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06" r:id="rId2"/>
    <p:sldId id="293" r:id="rId3"/>
    <p:sldId id="299" r:id="rId4"/>
    <p:sldId id="301" r:id="rId5"/>
    <p:sldId id="303" r:id="rId6"/>
    <p:sldId id="304" r:id="rId7"/>
    <p:sldId id="305" r:id="rId8"/>
    <p:sldId id="307" r:id="rId9"/>
    <p:sldId id="312" r:id="rId10"/>
    <p:sldId id="309" r:id="rId11"/>
    <p:sldId id="310" r:id="rId12"/>
    <p:sldId id="311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F19530"/>
    <a:srgbClr val="F29631"/>
    <a:srgbClr val="AAD42E"/>
    <a:srgbClr val="F2922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9" autoAdjust="0"/>
    <p:restoredTop sz="94434" autoAdjust="0"/>
  </p:normalViewPr>
  <p:slideViewPr>
    <p:cSldViewPr>
      <p:cViewPr varScale="1">
        <p:scale>
          <a:sx n="84" d="100"/>
          <a:sy n="84" d="100"/>
        </p:scale>
        <p:origin x="126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284EB-4BEF-4E34-9FA8-466B2A818521}" type="datetimeFigureOut">
              <a:rPr lang="de-DE" smtClean="0"/>
              <a:t>23.11.2016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347B4-77FA-445D-A0A9-CB54B1A5061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061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91944-6E04-4856-B0E5-73594BDC5310}" type="datetimeFigureOut">
              <a:rPr lang="de-DE" smtClean="0"/>
              <a:t>23.11.2016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FEFAA-DE41-4240-875B-C44C9DB563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7223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4359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2588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7946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2638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227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669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0300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7070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4373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9167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502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08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4EE44-4184-464F-973A-10D8AD3CCF87}" type="datetime1">
              <a:rPr lang="de-DE" smtClean="0"/>
              <a:t>23.11.2016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29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1BDD-D5E1-4335-9BA4-516130F61910}" type="datetime1">
              <a:rPr lang="de-DE" smtClean="0"/>
              <a:t>23.11.2016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083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63868-D678-4A10-8869-B2F63E655E4F}" type="datetime1">
              <a:rPr lang="de-DE" smtClean="0"/>
              <a:t>23.11.2016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16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A08B9-1F50-4728-AA97-483C8AA17E2A}" type="datetime1">
              <a:rPr lang="de-DE" smtClean="0"/>
              <a:t>23.11.2016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1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EBCE6-48E0-4E41-BECA-E1407E6F5DEF}" type="datetime1">
              <a:rPr lang="de-DE" smtClean="0"/>
              <a:t>23.11.2016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52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1077-F636-40F9-BDFD-B2136D74D805}" type="datetime1">
              <a:rPr lang="de-DE" smtClean="0"/>
              <a:t>23.11.2016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33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E0BDD-D1C7-4E95-A55F-FC6CC29CB229}" type="datetime1">
              <a:rPr lang="de-DE" smtClean="0"/>
              <a:t>23.11.2016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0810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EF24-6928-4A79-92BF-66790E32D724}" type="datetime1">
              <a:rPr lang="de-DE" smtClean="0"/>
              <a:t>23.11.2016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00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1F08D-E127-4684-BBAF-AA0D8418A06C}" type="datetime1">
              <a:rPr lang="de-DE" smtClean="0"/>
              <a:t>23.11.2016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999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14758-AEBB-4D7B-832A-2E8CCAFEFE30}" type="datetime1">
              <a:rPr lang="de-DE" smtClean="0"/>
              <a:t>23.11.2016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162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FDA-3DA3-4B4D-961C-3976A9B1D57D}" type="datetime1">
              <a:rPr lang="de-DE" smtClean="0"/>
              <a:t>23.11.2016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75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140B-9212-414D-88FC-CDFEBCF614BB}" type="datetime1">
              <a:rPr lang="de-DE" smtClean="0"/>
              <a:t>23.11.2016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7E47-6248-4310-A21D-75FA67D0DB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22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38.png"/><Relationship Id="rId5" Type="http://schemas.openxmlformats.org/officeDocument/2006/relationships/image" Target="../media/image4.jpeg"/><Relationship Id="rId10" Type="http://schemas.openxmlformats.org/officeDocument/2006/relationships/image" Target="../media/image37.png"/><Relationship Id="rId4" Type="http://schemas.openxmlformats.org/officeDocument/2006/relationships/image" Target="../media/image3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4.jpe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4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11" Type="http://schemas.openxmlformats.org/officeDocument/2006/relationships/image" Target="../media/image3.jpe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4.jpeg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3.jpeg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.jp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.jpe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5" Type="http://schemas.openxmlformats.org/officeDocument/2006/relationships/image" Target="../media/image5.jp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9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32.png"/><Relationship Id="rId5" Type="http://schemas.openxmlformats.org/officeDocument/2006/relationships/image" Target="../media/image4.jpeg"/><Relationship Id="rId10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ihandform 66"/>
          <p:cNvSpPr/>
          <p:nvPr/>
        </p:nvSpPr>
        <p:spPr>
          <a:xfrm rot="16200000">
            <a:off x="4468704" y="1935265"/>
            <a:ext cx="341579" cy="482748"/>
          </a:xfrm>
          <a:custGeom>
            <a:avLst/>
            <a:gdLst>
              <a:gd name="connsiteX0" fmla="*/ 0 w 341579"/>
              <a:gd name="connsiteY0" fmla="*/ 96550 h 482748"/>
              <a:gd name="connsiteX1" fmla="*/ 170790 w 341579"/>
              <a:gd name="connsiteY1" fmla="*/ 96550 h 482748"/>
              <a:gd name="connsiteX2" fmla="*/ 170790 w 341579"/>
              <a:gd name="connsiteY2" fmla="*/ 0 h 482748"/>
              <a:gd name="connsiteX3" fmla="*/ 341579 w 341579"/>
              <a:gd name="connsiteY3" fmla="*/ 241374 h 482748"/>
              <a:gd name="connsiteX4" fmla="*/ 170790 w 341579"/>
              <a:gd name="connsiteY4" fmla="*/ 482748 h 482748"/>
              <a:gd name="connsiteX5" fmla="*/ 170790 w 341579"/>
              <a:gd name="connsiteY5" fmla="*/ 386198 h 482748"/>
              <a:gd name="connsiteX6" fmla="*/ 0 w 341579"/>
              <a:gd name="connsiteY6" fmla="*/ 386198 h 482748"/>
              <a:gd name="connsiteX7" fmla="*/ 0 w 341579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579" h="482748">
                <a:moveTo>
                  <a:pt x="0" y="96550"/>
                </a:moveTo>
                <a:lnTo>
                  <a:pt x="170790" y="96550"/>
                </a:lnTo>
                <a:lnTo>
                  <a:pt x="170790" y="0"/>
                </a:lnTo>
                <a:lnTo>
                  <a:pt x="341579" y="241374"/>
                </a:lnTo>
                <a:lnTo>
                  <a:pt x="170790" y="482748"/>
                </a:lnTo>
                <a:lnTo>
                  <a:pt x="170790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102474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68" name="Freihandform 67">
            <a:hlinkClick r:id="" action="ppaction://macro?name=jump2usability"/>
          </p:cNvPr>
          <p:cNvSpPr/>
          <p:nvPr/>
        </p:nvSpPr>
        <p:spPr>
          <a:xfrm>
            <a:off x="3136492" y="980728"/>
            <a:ext cx="3006003" cy="936006"/>
          </a:xfrm>
          <a:custGeom>
            <a:avLst/>
            <a:gdLst>
              <a:gd name="connsiteX0" fmla="*/ 0 w 3006003"/>
              <a:gd name="connsiteY0" fmla="*/ 468003 h 936006"/>
              <a:gd name="connsiteX1" fmla="*/ 1503002 w 3006003"/>
              <a:gd name="connsiteY1" fmla="*/ 0 h 936006"/>
              <a:gd name="connsiteX2" fmla="*/ 3006004 w 3006003"/>
              <a:gd name="connsiteY2" fmla="*/ 468003 h 936006"/>
              <a:gd name="connsiteX3" fmla="*/ 1503002 w 3006003"/>
              <a:gd name="connsiteY3" fmla="*/ 936006 h 936006"/>
              <a:gd name="connsiteX4" fmla="*/ 0 w 3006003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003" h="936006">
                <a:moveTo>
                  <a:pt x="0" y="468003"/>
                </a:moveTo>
                <a:cubicBezTo>
                  <a:pt x="0" y="209532"/>
                  <a:pt x="672917" y="0"/>
                  <a:pt x="1503002" y="0"/>
                </a:cubicBezTo>
                <a:cubicBezTo>
                  <a:pt x="2333087" y="0"/>
                  <a:pt x="3006004" y="209532"/>
                  <a:pt x="3006004" y="468003"/>
                </a:cubicBezTo>
                <a:cubicBezTo>
                  <a:pt x="3006004" y="726474"/>
                  <a:pt x="2333087" y="936006"/>
                  <a:pt x="1503002" y="936006"/>
                </a:cubicBezTo>
                <a:cubicBezTo>
                  <a:pt x="672917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99" tIns="167555" rIns="470699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Usability &amp; Flexibility</a:t>
            </a:r>
          </a:p>
        </p:txBody>
      </p:sp>
      <p:sp>
        <p:nvSpPr>
          <p:cNvPr id="69" name="Freihandform 68"/>
          <p:cNvSpPr/>
          <p:nvPr/>
        </p:nvSpPr>
        <p:spPr>
          <a:xfrm rot="21564469">
            <a:off x="6122762" y="3156466"/>
            <a:ext cx="267377" cy="482748"/>
          </a:xfrm>
          <a:custGeom>
            <a:avLst/>
            <a:gdLst>
              <a:gd name="connsiteX0" fmla="*/ 0 w 267377"/>
              <a:gd name="connsiteY0" fmla="*/ 96550 h 482748"/>
              <a:gd name="connsiteX1" fmla="*/ 133689 w 267377"/>
              <a:gd name="connsiteY1" fmla="*/ 96550 h 482748"/>
              <a:gd name="connsiteX2" fmla="*/ 133689 w 267377"/>
              <a:gd name="connsiteY2" fmla="*/ 0 h 482748"/>
              <a:gd name="connsiteX3" fmla="*/ 267377 w 267377"/>
              <a:gd name="connsiteY3" fmla="*/ 241374 h 482748"/>
              <a:gd name="connsiteX4" fmla="*/ 133689 w 267377"/>
              <a:gd name="connsiteY4" fmla="*/ 482748 h 482748"/>
              <a:gd name="connsiteX5" fmla="*/ 133689 w 267377"/>
              <a:gd name="connsiteY5" fmla="*/ 386198 h 482748"/>
              <a:gd name="connsiteX6" fmla="*/ 0 w 267377"/>
              <a:gd name="connsiteY6" fmla="*/ 386198 h 482748"/>
              <a:gd name="connsiteX7" fmla="*/ 0 w 267377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377" h="482748">
                <a:moveTo>
                  <a:pt x="0" y="96550"/>
                </a:moveTo>
                <a:lnTo>
                  <a:pt x="133689" y="96550"/>
                </a:lnTo>
                <a:lnTo>
                  <a:pt x="133689" y="0"/>
                </a:lnTo>
                <a:lnTo>
                  <a:pt x="267377" y="241374"/>
                </a:lnTo>
                <a:lnTo>
                  <a:pt x="133689" y="482748"/>
                </a:lnTo>
                <a:lnTo>
                  <a:pt x="133689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80213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0" name="Freihandform 69">
            <a:hlinkClick r:id="" action="ppaction://macro?name=jump2data"/>
          </p:cNvPr>
          <p:cNvSpPr/>
          <p:nvPr/>
        </p:nvSpPr>
        <p:spPr>
          <a:xfrm>
            <a:off x="6516209" y="2677894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Data Access</a:t>
            </a:r>
            <a:endParaRPr lang="en-US" sz="2400" kern="1200" dirty="0"/>
          </a:p>
        </p:txBody>
      </p:sp>
      <p:sp>
        <p:nvSpPr>
          <p:cNvPr id="71" name="Freihandform 70"/>
          <p:cNvSpPr/>
          <p:nvPr/>
        </p:nvSpPr>
        <p:spPr>
          <a:xfrm rot="5371714">
            <a:off x="4485616" y="4429598"/>
            <a:ext cx="322643" cy="482748"/>
          </a:xfrm>
          <a:custGeom>
            <a:avLst/>
            <a:gdLst>
              <a:gd name="connsiteX0" fmla="*/ 0 w 322643"/>
              <a:gd name="connsiteY0" fmla="*/ 96550 h 482748"/>
              <a:gd name="connsiteX1" fmla="*/ 161322 w 322643"/>
              <a:gd name="connsiteY1" fmla="*/ 96550 h 482748"/>
              <a:gd name="connsiteX2" fmla="*/ 161322 w 322643"/>
              <a:gd name="connsiteY2" fmla="*/ 0 h 482748"/>
              <a:gd name="connsiteX3" fmla="*/ 322643 w 322643"/>
              <a:gd name="connsiteY3" fmla="*/ 241374 h 482748"/>
              <a:gd name="connsiteX4" fmla="*/ 161322 w 322643"/>
              <a:gd name="connsiteY4" fmla="*/ 482748 h 482748"/>
              <a:gd name="connsiteX5" fmla="*/ 161322 w 322643"/>
              <a:gd name="connsiteY5" fmla="*/ 386198 h 482748"/>
              <a:gd name="connsiteX6" fmla="*/ 0 w 322643"/>
              <a:gd name="connsiteY6" fmla="*/ 386198 h 482748"/>
              <a:gd name="connsiteX7" fmla="*/ 0 w 322643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643" h="482748">
                <a:moveTo>
                  <a:pt x="0" y="96550"/>
                </a:moveTo>
                <a:lnTo>
                  <a:pt x="161322" y="96550"/>
                </a:lnTo>
                <a:lnTo>
                  <a:pt x="161322" y="0"/>
                </a:lnTo>
                <a:lnTo>
                  <a:pt x="322643" y="241374"/>
                </a:lnTo>
                <a:lnTo>
                  <a:pt x="161322" y="482748"/>
                </a:lnTo>
                <a:lnTo>
                  <a:pt x="161322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49" rIns="96793" bIns="9655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2" name="Freihandform 71">
            <a:hlinkClick r:id="" action="ppaction://macro?name=jump2repro"/>
          </p:cNvPr>
          <p:cNvSpPr/>
          <p:nvPr/>
        </p:nvSpPr>
        <p:spPr>
          <a:xfrm>
            <a:off x="3150558" y="4941266"/>
            <a:ext cx="3005619" cy="936006"/>
          </a:xfrm>
          <a:custGeom>
            <a:avLst/>
            <a:gdLst>
              <a:gd name="connsiteX0" fmla="*/ 0 w 3005619"/>
              <a:gd name="connsiteY0" fmla="*/ 468003 h 936006"/>
              <a:gd name="connsiteX1" fmla="*/ 1502810 w 3005619"/>
              <a:gd name="connsiteY1" fmla="*/ 0 h 936006"/>
              <a:gd name="connsiteX2" fmla="*/ 3005620 w 3005619"/>
              <a:gd name="connsiteY2" fmla="*/ 468003 h 936006"/>
              <a:gd name="connsiteX3" fmla="*/ 1502810 w 3005619"/>
              <a:gd name="connsiteY3" fmla="*/ 936006 h 936006"/>
              <a:gd name="connsiteX4" fmla="*/ 0 w 3005619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19" h="936006">
                <a:moveTo>
                  <a:pt x="0" y="468003"/>
                </a:moveTo>
                <a:cubicBezTo>
                  <a:pt x="0" y="209532"/>
                  <a:pt x="672831" y="0"/>
                  <a:pt x="1502810" y="0"/>
                </a:cubicBezTo>
                <a:cubicBezTo>
                  <a:pt x="2332789" y="0"/>
                  <a:pt x="3005620" y="209532"/>
                  <a:pt x="3005620" y="468003"/>
                </a:cubicBezTo>
                <a:cubicBezTo>
                  <a:pt x="3005620" y="726474"/>
                  <a:pt x="2332789" y="936006"/>
                  <a:pt x="1502810" y="936006"/>
                </a:cubicBezTo>
                <a:cubicBezTo>
                  <a:pt x="672831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43" tIns="167555" rIns="470643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Transparency &amp; Reproducibility</a:t>
            </a:r>
          </a:p>
        </p:txBody>
      </p:sp>
      <p:sp>
        <p:nvSpPr>
          <p:cNvPr id="73" name="Freihandform 72"/>
          <p:cNvSpPr/>
          <p:nvPr/>
        </p:nvSpPr>
        <p:spPr>
          <a:xfrm rot="62079">
            <a:off x="2873725" y="3143804"/>
            <a:ext cx="278623" cy="482749"/>
          </a:xfrm>
          <a:custGeom>
            <a:avLst/>
            <a:gdLst>
              <a:gd name="connsiteX0" fmla="*/ 0 w 278622"/>
              <a:gd name="connsiteY0" fmla="*/ 96550 h 482748"/>
              <a:gd name="connsiteX1" fmla="*/ 139311 w 278622"/>
              <a:gd name="connsiteY1" fmla="*/ 96550 h 482748"/>
              <a:gd name="connsiteX2" fmla="*/ 139311 w 278622"/>
              <a:gd name="connsiteY2" fmla="*/ 0 h 482748"/>
              <a:gd name="connsiteX3" fmla="*/ 278622 w 278622"/>
              <a:gd name="connsiteY3" fmla="*/ 241374 h 482748"/>
              <a:gd name="connsiteX4" fmla="*/ 139311 w 278622"/>
              <a:gd name="connsiteY4" fmla="*/ 482748 h 482748"/>
              <a:gd name="connsiteX5" fmla="*/ 139311 w 278622"/>
              <a:gd name="connsiteY5" fmla="*/ 386198 h 482748"/>
              <a:gd name="connsiteX6" fmla="*/ 0 w 278622"/>
              <a:gd name="connsiteY6" fmla="*/ 386198 h 482748"/>
              <a:gd name="connsiteX7" fmla="*/ 0 w 278622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622" h="482748">
                <a:moveTo>
                  <a:pt x="278622" y="386198"/>
                </a:moveTo>
                <a:lnTo>
                  <a:pt x="139311" y="386198"/>
                </a:lnTo>
                <a:lnTo>
                  <a:pt x="139311" y="482748"/>
                </a:lnTo>
                <a:lnTo>
                  <a:pt x="0" y="241374"/>
                </a:lnTo>
                <a:lnTo>
                  <a:pt x="139311" y="0"/>
                </a:lnTo>
                <a:lnTo>
                  <a:pt x="139311" y="96550"/>
                </a:lnTo>
                <a:lnTo>
                  <a:pt x="278622" y="96550"/>
                </a:lnTo>
                <a:lnTo>
                  <a:pt x="278622" y="38619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86" tIns="96551" rIns="1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4" name="Freihandform 73">
            <a:hlinkClick r:id="" action="ppaction://macro?name=jump2plugin"/>
          </p:cNvPr>
          <p:cNvSpPr/>
          <p:nvPr/>
        </p:nvSpPr>
        <p:spPr>
          <a:xfrm>
            <a:off x="1322611" y="2657548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Plugin</a:t>
            </a:r>
          </a:p>
        </p:txBody>
      </p:sp>
      <p:pic>
        <p:nvPicPr>
          <p:cNvPr id="2" name="Grafik 1">
            <a:hlinkClick r:id="" action="ppaction://macro?name=jump2schem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0" y="2401342"/>
            <a:ext cx="2078004" cy="2060468"/>
          </a:xfrm>
          <a:prstGeom prst="rect">
            <a:avLst/>
          </a:prstGeom>
        </p:spPr>
      </p:pic>
      <p:grpSp>
        <p:nvGrpSpPr>
          <p:cNvPr id="45" name="Gruppieren 44"/>
          <p:cNvGrpSpPr/>
          <p:nvPr/>
        </p:nvGrpSpPr>
        <p:grpSpPr>
          <a:xfrm>
            <a:off x="0" y="9868"/>
            <a:ext cx="9216618" cy="6875516"/>
            <a:chOff x="0" y="9868"/>
            <a:chExt cx="9216618" cy="6875516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0" y="9868"/>
              <a:ext cx="9216618" cy="6875516"/>
              <a:chOff x="0" y="9868"/>
              <a:chExt cx="9216618" cy="6875516"/>
            </a:xfrm>
          </p:grpSpPr>
          <p:pic>
            <p:nvPicPr>
              <p:cNvPr id="4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90" y="6004366"/>
                <a:ext cx="3024187" cy="80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Rechteck 48"/>
              <p:cNvSpPr/>
              <p:nvPr/>
            </p:nvSpPr>
            <p:spPr>
              <a:xfrm>
                <a:off x="594349" y="9868"/>
                <a:ext cx="8090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               - 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Freie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Univ</a:t>
                </a:r>
                <a:r>
                  <a:rPr lang="en-US" sz="2000" dirty="0">
                    <a:solidFill>
                      <a:prstClr val="black"/>
                    </a:solidFill>
                  </a:rPr>
                  <a:t> Evaluation System Framework for 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Scientific Infrastructures in Earth System Modeling</a:t>
                </a:r>
              </a:p>
              <a:p>
                <a:pPr lvl="0" algn="ctr"/>
                <a:r>
                  <a:rPr lang="en-US" i="1" dirty="0">
                    <a:solidFill>
                      <a:prstClr val="black"/>
                    </a:solidFill>
                  </a:rPr>
                  <a:t>www-miklip.dkrz.de</a:t>
                </a:r>
                <a:r>
                  <a:rPr lang="en-US" sz="2000" dirty="0">
                    <a:solidFill>
                      <a:prstClr val="black"/>
                    </a:solidFill>
                  </a:rPr>
                  <a:t> | </a:t>
                </a:r>
                <a:r>
                  <a:rPr lang="en-US" i="1" dirty="0">
                    <a:solidFill>
                      <a:prstClr val="black"/>
                    </a:solidFill>
                  </a:rPr>
                  <a:t>freva.met.fu-berlin.de</a:t>
                </a:r>
                <a:endParaRPr lang="de-DE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6120274" y="6008221"/>
                <a:ext cx="30963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de-DE" sz="1700" u="sng" dirty="0">
                    <a:solidFill>
                      <a:prstClr val="black"/>
                    </a:solidFill>
                  </a:rPr>
                  <a:t>Christopher Kadow</a:t>
                </a:r>
                <a:r>
                  <a:rPr lang="de-DE" sz="1700" dirty="0">
                    <a:solidFill>
                      <a:prstClr val="black"/>
                    </a:solidFill>
                  </a:rPr>
                  <a:t>, S. Illing, </a:t>
                </a:r>
              </a:p>
              <a:p>
                <a:pPr lvl="0" algn="ctr"/>
                <a:r>
                  <a:rPr lang="de-DE" sz="1700" dirty="0">
                    <a:solidFill>
                      <a:prstClr val="black"/>
                    </a:solidFill>
                  </a:rPr>
                  <a:t>O. Kunst, T.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Schartner</a:t>
                </a:r>
                <a:r>
                  <a:rPr lang="de-DE" sz="1700" dirty="0">
                    <a:solidFill>
                      <a:prstClr val="black"/>
                    </a:solidFill>
                  </a:rPr>
                  <a:t>, I. Kirchner, H.W. Rust, U.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Cubasch</a:t>
                </a:r>
                <a:r>
                  <a:rPr lang="de-DE" sz="1700" dirty="0">
                    <a:solidFill>
                      <a:prstClr val="black"/>
                    </a:solidFill>
                  </a:rPr>
                  <a:t>, U. Ulbrich</a:t>
                </a:r>
              </a:p>
            </p:txBody>
          </p:sp>
          <p:pic>
            <p:nvPicPr>
              <p:cNvPr id="51" name="Grafik 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1"/>
              <a:stretch/>
            </p:blipFill>
            <p:spPr bwMode="auto">
              <a:xfrm>
                <a:off x="0" y="6071823"/>
                <a:ext cx="1609633" cy="7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Grafik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926" y="6270664"/>
                <a:ext cx="776547" cy="28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Grafik 5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6699" r="16361" b="10730"/>
              <a:stretch/>
            </p:blipFill>
            <p:spPr>
              <a:xfrm>
                <a:off x="2171183" y="6092323"/>
                <a:ext cx="864096" cy="720081"/>
              </a:xfrm>
              <a:prstGeom prst="rect">
                <a:avLst/>
              </a:prstGeom>
            </p:spPr>
          </p:pic>
        </p:grpSp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grpSp>
        <p:nvGrpSpPr>
          <p:cNvPr id="8" name="Gruppieren 7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18" name="Interaktive Schaltfläche: Start 17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20" name="Interaktive Schaltfläche: Anpassen 19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Textfeld 20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61" name="Interaktive Schaltfläche: Anpassen 60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>
              <a:hlinkClick r:id="" action="ppaction://macro?name=jump2plus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04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/>
          <p:cNvGrpSpPr/>
          <p:nvPr/>
        </p:nvGrpSpPr>
        <p:grpSpPr>
          <a:xfrm>
            <a:off x="0" y="9868"/>
            <a:ext cx="9216618" cy="6875516"/>
            <a:chOff x="0" y="9868"/>
            <a:chExt cx="9216618" cy="6875516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0" y="9868"/>
              <a:ext cx="9216618" cy="6875516"/>
              <a:chOff x="0" y="9868"/>
              <a:chExt cx="9216618" cy="6875516"/>
            </a:xfrm>
          </p:grpSpPr>
          <p:pic>
            <p:nvPicPr>
              <p:cNvPr id="4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90" y="6004366"/>
                <a:ext cx="3024187" cy="80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Rechteck 48"/>
              <p:cNvSpPr/>
              <p:nvPr/>
            </p:nvSpPr>
            <p:spPr>
              <a:xfrm>
                <a:off x="594349" y="9868"/>
                <a:ext cx="8090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               - 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Freie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Univ</a:t>
                </a:r>
                <a:r>
                  <a:rPr lang="en-US" sz="2000" dirty="0">
                    <a:solidFill>
                      <a:prstClr val="black"/>
                    </a:solidFill>
                  </a:rPr>
                  <a:t> Evaluation System Framework for 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Scientific Infrastructures in Earth System Modeling</a:t>
                </a:r>
              </a:p>
              <a:p>
                <a:pPr lvl="0" algn="ctr"/>
                <a:r>
                  <a:rPr lang="en-US" i="1" dirty="0">
                    <a:solidFill>
                      <a:prstClr val="black"/>
                    </a:solidFill>
                  </a:rPr>
                  <a:t>www-miklip.dkrz.de</a:t>
                </a:r>
                <a:r>
                  <a:rPr lang="en-US" sz="2000" dirty="0">
                    <a:solidFill>
                      <a:prstClr val="black"/>
                    </a:solidFill>
                  </a:rPr>
                  <a:t> | </a:t>
                </a:r>
                <a:r>
                  <a:rPr lang="en-US" i="1" dirty="0">
                    <a:solidFill>
                      <a:prstClr val="black"/>
                    </a:solidFill>
                  </a:rPr>
                  <a:t>freva.met.fu-berlin.de</a:t>
                </a:r>
                <a:endParaRPr lang="de-DE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6120274" y="6008221"/>
                <a:ext cx="30963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de-DE" sz="1700" u="sng" dirty="0">
                    <a:solidFill>
                      <a:prstClr val="black"/>
                    </a:solidFill>
                  </a:rPr>
                  <a:t>Christopher Kadow</a:t>
                </a:r>
                <a:r>
                  <a:rPr lang="de-DE" sz="1700" dirty="0">
                    <a:solidFill>
                      <a:prstClr val="black"/>
                    </a:solidFill>
                  </a:rPr>
                  <a:t>, S. Illing, </a:t>
                </a:r>
              </a:p>
              <a:p>
                <a:pPr lvl="0" algn="ctr"/>
                <a:r>
                  <a:rPr lang="de-DE" sz="1700" dirty="0">
                    <a:solidFill>
                      <a:prstClr val="black"/>
                    </a:solidFill>
                  </a:rPr>
                  <a:t>O. Kunst, T.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Schartner</a:t>
                </a:r>
                <a:r>
                  <a:rPr lang="de-DE" sz="1700" dirty="0">
                    <a:solidFill>
                      <a:prstClr val="black"/>
                    </a:solidFill>
                  </a:rPr>
                  <a:t>, I. Kirchner, H.W. Rust, U.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Cubasch</a:t>
                </a:r>
                <a:r>
                  <a:rPr lang="de-DE" sz="1700" dirty="0">
                    <a:solidFill>
                      <a:prstClr val="black"/>
                    </a:solidFill>
                  </a:rPr>
                  <a:t>, U. Ulbrich</a:t>
                </a:r>
              </a:p>
            </p:txBody>
          </p:sp>
          <p:pic>
            <p:nvPicPr>
              <p:cNvPr id="51" name="Grafik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1"/>
              <a:stretch/>
            </p:blipFill>
            <p:spPr bwMode="auto">
              <a:xfrm>
                <a:off x="0" y="6071823"/>
                <a:ext cx="1609633" cy="7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Grafik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926" y="6270664"/>
                <a:ext cx="776547" cy="28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Grafik 5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6699" r="16361" b="10730"/>
              <a:stretch/>
            </p:blipFill>
            <p:spPr>
              <a:xfrm>
                <a:off x="2171183" y="6092323"/>
                <a:ext cx="864096" cy="720081"/>
              </a:xfrm>
              <a:prstGeom prst="rect">
                <a:avLst/>
              </a:prstGeom>
            </p:spPr>
          </p:pic>
        </p:grpSp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grpSp>
        <p:nvGrpSpPr>
          <p:cNvPr id="3" name="Gruppieren 2"/>
          <p:cNvGrpSpPr/>
          <p:nvPr/>
        </p:nvGrpSpPr>
        <p:grpSpPr>
          <a:xfrm>
            <a:off x="1284682" y="980728"/>
            <a:ext cx="6653114" cy="4900930"/>
            <a:chOff x="1284682" y="980728"/>
            <a:chExt cx="6653114" cy="4900930"/>
          </a:xfrm>
        </p:grpSpPr>
        <p:sp>
          <p:nvSpPr>
            <p:cNvPr id="67" name="Freihandform 66"/>
            <p:cNvSpPr/>
            <p:nvPr/>
          </p:nvSpPr>
          <p:spPr>
            <a:xfrm rot="16200000">
              <a:off x="4468704" y="1935265"/>
              <a:ext cx="341579" cy="482748"/>
            </a:xfrm>
            <a:custGeom>
              <a:avLst/>
              <a:gdLst>
                <a:gd name="connsiteX0" fmla="*/ 0 w 341579"/>
                <a:gd name="connsiteY0" fmla="*/ 96550 h 482748"/>
                <a:gd name="connsiteX1" fmla="*/ 170790 w 341579"/>
                <a:gd name="connsiteY1" fmla="*/ 96550 h 482748"/>
                <a:gd name="connsiteX2" fmla="*/ 170790 w 341579"/>
                <a:gd name="connsiteY2" fmla="*/ 0 h 482748"/>
                <a:gd name="connsiteX3" fmla="*/ 341579 w 341579"/>
                <a:gd name="connsiteY3" fmla="*/ 241374 h 482748"/>
                <a:gd name="connsiteX4" fmla="*/ 170790 w 341579"/>
                <a:gd name="connsiteY4" fmla="*/ 482748 h 482748"/>
                <a:gd name="connsiteX5" fmla="*/ 170790 w 341579"/>
                <a:gd name="connsiteY5" fmla="*/ 386198 h 482748"/>
                <a:gd name="connsiteX6" fmla="*/ 0 w 341579"/>
                <a:gd name="connsiteY6" fmla="*/ 386198 h 482748"/>
                <a:gd name="connsiteX7" fmla="*/ 0 w 341579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579" h="482748">
                  <a:moveTo>
                    <a:pt x="0" y="96550"/>
                  </a:moveTo>
                  <a:lnTo>
                    <a:pt x="170790" y="96550"/>
                  </a:lnTo>
                  <a:lnTo>
                    <a:pt x="170790" y="0"/>
                  </a:lnTo>
                  <a:lnTo>
                    <a:pt x="341579" y="241374"/>
                  </a:lnTo>
                  <a:lnTo>
                    <a:pt x="170790" y="482748"/>
                  </a:lnTo>
                  <a:lnTo>
                    <a:pt x="170790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50" rIns="102474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68" name="Freihandform 67">
              <a:hlinkClick r:id="" action="ppaction://macro?name=jump2usability"/>
            </p:cNvPr>
            <p:cNvSpPr/>
            <p:nvPr/>
          </p:nvSpPr>
          <p:spPr>
            <a:xfrm>
              <a:off x="3136492" y="980728"/>
              <a:ext cx="3006003" cy="936006"/>
            </a:xfrm>
            <a:custGeom>
              <a:avLst/>
              <a:gdLst>
                <a:gd name="connsiteX0" fmla="*/ 0 w 3006003"/>
                <a:gd name="connsiteY0" fmla="*/ 468003 h 936006"/>
                <a:gd name="connsiteX1" fmla="*/ 1503002 w 3006003"/>
                <a:gd name="connsiteY1" fmla="*/ 0 h 936006"/>
                <a:gd name="connsiteX2" fmla="*/ 3006004 w 3006003"/>
                <a:gd name="connsiteY2" fmla="*/ 468003 h 936006"/>
                <a:gd name="connsiteX3" fmla="*/ 1503002 w 3006003"/>
                <a:gd name="connsiteY3" fmla="*/ 936006 h 936006"/>
                <a:gd name="connsiteX4" fmla="*/ 0 w 3006003"/>
                <a:gd name="connsiteY4" fmla="*/ 468003 h 93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003" h="936006">
                  <a:moveTo>
                    <a:pt x="0" y="468003"/>
                  </a:moveTo>
                  <a:cubicBezTo>
                    <a:pt x="0" y="209532"/>
                    <a:pt x="672917" y="0"/>
                    <a:pt x="1503002" y="0"/>
                  </a:cubicBezTo>
                  <a:cubicBezTo>
                    <a:pt x="2333087" y="0"/>
                    <a:pt x="3006004" y="209532"/>
                    <a:pt x="3006004" y="468003"/>
                  </a:cubicBezTo>
                  <a:cubicBezTo>
                    <a:pt x="3006004" y="726474"/>
                    <a:pt x="2333087" y="936006"/>
                    <a:pt x="1503002" y="936006"/>
                  </a:cubicBezTo>
                  <a:cubicBezTo>
                    <a:pt x="672917" y="936006"/>
                    <a:pt x="0" y="726474"/>
                    <a:pt x="0" y="46800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0699" tIns="167555" rIns="470699" bIns="16755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Usability &amp; Flexibility</a:t>
              </a:r>
            </a:p>
          </p:txBody>
        </p:sp>
        <p:sp>
          <p:nvSpPr>
            <p:cNvPr id="69" name="Freihandform 68"/>
            <p:cNvSpPr/>
            <p:nvPr/>
          </p:nvSpPr>
          <p:spPr>
            <a:xfrm rot="21564469">
              <a:off x="6122762" y="3156466"/>
              <a:ext cx="267377" cy="482748"/>
            </a:xfrm>
            <a:custGeom>
              <a:avLst/>
              <a:gdLst>
                <a:gd name="connsiteX0" fmla="*/ 0 w 267377"/>
                <a:gd name="connsiteY0" fmla="*/ 96550 h 482748"/>
                <a:gd name="connsiteX1" fmla="*/ 133689 w 267377"/>
                <a:gd name="connsiteY1" fmla="*/ 96550 h 482748"/>
                <a:gd name="connsiteX2" fmla="*/ 133689 w 267377"/>
                <a:gd name="connsiteY2" fmla="*/ 0 h 482748"/>
                <a:gd name="connsiteX3" fmla="*/ 267377 w 267377"/>
                <a:gd name="connsiteY3" fmla="*/ 241374 h 482748"/>
                <a:gd name="connsiteX4" fmla="*/ 133689 w 267377"/>
                <a:gd name="connsiteY4" fmla="*/ 482748 h 482748"/>
                <a:gd name="connsiteX5" fmla="*/ 133689 w 267377"/>
                <a:gd name="connsiteY5" fmla="*/ 386198 h 482748"/>
                <a:gd name="connsiteX6" fmla="*/ 0 w 267377"/>
                <a:gd name="connsiteY6" fmla="*/ 386198 h 482748"/>
                <a:gd name="connsiteX7" fmla="*/ 0 w 267377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377" h="482748">
                  <a:moveTo>
                    <a:pt x="0" y="96550"/>
                  </a:moveTo>
                  <a:lnTo>
                    <a:pt x="133689" y="96550"/>
                  </a:lnTo>
                  <a:lnTo>
                    <a:pt x="133689" y="0"/>
                  </a:lnTo>
                  <a:lnTo>
                    <a:pt x="267377" y="241374"/>
                  </a:lnTo>
                  <a:lnTo>
                    <a:pt x="133689" y="482748"/>
                  </a:lnTo>
                  <a:lnTo>
                    <a:pt x="133689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50" rIns="80213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0" name="Freihandform 69">
              <a:hlinkClick r:id="" action="ppaction://macro?name=jump2data"/>
            </p:cNvPr>
            <p:cNvSpPr/>
            <p:nvPr/>
          </p:nvSpPr>
          <p:spPr>
            <a:xfrm>
              <a:off x="6516209" y="2677894"/>
              <a:ext cx="1419848" cy="1419848"/>
            </a:xfrm>
            <a:custGeom>
              <a:avLst/>
              <a:gdLst>
                <a:gd name="connsiteX0" fmla="*/ 0 w 1419848"/>
                <a:gd name="connsiteY0" fmla="*/ 709924 h 1419848"/>
                <a:gd name="connsiteX1" fmla="*/ 709924 w 1419848"/>
                <a:gd name="connsiteY1" fmla="*/ 0 h 1419848"/>
                <a:gd name="connsiteX2" fmla="*/ 1419848 w 1419848"/>
                <a:gd name="connsiteY2" fmla="*/ 709924 h 1419848"/>
                <a:gd name="connsiteX3" fmla="*/ 709924 w 1419848"/>
                <a:gd name="connsiteY3" fmla="*/ 1419848 h 1419848"/>
                <a:gd name="connsiteX4" fmla="*/ 0 w 1419848"/>
                <a:gd name="connsiteY4" fmla="*/ 709924 h 14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848" h="1419848">
                  <a:moveTo>
                    <a:pt x="0" y="709924"/>
                  </a:moveTo>
                  <a:cubicBezTo>
                    <a:pt x="0" y="317844"/>
                    <a:pt x="317844" y="0"/>
                    <a:pt x="709924" y="0"/>
                  </a:cubicBezTo>
                  <a:cubicBezTo>
                    <a:pt x="1102004" y="0"/>
                    <a:pt x="1419848" y="317844"/>
                    <a:pt x="1419848" y="709924"/>
                  </a:cubicBezTo>
                  <a:cubicBezTo>
                    <a:pt x="1419848" y="1102004"/>
                    <a:pt x="1102004" y="1419848"/>
                    <a:pt x="709924" y="1419848"/>
                  </a:cubicBezTo>
                  <a:cubicBezTo>
                    <a:pt x="317844" y="1419848"/>
                    <a:pt x="0" y="1102004"/>
                    <a:pt x="0" y="70992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Data Access</a:t>
              </a:r>
              <a:endParaRPr lang="en-US" sz="2400" kern="1200" dirty="0"/>
            </a:p>
          </p:txBody>
        </p:sp>
        <p:sp>
          <p:nvSpPr>
            <p:cNvPr id="71" name="Freihandform 70"/>
            <p:cNvSpPr/>
            <p:nvPr/>
          </p:nvSpPr>
          <p:spPr>
            <a:xfrm rot="5371714">
              <a:off x="4485616" y="4429598"/>
              <a:ext cx="322643" cy="482748"/>
            </a:xfrm>
            <a:custGeom>
              <a:avLst/>
              <a:gdLst>
                <a:gd name="connsiteX0" fmla="*/ 0 w 322643"/>
                <a:gd name="connsiteY0" fmla="*/ 96550 h 482748"/>
                <a:gd name="connsiteX1" fmla="*/ 161322 w 322643"/>
                <a:gd name="connsiteY1" fmla="*/ 96550 h 482748"/>
                <a:gd name="connsiteX2" fmla="*/ 161322 w 322643"/>
                <a:gd name="connsiteY2" fmla="*/ 0 h 482748"/>
                <a:gd name="connsiteX3" fmla="*/ 322643 w 322643"/>
                <a:gd name="connsiteY3" fmla="*/ 241374 h 482748"/>
                <a:gd name="connsiteX4" fmla="*/ 161322 w 322643"/>
                <a:gd name="connsiteY4" fmla="*/ 482748 h 482748"/>
                <a:gd name="connsiteX5" fmla="*/ 161322 w 322643"/>
                <a:gd name="connsiteY5" fmla="*/ 386198 h 482748"/>
                <a:gd name="connsiteX6" fmla="*/ 0 w 322643"/>
                <a:gd name="connsiteY6" fmla="*/ 386198 h 482748"/>
                <a:gd name="connsiteX7" fmla="*/ 0 w 322643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643" h="482748">
                  <a:moveTo>
                    <a:pt x="0" y="96550"/>
                  </a:moveTo>
                  <a:lnTo>
                    <a:pt x="161322" y="96550"/>
                  </a:lnTo>
                  <a:lnTo>
                    <a:pt x="161322" y="0"/>
                  </a:lnTo>
                  <a:lnTo>
                    <a:pt x="322643" y="241374"/>
                  </a:lnTo>
                  <a:lnTo>
                    <a:pt x="161322" y="482748"/>
                  </a:lnTo>
                  <a:lnTo>
                    <a:pt x="161322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49" rIns="96793" bIns="9655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2" name="Freihandform 71">
              <a:hlinkClick r:id="" action="ppaction://macro?name=jump2repro"/>
            </p:cNvPr>
            <p:cNvSpPr/>
            <p:nvPr/>
          </p:nvSpPr>
          <p:spPr>
            <a:xfrm>
              <a:off x="3150558" y="4941266"/>
              <a:ext cx="3005619" cy="936006"/>
            </a:xfrm>
            <a:custGeom>
              <a:avLst/>
              <a:gdLst>
                <a:gd name="connsiteX0" fmla="*/ 0 w 3005619"/>
                <a:gd name="connsiteY0" fmla="*/ 468003 h 936006"/>
                <a:gd name="connsiteX1" fmla="*/ 1502810 w 3005619"/>
                <a:gd name="connsiteY1" fmla="*/ 0 h 936006"/>
                <a:gd name="connsiteX2" fmla="*/ 3005620 w 3005619"/>
                <a:gd name="connsiteY2" fmla="*/ 468003 h 936006"/>
                <a:gd name="connsiteX3" fmla="*/ 1502810 w 3005619"/>
                <a:gd name="connsiteY3" fmla="*/ 936006 h 936006"/>
                <a:gd name="connsiteX4" fmla="*/ 0 w 3005619"/>
                <a:gd name="connsiteY4" fmla="*/ 468003 h 93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619" h="936006">
                  <a:moveTo>
                    <a:pt x="0" y="468003"/>
                  </a:moveTo>
                  <a:cubicBezTo>
                    <a:pt x="0" y="209532"/>
                    <a:pt x="672831" y="0"/>
                    <a:pt x="1502810" y="0"/>
                  </a:cubicBezTo>
                  <a:cubicBezTo>
                    <a:pt x="2332789" y="0"/>
                    <a:pt x="3005620" y="209532"/>
                    <a:pt x="3005620" y="468003"/>
                  </a:cubicBezTo>
                  <a:cubicBezTo>
                    <a:pt x="3005620" y="726474"/>
                    <a:pt x="2332789" y="936006"/>
                    <a:pt x="1502810" y="936006"/>
                  </a:cubicBezTo>
                  <a:cubicBezTo>
                    <a:pt x="672831" y="936006"/>
                    <a:pt x="0" y="726474"/>
                    <a:pt x="0" y="46800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0643" tIns="167555" rIns="470643" bIns="16755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Transparency &amp; Reproducibility</a:t>
              </a:r>
            </a:p>
          </p:txBody>
        </p:sp>
        <p:sp>
          <p:nvSpPr>
            <p:cNvPr id="73" name="Freihandform 72"/>
            <p:cNvSpPr/>
            <p:nvPr/>
          </p:nvSpPr>
          <p:spPr>
            <a:xfrm rot="62079">
              <a:off x="2873725" y="3143804"/>
              <a:ext cx="278623" cy="482749"/>
            </a:xfrm>
            <a:custGeom>
              <a:avLst/>
              <a:gdLst>
                <a:gd name="connsiteX0" fmla="*/ 0 w 278622"/>
                <a:gd name="connsiteY0" fmla="*/ 96550 h 482748"/>
                <a:gd name="connsiteX1" fmla="*/ 139311 w 278622"/>
                <a:gd name="connsiteY1" fmla="*/ 96550 h 482748"/>
                <a:gd name="connsiteX2" fmla="*/ 139311 w 278622"/>
                <a:gd name="connsiteY2" fmla="*/ 0 h 482748"/>
                <a:gd name="connsiteX3" fmla="*/ 278622 w 278622"/>
                <a:gd name="connsiteY3" fmla="*/ 241374 h 482748"/>
                <a:gd name="connsiteX4" fmla="*/ 139311 w 278622"/>
                <a:gd name="connsiteY4" fmla="*/ 482748 h 482748"/>
                <a:gd name="connsiteX5" fmla="*/ 139311 w 278622"/>
                <a:gd name="connsiteY5" fmla="*/ 386198 h 482748"/>
                <a:gd name="connsiteX6" fmla="*/ 0 w 278622"/>
                <a:gd name="connsiteY6" fmla="*/ 386198 h 482748"/>
                <a:gd name="connsiteX7" fmla="*/ 0 w 278622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22" h="482748">
                  <a:moveTo>
                    <a:pt x="278622" y="386198"/>
                  </a:moveTo>
                  <a:lnTo>
                    <a:pt x="139311" y="386198"/>
                  </a:lnTo>
                  <a:lnTo>
                    <a:pt x="139311" y="482748"/>
                  </a:lnTo>
                  <a:lnTo>
                    <a:pt x="0" y="241374"/>
                  </a:lnTo>
                  <a:lnTo>
                    <a:pt x="139311" y="0"/>
                  </a:lnTo>
                  <a:lnTo>
                    <a:pt x="139311" y="96550"/>
                  </a:lnTo>
                  <a:lnTo>
                    <a:pt x="278622" y="96550"/>
                  </a:lnTo>
                  <a:lnTo>
                    <a:pt x="278622" y="386198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586" tIns="96551" rIns="1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4" name="Freihandform 73">
              <a:hlinkClick r:id="" action="ppaction://macro?name=jump2plugin"/>
            </p:cNvPr>
            <p:cNvSpPr/>
            <p:nvPr/>
          </p:nvSpPr>
          <p:spPr>
            <a:xfrm>
              <a:off x="1322611" y="2657548"/>
              <a:ext cx="1419848" cy="1419848"/>
            </a:xfrm>
            <a:custGeom>
              <a:avLst/>
              <a:gdLst>
                <a:gd name="connsiteX0" fmla="*/ 0 w 1419848"/>
                <a:gd name="connsiteY0" fmla="*/ 709924 h 1419848"/>
                <a:gd name="connsiteX1" fmla="*/ 709924 w 1419848"/>
                <a:gd name="connsiteY1" fmla="*/ 0 h 1419848"/>
                <a:gd name="connsiteX2" fmla="*/ 1419848 w 1419848"/>
                <a:gd name="connsiteY2" fmla="*/ 709924 h 1419848"/>
                <a:gd name="connsiteX3" fmla="*/ 709924 w 1419848"/>
                <a:gd name="connsiteY3" fmla="*/ 1419848 h 1419848"/>
                <a:gd name="connsiteX4" fmla="*/ 0 w 1419848"/>
                <a:gd name="connsiteY4" fmla="*/ 709924 h 14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848" h="1419848">
                  <a:moveTo>
                    <a:pt x="0" y="709924"/>
                  </a:moveTo>
                  <a:cubicBezTo>
                    <a:pt x="0" y="317844"/>
                    <a:pt x="317844" y="0"/>
                    <a:pt x="709924" y="0"/>
                  </a:cubicBezTo>
                  <a:cubicBezTo>
                    <a:pt x="1102004" y="0"/>
                    <a:pt x="1419848" y="317844"/>
                    <a:pt x="1419848" y="709924"/>
                  </a:cubicBezTo>
                  <a:cubicBezTo>
                    <a:pt x="1419848" y="1102004"/>
                    <a:pt x="1102004" y="1419848"/>
                    <a:pt x="709924" y="1419848"/>
                  </a:cubicBezTo>
                  <a:cubicBezTo>
                    <a:pt x="317844" y="1419848"/>
                    <a:pt x="0" y="1102004"/>
                    <a:pt x="0" y="70992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Plugin</a:t>
              </a:r>
            </a:p>
          </p:txBody>
        </p:sp>
        <p:pic>
          <p:nvPicPr>
            <p:cNvPr id="2" name="Grafik 1">
              <a:hlinkClick r:id="" action="ppaction://macro?name=jump2scheme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200" y="2401342"/>
              <a:ext cx="2078004" cy="2060468"/>
            </a:xfrm>
            <a:prstGeom prst="rect">
              <a:avLst/>
            </a:prstGeom>
          </p:spPr>
        </p:pic>
        <p:sp>
          <p:nvSpPr>
            <p:cNvPr id="24" name="Kreuz 23">
              <a:hlinkClick r:id="" action="ppaction://macro?name=jump2link"/>
            </p:cNvPr>
            <p:cNvSpPr/>
            <p:nvPr/>
          </p:nvSpPr>
          <p:spPr>
            <a:xfrm>
              <a:off x="6517947" y="1025531"/>
              <a:ext cx="1419849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Link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2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DB</a:t>
              </a:r>
              <a:endParaRPr lang="en-US" sz="2400" kern="1200" dirty="0"/>
            </a:p>
          </p:txBody>
        </p:sp>
        <p:sp>
          <p:nvSpPr>
            <p:cNvPr id="25" name="Kreuz 24">
              <a:hlinkClick r:id="" action="ppaction://macro?name=jump2plugmyplugin"/>
            </p:cNvPr>
            <p:cNvSpPr/>
            <p:nvPr/>
          </p:nvSpPr>
          <p:spPr>
            <a:xfrm flipH="1">
              <a:off x="1320012" y="981494"/>
              <a:ext cx="1489775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Plug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my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Plugin</a:t>
              </a:r>
              <a:endParaRPr lang="en-US" sz="2400" kern="1200" dirty="0"/>
            </a:p>
          </p:txBody>
        </p:sp>
        <p:sp>
          <p:nvSpPr>
            <p:cNvPr id="26" name="Kreuz 25">
              <a:hlinkClick r:id="" action="ppaction://macro?name=jump2esgf"/>
            </p:cNvPr>
            <p:cNvSpPr/>
            <p:nvPr/>
          </p:nvSpPr>
          <p:spPr>
            <a:xfrm>
              <a:off x="6515493" y="4461810"/>
              <a:ext cx="1419849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ESGF</a:t>
              </a:r>
            </a:p>
          </p:txBody>
        </p:sp>
        <p:sp>
          <p:nvSpPr>
            <p:cNvPr id="27" name="Kreuz 26">
              <a:hlinkClick r:id="" action="ppaction://macro?name=jump2docu"/>
            </p:cNvPr>
            <p:cNvSpPr/>
            <p:nvPr/>
          </p:nvSpPr>
          <p:spPr>
            <a:xfrm flipH="1">
              <a:off x="1284682" y="4461810"/>
              <a:ext cx="1489775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/>
                <a:t>Docu</a:t>
              </a:r>
              <a:endParaRPr lang="en-US" sz="2400" kern="1200" dirty="0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31" name="Interaktive Schaltfläche: Start 30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2" name="Gruppieren 31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35" name="Interaktive Schaltfläche: Anpassen 34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Textfeld 35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33" name="Interaktive Schaltfläche: Anpassen 32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rgbClr val="F79646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>
              <a:hlinkClick r:id="" action="ppaction://macro?name=jump2home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9"/>
          <a:srcRect l="388" t="493" b="35570"/>
          <a:stretch/>
        </p:blipFill>
        <p:spPr>
          <a:xfrm>
            <a:off x="1920" y="1710669"/>
            <a:ext cx="9108504" cy="4238611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1650741" y="56801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In </a:t>
            </a:r>
            <a:r>
              <a:rPr lang="de-DE" u="sng" dirty="0" err="1"/>
              <a:t>the</a:t>
            </a:r>
            <a:r>
              <a:rPr lang="de-DE" u="sng" dirty="0"/>
              <a:t> </a:t>
            </a:r>
            <a:r>
              <a:rPr lang="de-DE" u="sng" dirty="0" err="1"/>
              <a:t>shell</a:t>
            </a:r>
            <a:r>
              <a:rPr lang="de-DE" u="sng" dirty="0"/>
              <a:t> </a:t>
            </a:r>
            <a:r>
              <a:rPr lang="de-DE" u="sng" dirty="0" err="1"/>
              <a:t>freva</a:t>
            </a:r>
            <a:r>
              <a:rPr lang="de-DE" u="sng" dirty="0"/>
              <a:t> </a:t>
            </a:r>
            <a:r>
              <a:rPr lang="de-DE" u="sng" dirty="0" err="1"/>
              <a:t>has</a:t>
            </a:r>
            <a:r>
              <a:rPr lang="de-DE" u="sng" dirty="0"/>
              <a:t> a ESGF </a:t>
            </a:r>
            <a:r>
              <a:rPr lang="de-DE" u="sng" dirty="0" err="1"/>
              <a:t>tool</a:t>
            </a:r>
            <a:r>
              <a:rPr lang="de-DE" u="sng" dirty="0"/>
              <a:t> </a:t>
            </a:r>
            <a:r>
              <a:rPr lang="de-DE" u="sng" dirty="0" err="1"/>
              <a:t>which</a:t>
            </a:r>
            <a:r>
              <a:rPr lang="de-DE" u="sng" dirty="0"/>
              <a:t> </a:t>
            </a:r>
            <a:r>
              <a:rPr lang="de-DE" u="sng" dirty="0" err="1"/>
              <a:t>finds</a:t>
            </a:r>
            <a:r>
              <a:rPr lang="de-DE" u="sng" dirty="0"/>
              <a:t> </a:t>
            </a:r>
            <a:r>
              <a:rPr lang="de-DE" u="sng" dirty="0" err="1"/>
              <a:t>data</a:t>
            </a:r>
            <a:r>
              <a:rPr lang="de-DE" u="sng" dirty="0"/>
              <a:t> </a:t>
            </a:r>
            <a:r>
              <a:rPr lang="de-DE" u="sng" dirty="0" err="1"/>
              <a:t>and</a:t>
            </a:r>
            <a:r>
              <a:rPr lang="de-DE" u="sng" dirty="0"/>
              <a:t> </a:t>
            </a:r>
            <a:r>
              <a:rPr lang="de-DE" u="sng" dirty="0" err="1"/>
              <a:t>builds</a:t>
            </a:r>
            <a:r>
              <a:rPr lang="de-DE" u="sng" dirty="0"/>
              <a:t> </a:t>
            </a:r>
            <a:r>
              <a:rPr lang="de-DE" u="sng" dirty="0" err="1"/>
              <a:t>download</a:t>
            </a:r>
            <a:r>
              <a:rPr lang="de-DE" u="sng" dirty="0"/>
              <a:t> </a:t>
            </a:r>
            <a:r>
              <a:rPr lang="de-DE" u="sng" dirty="0" err="1"/>
              <a:t>script</a:t>
            </a:r>
            <a:endParaRPr lang="de-DE" u="sng" dirty="0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9"/>
          <a:srcRect l="388" t="64579" b="663"/>
          <a:stretch/>
        </p:blipFill>
        <p:spPr>
          <a:xfrm>
            <a:off x="1920" y="1710669"/>
            <a:ext cx="9108504" cy="2304256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323528" y="4355527"/>
            <a:ext cx="8280920" cy="2308324"/>
          </a:xfrm>
          <a:prstGeom prst="rect">
            <a:avLst/>
          </a:prstGeom>
          <a:noFill/>
          <a:ln w="38100"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/>
              <a:t>BETA</a:t>
            </a:r>
            <a:r>
              <a:rPr lang="de-DE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b="1" dirty="0" err="1"/>
              <a:t>virtual</a:t>
            </a:r>
            <a:r>
              <a:rPr lang="de-DE" b="1" dirty="0"/>
              <a:t> </a:t>
            </a:r>
            <a:r>
              <a:rPr lang="de-DE" b="1" dirty="0" err="1"/>
              <a:t>file</a:t>
            </a:r>
            <a:r>
              <a:rPr lang="de-DE" b="1" dirty="0"/>
              <a:t> </a:t>
            </a:r>
            <a:r>
              <a:rPr lang="de-DE" b="1" dirty="0" err="1"/>
              <a:t>system</a:t>
            </a:r>
            <a:r>
              <a:rPr lang="de-DE" b="1" dirty="0"/>
              <a:t> </a:t>
            </a:r>
            <a:r>
              <a:rPr lang="de-DE" dirty="0"/>
              <a:t>(FUSE)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extends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full</a:t>
            </a:r>
            <a:r>
              <a:rPr lang="de-DE" dirty="0"/>
              <a:t> ESGF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Users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(</a:t>
            </a:r>
            <a:r>
              <a:rPr lang="de-DE" dirty="0" err="1"/>
              <a:t>ls</a:t>
            </a:r>
            <a:r>
              <a:rPr lang="de-DE" dirty="0"/>
              <a:t>, </a:t>
            </a:r>
            <a:r>
              <a:rPr lang="de-DE" dirty="0" err="1"/>
              <a:t>cp</a:t>
            </a:r>
            <a:r>
              <a:rPr lang="de-DE" dirty="0"/>
              <a:t>, </a:t>
            </a:r>
            <a:r>
              <a:rPr lang="de-DE" dirty="0" err="1"/>
              <a:t>ncdump,etc</a:t>
            </a:r>
            <a:r>
              <a:rPr lang="de-DE" dirty="0"/>
              <a:t> …) all </a:t>
            </a:r>
            <a:r>
              <a:rPr lang="de-DE" dirty="0" err="1"/>
              <a:t>files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b="1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downloaded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touching</a:t>
            </a:r>
            <a:r>
              <a:rPr lang="de-DE" dirty="0"/>
              <a:t> 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 </a:t>
            </a:r>
            <a:r>
              <a:rPr lang="de-DE" b="1" dirty="0"/>
              <a:t>flexible </a:t>
            </a:r>
            <a:r>
              <a:rPr lang="de-DE" b="1" dirty="0" err="1"/>
              <a:t>cache</a:t>
            </a:r>
            <a:r>
              <a:rPr lang="de-DE" b="1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all </a:t>
            </a:r>
            <a:r>
              <a:rPr lang="de-DE" dirty="0" err="1"/>
              <a:t>user</a:t>
            </a:r>
            <a:r>
              <a:rPr lang="de-DE" dirty="0"/>
              <a:t>,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hold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/>
              <a:t>specific</a:t>
            </a:r>
            <a:r>
              <a:rPr lang="de-DE" dirty="0"/>
              <a:t> time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overwritten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Plugins</a:t>
            </a:r>
            <a:r>
              <a:rPr lang="de-DE" b="1" dirty="0"/>
              <a:t> </a:t>
            </a:r>
            <a:r>
              <a:rPr lang="de-DE" b="1" dirty="0" err="1"/>
              <a:t>can</a:t>
            </a:r>
            <a:r>
              <a:rPr lang="de-DE" b="1" dirty="0"/>
              <a:t> </a:t>
            </a:r>
            <a:r>
              <a:rPr lang="de-DE" b="1" dirty="0" err="1"/>
              <a:t>directly</a:t>
            </a:r>
            <a:r>
              <a:rPr lang="de-DE" b="1" dirty="0"/>
              <a:t> </a:t>
            </a:r>
            <a:r>
              <a:rPr lang="de-DE" b="1" dirty="0" err="1"/>
              <a:t>use</a:t>
            </a:r>
            <a:r>
              <a:rPr lang="de-DE" b="1" dirty="0"/>
              <a:t> ESGF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downloading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it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… in </a:t>
            </a:r>
            <a:r>
              <a:rPr lang="de-DE" b="1" dirty="0" err="1"/>
              <a:t>the</a:t>
            </a:r>
            <a:r>
              <a:rPr lang="de-DE" b="1" dirty="0"/>
              <a:t> web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325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70504 -0.6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60" y="-3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504 -0.64074 L -2.5E-6 -7.31836E-1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3201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0" grpId="0" animBg="1"/>
      <p:bldP spid="40" grpId="1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/>
          <p:cNvGrpSpPr/>
          <p:nvPr/>
        </p:nvGrpSpPr>
        <p:grpSpPr>
          <a:xfrm>
            <a:off x="0" y="9868"/>
            <a:ext cx="9216618" cy="6875516"/>
            <a:chOff x="0" y="9868"/>
            <a:chExt cx="9216618" cy="6875516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0" y="9868"/>
              <a:ext cx="9216618" cy="6875516"/>
              <a:chOff x="0" y="9868"/>
              <a:chExt cx="9216618" cy="6875516"/>
            </a:xfrm>
          </p:grpSpPr>
          <p:pic>
            <p:nvPicPr>
              <p:cNvPr id="4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90" y="6004366"/>
                <a:ext cx="3024187" cy="80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Rechteck 48"/>
              <p:cNvSpPr/>
              <p:nvPr/>
            </p:nvSpPr>
            <p:spPr>
              <a:xfrm>
                <a:off x="594349" y="9868"/>
                <a:ext cx="8090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               - 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Freie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Univ</a:t>
                </a:r>
                <a:r>
                  <a:rPr lang="en-US" sz="2000" dirty="0">
                    <a:solidFill>
                      <a:prstClr val="black"/>
                    </a:solidFill>
                  </a:rPr>
                  <a:t> Evaluation System Framework for 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Scientific Infrastructures in Earth System Modeling</a:t>
                </a:r>
              </a:p>
              <a:p>
                <a:pPr lvl="0" algn="ctr"/>
                <a:r>
                  <a:rPr lang="en-US" i="1" dirty="0">
                    <a:solidFill>
                      <a:prstClr val="black"/>
                    </a:solidFill>
                  </a:rPr>
                  <a:t>www-miklip.dkrz.de</a:t>
                </a:r>
                <a:r>
                  <a:rPr lang="en-US" sz="2000" dirty="0">
                    <a:solidFill>
                      <a:prstClr val="black"/>
                    </a:solidFill>
                  </a:rPr>
                  <a:t> | </a:t>
                </a:r>
                <a:r>
                  <a:rPr lang="en-US" i="1" dirty="0">
                    <a:solidFill>
                      <a:prstClr val="black"/>
                    </a:solidFill>
                  </a:rPr>
                  <a:t>freva.met.fu-berlin.de</a:t>
                </a:r>
                <a:endParaRPr lang="de-DE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6120274" y="6008221"/>
                <a:ext cx="30963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de-DE" sz="1700" u="sng" dirty="0">
                    <a:solidFill>
                      <a:prstClr val="black"/>
                    </a:solidFill>
                  </a:rPr>
                  <a:t>Christopher Kadow</a:t>
                </a:r>
                <a:r>
                  <a:rPr lang="de-DE" sz="1700" dirty="0">
                    <a:solidFill>
                      <a:prstClr val="black"/>
                    </a:solidFill>
                  </a:rPr>
                  <a:t>, S. Illing, </a:t>
                </a:r>
              </a:p>
              <a:p>
                <a:pPr lvl="0" algn="ctr"/>
                <a:r>
                  <a:rPr lang="de-DE" sz="1700" dirty="0">
                    <a:solidFill>
                      <a:prstClr val="black"/>
                    </a:solidFill>
                  </a:rPr>
                  <a:t>O. Kunst, T.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Schartner</a:t>
                </a:r>
                <a:r>
                  <a:rPr lang="de-DE" sz="1700" dirty="0">
                    <a:solidFill>
                      <a:prstClr val="black"/>
                    </a:solidFill>
                  </a:rPr>
                  <a:t>, I. Kirchner, H.W. Rust, U.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Cubasch</a:t>
                </a:r>
                <a:r>
                  <a:rPr lang="de-DE" sz="1700" dirty="0">
                    <a:solidFill>
                      <a:prstClr val="black"/>
                    </a:solidFill>
                  </a:rPr>
                  <a:t>, U. Ulbrich</a:t>
                </a:r>
              </a:p>
            </p:txBody>
          </p:sp>
          <p:pic>
            <p:nvPicPr>
              <p:cNvPr id="51" name="Grafik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1"/>
              <a:stretch/>
            </p:blipFill>
            <p:spPr bwMode="auto">
              <a:xfrm>
                <a:off x="0" y="6071823"/>
                <a:ext cx="1609633" cy="7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Grafik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926" y="6270664"/>
                <a:ext cx="776547" cy="28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Grafik 5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6699" r="16361" b="10730"/>
              <a:stretch/>
            </p:blipFill>
            <p:spPr>
              <a:xfrm>
                <a:off x="2171183" y="6092323"/>
                <a:ext cx="864096" cy="720081"/>
              </a:xfrm>
              <a:prstGeom prst="rect">
                <a:avLst/>
              </a:prstGeom>
            </p:spPr>
          </p:pic>
        </p:grpSp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grpSp>
        <p:nvGrpSpPr>
          <p:cNvPr id="30" name="Gruppieren 29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31" name="Interaktive Schaltfläche: Start 30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2" name="Gruppieren 31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35" name="Interaktive Schaltfläche: Anpassen 34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Textfeld 35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33" name="Interaktive Schaltfläche: Anpassen 32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rgbClr val="F79646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>
              <a:hlinkClick r:id="" action="ppaction://macro?name=jump2home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  <p:pic>
        <p:nvPicPr>
          <p:cNvPr id="37" name="Grafik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5" y="1484785"/>
            <a:ext cx="8856983" cy="3799755"/>
          </a:xfrm>
          <a:prstGeom prst="rect">
            <a:avLst/>
          </a:prstGeom>
        </p:spPr>
      </p:pic>
      <p:sp>
        <p:nvSpPr>
          <p:cNvPr id="38" name="Pfeil nach rechts 37"/>
          <p:cNvSpPr/>
          <p:nvPr/>
        </p:nvSpPr>
        <p:spPr>
          <a:xfrm>
            <a:off x="7164288" y="2852936"/>
            <a:ext cx="648072" cy="2880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05" y="1479570"/>
            <a:ext cx="8928992" cy="3719652"/>
          </a:xfrm>
          <a:prstGeom prst="rect">
            <a:avLst/>
          </a:prstGeom>
        </p:spPr>
      </p:pic>
      <p:sp>
        <p:nvSpPr>
          <p:cNvPr id="40" name="Pfeil nach rechts 39"/>
          <p:cNvSpPr/>
          <p:nvPr/>
        </p:nvSpPr>
        <p:spPr>
          <a:xfrm rot="10800000">
            <a:off x="3635896" y="3573016"/>
            <a:ext cx="648072" cy="2880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5" y="1479571"/>
            <a:ext cx="8928992" cy="4079468"/>
          </a:xfrm>
          <a:prstGeom prst="rect">
            <a:avLst/>
          </a:prstGeom>
        </p:spPr>
      </p:pic>
      <p:sp>
        <p:nvSpPr>
          <p:cNvPr id="42" name="Pfeil nach rechts 41"/>
          <p:cNvSpPr/>
          <p:nvPr/>
        </p:nvSpPr>
        <p:spPr>
          <a:xfrm rot="10800000">
            <a:off x="1979712" y="3717032"/>
            <a:ext cx="648072" cy="2880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00" y="1466515"/>
            <a:ext cx="8928992" cy="5223826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2044133" y="181471"/>
            <a:ext cx="514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Developers </a:t>
            </a:r>
            <a:r>
              <a:rPr lang="de-DE" u="sng" dirty="0" err="1"/>
              <a:t>can</a:t>
            </a:r>
            <a:r>
              <a:rPr lang="de-DE" u="sng" dirty="0"/>
              <a:t> </a:t>
            </a:r>
            <a:r>
              <a:rPr lang="de-DE" u="sng" dirty="0" err="1"/>
              <a:t>test</a:t>
            </a:r>
            <a:r>
              <a:rPr lang="de-DE" u="sng" dirty="0"/>
              <a:t> </a:t>
            </a:r>
            <a:r>
              <a:rPr lang="de-DE" u="sng" dirty="0" err="1"/>
              <a:t>new</a:t>
            </a:r>
            <a:r>
              <a:rPr lang="de-DE" u="sng" dirty="0"/>
              <a:t> </a:t>
            </a:r>
            <a:r>
              <a:rPr lang="de-DE" u="sng" dirty="0" err="1"/>
              <a:t>plugins</a:t>
            </a:r>
            <a:r>
              <a:rPr lang="de-DE" u="sng" dirty="0"/>
              <a:t> in </a:t>
            </a:r>
            <a:r>
              <a:rPr lang="de-DE" u="sng" dirty="0" err="1"/>
              <a:t>the</a:t>
            </a:r>
            <a:r>
              <a:rPr lang="de-DE" u="sng" dirty="0"/>
              <a:t> </a:t>
            </a:r>
            <a:r>
              <a:rPr lang="de-DE" u="sng" dirty="0" err="1"/>
              <a:t>shell</a:t>
            </a:r>
            <a:r>
              <a:rPr lang="de-DE" u="sng" dirty="0"/>
              <a:t> </a:t>
            </a:r>
            <a:r>
              <a:rPr lang="de-DE" u="sng" dirty="0" err="1"/>
              <a:t>and</a:t>
            </a:r>
            <a:r>
              <a:rPr lang="de-DE" u="sng" dirty="0"/>
              <a:t> web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107505" y="1012608"/>
            <a:ext cx="2052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WEB: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284682" y="980728"/>
            <a:ext cx="6653114" cy="4900930"/>
            <a:chOff x="1284682" y="980728"/>
            <a:chExt cx="6653114" cy="4900930"/>
          </a:xfrm>
        </p:grpSpPr>
        <p:sp>
          <p:nvSpPr>
            <p:cNvPr id="67" name="Freihandform 66"/>
            <p:cNvSpPr/>
            <p:nvPr/>
          </p:nvSpPr>
          <p:spPr>
            <a:xfrm rot="16200000">
              <a:off x="4468704" y="1935265"/>
              <a:ext cx="341579" cy="482748"/>
            </a:xfrm>
            <a:custGeom>
              <a:avLst/>
              <a:gdLst>
                <a:gd name="connsiteX0" fmla="*/ 0 w 341579"/>
                <a:gd name="connsiteY0" fmla="*/ 96550 h 482748"/>
                <a:gd name="connsiteX1" fmla="*/ 170790 w 341579"/>
                <a:gd name="connsiteY1" fmla="*/ 96550 h 482748"/>
                <a:gd name="connsiteX2" fmla="*/ 170790 w 341579"/>
                <a:gd name="connsiteY2" fmla="*/ 0 h 482748"/>
                <a:gd name="connsiteX3" fmla="*/ 341579 w 341579"/>
                <a:gd name="connsiteY3" fmla="*/ 241374 h 482748"/>
                <a:gd name="connsiteX4" fmla="*/ 170790 w 341579"/>
                <a:gd name="connsiteY4" fmla="*/ 482748 h 482748"/>
                <a:gd name="connsiteX5" fmla="*/ 170790 w 341579"/>
                <a:gd name="connsiteY5" fmla="*/ 386198 h 482748"/>
                <a:gd name="connsiteX6" fmla="*/ 0 w 341579"/>
                <a:gd name="connsiteY6" fmla="*/ 386198 h 482748"/>
                <a:gd name="connsiteX7" fmla="*/ 0 w 341579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579" h="482748">
                  <a:moveTo>
                    <a:pt x="0" y="96550"/>
                  </a:moveTo>
                  <a:lnTo>
                    <a:pt x="170790" y="96550"/>
                  </a:lnTo>
                  <a:lnTo>
                    <a:pt x="170790" y="0"/>
                  </a:lnTo>
                  <a:lnTo>
                    <a:pt x="341579" y="241374"/>
                  </a:lnTo>
                  <a:lnTo>
                    <a:pt x="170790" y="482748"/>
                  </a:lnTo>
                  <a:lnTo>
                    <a:pt x="170790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50" rIns="102474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68" name="Freihandform 67">
              <a:hlinkClick r:id="" action="ppaction://macro?name=jump2usability"/>
            </p:cNvPr>
            <p:cNvSpPr/>
            <p:nvPr/>
          </p:nvSpPr>
          <p:spPr>
            <a:xfrm>
              <a:off x="3136492" y="980728"/>
              <a:ext cx="3006003" cy="936006"/>
            </a:xfrm>
            <a:custGeom>
              <a:avLst/>
              <a:gdLst>
                <a:gd name="connsiteX0" fmla="*/ 0 w 3006003"/>
                <a:gd name="connsiteY0" fmla="*/ 468003 h 936006"/>
                <a:gd name="connsiteX1" fmla="*/ 1503002 w 3006003"/>
                <a:gd name="connsiteY1" fmla="*/ 0 h 936006"/>
                <a:gd name="connsiteX2" fmla="*/ 3006004 w 3006003"/>
                <a:gd name="connsiteY2" fmla="*/ 468003 h 936006"/>
                <a:gd name="connsiteX3" fmla="*/ 1503002 w 3006003"/>
                <a:gd name="connsiteY3" fmla="*/ 936006 h 936006"/>
                <a:gd name="connsiteX4" fmla="*/ 0 w 3006003"/>
                <a:gd name="connsiteY4" fmla="*/ 468003 h 93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003" h="936006">
                  <a:moveTo>
                    <a:pt x="0" y="468003"/>
                  </a:moveTo>
                  <a:cubicBezTo>
                    <a:pt x="0" y="209532"/>
                    <a:pt x="672917" y="0"/>
                    <a:pt x="1503002" y="0"/>
                  </a:cubicBezTo>
                  <a:cubicBezTo>
                    <a:pt x="2333087" y="0"/>
                    <a:pt x="3006004" y="209532"/>
                    <a:pt x="3006004" y="468003"/>
                  </a:cubicBezTo>
                  <a:cubicBezTo>
                    <a:pt x="3006004" y="726474"/>
                    <a:pt x="2333087" y="936006"/>
                    <a:pt x="1503002" y="936006"/>
                  </a:cubicBezTo>
                  <a:cubicBezTo>
                    <a:pt x="672917" y="936006"/>
                    <a:pt x="0" y="726474"/>
                    <a:pt x="0" y="46800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0699" tIns="167555" rIns="470699" bIns="16755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Usability &amp; Flexibility</a:t>
              </a:r>
            </a:p>
          </p:txBody>
        </p:sp>
        <p:sp>
          <p:nvSpPr>
            <p:cNvPr id="69" name="Freihandform 68"/>
            <p:cNvSpPr/>
            <p:nvPr/>
          </p:nvSpPr>
          <p:spPr>
            <a:xfrm rot="21564469">
              <a:off x="6122762" y="3156466"/>
              <a:ext cx="267377" cy="482748"/>
            </a:xfrm>
            <a:custGeom>
              <a:avLst/>
              <a:gdLst>
                <a:gd name="connsiteX0" fmla="*/ 0 w 267377"/>
                <a:gd name="connsiteY0" fmla="*/ 96550 h 482748"/>
                <a:gd name="connsiteX1" fmla="*/ 133689 w 267377"/>
                <a:gd name="connsiteY1" fmla="*/ 96550 h 482748"/>
                <a:gd name="connsiteX2" fmla="*/ 133689 w 267377"/>
                <a:gd name="connsiteY2" fmla="*/ 0 h 482748"/>
                <a:gd name="connsiteX3" fmla="*/ 267377 w 267377"/>
                <a:gd name="connsiteY3" fmla="*/ 241374 h 482748"/>
                <a:gd name="connsiteX4" fmla="*/ 133689 w 267377"/>
                <a:gd name="connsiteY4" fmla="*/ 482748 h 482748"/>
                <a:gd name="connsiteX5" fmla="*/ 133689 w 267377"/>
                <a:gd name="connsiteY5" fmla="*/ 386198 h 482748"/>
                <a:gd name="connsiteX6" fmla="*/ 0 w 267377"/>
                <a:gd name="connsiteY6" fmla="*/ 386198 h 482748"/>
                <a:gd name="connsiteX7" fmla="*/ 0 w 267377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377" h="482748">
                  <a:moveTo>
                    <a:pt x="0" y="96550"/>
                  </a:moveTo>
                  <a:lnTo>
                    <a:pt x="133689" y="96550"/>
                  </a:lnTo>
                  <a:lnTo>
                    <a:pt x="133689" y="0"/>
                  </a:lnTo>
                  <a:lnTo>
                    <a:pt x="267377" y="241374"/>
                  </a:lnTo>
                  <a:lnTo>
                    <a:pt x="133689" y="482748"/>
                  </a:lnTo>
                  <a:lnTo>
                    <a:pt x="133689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50" rIns="80213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0" name="Freihandform 69">
              <a:hlinkClick r:id="" action="ppaction://macro?name=jump2data"/>
            </p:cNvPr>
            <p:cNvSpPr/>
            <p:nvPr/>
          </p:nvSpPr>
          <p:spPr>
            <a:xfrm>
              <a:off x="6516209" y="2677894"/>
              <a:ext cx="1419848" cy="1419848"/>
            </a:xfrm>
            <a:custGeom>
              <a:avLst/>
              <a:gdLst>
                <a:gd name="connsiteX0" fmla="*/ 0 w 1419848"/>
                <a:gd name="connsiteY0" fmla="*/ 709924 h 1419848"/>
                <a:gd name="connsiteX1" fmla="*/ 709924 w 1419848"/>
                <a:gd name="connsiteY1" fmla="*/ 0 h 1419848"/>
                <a:gd name="connsiteX2" fmla="*/ 1419848 w 1419848"/>
                <a:gd name="connsiteY2" fmla="*/ 709924 h 1419848"/>
                <a:gd name="connsiteX3" fmla="*/ 709924 w 1419848"/>
                <a:gd name="connsiteY3" fmla="*/ 1419848 h 1419848"/>
                <a:gd name="connsiteX4" fmla="*/ 0 w 1419848"/>
                <a:gd name="connsiteY4" fmla="*/ 709924 h 14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848" h="1419848">
                  <a:moveTo>
                    <a:pt x="0" y="709924"/>
                  </a:moveTo>
                  <a:cubicBezTo>
                    <a:pt x="0" y="317844"/>
                    <a:pt x="317844" y="0"/>
                    <a:pt x="709924" y="0"/>
                  </a:cubicBezTo>
                  <a:cubicBezTo>
                    <a:pt x="1102004" y="0"/>
                    <a:pt x="1419848" y="317844"/>
                    <a:pt x="1419848" y="709924"/>
                  </a:cubicBezTo>
                  <a:cubicBezTo>
                    <a:pt x="1419848" y="1102004"/>
                    <a:pt x="1102004" y="1419848"/>
                    <a:pt x="709924" y="1419848"/>
                  </a:cubicBezTo>
                  <a:cubicBezTo>
                    <a:pt x="317844" y="1419848"/>
                    <a:pt x="0" y="1102004"/>
                    <a:pt x="0" y="70992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Data Access</a:t>
              </a:r>
              <a:endParaRPr lang="en-US" sz="2400" kern="1200" dirty="0"/>
            </a:p>
          </p:txBody>
        </p:sp>
        <p:sp>
          <p:nvSpPr>
            <p:cNvPr id="71" name="Freihandform 70"/>
            <p:cNvSpPr/>
            <p:nvPr/>
          </p:nvSpPr>
          <p:spPr>
            <a:xfrm rot="5371714">
              <a:off x="4485616" y="4429598"/>
              <a:ext cx="322643" cy="482748"/>
            </a:xfrm>
            <a:custGeom>
              <a:avLst/>
              <a:gdLst>
                <a:gd name="connsiteX0" fmla="*/ 0 w 322643"/>
                <a:gd name="connsiteY0" fmla="*/ 96550 h 482748"/>
                <a:gd name="connsiteX1" fmla="*/ 161322 w 322643"/>
                <a:gd name="connsiteY1" fmla="*/ 96550 h 482748"/>
                <a:gd name="connsiteX2" fmla="*/ 161322 w 322643"/>
                <a:gd name="connsiteY2" fmla="*/ 0 h 482748"/>
                <a:gd name="connsiteX3" fmla="*/ 322643 w 322643"/>
                <a:gd name="connsiteY3" fmla="*/ 241374 h 482748"/>
                <a:gd name="connsiteX4" fmla="*/ 161322 w 322643"/>
                <a:gd name="connsiteY4" fmla="*/ 482748 h 482748"/>
                <a:gd name="connsiteX5" fmla="*/ 161322 w 322643"/>
                <a:gd name="connsiteY5" fmla="*/ 386198 h 482748"/>
                <a:gd name="connsiteX6" fmla="*/ 0 w 322643"/>
                <a:gd name="connsiteY6" fmla="*/ 386198 h 482748"/>
                <a:gd name="connsiteX7" fmla="*/ 0 w 322643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643" h="482748">
                  <a:moveTo>
                    <a:pt x="0" y="96550"/>
                  </a:moveTo>
                  <a:lnTo>
                    <a:pt x="161322" y="96550"/>
                  </a:lnTo>
                  <a:lnTo>
                    <a:pt x="161322" y="0"/>
                  </a:lnTo>
                  <a:lnTo>
                    <a:pt x="322643" y="241374"/>
                  </a:lnTo>
                  <a:lnTo>
                    <a:pt x="161322" y="482748"/>
                  </a:lnTo>
                  <a:lnTo>
                    <a:pt x="161322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49" rIns="96793" bIns="9655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2" name="Freihandform 71">
              <a:hlinkClick r:id="" action="ppaction://macro?name=jump2repro"/>
            </p:cNvPr>
            <p:cNvSpPr/>
            <p:nvPr/>
          </p:nvSpPr>
          <p:spPr>
            <a:xfrm>
              <a:off x="3150558" y="4941266"/>
              <a:ext cx="3005619" cy="936006"/>
            </a:xfrm>
            <a:custGeom>
              <a:avLst/>
              <a:gdLst>
                <a:gd name="connsiteX0" fmla="*/ 0 w 3005619"/>
                <a:gd name="connsiteY0" fmla="*/ 468003 h 936006"/>
                <a:gd name="connsiteX1" fmla="*/ 1502810 w 3005619"/>
                <a:gd name="connsiteY1" fmla="*/ 0 h 936006"/>
                <a:gd name="connsiteX2" fmla="*/ 3005620 w 3005619"/>
                <a:gd name="connsiteY2" fmla="*/ 468003 h 936006"/>
                <a:gd name="connsiteX3" fmla="*/ 1502810 w 3005619"/>
                <a:gd name="connsiteY3" fmla="*/ 936006 h 936006"/>
                <a:gd name="connsiteX4" fmla="*/ 0 w 3005619"/>
                <a:gd name="connsiteY4" fmla="*/ 468003 h 93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619" h="936006">
                  <a:moveTo>
                    <a:pt x="0" y="468003"/>
                  </a:moveTo>
                  <a:cubicBezTo>
                    <a:pt x="0" y="209532"/>
                    <a:pt x="672831" y="0"/>
                    <a:pt x="1502810" y="0"/>
                  </a:cubicBezTo>
                  <a:cubicBezTo>
                    <a:pt x="2332789" y="0"/>
                    <a:pt x="3005620" y="209532"/>
                    <a:pt x="3005620" y="468003"/>
                  </a:cubicBezTo>
                  <a:cubicBezTo>
                    <a:pt x="3005620" y="726474"/>
                    <a:pt x="2332789" y="936006"/>
                    <a:pt x="1502810" y="936006"/>
                  </a:cubicBezTo>
                  <a:cubicBezTo>
                    <a:pt x="672831" y="936006"/>
                    <a:pt x="0" y="726474"/>
                    <a:pt x="0" y="46800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0643" tIns="167555" rIns="470643" bIns="16755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Transparency &amp; Reproducibility</a:t>
              </a:r>
            </a:p>
          </p:txBody>
        </p:sp>
        <p:sp>
          <p:nvSpPr>
            <p:cNvPr id="73" name="Freihandform 72"/>
            <p:cNvSpPr/>
            <p:nvPr/>
          </p:nvSpPr>
          <p:spPr>
            <a:xfrm rot="62079">
              <a:off x="2873725" y="3143804"/>
              <a:ext cx="278623" cy="482749"/>
            </a:xfrm>
            <a:custGeom>
              <a:avLst/>
              <a:gdLst>
                <a:gd name="connsiteX0" fmla="*/ 0 w 278622"/>
                <a:gd name="connsiteY0" fmla="*/ 96550 h 482748"/>
                <a:gd name="connsiteX1" fmla="*/ 139311 w 278622"/>
                <a:gd name="connsiteY1" fmla="*/ 96550 h 482748"/>
                <a:gd name="connsiteX2" fmla="*/ 139311 w 278622"/>
                <a:gd name="connsiteY2" fmla="*/ 0 h 482748"/>
                <a:gd name="connsiteX3" fmla="*/ 278622 w 278622"/>
                <a:gd name="connsiteY3" fmla="*/ 241374 h 482748"/>
                <a:gd name="connsiteX4" fmla="*/ 139311 w 278622"/>
                <a:gd name="connsiteY4" fmla="*/ 482748 h 482748"/>
                <a:gd name="connsiteX5" fmla="*/ 139311 w 278622"/>
                <a:gd name="connsiteY5" fmla="*/ 386198 h 482748"/>
                <a:gd name="connsiteX6" fmla="*/ 0 w 278622"/>
                <a:gd name="connsiteY6" fmla="*/ 386198 h 482748"/>
                <a:gd name="connsiteX7" fmla="*/ 0 w 278622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22" h="482748">
                  <a:moveTo>
                    <a:pt x="278622" y="386198"/>
                  </a:moveTo>
                  <a:lnTo>
                    <a:pt x="139311" y="386198"/>
                  </a:lnTo>
                  <a:lnTo>
                    <a:pt x="139311" y="482748"/>
                  </a:lnTo>
                  <a:lnTo>
                    <a:pt x="0" y="241374"/>
                  </a:lnTo>
                  <a:lnTo>
                    <a:pt x="139311" y="0"/>
                  </a:lnTo>
                  <a:lnTo>
                    <a:pt x="139311" y="96550"/>
                  </a:lnTo>
                  <a:lnTo>
                    <a:pt x="278622" y="96550"/>
                  </a:lnTo>
                  <a:lnTo>
                    <a:pt x="278622" y="386198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586" tIns="96551" rIns="1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4" name="Freihandform 73">
              <a:hlinkClick r:id="" action="ppaction://macro?name=jump2plugin"/>
            </p:cNvPr>
            <p:cNvSpPr/>
            <p:nvPr/>
          </p:nvSpPr>
          <p:spPr>
            <a:xfrm>
              <a:off x="1322611" y="2657548"/>
              <a:ext cx="1419848" cy="1419848"/>
            </a:xfrm>
            <a:custGeom>
              <a:avLst/>
              <a:gdLst>
                <a:gd name="connsiteX0" fmla="*/ 0 w 1419848"/>
                <a:gd name="connsiteY0" fmla="*/ 709924 h 1419848"/>
                <a:gd name="connsiteX1" fmla="*/ 709924 w 1419848"/>
                <a:gd name="connsiteY1" fmla="*/ 0 h 1419848"/>
                <a:gd name="connsiteX2" fmla="*/ 1419848 w 1419848"/>
                <a:gd name="connsiteY2" fmla="*/ 709924 h 1419848"/>
                <a:gd name="connsiteX3" fmla="*/ 709924 w 1419848"/>
                <a:gd name="connsiteY3" fmla="*/ 1419848 h 1419848"/>
                <a:gd name="connsiteX4" fmla="*/ 0 w 1419848"/>
                <a:gd name="connsiteY4" fmla="*/ 709924 h 14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848" h="1419848">
                  <a:moveTo>
                    <a:pt x="0" y="709924"/>
                  </a:moveTo>
                  <a:cubicBezTo>
                    <a:pt x="0" y="317844"/>
                    <a:pt x="317844" y="0"/>
                    <a:pt x="709924" y="0"/>
                  </a:cubicBezTo>
                  <a:cubicBezTo>
                    <a:pt x="1102004" y="0"/>
                    <a:pt x="1419848" y="317844"/>
                    <a:pt x="1419848" y="709924"/>
                  </a:cubicBezTo>
                  <a:cubicBezTo>
                    <a:pt x="1419848" y="1102004"/>
                    <a:pt x="1102004" y="1419848"/>
                    <a:pt x="709924" y="1419848"/>
                  </a:cubicBezTo>
                  <a:cubicBezTo>
                    <a:pt x="317844" y="1419848"/>
                    <a:pt x="0" y="1102004"/>
                    <a:pt x="0" y="70992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Plugin</a:t>
              </a:r>
            </a:p>
          </p:txBody>
        </p:sp>
        <p:pic>
          <p:nvPicPr>
            <p:cNvPr id="2" name="Grafik 1">
              <a:hlinkClick r:id="" action="ppaction://macro?name=jump2scheme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200" y="2401342"/>
              <a:ext cx="2078004" cy="2060468"/>
            </a:xfrm>
            <a:prstGeom prst="rect">
              <a:avLst/>
            </a:prstGeom>
          </p:spPr>
        </p:pic>
        <p:sp>
          <p:nvSpPr>
            <p:cNvPr id="24" name="Kreuz 23">
              <a:hlinkClick r:id="" action="ppaction://macro?name=jump2link"/>
            </p:cNvPr>
            <p:cNvSpPr/>
            <p:nvPr/>
          </p:nvSpPr>
          <p:spPr>
            <a:xfrm>
              <a:off x="6517947" y="1025531"/>
              <a:ext cx="1419849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Link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2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DB</a:t>
              </a:r>
              <a:endParaRPr lang="en-US" sz="2400" kern="1200" dirty="0"/>
            </a:p>
          </p:txBody>
        </p:sp>
        <p:sp>
          <p:nvSpPr>
            <p:cNvPr id="26" name="Kreuz 25">
              <a:hlinkClick r:id="" action="ppaction://macro?name=jump2esgf"/>
            </p:cNvPr>
            <p:cNvSpPr/>
            <p:nvPr/>
          </p:nvSpPr>
          <p:spPr>
            <a:xfrm>
              <a:off x="6515493" y="4461810"/>
              <a:ext cx="1419849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ESGF</a:t>
              </a:r>
            </a:p>
          </p:txBody>
        </p:sp>
        <p:sp>
          <p:nvSpPr>
            <p:cNvPr id="27" name="Kreuz 26">
              <a:hlinkClick r:id="" action="ppaction://macro?name=jump2docu"/>
            </p:cNvPr>
            <p:cNvSpPr/>
            <p:nvPr/>
          </p:nvSpPr>
          <p:spPr>
            <a:xfrm flipH="1">
              <a:off x="1284682" y="4461810"/>
              <a:ext cx="1489775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/>
                <a:t>Docu</a:t>
              </a:r>
              <a:endParaRPr lang="en-US" sz="2400" kern="1200" dirty="0"/>
            </a:p>
          </p:txBody>
        </p:sp>
        <p:sp>
          <p:nvSpPr>
            <p:cNvPr id="25" name="Kreuz 24">
              <a:hlinkClick r:id="" action="ppaction://macro?name=jump2plugmyplugin"/>
            </p:cNvPr>
            <p:cNvSpPr/>
            <p:nvPr/>
          </p:nvSpPr>
          <p:spPr>
            <a:xfrm flipH="1">
              <a:off x="1320012" y="981494"/>
              <a:ext cx="1489775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Plug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my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Plugin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48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68889 0.640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44" y="3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89 0.64028 L 3.33333E-6 -1.48148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44" y="-3201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0" grpId="0" animBg="1"/>
      <p:bldP spid="40" grpId="1" animBg="1"/>
      <p:bldP spid="42" grpId="0" animBg="1"/>
      <p:bldP spid="42" grpId="1" animBg="1"/>
      <p:bldP spid="44" grpId="0"/>
      <p:bldP spid="44" grpId="1"/>
      <p:bldP spid="54" grpId="0"/>
      <p:bldP spid="5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37"/>
          <p:cNvSpPr txBox="1"/>
          <p:nvPr/>
        </p:nvSpPr>
        <p:spPr>
          <a:xfrm>
            <a:off x="179512" y="220915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Basic </a:t>
            </a:r>
            <a:r>
              <a:rPr lang="de-DE" u="sng" dirty="0" err="1"/>
              <a:t>documentation</a:t>
            </a:r>
            <a:r>
              <a:rPr lang="de-DE" u="sng" dirty="0"/>
              <a:t> </a:t>
            </a:r>
            <a:r>
              <a:rPr lang="de-DE" u="sng" dirty="0" err="1"/>
              <a:t>of</a:t>
            </a:r>
            <a:r>
              <a:rPr lang="de-DE" u="sng" dirty="0"/>
              <a:t> </a:t>
            </a:r>
            <a:r>
              <a:rPr lang="de-DE" u="sng" dirty="0" err="1"/>
              <a:t>the</a:t>
            </a:r>
            <a:r>
              <a:rPr lang="de-DE" u="sng" dirty="0"/>
              <a:t> </a:t>
            </a:r>
            <a:r>
              <a:rPr lang="de-DE" u="sng" dirty="0" err="1"/>
              <a:t>plugin</a:t>
            </a:r>
            <a:r>
              <a:rPr lang="de-DE" u="sng" dirty="0"/>
              <a:t> </a:t>
            </a:r>
            <a:r>
              <a:rPr lang="de-DE" u="sng" dirty="0" err="1"/>
              <a:t>is</a:t>
            </a:r>
            <a:r>
              <a:rPr lang="de-DE" u="sng" dirty="0"/>
              <a:t> </a:t>
            </a:r>
            <a:r>
              <a:rPr lang="de-DE" u="sng" dirty="0" err="1"/>
              <a:t>given</a:t>
            </a:r>
            <a:r>
              <a:rPr lang="de-DE" u="sng" dirty="0"/>
              <a:t> </a:t>
            </a:r>
            <a:r>
              <a:rPr lang="de-DE" u="sng" dirty="0" err="1"/>
              <a:t>by</a:t>
            </a:r>
            <a:r>
              <a:rPr lang="de-DE" u="sng" dirty="0"/>
              <a:t> </a:t>
            </a:r>
            <a:r>
              <a:rPr lang="de-DE" u="sng" dirty="0" err="1"/>
              <a:t>Freva</a:t>
            </a:r>
            <a:r>
              <a:rPr lang="de-DE" u="sng" dirty="0"/>
              <a:t>, </a:t>
            </a:r>
            <a:r>
              <a:rPr lang="de-DE" u="sng" dirty="0" err="1"/>
              <a:t>detailed</a:t>
            </a:r>
            <a:r>
              <a:rPr lang="de-DE" u="sng" dirty="0"/>
              <a:t> </a:t>
            </a:r>
            <a:r>
              <a:rPr lang="de-DE" u="sng" dirty="0" err="1"/>
              <a:t>docu</a:t>
            </a:r>
            <a:r>
              <a:rPr lang="de-DE" u="sng" dirty="0"/>
              <a:t> in Latex </a:t>
            </a:r>
            <a:r>
              <a:rPr lang="de-DE" u="sng" dirty="0" err="1"/>
              <a:t>for</a:t>
            </a:r>
            <a:r>
              <a:rPr lang="de-DE" u="sng" dirty="0"/>
              <a:t> PDFs </a:t>
            </a:r>
            <a:r>
              <a:rPr lang="de-DE" u="sng" dirty="0" err="1"/>
              <a:t>and</a:t>
            </a:r>
            <a:r>
              <a:rPr lang="de-DE" u="sng" dirty="0"/>
              <a:t> web </a:t>
            </a:r>
            <a:r>
              <a:rPr lang="de-DE" u="sng" dirty="0" err="1"/>
              <a:t>interface</a:t>
            </a:r>
            <a:r>
              <a:rPr lang="de-DE" u="sng" dirty="0"/>
              <a:t> 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3"/>
          <a:srcRect t="52554" r="13502"/>
          <a:stretch/>
        </p:blipFill>
        <p:spPr>
          <a:xfrm>
            <a:off x="31989" y="1426142"/>
            <a:ext cx="7780372" cy="1208387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4"/>
          <a:srcRect t="2600" b="5502"/>
          <a:stretch/>
        </p:blipFill>
        <p:spPr>
          <a:xfrm>
            <a:off x="116764" y="3213330"/>
            <a:ext cx="4200525" cy="280106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31989" y="105681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WEB: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35702" y="2895285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SHELL: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491880" y="887129"/>
            <a:ext cx="2232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Short Description</a:t>
            </a:r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5"/>
          <a:srcRect b="73417"/>
          <a:stretch/>
        </p:blipFill>
        <p:spPr>
          <a:xfrm>
            <a:off x="122232" y="3239638"/>
            <a:ext cx="6457950" cy="827967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6"/>
          <a:srcRect t="46688" r="959"/>
          <a:stretch/>
        </p:blipFill>
        <p:spPr>
          <a:xfrm>
            <a:off x="31989" y="1426143"/>
            <a:ext cx="8932499" cy="1528414"/>
          </a:xfrm>
          <a:prstGeom prst="rect">
            <a:avLst/>
          </a:prstGeom>
        </p:spPr>
      </p:pic>
      <p:sp>
        <p:nvSpPr>
          <p:cNvPr id="55" name="Textfeld 54"/>
          <p:cNvSpPr txBox="1"/>
          <p:nvPr/>
        </p:nvSpPr>
        <p:spPr>
          <a:xfrm>
            <a:off x="3491880" y="887128"/>
            <a:ext cx="2232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Long Description</a:t>
            </a:r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7"/>
          <a:srcRect t="34473"/>
          <a:stretch/>
        </p:blipFill>
        <p:spPr>
          <a:xfrm>
            <a:off x="84902" y="4653136"/>
            <a:ext cx="8115300" cy="2059695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 rotWithShape="1">
          <a:blip r:embed="rId7"/>
          <a:srcRect t="314" b="92813"/>
          <a:stretch/>
        </p:blipFill>
        <p:spPr>
          <a:xfrm>
            <a:off x="84902" y="4509120"/>
            <a:ext cx="8115300" cy="216024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 rotWithShape="1">
          <a:blip r:embed="rId8"/>
          <a:srcRect t="-1404" b="-1353"/>
          <a:stretch/>
        </p:blipFill>
        <p:spPr>
          <a:xfrm>
            <a:off x="105494" y="4653137"/>
            <a:ext cx="8058150" cy="2016224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 rotWithShape="1">
          <a:blip r:embed="rId9"/>
          <a:srcRect l="-805" t="6889" r="805" b="47009"/>
          <a:stretch/>
        </p:blipFill>
        <p:spPr>
          <a:xfrm>
            <a:off x="52580" y="3362675"/>
            <a:ext cx="7791450" cy="939713"/>
          </a:xfrm>
          <a:prstGeom prst="rect">
            <a:avLst/>
          </a:prstGeom>
        </p:spPr>
      </p:pic>
      <p:sp>
        <p:nvSpPr>
          <p:cNvPr id="60" name="Textfeld 59"/>
          <p:cNvSpPr txBox="1"/>
          <p:nvPr/>
        </p:nvSpPr>
        <p:spPr>
          <a:xfrm>
            <a:off x="21053" y="4221088"/>
            <a:ext cx="170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Freva</a:t>
            </a:r>
            <a:r>
              <a:rPr lang="de-DE" b="1" dirty="0"/>
              <a:t> Plugin.py:</a:t>
            </a:r>
          </a:p>
        </p:txBody>
      </p:sp>
      <p:pic>
        <p:nvPicPr>
          <p:cNvPr id="61" name="Grafik 60"/>
          <p:cNvPicPr>
            <a:picLocks noChangeAspect="1"/>
          </p:cNvPicPr>
          <p:nvPr/>
        </p:nvPicPr>
        <p:blipFill rotWithShape="1">
          <a:blip r:embed="rId10"/>
          <a:srcRect t="22147" b="32795"/>
          <a:stretch/>
        </p:blipFill>
        <p:spPr>
          <a:xfrm>
            <a:off x="51112" y="1412730"/>
            <a:ext cx="6719347" cy="1584222"/>
          </a:xfrm>
          <a:prstGeom prst="rect">
            <a:avLst/>
          </a:prstGeom>
        </p:spPr>
      </p:pic>
      <p:sp>
        <p:nvSpPr>
          <p:cNvPr id="62" name="Textfeld 61"/>
          <p:cNvSpPr txBox="1"/>
          <p:nvPr/>
        </p:nvSpPr>
        <p:spPr>
          <a:xfrm>
            <a:off x="3491878" y="902289"/>
            <a:ext cx="26642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Options Description</a:t>
            </a:r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 rotWithShape="1">
          <a:blip r:embed="rId11"/>
          <a:srcRect b="49818"/>
          <a:stretch/>
        </p:blipFill>
        <p:spPr>
          <a:xfrm>
            <a:off x="68734" y="1416811"/>
            <a:ext cx="7686675" cy="4330491"/>
          </a:xfrm>
          <a:prstGeom prst="rect">
            <a:avLst/>
          </a:prstGeom>
        </p:spPr>
      </p:pic>
      <p:sp>
        <p:nvSpPr>
          <p:cNvPr id="64" name="Textfeld 63"/>
          <p:cNvSpPr txBox="1"/>
          <p:nvPr/>
        </p:nvSpPr>
        <p:spPr>
          <a:xfrm>
            <a:off x="-48495" y="5719889"/>
            <a:ext cx="528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Shell:  </a:t>
            </a:r>
            <a:r>
              <a:rPr lang="de-DE" b="1" dirty="0" err="1"/>
              <a:t>ls</a:t>
            </a:r>
            <a:r>
              <a:rPr lang="de-DE" b="1" dirty="0"/>
              <a:t> </a:t>
            </a:r>
            <a:r>
              <a:rPr lang="de-DE" b="1" dirty="0" err="1"/>
              <a:t>blocking</a:t>
            </a:r>
            <a:r>
              <a:rPr lang="de-DE" b="1" dirty="0"/>
              <a:t>/</a:t>
            </a:r>
            <a:r>
              <a:rPr lang="de-DE" b="1" dirty="0" err="1"/>
              <a:t>doc</a:t>
            </a:r>
            <a:r>
              <a:rPr lang="de-DE" b="1" dirty="0"/>
              <a:t>/doc_Blocking_FrevaPlugin.pdf 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3491878" y="897093"/>
            <a:ext cx="3278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Latex DOCU - PDF </a:t>
            </a:r>
            <a:r>
              <a:rPr lang="de-DE" sz="2200" dirty="0" err="1"/>
              <a:t>and</a:t>
            </a:r>
            <a:r>
              <a:rPr lang="de-DE" sz="2200" dirty="0"/>
              <a:t> Web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284682" y="980728"/>
            <a:ext cx="6653114" cy="4900930"/>
            <a:chOff x="1284682" y="980728"/>
            <a:chExt cx="6653114" cy="4900930"/>
          </a:xfrm>
        </p:grpSpPr>
        <p:sp>
          <p:nvSpPr>
            <p:cNvPr id="67" name="Freihandform 66"/>
            <p:cNvSpPr/>
            <p:nvPr/>
          </p:nvSpPr>
          <p:spPr>
            <a:xfrm rot="16200000">
              <a:off x="4468704" y="1935265"/>
              <a:ext cx="341579" cy="482748"/>
            </a:xfrm>
            <a:custGeom>
              <a:avLst/>
              <a:gdLst>
                <a:gd name="connsiteX0" fmla="*/ 0 w 341579"/>
                <a:gd name="connsiteY0" fmla="*/ 96550 h 482748"/>
                <a:gd name="connsiteX1" fmla="*/ 170790 w 341579"/>
                <a:gd name="connsiteY1" fmla="*/ 96550 h 482748"/>
                <a:gd name="connsiteX2" fmla="*/ 170790 w 341579"/>
                <a:gd name="connsiteY2" fmla="*/ 0 h 482748"/>
                <a:gd name="connsiteX3" fmla="*/ 341579 w 341579"/>
                <a:gd name="connsiteY3" fmla="*/ 241374 h 482748"/>
                <a:gd name="connsiteX4" fmla="*/ 170790 w 341579"/>
                <a:gd name="connsiteY4" fmla="*/ 482748 h 482748"/>
                <a:gd name="connsiteX5" fmla="*/ 170790 w 341579"/>
                <a:gd name="connsiteY5" fmla="*/ 386198 h 482748"/>
                <a:gd name="connsiteX6" fmla="*/ 0 w 341579"/>
                <a:gd name="connsiteY6" fmla="*/ 386198 h 482748"/>
                <a:gd name="connsiteX7" fmla="*/ 0 w 341579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579" h="482748">
                  <a:moveTo>
                    <a:pt x="0" y="96550"/>
                  </a:moveTo>
                  <a:lnTo>
                    <a:pt x="170790" y="96550"/>
                  </a:lnTo>
                  <a:lnTo>
                    <a:pt x="170790" y="0"/>
                  </a:lnTo>
                  <a:lnTo>
                    <a:pt x="341579" y="241374"/>
                  </a:lnTo>
                  <a:lnTo>
                    <a:pt x="170790" y="482748"/>
                  </a:lnTo>
                  <a:lnTo>
                    <a:pt x="170790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50" rIns="102474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68" name="Freihandform 67">
              <a:hlinkClick r:id="" action="ppaction://macro?name=jump2usability"/>
            </p:cNvPr>
            <p:cNvSpPr/>
            <p:nvPr/>
          </p:nvSpPr>
          <p:spPr>
            <a:xfrm>
              <a:off x="3136492" y="980728"/>
              <a:ext cx="3006003" cy="936006"/>
            </a:xfrm>
            <a:custGeom>
              <a:avLst/>
              <a:gdLst>
                <a:gd name="connsiteX0" fmla="*/ 0 w 3006003"/>
                <a:gd name="connsiteY0" fmla="*/ 468003 h 936006"/>
                <a:gd name="connsiteX1" fmla="*/ 1503002 w 3006003"/>
                <a:gd name="connsiteY1" fmla="*/ 0 h 936006"/>
                <a:gd name="connsiteX2" fmla="*/ 3006004 w 3006003"/>
                <a:gd name="connsiteY2" fmla="*/ 468003 h 936006"/>
                <a:gd name="connsiteX3" fmla="*/ 1503002 w 3006003"/>
                <a:gd name="connsiteY3" fmla="*/ 936006 h 936006"/>
                <a:gd name="connsiteX4" fmla="*/ 0 w 3006003"/>
                <a:gd name="connsiteY4" fmla="*/ 468003 h 93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003" h="936006">
                  <a:moveTo>
                    <a:pt x="0" y="468003"/>
                  </a:moveTo>
                  <a:cubicBezTo>
                    <a:pt x="0" y="209532"/>
                    <a:pt x="672917" y="0"/>
                    <a:pt x="1503002" y="0"/>
                  </a:cubicBezTo>
                  <a:cubicBezTo>
                    <a:pt x="2333087" y="0"/>
                    <a:pt x="3006004" y="209532"/>
                    <a:pt x="3006004" y="468003"/>
                  </a:cubicBezTo>
                  <a:cubicBezTo>
                    <a:pt x="3006004" y="726474"/>
                    <a:pt x="2333087" y="936006"/>
                    <a:pt x="1503002" y="936006"/>
                  </a:cubicBezTo>
                  <a:cubicBezTo>
                    <a:pt x="672917" y="936006"/>
                    <a:pt x="0" y="726474"/>
                    <a:pt x="0" y="46800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0699" tIns="167555" rIns="470699" bIns="16755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Usability &amp; Flexibility</a:t>
              </a:r>
            </a:p>
          </p:txBody>
        </p:sp>
        <p:sp>
          <p:nvSpPr>
            <p:cNvPr id="69" name="Freihandform 68"/>
            <p:cNvSpPr/>
            <p:nvPr/>
          </p:nvSpPr>
          <p:spPr>
            <a:xfrm rot="21564469">
              <a:off x="6122762" y="3156466"/>
              <a:ext cx="267377" cy="482748"/>
            </a:xfrm>
            <a:custGeom>
              <a:avLst/>
              <a:gdLst>
                <a:gd name="connsiteX0" fmla="*/ 0 w 267377"/>
                <a:gd name="connsiteY0" fmla="*/ 96550 h 482748"/>
                <a:gd name="connsiteX1" fmla="*/ 133689 w 267377"/>
                <a:gd name="connsiteY1" fmla="*/ 96550 h 482748"/>
                <a:gd name="connsiteX2" fmla="*/ 133689 w 267377"/>
                <a:gd name="connsiteY2" fmla="*/ 0 h 482748"/>
                <a:gd name="connsiteX3" fmla="*/ 267377 w 267377"/>
                <a:gd name="connsiteY3" fmla="*/ 241374 h 482748"/>
                <a:gd name="connsiteX4" fmla="*/ 133689 w 267377"/>
                <a:gd name="connsiteY4" fmla="*/ 482748 h 482748"/>
                <a:gd name="connsiteX5" fmla="*/ 133689 w 267377"/>
                <a:gd name="connsiteY5" fmla="*/ 386198 h 482748"/>
                <a:gd name="connsiteX6" fmla="*/ 0 w 267377"/>
                <a:gd name="connsiteY6" fmla="*/ 386198 h 482748"/>
                <a:gd name="connsiteX7" fmla="*/ 0 w 267377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377" h="482748">
                  <a:moveTo>
                    <a:pt x="0" y="96550"/>
                  </a:moveTo>
                  <a:lnTo>
                    <a:pt x="133689" y="96550"/>
                  </a:lnTo>
                  <a:lnTo>
                    <a:pt x="133689" y="0"/>
                  </a:lnTo>
                  <a:lnTo>
                    <a:pt x="267377" y="241374"/>
                  </a:lnTo>
                  <a:lnTo>
                    <a:pt x="133689" y="482748"/>
                  </a:lnTo>
                  <a:lnTo>
                    <a:pt x="133689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50" rIns="80213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0" name="Freihandform 69">
              <a:hlinkClick r:id="" action="ppaction://macro?name=jump2data"/>
            </p:cNvPr>
            <p:cNvSpPr/>
            <p:nvPr/>
          </p:nvSpPr>
          <p:spPr>
            <a:xfrm>
              <a:off x="6516209" y="2677894"/>
              <a:ext cx="1419848" cy="1419848"/>
            </a:xfrm>
            <a:custGeom>
              <a:avLst/>
              <a:gdLst>
                <a:gd name="connsiteX0" fmla="*/ 0 w 1419848"/>
                <a:gd name="connsiteY0" fmla="*/ 709924 h 1419848"/>
                <a:gd name="connsiteX1" fmla="*/ 709924 w 1419848"/>
                <a:gd name="connsiteY1" fmla="*/ 0 h 1419848"/>
                <a:gd name="connsiteX2" fmla="*/ 1419848 w 1419848"/>
                <a:gd name="connsiteY2" fmla="*/ 709924 h 1419848"/>
                <a:gd name="connsiteX3" fmla="*/ 709924 w 1419848"/>
                <a:gd name="connsiteY3" fmla="*/ 1419848 h 1419848"/>
                <a:gd name="connsiteX4" fmla="*/ 0 w 1419848"/>
                <a:gd name="connsiteY4" fmla="*/ 709924 h 14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848" h="1419848">
                  <a:moveTo>
                    <a:pt x="0" y="709924"/>
                  </a:moveTo>
                  <a:cubicBezTo>
                    <a:pt x="0" y="317844"/>
                    <a:pt x="317844" y="0"/>
                    <a:pt x="709924" y="0"/>
                  </a:cubicBezTo>
                  <a:cubicBezTo>
                    <a:pt x="1102004" y="0"/>
                    <a:pt x="1419848" y="317844"/>
                    <a:pt x="1419848" y="709924"/>
                  </a:cubicBezTo>
                  <a:cubicBezTo>
                    <a:pt x="1419848" y="1102004"/>
                    <a:pt x="1102004" y="1419848"/>
                    <a:pt x="709924" y="1419848"/>
                  </a:cubicBezTo>
                  <a:cubicBezTo>
                    <a:pt x="317844" y="1419848"/>
                    <a:pt x="0" y="1102004"/>
                    <a:pt x="0" y="70992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Data Access</a:t>
              </a:r>
              <a:endParaRPr lang="en-US" sz="2400" kern="1200" dirty="0"/>
            </a:p>
          </p:txBody>
        </p:sp>
        <p:sp>
          <p:nvSpPr>
            <p:cNvPr id="71" name="Freihandform 70"/>
            <p:cNvSpPr/>
            <p:nvPr/>
          </p:nvSpPr>
          <p:spPr>
            <a:xfrm rot="5371714">
              <a:off x="4485616" y="4429598"/>
              <a:ext cx="322643" cy="482748"/>
            </a:xfrm>
            <a:custGeom>
              <a:avLst/>
              <a:gdLst>
                <a:gd name="connsiteX0" fmla="*/ 0 w 322643"/>
                <a:gd name="connsiteY0" fmla="*/ 96550 h 482748"/>
                <a:gd name="connsiteX1" fmla="*/ 161322 w 322643"/>
                <a:gd name="connsiteY1" fmla="*/ 96550 h 482748"/>
                <a:gd name="connsiteX2" fmla="*/ 161322 w 322643"/>
                <a:gd name="connsiteY2" fmla="*/ 0 h 482748"/>
                <a:gd name="connsiteX3" fmla="*/ 322643 w 322643"/>
                <a:gd name="connsiteY3" fmla="*/ 241374 h 482748"/>
                <a:gd name="connsiteX4" fmla="*/ 161322 w 322643"/>
                <a:gd name="connsiteY4" fmla="*/ 482748 h 482748"/>
                <a:gd name="connsiteX5" fmla="*/ 161322 w 322643"/>
                <a:gd name="connsiteY5" fmla="*/ 386198 h 482748"/>
                <a:gd name="connsiteX6" fmla="*/ 0 w 322643"/>
                <a:gd name="connsiteY6" fmla="*/ 386198 h 482748"/>
                <a:gd name="connsiteX7" fmla="*/ 0 w 322643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643" h="482748">
                  <a:moveTo>
                    <a:pt x="0" y="96550"/>
                  </a:moveTo>
                  <a:lnTo>
                    <a:pt x="161322" y="96550"/>
                  </a:lnTo>
                  <a:lnTo>
                    <a:pt x="161322" y="0"/>
                  </a:lnTo>
                  <a:lnTo>
                    <a:pt x="322643" y="241374"/>
                  </a:lnTo>
                  <a:lnTo>
                    <a:pt x="161322" y="482748"/>
                  </a:lnTo>
                  <a:lnTo>
                    <a:pt x="161322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49" rIns="96793" bIns="9655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2" name="Freihandform 71">
              <a:hlinkClick r:id="" action="ppaction://macro?name=jump2repro"/>
            </p:cNvPr>
            <p:cNvSpPr/>
            <p:nvPr/>
          </p:nvSpPr>
          <p:spPr>
            <a:xfrm>
              <a:off x="3150558" y="4941266"/>
              <a:ext cx="3005619" cy="936006"/>
            </a:xfrm>
            <a:custGeom>
              <a:avLst/>
              <a:gdLst>
                <a:gd name="connsiteX0" fmla="*/ 0 w 3005619"/>
                <a:gd name="connsiteY0" fmla="*/ 468003 h 936006"/>
                <a:gd name="connsiteX1" fmla="*/ 1502810 w 3005619"/>
                <a:gd name="connsiteY1" fmla="*/ 0 h 936006"/>
                <a:gd name="connsiteX2" fmla="*/ 3005620 w 3005619"/>
                <a:gd name="connsiteY2" fmla="*/ 468003 h 936006"/>
                <a:gd name="connsiteX3" fmla="*/ 1502810 w 3005619"/>
                <a:gd name="connsiteY3" fmla="*/ 936006 h 936006"/>
                <a:gd name="connsiteX4" fmla="*/ 0 w 3005619"/>
                <a:gd name="connsiteY4" fmla="*/ 468003 h 93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619" h="936006">
                  <a:moveTo>
                    <a:pt x="0" y="468003"/>
                  </a:moveTo>
                  <a:cubicBezTo>
                    <a:pt x="0" y="209532"/>
                    <a:pt x="672831" y="0"/>
                    <a:pt x="1502810" y="0"/>
                  </a:cubicBezTo>
                  <a:cubicBezTo>
                    <a:pt x="2332789" y="0"/>
                    <a:pt x="3005620" y="209532"/>
                    <a:pt x="3005620" y="468003"/>
                  </a:cubicBezTo>
                  <a:cubicBezTo>
                    <a:pt x="3005620" y="726474"/>
                    <a:pt x="2332789" y="936006"/>
                    <a:pt x="1502810" y="936006"/>
                  </a:cubicBezTo>
                  <a:cubicBezTo>
                    <a:pt x="672831" y="936006"/>
                    <a:pt x="0" y="726474"/>
                    <a:pt x="0" y="46800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0643" tIns="167555" rIns="470643" bIns="16755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Transparency &amp; Reproducibility</a:t>
              </a:r>
            </a:p>
          </p:txBody>
        </p:sp>
        <p:sp>
          <p:nvSpPr>
            <p:cNvPr id="73" name="Freihandform 72"/>
            <p:cNvSpPr/>
            <p:nvPr/>
          </p:nvSpPr>
          <p:spPr>
            <a:xfrm rot="62079">
              <a:off x="2873725" y="3143804"/>
              <a:ext cx="278623" cy="482749"/>
            </a:xfrm>
            <a:custGeom>
              <a:avLst/>
              <a:gdLst>
                <a:gd name="connsiteX0" fmla="*/ 0 w 278622"/>
                <a:gd name="connsiteY0" fmla="*/ 96550 h 482748"/>
                <a:gd name="connsiteX1" fmla="*/ 139311 w 278622"/>
                <a:gd name="connsiteY1" fmla="*/ 96550 h 482748"/>
                <a:gd name="connsiteX2" fmla="*/ 139311 w 278622"/>
                <a:gd name="connsiteY2" fmla="*/ 0 h 482748"/>
                <a:gd name="connsiteX3" fmla="*/ 278622 w 278622"/>
                <a:gd name="connsiteY3" fmla="*/ 241374 h 482748"/>
                <a:gd name="connsiteX4" fmla="*/ 139311 w 278622"/>
                <a:gd name="connsiteY4" fmla="*/ 482748 h 482748"/>
                <a:gd name="connsiteX5" fmla="*/ 139311 w 278622"/>
                <a:gd name="connsiteY5" fmla="*/ 386198 h 482748"/>
                <a:gd name="connsiteX6" fmla="*/ 0 w 278622"/>
                <a:gd name="connsiteY6" fmla="*/ 386198 h 482748"/>
                <a:gd name="connsiteX7" fmla="*/ 0 w 278622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22" h="482748">
                  <a:moveTo>
                    <a:pt x="278622" y="386198"/>
                  </a:moveTo>
                  <a:lnTo>
                    <a:pt x="139311" y="386198"/>
                  </a:lnTo>
                  <a:lnTo>
                    <a:pt x="139311" y="482748"/>
                  </a:lnTo>
                  <a:lnTo>
                    <a:pt x="0" y="241374"/>
                  </a:lnTo>
                  <a:lnTo>
                    <a:pt x="139311" y="0"/>
                  </a:lnTo>
                  <a:lnTo>
                    <a:pt x="139311" y="96550"/>
                  </a:lnTo>
                  <a:lnTo>
                    <a:pt x="278622" y="96550"/>
                  </a:lnTo>
                  <a:lnTo>
                    <a:pt x="278622" y="386198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586" tIns="96551" rIns="1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4" name="Freihandform 73">
              <a:hlinkClick r:id="" action="ppaction://macro?name=jump2plugin"/>
            </p:cNvPr>
            <p:cNvSpPr/>
            <p:nvPr/>
          </p:nvSpPr>
          <p:spPr>
            <a:xfrm>
              <a:off x="1322611" y="2657548"/>
              <a:ext cx="1419848" cy="1419848"/>
            </a:xfrm>
            <a:custGeom>
              <a:avLst/>
              <a:gdLst>
                <a:gd name="connsiteX0" fmla="*/ 0 w 1419848"/>
                <a:gd name="connsiteY0" fmla="*/ 709924 h 1419848"/>
                <a:gd name="connsiteX1" fmla="*/ 709924 w 1419848"/>
                <a:gd name="connsiteY1" fmla="*/ 0 h 1419848"/>
                <a:gd name="connsiteX2" fmla="*/ 1419848 w 1419848"/>
                <a:gd name="connsiteY2" fmla="*/ 709924 h 1419848"/>
                <a:gd name="connsiteX3" fmla="*/ 709924 w 1419848"/>
                <a:gd name="connsiteY3" fmla="*/ 1419848 h 1419848"/>
                <a:gd name="connsiteX4" fmla="*/ 0 w 1419848"/>
                <a:gd name="connsiteY4" fmla="*/ 709924 h 14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848" h="1419848">
                  <a:moveTo>
                    <a:pt x="0" y="709924"/>
                  </a:moveTo>
                  <a:cubicBezTo>
                    <a:pt x="0" y="317844"/>
                    <a:pt x="317844" y="0"/>
                    <a:pt x="709924" y="0"/>
                  </a:cubicBezTo>
                  <a:cubicBezTo>
                    <a:pt x="1102004" y="0"/>
                    <a:pt x="1419848" y="317844"/>
                    <a:pt x="1419848" y="709924"/>
                  </a:cubicBezTo>
                  <a:cubicBezTo>
                    <a:pt x="1419848" y="1102004"/>
                    <a:pt x="1102004" y="1419848"/>
                    <a:pt x="709924" y="1419848"/>
                  </a:cubicBezTo>
                  <a:cubicBezTo>
                    <a:pt x="317844" y="1419848"/>
                    <a:pt x="0" y="1102004"/>
                    <a:pt x="0" y="70992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Plugin</a:t>
              </a:r>
            </a:p>
          </p:txBody>
        </p:sp>
        <p:pic>
          <p:nvPicPr>
            <p:cNvPr id="2" name="Grafik 1">
              <a:hlinkClick r:id="" action="ppaction://macro?name=jump2scheme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200" y="2401342"/>
              <a:ext cx="2078004" cy="2060468"/>
            </a:xfrm>
            <a:prstGeom prst="rect">
              <a:avLst/>
            </a:prstGeom>
          </p:spPr>
        </p:pic>
        <p:sp>
          <p:nvSpPr>
            <p:cNvPr id="24" name="Kreuz 23">
              <a:hlinkClick r:id="" action="ppaction://macro?name=jump2link"/>
            </p:cNvPr>
            <p:cNvSpPr/>
            <p:nvPr/>
          </p:nvSpPr>
          <p:spPr>
            <a:xfrm>
              <a:off x="6517947" y="1025531"/>
              <a:ext cx="1419849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Link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2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DB</a:t>
              </a:r>
              <a:endParaRPr lang="en-US" sz="2400" kern="1200" dirty="0"/>
            </a:p>
          </p:txBody>
        </p:sp>
        <p:sp>
          <p:nvSpPr>
            <p:cNvPr id="25" name="Kreuz 24">
              <a:hlinkClick r:id="" action="ppaction://macro?name=jump2plugmyplugin"/>
            </p:cNvPr>
            <p:cNvSpPr/>
            <p:nvPr/>
          </p:nvSpPr>
          <p:spPr>
            <a:xfrm flipH="1">
              <a:off x="1320012" y="981494"/>
              <a:ext cx="1489775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Plug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my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Plugin</a:t>
              </a:r>
              <a:endParaRPr lang="en-US" sz="2400" kern="1200" dirty="0"/>
            </a:p>
          </p:txBody>
        </p:sp>
        <p:sp>
          <p:nvSpPr>
            <p:cNvPr id="26" name="Kreuz 25">
              <a:hlinkClick r:id="" action="ppaction://macro?name=jump2esgf"/>
            </p:cNvPr>
            <p:cNvSpPr/>
            <p:nvPr/>
          </p:nvSpPr>
          <p:spPr>
            <a:xfrm>
              <a:off x="6515493" y="4461810"/>
              <a:ext cx="1419849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ESGF</a:t>
              </a:r>
            </a:p>
          </p:txBody>
        </p:sp>
        <p:sp>
          <p:nvSpPr>
            <p:cNvPr id="27" name="Kreuz 26">
              <a:hlinkClick r:id="" action="ppaction://macro?name=jump2docu"/>
            </p:cNvPr>
            <p:cNvSpPr/>
            <p:nvPr/>
          </p:nvSpPr>
          <p:spPr>
            <a:xfrm flipH="1">
              <a:off x="1284682" y="4461810"/>
              <a:ext cx="1489775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/>
                <a:t>Docu</a:t>
              </a:r>
              <a:endParaRPr lang="en-US" sz="2400" kern="1200" dirty="0"/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0" y="9868"/>
            <a:ext cx="9216618" cy="6875516"/>
            <a:chOff x="0" y="9868"/>
            <a:chExt cx="9216618" cy="6875516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0" y="9868"/>
              <a:ext cx="9216618" cy="6875516"/>
              <a:chOff x="0" y="9868"/>
              <a:chExt cx="9216618" cy="6875516"/>
            </a:xfrm>
          </p:grpSpPr>
          <p:pic>
            <p:nvPicPr>
              <p:cNvPr id="48" name="Picture 16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90" y="6004366"/>
                <a:ext cx="3024187" cy="80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Rechteck 48"/>
              <p:cNvSpPr/>
              <p:nvPr/>
            </p:nvSpPr>
            <p:spPr>
              <a:xfrm>
                <a:off x="594349" y="9868"/>
                <a:ext cx="8090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               - 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Freie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Univ</a:t>
                </a:r>
                <a:r>
                  <a:rPr lang="en-US" sz="2000" dirty="0">
                    <a:solidFill>
                      <a:prstClr val="black"/>
                    </a:solidFill>
                  </a:rPr>
                  <a:t> Evaluation System Framework for 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Scientific Infrastructures in Earth System Modeling</a:t>
                </a:r>
              </a:p>
              <a:p>
                <a:pPr lvl="0" algn="ctr"/>
                <a:r>
                  <a:rPr lang="en-US" i="1" dirty="0">
                    <a:solidFill>
                      <a:prstClr val="black"/>
                    </a:solidFill>
                  </a:rPr>
                  <a:t>www-miklip.dkrz.de</a:t>
                </a:r>
                <a:r>
                  <a:rPr lang="en-US" sz="2000" dirty="0">
                    <a:solidFill>
                      <a:prstClr val="black"/>
                    </a:solidFill>
                  </a:rPr>
                  <a:t> | </a:t>
                </a:r>
                <a:r>
                  <a:rPr lang="en-US" i="1" dirty="0">
                    <a:solidFill>
                      <a:prstClr val="black"/>
                    </a:solidFill>
                  </a:rPr>
                  <a:t>freva.met.fu-berlin.de</a:t>
                </a:r>
                <a:endParaRPr lang="de-DE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6120274" y="6008221"/>
                <a:ext cx="30963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de-DE" sz="1700" u="sng" dirty="0">
                    <a:solidFill>
                      <a:prstClr val="black"/>
                    </a:solidFill>
                  </a:rPr>
                  <a:t>Christopher Kadow</a:t>
                </a:r>
                <a:r>
                  <a:rPr lang="de-DE" sz="1700" dirty="0">
                    <a:solidFill>
                      <a:prstClr val="black"/>
                    </a:solidFill>
                  </a:rPr>
                  <a:t>, S. Illing, </a:t>
                </a:r>
              </a:p>
              <a:p>
                <a:pPr lvl="0" algn="ctr"/>
                <a:r>
                  <a:rPr lang="de-DE" sz="1700" dirty="0">
                    <a:solidFill>
                      <a:prstClr val="black"/>
                    </a:solidFill>
                  </a:rPr>
                  <a:t>O. Kunst, T.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Schartner</a:t>
                </a:r>
                <a:r>
                  <a:rPr lang="de-DE" sz="1700" dirty="0">
                    <a:solidFill>
                      <a:prstClr val="black"/>
                    </a:solidFill>
                  </a:rPr>
                  <a:t>, I. Kirchner, H.W. Rust, U.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Cubasch</a:t>
                </a:r>
                <a:r>
                  <a:rPr lang="de-DE" sz="1700" dirty="0">
                    <a:solidFill>
                      <a:prstClr val="black"/>
                    </a:solidFill>
                  </a:rPr>
                  <a:t>, U. Ulbrich</a:t>
                </a:r>
              </a:p>
            </p:txBody>
          </p:sp>
          <p:pic>
            <p:nvPicPr>
              <p:cNvPr id="51" name="Grafik 7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1"/>
              <a:stretch/>
            </p:blipFill>
            <p:spPr bwMode="auto">
              <a:xfrm>
                <a:off x="0" y="6071823"/>
                <a:ext cx="1609633" cy="7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Grafik 8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926" y="6270664"/>
                <a:ext cx="776547" cy="28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Grafik 52"/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6699" r="16361" b="10730"/>
              <a:stretch/>
            </p:blipFill>
            <p:spPr>
              <a:xfrm>
                <a:off x="2171183" y="6092323"/>
                <a:ext cx="864096" cy="720081"/>
              </a:xfrm>
              <a:prstGeom prst="rect">
                <a:avLst/>
              </a:prstGeom>
            </p:spPr>
          </p:pic>
        </p:grpSp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grpSp>
        <p:nvGrpSpPr>
          <p:cNvPr id="30" name="Gruppieren 29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31" name="Interaktive Schaltfläche: Start 30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2" name="Gruppieren 31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35" name="Interaktive Schaltfläche: Anpassen 34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Textfeld 35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33" name="Interaktive Schaltfläche: Anpassen 32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rgbClr val="F79646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>
              <a:hlinkClick r:id="" action="ppaction://macro?name=jump2home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651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68889 -0.58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44" y="-2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89 -0.58819 L 3.33333E-6 -1.48148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44" y="2993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2" grpId="0"/>
      <p:bldP spid="42" grpId="1"/>
      <p:bldP spid="43" grpId="0"/>
      <p:bldP spid="43" grpId="1"/>
      <p:bldP spid="43" grpId="2"/>
      <p:bldP spid="55" grpId="0"/>
      <p:bldP spid="55" grpId="1"/>
      <p:bldP spid="55" grpId="2"/>
      <p:bldP spid="60" grpId="0"/>
      <p:bldP spid="60" grpId="1"/>
      <p:bldP spid="62" grpId="0"/>
      <p:bldP spid="62" grpId="1"/>
      <p:bldP spid="62" grpId="2"/>
      <p:bldP spid="64" grpId="0"/>
      <p:bldP spid="64" grpId="1"/>
      <p:bldP spid="65" grpId="0"/>
      <p:bldP spid="6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hlinkClick r:id="" action="ppaction://macro?name=jump2schem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0" y="2401342"/>
            <a:ext cx="2078004" cy="2060468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5845" y="349078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HPC</a:t>
            </a:r>
            <a:r>
              <a:rPr lang="de-DE" sz="2400" dirty="0"/>
              <a:t> </a:t>
            </a:r>
            <a:r>
              <a:rPr lang="de-DE" sz="2400" dirty="0" err="1"/>
              <a:t>running</a:t>
            </a:r>
            <a:r>
              <a:rPr lang="de-DE" sz="2400" dirty="0"/>
              <a:t> at “German </a:t>
            </a:r>
            <a:r>
              <a:rPr lang="de-DE" sz="2400" dirty="0" err="1"/>
              <a:t>Climate</a:t>
            </a:r>
            <a:r>
              <a:rPr lang="de-DE" sz="2400" dirty="0"/>
              <a:t> Computing </a:t>
            </a:r>
            <a:r>
              <a:rPr lang="de-DE" sz="2400" dirty="0" err="1"/>
              <a:t>Centre</a:t>
            </a:r>
            <a:r>
              <a:rPr lang="de-DE" sz="2400" dirty="0"/>
              <a:t>“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access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b="1" dirty="0"/>
              <a:t>ESGF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035279" y="720832"/>
            <a:ext cx="3378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 err="1"/>
              <a:t>around</a:t>
            </a:r>
            <a:r>
              <a:rPr lang="de-DE" sz="2400" i="1" dirty="0"/>
              <a:t> </a:t>
            </a:r>
            <a:r>
              <a:rPr lang="de-DE" sz="2400" b="1" i="1" dirty="0"/>
              <a:t>5 </a:t>
            </a:r>
            <a:r>
              <a:rPr lang="de-DE" sz="2400" b="1" i="1" dirty="0" err="1"/>
              <a:t>million</a:t>
            </a:r>
            <a:r>
              <a:rPr lang="de-DE" sz="2400" b="1" i="1" dirty="0"/>
              <a:t> </a:t>
            </a:r>
            <a:r>
              <a:rPr lang="de-DE" sz="2400" i="1" dirty="0" err="1"/>
              <a:t>datasets</a:t>
            </a:r>
            <a:endParaRPr lang="de-DE" sz="2400" i="1" dirty="0"/>
          </a:p>
        </p:txBody>
      </p:sp>
      <p:sp>
        <p:nvSpPr>
          <p:cNvPr id="28" name="Freihandform 27"/>
          <p:cNvSpPr/>
          <p:nvPr/>
        </p:nvSpPr>
        <p:spPr>
          <a:xfrm rot="16200000">
            <a:off x="4468704" y="1935265"/>
            <a:ext cx="341579" cy="482748"/>
          </a:xfrm>
          <a:custGeom>
            <a:avLst/>
            <a:gdLst>
              <a:gd name="connsiteX0" fmla="*/ 0 w 341579"/>
              <a:gd name="connsiteY0" fmla="*/ 96550 h 482748"/>
              <a:gd name="connsiteX1" fmla="*/ 170790 w 341579"/>
              <a:gd name="connsiteY1" fmla="*/ 96550 h 482748"/>
              <a:gd name="connsiteX2" fmla="*/ 170790 w 341579"/>
              <a:gd name="connsiteY2" fmla="*/ 0 h 482748"/>
              <a:gd name="connsiteX3" fmla="*/ 341579 w 341579"/>
              <a:gd name="connsiteY3" fmla="*/ 241374 h 482748"/>
              <a:gd name="connsiteX4" fmla="*/ 170790 w 341579"/>
              <a:gd name="connsiteY4" fmla="*/ 482748 h 482748"/>
              <a:gd name="connsiteX5" fmla="*/ 170790 w 341579"/>
              <a:gd name="connsiteY5" fmla="*/ 386198 h 482748"/>
              <a:gd name="connsiteX6" fmla="*/ 0 w 341579"/>
              <a:gd name="connsiteY6" fmla="*/ 386198 h 482748"/>
              <a:gd name="connsiteX7" fmla="*/ 0 w 341579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579" h="482748">
                <a:moveTo>
                  <a:pt x="0" y="96550"/>
                </a:moveTo>
                <a:lnTo>
                  <a:pt x="170790" y="96550"/>
                </a:lnTo>
                <a:lnTo>
                  <a:pt x="170790" y="0"/>
                </a:lnTo>
                <a:lnTo>
                  <a:pt x="341579" y="241374"/>
                </a:lnTo>
                <a:lnTo>
                  <a:pt x="170790" y="482748"/>
                </a:lnTo>
                <a:lnTo>
                  <a:pt x="170790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102474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29" name="Freihandform 28">
            <a:hlinkClick r:id="" action="ppaction://macro?name=jump2usability"/>
          </p:cNvPr>
          <p:cNvSpPr/>
          <p:nvPr/>
        </p:nvSpPr>
        <p:spPr>
          <a:xfrm>
            <a:off x="3136492" y="980728"/>
            <a:ext cx="3006003" cy="936006"/>
          </a:xfrm>
          <a:custGeom>
            <a:avLst/>
            <a:gdLst>
              <a:gd name="connsiteX0" fmla="*/ 0 w 3006003"/>
              <a:gd name="connsiteY0" fmla="*/ 468003 h 936006"/>
              <a:gd name="connsiteX1" fmla="*/ 1503002 w 3006003"/>
              <a:gd name="connsiteY1" fmla="*/ 0 h 936006"/>
              <a:gd name="connsiteX2" fmla="*/ 3006004 w 3006003"/>
              <a:gd name="connsiteY2" fmla="*/ 468003 h 936006"/>
              <a:gd name="connsiteX3" fmla="*/ 1503002 w 3006003"/>
              <a:gd name="connsiteY3" fmla="*/ 936006 h 936006"/>
              <a:gd name="connsiteX4" fmla="*/ 0 w 3006003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003" h="936006">
                <a:moveTo>
                  <a:pt x="0" y="468003"/>
                </a:moveTo>
                <a:cubicBezTo>
                  <a:pt x="0" y="209532"/>
                  <a:pt x="672917" y="0"/>
                  <a:pt x="1503002" y="0"/>
                </a:cubicBezTo>
                <a:cubicBezTo>
                  <a:pt x="2333087" y="0"/>
                  <a:pt x="3006004" y="209532"/>
                  <a:pt x="3006004" y="468003"/>
                </a:cubicBezTo>
                <a:cubicBezTo>
                  <a:pt x="3006004" y="726474"/>
                  <a:pt x="2333087" y="936006"/>
                  <a:pt x="1503002" y="936006"/>
                </a:cubicBezTo>
                <a:cubicBezTo>
                  <a:pt x="672917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99" tIns="167555" rIns="470699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Usability &amp; Flexibility</a:t>
            </a:r>
          </a:p>
        </p:txBody>
      </p:sp>
      <p:sp>
        <p:nvSpPr>
          <p:cNvPr id="30" name="Freihandform 29"/>
          <p:cNvSpPr/>
          <p:nvPr/>
        </p:nvSpPr>
        <p:spPr>
          <a:xfrm rot="21564469">
            <a:off x="6122762" y="3156466"/>
            <a:ext cx="267377" cy="482748"/>
          </a:xfrm>
          <a:custGeom>
            <a:avLst/>
            <a:gdLst>
              <a:gd name="connsiteX0" fmla="*/ 0 w 267377"/>
              <a:gd name="connsiteY0" fmla="*/ 96550 h 482748"/>
              <a:gd name="connsiteX1" fmla="*/ 133689 w 267377"/>
              <a:gd name="connsiteY1" fmla="*/ 96550 h 482748"/>
              <a:gd name="connsiteX2" fmla="*/ 133689 w 267377"/>
              <a:gd name="connsiteY2" fmla="*/ 0 h 482748"/>
              <a:gd name="connsiteX3" fmla="*/ 267377 w 267377"/>
              <a:gd name="connsiteY3" fmla="*/ 241374 h 482748"/>
              <a:gd name="connsiteX4" fmla="*/ 133689 w 267377"/>
              <a:gd name="connsiteY4" fmla="*/ 482748 h 482748"/>
              <a:gd name="connsiteX5" fmla="*/ 133689 w 267377"/>
              <a:gd name="connsiteY5" fmla="*/ 386198 h 482748"/>
              <a:gd name="connsiteX6" fmla="*/ 0 w 267377"/>
              <a:gd name="connsiteY6" fmla="*/ 386198 h 482748"/>
              <a:gd name="connsiteX7" fmla="*/ 0 w 267377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377" h="482748">
                <a:moveTo>
                  <a:pt x="0" y="96550"/>
                </a:moveTo>
                <a:lnTo>
                  <a:pt x="133689" y="96550"/>
                </a:lnTo>
                <a:lnTo>
                  <a:pt x="133689" y="0"/>
                </a:lnTo>
                <a:lnTo>
                  <a:pt x="267377" y="241374"/>
                </a:lnTo>
                <a:lnTo>
                  <a:pt x="133689" y="482748"/>
                </a:lnTo>
                <a:lnTo>
                  <a:pt x="133689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80213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31" name="Freihandform 30">
            <a:hlinkClick r:id="" action="ppaction://macro?name=jump2data"/>
          </p:cNvPr>
          <p:cNvSpPr/>
          <p:nvPr/>
        </p:nvSpPr>
        <p:spPr>
          <a:xfrm>
            <a:off x="6516209" y="2677894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Data Access</a:t>
            </a:r>
            <a:endParaRPr lang="en-US" sz="2400" kern="1200" dirty="0"/>
          </a:p>
        </p:txBody>
      </p:sp>
      <p:sp>
        <p:nvSpPr>
          <p:cNvPr id="32" name="Freihandform 31"/>
          <p:cNvSpPr/>
          <p:nvPr/>
        </p:nvSpPr>
        <p:spPr>
          <a:xfrm rot="5371714">
            <a:off x="4485616" y="4429598"/>
            <a:ext cx="322643" cy="482748"/>
          </a:xfrm>
          <a:custGeom>
            <a:avLst/>
            <a:gdLst>
              <a:gd name="connsiteX0" fmla="*/ 0 w 322643"/>
              <a:gd name="connsiteY0" fmla="*/ 96550 h 482748"/>
              <a:gd name="connsiteX1" fmla="*/ 161322 w 322643"/>
              <a:gd name="connsiteY1" fmla="*/ 96550 h 482748"/>
              <a:gd name="connsiteX2" fmla="*/ 161322 w 322643"/>
              <a:gd name="connsiteY2" fmla="*/ 0 h 482748"/>
              <a:gd name="connsiteX3" fmla="*/ 322643 w 322643"/>
              <a:gd name="connsiteY3" fmla="*/ 241374 h 482748"/>
              <a:gd name="connsiteX4" fmla="*/ 161322 w 322643"/>
              <a:gd name="connsiteY4" fmla="*/ 482748 h 482748"/>
              <a:gd name="connsiteX5" fmla="*/ 161322 w 322643"/>
              <a:gd name="connsiteY5" fmla="*/ 386198 h 482748"/>
              <a:gd name="connsiteX6" fmla="*/ 0 w 322643"/>
              <a:gd name="connsiteY6" fmla="*/ 386198 h 482748"/>
              <a:gd name="connsiteX7" fmla="*/ 0 w 322643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643" h="482748">
                <a:moveTo>
                  <a:pt x="0" y="96550"/>
                </a:moveTo>
                <a:lnTo>
                  <a:pt x="161322" y="96550"/>
                </a:lnTo>
                <a:lnTo>
                  <a:pt x="161322" y="0"/>
                </a:lnTo>
                <a:lnTo>
                  <a:pt x="322643" y="241374"/>
                </a:lnTo>
                <a:lnTo>
                  <a:pt x="161322" y="482748"/>
                </a:lnTo>
                <a:lnTo>
                  <a:pt x="161322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49" rIns="96793" bIns="9655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33" name="Freihandform 32">
            <a:hlinkClick r:id="" action="ppaction://macro?name=jump2repro"/>
          </p:cNvPr>
          <p:cNvSpPr/>
          <p:nvPr/>
        </p:nvSpPr>
        <p:spPr>
          <a:xfrm>
            <a:off x="3150558" y="4941266"/>
            <a:ext cx="3005619" cy="936006"/>
          </a:xfrm>
          <a:custGeom>
            <a:avLst/>
            <a:gdLst>
              <a:gd name="connsiteX0" fmla="*/ 0 w 3005619"/>
              <a:gd name="connsiteY0" fmla="*/ 468003 h 936006"/>
              <a:gd name="connsiteX1" fmla="*/ 1502810 w 3005619"/>
              <a:gd name="connsiteY1" fmla="*/ 0 h 936006"/>
              <a:gd name="connsiteX2" fmla="*/ 3005620 w 3005619"/>
              <a:gd name="connsiteY2" fmla="*/ 468003 h 936006"/>
              <a:gd name="connsiteX3" fmla="*/ 1502810 w 3005619"/>
              <a:gd name="connsiteY3" fmla="*/ 936006 h 936006"/>
              <a:gd name="connsiteX4" fmla="*/ 0 w 3005619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19" h="936006">
                <a:moveTo>
                  <a:pt x="0" y="468003"/>
                </a:moveTo>
                <a:cubicBezTo>
                  <a:pt x="0" y="209532"/>
                  <a:pt x="672831" y="0"/>
                  <a:pt x="1502810" y="0"/>
                </a:cubicBezTo>
                <a:cubicBezTo>
                  <a:pt x="2332789" y="0"/>
                  <a:pt x="3005620" y="209532"/>
                  <a:pt x="3005620" y="468003"/>
                </a:cubicBezTo>
                <a:cubicBezTo>
                  <a:pt x="3005620" y="726474"/>
                  <a:pt x="2332789" y="936006"/>
                  <a:pt x="1502810" y="936006"/>
                </a:cubicBezTo>
                <a:cubicBezTo>
                  <a:pt x="672831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43" tIns="167555" rIns="470643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Transparency &amp; Reproducibility</a:t>
            </a:r>
          </a:p>
        </p:txBody>
      </p:sp>
      <p:sp>
        <p:nvSpPr>
          <p:cNvPr id="34" name="Freihandform 33"/>
          <p:cNvSpPr/>
          <p:nvPr/>
        </p:nvSpPr>
        <p:spPr>
          <a:xfrm rot="62079">
            <a:off x="2873725" y="3143804"/>
            <a:ext cx="278623" cy="482749"/>
          </a:xfrm>
          <a:custGeom>
            <a:avLst/>
            <a:gdLst>
              <a:gd name="connsiteX0" fmla="*/ 0 w 278622"/>
              <a:gd name="connsiteY0" fmla="*/ 96550 h 482748"/>
              <a:gd name="connsiteX1" fmla="*/ 139311 w 278622"/>
              <a:gd name="connsiteY1" fmla="*/ 96550 h 482748"/>
              <a:gd name="connsiteX2" fmla="*/ 139311 w 278622"/>
              <a:gd name="connsiteY2" fmla="*/ 0 h 482748"/>
              <a:gd name="connsiteX3" fmla="*/ 278622 w 278622"/>
              <a:gd name="connsiteY3" fmla="*/ 241374 h 482748"/>
              <a:gd name="connsiteX4" fmla="*/ 139311 w 278622"/>
              <a:gd name="connsiteY4" fmla="*/ 482748 h 482748"/>
              <a:gd name="connsiteX5" fmla="*/ 139311 w 278622"/>
              <a:gd name="connsiteY5" fmla="*/ 386198 h 482748"/>
              <a:gd name="connsiteX6" fmla="*/ 0 w 278622"/>
              <a:gd name="connsiteY6" fmla="*/ 386198 h 482748"/>
              <a:gd name="connsiteX7" fmla="*/ 0 w 278622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622" h="482748">
                <a:moveTo>
                  <a:pt x="278622" y="386198"/>
                </a:moveTo>
                <a:lnTo>
                  <a:pt x="139311" y="386198"/>
                </a:lnTo>
                <a:lnTo>
                  <a:pt x="139311" y="482748"/>
                </a:lnTo>
                <a:lnTo>
                  <a:pt x="0" y="241374"/>
                </a:lnTo>
                <a:lnTo>
                  <a:pt x="139311" y="0"/>
                </a:lnTo>
                <a:lnTo>
                  <a:pt x="139311" y="96550"/>
                </a:lnTo>
                <a:lnTo>
                  <a:pt x="278622" y="96550"/>
                </a:lnTo>
                <a:lnTo>
                  <a:pt x="278622" y="38619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86" tIns="96551" rIns="1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35" name="Freihandform 34">
            <a:hlinkClick r:id="" action="ppaction://macro?name=jump2plugin"/>
          </p:cNvPr>
          <p:cNvSpPr/>
          <p:nvPr/>
        </p:nvSpPr>
        <p:spPr>
          <a:xfrm>
            <a:off x="1322611" y="2657548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Plugin</a:t>
            </a:r>
          </a:p>
        </p:txBody>
      </p:sp>
      <p:pic>
        <p:nvPicPr>
          <p:cNvPr id="65" name="Grafik 6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40157" r="38377" b="5704"/>
          <a:stretch>
            <a:fillRect/>
          </a:stretch>
        </p:blipFill>
        <p:spPr bwMode="auto">
          <a:xfrm>
            <a:off x="42863" y="2336800"/>
            <a:ext cx="4305300" cy="26638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65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12572" r="40076" b="47783"/>
          <a:stretch>
            <a:fillRect/>
          </a:stretch>
        </p:blipFill>
        <p:spPr bwMode="auto">
          <a:xfrm>
            <a:off x="4716463" y="2344738"/>
            <a:ext cx="4305300" cy="2663825"/>
          </a:xfrm>
          <a:prstGeom prst="rect">
            <a:avLst/>
          </a:prstGeom>
          <a:noFill/>
          <a:ln w="60325">
            <a:solidFill>
              <a:srgbClr val="F296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feld 66"/>
          <p:cNvSpPr txBox="1">
            <a:spLocks noChangeArrowheads="1"/>
          </p:cNvSpPr>
          <p:nvPr/>
        </p:nvSpPr>
        <p:spPr bwMode="auto">
          <a:xfrm>
            <a:off x="3384550" y="18208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800" dirty="0"/>
              <a:t>Shell</a:t>
            </a:r>
          </a:p>
        </p:txBody>
      </p:sp>
      <p:sp>
        <p:nvSpPr>
          <p:cNvPr id="68" name="Textfeld 67"/>
          <p:cNvSpPr txBox="1"/>
          <p:nvPr/>
        </p:nvSpPr>
        <p:spPr>
          <a:xfrm>
            <a:off x="230188" y="2865438"/>
            <a:ext cx="3952875" cy="16303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sz="2000" dirty="0" err="1"/>
              <a:t>ssh</a:t>
            </a:r>
            <a:r>
              <a:rPr lang="de-DE" sz="2000" dirty="0"/>
              <a:t> USER@miklip.dkrz.de</a:t>
            </a:r>
          </a:p>
          <a:p>
            <a:pPr>
              <a:defRPr/>
            </a:pPr>
            <a:r>
              <a:rPr lang="de-DE" sz="2000" dirty="0" err="1"/>
              <a:t>module</a:t>
            </a:r>
            <a:r>
              <a:rPr lang="de-DE" sz="2000" dirty="0"/>
              <a:t> </a:t>
            </a:r>
            <a:r>
              <a:rPr lang="de-DE" sz="2000" dirty="0" err="1"/>
              <a:t>load</a:t>
            </a:r>
            <a:r>
              <a:rPr lang="de-DE" sz="2000" dirty="0"/>
              <a:t> </a:t>
            </a:r>
            <a:r>
              <a:rPr lang="de-DE" sz="2000" dirty="0" err="1"/>
              <a:t>miklip-ces</a:t>
            </a:r>
            <a:endParaRPr lang="de-DE" sz="2000" dirty="0"/>
          </a:p>
          <a:p>
            <a:pPr>
              <a:defRPr/>
            </a:pPr>
            <a:r>
              <a:rPr lang="de-DE" sz="2000" dirty="0" err="1"/>
              <a:t>freva</a:t>
            </a:r>
            <a:r>
              <a:rPr lang="de-DE" sz="2000" dirty="0"/>
              <a:t> --</a:t>
            </a:r>
            <a:r>
              <a:rPr lang="de-DE" sz="2000" dirty="0" err="1"/>
              <a:t>plugin</a:t>
            </a:r>
            <a:endParaRPr lang="de-DE" sz="2000" dirty="0"/>
          </a:p>
          <a:p>
            <a:pPr>
              <a:defRPr/>
            </a:pPr>
            <a:r>
              <a:rPr lang="de-DE" sz="2000" dirty="0" err="1"/>
              <a:t>freva</a:t>
            </a:r>
            <a:r>
              <a:rPr lang="de-DE" sz="2000" dirty="0"/>
              <a:t> --</a:t>
            </a:r>
            <a:r>
              <a:rPr lang="de-DE" sz="2000" dirty="0" err="1"/>
              <a:t>history</a:t>
            </a:r>
            <a:endParaRPr lang="de-DE" sz="2000" dirty="0"/>
          </a:p>
          <a:p>
            <a:pPr>
              <a:defRPr/>
            </a:pPr>
            <a:r>
              <a:rPr lang="de-DE" sz="2000" dirty="0" err="1"/>
              <a:t>freva</a:t>
            </a:r>
            <a:r>
              <a:rPr lang="de-DE" sz="2000" dirty="0"/>
              <a:t> --</a:t>
            </a:r>
            <a:r>
              <a:rPr lang="de-DE" sz="2000" dirty="0" err="1"/>
              <a:t>databrowser</a:t>
            </a:r>
            <a:endParaRPr lang="de-DE" sz="2000" dirty="0"/>
          </a:p>
        </p:txBody>
      </p:sp>
      <p:sp>
        <p:nvSpPr>
          <p:cNvPr id="69" name="Textfeld 68"/>
          <p:cNvSpPr txBox="1"/>
          <p:nvPr/>
        </p:nvSpPr>
        <p:spPr>
          <a:xfrm>
            <a:off x="4902200" y="2827338"/>
            <a:ext cx="3951288" cy="17541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sz="3600" dirty="0"/>
              <a:t>  </a:t>
            </a:r>
            <a:r>
              <a:rPr lang="de-DE" sz="2400" dirty="0"/>
              <a:t>www-miklip.dkrz.de</a:t>
            </a:r>
          </a:p>
          <a:p>
            <a:pPr>
              <a:defRPr/>
            </a:pPr>
            <a:r>
              <a:rPr lang="de-DE" sz="2400" dirty="0"/>
              <a:t>   </a:t>
            </a:r>
            <a:r>
              <a:rPr lang="de-DE" sz="2400" dirty="0" err="1"/>
              <a:t>Plugins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   </a:t>
            </a:r>
            <a:r>
              <a:rPr lang="de-DE" sz="2400" dirty="0" err="1"/>
              <a:t>History</a:t>
            </a:r>
            <a:endParaRPr lang="de-DE" sz="2400" dirty="0"/>
          </a:p>
          <a:p>
            <a:pPr>
              <a:defRPr/>
            </a:pPr>
            <a:r>
              <a:rPr lang="de-DE" sz="2400" dirty="0"/>
              <a:t>   Data-Browser</a:t>
            </a:r>
          </a:p>
        </p:txBody>
      </p:sp>
      <p:sp>
        <p:nvSpPr>
          <p:cNvPr id="70" name="Textfeld 69"/>
          <p:cNvSpPr txBox="1">
            <a:spLocks noChangeArrowheads="1"/>
          </p:cNvSpPr>
          <p:nvPr/>
        </p:nvSpPr>
        <p:spPr bwMode="auto">
          <a:xfrm>
            <a:off x="4103688" y="1800225"/>
            <a:ext cx="90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800"/>
              <a:t>and</a:t>
            </a:r>
          </a:p>
        </p:txBody>
      </p:sp>
      <p:sp>
        <p:nvSpPr>
          <p:cNvPr id="71" name="Textfeld 70"/>
          <p:cNvSpPr txBox="1">
            <a:spLocks noChangeArrowheads="1"/>
          </p:cNvSpPr>
          <p:nvPr/>
        </p:nvSpPr>
        <p:spPr bwMode="auto">
          <a:xfrm>
            <a:off x="4824413" y="1800225"/>
            <a:ext cx="908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800" dirty="0"/>
              <a:t>Web</a:t>
            </a:r>
          </a:p>
        </p:txBody>
      </p:sp>
      <p:sp>
        <p:nvSpPr>
          <p:cNvPr id="72" name="Plus 71"/>
          <p:cNvSpPr/>
          <p:nvPr/>
        </p:nvSpPr>
        <p:spPr>
          <a:xfrm>
            <a:off x="3806825" y="3114675"/>
            <a:ext cx="1441450" cy="1177925"/>
          </a:xfrm>
          <a:prstGeom prst="mathPlus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3" name="Grafik 72"/>
          <p:cNvPicPr>
            <a:picLocks noChangeAspect="1"/>
          </p:cNvPicPr>
          <p:nvPr/>
        </p:nvPicPr>
        <p:blipFill rotWithShape="1">
          <a:blip r:embed="rId8"/>
          <a:srcRect l="13473" t="9641" r="53321" b="51969"/>
          <a:stretch/>
        </p:blipFill>
        <p:spPr>
          <a:xfrm>
            <a:off x="1499636" y="1214856"/>
            <a:ext cx="6293132" cy="4090536"/>
          </a:xfrm>
          <a:prstGeom prst="rect">
            <a:avLst/>
          </a:prstGeom>
          <a:ln w="79375">
            <a:gradFill flip="none" rotWithShape="1">
              <a:gsLst>
                <a:gs pos="0">
                  <a:srgbClr val="F2963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</p:spPr>
      </p:pic>
      <p:pic>
        <p:nvPicPr>
          <p:cNvPr id="27" name="Hybr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8001" b="3800"/>
          <a:stretch/>
        </p:blipFill>
        <p:spPr>
          <a:xfrm>
            <a:off x="145041" y="889453"/>
            <a:ext cx="8876722" cy="44039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93" name="Gruppieren 92"/>
          <p:cNvGrpSpPr/>
          <p:nvPr/>
        </p:nvGrpSpPr>
        <p:grpSpPr>
          <a:xfrm>
            <a:off x="0" y="9868"/>
            <a:ext cx="9216618" cy="6875516"/>
            <a:chOff x="0" y="9868"/>
            <a:chExt cx="9216618" cy="6875516"/>
          </a:xfrm>
        </p:grpSpPr>
        <p:grpSp>
          <p:nvGrpSpPr>
            <p:cNvPr id="94" name="Gruppieren 93"/>
            <p:cNvGrpSpPr/>
            <p:nvPr/>
          </p:nvGrpSpPr>
          <p:grpSpPr>
            <a:xfrm>
              <a:off x="0" y="9868"/>
              <a:ext cx="9216618" cy="6875516"/>
              <a:chOff x="0" y="9868"/>
              <a:chExt cx="9216618" cy="6875516"/>
            </a:xfrm>
          </p:grpSpPr>
          <p:pic>
            <p:nvPicPr>
              <p:cNvPr id="96" name="Picture 1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90" y="6004366"/>
                <a:ext cx="3024187" cy="80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7" name="Rechteck 96"/>
              <p:cNvSpPr/>
              <p:nvPr/>
            </p:nvSpPr>
            <p:spPr>
              <a:xfrm>
                <a:off x="594349" y="9868"/>
                <a:ext cx="8090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               - 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Freie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Univ</a:t>
                </a:r>
                <a:r>
                  <a:rPr lang="en-US" sz="2000" dirty="0">
                    <a:solidFill>
                      <a:prstClr val="black"/>
                    </a:solidFill>
                  </a:rPr>
                  <a:t> Evaluation System Framework for 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Scientific Infrastructures in Earth System Modeling</a:t>
                </a:r>
              </a:p>
              <a:p>
                <a:pPr lvl="0" algn="ctr"/>
                <a:r>
                  <a:rPr lang="en-US" i="1" dirty="0">
                    <a:solidFill>
                      <a:prstClr val="black"/>
                    </a:solidFill>
                  </a:rPr>
                  <a:t>www-miklip.dkrz.de</a:t>
                </a:r>
                <a:r>
                  <a:rPr lang="en-US" sz="2000" dirty="0">
                    <a:solidFill>
                      <a:prstClr val="black"/>
                    </a:solidFill>
                  </a:rPr>
                  <a:t> | </a:t>
                </a:r>
                <a:r>
                  <a:rPr lang="en-US" i="1" dirty="0">
                    <a:solidFill>
                      <a:prstClr val="black"/>
                    </a:solidFill>
                  </a:rPr>
                  <a:t>freva.met.fu-berlin.de</a:t>
                </a:r>
                <a:endParaRPr lang="de-DE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Textfeld 97"/>
              <p:cNvSpPr txBox="1"/>
              <p:nvPr/>
            </p:nvSpPr>
            <p:spPr>
              <a:xfrm>
                <a:off x="6120274" y="6008221"/>
                <a:ext cx="30963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de-DE" sz="1700" u="sng" dirty="0">
                    <a:solidFill>
                      <a:prstClr val="black"/>
                    </a:solidFill>
                  </a:rPr>
                  <a:t>Christopher Kadow</a:t>
                </a:r>
                <a:r>
                  <a:rPr lang="de-DE" sz="1700" dirty="0">
                    <a:solidFill>
                      <a:prstClr val="black"/>
                    </a:solidFill>
                  </a:rPr>
                  <a:t>, S. Illing, </a:t>
                </a:r>
              </a:p>
              <a:p>
                <a:pPr lvl="0" algn="ctr"/>
                <a:r>
                  <a:rPr lang="de-DE" sz="1700" dirty="0">
                    <a:solidFill>
                      <a:prstClr val="black"/>
                    </a:solidFill>
                  </a:rPr>
                  <a:t>O. Kunst, T.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Schartner</a:t>
                </a:r>
                <a:r>
                  <a:rPr lang="de-DE" sz="1700" dirty="0">
                    <a:solidFill>
                      <a:prstClr val="black"/>
                    </a:solidFill>
                  </a:rPr>
                  <a:t>, I. Kirchner, H.W. Rust, U.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Cubasch</a:t>
                </a:r>
                <a:r>
                  <a:rPr lang="de-DE" sz="1700" dirty="0">
                    <a:solidFill>
                      <a:prstClr val="black"/>
                    </a:solidFill>
                  </a:rPr>
                  <a:t>, U. Ulbrich</a:t>
                </a:r>
              </a:p>
            </p:txBody>
          </p:sp>
          <p:pic>
            <p:nvPicPr>
              <p:cNvPr id="99" name="Grafik 7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1"/>
              <a:stretch/>
            </p:blipFill>
            <p:spPr bwMode="auto">
              <a:xfrm>
                <a:off x="0" y="6071823"/>
                <a:ext cx="1609633" cy="7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0" name="Grafik 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926" y="6270664"/>
                <a:ext cx="776547" cy="28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" name="Grafik 100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6699" r="16361" b="10730"/>
              <a:stretch/>
            </p:blipFill>
            <p:spPr>
              <a:xfrm>
                <a:off x="2171183" y="6092323"/>
                <a:ext cx="864096" cy="720081"/>
              </a:xfrm>
              <a:prstGeom prst="rect">
                <a:avLst/>
              </a:prstGeom>
            </p:spPr>
          </p:pic>
        </p:grpSp>
        <p:pic>
          <p:nvPicPr>
            <p:cNvPr id="95" name="Grafik 9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grpSp>
        <p:nvGrpSpPr>
          <p:cNvPr id="105" name="Gruppieren 104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106" name="Interaktive Schaltfläche: Start 105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7" name="Gruppieren 106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110" name="Interaktive Schaltfläche: Anpassen 109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1" name="Textfeld 110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108" name="Interaktive Schaltfläche: Anpassen 107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>
              <a:hlinkClick r:id="" action="ppaction://macro?name=jump2plus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  <p:sp>
        <p:nvSpPr>
          <p:cNvPr id="2" name="Rechteck 1"/>
          <p:cNvSpPr/>
          <p:nvPr/>
        </p:nvSpPr>
        <p:spPr>
          <a:xfrm>
            <a:off x="6358966" y="1333217"/>
            <a:ext cx="12378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4000" b="1" dirty="0">
                <a:ln/>
                <a:solidFill>
                  <a:srgbClr val="F79646"/>
                </a:solidFill>
              </a:rPr>
              <a:t>NEW</a:t>
            </a:r>
          </a:p>
          <a:p>
            <a:pPr algn="ctr"/>
            <a:r>
              <a:rPr lang="de-DE" sz="2000" b="1" dirty="0">
                <a:ln/>
                <a:solidFill>
                  <a:srgbClr val="F79646"/>
                </a:solidFill>
              </a:rPr>
              <a:t>Feature</a:t>
            </a:r>
          </a:p>
        </p:txBody>
      </p:sp>
    </p:spTree>
    <p:extLst>
      <p:ext uri="{BB962C8B-B14F-4D97-AF65-F5344CB8AC3E}">
        <p14:creationId xmlns:p14="http://schemas.microsoft.com/office/powerpoint/2010/main" val="18532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00052 0.6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7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00052 0.6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7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00052 0.65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7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00052 0.65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7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00052 0.65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75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00052 0.65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7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00052 0.6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75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00052 0.65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7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00052 0.65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989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6551 L -2.5E-6 -3.5345E-17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2778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6551 L -2.5E-6 -3.5345E-1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2778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6551 L -2.5E-6 -3.5345E-17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277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6551 L -2.5E-6 -3.5345E-1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2778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6551 L -2.5E-6 -3.5345E-1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2778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6551 L -2.5E-6 -3.5345E-1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2778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6551 L -2.5E-6 -3.5345E-17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2778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6551 L -2.5E-6 -3.5345E-17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2778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6551 L -2.5E-6 -3.5345E-17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32778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48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25" grpId="0"/>
      <p:bldP spid="25" grpId="1"/>
      <p:bldP spid="26" grpId="0"/>
      <p:bldP spid="26" grpId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67" grpId="0"/>
      <p:bldP spid="67" grpId="1"/>
      <p:bldP spid="68" grpId="0" animBg="1"/>
      <p:bldP spid="68" grpId="1" animBg="1"/>
      <p:bldP spid="69" grpId="0" animBg="1"/>
      <p:bldP spid="69" grpId="1" animBg="1"/>
      <p:bldP spid="70" grpId="0"/>
      <p:bldP spid="70" grpId="1"/>
      <p:bldP spid="71" grpId="0"/>
      <p:bldP spid="71" grpId="1"/>
      <p:bldP spid="72" grpId="0" animBg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ihandform 66"/>
          <p:cNvSpPr/>
          <p:nvPr/>
        </p:nvSpPr>
        <p:spPr>
          <a:xfrm rot="16200000">
            <a:off x="4468704" y="1935265"/>
            <a:ext cx="341579" cy="482748"/>
          </a:xfrm>
          <a:custGeom>
            <a:avLst/>
            <a:gdLst>
              <a:gd name="connsiteX0" fmla="*/ 0 w 341579"/>
              <a:gd name="connsiteY0" fmla="*/ 96550 h 482748"/>
              <a:gd name="connsiteX1" fmla="*/ 170790 w 341579"/>
              <a:gd name="connsiteY1" fmla="*/ 96550 h 482748"/>
              <a:gd name="connsiteX2" fmla="*/ 170790 w 341579"/>
              <a:gd name="connsiteY2" fmla="*/ 0 h 482748"/>
              <a:gd name="connsiteX3" fmla="*/ 341579 w 341579"/>
              <a:gd name="connsiteY3" fmla="*/ 241374 h 482748"/>
              <a:gd name="connsiteX4" fmla="*/ 170790 w 341579"/>
              <a:gd name="connsiteY4" fmla="*/ 482748 h 482748"/>
              <a:gd name="connsiteX5" fmla="*/ 170790 w 341579"/>
              <a:gd name="connsiteY5" fmla="*/ 386198 h 482748"/>
              <a:gd name="connsiteX6" fmla="*/ 0 w 341579"/>
              <a:gd name="connsiteY6" fmla="*/ 386198 h 482748"/>
              <a:gd name="connsiteX7" fmla="*/ 0 w 341579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579" h="482748">
                <a:moveTo>
                  <a:pt x="0" y="96550"/>
                </a:moveTo>
                <a:lnTo>
                  <a:pt x="170790" y="96550"/>
                </a:lnTo>
                <a:lnTo>
                  <a:pt x="170790" y="0"/>
                </a:lnTo>
                <a:lnTo>
                  <a:pt x="341579" y="241374"/>
                </a:lnTo>
                <a:lnTo>
                  <a:pt x="170790" y="482748"/>
                </a:lnTo>
                <a:lnTo>
                  <a:pt x="170790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102474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68" name="Freihandform 67">
            <a:hlinkClick r:id="" action="ppaction://macro?name=jump2usability"/>
          </p:cNvPr>
          <p:cNvSpPr/>
          <p:nvPr/>
        </p:nvSpPr>
        <p:spPr>
          <a:xfrm>
            <a:off x="3136492" y="980728"/>
            <a:ext cx="3006003" cy="936006"/>
          </a:xfrm>
          <a:custGeom>
            <a:avLst/>
            <a:gdLst>
              <a:gd name="connsiteX0" fmla="*/ 0 w 3006003"/>
              <a:gd name="connsiteY0" fmla="*/ 468003 h 936006"/>
              <a:gd name="connsiteX1" fmla="*/ 1503002 w 3006003"/>
              <a:gd name="connsiteY1" fmla="*/ 0 h 936006"/>
              <a:gd name="connsiteX2" fmla="*/ 3006004 w 3006003"/>
              <a:gd name="connsiteY2" fmla="*/ 468003 h 936006"/>
              <a:gd name="connsiteX3" fmla="*/ 1503002 w 3006003"/>
              <a:gd name="connsiteY3" fmla="*/ 936006 h 936006"/>
              <a:gd name="connsiteX4" fmla="*/ 0 w 3006003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003" h="936006">
                <a:moveTo>
                  <a:pt x="0" y="468003"/>
                </a:moveTo>
                <a:cubicBezTo>
                  <a:pt x="0" y="209532"/>
                  <a:pt x="672917" y="0"/>
                  <a:pt x="1503002" y="0"/>
                </a:cubicBezTo>
                <a:cubicBezTo>
                  <a:pt x="2333087" y="0"/>
                  <a:pt x="3006004" y="209532"/>
                  <a:pt x="3006004" y="468003"/>
                </a:cubicBezTo>
                <a:cubicBezTo>
                  <a:pt x="3006004" y="726474"/>
                  <a:pt x="2333087" y="936006"/>
                  <a:pt x="1503002" y="936006"/>
                </a:cubicBezTo>
                <a:cubicBezTo>
                  <a:pt x="672917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99" tIns="167555" rIns="470699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Usability &amp; Flexibility</a:t>
            </a:r>
          </a:p>
        </p:txBody>
      </p:sp>
      <p:sp>
        <p:nvSpPr>
          <p:cNvPr id="69" name="Freihandform 68"/>
          <p:cNvSpPr/>
          <p:nvPr/>
        </p:nvSpPr>
        <p:spPr>
          <a:xfrm rot="21564469">
            <a:off x="6122762" y="3156466"/>
            <a:ext cx="267377" cy="482748"/>
          </a:xfrm>
          <a:custGeom>
            <a:avLst/>
            <a:gdLst>
              <a:gd name="connsiteX0" fmla="*/ 0 w 267377"/>
              <a:gd name="connsiteY0" fmla="*/ 96550 h 482748"/>
              <a:gd name="connsiteX1" fmla="*/ 133689 w 267377"/>
              <a:gd name="connsiteY1" fmla="*/ 96550 h 482748"/>
              <a:gd name="connsiteX2" fmla="*/ 133689 w 267377"/>
              <a:gd name="connsiteY2" fmla="*/ 0 h 482748"/>
              <a:gd name="connsiteX3" fmla="*/ 267377 w 267377"/>
              <a:gd name="connsiteY3" fmla="*/ 241374 h 482748"/>
              <a:gd name="connsiteX4" fmla="*/ 133689 w 267377"/>
              <a:gd name="connsiteY4" fmla="*/ 482748 h 482748"/>
              <a:gd name="connsiteX5" fmla="*/ 133689 w 267377"/>
              <a:gd name="connsiteY5" fmla="*/ 386198 h 482748"/>
              <a:gd name="connsiteX6" fmla="*/ 0 w 267377"/>
              <a:gd name="connsiteY6" fmla="*/ 386198 h 482748"/>
              <a:gd name="connsiteX7" fmla="*/ 0 w 267377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377" h="482748">
                <a:moveTo>
                  <a:pt x="0" y="96550"/>
                </a:moveTo>
                <a:lnTo>
                  <a:pt x="133689" y="96550"/>
                </a:lnTo>
                <a:lnTo>
                  <a:pt x="133689" y="0"/>
                </a:lnTo>
                <a:lnTo>
                  <a:pt x="267377" y="241374"/>
                </a:lnTo>
                <a:lnTo>
                  <a:pt x="133689" y="482748"/>
                </a:lnTo>
                <a:lnTo>
                  <a:pt x="133689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80213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0" name="Freihandform 69">
            <a:hlinkClick r:id="" action="ppaction://macro?name=jump2data"/>
          </p:cNvPr>
          <p:cNvSpPr/>
          <p:nvPr/>
        </p:nvSpPr>
        <p:spPr>
          <a:xfrm>
            <a:off x="6516209" y="2677894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Data Access</a:t>
            </a:r>
            <a:endParaRPr lang="en-US" sz="2400" kern="1200" dirty="0"/>
          </a:p>
        </p:txBody>
      </p:sp>
      <p:sp>
        <p:nvSpPr>
          <p:cNvPr id="71" name="Freihandform 70"/>
          <p:cNvSpPr/>
          <p:nvPr/>
        </p:nvSpPr>
        <p:spPr>
          <a:xfrm rot="5371714">
            <a:off x="4485616" y="4429598"/>
            <a:ext cx="322643" cy="482748"/>
          </a:xfrm>
          <a:custGeom>
            <a:avLst/>
            <a:gdLst>
              <a:gd name="connsiteX0" fmla="*/ 0 w 322643"/>
              <a:gd name="connsiteY0" fmla="*/ 96550 h 482748"/>
              <a:gd name="connsiteX1" fmla="*/ 161322 w 322643"/>
              <a:gd name="connsiteY1" fmla="*/ 96550 h 482748"/>
              <a:gd name="connsiteX2" fmla="*/ 161322 w 322643"/>
              <a:gd name="connsiteY2" fmla="*/ 0 h 482748"/>
              <a:gd name="connsiteX3" fmla="*/ 322643 w 322643"/>
              <a:gd name="connsiteY3" fmla="*/ 241374 h 482748"/>
              <a:gd name="connsiteX4" fmla="*/ 161322 w 322643"/>
              <a:gd name="connsiteY4" fmla="*/ 482748 h 482748"/>
              <a:gd name="connsiteX5" fmla="*/ 161322 w 322643"/>
              <a:gd name="connsiteY5" fmla="*/ 386198 h 482748"/>
              <a:gd name="connsiteX6" fmla="*/ 0 w 322643"/>
              <a:gd name="connsiteY6" fmla="*/ 386198 h 482748"/>
              <a:gd name="connsiteX7" fmla="*/ 0 w 322643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643" h="482748">
                <a:moveTo>
                  <a:pt x="0" y="96550"/>
                </a:moveTo>
                <a:lnTo>
                  <a:pt x="161322" y="96550"/>
                </a:lnTo>
                <a:lnTo>
                  <a:pt x="161322" y="0"/>
                </a:lnTo>
                <a:lnTo>
                  <a:pt x="322643" y="241374"/>
                </a:lnTo>
                <a:lnTo>
                  <a:pt x="161322" y="482748"/>
                </a:lnTo>
                <a:lnTo>
                  <a:pt x="161322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49" rIns="96793" bIns="9655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2" name="Freihandform 71">
            <a:hlinkClick r:id="" action="ppaction://macro?name=jump2repro"/>
          </p:cNvPr>
          <p:cNvSpPr/>
          <p:nvPr/>
        </p:nvSpPr>
        <p:spPr>
          <a:xfrm>
            <a:off x="3150558" y="4941266"/>
            <a:ext cx="3005619" cy="936006"/>
          </a:xfrm>
          <a:custGeom>
            <a:avLst/>
            <a:gdLst>
              <a:gd name="connsiteX0" fmla="*/ 0 w 3005619"/>
              <a:gd name="connsiteY0" fmla="*/ 468003 h 936006"/>
              <a:gd name="connsiteX1" fmla="*/ 1502810 w 3005619"/>
              <a:gd name="connsiteY1" fmla="*/ 0 h 936006"/>
              <a:gd name="connsiteX2" fmla="*/ 3005620 w 3005619"/>
              <a:gd name="connsiteY2" fmla="*/ 468003 h 936006"/>
              <a:gd name="connsiteX3" fmla="*/ 1502810 w 3005619"/>
              <a:gd name="connsiteY3" fmla="*/ 936006 h 936006"/>
              <a:gd name="connsiteX4" fmla="*/ 0 w 3005619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19" h="936006">
                <a:moveTo>
                  <a:pt x="0" y="468003"/>
                </a:moveTo>
                <a:cubicBezTo>
                  <a:pt x="0" y="209532"/>
                  <a:pt x="672831" y="0"/>
                  <a:pt x="1502810" y="0"/>
                </a:cubicBezTo>
                <a:cubicBezTo>
                  <a:pt x="2332789" y="0"/>
                  <a:pt x="3005620" y="209532"/>
                  <a:pt x="3005620" y="468003"/>
                </a:cubicBezTo>
                <a:cubicBezTo>
                  <a:pt x="3005620" y="726474"/>
                  <a:pt x="2332789" y="936006"/>
                  <a:pt x="1502810" y="936006"/>
                </a:cubicBezTo>
                <a:cubicBezTo>
                  <a:pt x="672831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43" tIns="167555" rIns="470643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Transparency &amp; Reproducibility</a:t>
            </a:r>
          </a:p>
        </p:txBody>
      </p:sp>
      <p:sp>
        <p:nvSpPr>
          <p:cNvPr id="73" name="Freihandform 72"/>
          <p:cNvSpPr/>
          <p:nvPr/>
        </p:nvSpPr>
        <p:spPr>
          <a:xfrm rot="62079">
            <a:off x="2873725" y="3143804"/>
            <a:ext cx="278623" cy="482749"/>
          </a:xfrm>
          <a:custGeom>
            <a:avLst/>
            <a:gdLst>
              <a:gd name="connsiteX0" fmla="*/ 0 w 278622"/>
              <a:gd name="connsiteY0" fmla="*/ 96550 h 482748"/>
              <a:gd name="connsiteX1" fmla="*/ 139311 w 278622"/>
              <a:gd name="connsiteY1" fmla="*/ 96550 h 482748"/>
              <a:gd name="connsiteX2" fmla="*/ 139311 w 278622"/>
              <a:gd name="connsiteY2" fmla="*/ 0 h 482748"/>
              <a:gd name="connsiteX3" fmla="*/ 278622 w 278622"/>
              <a:gd name="connsiteY3" fmla="*/ 241374 h 482748"/>
              <a:gd name="connsiteX4" fmla="*/ 139311 w 278622"/>
              <a:gd name="connsiteY4" fmla="*/ 482748 h 482748"/>
              <a:gd name="connsiteX5" fmla="*/ 139311 w 278622"/>
              <a:gd name="connsiteY5" fmla="*/ 386198 h 482748"/>
              <a:gd name="connsiteX6" fmla="*/ 0 w 278622"/>
              <a:gd name="connsiteY6" fmla="*/ 386198 h 482748"/>
              <a:gd name="connsiteX7" fmla="*/ 0 w 278622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622" h="482748">
                <a:moveTo>
                  <a:pt x="278622" y="386198"/>
                </a:moveTo>
                <a:lnTo>
                  <a:pt x="139311" y="386198"/>
                </a:lnTo>
                <a:lnTo>
                  <a:pt x="139311" y="482748"/>
                </a:lnTo>
                <a:lnTo>
                  <a:pt x="0" y="241374"/>
                </a:lnTo>
                <a:lnTo>
                  <a:pt x="139311" y="0"/>
                </a:lnTo>
                <a:lnTo>
                  <a:pt x="139311" y="96550"/>
                </a:lnTo>
                <a:lnTo>
                  <a:pt x="278622" y="96550"/>
                </a:lnTo>
                <a:lnTo>
                  <a:pt x="278622" y="38619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86" tIns="96551" rIns="1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4" name="Freihandform 73">
            <a:hlinkClick r:id="" action="ppaction://macro?name=jump2plugin"/>
          </p:cNvPr>
          <p:cNvSpPr/>
          <p:nvPr/>
        </p:nvSpPr>
        <p:spPr>
          <a:xfrm>
            <a:off x="1322611" y="2657548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Plugin</a:t>
            </a:r>
          </a:p>
        </p:txBody>
      </p:sp>
      <p:pic>
        <p:nvPicPr>
          <p:cNvPr id="2" name="Grafik 1">
            <a:hlinkClick r:id="" action="ppaction://macro?name=jump2schem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0" y="2401342"/>
            <a:ext cx="2078004" cy="206046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6"/>
          <a:srcRect l="10153" t="9642" r="51443" b="5704"/>
          <a:stretch/>
        </p:blipFill>
        <p:spPr>
          <a:xfrm>
            <a:off x="4499188" y="1316621"/>
            <a:ext cx="4404348" cy="5458491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7"/>
          <a:srcRect l="10152" t="10625" r="49436" b="69687"/>
          <a:stretch/>
        </p:blipFill>
        <p:spPr>
          <a:xfrm>
            <a:off x="4469919" y="0"/>
            <a:ext cx="4649641" cy="1273539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32431" y="44624"/>
            <a:ext cx="4396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MiKlip </a:t>
            </a:r>
            <a:r>
              <a:rPr lang="de-DE" sz="2800" dirty="0" err="1"/>
              <a:t>uses</a:t>
            </a:r>
            <a:r>
              <a:rPr lang="de-DE" sz="2800" dirty="0"/>
              <a:t> </a:t>
            </a:r>
            <a:r>
              <a:rPr lang="de-DE" sz="2800" b="1" dirty="0"/>
              <a:t>CMOR</a:t>
            </a:r>
            <a:r>
              <a:rPr lang="de-DE" sz="2800" dirty="0"/>
              <a:t> &amp; </a:t>
            </a:r>
            <a:r>
              <a:rPr lang="de-DE" sz="2800" dirty="0" err="1"/>
              <a:t>access</a:t>
            </a:r>
            <a:r>
              <a:rPr lang="de-DE" sz="2800" dirty="0"/>
              <a:t> </a:t>
            </a:r>
            <a:r>
              <a:rPr lang="de-DE" sz="2800" dirty="0" err="1"/>
              <a:t>several</a:t>
            </a:r>
            <a:r>
              <a:rPr lang="de-DE" sz="2800" dirty="0"/>
              <a:t> ESGF </a:t>
            </a:r>
            <a:r>
              <a:rPr lang="de-DE" sz="2800" dirty="0" err="1"/>
              <a:t>standards</a:t>
            </a:r>
            <a:endParaRPr lang="de-DE" sz="2800" dirty="0"/>
          </a:p>
        </p:txBody>
      </p:sp>
      <p:sp>
        <p:nvSpPr>
          <p:cNvPr id="39" name="Rechteck 38"/>
          <p:cNvSpPr/>
          <p:nvPr/>
        </p:nvSpPr>
        <p:spPr>
          <a:xfrm>
            <a:off x="4469919" y="2860758"/>
            <a:ext cx="3425505" cy="3796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8"/>
          <a:srcRect l="10152" t="9641" r="69171" b="9609"/>
          <a:stretch/>
        </p:blipFill>
        <p:spPr>
          <a:xfrm>
            <a:off x="4387341" y="1567349"/>
            <a:ext cx="2388124" cy="5243604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8"/>
          <a:srcRect l="50053" t="9641" r="30517" b="9609"/>
          <a:stretch/>
        </p:blipFill>
        <p:spPr>
          <a:xfrm>
            <a:off x="6775465" y="1567349"/>
            <a:ext cx="2244108" cy="5243604"/>
          </a:xfrm>
          <a:prstGeom prst="rect">
            <a:avLst/>
          </a:prstGeom>
        </p:spPr>
      </p:pic>
      <p:sp>
        <p:nvSpPr>
          <p:cNvPr id="42" name="Rechteck 41"/>
          <p:cNvSpPr/>
          <p:nvPr/>
        </p:nvSpPr>
        <p:spPr>
          <a:xfrm>
            <a:off x="4605773" y="2203323"/>
            <a:ext cx="985396" cy="3796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3" name="Debut_umwandlung2">
            <a:hlinkClick r:id="" action="ppaction://media"/>
          </p:cNvPr>
          <p:cNvPicPr preferRelativeResize="0"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23"/>
                </p14:media>
              </p:ext>
            </p:extLst>
          </p:nvPr>
        </p:nvPicPr>
        <p:blipFill rotWithShape="1">
          <a:blip r:embed="rId9"/>
          <a:srcRect l="9328" t="28383" r="48291" b="5156"/>
          <a:stretch>
            <a:fillRect/>
          </a:stretch>
        </p:blipFill>
        <p:spPr>
          <a:xfrm>
            <a:off x="4457544" y="1211788"/>
            <a:ext cx="4464000" cy="3924000"/>
          </a:xfrm>
          <a:prstGeom prst="rect">
            <a:avLst/>
          </a:prstGeom>
          <a:ln w="66675">
            <a:noFill/>
          </a:ln>
        </p:spPr>
      </p:pic>
      <p:sp>
        <p:nvSpPr>
          <p:cNvPr id="44" name="Textfeld 43"/>
          <p:cNvSpPr txBox="1"/>
          <p:nvPr/>
        </p:nvSpPr>
        <p:spPr>
          <a:xfrm>
            <a:off x="32431" y="3998094"/>
            <a:ext cx="4219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Host a </a:t>
            </a:r>
            <a:r>
              <a:rPr lang="de-DE" sz="2800" b="1" dirty="0" err="1">
                <a:solidFill>
                  <a:prstClr val="black"/>
                </a:solidFill>
              </a:rPr>
              <a:t>search</a:t>
            </a:r>
            <a:r>
              <a:rPr lang="de-DE" sz="2800" b="1" dirty="0">
                <a:solidFill>
                  <a:prstClr val="black"/>
                </a:solidFill>
              </a:rPr>
              <a:t> </a:t>
            </a:r>
            <a:r>
              <a:rPr lang="de-DE" sz="2800" b="1" dirty="0" err="1">
                <a:solidFill>
                  <a:prstClr val="black"/>
                </a:solidFill>
              </a:rPr>
              <a:t>tool</a:t>
            </a:r>
            <a:r>
              <a:rPr lang="de-DE" sz="2800" b="1" dirty="0">
                <a:solidFill>
                  <a:prstClr val="black"/>
                </a:solidFill>
              </a:rPr>
              <a:t>  </a:t>
            </a:r>
            <a:r>
              <a:rPr lang="de-DE" sz="2800" dirty="0" err="1">
                <a:solidFill>
                  <a:prstClr val="black"/>
                </a:solidFill>
              </a:rPr>
              <a:t>using</a:t>
            </a:r>
            <a:r>
              <a:rPr lang="de-DE" sz="2800" dirty="0">
                <a:solidFill>
                  <a:prstClr val="black"/>
                </a:solidFill>
              </a:rPr>
              <a:t> CMOR </a:t>
            </a:r>
            <a:r>
              <a:rPr lang="de-DE" sz="2800" dirty="0" err="1">
                <a:solidFill>
                  <a:prstClr val="black"/>
                </a:solidFill>
              </a:rPr>
              <a:t>options</a:t>
            </a:r>
            <a:endParaRPr lang="de-DE" sz="2800" dirty="0">
              <a:solidFill>
                <a:prstClr val="black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3162" y="5150222"/>
            <a:ext cx="39604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Support </a:t>
            </a:r>
            <a:r>
              <a:rPr lang="de-DE" sz="2800" b="1" dirty="0" err="1">
                <a:solidFill>
                  <a:prstClr val="black"/>
                </a:solidFill>
              </a:rPr>
              <a:t>developers</a:t>
            </a:r>
            <a:r>
              <a:rPr lang="de-DE" sz="2800" dirty="0">
                <a:solidFill>
                  <a:prstClr val="black"/>
                </a:solidFill>
              </a:rPr>
              <a:t> in </a:t>
            </a:r>
            <a:r>
              <a:rPr lang="de-DE" sz="2800" dirty="0" err="1">
                <a:solidFill>
                  <a:prstClr val="black"/>
                </a:solidFill>
              </a:rPr>
              <a:t>process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err="1">
                <a:solidFill>
                  <a:prstClr val="black"/>
                </a:solidFill>
              </a:rPr>
              <a:t>this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err="1">
                <a:solidFill>
                  <a:prstClr val="black"/>
                </a:solidFill>
              </a:rPr>
              <a:t>data</a:t>
            </a:r>
            <a:endParaRPr lang="de-DE" sz="2800" dirty="0">
              <a:solidFill>
                <a:prstClr val="black"/>
              </a:solidFill>
            </a:endParaRPr>
          </a:p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33773" y="119675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b="1" dirty="0"/>
              <a:t>SOLR</a:t>
            </a:r>
            <a:r>
              <a:rPr lang="de-DE" sz="2800" dirty="0"/>
              <a:t> Apache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 err="1"/>
              <a:t>Indexing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different </a:t>
            </a:r>
            <a:r>
              <a:rPr lang="de-DE" sz="2800" dirty="0" err="1"/>
              <a:t>standards</a:t>
            </a:r>
            <a:endParaRPr lang="de-DE" sz="2800" dirty="0"/>
          </a:p>
        </p:txBody>
      </p:sp>
      <p:grpSp>
        <p:nvGrpSpPr>
          <p:cNvPr id="98" name="Gruppieren 97"/>
          <p:cNvGrpSpPr/>
          <p:nvPr/>
        </p:nvGrpSpPr>
        <p:grpSpPr>
          <a:xfrm>
            <a:off x="0" y="9868"/>
            <a:ext cx="9216618" cy="6875516"/>
            <a:chOff x="0" y="9868"/>
            <a:chExt cx="9216618" cy="6875516"/>
          </a:xfrm>
        </p:grpSpPr>
        <p:grpSp>
          <p:nvGrpSpPr>
            <p:cNvPr id="99" name="Gruppieren 98"/>
            <p:cNvGrpSpPr/>
            <p:nvPr/>
          </p:nvGrpSpPr>
          <p:grpSpPr>
            <a:xfrm>
              <a:off x="0" y="9868"/>
              <a:ext cx="9216618" cy="6875516"/>
              <a:chOff x="0" y="9868"/>
              <a:chExt cx="9216618" cy="6875516"/>
            </a:xfrm>
          </p:grpSpPr>
          <p:pic>
            <p:nvPicPr>
              <p:cNvPr id="101" name="Picture 1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90" y="6004366"/>
                <a:ext cx="3024187" cy="80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" name="Rechteck 101"/>
              <p:cNvSpPr/>
              <p:nvPr/>
            </p:nvSpPr>
            <p:spPr>
              <a:xfrm>
                <a:off x="594349" y="9868"/>
                <a:ext cx="8090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               - 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Freie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Univ</a:t>
                </a:r>
                <a:r>
                  <a:rPr lang="en-US" sz="2000" dirty="0">
                    <a:solidFill>
                      <a:prstClr val="black"/>
                    </a:solidFill>
                  </a:rPr>
                  <a:t> Evaluation System Framework for 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Scientific Infrastructures in Earth System Modeling</a:t>
                </a:r>
              </a:p>
              <a:p>
                <a:pPr lvl="0" algn="ctr"/>
                <a:r>
                  <a:rPr lang="en-US" i="1" dirty="0">
                    <a:solidFill>
                      <a:prstClr val="black"/>
                    </a:solidFill>
                  </a:rPr>
                  <a:t>www-miklip.dkrz.de</a:t>
                </a:r>
                <a:r>
                  <a:rPr lang="en-US" sz="2000" dirty="0">
                    <a:solidFill>
                      <a:prstClr val="black"/>
                    </a:solidFill>
                  </a:rPr>
                  <a:t> | </a:t>
                </a:r>
                <a:r>
                  <a:rPr lang="en-US" i="1" dirty="0">
                    <a:solidFill>
                      <a:prstClr val="black"/>
                    </a:solidFill>
                  </a:rPr>
                  <a:t>freva.met.fu-berlin.de</a:t>
                </a:r>
                <a:endParaRPr lang="de-DE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Textfeld 102"/>
              <p:cNvSpPr txBox="1"/>
              <p:nvPr/>
            </p:nvSpPr>
            <p:spPr>
              <a:xfrm>
                <a:off x="6120274" y="6008221"/>
                <a:ext cx="30963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de-DE" sz="1700" u="sng" dirty="0">
                    <a:solidFill>
                      <a:prstClr val="black"/>
                    </a:solidFill>
                  </a:rPr>
                  <a:t>Christopher Kadow</a:t>
                </a:r>
                <a:r>
                  <a:rPr lang="de-DE" sz="1700" dirty="0">
                    <a:solidFill>
                      <a:prstClr val="black"/>
                    </a:solidFill>
                  </a:rPr>
                  <a:t>, S. Illing, </a:t>
                </a:r>
              </a:p>
              <a:p>
                <a:pPr lvl="0" algn="ctr"/>
                <a:r>
                  <a:rPr lang="de-DE" sz="1700" dirty="0">
                    <a:solidFill>
                      <a:prstClr val="black"/>
                    </a:solidFill>
                  </a:rPr>
                  <a:t>O. Kunst, T.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Schartner</a:t>
                </a:r>
                <a:r>
                  <a:rPr lang="de-DE" sz="1700" dirty="0">
                    <a:solidFill>
                      <a:prstClr val="black"/>
                    </a:solidFill>
                  </a:rPr>
                  <a:t>, I. Kirchner, H.W. Rust, U.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Cubasch</a:t>
                </a:r>
                <a:r>
                  <a:rPr lang="de-DE" sz="1700" dirty="0">
                    <a:solidFill>
                      <a:prstClr val="black"/>
                    </a:solidFill>
                  </a:rPr>
                  <a:t>, U. Ulbrich</a:t>
                </a:r>
              </a:p>
            </p:txBody>
          </p:sp>
          <p:pic>
            <p:nvPicPr>
              <p:cNvPr id="104" name="Grafik 7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1"/>
              <a:stretch/>
            </p:blipFill>
            <p:spPr bwMode="auto">
              <a:xfrm>
                <a:off x="0" y="6071823"/>
                <a:ext cx="1609633" cy="7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" name="Grafik 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926" y="6270664"/>
                <a:ext cx="776547" cy="28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Grafik 105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6699" r="16361" b="10730"/>
              <a:stretch/>
            </p:blipFill>
            <p:spPr>
              <a:xfrm>
                <a:off x="2171183" y="6092323"/>
                <a:ext cx="864096" cy="720081"/>
              </a:xfrm>
              <a:prstGeom prst="rect">
                <a:avLst/>
              </a:prstGeom>
            </p:spPr>
          </p:pic>
        </p:grpSp>
        <p:pic>
          <p:nvPicPr>
            <p:cNvPr id="100" name="Grafik 9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grpSp>
        <p:nvGrpSpPr>
          <p:cNvPr id="107" name="Gruppieren 106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108" name="Interaktive Schaltfläche: Start 107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09" name="Gruppieren 108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112" name="Interaktive Schaltfläche: Anpassen 111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3" name="Textfeld 112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110" name="Interaktive Schaltfläche: Anpassen 109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Textfeld 110">
              <a:hlinkClick r:id="" action="ppaction://macro?name=jump2plus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73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67239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28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67239 -0.005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28" y="-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67239 -0.0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28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67239 -0.0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28" y="-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67239 -0.005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28" y="-3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6724 -0.005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28" y="-30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67239 -0.00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28" y="-3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-0.67239 -0.005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11" y="-30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-0.67239 -0.005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1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383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39 -0.00579 L 3.61111E-6 -3.46945E-1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5" y="50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39 -0.00578 L -2.22222E-6 -2.22222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28" y="278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39 -0.00579 L 3.61111E-6 -3.46945E-1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5" y="50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39 -0.00579 L 3.61111E-6 -3.46945E-1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5" y="50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39 -0.00579 L 3.61111E-6 -3.46945E-1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5" y="509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39 -0.00579 L -1.66667E-6 -1.11111E-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11" y="278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4 -0.00579 L 2.77778E-7 1.48148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11" y="278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39 -0.00579 L 3.61111E-6 -3.46945E-17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5" y="509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7239 -0.00579 L -3.88889E-6 1.48148E-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2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6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  <p:bldLst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38" grpId="0"/>
      <p:bldP spid="38" grpId="1"/>
      <p:bldP spid="39" grpId="0" animBg="1"/>
      <p:bldP spid="39" grpId="1" animBg="1"/>
      <p:bldP spid="42" grpId="0" animBg="1"/>
      <p:bldP spid="42" grpId="1" animBg="1"/>
      <p:bldP spid="44" grpId="0"/>
      <p:bldP spid="44" grpId="1"/>
      <p:bldP spid="45" grpId="0"/>
      <p:bldP spid="45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153469" cy="6858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8" y="1652470"/>
            <a:ext cx="7488444" cy="6858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30" y="1628800"/>
            <a:ext cx="6842827" cy="6858000"/>
          </a:xfrm>
          <a:prstGeom prst="rect">
            <a:avLst/>
          </a:prstGeom>
        </p:spPr>
      </p:pic>
      <p:sp>
        <p:nvSpPr>
          <p:cNvPr id="67" name="Freihandform 66"/>
          <p:cNvSpPr/>
          <p:nvPr/>
        </p:nvSpPr>
        <p:spPr>
          <a:xfrm rot="16200000">
            <a:off x="4468704" y="1935265"/>
            <a:ext cx="341579" cy="482748"/>
          </a:xfrm>
          <a:custGeom>
            <a:avLst/>
            <a:gdLst>
              <a:gd name="connsiteX0" fmla="*/ 0 w 341579"/>
              <a:gd name="connsiteY0" fmla="*/ 96550 h 482748"/>
              <a:gd name="connsiteX1" fmla="*/ 170790 w 341579"/>
              <a:gd name="connsiteY1" fmla="*/ 96550 h 482748"/>
              <a:gd name="connsiteX2" fmla="*/ 170790 w 341579"/>
              <a:gd name="connsiteY2" fmla="*/ 0 h 482748"/>
              <a:gd name="connsiteX3" fmla="*/ 341579 w 341579"/>
              <a:gd name="connsiteY3" fmla="*/ 241374 h 482748"/>
              <a:gd name="connsiteX4" fmla="*/ 170790 w 341579"/>
              <a:gd name="connsiteY4" fmla="*/ 482748 h 482748"/>
              <a:gd name="connsiteX5" fmla="*/ 170790 w 341579"/>
              <a:gd name="connsiteY5" fmla="*/ 386198 h 482748"/>
              <a:gd name="connsiteX6" fmla="*/ 0 w 341579"/>
              <a:gd name="connsiteY6" fmla="*/ 386198 h 482748"/>
              <a:gd name="connsiteX7" fmla="*/ 0 w 341579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579" h="482748">
                <a:moveTo>
                  <a:pt x="0" y="96550"/>
                </a:moveTo>
                <a:lnTo>
                  <a:pt x="170790" y="96550"/>
                </a:lnTo>
                <a:lnTo>
                  <a:pt x="170790" y="0"/>
                </a:lnTo>
                <a:lnTo>
                  <a:pt x="341579" y="241374"/>
                </a:lnTo>
                <a:lnTo>
                  <a:pt x="170790" y="482748"/>
                </a:lnTo>
                <a:lnTo>
                  <a:pt x="170790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102474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68" name="Freihandform 67">
            <a:hlinkClick r:id="" action="ppaction://macro?name=jump2usability"/>
          </p:cNvPr>
          <p:cNvSpPr/>
          <p:nvPr/>
        </p:nvSpPr>
        <p:spPr>
          <a:xfrm>
            <a:off x="3136492" y="980728"/>
            <a:ext cx="3006003" cy="936006"/>
          </a:xfrm>
          <a:custGeom>
            <a:avLst/>
            <a:gdLst>
              <a:gd name="connsiteX0" fmla="*/ 0 w 3006003"/>
              <a:gd name="connsiteY0" fmla="*/ 468003 h 936006"/>
              <a:gd name="connsiteX1" fmla="*/ 1503002 w 3006003"/>
              <a:gd name="connsiteY1" fmla="*/ 0 h 936006"/>
              <a:gd name="connsiteX2" fmla="*/ 3006004 w 3006003"/>
              <a:gd name="connsiteY2" fmla="*/ 468003 h 936006"/>
              <a:gd name="connsiteX3" fmla="*/ 1503002 w 3006003"/>
              <a:gd name="connsiteY3" fmla="*/ 936006 h 936006"/>
              <a:gd name="connsiteX4" fmla="*/ 0 w 3006003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003" h="936006">
                <a:moveTo>
                  <a:pt x="0" y="468003"/>
                </a:moveTo>
                <a:cubicBezTo>
                  <a:pt x="0" y="209532"/>
                  <a:pt x="672917" y="0"/>
                  <a:pt x="1503002" y="0"/>
                </a:cubicBezTo>
                <a:cubicBezTo>
                  <a:pt x="2333087" y="0"/>
                  <a:pt x="3006004" y="209532"/>
                  <a:pt x="3006004" y="468003"/>
                </a:cubicBezTo>
                <a:cubicBezTo>
                  <a:pt x="3006004" y="726474"/>
                  <a:pt x="2333087" y="936006"/>
                  <a:pt x="1503002" y="936006"/>
                </a:cubicBezTo>
                <a:cubicBezTo>
                  <a:pt x="672917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99" tIns="167555" rIns="470699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Usability &amp; Flexibility</a:t>
            </a:r>
          </a:p>
        </p:txBody>
      </p:sp>
      <p:sp>
        <p:nvSpPr>
          <p:cNvPr id="69" name="Freihandform 68"/>
          <p:cNvSpPr/>
          <p:nvPr/>
        </p:nvSpPr>
        <p:spPr>
          <a:xfrm rot="21564469">
            <a:off x="6122762" y="3156466"/>
            <a:ext cx="267377" cy="482748"/>
          </a:xfrm>
          <a:custGeom>
            <a:avLst/>
            <a:gdLst>
              <a:gd name="connsiteX0" fmla="*/ 0 w 267377"/>
              <a:gd name="connsiteY0" fmla="*/ 96550 h 482748"/>
              <a:gd name="connsiteX1" fmla="*/ 133689 w 267377"/>
              <a:gd name="connsiteY1" fmla="*/ 96550 h 482748"/>
              <a:gd name="connsiteX2" fmla="*/ 133689 w 267377"/>
              <a:gd name="connsiteY2" fmla="*/ 0 h 482748"/>
              <a:gd name="connsiteX3" fmla="*/ 267377 w 267377"/>
              <a:gd name="connsiteY3" fmla="*/ 241374 h 482748"/>
              <a:gd name="connsiteX4" fmla="*/ 133689 w 267377"/>
              <a:gd name="connsiteY4" fmla="*/ 482748 h 482748"/>
              <a:gd name="connsiteX5" fmla="*/ 133689 w 267377"/>
              <a:gd name="connsiteY5" fmla="*/ 386198 h 482748"/>
              <a:gd name="connsiteX6" fmla="*/ 0 w 267377"/>
              <a:gd name="connsiteY6" fmla="*/ 386198 h 482748"/>
              <a:gd name="connsiteX7" fmla="*/ 0 w 267377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377" h="482748">
                <a:moveTo>
                  <a:pt x="0" y="96550"/>
                </a:moveTo>
                <a:lnTo>
                  <a:pt x="133689" y="96550"/>
                </a:lnTo>
                <a:lnTo>
                  <a:pt x="133689" y="0"/>
                </a:lnTo>
                <a:lnTo>
                  <a:pt x="267377" y="241374"/>
                </a:lnTo>
                <a:lnTo>
                  <a:pt x="133689" y="482748"/>
                </a:lnTo>
                <a:lnTo>
                  <a:pt x="133689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80213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0" name="Freihandform 69">
            <a:hlinkClick r:id="" action="ppaction://macro?name=jump2data"/>
          </p:cNvPr>
          <p:cNvSpPr/>
          <p:nvPr/>
        </p:nvSpPr>
        <p:spPr>
          <a:xfrm>
            <a:off x="6516209" y="2677894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Data Access</a:t>
            </a:r>
            <a:endParaRPr lang="en-US" sz="2400" kern="1200" dirty="0"/>
          </a:p>
        </p:txBody>
      </p:sp>
      <p:sp>
        <p:nvSpPr>
          <p:cNvPr id="71" name="Freihandform 70"/>
          <p:cNvSpPr/>
          <p:nvPr/>
        </p:nvSpPr>
        <p:spPr>
          <a:xfrm rot="5371714">
            <a:off x="4485616" y="4429598"/>
            <a:ext cx="322643" cy="482748"/>
          </a:xfrm>
          <a:custGeom>
            <a:avLst/>
            <a:gdLst>
              <a:gd name="connsiteX0" fmla="*/ 0 w 322643"/>
              <a:gd name="connsiteY0" fmla="*/ 96550 h 482748"/>
              <a:gd name="connsiteX1" fmla="*/ 161322 w 322643"/>
              <a:gd name="connsiteY1" fmla="*/ 96550 h 482748"/>
              <a:gd name="connsiteX2" fmla="*/ 161322 w 322643"/>
              <a:gd name="connsiteY2" fmla="*/ 0 h 482748"/>
              <a:gd name="connsiteX3" fmla="*/ 322643 w 322643"/>
              <a:gd name="connsiteY3" fmla="*/ 241374 h 482748"/>
              <a:gd name="connsiteX4" fmla="*/ 161322 w 322643"/>
              <a:gd name="connsiteY4" fmla="*/ 482748 h 482748"/>
              <a:gd name="connsiteX5" fmla="*/ 161322 w 322643"/>
              <a:gd name="connsiteY5" fmla="*/ 386198 h 482748"/>
              <a:gd name="connsiteX6" fmla="*/ 0 w 322643"/>
              <a:gd name="connsiteY6" fmla="*/ 386198 h 482748"/>
              <a:gd name="connsiteX7" fmla="*/ 0 w 322643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643" h="482748">
                <a:moveTo>
                  <a:pt x="0" y="96550"/>
                </a:moveTo>
                <a:lnTo>
                  <a:pt x="161322" y="96550"/>
                </a:lnTo>
                <a:lnTo>
                  <a:pt x="161322" y="0"/>
                </a:lnTo>
                <a:lnTo>
                  <a:pt x="322643" y="241374"/>
                </a:lnTo>
                <a:lnTo>
                  <a:pt x="161322" y="482748"/>
                </a:lnTo>
                <a:lnTo>
                  <a:pt x="161322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49" rIns="96793" bIns="9655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2" name="Freihandform 71">
            <a:hlinkClick r:id="" action="ppaction://macro?name=jump2repro"/>
          </p:cNvPr>
          <p:cNvSpPr/>
          <p:nvPr/>
        </p:nvSpPr>
        <p:spPr>
          <a:xfrm>
            <a:off x="3150558" y="4941266"/>
            <a:ext cx="3005619" cy="936006"/>
          </a:xfrm>
          <a:custGeom>
            <a:avLst/>
            <a:gdLst>
              <a:gd name="connsiteX0" fmla="*/ 0 w 3005619"/>
              <a:gd name="connsiteY0" fmla="*/ 468003 h 936006"/>
              <a:gd name="connsiteX1" fmla="*/ 1502810 w 3005619"/>
              <a:gd name="connsiteY1" fmla="*/ 0 h 936006"/>
              <a:gd name="connsiteX2" fmla="*/ 3005620 w 3005619"/>
              <a:gd name="connsiteY2" fmla="*/ 468003 h 936006"/>
              <a:gd name="connsiteX3" fmla="*/ 1502810 w 3005619"/>
              <a:gd name="connsiteY3" fmla="*/ 936006 h 936006"/>
              <a:gd name="connsiteX4" fmla="*/ 0 w 3005619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19" h="936006">
                <a:moveTo>
                  <a:pt x="0" y="468003"/>
                </a:moveTo>
                <a:cubicBezTo>
                  <a:pt x="0" y="209532"/>
                  <a:pt x="672831" y="0"/>
                  <a:pt x="1502810" y="0"/>
                </a:cubicBezTo>
                <a:cubicBezTo>
                  <a:pt x="2332789" y="0"/>
                  <a:pt x="3005620" y="209532"/>
                  <a:pt x="3005620" y="468003"/>
                </a:cubicBezTo>
                <a:cubicBezTo>
                  <a:pt x="3005620" y="726474"/>
                  <a:pt x="2332789" y="936006"/>
                  <a:pt x="1502810" y="936006"/>
                </a:cubicBezTo>
                <a:cubicBezTo>
                  <a:pt x="672831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43" tIns="167555" rIns="470643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Transparency &amp; Reproducibility</a:t>
            </a:r>
          </a:p>
        </p:txBody>
      </p:sp>
      <p:sp>
        <p:nvSpPr>
          <p:cNvPr id="73" name="Freihandform 72"/>
          <p:cNvSpPr/>
          <p:nvPr/>
        </p:nvSpPr>
        <p:spPr>
          <a:xfrm rot="62079">
            <a:off x="2873725" y="3143804"/>
            <a:ext cx="278623" cy="482749"/>
          </a:xfrm>
          <a:custGeom>
            <a:avLst/>
            <a:gdLst>
              <a:gd name="connsiteX0" fmla="*/ 0 w 278622"/>
              <a:gd name="connsiteY0" fmla="*/ 96550 h 482748"/>
              <a:gd name="connsiteX1" fmla="*/ 139311 w 278622"/>
              <a:gd name="connsiteY1" fmla="*/ 96550 h 482748"/>
              <a:gd name="connsiteX2" fmla="*/ 139311 w 278622"/>
              <a:gd name="connsiteY2" fmla="*/ 0 h 482748"/>
              <a:gd name="connsiteX3" fmla="*/ 278622 w 278622"/>
              <a:gd name="connsiteY3" fmla="*/ 241374 h 482748"/>
              <a:gd name="connsiteX4" fmla="*/ 139311 w 278622"/>
              <a:gd name="connsiteY4" fmla="*/ 482748 h 482748"/>
              <a:gd name="connsiteX5" fmla="*/ 139311 w 278622"/>
              <a:gd name="connsiteY5" fmla="*/ 386198 h 482748"/>
              <a:gd name="connsiteX6" fmla="*/ 0 w 278622"/>
              <a:gd name="connsiteY6" fmla="*/ 386198 h 482748"/>
              <a:gd name="connsiteX7" fmla="*/ 0 w 278622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622" h="482748">
                <a:moveTo>
                  <a:pt x="278622" y="386198"/>
                </a:moveTo>
                <a:lnTo>
                  <a:pt x="139311" y="386198"/>
                </a:lnTo>
                <a:lnTo>
                  <a:pt x="139311" y="482748"/>
                </a:lnTo>
                <a:lnTo>
                  <a:pt x="0" y="241374"/>
                </a:lnTo>
                <a:lnTo>
                  <a:pt x="139311" y="0"/>
                </a:lnTo>
                <a:lnTo>
                  <a:pt x="139311" y="96550"/>
                </a:lnTo>
                <a:lnTo>
                  <a:pt x="278622" y="96550"/>
                </a:lnTo>
                <a:lnTo>
                  <a:pt x="278622" y="38619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86" tIns="96551" rIns="1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4" name="Freihandform 73">
            <a:hlinkClick r:id="" action="ppaction://macro?name=jump2plugin"/>
          </p:cNvPr>
          <p:cNvSpPr/>
          <p:nvPr/>
        </p:nvSpPr>
        <p:spPr>
          <a:xfrm>
            <a:off x="1322611" y="2657548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Plugin</a:t>
            </a:r>
          </a:p>
        </p:txBody>
      </p:sp>
      <p:pic>
        <p:nvPicPr>
          <p:cNvPr id="2" name="Grafik 1">
            <a:hlinkClick r:id="" action="ppaction://macro?name=jump2schem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0" y="2401342"/>
            <a:ext cx="2078004" cy="206046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7"/>
          <a:srcRect l="10154" t="30087" r="11259" b="15782"/>
          <a:stretch/>
        </p:blipFill>
        <p:spPr>
          <a:xfrm>
            <a:off x="35496" y="3284984"/>
            <a:ext cx="9075547" cy="3514692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-1205" y="463312"/>
            <a:ext cx="34563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MySQL</a:t>
            </a:r>
            <a:r>
              <a:rPr lang="de-DE" sz="2800" dirty="0"/>
              <a:t>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Every </a:t>
            </a:r>
            <a:r>
              <a:rPr lang="de-DE" sz="2800" dirty="0" err="1"/>
              <a:t>analysis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</a:t>
            </a:r>
            <a:r>
              <a:rPr lang="de-DE" sz="2800" dirty="0" err="1"/>
              <a:t>saved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can</a:t>
            </a:r>
            <a:r>
              <a:rPr lang="de-DE" sz="2800" dirty="0"/>
              <a:t> </a:t>
            </a:r>
            <a:r>
              <a:rPr lang="de-DE" sz="2800" dirty="0" err="1"/>
              <a:t>be</a:t>
            </a:r>
            <a:r>
              <a:rPr lang="de-DE" sz="2800" dirty="0"/>
              <a:t> </a:t>
            </a:r>
            <a:r>
              <a:rPr lang="de-DE" sz="2800" dirty="0" err="1"/>
              <a:t>rerun</a:t>
            </a: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800" dirty="0"/>
              <a:t>Can </a:t>
            </a:r>
            <a:r>
              <a:rPr lang="de-DE" sz="2800" dirty="0" err="1"/>
              <a:t>be</a:t>
            </a:r>
            <a:r>
              <a:rPr lang="de-DE" sz="2800" dirty="0"/>
              <a:t> </a:t>
            </a:r>
            <a:r>
              <a:rPr lang="de-DE" sz="2800" dirty="0" err="1"/>
              <a:t>shared</a:t>
            </a:r>
            <a:r>
              <a:rPr lang="de-DE" sz="2800" dirty="0"/>
              <a:t> </a:t>
            </a:r>
            <a:r>
              <a:rPr lang="de-DE" sz="2800" dirty="0" err="1"/>
              <a:t>among</a:t>
            </a:r>
            <a:r>
              <a:rPr lang="de-DE" sz="2800" dirty="0"/>
              <a:t> </a:t>
            </a:r>
            <a:r>
              <a:rPr lang="de-DE" sz="2800" dirty="0" err="1"/>
              <a:t>scienists</a:t>
            </a:r>
            <a:endParaRPr lang="de-DE" sz="2800" dirty="0"/>
          </a:p>
        </p:txBody>
      </p:sp>
      <p:sp>
        <p:nvSpPr>
          <p:cNvPr id="18" name="Textfeld 17"/>
          <p:cNvSpPr txBox="1"/>
          <p:nvPr/>
        </p:nvSpPr>
        <p:spPr>
          <a:xfrm>
            <a:off x="6228185" y="500150"/>
            <a:ext cx="2915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GIT</a:t>
            </a:r>
            <a:r>
              <a:rPr lang="de-DE" sz="2800" dirty="0"/>
              <a:t> </a:t>
            </a:r>
            <a:r>
              <a:rPr lang="de-DE" sz="2800" dirty="0" err="1"/>
              <a:t>Versioning</a:t>
            </a: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Every </a:t>
            </a:r>
            <a:r>
              <a:rPr lang="de-DE" sz="2800" dirty="0" err="1"/>
              <a:t>tool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> </a:t>
            </a:r>
            <a:r>
              <a:rPr lang="de-DE" sz="2800" dirty="0" err="1"/>
              <a:t>system</a:t>
            </a:r>
            <a:r>
              <a:rPr lang="de-DE" sz="2800" dirty="0"/>
              <a:t> </a:t>
            </a:r>
            <a:r>
              <a:rPr lang="de-DE" sz="2800" dirty="0" err="1"/>
              <a:t>version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</a:t>
            </a:r>
            <a:r>
              <a:rPr lang="de-DE" sz="2800" dirty="0" err="1"/>
              <a:t>saved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the</a:t>
            </a:r>
            <a:r>
              <a:rPr lang="de-DE" sz="2800" dirty="0"/>
              <a:t> </a:t>
            </a:r>
            <a:r>
              <a:rPr lang="de-DE" sz="2800" dirty="0" err="1"/>
              <a:t>analysis</a:t>
            </a:r>
            <a:r>
              <a:rPr lang="de-DE" sz="2800" dirty="0"/>
              <a:t>!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8"/>
          <a:srcRect l="10152" t="9641" r="11259" b="35166"/>
          <a:stretch/>
        </p:blipFill>
        <p:spPr>
          <a:xfrm>
            <a:off x="35179" y="3242130"/>
            <a:ext cx="9118374" cy="36004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9"/>
          <a:srcRect l="12920" t="25169" r="10706" b="20926"/>
          <a:stretch/>
        </p:blipFill>
        <p:spPr>
          <a:xfrm>
            <a:off x="-1205" y="3140968"/>
            <a:ext cx="9073008" cy="360040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7606" y="24832"/>
            <a:ext cx="427636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/>
              <a:t>Featured Recommendations</a:t>
            </a:r>
            <a:r>
              <a:rPr lang="en-US" sz="2400" b="1" i="1" dirty="0"/>
              <a:t> </a:t>
            </a:r>
          </a:p>
          <a:p>
            <a:endParaRPr lang="en-US" sz="2400" b="1" i="1" dirty="0"/>
          </a:p>
          <a:p>
            <a:r>
              <a:rPr lang="en-US" sz="2400" b="1" i="1" dirty="0"/>
              <a:t>Inspired by your </a:t>
            </a:r>
          </a:p>
          <a:p>
            <a:r>
              <a:rPr lang="en-US" sz="2400" b="1" i="1" dirty="0"/>
              <a:t>browsing history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307145" y="709048"/>
            <a:ext cx="29878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 err="1"/>
              <a:t>Saving</a:t>
            </a:r>
            <a:r>
              <a:rPr lang="de-DE" sz="2600" dirty="0"/>
              <a:t> CPU time, </a:t>
            </a:r>
          </a:p>
          <a:p>
            <a:r>
              <a:rPr lang="de-DE" sz="2600" dirty="0"/>
              <a:t>I/O </a:t>
            </a:r>
            <a:r>
              <a:rPr lang="de-DE" sz="2600" dirty="0" err="1"/>
              <a:t>and</a:t>
            </a:r>
            <a:r>
              <a:rPr lang="de-DE" sz="2600" dirty="0"/>
              <a:t> </a:t>
            </a:r>
            <a:r>
              <a:rPr lang="de-DE" sz="2600" dirty="0" err="1"/>
              <a:t>disk</a:t>
            </a:r>
            <a:r>
              <a:rPr lang="de-DE" sz="2600" dirty="0"/>
              <a:t> </a:t>
            </a:r>
            <a:r>
              <a:rPr lang="de-DE" sz="2600" dirty="0" err="1"/>
              <a:t>space</a:t>
            </a:r>
            <a:r>
              <a:rPr lang="de-DE" sz="2600" dirty="0"/>
              <a:t>!</a:t>
            </a:r>
          </a:p>
        </p:txBody>
      </p:sp>
      <p:grpSp>
        <p:nvGrpSpPr>
          <p:cNvPr id="75" name="Gruppieren 74"/>
          <p:cNvGrpSpPr/>
          <p:nvPr/>
        </p:nvGrpSpPr>
        <p:grpSpPr>
          <a:xfrm>
            <a:off x="0" y="9868"/>
            <a:ext cx="9216618" cy="6875516"/>
            <a:chOff x="0" y="9868"/>
            <a:chExt cx="9216618" cy="6875516"/>
          </a:xfrm>
        </p:grpSpPr>
        <p:grpSp>
          <p:nvGrpSpPr>
            <p:cNvPr id="76" name="Gruppieren 75"/>
            <p:cNvGrpSpPr/>
            <p:nvPr/>
          </p:nvGrpSpPr>
          <p:grpSpPr>
            <a:xfrm>
              <a:off x="0" y="9868"/>
              <a:ext cx="9216618" cy="6875516"/>
              <a:chOff x="0" y="9868"/>
              <a:chExt cx="9216618" cy="6875516"/>
            </a:xfrm>
          </p:grpSpPr>
          <p:pic>
            <p:nvPicPr>
              <p:cNvPr id="78" name="Picture 1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90" y="6004366"/>
                <a:ext cx="3024187" cy="80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9" name="Rechteck 78"/>
              <p:cNvSpPr/>
              <p:nvPr/>
            </p:nvSpPr>
            <p:spPr>
              <a:xfrm>
                <a:off x="594349" y="9868"/>
                <a:ext cx="8090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               - 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Freie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Univ</a:t>
                </a:r>
                <a:r>
                  <a:rPr lang="en-US" sz="2000" dirty="0">
                    <a:solidFill>
                      <a:prstClr val="black"/>
                    </a:solidFill>
                  </a:rPr>
                  <a:t> Evaluation System Framework for 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Scientific Infrastructures in Earth System Modeling</a:t>
                </a:r>
              </a:p>
              <a:p>
                <a:pPr lvl="0" algn="ctr"/>
                <a:r>
                  <a:rPr lang="en-US" i="1" dirty="0">
                    <a:solidFill>
                      <a:prstClr val="black"/>
                    </a:solidFill>
                  </a:rPr>
                  <a:t>www-miklip.dkrz.de</a:t>
                </a:r>
                <a:r>
                  <a:rPr lang="en-US" sz="2000" dirty="0">
                    <a:solidFill>
                      <a:prstClr val="black"/>
                    </a:solidFill>
                  </a:rPr>
                  <a:t> | </a:t>
                </a:r>
                <a:r>
                  <a:rPr lang="en-US" i="1" dirty="0">
                    <a:solidFill>
                      <a:prstClr val="black"/>
                    </a:solidFill>
                  </a:rPr>
                  <a:t>freva.met.fu-berlin.de</a:t>
                </a:r>
                <a:endParaRPr lang="de-DE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6120274" y="6008221"/>
                <a:ext cx="30963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de-DE" sz="1700" u="sng" dirty="0">
                    <a:solidFill>
                      <a:prstClr val="black"/>
                    </a:solidFill>
                  </a:rPr>
                  <a:t>Christopher Kadow</a:t>
                </a:r>
                <a:r>
                  <a:rPr lang="de-DE" sz="1700" dirty="0">
                    <a:solidFill>
                      <a:prstClr val="black"/>
                    </a:solidFill>
                  </a:rPr>
                  <a:t>, S. Illing, </a:t>
                </a:r>
              </a:p>
              <a:p>
                <a:pPr lvl="0" algn="ctr"/>
                <a:r>
                  <a:rPr lang="de-DE" sz="1700" dirty="0">
                    <a:solidFill>
                      <a:prstClr val="black"/>
                    </a:solidFill>
                  </a:rPr>
                  <a:t>O. Kunst, T.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Schartner</a:t>
                </a:r>
                <a:r>
                  <a:rPr lang="de-DE" sz="1700" dirty="0">
                    <a:solidFill>
                      <a:prstClr val="black"/>
                    </a:solidFill>
                  </a:rPr>
                  <a:t>, I. Kirchner, H.W. Rust, U.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Cubasch</a:t>
                </a:r>
                <a:r>
                  <a:rPr lang="de-DE" sz="1700" dirty="0">
                    <a:solidFill>
                      <a:prstClr val="black"/>
                    </a:solidFill>
                  </a:rPr>
                  <a:t>, U. Ulbrich</a:t>
                </a:r>
              </a:p>
            </p:txBody>
          </p:sp>
          <p:pic>
            <p:nvPicPr>
              <p:cNvPr id="81" name="Grafik 7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1"/>
              <a:stretch/>
            </p:blipFill>
            <p:spPr bwMode="auto">
              <a:xfrm>
                <a:off x="0" y="6071823"/>
                <a:ext cx="1609633" cy="7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Grafik 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926" y="6270664"/>
                <a:ext cx="776547" cy="28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Grafik 82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6699" r="16361" b="10730"/>
              <a:stretch/>
            </p:blipFill>
            <p:spPr>
              <a:xfrm>
                <a:off x="2171183" y="6092323"/>
                <a:ext cx="864096" cy="720081"/>
              </a:xfrm>
              <a:prstGeom prst="rect">
                <a:avLst/>
              </a:prstGeom>
            </p:spPr>
          </p:pic>
        </p:grpSp>
        <p:pic>
          <p:nvPicPr>
            <p:cNvPr id="77" name="Grafik 7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grpSp>
        <p:nvGrpSpPr>
          <p:cNvPr id="84" name="Gruppieren 83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85" name="Interaktive Schaltfläche: Start 84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6" name="Gruppieren 85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89" name="Interaktive Schaltfläche: Anpassen 88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0" name="Textfeld 89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87" name="Interaktive Schaltfläche: Anpassen 86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8" name="Textfeld 87">
              <a:hlinkClick r:id="" action="ppaction://macro?name=jump2plus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980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00035 -0.6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26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00035 -0.65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26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00035 -0.65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268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00035 -0.653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26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00035 -0.65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00035 -0.65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26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00035 -0.653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26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00035 -0.653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26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-0.00035 -0.65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65347 L -2.5E-6 -2.22222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4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65347 L -2.5E-6 -2.22222E-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4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65347 L -2.5E-6 -2.22222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4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65347 L -2.5E-6 -2.22222E-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4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65347 L -2.5E-6 -2.22222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4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65347 L -2.5E-6 -2.22222E-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46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65347 L -2.5E-6 -2.22222E-6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4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65347 L -2.5E-6 -2.22222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46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65347 L -2.5E-6 -2.22222E-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17" grpId="0"/>
      <p:bldP spid="17" grpId="1"/>
      <p:bldP spid="18" grpId="0"/>
      <p:bldP spid="18" grpId="1"/>
      <p:bldP spid="24" grpId="0"/>
      <p:bldP spid="24" grpId="1"/>
      <p:bldP spid="25" grpId="0"/>
      <p:bldP spid="2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/>
        </p:nvGrpSpPr>
        <p:grpSpPr>
          <a:xfrm>
            <a:off x="6586" y="21662"/>
            <a:ext cx="8808922" cy="6802963"/>
            <a:chOff x="6586" y="21662"/>
            <a:chExt cx="8808922" cy="6802963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6" y="21662"/>
              <a:ext cx="8080053" cy="6802963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3097" y="639306"/>
              <a:ext cx="3902411" cy="6143062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1470380" y="25084"/>
              <a:ext cx="2527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See PICO 2.7 Illing et  al. EGU2016-14013 </a:t>
              </a:r>
            </a:p>
          </p:txBody>
        </p:sp>
      </p:grpSp>
      <p:sp>
        <p:nvSpPr>
          <p:cNvPr id="17" name="TextBox 9"/>
          <p:cNvSpPr txBox="1"/>
          <p:nvPr/>
        </p:nvSpPr>
        <p:spPr>
          <a:xfrm>
            <a:off x="107504" y="63410"/>
            <a:ext cx="4824536" cy="149338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normAutofit fontScale="85000" lnSpcReduction="20000"/>
          </a:bodyPr>
          <a:lstStyle/>
          <a:p>
            <a:r>
              <a:rPr lang="en-US" sz="2600" dirty="0"/>
              <a:t>Set up some example tools to show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600" dirty="0"/>
              <a:t>Developers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US" sz="2600" b="1" dirty="0"/>
              <a:t>how2plugin</a:t>
            </a:r>
            <a:r>
              <a:rPr lang="en-US" sz="2600" dirty="0"/>
              <a:t> via different scripts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600" dirty="0"/>
              <a:t>Users</a:t>
            </a:r>
          </a:p>
          <a:p>
            <a:pPr marL="1028700" lvl="1" indent="-571500">
              <a:buFont typeface="Arial" pitchFamily="34" charset="0"/>
              <a:buChar char="•"/>
            </a:pPr>
            <a:r>
              <a:rPr lang="en-US" sz="2600" b="1" dirty="0"/>
              <a:t>how2use</a:t>
            </a:r>
            <a:r>
              <a:rPr lang="en-US" sz="2600" dirty="0"/>
              <a:t> the evaluation system</a:t>
            </a:r>
          </a:p>
          <a:p>
            <a:pPr lvl="2"/>
            <a:endParaRPr lang="en-US" sz="4400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5"/>
          <a:srcRect l="10152" t="9641" r="11259" b="6646"/>
          <a:stretch/>
        </p:blipFill>
        <p:spPr>
          <a:xfrm>
            <a:off x="-34566" y="1427776"/>
            <a:ext cx="9039586" cy="5413913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6"/>
          <a:srcRect l="10152" t="10625" r="11259" b="5061"/>
          <a:stretch/>
        </p:blipFill>
        <p:spPr>
          <a:xfrm>
            <a:off x="1" y="1410200"/>
            <a:ext cx="9033618" cy="5449064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7"/>
          <a:srcRect l="10152" t="9641" r="11259" b="5703"/>
          <a:stretch/>
        </p:blipFill>
        <p:spPr>
          <a:xfrm>
            <a:off x="0" y="1392260"/>
            <a:ext cx="9033618" cy="5471064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107504" y="2013515"/>
            <a:ext cx="7128792" cy="343170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50" dirty="0"/>
              <a:t>from evaluation_system.api import plugin</a:t>
            </a:r>
          </a:p>
          <a:p>
            <a:endParaRPr lang="de-DE" sz="1550" dirty="0"/>
          </a:p>
          <a:p>
            <a:r>
              <a:rPr lang="de-DE" sz="1550" dirty="0"/>
              <a:t>class </a:t>
            </a:r>
            <a:r>
              <a:rPr lang="de-DE" sz="1550" dirty="0">
                <a:solidFill>
                  <a:srgbClr val="FF0000"/>
                </a:solidFill>
              </a:rPr>
              <a:t>MoviePlotter</a:t>
            </a:r>
            <a:r>
              <a:rPr lang="de-DE" sz="1550" dirty="0"/>
              <a:t>(plugin.PluginAbstract):</a:t>
            </a:r>
          </a:p>
          <a:p>
            <a:r>
              <a:rPr lang="de-DE" sz="1550" dirty="0"/>
              <a:t>    __short_description__ = "Plots 2D lon/lat movies in GIF format" </a:t>
            </a:r>
          </a:p>
          <a:p>
            <a:r>
              <a:rPr lang="de-DE" sz="1550" dirty="0"/>
              <a:t>    __version__ = (0,0,1)</a:t>
            </a:r>
          </a:p>
          <a:p>
            <a:r>
              <a:rPr lang="de-DE" sz="1550" dirty="0"/>
              <a:t>    __config_metadict__ = plugin.metadict(compact_creation=True,</a:t>
            </a:r>
          </a:p>
          <a:p>
            <a:r>
              <a:rPr lang="de-DE" sz="1550" dirty="0"/>
              <a:t>                     </a:t>
            </a:r>
            <a:r>
              <a:rPr lang="de-DE" sz="1550" dirty="0">
                <a:solidFill>
                  <a:srgbClr val="00B050"/>
                </a:solidFill>
              </a:rPr>
              <a:t>input</a:t>
            </a:r>
            <a:r>
              <a:rPr lang="de-DE" sz="1550" dirty="0"/>
              <a:t> =(None, dict(type=str, mandatory=True, help=' File to be plotted')), </a:t>
            </a:r>
          </a:p>
          <a:p>
            <a:r>
              <a:rPr lang="de-DE" sz="1550" dirty="0"/>
              <a:t>             </a:t>
            </a:r>
            <a:r>
              <a:rPr lang="de-DE" sz="1550" dirty="0">
                <a:solidFill>
                  <a:srgbClr val="00B050"/>
                </a:solidFill>
              </a:rPr>
              <a:t>outputdir</a:t>
            </a:r>
            <a:r>
              <a:rPr lang="de-DE" sz="1550" dirty="0"/>
              <a:t> =(None, dict(type=str, mandatory=True, help='default output dir')))</a:t>
            </a:r>
          </a:p>
          <a:p>
            <a:endParaRPr lang="en-US" sz="1550" dirty="0"/>
          </a:p>
          <a:p>
            <a:r>
              <a:rPr lang="en-US" sz="1550" dirty="0" err="1"/>
              <a:t>def</a:t>
            </a:r>
            <a:r>
              <a:rPr lang="en-US" sz="1550" dirty="0"/>
              <a:t> </a:t>
            </a:r>
            <a:r>
              <a:rPr lang="en-US" sz="1550" dirty="0" err="1"/>
              <a:t>runTool</a:t>
            </a:r>
            <a:r>
              <a:rPr lang="en-US" sz="1550" dirty="0"/>
              <a:t>(self, </a:t>
            </a:r>
            <a:r>
              <a:rPr lang="en-US" sz="1550" dirty="0" err="1"/>
              <a:t>config_dict</a:t>
            </a:r>
            <a:r>
              <a:rPr lang="en-US" sz="1550" dirty="0"/>
              <a:t>=None):</a:t>
            </a:r>
          </a:p>
          <a:p>
            <a:r>
              <a:rPr lang="en-US" sz="1550" dirty="0"/>
              <a:t>    	</a:t>
            </a:r>
            <a:r>
              <a:rPr lang="en-US" sz="1550" dirty="0">
                <a:solidFill>
                  <a:srgbClr val="00B050"/>
                </a:solidFill>
              </a:rPr>
              <a:t>input</a:t>
            </a:r>
            <a:r>
              <a:rPr lang="en-US" sz="1550" dirty="0"/>
              <a:t> = </a:t>
            </a:r>
            <a:r>
              <a:rPr lang="en-US" sz="1550" dirty="0" err="1"/>
              <a:t>config_dict</a:t>
            </a:r>
            <a:r>
              <a:rPr lang="en-US" sz="1550" dirty="0"/>
              <a:t>['</a:t>
            </a:r>
            <a:r>
              <a:rPr lang="en-US" sz="1550" dirty="0">
                <a:solidFill>
                  <a:srgbClr val="00B050"/>
                </a:solidFill>
              </a:rPr>
              <a:t>input</a:t>
            </a:r>
            <a:r>
              <a:rPr lang="en-US" sz="1550" dirty="0"/>
              <a:t>']</a:t>
            </a:r>
          </a:p>
          <a:p>
            <a:r>
              <a:rPr lang="en-US" sz="1550" dirty="0"/>
              <a:t>               	</a:t>
            </a:r>
            <a:r>
              <a:rPr lang="en-US" sz="1550" dirty="0" err="1">
                <a:solidFill>
                  <a:srgbClr val="00B050"/>
                </a:solidFill>
              </a:rPr>
              <a:t>outputdir</a:t>
            </a:r>
            <a:r>
              <a:rPr lang="en-US" sz="1550" dirty="0"/>
              <a:t>=</a:t>
            </a:r>
            <a:r>
              <a:rPr lang="en-US" sz="1550" dirty="0" err="1"/>
              <a:t>config_dict</a:t>
            </a:r>
            <a:r>
              <a:rPr lang="en-US" sz="1550" dirty="0"/>
              <a:t>[‘</a:t>
            </a:r>
            <a:r>
              <a:rPr lang="en-US" sz="1550" dirty="0" err="1">
                <a:solidFill>
                  <a:srgbClr val="00B050"/>
                </a:solidFill>
              </a:rPr>
              <a:t>outputdir</a:t>
            </a:r>
            <a:r>
              <a:rPr lang="en-US" sz="1550" dirty="0"/>
              <a:t>’]</a:t>
            </a:r>
          </a:p>
          <a:p>
            <a:endParaRPr lang="en-US" sz="1550" dirty="0"/>
          </a:p>
          <a:p>
            <a:r>
              <a:rPr lang="en-US" sz="1550" dirty="0"/>
              <a:t>result= </a:t>
            </a:r>
            <a:r>
              <a:rPr lang="en-US" sz="1550" dirty="0" err="1"/>
              <a:t>self.call</a:t>
            </a:r>
            <a:r>
              <a:rPr lang="en-US" sz="1550" dirty="0"/>
              <a:t>('%s/</a:t>
            </a:r>
            <a:r>
              <a:rPr lang="en-US" sz="1550" dirty="0">
                <a:solidFill>
                  <a:srgbClr val="FF00FF"/>
                </a:solidFill>
              </a:rPr>
              <a:t>movie_plotter.sh</a:t>
            </a:r>
            <a:r>
              <a:rPr lang="en-US" sz="1550" dirty="0"/>
              <a:t> </a:t>
            </a:r>
            <a:r>
              <a:rPr lang="en-US" sz="1550" dirty="0">
                <a:solidFill>
                  <a:srgbClr val="00B050"/>
                </a:solidFill>
              </a:rPr>
              <a:t>%s %s</a:t>
            </a:r>
            <a:r>
              <a:rPr lang="en-US" sz="1550" dirty="0"/>
              <a:t>' % (</a:t>
            </a:r>
            <a:r>
              <a:rPr lang="en-US" sz="1550" dirty="0" err="1"/>
              <a:t>self.getClassBaseDir</a:t>
            </a:r>
            <a:r>
              <a:rPr lang="en-US" sz="1550" dirty="0"/>
              <a:t>(),</a:t>
            </a:r>
            <a:r>
              <a:rPr lang="en-US" sz="1550" dirty="0" err="1">
                <a:solidFill>
                  <a:srgbClr val="00B050"/>
                </a:solidFill>
              </a:rPr>
              <a:t>input,outputdir</a:t>
            </a:r>
            <a:r>
              <a:rPr lang="en-US" sz="1550" dirty="0"/>
              <a:t>))</a:t>
            </a:r>
            <a:endParaRPr lang="de-DE" sz="1550" dirty="0"/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30188"/>
            <a:ext cx="5226199" cy="3123891"/>
          </a:xfrm>
          <a:prstGeom prst="rect">
            <a:avLst/>
          </a:prstGeom>
          <a:ln w="82550">
            <a:solidFill>
              <a:schemeClr val="accent1">
                <a:lumMod val="75000"/>
              </a:schemeClr>
            </a:solidFill>
          </a:ln>
        </p:spPr>
      </p:pic>
      <p:sp>
        <p:nvSpPr>
          <p:cNvPr id="16" name="TextBox 7"/>
          <p:cNvSpPr txBox="1"/>
          <p:nvPr/>
        </p:nvSpPr>
        <p:spPr>
          <a:xfrm>
            <a:off x="3461495" y="2126132"/>
            <a:ext cx="1961964" cy="46166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MoviePlotter</a:t>
            </a: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11" y="3140968"/>
            <a:ext cx="4248472" cy="3096344"/>
          </a:xfrm>
          <a:prstGeom prst="rect">
            <a:avLst/>
          </a:prstGeom>
          <a:ln w="85725">
            <a:solidFill>
              <a:srgbClr val="92D050"/>
            </a:solidFill>
          </a:ln>
        </p:spPr>
      </p:pic>
      <p:pic>
        <p:nvPicPr>
          <p:cNvPr id="19" name="Picture 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062" y="3573016"/>
            <a:ext cx="4032464" cy="3168352"/>
          </a:xfrm>
          <a:prstGeom prst="rect">
            <a:avLst/>
          </a:prstGeom>
          <a:ln w="82550">
            <a:solidFill>
              <a:schemeClr val="accent6">
                <a:lumMod val="75000"/>
              </a:schemeClr>
            </a:solidFill>
          </a:ln>
        </p:spPr>
      </p:pic>
      <p:sp>
        <p:nvSpPr>
          <p:cNvPr id="20" name="TextBox 6"/>
          <p:cNvSpPr txBox="1"/>
          <p:nvPr/>
        </p:nvSpPr>
        <p:spPr>
          <a:xfrm>
            <a:off x="4598147" y="2587797"/>
            <a:ext cx="825312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PCA</a:t>
            </a:r>
          </a:p>
        </p:txBody>
      </p:sp>
      <p:sp>
        <p:nvSpPr>
          <p:cNvPr id="21" name="TextBox 8"/>
          <p:cNvSpPr txBox="1"/>
          <p:nvPr/>
        </p:nvSpPr>
        <p:spPr>
          <a:xfrm>
            <a:off x="5423459" y="3068960"/>
            <a:ext cx="1812837" cy="46166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DiffPlotter</a:t>
            </a:r>
          </a:p>
        </p:txBody>
      </p:sp>
      <p:sp>
        <p:nvSpPr>
          <p:cNvPr id="24" name="TextBox 11"/>
          <p:cNvSpPr txBox="1"/>
          <p:nvPr/>
        </p:nvSpPr>
        <p:spPr>
          <a:xfrm>
            <a:off x="107504" y="1700808"/>
            <a:ext cx="8784976" cy="32316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500" dirty="0" err="1"/>
              <a:t>freva</a:t>
            </a:r>
            <a:r>
              <a:rPr lang="de-DE" sz="1500" dirty="0"/>
              <a:t> --</a:t>
            </a:r>
            <a:r>
              <a:rPr lang="de-DE" sz="1500" dirty="0" err="1"/>
              <a:t>plugin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FF0000"/>
                </a:solidFill>
              </a:rPr>
              <a:t>MoviePlotter</a:t>
            </a:r>
            <a:r>
              <a:rPr lang="de-DE" sz="1500" dirty="0"/>
              <a:t> </a:t>
            </a:r>
            <a:r>
              <a:rPr lang="de-DE" sz="1500" dirty="0">
                <a:solidFill>
                  <a:srgbClr val="00B050"/>
                </a:solidFill>
              </a:rPr>
              <a:t>input</a:t>
            </a:r>
            <a:r>
              <a:rPr lang="de-DE" sz="1500" dirty="0"/>
              <a:t>=/path/2/tas_Amon_MPI-ESM-LR_decadal2000_r1i1p1_2003.nc </a:t>
            </a:r>
            <a:r>
              <a:rPr lang="de-DE" sz="1500" dirty="0">
                <a:solidFill>
                  <a:srgbClr val="00B050"/>
                </a:solidFill>
              </a:rPr>
              <a:t>outputdir</a:t>
            </a:r>
            <a:r>
              <a:rPr lang="de-DE" sz="1500" dirty="0"/>
              <a:t>=./</a:t>
            </a:r>
          </a:p>
        </p:txBody>
      </p:sp>
      <p:sp>
        <p:nvSpPr>
          <p:cNvPr id="31" name="TextBox 7"/>
          <p:cNvSpPr txBox="1"/>
          <p:nvPr/>
        </p:nvSpPr>
        <p:spPr>
          <a:xfrm>
            <a:off x="107504" y="5322945"/>
            <a:ext cx="678458" cy="46166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NCL</a:t>
            </a:r>
          </a:p>
        </p:txBody>
      </p:sp>
      <p:sp>
        <p:nvSpPr>
          <p:cNvPr id="32" name="TextBox 6"/>
          <p:cNvSpPr txBox="1"/>
          <p:nvPr/>
        </p:nvSpPr>
        <p:spPr>
          <a:xfrm>
            <a:off x="785962" y="5803194"/>
            <a:ext cx="949305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C++</a:t>
            </a:r>
          </a:p>
        </p:txBody>
      </p:sp>
      <p:sp>
        <p:nvSpPr>
          <p:cNvPr id="33" name="TextBox 8"/>
          <p:cNvSpPr txBox="1"/>
          <p:nvPr/>
        </p:nvSpPr>
        <p:spPr>
          <a:xfrm>
            <a:off x="1735267" y="6304617"/>
            <a:ext cx="1347025" cy="461665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Python</a:t>
            </a:r>
          </a:p>
        </p:txBody>
      </p:sp>
      <p:sp>
        <p:nvSpPr>
          <p:cNvPr id="37" name="Pfeil nach links 36"/>
          <p:cNvSpPr/>
          <p:nvPr/>
        </p:nvSpPr>
        <p:spPr>
          <a:xfrm>
            <a:off x="1296364" y="3830443"/>
            <a:ext cx="1385914" cy="205801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Pfeil nach links 37"/>
          <p:cNvSpPr/>
          <p:nvPr/>
        </p:nvSpPr>
        <p:spPr>
          <a:xfrm rot="5400000">
            <a:off x="2057612" y="3070406"/>
            <a:ext cx="1385914" cy="205801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Pfeil nach links 39"/>
          <p:cNvSpPr/>
          <p:nvPr/>
        </p:nvSpPr>
        <p:spPr>
          <a:xfrm rot="5400000">
            <a:off x="1073258" y="3404282"/>
            <a:ext cx="1385914" cy="205801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Box 20"/>
          <p:cNvSpPr txBox="1"/>
          <p:nvPr/>
        </p:nvSpPr>
        <p:spPr>
          <a:xfrm>
            <a:off x="107504" y="5453750"/>
            <a:ext cx="7128792" cy="33086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50" dirty="0">
                <a:solidFill>
                  <a:prstClr val="black"/>
                </a:solidFill>
              </a:rPr>
              <a:t>./</a:t>
            </a:r>
            <a:r>
              <a:rPr lang="en-US" sz="1550" dirty="0">
                <a:solidFill>
                  <a:srgbClr val="FF00FF"/>
                </a:solidFill>
              </a:rPr>
              <a:t>movie_plotter.sh    </a:t>
            </a:r>
            <a:r>
              <a:rPr lang="en-US" sz="1550" dirty="0"/>
              <a:t>/</a:t>
            </a:r>
            <a:r>
              <a:rPr lang="de-DE" sz="1500" dirty="0"/>
              <a:t>path/2/INPUT    /path/2/OUTPUT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1296" y="63410"/>
            <a:ext cx="3816422" cy="149338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normAutofit fontScale="85000" lnSpcReduction="20000"/>
          </a:bodyPr>
          <a:lstStyle/>
          <a:p>
            <a:r>
              <a:rPr lang="en-US" sz="2600" dirty="0"/>
              <a:t>ADVANTAGES: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600" dirty="0"/>
              <a:t>No specific programming language requested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2600" dirty="0"/>
              <a:t>No need to know all the code environments</a:t>
            </a:r>
          </a:p>
          <a:p>
            <a:pPr lvl="2"/>
            <a:endParaRPr lang="en-US" sz="4400" dirty="0"/>
          </a:p>
        </p:txBody>
      </p:sp>
      <p:sp>
        <p:nvSpPr>
          <p:cNvPr id="67" name="Freihandform 66"/>
          <p:cNvSpPr/>
          <p:nvPr/>
        </p:nvSpPr>
        <p:spPr>
          <a:xfrm rot="16200000">
            <a:off x="4468704" y="1935265"/>
            <a:ext cx="341579" cy="482748"/>
          </a:xfrm>
          <a:custGeom>
            <a:avLst/>
            <a:gdLst>
              <a:gd name="connsiteX0" fmla="*/ 0 w 341579"/>
              <a:gd name="connsiteY0" fmla="*/ 96550 h 482748"/>
              <a:gd name="connsiteX1" fmla="*/ 170790 w 341579"/>
              <a:gd name="connsiteY1" fmla="*/ 96550 h 482748"/>
              <a:gd name="connsiteX2" fmla="*/ 170790 w 341579"/>
              <a:gd name="connsiteY2" fmla="*/ 0 h 482748"/>
              <a:gd name="connsiteX3" fmla="*/ 341579 w 341579"/>
              <a:gd name="connsiteY3" fmla="*/ 241374 h 482748"/>
              <a:gd name="connsiteX4" fmla="*/ 170790 w 341579"/>
              <a:gd name="connsiteY4" fmla="*/ 482748 h 482748"/>
              <a:gd name="connsiteX5" fmla="*/ 170790 w 341579"/>
              <a:gd name="connsiteY5" fmla="*/ 386198 h 482748"/>
              <a:gd name="connsiteX6" fmla="*/ 0 w 341579"/>
              <a:gd name="connsiteY6" fmla="*/ 386198 h 482748"/>
              <a:gd name="connsiteX7" fmla="*/ 0 w 341579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579" h="482748">
                <a:moveTo>
                  <a:pt x="0" y="96550"/>
                </a:moveTo>
                <a:lnTo>
                  <a:pt x="170790" y="96550"/>
                </a:lnTo>
                <a:lnTo>
                  <a:pt x="170790" y="0"/>
                </a:lnTo>
                <a:lnTo>
                  <a:pt x="341579" y="241374"/>
                </a:lnTo>
                <a:lnTo>
                  <a:pt x="170790" y="482748"/>
                </a:lnTo>
                <a:lnTo>
                  <a:pt x="170790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102474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68" name="Freihandform 67">
            <a:hlinkClick r:id="" action="ppaction://macro?name=jump2usability"/>
          </p:cNvPr>
          <p:cNvSpPr/>
          <p:nvPr/>
        </p:nvSpPr>
        <p:spPr>
          <a:xfrm>
            <a:off x="3136492" y="980728"/>
            <a:ext cx="3006003" cy="936006"/>
          </a:xfrm>
          <a:custGeom>
            <a:avLst/>
            <a:gdLst>
              <a:gd name="connsiteX0" fmla="*/ 0 w 3006003"/>
              <a:gd name="connsiteY0" fmla="*/ 468003 h 936006"/>
              <a:gd name="connsiteX1" fmla="*/ 1503002 w 3006003"/>
              <a:gd name="connsiteY1" fmla="*/ 0 h 936006"/>
              <a:gd name="connsiteX2" fmla="*/ 3006004 w 3006003"/>
              <a:gd name="connsiteY2" fmla="*/ 468003 h 936006"/>
              <a:gd name="connsiteX3" fmla="*/ 1503002 w 3006003"/>
              <a:gd name="connsiteY3" fmla="*/ 936006 h 936006"/>
              <a:gd name="connsiteX4" fmla="*/ 0 w 3006003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003" h="936006">
                <a:moveTo>
                  <a:pt x="0" y="468003"/>
                </a:moveTo>
                <a:cubicBezTo>
                  <a:pt x="0" y="209532"/>
                  <a:pt x="672917" y="0"/>
                  <a:pt x="1503002" y="0"/>
                </a:cubicBezTo>
                <a:cubicBezTo>
                  <a:pt x="2333087" y="0"/>
                  <a:pt x="3006004" y="209532"/>
                  <a:pt x="3006004" y="468003"/>
                </a:cubicBezTo>
                <a:cubicBezTo>
                  <a:pt x="3006004" y="726474"/>
                  <a:pt x="2333087" y="936006"/>
                  <a:pt x="1503002" y="936006"/>
                </a:cubicBezTo>
                <a:cubicBezTo>
                  <a:pt x="672917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99" tIns="167555" rIns="470699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Usability &amp; Flexibility</a:t>
            </a:r>
          </a:p>
        </p:txBody>
      </p:sp>
      <p:sp>
        <p:nvSpPr>
          <p:cNvPr id="69" name="Freihandform 68"/>
          <p:cNvSpPr/>
          <p:nvPr/>
        </p:nvSpPr>
        <p:spPr>
          <a:xfrm rot="21564469">
            <a:off x="6122762" y="3156466"/>
            <a:ext cx="267377" cy="482748"/>
          </a:xfrm>
          <a:custGeom>
            <a:avLst/>
            <a:gdLst>
              <a:gd name="connsiteX0" fmla="*/ 0 w 267377"/>
              <a:gd name="connsiteY0" fmla="*/ 96550 h 482748"/>
              <a:gd name="connsiteX1" fmla="*/ 133689 w 267377"/>
              <a:gd name="connsiteY1" fmla="*/ 96550 h 482748"/>
              <a:gd name="connsiteX2" fmla="*/ 133689 w 267377"/>
              <a:gd name="connsiteY2" fmla="*/ 0 h 482748"/>
              <a:gd name="connsiteX3" fmla="*/ 267377 w 267377"/>
              <a:gd name="connsiteY3" fmla="*/ 241374 h 482748"/>
              <a:gd name="connsiteX4" fmla="*/ 133689 w 267377"/>
              <a:gd name="connsiteY4" fmla="*/ 482748 h 482748"/>
              <a:gd name="connsiteX5" fmla="*/ 133689 w 267377"/>
              <a:gd name="connsiteY5" fmla="*/ 386198 h 482748"/>
              <a:gd name="connsiteX6" fmla="*/ 0 w 267377"/>
              <a:gd name="connsiteY6" fmla="*/ 386198 h 482748"/>
              <a:gd name="connsiteX7" fmla="*/ 0 w 267377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377" h="482748">
                <a:moveTo>
                  <a:pt x="0" y="96550"/>
                </a:moveTo>
                <a:lnTo>
                  <a:pt x="133689" y="96550"/>
                </a:lnTo>
                <a:lnTo>
                  <a:pt x="133689" y="0"/>
                </a:lnTo>
                <a:lnTo>
                  <a:pt x="267377" y="241374"/>
                </a:lnTo>
                <a:lnTo>
                  <a:pt x="133689" y="482748"/>
                </a:lnTo>
                <a:lnTo>
                  <a:pt x="133689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80213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0" name="Freihandform 69">
            <a:hlinkClick r:id="" action="ppaction://macro?name=jump2data"/>
          </p:cNvPr>
          <p:cNvSpPr/>
          <p:nvPr/>
        </p:nvSpPr>
        <p:spPr>
          <a:xfrm>
            <a:off x="6516209" y="2677894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Data Access</a:t>
            </a:r>
            <a:endParaRPr lang="en-US" sz="2400" kern="1200" dirty="0"/>
          </a:p>
        </p:txBody>
      </p:sp>
      <p:sp>
        <p:nvSpPr>
          <p:cNvPr id="71" name="Freihandform 70"/>
          <p:cNvSpPr/>
          <p:nvPr/>
        </p:nvSpPr>
        <p:spPr>
          <a:xfrm rot="5371714">
            <a:off x="4485616" y="4429598"/>
            <a:ext cx="322643" cy="482748"/>
          </a:xfrm>
          <a:custGeom>
            <a:avLst/>
            <a:gdLst>
              <a:gd name="connsiteX0" fmla="*/ 0 w 322643"/>
              <a:gd name="connsiteY0" fmla="*/ 96550 h 482748"/>
              <a:gd name="connsiteX1" fmla="*/ 161322 w 322643"/>
              <a:gd name="connsiteY1" fmla="*/ 96550 h 482748"/>
              <a:gd name="connsiteX2" fmla="*/ 161322 w 322643"/>
              <a:gd name="connsiteY2" fmla="*/ 0 h 482748"/>
              <a:gd name="connsiteX3" fmla="*/ 322643 w 322643"/>
              <a:gd name="connsiteY3" fmla="*/ 241374 h 482748"/>
              <a:gd name="connsiteX4" fmla="*/ 161322 w 322643"/>
              <a:gd name="connsiteY4" fmla="*/ 482748 h 482748"/>
              <a:gd name="connsiteX5" fmla="*/ 161322 w 322643"/>
              <a:gd name="connsiteY5" fmla="*/ 386198 h 482748"/>
              <a:gd name="connsiteX6" fmla="*/ 0 w 322643"/>
              <a:gd name="connsiteY6" fmla="*/ 386198 h 482748"/>
              <a:gd name="connsiteX7" fmla="*/ 0 w 322643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643" h="482748">
                <a:moveTo>
                  <a:pt x="0" y="96550"/>
                </a:moveTo>
                <a:lnTo>
                  <a:pt x="161322" y="96550"/>
                </a:lnTo>
                <a:lnTo>
                  <a:pt x="161322" y="0"/>
                </a:lnTo>
                <a:lnTo>
                  <a:pt x="322643" y="241374"/>
                </a:lnTo>
                <a:lnTo>
                  <a:pt x="161322" y="482748"/>
                </a:lnTo>
                <a:lnTo>
                  <a:pt x="161322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49" rIns="96793" bIns="9655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2" name="Freihandform 71">
            <a:hlinkClick r:id="" action="ppaction://macro?name=jump2repro"/>
          </p:cNvPr>
          <p:cNvSpPr/>
          <p:nvPr/>
        </p:nvSpPr>
        <p:spPr>
          <a:xfrm>
            <a:off x="3150558" y="4941266"/>
            <a:ext cx="3005619" cy="936006"/>
          </a:xfrm>
          <a:custGeom>
            <a:avLst/>
            <a:gdLst>
              <a:gd name="connsiteX0" fmla="*/ 0 w 3005619"/>
              <a:gd name="connsiteY0" fmla="*/ 468003 h 936006"/>
              <a:gd name="connsiteX1" fmla="*/ 1502810 w 3005619"/>
              <a:gd name="connsiteY1" fmla="*/ 0 h 936006"/>
              <a:gd name="connsiteX2" fmla="*/ 3005620 w 3005619"/>
              <a:gd name="connsiteY2" fmla="*/ 468003 h 936006"/>
              <a:gd name="connsiteX3" fmla="*/ 1502810 w 3005619"/>
              <a:gd name="connsiteY3" fmla="*/ 936006 h 936006"/>
              <a:gd name="connsiteX4" fmla="*/ 0 w 3005619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19" h="936006">
                <a:moveTo>
                  <a:pt x="0" y="468003"/>
                </a:moveTo>
                <a:cubicBezTo>
                  <a:pt x="0" y="209532"/>
                  <a:pt x="672831" y="0"/>
                  <a:pt x="1502810" y="0"/>
                </a:cubicBezTo>
                <a:cubicBezTo>
                  <a:pt x="2332789" y="0"/>
                  <a:pt x="3005620" y="209532"/>
                  <a:pt x="3005620" y="468003"/>
                </a:cubicBezTo>
                <a:cubicBezTo>
                  <a:pt x="3005620" y="726474"/>
                  <a:pt x="2332789" y="936006"/>
                  <a:pt x="1502810" y="936006"/>
                </a:cubicBezTo>
                <a:cubicBezTo>
                  <a:pt x="672831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43" tIns="167555" rIns="470643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Transparency &amp; Reproducibility</a:t>
            </a:r>
          </a:p>
        </p:txBody>
      </p:sp>
      <p:sp>
        <p:nvSpPr>
          <p:cNvPr id="73" name="Freihandform 72"/>
          <p:cNvSpPr/>
          <p:nvPr/>
        </p:nvSpPr>
        <p:spPr>
          <a:xfrm rot="62079">
            <a:off x="2873725" y="3143804"/>
            <a:ext cx="278623" cy="482749"/>
          </a:xfrm>
          <a:custGeom>
            <a:avLst/>
            <a:gdLst>
              <a:gd name="connsiteX0" fmla="*/ 0 w 278622"/>
              <a:gd name="connsiteY0" fmla="*/ 96550 h 482748"/>
              <a:gd name="connsiteX1" fmla="*/ 139311 w 278622"/>
              <a:gd name="connsiteY1" fmla="*/ 96550 h 482748"/>
              <a:gd name="connsiteX2" fmla="*/ 139311 w 278622"/>
              <a:gd name="connsiteY2" fmla="*/ 0 h 482748"/>
              <a:gd name="connsiteX3" fmla="*/ 278622 w 278622"/>
              <a:gd name="connsiteY3" fmla="*/ 241374 h 482748"/>
              <a:gd name="connsiteX4" fmla="*/ 139311 w 278622"/>
              <a:gd name="connsiteY4" fmla="*/ 482748 h 482748"/>
              <a:gd name="connsiteX5" fmla="*/ 139311 w 278622"/>
              <a:gd name="connsiteY5" fmla="*/ 386198 h 482748"/>
              <a:gd name="connsiteX6" fmla="*/ 0 w 278622"/>
              <a:gd name="connsiteY6" fmla="*/ 386198 h 482748"/>
              <a:gd name="connsiteX7" fmla="*/ 0 w 278622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622" h="482748">
                <a:moveTo>
                  <a:pt x="278622" y="386198"/>
                </a:moveTo>
                <a:lnTo>
                  <a:pt x="139311" y="386198"/>
                </a:lnTo>
                <a:lnTo>
                  <a:pt x="139311" y="482748"/>
                </a:lnTo>
                <a:lnTo>
                  <a:pt x="0" y="241374"/>
                </a:lnTo>
                <a:lnTo>
                  <a:pt x="139311" y="0"/>
                </a:lnTo>
                <a:lnTo>
                  <a:pt x="139311" y="96550"/>
                </a:lnTo>
                <a:lnTo>
                  <a:pt x="278622" y="96550"/>
                </a:lnTo>
                <a:lnTo>
                  <a:pt x="278622" y="38619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86" tIns="96551" rIns="1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4" name="Freihandform 73">
            <a:hlinkClick r:id="" action="ppaction://macro?name=jump2plugin"/>
          </p:cNvPr>
          <p:cNvSpPr/>
          <p:nvPr/>
        </p:nvSpPr>
        <p:spPr>
          <a:xfrm>
            <a:off x="1322611" y="2657548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Plugin</a:t>
            </a:r>
          </a:p>
        </p:txBody>
      </p:sp>
      <p:pic>
        <p:nvPicPr>
          <p:cNvPr id="2" name="Grafik 1">
            <a:hlinkClick r:id="" action="ppaction://macro?name=jump2schem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0" y="2401342"/>
            <a:ext cx="2078004" cy="2060468"/>
          </a:xfrm>
          <a:prstGeom prst="rect">
            <a:avLst/>
          </a:prstGeom>
        </p:spPr>
      </p:pic>
      <p:cxnSp>
        <p:nvCxnSpPr>
          <p:cNvPr id="22" name="Straight Arrow Connector 15"/>
          <p:cNvCxnSpPr/>
          <p:nvPr/>
        </p:nvCxnSpPr>
        <p:spPr>
          <a:xfrm>
            <a:off x="4340775" y="476672"/>
            <a:ext cx="1470561" cy="0"/>
          </a:xfrm>
          <a:prstGeom prst="straightConnector1">
            <a:avLst/>
          </a:prstGeom>
          <a:ln w="76200">
            <a:tailEnd type="arrow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17"/>
          <p:cNvCxnSpPr/>
          <p:nvPr/>
        </p:nvCxnSpPr>
        <p:spPr>
          <a:xfrm>
            <a:off x="4355976" y="980728"/>
            <a:ext cx="1470561" cy="0"/>
          </a:xfrm>
          <a:prstGeom prst="straightConnector1">
            <a:avLst/>
          </a:prstGeom>
          <a:ln w="76200">
            <a:tailEnd type="arrow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86" name="Gruppieren 85"/>
          <p:cNvGrpSpPr/>
          <p:nvPr/>
        </p:nvGrpSpPr>
        <p:grpSpPr>
          <a:xfrm>
            <a:off x="0" y="9868"/>
            <a:ext cx="9216618" cy="6875516"/>
            <a:chOff x="0" y="9868"/>
            <a:chExt cx="9216618" cy="6875516"/>
          </a:xfrm>
        </p:grpSpPr>
        <p:grpSp>
          <p:nvGrpSpPr>
            <p:cNvPr id="87" name="Gruppieren 86"/>
            <p:cNvGrpSpPr/>
            <p:nvPr/>
          </p:nvGrpSpPr>
          <p:grpSpPr>
            <a:xfrm>
              <a:off x="0" y="9868"/>
              <a:ext cx="9216618" cy="6875516"/>
              <a:chOff x="0" y="9868"/>
              <a:chExt cx="9216618" cy="6875516"/>
            </a:xfrm>
          </p:grpSpPr>
          <p:sp>
            <p:nvSpPr>
              <p:cNvPr id="90" name="Rechteck 89"/>
              <p:cNvSpPr/>
              <p:nvPr/>
            </p:nvSpPr>
            <p:spPr>
              <a:xfrm>
                <a:off x="594349" y="9868"/>
                <a:ext cx="8090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               - 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Freie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Univ</a:t>
                </a:r>
                <a:r>
                  <a:rPr lang="en-US" sz="2000" dirty="0">
                    <a:solidFill>
                      <a:prstClr val="black"/>
                    </a:solidFill>
                  </a:rPr>
                  <a:t> Evaluation System Framework for 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Scientific Infrastructures in Earth System Modeling</a:t>
                </a:r>
              </a:p>
              <a:p>
                <a:pPr lvl="0" algn="ctr"/>
                <a:r>
                  <a:rPr lang="en-US" i="1" dirty="0">
                    <a:solidFill>
                      <a:prstClr val="black"/>
                    </a:solidFill>
                  </a:rPr>
                  <a:t>www-miklip.dkrz.de</a:t>
                </a:r>
                <a:r>
                  <a:rPr lang="en-US" sz="2000" dirty="0">
                    <a:solidFill>
                      <a:prstClr val="black"/>
                    </a:solidFill>
                  </a:rPr>
                  <a:t> | </a:t>
                </a:r>
                <a:r>
                  <a:rPr lang="en-US" i="1" dirty="0">
                    <a:solidFill>
                      <a:prstClr val="black"/>
                    </a:solidFill>
                  </a:rPr>
                  <a:t>freva.met.fu-berlin.de</a:t>
                </a:r>
                <a:endParaRPr lang="de-DE" i="1" dirty="0">
                  <a:solidFill>
                    <a:prstClr val="black"/>
                  </a:solidFill>
                </a:endParaRPr>
              </a:p>
            </p:txBody>
          </p:sp>
          <p:pic>
            <p:nvPicPr>
              <p:cNvPr id="89" name="Picture 16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90" y="6004366"/>
                <a:ext cx="3024187" cy="80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1" name="Textfeld 90"/>
              <p:cNvSpPr txBox="1"/>
              <p:nvPr/>
            </p:nvSpPr>
            <p:spPr>
              <a:xfrm>
                <a:off x="6120274" y="6008221"/>
                <a:ext cx="30963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de-DE" sz="1700" u="sng" dirty="0">
                    <a:solidFill>
                      <a:prstClr val="black"/>
                    </a:solidFill>
                  </a:rPr>
                  <a:t>Christopher Kadow</a:t>
                </a:r>
                <a:r>
                  <a:rPr lang="de-DE" sz="1700" dirty="0">
                    <a:solidFill>
                      <a:prstClr val="black"/>
                    </a:solidFill>
                  </a:rPr>
                  <a:t>, S. Illing, </a:t>
                </a:r>
              </a:p>
              <a:p>
                <a:pPr lvl="0" algn="ctr"/>
                <a:r>
                  <a:rPr lang="de-DE" sz="1700" dirty="0">
                    <a:solidFill>
                      <a:prstClr val="black"/>
                    </a:solidFill>
                  </a:rPr>
                  <a:t>O. Kunst, T.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Schartner</a:t>
                </a:r>
                <a:r>
                  <a:rPr lang="de-DE" sz="1700" dirty="0">
                    <a:solidFill>
                      <a:prstClr val="black"/>
                    </a:solidFill>
                  </a:rPr>
                  <a:t>, I. Kirchner, H.W. Rust, U.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Cubasch</a:t>
                </a:r>
                <a:r>
                  <a:rPr lang="de-DE" sz="1700" dirty="0">
                    <a:solidFill>
                      <a:prstClr val="black"/>
                    </a:solidFill>
                  </a:rPr>
                  <a:t>, U. Ulbrich</a:t>
                </a:r>
              </a:p>
            </p:txBody>
          </p:sp>
          <p:pic>
            <p:nvPicPr>
              <p:cNvPr id="92" name="Grafik 7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1"/>
              <a:stretch/>
            </p:blipFill>
            <p:spPr bwMode="auto">
              <a:xfrm>
                <a:off x="0" y="6071823"/>
                <a:ext cx="1609633" cy="7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Grafik 8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926" y="6270664"/>
                <a:ext cx="776547" cy="28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" name="Grafik 93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6699" r="16361" b="10730"/>
              <a:stretch/>
            </p:blipFill>
            <p:spPr>
              <a:xfrm>
                <a:off x="2171183" y="6092323"/>
                <a:ext cx="864096" cy="720081"/>
              </a:xfrm>
              <a:prstGeom prst="rect">
                <a:avLst/>
              </a:prstGeom>
            </p:spPr>
          </p:pic>
        </p:grpSp>
        <p:pic>
          <p:nvPicPr>
            <p:cNvPr id="88" name="Grafik 8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grpSp>
        <p:nvGrpSpPr>
          <p:cNvPr id="96" name="Gruppieren 95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97" name="Interaktive Schaltfläche: Start 96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8" name="Gruppieren 97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101" name="Interaktive Schaltfläche: Anpassen 100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Textfeld 101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99" name="Interaktive Schaltfläche: Anpassen 98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Textfeld 99">
              <a:hlinkClick r:id="" action="ppaction://macro?name=jump2plus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25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65868 -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65868 -0.003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-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65868 -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-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65868 -0.0039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-20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65868 -0.003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-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65868 -0.003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65868 -0.003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-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65868 -0.003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-2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65868 -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3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000"/>
                            </p:stCondLst>
                            <p:childTnLst>
                              <p:par>
                                <p:cTn id="23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68 -0.00394 L 3.88889E-6 -3.33333E-6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68 -0.00394 L 3.88889E-6 -3.33333E-6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0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68 -0.00394 L 3.88889E-6 -3.33333E-6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0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68 -0.00394 L 3.88889E-6 -3.33333E-6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68 -0.00394 L 3.88889E-6 -3.33333E-6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0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68 -0.00394 L 3.88889E-6 -3.33333E-6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0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68 -0.00394 L 3.88889E-6 -3.33333E-6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0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68 -0.00394 L 3.88889E-6 -3.33333E-6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0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68 -0.00394 L 3.88889E-6 -3.33333E-6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5" grpId="0" animBg="1"/>
      <p:bldP spid="25" grpId="1" uiExpand="1" build="allAtOnce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26" grpId="0" animBg="1"/>
      <p:bldP spid="26" grpId="1" animBg="1"/>
      <p:bldP spid="14" grpId="0" animBg="1"/>
      <p:bldP spid="14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00" y="47398"/>
            <a:ext cx="5028823" cy="5829874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0" y="22664"/>
            <a:ext cx="7272808" cy="7920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3700" dirty="0"/>
              <a:t> </a:t>
            </a:r>
            <a:r>
              <a:rPr lang="en-US" sz="4000" dirty="0"/>
              <a:t>Summary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0" y="4077072"/>
            <a:ext cx="5076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More </a:t>
            </a:r>
            <a:r>
              <a:rPr lang="de-DE" sz="2400" b="1" dirty="0" err="1"/>
              <a:t>Informations</a:t>
            </a:r>
            <a:endParaRPr lang="de-DE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MiKlip </a:t>
            </a:r>
            <a:r>
              <a:rPr lang="de-DE" sz="2400" dirty="0" err="1"/>
              <a:t>Decadal</a:t>
            </a:r>
            <a:r>
              <a:rPr lang="de-DE" sz="2400" dirty="0"/>
              <a:t> </a:t>
            </a:r>
            <a:r>
              <a:rPr lang="de-DE" sz="2400" dirty="0" err="1"/>
              <a:t>Prediction</a:t>
            </a:r>
            <a:r>
              <a:rPr lang="de-DE" sz="2400" dirty="0"/>
              <a:t> Project:</a:t>
            </a:r>
            <a:r>
              <a:rPr lang="de-DE" sz="2400" b="1" dirty="0"/>
              <a:t> www-miklip.dkrz.de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Webtour</a:t>
            </a:r>
            <a:r>
              <a:rPr lang="de-DE" sz="2400" dirty="0"/>
              <a:t>, ‘Guest?‘ Account, </a:t>
            </a:r>
            <a:r>
              <a:rPr lang="de-DE" sz="2400" dirty="0" err="1"/>
              <a:t>Contact</a:t>
            </a:r>
            <a:r>
              <a:rPr lang="de-DE" sz="2400" dirty="0"/>
              <a:t> </a:t>
            </a:r>
            <a:r>
              <a:rPr lang="de-DE" sz="2400" dirty="0" err="1"/>
              <a:t>informations</a:t>
            </a:r>
            <a:r>
              <a:rPr lang="de-DE" sz="2400" b="1" dirty="0"/>
              <a:t>: freva.met.fu-berlin.de</a:t>
            </a:r>
            <a:endParaRPr lang="de-DE" sz="2400" dirty="0"/>
          </a:p>
        </p:txBody>
      </p:sp>
      <p:sp>
        <p:nvSpPr>
          <p:cNvPr id="17" name="Textfeld 16"/>
          <p:cNvSpPr txBox="1"/>
          <p:nvPr/>
        </p:nvSpPr>
        <p:spPr>
          <a:xfrm>
            <a:off x="1" y="620688"/>
            <a:ext cx="51480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Freva</a:t>
            </a:r>
            <a:r>
              <a:rPr lang="de-DE" sz="2400" b="1" dirty="0"/>
              <a:t> Evaluation System Framework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Central Scientific Infrastructure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Standardized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&amp; </a:t>
            </a:r>
            <a:r>
              <a:rPr lang="de-DE" sz="2400" dirty="0" err="1"/>
              <a:t>applications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Usability &amp; </a:t>
            </a:r>
            <a:r>
              <a:rPr lang="de-DE" sz="2400" dirty="0" err="1"/>
              <a:t>Flexibility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Transparency</a:t>
            </a:r>
            <a:r>
              <a:rPr lang="de-DE" sz="2400" dirty="0"/>
              <a:t> &amp; </a:t>
            </a:r>
            <a:r>
              <a:rPr lang="de-DE" sz="2400" dirty="0" err="1"/>
              <a:t>Reproducibility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Big Data </a:t>
            </a:r>
            <a:r>
              <a:rPr lang="de-DE" sz="2400" dirty="0" err="1"/>
              <a:t>Analyses</a:t>
            </a:r>
            <a:r>
              <a:rPr lang="de-DE" sz="2400" dirty="0"/>
              <a:t> &amp; </a:t>
            </a:r>
            <a:r>
              <a:rPr lang="de-DE" sz="2400" dirty="0" err="1"/>
              <a:t>Resource</a:t>
            </a:r>
            <a:r>
              <a:rPr lang="de-DE" sz="2400" dirty="0"/>
              <a:t> Management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0" y="3246075"/>
            <a:ext cx="464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Application</a:t>
            </a:r>
            <a:r>
              <a:rPr lang="de-DE" sz="2400" b="1" dirty="0"/>
              <a:t> Potential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Major Projects &amp; Big </a:t>
            </a:r>
            <a:r>
              <a:rPr lang="de-DE" sz="2400" dirty="0" err="1"/>
              <a:t>Institutions</a:t>
            </a:r>
            <a:endParaRPr lang="de-DE" sz="2400" dirty="0"/>
          </a:p>
        </p:txBody>
      </p:sp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90" y="6004366"/>
            <a:ext cx="3024187" cy="8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Grafi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/>
          <a:stretch/>
        </p:blipFill>
        <p:spPr bwMode="auto">
          <a:xfrm>
            <a:off x="0" y="6071823"/>
            <a:ext cx="1609633" cy="72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926" y="6270664"/>
            <a:ext cx="776547" cy="28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6699" r="16361" b="10730"/>
          <a:stretch/>
        </p:blipFill>
        <p:spPr>
          <a:xfrm>
            <a:off x="2171183" y="6092323"/>
            <a:ext cx="864096" cy="720081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6120274" y="6008221"/>
            <a:ext cx="30963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700" u="sng" dirty="0">
                <a:solidFill>
                  <a:prstClr val="black"/>
                </a:solidFill>
              </a:rPr>
              <a:t>Christopher Kadow</a:t>
            </a:r>
            <a:r>
              <a:rPr lang="de-DE" sz="1700" dirty="0">
                <a:solidFill>
                  <a:prstClr val="black"/>
                </a:solidFill>
              </a:rPr>
              <a:t>, S. Illing, </a:t>
            </a:r>
          </a:p>
          <a:p>
            <a:pPr lvl="0" algn="ctr"/>
            <a:r>
              <a:rPr lang="de-DE" sz="1700" dirty="0">
                <a:solidFill>
                  <a:prstClr val="black"/>
                </a:solidFill>
              </a:rPr>
              <a:t>O. Kunst, T. </a:t>
            </a:r>
            <a:r>
              <a:rPr lang="de-DE" sz="1700" dirty="0" err="1">
                <a:solidFill>
                  <a:prstClr val="black"/>
                </a:solidFill>
              </a:rPr>
              <a:t>Schartner</a:t>
            </a:r>
            <a:r>
              <a:rPr lang="de-DE" sz="1700" dirty="0">
                <a:solidFill>
                  <a:prstClr val="black"/>
                </a:solidFill>
              </a:rPr>
              <a:t>, I. Kirchner, H.W. Rust, U. </a:t>
            </a:r>
            <a:r>
              <a:rPr lang="de-DE" sz="1700" dirty="0" err="1">
                <a:solidFill>
                  <a:prstClr val="black"/>
                </a:solidFill>
              </a:rPr>
              <a:t>Cubasch</a:t>
            </a:r>
            <a:r>
              <a:rPr lang="de-DE" sz="1700" dirty="0">
                <a:solidFill>
                  <a:prstClr val="black"/>
                </a:solidFill>
              </a:rPr>
              <a:t>, U. Ulbrich</a:t>
            </a:r>
          </a:p>
        </p:txBody>
      </p:sp>
      <p:grpSp>
        <p:nvGrpSpPr>
          <p:cNvPr id="34" name="Gruppieren 33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35" name="Interaktive Schaltfläche: Start 34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6" name="Gruppieren 35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39" name="Interaktive Schaltfläche: Anpassen 38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Textfeld 39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37" name="Interaktive Schaltfläche: Anpassen 36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>
              <a:hlinkClick r:id="" action="ppaction://macro?name=jump2plus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3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hlinkClick r:id="" action="ppaction://macro?name=jump2schem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0" y="2401342"/>
            <a:ext cx="2078004" cy="206046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00" y="47398"/>
            <a:ext cx="5028823" cy="5829874"/>
          </a:xfrm>
          <a:prstGeom prst="rect">
            <a:avLst/>
          </a:prstGeom>
        </p:spPr>
      </p:pic>
      <p:sp>
        <p:nvSpPr>
          <p:cNvPr id="67" name="Freihandform 66"/>
          <p:cNvSpPr/>
          <p:nvPr/>
        </p:nvSpPr>
        <p:spPr>
          <a:xfrm rot="16200000">
            <a:off x="4468704" y="1935265"/>
            <a:ext cx="341579" cy="482748"/>
          </a:xfrm>
          <a:custGeom>
            <a:avLst/>
            <a:gdLst>
              <a:gd name="connsiteX0" fmla="*/ 0 w 341579"/>
              <a:gd name="connsiteY0" fmla="*/ 96550 h 482748"/>
              <a:gd name="connsiteX1" fmla="*/ 170790 w 341579"/>
              <a:gd name="connsiteY1" fmla="*/ 96550 h 482748"/>
              <a:gd name="connsiteX2" fmla="*/ 170790 w 341579"/>
              <a:gd name="connsiteY2" fmla="*/ 0 h 482748"/>
              <a:gd name="connsiteX3" fmla="*/ 341579 w 341579"/>
              <a:gd name="connsiteY3" fmla="*/ 241374 h 482748"/>
              <a:gd name="connsiteX4" fmla="*/ 170790 w 341579"/>
              <a:gd name="connsiteY4" fmla="*/ 482748 h 482748"/>
              <a:gd name="connsiteX5" fmla="*/ 170790 w 341579"/>
              <a:gd name="connsiteY5" fmla="*/ 386198 h 482748"/>
              <a:gd name="connsiteX6" fmla="*/ 0 w 341579"/>
              <a:gd name="connsiteY6" fmla="*/ 386198 h 482748"/>
              <a:gd name="connsiteX7" fmla="*/ 0 w 341579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579" h="482748">
                <a:moveTo>
                  <a:pt x="0" y="96550"/>
                </a:moveTo>
                <a:lnTo>
                  <a:pt x="170790" y="96550"/>
                </a:lnTo>
                <a:lnTo>
                  <a:pt x="170790" y="0"/>
                </a:lnTo>
                <a:lnTo>
                  <a:pt x="341579" y="241374"/>
                </a:lnTo>
                <a:lnTo>
                  <a:pt x="170790" y="482748"/>
                </a:lnTo>
                <a:lnTo>
                  <a:pt x="170790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102474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68" name="Freihandform 67">
            <a:hlinkClick r:id="" action="ppaction://macro?name=jump2usability"/>
          </p:cNvPr>
          <p:cNvSpPr/>
          <p:nvPr/>
        </p:nvSpPr>
        <p:spPr>
          <a:xfrm>
            <a:off x="3136492" y="980728"/>
            <a:ext cx="3006003" cy="936006"/>
          </a:xfrm>
          <a:custGeom>
            <a:avLst/>
            <a:gdLst>
              <a:gd name="connsiteX0" fmla="*/ 0 w 3006003"/>
              <a:gd name="connsiteY0" fmla="*/ 468003 h 936006"/>
              <a:gd name="connsiteX1" fmla="*/ 1503002 w 3006003"/>
              <a:gd name="connsiteY1" fmla="*/ 0 h 936006"/>
              <a:gd name="connsiteX2" fmla="*/ 3006004 w 3006003"/>
              <a:gd name="connsiteY2" fmla="*/ 468003 h 936006"/>
              <a:gd name="connsiteX3" fmla="*/ 1503002 w 3006003"/>
              <a:gd name="connsiteY3" fmla="*/ 936006 h 936006"/>
              <a:gd name="connsiteX4" fmla="*/ 0 w 3006003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003" h="936006">
                <a:moveTo>
                  <a:pt x="0" y="468003"/>
                </a:moveTo>
                <a:cubicBezTo>
                  <a:pt x="0" y="209532"/>
                  <a:pt x="672917" y="0"/>
                  <a:pt x="1503002" y="0"/>
                </a:cubicBezTo>
                <a:cubicBezTo>
                  <a:pt x="2333087" y="0"/>
                  <a:pt x="3006004" y="209532"/>
                  <a:pt x="3006004" y="468003"/>
                </a:cubicBezTo>
                <a:cubicBezTo>
                  <a:pt x="3006004" y="726474"/>
                  <a:pt x="2333087" y="936006"/>
                  <a:pt x="1503002" y="936006"/>
                </a:cubicBezTo>
                <a:cubicBezTo>
                  <a:pt x="672917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99" tIns="167555" rIns="470699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Usability &amp; Flexibility</a:t>
            </a:r>
          </a:p>
        </p:txBody>
      </p:sp>
      <p:sp>
        <p:nvSpPr>
          <p:cNvPr id="69" name="Freihandform 68"/>
          <p:cNvSpPr/>
          <p:nvPr/>
        </p:nvSpPr>
        <p:spPr>
          <a:xfrm rot="21564469">
            <a:off x="6122762" y="3156466"/>
            <a:ext cx="267377" cy="482748"/>
          </a:xfrm>
          <a:custGeom>
            <a:avLst/>
            <a:gdLst>
              <a:gd name="connsiteX0" fmla="*/ 0 w 267377"/>
              <a:gd name="connsiteY0" fmla="*/ 96550 h 482748"/>
              <a:gd name="connsiteX1" fmla="*/ 133689 w 267377"/>
              <a:gd name="connsiteY1" fmla="*/ 96550 h 482748"/>
              <a:gd name="connsiteX2" fmla="*/ 133689 w 267377"/>
              <a:gd name="connsiteY2" fmla="*/ 0 h 482748"/>
              <a:gd name="connsiteX3" fmla="*/ 267377 w 267377"/>
              <a:gd name="connsiteY3" fmla="*/ 241374 h 482748"/>
              <a:gd name="connsiteX4" fmla="*/ 133689 w 267377"/>
              <a:gd name="connsiteY4" fmla="*/ 482748 h 482748"/>
              <a:gd name="connsiteX5" fmla="*/ 133689 w 267377"/>
              <a:gd name="connsiteY5" fmla="*/ 386198 h 482748"/>
              <a:gd name="connsiteX6" fmla="*/ 0 w 267377"/>
              <a:gd name="connsiteY6" fmla="*/ 386198 h 482748"/>
              <a:gd name="connsiteX7" fmla="*/ 0 w 267377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377" h="482748">
                <a:moveTo>
                  <a:pt x="0" y="96550"/>
                </a:moveTo>
                <a:lnTo>
                  <a:pt x="133689" y="96550"/>
                </a:lnTo>
                <a:lnTo>
                  <a:pt x="133689" y="0"/>
                </a:lnTo>
                <a:lnTo>
                  <a:pt x="267377" y="241374"/>
                </a:lnTo>
                <a:lnTo>
                  <a:pt x="133689" y="482748"/>
                </a:lnTo>
                <a:lnTo>
                  <a:pt x="133689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80213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0" name="Freihandform 69">
            <a:hlinkClick r:id="" action="ppaction://macro?name=jump2data"/>
          </p:cNvPr>
          <p:cNvSpPr/>
          <p:nvPr/>
        </p:nvSpPr>
        <p:spPr>
          <a:xfrm>
            <a:off x="6516209" y="2677894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Data Access</a:t>
            </a:r>
            <a:endParaRPr lang="en-US" sz="2400" kern="1200" dirty="0"/>
          </a:p>
        </p:txBody>
      </p:sp>
      <p:sp>
        <p:nvSpPr>
          <p:cNvPr id="71" name="Freihandform 70"/>
          <p:cNvSpPr/>
          <p:nvPr/>
        </p:nvSpPr>
        <p:spPr>
          <a:xfrm rot="5371714">
            <a:off x="4485616" y="4429598"/>
            <a:ext cx="322643" cy="482748"/>
          </a:xfrm>
          <a:custGeom>
            <a:avLst/>
            <a:gdLst>
              <a:gd name="connsiteX0" fmla="*/ 0 w 322643"/>
              <a:gd name="connsiteY0" fmla="*/ 96550 h 482748"/>
              <a:gd name="connsiteX1" fmla="*/ 161322 w 322643"/>
              <a:gd name="connsiteY1" fmla="*/ 96550 h 482748"/>
              <a:gd name="connsiteX2" fmla="*/ 161322 w 322643"/>
              <a:gd name="connsiteY2" fmla="*/ 0 h 482748"/>
              <a:gd name="connsiteX3" fmla="*/ 322643 w 322643"/>
              <a:gd name="connsiteY3" fmla="*/ 241374 h 482748"/>
              <a:gd name="connsiteX4" fmla="*/ 161322 w 322643"/>
              <a:gd name="connsiteY4" fmla="*/ 482748 h 482748"/>
              <a:gd name="connsiteX5" fmla="*/ 161322 w 322643"/>
              <a:gd name="connsiteY5" fmla="*/ 386198 h 482748"/>
              <a:gd name="connsiteX6" fmla="*/ 0 w 322643"/>
              <a:gd name="connsiteY6" fmla="*/ 386198 h 482748"/>
              <a:gd name="connsiteX7" fmla="*/ 0 w 322643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643" h="482748">
                <a:moveTo>
                  <a:pt x="0" y="96550"/>
                </a:moveTo>
                <a:lnTo>
                  <a:pt x="161322" y="96550"/>
                </a:lnTo>
                <a:lnTo>
                  <a:pt x="161322" y="0"/>
                </a:lnTo>
                <a:lnTo>
                  <a:pt x="322643" y="241374"/>
                </a:lnTo>
                <a:lnTo>
                  <a:pt x="161322" y="482748"/>
                </a:lnTo>
                <a:lnTo>
                  <a:pt x="161322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49" rIns="96793" bIns="9655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2" name="Freihandform 71">
            <a:hlinkClick r:id="" action="ppaction://macro?name=jump2repro"/>
          </p:cNvPr>
          <p:cNvSpPr/>
          <p:nvPr/>
        </p:nvSpPr>
        <p:spPr>
          <a:xfrm>
            <a:off x="3150558" y="4941266"/>
            <a:ext cx="3005619" cy="936006"/>
          </a:xfrm>
          <a:custGeom>
            <a:avLst/>
            <a:gdLst>
              <a:gd name="connsiteX0" fmla="*/ 0 w 3005619"/>
              <a:gd name="connsiteY0" fmla="*/ 468003 h 936006"/>
              <a:gd name="connsiteX1" fmla="*/ 1502810 w 3005619"/>
              <a:gd name="connsiteY1" fmla="*/ 0 h 936006"/>
              <a:gd name="connsiteX2" fmla="*/ 3005620 w 3005619"/>
              <a:gd name="connsiteY2" fmla="*/ 468003 h 936006"/>
              <a:gd name="connsiteX3" fmla="*/ 1502810 w 3005619"/>
              <a:gd name="connsiteY3" fmla="*/ 936006 h 936006"/>
              <a:gd name="connsiteX4" fmla="*/ 0 w 3005619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19" h="936006">
                <a:moveTo>
                  <a:pt x="0" y="468003"/>
                </a:moveTo>
                <a:cubicBezTo>
                  <a:pt x="0" y="209532"/>
                  <a:pt x="672831" y="0"/>
                  <a:pt x="1502810" y="0"/>
                </a:cubicBezTo>
                <a:cubicBezTo>
                  <a:pt x="2332789" y="0"/>
                  <a:pt x="3005620" y="209532"/>
                  <a:pt x="3005620" y="468003"/>
                </a:cubicBezTo>
                <a:cubicBezTo>
                  <a:pt x="3005620" y="726474"/>
                  <a:pt x="2332789" y="936006"/>
                  <a:pt x="1502810" y="936006"/>
                </a:cubicBezTo>
                <a:cubicBezTo>
                  <a:pt x="672831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43" tIns="167555" rIns="470643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Transparency &amp; Reproducibility</a:t>
            </a:r>
          </a:p>
        </p:txBody>
      </p:sp>
      <p:sp>
        <p:nvSpPr>
          <p:cNvPr id="73" name="Freihandform 72"/>
          <p:cNvSpPr/>
          <p:nvPr/>
        </p:nvSpPr>
        <p:spPr>
          <a:xfrm rot="62079">
            <a:off x="2873725" y="3143804"/>
            <a:ext cx="278623" cy="482749"/>
          </a:xfrm>
          <a:custGeom>
            <a:avLst/>
            <a:gdLst>
              <a:gd name="connsiteX0" fmla="*/ 0 w 278622"/>
              <a:gd name="connsiteY0" fmla="*/ 96550 h 482748"/>
              <a:gd name="connsiteX1" fmla="*/ 139311 w 278622"/>
              <a:gd name="connsiteY1" fmla="*/ 96550 h 482748"/>
              <a:gd name="connsiteX2" fmla="*/ 139311 w 278622"/>
              <a:gd name="connsiteY2" fmla="*/ 0 h 482748"/>
              <a:gd name="connsiteX3" fmla="*/ 278622 w 278622"/>
              <a:gd name="connsiteY3" fmla="*/ 241374 h 482748"/>
              <a:gd name="connsiteX4" fmla="*/ 139311 w 278622"/>
              <a:gd name="connsiteY4" fmla="*/ 482748 h 482748"/>
              <a:gd name="connsiteX5" fmla="*/ 139311 w 278622"/>
              <a:gd name="connsiteY5" fmla="*/ 386198 h 482748"/>
              <a:gd name="connsiteX6" fmla="*/ 0 w 278622"/>
              <a:gd name="connsiteY6" fmla="*/ 386198 h 482748"/>
              <a:gd name="connsiteX7" fmla="*/ 0 w 278622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622" h="482748">
                <a:moveTo>
                  <a:pt x="278622" y="386198"/>
                </a:moveTo>
                <a:lnTo>
                  <a:pt x="139311" y="386198"/>
                </a:lnTo>
                <a:lnTo>
                  <a:pt x="139311" y="482748"/>
                </a:lnTo>
                <a:lnTo>
                  <a:pt x="0" y="241374"/>
                </a:lnTo>
                <a:lnTo>
                  <a:pt x="139311" y="0"/>
                </a:lnTo>
                <a:lnTo>
                  <a:pt x="139311" y="96550"/>
                </a:lnTo>
                <a:lnTo>
                  <a:pt x="278622" y="96550"/>
                </a:lnTo>
                <a:lnTo>
                  <a:pt x="278622" y="38619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86" tIns="96551" rIns="1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4" name="Freihandform 73">
            <a:hlinkClick r:id="" action="ppaction://macro?name=jump2plugin"/>
          </p:cNvPr>
          <p:cNvSpPr/>
          <p:nvPr/>
        </p:nvSpPr>
        <p:spPr>
          <a:xfrm>
            <a:off x="1322611" y="2657548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Plugin</a:t>
            </a:r>
          </a:p>
        </p:txBody>
      </p:sp>
      <p:grpSp>
        <p:nvGrpSpPr>
          <p:cNvPr id="22" name="Gruppieren 21"/>
          <p:cNvGrpSpPr/>
          <p:nvPr/>
        </p:nvGrpSpPr>
        <p:grpSpPr>
          <a:xfrm>
            <a:off x="0" y="6004366"/>
            <a:ext cx="6156177" cy="808038"/>
            <a:chOff x="0" y="6004366"/>
            <a:chExt cx="6156177" cy="808038"/>
          </a:xfrm>
        </p:grpSpPr>
        <p:pic>
          <p:nvPicPr>
            <p:cNvPr id="28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990" y="6004366"/>
              <a:ext cx="3024187" cy="808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Grafik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1"/>
            <a:stretch/>
          </p:blipFill>
          <p:spPr bwMode="auto">
            <a:xfrm>
              <a:off x="0" y="6071823"/>
              <a:ext cx="1609633" cy="724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Grafik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7926" y="6270664"/>
              <a:ext cx="776547" cy="284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6" t="6699" r="16361" b="10730"/>
            <a:stretch/>
          </p:blipFill>
          <p:spPr>
            <a:xfrm>
              <a:off x="2171183" y="6092323"/>
              <a:ext cx="864096" cy="720081"/>
            </a:xfrm>
            <a:prstGeom prst="rect">
              <a:avLst/>
            </a:prstGeom>
          </p:spPr>
        </p:pic>
      </p:grpSp>
      <p:grpSp>
        <p:nvGrpSpPr>
          <p:cNvPr id="34" name="Gruppieren 33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35" name="Interaktive Schaltfläche: Start 34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6" name="Gruppieren 35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39" name="Interaktive Schaltfläche: Anpassen 38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0" name="Textfeld 39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37" name="Interaktive Schaltfläche: Anpassen 36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>
              <a:hlinkClick r:id="" action="ppaction://macro?name=jump2plus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594349" y="9868"/>
            <a:ext cx="8090287" cy="1015663"/>
            <a:chOff x="594349" y="9868"/>
            <a:chExt cx="8090287" cy="1015663"/>
          </a:xfrm>
        </p:grpSpPr>
        <p:sp>
          <p:nvSpPr>
            <p:cNvPr id="41" name="Rechteck 40"/>
            <p:cNvSpPr/>
            <p:nvPr/>
          </p:nvSpPr>
          <p:spPr>
            <a:xfrm>
              <a:off x="594349" y="9868"/>
              <a:ext cx="809028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 b="1" dirty="0">
                  <a:solidFill>
                    <a:prstClr val="black"/>
                  </a:solidFill>
                </a:rPr>
                <a:t>               -  </a:t>
              </a:r>
              <a:r>
                <a:rPr lang="en-US" sz="2000" dirty="0" err="1">
                  <a:solidFill>
                    <a:prstClr val="black"/>
                  </a:solidFill>
                </a:rPr>
                <a:t>Freie</a:t>
              </a:r>
              <a:r>
                <a:rPr lang="en-US" sz="2000" dirty="0">
                  <a:solidFill>
                    <a:prstClr val="black"/>
                  </a:solidFill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</a:rPr>
                <a:t>Univ</a:t>
              </a:r>
              <a:r>
                <a:rPr lang="en-US" sz="2000" dirty="0">
                  <a:solidFill>
                    <a:prstClr val="black"/>
                  </a:solidFill>
                </a:rPr>
                <a:t> Evaluation System Framework for </a:t>
              </a:r>
            </a:p>
            <a:p>
              <a:pPr lvl="0" algn="ctr"/>
              <a:r>
                <a:rPr lang="en-US" sz="2000" dirty="0">
                  <a:solidFill>
                    <a:prstClr val="black"/>
                  </a:solidFill>
                </a:rPr>
                <a:t>Scientific Infrastructures in Earth System Modeling</a:t>
              </a:r>
            </a:p>
            <a:p>
              <a:pPr lvl="0" algn="ctr"/>
              <a:r>
                <a:rPr lang="en-US" i="1" dirty="0">
                  <a:solidFill>
                    <a:prstClr val="black"/>
                  </a:solidFill>
                </a:rPr>
                <a:t>www-miklip.dkrz.de</a:t>
              </a:r>
              <a:r>
                <a:rPr lang="en-US" sz="2000" dirty="0">
                  <a:solidFill>
                    <a:prstClr val="black"/>
                  </a:solidFill>
                </a:rPr>
                <a:t> | </a:t>
              </a:r>
              <a:r>
                <a:rPr lang="en-US" i="1" dirty="0">
                  <a:solidFill>
                    <a:prstClr val="black"/>
                  </a:solidFill>
                </a:rPr>
                <a:t>freva.met.fu-berlin.de</a:t>
              </a:r>
              <a:endParaRPr lang="de-DE" i="1" dirty="0">
                <a:solidFill>
                  <a:prstClr val="black"/>
                </a:solidFill>
              </a:endParaRPr>
            </a:p>
          </p:txBody>
        </p:sp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sp>
        <p:nvSpPr>
          <p:cNvPr id="43" name="Textfeld 42"/>
          <p:cNvSpPr txBox="1"/>
          <p:nvPr/>
        </p:nvSpPr>
        <p:spPr>
          <a:xfrm>
            <a:off x="6120274" y="6008221"/>
            <a:ext cx="309634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de-DE" sz="1700" u="sng" dirty="0">
                <a:solidFill>
                  <a:prstClr val="black"/>
                </a:solidFill>
              </a:rPr>
              <a:t>Christopher Kadow</a:t>
            </a:r>
            <a:r>
              <a:rPr lang="de-DE" sz="1700" dirty="0">
                <a:solidFill>
                  <a:prstClr val="black"/>
                </a:solidFill>
              </a:rPr>
              <a:t>, S. Illing, </a:t>
            </a:r>
          </a:p>
          <a:p>
            <a:pPr lvl="0" algn="ctr"/>
            <a:r>
              <a:rPr lang="de-DE" sz="1700" dirty="0">
                <a:solidFill>
                  <a:prstClr val="black"/>
                </a:solidFill>
              </a:rPr>
              <a:t>O. Kunst, T. </a:t>
            </a:r>
            <a:r>
              <a:rPr lang="de-DE" sz="1700" dirty="0" err="1">
                <a:solidFill>
                  <a:prstClr val="black"/>
                </a:solidFill>
              </a:rPr>
              <a:t>Schartner</a:t>
            </a:r>
            <a:r>
              <a:rPr lang="de-DE" sz="1700" dirty="0">
                <a:solidFill>
                  <a:prstClr val="black"/>
                </a:solidFill>
              </a:rPr>
              <a:t>, I. Kirchner, H.W. Rust, U. </a:t>
            </a:r>
            <a:r>
              <a:rPr lang="de-DE" sz="1700" dirty="0" err="1">
                <a:solidFill>
                  <a:prstClr val="black"/>
                </a:solidFill>
              </a:rPr>
              <a:t>Cubasch</a:t>
            </a:r>
            <a:r>
              <a:rPr lang="de-DE" sz="1700" dirty="0">
                <a:solidFill>
                  <a:prstClr val="black"/>
                </a:solidFill>
              </a:rPr>
              <a:t>, U. Ulbrich</a:t>
            </a:r>
          </a:p>
        </p:txBody>
      </p:sp>
    </p:spTree>
    <p:extLst>
      <p:ext uri="{BB962C8B-B14F-4D97-AF65-F5344CB8AC3E}">
        <p14:creationId xmlns:p14="http://schemas.microsoft.com/office/powerpoint/2010/main" val="186371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ihandform 66"/>
          <p:cNvSpPr/>
          <p:nvPr/>
        </p:nvSpPr>
        <p:spPr>
          <a:xfrm rot="16200000">
            <a:off x="4468704" y="1935265"/>
            <a:ext cx="341579" cy="482748"/>
          </a:xfrm>
          <a:custGeom>
            <a:avLst/>
            <a:gdLst>
              <a:gd name="connsiteX0" fmla="*/ 0 w 341579"/>
              <a:gd name="connsiteY0" fmla="*/ 96550 h 482748"/>
              <a:gd name="connsiteX1" fmla="*/ 170790 w 341579"/>
              <a:gd name="connsiteY1" fmla="*/ 96550 h 482748"/>
              <a:gd name="connsiteX2" fmla="*/ 170790 w 341579"/>
              <a:gd name="connsiteY2" fmla="*/ 0 h 482748"/>
              <a:gd name="connsiteX3" fmla="*/ 341579 w 341579"/>
              <a:gd name="connsiteY3" fmla="*/ 241374 h 482748"/>
              <a:gd name="connsiteX4" fmla="*/ 170790 w 341579"/>
              <a:gd name="connsiteY4" fmla="*/ 482748 h 482748"/>
              <a:gd name="connsiteX5" fmla="*/ 170790 w 341579"/>
              <a:gd name="connsiteY5" fmla="*/ 386198 h 482748"/>
              <a:gd name="connsiteX6" fmla="*/ 0 w 341579"/>
              <a:gd name="connsiteY6" fmla="*/ 386198 h 482748"/>
              <a:gd name="connsiteX7" fmla="*/ 0 w 341579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579" h="482748">
                <a:moveTo>
                  <a:pt x="0" y="96550"/>
                </a:moveTo>
                <a:lnTo>
                  <a:pt x="170790" y="96550"/>
                </a:lnTo>
                <a:lnTo>
                  <a:pt x="170790" y="0"/>
                </a:lnTo>
                <a:lnTo>
                  <a:pt x="341579" y="241374"/>
                </a:lnTo>
                <a:lnTo>
                  <a:pt x="170790" y="482748"/>
                </a:lnTo>
                <a:lnTo>
                  <a:pt x="170790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102474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68" name="Freihandform 67">
            <a:hlinkClick r:id="" action="ppaction://macro?name=jump2usability"/>
          </p:cNvPr>
          <p:cNvSpPr/>
          <p:nvPr/>
        </p:nvSpPr>
        <p:spPr>
          <a:xfrm>
            <a:off x="3136492" y="980728"/>
            <a:ext cx="3006003" cy="936006"/>
          </a:xfrm>
          <a:custGeom>
            <a:avLst/>
            <a:gdLst>
              <a:gd name="connsiteX0" fmla="*/ 0 w 3006003"/>
              <a:gd name="connsiteY0" fmla="*/ 468003 h 936006"/>
              <a:gd name="connsiteX1" fmla="*/ 1503002 w 3006003"/>
              <a:gd name="connsiteY1" fmla="*/ 0 h 936006"/>
              <a:gd name="connsiteX2" fmla="*/ 3006004 w 3006003"/>
              <a:gd name="connsiteY2" fmla="*/ 468003 h 936006"/>
              <a:gd name="connsiteX3" fmla="*/ 1503002 w 3006003"/>
              <a:gd name="connsiteY3" fmla="*/ 936006 h 936006"/>
              <a:gd name="connsiteX4" fmla="*/ 0 w 3006003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6003" h="936006">
                <a:moveTo>
                  <a:pt x="0" y="468003"/>
                </a:moveTo>
                <a:cubicBezTo>
                  <a:pt x="0" y="209532"/>
                  <a:pt x="672917" y="0"/>
                  <a:pt x="1503002" y="0"/>
                </a:cubicBezTo>
                <a:cubicBezTo>
                  <a:pt x="2333087" y="0"/>
                  <a:pt x="3006004" y="209532"/>
                  <a:pt x="3006004" y="468003"/>
                </a:cubicBezTo>
                <a:cubicBezTo>
                  <a:pt x="3006004" y="726474"/>
                  <a:pt x="2333087" y="936006"/>
                  <a:pt x="1503002" y="936006"/>
                </a:cubicBezTo>
                <a:cubicBezTo>
                  <a:pt x="672917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99" tIns="167555" rIns="470699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Usability &amp; Flexibility</a:t>
            </a:r>
          </a:p>
        </p:txBody>
      </p:sp>
      <p:sp>
        <p:nvSpPr>
          <p:cNvPr id="69" name="Freihandform 68"/>
          <p:cNvSpPr/>
          <p:nvPr/>
        </p:nvSpPr>
        <p:spPr>
          <a:xfrm rot="21564469">
            <a:off x="6122762" y="3156466"/>
            <a:ext cx="267377" cy="482748"/>
          </a:xfrm>
          <a:custGeom>
            <a:avLst/>
            <a:gdLst>
              <a:gd name="connsiteX0" fmla="*/ 0 w 267377"/>
              <a:gd name="connsiteY0" fmla="*/ 96550 h 482748"/>
              <a:gd name="connsiteX1" fmla="*/ 133689 w 267377"/>
              <a:gd name="connsiteY1" fmla="*/ 96550 h 482748"/>
              <a:gd name="connsiteX2" fmla="*/ 133689 w 267377"/>
              <a:gd name="connsiteY2" fmla="*/ 0 h 482748"/>
              <a:gd name="connsiteX3" fmla="*/ 267377 w 267377"/>
              <a:gd name="connsiteY3" fmla="*/ 241374 h 482748"/>
              <a:gd name="connsiteX4" fmla="*/ 133689 w 267377"/>
              <a:gd name="connsiteY4" fmla="*/ 482748 h 482748"/>
              <a:gd name="connsiteX5" fmla="*/ 133689 w 267377"/>
              <a:gd name="connsiteY5" fmla="*/ 386198 h 482748"/>
              <a:gd name="connsiteX6" fmla="*/ 0 w 267377"/>
              <a:gd name="connsiteY6" fmla="*/ 386198 h 482748"/>
              <a:gd name="connsiteX7" fmla="*/ 0 w 267377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377" h="482748">
                <a:moveTo>
                  <a:pt x="0" y="96550"/>
                </a:moveTo>
                <a:lnTo>
                  <a:pt x="133689" y="96550"/>
                </a:lnTo>
                <a:lnTo>
                  <a:pt x="133689" y="0"/>
                </a:lnTo>
                <a:lnTo>
                  <a:pt x="267377" y="241374"/>
                </a:lnTo>
                <a:lnTo>
                  <a:pt x="133689" y="482748"/>
                </a:lnTo>
                <a:lnTo>
                  <a:pt x="133689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50" rIns="80213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0" name="Freihandform 69">
            <a:hlinkClick r:id="" action="ppaction://macro?name=jump2data"/>
          </p:cNvPr>
          <p:cNvSpPr/>
          <p:nvPr/>
        </p:nvSpPr>
        <p:spPr>
          <a:xfrm>
            <a:off x="6516209" y="2677894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Data Access</a:t>
            </a:r>
            <a:endParaRPr lang="en-US" sz="2400" kern="1200" dirty="0"/>
          </a:p>
        </p:txBody>
      </p:sp>
      <p:sp>
        <p:nvSpPr>
          <p:cNvPr id="71" name="Freihandform 70"/>
          <p:cNvSpPr/>
          <p:nvPr/>
        </p:nvSpPr>
        <p:spPr>
          <a:xfrm rot="5371714">
            <a:off x="4485616" y="4429598"/>
            <a:ext cx="322643" cy="482748"/>
          </a:xfrm>
          <a:custGeom>
            <a:avLst/>
            <a:gdLst>
              <a:gd name="connsiteX0" fmla="*/ 0 w 322643"/>
              <a:gd name="connsiteY0" fmla="*/ 96550 h 482748"/>
              <a:gd name="connsiteX1" fmla="*/ 161322 w 322643"/>
              <a:gd name="connsiteY1" fmla="*/ 96550 h 482748"/>
              <a:gd name="connsiteX2" fmla="*/ 161322 w 322643"/>
              <a:gd name="connsiteY2" fmla="*/ 0 h 482748"/>
              <a:gd name="connsiteX3" fmla="*/ 322643 w 322643"/>
              <a:gd name="connsiteY3" fmla="*/ 241374 h 482748"/>
              <a:gd name="connsiteX4" fmla="*/ 161322 w 322643"/>
              <a:gd name="connsiteY4" fmla="*/ 482748 h 482748"/>
              <a:gd name="connsiteX5" fmla="*/ 161322 w 322643"/>
              <a:gd name="connsiteY5" fmla="*/ 386198 h 482748"/>
              <a:gd name="connsiteX6" fmla="*/ 0 w 322643"/>
              <a:gd name="connsiteY6" fmla="*/ 386198 h 482748"/>
              <a:gd name="connsiteX7" fmla="*/ 0 w 322643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643" h="482748">
                <a:moveTo>
                  <a:pt x="0" y="96550"/>
                </a:moveTo>
                <a:lnTo>
                  <a:pt x="161322" y="96550"/>
                </a:lnTo>
                <a:lnTo>
                  <a:pt x="161322" y="0"/>
                </a:lnTo>
                <a:lnTo>
                  <a:pt x="322643" y="241374"/>
                </a:lnTo>
                <a:lnTo>
                  <a:pt x="161322" y="482748"/>
                </a:lnTo>
                <a:lnTo>
                  <a:pt x="161322" y="386198"/>
                </a:lnTo>
                <a:lnTo>
                  <a:pt x="0" y="386198"/>
                </a:lnTo>
                <a:lnTo>
                  <a:pt x="0" y="9655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96549" rIns="96793" bIns="9655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2" name="Freihandform 71">
            <a:hlinkClick r:id="" action="ppaction://macro?name=jump2repro"/>
          </p:cNvPr>
          <p:cNvSpPr/>
          <p:nvPr/>
        </p:nvSpPr>
        <p:spPr>
          <a:xfrm>
            <a:off x="3150558" y="4941266"/>
            <a:ext cx="3005619" cy="936006"/>
          </a:xfrm>
          <a:custGeom>
            <a:avLst/>
            <a:gdLst>
              <a:gd name="connsiteX0" fmla="*/ 0 w 3005619"/>
              <a:gd name="connsiteY0" fmla="*/ 468003 h 936006"/>
              <a:gd name="connsiteX1" fmla="*/ 1502810 w 3005619"/>
              <a:gd name="connsiteY1" fmla="*/ 0 h 936006"/>
              <a:gd name="connsiteX2" fmla="*/ 3005620 w 3005619"/>
              <a:gd name="connsiteY2" fmla="*/ 468003 h 936006"/>
              <a:gd name="connsiteX3" fmla="*/ 1502810 w 3005619"/>
              <a:gd name="connsiteY3" fmla="*/ 936006 h 936006"/>
              <a:gd name="connsiteX4" fmla="*/ 0 w 3005619"/>
              <a:gd name="connsiteY4" fmla="*/ 468003 h 93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619" h="936006">
                <a:moveTo>
                  <a:pt x="0" y="468003"/>
                </a:moveTo>
                <a:cubicBezTo>
                  <a:pt x="0" y="209532"/>
                  <a:pt x="672831" y="0"/>
                  <a:pt x="1502810" y="0"/>
                </a:cubicBezTo>
                <a:cubicBezTo>
                  <a:pt x="2332789" y="0"/>
                  <a:pt x="3005620" y="209532"/>
                  <a:pt x="3005620" y="468003"/>
                </a:cubicBezTo>
                <a:cubicBezTo>
                  <a:pt x="3005620" y="726474"/>
                  <a:pt x="2332789" y="936006"/>
                  <a:pt x="1502810" y="936006"/>
                </a:cubicBezTo>
                <a:cubicBezTo>
                  <a:pt x="672831" y="936006"/>
                  <a:pt x="0" y="726474"/>
                  <a:pt x="0" y="4680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0643" tIns="167555" rIns="470643" bIns="16755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Transparency &amp; Reproducibility</a:t>
            </a:r>
          </a:p>
        </p:txBody>
      </p:sp>
      <p:sp>
        <p:nvSpPr>
          <p:cNvPr id="73" name="Freihandform 72"/>
          <p:cNvSpPr/>
          <p:nvPr/>
        </p:nvSpPr>
        <p:spPr>
          <a:xfrm rot="62079">
            <a:off x="2873725" y="3143804"/>
            <a:ext cx="278623" cy="482749"/>
          </a:xfrm>
          <a:custGeom>
            <a:avLst/>
            <a:gdLst>
              <a:gd name="connsiteX0" fmla="*/ 0 w 278622"/>
              <a:gd name="connsiteY0" fmla="*/ 96550 h 482748"/>
              <a:gd name="connsiteX1" fmla="*/ 139311 w 278622"/>
              <a:gd name="connsiteY1" fmla="*/ 96550 h 482748"/>
              <a:gd name="connsiteX2" fmla="*/ 139311 w 278622"/>
              <a:gd name="connsiteY2" fmla="*/ 0 h 482748"/>
              <a:gd name="connsiteX3" fmla="*/ 278622 w 278622"/>
              <a:gd name="connsiteY3" fmla="*/ 241374 h 482748"/>
              <a:gd name="connsiteX4" fmla="*/ 139311 w 278622"/>
              <a:gd name="connsiteY4" fmla="*/ 482748 h 482748"/>
              <a:gd name="connsiteX5" fmla="*/ 139311 w 278622"/>
              <a:gd name="connsiteY5" fmla="*/ 386198 h 482748"/>
              <a:gd name="connsiteX6" fmla="*/ 0 w 278622"/>
              <a:gd name="connsiteY6" fmla="*/ 386198 h 482748"/>
              <a:gd name="connsiteX7" fmla="*/ 0 w 278622"/>
              <a:gd name="connsiteY7" fmla="*/ 96550 h 4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8622" h="482748">
                <a:moveTo>
                  <a:pt x="278622" y="386198"/>
                </a:moveTo>
                <a:lnTo>
                  <a:pt x="139311" y="386198"/>
                </a:lnTo>
                <a:lnTo>
                  <a:pt x="139311" y="482748"/>
                </a:lnTo>
                <a:lnTo>
                  <a:pt x="0" y="241374"/>
                </a:lnTo>
                <a:lnTo>
                  <a:pt x="139311" y="0"/>
                </a:lnTo>
                <a:lnTo>
                  <a:pt x="139311" y="96550"/>
                </a:lnTo>
                <a:lnTo>
                  <a:pt x="278622" y="96550"/>
                </a:lnTo>
                <a:lnTo>
                  <a:pt x="278622" y="386198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86" tIns="96551" rIns="1" bIns="9654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/>
          </a:p>
        </p:txBody>
      </p:sp>
      <p:sp>
        <p:nvSpPr>
          <p:cNvPr id="74" name="Freihandform 73">
            <a:hlinkClick r:id="" action="ppaction://macro?name=jump2plugin"/>
          </p:cNvPr>
          <p:cNvSpPr/>
          <p:nvPr/>
        </p:nvSpPr>
        <p:spPr>
          <a:xfrm>
            <a:off x="1322611" y="2657548"/>
            <a:ext cx="1419848" cy="1419848"/>
          </a:xfrm>
          <a:custGeom>
            <a:avLst/>
            <a:gdLst>
              <a:gd name="connsiteX0" fmla="*/ 0 w 1419848"/>
              <a:gd name="connsiteY0" fmla="*/ 709924 h 1419848"/>
              <a:gd name="connsiteX1" fmla="*/ 709924 w 1419848"/>
              <a:gd name="connsiteY1" fmla="*/ 0 h 1419848"/>
              <a:gd name="connsiteX2" fmla="*/ 1419848 w 1419848"/>
              <a:gd name="connsiteY2" fmla="*/ 709924 h 1419848"/>
              <a:gd name="connsiteX3" fmla="*/ 709924 w 1419848"/>
              <a:gd name="connsiteY3" fmla="*/ 1419848 h 1419848"/>
              <a:gd name="connsiteX4" fmla="*/ 0 w 1419848"/>
              <a:gd name="connsiteY4" fmla="*/ 709924 h 1419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848" h="1419848">
                <a:moveTo>
                  <a:pt x="0" y="709924"/>
                </a:moveTo>
                <a:cubicBezTo>
                  <a:pt x="0" y="317844"/>
                  <a:pt x="317844" y="0"/>
                  <a:pt x="709924" y="0"/>
                </a:cubicBezTo>
                <a:cubicBezTo>
                  <a:pt x="1102004" y="0"/>
                  <a:pt x="1419848" y="317844"/>
                  <a:pt x="1419848" y="709924"/>
                </a:cubicBezTo>
                <a:cubicBezTo>
                  <a:pt x="1419848" y="1102004"/>
                  <a:pt x="1102004" y="1419848"/>
                  <a:pt x="709924" y="1419848"/>
                </a:cubicBezTo>
                <a:cubicBezTo>
                  <a:pt x="317844" y="1419848"/>
                  <a:pt x="0" y="1102004"/>
                  <a:pt x="0" y="70992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Plugin</a:t>
            </a:r>
          </a:p>
        </p:txBody>
      </p:sp>
      <p:pic>
        <p:nvPicPr>
          <p:cNvPr id="2" name="Grafik 1">
            <a:hlinkClick r:id="" action="ppaction://macro?name=jump2schem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00" y="2401342"/>
            <a:ext cx="2078004" cy="2060468"/>
          </a:xfrm>
          <a:prstGeom prst="rect">
            <a:avLst/>
          </a:prstGeom>
        </p:spPr>
      </p:pic>
      <p:grpSp>
        <p:nvGrpSpPr>
          <p:cNvPr id="45" name="Gruppieren 44"/>
          <p:cNvGrpSpPr/>
          <p:nvPr/>
        </p:nvGrpSpPr>
        <p:grpSpPr>
          <a:xfrm>
            <a:off x="0" y="9868"/>
            <a:ext cx="9216618" cy="6875516"/>
            <a:chOff x="0" y="9868"/>
            <a:chExt cx="9216618" cy="6875516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0" y="9868"/>
              <a:ext cx="9216618" cy="6875516"/>
              <a:chOff x="0" y="9868"/>
              <a:chExt cx="9216618" cy="6875516"/>
            </a:xfrm>
          </p:grpSpPr>
          <p:pic>
            <p:nvPicPr>
              <p:cNvPr id="4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90" y="6004366"/>
                <a:ext cx="3024187" cy="80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Rechteck 48"/>
              <p:cNvSpPr/>
              <p:nvPr/>
            </p:nvSpPr>
            <p:spPr>
              <a:xfrm>
                <a:off x="594349" y="9868"/>
                <a:ext cx="8090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               - 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Freie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Univ</a:t>
                </a:r>
                <a:r>
                  <a:rPr lang="en-US" sz="2000" dirty="0">
                    <a:solidFill>
                      <a:prstClr val="black"/>
                    </a:solidFill>
                  </a:rPr>
                  <a:t> Evaluation System Framework for 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Scientific Infrastructures in Earth System Modeling</a:t>
                </a:r>
              </a:p>
              <a:p>
                <a:pPr lvl="0" algn="ctr"/>
                <a:r>
                  <a:rPr lang="en-US" i="1" dirty="0">
                    <a:solidFill>
                      <a:prstClr val="black"/>
                    </a:solidFill>
                  </a:rPr>
                  <a:t>www-miklip.dkrz.de</a:t>
                </a:r>
                <a:r>
                  <a:rPr lang="en-US" sz="2000" dirty="0">
                    <a:solidFill>
                      <a:prstClr val="black"/>
                    </a:solidFill>
                  </a:rPr>
                  <a:t> | </a:t>
                </a:r>
                <a:r>
                  <a:rPr lang="en-US" i="1" dirty="0">
                    <a:solidFill>
                      <a:prstClr val="black"/>
                    </a:solidFill>
                  </a:rPr>
                  <a:t>freva.met.fu-berlin.de</a:t>
                </a:r>
                <a:endParaRPr lang="de-DE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6120274" y="6008221"/>
                <a:ext cx="30963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de-DE" sz="1700" u="sng" dirty="0">
                    <a:solidFill>
                      <a:prstClr val="black"/>
                    </a:solidFill>
                  </a:rPr>
                  <a:t>Christopher Kadow</a:t>
                </a:r>
                <a:r>
                  <a:rPr lang="de-DE" sz="1700" dirty="0">
                    <a:solidFill>
                      <a:prstClr val="black"/>
                    </a:solidFill>
                  </a:rPr>
                  <a:t>, S. Illing, </a:t>
                </a:r>
              </a:p>
              <a:p>
                <a:pPr lvl="0" algn="ctr"/>
                <a:r>
                  <a:rPr lang="de-DE" sz="1700" dirty="0">
                    <a:solidFill>
                      <a:prstClr val="black"/>
                    </a:solidFill>
                  </a:rPr>
                  <a:t>O. Kunst, T.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Schartner</a:t>
                </a:r>
                <a:r>
                  <a:rPr lang="de-DE" sz="1700" dirty="0">
                    <a:solidFill>
                      <a:prstClr val="black"/>
                    </a:solidFill>
                  </a:rPr>
                  <a:t>, I. Kirchner, H.W. Rust, U.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Cubasch</a:t>
                </a:r>
                <a:r>
                  <a:rPr lang="de-DE" sz="1700" dirty="0">
                    <a:solidFill>
                      <a:prstClr val="black"/>
                    </a:solidFill>
                  </a:rPr>
                  <a:t>, U. Ulbrich</a:t>
                </a:r>
              </a:p>
            </p:txBody>
          </p:sp>
          <p:pic>
            <p:nvPicPr>
              <p:cNvPr id="51" name="Grafik 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1"/>
              <a:stretch/>
            </p:blipFill>
            <p:spPr bwMode="auto">
              <a:xfrm>
                <a:off x="0" y="6071823"/>
                <a:ext cx="1609633" cy="7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Grafik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926" y="6270664"/>
                <a:ext cx="776547" cy="28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Grafik 52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6699" r="16361" b="10730"/>
              <a:stretch/>
            </p:blipFill>
            <p:spPr>
              <a:xfrm>
                <a:off x="2171183" y="6092323"/>
                <a:ext cx="864096" cy="720081"/>
              </a:xfrm>
              <a:prstGeom prst="rect">
                <a:avLst/>
              </a:prstGeom>
            </p:spPr>
          </p:pic>
        </p:grpSp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sp>
        <p:nvSpPr>
          <p:cNvPr id="24" name="Kreuz 23">
            <a:hlinkClick r:id="" action="ppaction://macro?name=jump2link"/>
          </p:cNvPr>
          <p:cNvSpPr/>
          <p:nvPr/>
        </p:nvSpPr>
        <p:spPr>
          <a:xfrm>
            <a:off x="6517947" y="1025531"/>
            <a:ext cx="1419849" cy="1419848"/>
          </a:xfrm>
          <a:prstGeom prst="plus">
            <a:avLst/>
          </a:prstGeom>
          <a:solidFill>
            <a:srgbClr val="F29631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Link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2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DB</a:t>
            </a:r>
            <a:endParaRPr lang="en-US" sz="2400" kern="1200" dirty="0"/>
          </a:p>
        </p:txBody>
      </p:sp>
      <p:sp>
        <p:nvSpPr>
          <p:cNvPr id="25" name="Kreuz 24">
            <a:hlinkClick r:id="" action="ppaction://macro?name=jump2plugmyplugin"/>
          </p:cNvPr>
          <p:cNvSpPr/>
          <p:nvPr/>
        </p:nvSpPr>
        <p:spPr>
          <a:xfrm flipH="1">
            <a:off x="1320012" y="981494"/>
            <a:ext cx="1489775" cy="1419848"/>
          </a:xfrm>
          <a:prstGeom prst="plus">
            <a:avLst/>
          </a:prstGeom>
          <a:solidFill>
            <a:srgbClr val="F1953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Plug 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my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/>
              <a:t>Plugin</a:t>
            </a:r>
            <a:endParaRPr lang="en-US" sz="2400" kern="1200" dirty="0"/>
          </a:p>
        </p:txBody>
      </p:sp>
      <p:sp>
        <p:nvSpPr>
          <p:cNvPr id="26" name="Kreuz 25">
            <a:hlinkClick r:id="" action="ppaction://macro?name=jump2esgf"/>
          </p:cNvPr>
          <p:cNvSpPr/>
          <p:nvPr/>
        </p:nvSpPr>
        <p:spPr>
          <a:xfrm>
            <a:off x="6515493" y="4461810"/>
            <a:ext cx="1419849" cy="1419848"/>
          </a:xfrm>
          <a:prstGeom prst="plus">
            <a:avLst/>
          </a:prstGeom>
          <a:solidFill>
            <a:srgbClr val="F1953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/>
              <a:t>ESGF</a:t>
            </a:r>
          </a:p>
        </p:txBody>
      </p:sp>
      <p:sp>
        <p:nvSpPr>
          <p:cNvPr id="27" name="Kreuz 26">
            <a:hlinkClick r:id="" action="ppaction://macro?name=jump2docu"/>
          </p:cNvPr>
          <p:cNvSpPr/>
          <p:nvPr/>
        </p:nvSpPr>
        <p:spPr>
          <a:xfrm flipH="1">
            <a:off x="1284682" y="4461810"/>
            <a:ext cx="1489775" cy="1419848"/>
          </a:xfrm>
          <a:prstGeom prst="plus">
            <a:avLst/>
          </a:prstGeom>
          <a:solidFill>
            <a:srgbClr val="F1953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3">
            <a:schemeClr val="dk2">
              <a:hueOff val="0"/>
              <a:satOff val="0"/>
              <a:lumOff val="0"/>
              <a:alphaOff val="0"/>
            </a:schemeClr>
          </a:fillRef>
          <a:effectRef idx="2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8412" tIns="238412" rIns="238412" bIns="23841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/>
              <a:t>Docu</a:t>
            </a:r>
            <a:endParaRPr lang="en-US" sz="2400" kern="12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35" name="Interaktive Schaltfläche: Start 34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6" name="Gruppieren 35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37" name="Interaktive Schaltfläche: Anpassen 36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" name="Textfeld 37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40" name="Interaktive Schaltfläche: Anpassen 39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rgbClr val="F79646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>
              <a:hlinkClick r:id="" action="ppaction://macro?name=jump2home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58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pieren 44"/>
          <p:cNvGrpSpPr/>
          <p:nvPr/>
        </p:nvGrpSpPr>
        <p:grpSpPr>
          <a:xfrm>
            <a:off x="0" y="9868"/>
            <a:ext cx="9216618" cy="6875516"/>
            <a:chOff x="0" y="9868"/>
            <a:chExt cx="9216618" cy="6875516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0" y="9868"/>
              <a:ext cx="9216618" cy="6875516"/>
              <a:chOff x="0" y="9868"/>
              <a:chExt cx="9216618" cy="6875516"/>
            </a:xfrm>
          </p:grpSpPr>
          <p:pic>
            <p:nvPicPr>
              <p:cNvPr id="4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990" y="6004366"/>
                <a:ext cx="3024187" cy="808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Rechteck 48"/>
              <p:cNvSpPr/>
              <p:nvPr/>
            </p:nvSpPr>
            <p:spPr>
              <a:xfrm>
                <a:off x="594349" y="9868"/>
                <a:ext cx="809028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sz="2000" b="1" dirty="0">
                    <a:solidFill>
                      <a:prstClr val="black"/>
                    </a:solidFill>
                  </a:rPr>
                  <a:t>               - 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Freie</a:t>
                </a:r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</a:rPr>
                  <a:t>Univ</a:t>
                </a:r>
                <a:r>
                  <a:rPr lang="en-US" sz="2000" dirty="0">
                    <a:solidFill>
                      <a:prstClr val="black"/>
                    </a:solidFill>
                  </a:rPr>
                  <a:t> Evaluation System Framework for </a:t>
                </a:r>
              </a:p>
              <a:p>
                <a:pPr lvl="0" algn="ctr"/>
                <a:r>
                  <a:rPr lang="en-US" sz="2000" dirty="0">
                    <a:solidFill>
                      <a:prstClr val="black"/>
                    </a:solidFill>
                  </a:rPr>
                  <a:t>Scientific Infrastructures in Earth System Modeling</a:t>
                </a:r>
              </a:p>
              <a:p>
                <a:pPr lvl="0" algn="ctr"/>
                <a:r>
                  <a:rPr lang="en-US" i="1" dirty="0">
                    <a:solidFill>
                      <a:prstClr val="black"/>
                    </a:solidFill>
                  </a:rPr>
                  <a:t>www-miklip.dkrz.de</a:t>
                </a:r>
                <a:r>
                  <a:rPr lang="en-US" sz="2000" dirty="0">
                    <a:solidFill>
                      <a:prstClr val="black"/>
                    </a:solidFill>
                  </a:rPr>
                  <a:t> | </a:t>
                </a:r>
                <a:r>
                  <a:rPr lang="en-US" i="1" dirty="0">
                    <a:solidFill>
                      <a:prstClr val="black"/>
                    </a:solidFill>
                  </a:rPr>
                  <a:t>freva.met.fu-berlin.de</a:t>
                </a:r>
                <a:endParaRPr lang="de-DE" i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6120274" y="6008221"/>
                <a:ext cx="30963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de-DE" sz="1700" u="sng" dirty="0">
                    <a:solidFill>
                      <a:prstClr val="black"/>
                    </a:solidFill>
                  </a:rPr>
                  <a:t>Christopher Kadow</a:t>
                </a:r>
                <a:r>
                  <a:rPr lang="de-DE" sz="1700" dirty="0">
                    <a:solidFill>
                      <a:prstClr val="black"/>
                    </a:solidFill>
                  </a:rPr>
                  <a:t>, S. Illing, </a:t>
                </a:r>
              </a:p>
              <a:p>
                <a:pPr lvl="0" algn="ctr"/>
                <a:r>
                  <a:rPr lang="de-DE" sz="1700" dirty="0">
                    <a:solidFill>
                      <a:prstClr val="black"/>
                    </a:solidFill>
                  </a:rPr>
                  <a:t>O. Kunst, T.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Schartner</a:t>
                </a:r>
                <a:r>
                  <a:rPr lang="de-DE" sz="1700" dirty="0">
                    <a:solidFill>
                      <a:prstClr val="black"/>
                    </a:solidFill>
                  </a:rPr>
                  <a:t>, I. Kirchner, H.W. Rust, U. </a:t>
                </a:r>
                <a:r>
                  <a:rPr lang="de-DE" sz="1700" dirty="0" err="1">
                    <a:solidFill>
                      <a:prstClr val="black"/>
                    </a:solidFill>
                  </a:rPr>
                  <a:t>Cubasch</a:t>
                </a:r>
                <a:r>
                  <a:rPr lang="de-DE" sz="1700" dirty="0">
                    <a:solidFill>
                      <a:prstClr val="black"/>
                    </a:solidFill>
                  </a:rPr>
                  <a:t>, U. Ulbrich</a:t>
                </a:r>
              </a:p>
            </p:txBody>
          </p:sp>
          <p:pic>
            <p:nvPicPr>
              <p:cNvPr id="51" name="Grafik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41"/>
              <a:stretch/>
            </p:blipFill>
            <p:spPr bwMode="auto">
              <a:xfrm>
                <a:off x="0" y="6071823"/>
                <a:ext cx="1609633" cy="72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Grafik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926" y="6270664"/>
                <a:ext cx="776547" cy="284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Grafik 5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6" t="6699" r="16361" b="10730"/>
              <a:stretch/>
            </p:blipFill>
            <p:spPr>
              <a:xfrm>
                <a:off x="2171183" y="6092323"/>
                <a:ext cx="864096" cy="720081"/>
              </a:xfrm>
              <a:prstGeom prst="rect">
                <a:avLst/>
              </a:prstGeom>
            </p:spPr>
          </p:pic>
        </p:grpSp>
        <p:pic>
          <p:nvPicPr>
            <p:cNvPr id="47" name="Grafik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321" y="21662"/>
              <a:ext cx="862984" cy="350377"/>
            </a:xfrm>
            <a:prstGeom prst="rect">
              <a:avLst/>
            </a:prstGeom>
          </p:spPr>
        </p:pic>
      </p:grpSp>
      <p:grpSp>
        <p:nvGrpSpPr>
          <p:cNvPr id="3" name="Gruppieren 2"/>
          <p:cNvGrpSpPr/>
          <p:nvPr/>
        </p:nvGrpSpPr>
        <p:grpSpPr>
          <a:xfrm>
            <a:off x="1284682" y="980728"/>
            <a:ext cx="6653114" cy="4900930"/>
            <a:chOff x="1284682" y="980728"/>
            <a:chExt cx="6653114" cy="4900930"/>
          </a:xfrm>
        </p:grpSpPr>
        <p:sp>
          <p:nvSpPr>
            <p:cNvPr id="67" name="Freihandform 66"/>
            <p:cNvSpPr/>
            <p:nvPr/>
          </p:nvSpPr>
          <p:spPr>
            <a:xfrm rot="16200000">
              <a:off x="4468704" y="1935265"/>
              <a:ext cx="341579" cy="482748"/>
            </a:xfrm>
            <a:custGeom>
              <a:avLst/>
              <a:gdLst>
                <a:gd name="connsiteX0" fmla="*/ 0 w 341579"/>
                <a:gd name="connsiteY0" fmla="*/ 96550 h 482748"/>
                <a:gd name="connsiteX1" fmla="*/ 170790 w 341579"/>
                <a:gd name="connsiteY1" fmla="*/ 96550 h 482748"/>
                <a:gd name="connsiteX2" fmla="*/ 170790 w 341579"/>
                <a:gd name="connsiteY2" fmla="*/ 0 h 482748"/>
                <a:gd name="connsiteX3" fmla="*/ 341579 w 341579"/>
                <a:gd name="connsiteY3" fmla="*/ 241374 h 482748"/>
                <a:gd name="connsiteX4" fmla="*/ 170790 w 341579"/>
                <a:gd name="connsiteY4" fmla="*/ 482748 h 482748"/>
                <a:gd name="connsiteX5" fmla="*/ 170790 w 341579"/>
                <a:gd name="connsiteY5" fmla="*/ 386198 h 482748"/>
                <a:gd name="connsiteX6" fmla="*/ 0 w 341579"/>
                <a:gd name="connsiteY6" fmla="*/ 386198 h 482748"/>
                <a:gd name="connsiteX7" fmla="*/ 0 w 341579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579" h="482748">
                  <a:moveTo>
                    <a:pt x="0" y="96550"/>
                  </a:moveTo>
                  <a:lnTo>
                    <a:pt x="170790" y="96550"/>
                  </a:lnTo>
                  <a:lnTo>
                    <a:pt x="170790" y="0"/>
                  </a:lnTo>
                  <a:lnTo>
                    <a:pt x="341579" y="241374"/>
                  </a:lnTo>
                  <a:lnTo>
                    <a:pt x="170790" y="482748"/>
                  </a:lnTo>
                  <a:lnTo>
                    <a:pt x="170790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50" rIns="102474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68" name="Freihandform 67">
              <a:hlinkClick r:id="" action="ppaction://macro?name=jump2usability"/>
            </p:cNvPr>
            <p:cNvSpPr/>
            <p:nvPr/>
          </p:nvSpPr>
          <p:spPr>
            <a:xfrm>
              <a:off x="3136492" y="980728"/>
              <a:ext cx="3006003" cy="936006"/>
            </a:xfrm>
            <a:custGeom>
              <a:avLst/>
              <a:gdLst>
                <a:gd name="connsiteX0" fmla="*/ 0 w 3006003"/>
                <a:gd name="connsiteY0" fmla="*/ 468003 h 936006"/>
                <a:gd name="connsiteX1" fmla="*/ 1503002 w 3006003"/>
                <a:gd name="connsiteY1" fmla="*/ 0 h 936006"/>
                <a:gd name="connsiteX2" fmla="*/ 3006004 w 3006003"/>
                <a:gd name="connsiteY2" fmla="*/ 468003 h 936006"/>
                <a:gd name="connsiteX3" fmla="*/ 1503002 w 3006003"/>
                <a:gd name="connsiteY3" fmla="*/ 936006 h 936006"/>
                <a:gd name="connsiteX4" fmla="*/ 0 w 3006003"/>
                <a:gd name="connsiteY4" fmla="*/ 468003 h 93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6003" h="936006">
                  <a:moveTo>
                    <a:pt x="0" y="468003"/>
                  </a:moveTo>
                  <a:cubicBezTo>
                    <a:pt x="0" y="209532"/>
                    <a:pt x="672917" y="0"/>
                    <a:pt x="1503002" y="0"/>
                  </a:cubicBezTo>
                  <a:cubicBezTo>
                    <a:pt x="2333087" y="0"/>
                    <a:pt x="3006004" y="209532"/>
                    <a:pt x="3006004" y="468003"/>
                  </a:cubicBezTo>
                  <a:cubicBezTo>
                    <a:pt x="3006004" y="726474"/>
                    <a:pt x="2333087" y="936006"/>
                    <a:pt x="1503002" y="936006"/>
                  </a:cubicBezTo>
                  <a:cubicBezTo>
                    <a:pt x="672917" y="936006"/>
                    <a:pt x="0" y="726474"/>
                    <a:pt x="0" y="46800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0699" tIns="167555" rIns="470699" bIns="16755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Usability &amp; Flexibility</a:t>
              </a:r>
            </a:p>
          </p:txBody>
        </p:sp>
        <p:sp>
          <p:nvSpPr>
            <p:cNvPr id="69" name="Freihandform 68"/>
            <p:cNvSpPr/>
            <p:nvPr/>
          </p:nvSpPr>
          <p:spPr>
            <a:xfrm rot="21564469">
              <a:off x="6122762" y="3156466"/>
              <a:ext cx="267377" cy="482748"/>
            </a:xfrm>
            <a:custGeom>
              <a:avLst/>
              <a:gdLst>
                <a:gd name="connsiteX0" fmla="*/ 0 w 267377"/>
                <a:gd name="connsiteY0" fmla="*/ 96550 h 482748"/>
                <a:gd name="connsiteX1" fmla="*/ 133689 w 267377"/>
                <a:gd name="connsiteY1" fmla="*/ 96550 h 482748"/>
                <a:gd name="connsiteX2" fmla="*/ 133689 w 267377"/>
                <a:gd name="connsiteY2" fmla="*/ 0 h 482748"/>
                <a:gd name="connsiteX3" fmla="*/ 267377 w 267377"/>
                <a:gd name="connsiteY3" fmla="*/ 241374 h 482748"/>
                <a:gd name="connsiteX4" fmla="*/ 133689 w 267377"/>
                <a:gd name="connsiteY4" fmla="*/ 482748 h 482748"/>
                <a:gd name="connsiteX5" fmla="*/ 133689 w 267377"/>
                <a:gd name="connsiteY5" fmla="*/ 386198 h 482748"/>
                <a:gd name="connsiteX6" fmla="*/ 0 w 267377"/>
                <a:gd name="connsiteY6" fmla="*/ 386198 h 482748"/>
                <a:gd name="connsiteX7" fmla="*/ 0 w 267377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7377" h="482748">
                  <a:moveTo>
                    <a:pt x="0" y="96550"/>
                  </a:moveTo>
                  <a:lnTo>
                    <a:pt x="133689" y="96550"/>
                  </a:lnTo>
                  <a:lnTo>
                    <a:pt x="133689" y="0"/>
                  </a:lnTo>
                  <a:lnTo>
                    <a:pt x="267377" y="241374"/>
                  </a:lnTo>
                  <a:lnTo>
                    <a:pt x="133689" y="482748"/>
                  </a:lnTo>
                  <a:lnTo>
                    <a:pt x="133689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50" rIns="80213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0" name="Freihandform 69">
              <a:hlinkClick r:id="" action="ppaction://macro?name=jump2data"/>
            </p:cNvPr>
            <p:cNvSpPr/>
            <p:nvPr/>
          </p:nvSpPr>
          <p:spPr>
            <a:xfrm>
              <a:off x="6516209" y="2677894"/>
              <a:ext cx="1419848" cy="1419848"/>
            </a:xfrm>
            <a:custGeom>
              <a:avLst/>
              <a:gdLst>
                <a:gd name="connsiteX0" fmla="*/ 0 w 1419848"/>
                <a:gd name="connsiteY0" fmla="*/ 709924 h 1419848"/>
                <a:gd name="connsiteX1" fmla="*/ 709924 w 1419848"/>
                <a:gd name="connsiteY1" fmla="*/ 0 h 1419848"/>
                <a:gd name="connsiteX2" fmla="*/ 1419848 w 1419848"/>
                <a:gd name="connsiteY2" fmla="*/ 709924 h 1419848"/>
                <a:gd name="connsiteX3" fmla="*/ 709924 w 1419848"/>
                <a:gd name="connsiteY3" fmla="*/ 1419848 h 1419848"/>
                <a:gd name="connsiteX4" fmla="*/ 0 w 1419848"/>
                <a:gd name="connsiteY4" fmla="*/ 709924 h 14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848" h="1419848">
                  <a:moveTo>
                    <a:pt x="0" y="709924"/>
                  </a:moveTo>
                  <a:cubicBezTo>
                    <a:pt x="0" y="317844"/>
                    <a:pt x="317844" y="0"/>
                    <a:pt x="709924" y="0"/>
                  </a:cubicBezTo>
                  <a:cubicBezTo>
                    <a:pt x="1102004" y="0"/>
                    <a:pt x="1419848" y="317844"/>
                    <a:pt x="1419848" y="709924"/>
                  </a:cubicBezTo>
                  <a:cubicBezTo>
                    <a:pt x="1419848" y="1102004"/>
                    <a:pt x="1102004" y="1419848"/>
                    <a:pt x="709924" y="1419848"/>
                  </a:cubicBezTo>
                  <a:cubicBezTo>
                    <a:pt x="317844" y="1419848"/>
                    <a:pt x="0" y="1102004"/>
                    <a:pt x="0" y="70992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Data Access</a:t>
              </a:r>
              <a:endParaRPr lang="en-US" sz="2400" kern="1200" dirty="0"/>
            </a:p>
          </p:txBody>
        </p:sp>
        <p:sp>
          <p:nvSpPr>
            <p:cNvPr id="71" name="Freihandform 70"/>
            <p:cNvSpPr/>
            <p:nvPr/>
          </p:nvSpPr>
          <p:spPr>
            <a:xfrm rot="5371714">
              <a:off x="4485616" y="4429598"/>
              <a:ext cx="322643" cy="482748"/>
            </a:xfrm>
            <a:custGeom>
              <a:avLst/>
              <a:gdLst>
                <a:gd name="connsiteX0" fmla="*/ 0 w 322643"/>
                <a:gd name="connsiteY0" fmla="*/ 96550 h 482748"/>
                <a:gd name="connsiteX1" fmla="*/ 161322 w 322643"/>
                <a:gd name="connsiteY1" fmla="*/ 96550 h 482748"/>
                <a:gd name="connsiteX2" fmla="*/ 161322 w 322643"/>
                <a:gd name="connsiteY2" fmla="*/ 0 h 482748"/>
                <a:gd name="connsiteX3" fmla="*/ 322643 w 322643"/>
                <a:gd name="connsiteY3" fmla="*/ 241374 h 482748"/>
                <a:gd name="connsiteX4" fmla="*/ 161322 w 322643"/>
                <a:gd name="connsiteY4" fmla="*/ 482748 h 482748"/>
                <a:gd name="connsiteX5" fmla="*/ 161322 w 322643"/>
                <a:gd name="connsiteY5" fmla="*/ 386198 h 482748"/>
                <a:gd name="connsiteX6" fmla="*/ 0 w 322643"/>
                <a:gd name="connsiteY6" fmla="*/ 386198 h 482748"/>
                <a:gd name="connsiteX7" fmla="*/ 0 w 322643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643" h="482748">
                  <a:moveTo>
                    <a:pt x="0" y="96550"/>
                  </a:moveTo>
                  <a:lnTo>
                    <a:pt x="161322" y="96550"/>
                  </a:lnTo>
                  <a:lnTo>
                    <a:pt x="161322" y="0"/>
                  </a:lnTo>
                  <a:lnTo>
                    <a:pt x="322643" y="241374"/>
                  </a:lnTo>
                  <a:lnTo>
                    <a:pt x="161322" y="482748"/>
                  </a:lnTo>
                  <a:lnTo>
                    <a:pt x="161322" y="386198"/>
                  </a:lnTo>
                  <a:lnTo>
                    <a:pt x="0" y="386198"/>
                  </a:lnTo>
                  <a:lnTo>
                    <a:pt x="0" y="9655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96549" rIns="96793" bIns="9655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2" name="Freihandform 71">
              <a:hlinkClick r:id="" action="ppaction://macro?name=jump2repro"/>
            </p:cNvPr>
            <p:cNvSpPr/>
            <p:nvPr/>
          </p:nvSpPr>
          <p:spPr>
            <a:xfrm>
              <a:off x="3150558" y="4941266"/>
              <a:ext cx="3005619" cy="936006"/>
            </a:xfrm>
            <a:custGeom>
              <a:avLst/>
              <a:gdLst>
                <a:gd name="connsiteX0" fmla="*/ 0 w 3005619"/>
                <a:gd name="connsiteY0" fmla="*/ 468003 h 936006"/>
                <a:gd name="connsiteX1" fmla="*/ 1502810 w 3005619"/>
                <a:gd name="connsiteY1" fmla="*/ 0 h 936006"/>
                <a:gd name="connsiteX2" fmla="*/ 3005620 w 3005619"/>
                <a:gd name="connsiteY2" fmla="*/ 468003 h 936006"/>
                <a:gd name="connsiteX3" fmla="*/ 1502810 w 3005619"/>
                <a:gd name="connsiteY3" fmla="*/ 936006 h 936006"/>
                <a:gd name="connsiteX4" fmla="*/ 0 w 3005619"/>
                <a:gd name="connsiteY4" fmla="*/ 468003 h 93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5619" h="936006">
                  <a:moveTo>
                    <a:pt x="0" y="468003"/>
                  </a:moveTo>
                  <a:cubicBezTo>
                    <a:pt x="0" y="209532"/>
                    <a:pt x="672831" y="0"/>
                    <a:pt x="1502810" y="0"/>
                  </a:cubicBezTo>
                  <a:cubicBezTo>
                    <a:pt x="2332789" y="0"/>
                    <a:pt x="3005620" y="209532"/>
                    <a:pt x="3005620" y="468003"/>
                  </a:cubicBezTo>
                  <a:cubicBezTo>
                    <a:pt x="3005620" y="726474"/>
                    <a:pt x="2332789" y="936006"/>
                    <a:pt x="1502810" y="936006"/>
                  </a:cubicBezTo>
                  <a:cubicBezTo>
                    <a:pt x="672831" y="936006"/>
                    <a:pt x="0" y="726474"/>
                    <a:pt x="0" y="46800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0643" tIns="167555" rIns="470643" bIns="167555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Transparency &amp; Reproducibility</a:t>
              </a:r>
            </a:p>
          </p:txBody>
        </p:sp>
        <p:sp>
          <p:nvSpPr>
            <p:cNvPr id="73" name="Freihandform 72"/>
            <p:cNvSpPr/>
            <p:nvPr/>
          </p:nvSpPr>
          <p:spPr>
            <a:xfrm rot="62079">
              <a:off x="2873725" y="3143804"/>
              <a:ext cx="278623" cy="482749"/>
            </a:xfrm>
            <a:custGeom>
              <a:avLst/>
              <a:gdLst>
                <a:gd name="connsiteX0" fmla="*/ 0 w 278622"/>
                <a:gd name="connsiteY0" fmla="*/ 96550 h 482748"/>
                <a:gd name="connsiteX1" fmla="*/ 139311 w 278622"/>
                <a:gd name="connsiteY1" fmla="*/ 96550 h 482748"/>
                <a:gd name="connsiteX2" fmla="*/ 139311 w 278622"/>
                <a:gd name="connsiteY2" fmla="*/ 0 h 482748"/>
                <a:gd name="connsiteX3" fmla="*/ 278622 w 278622"/>
                <a:gd name="connsiteY3" fmla="*/ 241374 h 482748"/>
                <a:gd name="connsiteX4" fmla="*/ 139311 w 278622"/>
                <a:gd name="connsiteY4" fmla="*/ 482748 h 482748"/>
                <a:gd name="connsiteX5" fmla="*/ 139311 w 278622"/>
                <a:gd name="connsiteY5" fmla="*/ 386198 h 482748"/>
                <a:gd name="connsiteX6" fmla="*/ 0 w 278622"/>
                <a:gd name="connsiteY6" fmla="*/ 386198 h 482748"/>
                <a:gd name="connsiteX7" fmla="*/ 0 w 278622"/>
                <a:gd name="connsiteY7" fmla="*/ 96550 h 48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22" h="482748">
                  <a:moveTo>
                    <a:pt x="278622" y="386198"/>
                  </a:moveTo>
                  <a:lnTo>
                    <a:pt x="139311" y="386198"/>
                  </a:lnTo>
                  <a:lnTo>
                    <a:pt x="139311" y="482748"/>
                  </a:lnTo>
                  <a:lnTo>
                    <a:pt x="0" y="241374"/>
                  </a:lnTo>
                  <a:lnTo>
                    <a:pt x="139311" y="0"/>
                  </a:lnTo>
                  <a:lnTo>
                    <a:pt x="139311" y="96550"/>
                  </a:lnTo>
                  <a:lnTo>
                    <a:pt x="278622" y="96550"/>
                  </a:lnTo>
                  <a:lnTo>
                    <a:pt x="278622" y="386198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586" tIns="96551" rIns="1" bIns="9654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/>
            </a:p>
          </p:txBody>
        </p:sp>
        <p:sp>
          <p:nvSpPr>
            <p:cNvPr id="74" name="Freihandform 73">
              <a:hlinkClick r:id="" action="ppaction://macro?name=jump2plugin"/>
            </p:cNvPr>
            <p:cNvSpPr/>
            <p:nvPr/>
          </p:nvSpPr>
          <p:spPr>
            <a:xfrm>
              <a:off x="1322611" y="2657548"/>
              <a:ext cx="1419848" cy="1419848"/>
            </a:xfrm>
            <a:custGeom>
              <a:avLst/>
              <a:gdLst>
                <a:gd name="connsiteX0" fmla="*/ 0 w 1419848"/>
                <a:gd name="connsiteY0" fmla="*/ 709924 h 1419848"/>
                <a:gd name="connsiteX1" fmla="*/ 709924 w 1419848"/>
                <a:gd name="connsiteY1" fmla="*/ 0 h 1419848"/>
                <a:gd name="connsiteX2" fmla="*/ 1419848 w 1419848"/>
                <a:gd name="connsiteY2" fmla="*/ 709924 h 1419848"/>
                <a:gd name="connsiteX3" fmla="*/ 709924 w 1419848"/>
                <a:gd name="connsiteY3" fmla="*/ 1419848 h 1419848"/>
                <a:gd name="connsiteX4" fmla="*/ 0 w 1419848"/>
                <a:gd name="connsiteY4" fmla="*/ 709924 h 141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848" h="1419848">
                  <a:moveTo>
                    <a:pt x="0" y="709924"/>
                  </a:moveTo>
                  <a:cubicBezTo>
                    <a:pt x="0" y="317844"/>
                    <a:pt x="317844" y="0"/>
                    <a:pt x="709924" y="0"/>
                  </a:cubicBezTo>
                  <a:cubicBezTo>
                    <a:pt x="1102004" y="0"/>
                    <a:pt x="1419848" y="317844"/>
                    <a:pt x="1419848" y="709924"/>
                  </a:cubicBezTo>
                  <a:cubicBezTo>
                    <a:pt x="1419848" y="1102004"/>
                    <a:pt x="1102004" y="1419848"/>
                    <a:pt x="709924" y="1419848"/>
                  </a:cubicBezTo>
                  <a:cubicBezTo>
                    <a:pt x="317844" y="1419848"/>
                    <a:pt x="0" y="1102004"/>
                    <a:pt x="0" y="709924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Plugin</a:t>
              </a:r>
            </a:p>
          </p:txBody>
        </p:sp>
        <p:pic>
          <p:nvPicPr>
            <p:cNvPr id="2" name="Grafik 1">
              <a:hlinkClick r:id="" action="ppaction://macro?name=jump2scheme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200" y="2401342"/>
              <a:ext cx="2078004" cy="2060468"/>
            </a:xfrm>
            <a:prstGeom prst="rect">
              <a:avLst/>
            </a:prstGeom>
          </p:spPr>
        </p:pic>
        <p:sp>
          <p:nvSpPr>
            <p:cNvPr id="24" name="Kreuz 23">
              <a:hlinkClick r:id="" action="ppaction://macro?name=jump2link"/>
            </p:cNvPr>
            <p:cNvSpPr/>
            <p:nvPr/>
          </p:nvSpPr>
          <p:spPr>
            <a:xfrm>
              <a:off x="6517947" y="1025531"/>
              <a:ext cx="1419849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Link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2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DB</a:t>
              </a:r>
              <a:endParaRPr lang="en-US" sz="2400" kern="1200" dirty="0"/>
            </a:p>
          </p:txBody>
        </p:sp>
        <p:sp>
          <p:nvSpPr>
            <p:cNvPr id="25" name="Kreuz 24">
              <a:hlinkClick r:id="" action="ppaction://macro?name=jump2plugmyplugin"/>
            </p:cNvPr>
            <p:cNvSpPr/>
            <p:nvPr/>
          </p:nvSpPr>
          <p:spPr>
            <a:xfrm flipH="1">
              <a:off x="1320012" y="981494"/>
              <a:ext cx="1489775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Plug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my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/>
                <a:t>Plugin</a:t>
              </a:r>
              <a:endParaRPr lang="en-US" sz="2400" kern="1200" dirty="0"/>
            </a:p>
          </p:txBody>
        </p:sp>
        <p:sp>
          <p:nvSpPr>
            <p:cNvPr id="26" name="Kreuz 25">
              <a:hlinkClick r:id="" action="ppaction://macro?name=jump2esgf"/>
            </p:cNvPr>
            <p:cNvSpPr/>
            <p:nvPr/>
          </p:nvSpPr>
          <p:spPr>
            <a:xfrm>
              <a:off x="6515493" y="4461810"/>
              <a:ext cx="1419849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/>
                <a:t>ESGF</a:t>
              </a:r>
            </a:p>
          </p:txBody>
        </p:sp>
        <p:sp>
          <p:nvSpPr>
            <p:cNvPr id="27" name="Kreuz 26">
              <a:hlinkClick r:id="" action="ppaction://macro?name=jump2docu"/>
            </p:cNvPr>
            <p:cNvSpPr/>
            <p:nvPr/>
          </p:nvSpPr>
          <p:spPr>
            <a:xfrm flipH="1">
              <a:off x="1284682" y="4461810"/>
              <a:ext cx="1489775" cy="1419848"/>
            </a:xfrm>
            <a:prstGeom prst="plus">
              <a:avLst/>
            </a:prstGeom>
            <a:solidFill>
              <a:srgbClr val="F1953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8412" tIns="238412" rIns="238412" bIns="23841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err="1"/>
                <a:t>Docu</a:t>
              </a:r>
              <a:endParaRPr lang="en-US" sz="2400" kern="1200" dirty="0"/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7984569" y="-36299"/>
            <a:ext cx="1093149" cy="553998"/>
            <a:chOff x="7984569" y="-36299"/>
            <a:chExt cx="1093149" cy="553998"/>
          </a:xfrm>
        </p:grpSpPr>
        <p:sp>
          <p:nvSpPr>
            <p:cNvPr id="31" name="Interaktive Schaltfläche: Start 30">
              <a:hlinkClick r:id="" action="ppaction://macro?name=jump2home" highlightClick="1"/>
            </p:cNvPr>
            <p:cNvSpPr/>
            <p:nvPr/>
          </p:nvSpPr>
          <p:spPr>
            <a:xfrm>
              <a:off x="7984569" y="44371"/>
              <a:ext cx="326332" cy="339463"/>
            </a:xfrm>
            <a:prstGeom prst="actionButtonHom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2" name="Gruppieren 31"/>
            <p:cNvGrpSpPr/>
            <p:nvPr/>
          </p:nvGrpSpPr>
          <p:grpSpPr>
            <a:xfrm>
              <a:off x="8738550" y="9868"/>
              <a:ext cx="339168" cy="374219"/>
              <a:chOff x="8738550" y="9868"/>
              <a:chExt cx="339168" cy="374219"/>
            </a:xfrm>
          </p:grpSpPr>
          <p:sp>
            <p:nvSpPr>
              <p:cNvPr id="35" name="Interaktive Schaltfläche: Anpassen 34">
                <a:hlinkClick r:id="" action="ppaction://macro?name=jump2sum" highlightClick="1"/>
              </p:cNvPr>
              <p:cNvSpPr/>
              <p:nvPr/>
            </p:nvSpPr>
            <p:spPr>
              <a:xfrm>
                <a:off x="8747575" y="44624"/>
                <a:ext cx="330143" cy="339463"/>
              </a:xfrm>
              <a:prstGeom prst="actionButtonBlank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Textfeld 35">
                <a:hlinkClick r:id="" action="ppaction://macro?name=jump2sum"/>
              </p:cNvPr>
              <p:cNvSpPr txBox="1"/>
              <p:nvPr/>
            </p:nvSpPr>
            <p:spPr>
              <a:xfrm>
                <a:off x="8738550" y="9868"/>
                <a:ext cx="339168" cy="37396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b="1" dirty="0">
                    <a:solidFill>
                      <a:schemeClr val="bg1"/>
                    </a:solidFill>
                    <a:latin typeface="Bauhaus 93" panose="04030905020B02020C02" pitchFamily="82" charset="0"/>
                    <a:ea typeface="Verdana" panose="020B0604030504040204" pitchFamily="34" charset="0"/>
                    <a:cs typeface="Aharoni" panose="02010803020104030203" pitchFamily="2" charset="-79"/>
                  </a:rPr>
                  <a:t>∑</a:t>
                </a:r>
                <a:endParaRPr lang="de-DE" b="1" dirty="0">
                  <a:solidFill>
                    <a:schemeClr val="bg1"/>
                  </a:solidFill>
                  <a:latin typeface="Bauhaus 93" panose="04030905020B02020C02" pitchFamily="82" charset="0"/>
                  <a:cs typeface="Aharoni" panose="02010803020104030203" pitchFamily="2" charset="-79"/>
                </a:endParaRPr>
              </a:p>
            </p:txBody>
          </p:sp>
        </p:grpSp>
        <p:sp>
          <p:nvSpPr>
            <p:cNvPr id="33" name="Interaktive Schaltfläche: Anpassen 32">
              <a:hlinkClick r:id="" action="ppaction://macro?name=jump2sum" highlightClick="1"/>
            </p:cNvPr>
            <p:cNvSpPr/>
            <p:nvPr/>
          </p:nvSpPr>
          <p:spPr>
            <a:xfrm>
              <a:off x="8363518" y="44371"/>
              <a:ext cx="330143" cy="339463"/>
            </a:xfrm>
            <a:prstGeom prst="actionButtonBlank">
              <a:avLst/>
            </a:prstGeom>
            <a:solidFill>
              <a:srgbClr val="F79646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>
              <a:hlinkClick r:id="" action="ppaction://macro?name=jump2home"/>
            </p:cNvPr>
            <p:cNvSpPr txBox="1"/>
            <p:nvPr/>
          </p:nvSpPr>
          <p:spPr>
            <a:xfrm>
              <a:off x="8337288" y="-36299"/>
              <a:ext cx="339168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3000" b="1" dirty="0">
                  <a:solidFill>
                    <a:schemeClr val="bg1"/>
                  </a:solidFill>
                  <a:latin typeface="Impact" panose="020B080603090205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-62387" y="323364"/>
            <a:ext cx="953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err="1"/>
              <a:t>If</a:t>
            </a:r>
            <a:r>
              <a:rPr lang="de-DE" u="sng" dirty="0"/>
              <a:t> </a:t>
            </a:r>
            <a:r>
              <a:rPr lang="de-DE" u="sng" dirty="0" err="1"/>
              <a:t>the</a:t>
            </a:r>
            <a:r>
              <a:rPr lang="de-DE" u="sng" dirty="0"/>
              <a:t> </a:t>
            </a:r>
            <a:r>
              <a:rPr lang="de-DE" u="sng" dirty="0" err="1"/>
              <a:t>output</a:t>
            </a:r>
            <a:r>
              <a:rPr lang="de-DE" u="sng" dirty="0"/>
              <a:t> </a:t>
            </a:r>
            <a:r>
              <a:rPr lang="de-DE" u="sng" dirty="0" err="1"/>
              <a:t>of</a:t>
            </a:r>
            <a:r>
              <a:rPr lang="de-DE" u="sng" dirty="0"/>
              <a:t> a </a:t>
            </a:r>
            <a:r>
              <a:rPr lang="de-DE" u="sng" dirty="0" err="1"/>
              <a:t>plugin</a:t>
            </a:r>
            <a:r>
              <a:rPr lang="de-DE" u="sng" dirty="0"/>
              <a:t> </a:t>
            </a:r>
            <a:r>
              <a:rPr lang="de-DE" u="sng" dirty="0" err="1"/>
              <a:t>is</a:t>
            </a:r>
            <a:r>
              <a:rPr lang="de-DE" u="sng" dirty="0"/>
              <a:t> a post-</a:t>
            </a:r>
            <a:r>
              <a:rPr lang="de-DE" u="sng" dirty="0" err="1"/>
              <a:t>processed</a:t>
            </a:r>
            <a:r>
              <a:rPr lang="de-DE" u="sng" dirty="0"/>
              <a:t> variable, </a:t>
            </a:r>
            <a:r>
              <a:rPr lang="de-DE" u="sng" dirty="0" err="1"/>
              <a:t>it</a:t>
            </a:r>
            <a:r>
              <a:rPr lang="de-DE" u="sng" dirty="0"/>
              <a:t> </a:t>
            </a:r>
            <a:r>
              <a:rPr lang="de-DE" u="sng" dirty="0" err="1"/>
              <a:t>can</a:t>
            </a:r>
            <a:r>
              <a:rPr lang="de-DE" u="sng" dirty="0"/>
              <a:t> </a:t>
            </a:r>
            <a:r>
              <a:rPr lang="de-DE" u="sng" dirty="0" err="1"/>
              <a:t>be</a:t>
            </a:r>
            <a:r>
              <a:rPr lang="de-DE" u="sng" dirty="0"/>
              <a:t> </a:t>
            </a:r>
            <a:r>
              <a:rPr lang="de-DE" u="sng" dirty="0" err="1"/>
              <a:t>automatically</a:t>
            </a:r>
            <a:r>
              <a:rPr lang="de-DE" u="sng" dirty="0"/>
              <a:t> </a:t>
            </a:r>
            <a:r>
              <a:rPr lang="de-DE" u="sng" dirty="0" err="1"/>
              <a:t>part</a:t>
            </a:r>
            <a:r>
              <a:rPr lang="de-DE" u="sng" dirty="0"/>
              <a:t> </a:t>
            </a:r>
            <a:r>
              <a:rPr lang="de-DE" u="sng" dirty="0" err="1"/>
              <a:t>of</a:t>
            </a:r>
            <a:r>
              <a:rPr lang="de-DE" u="sng" dirty="0"/>
              <a:t> </a:t>
            </a:r>
            <a:r>
              <a:rPr lang="de-DE" u="sng" dirty="0" err="1"/>
              <a:t>the</a:t>
            </a:r>
            <a:r>
              <a:rPr lang="de-DE" u="sng" dirty="0"/>
              <a:t> </a:t>
            </a:r>
            <a:r>
              <a:rPr lang="de-DE" u="sng" dirty="0" err="1"/>
              <a:t>data</a:t>
            </a:r>
            <a:r>
              <a:rPr lang="de-DE" u="sng" dirty="0"/>
              <a:t> </a:t>
            </a:r>
            <a:r>
              <a:rPr lang="de-DE" u="sng" dirty="0" err="1"/>
              <a:t>base</a:t>
            </a:r>
            <a:endParaRPr lang="de-DE" u="sng" dirty="0"/>
          </a:p>
        </p:txBody>
      </p:sp>
      <p:sp>
        <p:nvSpPr>
          <p:cNvPr id="38" name="Textfeld 37"/>
          <p:cNvSpPr txBox="1"/>
          <p:nvPr/>
        </p:nvSpPr>
        <p:spPr>
          <a:xfrm>
            <a:off x="135227" y="1196752"/>
            <a:ext cx="2358162" cy="73866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de-DE" sz="1400" dirty="0" err="1">
                <a:solidFill>
                  <a:prstClr val="black"/>
                </a:solidFill>
              </a:rPr>
              <a:t>if</a:t>
            </a:r>
            <a:r>
              <a:rPr lang="de-DE" sz="1400" dirty="0">
                <a:solidFill>
                  <a:prstClr val="black"/>
                </a:solidFill>
              </a:rPr>
              <a:t> link2database: </a:t>
            </a:r>
            <a:r>
              <a:rPr lang="de-DE" sz="1400" dirty="0" err="1">
                <a:solidFill>
                  <a:prstClr val="black"/>
                </a:solidFill>
              </a:rPr>
              <a:t>self.linkmydata</a:t>
            </a:r>
            <a:r>
              <a:rPr lang="de-DE" sz="1400" dirty="0">
                <a:solidFill>
                  <a:prstClr val="black"/>
                </a:solidFill>
              </a:rPr>
              <a:t>(</a:t>
            </a:r>
            <a:r>
              <a:rPr lang="de-DE" sz="1400" dirty="0" err="1">
                <a:solidFill>
                  <a:prstClr val="black"/>
                </a:solidFill>
              </a:rPr>
              <a:t>os.path.join</a:t>
            </a:r>
            <a:endParaRPr lang="de-DE" sz="1400" dirty="0">
              <a:solidFill>
                <a:prstClr val="black"/>
              </a:solidFill>
            </a:endParaRPr>
          </a:p>
          <a:p>
            <a:pPr lvl="0"/>
            <a:r>
              <a:rPr lang="de-DE" sz="1400" dirty="0">
                <a:solidFill>
                  <a:prstClr val="black"/>
                </a:solidFill>
              </a:rPr>
              <a:t>(outputdir_</a:t>
            </a:r>
            <a:r>
              <a:rPr lang="de-DE" sz="1400" dirty="0" err="1">
                <a:solidFill>
                  <a:prstClr val="black"/>
                </a:solidFill>
              </a:rPr>
              <a:t>org</a:t>
            </a:r>
            <a:r>
              <a:rPr lang="de-DE" sz="1400" dirty="0">
                <a:solidFill>
                  <a:prstClr val="black"/>
                </a:solidFill>
              </a:rPr>
              <a:t>,'CMOR'))</a:t>
            </a: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712" y="2204544"/>
            <a:ext cx="2327115" cy="1120412"/>
          </a:xfrm>
          <a:prstGeom prst="rect">
            <a:avLst/>
          </a:prstGeom>
          <a:ln w="38100">
            <a:solidFill>
              <a:srgbClr val="F79646"/>
            </a:solidFill>
          </a:ln>
        </p:spPr>
      </p:pic>
      <p:sp>
        <p:nvSpPr>
          <p:cNvPr id="40" name="Textfeld 39"/>
          <p:cNvSpPr txBox="1"/>
          <p:nvPr/>
        </p:nvSpPr>
        <p:spPr>
          <a:xfrm>
            <a:off x="35297" y="1863847"/>
            <a:ext cx="1745103" cy="31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Option in </a:t>
            </a:r>
            <a:r>
              <a:rPr lang="de-DE" dirty="0" err="1"/>
              <a:t>plugin</a:t>
            </a:r>
            <a:r>
              <a:rPr lang="de-DE" dirty="0"/>
              <a:t>:</a:t>
            </a:r>
          </a:p>
        </p:txBody>
      </p:sp>
      <p:sp>
        <p:nvSpPr>
          <p:cNvPr id="41" name="Rechteck 40"/>
          <p:cNvSpPr/>
          <p:nvPr/>
        </p:nvSpPr>
        <p:spPr>
          <a:xfrm>
            <a:off x="30099" y="616943"/>
            <a:ext cx="2684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Developers </a:t>
            </a:r>
            <a:r>
              <a:rPr lang="de-DE" dirty="0" err="1"/>
              <a:t>get</a:t>
            </a:r>
            <a:r>
              <a:rPr lang="de-DE" dirty="0"/>
              <a:t> a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Freva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plugin</a:t>
            </a:r>
            <a:endParaRPr lang="de-DE" dirty="0"/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10"/>
          <a:srcRect t="47493"/>
          <a:stretch/>
        </p:blipFill>
        <p:spPr>
          <a:xfrm>
            <a:off x="150138" y="3938535"/>
            <a:ext cx="2351837" cy="1290665"/>
          </a:xfrm>
          <a:prstGeom prst="rect">
            <a:avLst/>
          </a:prstGeom>
          <a:ln w="38100">
            <a:solidFill>
              <a:srgbClr val="F79646"/>
            </a:solidFill>
          </a:ln>
        </p:spPr>
      </p:pic>
      <p:sp>
        <p:nvSpPr>
          <p:cNvPr id="43" name="Textfeld 42"/>
          <p:cNvSpPr txBox="1"/>
          <p:nvPr/>
        </p:nvSpPr>
        <p:spPr>
          <a:xfrm>
            <a:off x="35496" y="3309038"/>
            <a:ext cx="2457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Preview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MET_ENSEMBLE </a:t>
            </a:r>
            <a:r>
              <a:rPr lang="de-DE" dirty="0" err="1"/>
              <a:t>plugin</a:t>
            </a:r>
            <a:r>
              <a:rPr lang="de-DE" dirty="0"/>
              <a:t>:</a:t>
            </a:r>
          </a:p>
        </p:txBody>
      </p:sp>
      <p:grpSp>
        <p:nvGrpSpPr>
          <p:cNvPr id="44" name="Gruppieren 43"/>
          <p:cNvGrpSpPr/>
          <p:nvPr/>
        </p:nvGrpSpPr>
        <p:grpSpPr>
          <a:xfrm>
            <a:off x="3071899" y="1196752"/>
            <a:ext cx="2705948" cy="4559766"/>
            <a:chOff x="5148064" y="1969977"/>
            <a:chExt cx="2705948" cy="4559766"/>
          </a:xfrm>
        </p:grpSpPr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20072" y="2616308"/>
              <a:ext cx="2633940" cy="3913435"/>
            </a:xfrm>
            <a:prstGeom prst="rect">
              <a:avLst/>
            </a:prstGeom>
            <a:ln w="38100">
              <a:solidFill>
                <a:srgbClr val="F79646"/>
              </a:solidFill>
            </a:ln>
          </p:spPr>
        </p:pic>
        <p:sp>
          <p:nvSpPr>
            <p:cNvPr id="55" name="Textfeld 54"/>
            <p:cNvSpPr txBox="1"/>
            <p:nvPr/>
          </p:nvSpPr>
          <p:spPr>
            <a:xfrm>
              <a:off x="5148064" y="1969977"/>
              <a:ext cx="26339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Result</a:t>
              </a:r>
              <a:r>
                <a:rPr lang="de-DE" dirty="0"/>
                <a:t> </a:t>
              </a:r>
              <a:r>
                <a:rPr lang="de-DE" dirty="0" err="1"/>
                <a:t>of</a:t>
              </a:r>
              <a:r>
                <a:rPr lang="de-DE" dirty="0"/>
                <a:t> </a:t>
              </a:r>
              <a:r>
                <a:rPr lang="de-DE" dirty="0" err="1"/>
                <a:t>the</a:t>
              </a:r>
              <a:r>
                <a:rPr lang="de-DE" dirty="0"/>
                <a:t> </a:t>
              </a:r>
              <a:r>
                <a:rPr lang="de-DE" dirty="0" err="1"/>
                <a:t>plugin</a:t>
              </a:r>
              <a:r>
                <a:rPr lang="de-DE" dirty="0"/>
                <a:t> </a:t>
              </a:r>
              <a:r>
                <a:rPr lang="de-DE" dirty="0" err="1"/>
                <a:t>now</a:t>
              </a:r>
              <a:r>
                <a:rPr lang="de-DE" dirty="0"/>
                <a:t> </a:t>
              </a:r>
              <a:r>
                <a:rPr lang="de-DE" dirty="0" err="1"/>
                <a:t>part</a:t>
              </a:r>
              <a:r>
                <a:rPr lang="de-DE" dirty="0"/>
                <a:t> </a:t>
              </a:r>
              <a:r>
                <a:rPr lang="de-DE" dirty="0" err="1"/>
                <a:t>of</a:t>
              </a:r>
              <a:r>
                <a:rPr lang="de-DE" dirty="0"/>
                <a:t> </a:t>
              </a:r>
              <a:r>
                <a:rPr lang="de-DE" dirty="0" err="1"/>
                <a:t>the</a:t>
              </a:r>
              <a:r>
                <a:rPr lang="de-DE" dirty="0"/>
                <a:t> </a:t>
              </a:r>
              <a:r>
                <a:rPr lang="de-DE" dirty="0" err="1"/>
                <a:t>users</a:t>
              </a:r>
              <a:r>
                <a:rPr lang="de-DE" dirty="0"/>
                <a:t> </a:t>
              </a:r>
              <a:r>
                <a:rPr lang="de-DE" dirty="0" err="1"/>
                <a:t>database</a:t>
              </a:r>
              <a:endParaRPr lang="de-DE" dirty="0"/>
            </a:p>
          </p:txBody>
        </p:sp>
      </p:grpSp>
      <p:pic>
        <p:nvPicPr>
          <p:cNvPr id="56" name="Grafik 55"/>
          <p:cNvPicPr>
            <a:picLocks noChangeAspect="1"/>
          </p:cNvPicPr>
          <p:nvPr/>
        </p:nvPicPr>
        <p:blipFill rotWithShape="1">
          <a:blip r:embed="rId12"/>
          <a:srcRect r="48467"/>
          <a:stretch/>
        </p:blipFill>
        <p:spPr>
          <a:xfrm>
            <a:off x="6481016" y="2131115"/>
            <a:ext cx="2267810" cy="4663089"/>
          </a:xfrm>
          <a:prstGeom prst="rect">
            <a:avLst/>
          </a:prstGeom>
          <a:ln w="38100">
            <a:solidFill>
              <a:srgbClr val="F79646"/>
            </a:solidFill>
          </a:ln>
        </p:spPr>
      </p:pic>
      <p:sp>
        <p:nvSpPr>
          <p:cNvPr id="57" name="Textfeld 56"/>
          <p:cNvSpPr txBox="1"/>
          <p:nvPr/>
        </p:nvSpPr>
        <p:spPr>
          <a:xfrm>
            <a:off x="6390604" y="1484784"/>
            <a:ext cx="2448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choosen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plugin</a:t>
            </a:r>
            <a:endParaRPr lang="de-DE" dirty="0"/>
          </a:p>
        </p:txBody>
      </p:sp>
      <p:sp>
        <p:nvSpPr>
          <p:cNvPr id="58" name="Richtungspfeil 57"/>
          <p:cNvSpPr/>
          <p:nvPr/>
        </p:nvSpPr>
        <p:spPr>
          <a:xfrm>
            <a:off x="2627784" y="1988840"/>
            <a:ext cx="360040" cy="3277235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ichtungspfeil 58"/>
          <p:cNvSpPr/>
          <p:nvPr/>
        </p:nvSpPr>
        <p:spPr>
          <a:xfrm>
            <a:off x="5940152" y="2528029"/>
            <a:ext cx="360040" cy="3277235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26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9722 0.6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62" y="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723 0.62986 L 3.33333E-6 -1.48148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61" y="-3150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0" animBg="1"/>
      <p:bldP spid="38" grpId="1" animBg="1"/>
      <p:bldP spid="40" grpId="0"/>
      <p:bldP spid="40" grpId="1"/>
      <p:bldP spid="41" grpId="0"/>
      <p:bldP spid="41" grpId="1"/>
      <p:bldP spid="43" grpId="0"/>
      <p:bldP spid="43" grpId="1"/>
      <p:bldP spid="57" grpId="0"/>
      <p:bldP spid="57" grpId="1"/>
      <p:bldP spid="58" grpId="0" animBg="1"/>
      <p:bldP spid="58" grpId="1" animBg="1"/>
      <p:bldP spid="59" grpId="0" animBg="1"/>
      <p:bldP spid="5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1483</Words>
  <Application>Microsoft Office PowerPoint</Application>
  <PresentationFormat>Bildschirmpräsentation (4:3)</PresentationFormat>
  <Paragraphs>266</Paragraphs>
  <Slides>12</Slides>
  <Notes>12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Aharoni</vt:lpstr>
      <vt:lpstr>Arial</vt:lpstr>
      <vt:lpstr>Bauhaus 93</vt:lpstr>
      <vt:lpstr>Calibri</vt:lpstr>
      <vt:lpstr>Impact</vt:lpstr>
      <vt:lpstr>Verdana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CK</dc:creator>
  <cp:lastModifiedBy>aechter</cp:lastModifiedBy>
  <cp:revision>513</cp:revision>
  <dcterms:created xsi:type="dcterms:W3CDTF">2013-02-09T11:06:14Z</dcterms:created>
  <dcterms:modified xsi:type="dcterms:W3CDTF">2016-11-23T10:27:27Z</dcterms:modified>
</cp:coreProperties>
</file>