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2" r:id="rId2"/>
    <p:sldId id="259" r:id="rId3"/>
    <p:sldId id="263" r:id="rId4"/>
    <p:sldId id="283" r:id="rId5"/>
    <p:sldId id="264" r:id="rId6"/>
    <p:sldId id="265" r:id="rId7"/>
    <p:sldId id="278" r:id="rId8"/>
    <p:sldId id="280" r:id="rId9"/>
    <p:sldId id="281" r:id="rId10"/>
    <p:sldId id="276" r:id="rId11"/>
    <p:sldId id="284" r:id="rId12"/>
    <p:sldId id="269" r:id="rId13"/>
    <p:sldId id="266" r:id="rId14"/>
    <p:sldId id="271" r:id="rId15"/>
    <p:sldId id="272" r:id="rId16"/>
    <p:sldId id="273" r:id="rId17"/>
    <p:sldId id="274" r:id="rId18"/>
    <p:sldId id="275" r:id="rId19"/>
    <p:sldId id="277"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576" y="66"/>
      </p:cViewPr>
      <p:guideLst>
        <p:guide orient="horz" pos="2352"/>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60872-E922-411A-B6D7-A3BF25835156}" type="datetimeFigureOut">
              <a:rPr lang="en-PH" smtClean="0"/>
              <a:t>20/08/2016</a:t>
            </a:fld>
            <a:endParaRPr lang="en-P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6AAD3-3954-4DEE-B2E6-CF1600495C66}" type="slidenum">
              <a:rPr lang="en-PH" smtClean="0"/>
              <a:t>‹#›</a:t>
            </a:fld>
            <a:endParaRPr lang="en-PH"/>
          </a:p>
        </p:txBody>
      </p:sp>
    </p:spTree>
    <p:extLst>
      <p:ext uri="{BB962C8B-B14F-4D97-AF65-F5344CB8AC3E}">
        <p14:creationId xmlns:p14="http://schemas.microsoft.com/office/powerpoint/2010/main" val="88995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GIF</a:t>
            </a:r>
            <a:endParaRPr lang="en-US" dirty="0"/>
          </a:p>
        </p:txBody>
      </p:sp>
      <p:sp>
        <p:nvSpPr>
          <p:cNvPr id="4" name="Slide Number Placeholder 3"/>
          <p:cNvSpPr>
            <a:spLocks noGrp="1"/>
          </p:cNvSpPr>
          <p:nvPr>
            <p:ph type="sldNum" sz="quarter" idx="10"/>
          </p:nvPr>
        </p:nvSpPr>
        <p:spPr/>
        <p:txBody>
          <a:bodyPr/>
          <a:lstStyle/>
          <a:p>
            <a:fld id="{5BAA925C-CAE5-44FD-9C62-BA1825DE706C}" type="slidenum">
              <a:rPr lang="en-US" smtClean="0"/>
              <a:pPr/>
              <a:t>7</a:t>
            </a:fld>
            <a:endParaRPr lang="en-US"/>
          </a:p>
        </p:txBody>
      </p:sp>
    </p:spTree>
    <p:extLst>
      <p:ext uri="{BB962C8B-B14F-4D97-AF65-F5344CB8AC3E}">
        <p14:creationId xmlns:p14="http://schemas.microsoft.com/office/powerpoint/2010/main" val="3243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E06371-574C-430F-B9E3-BD29A642B3AE}" type="datetimeFigureOut">
              <a:rPr lang="en-PH" smtClean="0"/>
              <a:t>20/08/2016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199819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06371-574C-430F-B9E3-BD29A642B3AE}" type="datetimeFigureOut">
              <a:rPr lang="en-PH" smtClean="0"/>
              <a:t>20/08/2016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1069318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06371-574C-430F-B9E3-BD29A642B3AE}" type="datetimeFigureOut">
              <a:rPr lang="en-PH" smtClean="0"/>
              <a:t>20/08/2016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334703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E06371-574C-430F-B9E3-BD29A642B3AE}" type="datetimeFigureOut">
              <a:rPr lang="en-PH" smtClean="0"/>
              <a:t>20/08/2016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245264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E06371-574C-430F-B9E3-BD29A642B3AE}" type="datetimeFigureOut">
              <a:rPr lang="en-PH" smtClean="0"/>
              <a:t>20/08/2016</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122374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E06371-574C-430F-B9E3-BD29A642B3AE}" type="datetimeFigureOut">
              <a:rPr lang="en-PH" smtClean="0"/>
              <a:t>20/08/2016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94403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E06371-574C-430F-B9E3-BD29A642B3AE}" type="datetimeFigureOut">
              <a:rPr lang="en-PH" smtClean="0"/>
              <a:t>20/08/2016</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286598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E06371-574C-430F-B9E3-BD29A642B3AE}" type="datetimeFigureOut">
              <a:rPr lang="en-PH" smtClean="0"/>
              <a:t>20/08/2016</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155413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E06371-574C-430F-B9E3-BD29A642B3AE}" type="datetimeFigureOut">
              <a:rPr lang="en-PH" smtClean="0"/>
              <a:t>20/08/2016</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83191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06371-574C-430F-B9E3-BD29A642B3AE}" type="datetimeFigureOut">
              <a:rPr lang="en-PH" smtClean="0"/>
              <a:t>20/08/2016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41784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E06371-574C-430F-B9E3-BD29A642B3AE}" type="datetimeFigureOut">
              <a:rPr lang="en-PH" smtClean="0"/>
              <a:t>20/08/2016</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26A71C5-C094-4B4B-90B0-4F43236C622D}" type="slidenum">
              <a:rPr lang="en-PH" smtClean="0"/>
              <a:t>‹#›</a:t>
            </a:fld>
            <a:endParaRPr lang="en-PH"/>
          </a:p>
        </p:txBody>
      </p:sp>
    </p:spTree>
    <p:extLst>
      <p:ext uri="{BB962C8B-B14F-4D97-AF65-F5344CB8AC3E}">
        <p14:creationId xmlns:p14="http://schemas.microsoft.com/office/powerpoint/2010/main" val="171857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06371-574C-430F-B9E3-BD29A642B3AE}" type="datetimeFigureOut">
              <a:rPr lang="en-PH" smtClean="0"/>
              <a:t>20/08/2016</a:t>
            </a:fld>
            <a:endParaRPr lang="en-P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A71C5-C094-4B4B-90B0-4F43236C622D}" type="slidenum">
              <a:rPr lang="en-PH" smtClean="0"/>
              <a:t>‹#›</a:t>
            </a:fld>
            <a:endParaRPr lang="en-PH"/>
          </a:p>
        </p:txBody>
      </p:sp>
    </p:spTree>
    <p:extLst>
      <p:ext uri="{BB962C8B-B14F-4D97-AF65-F5344CB8AC3E}">
        <p14:creationId xmlns:p14="http://schemas.microsoft.com/office/powerpoint/2010/main" val="2520426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PNG"/><Relationship Id="rId10" Type="http://schemas.openxmlformats.org/officeDocument/2006/relationships/image" Target="../media/image11.png"/><Relationship Id="rId4" Type="http://schemas.openxmlformats.org/officeDocument/2006/relationships/image" Target="../media/image22.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gif"/><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7488" r="8346"/>
          <a:stretch/>
        </p:blipFill>
        <p:spPr>
          <a:xfrm>
            <a:off x="4683909" y="-27568"/>
            <a:ext cx="1602737" cy="1536192"/>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0671" r="35796"/>
          <a:stretch/>
        </p:blipFill>
        <p:spPr>
          <a:xfrm>
            <a:off x="3868239" y="11855"/>
            <a:ext cx="897623" cy="1536192"/>
          </a:xfrm>
          <a:prstGeom prst="rect">
            <a:avLst/>
          </a:prstGeom>
        </p:spPr>
      </p:pic>
      <p:sp>
        <p:nvSpPr>
          <p:cNvPr id="13" name="Rectangle 12"/>
          <p:cNvSpPr/>
          <p:nvPr/>
        </p:nvSpPr>
        <p:spPr>
          <a:xfrm>
            <a:off x="2088" y="1519775"/>
            <a:ext cx="9143999" cy="240194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ctrTitle"/>
          </p:nvPr>
        </p:nvSpPr>
        <p:spPr>
          <a:xfrm>
            <a:off x="493211" y="1629200"/>
            <a:ext cx="8157575" cy="2387600"/>
          </a:xfrm>
        </p:spPr>
        <p:txBody>
          <a:bodyPr>
            <a:noAutofit/>
          </a:bodyPr>
          <a:lstStyle/>
          <a:p>
            <a:r>
              <a:rPr lang="en-PH" sz="4500" dirty="0" smtClean="0"/>
              <a:t>DEVELOPMENT OF </a:t>
            </a:r>
            <a:br>
              <a:rPr lang="en-PH" sz="4500" dirty="0" smtClean="0"/>
            </a:br>
            <a:r>
              <a:rPr lang="en-PH" sz="4500" dirty="0" smtClean="0"/>
              <a:t>STORM SURGE HAZARD MAPS AND ADVISORY SYSTEM</a:t>
            </a:r>
            <a:br>
              <a:rPr lang="en-PH" sz="4500" dirty="0" smtClean="0"/>
            </a:br>
            <a:r>
              <a:rPr lang="en-PH" sz="4500" dirty="0" smtClean="0"/>
              <a:t>FOR THE PHILIPPINES</a:t>
            </a:r>
            <a:endParaRPr lang="en-PH" sz="4500" dirty="0"/>
          </a:p>
        </p:txBody>
      </p:sp>
      <p:sp>
        <p:nvSpPr>
          <p:cNvPr id="3" name="Subtitle 2"/>
          <p:cNvSpPr>
            <a:spLocks noGrp="1"/>
          </p:cNvSpPr>
          <p:nvPr>
            <p:ph type="subTitle" idx="1"/>
          </p:nvPr>
        </p:nvSpPr>
        <p:spPr>
          <a:xfrm>
            <a:off x="1054100" y="4031148"/>
            <a:ext cx="7364186" cy="620302"/>
          </a:xfrm>
        </p:spPr>
        <p:txBody>
          <a:bodyPr>
            <a:normAutofit fontScale="92500" lnSpcReduction="10000"/>
          </a:bodyPr>
          <a:lstStyle/>
          <a:p>
            <a:r>
              <a:rPr lang="en-PH" sz="1500" b="1" dirty="0"/>
              <a:t>Joy </a:t>
            </a:r>
            <a:r>
              <a:rPr lang="en-PH" sz="1500" b="1" dirty="0" smtClean="0"/>
              <a:t>Santiago</a:t>
            </a:r>
            <a:r>
              <a:rPr lang="en-PH" sz="1500" b="1" baseline="30000" dirty="0" smtClean="0"/>
              <a:t>(1,2</a:t>
            </a:r>
            <a:r>
              <a:rPr lang="en-PH" sz="1500" b="1" baseline="30000" dirty="0"/>
              <a:t>)</a:t>
            </a:r>
            <a:r>
              <a:rPr lang="en-PH" sz="1500" b="1" dirty="0"/>
              <a:t>, Alfredo </a:t>
            </a:r>
            <a:r>
              <a:rPr lang="en-PH" sz="1500" b="1" dirty="0" err="1"/>
              <a:t>Mahar</a:t>
            </a:r>
            <a:r>
              <a:rPr lang="en-PH" sz="1500" b="1" dirty="0"/>
              <a:t> Francisco </a:t>
            </a:r>
            <a:r>
              <a:rPr lang="en-PH" sz="1500" b="1" dirty="0" err="1" smtClean="0"/>
              <a:t>Lagmay</a:t>
            </a:r>
            <a:r>
              <a:rPr lang="en-PH" sz="1500" b="1" baseline="30000" dirty="0" smtClean="0"/>
              <a:t>(1,2</a:t>
            </a:r>
            <a:r>
              <a:rPr lang="en-PH" sz="1500" b="1" baseline="30000" dirty="0"/>
              <a:t>)</a:t>
            </a:r>
            <a:r>
              <a:rPr lang="en-PH" sz="1500" b="1" dirty="0"/>
              <a:t>, </a:t>
            </a:r>
            <a:r>
              <a:rPr lang="en-PH" sz="1500" b="1" dirty="0" smtClean="0"/>
              <a:t>Vicente </a:t>
            </a:r>
            <a:r>
              <a:rPr lang="en-PH" sz="1500" b="1" dirty="0" err="1" smtClean="0"/>
              <a:t>Malano</a:t>
            </a:r>
            <a:r>
              <a:rPr lang="en-PH" sz="1500" b="1" baseline="30000" dirty="0" smtClean="0"/>
              <a:t>(3)</a:t>
            </a:r>
            <a:r>
              <a:rPr lang="en-PH" sz="1500" b="1" dirty="0" smtClean="0"/>
              <a:t> Carl </a:t>
            </a:r>
            <a:r>
              <a:rPr lang="en-PH" sz="1500" b="1" dirty="0"/>
              <a:t>Vincent </a:t>
            </a:r>
            <a:r>
              <a:rPr lang="en-PH" sz="1500" b="1" dirty="0" smtClean="0"/>
              <a:t>Caro</a:t>
            </a:r>
            <a:r>
              <a:rPr lang="en-PH" sz="1500" b="1" baseline="30000" dirty="0" smtClean="0"/>
              <a:t>(1,2</a:t>
            </a:r>
            <a:r>
              <a:rPr lang="en-PH" sz="1500" b="1" baseline="30000" dirty="0"/>
              <a:t>)</a:t>
            </a:r>
            <a:r>
              <a:rPr lang="en-PH" sz="1500" b="1" dirty="0"/>
              <a:t>, John Kenneth </a:t>
            </a:r>
            <a:r>
              <a:rPr lang="en-PH" sz="1500" b="1" dirty="0" smtClean="0"/>
              <a:t>Suarez</a:t>
            </a:r>
            <a:r>
              <a:rPr lang="en-PH" sz="1500" b="1" baseline="30000" dirty="0" smtClean="0"/>
              <a:t>(1</a:t>
            </a:r>
            <a:r>
              <a:rPr lang="en-PH" sz="1500" b="1" baseline="30000" dirty="0"/>
              <a:t>)</a:t>
            </a:r>
            <a:r>
              <a:rPr lang="en-PH" sz="1500" b="1" dirty="0"/>
              <a:t>, Judd </a:t>
            </a:r>
            <a:r>
              <a:rPr lang="en-PH" sz="1500" b="1" dirty="0" smtClean="0"/>
              <a:t>Tablazon</a:t>
            </a:r>
            <a:r>
              <a:rPr lang="en-PH" sz="1500" b="1" baseline="30000" dirty="0"/>
              <a:t>(1</a:t>
            </a:r>
            <a:r>
              <a:rPr lang="en-PH" sz="1500" b="1" baseline="30000" dirty="0" smtClean="0"/>
              <a:t>)</a:t>
            </a:r>
            <a:r>
              <a:rPr lang="en-PH" sz="1500" b="1" dirty="0" smtClean="0"/>
              <a:t>, </a:t>
            </a:r>
            <a:r>
              <a:rPr lang="en-PH" sz="1500" b="1" dirty="0"/>
              <a:t>Lea </a:t>
            </a:r>
            <a:r>
              <a:rPr lang="en-PH" sz="1500" b="1" dirty="0" err="1" smtClean="0"/>
              <a:t>Dasallas</a:t>
            </a:r>
            <a:r>
              <a:rPr lang="en-PH" sz="1500" b="1" baseline="30000" dirty="0"/>
              <a:t>(1)</a:t>
            </a:r>
            <a:r>
              <a:rPr lang="en-PH" sz="1500" b="1" dirty="0" smtClean="0"/>
              <a:t>, </a:t>
            </a:r>
            <a:r>
              <a:rPr lang="en-PH" sz="1500" b="1" dirty="0"/>
              <a:t>and Prince Garnet </a:t>
            </a:r>
            <a:r>
              <a:rPr lang="en-PH" sz="1500" b="1" dirty="0" err="1" smtClean="0"/>
              <a:t>Goting</a:t>
            </a:r>
            <a:r>
              <a:rPr lang="en-PH" sz="1500" b="1" baseline="30000" dirty="0"/>
              <a:t>(1)</a:t>
            </a:r>
            <a:endParaRPr lang="en-PH" sz="15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504" y="5214348"/>
            <a:ext cx="1170257" cy="925104"/>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661" t="18403" r="72286" b="21257"/>
          <a:stretch/>
        </p:blipFill>
        <p:spPr>
          <a:xfrm>
            <a:off x="2026577" y="292512"/>
            <a:ext cx="1064713" cy="926925"/>
          </a:xfrm>
          <a:prstGeom prst="rect">
            <a:avLst/>
          </a:prstGeom>
        </p:spPr>
      </p:pic>
      <p:sp>
        <p:nvSpPr>
          <p:cNvPr id="8" name="Subtitle 2"/>
          <p:cNvSpPr txBox="1">
            <a:spLocks/>
          </p:cNvSpPr>
          <p:nvPr/>
        </p:nvSpPr>
        <p:spPr>
          <a:xfrm>
            <a:off x="269420" y="4572698"/>
            <a:ext cx="8933545" cy="50534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Font typeface="Arial" panose="020B0604020202020204" pitchFamily="34" charset="0"/>
              <a:buAutoNum type="arabicParenBoth"/>
            </a:pPr>
            <a:r>
              <a:rPr lang="en-PH" sz="1300" dirty="0" smtClean="0"/>
              <a:t>Nationwide Operational Assessment of Hazards, Quezon City, Philippines,</a:t>
            </a:r>
          </a:p>
          <a:p>
            <a:pPr>
              <a:lnSpc>
                <a:spcPct val="100000"/>
              </a:lnSpc>
              <a:spcBef>
                <a:spcPts val="0"/>
              </a:spcBef>
              <a:buFont typeface="Arial" panose="020B0604020202020204" pitchFamily="34" charset="0"/>
              <a:buAutoNum type="arabicParenBoth"/>
            </a:pPr>
            <a:r>
              <a:rPr lang="en-PH" sz="1300" dirty="0" smtClean="0"/>
              <a:t> University of the Philippines - </a:t>
            </a:r>
            <a:r>
              <a:rPr lang="en-PH" sz="1300" dirty="0" err="1" smtClean="0"/>
              <a:t>Diliman</a:t>
            </a:r>
            <a:r>
              <a:rPr lang="en-PH" sz="1300" dirty="0" smtClean="0"/>
              <a:t>, Quezon City, Philippines, and</a:t>
            </a:r>
          </a:p>
          <a:p>
            <a:pPr>
              <a:lnSpc>
                <a:spcPct val="100000"/>
              </a:lnSpc>
              <a:spcBef>
                <a:spcPts val="0"/>
              </a:spcBef>
              <a:buFont typeface="Arial" panose="020B0604020202020204" pitchFamily="34" charset="0"/>
              <a:buAutoNum type="arabicParenBoth"/>
            </a:pPr>
            <a:r>
              <a:rPr lang="en-PH" sz="1300" dirty="0"/>
              <a:t> </a:t>
            </a:r>
            <a:r>
              <a:rPr lang="en-PH" sz="1300" dirty="0" smtClean="0"/>
              <a:t>Philippine Atmospheric, Geophysical and Astronomical Services Administration</a:t>
            </a:r>
            <a:endParaRPr lang="en-PH" sz="13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914" y="305035"/>
            <a:ext cx="914402" cy="914402"/>
          </a:xfrm>
          <a:prstGeom prst="rect">
            <a:avLst/>
          </a:prstGeom>
        </p:spPr>
      </p:pic>
      <p:sp>
        <p:nvSpPr>
          <p:cNvPr id="14" name="Subtitle 2"/>
          <p:cNvSpPr txBox="1">
            <a:spLocks/>
          </p:cNvSpPr>
          <p:nvPr/>
        </p:nvSpPr>
        <p:spPr>
          <a:xfrm>
            <a:off x="169144" y="6172200"/>
            <a:ext cx="92202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PH" sz="1700" dirty="0" smtClean="0"/>
              <a:t>EUROPEAN GEOSCIENCES UNION GENERAL ASSEMBLY 2016</a:t>
            </a:r>
          </a:p>
          <a:p>
            <a:r>
              <a:rPr lang="en-PH" sz="1700" dirty="0" smtClean="0"/>
              <a:t>VIENNA, AUSTRIA | APRIL 18-22, 2016</a:t>
            </a:r>
            <a:endParaRPr lang="en-US" sz="1700" dirty="0" smtClean="0"/>
          </a:p>
          <a:p>
            <a:endParaRPr lang="en-US" sz="1700" dirty="0" smtClean="0">
              <a:latin typeface="Arial Narrow" panose="020B060602020203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2569" y="375601"/>
            <a:ext cx="780710" cy="777240"/>
          </a:xfrm>
          <a:prstGeom prst="rect">
            <a:avLst/>
          </a:prstGeom>
        </p:spPr>
      </p:pic>
    </p:spTree>
    <p:extLst>
      <p:ext uri="{BB962C8B-B14F-4D97-AF65-F5344CB8AC3E}">
        <p14:creationId xmlns:p14="http://schemas.microsoft.com/office/powerpoint/2010/main" val="139808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817" y="2828209"/>
            <a:ext cx="8960128" cy="981423"/>
          </a:xfrm>
          <a:prstGeom prst="rect">
            <a:avLst/>
          </a:prstGeom>
        </p:spPr>
        <p:txBody>
          <a:bodyPr wrap="square">
            <a:spAutoFit/>
          </a:bodyPr>
          <a:lstStyle/>
          <a:p>
            <a:pPr algn="just">
              <a:lnSpc>
                <a:spcPct val="107000"/>
              </a:lnSpc>
              <a:spcAft>
                <a:spcPts val="800"/>
              </a:spcAft>
            </a:pPr>
            <a:r>
              <a:rPr lang="en-PH" dirty="0">
                <a:latin typeface="Calibri" panose="020F0502020204030204" pitchFamily="34" charset="0"/>
                <a:ea typeface="Calibri" panose="020F0502020204030204" pitchFamily="34" charset="0"/>
                <a:cs typeface="Times New Roman" panose="02020603050405020304" pitchFamily="18" charset="0"/>
              </a:rPr>
              <a:t>The Storm </a:t>
            </a:r>
            <a:r>
              <a:rPr lang="en-PH" dirty="0" smtClean="0">
                <a:latin typeface="Calibri" panose="020F0502020204030204" pitchFamily="34" charset="0"/>
                <a:ea typeface="Calibri" panose="020F0502020204030204" pitchFamily="34" charset="0"/>
                <a:cs typeface="Times New Roman" panose="02020603050405020304" pitchFamily="18" charset="0"/>
              </a:rPr>
              <a:t>surge hazard maps and </a:t>
            </a:r>
            <a:r>
              <a:rPr lang="en-PH" dirty="0">
                <a:latin typeface="Calibri" panose="020F0502020204030204" pitchFamily="34" charset="0"/>
                <a:ea typeface="Calibri" panose="020F0502020204030204" pitchFamily="34" charset="0"/>
                <a:cs typeface="Times New Roman" panose="02020603050405020304" pitchFamily="18" charset="0"/>
              </a:rPr>
              <a:t>advisory </a:t>
            </a:r>
            <a:r>
              <a:rPr lang="en-PH" dirty="0" smtClean="0">
                <a:latin typeface="Calibri" panose="020F0502020204030204" pitchFamily="34" charset="0"/>
                <a:ea typeface="Calibri" panose="020F0502020204030204" pitchFamily="34" charset="0"/>
                <a:cs typeface="Times New Roman" panose="02020603050405020304" pitchFamily="18" charset="0"/>
              </a:rPr>
              <a:t>of </a:t>
            </a:r>
            <a:r>
              <a:rPr lang="en-PH" dirty="0">
                <a:latin typeface="Calibri" panose="020F0502020204030204" pitchFamily="34" charset="0"/>
                <a:ea typeface="Calibri" panose="020F0502020204030204" pitchFamily="34" charset="0"/>
                <a:cs typeface="Times New Roman" panose="02020603050405020304" pitchFamily="18" charset="0"/>
              </a:rPr>
              <a:t>DOST-Project NOAH was developed as an early warning system in response to the Philippine government’s advocacy to eliminate the threat </a:t>
            </a:r>
            <a:r>
              <a:rPr lang="en-PH" dirty="0" smtClean="0">
                <a:latin typeface="Calibri" panose="020F0502020204030204" pitchFamily="34" charset="0"/>
                <a:ea typeface="Calibri" panose="020F0502020204030204" pitchFamily="34" charset="0"/>
                <a:cs typeface="Times New Roman" panose="02020603050405020304" pitchFamily="18" charset="0"/>
              </a:rPr>
              <a:t>of storm surges to the country’s coastal communities</a:t>
            </a:r>
            <a:r>
              <a:rPr lang="en-PH" dirty="0">
                <a:latin typeface="Calibri" panose="020F0502020204030204" pitchFamily="34" charset="0"/>
                <a:ea typeface="Calibri" panose="020F0502020204030204" pitchFamily="34" charset="0"/>
                <a:cs typeface="Times New Roman" panose="02020603050405020304" pitchFamily="18" charset="0"/>
              </a:rPr>
              <a:t>. </a:t>
            </a:r>
            <a:endParaRPr lang="en-PH"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44" name="Rectangle 43"/>
          <p:cNvSpPr/>
          <p:nvPr/>
        </p:nvSpPr>
        <p:spPr>
          <a:xfrm>
            <a:off x="0" y="562888"/>
            <a:ext cx="9143999" cy="190548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5" name="Picture 4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490" y="634700"/>
            <a:ext cx="8429638" cy="1901968"/>
          </a:xfrm>
          <a:prstGeom prst="rect">
            <a:avLst/>
          </a:prstGeom>
        </p:spPr>
      </p:pic>
      <p:sp>
        <p:nvSpPr>
          <p:cNvPr id="72" name="TextBox 71"/>
          <p:cNvSpPr txBox="1"/>
          <p:nvPr/>
        </p:nvSpPr>
        <p:spPr>
          <a:xfrm>
            <a:off x="39717" y="697330"/>
            <a:ext cx="3122545" cy="353943"/>
          </a:xfrm>
          <a:prstGeom prst="rect">
            <a:avLst/>
          </a:prstGeom>
          <a:solidFill>
            <a:schemeClr val="bg1">
              <a:lumMod val="65000"/>
            </a:schemeClr>
          </a:solidFill>
          <a:ln>
            <a:noFill/>
          </a:ln>
        </p:spPr>
        <p:txBody>
          <a:bodyPr wrap="square" rtlCol="0">
            <a:spAutoFit/>
          </a:bodyPr>
          <a:lstStyle/>
          <a:p>
            <a:r>
              <a:rPr lang="en-PH" sz="1700" b="1" dirty="0" smtClean="0"/>
              <a:t>Storm Surge Hazard Maps</a:t>
            </a:r>
            <a:endParaRPr lang="en-PH" sz="1700" b="1" dirty="0"/>
          </a:p>
        </p:txBody>
      </p:sp>
      <p:sp>
        <p:nvSpPr>
          <p:cNvPr id="41" name="Rectangle 40"/>
          <p:cNvSpPr/>
          <p:nvPr/>
        </p:nvSpPr>
        <p:spPr>
          <a:xfrm>
            <a:off x="2088" y="4141089"/>
            <a:ext cx="9143999" cy="246888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TextBox 41"/>
          <p:cNvSpPr txBox="1"/>
          <p:nvPr/>
        </p:nvSpPr>
        <p:spPr>
          <a:xfrm>
            <a:off x="5436295" y="4275531"/>
            <a:ext cx="3690431" cy="353943"/>
          </a:xfrm>
          <a:prstGeom prst="rect">
            <a:avLst/>
          </a:prstGeom>
          <a:solidFill>
            <a:schemeClr val="bg1">
              <a:lumMod val="65000"/>
            </a:schemeClr>
          </a:solidFill>
          <a:ln>
            <a:noFill/>
          </a:ln>
        </p:spPr>
        <p:txBody>
          <a:bodyPr wrap="square" rtlCol="0">
            <a:spAutoFit/>
          </a:bodyPr>
          <a:lstStyle/>
          <a:p>
            <a:r>
              <a:rPr lang="en-PH" sz="1700" b="1" dirty="0" smtClean="0"/>
              <a:t>Forecasting and Advisory System</a:t>
            </a:r>
            <a:endParaRPr lang="en-PH" sz="1700" b="1" dirty="0"/>
          </a:p>
        </p:txBody>
      </p:sp>
      <p:pic>
        <p:nvPicPr>
          <p:cNvPr id="43" name="Picture 4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094" y="3996772"/>
            <a:ext cx="8430768" cy="2889791"/>
          </a:xfrm>
          <a:prstGeom prst="rect">
            <a:avLst/>
          </a:prstGeom>
        </p:spPr>
      </p:pic>
    </p:spTree>
    <p:extLst>
      <p:ext uri="{BB962C8B-B14F-4D97-AF65-F5344CB8AC3E}">
        <p14:creationId xmlns:p14="http://schemas.microsoft.com/office/powerpoint/2010/main" val="71326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grpSp>
        <p:nvGrpSpPr>
          <p:cNvPr id="3" name="Group 2"/>
          <p:cNvGrpSpPr/>
          <p:nvPr/>
        </p:nvGrpSpPr>
        <p:grpSpPr>
          <a:xfrm>
            <a:off x="149237" y="810760"/>
            <a:ext cx="8734625" cy="958596"/>
            <a:chOff x="149237" y="2997368"/>
            <a:chExt cx="8734625" cy="958596"/>
          </a:xfrm>
        </p:grpSpPr>
        <p:sp>
          <p:nvSpPr>
            <p:cNvPr id="10" name="Rectangle 9"/>
            <p:cNvSpPr/>
            <p:nvPr/>
          </p:nvSpPr>
          <p:spPr>
            <a:xfrm>
              <a:off x="887941" y="2997368"/>
              <a:ext cx="7995921" cy="958596"/>
            </a:xfrm>
            <a:prstGeom prst="rect">
              <a:avLst/>
            </a:prstGeom>
          </p:spPr>
          <p:txBody>
            <a:bodyPr wrap="square">
              <a:spAutoFit/>
            </a:bodyPr>
            <a:lstStyle/>
            <a:p>
              <a:pPr algn="just">
                <a:lnSpc>
                  <a:spcPct val="107000"/>
                </a:lnSpc>
                <a:spcAft>
                  <a:spcPts val="800"/>
                </a:spcAft>
              </a:pPr>
              <a:r>
                <a:rPr lang="en-PH" dirty="0" smtClean="0">
                  <a:ea typeface="Calibri" panose="020F0502020204030204" pitchFamily="34" charset="0"/>
                  <a:cs typeface="Times New Roman" panose="02020603050405020304" pitchFamily="18" charset="0"/>
                </a:rPr>
                <a:t>The development of the advisory system is composed of two process namely (1) Creation of Storm Surge Hazard Maps and (2) Forecasting and Advisory System.</a:t>
              </a:r>
              <a:endParaRPr lang="en-PH" dirty="0">
                <a:effectLst/>
                <a:ea typeface="Calibri" panose="020F0502020204030204" pitchFamily="34" charset="0"/>
                <a:cs typeface="Times New Roman" panose="02020603050405020304" pitchFamily="18" charset="0"/>
              </a:endParaRPr>
            </a:p>
          </p:txBody>
        </p:sp>
        <p:sp>
          <p:nvSpPr>
            <p:cNvPr id="4" name="TextBox 3"/>
            <p:cNvSpPr txBox="1"/>
            <p:nvPr/>
          </p:nvSpPr>
          <p:spPr>
            <a:xfrm>
              <a:off x="149237" y="3030847"/>
              <a:ext cx="411480" cy="555231"/>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PH" sz="3000" b="1" dirty="0" smtClean="0">
                  <a:solidFill>
                    <a:schemeClr val="accent1">
                      <a:lumMod val="50000"/>
                    </a:schemeClr>
                  </a:solidFill>
                </a:rPr>
                <a:t>1</a:t>
              </a:r>
              <a:endParaRPr lang="en-PH" sz="3000" b="1" dirty="0">
                <a:solidFill>
                  <a:schemeClr val="accent1">
                    <a:lumMod val="50000"/>
                  </a:schemeClr>
                </a:solidFill>
              </a:endParaRPr>
            </a:p>
          </p:txBody>
        </p:sp>
      </p:grpSp>
      <p:grpSp>
        <p:nvGrpSpPr>
          <p:cNvPr id="12" name="Group 11"/>
          <p:cNvGrpSpPr/>
          <p:nvPr/>
        </p:nvGrpSpPr>
        <p:grpSpPr>
          <a:xfrm>
            <a:off x="161037" y="2064315"/>
            <a:ext cx="8705217" cy="1254959"/>
            <a:chOff x="161037" y="2819679"/>
            <a:chExt cx="8705217" cy="1254959"/>
          </a:xfrm>
        </p:grpSpPr>
        <p:sp>
          <p:nvSpPr>
            <p:cNvPr id="13" name="Rectangle 12"/>
            <p:cNvSpPr/>
            <p:nvPr/>
          </p:nvSpPr>
          <p:spPr>
            <a:xfrm>
              <a:off x="874398" y="2819679"/>
              <a:ext cx="7991856" cy="1254959"/>
            </a:xfrm>
            <a:prstGeom prst="rect">
              <a:avLst/>
            </a:prstGeom>
          </p:spPr>
          <p:txBody>
            <a:bodyPr wrap="square">
              <a:spAutoFit/>
            </a:bodyPr>
            <a:lstStyle/>
            <a:p>
              <a:pPr algn="just">
                <a:lnSpc>
                  <a:spcPct val="107000"/>
                </a:lnSpc>
                <a:spcAft>
                  <a:spcPts val="800"/>
                </a:spcAft>
              </a:pPr>
              <a:r>
                <a:rPr lang="en-PH" dirty="0" smtClean="0">
                  <a:ea typeface="Calibri" panose="020F0502020204030204" pitchFamily="34" charset="0"/>
                  <a:cs typeface="Times New Roman" panose="02020603050405020304" pitchFamily="18" charset="0"/>
                </a:rPr>
                <a:t>The storm surge hazard maps developed in the first process were used as reference to identify areas that will likely be affected by storm surges when there are tropical storm (TS) in the Philippine Area of Responsibility (PAR).</a:t>
              </a:r>
              <a:endParaRPr lang="en-PH" dirty="0">
                <a:effectLst/>
                <a:ea typeface="Calibri" panose="020F0502020204030204" pitchFamily="34" charset="0"/>
                <a:cs typeface="Times New Roman" panose="02020603050405020304" pitchFamily="18" charset="0"/>
              </a:endParaRPr>
            </a:p>
          </p:txBody>
        </p:sp>
        <p:sp>
          <p:nvSpPr>
            <p:cNvPr id="14" name="TextBox 13"/>
            <p:cNvSpPr txBox="1"/>
            <p:nvPr/>
          </p:nvSpPr>
          <p:spPr>
            <a:xfrm>
              <a:off x="161037" y="3027782"/>
              <a:ext cx="411480" cy="555231"/>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PH" sz="3000" b="1" dirty="0">
                  <a:solidFill>
                    <a:schemeClr val="accent1">
                      <a:lumMod val="50000"/>
                    </a:schemeClr>
                  </a:solidFill>
                </a:rPr>
                <a:t>2</a:t>
              </a:r>
            </a:p>
          </p:txBody>
        </p:sp>
      </p:grpSp>
      <p:sp>
        <p:nvSpPr>
          <p:cNvPr id="16" name="Rectangle 15"/>
          <p:cNvSpPr/>
          <p:nvPr/>
        </p:nvSpPr>
        <p:spPr>
          <a:xfrm>
            <a:off x="855397" y="3582842"/>
            <a:ext cx="7991856" cy="1254959"/>
          </a:xfrm>
          <a:prstGeom prst="rect">
            <a:avLst/>
          </a:prstGeom>
        </p:spPr>
        <p:txBody>
          <a:bodyPr wrap="square">
            <a:spAutoFit/>
          </a:bodyPr>
          <a:lstStyle/>
          <a:p>
            <a:pPr algn="just">
              <a:lnSpc>
                <a:spcPct val="107000"/>
              </a:lnSpc>
              <a:spcAft>
                <a:spcPts val="800"/>
              </a:spcAft>
            </a:pPr>
            <a:r>
              <a:rPr lang="en-PH" dirty="0" smtClean="0">
                <a:ea typeface="Calibri" panose="020F0502020204030204" pitchFamily="34" charset="0"/>
                <a:cs typeface="Times New Roman" panose="02020603050405020304" pitchFamily="18" charset="0"/>
              </a:rPr>
              <a:t>The team monitors  tropical cyclone (TC) forecasts. If a TC becomes a TS, the team will simulate the storm surge model using forecasted meteorological data from JMA and/or Philippine Atmospheric, Geophysical and Astronomical Services Administration (PAGASA).</a:t>
            </a:r>
            <a:endParaRPr lang="en-PH" dirty="0">
              <a:effectLst/>
              <a:ea typeface="Calibri" panose="020F0502020204030204" pitchFamily="34" charset="0"/>
              <a:cs typeface="Times New Roman" panose="02020603050405020304" pitchFamily="18" charset="0"/>
            </a:endParaRPr>
          </a:p>
        </p:txBody>
      </p:sp>
      <p:sp>
        <p:nvSpPr>
          <p:cNvPr id="17" name="TextBox 16"/>
          <p:cNvSpPr txBox="1"/>
          <p:nvPr/>
        </p:nvSpPr>
        <p:spPr>
          <a:xfrm>
            <a:off x="149237" y="3905491"/>
            <a:ext cx="411480" cy="555231"/>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PH" sz="3000" b="1" dirty="0">
                <a:solidFill>
                  <a:schemeClr val="accent1">
                    <a:lumMod val="50000"/>
                  </a:schemeClr>
                </a:solidFill>
              </a:rPr>
              <a:t>3</a:t>
            </a:r>
          </a:p>
        </p:txBody>
      </p:sp>
      <p:sp>
        <p:nvSpPr>
          <p:cNvPr id="21" name="Rectangle 20"/>
          <p:cNvSpPr/>
          <p:nvPr/>
        </p:nvSpPr>
        <p:spPr>
          <a:xfrm>
            <a:off x="811890" y="5293292"/>
            <a:ext cx="7991856" cy="685059"/>
          </a:xfrm>
          <a:prstGeom prst="rect">
            <a:avLst/>
          </a:prstGeom>
        </p:spPr>
        <p:txBody>
          <a:bodyPr wrap="square">
            <a:spAutoFit/>
          </a:bodyPr>
          <a:lstStyle/>
          <a:p>
            <a:pPr algn="just">
              <a:lnSpc>
                <a:spcPct val="107000"/>
              </a:lnSpc>
              <a:spcAft>
                <a:spcPts val="800"/>
              </a:spcAft>
            </a:pPr>
            <a:r>
              <a:rPr lang="en-PH" dirty="0" smtClean="0">
                <a:ea typeface="Calibri" panose="020F0502020204030204" pitchFamily="34" charset="0"/>
                <a:cs typeface="Times New Roman" panose="02020603050405020304" pitchFamily="18" charset="0"/>
              </a:rPr>
              <a:t>If the simulation results reveal a value of 1.5 meters or higher storm tide height, a storm surge advisory will be released.</a:t>
            </a:r>
            <a:endParaRPr lang="en-PH" dirty="0">
              <a:effectLst/>
              <a:ea typeface="Calibri" panose="020F0502020204030204" pitchFamily="34" charset="0"/>
              <a:cs typeface="Times New Roman" panose="02020603050405020304" pitchFamily="18" charset="0"/>
            </a:endParaRPr>
          </a:p>
        </p:txBody>
      </p:sp>
      <p:sp>
        <p:nvSpPr>
          <p:cNvPr id="22" name="TextBox 21"/>
          <p:cNvSpPr txBox="1"/>
          <p:nvPr/>
        </p:nvSpPr>
        <p:spPr>
          <a:xfrm>
            <a:off x="149237" y="5429475"/>
            <a:ext cx="411480" cy="555231"/>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PH" sz="3000" b="1" dirty="0">
                <a:solidFill>
                  <a:schemeClr val="accent1">
                    <a:lumMod val="50000"/>
                  </a:schemeClr>
                </a:solidFill>
              </a:rPr>
              <a:t>4</a:t>
            </a:r>
          </a:p>
        </p:txBody>
      </p:sp>
    </p:spTree>
    <p:extLst>
      <p:ext uri="{BB962C8B-B14F-4D97-AF65-F5344CB8AC3E}">
        <p14:creationId xmlns:p14="http://schemas.microsoft.com/office/powerpoint/2010/main" val="1770259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44" name="Rectangle 43"/>
          <p:cNvSpPr/>
          <p:nvPr/>
        </p:nvSpPr>
        <p:spPr>
          <a:xfrm>
            <a:off x="0" y="562888"/>
            <a:ext cx="9143999" cy="190548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5" name="Picture 4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490" y="634700"/>
            <a:ext cx="8429638" cy="1901968"/>
          </a:xfrm>
          <a:prstGeom prst="rect">
            <a:avLst/>
          </a:prstGeom>
        </p:spPr>
      </p:pic>
      <p:sp>
        <p:nvSpPr>
          <p:cNvPr id="72" name="TextBox 71"/>
          <p:cNvSpPr txBox="1"/>
          <p:nvPr/>
        </p:nvSpPr>
        <p:spPr>
          <a:xfrm>
            <a:off x="39717" y="697330"/>
            <a:ext cx="3122545" cy="353943"/>
          </a:xfrm>
          <a:prstGeom prst="rect">
            <a:avLst/>
          </a:prstGeom>
          <a:solidFill>
            <a:schemeClr val="bg1">
              <a:lumMod val="65000"/>
            </a:schemeClr>
          </a:solidFill>
          <a:ln>
            <a:noFill/>
          </a:ln>
        </p:spPr>
        <p:txBody>
          <a:bodyPr wrap="square" rtlCol="0">
            <a:spAutoFit/>
          </a:bodyPr>
          <a:lstStyle/>
          <a:p>
            <a:r>
              <a:rPr lang="en-PH" sz="1700" b="1" dirty="0" smtClean="0"/>
              <a:t>Storm Surge Hazard Maps</a:t>
            </a:r>
            <a:endParaRPr lang="en-PH" sz="1700" b="1" dirty="0"/>
          </a:p>
        </p:txBody>
      </p:sp>
      <p:sp>
        <p:nvSpPr>
          <p:cNvPr id="74" name="Rectangle 73"/>
          <p:cNvSpPr/>
          <p:nvPr/>
        </p:nvSpPr>
        <p:spPr>
          <a:xfrm>
            <a:off x="0" y="2844974"/>
            <a:ext cx="8920410" cy="3785652"/>
          </a:xfrm>
          <a:prstGeom prst="rect">
            <a:avLst/>
          </a:prstGeom>
        </p:spPr>
        <p:txBody>
          <a:bodyPr wrap="square">
            <a:spAutoFit/>
          </a:bodyPr>
          <a:lstStyle/>
          <a:p>
            <a:pPr marL="342900" indent="-342900" algn="just">
              <a:buFont typeface="+mj-lt"/>
              <a:buAutoNum type="arabicPeriod"/>
            </a:pPr>
            <a:r>
              <a:rPr lang="en-PH" sz="2000" dirty="0"/>
              <a:t>The Japan Meteorological Agency storm surge model was used to simulate 721 tropical cyclones that entered the Philippine Area of Responsibility from 1951-2013. </a:t>
            </a:r>
            <a:endParaRPr lang="en-PH" sz="2000" dirty="0" smtClean="0"/>
          </a:p>
          <a:p>
            <a:pPr marL="342900" indent="-342900" algn="just">
              <a:buFont typeface="+mj-lt"/>
              <a:buAutoNum type="arabicPeriod"/>
            </a:pPr>
            <a:r>
              <a:rPr lang="en-PH" sz="2000" dirty="0" smtClean="0"/>
              <a:t>The </a:t>
            </a:r>
            <a:r>
              <a:rPr lang="en-PH" sz="2000" dirty="0"/>
              <a:t>resulting storm surge time series from the simulations were added to the maximum tide levels from the </a:t>
            </a:r>
            <a:r>
              <a:rPr lang="en-PH" sz="2000" dirty="0" err="1"/>
              <a:t>WXTide</a:t>
            </a:r>
            <a:r>
              <a:rPr lang="en-PH" sz="2000" dirty="0"/>
              <a:t> software for the 4,996 observation points placed </a:t>
            </a:r>
            <a:r>
              <a:rPr lang="en-PH" sz="2000" dirty="0" err="1"/>
              <a:t>nearshore</a:t>
            </a:r>
            <a:r>
              <a:rPr lang="en-PH" sz="2000" dirty="0"/>
              <a:t> in the entire </a:t>
            </a:r>
            <a:r>
              <a:rPr lang="en-PH" sz="2000" dirty="0" smtClean="0"/>
              <a:t>country.</a:t>
            </a:r>
          </a:p>
          <a:p>
            <a:pPr marL="342900" indent="-342900" algn="just">
              <a:buFont typeface="+mj-lt"/>
              <a:buAutoNum type="arabicPeriod"/>
            </a:pPr>
            <a:r>
              <a:rPr lang="en-PH" sz="2000" dirty="0" smtClean="0"/>
              <a:t>The </a:t>
            </a:r>
            <a:r>
              <a:rPr lang="en-PH" sz="2000" dirty="0"/>
              <a:t>storm tide levels were categorized into four groups based on their peak height to create the SSA – SSA 1 (0.01m to 2m), SSA 2 (2.01m to 3m), SSA 3 (3.01m to 4m), and SSA 4 (4m and above). </a:t>
            </a:r>
            <a:endParaRPr lang="en-PH" sz="2000" dirty="0" smtClean="0"/>
          </a:p>
          <a:p>
            <a:pPr marL="342900" indent="-342900" algn="just">
              <a:buFont typeface="+mj-lt"/>
              <a:buAutoNum type="arabicPeriod"/>
            </a:pPr>
            <a:r>
              <a:rPr lang="en-PH" sz="2000" dirty="0" smtClean="0"/>
              <a:t>The </a:t>
            </a:r>
            <a:r>
              <a:rPr lang="en-PH" sz="2000" dirty="0"/>
              <a:t>time series for each advisory level was used in inundation modelling using FLO-2D, a two-dimensional flood </a:t>
            </a:r>
            <a:r>
              <a:rPr lang="en-PH" sz="2000" dirty="0" err="1"/>
              <a:t>modeling</a:t>
            </a:r>
            <a:r>
              <a:rPr lang="en-PH" sz="2000" dirty="0"/>
              <a:t> software that uses continuity and dynamic wave momentum equation. </a:t>
            </a:r>
          </a:p>
        </p:txBody>
      </p:sp>
    </p:spTree>
    <p:extLst>
      <p:ext uri="{BB962C8B-B14F-4D97-AF65-F5344CB8AC3E}">
        <p14:creationId xmlns:p14="http://schemas.microsoft.com/office/powerpoint/2010/main" val="281247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pic>
        <p:nvPicPr>
          <p:cNvPr id="45" name="Picture 4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61328"/>
          <a:stretch/>
        </p:blipFill>
        <p:spPr>
          <a:xfrm>
            <a:off x="7596" y="249638"/>
            <a:ext cx="3259946" cy="1901968"/>
          </a:xfrm>
          <a:prstGeom prst="rect">
            <a:avLst/>
          </a:prstGeom>
        </p:spPr>
      </p:pic>
      <p:sp>
        <p:nvSpPr>
          <p:cNvPr id="72" name="TextBox 71"/>
          <p:cNvSpPr txBox="1"/>
          <p:nvPr/>
        </p:nvSpPr>
        <p:spPr>
          <a:xfrm>
            <a:off x="-18433" y="450057"/>
            <a:ext cx="3122545" cy="353943"/>
          </a:xfrm>
          <a:prstGeom prst="rect">
            <a:avLst/>
          </a:prstGeom>
          <a:solidFill>
            <a:schemeClr val="bg1">
              <a:lumMod val="65000"/>
            </a:schemeClr>
          </a:solidFill>
          <a:ln>
            <a:noFill/>
          </a:ln>
        </p:spPr>
        <p:txBody>
          <a:bodyPr wrap="square" rtlCol="0">
            <a:spAutoFit/>
          </a:bodyPr>
          <a:lstStyle/>
          <a:p>
            <a:r>
              <a:rPr lang="en-PH" sz="1700" b="1" dirty="0" smtClean="0"/>
              <a:t>Storm Surge Hazard Maps</a:t>
            </a:r>
            <a:endParaRPr lang="en-PH" sz="1700" b="1" dirty="0"/>
          </a:p>
        </p:txBody>
      </p:sp>
      <p:grpSp>
        <p:nvGrpSpPr>
          <p:cNvPr id="41" name="Group 40"/>
          <p:cNvGrpSpPr/>
          <p:nvPr/>
        </p:nvGrpSpPr>
        <p:grpSpPr>
          <a:xfrm>
            <a:off x="6135797" y="4146492"/>
            <a:ext cx="2519688" cy="2480129"/>
            <a:chOff x="5925456" y="3286240"/>
            <a:chExt cx="2519688" cy="2480129"/>
          </a:xfrm>
        </p:grpSpPr>
        <p:grpSp>
          <p:nvGrpSpPr>
            <p:cNvPr id="42" name="Group 41"/>
            <p:cNvGrpSpPr/>
            <p:nvPr/>
          </p:nvGrpSpPr>
          <p:grpSpPr>
            <a:xfrm>
              <a:off x="5925456" y="3286240"/>
              <a:ext cx="2519688" cy="2163429"/>
              <a:chOff x="5925456" y="3286240"/>
              <a:chExt cx="2519688" cy="2163429"/>
            </a:xfrm>
          </p:grpSpPr>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456" y="3286240"/>
                <a:ext cx="1662546" cy="1306286"/>
              </a:xfrm>
              <a:prstGeom prst="rect">
                <a:avLst/>
              </a:prstGeom>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027" y="3714811"/>
                <a:ext cx="1662546" cy="1306286"/>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2598" y="4143383"/>
                <a:ext cx="1662546" cy="1306286"/>
              </a:xfrm>
              <a:prstGeom prst="rect">
                <a:avLst/>
              </a:prstGeom>
            </p:spPr>
          </p:pic>
        </p:grpSp>
        <p:sp>
          <p:nvSpPr>
            <p:cNvPr id="43" name="Rounded Rectangle 42"/>
            <p:cNvSpPr/>
            <p:nvPr/>
          </p:nvSpPr>
          <p:spPr>
            <a:xfrm>
              <a:off x="6050090" y="5282826"/>
              <a:ext cx="1946940" cy="483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251" tIns="23126" rIns="46251" bIns="23126" numCol="1" spcCol="0" rtlCol="0" fromWordArt="0" anchor="ctr" anchorCtr="0" forceAA="0" compatLnSpc="1">
              <a:prstTxWarp prst="textNoShape">
                <a:avLst/>
              </a:prstTxWarp>
              <a:noAutofit/>
            </a:bodyPr>
            <a:lstStyle/>
            <a:p>
              <a:pPr algn="ctr"/>
              <a:r>
                <a:rPr lang="en-GB" sz="2277" b="1" dirty="0">
                  <a:effectLst>
                    <a:outerShdw blurRad="38100" dist="38100" dir="2700000" algn="tl">
                      <a:srgbClr val="000000">
                        <a:alpha val="43137"/>
                      </a:srgbClr>
                    </a:outerShdw>
                  </a:effectLst>
                  <a:latin typeface="Century Gothic" panose="020B0502020202020204" pitchFamily="34" charset="0"/>
                </a:rPr>
                <a:t>Time Series</a:t>
              </a:r>
            </a:p>
          </p:txBody>
        </p:sp>
      </p:grpSp>
      <p:grpSp>
        <p:nvGrpSpPr>
          <p:cNvPr id="78" name="Group 77"/>
          <p:cNvGrpSpPr/>
          <p:nvPr/>
        </p:nvGrpSpPr>
        <p:grpSpPr>
          <a:xfrm>
            <a:off x="6127054" y="1588339"/>
            <a:ext cx="2514311" cy="2352563"/>
            <a:chOff x="11954221" y="667767"/>
            <a:chExt cx="5523133" cy="5167825"/>
          </a:xfrm>
        </p:grpSpPr>
        <p:pic>
          <p:nvPicPr>
            <p:cNvPr id="79" name="Picture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54221" y="667767"/>
              <a:ext cx="5523133" cy="4602611"/>
            </a:xfrm>
            <a:prstGeom prst="rect">
              <a:avLst/>
            </a:prstGeom>
          </p:spPr>
        </p:pic>
        <p:sp>
          <p:nvSpPr>
            <p:cNvPr id="80" name="Rounded Rectangle 79"/>
            <p:cNvSpPr/>
            <p:nvPr/>
          </p:nvSpPr>
          <p:spPr>
            <a:xfrm>
              <a:off x="12247210" y="4773404"/>
              <a:ext cx="4276800" cy="106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251" tIns="23126" rIns="46251" bIns="23126" numCol="1" spcCol="0" rtlCol="0" fromWordArt="0" anchor="ctr" anchorCtr="0" forceAA="0" compatLnSpc="1">
              <a:prstTxWarp prst="textNoShape">
                <a:avLst/>
              </a:prstTxWarp>
              <a:noAutofit/>
            </a:bodyPr>
            <a:lstStyle/>
            <a:p>
              <a:pPr algn="ctr"/>
              <a:r>
                <a:rPr lang="en-GB" sz="2277" b="1" dirty="0">
                  <a:effectLst>
                    <a:outerShdw blurRad="38100" dist="38100" dir="2700000" algn="tl">
                      <a:srgbClr val="000000">
                        <a:alpha val="43137"/>
                      </a:srgbClr>
                    </a:outerShdw>
                  </a:effectLst>
                  <a:latin typeface="Century Gothic" panose="020B0502020202020204" pitchFamily="34" charset="0"/>
                </a:rPr>
                <a:t>Surge Map</a:t>
              </a:r>
            </a:p>
          </p:txBody>
        </p:sp>
      </p:grpSp>
      <p:pic>
        <p:nvPicPr>
          <p:cNvPr id="8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381" y="3009705"/>
            <a:ext cx="2361360" cy="199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Subtitle 2"/>
          <p:cNvSpPr txBox="1">
            <a:spLocks/>
          </p:cNvSpPr>
          <p:nvPr/>
        </p:nvSpPr>
        <p:spPr>
          <a:xfrm>
            <a:off x="2973073" y="4764082"/>
            <a:ext cx="3000834" cy="763871"/>
          </a:xfrm>
          <a:prstGeom prst="rect">
            <a:avLst/>
          </a:prstGeom>
        </p:spPr>
        <p:txBody>
          <a:bodyPr vert="horz" lIns="80483" tIns="40240" rIns="80483" bIns="4024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17" b="1" dirty="0">
                <a:solidFill>
                  <a:schemeClr val="tx1"/>
                </a:solidFill>
                <a:effectLst>
                  <a:outerShdw blurRad="38100" dist="38100" dir="2700000" algn="tl">
                    <a:srgbClr val="000000">
                      <a:alpha val="43137"/>
                    </a:srgbClr>
                  </a:outerShdw>
                </a:effectLst>
                <a:latin typeface="Century Gothic" panose="020B0502020202020204" pitchFamily="34" charset="0"/>
              </a:rPr>
              <a:t>Storm Surge Model</a:t>
            </a:r>
          </a:p>
        </p:txBody>
      </p:sp>
      <p:sp>
        <p:nvSpPr>
          <p:cNvPr id="83" name="Chevron 82"/>
          <p:cNvSpPr/>
          <p:nvPr/>
        </p:nvSpPr>
        <p:spPr>
          <a:xfrm rot="16200000" flipV="1">
            <a:off x="4128569" y="5582046"/>
            <a:ext cx="354686" cy="582949"/>
          </a:xfrm>
          <a:prstGeom prst="chevron">
            <a:avLst/>
          </a:prstGeom>
          <a:solidFill>
            <a:schemeClr val="accent5">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14">
              <a:solidFill>
                <a:prstClr val="black"/>
              </a:solidFill>
            </a:endParaRPr>
          </a:p>
        </p:txBody>
      </p:sp>
      <p:sp>
        <p:nvSpPr>
          <p:cNvPr id="84" name="Chevron 83"/>
          <p:cNvSpPr/>
          <p:nvPr/>
        </p:nvSpPr>
        <p:spPr>
          <a:xfrm flipV="1">
            <a:off x="5989452" y="1998160"/>
            <a:ext cx="354686" cy="582949"/>
          </a:xfrm>
          <a:prstGeom prst="chevron">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14">
              <a:solidFill>
                <a:prstClr val="black"/>
              </a:solidFill>
            </a:endParaRPr>
          </a:p>
        </p:txBody>
      </p:sp>
      <p:sp>
        <p:nvSpPr>
          <p:cNvPr id="85" name="Subtitle 2"/>
          <p:cNvSpPr txBox="1">
            <a:spLocks/>
          </p:cNvSpPr>
          <p:nvPr/>
        </p:nvSpPr>
        <p:spPr>
          <a:xfrm>
            <a:off x="3699821" y="2186618"/>
            <a:ext cx="1902554" cy="474594"/>
          </a:xfrm>
          <a:prstGeom prst="rect">
            <a:avLst/>
          </a:prstGeom>
        </p:spPr>
        <p:txBody>
          <a:bodyPr vert="horz" lIns="80483" tIns="40240" rIns="80483" bIns="4024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880" i="1" dirty="0">
                <a:solidFill>
                  <a:prstClr val="black">
                    <a:lumMod val="65000"/>
                    <a:lumOff val="35000"/>
                  </a:prstClr>
                </a:solidFill>
                <a:latin typeface="Tw Cen MT" pitchFamily="34" charset="0"/>
              </a:rPr>
              <a:t>Adapted from:</a:t>
            </a:r>
            <a:br>
              <a:rPr lang="en-US" sz="880" i="1" dirty="0">
                <a:solidFill>
                  <a:prstClr val="black">
                    <a:lumMod val="65000"/>
                    <a:lumOff val="35000"/>
                  </a:prstClr>
                </a:solidFill>
                <a:latin typeface="Tw Cen MT" pitchFamily="34" charset="0"/>
              </a:rPr>
            </a:br>
            <a:r>
              <a:rPr lang="en-US" sz="880" i="1" dirty="0">
                <a:solidFill>
                  <a:prstClr val="black">
                    <a:lumMod val="65000"/>
                    <a:lumOff val="35000"/>
                  </a:prstClr>
                </a:solidFill>
                <a:latin typeface="Tw Cen MT" pitchFamily="34" charset="0"/>
              </a:rPr>
              <a:t>JMA Storm Surge Model</a:t>
            </a:r>
          </a:p>
          <a:p>
            <a:r>
              <a:rPr lang="en-US" sz="880" i="1" dirty="0">
                <a:solidFill>
                  <a:prstClr val="black">
                    <a:lumMod val="65000"/>
                    <a:lumOff val="35000"/>
                  </a:prstClr>
                </a:solidFill>
                <a:latin typeface="Tw Cen MT" pitchFamily="34" charset="0"/>
              </a:rPr>
              <a:t> </a:t>
            </a:r>
            <a:r>
              <a:rPr lang="en-US" sz="880" i="1" dirty="0" err="1">
                <a:solidFill>
                  <a:prstClr val="black">
                    <a:lumMod val="65000"/>
                    <a:lumOff val="35000"/>
                  </a:prstClr>
                </a:solidFill>
                <a:latin typeface="Tw Cen MT" pitchFamily="34" charset="0"/>
              </a:rPr>
              <a:t>Higaki</a:t>
            </a:r>
            <a:r>
              <a:rPr lang="en-US" sz="880" i="1" dirty="0">
                <a:solidFill>
                  <a:prstClr val="black">
                    <a:lumMod val="65000"/>
                    <a:lumOff val="35000"/>
                  </a:prstClr>
                </a:solidFill>
                <a:latin typeface="Tw Cen MT" pitchFamily="34" charset="0"/>
              </a:rPr>
              <a:t>, M.</a:t>
            </a:r>
          </a:p>
          <a:p>
            <a:r>
              <a:rPr lang="en-US" sz="880" i="1" dirty="0">
                <a:solidFill>
                  <a:prstClr val="black">
                    <a:lumMod val="65000"/>
                    <a:lumOff val="35000"/>
                  </a:prstClr>
                </a:solidFill>
                <a:latin typeface="Tw Cen MT" pitchFamily="34" charset="0"/>
              </a:rPr>
              <a:t>Office of Marine Prediction JMA</a:t>
            </a:r>
          </a:p>
        </p:txBody>
      </p:sp>
      <p:grpSp>
        <p:nvGrpSpPr>
          <p:cNvPr id="86" name="Group 85"/>
          <p:cNvGrpSpPr/>
          <p:nvPr/>
        </p:nvGrpSpPr>
        <p:grpSpPr>
          <a:xfrm>
            <a:off x="730899" y="4779213"/>
            <a:ext cx="2137889" cy="1781506"/>
            <a:chOff x="100601" y="7677096"/>
            <a:chExt cx="4696254" cy="3913394"/>
          </a:xfrm>
        </p:grpSpPr>
        <p:pic>
          <p:nvPicPr>
            <p:cNvPr id="87"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5391" y="7677096"/>
              <a:ext cx="4401464" cy="315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Rounded Rectangle 87"/>
            <p:cNvSpPr/>
            <p:nvPr/>
          </p:nvSpPr>
          <p:spPr>
            <a:xfrm>
              <a:off x="100601" y="10488676"/>
              <a:ext cx="4278058" cy="1101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251" tIns="23126" rIns="46251" bIns="23126" numCol="1" spcCol="0" rtlCol="0" fromWordArt="0" anchor="ctr" anchorCtr="0" forceAA="0" compatLnSpc="1">
              <a:prstTxWarp prst="textNoShape">
                <a:avLst/>
              </a:prstTxWarp>
              <a:noAutofit/>
            </a:bodyPr>
            <a:lstStyle/>
            <a:p>
              <a:pPr algn="ctr"/>
              <a:r>
                <a:rPr lang="en-GB" sz="2277" b="1" dirty="0">
                  <a:effectLst>
                    <a:outerShdw blurRad="38100" dist="38100" dir="2700000" algn="tl">
                      <a:srgbClr val="000000">
                        <a:alpha val="43137"/>
                      </a:srgbClr>
                    </a:outerShdw>
                  </a:effectLst>
                  <a:latin typeface="Century Gothic" panose="020B0502020202020204" pitchFamily="34" charset="0"/>
                </a:rPr>
                <a:t>Bathymetry</a:t>
              </a:r>
            </a:p>
          </p:txBody>
        </p:sp>
      </p:grpSp>
      <p:grpSp>
        <p:nvGrpSpPr>
          <p:cNvPr id="89" name="Group 88"/>
          <p:cNvGrpSpPr/>
          <p:nvPr/>
        </p:nvGrpSpPr>
        <p:grpSpPr>
          <a:xfrm>
            <a:off x="824106" y="2067458"/>
            <a:ext cx="1947511" cy="2111451"/>
            <a:chOff x="215300" y="1768153"/>
            <a:chExt cx="4278058" cy="4638180"/>
          </a:xfrm>
        </p:grpSpPr>
        <p:pic>
          <p:nvPicPr>
            <p:cNvPr id="90" name="Picture 89"/>
            <p:cNvPicPr>
              <a:picLocks noChangeAspect="1"/>
            </p:cNvPicPr>
            <p:nvPr/>
          </p:nvPicPr>
          <p:blipFill>
            <a:blip r:embed="rId10"/>
            <a:stretch>
              <a:fillRect/>
            </a:stretch>
          </p:blipFill>
          <p:spPr>
            <a:xfrm>
              <a:off x="395391" y="1983646"/>
              <a:ext cx="4097967" cy="4422687"/>
            </a:xfrm>
            <a:prstGeom prst="rect">
              <a:avLst/>
            </a:prstGeom>
          </p:spPr>
        </p:pic>
        <p:sp>
          <p:nvSpPr>
            <p:cNvPr id="91" name="Rounded Rectangle 90"/>
            <p:cNvSpPr/>
            <p:nvPr/>
          </p:nvSpPr>
          <p:spPr>
            <a:xfrm>
              <a:off x="215300" y="1768153"/>
              <a:ext cx="4278058" cy="1101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251" tIns="23126" rIns="46251" bIns="23126" numCol="1" spcCol="0" rtlCol="0" fromWordArt="0" anchor="ctr" anchorCtr="0" forceAA="0" compatLnSpc="1">
              <a:prstTxWarp prst="textNoShape">
                <a:avLst/>
              </a:prstTxWarp>
              <a:noAutofit/>
            </a:bodyPr>
            <a:lstStyle/>
            <a:p>
              <a:pPr algn="ctr"/>
              <a:r>
                <a:rPr lang="en-GB" sz="2277" b="1" dirty="0">
                  <a:effectLst>
                    <a:outerShdw blurRad="38100" dist="38100" dir="2700000" algn="tl">
                      <a:srgbClr val="000000">
                        <a:alpha val="43137"/>
                      </a:srgbClr>
                    </a:outerShdw>
                  </a:effectLst>
                  <a:latin typeface="Century Gothic" panose="020B0502020202020204" pitchFamily="34" charset="0"/>
                </a:rPr>
                <a:t>Best Track</a:t>
              </a:r>
            </a:p>
          </p:txBody>
        </p:sp>
      </p:grpSp>
      <p:cxnSp>
        <p:nvCxnSpPr>
          <p:cNvPr id="92" name="Elbow Connector 91"/>
          <p:cNvCxnSpPr/>
          <p:nvPr/>
        </p:nvCxnSpPr>
        <p:spPr>
          <a:xfrm rot="16200000" flipH="1">
            <a:off x="990459" y="4080228"/>
            <a:ext cx="3973209" cy="492877"/>
          </a:xfrm>
          <a:prstGeom prst="bentConnector3">
            <a:avLst>
              <a:gd name="adj1" fmla="val 110"/>
            </a:avLst>
          </a:prstGeom>
          <a:ln w="19050" cap="rnd">
            <a:solidFill>
              <a:schemeClr val="accent5">
                <a:lumMod val="50000"/>
                <a:alpha val="60000"/>
              </a:schemeClr>
            </a:solidFill>
            <a:prstDash val="dash"/>
            <a:bevel/>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88" idx="3"/>
          </p:cNvCxnSpPr>
          <p:nvPr/>
        </p:nvCxnSpPr>
        <p:spPr>
          <a:xfrm flipV="1">
            <a:off x="2678411" y="5970789"/>
            <a:ext cx="1645540" cy="339131"/>
          </a:xfrm>
          <a:prstGeom prst="bentConnector3">
            <a:avLst>
              <a:gd name="adj1" fmla="val 99961"/>
            </a:avLst>
          </a:prstGeom>
          <a:ln w="19050" cap="rnd">
            <a:solidFill>
              <a:schemeClr val="accent5">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rot="5400000">
            <a:off x="5086705" y="2959308"/>
            <a:ext cx="1638837" cy="327769"/>
          </a:xfrm>
          <a:prstGeom prst="bentConnector3">
            <a:avLst>
              <a:gd name="adj1" fmla="val 110"/>
            </a:avLst>
          </a:prstGeom>
          <a:ln w="19050" cap="rnd">
            <a:solidFill>
              <a:schemeClr val="accent5">
                <a:lumMod val="50000"/>
                <a:alpha val="60000"/>
              </a:schemeClr>
            </a:solidFill>
            <a:prstDash val="dash"/>
            <a:bevel/>
          </a:ln>
        </p:spPr>
        <p:style>
          <a:lnRef idx="1">
            <a:schemeClr val="accent1"/>
          </a:lnRef>
          <a:fillRef idx="0">
            <a:schemeClr val="accent1"/>
          </a:fillRef>
          <a:effectRef idx="0">
            <a:schemeClr val="accent1"/>
          </a:effectRef>
          <a:fontRef idx="minor">
            <a:schemeClr val="tx1"/>
          </a:fontRef>
        </p:style>
      </p:cxnSp>
      <p:cxnSp>
        <p:nvCxnSpPr>
          <p:cNvPr id="95" name="Elbow Connector 94"/>
          <p:cNvCxnSpPr/>
          <p:nvPr/>
        </p:nvCxnSpPr>
        <p:spPr>
          <a:xfrm rot="16200000" flipV="1">
            <a:off x="5253384" y="4946682"/>
            <a:ext cx="1311069" cy="327769"/>
          </a:xfrm>
          <a:prstGeom prst="bentConnector3">
            <a:avLst>
              <a:gd name="adj1" fmla="val 110"/>
            </a:avLst>
          </a:prstGeom>
          <a:ln w="19050" cap="rnd">
            <a:solidFill>
              <a:schemeClr val="accent5">
                <a:lumMod val="50000"/>
                <a:alpha val="60000"/>
              </a:schemeClr>
            </a:solidFill>
            <a:prstDash val="dash"/>
            <a:bevel/>
          </a:ln>
        </p:spPr>
        <p:style>
          <a:lnRef idx="1">
            <a:schemeClr val="accent1"/>
          </a:lnRef>
          <a:fillRef idx="0">
            <a:schemeClr val="accent1"/>
          </a:fillRef>
          <a:effectRef idx="0">
            <a:schemeClr val="accent1"/>
          </a:effectRef>
          <a:fontRef idx="minor">
            <a:schemeClr val="tx1"/>
          </a:fontRef>
        </p:style>
      </p:cxnSp>
      <p:sp>
        <p:nvSpPr>
          <p:cNvPr id="96" name="Chevron 95"/>
          <p:cNvSpPr/>
          <p:nvPr/>
        </p:nvSpPr>
        <p:spPr>
          <a:xfrm flipV="1">
            <a:off x="6018475" y="5444335"/>
            <a:ext cx="354686" cy="582949"/>
          </a:xfrm>
          <a:prstGeom prst="chevron">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14">
              <a:solidFill>
                <a:prstClr val="black"/>
              </a:solidFill>
            </a:endParaRPr>
          </a:p>
        </p:txBody>
      </p:sp>
      <p:sp>
        <p:nvSpPr>
          <p:cNvPr id="3" name="Rectangle 2"/>
          <p:cNvSpPr/>
          <p:nvPr/>
        </p:nvSpPr>
        <p:spPr>
          <a:xfrm>
            <a:off x="3306109" y="524865"/>
            <a:ext cx="5926538" cy="892552"/>
          </a:xfrm>
          <a:prstGeom prst="rect">
            <a:avLst/>
          </a:prstGeom>
        </p:spPr>
        <p:txBody>
          <a:bodyPr wrap="square">
            <a:spAutoFit/>
          </a:bodyPr>
          <a:lstStyle/>
          <a:p>
            <a:r>
              <a:rPr lang="en-PH" sz="1300" dirty="0">
                <a:ea typeface="Calibri" panose="020F0502020204030204" pitchFamily="34" charset="0"/>
                <a:cs typeface="Times New Roman" panose="02020603050405020304" pitchFamily="18" charset="0"/>
              </a:rPr>
              <a:t>A numerical storm surge model of Japan Meteorological Agency (JMA) was used in this study. It “utilizes two-dimensional shallow water equations consisting of vertically integrated momentum equations in two horizontal directions” (</a:t>
            </a:r>
            <a:r>
              <a:rPr lang="en-PH" sz="1300" dirty="0" err="1">
                <a:ea typeface="Calibri" panose="020F0502020204030204" pitchFamily="34" charset="0"/>
                <a:cs typeface="Times New Roman" panose="02020603050405020304" pitchFamily="18" charset="0"/>
              </a:rPr>
              <a:t>Higaki</a:t>
            </a:r>
            <a:r>
              <a:rPr lang="en-PH" sz="1300" dirty="0">
                <a:ea typeface="Calibri" panose="020F0502020204030204" pitchFamily="34" charset="0"/>
                <a:cs typeface="Times New Roman" panose="02020603050405020304" pitchFamily="18" charset="0"/>
              </a:rPr>
              <a:t>, </a:t>
            </a:r>
            <a:r>
              <a:rPr lang="en-PH" sz="1300" dirty="0" err="1">
                <a:ea typeface="Calibri" panose="020F0502020204030204" pitchFamily="34" charset="0"/>
                <a:cs typeface="Times New Roman" panose="02020603050405020304" pitchFamily="18" charset="0"/>
              </a:rPr>
              <a:t>Hayashibara</a:t>
            </a:r>
            <a:r>
              <a:rPr lang="en-PH" sz="1300" dirty="0">
                <a:ea typeface="Calibri" panose="020F0502020204030204" pitchFamily="34" charset="0"/>
                <a:cs typeface="Times New Roman" panose="02020603050405020304" pitchFamily="18" charset="0"/>
              </a:rPr>
              <a:t>, &amp; Nozaki, 2009). </a:t>
            </a:r>
            <a:endParaRPr lang="en-PH" sz="1300" dirty="0"/>
          </a:p>
        </p:txBody>
      </p:sp>
    </p:spTree>
    <p:extLst>
      <p:ext uri="{BB962C8B-B14F-4D97-AF65-F5344CB8AC3E}">
        <p14:creationId xmlns:p14="http://schemas.microsoft.com/office/powerpoint/2010/main" val="1465562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73" y="627028"/>
            <a:ext cx="6030402" cy="6030402"/>
          </a:xfrm>
          <a:prstGeom prst="rect">
            <a:avLst/>
          </a:prstGeom>
        </p:spPr>
      </p:pic>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pic>
        <p:nvPicPr>
          <p:cNvPr id="45" name="Picture 4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7595" t="5269" r="30250" b="-5269"/>
          <a:stretch/>
        </p:blipFill>
        <p:spPr>
          <a:xfrm>
            <a:off x="7596" y="249638"/>
            <a:ext cx="2710552" cy="1901968"/>
          </a:xfrm>
          <a:prstGeom prst="rect">
            <a:avLst/>
          </a:prstGeom>
        </p:spPr>
      </p:pic>
      <p:sp>
        <p:nvSpPr>
          <p:cNvPr id="72" name="TextBox 71"/>
          <p:cNvSpPr txBox="1"/>
          <p:nvPr/>
        </p:nvSpPr>
        <p:spPr>
          <a:xfrm>
            <a:off x="-18433" y="450057"/>
            <a:ext cx="3122545" cy="353943"/>
          </a:xfrm>
          <a:prstGeom prst="rect">
            <a:avLst/>
          </a:prstGeom>
          <a:solidFill>
            <a:schemeClr val="bg1">
              <a:lumMod val="65000"/>
            </a:schemeClr>
          </a:solidFill>
          <a:ln>
            <a:noFill/>
          </a:ln>
        </p:spPr>
        <p:txBody>
          <a:bodyPr wrap="square" rtlCol="0">
            <a:spAutoFit/>
          </a:bodyPr>
          <a:lstStyle/>
          <a:p>
            <a:r>
              <a:rPr lang="en-PH" sz="1700" b="1" dirty="0" smtClean="0"/>
              <a:t>Storm Surge Hazard Maps</a:t>
            </a:r>
            <a:endParaRPr lang="en-PH" sz="1700" b="1" dirty="0"/>
          </a:p>
        </p:txBody>
      </p:sp>
      <p:sp>
        <p:nvSpPr>
          <p:cNvPr id="4" name="Rectangle 3"/>
          <p:cNvSpPr/>
          <p:nvPr/>
        </p:nvSpPr>
        <p:spPr>
          <a:xfrm>
            <a:off x="149492" y="1926137"/>
            <a:ext cx="2786693" cy="4538165"/>
          </a:xfrm>
          <a:prstGeom prst="rect">
            <a:avLst/>
          </a:prstGeom>
        </p:spPr>
        <p:txBody>
          <a:bodyPr wrap="square">
            <a:spAutoFit/>
          </a:bodyPr>
          <a:lstStyle/>
          <a:p>
            <a:pPr>
              <a:lnSpc>
                <a:spcPct val="107000"/>
              </a:lnSpc>
              <a:spcAft>
                <a:spcPts val="800"/>
              </a:spcAft>
            </a:pPr>
            <a:r>
              <a:rPr lang="en-PH" sz="1500" dirty="0">
                <a:ea typeface="Calibri" panose="020F0502020204030204" pitchFamily="34" charset="0"/>
                <a:cs typeface="Times New Roman" panose="02020603050405020304" pitchFamily="18" charset="0"/>
              </a:rPr>
              <a:t>Storm surge time series plots of all tropical cyclones that entered the PAR from 1951-2013. These were grouped per province and sorted into four classifications – those that produced storm surge heights of 0-2.00 meters, 2.01-3.00 meters, 3.01- 4.00 meters, and 4.01 meters and above. The time series plots in each classification were combined and processed to produce a single time series, which was used as an input for the inundation modelling. </a:t>
            </a:r>
            <a:endParaRPr lang="en-PH" sz="1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2704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pic>
        <p:nvPicPr>
          <p:cNvPr id="45" name="Picture 4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7314" t="-2634" r="531" b="2634"/>
          <a:stretch/>
        </p:blipFill>
        <p:spPr>
          <a:xfrm>
            <a:off x="-18433" y="804000"/>
            <a:ext cx="2710552" cy="1901968"/>
          </a:xfrm>
          <a:prstGeom prst="rect">
            <a:avLst/>
          </a:prstGeom>
        </p:spPr>
      </p:pic>
      <p:sp>
        <p:nvSpPr>
          <p:cNvPr id="72" name="TextBox 71"/>
          <p:cNvSpPr txBox="1"/>
          <p:nvPr/>
        </p:nvSpPr>
        <p:spPr>
          <a:xfrm>
            <a:off x="-18433" y="450057"/>
            <a:ext cx="3122545" cy="353943"/>
          </a:xfrm>
          <a:prstGeom prst="rect">
            <a:avLst/>
          </a:prstGeom>
          <a:solidFill>
            <a:schemeClr val="bg1">
              <a:lumMod val="65000"/>
            </a:schemeClr>
          </a:solidFill>
          <a:ln>
            <a:noFill/>
          </a:ln>
        </p:spPr>
        <p:txBody>
          <a:bodyPr wrap="square" rtlCol="0">
            <a:spAutoFit/>
          </a:bodyPr>
          <a:lstStyle/>
          <a:p>
            <a:r>
              <a:rPr lang="en-PH" sz="1700" b="1" dirty="0" smtClean="0"/>
              <a:t>Storm Surge Hazard Maps</a:t>
            </a:r>
            <a:endParaRPr lang="en-PH" sz="1700" b="1" dirty="0"/>
          </a:p>
        </p:txBody>
      </p:sp>
      <p:pic>
        <p:nvPicPr>
          <p:cNvPr id="6" name="Picture 2" descr="F:\ \Joy\Inundation-small.gif"/>
          <p:cNvPicPr>
            <a:picLocks noChangeAspect="1" noChangeArrowheads="1" noCrop="1"/>
          </p:cNvPicPr>
          <p:nvPr/>
        </p:nvPicPr>
        <p:blipFill>
          <a:blip r:embed="rId3" cstate="print"/>
          <a:srcRect/>
          <a:stretch>
            <a:fillRect/>
          </a:stretch>
        </p:blipFill>
        <p:spPr bwMode="auto">
          <a:xfrm>
            <a:off x="2692119" y="1754984"/>
            <a:ext cx="6485894" cy="5011825"/>
          </a:xfrm>
          <a:prstGeom prst="rect">
            <a:avLst/>
          </a:prstGeom>
          <a:noFill/>
        </p:spPr>
      </p:pic>
      <p:sp>
        <p:nvSpPr>
          <p:cNvPr id="3" name="Rectangle 2"/>
          <p:cNvSpPr/>
          <p:nvPr/>
        </p:nvSpPr>
        <p:spPr>
          <a:xfrm>
            <a:off x="3416874" y="577986"/>
            <a:ext cx="5446234" cy="1080424"/>
          </a:xfrm>
          <a:prstGeom prst="rect">
            <a:avLst/>
          </a:prstGeom>
        </p:spPr>
        <p:txBody>
          <a:bodyPr wrap="square">
            <a:spAutoFit/>
          </a:bodyPr>
          <a:lstStyle/>
          <a:p>
            <a:pPr algn="just">
              <a:lnSpc>
                <a:spcPct val="107000"/>
              </a:lnSpc>
              <a:spcAft>
                <a:spcPts val="800"/>
              </a:spcAft>
            </a:pPr>
            <a:r>
              <a:rPr lang="en-PH" sz="1200" dirty="0">
                <a:ea typeface="Calibri" panose="020F0502020204030204" pitchFamily="34" charset="0"/>
                <a:cs typeface="Times New Roman" panose="02020603050405020304" pitchFamily="18" charset="0"/>
              </a:rPr>
              <a:t>Flo-2D software was used in generating the inundation model for this study. It creates a detailed overland inundation map for ocean storm surge or tsunami hazards and is particularly effective in urban areas where buildings, obstructions, streets and channels can affect the flood wave progression (FLO-2D, 2015</a:t>
            </a:r>
            <a:r>
              <a:rPr lang="en-PH" sz="1200" dirty="0" smtClean="0">
                <a:ea typeface="Calibri" panose="020F0502020204030204" pitchFamily="34" charset="0"/>
                <a:cs typeface="Times New Roman" panose="02020603050405020304" pitchFamily="18" charset="0"/>
              </a:rPr>
              <a:t>).</a:t>
            </a:r>
            <a:endParaRPr lang="en-PH" sz="1200" dirty="0">
              <a:ea typeface="Calibri" panose="020F0502020204030204" pitchFamily="34" charset="0"/>
              <a:cs typeface="Times New Roman" panose="02020603050405020304" pitchFamily="18" charset="0"/>
            </a:endParaRPr>
          </a:p>
        </p:txBody>
      </p:sp>
      <p:sp>
        <p:nvSpPr>
          <p:cNvPr id="7" name="Rectangle 6"/>
          <p:cNvSpPr/>
          <p:nvPr/>
        </p:nvSpPr>
        <p:spPr>
          <a:xfrm>
            <a:off x="100208" y="2607850"/>
            <a:ext cx="2710552" cy="4158959"/>
          </a:xfrm>
          <a:prstGeom prst="rect">
            <a:avLst/>
          </a:prstGeom>
        </p:spPr>
        <p:txBody>
          <a:bodyPr wrap="square">
            <a:spAutoFit/>
          </a:bodyPr>
          <a:lstStyle/>
          <a:p>
            <a:pPr algn="just">
              <a:lnSpc>
                <a:spcPct val="107000"/>
              </a:lnSpc>
              <a:spcAft>
                <a:spcPts val="800"/>
              </a:spcAft>
            </a:pPr>
            <a:r>
              <a:rPr lang="en-PH" sz="1300" dirty="0" smtClean="0">
                <a:ea typeface="Calibri" panose="020F0502020204030204" pitchFamily="34" charset="0"/>
                <a:cs typeface="Times New Roman" panose="02020603050405020304" pitchFamily="18" charset="0"/>
              </a:rPr>
              <a:t>To </a:t>
            </a:r>
            <a:r>
              <a:rPr lang="en-PH" sz="1300" dirty="0">
                <a:ea typeface="Calibri" panose="020F0502020204030204" pitchFamily="34" charset="0"/>
                <a:cs typeface="Times New Roman" panose="02020603050405020304" pitchFamily="18" charset="0"/>
              </a:rPr>
              <a:t>be able to create a storm surge inundation model, a wave height or water surface elevation as a function of time (time – stage data pairs) for the coastal grid elements is needed (FLO-2D, 2015). This input is the peaks created using the smoothing average technique. Maximum peaks were created for storm surge heights of 2, 3, 4, and 5 meters. Additionally, a Digital Terrain Model (bare earth) was used for this model. The input for this study was a 5-meter resolution </a:t>
            </a:r>
            <a:r>
              <a:rPr lang="en-PH" sz="1300" dirty="0" err="1">
                <a:ea typeface="Calibri" panose="020F0502020204030204" pitchFamily="34" charset="0"/>
                <a:cs typeface="Times New Roman" panose="02020603050405020304" pitchFamily="18" charset="0"/>
              </a:rPr>
              <a:t>IfSAR</a:t>
            </a:r>
            <a:r>
              <a:rPr lang="en-PH" sz="1300" dirty="0">
                <a:ea typeface="Calibri" panose="020F0502020204030204" pitchFamily="34" charset="0"/>
                <a:cs typeface="Times New Roman" panose="02020603050405020304" pitchFamily="18" charset="0"/>
              </a:rPr>
              <a:t> topographic data resampled to a 20-meter resolution. </a:t>
            </a:r>
            <a:endParaRPr lang="en-PH"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0075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38" name="Rectangle 37"/>
          <p:cNvSpPr/>
          <p:nvPr/>
        </p:nvSpPr>
        <p:spPr>
          <a:xfrm>
            <a:off x="115554" y="755692"/>
            <a:ext cx="2624826" cy="3785652"/>
          </a:xfrm>
          <a:prstGeom prst="rect">
            <a:avLst/>
          </a:prstGeom>
        </p:spPr>
        <p:txBody>
          <a:bodyPr wrap="square">
            <a:spAutoFit/>
          </a:bodyPr>
          <a:lstStyle/>
          <a:p>
            <a:r>
              <a:rPr lang="en-PH" sz="2000" b="1" dirty="0"/>
              <a:t>The SSA hazard maps are used as reference to warn communities that are likely to be affected by storm surges. Advisory is released 24 hours in advance and is updated every six hours in the Project NOAH website.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640" y="441625"/>
            <a:ext cx="5986241" cy="4321318"/>
          </a:xfrm>
          <a:prstGeom prst="rect">
            <a:avLst/>
          </a:prstGeom>
        </p:spPr>
      </p:pic>
      <p:sp>
        <p:nvSpPr>
          <p:cNvPr id="11" name="Rectangle 10"/>
          <p:cNvSpPr/>
          <p:nvPr/>
        </p:nvSpPr>
        <p:spPr>
          <a:xfrm>
            <a:off x="247100" y="4943093"/>
            <a:ext cx="8604781" cy="1446550"/>
          </a:xfrm>
          <a:prstGeom prst="rect">
            <a:avLst/>
          </a:prstGeom>
        </p:spPr>
        <p:txBody>
          <a:bodyPr wrap="square">
            <a:spAutoFit/>
          </a:bodyPr>
          <a:lstStyle/>
          <a:p>
            <a:pPr algn="just"/>
            <a:r>
              <a:rPr lang="en-PH" sz="2200" dirty="0" smtClean="0"/>
              <a:t>It </a:t>
            </a:r>
            <a:r>
              <a:rPr lang="en-PH" sz="2200" dirty="0"/>
              <a:t>is also being utilized in the pre-disaster risk assessment of the national government agencies and local government units in designing appropriate response to impending threats and risk brought by natural hazards.</a:t>
            </a:r>
          </a:p>
        </p:txBody>
      </p:sp>
    </p:spTree>
    <p:extLst>
      <p:ext uri="{BB962C8B-B14F-4D97-AF65-F5344CB8AC3E}">
        <p14:creationId xmlns:p14="http://schemas.microsoft.com/office/powerpoint/2010/main" val="708977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088" y="619451"/>
            <a:ext cx="9143999" cy="246888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TextBox 33"/>
          <p:cNvSpPr txBox="1"/>
          <p:nvPr/>
        </p:nvSpPr>
        <p:spPr>
          <a:xfrm>
            <a:off x="5436295" y="753893"/>
            <a:ext cx="3690431" cy="353943"/>
          </a:xfrm>
          <a:prstGeom prst="rect">
            <a:avLst/>
          </a:prstGeom>
          <a:solidFill>
            <a:schemeClr val="bg1">
              <a:lumMod val="65000"/>
            </a:schemeClr>
          </a:solidFill>
          <a:ln>
            <a:noFill/>
          </a:ln>
        </p:spPr>
        <p:txBody>
          <a:bodyPr wrap="square" rtlCol="0">
            <a:spAutoFit/>
          </a:bodyPr>
          <a:lstStyle/>
          <a:p>
            <a:r>
              <a:rPr lang="en-PH" sz="1700" b="1" dirty="0" smtClean="0"/>
              <a:t>Forecasting and Advisory System</a:t>
            </a:r>
            <a:endParaRPr lang="en-PH" sz="1700" b="1" dirty="0"/>
          </a:p>
        </p:txBody>
      </p:sp>
      <p:pic>
        <p:nvPicPr>
          <p:cNvPr id="35" name="Picture 3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094" y="475134"/>
            <a:ext cx="8430768" cy="2889791"/>
          </a:xfrm>
          <a:prstGeom prst="rect">
            <a:avLst/>
          </a:prstGeom>
        </p:spPr>
      </p:pic>
      <p:sp>
        <p:nvSpPr>
          <p:cNvPr id="36" name="TextBox 35"/>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2" name="Rectangle 1"/>
          <p:cNvSpPr/>
          <p:nvPr/>
        </p:nvSpPr>
        <p:spPr>
          <a:xfrm>
            <a:off x="263603" y="3296322"/>
            <a:ext cx="8692993" cy="3355342"/>
          </a:xfrm>
          <a:prstGeom prst="rect">
            <a:avLst/>
          </a:prstGeom>
        </p:spPr>
        <p:txBody>
          <a:bodyPr wrap="square">
            <a:spAutoFit/>
          </a:bodyPr>
          <a:lstStyle/>
          <a:p>
            <a:pPr algn="just">
              <a:lnSpc>
                <a:spcPct val="107000"/>
              </a:lnSpc>
              <a:spcAft>
                <a:spcPts val="800"/>
              </a:spcAft>
            </a:pPr>
            <a:r>
              <a:rPr lang="en-PH" sz="1700" dirty="0">
                <a:ea typeface="Calibri" panose="020F0502020204030204" pitchFamily="34" charset="0"/>
                <a:cs typeface="Times New Roman" panose="02020603050405020304" pitchFamily="18" charset="0"/>
              </a:rPr>
              <a:t>A storm surge forecasting protocol is followed when a tropical cyclone is about to enter the Philippine Area of Responsibility (PAR). Once the tropical cyclone is inside the PAR and is upgraded into a tropical storm or typhoon, the JMA storm surge model will be initiated. </a:t>
            </a:r>
          </a:p>
          <a:p>
            <a:pPr algn="just">
              <a:lnSpc>
                <a:spcPct val="107000"/>
              </a:lnSpc>
              <a:spcAft>
                <a:spcPts val="800"/>
              </a:spcAft>
            </a:pPr>
            <a:r>
              <a:rPr lang="en-PH" sz="1700" dirty="0">
                <a:ea typeface="Calibri" panose="020F0502020204030204" pitchFamily="34" charset="0"/>
                <a:cs typeface="Times New Roman" panose="02020603050405020304" pitchFamily="18" charset="0"/>
              </a:rPr>
              <a:t>Model simulation is done every three hours using parameters from the Japan Meteorological Agency tropical cyclone warning. The outputs of the model are </a:t>
            </a:r>
            <a:r>
              <a:rPr lang="en-PH" sz="1700" dirty="0" err="1">
                <a:ea typeface="Calibri" panose="020F0502020204030204" pitchFamily="34" charset="0"/>
                <a:cs typeface="Times New Roman" panose="02020603050405020304" pitchFamily="18" charset="0"/>
              </a:rPr>
              <a:t>timeseries</a:t>
            </a:r>
            <a:r>
              <a:rPr lang="en-PH" sz="1700" dirty="0">
                <a:ea typeface="Calibri" panose="020F0502020204030204" pitchFamily="34" charset="0"/>
                <a:cs typeface="Times New Roman" panose="02020603050405020304" pitchFamily="18" charset="0"/>
              </a:rPr>
              <a:t> text files with storm surge heights over time. </a:t>
            </a:r>
          </a:p>
          <a:p>
            <a:pPr algn="just">
              <a:lnSpc>
                <a:spcPct val="107000"/>
              </a:lnSpc>
              <a:spcAft>
                <a:spcPts val="800"/>
              </a:spcAft>
            </a:pPr>
            <a:r>
              <a:rPr lang="en-PH" sz="1700" dirty="0">
                <a:ea typeface="Calibri" panose="020F0502020204030204" pitchFamily="34" charset="0"/>
                <a:cs typeface="Times New Roman" panose="02020603050405020304" pitchFamily="18" charset="0"/>
              </a:rPr>
              <a:t>Tide data from </a:t>
            </a:r>
            <a:r>
              <a:rPr lang="en-PH" sz="1700" dirty="0" err="1">
                <a:ea typeface="Calibri" panose="020F0502020204030204" pitchFamily="34" charset="0"/>
                <a:cs typeface="Times New Roman" panose="02020603050405020304" pitchFamily="18" charset="0"/>
              </a:rPr>
              <a:t>WXTide</a:t>
            </a:r>
            <a:r>
              <a:rPr lang="en-PH" sz="1700" dirty="0">
                <a:ea typeface="Calibri" panose="020F0502020204030204" pitchFamily="34" charset="0"/>
                <a:cs typeface="Times New Roman" panose="02020603050405020304" pitchFamily="18" charset="0"/>
              </a:rPr>
              <a:t> software is added to produce storm tide (</a:t>
            </a:r>
            <a:r>
              <a:rPr lang="en-PH" sz="1700" dirty="0" err="1">
                <a:ea typeface="Calibri" panose="020F0502020204030204" pitchFamily="34" charset="0"/>
                <a:cs typeface="Times New Roman" panose="02020603050405020304" pitchFamily="18" charset="0"/>
              </a:rPr>
              <a:t>Tablazon</a:t>
            </a:r>
            <a:r>
              <a:rPr lang="en-PH" sz="1700" dirty="0">
                <a:ea typeface="Calibri" panose="020F0502020204030204" pitchFamily="34" charset="0"/>
                <a:cs typeface="Times New Roman" panose="02020603050405020304" pitchFamily="18" charset="0"/>
              </a:rPr>
              <a:t>, et al., 2015). The maximum storm tide for all the observation points is computed and the areas that are forecasted to experience at least two meters storm tide is included in the list that will be released in the DOST-Project NOAH blog.</a:t>
            </a:r>
            <a:endParaRPr lang="en-PH" sz="17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663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pic>
        <p:nvPicPr>
          <p:cNvPr id="39" name="Picture 38"/>
          <p:cNvPicPr>
            <a:picLocks noChangeAspect="1"/>
          </p:cNvPicPr>
          <p:nvPr/>
        </p:nvPicPr>
        <p:blipFill>
          <a:blip r:embed="rId2"/>
          <a:stretch>
            <a:fillRect/>
          </a:stretch>
        </p:blipFill>
        <p:spPr>
          <a:xfrm>
            <a:off x="-18605" y="3506028"/>
            <a:ext cx="9162603" cy="2551969"/>
          </a:xfrm>
          <a:prstGeom prst="rect">
            <a:avLst/>
          </a:prstGeom>
        </p:spPr>
      </p:pic>
      <p:sp>
        <p:nvSpPr>
          <p:cNvPr id="41" name="Rectangle 40"/>
          <p:cNvSpPr/>
          <p:nvPr/>
        </p:nvSpPr>
        <p:spPr>
          <a:xfrm>
            <a:off x="109155" y="1328209"/>
            <a:ext cx="8809377" cy="1477328"/>
          </a:xfrm>
          <a:prstGeom prst="rect">
            <a:avLst/>
          </a:prstGeom>
        </p:spPr>
        <p:txBody>
          <a:bodyPr wrap="square">
            <a:spAutoFit/>
          </a:bodyPr>
          <a:lstStyle/>
          <a:p>
            <a:pPr algn="just"/>
            <a:r>
              <a:rPr lang="en-PH" b="1" dirty="0" smtClean="0"/>
              <a:t>Last December 2014, the country was ravaged by Typhoon </a:t>
            </a:r>
            <a:r>
              <a:rPr lang="en-PH" b="1" dirty="0" err="1" smtClean="0"/>
              <a:t>Hagupit</a:t>
            </a:r>
            <a:r>
              <a:rPr lang="en-PH" b="1" dirty="0" smtClean="0"/>
              <a:t>. Around 200 houses were destroyed by storm surges in the municipality of </a:t>
            </a:r>
            <a:r>
              <a:rPr lang="en-PH" b="1" dirty="0" err="1" smtClean="0"/>
              <a:t>Babatngon</a:t>
            </a:r>
            <a:r>
              <a:rPr lang="en-PH" b="1" dirty="0" smtClean="0"/>
              <a:t>, Leyte. Project NOAH released a storm surge advisory for the area based on their December 5, 5:00 am forecast, in which storm surges were predicted to reach up to four meters.</a:t>
            </a:r>
            <a:endParaRPr lang="en-PH" b="1" dirty="0"/>
          </a:p>
        </p:txBody>
      </p:sp>
    </p:spTree>
    <p:extLst>
      <p:ext uri="{BB962C8B-B14F-4D97-AF65-F5344CB8AC3E}">
        <p14:creationId xmlns:p14="http://schemas.microsoft.com/office/powerpoint/2010/main" val="3735320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2" name="Rectangle 1"/>
          <p:cNvSpPr/>
          <p:nvPr/>
        </p:nvSpPr>
        <p:spPr>
          <a:xfrm>
            <a:off x="324409" y="1606797"/>
            <a:ext cx="8571382" cy="4446602"/>
          </a:xfrm>
          <a:prstGeom prst="rect">
            <a:avLst/>
          </a:prstGeom>
        </p:spPr>
        <p:txBody>
          <a:bodyPr wrap="square">
            <a:spAutoFit/>
          </a:bodyPr>
          <a:lstStyle/>
          <a:p>
            <a:pPr algn="just">
              <a:lnSpc>
                <a:spcPct val="107000"/>
              </a:lnSpc>
              <a:spcAft>
                <a:spcPts val="800"/>
              </a:spcAft>
            </a:pPr>
            <a:r>
              <a:rPr lang="en-PH" dirty="0">
                <a:ea typeface="Calibri" panose="020F0502020204030204" pitchFamily="34" charset="0"/>
                <a:cs typeface="Times New Roman" panose="02020603050405020304" pitchFamily="18" charset="0"/>
              </a:rPr>
              <a:t>Inundation models usually takes time to be prepared and completed. When a tropical cyclone that can create storm surges threatens an area, probable effects must be delivered to disaster managers and local government units. If an inundation model for a tropical cyclone is created when the threat of storm surges is already imminent, it might be too late to reduce its </a:t>
            </a:r>
            <a:r>
              <a:rPr lang="en-PH">
                <a:ea typeface="Calibri" panose="020F0502020204030204" pitchFamily="34" charset="0"/>
                <a:cs typeface="Times New Roman" panose="02020603050405020304" pitchFamily="18" charset="0"/>
              </a:rPr>
              <a:t>impacts</a:t>
            </a:r>
            <a:r>
              <a:rPr lang="en-PH" smtClean="0">
                <a:ea typeface="Calibri" panose="020F0502020204030204" pitchFamily="34" charset="0"/>
                <a:cs typeface="Times New Roman" panose="02020603050405020304" pitchFamily="18" charset="0"/>
              </a:rPr>
              <a:t>.</a:t>
            </a:r>
          </a:p>
          <a:p>
            <a:pPr algn="just">
              <a:lnSpc>
                <a:spcPct val="107000"/>
              </a:lnSpc>
              <a:spcAft>
                <a:spcPts val="800"/>
              </a:spcAft>
            </a:pPr>
            <a:endParaRPr lang="en-PH" dirty="0">
              <a:ea typeface="Calibri" panose="020F0502020204030204" pitchFamily="34" charset="0"/>
              <a:cs typeface="Times New Roman" panose="02020603050405020304" pitchFamily="18" charset="0"/>
            </a:endParaRPr>
          </a:p>
          <a:p>
            <a:pPr algn="just">
              <a:lnSpc>
                <a:spcPct val="107000"/>
              </a:lnSpc>
              <a:spcAft>
                <a:spcPts val="800"/>
              </a:spcAft>
            </a:pPr>
            <a:r>
              <a:rPr lang="en-PH" dirty="0">
                <a:ea typeface="Calibri" panose="020F0502020204030204" pitchFamily="34" charset="0"/>
                <a:cs typeface="Times New Roman" panose="02020603050405020304" pitchFamily="18" charset="0"/>
              </a:rPr>
              <a:t>The SSA maps provides a timely distribution of information that would allow disaster managers to create plans that would mitigate the storm surge impacts of a tropical cyclone. The use of SSA maps allows the disaster managers, local government units, media and the general public to assess the impacts of storm surges brought about by a tropical cyclone. The timely distribution and visualization of information brings about more “disasters that didn’t happen.”</a:t>
            </a:r>
            <a:endParaRPr lang="en-PH"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884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35530" y="367356"/>
            <a:ext cx="3303056" cy="2425948"/>
            <a:chOff x="-563671" y="2605414"/>
            <a:chExt cx="5340262" cy="4005197"/>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71" y="2605414"/>
              <a:ext cx="5340262" cy="4005197"/>
            </a:xfrm>
            <a:prstGeom prst="rect">
              <a:avLst/>
            </a:prstGeom>
          </p:spPr>
        </p:pic>
        <p:sp>
          <p:nvSpPr>
            <p:cNvPr id="8" name="Rectangle 7"/>
            <p:cNvSpPr/>
            <p:nvPr/>
          </p:nvSpPr>
          <p:spPr>
            <a:xfrm>
              <a:off x="3720230" y="2605414"/>
              <a:ext cx="1052187" cy="430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12" name="TextBox 11"/>
          <p:cNvSpPr txBox="1"/>
          <p:nvPr/>
        </p:nvSpPr>
        <p:spPr>
          <a:xfrm>
            <a:off x="2206754" y="314292"/>
            <a:ext cx="6937245" cy="1323439"/>
          </a:xfrm>
          <a:prstGeom prst="rect">
            <a:avLst/>
          </a:prstGeom>
          <a:noFill/>
        </p:spPr>
        <p:txBody>
          <a:bodyPr wrap="square" rtlCol="0">
            <a:spAutoFit/>
          </a:bodyPr>
          <a:lstStyle/>
          <a:p>
            <a:pPr algn="just"/>
            <a:r>
              <a:rPr lang="en-PH" sz="1000" dirty="0"/>
              <a:t>The </a:t>
            </a:r>
            <a:r>
              <a:rPr lang="en-PH" sz="1000" dirty="0" smtClean="0"/>
              <a:t>Philippines experiences </a:t>
            </a:r>
            <a:r>
              <a:rPr lang="en-PH" sz="1000" dirty="0"/>
              <a:t>an average of 20 tropical cyclones annually</a:t>
            </a:r>
            <a:r>
              <a:rPr lang="en-PH" sz="1000" dirty="0" smtClean="0"/>
              <a:t>. </a:t>
            </a:r>
            <a:r>
              <a:rPr lang="en-PH" sz="1000" dirty="0"/>
              <a:t>Strong winds brought by tropical cyclones, among other factors, cause storm surges that inundate the coastal areas of the country. As an archipelago with the fourth longest coastline in the world, the country is expose to the threats of storm surges. This was manifested by Typhoon </a:t>
            </a:r>
            <a:r>
              <a:rPr lang="en-PH" sz="1000" dirty="0" err="1"/>
              <a:t>Haiyan</a:t>
            </a:r>
            <a:r>
              <a:rPr lang="en-PH" sz="1000" dirty="0"/>
              <a:t> on 8 November 2013, which devastated the country and left 6,293 deaths and approximately USD 2 billion worth of damages</a:t>
            </a:r>
            <a:r>
              <a:rPr lang="en-PH" sz="1000" dirty="0" smtClean="0"/>
              <a:t>.</a:t>
            </a:r>
          </a:p>
          <a:p>
            <a:pPr algn="just"/>
            <a:r>
              <a:rPr lang="en-PH" sz="1000" b="1" i="1" dirty="0" smtClean="0"/>
              <a:t>To </a:t>
            </a:r>
            <a:r>
              <a:rPr lang="en-PH" sz="1000" b="1" i="1" dirty="0"/>
              <a:t>prevent such disaster from happening again, the Nationwide Operational Assessment of Hazards (Project NOAH) developed a Storm Surge Advisory (SSA) that aims to warn communities in coastal areas against impending floods due to storm surges. </a:t>
            </a:r>
          </a:p>
        </p:txBody>
      </p:sp>
      <p:sp>
        <p:nvSpPr>
          <p:cNvPr id="44" name="Rectangle 43"/>
          <p:cNvSpPr/>
          <p:nvPr/>
        </p:nvSpPr>
        <p:spPr>
          <a:xfrm>
            <a:off x="0" y="2906038"/>
            <a:ext cx="9143999" cy="190548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45" name="Picture 4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490" y="2977850"/>
            <a:ext cx="8429638" cy="1901968"/>
          </a:xfrm>
          <a:prstGeom prst="rect">
            <a:avLst/>
          </a:prstGeom>
        </p:spPr>
      </p:pic>
      <p:grpSp>
        <p:nvGrpSpPr>
          <p:cNvPr id="46" name="Group 45"/>
          <p:cNvGrpSpPr/>
          <p:nvPr/>
        </p:nvGrpSpPr>
        <p:grpSpPr>
          <a:xfrm>
            <a:off x="2282253" y="4910725"/>
            <a:ext cx="880009" cy="823397"/>
            <a:chOff x="11954221" y="667767"/>
            <a:chExt cx="5523133" cy="5167825"/>
          </a:xfrm>
        </p:grpSpPr>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4221" y="667767"/>
              <a:ext cx="5523133" cy="4602611"/>
            </a:xfrm>
            <a:prstGeom prst="rect">
              <a:avLst/>
            </a:prstGeom>
          </p:spPr>
        </p:pic>
        <p:sp>
          <p:nvSpPr>
            <p:cNvPr id="48" name="Rounded Rectangle 47"/>
            <p:cNvSpPr/>
            <p:nvPr/>
          </p:nvSpPr>
          <p:spPr>
            <a:xfrm>
              <a:off x="12247210" y="4773404"/>
              <a:ext cx="4276800" cy="1062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188" tIns="8094" rIns="16188" bIns="8094" numCol="1" spcCol="0" rtlCol="0" fromWordArt="0" anchor="ctr" anchorCtr="0" forceAA="0" compatLnSpc="1">
              <a:prstTxWarp prst="textNoShape">
                <a:avLst/>
              </a:prstTxWarp>
              <a:noAutofit/>
            </a:bodyPr>
            <a:lstStyle/>
            <a:p>
              <a:pPr algn="ctr"/>
              <a:r>
                <a:rPr lang="en-GB" sz="797" b="1" dirty="0">
                  <a:effectLst>
                    <a:outerShdw blurRad="38100" dist="38100" dir="2700000" algn="tl">
                      <a:srgbClr val="000000">
                        <a:alpha val="43137"/>
                      </a:srgbClr>
                    </a:outerShdw>
                  </a:effectLst>
                  <a:latin typeface="Century Gothic" panose="020B0502020202020204" pitchFamily="34" charset="0"/>
                </a:rPr>
                <a:t>Surge Map</a:t>
              </a:r>
            </a:p>
          </p:txBody>
        </p:sp>
      </p:grpSp>
      <p:pic>
        <p:nvPicPr>
          <p:cNvPr id="4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2670" y="5408203"/>
            <a:ext cx="826476" cy="69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Subtitle 2"/>
          <p:cNvSpPr txBox="1">
            <a:spLocks/>
          </p:cNvSpPr>
          <p:nvPr/>
        </p:nvSpPr>
        <p:spPr>
          <a:xfrm>
            <a:off x="1178362" y="6022235"/>
            <a:ext cx="1050292" cy="267355"/>
          </a:xfrm>
          <a:prstGeom prst="rect">
            <a:avLst/>
          </a:prstGeom>
        </p:spPr>
        <p:txBody>
          <a:bodyPr vert="horz" lIns="28169" tIns="14084" rIns="28169" bIns="14084"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986" b="1" dirty="0">
                <a:solidFill>
                  <a:schemeClr val="tx1"/>
                </a:solidFill>
                <a:effectLst>
                  <a:outerShdw blurRad="38100" dist="38100" dir="2700000" algn="tl">
                    <a:srgbClr val="000000">
                      <a:alpha val="43137"/>
                    </a:srgbClr>
                  </a:outerShdw>
                </a:effectLst>
                <a:latin typeface="Century Gothic" panose="020B0502020202020204" pitchFamily="34" charset="0"/>
              </a:rPr>
              <a:t>Storm Surge Model</a:t>
            </a:r>
          </a:p>
        </p:txBody>
      </p:sp>
      <p:sp>
        <p:nvSpPr>
          <p:cNvPr id="51" name="Chevron 50"/>
          <p:cNvSpPr/>
          <p:nvPr/>
        </p:nvSpPr>
        <p:spPr>
          <a:xfrm rot="16200000" flipV="1">
            <a:off x="1582786" y="6308525"/>
            <a:ext cx="124140" cy="204032"/>
          </a:xfrm>
          <a:prstGeom prst="chevron">
            <a:avLst/>
          </a:prstGeom>
          <a:solidFill>
            <a:schemeClr val="accent5">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5">
              <a:solidFill>
                <a:prstClr val="black"/>
              </a:solidFill>
            </a:endParaRPr>
          </a:p>
        </p:txBody>
      </p:sp>
      <p:sp>
        <p:nvSpPr>
          <p:cNvPr id="52" name="Chevron 51"/>
          <p:cNvSpPr/>
          <p:nvPr/>
        </p:nvSpPr>
        <p:spPr>
          <a:xfrm flipV="1">
            <a:off x="2234095" y="5054165"/>
            <a:ext cx="124140" cy="204032"/>
          </a:xfrm>
          <a:prstGeom prst="chevron">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5">
              <a:solidFill>
                <a:prstClr val="black"/>
              </a:solidFill>
            </a:endParaRPr>
          </a:p>
        </p:txBody>
      </p:sp>
      <p:sp>
        <p:nvSpPr>
          <p:cNvPr id="53" name="Subtitle 2"/>
          <p:cNvSpPr txBox="1">
            <a:spLocks/>
          </p:cNvSpPr>
          <p:nvPr/>
        </p:nvSpPr>
        <p:spPr>
          <a:xfrm>
            <a:off x="1281458" y="4995019"/>
            <a:ext cx="787497" cy="166108"/>
          </a:xfrm>
          <a:prstGeom prst="rect">
            <a:avLst/>
          </a:prstGeom>
        </p:spPr>
        <p:txBody>
          <a:bodyPr vert="horz" lIns="28169" tIns="14084" rIns="28169" bIns="14084"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600" i="1" dirty="0">
                <a:solidFill>
                  <a:prstClr val="black">
                    <a:lumMod val="65000"/>
                    <a:lumOff val="35000"/>
                  </a:prstClr>
                </a:solidFill>
                <a:latin typeface="Tw Cen MT" pitchFamily="34" charset="0"/>
              </a:rPr>
              <a:t>Adapted </a:t>
            </a:r>
            <a:r>
              <a:rPr lang="en-US" sz="600" i="1" dirty="0" smtClean="0">
                <a:solidFill>
                  <a:prstClr val="black">
                    <a:lumMod val="65000"/>
                    <a:lumOff val="35000"/>
                  </a:prstClr>
                </a:solidFill>
                <a:latin typeface="Tw Cen MT" pitchFamily="34" charset="0"/>
              </a:rPr>
              <a:t>from: JMA </a:t>
            </a:r>
            <a:r>
              <a:rPr lang="en-US" sz="600" i="1" dirty="0">
                <a:solidFill>
                  <a:prstClr val="black">
                    <a:lumMod val="65000"/>
                    <a:lumOff val="35000"/>
                  </a:prstClr>
                </a:solidFill>
                <a:latin typeface="Tw Cen MT" pitchFamily="34" charset="0"/>
              </a:rPr>
              <a:t>Storm Surge </a:t>
            </a:r>
            <a:r>
              <a:rPr lang="en-US" sz="600" i="1" dirty="0" smtClean="0">
                <a:solidFill>
                  <a:prstClr val="black">
                    <a:lumMod val="65000"/>
                    <a:lumOff val="35000"/>
                  </a:prstClr>
                </a:solidFill>
                <a:latin typeface="Tw Cen MT" pitchFamily="34" charset="0"/>
              </a:rPr>
              <a:t>Model </a:t>
            </a:r>
            <a:r>
              <a:rPr lang="en-US" sz="600" i="1" dirty="0" err="1" smtClean="0">
                <a:solidFill>
                  <a:prstClr val="black">
                    <a:lumMod val="65000"/>
                    <a:lumOff val="35000"/>
                  </a:prstClr>
                </a:solidFill>
                <a:latin typeface="Tw Cen MT" pitchFamily="34" charset="0"/>
              </a:rPr>
              <a:t>Higaki</a:t>
            </a:r>
            <a:r>
              <a:rPr lang="en-US" sz="600" i="1" dirty="0">
                <a:solidFill>
                  <a:prstClr val="black">
                    <a:lumMod val="65000"/>
                    <a:lumOff val="35000"/>
                  </a:prstClr>
                </a:solidFill>
                <a:latin typeface="Tw Cen MT" pitchFamily="34" charset="0"/>
              </a:rPr>
              <a:t>, </a:t>
            </a:r>
            <a:r>
              <a:rPr lang="en-US" sz="600" i="1" dirty="0" smtClean="0">
                <a:solidFill>
                  <a:prstClr val="black">
                    <a:lumMod val="65000"/>
                    <a:lumOff val="35000"/>
                  </a:prstClr>
                </a:solidFill>
                <a:latin typeface="Tw Cen MT" pitchFamily="34" charset="0"/>
              </a:rPr>
              <a:t>M. Office </a:t>
            </a:r>
            <a:r>
              <a:rPr lang="en-US" sz="600" i="1" dirty="0">
                <a:solidFill>
                  <a:prstClr val="black">
                    <a:lumMod val="65000"/>
                    <a:lumOff val="35000"/>
                  </a:prstClr>
                </a:solidFill>
                <a:latin typeface="Tw Cen MT" pitchFamily="34" charset="0"/>
              </a:rPr>
              <a:t>of Marine Prediction JMA</a:t>
            </a:r>
          </a:p>
        </p:txBody>
      </p:sp>
      <p:grpSp>
        <p:nvGrpSpPr>
          <p:cNvPr id="54" name="Group 53"/>
          <p:cNvGrpSpPr/>
          <p:nvPr/>
        </p:nvGrpSpPr>
        <p:grpSpPr>
          <a:xfrm>
            <a:off x="2328935" y="5914066"/>
            <a:ext cx="987469" cy="760060"/>
            <a:chOff x="2328935" y="5362922"/>
            <a:chExt cx="987469" cy="760060"/>
          </a:xfrm>
        </p:grpSpPr>
        <p:pic>
          <p:nvPicPr>
            <p:cNvPr id="55" name="Picture 11" descr="G:\Nesat\timeseries\ Manila Port Area, Philippines">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9438" y="5362922"/>
              <a:ext cx="956966" cy="760059"/>
            </a:xfrm>
            <a:prstGeom prst="rect">
              <a:avLst/>
            </a:prstGeom>
            <a:noFill/>
            <a:extLst>
              <a:ext uri="{909E8E84-426E-40DD-AFC4-6F175D3DCCD1}">
                <a14:hiddenFill xmlns:a14="http://schemas.microsoft.com/office/drawing/2010/main">
                  <a:solidFill>
                    <a:srgbClr val="FFFFFF"/>
                  </a:solidFill>
                </a14:hiddenFill>
              </a:ext>
            </a:extLst>
          </p:spPr>
        </p:pic>
        <p:sp>
          <p:nvSpPr>
            <p:cNvPr id="56" name="Rounded Rectangle 55"/>
            <p:cNvSpPr/>
            <p:nvPr/>
          </p:nvSpPr>
          <p:spPr>
            <a:xfrm>
              <a:off x="2328935" y="5953742"/>
              <a:ext cx="681429" cy="169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188" tIns="8094" rIns="16188" bIns="8094" numCol="1" spcCol="0" rtlCol="0" fromWordArt="0" anchor="ctr" anchorCtr="0" forceAA="0" compatLnSpc="1">
              <a:prstTxWarp prst="textNoShape">
                <a:avLst/>
              </a:prstTxWarp>
              <a:noAutofit/>
            </a:bodyPr>
            <a:lstStyle/>
            <a:p>
              <a:pPr algn="ctr"/>
              <a:r>
                <a:rPr lang="en-GB" sz="797" b="1" dirty="0">
                  <a:effectLst>
                    <a:outerShdw blurRad="38100" dist="38100" dir="2700000" algn="tl">
                      <a:srgbClr val="000000">
                        <a:alpha val="43137"/>
                      </a:srgbClr>
                    </a:outerShdw>
                  </a:effectLst>
                  <a:latin typeface="Century Gothic" panose="020B0502020202020204" pitchFamily="34" charset="0"/>
                </a:rPr>
                <a:t>Time Series</a:t>
              </a:r>
            </a:p>
          </p:txBody>
        </p:sp>
      </p:grpSp>
      <p:grpSp>
        <p:nvGrpSpPr>
          <p:cNvPr id="57" name="Group 56"/>
          <p:cNvGrpSpPr/>
          <p:nvPr/>
        </p:nvGrpSpPr>
        <p:grpSpPr>
          <a:xfrm>
            <a:off x="393599" y="6027531"/>
            <a:ext cx="748261" cy="623527"/>
            <a:chOff x="100601" y="7677096"/>
            <a:chExt cx="4696254" cy="3913394"/>
          </a:xfrm>
        </p:grpSpPr>
        <p:pic>
          <p:nvPicPr>
            <p:cNvPr id="58" name="Picture 5"/>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5391" y="7677096"/>
              <a:ext cx="4401464" cy="315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ounded Rectangle 58"/>
            <p:cNvSpPr/>
            <p:nvPr/>
          </p:nvSpPr>
          <p:spPr>
            <a:xfrm>
              <a:off x="100601" y="10488676"/>
              <a:ext cx="4278058" cy="1101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188" tIns="8094" rIns="16188" bIns="8094" numCol="1" spcCol="0" rtlCol="0" fromWordArt="0" anchor="ctr" anchorCtr="0" forceAA="0" compatLnSpc="1">
              <a:prstTxWarp prst="textNoShape">
                <a:avLst/>
              </a:prstTxWarp>
              <a:noAutofit/>
            </a:bodyPr>
            <a:lstStyle/>
            <a:p>
              <a:pPr algn="ctr"/>
              <a:r>
                <a:rPr lang="en-GB" sz="797" b="1" dirty="0">
                  <a:effectLst>
                    <a:outerShdw blurRad="38100" dist="38100" dir="2700000" algn="tl">
                      <a:srgbClr val="000000">
                        <a:alpha val="43137"/>
                      </a:srgbClr>
                    </a:outerShdw>
                  </a:effectLst>
                  <a:latin typeface="Century Gothic" panose="020B0502020202020204" pitchFamily="34" charset="0"/>
                </a:rPr>
                <a:t>Bathymetry</a:t>
              </a:r>
            </a:p>
          </p:txBody>
        </p:sp>
      </p:grpSp>
      <p:grpSp>
        <p:nvGrpSpPr>
          <p:cNvPr id="60" name="Group 59"/>
          <p:cNvGrpSpPr/>
          <p:nvPr/>
        </p:nvGrpSpPr>
        <p:grpSpPr>
          <a:xfrm>
            <a:off x="411875" y="5086050"/>
            <a:ext cx="681629" cy="739008"/>
            <a:chOff x="215300" y="1768153"/>
            <a:chExt cx="4278058" cy="4638180"/>
          </a:xfrm>
        </p:grpSpPr>
        <p:pic>
          <p:nvPicPr>
            <p:cNvPr id="61" name="Picture 60"/>
            <p:cNvPicPr>
              <a:picLocks noChangeAspect="1"/>
            </p:cNvPicPr>
            <p:nvPr/>
          </p:nvPicPr>
          <p:blipFill>
            <a:blip r:embed="rId9"/>
            <a:stretch>
              <a:fillRect/>
            </a:stretch>
          </p:blipFill>
          <p:spPr>
            <a:xfrm>
              <a:off x="395391" y="1983646"/>
              <a:ext cx="4097967" cy="4422687"/>
            </a:xfrm>
            <a:prstGeom prst="rect">
              <a:avLst/>
            </a:prstGeom>
          </p:spPr>
        </p:pic>
        <p:sp>
          <p:nvSpPr>
            <p:cNvPr id="62" name="Rounded Rectangle 61"/>
            <p:cNvSpPr/>
            <p:nvPr/>
          </p:nvSpPr>
          <p:spPr>
            <a:xfrm>
              <a:off x="215300" y="1768153"/>
              <a:ext cx="4278058" cy="1101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188" tIns="8094" rIns="16188" bIns="8094" numCol="1" spcCol="0" rtlCol="0" fromWordArt="0" anchor="ctr" anchorCtr="0" forceAA="0" compatLnSpc="1">
              <a:prstTxWarp prst="textNoShape">
                <a:avLst/>
              </a:prstTxWarp>
              <a:noAutofit/>
            </a:bodyPr>
            <a:lstStyle/>
            <a:p>
              <a:pPr algn="ctr"/>
              <a:r>
                <a:rPr lang="en-GB" sz="797" b="1" dirty="0">
                  <a:effectLst>
                    <a:outerShdw blurRad="38100" dist="38100" dir="2700000" algn="tl">
                      <a:srgbClr val="000000">
                        <a:alpha val="43137"/>
                      </a:srgbClr>
                    </a:outerShdw>
                  </a:effectLst>
                  <a:latin typeface="Century Gothic" panose="020B0502020202020204" pitchFamily="34" charset="0"/>
                </a:rPr>
                <a:t>Best Track</a:t>
              </a:r>
            </a:p>
          </p:txBody>
        </p:sp>
      </p:grpSp>
      <p:cxnSp>
        <p:nvCxnSpPr>
          <p:cNvPr id="63" name="Elbow Connector 62"/>
          <p:cNvCxnSpPr/>
          <p:nvPr/>
        </p:nvCxnSpPr>
        <p:spPr>
          <a:xfrm rot="16200000" flipH="1">
            <a:off x="484445" y="5782886"/>
            <a:ext cx="1390623" cy="172507"/>
          </a:xfrm>
          <a:prstGeom prst="bentConnector3">
            <a:avLst>
              <a:gd name="adj1" fmla="val 110"/>
            </a:avLst>
          </a:prstGeom>
          <a:ln w="19050" cap="rnd">
            <a:solidFill>
              <a:schemeClr val="accent5">
                <a:lumMod val="50000"/>
                <a:alpha val="60000"/>
              </a:schemeClr>
            </a:solidFill>
            <a:prstDash val="dash"/>
            <a:bevel/>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59" idx="3"/>
          </p:cNvCxnSpPr>
          <p:nvPr/>
        </p:nvCxnSpPr>
        <p:spPr>
          <a:xfrm flipV="1">
            <a:off x="1075228" y="6444585"/>
            <a:ext cx="575939" cy="118696"/>
          </a:xfrm>
          <a:prstGeom prst="bentConnector3">
            <a:avLst>
              <a:gd name="adj1" fmla="val 99961"/>
            </a:avLst>
          </a:prstGeom>
          <a:ln w="19050" cap="rnd">
            <a:solidFill>
              <a:schemeClr val="accent5">
                <a:lumMod val="50000"/>
                <a:alpha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5400000">
            <a:off x="1918131" y="5390564"/>
            <a:ext cx="573593" cy="114719"/>
          </a:xfrm>
          <a:prstGeom prst="bentConnector3">
            <a:avLst>
              <a:gd name="adj1" fmla="val 110"/>
            </a:avLst>
          </a:prstGeom>
          <a:ln w="19050" cap="rnd">
            <a:solidFill>
              <a:schemeClr val="accent5">
                <a:lumMod val="50000"/>
                <a:alpha val="60000"/>
              </a:schemeClr>
            </a:solidFill>
            <a:prstDash val="dash"/>
            <a:bevel/>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V="1">
            <a:off x="1976471" y="6086145"/>
            <a:ext cx="458874" cy="114719"/>
          </a:xfrm>
          <a:prstGeom prst="bentConnector3">
            <a:avLst>
              <a:gd name="adj1" fmla="val 110"/>
            </a:avLst>
          </a:prstGeom>
          <a:ln w="19050" cap="rnd">
            <a:solidFill>
              <a:schemeClr val="accent5">
                <a:lumMod val="50000"/>
                <a:alpha val="60000"/>
              </a:schemeClr>
            </a:solidFill>
            <a:prstDash val="dash"/>
            <a:bevel/>
          </a:ln>
        </p:spPr>
        <p:style>
          <a:lnRef idx="1">
            <a:schemeClr val="accent1"/>
          </a:lnRef>
          <a:fillRef idx="0">
            <a:schemeClr val="accent1"/>
          </a:fillRef>
          <a:effectRef idx="0">
            <a:schemeClr val="accent1"/>
          </a:effectRef>
          <a:fontRef idx="minor">
            <a:schemeClr val="tx1"/>
          </a:fontRef>
        </p:style>
      </p:cxnSp>
      <p:sp>
        <p:nvSpPr>
          <p:cNvPr id="67" name="Chevron 66"/>
          <p:cNvSpPr/>
          <p:nvPr/>
        </p:nvSpPr>
        <p:spPr>
          <a:xfrm flipV="1">
            <a:off x="2244253" y="6260326"/>
            <a:ext cx="124140" cy="204032"/>
          </a:xfrm>
          <a:prstGeom prst="chevron">
            <a:avLst/>
          </a:prstGeom>
          <a:solidFill>
            <a:schemeClr val="accent5">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5">
              <a:solidFill>
                <a:prstClr val="black"/>
              </a:solidFill>
            </a:endParaRPr>
          </a:p>
        </p:txBody>
      </p:sp>
      <p:sp>
        <p:nvSpPr>
          <p:cNvPr id="68" name="Chevron 67"/>
          <p:cNvSpPr/>
          <p:nvPr/>
        </p:nvSpPr>
        <p:spPr>
          <a:xfrm>
            <a:off x="3390734" y="5533662"/>
            <a:ext cx="372263" cy="5573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pic>
        <p:nvPicPr>
          <p:cNvPr id="69" name="Picture 68"/>
          <p:cNvPicPr>
            <a:picLocks noChangeAspect="1"/>
          </p:cNvPicPr>
          <p:nvPr/>
        </p:nvPicPr>
        <p:blipFill rotWithShape="1">
          <a:blip r:embed="rId10" cstate="print">
            <a:extLst>
              <a:ext uri="{28A0092B-C50C-407E-A947-70E740481C1C}">
                <a14:useLocalDpi xmlns:a14="http://schemas.microsoft.com/office/drawing/2010/main" val="0"/>
              </a:ext>
            </a:extLst>
          </a:blip>
          <a:srcRect t="11667"/>
          <a:stretch/>
        </p:blipFill>
        <p:spPr>
          <a:xfrm>
            <a:off x="3825545" y="4899206"/>
            <a:ext cx="2096269" cy="1851704"/>
          </a:xfrm>
          <a:prstGeom prst="rect">
            <a:avLst/>
          </a:prstGeom>
        </p:spPr>
      </p:pic>
      <p:pic>
        <p:nvPicPr>
          <p:cNvPr id="70" name="Picture 2" descr="F:\ \Joy\Inundation-small.gif"/>
          <p:cNvPicPr>
            <a:picLocks noChangeAspect="1" noChangeArrowheads="1" noCrop="1"/>
          </p:cNvPicPr>
          <p:nvPr/>
        </p:nvPicPr>
        <p:blipFill>
          <a:blip r:embed="rId11" cstate="print"/>
          <a:srcRect/>
          <a:stretch>
            <a:fillRect/>
          </a:stretch>
        </p:blipFill>
        <p:spPr bwMode="auto">
          <a:xfrm>
            <a:off x="6506511" y="4939567"/>
            <a:ext cx="2291860" cy="1770982"/>
          </a:xfrm>
          <a:prstGeom prst="rect">
            <a:avLst/>
          </a:prstGeom>
          <a:noFill/>
        </p:spPr>
      </p:pic>
      <p:sp>
        <p:nvSpPr>
          <p:cNvPr id="71" name="Chevron 70"/>
          <p:cNvSpPr/>
          <p:nvPr/>
        </p:nvSpPr>
        <p:spPr>
          <a:xfrm>
            <a:off x="6079850" y="5523872"/>
            <a:ext cx="372263" cy="5573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schemeClr val="tx1"/>
              </a:solidFill>
            </a:endParaRPr>
          </a:p>
        </p:txBody>
      </p:sp>
      <p:sp>
        <p:nvSpPr>
          <p:cNvPr id="72" name="TextBox 71"/>
          <p:cNvSpPr txBox="1"/>
          <p:nvPr/>
        </p:nvSpPr>
        <p:spPr>
          <a:xfrm>
            <a:off x="39717" y="3040480"/>
            <a:ext cx="3122545" cy="353943"/>
          </a:xfrm>
          <a:prstGeom prst="rect">
            <a:avLst/>
          </a:prstGeom>
          <a:solidFill>
            <a:schemeClr val="bg1">
              <a:lumMod val="65000"/>
            </a:schemeClr>
          </a:solidFill>
          <a:ln>
            <a:noFill/>
          </a:ln>
        </p:spPr>
        <p:txBody>
          <a:bodyPr wrap="square" rtlCol="0">
            <a:spAutoFit/>
          </a:bodyPr>
          <a:lstStyle/>
          <a:p>
            <a:r>
              <a:rPr lang="en-PH" sz="1700" b="1" dirty="0" smtClean="0"/>
              <a:t>Storm Surge Hazard Maps</a:t>
            </a:r>
            <a:endParaRPr lang="en-PH" sz="1700" b="1" dirty="0"/>
          </a:p>
        </p:txBody>
      </p:sp>
      <p:sp>
        <p:nvSpPr>
          <p:cNvPr id="73" name="TextBox 72"/>
          <p:cNvSpPr txBox="1"/>
          <p:nvPr/>
        </p:nvSpPr>
        <p:spPr>
          <a:xfrm>
            <a:off x="8167687" y="6611779"/>
            <a:ext cx="976311" cy="246221"/>
          </a:xfrm>
          <a:prstGeom prst="rect">
            <a:avLst/>
          </a:prstGeom>
          <a:noFill/>
          <a:ln>
            <a:noFill/>
          </a:ln>
        </p:spPr>
        <p:txBody>
          <a:bodyPr wrap="square" rtlCol="0">
            <a:spAutoFit/>
          </a:bodyPr>
          <a:lstStyle/>
          <a:p>
            <a:pPr algn="r"/>
            <a:r>
              <a:rPr lang="en-PH" sz="1000" i="1" dirty="0" smtClean="0">
                <a:solidFill>
                  <a:schemeClr val="bg1">
                    <a:lumMod val="50000"/>
                  </a:schemeClr>
                </a:solidFill>
              </a:rPr>
              <a:t>Summary (1)</a:t>
            </a:r>
            <a:endParaRPr lang="en-PH" sz="1000" i="1" dirty="0">
              <a:solidFill>
                <a:schemeClr val="bg1">
                  <a:lumMod val="50000"/>
                </a:schemeClr>
              </a:solidFill>
            </a:endParaRPr>
          </a:p>
        </p:txBody>
      </p:sp>
      <p:sp>
        <p:nvSpPr>
          <p:cNvPr id="74" name="Rectangle 73"/>
          <p:cNvSpPr/>
          <p:nvPr/>
        </p:nvSpPr>
        <p:spPr>
          <a:xfrm>
            <a:off x="2086271" y="1602199"/>
            <a:ext cx="7044476" cy="1323439"/>
          </a:xfrm>
          <a:prstGeom prst="rect">
            <a:avLst/>
          </a:prstGeom>
        </p:spPr>
        <p:txBody>
          <a:bodyPr wrap="square">
            <a:spAutoFit/>
          </a:bodyPr>
          <a:lstStyle/>
          <a:p>
            <a:pPr marL="182880" indent="-182880" algn="just">
              <a:buSzPct val="100000"/>
              <a:buFont typeface="+mj-lt"/>
              <a:buAutoNum type="arabicPeriod"/>
            </a:pPr>
            <a:r>
              <a:rPr lang="en-PH" sz="1000" dirty="0"/>
              <a:t>The Japan Meteorological Agency storm surge model was used to simulate 721 tropical cyclones that entered the Philippine Area of Responsibility from 1951-2013. </a:t>
            </a:r>
            <a:endParaRPr lang="en-PH" sz="1000" dirty="0" smtClean="0"/>
          </a:p>
          <a:p>
            <a:pPr marL="182880" indent="-182880" algn="just">
              <a:buSzPct val="100000"/>
              <a:buFont typeface="+mj-lt"/>
              <a:buAutoNum type="arabicPeriod"/>
            </a:pPr>
            <a:r>
              <a:rPr lang="en-PH" sz="1000" dirty="0" smtClean="0"/>
              <a:t>The </a:t>
            </a:r>
            <a:r>
              <a:rPr lang="en-PH" sz="1000" dirty="0"/>
              <a:t>resulting storm surge time series from the simulations were added to the maximum tide levels from the </a:t>
            </a:r>
            <a:r>
              <a:rPr lang="en-PH" sz="1000" dirty="0" err="1"/>
              <a:t>WXTide</a:t>
            </a:r>
            <a:r>
              <a:rPr lang="en-PH" sz="1000" dirty="0"/>
              <a:t> software for the 4,996 observation points placed </a:t>
            </a:r>
            <a:r>
              <a:rPr lang="en-PH" sz="1000" dirty="0" err="1"/>
              <a:t>nearshore</a:t>
            </a:r>
            <a:r>
              <a:rPr lang="en-PH" sz="1000" dirty="0"/>
              <a:t> in the entire </a:t>
            </a:r>
            <a:r>
              <a:rPr lang="en-PH" sz="1000" dirty="0" smtClean="0"/>
              <a:t>country.</a:t>
            </a:r>
          </a:p>
          <a:p>
            <a:pPr marL="182880" indent="-182880" algn="just">
              <a:buSzPct val="100000"/>
              <a:buFont typeface="+mj-lt"/>
              <a:buAutoNum type="arabicPeriod"/>
            </a:pPr>
            <a:r>
              <a:rPr lang="en-PH" sz="1000" dirty="0" smtClean="0"/>
              <a:t>The </a:t>
            </a:r>
            <a:r>
              <a:rPr lang="en-PH" sz="1000" dirty="0"/>
              <a:t>storm tide levels were categorized into four groups based on their peak height to create the SSA – SSA 1 (0.01m to 2m), SSA 2 (2.01m to 3m), SSA 3 (3.01m to 4m), and SSA 4 (4m and above). </a:t>
            </a:r>
            <a:endParaRPr lang="en-PH" sz="1000" dirty="0" smtClean="0"/>
          </a:p>
          <a:p>
            <a:pPr marL="182880" indent="-182880" algn="just">
              <a:buSzPct val="100000"/>
              <a:buFont typeface="+mj-lt"/>
              <a:buAutoNum type="arabicPeriod"/>
            </a:pPr>
            <a:r>
              <a:rPr lang="en-PH" sz="1000" dirty="0" smtClean="0"/>
              <a:t>The </a:t>
            </a:r>
            <a:r>
              <a:rPr lang="en-PH" sz="1000" dirty="0"/>
              <a:t>time series for each advisory level was used in inundation modelling using FLO-2D, a two-dimensional flood </a:t>
            </a:r>
            <a:r>
              <a:rPr lang="en-PH" sz="1000" dirty="0" err="1"/>
              <a:t>modeling</a:t>
            </a:r>
            <a:r>
              <a:rPr lang="en-PH" sz="1000" dirty="0"/>
              <a:t> software that uses continuity and dynamic wave momentum equation. </a:t>
            </a:r>
          </a:p>
        </p:txBody>
      </p:sp>
    </p:spTree>
    <p:extLst>
      <p:ext uri="{BB962C8B-B14F-4D97-AF65-F5344CB8AC3E}">
        <p14:creationId xmlns:p14="http://schemas.microsoft.com/office/powerpoint/2010/main" val="346389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Thank you.</a:t>
            </a:r>
            <a:endParaRPr lang="en-PH" dirty="0"/>
          </a:p>
        </p:txBody>
      </p:sp>
      <p:sp>
        <p:nvSpPr>
          <p:cNvPr id="3" name="Content Placeholder 2"/>
          <p:cNvSpPr>
            <a:spLocks noGrp="1"/>
          </p:cNvSpPr>
          <p:nvPr>
            <p:ph idx="1"/>
          </p:nvPr>
        </p:nvSpPr>
        <p:spPr/>
        <p:txBody>
          <a:bodyPr>
            <a:normAutofit/>
          </a:bodyPr>
          <a:lstStyle/>
          <a:p>
            <a:pPr marL="0" indent="0">
              <a:buNone/>
            </a:pPr>
            <a:r>
              <a:rPr lang="en-PH" sz="2500" dirty="0" smtClean="0"/>
              <a:t>Joy Santiago</a:t>
            </a:r>
          </a:p>
          <a:p>
            <a:pPr marL="0" indent="0">
              <a:buNone/>
            </a:pPr>
            <a:r>
              <a:rPr lang="en-PH" sz="2500" dirty="0" smtClean="0"/>
              <a:t>Project NOAH</a:t>
            </a:r>
          </a:p>
          <a:p>
            <a:pPr marL="0" indent="0">
              <a:buNone/>
            </a:pPr>
            <a:r>
              <a:rPr lang="en-PH" sz="2500" dirty="0" smtClean="0"/>
              <a:t>+639274475862</a:t>
            </a:r>
          </a:p>
          <a:p>
            <a:pPr marL="0" indent="0">
              <a:buNone/>
            </a:pPr>
            <a:r>
              <a:rPr lang="en-PH" sz="2500" dirty="0" smtClean="0"/>
              <a:t>joytoriolsantiago@gmail.com</a:t>
            </a:r>
          </a:p>
          <a:p>
            <a:endParaRPr lang="en-PH" sz="2500" dirty="0"/>
          </a:p>
        </p:txBody>
      </p:sp>
    </p:spTree>
    <p:extLst>
      <p:ext uri="{BB962C8B-B14F-4D97-AF65-F5344CB8AC3E}">
        <p14:creationId xmlns:p14="http://schemas.microsoft.com/office/powerpoint/2010/main" val="82115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088" y="1721739"/>
            <a:ext cx="9143999" cy="246888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4" name="TextBox 33"/>
          <p:cNvSpPr txBox="1"/>
          <p:nvPr/>
        </p:nvSpPr>
        <p:spPr>
          <a:xfrm>
            <a:off x="5436295" y="1856181"/>
            <a:ext cx="3690431" cy="353943"/>
          </a:xfrm>
          <a:prstGeom prst="rect">
            <a:avLst/>
          </a:prstGeom>
          <a:solidFill>
            <a:schemeClr val="bg1">
              <a:lumMod val="65000"/>
            </a:schemeClr>
          </a:solidFill>
          <a:ln>
            <a:noFill/>
          </a:ln>
        </p:spPr>
        <p:txBody>
          <a:bodyPr wrap="square" rtlCol="0">
            <a:spAutoFit/>
          </a:bodyPr>
          <a:lstStyle/>
          <a:p>
            <a:r>
              <a:rPr lang="en-PH" sz="1700" b="1" dirty="0" smtClean="0"/>
              <a:t>Forecasting and Advisory System</a:t>
            </a:r>
            <a:endParaRPr lang="en-PH" sz="1700" b="1" dirty="0"/>
          </a:p>
        </p:txBody>
      </p:sp>
      <p:pic>
        <p:nvPicPr>
          <p:cNvPr id="35" name="Picture 3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3094" y="1577422"/>
            <a:ext cx="8430768" cy="2889791"/>
          </a:xfrm>
          <a:prstGeom prst="rect">
            <a:avLst/>
          </a:prstGeom>
        </p:spPr>
      </p:pic>
      <p:sp>
        <p:nvSpPr>
          <p:cNvPr id="36" name="TextBox 35"/>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37" name="TextBox 36"/>
          <p:cNvSpPr txBox="1"/>
          <p:nvPr/>
        </p:nvSpPr>
        <p:spPr>
          <a:xfrm>
            <a:off x="8167687" y="6611779"/>
            <a:ext cx="976311" cy="246221"/>
          </a:xfrm>
          <a:prstGeom prst="rect">
            <a:avLst/>
          </a:prstGeom>
          <a:noFill/>
          <a:ln>
            <a:noFill/>
          </a:ln>
        </p:spPr>
        <p:txBody>
          <a:bodyPr wrap="square" rtlCol="0">
            <a:spAutoFit/>
          </a:bodyPr>
          <a:lstStyle/>
          <a:p>
            <a:pPr algn="r"/>
            <a:r>
              <a:rPr lang="en-PH" sz="1000" i="1" dirty="0" smtClean="0">
                <a:solidFill>
                  <a:schemeClr val="bg1">
                    <a:lumMod val="50000"/>
                  </a:schemeClr>
                </a:solidFill>
              </a:rPr>
              <a:t>Summary (2)</a:t>
            </a:r>
            <a:endParaRPr lang="en-PH" sz="1000" i="1" dirty="0">
              <a:solidFill>
                <a:schemeClr val="bg1">
                  <a:lumMod val="50000"/>
                </a:schemeClr>
              </a:solidFill>
            </a:endParaRPr>
          </a:p>
        </p:txBody>
      </p:sp>
      <p:sp>
        <p:nvSpPr>
          <p:cNvPr id="38" name="Rectangle 37"/>
          <p:cNvSpPr/>
          <p:nvPr/>
        </p:nvSpPr>
        <p:spPr>
          <a:xfrm>
            <a:off x="101600" y="445827"/>
            <a:ext cx="8946605" cy="1169551"/>
          </a:xfrm>
          <a:prstGeom prst="rect">
            <a:avLst/>
          </a:prstGeom>
        </p:spPr>
        <p:txBody>
          <a:bodyPr wrap="square">
            <a:spAutoFit/>
          </a:bodyPr>
          <a:lstStyle/>
          <a:p>
            <a:pPr algn="just"/>
            <a:r>
              <a:rPr lang="en-PH" sz="1400" dirty="0"/>
              <a:t>The SSA hazard maps are used as reference to warn communities that are likely to be affected by storm surges. Advisory is released 24 hours in advance and is updated every six hours in the Project NOAH website. It is also being utilized in the pre-disaster risk assessment of the national government agencies and local government units in designing appropriate response to impending threats and risk brought by natural hazards.</a:t>
            </a:r>
          </a:p>
        </p:txBody>
      </p:sp>
      <p:pic>
        <p:nvPicPr>
          <p:cNvPr id="39" name="Picture 38"/>
          <p:cNvPicPr>
            <a:picLocks noChangeAspect="1"/>
          </p:cNvPicPr>
          <p:nvPr/>
        </p:nvPicPr>
        <p:blipFill>
          <a:blip r:embed="rId3"/>
          <a:stretch>
            <a:fillRect/>
          </a:stretch>
        </p:blipFill>
        <p:spPr>
          <a:xfrm>
            <a:off x="0" y="4475813"/>
            <a:ext cx="6923314" cy="1928282"/>
          </a:xfrm>
          <a:prstGeom prst="rect">
            <a:avLst/>
          </a:prstGeom>
        </p:spPr>
      </p:pic>
      <p:sp>
        <p:nvSpPr>
          <p:cNvPr id="41" name="Rectangle 40"/>
          <p:cNvSpPr/>
          <p:nvPr/>
        </p:nvSpPr>
        <p:spPr>
          <a:xfrm>
            <a:off x="6923314" y="4497296"/>
            <a:ext cx="2124891" cy="1938992"/>
          </a:xfrm>
          <a:prstGeom prst="rect">
            <a:avLst/>
          </a:prstGeom>
        </p:spPr>
        <p:txBody>
          <a:bodyPr wrap="square">
            <a:spAutoFit/>
          </a:bodyPr>
          <a:lstStyle/>
          <a:p>
            <a:pPr algn="just"/>
            <a:r>
              <a:rPr lang="en-PH" sz="1000" dirty="0" smtClean="0"/>
              <a:t>Last December 2014, the country was ravaged by Typhoon </a:t>
            </a:r>
            <a:r>
              <a:rPr lang="en-PH" sz="1000" dirty="0" err="1" smtClean="0"/>
              <a:t>Hagupit</a:t>
            </a:r>
            <a:r>
              <a:rPr lang="en-PH" sz="1000" dirty="0" smtClean="0"/>
              <a:t>. Around 200 houses were destroyed by storm surges in the municipality of </a:t>
            </a:r>
            <a:r>
              <a:rPr lang="en-PH" sz="1000" dirty="0" err="1" smtClean="0"/>
              <a:t>Babatngon</a:t>
            </a:r>
            <a:r>
              <a:rPr lang="en-PH" sz="1000" dirty="0" smtClean="0"/>
              <a:t>, Leyte. Project NOAH released a storm surge advisory for the area based on their December 5, 5:00 am forecast, in which </a:t>
            </a:r>
            <a:r>
              <a:rPr lang="en-PH" sz="1000" dirty="0" err="1" smtClean="0"/>
              <a:t>sorm</a:t>
            </a:r>
            <a:r>
              <a:rPr lang="en-PH" sz="1000" dirty="0" smtClean="0"/>
              <a:t> surges were predicted to reach up to four meters.</a:t>
            </a:r>
            <a:endParaRPr lang="en-PH" sz="1000" dirty="0"/>
          </a:p>
        </p:txBody>
      </p:sp>
    </p:spTree>
    <p:extLst>
      <p:ext uri="{BB962C8B-B14F-4D97-AF65-F5344CB8AC3E}">
        <p14:creationId xmlns:p14="http://schemas.microsoft.com/office/powerpoint/2010/main" val="2510582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7488" r="8346"/>
          <a:stretch/>
        </p:blipFill>
        <p:spPr>
          <a:xfrm>
            <a:off x="4683909" y="-27568"/>
            <a:ext cx="1602737" cy="1536192"/>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0671" r="35796"/>
          <a:stretch/>
        </p:blipFill>
        <p:spPr>
          <a:xfrm>
            <a:off x="3868239" y="11855"/>
            <a:ext cx="897623" cy="1536192"/>
          </a:xfrm>
          <a:prstGeom prst="rect">
            <a:avLst/>
          </a:prstGeom>
        </p:spPr>
      </p:pic>
      <p:sp>
        <p:nvSpPr>
          <p:cNvPr id="13" name="Rectangle 12"/>
          <p:cNvSpPr/>
          <p:nvPr/>
        </p:nvSpPr>
        <p:spPr>
          <a:xfrm>
            <a:off x="2088" y="1519775"/>
            <a:ext cx="9143999" cy="240194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ctrTitle"/>
          </p:nvPr>
        </p:nvSpPr>
        <p:spPr>
          <a:xfrm>
            <a:off x="493211" y="1629200"/>
            <a:ext cx="8157575" cy="2387600"/>
          </a:xfrm>
        </p:spPr>
        <p:txBody>
          <a:bodyPr>
            <a:noAutofit/>
          </a:bodyPr>
          <a:lstStyle/>
          <a:p>
            <a:r>
              <a:rPr lang="en-PH" sz="4500" dirty="0" smtClean="0"/>
              <a:t>DEVELOPMENT OF </a:t>
            </a:r>
            <a:br>
              <a:rPr lang="en-PH" sz="4500" dirty="0" smtClean="0"/>
            </a:br>
            <a:r>
              <a:rPr lang="en-PH" sz="4500" dirty="0" smtClean="0"/>
              <a:t>STORM SURGE HAZARD MAPS AND ADVISORY SYSTEM</a:t>
            </a:r>
            <a:br>
              <a:rPr lang="en-PH" sz="4500" dirty="0" smtClean="0"/>
            </a:br>
            <a:r>
              <a:rPr lang="en-PH" sz="4500" dirty="0" smtClean="0"/>
              <a:t>FOR THE PHILIPPINES</a:t>
            </a:r>
            <a:endParaRPr lang="en-PH" sz="4500" dirty="0"/>
          </a:p>
        </p:txBody>
      </p:sp>
      <p:sp>
        <p:nvSpPr>
          <p:cNvPr id="3" name="Subtitle 2"/>
          <p:cNvSpPr>
            <a:spLocks noGrp="1"/>
          </p:cNvSpPr>
          <p:nvPr>
            <p:ph type="subTitle" idx="1"/>
          </p:nvPr>
        </p:nvSpPr>
        <p:spPr>
          <a:xfrm>
            <a:off x="1054100" y="4031148"/>
            <a:ext cx="7364186" cy="620302"/>
          </a:xfrm>
        </p:spPr>
        <p:txBody>
          <a:bodyPr>
            <a:normAutofit fontScale="92500" lnSpcReduction="10000"/>
          </a:bodyPr>
          <a:lstStyle/>
          <a:p>
            <a:r>
              <a:rPr lang="en-PH" sz="1500" b="1" dirty="0"/>
              <a:t>Joy </a:t>
            </a:r>
            <a:r>
              <a:rPr lang="en-PH" sz="1500" b="1" dirty="0" smtClean="0"/>
              <a:t>Santiago</a:t>
            </a:r>
            <a:r>
              <a:rPr lang="en-PH" sz="1500" b="1" baseline="30000" dirty="0" smtClean="0"/>
              <a:t>(1,2</a:t>
            </a:r>
            <a:r>
              <a:rPr lang="en-PH" sz="1500" b="1" baseline="30000" dirty="0"/>
              <a:t>)</a:t>
            </a:r>
            <a:r>
              <a:rPr lang="en-PH" sz="1500" b="1" dirty="0"/>
              <a:t>, Alfredo </a:t>
            </a:r>
            <a:r>
              <a:rPr lang="en-PH" sz="1500" b="1" dirty="0" err="1"/>
              <a:t>Mahar</a:t>
            </a:r>
            <a:r>
              <a:rPr lang="en-PH" sz="1500" b="1" dirty="0"/>
              <a:t> Francisco </a:t>
            </a:r>
            <a:r>
              <a:rPr lang="en-PH" sz="1500" b="1" dirty="0" err="1" smtClean="0"/>
              <a:t>Lagmay</a:t>
            </a:r>
            <a:r>
              <a:rPr lang="en-PH" sz="1500" b="1" baseline="30000" dirty="0" smtClean="0"/>
              <a:t>(1,2</a:t>
            </a:r>
            <a:r>
              <a:rPr lang="en-PH" sz="1500" b="1" baseline="30000" dirty="0"/>
              <a:t>)</a:t>
            </a:r>
            <a:r>
              <a:rPr lang="en-PH" sz="1500" b="1" dirty="0"/>
              <a:t>, </a:t>
            </a:r>
            <a:r>
              <a:rPr lang="en-PH" sz="1500" b="1" dirty="0" smtClean="0"/>
              <a:t>Vicente </a:t>
            </a:r>
            <a:r>
              <a:rPr lang="en-PH" sz="1500" b="1" dirty="0" err="1" smtClean="0"/>
              <a:t>Malano</a:t>
            </a:r>
            <a:r>
              <a:rPr lang="en-PH" sz="1500" b="1" baseline="30000" dirty="0" smtClean="0"/>
              <a:t>(3)</a:t>
            </a:r>
            <a:r>
              <a:rPr lang="en-PH" sz="1500" b="1" dirty="0" smtClean="0"/>
              <a:t> Carl </a:t>
            </a:r>
            <a:r>
              <a:rPr lang="en-PH" sz="1500" b="1" dirty="0"/>
              <a:t>Vincent </a:t>
            </a:r>
            <a:r>
              <a:rPr lang="en-PH" sz="1500" b="1" dirty="0" smtClean="0"/>
              <a:t>Caro</a:t>
            </a:r>
            <a:r>
              <a:rPr lang="en-PH" sz="1500" b="1" baseline="30000" dirty="0" smtClean="0"/>
              <a:t>(1,2</a:t>
            </a:r>
            <a:r>
              <a:rPr lang="en-PH" sz="1500" b="1" baseline="30000" dirty="0"/>
              <a:t>)</a:t>
            </a:r>
            <a:r>
              <a:rPr lang="en-PH" sz="1500" b="1" dirty="0"/>
              <a:t>, John Kenneth </a:t>
            </a:r>
            <a:r>
              <a:rPr lang="en-PH" sz="1500" b="1" dirty="0" smtClean="0"/>
              <a:t>Suarez</a:t>
            </a:r>
            <a:r>
              <a:rPr lang="en-PH" sz="1500" b="1" baseline="30000" dirty="0" smtClean="0"/>
              <a:t>(1</a:t>
            </a:r>
            <a:r>
              <a:rPr lang="en-PH" sz="1500" b="1" baseline="30000" dirty="0"/>
              <a:t>)</a:t>
            </a:r>
            <a:r>
              <a:rPr lang="en-PH" sz="1500" b="1" dirty="0"/>
              <a:t>, Judd </a:t>
            </a:r>
            <a:r>
              <a:rPr lang="en-PH" sz="1500" b="1" dirty="0" smtClean="0"/>
              <a:t>Tablazon</a:t>
            </a:r>
            <a:r>
              <a:rPr lang="en-PH" sz="1500" b="1" baseline="30000" dirty="0"/>
              <a:t>(1</a:t>
            </a:r>
            <a:r>
              <a:rPr lang="en-PH" sz="1500" b="1" baseline="30000" dirty="0" smtClean="0"/>
              <a:t>)</a:t>
            </a:r>
            <a:r>
              <a:rPr lang="en-PH" sz="1500" b="1" dirty="0" smtClean="0"/>
              <a:t>, </a:t>
            </a:r>
            <a:r>
              <a:rPr lang="en-PH" sz="1500" b="1" dirty="0"/>
              <a:t>Lea </a:t>
            </a:r>
            <a:r>
              <a:rPr lang="en-PH" sz="1500" b="1" dirty="0" err="1" smtClean="0"/>
              <a:t>Dasallas</a:t>
            </a:r>
            <a:r>
              <a:rPr lang="en-PH" sz="1500" b="1" baseline="30000" dirty="0"/>
              <a:t>(1)</a:t>
            </a:r>
            <a:r>
              <a:rPr lang="en-PH" sz="1500" b="1" dirty="0" smtClean="0"/>
              <a:t>, </a:t>
            </a:r>
            <a:r>
              <a:rPr lang="en-PH" sz="1500" b="1" dirty="0"/>
              <a:t>and Prince Garnet </a:t>
            </a:r>
            <a:r>
              <a:rPr lang="en-PH" sz="1500" b="1" dirty="0" err="1" smtClean="0"/>
              <a:t>Goting</a:t>
            </a:r>
            <a:r>
              <a:rPr lang="en-PH" sz="1500" b="1" baseline="30000" dirty="0"/>
              <a:t>(1)</a:t>
            </a:r>
            <a:endParaRPr lang="en-PH" sz="15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504" y="5214348"/>
            <a:ext cx="1170257" cy="925104"/>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661" t="18403" r="72286" b="21257"/>
          <a:stretch/>
        </p:blipFill>
        <p:spPr>
          <a:xfrm>
            <a:off x="2026577" y="292512"/>
            <a:ext cx="1064713" cy="926925"/>
          </a:xfrm>
          <a:prstGeom prst="rect">
            <a:avLst/>
          </a:prstGeom>
        </p:spPr>
      </p:pic>
      <p:sp>
        <p:nvSpPr>
          <p:cNvPr id="8" name="Subtitle 2"/>
          <p:cNvSpPr txBox="1">
            <a:spLocks/>
          </p:cNvSpPr>
          <p:nvPr/>
        </p:nvSpPr>
        <p:spPr>
          <a:xfrm>
            <a:off x="269420" y="4572698"/>
            <a:ext cx="8933545" cy="50534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Font typeface="Arial" panose="020B0604020202020204" pitchFamily="34" charset="0"/>
              <a:buAutoNum type="arabicParenBoth"/>
            </a:pPr>
            <a:r>
              <a:rPr lang="en-PH" sz="1300" dirty="0" smtClean="0"/>
              <a:t>Nationwide Operational Assessment of Hazards, Quezon City, Philippines,</a:t>
            </a:r>
          </a:p>
          <a:p>
            <a:pPr>
              <a:lnSpc>
                <a:spcPct val="100000"/>
              </a:lnSpc>
              <a:spcBef>
                <a:spcPts val="0"/>
              </a:spcBef>
              <a:buFont typeface="Arial" panose="020B0604020202020204" pitchFamily="34" charset="0"/>
              <a:buAutoNum type="arabicParenBoth"/>
            </a:pPr>
            <a:r>
              <a:rPr lang="en-PH" sz="1300" dirty="0" smtClean="0"/>
              <a:t> University of the Philippines - </a:t>
            </a:r>
            <a:r>
              <a:rPr lang="en-PH" sz="1300" dirty="0" err="1" smtClean="0"/>
              <a:t>Diliman</a:t>
            </a:r>
            <a:r>
              <a:rPr lang="en-PH" sz="1300" dirty="0" smtClean="0"/>
              <a:t>, Quezon City, Philippines, and</a:t>
            </a:r>
          </a:p>
          <a:p>
            <a:pPr>
              <a:lnSpc>
                <a:spcPct val="100000"/>
              </a:lnSpc>
              <a:spcBef>
                <a:spcPts val="0"/>
              </a:spcBef>
              <a:buFont typeface="Arial" panose="020B0604020202020204" pitchFamily="34" charset="0"/>
              <a:buAutoNum type="arabicParenBoth"/>
            </a:pPr>
            <a:r>
              <a:rPr lang="en-PH" sz="1300" dirty="0"/>
              <a:t> </a:t>
            </a:r>
            <a:r>
              <a:rPr lang="en-PH" sz="1300" dirty="0" smtClean="0"/>
              <a:t>Philippine Atmospheric, Geophysical and Astronomical Services Administration</a:t>
            </a:r>
            <a:endParaRPr lang="en-PH" sz="13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7914" y="305035"/>
            <a:ext cx="914402" cy="914402"/>
          </a:xfrm>
          <a:prstGeom prst="rect">
            <a:avLst/>
          </a:prstGeom>
        </p:spPr>
      </p:pic>
      <p:sp>
        <p:nvSpPr>
          <p:cNvPr id="14" name="Subtitle 2"/>
          <p:cNvSpPr txBox="1">
            <a:spLocks/>
          </p:cNvSpPr>
          <p:nvPr/>
        </p:nvSpPr>
        <p:spPr>
          <a:xfrm>
            <a:off x="169144" y="6172200"/>
            <a:ext cx="92202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PH" sz="1700" dirty="0" smtClean="0"/>
              <a:t>EUROPEAN GEOSCIENCES UNION GENERAL ASSEMBLY 2016</a:t>
            </a:r>
          </a:p>
          <a:p>
            <a:r>
              <a:rPr lang="en-PH" sz="1700" dirty="0" smtClean="0"/>
              <a:t>VIENNA, AUSTRIA | APRIL 18-22, 2016</a:t>
            </a:r>
            <a:endParaRPr lang="en-US" sz="1700" dirty="0" smtClean="0"/>
          </a:p>
          <a:p>
            <a:endParaRPr lang="en-US" sz="1700" dirty="0" smtClean="0">
              <a:latin typeface="Arial Narrow" panose="020B060602020203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2569" y="375601"/>
            <a:ext cx="780710" cy="777240"/>
          </a:xfrm>
          <a:prstGeom prst="rect">
            <a:avLst/>
          </a:prstGeom>
        </p:spPr>
      </p:pic>
    </p:spTree>
    <p:extLst>
      <p:ext uri="{BB962C8B-B14F-4D97-AF65-F5344CB8AC3E}">
        <p14:creationId xmlns:p14="http://schemas.microsoft.com/office/powerpoint/2010/main" val="2316348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36628" y="326712"/>
            <a:ext cx="7445592" cy="5598015"/>
            <a:chOff x="-563671" y="2605414"/>
            <a:chExt cx="5340262" cy="4005197"/>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71" y="2605414"/>
              <a:ext cx="5340262" cy="4005197"/>
            </a:xfrm>
            <a:prstGeom prst="rect">
              <a:avLst/>
            </a:prstGeom>
          </p:spPr>
        </p:pic>
        <p:sp>
          <p:nvSpPr>
            <p:cNvPr id="8" name="Rectangle 7"/>
            <p:cNvSpPr/>
            <p:nvPr/>
          </p:nvSpPr>
          <p:spPr>
            <a:xfrm>
              <a:off x="3720230" y="2605414"/>
              <a:ext cx="1052187" cy="430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12" name="TextBox 11"/>
          <p:cNvSpPr txBox="1"/>
          <p:nvPr/>
        </p:nvSpPr>
        <p:spPr>
          <a:xfrm>
            <a:off x="5132615" y="799284"/>
            <a:ext cx="3782785" cy="4543295"/>
          </a:xfrm>
          <a:prstGeom prst="rect">
            <a:avLst/>
          </a:prstGeom>
          <a:noFill/>
        </p:spPr>
        <p:txBody>
          <a:bodyPr wrap="square" rtlCol="0">
            <a:spAutoFit/>
          </a:bodyPr>
          <a:lstStyle/>
          <a:p>
            <a:pPr>
              <a:lnSpc>
                <a:spcPts val="2500"/>
              </a:lnSpc>
            </a:pPr>
            <a:r>
              <a:rPr lang="en-PH" sz="1500" dirty="0"/>
              <a:t>The </a:t>
            </a:r>
            <a:r>
              <a:rPr lang="en-PH" sz="1500" dirty="0" smtClean="0"/>
              <a:t>Philippines experiences </a:t>
            </a:r>
            <a:r>
              <a:rPr lang="en-PH" sz="1500" dirty="0"/>
              <a:t>an average of 20 tropical cyclones annually</a:t>
            </a:r>
            <a:r>
              <a:rPr lang="en-PH" sz="1500" dirty="0" smtClean="0"/>
              <a:t>. </a:t>
            </a:r>
            <a:r>
              <a:rPr lang="en-PH" sz="1500" dirty="0"/>
              <a:t>Strong winds brought by tropical cyclones, among other factors, cause storm surges that inundate the coastal areas of the country. As an archipelago with the fourth longest coastline in the world, the country is expose to the threats of storm surges. This was manifested by Typhoon </a:t>
            </a:r>
            <a:r>
              <a:rPr lang="en-PH" sz="1500" dirty="0" err="1"/>
              <a:t>Haiyan</a:t>
            </a:r>
            <a:r>
              <a:rPr lang="en-PH" sz="1500" dirty="0"/>
              <a:t> on 8 November 2013, which devastated the country and left 6,293 deaths and approximately USD 2 billion worth of damages</a:t>
            </a:r>
            <a:r>
              <a:rPr lang="en-PH" sz="1500" dirty="0" smtClean="0"/>
              <a:t>.</a:t>
            </a:r>
          </a:p>
        </p:txBody>
      </p:sp>
      <p:sp>
        <p:nvSpPr>
          <p:cNvPr id="38" name="TextBox 37"/>
          <p:cNvSpPr txBox="1"/>
          <p:nvPr/>
        </p:nvSpPr>
        <p:spPr>
          <a:xfrm>
            <a:off x="0" y="5835940"/>
            <a:ext cx="9144000" cy="830997"/>
          </a:xfrm>
          <a:prstGeom prst="rect">
            <a:avLst/>
          </a:prstGeom>
          <a:solidFill>
            <a:schemeClr val="accent6">
              <a:lumMod val="40000"/>
              <a:lumOff val="60000"/>
            </a:schemeClr>
          </a:solidFill>
        </p:spPr>
        <p:txBody>
          <a:bodyPr wrap="square" rtlCol="0">
            <a:spAutoFit/>
          </a:bodyPr>
          <a:lstStyle/>
          <a:p>
            <a:pPr algn="ctr"/>
            <a:r>
              <a:rPr lang="en-PH" sz="1600" b="1" i="1" dirty="0" smtClean="0"/>
              <a:t>To </a:t>
            </a:r>
            <a:r>
              <a:rPr lang="en-PH" sz="1600" b="1" i="1" dirty="0"/>
              <a:t>prevent such disaster from happening again, the Nationwide Operational Assessment of Hazards (Project NOAH) developed a Storm Surge Advisory (SSA) that aims to warn communities in coastal areas against impending floods due to storm surges. </a:t>
            </a:r>
          </a:p>
        </p:txBody>
      </p:sp>
    </p:spTree>
    <p:extLst>
      <p:ext uri="{BB962C8B-B14F-4D97-AF65-F5344CB8AC3E}">
        <p14:creationId xmlns:p14="http://schemas.microsoft.com/office/powerpoint/2010/main" val="424617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53943"/>
          </a:xfrm>
          <a:prstGeom prst="rect">
            <a:avLst/>
          </a:prstGeom>
          <a:solidFill>
            <a:schemeClr val="tx1"/>
          </a:solidFill>
        </p:spPr>
        <p:txBody>
          <a:bodyPr wrap="square" rtlCol="0">
            <a:spAutoFit/>
          </a:bodyPr>
          <a:lstStyle/>
          <a:p>
            <a:pPr algn="ctr"/>
            <a:r>
              <a:rPr lang="en-PH" sz="1700" b="1" dirty="0" smtClean="0">
                <a:solidFill>
                  <a:schemeClr val="bg1"/>
                </a:solidFill>
              </a:rPr>
              <a:t>Development of Storm Surge Hazard Maps and Advisory System for the Philippines</a:t>
            </a:r>
            <a:endParaRPr lang="en-PH" sz="1700" b="1" dirty="0">
              <a:solidFill>
                <a:schemeClr val="bg1"/>
              </a:solidFill>
            </a:endParaRPr>
          </a:p>
        </p:txBody>
      </p:sp>
      <p:sp>
        <p:nvSpPr>
          <p:cNvPr id="10" name="Content Placeholder 5"/>
          <p:cNvSpPr>
            <a:spLocks noGrp="1"/>
          </p:cNvSpPr>
          <p:nvPr>
            <p:ph sz="quarter" idx="4294967295"/>
          </p:nvPr>
        </p:nvSpPr>
        <p:spPr>
          <a:xfrm>
            <a:off x="253652" y="720246"/>
            <a:ext cx="8715364" cy="1600200"/>
          </a:xfrm>
          <a:prstGeom prst="rect">
            <a:avLst/>
          </a:prstGeom>
        </p:spPr>
        <p:txBody>
          <a:bodyPr>
            <a:normAutofit/>
          </a:bodyPr>
          <a:lstStyle/>
          <a:p>
            <a:pPr algn="ctr">
              <a:buNone/>
            </a:pPr>
            <a:r>
              <a:rPr lang="en-US" b="1" dirty="0" smtClean="0"/>
              <a:t>Storm surges </a:t>
            </a:r>
            <a:r>
              <a:rPr lang="en-US" dirty="0" smtClean="0"/>
              <a:t>is one of the reasons for the high number of casualties from the Typhoon </a:t>
            </a:r>
            <a:r>
              <a:rPr lang="en-US" dirty="0" err="1" smtClean="0"/>
              <a:t>Haiyan</a:t>
            </a:r>
            <a:r>
              <a:rPr lang="en-US" dirty="0" smtClean="0"/>
              <a:t>, especially in the provinces of Samar and Leyte. </a:t>
            </a:r>
            <a:endParaRPr lang="en-US" dirty="0"/>
          </a:p>
        </p:txBody>
      </p:sp>
      <p:sp>
        <p:nvSpPr>
          <p:cNvPr id="11" name="Rectangle 10"/>
          <p:cNvSpPr/>
          <p:nvPr/>
        </p:nvSpPr>
        <p:spPr>
          <a:xfrm>
            <a:off x="2743200" y="6477000"/>
            <a:ext cx="3245616" cy="307777"/>
          </a:xfrm>
          <a:prstGeom prst="rect">
            <a:avLst/>
          </a:prstGeom>
        </p:spPr>
        <p:txBody>
          <a:bodyPr wrap="square">
            <a:spAutoFit/>
          </a:bodyPr>
          <a:lstStyle/>
          <a:p>
            <a:pPr algn="ctr"/>
            <a:r>
              <a:rPr lang="en-US" sz="1400" dirty="0" smtClean="0">
                <a:solidFill>
                  <a:schemeClr val="accent2"/>
                </a:solidFill>
              </a:rPr>
              <a:t>Image source: www.bbc.com</a:t>
            </a:r>
            <a:endParaRPr lang="en-US" sz="1400" dirty="0">
              <a:solidFill>
                <a:schemeClr val="accent2"/>
              </a:solidFill>
            </a:endParaRPr>
          </a:p>
        </p:txBody>
      </p:sp>
      <p:pic>
        <p:nvPicPr>
          <p:cNvPr id="12" name="Picture 1" descr="C:\Users\PC 9\Desktop\_71066299_tacloban_airport_area.jpg"/>
          <p:cNvPicPr>
            <a:picLocks noChangeAspect="1" noChangeArrowheads="1"/>
          </p:cNvPicPr>
          <p:nvPr/>
        </p:nvPicPr>
        <p:blipFill>
          <a:blip r:embed="rId2"/>
          <a:srcRect/>
          <a:stretch>
            <a:fillRect/>
          </a:stretch>
        </p:blipFill>
        <p:spPr bwMode="auto">
          <a:xfrm>
            <a:off x="101252" y="2472846"/>
            <a:ext cx="8924544" cy="3657600"/>
          </a:xfrm>
          <a:prstGeom prst="rect">
            <a:avLst/>
          </a:prstGeom>
          <a:noFill/>
        </p:spPr>
      </p:pic>
    </p:spTree>
    <p:extLst>
      <p:ext uri="{BB962C8B-B14F-4D97-AF65-F5344CB8AC3E}">
        <p14:creationId xmlns:p14="http://schemas.microsoft.com/office/powerpoint/2010/main" val="1215272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C 9\Desktop\NOV7Yolanda5PM.gif"/>
          <p:cNvPicPr>
            <a:picLocks noChangeAspect="1" noChangeArrowheads="1" noCrop="1"/>
          </p:cNvPicPr>
          <p:nvPr/>
        </p:nvPicPr>
        <p:blipFill>
          <a:blip r:embed="rId3"/>
          <a:srcRect/>
          <a:stretch>
            <a:fillRect/>
          </a:stretch>
        </p:blipFill>
        <p:spPr bwMode="auto">
          <a:xfrm>
            <a:off x="338202" y="0"/>
            <a:ext cx="8154444" cy="6115833"/>
          </a:xfrm>
          <a:prstGeom prst="rect">
            <a:avLst/>
          </a:prstGeom>
          <a:noFill/>
        </p:spPr>
      </p:pic>
      <p:sp>
        <p:nvSpPr>
          <p:cNvPr id="2" name="TextBox 1"/>
          <p:cNvSpPr txBox="1"/>
          <p:nvPr/>
        </p:nvSpPr>
        <p:spPr>
          <a:xfrm>
            <a:off x="2066796" y="6025019"/>
            <a:ext cx="5511452" cy="369332"/>
          </a:xfrm>
          <a:prstGeom prst="rect">
            <a:avLst/>
          </a:prstGeom>
          <a:noFill/>
        </p:spPr>
        <p:txBody>
          <a:bodyPr wrap="square" rtlCol="0">
            <a:spAutoFit/>
          </a:bodyPr>
          <a:lstStyle/>
          <a:p>
            <a:r>
              <a:rPr lang="en-PH" b="1" dirty="0" smtClean="0"/>
              <a:t>Storm Surge Simulation of Typhoon </a:t>
            </a:r>
            <a:r>
              <a:rPr lang="en-PH" b="1" dirty="0" err="1" smtClean="0"/>
              <a:t>Haiyan</a:t>
            </a:r>
            <a:endParaRPr lang="en-PH" b="1" dirty="0"/>
          </a:p>
        </p:txBody>
      </p:sp>
    </p:spTree>
    <p:extLst>
      <p:ext uri="{BB962C8B-B14F-4D97-AF65-F5344CB8AC3E}">
        <p14:creationId xmlns:p14="http://schemas.microsoft.com/office/powerpoint/2010/main" val="3776769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C 9\Desktop\Untitled.png"/>
          <p:cNvPicPr>
            <a:picLocks noChangeAspect="1" noChangeArrowheads="1"/>
          </p:cNvPicPr>
          <p:nvPr/>
        </p:nvPicPr>
        <p:blipFill>
          <a:blip r:embed="rId2"/>
          <a:srcRect/>
          <a:stretch>
            <a:fillRect/>
          </a:stretch>
        </p:blipFill>
        <p:spPr bwMode="auto">
          <a:xfrm>
            <a:off x="685800" y="609600"/>
            <a:ext cx="7743082" cy="4958995"/>
          </a:xfrm>
          <a:prstGeom prst="rect">
            <a:avLst/>
          </a:prstGeom>
          <a:noFill/>
        </p:spPr>
      </p:pic>
      <p:sp>
        <p:nvSpPr>
          <p:cNvPr id="4" name="TextBox 3"/>
          <p:cNvSpPr txBox="1"/>
          <p:nvPr/>
        </p:nvSpPr>
        <p:spPr>
          <a:xfrm>
            <a:off x="457200" y="5715000"/>
            <a:ext cx="8229600" cy="1200329"/>
          </a:xfrm>
          <a:prstGeom prst="rect">
            <a:avLst/>
          </a:prstGeom>
          <a:noFill/>
        </p:spPr>
        <p:txBody>
          <a:bodyPr wrap="square" rtlCol="0">
            <a:spAutoFit/>
          </a:bodyPr>
          <a:lstStyle/>
          <a:p>
            <a:pPr algn="ctr"/>
            <a:r>
              <a:rPr lang="en-US" b="1" dirty="0" smtClean="0">
                <a:solidFill>
                  <a:schemeClr val="bg2">
                    <a:lumMod val="10000"/>
                  </a:schemeClr>
                </a:solidFill>
              </a:rPr>
              <a:t>List of predicted storm tide levels for 68 coastal areas was sent to the Philippine National Risk Reduction and Management Council (NDRRMC) and the Office of Civil Defense (OCD)</a:t>
            </a:r>
          </a:p>
          <a:p>
            <a:endParaRPr lang="en-US" dirty="0"/>
          </a:p>
        </p:txBody>
      </p:sp>
    </p:spTree>
    <p:extLst>
      <p:ext uri="{BB962C8B-B14F-4D97-AF65-F5344CB8AC3E}">
        <p14:creationId xmlns:p14="http://schemas.microsoft.com/office/powerpoint/2010/main" val="4040188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G:\Roj\AOGS\news_inquir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111" y="877867"/>
            <a:ext cx="3926089" cy="4957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j\AOGS\gazet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 y="1345501"/>
            <a:ext cx="459592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95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PU120">
      <a:majorFont>
        <a:latin typeface="Berlin Sans FB"/>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2034</Words>
  <Application>Microsoft Office PowerPoint</Application>
  <PresentationFormat>On-screen Show (4:3)</PresentationFormat>
  <Paragraphs>100</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Narrow</vt:lpstr>
      <vt:lpstr>Berlin Sans FB</vt:lpstr>
      <vt:lpstr>Calibri</vt:lpstr>
      <vt:lpstr>Century Gothic</vt:lpstr>
      <vt:lpstr>Times New Roman</vt:lpstr>
      <vt:lpstr>Tw Cen MT</vt:lpstr>
      <vt:lpstr>Office Theme</vt:lpstr>
      <vt:lpstr>DEVELOPMENT OF  STORM SURGE HAZARD MAPS AND ADVISORY SYSTEM FOR THE PHILIPPINES</vt:lpstr>
      <vt:lpstr>PowerPoint Presentation</vt:lpstr>
      <vt:lpstr>PowerPoint Presentation</vt:lpstr>
      <vt:lpstr>DEVELOPMENT OF  STORM SURGE HAZARD MAPS AND ADVISORY SYSTEM FOR THE PHILIPPINES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STORM SURGE HAZARD MAPS AND ADVISORY SYSTEM FOR THE PHILIPPINES</dc:title>
  <dc:creator>Joy Santiago</dc:creator>
  <cp:lastModifiedBy>Joy Santiago</cp:lastModifiedBy>
  <cp:revision>44</cp:revision>
  <dcterms:created xsi:type="dcterms:W3CDTF">2016-04-09T01:37:19Z</dcterms:created>
  <dcterms:modified xsi:type="dcterms:W3CDTF">2016-08-20T00:19:07Z</dcterms:modified>
</cp:coreProperties>
</file>