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60" r:id="rId4"/>
    <p:sldId id="259" r:id="rId5"/>
    <p:sldId id="263" r:id="rId6"/>
    <p:sldId id="267" r:id="rId7"/>
    <p:sldId id="264" r:id="rId8"/>
    <p:sldId id="265" r:id="rId9"/>
    <p:sldId id="268" r:id="rId10"/>
    <p:sldId id="269" r:id="rId11"/>
    <p:sldId id="266" r:id="rId12"/>
    <p:sldId id="271" r:id="rId13"/>
    <p:sldId id="276" r:id="rId14"/>
    <p:sldId id="277" r:id="rId15"/>
    <p:sldId id="272" r:id="rId16"/>
    <p:sldId id="270" r:id="rId17"/>
    <p:sldId id="273" r:id="rId18"/>
    <p:sldId id="274" r:id="rId19"/>
    <p:sldId id="275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0CC66"/>
    <a:srgbClr val="00CC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../slides/slide8.xml"/><Relationship Id="rId7" Type="http://schemas.openxmlformats.org/officeDocument/2006/relationships/image" Target="../media/image7.png"/><Relationship Id="rId2" Type="http://schemas.openxmlformats.org/officeDocument/2006/relationships/slide" Target="../slides/slide7.xml"/><Relationship Id="rId1" Type="http://schemas.openxmlformats.org/officeDocument/2006/relationships/slide" Target="../slides/slide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" Target="../slides/slide11.xm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72CC5B-E701-44A9-8EA2-B0A86D5D49C6}" type="doc">
      <dgm:prSet loTypeId="urn:microsoft.com/office/officeart/2008/layout/BendingPictureBlocks" loCatId="pictur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AC8DAEE-4A0E-4699-AE97-E6D9D5C5BEF5}">
      <dgm:prSet phldrT="[Text]"/>
      <dgm:spPr>
        <a:solidFill>
          <a:schemeClr val="accent5"/>
        </a:solidFill>
      </dgm:spPr>
      <dgm:t>
        <a:bodyPr/>
        <a:lstStyle/>
        <a:p>
          <a:r>
            <a:rPr lang="de-DE" b="1" dirty="0" smtClean="0"/>
            <a:t>Background &amp; Motivation</a:t>
          </a:r>
          <a:endParaRPr lang="de-DE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7516E88-3BE5-4A0F-9C4F-C79A4BDD7095}" type="parTrans" cxnId="{3DBDF620-690B-423C-B11C-49670FFE650F}">
      <dgm:prSet/>
      <dgm:spPr/>
      <dgm:t>
        <a:bodyPr/>
        <a:lstStyle/>
        <a:p>
          <a:endParaRPr lang="de-DE"/>
        </a:p>
      </dgm:t>
    </dgm:pt>
    <dgm:pt modelId="{2D484E00-3C41-4FC5-855E-211A891299BF}" type="sibTrans" cxnId="{3DBDF620-690B-423C-B11C-49670FFE650F}">
      <dgm:prSet/>
      <dgm:spPr/>
      <dgm:t>
        <a:bodyPr/>
        <a:lstStyle/>
        <a:p>
          <a:endParaRPr lang="de-DE"/>
        </a:p>
      </dgm:t>
    </dgm:pt>
    <dgm:pt modelId="{99F4EB9C-7E1E-447B-AC10-CB1E7479BDA6}">
      <dgm:prSet phldrT="[Text]"/>
      <dgm:spPr>
        <a:solidFill>
          <a:schemeClr val="accent2"/>
        </a:solidFill>
      </dgm:spPr>
      <dgm:t>
        <a:bodyPr/>
        <a:lstStyle/>
        <a:p>
          <a:r>
            <a:rPr lang="de-DE" b="1" dirty="0" smtClean="0"/>
            <a:t>Data &amp; Study Area</a:t>
          </a:r>
          <a:endParaRPr lang="de-DE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29B12293-05C5-41B2-A583-C9E787DC6326}" type="parTrans" cxnId="{BB0D25A8-3014-4211-BAB6-BED09052B75B}">
      <dgm:prSet/>
      <dgm:spPr/>
      <dgm:t>
        <a:bodyPr/>
        <a:lstStyle/>
        <a:p>
          <a:endParaRPr lang="de-DE"/>
        </a:p>
      </dgm:t>
    </dgm:pt>
    <dgm:pt modelId="{D5D09940-7412-44FF-AADB-2E6441B81F6E}" type="sibTrans" cxnId="{BB0D25A8-3014-4211-BAB6-BED09052B75B}">
      <dgm:prSet/>
      <dgm:spPr/>
      <dgm:t>
        <a:bodyPr/>
        <a:lstStyle/>
        <a:p>
          <a:endParaRPr lang="de-DE"/>
        </a:p>
      </dgm:t>
    </dgm:pt>
    <dgm:pt modelId="{145F7BE6-19D2-4734-B552-C02C40A27B4C}">
      <dgm:prSet phldrT="[Text]"/>
      <dgm:spPr>
        <a:solidFill>
          <a:srgbClr val="339966"/>
        </a:solidFill>
      </dgm:spPr>
      <dgm:t>
        <a:bodyPr/>
        <a:lstStyle/>
        <a:p>
          <a:r>
            <a:rPr lang="de-DE" b="1" dirty="0" err="1" smtClean="0"/>
            <a:t>Methods</a:t>
          </a:r>
          <a:endParaRPr lang="de-DE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434D8123-A7BC-4D2A-89C0-827A1648699B}" type="parTrans" cxnId="{B690EF02-EC9E-4FDD-B4DB-3C4127AF01EB}">
      <dgm:prSet/>
      <dgm:spPr/>
      <dgm:t>
        <a:bodyPr/>
        <a:lstStyle/>
        <a:p>
          <a:endParaRPr lang="de-DE"/>
        </a:p>
      </dgm:t>
    </dgm:pt>
    <dgm:pt modelId="{6D029D0B-B47D-4FA5-A2C5-C6E1076E7255}" type="sibTrans" cxnId="{B690EF02-EC9E-4FDD-B4DB-3C4127AF01EB}">
      <dgm:prSet/>
      <dgm:spPr/>
      <dgm:t>
        <a:bodyPr/>
        <a:lstStyle/>
        <a:p>
          <a:endParaRPr lang="de-DE"/>
        </a:p>
      </dgm:t>
    </dgm:pt>
    <dgm:pt modelId="{57CA0303-52BA-456E-B87E-91BE4F8AF015}">
      <dgm:prSet phldrT="[Text]"/>
      <dgm:spPr>
        <a:solidFill>
          <a:schemeClr val="accent6"/>
        </a:solidFill>
      </dgm:spPr>
      <dgm:t>
        <a:bodyPr/>
        <a:lstStyle/>
        <a:p>
          <a:r>
            <a:rPr lang="de-DE" b="1" dirty="0" err="1" smtClean="0"/>
            <a:t>Results</a:t>
          </a:r>
          <a:r>
            <a:rPr lang="de-DE" b="1" dirty="0" smtClean="0"/>
            <a:t> &amp; </a:t>
          </a:r>
          <a:r>
            <a:rPr lang="de-DE" b="1" dirty="0" err="1" smtClean="0"/>
            <a:t>Conclusions</a:t>
          </a:r>
          <a:endParaRPr lang="de-DE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082EF8C4-2B7F-47C0-AB02-6BB78F5650A1}" type="parTrans" cxnId="{73E83BFA-4A50-4794-ABDF-3BDAA397E3D2}">
      <dgm:prSet/>
      <dgm:spPr/>
      <dgm:t>
        <a:bodyPr/>
        <a:lstStyle/>
        <a:p>
          <a:endParaRPr lang="de-DE"/>
        </a:p>
      </dgm:t>
    </dgm:pt>
    <dgm:pt modelId="{3F03B1AE-1506-49C5-BC50-D2CADCA0095F}" type="sibTrans" cxnId="{73E83BFA-4A50-4794-ABDF-3BDAA397E3D2}">
      <dgm:prSet/>
      <dgm:spPr/>
      <dgm:t>
        <a:bodyPr/>
        <a:lstStyle/>
        <a:p>
          <a:endParaRPr lang="de-DE"/>
        </a:p>
      </dgm:t>
    </dgm:pt>
    <dgm:pt modelId="{0D7A1CC6-2BB3-422A-9B12-EBF57F073933}" type="pres">
      <dgm:prSet presAssocID="{0E72CC5B-E701-44A9-8EA2-B0A86D5D49C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de-DE"/>
        </a:p>
      </dgm:t>
    </dgm:pt>
    <dgm:pt modelId="{1E1B5E46-6336-4092-8BB3-C75B3D181CF7}" type="pres">
      <dgm:prSet presAssocID="{4AC8DAEE-4A0E-4699-AE97-E6D9D5C5BEF5}" presName="composite" presStyleCnt="0"/>
      <dgm:spPr/>
    </dgm:pt>
    <dgm:pt modelId="{5B2D27B7-BE34-4895-BC77-1F94B4886F16}" type="pres">
      <dgm:prSet presAssocID="{4AC8DAEE-4A0E-4699-AE97-E6D9D5C5BEF5}" presName="rect1" presStyleLbl="bgImgPlace1" presStyleIdx="0" presStyleCnt="4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495AB2F6-0DA3-4C59-BFFB-D0C9CA4F0884}" type="pres">
      <dgm:prSet presAssocID="{4AC8DAEE-4A0E-4699-AE97-E6D9D5C5BEF5}" presName="rect2" presStyleLbl="node1" presStyleIdx="0" presStyleCnt="4" custScaleX="130226" custScaleY="117327" custLinFactNeighborX="762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33BA181-0EB2-4CE1-B4BC-E133F6EAB365}" type="pres">
      <dgm:prSet presAssocID="{2D484E00-3C41-4FC5-855E-211A891299BF}" presName="sibTrans" presStyleCnt="0"/>
      <dgm:spPr/>
    </dgm:pt>
    <dgm:pt modelId="{B5F8C57B-4852-4D96-9C3B-2322FA4F18BF}" type="pres">
      <dgm:prSet presAssocID="{99F4EB9C-7E1E-447B-AC10-CB1E7479BDA6}" presName="composite" presStyleCnt="0"/>
      <dgm:spPr/>
    </dgm:pt>
    <dgm:pt modelId="{80F3ECC9-D6B8-465B-9D01-701AFD044741}" type="pres">
      <dgm:prSet presAssocID="{99F4EB9C-7E1E-447B-AC10-CB1E7479BDA6}" presName="rect1" presStyleLbl="bgImgPlace1" presStyleIdx="1" presStyleCnt="4" custScaleX="81481" custScaleY="91112" custLinFactNeighborX="-1543" custLinFactNeighborY="301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97DF22EF-2384-4B7C-B90A-47CBC05DE4FC}" type="pres">
      <dgm:prSet presAssocID="{99F4EB9C-7E1E-447B-AC10-CB1E7479BDA6}" presName="rect2" presStyleLbl="node1" presStyleIdx="1" presStyleCnt="4" custScaleX="130588" custScaleY="11635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B55FF3D-F2CC-4807-976A-766DB0A63E18}" type="pres">
      <dgm:prSet presAssocID="{D5D09940-7412-44FF-AADB-2E6441B81F6E}" presName="sibTrans" presStyleCnt="0"/>
      <dgm:spPr/>
    </dgm:pt>
    <dgm:pt modelId="{A8437B12-6673-4A48-95DB-3AF14B9E5EC4}" type="pres">
      <dgm:prSet presAssocID="{145F7BE6-19D2-4734-B552-C02C40A27B4C}" presName="composite" presStyleCnt="0"/>
      <dgm:spPr/>
    </dgm:pt>
    <dgm:pt modelId="{0A79FA72-8C59-4EBE-B5F1-E03FBAF4F9C0}" type="pres">
      <dgm:prSet presAssocID="{145F7BE6-19D2-4734-B552-C02C40A27B4C}" presName="rect1" presStyleLbl="bgImgPlace1" presStyleIdx="2" presStyleCnt="4" custScaleX="84546" custScaleY="79525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D68188CA-96A3-4EC1-BFAC-BF6A334F853D}" type="pres">
      <dgm:prSet presAssocID="{145F7BE6-19D2-4734-B552-C02C40A27B4C}" presName="rect2" presStyleLbl="node1" presStyleIdx="2" presStyleCnt="4" custScaleX="130038" custScaleY="11354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AFCA135-2C69-465F-85C6-4B9CAA4AD7A2}" type="pres">
      <dgm:prSet presAssocID="{6D029D0B-B47D-4FA5-A2C5-C6E1076E7255}" presName="sibTrans" presStyleCnt="0"/>
      <dgm:spPr/>
    </dgm:pt>
    <dgm:pt modelId="{978E4218-5807-4ADE-B679-557770DBF6AD}" type="pres">
      <dgm:prSet presAssocID="{57CA0303-52BA-456E-B87E-91BE4F8AF015}" presName="composite" presStyleCnt="0"/>
      <dgm:spPr/>
    </dgm:pt>
    <dgm:pt modelId="{8D0727EF-4F67-423C-947B-B642341D65C2}" type="pres">
      <dgm:prSet presAssocID="{57CA0303-52BA-456E-B87E-91BE4F8AF015}" presName="rect1" presStyleLbl="bgImgPlace1" presStyleIdx="3" presStyleCnt="4" custScaleX="74980" custScaleY="88594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8F33ADCD-3DA0-4AEF-9FE0-55D1E1095A1F}" type="pres">
      <dgm:prSet presAssocID="{57CA0303-52BA-456E-B87E-91BE4F8AF015}" presName="rect2" presStyleLbl="node1" presStyleIdx="3" presStyleCnt="4" custScaleX="125383" custScaleY="11385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B622E8A-6EE7-4560-8D92-76078152D42D}" type="presOf" srcId="{0E72CC5B-E701-44A9-8EA2-B0A86D5D49C6}" destId="{0D7A1CC6-2BB3-422A-9B12-EBF57F073933}" srcOrd="0" destOrd="0" presId="urn:microsoft.com/office/officeart/2008/layout/BendingPictureBlocks"/>
    <dgm:cxn modelId="{F777C975-D1BB-4671-A0B3-EE2355E289E0}" type="presOf" srcId="{4AC8DAEE-4A0E-4699-AE97-E6D9D5C5BEF5}" destId="{495AB2F6-0DA3-4C59-BFFB-D0C9CA4F0884}" srcOrd="0" destOrd="0" presId="urn:microsoft.com/office/officeart/2008/layout/BendingPictureBlocks"/>
    <dgm:cxn modelId="{B690EF02-EC9E-4FDD-B4DB-3C4127AF01EB}" srcId="{0E72CC5B-E701-44A9-8EA2-B0A86D5D49C6}" destId="{145F7BE6-19D2-4734-B552-C02C40A27B4C}" srcOrd="2" destOrd="0" parTransId="{434D8123-A7BC-4D2A-89C0-827A1648699B}" sibTransId="{6D029D0B-B47D-4FA5-A2C5-C6E1076E7255}"/>
    <dgm:cxn modelId="{7A036628-1A71-4AF9-BA9F-D1E08B359392}" type="presOf" srcId="{99F4EB9C-7E1E-447B-AC10-CB1E7479BDA6}" destId="{97DF22EF-2384-4B7C-B90A-47CBC05DE4FC}" srcOrd="0" destOrd="0" presId="urn:microsoft.com/office/officeart/2008/layout/BendingPictureBlocks"/>
    <dgm:cxn modelId="{BB0D25A8-3014-4211-BAB6-BED09052B75B}" srcId="{0E72CC5B-E701-44A9-8EA2-B0A86D5D49C6}" destId="{99F4EB9C-7E1E-447B-AC10-CB1E7479BDA6}" srcOrd="1" destOrd="0" parTransId="{29B12293-05C5-41B2-A583-C9E787DC6326}" sibTransId="{D5D09940-7412-44FF-AADB-2E6441B81F6E}"/>
    <dgm:cxn modelId="{222CA363-FB40-4B99-8F0C-42742BBA2976}" type="presOf" srcId="{145F7BE6-19D2-4734-B552-C02C40A27B4C}" destId="{D68188CA-96A3-4EC1-BFAC-BF6A334F853D}" srcOrd="0" destOrd="0" presId="urn:microsoft.com/office/officeart/2008/layout/BendingPictureBlocks"/>
    <dgm:cxn modelId="{3DBDF620-690B-423C-B11C-49670FFE650F}" srcId="{0E72CC5B-E701-44A9-8EA2-B0A86D5D49C6}" destId="{4AC8DAEE-4A0E-4699-AE97-E6D9D5C5BEF5}" srcOrd="0" destOrd="0" parTransId="{47516E88-3BE5-4A0F-9C4F-C79A4BDD7095}" sibTransId="{2D484E00-3C41-4FC5-855E-211A891299BF}"/>
    <dgm:cxn modelId="{73E83BFA-4A50-4794-ABDF-3BDAA397E3D2}" srcId="{0E72CC5B-E701-44A9-8EA2-B0A86D5D49C6}" destId="{57CA0303-52BA-456E-B87E-91BE4F8AF015}" srcOrd="3" destOrd="0" parTransId="{082EF8C4-2B7F-47C0-AB02-6BB78F5650A1}" sibTransId="{3F03B1AE-1506-49C5-BC50-D2CADCA0095F}"/>
    <dgm:cxn modelId="{A94F8A03-E831-487F-A19F-E5531C33BF9C}" type="presOf" srcId="{57CA0303-52BA-456E-B87E-91BE4F8AF015}" destId="{8F33ADCD-3DA0-4AEF-9FE0-55D1E1095A1F}" srcOrd="0" destOrd="0" presId="urn:microsoft.com/office/officeart/2008/layout/BendingPictureBlocks"/>
    <dgm:cxn modelId="{37E95E36-E329-4FC4-9051-8E37D7634828}" type="presParOf" srcId="{0D7A1CC6-2BB3-422A-9B12-EBF57F073933}" destId="{1E1B5E46-6336-4092-8BB3-C75B3D181CF7}" srcOrd="0" destOrd="0" presId="urn:microsoft.com/office/officeart/2008/layout/BendingPictureBlocks"/>
    <dgm:cxn modelId="{967AEDA7-CA04-4AF5-911D-21B736CA5CC3}" type="presParOf" srcId="{1E1B5E46-6336-4092-8BB3-C75B3D181CF7}" destId="{5B2D27B7-BE34-4895-BC77-1F94B4886F16}" srcOrd="0" destOrd="0" presId="urn:microsoft.com/office/officeart/2008/layout/BendingPictureBlocks"/>
    <dgm:cxn modelId="{9089FEE1-4692-4832-96A9-05062C94615B}" type="presParOf" srcId="{1E1B5E46-6336-4092-8BB3-C75B3D181CF7}" destId="{495AB2F6-0DA3-4C59-BFFB-D0C9CA4F0884}" srcOrd="1" destOrd="0" presId="urn:microsoft.com/office/officeart/2008/layout/BendingPictureBlocks"/>
    <dgm:cxn modelId="{D31E702A-7821-4E13-9D47-743E6F675452}" type="presParOf" srcId="{0D7A1CC6-2BB3-422A-9B12-EBF57F073933}" destId="{133BA181-0EB2-4CE1-B4BC-E133F6EAB365}" srcOrd="1" destOrd="0" presId="urn:microsoft.com/office/officeart/2008/layout/BendingPictureBlocks"/>
    <dgm:cxn modelId="{1ECC926A-5C13-46BC-B958-DC4025C37DA3}" type="presParOf" srcId="{0D7A1CC6-2BB3-422A-9B12-EBF57F073933}" destId="{B5F8C57B-4852-4D96-9C3B-2322FA4F18BF}" srcOrd="2" destOrd="0" presId="urn:microsoft.com/office/officeart/2008/layout/BendingPictureBlocks"/>
    <dgm:cxn modelId="{E25BE80C-A58F-4FF0-BD98-703C133DAB60}" type="presParOf" srcId="{B5F8C57B-4852-4D96-9C3B-2322FA4F18BF}" destId="{80F3ECC9-D6B8-465B-9D01-701AFD044741}" srcOrd="0" destOrd="0" presId="urn:microsoft.com/office/officeart/2008/layout/BendingPictureBlocks"/>
    <dgm:cxn modelId="{87DB8141-FB4A-4EE1-81C1-C8443F1655E6}" type="presParOf" srcId="{B5F8C57B-4852-4D96-9C3B-2322FA4F18BF}" destId="{97DF22EF-2384-4B7C-B90A-47CBC05DE4FC}" srcOrd="1" destOrd="0" presId="urn:microsoft.com/office/officeart/2008/layout/BendingPictureBlocks"/>
    <dgm:cxn modelId="{5D9F214F-DCE3-44B4-B33F-A787D4D6F6C0}" type="presParOf" srcId="{0D7A1CC6-2BB3-422A-9B12-EBF57F073933}" destId="{9B55FF3D-F2CC-4807-976A-766DB0A63E18}" srcOrd="3" destOrd="0" presId="urn:microsoft.com/office/officeart/2008/layout/BendingPictureBlocks"/>
    <dgm:cxn modelId="{78D2EB4B-90D2-4F00-A69C-6172545B355C}" type="presParOf" srcId="{0D7A1CC6-2BB3-422A-9B12-EBF57F073933}" destId="{A8437B12-6673-4A48-95DB-3AF14B9E5EC4}" srcOrd="4" destOrd="0" presId="urn:microsoft.com/office/officeart/2008/layout/BendingPictureBlocks"/>
    <dgm:cxn modelId="{30E34BC5-160F-4444-B097-B5540481373B}" type="presParOf" srcId="{A8437B12-6673-4A48-95DB-3AF14B9E5EC4}" destId="{0A79FA72-8C59-4EBE-B5F1-E03FBAF4F9C0}" srcOrd="0" destOrd="0" presId="urn:microsoft.com/office/officeart/2008/layout/BendingPictureBlocks"/>
    <dgm:cxn modelId="{89C81250-6CA0-47C2-80C1-3B26FA1AF537}" type="presParOf" srcId="{A8437B12-6673-4A48-95DB-3AF14B9E5EC4}" destId="{D68188CA-96A3-4EC1-BFAC-BF6A334F853D}" srcOrd="1" destOrd="0" presId="urn:microsoft.com/office/officeart/2008/layout/BendingPictureBlocks"/>
    <dgm:cxn modelId="{52DC4C85-C0E4-4964-A429-3410B89EBE89}" type="presParOf" srcId="{0D7A1CC6-2BB3-422A-9B12-EBF57F073933}" destId="{7AFCA135-2C69-465F-85C6-4B9CAA4AD7A2}" srcOrd="5" destOrd="0" presId="urn:microsoft.com/office/officeart/2008/layout/BendingPictureBlocks"/>
    <dgm:cxn modelId="{338E37DA-EF4A-4C31-8FD2-4CF0B8A9C0FE}" type="presParOf" srcId="{0D7A1CC6-2BB3-422A-9B12-EBF57F073933}" destId="{978E4218-5807-4ADE-B679-557770DBF6AD}" srcOrd="6" destOrd="0" presId="urn:microsoft.com/office/officeart/2008/layout/BendingPictureBlocks"/>
    <dgm:cxn modelId="{5B295265-55A1-4F74-950C-DB07B4ED3359}" type="presParOf" srcId="{978E4218-5807-4ADE-B679-557770DBF6AD}" destId="{8D0727EF-4F67-423C-947B-B642341D65C2}" srcOrd="0" destOrd="0" presId="urn:microsoft.com/office/officeart/2008/layout/BendingPictureBlocks"/>
    <dgm:cxn modelId="{1514AE44-434B-48DC-BAB2-21B00A52E9A0}" type="presParOf" srcId="{978E4218-5807-4ADE-B679-557770DBF6AD}" destId="{8F33ADCD-3DA0-4AEF-9FE0-55D1E1095A1F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D27B7-BE34-4895-BC77-1F94B4886F16}">
      <dsp:nvSpPr>
        <dsp:cNvPr id="0" name=""/>
        <dsp:cNvSpPr/>
      </dsp:nvSpPr>
      <dsp:spPr>
        <a:xfrm>
          <a:off x="1118561" y="199728"/>
          <a:ext cx="1851638" cy="155736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5AB2F6-0DA3-4C59-BFFB-D0C9CA4F0884}">
      <dsp:nvSpPr>
        <dsp:cNvPr id="0" name=""/>
        <dsp:cNvSpPr/>
      </dsp:nvSpPr>
      <dsp:spPr>
        <a:xfrm>
          <a:off x="353576" y="767474"/>
          <a:ext cx="1306846" cy="1177402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b="1" kern="1200" dirty="0" smtClean="0"/>
            <a:t>Background &amp; Motivation</a:t>
          </a:r>
          <a:endParaRPr lang="de-DE" sz="1500" b="1" kern="1200" dirty="0"/>
        </a:p>
      </dsp:txBody>
      <dsp:txXfrm>
        <a:off x="353576" y="767474"/>
        <a:ext cx="1306846" cy="1177402"/>
      </dsp:txXfrm>
    </dsp:sp>
    <dsp:sp modelId="{80F3ECC9-D6B8-465B-9D01-701AFD044741}">
      <dsp:nvSpPr>
        <dsp:cNvPr id="0" name=""/>
        <dsp:cNvSpPr/>
      </dsp:nvSpPr>
      <dsp:spPr>
        <a:xfrm>
          <a:off x="4281597" y="283748"/>
          <a:ext cx="1508733" cy="141894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DF22EF-2384-4B7C-B90A-47CBC05DE4FC}">
      <dsp:nvSpPr>
        <dsp:cNvPr id="0" name=""/>
        <dsp:cNvSpPr/>
      </dsp:nvSpPr>
      <dsp:spPr>
        <a:xfrm>
          <a:off x="3295435" y="740208"/>
          <a:ext cx="1310479" cy="1167617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b="1" kern="1200" dirty="0" smtClean="0"/>
            <a:t>Data &amp; Study Area</a:t>
          </a:r>
          <a:endParaRPr lang="de-DE" sz="1500" b="1" kern="1200" dirty="0"/>
        </a:p>
      </dsp:txBody>
      <dsp:txXfrm>
        <a:off x="3295435" y="740208"/>
        <a:ext cx="1310479" cy="1167617"/>
      </dsp:txXfrm>
    </dsp:sp>
    <dsp:sp modelId="{0A79FA72-8C59-4EBE-B5F1-E03FBAF4F9C0}">
      <dsp:nvSpPr>
        <dsp:cNvPr id="0" name=""/>
        <dsp:cNvSpPr/>
      </dsp:nvSpPr>
      <dsp:spPr>
        <a:xfrm>
          <a:off x="1375856" y="2261462"/>
          <a:ext cx="1565486" cy="123849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8188CA-96A3-4EC1-BFAC-BF6A334F853D}">
      <dsp:nvSpPr>
        <dsp:cNvPr id="0" name=""/>
        <dsp:cNvSpPr/>
      </dsp:nvSpPr>
      <dsp:spPr>
        <a:xfrm>
          <a:off x="392259" y="2688755"/>
          <a:ext cx="1304959" cy="1139438"/>
        </a:xfrm>
        <a:prstGeom prst="rect">
          <a:avLst/>
        </a:prstGeom>
        <a:solidFill>
          <a:srgbClr val="3399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b="1" kern="1200" dirty="0" err="1" smtClean="0"/>
            <a:t>Methods</a:t>
          </a:r>
          <a:endParaRPr lang="de-DE" sz="1500" b="1" kern="1200" dirty="0"/>
        </a:p>
      </dsp:txBody>
      <dsp:txXfrm>
        <a:off x="392259" y="2688755"/>
        <a:ext cx="1304959" cy="1139438"/>
      </dsp:txXfrm>
    </dsp:sp>
    <dsp:sp modelId="{8D0727EF-4F67-423C-947B-B642341D65C2}">
      <dsp:nvSpPr>
        <dsp:cNvPr id="0" name=""/>
        <dsp:cNvSpPr/>
      </dsp:nvSpPr>
      <dsp:spPr>
        <a:xfrm>
          <a:off x="4315381" y="2225385"/>
          <a:ext cx="1388358" cy="1379727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33ADCD-3DA0-4AEF-9FE0-55D1E1095A1F}">
      <dsp:nvSpPr>
        <dsp:cNvPr id="0" name=""/>
        <dsp:cNvSpPr/>
      </dsp:nvSpPr>
      <dsp:spPr>
        <a:xfrm>
          <a:off x="3266577" y="2721761"/>
          <a:ext cx="1258245" cy="1142509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err="1" smtClean="0"/>
            <a:t>Results</a:t>
          </a:r>
          <a:r>
            <a:rPr lang="de-DE" sz="1400" b="1" kern="1200" dirty="0" smtClean="0"/>
            <a:t> &amp; </a:t>
          </a:r>
          <a:r>
            <a:rPr lang="de-DE" sz="1400" b="1" kern="1200" dirty="0" err="1" smtClean="0"/>
            <a:t>Conclusions</a:t>
          </a:r>
          <a:endParaRPr lang="de-DE" sz="1400" b="1" kern="1200" dirty="0"/>
        </a:p>
      </dsp:txBody>
      <dsp:txXfrm>
        <a:off x="3266577" y="2721761"/>
        <a:ext cx="1258245" cy="1142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05A-27FD-465B-A9BC-6517F6E080C7}" type="datetimeFigureOut">
              <a:rPr lang="de-DE" smtClean="0"/>
              <a:t>01.08.2016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FDFF-CE41-49E4-AAFD-C4F799557C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988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05A-27FD-465B-A9BC-6517F6E080C7}" type="datetimeFigureOut">
              <a:rPr lang="de-DE" smtClean="0"/>
              <a:t>01.08.2016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FDFF-CE41-49E4-AAFD-C4F799557C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241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05A-27FD-465B-A9BC-6517F6E080C7}" type="datetimeFigureOut">
              <a:rPr lang="de-DE" smtClean="0"/>
              <a:t>01.08.2016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FDFF-CE41-49E4-AAFD-C4F799557C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3115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05A-27FD-465B-A9BC-6517F6E080C7}" type="datetimeFigureOut">
              <a:rPr lang="de-DE" smtClean="0"/>
              <a:t>01.08.2016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FDFF-CE41-49E4-AAFD-C4F799557C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250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05A-27FD-465B-A9BC-6517F6E080C7}" type="datetimeFigureOut">
              <a:rPr lang="de-DE" smtClean="0"/>
              <a:t>01.08.2016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FDFF-CE41-49E4-AAFD-C4F799557C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181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05A-27FD-465B-A9BC-6517F6E080C7}" type="datetimeFigureOut">
              <a:rPr lang="de-DE" smtClean="0"/>
              <a:t>01.08.2016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FDFF-CE41-49E4-AAFD-C4F799557C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457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05A-27FD-465B-A9BC-6517F6E080C7}" type="datetimeFigureOut">
              <a:rPr lang="de-DE" smtClean="0"/>
              <a:t>01.08.2016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FDFF-CE41-49E4-AAFD-C4F799557C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448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05A-27FD-465B-A9BC-6517F6E080C7}" type="datetimeFigureOut">
              <a:rPr lang="de-DE" smtClean="0"/>
              <a:t>01.08.2016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FDFF-CE41-49E4-AAFD-C4F799557C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37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05A-27FD-465B-A9BC-6517F6E080C7}" type="datetimeFigureOut">
              <a:rPr lang="de-DE" smtClean="0"/>
              <a:t>01.08.2016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FDFF-CE41-49E4-AAFD-C4F799557C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4976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05A-27FD-465B-A9BC-6517F6E080C7}" type="datetimeFigureOut">
              <a:rPr lang="de-DE" smtClean="0"/>
              <a:t>01.08.2016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FDFF-CE41-49E4-AAFD-C4F799557C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21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05A-27FD-465B-A9BC-6517F6E080C7}" type="datetimeFigureOut">
              <a:rPr lang="de-DE" smtClean="0"/>
              <a:t>01.08.2016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FDFF-CE41-49E4-AAFD-C4F799557C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068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8105A-27FD-465B-A9BC-6517F6E080C7}" type="datetimeFigureOut">
              <a:rPr lang="de-DE" smtClean="0"/>
              <a:t>01.08.2016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8FDFF-CE41-49E4-AAFD-C4F799557C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670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1.xml"/><Relationship Id="rId12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microsoft.com/office/2007/relationships/diagramDrawing" Target="../diagrams/drawing1.xml"/><Relationship Id="rId4" Type="http://schemas.openxmlformats.org/officeDocument/2006/relationships/image" Target="../media/image3.jpeg"/><Relationship Id="rId9" Type="http://schemas.openxmlformats.org/officeDocument/2006/relationships/diagramColors" Target="../diagrams/colors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slide" Target="slide7.xml"/><Relationship Id="rId3" Type="http://schemas.openxmlformats.org/officeDocument/2006/relationships/image" Target="../media/image2.jpeg"/><Relationship Id="rId7" Type="http://schemas.openxmlformats.org/officeDocument/2006/relationships/slide" Target="slide11.xml"/><Relationship Id="rId12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image" Target="../media/image15.png"/><Relationship Id="rId5" Type="http://schemas.openxmlformats.org/officeDocument/2006/relationships/image" Target="../media/image4.jpeg"/><Relationship Id="rId10" Type="http://schemas.openxmlformats.org/officeDocument/2006/relationships/slide" Target="slide1.xml"/><Relationship Id="rId4" Type="http://schemas.openxmlformats.org/officeDocument/2006/relationships/image" Target="../media/image3.jpeg"/><Relationship Id="rId9" Type="http://schemas.openxmlformats.org/officeDocument/2006/relationships/image" Target="../media/image25.png"/><Relationship Id="rId1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12.xml"/><Relationship Id="rId18" Type="http://schemas.openxmlformats.org/officeDocument/2006/relationships/slide" Target="slide8.xml"/><Relationship Id="rId3" Type="http://schemas.openxmlformats.org/officeDocument/2006/relationships/image" Target="../media/image2.jpeg"/><Relationship Id="rId7" Type="http://schemas.openxmlformats.org/officeDocument/2006/relationships/image" Target="../media/image26.png"/><Relationship Id="rId12" Type="http://schemas.openxmlformats.org/officeDocument/2006/relationships/slide" Target="slide10.xml"/><Relationship Id="rId17" Type="http://schemas.openxmlformats.org/officeDocument/2006/relationships/slide" Target="slide7.xml"/><Relationship Id="rId2" Type="http://schemas.openxmlformats.org/officeDocument/2006/relationships/image" Target="../media/image1.png"/><Relationship Id="rId16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19.xml"/><Relationship Id="rId5" Type="http://schemas.openxmlformats.org/officeDocument/2006/relationships/image" Target="../media/image4.jpeg"/><Relationship Id="rId15" Type="http://schemas.openxmlformats.org/officeDocument/2006/relationships/image" Target="../media/image15.png"/><Relationship Id="rId10" Type="http://schemas.openxmlformats.org/officeDocument/2006/relationships/slide" Target="slide18.xml"/><Relationship Id="rId19" Type="http://schemas.openxmlformats.org/officeDocument/2006/relationships/slide" Target="slide11.xml"/><Relationship Id="rId4" Type="http://schemas.openxmlformats.org/officeDocument/2006/relationships/image" Target="../media/image3.jpeg"/><Relationship Id="rId9" Type="http://schemas.openxmlformats.org/officeDocument/2006/relationships/slide" Target="slide17.xml"/><Relationship Id="rId1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7.xml"/><Relationship Id="rId3" Type="http://schemas.openxmlformats.org/officeDocument/2006/relationships/image" Target="../media/image2.jpeg"/><Relationship Id="rId7" Type="http://schemas.openxmlformats.org/officeDocument/2006/relationships/slide" Target="slide11.xml"/><Relationship Id="rId12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15.png"/><Relationship Id="rId5" Type="http://schemas.openxmlformats.org/officeDocument/2006/relationships/image" Target="../media/image4.jpeg"/><Relationship Id="rId10" Type="http://schemas.openxmlformats.org/officeDocument/2006/relationships/slide" Target="slide1.xml"/><Relationship Id="rId4" Type="http://schemas.openxmlformats.org/officeDocument/2006/relationships/image" Target="../media/image3.jpeg"/><Relationship Id="rId9" Type="http://schemas.openxmlformats.org/officeDocument/2006/relationships/slide" Target="slide15.xml"/><Relationship Id="rId1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slide" Target="slide12.xml"/><Relationship Id="rId12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slide" Target="slide8.xml"/><Relationship Id="rId5" Type="http://schemas.openxmlformats.org/officeDocument/2006/relationships/image" Target="../media/image4.jpeg"/><Relationship Id="rId10" Type="http://schemas.openxmlformats.org/officeDocument/2006/relationships/slide" Target="slide7.xml"/><Relationship Id="rId4" Type="http://schemas.openxmlformats.org/officeDocument/2006/relationships/image" Target="../media/image3.jpeg"/><Relationship Id="rId9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11.xml"/><Relationship Id="rId3" Type="http://schemas.openxmlformats.org/officeDocument/2006/relationships/image" Target="../media/image2.jpeg"/><Relationship Id="rId7" Type="http://schemas.openxmlformats.org/officeDocument/2006/relationships/image" Target="../media/image28.png"/><Relationship Id="rId12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7.xml"/><Relationship Id="rId5" Type="http://schemas.openxmlformats.org/officeDocument/2006/relationships/image" Target="../media/image4.jpeg"/><Relationship Id="rId10" Type="http://schemas.openxmlformats.org/officeDocument/2006/relationships/slide" Target="slide5.xml"/><Relationship Id="rId4" Type="http://schemas.openxmlformats.org/officeDocument/2006/relationships/image" Target="../media/image3.jpe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30.png"/><Relationship Id="rId18" Type="http://schemas.openxmlformats.org/officeDocument/2006/relationships/slide" Target="slide8.xml"/><Relationship Id="rId3" Type="http://schemas.openxmlformats.org/officeDocument/2006/relationships/image" Target="../media/image2.jpeg"/><Relationship Id="rId7" Type="http://schemas.openxmlformats.org/officeDocument/2006/relationships/slide" Target="slide17.xml"/><Relationship Id="rId12" Type="http://schemas.openxmlformats.org/officeDocument/2006/relationships/slide" Target="slide21.xml"/><Relationship Id="rId17" Type="http://schemas.openxmlformats.org/officeDocument/2006/relationships/slide" Target="slide7.xml"/><Relationship Id="rId2" Type="http://schemas.openxmlformats.org/officeDocument/2006/relationships/image" Target="../media/image1.png"/><Relationship Id="rId16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29.png"/><Relationship Id="rId5" Type="http://schemas.openxmlformats.org/officeDocument/2006/relationships/image" Target="../media/image4.jpeg"/><Relationship Id="rId15" Type="http://schemas.openxmlformats.org/officeDocument/2006/relationships/image" Target="../media/image15.png"/><Relationship Id="rId10" Type="http://schemas.openxmlformats.org/officeDocument/2006/relationships/slide" Target="slide20.xml"/><Relationship Id="rId4" Type="http://schemas.openxmlformats.org/officeDocument/2006/relationships/image" Target="../media/image3.jpeg"/><Relationship Id="rId9" Type="http://schemas.openxmlformats.org/officeDocument/2006/relationships/slide" Target="slide19.xml"/><Relationship Id="rId1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31.png"/><Relationship Id="rId18" Type="http://schemas.openxmlformats.org/officeDocument/2006/relationships/slide" Target="slide8.xml"/><Relationship Id="rId3" Type="http://schemas.openxmlformats.org/officeDocument/2006/relationships/image" Target="../media/image2.jpeg"/><Relationship Id="rId7" Type="http://schemas.openxmlformats.org/officeDocument/2006/relationships/slide" Target="slide16.xml"/><Relationship Id="rId12" Type="http://schemas.openxmlformats.org/officeDocument/2006/relationships/slide" Target="slide23.xml"/><Relationship Id="rId17" Type="http://schemas.openxmlformats.org/officeDocument/2006/relationships/slide" Target="slide7.xml"/><Relationship Id="rId2" Type="http://schemas.openxmlformats.org/officeDocument/2006/relationships/image" Target="../media/image1.png"/><Relationship Id="rId16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12.png"/><Relationship Id="rId5" Type="http://schemas.openxmlformats.org/officeDocument/2006/relationships/image" Target="../media/image4.jpeg"/><Relationship Id="rId15" Type="http://schemas.openxmlformats.org/officeDocument/2006/relationships/image" Target="../media/image15.png"/><Relationship Id="rId10" Type="http://schemas.openxmlformats.org/officeDocument/2006/relationships/slide" Target="slide22.xml"/><Relationship Id="rId4" Type="http://schemas.openxmlformats.org/officeDocument/2006/relationships/image" Target="../media/image3.jpeg"/><Relationship Id="rId9" Type="http://schemas.openxmlformats.org/officeDocument/2006/relationships/slide" Target="slide19.xml"/><Relationship Id="rId1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33.png"/><Relationship Id="rId18" Type="http://schemas.openxmlformats.org/officeDocument/2006/relationships/slide" Target="slide8.xml"/><Relationship Id="rId3" Type="http://schemas.openxmlformats.org/officeDocument/2006/relationships/image" Target="../media/image2.jpeg"/><Relationship Id="rId7" Type="http://schemas.openxmlformats.org/officeDocument/2006/relationships/slide" Target="slide16.xml"/><Relationship Id="rId12" Type="http://schemas.openxmlformats.org/officeDocument/2006/relationships/slide" Target="slide25.xml"/><Relationship Id="rId17" Type="http://schemas.openxmlformats.org/officeDocument/2006/relationships/slide" Target="slide7.xml"/><Relationship Id="rId2" Type="http://schemas.openxmlformats.org/officeDocument/2006/relationships/image" Target="../media/image1.png"/><Relationship Id="rId16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32.png"/><Relationship Id="rId5" Type="http://schemas.openxmlformats.org/officeDocument/2006/relationships/image" Target="../media/image4.jpeg"/><Relationship Id="rId15" Type="http://schemas.openxmlformats.org/officeDocument/2006/relationships/image" Target="../media/image15.png"/><Relationship Id="rId10" Type="http://schemas.openxmlformats.org/officeDocument/2006/relationships/slide" Target="slide24.xml"/><Relationship Id="rId4" Type="http://schemas.openxmlformats.org/officeDocument/2006/relationships/image" Target="../media/image3.jpeg"/><Relationship Id="rId9" Type="http://schemas.openxmlformats.org/officeDocument/2006/relationships/slide" Target="slide19.xml"/><Relationship Id="rId1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35.png"/><Relationship Id="rId18" Type="http://schemas.openxmlformats.org/officeDocument/2006/relationships/slide" Target="slide8.xml"/><Relationship Id="rId3" Type="http://schemas.openxmlformats.org/officeDocument/2006/relationships/image" Target="../media/image2.jpeg"/><Relationship Id="rId7" Type="http://schemas.openxmlformats.org/officeDocument/2006/relationships/slide" Target="slide16.xml"/><Relationship Id="rId12" Type="http://schemas.openxmlformats.org/officeDocument/2006/relationships/slide" Target="slide27.xml"/><Relationship Id="rId17" Type="http://schemas.openxmlformats.org/officeDocument/2006/relationships/slide" Target="slide7.xml"/><Relationship Id="rId2" Type="http://schemas.openxmlformats.org/officeDocument/2006/relationships/image" Target="../media/image1.png"/><Relationship Id="rId16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34.png"/><Relationship Id="rId5" Type="http://schemas.openxmlformats.org/officeDocument/2006/relationships/image" Target="../media/image4.jpeg"/><Relationship Id="rId15" Type="http://schemas.openxmlformats.org/officeDocument/2006/relationships/image" Target="../media/image15.png"/><Relationship Id="rId10" Type="http://schemas.openxmlformats.org/officeDocument/2006/relationships/slide" Target="slide26.xml"/><Relationship Id="rId4" Type="http://schemas.openxmlformats.org/officeDocument/2006/relationships/image" Target="../media/image3.jpeg"/><Relationship Id="rId9" Type="http://schemas.openxmlformats.org/officeDocument/2006/relationships/slide" Target="slide18.xml"/><Relationship Id="rId1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slide" Target="slide17.xml"/><Relationship Id="rId12" Type="http://schemas.openxmlformats.org/officeDocument/2006/relationships/slide" Target="slide1.xml"/><Relationship Id="rId17" Type="http://schemas.openxmlformats.org/officeDocument/2006/relationships/slide" Target="slide16.xml"/><Relationship Id="rId2" Type="http://schemas.openxmlformats.org/officeDocument/2006/relationships/image" Target="../media/image1.png"/><Relationship Id="rId16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30.png"/><Relationship Id="rId5" Type="http://schemas.openxmlformats.org/officeDocument/2006/relationships/image" Target="../media/image4.jpeg"/><Relationship Id="rId15" Type="http://schemas.openxmlformats.org/officeDocument/2006/relationships/slide" Target="slide7.xml"/><Relationship Id="rId10" Type="http://schemas.openxmlformats.org/officeDocument/2006/relationships/image" Target="../media/image29.png"/><Relationship Id="rId4" Type="http://schemas.openxmlformats.org/officeDocument/2006/relationships/image" Target="../media/image3.jpeg"/><Relationship Id="rId9" Type="http://schemas.openxmlformats.org/officeDocument/2006/relationships/slide" Target="slide19.xml"/><Relationship Id="rId14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slide" Target="slide17.xml"/><Relationship Id="rId12" Type="http://schemas.openxmlformats.org/officeDocument/2006/relationships/slide" Target="slide1.xml"/><Relationship Id="rId17" Type="http://schemas.openxmlformats.org/officeDocument/2006/relationships/slide" Target="slide16.xml"/><Relationship Id="rId2" Type="http://schemas.openxmlformats.org/officeDocument/2006/relationships/image" Target="../media/image1.png"/><Relationship Id="rId16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30.png"/><Relationship Id="rId5" Type="http://schemas.openxmlformats.org/officeDocument/2006/relationships/image" Target="../media/image4.jpeg"/><Relationship Id="rId15" Type="http://schemas.openxmlformats.org/officeDocument/2006/relationships/slide" Target="slide7.xml"/><Relationship Id="rId10" Type="http://schemas.openxmlformats.org/officeDocument/2006/relationships/image" Target="../media/image29.png"/><Relationship Id="rId4" Type="http://schemas.openxmlformats.org/officeDocument/2006/relationships/image" Target="../media/image3.jpeg"/><Relationship Id="rId9" Type="http://schemas.openxmlformats.org/officeDocument/2006/relationships/slide" Target="slide19.xml"/><Relationship Id="rId14" Type="http://schemas.openxmlformats.org/officeDocument/2006/relationships/slide" Target="slide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slide" Target="slide16.xml"/><Relationship Id="rId12" Type="http://schemas.openxmlformats.org/officeDocument/2006/relationships/slide" Target="slide1.xml"/><Relationship Id="rId17" Type="http://schemas.openxmlformats.org/officeDocument/2006/relationships/slide" Target="slide17.xml"/><Relationship Id="rId2" Type="http://schemas.openxmlformats.org/officeDocument/2006/relationships/image" Target="../media/image1.png"/><Relationship Id="rId16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31.png"/><Relationship Id="rId5" Type="http://schemas.openxmlformats.org/officeDocument/2006/relationships/image" Target="../media/image4.jpeg"/><Relationship Id="rId15" Type="http://schemas.openxmlformats.org/officeDocument/2006/relationships/slide" Target="slide7.xml"/><Relationship Id="rId10" Type="http://schemas.openxmlformats.org/officeDocument/2006/relationships/image" Target="../media/image12.png"/><Relationship Id="rId4" Type="http://schemas.openxmlformats.org/officeDocument/2006/relationships/image" Target="../media/image3.jpeg"/><Relationship Id="rId9" Type="http://schemas.openxmlformats.org/officeDocument/2006/relationships/slide" Target="slide19.xml"/><Relationship Id="rId14" Type="http://schemas.openxmlformats.org/officeDocument/2006/relationships/slide" Target="slide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slide" Target="slide16.xml"/><Relationship Id="rId12" Type="http://schemas.openxmlformats.org/officeDocument/2006/relationships/slide" Target="slide1.xml"/><Relationship Id="rId17" Type="http://schemas.openxmlformats.org/officeDocument/2006/relationships/slide" Target="slide17.xml"/><Relationship Id="rId2" Type="http://schemas.openxmlformats.org/officeDocument/2006/relationships/image" Target="../media/image1.png"/><Relationship Id="rId16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31.png"/><Relationship Id="rId5" Type="http://schemas.openxmlformats.org/officeDocument/2006/relationships/image" Target="../media/image4.jpeg"/><Relationship Id="rId15" Type="http://schemas.openxmlformats.org/officeDocument/2006/relationships/slide" Target="slide7.xml"/><Relationship Id="rId10" Type="http://schemas.openxmlformats.org/officeDocument/2006/relationships/image" Target="../media/image12.png"/><Relationship Id="rId4" Type="http://schemas.openxmlformats.org/officeDocument/2006/relationships/image" Target="../media/image3.jpeg"/><Relationship Id="rId9" Type="http://schemas.openxmlformats.org/officeDocument/2006/relationships/slide" Target="slide19.xml"/><Relationship Id="rId14" Type="http://schemas.openxmlformats.org/officeDocument/2006/relationships/slide" Target="slide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slide" Target="slide16.xml"/><Relationship Id="rId12" Type="http://schemas.openxmlformats.org/officeDocument/2006/relationships/slide" Target="slide1.xml"/><Relationship Id="rId17" Type="http://schemas.openxmlformats.org/officeDocument/2006/relationships/slide" Target="slide18.xml"/><Relationship Id="rId2" Type="http://schemas.openxmlformats.org/officeDocument/2006/relationships/image" Target="../media/image1.png"/><Relationship Id="rId16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33.png"/><Relationship Id="rId5" Type="http://schemas.openxmlformats.org/officeDocument/2006/relationships/image" Target="../media/image4.jpeg"/><Relationship Id="rId15" Type="http://schemas.openxmlformats.org/officeDocument/2006/relationships/slide" Target="slide7.xml"/><Relationship Id="rId10" Type="http://schemas.openxmlformats.org/officeDocument/2006/relationships/image" Target="../media/image32.png"/><Relationship Id="rId4" Type="http://schemas.openxmlformats.org/officeDocument/2006/relationships/image" Target="../media/image3.jpeg"/><Relationship Id="rId9" Type="http://schemas.openxmlformats.org/officeDocument/2006/relationships/slide" Target="slide19.xml"/><Relationship Id="rId14" Type="http://schemas.openxmlformats.org/officeDocument/2006/relationships/slide" Target="slide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slide" Target="slide16.xml"/><Relationship Id="rId12" Type="http://schemas.openxmlformats.org/officeDocument/2006/relationships/slide" Target="slide1.xml"/><Relationship Id="rId17" Type="http://schemas.openxmlformats.org/officeDocument/2006/relationships/slide" Target="slide18.xml"/><Relationship Id="rId2" Type="http://schemas.openxmlformats.org/officeDocument/2006/relationships/image" Target="../media/image1.png"/><Relationship Id="rId16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33.png"/><Relationship Id="rId5" Type="http://schemas.openxmlformats.org/officeDocument/2006/relationships/image" Target="../media/image4.jpeg"/><Relationship Id="rId15" Type="http://schemas.openxmlformats.org/officeDocument/2006/relationships/slide" Target="slide7.xml"/><Relationship Id="rId10" Type="http://schemas.openxmlformats.org/officeDocument/2006/relationships/image" Target="../media/image32.png"/><Relationship Id="rId4" Type="http://schemas.openxmlformats.org/officeDocument/2006/relationships/image" Target="../media/image3.jpeg"/><Relationship Id="rId9" Type="http://schemas.openxmlformats.org/officeDocument/2006/relationships/slide" Target="slide19.xml"/><Relationship Id="rId14" Type="http://schemas.openxmlformats.org/officeDocument/2006/relationships/slide" Target="slide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slide" Target="slide16.xml"/><Relationship Id="rId12" Type="http://schemas.openxmlformats.org/officeDocument/2006/relationships/slide" Target="slide1.xml"/><Relationship Id="rId17" Type="http://schemas.openxmlformats.org/officeDocument/2006/relationships/slide" Target="slide19.xml"/><Relationship Id="rId2" Type="http://schemas.openxmlformats.org/officeDocument/2006/relationships/image" Target="../media/image1.png"/><Relationship Id="rId16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35.png"/><Relationship Id="rId5" Type="http://schemas.openxmlformats.org/officeDocument/2006/relationships/image" Target="../media/image4.jpeg"/><Relationship Id="rId15" Type="http://schemas.openxmlformats.org/officeDocument/2006/relationships/slide" Target="slide7.xml"/><Relationship Id="rId10" Type="http://schemas.openxmlformats.org/officeDocument/2006/relationships/image" Target="../media/image34.png"/><Relationship Id="rId4" Type="http://schemas.openxmlformats.org/officeDocument/2006/relationships/image" Target="../media/image3.jpeg"/><Relationship Id="rId9" Type="http://schemas.openxmlformats.org/officeDocument/2006/relationships/slide" Target="slide18.xml"/><Relationship Id="rId14" Type="http://schemas.openxmlformats.org/officeDocument/2006/relationships/slide" Target="slide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slide" Target="slide16.xml"/><Relationship Id="rId12" Type="http://schemas.openxmlformats.org/officeDocument/2006/relationships/slide" Target="slide1.xml"/><Relationship Id="rId17" Type="http://schemas.openxmlformats.org/officeDocument/2006/relationships/slide" Target="slide19.xml"/><Relationship Id="rId2" Type="http://schemas.openxmlformats.org/officeDocument/2006/relationships/image" Target="../media/image1.png"/><Relationship Id="rId16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35.png"/><Relationship Id="rId5" Type="http://schemas.openxmlformats.org/officeDocument/2006/relationships/image" Target="../media/image4.jpeg"/><Relationship Id="rId15" Type="http://schemas.openxmlformats.org/officeDocument/2006/relationships/slide" Target="slide7.xml"/><Relationship Id="rId10" Type="http://schemas.openxmlformats.org/officeDocument/2006/relationships/image" Target="../media/image34.png"/><Relationship Id="rId4" Type="http://schemas.openxmlformats.org/officeDocument/2006/relationships/image" Target="../media/image3.jpeg"/><Relationship Id="rId9" Type="http://schemas.openxmlformats.org/officeDocument/2006/relationships/slide" Target="slide18.xml"/><Relationship Id="rId1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slide" Target="slide7.xml"/><Relationship Id="rId12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14.png"/><Relationship Id="rId5" Type="http://schemas.openxmlformats.org/officeDocument/2006/relationships/image" Target="../media/image4.jpeg"/><Relationship Id="rId10" Type="http://schemas.openxmlformats.org/officeDocument/2006/relationships/image" Target="../media/image13.png"/><Relationship Id="rId4" Type="http://schemas.openxmlformats.org/officeDocument/2006/relationships/image" Target="../media/image3.jpeg"/><Relationship Id="rId9" Type="http://schemas.openxmlformats.org/officeDocument/2006/relationships/slide" Target="slide11.xml"/><Relationship Id="rId1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.jpeg"/><Relationship Id="rId7" Type="http://schemas.openxmlformats.org/officeDocument/2006/relationships/slide" Target="slide5.xml"/><Relationship Id="rId12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slide" Target="slide8.xml"/><Relationship Id="rId5" Type="http://schemas.openxmlformats.org/officeDocument/2006/relationships/image" Target="../media/image4.jpeg"/><Relationship Id="rId10" Type="http://schemas.openxmlformats.org/officeDocument/2006/relationships/image" Target="../media/image15.png"/><Relationship Id="rId4" Type="http://schemas.openxmlformats.org/officeDocument/2006/relationships/image" Target="../media/image3.jpeg"/><Relationship Id="rId9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slide" Target="slide5.xml"/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slide" Target="slide1.xml"/><Relationship Id="rId5" Type="http://schemas.openxmlformats.org/officeDocument/2006/relationships/image" Target="../media/image4.jpeg"/><Relationship Id="rId15" Type="http://schemas.openxmlformats.org/officeDocument/2006/relationships/slide" Target="slide11.xml"/><Relationship Id="rId10" Type="http://schemas.openxmlformats.org/officeDocument/2006/relationships/slide" Target="slide8.xml"/><Relationship Id="rId4" Type="http://schemas.openxmlformats.org/officeDocument/2006/relationships/image" Target="../media/image3.jpeg"/><Relationship Id="rId9" Type="http://schemas.openxmlformats.org/officeDocument/2006/relationships/slide" Target="slide6.xml"/><Relationship Id="rId1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1.xml"/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12" Type="http://schemas.openxmlformats.org/officeDocument/2006/relationships/slide" Target="slide9.xml"/><Relationship Id="rId17" Type="http://schemas.openxmlformats.org/officeDocument/2006/relationships/slide" Target="slide11.xml"/><Relationship Id="rId2" Type="http://schemas.openxmlformats.org/officeDocument/2006/relationships/image" Target="../media/image1.png"/><Relationship Id="rId16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slide" Target="slide7.xml"/><Relationship Id="rId5" Type="http://schemas.openxmlformats.org/officeDocument/2006/relationships/image" Target="../media/image4.jpeg"/><Relationship Id="rId15" Type="http://schemas.openxmlformats.org/officeDocument/2006/relationships/slide" Target="slide5.xml"/><Relationship Id="rId10" Type="http://schemas.openxmlformats.org/officeDocument/2006/relationships/image" Target="../media/image22.png"/><Relationship Id="rId4" Type="http://schemas.openxmlformats.org/officeDocument/2006/relationships/image" Target="../media/image3.jpe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slide" Target="slide11.xml"/><Relationship Id="rId3" Type="http://schemas.openxmlformats.org/officeDocument/2006/relationships/image" Target="../media/image2.jpeg"/><Relationship Id="rId7" Type="http://schemas.openxmlformats.org/officeDocument/2006/relationships/slide" Target="slide10.xml"/><Relationship Id="rId12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5.xml"/><Relationship Id="rId5" Type="http://schemas.openxmlformats.org/officeDocument/2006/relationships/image" Target="../media/image4.jpeg"/><Relationship Id="rId10" Type="http://schemas.openxmlformats.org/officeDocument/2006/relationships/image" Target="../media/image15.png"/><Relationship Id="rId4" Type="http://schemas.openxmlformats.org/officeDocument/2006/relationships/image" Target="../media/image3.jpeg"/><Relationship Id="rId9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-11720" y="-13692"/>
            <a:ext cx="9167442" cy="6885384"/>
          </a:xfrm>
          <a:prstGeom prst="rect">
            <a:avLst/>
          </a:prstGeom>
          <a:noFill/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6615" y="14026"/>
            <a:ext cx="9117385" cy="17011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6837" y="107902"/>
            <a:ext cx="74894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Changing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Temporal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Structures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in Scenario-Neutral </a:t>
            </a:r>
          </a:p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Runoff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Response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Surfaces</a:t>
            </a:r>
            <a:endParaRPr lang="de-DE" sz="2500" b="1" dirty="0" smtClean="0">
              <a:solidFill>
                <a:schemeClr val="tx1"/>
              </a:solidFill>
              <a:latin typeface="+mj-lt"/>
              <a:ea typeface="Source Sans Pro" panose="020B050303040302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164288" y="-14459"/>
            <a:ext cx="1947702" cy="172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Picture 26" descr="Inst_Logo_E_RGB_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585" y="123172"/>
            <a:ext cx="714895" cy="70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4" descr="Uni_Logo_Fakulta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828" y="125974"/>
            <a:ext cx="660862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feld 12"/>
          <p:cNvSpPr txBox="1"/>
          <p:nvPr/>
        </p:nvSpPr>
        <p:spPr>
          <a:xfrm>
            <a:off x="107505" y="980727"/>
            <a:ext cx="5013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K. Vormoor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O. Rössler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G. Bürger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A. Bronstert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R. Weingartner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de-DE" sz="1400" i="1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07505" y="1304473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Institute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Earth-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Environmental Science, University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Potsdam </a:t>
            </a:r>
            <a:r>
              <a:rPr lang="de-DE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(kvormoor@uni-potsdam.de)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Oeschger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Climate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Change Research, 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Bern</a:t>
            </a:r>
            <a:endParaRPr lang="de-DE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54" descr="C:\Users\vormoor\AppData\Local\Temp\unibern_oeschger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92846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Diagramm 16"/>
          <p:cNvGraphicFramePr/>
          <p:nvPr>
            <p:extLst>
              <p:ext uri="{D42A27DB-BD31-4B8C-83A1-F6EECF244321}">
                <p14:modId xmlns:p14="http://schemas.microsoft.com/office/powerpoint/2010/main" val="3797823921"/>
              </p:ext>
            </p:extLst>
          </p:nvPr>
        </p:nvGraphicFramePr>
        <p:xfrm>
          <a:off x="323528" y="24208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8" name="Textfeld 17"/>
          <p:cNvSpPr txBox="1"/>
          <p:nvPr/>
        </p:nvSpPr>
        <p:spPr>
          <a:xfrm>
            <a:off x="2867224" y="1772816"/>
            <a:ext cx="1393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o m e</a:t>
            </a:r>
            <a:endParaRPr lang="de-DE" sz="3200" b="1" cap="small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 descr="http://www.dynamicassociate.com/wp-content/uploads/2015/04/9349HomeButt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64" y="5244828"/>
            <a:ext cx="535959" cy="4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897692" y="486916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Navigation</a:t>
            </a:r>
            <a:endParaRPr lang="de-DE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feil nach rechts 2"/>
          <p:cNvSpPr/>
          <p:nvPr/>
        </p:nvSpPr>
        <p:spPr>
          <a:xfrm>
            <a:off x="7380313" y="5748883"/>
            <a:ext cx="288032" cy="288032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rechts 18"/>
          <p:cNvSpPr/>
          <p:nvPr/>
        </p:nvSpPr>
        <p:spPr>
          <a:xfrm rot="10800000">
            <a:off x="7020273" y="5748883"/>
            <a:ext cx="288032" cy="288032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7648743" y="5244828"/>
            <a:ext cx="1258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cap="small" dirty="0" smtClean="0"/>
              <a:t>Home </a:t>
            </a:r>
            <a:r>
              <a:rPr lang="de-DE" sz="1600" dirty="0" smtClean="0"/>
              <a:t>Button</a:t>
            </a:r>
            <a:endParaRPr lang="de-DE" sz="1600" cap="small" dirty="0"/>
          </a:p>
        </p:txBody>
      </p:sp>
      <p:sp>
        <p:nvSpPr>
          <p:cNvPr id="20" name="Textfeld 19"/>
          <p:cNvSpPr txBox="1"/>
          <p:nvPr/>
        </p:nvSpPr>
        <p:spPr>
          <a:xfrm>
            <a:off x="7648743" y="5604868"/>
            <a:ext cx="1428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Previous-/Next</a:t>
            </a:r>
          </a:p>
          <a:p>
            <a:r>
              <a:rPr lang="en-US" sz="1600" dirty="0" smtClean="0"/>
              <a:t>Slide</a:t>
            </a:r>
            <a:endParaRPr lang="en-US" sz="1600" dirty="0"/>
          </a:p>
        </p:txBody>
      </p:sp>
      <p:sp>
        <p:nvSpPr>
          <p:cNvPr id="21" name="Pfeil nach rechts 20">
            <a:hlinkClick r:id="rId12" action="ppaction://hlinksldjump"/>
          </p:cNvPr>
          <p:cNvSpPr>
            <a:spLocks noChangeAspect="1"/>
          </p:cNvSpPr>
          <p:nvPr/>
        </p:nvSpPr>
        <p:spPr>
          <a:xfrm>
            <a:off x="8172400" y="6189643"/>
            <a:ext cx="792087" cy="501231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i="1" dirty="0" smtClean="0">
                <a:solidFill>
                  <a:srgbClr val="00B050"/>
                </a:solidFill>
              </a:rPr>
              <a:t>Start</a:t>
            </a:r>
            <a:endParaRPr lang="de-DE" sz="1600" b="1" i="1" dirty="0">
              <a:solidFill>
                <a:srgbClr val="00B050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156176" y="4581128"/>
            <a:ext cx="2987824" cy="2276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35496" y="6525344"/>
            <a:ext cx="2229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EGU General Assembly 2016</a:t>
            </a: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89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-11720" y="-13692"/>
            <a:ext cx="9167442" cy="6885384"/>
          </a:xfrm>
          <a:prstGeom prst="rect">
            <a:avLst/>
          </a:prstGeom>
          <a:noFill/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6615" y="14026"/>
            <a:ext cx="9117385" cy="17011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6837" y="107902"/>
            <a:ext cx="74894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Changing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Temporal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Structures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in Scenario-Neutral </a:t>
            </a:r>
          </a:p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Runoff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Response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Surfaces</a:t>
            </a:r>
            <a:endParaRPr lang="de-DE" sz="2500" b="1" dirty="0" smtClean="0">
              <a:solidFill>
                <a:schemeClr val="tx1"/>
              </a:solidFill>
              <a:latin typeface="+mj-lt"/>
              <a:ea typeface="Source Sans Pro" panose="020B050303040302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164288" y="-14459"/>
            <a:ext cx="1947702" cy="172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Picture 26" descr="Inst_Logo_E_RGB_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585" y="123172"/>
            <a:ext cx="714895" cy="70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4" descr="Uni_Logo_Fakulta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828" y="125974"/>
            <a:ext cx="660862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feld 12"/>
          <p:cNvSpPr txBox="1"/>
          <p:nvPr/>
        </p:nvSpPr>
        <p:spPr>
          <a:xfrm>
            <a:off x="107505" y="980727"/>
            <a:ext cx="5013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K. Vormoor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O. Rössler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G. Bürger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A. Bronstert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R. Weingartner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de-DE" sz="1400" i="1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07505" y="1304473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Institute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Earth-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Environmental Science, University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Potsdam </a:t>
            </a:r>
            <a:r>
              <a:rPr lang="de-DE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(kvormoor@uni-potsdam.de)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Oeschger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Climate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Change Research, 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Bern</a:t>
            </a:r>
            <a:endParaRPr lang="de-DE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54" descr="C:\Users\vormoor\AppData\Local\Temp\unibern_oeschger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92846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hteck 32"/>
          <p:cNvSpPr/>
          <p:nvPr/>
        </p:nvSpPr>
        <p:spPr>
          <a:xfrm>
            <a:off x="26615" y="1715162"/>
            <a:ext cx="9085375" cy="509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34" name="Gruppieren 33"/>
          <p:cNvGrpSpPr/>
          <p:nvPr/>
        </p:nvGrpSpPr>
        <p:grpSpPr>
          <a:xfrm>
            <a:off x="66749" y="1772816"/>
            <a:ext cx="1048867" cy="1048867"/>
            <a:chOff x="417579" y="2779541"/>
            <a:chExt cx="1048867" cy="1048867"/>
          </a:xfrm>
        </p:grpSpPr>
        <p:sp>
          <p:nvSpPr>
            <p:cNvPr id="35" name="Rechteck 34"/>
            <p:cNvSpPr/>
            <p:nvPr/>
          </p:nvSpPr>
          <p:spPr>
            <a:xfrm>
              <a:off x="417579" y="2779541"/>
              <a:ext cx="1048867" cy="1048867"/>
            </a:xfrm>
            <a:prstGeom prst="rect">
              <a:avLst/>
            </a:prstGeom>
            <a:solidFill>
              <a:srgbClr val="339966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chteck 35"/>
            <p:cNvSpPr/>
            <p:nvPr/>
          </p:nvSpPr>
          <p:spPr>
            <a:xfrm>
              <a:off x="417579" y="2779541"/>
              <a:ext cx="1048867" cy="1048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Methods</a:t>
              </a:r>
              <a:endParaRPr lang="en-US" sz="1400" b="1" kern="1200" dirty="0"/>
            </a:p>
          </p:txBody>
        </p:sp>
      </p:grpSp>
      <p:sp>
        <p:nvSpPr>
          <p:cNvPr id="29" name="Textfeld 28"/>
          <p:cNvSpPr txBox="1"/>
          <p:nvPr/>
        </p:nvSpPr>
        <p:spPr>
          <a:xfrm>
            <a:off x="1187624" y="1700808"/>
            <a:ext cx="7311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39966"/>
                </a:solidFill>
              </a:rPr>
              <a:t>The influence of changing temporal structures on overall variance</a:t>
            </a:r>
            <a:endParaRPr lang="en-US" sz="2000" b="1" dirty="0">
              <a:solidFill>
                <a:srgbClr val="339966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1331639" y="2060848"/>
            <a:ext cx="7824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Linear regression and a series of linear mixed-effect models are applied to analyze the relative influence of perturbed parameters (</a:t>
            </a:r>
            <a:r>
              <a:rPr lang="en-US" i="1" dirty="0" smtClean="0"/>
              <a:t>T</a:t>
            </a:r>
            <a:r>
              <a:rPr lang="en-US" dirty="0" smtClean="0"/>
              <a:t> and </a:t>
            </a:r>
            <a:r>
              <a:rPr lang="en-US" i="1" dirty="0" smtClean="0"/>
              <a:t>P</a:t>
            </a:r>
            <a:r>
              <a:rPr lang="en-US" dirty="0" smtClean="0"/>
              <a:t>) and their temporal structure (</a:t>
            </a:r>
            <a:r>
              <a:rPr lang="en-US" i="1" dirty="0" smtClean="0"/>
              <a:t>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2" name="Pfeil nach rechts 41">
            <a:hlinkClick r:id="rId6" action="ppaction://hlinksldjump"/>
          </p:cNvPr>
          <p:cNvSpPr>
            <a:spLocks noChangeAspect="1"/>
          </p:cNvSpPr>
          <p:nvPr/>
        </p:nvSpPr>
        <p:spPr>
          <a:xfrm rot="10800000">
            <a:off x="7140111" y="6275152"/>
            <a:ext cx="414766" cy="414766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Pfeil nach rechts 43">
            <a:hlinkClick r:id="rId7" action="ppaction://hlinksldjump"/>
          </p:cNvPr>
          <p:cNvSpPr>
            <a:spLocks noChangeAspect="1"/>
          </p:cNvSpPr>
          <p:nvPr/>
        </p:nvSpPr>
        <p:spPr>
          <a:xfrm>
            <a:off x="8292239" y="6275152"/>
            <a:ext cx="414766" cy="414766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1777900" y="3501008"/>
                <a:ext cx="2650084" cy="426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effectLst/>
                              <a:latin typeface="Cambria Math"/>
                              <a:ea typeface="MS Mincho"/>
                              <a:cs typeface="Calibri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MS Mincho"/>
                              <a:cs typeface="Calibri"/>
                            </a:rPr>
                            <m:t>𝑗</m:t>
                          </m:r>
                          <m:r>
                            <a:rPr lang="de-DE" b="0" i="1" smtClean="0">
                              <a:effectLst/>
                              <a:latin typeface="Cambria Math"/>
                              <a:ea typeface="MS Mincho"/>
                              <a:cs typeface="Calibri"/>
                            </a:rPr>
                            <m:t>,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MS Mincho"/>
                              <a:cs typeface="Calibri"/>
                            </a:rPr>
                            <m:t>𝑘</m:t>
                          </m:r>
                        </m:sub>
                        <m:sup>
                          <m:r>
                            <a:rPr lang="en-US" i="1">
                              <a:effectLst/>
                              <a:latin typeface="Cambria Math"/>
                              <a:ea typeface="MS Mincho"/>
                              <a:cs typeface="Calibri"/>
                            </a:rPr>
                            <m:t>𝑖</m:t>
                          </m:r>
                        </m:sup>
                      </m:sSubSup>
                      <m:r>
                        <a:rPr lang="en-US" i="1">
                          <a:effectLst/>
                          <a:latin typeface="Cambria Math"/>
                          <a:ea typeface="MS Mincho"/>
                          <a:cs typeface="Calibri"/>
                        </a:rPr>
                        <m:t>=</m:t>
                      </m:r>
                      <m:sSub>
                        <m:sSubPr>
                          <m:ctrlPr>
                            <a:rPr lang="de-DE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ea typeface="MS Mincho"/>
                              <a:cs typeface="Calibri"/>
                            </a:rPr>
                            <m:t>𝑎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MS Mincho"/>
                              <a:cs typeface="Calibri"/>
                            </a:rPr>
                            <m:t>+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MS Mincho"/>
                              <a:cs typeface="Calibri"/>
                            </a:rPr>
                            <m:t>𝑏𝑇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MS Mincho"/>
                              <a:cs typeface="Calibri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ea typeface="MS Mincho"/>
                          <a:cs typeface="Calibri"/>
                        </a:rPr>
                        <m:t>+</m:t>
                      </m:r>
                      <m:sSub>
                        <m:sSubPr>
                          <m:ctrlPr>
                            <a:rPr lang="de-DE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ea typeface="MS Mincho"/>
                              <a:cs typeface="Calibri"/>
                            </a:rPr>
                            <m:t>𝑐𝑃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MS Mincho"/>
                              <a:cs typeface="Calibri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ea typeface="MS Mincho"/>
                          <a:cs typeface="Calibri"/>
                        </a:rPr>
                        <m:t>+</m:t>
                      </m:r>
                      <m:r>
                        <a:rPr lang="en-US" i="1">
                          <a:effectLst/>
                          <a:latin typeface="Cambria Math"/>
                          <a:ea typeface="MS Mincho"/>
                          <a:cs typeface="Calibri"/>
                        </a:rPr>
                        <m:t>𝜀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900" y="3501008"/>
                <a:ext cx="2650084" cy="426912"/>
              </a:xfrm>
              <a:prstGeom prst="rect">
                <a:avLst/>
              </a:prstGeom>
              <a:blipFill rotWithShape="1">
                <a:blip r:embed="rId8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hteck 39"/>
              <p:cNvSpPr/>
              <p:nvPr/>
            </p:nvSpPr>
            <p:spPr>
              <a:xfrm>
                <a:off x="1691680" y="4442248"/>
                <a:ext cx="3658566" cy="426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effectLst/>
                              <a:latin typeface="Cambria Math"/>
                              <a:ea typeface="MS Mincho"/>
                              <a:cs typeface="Calibri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MS Mincho"/>
                              <a:cs typeface="Calibri"/>
                            </a:rPr>
                            <m:t>𝑗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MS Mincho"/>
                              <a:cs typeface="Calibri"/>
                            </a:rPr>
                            <m:t>,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MS Mincho"/>
                              <a:cs typeface="Calibri"/>
                            </a:rPr>
                            <m:t>𝑘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MS Mincho"/>
                              <a:cs typeface="Calibri"/>
                            </a:rPr>
                            <m:t>,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MS Mincho"/>
                              <a:cs typeface="Calibri"/>
                            </a:rPr>
                            <m:t>𝑙</m:t>
                          </m:r>
                        </m:sub>
                        <m:sup>
                          <m:r>
                            <a:rPr lang="en-US" i="1">
                              <a:effectLst/>
                              <a:latin typeface="Cambria Math"/>
                              <a:ea typeface="MS Mincho"/>
                              <a:cs typeface="Calibri"/>
                            </a:rPr>
                            <m:t>𝑖</m:t>
                          </m:r>
                        </m:sup>
                      </m:sSubSup>
                      <m:r>
                        <a:rPr lang="en-US" i="1">
                          <a:effectLst/>
                          <a:latin typeface="Cambria Math"/>
                          <a:ea typeface="MS Mincho"/>
                          <a:cs typeface="Calibri"/>
                        </a:rPr>
                        <m:t>=</m:t>
                      </m:r>
                      <m:r>
                        <a:rPr lang="en-US" i="1">
                          <a:effectLst/>
                          <a:latin typeface="Cambria Math"/>
                          <a:ea typeface="MS Mincho"/>
                          <a:cs typeface="Calibri"/>
                        </a:rPr>
                        <m:t>𝑎</m:t>
                      </m:r>
                      <m:r>
                        <a:rPr lang="en-US" i="1">
                          <a:effectLst/>
                          <a:latin typeface="Cambria Math"/>
                          <a:ea typeface="MS Mincho"/>
                          <a:cs typeface="Calibri"/>
                        </a:rPr>
                        <m:t>+ </m:t>
                      </m:r>
                      <m:sSub>
                        <m:sSubPr>
                          <m:ctrlPr>
                            <a:rPr lang="de-DE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ea typeface="MS Mincho"/>
                              <a:cs typeface="Calibri"/>
                            </a:rPr>
                            <m:t>𝑏𝑇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MS Mincho"/>
                              <a:cs typeface="Calibri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ea typeface="MS Mincho"/>
                          <a:cs typeface="Calibri"/>
                        </a:rPr>
                        <m:t>+</m:t>
                      </m:r>
                      <m:sSub>
                        <m:sSubPr>
                          <m:ctrlPr>
                            <a:rPr lang="de-DE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ea typeface="MS Mincho"/>
                              <a:cs typeface="Calibri"/>
                            </a:rPr>
                            <m:t>𝑐𝑃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MS Mincho"/>
                              <a:cs typeface="Calibri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ea typeface="MS Mincho"/>
                          <a:cs typeface="Calibri"/>
                        </a:rPr>
                        <m:t>+</m:t>
                      </m:r>
                      <m:d>
                        <m:dPr>
                          <m:ctrlPr>
                            <a:rPr lang="de-DE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MS Mincho"/>
                              <a:cs typeface="Calibri"/>
                            </a:rPr>
                            <m:t>1</m:t>
                          </m:r>
                        </m:e>
                        <m:e>
                          <m:sSub>
                            <m:sSubPr>
                              <m:ctrlPr>
                                <a:rPr lang="de-DE" i="1"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MS Mincho"/>
                                  <a:cs typeface="Calibri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MS Mincho"/>
                                  <a:cs typeface="Calibri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MS Mincho"/>
                          <a:cs typeface="Calibri"/>
                        </a:rPr>
                        <m:t>+</m:t>
                      </m:r>
                      <m:r>
                        <a:rPr lang="en-US" i="1">
                          <a:effectLst/>
                          <a:latin typeface="Cambria Math"/>
                          <a:ea typeface="MS Mincho"/>
                          <a:cs typeface="Calibri"/>
                        </a:rPr>
                        <m:t>𝜀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0" name="Rechteck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442248"/>
                <a:ext cx="3658566" cy="426912"/>
              </a:xfrm>
              <a:prstGeom prst="rect">
                <a:avLst/>
              </a:prstGeom>
              <a:blipFill rotWithShape="1">
                <a:blip r:embed="rId9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feld 40"/>
          <p:cNvSpPr txBox="1"/>
          <p:nvPr/>
        </p:nvSpPr>
        <p:spPr>
          <a:xfrm>
            <a:off x="1619672" y="3068960"/>
            <a:ext cx="5431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Baseline model – normal linear regression</a:t>
            </a:r>
            <a:endParaRPr lang="en-US" dirty="0"/>
          </a:p>
        </p:txBody>
      </p:sp>
      <p:sp>
        <p:nvSpPr>
          <p:cNvPr id="45" name="Textfeld 44"/>
          <p:cNvSpPr txBox="1"/>
          <p:nvPr/>
        </p:nvSpPr>
        <p:spPr>
          <a:xfrm>
            <a:off x="1619672" y="399577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Full </a:t>
            </a:r>
            <a:r>
              <a:rPr lang="en-US" b="1" dirty="0" smtClean="0"/>
              <a:t>linear mixed-effect model </a:t>
            </a:r>
            <a:r>
              <a:rPr lang="en-US" dirty="0" smtClean="0"/>
              <a:t>also accounts the random realizations of </a:t>
            </a:r>
            <a:r>
              <a:rPr lang="en-US" i="1" dirty="0" smtClean="0"/>
              <a:t>V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6" name="Textfeld 45"/>
          <p:cNvSpPr txBox="1"/>
          <p:nvPr/>
        </p:nvSpPr>
        <p:spPr>
          <a:xfrm>
            <a:off x="1835696" y="4995753"/>
            <a:ext cx="6264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a, b, c : regression coefficients</a:t>
            </a:r>
            <a:endParaRPr lang="de-DE" sz="14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en-US" sz="1400" i="1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i </a:t>
            </a:r>
            <a:r>
              <a:rPr lang="en-US" sz="1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: runoff variable </a:t>
            </a:r>
            <a:r>
              <a:rPr lang="en-US" sz="14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1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= 1,…, 4 that is MQ, AMF, S</a:t>
            </a:r>
            <a:r>
              <a:rPr lang="en-US" sz="14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lang="en-US" sz="1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, LF7</a:t>
            </a:r>
            <a:br>
              <a:rPr lang="en-US" sz="1400" i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14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sz="1400" i="1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j</a:t>
            </a:r>
            <a:r>
              <a:rPr lang="en-US" sz="14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: temperature levels </a:t>
            </a:r>
            <a:r>
              <a:rPr lang="en-US" sz="14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sz="1400" i="1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j</a:t>
            </a:r>
            <a:r>
              <a:rPr lang="en-US" sz="1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of the SRRS</a:t>
            </a:r>
            <a:br>
              <a:rPr lang="en-US" sz="1400" i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14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sz="1400" i="1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en-US" sz="1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: precipitation levels </a:t>
            </a:r>
            <a:r>
              <a:rPr lang="en-US" sz="14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sz="1400" i="1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en-US" sz="1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of the </a:t>
            </a:r>
            <a:r>
              <a:rPr lang="en-US" sz="14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SRRS</a:t>
            </a:r>
          </a:p>
          <a:p>
            <a:r>
              <a:rPr lang="en-US" sz="1400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sz="1400" i="1" baseline="-25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US" sz="14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: temporal structure with </a:t>
            </a:r>
            <a:r>
              <a:rPr lang="en-US" sz="1400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14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=1,…,17 (8 QM </a:t>
            </a:r>
            <a:r>
              <a:rPr lang="en-US" sz="1400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proj</a:t>
            </a:r>
            <a:r>
              <a:rPr lang="en-US" sz="14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., 8 XDS </a:t>
            </a:r>
            <a:r>
              <a:rPr lang="en-US" sz="1400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proj</a:t>
            </a:r>
            <a:r>
              <a:rPr lang="en-US" sz="14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., 1 observation)</a:t>
            </a:r>
            <a:r>
              <a:rPr lang="en-US" sz="1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en-US" sz="1400" i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1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 : unexplained variance</a:t>
            </a:r>
            <a:endParaRPr lang="de-DE" sz="14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9" name="Picture 4" descr="http://www.dynamicassociate.com/wp-content/uploads/2015/04/9349HomeButton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52556"/>
            <a:ext cx="643436" cy="48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feld 46"/>
          <p:cNvSpPr txBox="1"/>
          <p:nvPr/>
        </p:nvSpPr>
        <p:spPr>
          <a:xfrm>
            <a:off x="66748" y="2835523"/>
            <a:ext cx="1048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b="1" dirty="0">
                <a:solidFill>
                  <a:srgbClr val="339966"/>
                </a:solidFill>
              </a:rPr>
              <a:t>3</a:t>
            </a:r>
            <a:r>
              <a:rPr lang="de-DE" sz="1600" b="1" dirty="0" smtClean="0">
                <a:solidFill>
                  <a:srgbClr val="339966"/>
                </a:solidFill>
              </a:rPr>
              <a:t>|3</a:t>
            </a:r>
            <a:endParaRPr lang="de-DE" b="1" dirty="0">
              <a:solidFill>
                <a:srgbClr val="339966"/>
              </a:solidFill>
            </a:endParaRPr>
          </a:p>
        </p:txBody>
      </p:sp>
      <p:sp>
        <p:nvSpPr>
          <p:cNvPr id="48" name="Textfeld 47"/>
          <p:cNvSpPr txBox="1"/>
          <p:nvPr/>
        </p:nvSpPr>
        <p:spPr>
          <a:xfrm rot="5400000">
            <a:off x="6345536" y="1291735"/>
            <a:ext cx="1800201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Navigate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directly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chapter</a:t>
            </a:r>
            <a:endParaRPr lang="de-DE" sz="77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9" name="Gruppieren 48"/>
          <p:cNvGrpSpPr/>
          <p:nvPr/>
        </p:nvGrpSpPr>
        <p:grpSpPr>
          <a:xfrm>
            <a:off x="5940152" y="548679"/>
            <a:ext cx="1200071" cy="1152129"/>
            <a:chOff x="467543" y="2060847"/>
            <a:chExt cx="2170708" cy="2200996"/>
          </a:xfrm>
        </p:grpSpPr>
        <p:grpSp>
          <p:nvGrpSpPr>
            <p:cNvPr id="50" name="Gruppieren 49"/>
            <p:cNvGrpSpPr/>
            <p:nvPr/>
          </p:nvGrpSpPr>
          <p:grpSpPr>
            <a:xfrm>
              <a:off x="467544" y="2060848"/>
              <a:ext cx="1048867" cy="1048867"/>
              <a:chOff x="391289" y="882955"/>
              <a:chExt cx="1048867" cy="1048867"/>
            </a:xfrm>
          </p:grpSpPr>
          <p:sp>
            <p:nvSpPr>
              <p:cNvPr id="60" name="Rechteck 59">
                <a:hlinkClick r:id="rId12" action="ppaction://hlinksldjump"/>
              </p:cNvPr>
              <p:cNvSpPr/>
              <p:nvPr/>
            </p:nvSpPr>
            <p:spPr>
              <a:xfrm>
                <a:off x="391289" y="882955"/>
                <a:ext cx="1048867" cy="1048867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1" name="Rechteck 60"/>
              <p:cNvSpPr/>
              <p:nvPr/>
            </p:nvSpPr>
            <p:spPr>
              <a:xfrm>
                <a:off x="391289" y="882955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smtClean="0"/>
                  <a:t>Background &amp; Motivation</a:t>
                </a:r>
                <a:endParaRPr lang="de-DE" sz="700" b="1" kern="1200" dirty="0"/>
              </a:p>
            </p:txBody>
          </p:sp>
        </p:grpSp>
        <p:grpSp>
          <p:nvGrpSpPr>
            <p:cNvPr id="51" name="Gruppieren 50"/>
            <p:cNvGrpSpPr/>
            <p:nvPr/>
          </p:nvGrpSpPr>
          <p:grpSpPr>
            <a:xfrm>
              <a:off x="1589384" y="2060847"/>
              <a:ext cx="1048867" cy="1048867"/>
              <a:chOff x="3307565" y="846786"/>
              <a:chExt cx="1048867" cy="1048867"/>
            </a:xfrm>
          </p:grpSpPr>
          <p:sp>
            <p:nvSpPr>
              <p:cNvPr id="58" name="Rechteck 57">
                <a:hlinkClick r:id="rId13" action="ppaction://hlinksldjump"/>
              </p:cNvPr>
              <p:cNvSpPr/>
              <p:nvPr/>
            </p:nvSpPr>
            <p:spPr>
              <a:xfrm>
                <a:off x="3307565" y="846786"/>
                <a:ext cx="1048867" cy="1048867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9" name="Rechteck 58"/>
              <p:cNvSpPr/>
              <p:nvPr/>
            </p:nvSpPr>
            <p:spPr>
              <a:xfrm>
                <a:off x="3307565" y="846786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smtClean="0"/>
                  <a:t>Data &amp; Study Area</a:t>
                </a:r>
                <a:endParaRPr lang="de-DE" sz="700" b="1" kern="1200" dirty="0"/>
              </a:p>
            </p:txBody>
          </p:sp>
        </p:grpSp>
        <p:grpSp>
          <p:nvGrpSpPr>
            <p:cNvPr id="52" name="Gruppieren 51"/>
            <p:cNvGrpSpPr/>
            <p:nvPr/>
          </p:nvGrpSpPr>
          <p:grpSpPr>
            <a:xfrm>
              <a:off x="467543" y="3212976"/>
              <a:ext cx="1048867" cy="1048867"/>
              <a:chOff x="417579" y="2779541"/>
              <a:chExt cx="1048867" cy="1048867"/>
            </a:xfrm>
          </p:grpSpPr>
          <p:sp>
            <p:nvSpPr>
              <p:cNvPr id="56" name="Rechteck 55">
                <a:hlinkClick r:id="rId14" action="ppaction://hlinksldjump"/>
              </p:cNvPr>
              <p:cNvSpPr/>
              <p:nvPr/>
            </p:nvSpPr>
            <p:spPr>
              <a:xfrm>
                <a:off x="417579" y="2779541"/>
                <a:ext cx="1048867" cy="1048867"/>
              </a:xfrm>
              <a:prstGeom prst="rect">
                <a:avLst/>
              </a:prstGeom>
              <a:solidFill>
                <a:srgbClr val="33996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7" name="Rechteck 56"/>
              <p:cNvSpPr/>
              <p:nvPr/>
            </p:nvSpPr>
            <p:spPr>
              <a:xfrm>
                <a:off x="417579" y="2779541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err="1" smtClean="0"/>
                  <a:t>Methods</a:t>
                </a:r>
                <a:endParaRPr lang="de-DE" sz="700" b="1" kern="1200" dirty="0"/>
              </a:p>
            </p:txBody>
          </p:sp>
        </p:grpSp>
        <p:grpSp>
          <p:nvGrpSpPr>
            <p:cNvPr id="53" name="Gruppieren 52"/>
            <p:cNvGrpSpPr/>
            <p:nvPr/>
          </p:nvGrpSpPr>
          <p:grpSpPr>
            <a:xfrm>
              <a:off x="1589384" y="3212975"/>
              <a:ext cx="1048867" cy="1048867"/>
              <a:chOff x="3264248" y="2816446"/>
              <a:chExt cx="1048867" cy="1048867"/>
            </a:xfrm>
          </p:grpSpPr>
          <p:sp>
            <p:nvSpPr>
              <p:cNvPr id="54" name="Rechteck 53">
                <a:hlinkClick r:id="rId7" action="ppaction://hlinksldjump"/>
              </p:cNvPr>
              <p:cNvSpPr/>
              <p:nvPr/>
            </p:nvSpPr>
            <p:spPr>
              <a:xfrm>
                <a:off x="3264248" y="2816446"/>
                <a:ext cx="1048867" cy="1048867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5" name="Rechteck 54"/>
              <p:cNvSpPr/>
              <p:nvPr/>
            </p:nvSpPr>
            <p:spPr>
              <a:xfrm>
                <a:off x="3264248" y="2816446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err="1" smtClean="0"/>
                  <a:t>Results</a:t>
                </a:r>
                <a:r>
                  <a:rPr lang="de-DE" sz="700" b="1" kern="1200" dirty="0" smtClean="0"/>
                  <a:t> &amp; </a:t>
                </a:r>
                <a:r>
                  <a:rPr lang="de-DE" sz="700" b="1" kern="1200" dirty="0" err="1" smtClean="0"/>
                  <a:t>Conclusions</a:t>
                </a:r>
                <a:endParaRPr lang="de-DE" sz="700" b="1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345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-11720" y="-13692"/>
            <a:ext cx="9167442" cy="6885384"/>
          </a:xfrm>
          <a:prstGeom prst="rect">
            <a:avLst/>
          </a:prstGeom>
          <a:noFill/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6615" y="14026"/>
            <a:ext cx="9117385" cy="17011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6837" y="107902"/>
            <a:ext cx="74894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Changing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Temporal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Structures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in Scenario-Neutral </a:t>
            </a:r>
          </a:p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Runoff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Response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Surfaces</a:t>
            </a:r>
            <a:endParaRPr lang="de-DE" sz="2500" b="1" dirty="0" smtClean="0">
              <a:solidFill>
                <a:schemeClr val="tx1"/>
              </a:solidFill>
              <a:latin typeface="+mj-lt"/>
              <a:ea typeface="Source Sans Pro" panose="020B050303040302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164288" y="-14459"/>
            <a:ext cx="1947702" cy="172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Picture 26" descr="Inst_Logo_E_RGB_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585" y="123172"/>
            <a:ext cx="714895" cy="70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4" descr="Uni_Logo_Fakulta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828" y="125974"/>
            <a:ext cx="660862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feld 12"/>
          <p:cNvSpPr txBox="1"/>
          <p:nvPr/>
        </p:nvSpPr>
        <p:spPr>
          <a:xfrm>
            <a:off x="107505" y="980727"/>
            <a:ext cx="5013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K. Vormoor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O. Rössler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G. Bürger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A. Bronstert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R. Weingartner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de-DE" sz="1400" i="1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07505" y="1304473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Institute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Earth-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Environmental Science, University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Potsdam </a:t>
            </a:r>
            <a:r>
              <a:rPr lang="de-DE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(kvormoor@uni-potsdam.de)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Oeschger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Climate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Change Research, 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Bern</a:t>
            </a:r>
            <a:endParaRPr lang="de-DE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54" descr="C:\Users\vormoor\AppData\Local\Temp\unibern_oeschger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92846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hteck 32"/>
          <p:cNvSpPr/>
          <p:nvPr/>
        </p:nvSpPr>
        <p:spPr>
          <a:xfrm>
            <a:off x="26615" y="1715162"/>
            <a:ext cx="9085375" cy="509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29" name="Gruppieren 28"/>
          <p:cNvGrpSpPr/>
          <p:nvPr/>
        </p:nvGrpSpPr>
        <p:grpSpPr>
          <a:xfrm>
            <a:off x="66748" y="1772816"/>
            <a:ext cx="1048867" cy="1048867"/>
            <a:chOff x="3264248" y="2816446"/>
            <a:chExt cx="1048867" cy="1048867"/>
          </a:xfrm>
        </p:grpSpPr>
        <p:sp>
          <p:nvSpPr>
            <p:cNvPr id="37" name="Rechteck 36"/>
            <p:cNvSpPr/>
            <p:nvPr/>
          </p:nvSpPr>
          <p:spPr>
            <a:xfrm>
              <a:off x="3264248" y="2816446"/>
              <a:ext cx="1048867" cy="1048867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echteck 37"/>
            <p:cNvSpPr/>
            <p:nvPr/>
          </p:nvSpPr>
          <p:spPr>
            <a:xfrm>
              <a:off x="3264248" y="2816446"/>
              <a:ext cx="1048867" cy="1048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Results &amp; Conclusions</a:t>
              </a:r>
              <a:endParaRPr lang="en-US" sz="1400" b="1" kern="1200" dirty="0"/>
            </a:p>
          </p:txBody>
        </p:sp>
      </p:grpSp>
      <p:sp>
        <p:nvSpPr>
          <p:cNvPr id="34" name="Textfeld 33"/>
          <p:cNvSpPr txBox="1"/>
          <p:nvPr/>
        </p:nvSpPr>
        <p:spPr>
          <a:xfrm>
            <a:off x="1187624" y="1700808"/>
            <a:ext cx="7311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</a:rPr>
              <a:t>Summarized Results of the SRRS for the 4 target variable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pic>
        <p:nvPicPr>
          <p:cNvPr id="35" name="Grafik 3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1800" y="2040089"/>
            <a:ext cx="3579965" cy="477328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560359" y="2204864"/>
            <a:ext cx="255163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50" dirty="0"/>
              <a:t>SRRSs showing the ensemble mean for the four hydrological target variables, and coefficient of variation (standard deviation for </a:t>
            </a:r>
            <a:r>
              <a:rPr lang="en-US" sz="1050" i="1" dirty="0"/>
              <a:t>S</a:t>
            </a:r>
            <a:r>
              <a:rPr lang="en-US" sz="1050" baseline="-25000" dirty="0"/>
              <a:t>D</a:t>
            </a:r>
            <a:r>
              <a:rPr lang="en-US" sz="1050" dirty="0"/>
              <a:t>) obtained from the entire ensemble of linearly scaled input data. The numbers in each plot indicate the origins of the data series used for scaling to generate the SRRS: </a:t>
            </a:r>
            <a:endParaRPr lang="en-US" sz="1050" dirty="0" smtClean="0"/>
          </a:p>
          <a:p>
            <a:r>
              <a:rPr lang="en-US" sz="1050" dirty="0" smtClean="0"/>
              <a:t>1. observed </a:t>
            </a:r>
            <a:r>
              <a:rPr lang="en-US" sz="1050" dirty="0"/>
              <a:t>time </a:t>
            </a:r>
            <a:r>
              <a:rPr lang="en-US" sz="1050" dirty="0" smtClean="0"/>
              <a:t>series</a:t>
            </a:r>
          </a:p>
          <a:p>
            <a:r>
              <a:rPr lang="en-US" sz="1050" dirty="0" smtClean="0"/>
              <a:t>2. BCA_HIRHAM </a:t>
            </a:r>
          </a:p>
          <a:p>
            <a:r>
              <a:rPr lang="en-US" sz="1050" dirty="0" smtClean="0"/>
              <a:t>3</a:t>
            </a:r>
            <a:r>
              <a:rPr lang="en-US" sz="1050" dirty="0"/>
              <a:t>. </a:t>
            </a:r>
            <a:r>
              <a:rPr lang="en-US" sz="1050" dirty="0" smtClean="0"/>
              <a:t>BCA_RCA </a:t>
            </a:r>
          </a:p>
          <a:p>
            <a:r>
              <a:rPr lang="en-US" sz="1050" dirty="0" smtClean="0"/>
              <a:t>4</a:t>
            </a:r>
            <a:r>
              <a:rPr lang="en-US" sz="1050" dirty="0"/>
              <a:t>. </a:t>
            </a:r>
            <a:r>
              <a:rPr lang="en-US" sz="1050" dirty="0" smtClean="0"/>
              <a:t>ECHAM5_RACMO </a:t>
            </a:r>
          </a:p>
          <a:p>
            <a:r>
              <a:rPr lang="en-US" sz="1050" dirty="0" smtClean="0"/>
              <a:t>5</a:t>
            </a:r>
            <a:r>
              <a:rPr lang="en-US" sz="1050" dirty="0"/>
              <a:t>. </a:t>
            </a:r>
            <a:r>
              <a:rPr lang="en-US" sz="1050" dirty="0" smtClean="0"/>
              <a:t>ECHAM5_REGCM </a:t>
            </a:r>
          </a:p>
          <a:p>
            <a:r>
              <a:rPr lang="en-US" sz="1050" dirty="0" smtClean="0"/>
              <a:t>6</a:t>
            </a:r>
            <a:r>
              <a:rPr lang="en-US" sz="1050" dirty="0"/>
              <a:t>. ECHMA5_REMO, </a:t>
            </a:r>
            <a:endParaRPr lang="en-US" sz="1050" dirty="0" smtClean="0"/>
          </a:p>
          <a:p>
            <a:r>
              <a:rPr lang="en-US" sz="1050" dirty="0" smtClean="0"/>
              <a:t>7</a:t>
            </a:r>
            <a:r>
              <a:rPr lang="en-US" sz="1050" dirty="0"/>
              <a:t>. HadCM3Q0_HadRM3Q0, </a:t>
            </a:r>
            <a:endParaRPr lang="en-US" sz="1050" dirty="0" smtClean="0"/>
          </a:p>
          <a:p>
            <a:r>
              <a:rPr lang="en-US" sz="1050" dirty="0" smtClean="0"/>
              <a:t>8. HadCM3Q16_HadRM3Q16</a:t>
            </a:r>
            <a:r>
              <a:rPr lang="en-US" sz="1050" dirty="0"/>
              <a:t>, </a:t>
            </a:r>
            <a:endParaRPr lang="en-US" sz="1050" dirty="0" smtClean="0"/>
          </a:p>
          <a:p>
            <a:pPr>
              <a:spcAft>
                <a:spcPts val="600"/>
              </a:spcAft>
            </a:pPr>
            <a:r>
              <a:rPr lang="en-US" sz="1050" dirty="0" smtClean="0"/>
              <a:t>9. HadCM3Q0_HadRM3Q0</a:t>
            </a:r>
            <a:r>
              <a:rPr lang="en-US" sz="1050" dirty="0"/>
              <a:t>. </a:t>
            </a:r>
            <a:endParaRPr lang="en-US" sz="1050" dirty="0" smtClean="0"/>
          </a:p>
          <a:p>
            <a:r>
              <a:rPr lang="en-US" sz="1050" dirty="0" smtClean="0"/>
              <a:t>Colors </a:t>
            </a:r>
            <a:r>
              <a:rPr lang="en-US" sz="1050" dirty="0"/>
              <a:t>represent the method applied for the local adjustment of the RCM climate projections:  XDS (green); QM (red). </a:t>
            </a:r>
            <a:endParaRPr lang="de-DE" sz="1050" dirty="0"/>
          </a:p>
        </p:txBody>
      </p:sp>
      <p:sp>
        <p:nvSpPr>
          <p:cNvPr id="9" name="Textfeld 8"/>
          <p:cNvSpPr txBox="1"/>
          <p:nvPr/>
        </p:nvSpPr>
        <p:spPr>
          <a:xfrm>
            <a:off x="1187624" y="2391271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on figure to enlarge!</a:t>
            </a: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 rot="5400000">
            <a:off x="-83364" y="4541453"/>
            <a:ext cx="2419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Click for detailed results:</a:t>
            </a:r>
            <a:endParaRPr lang="en-US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hteck 16">
            <a:hlinkClick r:id="rId8" action="ppaction://hlinksldjump"/>
          </p:cNvPr>
          <p:cNvSpPr/>
          <p:nvPr/>
        </p:nvSpPr>
        <p:spPr>
          <a:xfrm>
            <a:off x="107504" y="3501008"/>
            <a:ext cx="792088" cy="7632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MQ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Rechteck 43">
            <a:hlinkClick r:id="rId9" action="ppaction://hlinksldjump"/>
          </p:cNvPr>
          <p:cNvSpPr/>
          <p:nvPr/>
        </p:nvSpPr>
        <p:spPr>
          <a:xfrm>
            <a:off x="107504" y="4321923"/>
            <a:ext cx="792088" cy="7632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AMF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Rechteck 44">
            <a:hlinkClick r:id="rId10" action="ppaction://hlinksldjump"/>
          </p:cNvPr>
          <p:cNvSpPr/>
          <p:nvPr/>
        </p:nvSpPr>
        <p:spPr>
          <a:xfrm>
            <a:off x="107504" y="5157191"/>
            <a:ext cx="792088" cy="7632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Rechteck 45">
            <a:hlinkClick r:id="rId11" action="ppaction://hlinksldjump"/>
          </p:cNvPr>
          <p:cNvSpPr/>
          <p:nvPr/>
        </p:nvSpPr>
        <p:spPr>
          <a:xfrm>
            <a:off x="107504" y="5978107"/>
            <a:ext cx="792088" cy="7632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LF7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Pfeil nach rechts 46">
            <a:hlinkClick r:id="rId12" action="ppaction://hlinksldjump"/>
          </p:cNvPr>
          <p:cNvSpPr>
            <a:spLocks noChangeAspect="1"/>
          </p:cNvSpPr>
          <p:nvPr/>
        </p:nvSpPr>
        <p:spPr>
          <a:xfrm rot="10800000">
            <a:off x="7140111" y="6275152"/>
            <a:ext cx="414766" cy="414766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Pfeil nach rechts 48">
            <a:hlinkClick r:id="rId13" action="ppaction://hlinksldjump"/>
          </p:cNvPr>
          <p:cNvSpPr>
            <a:spLocks noChangeAspect="1"/>
          </p:cNvSpPr>
          <p:nvPr/>
        </p:nvSpPr>
        <p:spPr>
          <a:xfrm>
            <a:off x="8292239" y="6275152"/>
            <a:ext cx="414766" cy="414766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0" name="Picture 4" descr="http://www.dynamicassociate.com/wp-content/uploads/2015/04/9349HomeButton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52556"/>
            <a:ext cx="643436" cy="48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feld 50"/>
          <p:cNvSpPr txBox="1"/>
          <p:nvPr/>
        </p:nvSpPr>
        <p:spPr>
          <a:xfrm>
            <a:off x="66748" y="2835523"/>
            <a:ext cx="1048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b="1" dirty="0" smtClean="0">
                <a:solidFill>
                  <a:schemeClr val="accent6"/>
                </a:solidFill>
              </a:rPr>
              <a:t>1|3</a:t>
            </a:r>
            <a:endParaRPr lang="de-DE" b="1" dirty="0">
              <a:solidFill>
                <a:schemeClr val="accent6"/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 rot="5400000">
            <a:off x="6345536" y="1291735"/>
            <a:ext cx="1800201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Navigate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directly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chapter</a:t>
            </a:r>
            <a:endParaRPr lang="de-DE" sz="77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3" name="Gruppieren 52"/>
          <p:cNvGrpSpPr/>
          <p:nvPr/>
        </p:nvGrpSpPr>
        <p:grpSpPr>
          <a:xfrm>
            <a:off x="5940152" y="548679"/>
            <a:ext cx="1200071" cy="1152129"/>
            <a:chOff x="467543" y="2060847"/>
            <a:chExt cx="2170708" cy="2200996"/>
          </a:xfrm>
        </p:grpSpPr>
        <p:grpSp>
          <p:nvGrpSpPr>
            <p:cNvPr id="54" name="Gruppieren 53"/>
            <p:cNvGrpSpPr/>
            <p:nvPr/>
          </p:nvGrpSpPr>
          <p:grpSpPr>
            <a:xfrm>
              <a:off x="467544" y="2060848"/>
              <a:ext cx="1048867" cy="1048867"/>
              <a:chOff x="391289" y="882955"/>
              <a:chExt cx="1048867" cy="1048867"/>
            </a:xfrm>
          </p:grpSpPr>
          <p:sp>
            <p:nvSpPr>
              <p:cNvPr id="64" name="Rechteck 63">
                <a:hlinkClick r:id="rId16" action="ppaction://hlinksldjump"/>
              </p:cNvPr>
              <p:cNvSpPr/>
              <p:nvPr/>
            </p:nvSpPr>
            <p:spPr>
              <a:xfrm>
                <a:off x="391289" y="882955"/>
                <a:ext cx="1048867" cy="1048867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5" name="Rechteck 64"/>
              <p:cNvSpPr/>
              <p:nvPr/>
            </p:nvSpPr>
            <p:spPr>
              <a:xfrm>
                <a:off x="391289" y="882955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smtClean="0"/>
                  <a:t>Background &amp; Motivation</a:t>
                </a:r>
                <a:endParaRPr lang="de-DE" sz="700" b="1" kern="1200" dirty="0"/>
              </a:p>
            </p:txBody>
          </p:sp>
        </p:grpSp>
        <p:grpSp>
          <p:nvGrpSpPr>
            <p:cNvPr id="55" name="Gruppieren 54"/>
            <p:cNvGrpSpPr/>
            <p:nvPr/>
          </p:nvGrpSpPr>
          <p:grpSpPr>
            <a:xfrm>
              <a:off x="1589384" y="2060847"/>
              <a:ext cx="1048867" cy="1048867"/>
              <a:chOff x="3307565" y="846786"/>
              <a:chExt cx="1048867" cy="1048867"/>
            </a:xfrm>
          </p:grpSpPr>
          <p:sp>
            <p:nvSpPr>
              <p:cNvPr id="62" name="Rechteck 61">
                <a:hlinkClick r:id="rId17" action="ppaction://hlinksldjump"/>
              </p:cNvPr>
              <p:cNvSpPr/>
              <p:nvPr/>
            </p:nvSpPr>
            <p:spPr>
              <a:xfrm>
                <a:off x="3307565" y="846786"/>
                <a:ext cx="1048867" cy="1048867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3" name="Rechteck 62"/>
              <p:cNvSpPr/>
              <p:nvPr/>
            </p:nvSpPr>
            <p:spPr>
              <a:xfrm>
                <a:off x="3307565" y="846786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smtClean="0"/>
                  <a:t>Data &amp; Study Area</a:t>
                </a:r>
                <a:endParaRPr lang="de-DE" sz="700" b="1" kern="1200" dirty="0"/>
              </a:p>
            </p:txBody>
          </p:sp>
        </p:grpSp>
        <p:grpSp>
          <p:nvGrpSpPr>
            <p:cNvPr id="56" name="Gruppieren 55"/>
            <p:cNvGrpSpPr/>
            <p:nvPr/>
          </p:nvGrpSpPr>
          <p:grpSpPr>
            <a:xfrm>
              <a:off x="467543" y="3212976"/>
              <a:ext cx="1048867" cy="1048867"/>
              <a:chOff x="417579" y="2779541"/>
              <a:chExt cx="1048867" cy="1048867"/>
            </a:xfrm>
          </p:grpSpPr>
          <p:sp>
            <p:nvSpPr>
              <p:cNvPr id="60" name="Rechteck 59">
                <a:hlinkClick r:id="rId18" action="ppaction://hlinksldjump"/>
              </p:cNvPr>
              <p:cNvSpPr/>
              <p:nvPr/>
            </p:nvSpPr>
            <p:spPr>
              <a:xfrm>
                <a:off x="417579" y="2779541"/>
                <a:ext cx="1048867" cy="1048867"/>
              </a:xfrm>
              <a:prstGeom prst="rect">
                <a:avLst/>
              </a:prstGeom>
              <a:solidFill>
                <a:srgbClr val="33996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1" name="Rechteck 60"/>
              <p:cNvSpPr/>
              <p:nvPr/>
            </p:nvSpPr>
            <p:spPr>
              <a:xfrm>
                <a:off x="417579" y="2779541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err="1" smtClean="0"/>
                  <a:t>Methods</a:t>
                </a:r>
                <a:endParaRPr lang="de-DE" sz="700" b="1" kern="1200" dirty="0"/>
              </a:p>
            </p:txBody>
          </p:sp>
        </p:grpSp>
        <p:grpSp>
          <p:nvGrpSpPr>
            <p:cNvPr id="57" name="Gruppieren 56"/>
            <p:cNvGrpSpPr/>
            <p:nvPr/>
          </p:nvGrpSpPr>
          <p:grpSpPr>
            <a:xfrm>
              <a:off x="1589384" y="3212975"/>
              <a:ext cx="1048867" cy="1048867"/>
              <a:chOff x="3264248" y="2816446"/>
              <a:chExt cx="1048867" cy="1048867"/>
            </a:xfrm>
          </p:grpSpPr>
          <p:sp>
            <p:nvSpPr>
              <p:cNvPr id="58" name="Rechteck 57">
                <a:hlinkClick r:id="rId19" action="ppaction://hlinksldjump"/>
              </p:cNvPr>
              <p:cNvSpPr/>
              <p:nvPr/>
            </p:nvSpPr>
            <p:spPr>
              <a:xfrm>
                <a:off x="3264248" y="2816446"/>
                <a:ext cx="1048867" cy="1048867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9" name="Rechteck 58"/>
              <p:cNvSpPr/>
              <p:nvPr/>
            </p:nvSpPr>
            <p:spPr>
              <a:xfrm>
                <a:off x="3264248" y="2816446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err="1" smtClean="0"/>
                  <a:t>Results</a:t>
                </a:r>
                <a:r>
                  <a:rPr lang="de-DE" sz="700" b="1" kern="1200" dirty="0" smtClean="0"/>
                  <a:t> &amp; </a:t>
                </a:r>
                <a:r>
                  <a:rPr lang="de-DE" sz="700" b="1" kern="1200" dirty="0" err="1" smtClean="0"/>
                  <a:t>Conclusions</a:t>
                </a:r>
                <a:endParaRPr lang="de-DE" sz="700" b="1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448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-11720" y="-13692"/>
            <a:ext cx="9167442" cy="6885384"/>
          </a:xfrm>
          <a:prstGeom prst="rect">
            <a:avLst/>
          </a:prstGeom>
          <a:noFill/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6615" y="14026"/>
            <a:ext cx="9117385" cy="17011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6837" y="107902"/>
            <a:ext cx="74894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Changing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Temporal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Structures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in Scenario-Neutral </a:t>
            </a:r>
          </a:p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Runoff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Response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Surfaces</a:t>
            </a:r>
            <a:endParaRPr lang="de-DE" sz="2500" b="1" dirty="0" smtClean="0">
              <a:solidFill>
                <a:schemeClr val="tx1"/>
              </a:solidFill>
              <a:latin typeface="+mj-lt"/>
              <a:ea typeface="Source Sans Pro" panose="020B050303040302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164288" y="-14459"/>
            <a:ext cx="1947702" cy="172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Picture 26" descr="Inst_Logo_E_RGB_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585" y="123172"/>
            <a:ext cx="714895" cy="70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4" descr="Uni_Logo_Fakulta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828" y="125974"/>
            <a:ext cx="660862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feld 12"/>
          <p:cNvSpPr txBox="1"/>
          <p:nvPr/>
        </p:nvSpPr>
        <p:spPr>
          <a:xfrm>
            <a:off x="107505" y="980727"/>
            <a:ext cx="5013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K. Vormoor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O. Rössler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G. Bürger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A. Bronstert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R. Weingartner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de-DE" sz="1400" i="1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07505" y="1304473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Institute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Earth-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Environmental Science, University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Potsdam </a:t>
            </a:r>
            <a:r>
              <a:rPr lang="de-DE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(kvormoor@uni-potsdam.de)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Oeschger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Climate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Change Research, 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Bern</a:t>
            </a:r>
            <a:endParaRPr lang="de-DE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54" descr="C:\Users\vormoor\AppData\Local\Temp\unibern_oeschger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92846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hteck 32"/>
          <p:cNvSpPr/>
          <p:nvPr/>
        </p:nvSpPr>
        <p:spPr>
          <a:xfrm>
            <a:off x="26615" y="1715162"/>
            <a:ext cx="9085375" cy="509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" name="Textfeld 33"/>
          <p:cNvSpPr txBox="1"/>
          <p:nvPr/>
        </p:nvSpPr>
        <p:spPr>
          <a:xfrm>
            <a:off x="1187624" y="1700808"/>
            <a:ext cx="7311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</a:rPr>
              <a:t>Influence of perturbation and temporal structures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pic>
        <p:nvPicPr>
          <p:cNvPr id="41" name="Grafik 40"/>
          <p:cNvPicPr/>
          <p:nvPr/>
        </p:nvPicPr>
        <p:blipFill>
          <a:blip r:embed="rId6"/>
          <a:stretch>
            <a:fillRect/>
          </a:stretch>
        </p:blipFill>
        <p:spPr>
          <a:xfrm>
            <a:off x="1907704" y="2276873"/>
            <a:ext cx="6315660" cy="3024336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2097499" y="5373216"/>
            <a:ext cx="5909841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Fraction </a:t>
            </a:r>
            <a:r>
              <a:rPr lang="en-US" sz="1050" dirty="0"/>
              <a:t>of explained variance of the perturbed variables (T and P) and the different temporal structures (V) to the total variance as described by linear and linear mixed-effect models for the four runoff target variables MQ, AMF, S</a:t>
            </a:r>
            <a:r>
              <a:rPr lang="en-US" sz="1050" baseline="-25000" dirty="0"/>
              <a:t>D</a:t>
            </a:r>
            <a:r>
              <a:rPr lang="en-US" sz="1050" dirty="0"/>
              <a:t>, LF7. </a:t>
            </a:r>
            <a:endParaRPr lang="en-US" sz="1050" dirty="0" smtClean="0"/>
          </a:p>
          <a:p>
            <a:r>
              <a:rPr lang="en-US" sz="1050" dirty="0" smtClean="0"/>
              <a:t>T</a:t>
            </a:r>
            <a:r>
              <a:rPr lang="en-US" sz="1050" dirty="0"/>
              <a:t>: </a:t>
            </a:r>
            <a:r>
              <a:rPr lang="en-US" sz="1050" dirty="0" smtClean="0"/>
              <a:t>temperature </a:t>
            </a:r>
          </a:p>
          <a:p>
            <a:r>
              <a:rPr lang="en-US" sz="1050" dirty="0" smtClean="0"/>
              <a:t>P</a:t>
            </a:r>
            <a:r>
              <a:rPr lang="en-US" sz="1050" dirty="0"/>
              <a:t>: </a:t>
            </a:r>
            <a:r>
              <a:rPr lang="en-US" sz="1050" dirty="0" smtClean="0"/>
              <a:t>precipitation</a:t>
            </a:r>
          </a:p>
          <a:p>
            <a:r>
              <a:rPr lang="en-US" sz="1050" dirty="0" smtClean="0"/>
              <a:t>V</a:t>
            </a:r>
            <a:r>
              <a:rPr lang="en-US" sz="1050" dirty="0"/>
              <a:t>: climate variability (i.e. the temporal structure</a:t>
            </a:r>
            <a:r>
              <a:rPr lang="en-US" sz="1050" dirty="0" smtClean="0"/>
              <a:t>).</a:t>
            </a:r>
          </a:p>
          <a:p>
            <a:r>
              <a:rPr lang="en-US" sz="1050" dirty="0" smtClean="0"/>
              <a:t>Proportion </a:t>
            </a:r>
            <a:r>
              <a:rPr lang="en-US" sz="1050" dirty="0"/>
              <a:t>missing to 1 is unexplained variance (</a:t>
            </a:r>
            <a:r>
              <a:rPr lang="en-US" sz="1050" dirty="0" err="1"/>
              <a:t>Resid</a:t>
            </a:r>
            <a:r>
              <a:rPr lang="en-US" sz="1050" dirty="0"/>
              <a:t>).</a:t>
            </a:r>
            <a:endParaRPr lang="de-DE" sz="1050" dirty="0"/>
          </a:p>
        </p:txBody>
      </p:sp>
      <p:sp>
        <p:nvSpPr>
          <p:cNvPr id="47" name="Pfeil nach rechts 46">
            <a:hlinkClick r:id="rId7" action="ppaction://hlinksldjump"/>
          </p:cNvPr>
          <p:cNvSpPr>
            <a:spLocks noChangeAspect="1"/>
          </p:cNvSpPr>
          <p:nvPr/>
        </p:nvSpPr>
        <p:spPr>
          <a:xfrm rot="10800000">
            <a:off x="7140111" y="6275152"/>
            <a:ext cx="414766" cy="414766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Pfeil nach rechts 48">
            <a:hlinkClick r:id="rId8" action="ppaction://hlinksldjump"/>
          </p:cNvPr>
          <p:cNvSpPr>
            <a:spLocks noChangeAspect="1"/>
          </p:cNvSpPr>
          <p:nvPr/>
        </p:nvSpPr>
        <p:spPr>
          <a:xfrm>
            <a:off x="8292239" y="6275152"/>
            <a:ext cx="414766" cy="414766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Textfeld 49"/>
          <p:cNvSpPr txBox="1"/>
          <p:nvPr/>
        </p:nvSpPr>
        <p:spPr>
          <a:xfrm>
            <a:off x="35496" y="3140968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Detailed results: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Rechteck 50">
            <a:hlinkClick r:id="rId9" action="ppaction://hlinksldjump"/>
          </p:cNvPr>
          <p:cNvSpPr/>
          <p:nvPr/>
        </p:nvSpPr>
        <p:spPr>
          <a:xfrm>
            <a:off x="107504" y="3501008"/>
            <a:ext cx="864096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Temporal structures of data-sets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2" name="Picture 4" descr="http://www.dynamicassociate.com/wp-content/uploads/2015/04/9349HomeButton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52556"/>
            <a:ext cx="643436" cy="48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feld 52"/>
          <p:cNvSpPr txBox="1"/>
          <p:nvPr/>
        </p:nvSpPr>
        <p:spPr>
          <a:xfrm>
            <a:off x="66748" y="2835523"/>
            <a:ext cx="1048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b="1" dirty="0">
                <a:solidFill>
                  <a:schemeClr val="accent6"/>
                </a:solidFill>
              </a:rPr>
              <a:t>2</a:t>
            </a:r>
            <a:r>
              <a:rPr lang="de-DE" sz="1600" b="1" dirty="0" smtClean="0">
                <a:solidFill>
                  <a:schemeClr val="accent6"/>
                </a:solidFill>
              </a:rPr>
              <a:t>|3</a:t>
            </a:r>
            <a:endParaRPr lang="de-DE" b="1" dirty="0">
              <a:solidFill>
                <a:schemeClr val="accent6"/>
              </a:solidFill>
            </a:endParaRPr>
          </a:p>
        </p:txBody>
      </p:sp>
      <p:sp>
        <p:nvSpPr>
          <p:cNvPr id="54" name="Textfeld 53"/>
          <p:cNvSpPr txBox="1"/>
          <p:nvPr/>
        </p:nvSpPr>
        <p:spPr>
          <a:xfrm rot="5400000">
            <a:off x="6345536" y="1291735"/>
            <a:ext cx="1800201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Navigate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directly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chapter</a:t>
            </a:r>
            <a:endParaRPr lang="de-DE" sz="77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5" name="Gruppieren 54"/>
          <p:cNvGrpSpPr/>
          <p:nvPr/>
        </p:nvGrpSpPr>
        <p:grpSpPr>
          <a:xfrm>
            <a:off x="5940152" y="548679"/>
            <a:ext cx="1200071" cy="1152129"/>
            <a:chOff x="467543" y="2060847"/>
            <a:chExt cx="2170708" cy="2200996"/>
          </a:xfrm>
        </p:grpSpPr>
        <p:grpSp>
          <p:nvGrpSpPr>
            <p:cNvPr id="56" name="Gruppieren 55"/>
            <p:cNvGrpSpPr/>
            <p:nvPr/>
          </p:nvGrpSpPr>
          <p:grpSpPr>
            <a:xfrm>
              <a:off x="467544" y="2060848"/>
              <a:ext cx="1048867" cy="1048867"/>
              <a:chOff x="391289" y="882955"/>
              <a:chExt cx="1048867" cy="1048867"/>
            </a:xfrm>
          </p:grpSpPr>
          <p:sp>
            <p:nvSpPr>
              <p:cNvPr id="66" name="Rechteck 65">
                <a:hlinkClick r:id="rId12" action="ppaction://hlinksldjump"/>
              </p:cNvPr>
              <p:cNvSpPr/>
              <p:nvPr/>
            </p:nvSpPr>
            <p:spPr>
              <a:xfrm>
                <a:off x="391289" y="882955"/>
                <a:ext cx="1048867" cy="1048867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7" name="Rechteck 66"/>
              <p:cNvSpPr/>
              <p:nvPr/>
            </p:nvSpPr>
            <p:spPr>
              <a:xfrm>
                <a:off x="391289" y="882955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smtClean="0"/>
                  <a:t>Background &amp; Motivation</a:t>
                </a:r>
                <a:endParaRPr lang="de-DE" sz="700" b="1" kern="1200" dirty="0"/>
              </a:p>
            </p:txBody>
          </p:sp>
        </p:grpSp>
        <p:grpSp>
          <p:nvGrpSpPr>
            <p:cNvPr id="57" name="Gruppieren 56"/>
            <p:cNvGrpSpPr/>
            <p:nvPr/>
          </p:nvGrpSpPr>
          <p:grpSpPr>
            <a:xfrm>
              <a:off x="1589384" y="2060847"/>
              <a:ext cx="1048867" cy="1048867"/>
              <a:chOff x="3307565" y="846786"/>
              <a:chExt cx="1048867" cy="1048867"/>
            </a:xfrm>
          </p:grpSpPr>
          <p:sp>
            <p:nvSpPr>
              <p:cNvPr id="64" name="Rechteck 63">
                <a:hlinkClick r:id="rId13" action="ppaction://hlinksldjump"/>
              </p:cNvPr>
              <p:cNvSpPr/>
              <p:nvPr/>
            </p:nvSpPr>
            <p:spPr>
              <a:xfrm>
                <a:off x="3307565" y="846786"/>
                <a:ext cx="1048867" cy="1048867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5" name="Rechteck 64"/>
              <p:cNvSpPr/>
              <p:nvPr/>
            </p:nvSpPr>
            <p:spPr>
              <a:xfrm>
                <a:off x="3307565" y="846786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smtClean="0"/>
                  <a:t>Data &amp; Study Area</a:t>
                </a:r>
                <a:endParaRPr lang="de-DE" sz="700" b="1" kern="1200" dirty="0"/>
              </a:p>
            </p:txBody>
          </p:sp>
        </p:grpSp>
        <p:grpSp>
          <p:nvGrpSpPr>
            <p:cNvPr id="58" name="Gruppieren 57"/>
            <p:cNvGrpSpPr/>
            <p:nvPr/>
          </p:nvGrpSpPr>
          <p:grpSpPr>
            <a:xfrm>
              <a:off x="467543" y="3212976"/>
              <a:ext cx="1048867" cy="1048867"/>
              <a:chOff x="417579" y="2779541"/>
              <a:chExt cx="1048867" cy="1048867"/>
            </a:xfrm>
          </p:grpSpPr>
          <p:sp>
            <p:nvSpPr>
              <p:cNvPr id="62" name="Rechteck 61">
                <a:hlinkClick r:id="rId14" action="ppaction://hlinksldjump"/>
              </p:cNvPr>
              <p:cNvSpPr/>
              <p:nvPr/>
            </p:nvSpPr>
            <p:spPr>
              <a:xfrm>
                <a:off x="417579" y="2779541"/>
                <a:ext cx="1048867" cy="1048867"/>
              </a:xfrm>
              <a:prstGeom prst="rect">
                <a:avLst/>
              </a:prstGeom>
              <a:solidFill>
                <a:srgbClr val="33996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3" name="Rechteck 62"/>
              <p:cNvSpPr/>
              <p:nvPr/>
            </p:nvSpPr>
            <p:spPr>
              <a:xfrm>
                <a:off x="417579" y="2779541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err="1" smtClean="0"/>
                  <a:t>Methods</a:t>
                </a:r>
                <a:endParaRPr lang="de-DE" sz="700" b="1" kern="1200" dirty="0"/>
              </a:p>
            </p:txBody>
          </p:sp>
        </p:grpSp>
        <p:grpSp>
          <p:nvGrpSpPr>
            <p:cNvPr id="59" name="Gruppieren 58"/>
            <p:cNvGrpSpPr/>
            <p:nvPr/>
          </p:nvGrpSpPr>
          <p:grpSpPr>
            <a:xfrm>
              <a:off x="1589384" y="3212975"/>
              <a:ext cx="1048867" cy="1048867"/>
              <a:chOff x="3264248" y="2816446"/>
              <a:chExt cx="1048867" cy="1048867"/>
            </a:xfrm>
          </p:grpSpPr>
          <p:sp>
            <p:nvSpPr>
              <p:cNvPr id="60" name="Rechteck 59">
                <a:hlinkClick r:id="rId7" action="ppaction://hlinksldjump"/>
              </p:cNvPr>
              <p:cNvSpPr/>
              <p:nvPr/>
            </p:nvSpPr>
            <p:spPr>
              <a:xfrm>
                <a:off x="3264248" y="2816446"/>
                <a:ext cx="1048867" cy="1048867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1" name="Rechteck 60"/>
              <p:cNvSpPr/>
              <p:nvPr/>
            </p:nvSpPr>
            <p:spPr>
              <a:xfrm>
                <a:off x="3264248" y="2816446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err="1" smtClean="0"/>
                  <a:t>Results</a:t>
                </a:r>
                <a:r>
                  <a:rPr lang="de-DE" sz="700" b="1" kern="1200" dirty="0" smtClean="0"/>
                  <a:t> &amp; </a:t>
                </a:r>
                <a:r>
                  <a:rPr lang="de-DE" sz="700" b="1" kern="1200" dirty="0" err="1" smtClean="0"/>
                  <a:t>Conclusions</a:t>
                </a:r>
                <a:endParaRPr lang="de-DE" sz="700" b="1" kern="1200" dirty="0"/>
              </a:p>
            </p:txBody>
          </p:sp>
        </p:grpSp>
      </p:grpSp>
      <p:grpSp>
        <p:nvGrpSpPr>
          <p:cNvPr id="68" name="Gruppieren 67"/>
          <p:cNvGrpSpPr/>
          <p:nvPr/>
        </p:nvGrpSpPr>
        <p:grpSpPr>
          <a:xfrm>
            <a:off x="66748" y="1772816"/>
            <a:ext cx="1048867" cy="1048867"/>
            <a:chOff x="3264248" y="2816446"/>
            <a:chExt cx="1048867" cy="1048867"/>
          </a:xfrm>
        </p:grpSpPr>
        <p:sp>
          <p:nvSpPr>
            <p:cNvPr id="69" name="Rechteck 68">
              <a:hlinkClick r:id="rId7" action="ppaction://hlinksldjump"/>
            </p:cNvPr>
            <p:cNvSpPr/>
            <p:nvPr/>
          </p:nvSpPr>
          <p:spPr>
            <a:xfrm>
              <a:off x="3264248" y="2816446"/>
              <a:ext cx="1048867" cy="1048867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Rechteck 69"/>
            <p:cNvSpPr/>
            <p:nvPr/>
          </p:nvSpPr>
          <p:spPr>
            <a:xfrm>
              <a:off x="3264248" y="2816446"/>
              <a:ext cx="1048867" cy="1048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Results &amp; Conclusions</a:t>
              </a:r>
              <a:endParaRPr lang="en-US" sz="1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7220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-11720" y="-13692"/>
            <a:ext cx="9167442" cy="6885384"/>
          </a:xfrm>
          <a:prstGeom prst="rect">
            <a:avLst/>
          </a:prstGeom>
          <a:noFill/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6615" y="14026"/>
            <a:ext cx="9117385" cy="17011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6837" y="107902"/>
            <a:ext cx="74894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Changing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Temporal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Structures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in Scenario-Neutral </a:t>
            </a:r>
          </a:p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Runoff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Response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Surfaces</a:t>
            </a:r>
            <a:endParaRPr lang="de-DE" sz="2500" b="1" dirty="0" smtClean="0">
              <a:solidFill>
                <a:schemeClr val="tx1"/>
              </a:solidFill>
              <a:latin typeface="+mj-lt"/>
              <a:ea typeface="Source Sans Pro" panose="020B050303040302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164288" y="-14459"/>
            <a:ext cx="1947702" cy="172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Picture 26" descr="Inst_Logo_E_RGB_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585" y="123172"/>
            <a:ext cx="714895" cy="70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4" descr="Uni_Logo_Fakulta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828" y="125974"/>
            <a:ext cx="660862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feld 12"/>
          <p:cNvSpPr txBox="1"/>
          <p:nvPr/>
        </p:nvSpPr>
        <p:spPr>
          <a:xfrm>
            <a:off x="107505" y="980727"/>
            <a:ext cx="5013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K. Vormoor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O. Rössler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G. Bürger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A. Bronstert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R. Weingartner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de-DE" sz="1400" i="1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07505" y="1304473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Institute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Earth-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Environmental Science, University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Potsdam </a:t>
            </a:r>
            <a:r>
              <a:rPr lang="de-DE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(kvormoor@uni-potsdam.de)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Oeschger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Climate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Change Research, 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Bern</a:t>
            </a:r>
            <a:endParaRPr lang="de-DE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54" descr="C:\Users\vormoor\AppData\Local\Temp\unibern_oeschger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92846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hteck 32">
            <a:hlinkClick r:id="rId6" action="ppaction://hlinksldjump"/>
          </p:cNvPr>
          <p:cNvSpPr/>
          <p:nvPr/>
        </p:nvSpPr>
        <p:spPr>
          <a:xfrm>
            <a:off x="26615" y="1715162"/>
            <a:ext cx="9085375" cy="509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4" name="Textfeld 43">
            <a:hlinkClick r:id="" action="ppaction://hlinkshowjump?jump=firstslide"/>
          </p:cNvPr>
          <p:cNvSpPr txBox="1"/>
          <p:nvPr/>
        </p:nvSpPr>
        <p:spPr>
          <a:xfrm>
            <a:off x="1331640" y="5113928"/>
            <a:ext cx="782408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Larger sets of climate realizations with </a:t>
            </a:r>
            <a:r>
              <a:rPr lang="en-US" dirty="0" err="1" smtClean="0"/>
              <a:t>differring</a:t>
            </a:r>
            <a:r>
              <a:rPr lang="en-US" dirty="0" smtClean="0"/>
              <a:t> temporal structures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More hydrological model structures in differing geographical settings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Considering hydrological model uncertainty in „bottom-up“ approaches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4" name="Textfeld 33">
            <a:hlinkClick r:id="rId6" action="ppaction://hlinksldjump"/>
          </p:cNvPr>
          <p:cNvSpPr txBox="1"/>
          <p:nvPr/>
        </p:nvSpPr>
        <p:spPr>
          <a:xfrm>
            <a:off x="1187624" y="1700808"/>
            <a:ext cx="7311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</a:rPr>
              <a:t>Conclusions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47" name="Pfeil nach rechts 46">
            <a:hlinkClick r:id="rId7" action="ppaction://hlinksldjump"/>
          </p:cNvPr>
          <p:cNvSpPr>
            <a:spLocks noChangeAspect="1"/>
          </p:cNvSpPr>
          <p:nvPr/>
        </p:nvSpPr>
        <p:spPr>
          <a:xfrm rot="10800000">
            <a:off x="7140111" y="6275152"/>
            <a:ext cx="414766" cy="414766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2" name="Picture 4" descr="http://www.dynamicassociate.com/wp-content/uploads/2015/04/9349HomeButton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52556"/>
            <a:ext cx="643436" cy="48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feld 52"/>
          <p:cNvSpPr txBox="1"/>
          <p:nvPr/>
        </p:nvSpPr>
        <p:spPr>
          <a:xfrm>
            <a:off x="66748" y="2835523"/>
            <a:ext cx="1048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b="1" dirty="0" smtClean="0">
                <a:solidFill>
                  <a:schemeClr val="accent6"/>
                </a:solidFill>
              </a:rPr>
              <a:t>3|3</a:t>
            </a:r>
            <a:endParaRPr lang="de-DE" b="1" dirty="0">
              <a:solidFill>
                <a:schemeClr val="accent6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 rot="5400000">
            <a:off x="6345536" y="1291735"/>
            <a:ext cx="1800201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Navigate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directly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chapter</a:t>
            </a:r>
            <a:endParaRPr lang="de-DE" sz="77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feld 42">
            <a:hlinkClick r:id="rId6" action="ppaction://hlinksldjump"/>
          </p:cNvPr>
          <p:cNvSpPr txBox="1"/>
          <p:nvPr/>
        </p:nvSpPr>
        <p:spPr>
          <a:xfrm>
            <a:off x="1331639" y="2060848"/>
            <a:ext cx="7824083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Standardized Runoff Response Surfaces (SRRS) a valuable option for climate change impact assessments (CCIA)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However: changing temporal structures can have strong effects in the estimation of floods and low flows (up to 21 % of the explained variance)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à"/>
            </a:pPr>
            <a:r>
              <a:rPr lang="en-US" dirty="0" smtClean="0"/>
              <a:t>Crucial for SRRS: choice of the perturbation method; appropriate setup depends on target variable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à"/>
            </a:pPr>
            <a:r>
              <a:rPr lang="en-US" dirty="0" smtClean="0"/>
              <a:t>Similarities: discussion on suitability of change-factor approaches in scenario-based CCIA</a:t>
            </a:r>
            <a:endParaRPr lang="en-US" dirty="0"/>
          </a:p>
        </p:txBody>
      </p:sp>
      <p:sp>
        <p:nvSpPr>
          <p:cNvPr id="45" name="Textfeld 44">
            <a:hlinkClick r:id="rId6" action="ppaction://hlinksldjump"/>
          </p:cNvPr>
          <p:cNvSpPr txBox="1"/>
          <p:nvPr/>
        </p:nvSpPr>
        <p:spPr>
          <a:xfrm>
            <a:off x="1187624" y="4733856"/>
            <a:ext cx="7311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</a:rPr>
              <a:t>Future challenges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grpSp>
        <p:nvGrpSpPr>
          <p:cNvPr id="46" name="Gruppieren 45"/>
          <p:cNvGrpSpPr/>
          <p:nvPr/>
        </p:nvGrpSpPr>
        <p:grpSpPr>
          <a:xfrm>
            <a:off x="5940152" y="548679"/>
            <a:ext cx="1200071" cy="1152129"/>
            <a:chOff x="467543" y="2060847"/>
            <a:chExt cx="2170708" cy="2200996"/>
          </a:xfrm>
        </p:grpSpPr>
        <p:grpSp>
          <p:nvGrpSpPr>
            <p:cNvPr id="48" name="Gruppieren 47"/>
            <p:cNvGrpSpPr/>
            <p:nvPr/>
          </p:nvGrpSpPr>
          <p:grpSpPr>
            <a:xfrm>
              <a:off x="467544" y="2060848"/>
              <a:ext cx="1048867" cy="1048867"/>
              <a:chOff x="391289" y="882955"/>
              <a:chExt cx="1048867" cy="1048867"/>
            </a:xfrm>
          </p:grpSpPr>
          <p:sp>
            <p:nvSpPr>
              <p:cNvPr id="63" name="Rechteck 62">
                <a:hlinkClick r:id="rId9" action="ppaction://hlinksldjump"/>
              </p:cNvPr>
              <p:cNvSpPr/>
              <p:nvPr/>
            </p:nvSpPr>
            <p:spPr>
              <a:xfrm>
                <a:off x="391289" y="882955"/>
                <a:ext cx="1048867" cy="1048867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4" name="Rechteck 63"/>
              <p:cNvSpPr/>
              <p:nvPr/>
            </p:nvSpPr>
            <p:spPr>
              <a:xfrm>
                <a:off x="391289" y="882955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smtClean="0"/>
                  <a:t>Background &amp; Motivation</a:t>
                </a:r>
                <a:endParaRPr lang="de-DE" sz="700" b="1" kern="1200" dirty="0"/>
              </a:p>
            </p:txBody>
          </p:sp>
        </p:grpSp>
        <p:grpSp>
          <p:nvGrpSpPr>
            <p:cNvPr id="54" name="Gruppieren 53"/>
            <p:cNvGrpSpPr/>
            <p:nvPr/>
          </p:nvGrpSpPr>
          <p:grpSpPr>
            <a:xfrm>
              <a:off x="1589384" y="2060847"/>
              <a:ext cx="1048867" cy="1048867"/>
              <a:chOff x="3307565" y="846786"/>
              <a:chExt cx="1048867" cy="1048867"/>
            </a:xfrm>
          </p:grpSpPr>
          <p:sp>
            <p:nvSpPr>
              <p:cNvPr id="61" name="Rechteck 60">
                <a:hlinkClick r:id="rId10" action="ppaction://hlinksldjump"/>
              </p:cNvPr>
              <p:cNvSpPr/>
              <p:nvPr/>
            </p:nvSpPr>
            <p:spPr>
              <a:xfrm>
                <a:off x="3307565" y="846786"/>
                <a:ext cx="1048867" cy="1048867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2" name="Rechteck 61"/>
              <p:cNvSpPr/>
              <p:nvPr/>
            </p:nvSpPr>
            <p:spPr>
              <a:xfrm>
                <a:off x="3307565" y="846786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smtClean="0"/>
                  <a:t>Data &amp; Study Area</a:t>
                </a:r>
                <a:endParaRPr lang="de-DE" sz="700" b="1" kern="1200" dirty="0"/>
              </a:p>
            </p:txBody>
          </p:sp>
        </p:grpSp>
        <p:grpSp>
          <p:nvGrpSpPr>
            <p:cNvPr id="55" name="Gruppieren 54"/>
            <p:cNvGrpSpPr/>
            <p:nvPr/>
          </p:nvGrpSpPr>
          <p:grpSpPr>
            <a:xfrm>
              <a:off x="467543" y="3212976"/>
              <a:ext cx="1048867" cy="1048867"/>
              <a:chOff x="417579" y="2779541"/>
              <a:chExt cx="1048867" cy="1048867"/>
            </a:xfrm>
          </p:grpSpPr>
          <p:sp>
            <p:nvSpPr>
              <p:cNvPr id="59" name="Rechteck 58">
                <a:hlinkClick r:id="rId11" action="ppaction://hlinksldjump"/>
              </p:cNvPr>
              <p:cNvSpPr/>
              <p:nvPr/>
            </p:nvSpPr>
            <p:spPr>
              <a:xfrm>
                <a:off x="417579" y="2779541"/>
                <a:ext cx="1048867" cy="1048867"/>
              </a:xfrm>
              <a:prstGeom prst="rect">
                <a:avLst/>
              </a:prstGeom>
              <a:solidFill>
                <a:srgbClr val="33996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0" name="Rechteck 59"/>
              <p:cNvSpPr/>
              <p:nvPr/>
            </p:nvSpPr>
            <p:spPr>
              <a:xfrm>
                <a:off x="417579" y="2779541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err="1" smtClean="0"/>
                  <a:t>Methods</a:t>
                </a:r>
                <a:endParaRPr lang="de-DE" sz="700" b="1" kern="1200" dirty="0"/>
              </a:p>
            </p:txBody>
          </p:sp>
        </p:grpSp>
        <p:grpSp>
          <p:nvGrpSpPr>
            <p:cNvPr id="56" name="Gruppieren 55"/>
            <p:cNvGrpSpPr/>
            <p:nvPr/>
          </p:nvGrpSpPr>
          <p:grpSpPr>
            <a:xfrm>
              <a:off x="1589384" y="3212975"/>
              <a:ext cx="1048867" cy="1048867"/>
              <a:chOff x="3264248" y="2816446"/>
              <a:chExt cx="1048867" cy="1048867"/>
            </a:xfrm>
          </p:grpSpPr>
          <p:sp>
            <p:nvSpPr>
              <p:cNvPr id="57" name="Rechteck 56">
                <a:hlinkClick r:id="rId12" action="ppaction://hlinksldjump"/>
              </p:cNvPr>
              <p:cNvSpPr/>
              <p:nvPr/>
            </p:nvSpPr>
            <p:spPr>
              <a:xfrm>
                <a:off x="3264248" y="2816446"/>
                <a:ext cx="1048867" cy="1048867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8" name="Rechteck 57"/>
              <p:cNvSpPr/>
              <p:nvPr/>
            </p:nvSpPr>
            <p:spPr>
              <a:xfrm>
                <a:off x="3264248" y="2816446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err="1" smtClean="0"/>
                  <a:t>Results</a:t>
                </a:r>
                <a:r>
                  <a:rPr lang="de-DE" sz="700" b="1" kern="1200" dirty="0" smtClean="0"/>
                  <a:t> &amp; </a:t>
                </a:r>
                <a:r>
                  <a:rPr lang="de-DE" sz="700" b="1" kern="1200" dirty="0" err="1" smtClean="0"/>
                  <a:t>Conclusions</a:t>
                </a:r>
                <a:endParaRPr lang="de-DE" sz="700" b="1" kern="1200" dirty="0"/>
              </a:p>
            </p:txBody>
          </p:sp>
        </p:grpSp>
      </p:grpSp>
      <p:grpSp>
        <p:nvGrpSpPr>
          <p:cNvPr id="65" name="Gruppieren 64"/>
          <p:cNvGrpSpPr/>
          <p:nvPr/>
        </p:nvGrpSpPr>
        <p:grpSpPr>
          <a:xfrm>
            <a:off x="66748" y="1772816"/>
            <a:ext cx="1048867" cy="1048867"/>
            <a:chOff x="3264248" y="2816446"/>
            <a:chExt cx="1048867" cy="1048867"/>
          </a:xfrm>
        </p:grpSpPr>
        <p:sp>
          <p:nvSpPr>
            <p:cNvPr id="66" name="Rechteck 65">
              <a:hlinkClick r:id="rId12" action="ppaction://hlinksldjump"/>
            </p:cNvPr>
            <p:cNvSpPr/>
            <p:nvPr/>
          </p:nvSpPr>
          <p:spPr>
            <a:xfrm>
              <a:off x="3264248" y="2816446"/>
              <a:ext cx="1048867" cy="1048867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Rechteck 66"/>
            <p:cNvSpPr/>
            <p:nvPr/>
          </p:nvSpPr>
          <p:spPr>
            <a:xfrm>
              <a:off x="3264248" y="2816446"/>
              <a:ext cx="1048867" cy="1048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Results &amp; Conclusions</a:t>
              </a:r>
              <a:endParaRPr lang="en-US" sz="1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9520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-11720" y="-13692"/>
            <a:ext cx="9167442" cy="6885384"/>
          </a:xfrm>
          <a:prstGeom prst="rect">
            <a:avLst/>
          </a:prstGeom>
          <a:noFill/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6615" y="14026"/>
            <a:ext cx="9117385" cy="17011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6837" y="107902"/>
            <a:ext cx="74894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Changing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Temporal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Structures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in Scenario-Neutral </a:t>
            </a:r>
          </a:p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Runoff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Response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Surfaces</a:t>
            </a:r>
            <a:endParaRPr lang="de-DE" sz="2500" b="1" dirty="0" smtClean="0">
              <a:solidFill>
                <a:schemeClr val="tx1"/>
              </a:solidFill>
              <a:latin typeface="+mj-lt"/>
              <a:ea typeface="Source Sans Pro" panose="020B050303040302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164288" y="-14459"/>
            <a:ext cx="1947702" cy="172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Picture 26" descr="Inst_Logo_E_RGB_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585" y="123172"/>
            <a:ext cx="714895" cy="70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4" descr="Uni_Logo_Fakulta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828" y="125974"/>
            <a:ext cx="660862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feld 12"/>
          <p:cNvSpPr txBox="1"/>
          <p:nvPr/>
        </p:nvSpPr>
        <p:spPr>
          <a:xfrm>
            <a:off x="107505" y="980727"/>
            <a:ext cx="5013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K. Vormoor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O. Rössler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G. Bürger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A. Bronstert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R. Weingartner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de-DE" sz="1400" i="1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07505" y="1304473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Institute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Earth-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Environmental Science, University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Potsdam </a:t>
            </a:r>
            <a:r>
              <a:rPr lang="de-DE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(kvormoor@uni-potsdam.de)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Oeschger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Climate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Change Research, 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Bern</a:t>
            </a:r>
            <a:endParaRPr lang="de-DE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54" descr="C:\Users\vormoor\AppData\Local\Temp\unibern_oeschger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92846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ieren 1"/>
          <p:cNvGrpSpPr/>
          <p:nvPr/>
        </p:nvGrpSpPr>
        <p:grpSpPr>
          <a:xfrm>
            <a:off x="5940152" y="548679"/>
            <a:ext cx="1200071" cy="1152129"/>
            <a:chOff x="467543" y="2060847"/>
            <a:chExt cx="2170708" cy="2200996"/>
          </a:xfrm>
        </p:grpSpPr>
        <p:grpSp>
          <p:nvGrpSpPr>
            <p:cNvPr id="16" name="Gruppieren 15"/>
            <p:cNvGrpSpPr/>
            <p:nvPr/>
          </p:nvGrpSpPr>
          <p:grpSpPr>
            <a:xfrm>
              <a:off x="467544" y="2060848"/>
              <a:ext cx="1048867" cy="1048867"/>
              <a:chOff x="391289" y="882955"/>
              <a:chExt cx="1048867" cy="1048867"/>
            </a:xfrm>
          </p:grpSpPr>
          <p:sp>
            <p:nvSpPr>
              <p:cNvPr id="19" name="Rechteck 18"/>
              <p:cNvSpPr/>
              <p:nvPr/>
            </p:nvSpPr>
            <p:spPr>
              <a:xfrm>
                <a:off x="391289" y="882955"/>
                <a:ext cx="1048867" cy="1048867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Rechteck 19"/>
              <p:cNvSpPr/>
              <p:nvPr/>
            </p:nvSpPr>
            <p:spPr>
              <a:xfrm>
                <a:off x="391289" y="882955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smtClean="0"/>
                  <a:t>Background &amp; Motivation</a:t>
                </a:r>
                <a:endParaRPr lang="de-DE" sz="700" b="1" kern="1200" dirty="0"/>
              </a:p>
            </p:txBody>
          </p:sp>
        </p:grpSp>
        <p:grpSp>
          <p:nvGrpSpPr>
            <p:cNvPr id="21" name="Gruppieren 20"/>
            <p:cNvGrpSpPr/>
            <p:nvPr/>
          </p:nvGrpSpPr>
          <p:grpSpPr>
            <a:xfrm>
              <a:off x="1589384" y="2060847"/>
              <a:ext cx="1048867" cy="1048867"/>
              <a:chOff x="3307565" y="846786"/>
              <a:chExt cx="1048867" cy="1048867"/>
            </a:xfrm>
          </p:grpSpPr>
          <p:sp>
            <p:nvSpPr>
              <p:cNvPr id="22" name="Rechteck 21"/>
              <p:cNvSpPr/>
              <p:nvPr/>
            </p:nvSpPr>
            <p:spPr>
              <a:xfrm>
                <a:off x="3307565" y="846786"/>
                <a:ext cx="1048867" cy="1048867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Rechteck 22"/>
              <p:cNvSpPr/>
              <p:nvPr/>
            </p:nvSpPr>
            <p:spPr>
              <a:xfrm>
                <a:off x="3307565" y="846786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smtClean="0"/>
                  <a:t>Data &amp; Study Area</a:t>
                </a:r>
                <a:endParaRPr lang="de-DE" sz="700" b="1" kern="1200" dirty="0"/>
              </a:p>
            </p:txBody>
          </p:sp>
        </p:grpSp>
        <p:grpSp>
          <p:nvGrpSpPr>
            <p:cNvPr id="24" name="Gruppieren 23"/>
            <p:cNvGrpSpPr/>
            <p:nvPr/>
          </p:nvGrpSpPr>
          <p:grpSpPr>
            <a:xfrm>
              <a:off x="467543" y="3212976"/>
              <a:ext cx="1048867" cy="1048867"/>
              <a:chOff x="417579" y="2779541"/>
              <a:chExt cx="1048867" cy="1048867"/>
            </a:xfrm>
          </p:grpSpPr>
          <p:sp>
            <p:nvSpPr>
              <p:cNvPr id="25" name="Rechteck 24"/>
              <p:cNvSpPr/>
              <p:nvPr/>
            </p:nvSpPr>
            <p:spPr>
              <a:xfrm>
                <a:off x="417579" y="2779541"/>
                <a:ext cx="1048867" cy="1048867"/>
              </a:xfrm>
              <a:prstGeom prst="rect">
                <a:avLst/>
              </a:prstGeom>
              <a:solidFill>
                <a:srgbClr val="33996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Rechteck 25"/>
              <p:cNvSpPr/>
              <p:nvPr/>
            </p:nvSpPr>
            <p:spPr>
              <a:xfrm>
                <a:off x="417579" y="2779541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err="1" smtClean="0"/>
                  <a:t>Methods</a:t>
                </a:r>
                <a:endParaRPr lang="de-DE" sz="700" b="1" kern="1200" dirty="0"/>
              </a:p>
            </p:txBody>
          </p:sp>
        </p:grpSp>
        <p:grpSp>
          <p:nvGrpSpPr>
            <p:cNvPr id="30" name="Gruppieren 29"/>
            <p:cNvGrpSpPr/>
            <p:nvPr/>
          </p:nvGrpSpPr>
          <p:grpSpPr>
            <a:xfrm>
              <a:off x="1589384" y="3212975"/>
              <a:ext cx="1048867" cy="1048867"/>
              <a:chOff x="3264248" y="2816446"/>
              <a:chExt cx="1048867" cy="1048867"/>
            </a:xfrm>
          </p:grpSpPr>
          <p:sp>
            <p:nvSpPr>
              <p:cNvPr id="31" name="Rechteck 30"/>
              <p:cNvSpPr/>
              <p:nvPr/>
            </p:nvSpPr>
            <p:spPr>
              <a:xfrm>
                <a:off x="3264248" y="2816446"/>
                <a:ext cx="1048867" cy="1048867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Rechteck 31"/>
              <p:cNvSpPr/>
              <p:nvPr/>
            </p:nvSpPr>
            <p:spPr>
              <a:xfrm>
                <a:off x="3264248" y="2816446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err="1" smtClean="0"/>
                  <a:t>Results</a:t>
                </a:r>
                <a:r>
                  <a:rPr lang="de-DE" sz="700" b="1" kern="1200" dirty="0" smtClean="0"/>
                  <a:t> &amp; </a:t>
                </a:r>
                <a:r>
                  <a:rPr lang="de-DE" sz="700" b="1" kern="1200" dirty="0" err="1" smtClean="0"/>
                  <a:t>Conclusions</a:t>
                </a:r>
                <a:endParaRPr lang="de-DE" sz="700" b="1" kern="1200" dirty="0"/>
              </a:p>
            </p:txBody>
          </p:sp>
        </p:grpSp>
      </p:grpSp>
      <p:sp>
        <p:nvSpPr>
          <p:cNvPr id="33" name="Rechteck 32"/>
          <p:cNvSpPr/>
          <p:nvPr/>
        </p:nvSpPr>
        <p:spPr>
          <a:xfrm>
            <a:off x="26615" y="1715162"/>
            <a:ext cx="9085375" cy="509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29" name="Gruppieren 28"/>
          <p:cNvGrpSpPr/>
          <p:nvPr/>
        </p:nvGrpSpPr>
        <p:grpSpPr>
          <a:xfrm>
            <a:off x="66748" y="1772816"/>
            <a:ext cx="1048867" cy="1048867"/>
            <a:chOff x="3264248" y="2816446"/>
            <a:chExt cx="1048867" cy="1048867"/>
          </a:xfrm>
        </p:grpSpPr>
        <p:sp>
          <p:nvSpPr>
            <p:cNvPr id="37" name="Rechteck 36"/>
            <p:cNvSpPr/>
            <p:nvPr/>
          </p:nvSpPr>
          <p:spPr>
            <a:xfrm>
              <a:off x="3264248" y="2816446"/>
              <a:ext cx="1048867" cy="1048867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echteck 37"/>
            <p:cNvSpPr/>
            <p:nvPr/>
          </p:nvSpPr>
          <p:spPr>
            <a:xfrm>
              <a:off x="3264248" y="2816446"/>
              <a:ext cx="1048867" cy="1048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b="1" kern="1200" dirty="0" err="1" smtClean="0"/>
                <a:t>Results</a:t>
              </a:r>
              <a:r>
                <a:rPr lang="de-DE" sz="1400" b="1" kern="1200" dirty="0" smtClean="0"/>
                <a:t> &amp; </a:t>
              </a:r>
              <a:r>
                <a:rPr lang="de-DE" sz="1400" b="1" kern="1200" dirty="0" err="1" smtClean="0"/>
                <a:t>Conclusions</a:t>
              </a:r>
              <a:endParaRPr lang="de-DE" sz="1400" b="1" kern="1200" dirty="0"/>
            </a:p>
          </p:txBody>
        </p:sp>
      </p:grpSp>
      <p:sp>
        <p:nvSpPr>
          <p:cNvPr id="34" name="Textfeld 33"/>
          <p:cNvSpPr txBox="1"/>
          <p:nvPr/>
        </p:nvSpPr>
        <p:spPr>
          <a:xfrm>
            <a:off x="1187624" y="1700808"/>
            <a:ext cx="7311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>
                <a:solidFill>
                  <a:schemeClr val="accent6"/>
                </a:solidFill>
              </a:rPr>
              <a:t>Summarized</a:t>
            </a:r>
            <a:r>
              <a:rPr lang="de-DE" sz="2000" b="1" dirty="0" smtClean="0">
                <a:solidFill>
                  <a:schemeClr val="accent6"/>
                </a:solidFill>
              </a:rPr>
              <a:t> </a:t>
            </a:r>
            <a:r>
              <a:rPr lang="de-DE" sz="2000" b="1" dirty="0" err="1" smtClean="0">
                <a:solidFill>
                  <a:schemeClr val="accent6"/>
                </a:solidFill>
              </a:rPr>
              <a:t>Results</a:t>
            </a:r>
            <a:r>
              <a:rPr lang="de-DE" sz="2000" b="1" dirty="0" smtClean="0">
                <a:solidFill>
                  <a:schemeClr val="accent6"/>
                </a:solidFill>
              </a:rPr>
              <a:t> </a:t>
            </a:r>
            <a:r>
              <a:rPr lang="de-DE" sz="2000" b="1" dirty="0" err="1" smtClean="0">
                <a:solidFill>
                  <a:schemeClr val="accent6"/>
                </a:solidFill>
              </a:rPr>
              <a:t>of</a:t>
            </a:r>
            <a:r>
              <a:rPr lang="de-DE" sz="2000" b="1" dirty="0" smtClean="0">
                <a:solidFill>
                  <a:schemeClr val="accent6"/>
                </a:solidFill>
              </a:rPr>
              <a:t> </a:t>
            </a:r>
            <a:r>
              <a:rPr lang="de-DE" sz="2000" b="1" dirty="0" err="1" smtClean="0">
                <a:solidFill>
                  <a:schemeClr val="accent6"/>
                </a:solidFill>
              </a:rPr>
              <a:t>the</a:t>
            </a:r>
            <a:r>
              <a:rPr lang="de-DE" sz="2000" b="1" dirty="0" smtClean="0">
                <a:solidFill>
                  <a:schemeClr val="accent6"/>
                </a:solidFill>
              </a:rPr>
              <a:t> SRRS </a:t>
            </a:r>
            <a:r>
              <a:rPr lang="de-DE" sz="2000" b="1" dirty="0" err="1" smtClean="0">
                <a:solidFill>
                  <a:schemeClr val="accent6"/>
                </a:solidFill>
              </a:rPr>
              <a:t>for</a:t>
            </a:r>
            <a:r>
              <a:rPr lang="de-DE" sz="2000" b="1" dirty="0" smtClean="0">
                <a:solidFill>
                  <a:schemeClr val="accent6"/>
                </a:solidFill>
              </a:rPr>
              <a:t> </a:t>
            </a:r>
            <a:r>
              <a:rPr lang="de-DE" sz="2000" b="1" dirty="0" err="1" smtClean="0">
                <a:solidFill>
                  <a:schemeClr val="accent6"/>
                </a:solidFill>
              </a:rPr>
              <a:t>the</a:t>
            </a:r>
            <a:r>
              <a:rPr lang="de-DE" sz="2000" b="1" dirty="0" smtClean="0">
                <a:solidFill>
                  <a:schemeClr val="accent6"/>
                </a:solidFill>
              </a:rPr>
              <a:t> 4 </a:t>
            </a:r>
            <a:r>
              <a:rPr lang="de-DE" sz="2000" b="1" dirty="0" err="1" smtClean="0">
                <a:solidFill>
                  <a:schemeClr val="accent6"/>
                </a:solidFill>
              </a:rPr>
              <a:t>target</a:t>
            </a:r>
            <a:r>
              <a:rPr lang="de-DE" sz="2000" b="1" dirty="0" smtClean="0">
                <a:solidFill>
                  <a:schemeClr val="accent6"/>
                </a:solidFill>
              </a:rPr>
              <a:t> variable</a:t>
            </a:r>
            <a:endParaRPr lang="de-DE" sz="2000" b="1" dirty="0">
              <a:solidFill>
                <a:schemeClr val="accent6"/>
              </a:solidFill>
            </a:endParaRPr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600" y="2040089"/>
            <a:ext cx="3657600" cy="48768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560359" y="2204864"/>
            <a:ext cx="255163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50" dirty="0"/>
              <a:t>SRRSs showing the ensemble mean for the four hydrological target variables, and coefficient of variation (standard deviation for </a:t>
            </a:r>
            <a:r>
              <a:rPr lang="en-US" sz="1050" i="1" dirty="0"/>
              <a:t>S</a:t>
            </a:r>
            <a:r>
              <a:rPr lang="en-US" sz="1050" baseline="-25000" dirty="0"/>
              <a:t>D</a:t>
            </a:r>
            <a:r>
              <a:rPr lang="en-US" sz="1050" dirty="0"/>
              <a:t>) obtained from the entire ensemble of linearly scaled input data. The numbers in each plot indicate the origins of the data series used for scaling to generate the SRRS: </a:t>
            </a:r>
            <a:endParaRPr lang="en-US" sz="1050" dirty="0" smtClean="0"/>
          </a:p>
          <a:p>
            <a:r>
              <a:rPr lang="en-US" sz="1050" dirty="0" smtClean="0"/>
              <a:t>1</a:t>
            </a:r>
            <a:r>
              <a:rPr lang="en-US" sz="1050" dirty="0"/>
              <a:t>. observed time </a:t>
            </a:r>
            <a:r>
              <a:rPr lang="en-US" sz="1050" dirty="0" smtClean="0"/>
              <a:t>series</a:t>
            </a:r>
          </a:p>
          <a:p>
            <a:r>
              <a:rPr lang="en-US" sz="1050" dirty="0" smtClean="0"/>
              <a:t>2</a:t>
            </a:r>
            <a:r>
              <a:rPr lang="en-US" sz="1050" dirty="0"/>
              <a:t>. </a:t>
            </a:r>
            <a:r>
              <a:rPr lang="en-US" sz="1050" dirty="0" smtClean="0"/>
              <a:t>BCA_HIRHAM </a:t>
            </a:r>
          </a:p>
          <a:p>
            <a:r>
              <a:rPr lang="en-US" sz="1050" dirty="0" smtClean="0"/>
              <a:t>3</a:t>
            </a:r>
            <a:r>
              <a:rPr lang="en-US" sz="1050" dirty="0"/>
              <a:t>. </a:t>
            </a:r>
            <a:r>
              <a:rPr lang="en-US" sz="1050" dirty="0" smtClean="0"/>
              <a:t>BCA_RCA </a:t>
            </a:r>
          </a:p>
          <a:p>
            <a:r>
              <a:rPr lang="en-US" sz="1050" dirty="0" smtClean="0"/>
              <a:t>4</a:t>
            </a:r>
            <a:r>
              <a:rPr lang="en-US" sz="1050" dirty="0"/>
              <a:t>. </a:t>
            </a:r>
            <a:r>
              <a:rPr lang="en-US" sz="1050" dirty="0" smtClean="0"/>
              <a:t>ECHAM5_RACMO </a:t>
            </a:r>
          </a:p>
          <a:p>
            <a:r>
              <a:rPr lang="en-US" sz="1050" dirty="0" smtClean="0"/>
              <a:t>5</a:t>
            </a:r>
            <a:r>
              <a:rPr lang="en-US" sz="1050" dirty="0"/>
              <a:t>. </a:t>
            </a:r>
            <a:r>
              <a:rPr lang="en-US" sz="1050" dirty="0" smtClean="0"/>
              <a:t>ECHAM5_REGCM </a:t>
            </a:r>
          </a:p>
          <a:p>
            <a:r>
              <a:rPr lang="en-US" sz="1050" dirty="0" smtClean="0"/>
              <a:t>6</a:t>
            </a:r>
            <a:r>
              <a:rPr lang="en-US" sz="1050" dirty="0"/>
              <a:t>. ECHMA5_REMO, </a:t>
            </a:r>
            <a:endParaRPr lang="en-US" sz="1050" dirty="0" smtClean="0"/>
          </a:p>
          <a:p>
            <a:r>
              <a:rPr lang="en-US" sz="1050" dirty="0" smtClean="0"/>
              <a:t>7</a:t>
            </a:r>
            <a:r>
              <a:rPr lang="en-US" sz="1050" dirty="0"/>
              <a:t>. HadCM3Q0_HadRM3Q0, </a:t>
            </a:r>
            <a:endParaRPr lang="en-US" sz="1050" dirty="0" smtClean="0"/>
          </a:p>
          <a:p>
            <a:r>
              <a:rPr lang="en-US" sz="1050" dirty="0" smtClean="0"/>
              <a:t>8. HadCM3Q16_HadRM3Q16</a:t>
            </a:r>
            <a:r>
              <a:rPr lang="en-US" sz="1050" dirty="0"/>
              <a:t>, </a:t>
            </a:r>
            <a:endParaRPr lang="en-US" sz="1050" dirty="0" smtClean="0"/>
          </a:p>
          <a:p>
            <a:pPr>
              <a:spcAft>
                <a:spcPts val="600"/>
              </a:spcAft>
            </a:pPr>
            <a:r>
              <a:rPr lang="en-US" sz="1050" dirty="0" smtClean="0"/>
              <a:t>9. HadCM3Q0_HadRM3Q0</a:t>
            </a:r>
            <a:r>
              <a:rPr lang="en-US" sz="1050" dirty="0"/>
              <a:t>. </a:t>
            </a:r>
            <a:endParaRPr lang="en-US" sz="1050" dirty="0" smtClean="0"/>
          </a:p>
          <a:p>
            <a:r>
              <a:rPr lang="en-US" sz="1050" dirty="0" smtClean="0"/>
              <a:t>Colors </a:t>
            </a:r>
            <a:r>
              <a:rPr lang="en-US" sz="1050" dirty="0"/>
              <a:t>represent the method applied for the local adjustment of the RCM climate projections:  XDS (green); QM (red). </a:t>
            </a:r>
            <a:endParaRPr lang="de-DE" sz="1050" dirty="0"/>
          </a:p>
        </p:txBody>
      </p:sp>
      <p:sp>
        <p:nvSpPr>
          <p:cNvPr id="9" name="Textfeld 8"/>
          <p:cNvSpPr txBox="1"/>
          <p:nvPr/>
        </p:nvSpPr>
        <p:spPr>
          <a:xfrm>
            <a:off x="1187624" y="2391271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on </a:t>
            </a:r>
            <a:r>
              <a:rPr lang="de-DE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figure</a:t>
            </a:r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enlarge</a:t>
            </a:r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de-DE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5496" y="3140968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Detailed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07504" y="3501008"/>
            <a:ext cx="792088" cy="7632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MQ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07504" y="4321923"/>
            <a:ext cx="792088" cy="7632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AMF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107504" y="5157191"/>
            <a:ext cx="792088" cy="7632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107504" y="5978107"/>
            <a:ext cx="792088" cy="7632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LF7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Pfeil nach rechts 46"/>
          <p:cNvSpPr>
            <a:spLocks noChangeAspect="1"/>
          </p:cNvSpPr>
          <p:nvPr/>
        </p:nvSpPr>
        <p:spPr>
          <a:xfrm rot="10800000">
            <a:off x="7140111" y="6275152"/>
            <a:ext cx="414766" cy="414766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Pfeil nach rechts 48"/>
          <p:cNvSpPr>
            <a:spLocks noChangeAspect="1"/>
          </p:cNvSpPr>
          <p:nvPr/>
        </p:nvSpPr>
        <p:spPr>
          <a:xfrm>
            <a:off x="8292239" y="6275152"/>
            <a:ext cx="414766" cy="414766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0" name="Picture 4" descr="http://www.dynamicassociate.com/wp-content/uploads/2015/04/9349HomeButt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52556"/>
            <a:ext cx="643436" cy="48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feld 50"/>
          <p:cNvSpPr txBox="1"/>
          <p:nvPr/>
        </p:nvSpPr>
        <p:spPr>
          <a:xfrm>
            <a:off x="66748" y="2835523"/>
            <a:ext cx="1048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b="1" dirty="0" smtClean="0">
                <a:solidFill>
                  <a:schemeClr val="accent6"/>
                </a:solidFill>
              </a:rPr>
              <a:t>1|3</a:t>
            </a:r>
            <a:endParaRPr lang="de-DE" b="1" dirty="0">
              <a:solidFill>
                <a:schemeClr val="accent6"/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 rot="5400000">
            <a:off x="6345536" y="1291735"/>
            <a:ext cx="1800201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Navigate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directly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chapter</a:t>
            </a:r>
            <a:endParaRPr lang="de-DE" sz="77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hteck 17">
            <a:hlinkClick r:id="rId8" action="ppaction://hlinksldjump"/>
          </p:cNvPr>
          <p:cNvSpPr/>
          <p:nvPr/>
        </p:nvSpPr>
        <p:spPr>
          <a:xfrm>
            <a:off x="-36512" y="-99392"/>
            <a:ext cx="9289032" cy="7016282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8" name="Grafik 4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3347" y="27231"/>
            <a:ext cx="5089609" cy="6786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Ellipse 26">
            <a:hlinkClick r:id="rId8" action="ppaction://hlinksldjump"/>
          </p:cNvPr>
          <p:cNvSpPr/>
          <p:nvPr/>
        </p:nvSpPr>
        <p:spPr>
          <a:xfrm>
            <a:off x="6516216" y="37415"/>
            <a:ext cx="432048" cy="4117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80141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-11720" y="-13692"/>
            <a:ext cx="9167442" cy="6885384"/>
          </a:xfrm>
          <a:prstGeom prst="rect">
            <a:avLst/>
          </a:prstGeom>
          <a:noFill/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6615" y="14026"/>
            <a:ext cx="9117385" cy="17011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6837" y="107902"/>
            <a:ext cx="74894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Changing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Temporal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Structures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in Scenario-Neutral </a:t>
            </a:r>
          </a:p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Runoff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Response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Surfaces</a:t>
            </a:r>
            <a:endParaRPr lang="de-DE" sz="2500" b="1" dirty="0" smtClean="0">
              <a:solidFill>
                <a:schemeClr val="tx1"/>
              </a:solidFill>
              <a:latin typeface="+mj-lt"/>
              <a:ea typeface="Source Sans Pro" panose="020B050303040302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164288" y="-14459"/>
            <a:ext cx="1947702" cy="172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Picture 26" descr="Inst_Logo_E_RGB_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585" y="123172"/>
            <a:ext cx="714895" cy="70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4" descr="Uni_Logo_Fakulta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828" y="125974"/>
            <a:ext cx="660862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feld 12"/>
          <p:cNvSpPr txBox="1"/>
          <p:nvPr/>
        </p:nvSpPr>
        <p:spPr>
          <a:xfrm>
            <a:off x="107505" y="980727"/>
            <a:ext cx="5013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K. Vormoor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O. Rössler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G. Bürger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A. Bronstert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R. Weingartner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de-DE" sz="1400" i="1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07505" y="1304473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Institute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Earth-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Environmental Science, University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Potsdam </a:t>
            </a:r>
            <a:r>
              <a:rPr lang="de-DE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(kvormoor@uni-potsdam.de)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Oeschger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Climate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Change Research, 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Bern</a:t>
            </a:r>
            <a:endParaRPr lang="de-DE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54" descr="C:\Users\vormoor\AppData\Local\Temp\unibern_oeschger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92846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hteck 32">
            <a:hlinkClick r:id="rId6" action="ppaction://hlinksldjump"/>
          </p:cNvPr>
          <p:cNvSpPr/>
          <p:nvPr/>
        </p:nvSpPr>
        <p:spPr>
          <a:xfrm>
            <a:off x="26615" y="1715162"/>
            <a:ext cx="9085375" cy="509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29" name="Gruppieren 28"/>
          <p:cNvGrpSpPr/>
          <p:nvPr/>
        </p:nvGrpSpPr>
        <p:grpSpPr>
          <a:xfrm>
            <a:off x="66748" y="1772816"/>
            <a:ext cx="1048867" cy="1048867"/>
            <a:chOff x="3264248" y="2816446"/>
            <a:chExt cx="1048867" cy="1048867"/>
          </a:xfrm>
        </p:grpSpPr>
        <p:sp>
          <p:nvSpPr>
            <p:cNvPr id="37" name="Rechteck 36"/>
            <p:cNvSpPr/>
            <p:nvPr/>
          </p:nvSpPr>
          <p:spPr>
            <a:xfrm>
              <a:off x="3264248" y="2816446"/>
              <a:ext cx="1048867" cy="1048867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echteck 37"/>
            <p:cNvSpPr/>
            <p:nvPr/>
          </p:nvSpPr>
          <p:spPr>
            <a:xfrm>
              <a:off x="3264248" y="2816446"/>
              <a:ext cx="1048867" cy="1048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b="1" kern="1200" dirty="0" err="1" smtClean="0"/>
                <a:t>Results</a:t>
              </a:r>
              <a:r>
                <a:rPr lang="de-DE" sz="1400" b="1" kern="1200" dirty="0" smtClean="0"/>
                <a:t> &amp; </a:t>
              </a:r>
              <a:r>
                <a:rPr lang="de-DE" sz="1400" b="1" kern="1200" dirty="0" err="1" smtClean="0"/>
                <a:t>Conclusions</a:t>
              </a:r>
              <a:endParaRPr lang="de-DE" sz="1400" b="1" kern="1200" dirty="0"/>
            </a:p>
          </p:txBody>
        </p:sp>
      </p:grpSp>
      <p:sp>
        <p:nvSpPr>
          <p:cNvPr id="34" name="Textfeld 33"/>
          <p:cNvSpPr txBox="1"/>
          <p:nvPr/>
        </p:nvSpPr>
        <p:spPr>
          <a:xfrm>
            <a:off x="1187624" y="1700808"/>
            <a:ext cx="7311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>
                <a:solidFill>
                  <a:schemeClr val="accent6"/>
                </a:solidFill>
              </a:rPr>
              <a:t>Changes</a:t>
            </a:r>
            <a:r>
              <a:rPr lang="de-DE" sz="2000" b="1" dirty="0" smtClean="0">
                <a:solidFill>
                  <a:schemeClr val="accent6"/>
                </a:solidFill>
              </a:rPr>
              <a:t> in </a:t>
            </a:r>
            <a:r>
              <a:rPr lang="de-DE" sz="2000" b="1" dirty="0" err="1" smtClean="0">
                <a:solidFill>
                  <a:schemeClr val="accent6"/>
                </a:solidFill>
              </a:rPr>
              <a:t>the</a:t>
            </a:r>
            <a:r>
              <a:rPr lang="de-DE" sz="2000" b="1" dirty="0" smtClean="0">
                <a:solidFill>
                  <a:schemeClr val="accent6"/>
                </a:solidFill>
              </a:rPr>
              <a:t> temporal </a:t>
            </a:r>
            <a:r>
              <a:rPr lang="de-DE" sz="2000" b="1" dirty="0" err="1" smtClean="0">
                <a:solidFill>
                  <a:schemeClr val="accent6"/>
                </a:solidFill>
              </a:rPr>
              <a:t>structure</a:t>
            </a:r>
            <a:r>
              <a:rPr lang="de-DE" sz="2000" b="1" dirty="0" smtClean="0">
                <a:solidFill>
                  <a:schemeClr val="accent6"/>
                </a:solidFill>
              </a:rPr>
              <a:t> </a:t>
            </a:r>
            <a:r>
              <a:rPr lang="de-DE" sz="2000" b="1" dirty="0" err="1" smtClean="0">
                <a:solidFill>
                  <a:schemeClr val="accent6"/>
                </a:solidFill>
              </a:rPr>
              <a:t>of</a:t>
            </a:r>
            <a:r>
              <a:rPr lang="de-DE" sz="2000" b="1" dirty="0" smtClean="0">
                <a:solidFill>
                  <a:schemeClr val="accent6"/>
                </a:solidFill>
              </a:rPr>
              <a:t> </a:t>
            </a:r>
            <a:r>
              <a:rPr lang="de-DE" sz="2000" b="1" dirty="0" err="1" smtClean="0">
                <a:solidFill>
                  <a:schemeClr val="accent6"/>
                </a:solidFill>
              </a:rPr>
              <a:t>applied</a:t>
            </a:r>
            <a:r>
              <a:rPr lang="de-DE" sz="2000" b="1" dirty="0" smtClean="0">
                <a:solidFill>
                  <a:schemeClr val="accent6"/>
                </a:solidFill>
              </a:rPr>
              <a:t> </a:t>
            </a:r>
            <a:r>
              <a:rPr lang="de-DE" sz="2000" b="1" dirty="0" err="1" smtClean="0">
                <a:solidFill>
                  <a:schemeClr val="accent6"/>
                </a:solidFill>
              </a:rPr>
              <a:t>data</a:t>
            </a:r>
            <a:r>
              <a:rPr lang="de-DE" sz="2000" b="1" dirty="0" smtClean="0">
                <a:solidFill>
                  <a:schemeClr val="accent6"/>
                </a:solidFill>
              </a:rPr>
              <a:t>-sets</a:t>
            </a:r>
            <a:endParaRPr lang="de-DE" sz="2000" b="1" dirty="0">
              <a:solidFill>
                <a:schemeClr val="accent6"/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35496" y="3140968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Detailed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results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Rechteck 50">
            <a:hlinkClick r:id="rId6" action="ppaction://hlinksldjump"/>
          </p:cNvPr>
          <p:cNvSpPr/>
          <p:nvPr/>
        </p:nvSpPr>
        <p:spPr>
          <a:xfrm>
            <a:off x="107504" y="3501008"/>
            <a:ext cx="864096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 smtClean="0">
                <a:solidFill>
                  <a:schemeClr val="bg1"/>
                </a:solidFill>
              </a:rPr>
              <a:t>Temporal </a:t>
            </a:r>
            <a:r>
              <a:rPr lang="de-DE" sz="1050" dirty="0" err="1" smtClean="0">
                <a:solidFill>
                  <a:schemeClr val="bg1"/>
                </a:solidFill>
              </a:rPr>
              <a:t>structures</a:t>
            </a:r>
            <a:r>
              <a:rPr lang="de-DE" sz="1050" dirty="0" smtClean="0">
                <a:solidFill>
                  <a:schemeClr val="bg1"/>
                </a:solidFill>
              </a:rPr>
              <a:t> </a:t>
            </a:r>
            <a:r>
              <a:rPr lang="de-DE" sz="1050" dirty="0" err="1" smtClean="0">
                <a:solidFill>
                  <a:schemeClr val="bg1"/>
                </a:solidFill>
              </a:rPr>
              <a:t>of</a:t>
            </a:r>
            <a:r>
              <a:rPr lang="de-DE" sz="1050" dirty="0" smtClean="0">
                <a:solidFill>
                  <a:schemeClr val="bg1"/>
                </a:solidFill>
              </a:rPr>
              <a:t> </a:t>
            </a:r>
            <a:r>
              <a:rPr lang="de-DE" sz="1050" dirty="0" err="1" smtClean="0">
                <a:solidFill>
                  <a:schemeClr val="bg1"/>
                </a:solidFill>
              </a:rPr>
              <a:t>data</a:t>
            </a:r>
            <a:r>
              <a:rPr lang="de-DE" sz="1050" dirty="0" smtClean="0">
                <a:solidFill>
                  <a:schemeClr val="bg1"/>
                </a:solidFill>
              </a:rPr>
              <a:t>-sets</a:t>
            </a:r>
            <a:endParaRPr lang="de-DE" sz="1050" dirty="0">
              <a:solidFill>
                <a:schemeClr val="bg1"/>
              </a:solidFill>
            </a:endParaRPr>
          </a:p>
        </p:txBody>
      </p:sp>
      <p:pic>
        <p:nvPicPr>
          <p:cNvPr id="39" name="Grafik 38">
            <a:hlinkClick r:id="rId6" action="ppaction://hlinksldjump"/>
          </p:cNvPr>
          <p:cNvPicPr/>
          <p:nvPr/>
        </p:nvPicPr>
        <p:blipFill>
          <a:blip r:embed="rId7"/>
          <a:stretch>
            <a:fillRect/>
          </a:stretch>
        </p:blipFill>
        <p:spPr bwMode="auto">
          <a:xfrm>
            <a:off x="1979712" y="2204864"/>
            <a:ext cx="5241795" cy="432048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742787" y="2241446"/>
            <a:ext cx="22937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Changes </a:t>
            </a:r>
            <a:r>
              <a:rPr lang="en-US" sz="1100" dirty="0"/>
              <a:t>in the temporal structure of the applied data sets – a comparison of climate indices related to liquid and solid precipitation of the observed time series (=current climate; orange bars), the raw GCM-RCM outputs for the future time period 2071-2099 (RAW, </a:t>
            </a:r>
            <a:r>
              <a:rPr lang="en-US" sz="1100" dirty="0" err="1"/>
              <a:t>lightblue</a:t>
            </a:r>
            <a:r>
              <a:rPr lang="en-US" sz="1100" dirty="0"/>
              <a:t> boxes), and the GCM-RCM outputs locally adjusted by quantile mapping (QM, green boxes) and expanded downscaling (XDS, velvet boxes).</a:t>
            </a:r>
            <a:endParaRPr lang="de-DE" sz="1100" dirty="0"/>
          </a:p>
        </p:txBody>
      </p:sp>
      <p:sp>
        <p:nvSpPr>
          <p:cNvPr id="47" name="Pfeil nach rechts 46">
            <a:hlinkClick r:id="rId6" action="ppaction://hlinksldjump"/>
          </p:cNvPr>
          <p:cNvSpPr>
            <a:spLocks noChangeAspect="1"/>
          </p:cNvSpPr>
          <p:nvPr/>
        </p:nvSpPr>
        <p:spPr>
          <a:xfrm rot="10800000">
            <a:off x="7140111" y="6275152"/>
            <a:ext cx="414766" cy="414766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" name="Picture 4" descr="http://www.dynamicassociate.com/wp-content/uploads/2015/04/9349HomeButton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52556"/>
            <a:ext cx="643436" cy="48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feld 42"/>
          <p:cNvSpPr txBox="1"/>
          <p:nvPr/>
        </p:nvSpPr>
        <p:spPr>
          <a:xfrm rot="5400000">
            <a:off x="6345536" y="1291735"/>
            <a:ext cx="1800201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Navigate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directly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chapter</a:t>
            </a:r>
            <a:endParaRPr lang="de-DE" sz="77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4" name="Gruppieren 43"/>
          <p:cNvGrpSpPr/>
          <p:nvPr/>
        </p:nvGrpSpPr>
        <p:grpSpPr>
          <a:xfrm>
            <a:off x="5940152" y="548679"/>
            <a:ext cx="1200071" cy="1152129"/>
            <a:chOff x="467543" y="2060847"/>
            <a:chExt cx="2170708" cy="2200996"/>
          </a:xfrm>
        </p:grpSpPr>
        <p:grpSp>
          <p:nvGrpSpPr>
            <p:cNvPr id="45" name="Gruppieren 44"/>
            <p:cNvGrpSpPr/>
            <p:nvPr/>
          </p:nvGrpSpPr>
          <p:grpSpPr>
            <a:xfrm>
              <a:off x="467544" y="2060848"/>
              <a:ext cx="1048867" cy="1048867"/>
              <a:chOff x="391289" y="882955"/>
              <a:chExt cx="1048867" cy="1048867"/>
            </a:xfrm>
          </p:grpSpPr>
          <p:sp>
            <p:nvSpPr>
              <p:cNvPr id="60" name="Rechteck 59">
                <a:hlinkClick r:id="rId10" action="ppaction://hlinksldjump"/>
              </p:cNvPr>
              <p:cNvSpPr/>
              <p:nvPr/>
            </p:nvSpPr>
            <p:spPr>
              <a:xfrm>
                <a:off x="391289" y="882955"/>
                <a:ext cx="1048867" cy="1048867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1" name="Rechteck 60"/>
              <p:cNvSpPr/>
              <p:nvPr/>
            </p:nvSpPr>
            <p:spPr>
              <a:xfrm>
                <a:off x="391289" y="882955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smtClean="0"/>
                  <a:t>Background &amp; Motivation</a:t>
                </a:r>
                <a:endParaRPr lang="de-DE" sz="700" b="1" kern="1200" dirty="0"/>
              </a:p>
            </p:txBody>
          </p:sp>
        </p:grpSp>
        <p:grpSp>
          <p:nvGrpSpPr>
            <p:cNvPr id="46" name="Gruppieren 45"/>
            <p:cNvGrpSpPr/>
            <p:nvPr/>
          </p:nvGrpSpPr>
          <p:grpSpPr>
            <a:xfrm>
              <a:off x="1589384" y="2060847"/>
              <a:ext cx="1048867" cy="1048867"/>
              <a:chOff x="3307565" y="846786"/>
              <a:chExt cx="1048867" cy="1048867"/>
            </a:xfrm>
          </p:grpSpPr>
          <p:sp>
            <p:nvSpPr>
              <p:cNvPr id="58" name="Rechteck 57">
                <a:hlinkClick r:id="rId11" action="ppaction://hlinksldjump"/>
              </p:cNvPr>
              <p:cNvSpPr/>
              <p:nvPr/>
            </p:nvSpPr>
            <p:spPr>
              <a:xfrm>
                <a:off x="3307565" y="846786"/>
                <a:ext cx="1048867" cy="1048867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9" name="Rechteck 58"/>
              <p:cNvSpPr/>
              <p:nvPr/>
            </p:nvSpPr>
            <p:spPr>
              <a:xfrm>
                <a:off x="3307565" y="846786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smtClean="0"/>
                  <a:t>Data &amp; Study Area</a:t>
                </a:r>
                <a:endParaRPr lang="de-DE" sz="700" b="1" kern="1200" dirty="0"/>
              </a:p>
            </p:txBody>
          </p:sp>
        </p:grpSp>
        <p:grpSp>
          <p:nvGrpSpPr>
            <p:cNvPr id="52" name="Gruppieren 51"/>
            <p:cNvGrpSpPr/>
            <p:nvPr/>
          </p:nvGrpSpPr>
          <p:grpSpPr>
            <a:xfrm>
              <a:off x="467543" y="3212976"/>
              <a:ext cx="1048867" cy="1048867"/>
              <a:chOff x="417579" y="2779541"/>
              <a:chExt cx="1048867" cy="1048867"/>
            </a:xfrm>
          </p:grpSpPr>
          <p:sp>
            <p:nvSpPr>
              <p:cNvPr id="56" name="Rechteck 55">
                <a:hlinkClick r:id="rId12" action="ppaction://hlinksldjump"/>
              </p:cNvPr>
              <p:cNvSpPr/>
              <p:nvPr/>
            </p:nvSpPr>
            <p:spPr>
              <a:xfrm>
                <a:off x="417579" y="2779541"/>
                <a:ext cx="1048867" cy="1048867"/>
              </a:xfrm>
              <a:prstGeom prst="rect">
                <a:avLst/>
              </a:prstGeom>
              <a:solidFill>
                <a:srgbClr val="33996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7" name="Rechteck 56"/>
              <p:cNvSpPr/>
              <p:nvPr/>
            </p:nvSpPr>
            <p:spPr>
              <a:xfrm>
                <a:off x="417579" y="2779541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err="1" smtClean="0"/>
                  <a:t>Methods</a:t>
                </a:r>
                <a:endParaRPr lang="de-DE" sz="700" b="1" kern="1200" dirty="0"/>
              </a:p>
            </p:txBody>
          </p:sp>
        </p:grpSp>
        <p:grpSp>
          <p:nvGrpSpPr>
            <p:cNvPr id="53" name="Gruppieren 52"/>
            <p:cNvGrpSpPr/>
            <p:nvPr/>
          </p:nvGrpSpPr>
          <p:grpSpPr>
            <a:xfrm>
              <a:off x="1589384" y="3212975"/>
              <a:ext cx="1048867" cy="1048867"/>
              <a:chOff x="3264248" y="2816446"/>
              <a:chExt cx="1048867" cy="1048867"/>
            </a:xfrm>
          </p:grpSpPr>
          <p:sp>
            <p:nvSpPr>
              <p:cNvPr id="54" name="Rechteck 53">
                <a:hlinkClick r:id="rId13" action="ppaction://hlinksldjump"/>
              </p:cNvPr>
              <p:cNvSpPr/>
              <p:nvPr/>
            </p:nvSpPr>
            <p:spPr>
              <a:xfrm>
                <a:off x="3264248" y="2816446"/>
                <a:ext cx="1048867" cy="1048867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5" name="Rechteck 54"/>
              <p:cNvSpPr/>
              <p:nvPr/>
            </p:nvSpPr>
            <p:spPr>
              <a:xfrm>
                <a:off x="3264248" y="2816446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err="1" smtClean="0"/>
                  <a:t>Results</a:t>
                </a:r>
                <a:r>
                  <a:rPr lang="de-DE" sz="700" b="1" kern="1200" dirty="0" smtClean="0"/>
                  <a:t> &amp; </a:t>
                </a:r>
                <a:r>
                  <a:rPr lang="de-DE" sz="700" b="1" kern="1200" dirty="0" err="1" smtClean="0"/>
                  <a:t>Conclusions</a:t>
                </a:r>
                <a:endParaRPr lang="de-DE" sz="700" b="1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734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-11720" y="-13692"/>
            <a:ext cx="9167442" cy="6885384"/>
          </a:xfrm>
          <a:prstGeom prst="rect">
            <a:avLst/>
          </a:prstGeom>
          <a:noFill/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6615" y="14026"/>
            <a:ext cx="9117385" cy="17011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6837" y="107902"/>
            <a:ext cx="74894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Changing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Temporal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Structures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in Scenario-Neutral </a:t>
            </a:r>
          </a:p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Runoff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Response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Surfaces</a:t>
            </a:r>
            <a:endParaRPr lang="de-DE" sz="2500" b="1" dirty="0" smtClean="0">
              <a:solidFill>
                <a:schemeClr val="tx1"/>
              </a:solidFill>
              <a:latin typeface="+mj-lt"/>
              <a:ea typeface="Source Sans Pro" panose="020B050303040302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164288" y="-14459"/>
            <a:ext cx="1947702" cy="172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Picture 26" descr="Inst_Logo_E_RGB_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585" y="123172"/>
            <a:ext cx="714895" cy="70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4" descr="Uni_Logo_Fakulta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828" y="125974"/>
            <a:ext cx="660862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feld 12"/>
          <p:cNvSpPr txBox="1"/>
          <p:nvPr/>
        </p:nvSpPr>
        <p:spPr>
          <a:xfrm>
            <a:off x="107505" y="980727"/>
            <a:ext cx="5013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K. Vormoor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O. Rössler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G. Bürger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A. Bronstert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R. Weingartner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de-DE" sz="1400" i="1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07505" y="1304473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Institute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Earth-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Environmental Science, University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Potsdam </a:t>
            </a:r>
            <a:r>
              <a:rPr lang="de-DE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(kvormoor@uni-potsdam.de)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Oeschger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Climate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Change Research, 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Bern</a:t>
            </a:r>
            <a:endParaRPr lang="de-DE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54" descr="C:\Users\vormoor\AppData\Local\Temp\unibern_oeschger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92846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hteck 32">
            <a:hlinkClick r:id="rId6" action="ppaction://hlinksldjump"/>
          </p:cNvPr>
          <p:cNvSpPr/>
          <p:nvPr/>
        </p:nvSpPr>
        <p:spPr>
          <a:xfrm>
            <a:off x="26615" y="1715162"/>
            <a:ext cx="9085375" cy="509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29" name="Gruppieren 28"/>
          <p:cNvGrpSpPr/>
          <p:nvPr/>
        </p:nvGrpSpPr>
        <p:grpSpPr>
          <a:xfrm>
            <a:off x="66748" y="1772816"/>
            <a:ext cx="1048867" cy="1048867"/>
            <a:chOff x="3264248" y="2816446"/>
            <a:chExt cx="1048867" cy="1048867"/>
          </a:xfrm>
        </p:grpSpPr>
        <p:sp>
          <p:nvSpPr>
            <p:cNvPr id="37" name="Rechteck 36">
              <a:hlinkClick r:id="rId6" action="ppaction://hlinksldjump"/>
            </p:cNvPr>
            <p:cNvSpPr/>
            <p:nvPr/>
          </p:nvSpPr>
          <p:spPr>
            <a:xfrm>
              <a:off x="3264248" y="2816446"/>
              <a:ext cx="1048867" cy="1048867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echteck 37"/>
            <p:cNvSpPr/>
            <p:nvPr/>
          </p:nvSpPr>
          <p:spPr>
            <a:xfrm>
              <a:off x="3264248" y="2816446"/>
              <a:ext cx="1048867" cy="1048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b="1" kern="1200" dirty="0" err="1" smtClean="0"/>
                <a:t>Results</a:t>
              </a:r>
              <a:r>
                <a:rPr lang="de-DE" sz="1400" b="1" kern="1200" dirty="0" smtClean="0"/>
                <a:t> &amp; </a:t>
              </a:r>
              <a:r>
                <a:rPr lang="de-DE" sz="1400" b="1" kern="1200" dirty="0" err="1" smtClean="0"/>
                <a:t>Conclusions</a:t>
              </a:r>
              <a:endParaRPr lang="de-DE" sz="1400" b="1" kern="1200" dirty="0"/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35496" y="3140968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Detailed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hteck 16">
            <a:hlinkClick r:id="rId6" action="ppaction://hlinksldjump"/>
          </p:cNvPr>
          <p:cNvSpPr/>
          <p:nvPr/>
        </p:nvSpPr>
        <p:spPr>
          <a:xfrm>
            <a:off x="107504" y="3501008"/>
            <a:ext cx="792088" cy="7632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MQ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44" name="Rechteck 43">
            <a:hlinkClick r:id="rId7" action="ppaction://hlinksldjump"/>
          </p:cNvPr>
          <p:cNvSpPr/>
          <p:nvPr/>
        </p:nvSpPr>
        <p:spPr>
          <a:xfrm>
            <a:off x="107504" y="4321923"/>
            <a:ext cx="792088" cy="7632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AMF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Rechteck 44">
            <a:hlinkClick r:id="rId8" action="ppaction://hlinksldjump"/>
          </p:cNvPr>
          <p:cNvSpPr/>
          <p:nvPr/>
        </p:nvSpPr>
        <p:spPr>
          <a:xfrm>
            <a:off x="107504" y="5157191"/>
            <a:ext cx="792088" cy="7632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Rechteck 45">
            <a:hlinkClick r:id="rId9" action="ppaction://hlinksldjump"/>
          </p:cNvPr>
          <p:cNvSpPr/>
          <p:nvPr/>
        </p:nvSpPr>
        <p:spPr>
          <a:xfrm>
            <a:off x="107504" y="5978107"/>
            <a:ext cx="792088" cy="7632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LF7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1" name="Grafik 40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3180" y="1772816"/>
            <a:ext cx="3589020" cy="2761488"/>
          </a:xfrm>
          <a:prstGeom prst="rect">
            <a:avLst/>
          </a:prstGeom>
        </p:spPr>
      </p:pic>
      <p:pic>
        <p:nvPicPr>
          <p:cNvPr id="42" name="Grafik 41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83180" y="4509120"/>
            <a:ext cx="3589020" cy="2359152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3131840" y="191683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XDS</a:t>
            </a:r>
            <a:endParaRPr lang="de-DE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3131840" y="436510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QM</a:t>
            </a:r>
            <a:endParaRPr lang="de-DE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1187624" y="2391271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on </a:t>
            </a:r>
            <a:r>
              <a:rPr lang="de-DE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figure</a:t>
            </a:r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enlarge</a:t>
            </a:r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de-DE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 rot="5400000">
            <a:off x="6345536" y="1291735"/>
            <a:ext cx="1800201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Navigate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directly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chapter</a:t>
            </a:r>
            <a:endParaRPr lang="de-DE" sz="77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Pfeil nach rechts 53">
            <a:hlinkClick r:id="rId6" action="ppaction://hlinksldjump"/>
          </p:cNvPr>
          <p:cNvSpPr>
            <a:spLocks noChangeAspect="1"/>
          </p:cNvSpPr>
          <p:nvPr/>
        </p:nvSpPr>
        <p:spPr>
          <a:xfrm rot="10800000">
            <a:off x="7140111" y="6275152"/>
            <a:ext cx="414766" cy="414766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5" name="Picture 4" descr="http://www.dynamicassociate.com/wp-content/uploads/2015/04/9349HomeButton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52556"/>
            <a:ext cx="643436" cy="48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Gruppieren 55"/>
          <p:cNvGrpSpPr/>
          <p:nvPr/>
        </p:nvGrpSpPr>
        <p:grpSpPr>
          <a:xfrm>
            <a:off x="5940152" y="548679"/>
            <a:ext cx="1200071" cy="1152129"/>
            <a:chOff x="467543" y="2060847"/>
            <a:chExt cx="2170708" cy="2200996"/>
          </a:xfrm>
        </p:grpSpPr>
        <p:grpSp>
          <p:nvGrpSpPr>
            <p:cNvPr id="57" name="Gruppieren 56"/>
            <p:cNvGrpSpPr/>
            <p:nvPr/>
          </p:nvGrpSpPr>
          <p:grpSpPr>
            <a:xfrm>
              <a:off x="467544" y="2060848"/>
              <a:ext cx="1048867" cy="1048867"/>
              <a:chOff x="391289" y="882955"/>
              <a:chExt cx="1048867" cy="1048867"/>
            </a:xfrm>
          </p:grpSpPr>
          <p:sp>
            <p:nvSpPr>
              <p:cNvPr id="67" name="Rechteck 66">
                <a:hlinkClick r:id="rId16" action="ppaction://hlinksldjump"/>
              </p:cNvPr>
              <p:cNvSpPr/>
              <p:nvPr/>
            </p:nvSpPr>
            <p:spPr>
              <a:xfrm>
                <a:off x="391289" y="882955"/>
                <a:ext cx="1048867" cy="1048867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8" name="Rechteck 67"/>
              <p:cNvSpPr/>
              <p:nvPr/>
            </p:nvSpPr>
            <p:spPr>
              <a:xfrm>
                <a:off x="391289" y="882955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smtClean="0"/>
                  <a:t>Background &amp; Motivation</a:t>
                </a:r>
                <a:endParaRPr lang="de-DE" sz="700" b="1" kern="1200" dirty="0"/>
              </a:p>
            </p:txBody>
          </p:sp>
        </p:grpSp>
        <p:grpSp>
          <p:nvGrpSpPr>
            <p:cNvPr id="58" name="Gruppieren 57"/>
            <p:cNvGrpSpPr/>
            <p:nvPr/>
          </p:nvGrpSpPr>
          <p:grpSpPr>
            <a:xfrm>
              <a:off x="1589384" y="2060847"/>
              <a:ext cx="1048867" cy="1048867"/>
              <a:chOff x="3307565" y="846786"/>
              <a:chExt cx="1048867" cy="1048867"/>
            </a:xfrm>
          </p:grpSpPr>
          <p:sp>
            <p:nvSpPr>
              <p:cNvPr id="65" name="Rechteck 64">
                <a:hlinkClick r:id="rId17" action="ppaction://hlinksldjump"/>
              </p:cNvPr>
              <p:cNvSpPr/>
              <p:nvPr/>
            </p:nvSpPr>
            <p:spPr>
              <a:xfrm>
                <a:off x="3307565" y="846786"/>
                <a:ext cx="1048867" cy="1048867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6" name="Rechteck 65"/>
              <p:cNvSpPr/>
              <p:nvPr/>
            </p:nvSpPr>
            <p:spPr>
              <a:xfrm>
                <a:off x="3307565" y="846786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smtClean="0"/>
                  <a:t>Data &amp; Study Area</a:t>
                </a:r>
                <a:endParaRPr lang="de-DE" sz="700" b="1" kern="1200" dirty="0"/>
              </a:p>
            </p:txBody>
          </p:sp>
        </p:grpSp>
        <p:grpSp>
          <p:nvGrpSpPr>
            <p:cNvPr id="59" name="Gruppieren 58"/>
            <p:cNvGrpSpPr/>
            <p:nvPr/>
          </p:nvGrpSpPr>
          <p:grpSpPr>
            <a:xfrm>
              <a:off x="467543" y="3212976"/>
              <a:ext cx="1048867" cy="1048867"/>
              <a:chOff x="417579" y="2779541"/>
              <a:chExt cx="1048867" cy="1048867"/>
            </a:xfrm>
          </p:grpSpPr>
          <p:sp>
            <p:nvSpPr>
              <p:cNvPr id="63" name="Rechteck 62">
                <a:hlinkClick r:id="rId18" action="ppaction://hlinksldjump"/>
              </p:cNvPr>
              <p:cNvSpPr/>
              <p:nvPr/>
            </p:nvSpPr>
            <p:spPr>
              <a:xfrm>
                <a:off x="417579" y="2779541"/>
                <a:ext cx="1048867" cy="1048867"/>
              </a:xfrm>
              <a:prstGeom prst="rect">
                <a:avLst/>
              </a:prstGeom>
              <a:solidFill>
                <a:srgbClr val="33996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4" name="Rechteck 63"/>
              <p:cNvSpPr/>
              <p:nvPr/>
            </p:nvSpPr>
            <p:spPr>
              <a:xfrm>
                <a:off x="417579" y="2779541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err="1" smtClean="0"/>
                  <a:t>Methods</a:t>
                </a:r>
                <a:endParaRPr lang="de-DE" sz="700" b="1" kern="1200" dirty="0"/>
              </a:p>
            </p:txBody>
          </p:sp>
        </p:grpSp>
        <p:grpSp>
          <p:nvGrpSpPr>
            <p:cNvPr id="60" name="Gruppieren 59"/>
            <p:cNvGrpSpPr/>
            <p:nvPr/>
          </p:nvGrpSpPr>
          <p:grpSpPr>
            <a:xfrm>
              <a:off x="1589384" y="3212975"/>
              <a:ext cx="1048867" cy="1048867"/>
              <a:chOff x="3264248" y="2816446"/>
              <a:chExt cx="1048867" cy="1048867"/>
            </a:xfrm>
          </p:grpSpPr>
          <p:sp>
            <p:nvSpPr>
              <p:cNvPr id="61" name="Rechteck 60">
                <a:hlinkClick r:id="rId6" action="ppaction://hlinksldjump"/>
              </p:cNvPr>
              <p:cNvSpPr/>
              <p:nvPr/>
            </p:nvSpPr>
            <p:spPr>
              <a:xfrm>
                <a:off x="3264248" y="2816446"/>
                <a:ext cx="1048867" cy="1048867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2" name="Rechteck 61"/>
              <p:cNvSpPr/>
              <p:nvPr/>
            </p:nvSpPr>
            <p:spPr>
              <a:xfrm>
                <a:off x="3264248" y="2816446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err="1" smtClean="0"/>
                  <a:t>Results</a:t>
                </a:r>
                <a:r>
                  <a:rPr lang="de-DE" sz="700" b="1" kern="1200" dirty="0" smtClean="0"/>
                  <a:t> &amp; </a:t>
                </a:r>
                <a:r>
                  <a:rPr lang="de-DE" sz="700" b="1" kern="1200" dirty="0" err="1" smtClean="0"/>
                  <a:t>Conclusions</a:t>
                </a:r>
                <a:endParaRPr lang="de-DE" sz="700" b="1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30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-11720" y="-13692"/>
            <a:ext cx="9167442" cy="6885384"/>
          </a:xfrm>
          <a:prstGeom prst="rect">
            <a:avLst/>
          </a:prstGeom>
          <a:noFill/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6615" y="14026"/>
            <a:ext cx="9117385" cy="17011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6837" y="107902"/>
            <a:ext cx="74894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Changing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Temporal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Structures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in Scenario-Neutral </a:t>
            </a:r>
          </a:p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Runoff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Response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Surfaces</a:t>
            </a:r>
            <a:endParaRPr lang="de-DE" sz="2500" b="1" dirty="0" smtClean="0">
              <a:solidFill>
                <a:schemeClr val="tx1"/>
              </a:solidFill>
              <a:latin typeface="+mj-lt"/>
              <a:ea typeface="Source Sans Pro" panose="020B050303040302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164288" y="-14459"/>
            <a:ext cx="1947702" cy="172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Picture 26" descr="Inst_Logo_E_RGB_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585" y="123172"/>
            <a:ext cx="714895" cy="70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4" descr="Uni_Logo_Fakulta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828" y="125974"/>
            <a:ext cx="660862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feld 12"/>
          <p:cNvSpPr txBox="1"/>
          <p:nvPr/>
        </p:nvSpPr>
        <p:spPr>
          <a:xfrm>
            <a:off x="107505" y="980727"/>
            <a:ext cx="5013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K. Vormoor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O. Rössler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G. Bürger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A. Bronstert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R. Weingartner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de-DE" sz="1400" i="1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07505" y="1304473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Institute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Earth-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Environmental Science, University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Potsdam </a:t>
            </a:r>
            <a:r>
              <a:rPr lang="de-DE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(kvormoor@uni-potsdam.de)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Oeschger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Climate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Change Research, 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Bern</a:t>
            </a:r>
            <a:endParaRPr lang="de-DE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54" descr="C:\Users\vormoor\AppData\Local\Temp\unibern_oeschger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92846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hteck 32">
            <a:hlinkClick r:id="rId6" action="ppaction://hlinksldjump"/>
          </p:cNvPr>
          <p:cNvSpPr/>
          <p:nvPr/>
        </p:nvSpPr>
        <p:spPr>
          <a:xfrm>
            <a:off x="26615" y="1715162"/>
            <a:ext cx="9085375" cy="509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35496" y="3140968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Detailed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results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hteck 16">
            <a:hlinkClick r:id="rId7" action="ppaction://hlinksldjump"/>
          </p:cNvPr>
          <p:cNvSpPr/>
          <p:nvPr/>
        </p:nvSpPr>
        <p:spPr>
          <a:xfrm>
            <a:off x="107504" y="3501008"/>
            <a:ext cx="792088" cy="7632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MQ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Rechteck 43">
            <a:hlinkClick r:id="rId6" action="ppaction://hlinksldjump"/>
          </p:cNvPr>
          <p:cNvSpPr/>
          <p:nvPr/>
        </p:nvSpPr>
        <p:spPr>
          <a:xfrm>
            <a:off x="107504" y="4321923"/>
            <a:ext cx="792088" cy="7632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AMF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45" name="Rechteck 44">
            <a:hlinkClick r:id="rId8" action="ppaction://hlinksldjump"/>
          </p:cNvPr>
          <p:cNvSpPr/>
          <p:nvPr/>
        </p:nvSpPr>
        <p:spPr>
          <a:xfrm>
            <a:off x="107504" y="5157191"/>
            <a:ext cx="792088" cy="7632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Rechteck 45">
            <a:hlinkClick r:id="rId9" action="ppaction://hlinksldjump"/>
          </p:cNvPr>
          <p:cNvSpPr/>
          <p:nvPr/>
        </p:nvSpPr>
        <p:spPr>
          <a:xfrm>
            <a:off x="107504" y="5978107"/>
            <a:ext cx="792088" cy="7632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LF7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1187624" y="2391271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on </a:t>
            </a:r>
            <a:r>
              <a:rPr lang="de-DE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figure</a:t>
            </a:r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enlarge</a:t>
            </a:r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de-DE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3" name="Grafik 4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2800" y="1771200"/>
            <a:ext cx="3589020" cy="2761488"/>
          </a:xfrm>
          <a:prstGeom prst="rect">
            <a:avLst/>
          </a:prstGeom>
        </p:spPr>
      </p:pic>
      <p:pic>
        <p:nvPicPr>
          <p:cNvPr id="52" name="Grafik 51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82800" y="4510800"/>
            <a:ext cx="3589020" cy="2345436"/>
          </a:xfrm>
          <a:prstGeom prst="rect">
            <a:avLst/>
          </a:prstGeom>
        </p:spPr>
      </p:pic>
      <p:sp>
        <p:nvSpPr>
          <p:cNvPr id="53" name="Textfeld 52"/>
          <p:cNvSpPr txBox="1"/>
          <p:nvPr/>
        </p:nvSpPr>
        <p:spPr>
          <a:xfrm>
            <a:off x="3131840" y="191683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XDS</a:t>
            </a:r>
            <a:endParaRPr lang="de-DE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3131840" y="436510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QM</a:t>
            </a:r>
            <a:endParaRPr lang="de-DE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Textfeld 54"/>
          <p:cNvSpPr txBox="1"/>
          <p:nvPr/>
        </p:nvSpPr>
        <p:spPr>
          <a:xfrm rot="5400000">
            <a:off x="6345536" y="1291735"/>
            <a:ext cx="1800201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Navigate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directly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chapter</a:t>
            </a:r>
            <a:endParaRPr lang="de-DE" sz="77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Pfeil nach rechts 56">
            <a:hlinkClick r:id="rId6" action="ppaction://hlinksldjump"/>
          </p:cNvPr>
          <p:cNvSpPr>
            <a:spLocks noChangeAspect="1"/>
          </p:cNvSpPr>
          <p:nvPr/>
        </p:nvSpPr>
        <p:spPr>
          <a:xfrm rot="10800000">
            <a:off x="7140111" y="6275152"/>
            <a:ext cx="414766" cy="414766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8" name="Picture 4" descr="http://www.dynamicassociate.com/wp-content/uploads/2015/04/9349HomeButton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52556"/>
            <a:ext cx="643436" cy="48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" name="Gruppieren 71"/>
          <p:cNvGrpSpPr/>
          <p:nvPr/>
        </p:nvGrpSpPr>
        <p:grpSpPr>
          <a:xfrm>
            <a:off x="5940152" y="548679"/>
            <a:ext cx="1200071" cy="1152129"/>
            <a:chOff x="467543" y="2060847"/>
            <a:chExt cx="2170708" cy="2200996"/>
          </a:xfrm>
        </p:grpSpPr>
        <p:grpSp>
          <p:nvGrpSpPr>
            <p:cNvPr id="73" name="Gruppieren 72"/>
            <p:cNvGrpSpPr/>
            <p:nvPr/>
          </p:nvGrpSpPr>
          <p:grpSpPr>
            <a:xfrm>
              <a:off x="467544" y="2060848"/>
              <a:ext cx="1048867" cy="1048867"/>
              <a:chOff x="391289" y="882955"/>
              <a:chExt cx="1048867" cy="1048867"/>
            </a:xfrm>
          </p:grpSpPr>
          <p:sp>
            <p:nvSpPr>
              <p:cNvPr id="83" name="Rechteck 82">
                <a:hlinkClick r:id="rId16" action="ppaction://hlinksldjump"/>
              </p:cNvPr>
              <p:cNvSpPr/>
              <p:nvPr/>
            </p:nvSpPr>
            <p:spPr>
              <a:xfrm>
                <a:off x="391289" y="882955"/>
                <a:ext cx="1048867" cy="1048867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4" name="Rechteck 83"/>
              <p:cNvSpPr/>
              <p:nvPr/>
            </p:nvSpPr>
            <p:spPr>
              <a:xfrm>
                <a:off x="391289" y="882955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smtClean="0"/>
                  <a:t>Background &amp; Motivation</a:t>
                </a:r>
                <a:endParaRPr lang="de-DE" sz="700" b="1" kern="1200" dirty="0"/>
              </a:p>
            </p:txBody>
          </p:sp>
        </p:grpSp>
        <p:grpSp>
          <p:nvGrpSpPr>
            <p:cNvPr id="74" name="Gruppieren 73"/>
            <p:cNvGrpSpPr/>
            <p:nvPr/>
          </p:nvGrpSpPr>
          <p:grpSpPr>
            <a:xfrm>
              <a:off x="1589384" y="2060847"/>
              <a:ext cx="1048867" cy="1048867"/>
              <a:chOff x="3307565" y="846786"/>
              <a:chExt cx="1048867" cy="1048867"/>
            </a:xfrm>
          </p:grpSpPr>
          <p:sp>
            <p:nvSpPr>
              <p:cNvPr id="81" name="Rechteck 80">
                <a:hlinkClick r:id="rId17" action="ppaction://hlinksldjump"/>
              </p:cNvPr>
              <p:cNvSpPr/>
              <p:nvPr/>
            </p:nvSpPr>
            <p:spPr>
              <a:xfrm>
                <a:off x="3307565" y="846786"/>
                <a:ext cx="1048867" cy="1048867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2" name="Rechteck 81"/>
              <p:cNvSpPr/>
              <p:nvPr/>
            </p:nvSpPr>
            <p:spPr>
              <a:xfrm>
                <a:off x="3307565" y="846786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smtClean="0"/>
                  <a:t>Data &amp; Study Area</a:t>
                </a:r>
                <a:endParaRPr lang="de-DE" sz="700" b="1" kern="1200" dirty="0"/>
              </a:p>
            </p:txBody>
          </p:sp>
        </p:grpSp>
        <p:grpSp>
          <p:nvGrpSpPr>
            <p:cNvPr id="75" name="Gruppieren 74"/>
            <p:cNvGrpSpPr/>
            <p:nvPr/>
          </p:nvGrpSpPr>
          <p:grpSpPr>
            <a:xfrm>
              <a:off x="467543" y="3212976"/>
              <a:ext cx="1048867" cy="1048867"/>
              <a:chOff x="417579" y="2779541"/>
              <a:chExt cx="1048867" cy="1048867"/>
            </a:xfrm>
          </p:grpSpPr>
          <p:sp>
            <p:nvSpPr>
              <p:cNvPr id="79" name="Rechteck 78">
                <a:hlinkClick r:id="rId18" action="ppaction://hlinksldjump"/>
              </p:cNvPr>
              <p:cNvSpPr/>
              <p:nvPr/>
            </p:nvSpPr>
            <p:spPr>
              <a:xfrm>
                <a:off x="417579" y="2779541"/>
                <a:ext cx="1048867" cy="1048867"/>
              </a:xfrm>
              <a:prstGeom prst="rect">
                <a:avLst/>
              </a:prstGeom>
              <a:solidFill>
                <a:srgbClr val="33996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0" name="Rechteck 79"/>
              <p:cNvSpPr/>
              <p:nvPr/>
            </p:nvSpPr>
            <p:spPr>
              <a:xfrm>
                <a:off x="417579" y="2779541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err="1" smtClean="0"/>
                  <a:t>Methods</a:t>
                </a:r>
                <a:endParaRPr lang="de-DE" sz="700" b="1" kern="1200" dirty="0"/>
              </a:p>
            </p:txBody>
          </p:sp>
        </p:grpSp>
        <p:grpSp>
          <p:nvGrpSpPr>
            <p:cNvPr id="76" name="Gruppieren 75"/>
            <p:cNvGrpSpPr/>
            <p:nvPr/>
          </p:nvGrpSpPr>
          <p:grpSpPr>
            <a:xfrm>
              <a:off x="1589384" y="3212975"/>
              <a:ext cx="1048867" cy="1048867"/>
              <a:chOff x="3264248" y="2816446"/>
              <a:chExt cx="1048867" cy="1048867"/>
            </a:xfrm>
          </p:grpSpPr>
          <p:sp>
            <p:nvSpPr>
              <p:cNvPr id="77" name="Rechteck 76">
                <a:hlinkClick r:id="rId6" action="ppaction://hlinksldjump"/>
              </p:cNvPr>
              <p:cNvSpPr/>
              <p:nvPr/>
            </p:nvSpPr>
            <p:spPr>
              <a:xfrm>
                <a:off x="3264248" y="2816446"/>
                <a:ext cx="1048867" cy="1048867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8" name="Rechteck 77"/>
              <p:cNvSpPr/>
              <p:nvPr/>
            </p:nvSpPr>
            <p:spPr>
              <a:xfrm>
                <a:off x="3264248" y="2816446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err="1" smtClean="0"/>
                  <a:t>Results</a:t>
                </a:r>
                <a:r>
                  <a:rPr lang="de-DE" sz="700" b="1" kern="1200" dirty="0" smtClean="0"/>
                  <a:t> &amp; </a:t>
                </a:r>
                <a:r>
                  <a:rPr lang="de-DE" sz="700" b="1" kern="1200" dirty="0" err="1" smtClean="0"/>
                  <a:t>Conclusions</a:t>
                </a:r>
                <a:endParaRPr lang="de-DE" sz="700" b="1" kern="1200" dirty="0"/>
              </a:p>
            </p:txBody>
          </p:sp>
        </p:grpSp>
      </p:grpSp>
      <p:grpSp>
        <p:nvGrpSpPr>
          <p:cNvPr id="85" name="Gruppieren 84"/>
          <p:cNvGrpSpPr/>
          <p:nvPr/>
        </p:nvGrpSpPr>
        <p:grpSpPr>
          <a:xfrm>
            <a:off x="66748" y="1772816"/>
            <a:ext cx="1048867" cy="1048867"/>
            <a:chOff x="3264248" y="2816446"/>
            <a:chExt cx="1048867" cy="1048867"/>
          </a:xfrm>
        </p:grpSpPr>
        <p:sp>
          <p:nvSpPr>
            <p:cNvPr id="86" name="Rechteck 85">
              <a:hlinkClick r:id="rId6" action="ppaction://hlinksldjump"/>
            </p:cNvPr>
            <p:cNvSpPr/>
            <p:nvPr/>
          </p:nvSpPr>
          <p:spPr>
            <a:xfrm>
              <a:off x="3264248" y="2816446"/>
              <a:ext cx="1048867" cy="1048867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Rechteck 86"/>
            <p:cNvSpPr/>
            <p:nvPr/>
          </p:nvSpPr>
          <p:spPr>
            <a:xfrm>
              <a:off x="3264248" y="2816446"/>
              <a:ext cx="1048867" cy="1048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b="1" kern="1200" dirty="0" err="1" smtClean="0"/>
                <a:t>Results</a:t>
              </a:r>
              <a:r>
                <a:rPr lang="de-DE" sz="1400" b="1" kern="1200" dirty="0" smtClean="0"/>
                <a:t> &amp; </a:t>
              </a:r>
              <a:r>
                <a:rPr lang="de-DE" sz="1400" b="1" kern="1200" dirty="0" err="1" smtClean="0"/>
                <a:t>Conclusions</a:t>
              </a:r>
              <a:endParaRPr lang="de-DE" sz="1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5147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-11720" y="-13692"/>
            <a:ext cx="9167442" cy="6885384"/>
          </a:xfrm>
          <a:prstGeom prst="rect">
            <a:avLst/>
          </a:prstGeom>
          <a:noFill/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6615" y="14026"/>
            <a:ext cx="9117385" cy="17011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6837" y="107902"/>
            <a:ext cx="74894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Changing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Temporal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Structures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in Scenario-Neutral </a:t>
            </a:r>
          </a:p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Runoff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Response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Surfaces</a:t>
            </a:r>
            <a:endParaRPr lang="de-DE" sz="2500" b="1" dirty="0" smtClean="0">
              <a:solidFill>
                <a:schemeClr val="tx1"/>
              </a:solidFill>
              <a:latin typeface="+mj-lt"/>
              <a:ea typeface="Source Sans Pro" panose="020B050303040302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164288" y="-14459"/>
            <a:ext cx="1947702" cy="172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Picture 26" descr="Inst_Logo_E_RGB_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585" y="123172"/>
            <a:ext cx="714895" cy="70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4" descr="Uni_Logo_Fakulta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828" y="125974"/>
            <a:ext cx="660862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feld 12"/>
          <p:cNvSpPr txBox="1"/>
          <p:nvPr/>
        </p:nvSpPr>
        <p:spPr>
          <a:xfrm>
            <a:off x="107505" y="980727"/>
            <a:ext cx="5013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K. Vormoor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O. Rössler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G. Bürger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A. Bronstert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R. Weingartner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de-DE" sz="1400" i="1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07505" y="1304473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Institute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Earth-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Environmental Science, University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Potsdam </a:t>
            </a:r>
            <a:r>
              <a:rPr lang="de-DE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(kvormoor@uni-potsdam.de)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Oeschger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Climate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Change Research, 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Bern</a:t>
            </a:r>
            <a:endParaRPr lang="de-DE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54" descr="C:\Users\vormoor\AppData\Local\Temp\unibern_oeschger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92846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hteck 32">
            <a:hlinkClick r:id="rId6" action="ppaction://hlinksldjump"/>
          </p:cNvPr>
          <p:cNvSpPr/>
          <p:nvPr/>
        </p:nvSpPr>
        <p:spPr>
          <a:xfrm>
            <a:off x="26615" y="1715162"/>
            <a:ext cx="9085375" cy="509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35496" y="3140968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Detailed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hteck 16">
            <a:hlinkClick r:id="rId7" action="ppaction://hlinksldjump"/>
          </p:cNvPr>
          <p:cNvSpPr/>
          <p:nvPr/>
        </p:nvSpPr>
        <p:spPr>
          <a:xfrm>
            <a:off x="107504" y="3501008"/>
            <a:ext cx="792088" cy="7632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MQ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Rechteck 43">
            <a:hlinkClick r:id="rId8" action="ppaction://hlinksldjump"/>
          </p:cNvPr>
          <p:cNvSpPr/>
          <p:nvPr/>
        </p:nvSpPr>
        <p:spPr>
          <a:xfrm>
            <a:off x="107504" y="4321923"/>
            <a:ext cx="792088" cy="7632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AMF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Rechteck 44">
            <a:hlinkClick r:id="rId6" action="ppaction://hlinksldjump"/>
          </p:cNvPr>
          <p:cNvSpPr/>
          <p:nvPr/>
        </p:nvSpPr>
        <p:spPr>
          <a:xfrm>
            <a:off x="107504" y="5157191"/>
            <a:ext cx="792088" cy="7632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SD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46" name="Rechteck 45">
            <a:hlinkClick r:id="rId9" action="ppaction://hlinksldjump"/>
          </p:cNvPr>
          <p:cNvSpPr/>
          <p:nvPr/>
        </p:nvSpPr>
        <p:spPr>
          <a:xfrm>
            <a:off x="107504" y="5978107"/>
            <a:ext cx="792088" cy="7632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LF7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1187624" y="2391271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on </a:t>
            </a:r>
            <a:r>
              <a:rPr lang="de-DE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figure</a:t>
            </a:r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enlarge</a:t>
            </a:r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de-DE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9" name="Grafik 3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2800" y="1771200"/>
            <a:ext cx="3589020" cy="2761488"/>
          </a:xfrm>
          <a:prstGeom prst="rect">
            <a:avLst/>
          </a:prstGeom>
        </p:spPr>
      </p:pic>
      <p:pic>
        <p:nvPicPr>
          <p:cNvPr id="40" name="Grafik 39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82800" y="4510800"/>
            <a:ext cx="3589020" cy="2322576"/>
          </a:xfrm>
          <a:prstGeom prst="rect">
            <a:avLst/>
          </a:prstGeom>
        </p:spPr>
      </p:pic>
      <p:sp>
        <p:nvSpPr>
          <p:cNvPr id="41" name="Textfeld 40"/>
          <p:cNvSpPr txBox="1"/>
          <p:nvPr/>
        </p:nvSpPr>
        <p:spPr>
          <a:xfrm>
            <a:off x="3131840" y="191683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XDS</a:t>
            </a:r>
            <a:endParaRPr lang="de-DE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3131840" y="436510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QM</a:t>
            </a:r>
            <a:endParaRPr lang="de-DE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 rot="5400000">
            <a:off x="6345536" y="1291735"/>
            <a:ext cx="1800201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Navigate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directly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chapter</a:t>
            </a:r>
            <a:endParaRPr lang="de-DE" sz="77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Pfeil nach rechts 48">
            <a:hlinkClick r:id="rId6" action="ppaction://hlinksldjump"/>
          </p:cNvPr>
          <p:cNvSpPr>
            <a:spLocks noChangeAspect="1"/>
          </p:cNvSpPr>
          <p:nvPr/>
        </p:nvSpPr>
        <p:spPr>
          <a:xfrm rot="10800000">
            <a:off x="7140111" y="6275152"/>
            <a:ext cx="414766" cy="414766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0" name="Picture 4" descr="http://www.dynamicassociate.com/wp-content/uploads/2015/04/9349HomeButton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52556"/>
            <a:ext cx="643436" cy="48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uppieren 52"/>
          <p:cNvGrpSpPr/>
          <p:nvPr/>
        </p:nvGrpSpPr>
        <p:grpSpPr>
          <a:xfrm>
            <a:off x="5940152" y="548679"/>
            <a:ext cx="1200071" cy="1152129"/>
            <a:chOff x="467543" y="2060847"/>
            <a:chExt cx="2170708" cy="2200996"/>
          </a:xfrm>
        </p:grpSpPr>
        <p:grpSp>
          <p:nvGrpSpPr>
            <p:cNvPr id="54" name="Gruppieren 53"/>
            <p:cNvGrpSpPr/>
            <p:nvPr/>
          </p:nvGrpSpPr>
          <p:grpSpPr>
            <a:xfrm>
              <a:off x="467544" y="2060848"/>
              <a:ext cx="1048867" cy="1048867"/>
              <a:chOff x="391289" y="882955"/>
              <a:chExt cx="1048867" cy="1048867"/>
            </a:xfrm>
          </p:grpSpPr>
          <p:sp>
            <p:nvSpPr>
              <p:cNvPr id="64" name="Rechteck 63">
                <a:hlinkClick r:id="rId16" action="ppaction://hlinksldjump"/>
              </p:cNvPr>
              <p:cNvSpPr/>
              <p:nvPr/>
            </p:nvSpPr>
            <p:spPr>
              <a:xfrm>
                <a:off x="391289" y="882955"/>
                <a:ext cx="1048867" cy="1048867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5" name="Rechteck 64"/>
              <p:cNvSpPr/>
              <p:nvPr/>
            </p:nvSpPr>
            <p:spPr>
              <a:xfrm>
                <a:off x="391289" y="882955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smtClean="0"/>
                  <a:t>Background &amp; Motivation</a:t>
                </a:r>
                <a:endParaRPr lang="de-DE" sz="700" b="1" kern="1200" dirty="0"/>
              </a:p>
            </p:txBody>
          </p:sp>
        </p:grpSp>
        <p:grpSp>
          <p:nvGrpSpPr>
            <p:cNvPr id="55" name="Gruppieren 54"/>
            <p:cNvGrpSpPr/>
            <p:nvPr/>
          </p:nvGrpSpPr>
          <p:grpSpPr>
            <a:xfrm>
              <a:off x="1589384" y="2060847"/>
              <a:ext cx="1048867" cy="1048867"/>
              <a:chOff x="3307565" y="846786"/>
              <a:chExt cx="1048867" cy="1048867"/>
            </a:xfrm>
          </p:grpSpPr>
          <p:sp>
            <p:nvSpPr>
              <p:cNvPr id="62" name="Rechteck 61">
                <a:hlinkClick r:id="rId17" action="ppaction://hlinksldjump"/>
              </p:cNvPr>
              <p:cNvSpPr/>
              <p:nvPr/>
            </p:nvSpPr>
            <p:spPr>
              <a:xfrm>
                <a:off x="3307565" y="846786"/>
                <a:ext cx="1048867" cy="1048867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3" name="Rechteck 62"/>
              <p:cNvSpPr/>
              <p:nvPr/>
            </p:nvSpPr>
            <p:spPr>
              <a:xfrm>
                <a:off x="3307565" y="846786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smtClean="0"/>
                  <a:t>Data &amp; Study Area</a:t>
                </a:r>
                <a:endParaRPr lang="de-DE" sz="700" b="1" kern="1200" dirty="0"/>
              </a:p>
            </p:txBody>
          </p:sp>
        </p:grpSp>
        <p:grpSp>
          <p:nvGrpSpPr>
            <p:cNvPr id="56" name="Gruppieren 55"/>
            <p:cNvGrpSpPr/>
            <p:nvPr/>
          </p:nvGrpSpPr>
          <p:grpSpPr>
            <a:xfrm>
              <a:off x="467543" y="3212976"/>
              <a:ext cx="1048867" cy="1048867"/>
              <a:chOff x="417579" y="2779541"/>
              <a:chExt cx="1048867" cy="1048867"/>
            </a:xfrm>
          </p:grpSpPr>
          <p:sp>
            <p:nvSpPr>
              <p:cNvPr id="60" name="Rechteck 59">
                <a:hlinkClick r:id="rId18" action="ppaction://hlinksldjump"/>
              </p:cNvPr>
              <p:cNvSpPr/>
              <p:nvPr/>
            </p:nvSpPr>
            <p:spPr>
              <a:xfrm>
                <a:off x="417579" y="2779541"/>
                <a:ext cx="1048867" cy="1048867"/>
              </a:xfrm>
              <a:prstGeom prst="rect">
                <a:avLst/>
              </a:prstGeom>
              <a:solidFill>
                <a:srgbClr val="33996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1" name="Rechteck 60"/>
              <p:cNvSpPr/>
              <p:nvPr/>
            </p:nvSpPr>
            <p:spPr>
              <a:xfrm>
                <a:off x="417579" y="2779541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err="1" smtClean="0"/>
                  <a:t>Methods</a:t>
                </a:r>
                <a:endParaRPr lang="de-DE" sz="700" b="1" kern="1200" dirty="0"/>
              </a:p>
            </p:txBody>
          </p:sp>
        </p:grpSp>
        <p:grpSp>
          <p:nvGrpSpPr>
            <p:cNvPr id="57" name="Gruppieren 56"/>
            <p:cNvGrpSpPr/>
            <p:nvPr/>
          </p:nvGrpSpPr>
          <p:grpSpPr>
            <a:xfrm>
              <a:off x="1589384" y="3212975"/>
              <a:ext cx="1048867" cy="1048867"/>
              <a:chOff x="3264248" y="2816446"/>
              <a:chExt cx="1048867" cy="1048867"/>
            </a:xfrm>
          </p:grpSpPr>
          <p:sp>
            <p:nvSpPr>
              <p:cNvPr id="58" name="Rechteck 57">
                <a:hlinkClick r:id="rId6" action="ppaction://hlinksldjump"/>
              </p:cNvPr>
              <p:cNvSpPr/>
              <p:nvPr/>
            </p:nvSpPr>
            <p:spPr>
              <a:xfrm>
                <a:off x="3264248" y="2816446"/>
                <a:ext cx="1048867" cy="1048867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9" name="Rechteck 58"/>
              <p:cNvSpPr/>
              <p:nvPr/>
            </p:nvSpPr>
            <p:spPr>
              <a:xfrm>
                <a:off x="3264248" y="2816446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err="1" smtClean="0"/>
                  <a:t>Results</a:t>
                </a:r>
                <a:r>
                  <a:rPr lang="de-DE" sz="700" b="1" kern="1200" dirty="0" smtClean="0"/>
                  <a:t> &amp; </a:t>
                </a:r>
                <a:r>
                  <a:rPr lang="de-DE" sz="700" b="1" kern="1200" dirty="0" err="1" smtClean="0"/>
                  <a:t>Conclusions</a:t>
                </a:r>
                <a:endParaRPr lang="de-DE" sz="700" b="1" kern="1200" dirty="0"/>
              </a:p>
            </p:txBody>
          </p:sp>
        </p:grpSp>
      </p:grpSp>
      <p:grpSp>
        <p:nvGrpSpPr>
          <p:cNvPr id="66" name="Gruppieren 65"/>
          <p:cNvGrpSpPr/>
          <p:nvPr/>
        </p:nvGrpSpPr>
        <p:grpSpPr>
          <a:xfrm>
            <a:off x="66748" y="1772816"/>
            <a:ext cx="1048867" cy="1048867"/>
            <a:chOff x="3264248" y="2816446"/>
            <a:chExt cx="1048867" cy="1048867"/>
          </a:xfrm>
        </p:grpSpPr>
        <p:sp>
          <p:nvSpPr>
            <p:cNvPr id="67" name="Rechteck 66">
              <a:hlinkClick r:id="rId6" action="ppaction://hlinksldjump"/>
            </p:cNvPr>
            <p:cNvSpPr/>
            <p:nvPr/>
          </p:nvSpPr>
          <p:spPr>
            <a:xfrm>
              <a:off x="3264248" y="2816446"/>
              <a:ext cx="1048867" cy="1048867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Rechteck 67"/>
            <p:cNvSpPr/>
            <p:nvPr/>
          </p:nvSpPr>
          <p:spPr>
            <a:xfrm>
              <a:off x="3264248" y="2816446"/>
              <a:ext cx="1048867" cy="1048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b="1" kern="1200" dirty="0" err="1" smtClean="0"/>
                <a:t>Results</a:t>
              </a:r>
              <a:r>
                <a:rPr lang="de-DE" sz="1400" b="1" kern="1200" dirty="0" smtClean="0"/>
                <a:t> &amp; </a:t>
              </a:r>
              <a:r>
                <a:rPr lang="de-DE" sz="1400" b="1" kern="1200" dirty="0" err="1" smtClean="0"/>
                <a:t>Conclusions</a:t>
              </a:r>
              <a:endParaRPr lang="de-DE" sz="1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5168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-11720" y="-13692"/>
            <a:ext cx="9167442" cy="6885384"/>
          </a:xfrm>
          <a:prstGeom prst="rect">
            <a:avLst/>
          </a:prstGeom>
          <a:noFill/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6615" y="14026"/>
            <a:ext cx="9117385" cy="17011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6837" y="107902"/>
            <a:ext cx="74894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Changing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Temporal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Structures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in Scenario-Neutral </a:t>
            </a:r>
          </a:p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Runoff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Response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Surfaces</a:t>
            </a:r>
            <a:endParaRPr lang="de-DE" sz="2500" b="1" dirty="0" smtClean="0">
              <a:solidFill>
                <a:schemeClr val="tx1"/>
              </a:solidFill>
              <a:latin typeface="+mj-lt"/>
              <a:ea typeface="Source Sans Pro" panose="020B050303040302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164288" y="-14459"/>
            <a:ext cx="1947702" cy="172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Picture 26" descr="Inst_Logo_E_RGB_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585" y="123172"/>
            <a:ext cx="714895" cy="70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4" descr="Uni_Logo_Fakulta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828" y="125974"/>
            <a:ext cx="660862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feld 12"/>
          <p:cNvSpPr txBox="1"/>
          <p:nvPr/>
        </p:nvSpPr>
        <p:spPr>
          <a:xfrm>
            <a:off x="107505" y="980727"/>
            <a:ext cx="5013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K. Vormoor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O. Rössler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G. Bürger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A. Bronstert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R. Weingartner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de-DE" sz="1400" i="1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07505" y="1304473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Institute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Earth-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Environmental Science, University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Potsdam </a:t>
            </a:r>
            <a:r>
              <a:rPr lang="de-DE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(kvormoor@uni-potsdam.de)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Oeschger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Climate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Change Research, 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Bern</a:t>
            </a:r>
            <a:endParaRPr lang="de-DE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54" descr="C:\Users\vormoor\AppData\Local\Temp\unibern_oeschger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92846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hteck 32">
            <a:hlinkClick r:id="rId6" action="ppaction://hlinksldjump"/>
          </p:cNvPr>
          <p:cNvSpPr/>
          <p:nvPr/>
        </p:nvSpPr>
        <p:spPr>
          <a:xfrm>
            <a:off x="26615" y="1715162"/>
            <a:ext cx="9085375" cy="509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35496" y="3140968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Detailed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hteck 16">
            <a:hlinkClick r:id="rId7" action="ppaction://hlinksldjump"/>
          </p:cNvPr>
          <p:cNvSpPr/>
          <p:nvPr/>
        </p:nvSpPr>
        <p:spPr>
          <a:xfrm>
            <a:off x="107504" y="3501008"/>
            <a:ext cx="792088" cy="7632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MQ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Rechteck 43">
            <a:hlinkClick r:id="rId8" action="ppaction://hlinksldjump"/>
          </p:cNvPr>
          <p:cNvSpPr/>
          <p:nvPr/>
        </p:nvSpPr>
        <p:spPr>
          <a:xfrm>
            <a:off x="107504" y="4321923"/>
            <a:ext cx="792088" cy="7632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AMF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Rechteck 44">
            <a:hlinkClick r:id="rId9" action="ppaction://hlinksldjump"/>
          </p:cNvPr>
          <p:cNvSpPr/>
          <p:nvPr/>
        </p:nvSpPr>
        <p:spPr>
          <a:xfrm>
            <a:off x="107504" y="5157191"/>
            <a:ext cx="792088" cy="7632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107504" y="5978107"/>
            <a:ext cx="792088" cy="7632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LF7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1187624" y="2391271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on </a:t>
            </a:r>
            <a:r>
              <a:rPr lang="de-DE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figure</a:t>
            </a:r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enlarge</a:t>
            </a:r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de-DE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5" name="Grafik 34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2800" y="1771200"/>
            <a:ext cx="3589020" cy="2761488"/>
          </a:xfrm>
          <a:prstGeom prst="rect">
            <a:avLst/>
          </a:prstGeom>
        </p:spPr>
      </p:pic>
      <p:pic>
        <p:nvPicPr>
          <p:cNvPr id="36" name="Grafik 35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82800" y="4510800"/>
            <a:ext cx="3589020" cy="2377440"/>
          </a:xfrm>
          <a:prstGeom prst="rect">
            <a:avLst/>
          </a:prstGeom>
        </p:spPr>
      </p:pic>
      <p:sp>
        <p:nvSpPr>
          <p:cNvPr id="39" name="Textfeld 38"/>
          <p:cNvSpPr txBox="1"/>
          <p:nvPr/>
        </p:nvSpPr>
        <p:spPr>
          <a:xfrm>
            <a:off x="3131840" y="191683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XDS</a:t>
            </a:r>
            <a:endParaRPr lang="de-DE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3131840" y="436510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QM</a:t>
            </a:r>
            <a:endParaRPr lang="de-DE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 rot="5400000">
            <a:off x="6345536" y="1291735"/>
            <a:ext cx="1800201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Navigate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directly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chapter</a:t>
            </a:r>
            <a:endParaRPr lang="de-DE" sz="77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Pfeil nach rechts 41">
            <a:hlinkClick r:id="rId6" action="ppaction://hlinksldjump"/>
          </p:cNvPr>
          <p:cNvSpPr>
            <a:spLocks noChangeAspect="1"/>
          </p:cNvSpPr>
          <p:nvPr/>
        </p:nvSpPr>
        <p:spPr>
          <a:xfrm rot="10800000">
            <a:off x="7140111" y="6275152"/>
            <a:ext cx="414766" cy="414766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3" name="Picture 4" descr="http://www.dynamicassociate.com/wp-content/uploads/2015/04/9349HomeButton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52556"/>
            <a:ext cx="643436" cy="48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uppieren 46"/>
          <p:cNvGrpSpPr/>
          <p:nvPr/>
        </p:nvGrpSpPr>
        <p:grpSpPr>
          <a:xfrm>
            <a:off x="5940152" y="548679"/>
            <a:ext cx="1200071" cy="1152129"/>
            <a:chOff x="467543" y="2060847"/>
            <a:chExt cx="2170708" cy="2200996"/>
          </a:xfrm>
        </p:grpSpPr>
        <p:grpSp>
          <p:nvGrpSpPr>
            <p:cNvPr id="48" name="Gruppieren 47"/>
            <p:cNvGrpSpPr/>
            <p:nvPr/>
          </p:nvGrpSpPr>
          <p:grpSpPr>
            <a:xfrm>
              <a:off x="467544" y="2060848"/>
              <a:ext cx="1048867" cy="1048867"/>
              <a:chOff x="391289" y="882955"/>
              <a:chExt cx="1048867" cy="1048867"/>
            </a:xfrm>
          </p:grpSpPr>
          <p:sp>
            <p:nvSpPr>
              <p:cNvPr id="59" name="Rechteck 58">
                <a:hlinkClick r:id="rId16" action="ppaction://hlinksldjump"/>
              </p:cNvPr>
              <p:cNvSpPr/>
              <p:nvPr/>
            </p:nvSpPr>
            <p:spPr>
              <a:xfrm>
                <a:off x="391289" y="882955"/>
                <a:ext cx="1048867" cy="1048867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0" name="Rechteck 59"/>
              <p:cNvSpPr/>
              <p:nvPr/>
            </p:nvSpPr>
            <p:spPr>
              <a:xfrm>
                <a:off x="391289" y="882955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smtClean="0"/>
                  <a:t>Background &amp; Motivation</a:t>
                </a:r>
                <a:endParaRPr lang="de-DE" sz="700" b="1" kern="1200" dirty="0"/>
              </a:p>
            </p:txBody>
          </p:sp>
        </p:grpSp>
        <p:grpSp>
          <p:nvGrpSpPr>
            <p:cNvPr id="49" name="Gruppieren 48"/>
            <p:cNvGrpSpPr/>
            <p:nvPr/>
          </p:nvGrpSpPr>
          <p:grpSpPr>
            <a:xfrm>
              <a:off x="1589384" y="2060847"/>
              <a:ext cx="1048867" cy="1048867"/>
              <a:chOff x="3307565" y="846786"/>
              <a:chExt cx="1048867" cy="1048867"/>
            </a:xfrm>
          </p:grpSpPr>
          <p:sp>
            <p:nvSpPr>
              <p:cNvPr id="57" name="Rechteck 56">
                <a:hlinkClick r:id="rId17" action="ppaction://hlinksldjump"/>
              </p:cNvPr>
              <p:cNvSpPr/>
              <p:nvPr/>
            </p:nvSpPr>
            <p:spPr>
              <a:xfrm>
                <a:off x="3307565" y="846786"/>
                <a:ext cx="1048867" cy="1048867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8" name="Rechteck 57"/>
              <p:cNvSpPr/>
              <p:nvPr/>
            </p:nvSpPr>
            <p:spPr>
              <a:xfrm>
                <a:off x="3307565" y="846786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smtClean="0"/>
                  <a:t>Data &amp; Study Area</a:t>
                </a:r>
                <a:endParaRPr lang="de-DE" sz="700" b="1" kern="1200" dirty="0"/>
              </a:p>
            </p:txBody>
          </p:sp>
        </p:grpSp>
        <p:grpSp>
          <p:nvGrpSpPr>
            <p:cNvPr id="50" name="Gruppieren 49"/>
            <p:cNvGrpSpPr/>
            <p:nvPr/>
          </p:nvGrpSpPr>
          <p:grpSpPr>
            <a:xfrm>
              <a:off x="467543" y="3212976"/>
              <a:ext cx="1048867" cy="1048867"/>
              <a:chOff x="417579" y="2779541"/>
              <a:chExt cx="1048867" cy="1048867"/>
            </a:xfrm>
          </p:grpSpPr>
          <p:sp>
            <p:nvSpPr>
              <p:cNvPr id="55" name="Rechteck 54">
                <a:hlinkClick r:id="rId18" action="ppaction://hlinksldjump"/>
              </p:cNvPr>
              <p:cNvSpPr/>
              <p:nvPr/>
            </p:nvSpPr>
            <p:spPr>
              <a:xfrm>
                <a:off x="417579" y="2779541"/>
                <a:ext cx="1048867" cy="1048867"/>
              </a:xfrm>
              <a:prstGeom prst="rect">
                <a:avLst/>
              </a:prstGeom>
              <a:solidFill>
                <a:srgbClr val="33996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6" name="Rechteck 55"/>
              <p:cNvSpPr/>
              <p:nvPr/>
            </p:nvSpPr>
            <p:spPr>
              <a:xfrm>
                <a:off x="417579" y="2779541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err="1" smtClean="0"/>
                  <a:t>Methods</a:t>
                </a:r>
                <a:endParaRPr lang="de-DE" sz="700" b="1" kern="1200" dirty="0"/>
              </a:p>
            </p:txBody>
          </p:sp>
        </p:grpSp>
        <p:grpSp>
          <p:nvGrpSpPr>
            <p:cNvPr id="52" name="Gruppieren 51"/>
            <p:cNvGrpSpPr/>
            <p:nvPr/>
          </p:nvGrpSpPr>
          <p:grpSpPr>
            <a:xfrm>
              <a:off x="1589384" y="3212975"/>
              <a:ext cx="1048867" cy="1048867"/>
              <a:chOff x="3264248" y="2816446"/>
              <a:chExt cx="1048867" cy="1048867"/>
            </a:xfrm>
          </p:grpSpPr>
          <p:sp>
            <p:nvSpPr>
              <p:cNvPr id="53" name="Rechteck 52">
                <a:hlinkClick r:id="rId6" action="ppaction://hlinksldjump"/>
              </p:cNvPr>
              <p:cNvSpPr/>
              <p:nvPr/>
            </p:nvSpPr>
            <p:spPr>
              <a:xfrm>
                <a:off x="3264248" y="2816446"/>
                <a:ext cx="1048867" cy="1048867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4" name="Rechteck 53"/>
              <p:cNvSpPr/>
              <p:nvPr/>
            </p:nvSpPr>
            <p:spPr>
              <a:xfrm>
                <a:off x="3264248" y="2816446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err="1" smtClean="0"/>
                  <a:t>Results</a:t>
                </a:r>
                <a:r>
                  <a:rPr lang="de-DE" sz="700" b="1" kern="1200" dirty="0" smtClean="0"/>
                  <a:t> &amp; </a:t>
                </a:r>
                <a:r>
                  <a:rPr lang="de-DE" sz="700" b="1" kern="1200" dirty="0" err="1" smtClean="0"/>
                  <a:t>Conclusions</a:t>
                </a:r>
                <a:endParaRPr lang="de-DE" sz="700" b="1" kern="1200" dirty="0"/>
              </a:p>
            </p:txBody>
          </p:sp>
        </p:grpSp>
      </p:grpSp>
      <p:grpSp>
        <p:nvGrpSpPr>
          <p:cNvPr id="61" name="Gruppieren 60"/>
          <p:cNvGrpSpPr/>
          <p:nvPr/>
        </p:nvGrpSpPr>
        <p:grpSpPr>
          <a:xfrm>
            <a:off x="66748" y="1772816"/>
            <a:ext cx="1048867" cy="1048867"/>
            <a:chOff x="3264248" y="2816446"/>
            <a:chExt cx="1048867" cy="1048867"/>
          </a:xfrm>
        </p:grpSpPr>
        <p:sp>
          <p:nvSpPr>
            <p:cNvPr id="62" name="Rechteck 61">
              <a:hlinkClick r:id="rId6" action="ppaction://hlinksldjump"/>
            </p:cNvPr>
            <p:cNvSpPr/>
            <p:nvPr/>
          </p:nvSpPr>
          <p:spPr>
            <a:xfrm>
              <a:off x="3264248" y="2816446"/>
              <a:ext cx="1048867" cy="1048867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Rechteck 62"/>
            <p:cNvSpPr/>
            <p:nvPr/>
          </p:nvSpPr>
          <p:spPr>
            <a:xfrm>
              <a:off x="3264248" y="2816446"/>
              <a:ext cx="1048867" cy="1048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b="1" kern="1200" dirty="0" err="1" smtClean="0"/>
                <a:t>Results</a:t>
              </a:r>
              <a:r>
                <a:rPr lang="de-DE" sz="1400" b="1" kern="1200" dirty="0" smtClean="0"/>
                <a:t> &amp; </a:t>
              </a:r>
              <a:r>
                <a:rPr lang="de-DE" sz="1400" b="1" kern="1200" dirty="0" err="1" smtClean="0"/>
                <a:t>Conclusions</a:t>
              </a:r>
              <a:endParaRPr lang="de-DE" sz="1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4421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-11720" y="-13692"/>
            <a:ext cx="9167442" cy="6885384"/>
          </a:xfrm>
          <a:prstGeom prst="rect">
            <a:avLst/>
          </a:prstGeom>
          <a:noFill/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6615" y="14026"/>
            <a:ext cx="9117385" cy="17011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6837" y="107902"/>
            <a:ext cx="74894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Changing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Temporal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Structures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in Scenario-Neutral </a:t>
            </a:r>
          </a:p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Runoff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Response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Surfaces</a:t>
            </a:r>
            <a:endParaRPr lang="de-DE" sz="2500" b="1" dirty="0" smtClean="0">
              <a:solidFill>
                <a:schemeClr val="tx1"/>
              </a:solidFill>
              <a:latin typeface="+mj-lt"/>
              <a:ea typeface="Source Sans Pro" panose="020B050303040302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164288" y="-14459"/>
            <a:ext cx="1947702" cy="172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Picture 26" descr="Inst_Logo_E_RGB_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585" y="123172"/>
            <a:ext cx="714895" cy="70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4" descr="Uni_Logo_Fakulta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828" y="125974"/>
            <a:ext cx="660862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feld 12"/>
          <p:cNvSpPr txBox="1"/>
          <p:nvPr/>
        </p:nvSpPr>
        <p:spPr>
          <a:xfrm>
            <a:off x="107505" y="980727"/>
            <a:ext cx="5013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K. Vormoor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O. Rössler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G. Bürger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A. Bronstert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R. Weingartner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de-DE" sz="1400" i="1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07505" y="1304473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Institute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Earth-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Environmental Science, University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Potsdam </a:t>
            </a:r>
            <a:r>
              <a:rPr lang="de-DE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(kvormoor@uni-potsdam.de)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Oeschger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Climate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Change Research, 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Bern</a:t>
            </a:r>
            <a:endParaRPr lang="de-DE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54" descr="C:\Users\vormoor\AppData\Local\Temp\unibern_oeschger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92846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26615" y="1715162"/>
            <a:ext cx="9085375" cy="509821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51519" y="1858237"/>
            <a:ext cx="48697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b="1" i="1" dirty="0" err="1" smtClean="0">
                <a:solidFill>
                  <a:srgbClr val="00B050"/>
                </a:solidFill>
              </a:rPr>
              <a:t>Runoff</a:t>
            </a:r>
            <a:r>
              <a:rPr lang="de-DE" sz="2600" b="1" i="1" dirty="0" smtClean="0">
                <a:solidFill>
                  <a:srgbClr val="00B050"/>
                </a:solidFill>
              </a:rPr>
              <a:t> Response </a:t>
            </a:r>
            <a:r>
              <a:rPr lang="de-DE" sz="2600" b="1" i="1" dirty="0" err="1" smtClean="0">
                <a:solidFill>
                  <a:srgbClr val="00B050"/>
                </a:solidFill>
              </a:rPr>
              <a:t>Surfaces</a:t>
            </a:r>
            <a:r>
              <a:rPr lang="de-DE" sz="2600" b="1" i="1" dirty="0" smtClean="0">
                <a:solidFill>
                  <a:srgbClr val="00B050"/>
                </a:solidFill>
              </a:rPr>
              <a:t>??</a:t>
            </a:r>
            <a:endParaRPr lang="de-DE" sz="2600" b="1" i="1" dirty="0">
              <a:solidFill>
                <a:srgbClr val="00B050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26615" y="2391910"/>
            <a:ext cx="9085375" cy="4421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3259450" cy="332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395536" y="239191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traditional: “top-down“</a:t>
            </a:r>
            <a:endParaRPr lang="de-DE" sz="1400" b="1" dirty="0"/>
          </a:p>
        </p:txBody>
      </p:sp>
      <p:sp>
        <p:nvSpPr>
          <p:cNvPr id="20" name="Textfeld 19"/>
          <p:cNvSpPr txBox="1"/>
          <p:nvPr/>
        </p:nvSpPr>
        <p:spPr>
          <a:xfrm>
            <a:off x="4820999" y="2401143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alternative: “</a:t>
            </a:r>
            <a:r>
              <a:rPr lang="de-DE" sz="1400" b="1" dirty="0" err="1" smtClean="0"/>
              <a:t>bottom-up</a:t>
            </a:r>
            <a:r>
              <a:rPr lang="de-DE" sz="1400" b="1" dirty="0" smtClean="0"/>
              <a:t>“</a:t>
            </a:r>
            <a:endParaRPr lang="de-DE" sz="1400" b="1" dirty="0"/>
          </a:p>
        </p:txBody>
      </p:sp>
      <p:grpSp>
        <p:nvGrpSpPr>
          <p:cNvPr id="23" name="Gruppieren 22"/>
          <p:cNvGrpSpPr/>
          <p:nvPr/>
        </p:nvGrpSpPr>
        <p:grpSpPr>
          <a:xfrm>
            <a:off x="4355976" y="2741549"/>
            <a:ext cx="4832721" cy="3207731"/>
            <a:chOff x="4323001" y="2751921"/>
            <a:chExt cx="4832721" cy="3207731"/>
          </a:xfrm>
        </p:grpSpPr>
        <p:pic>
          <p:nvPicPr>
            <p:cNvPr id="19" name="Picture 4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001" y="2751921"/>
              <a:ext cx="4713495" cy="3207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hteck 21"/>
            <p:cNvSpPr/>
            <p:nvPr/>
          </p:nvSpPr>
          <p:spPr>
            <a:xfrm>
              <a:off x="8820472" y="2751921"/>
              <a:ext cx="335250" cy="2621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" name="Textfeld 23"/>
          <p:cNvSpPr txBox="1"/>
          <p:nvPr/>
        </p:nvSpPr>
        <p:spPr>
          <a:xfrm>
            <a:off x="4283968" y="5930696"/>
            <a:ext cx="49685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04775">
              <a:buFont typeface="Arial" panose="020B0604020202020204" pitchFamily="34" charset="0"/>
              <a:buChar char="•"/>
            </a:pPr>
            <a:r>
              <a:rPr lang="de-DE" sz="1400" dirty="0" smtClean="0"/>
              <a:t>Impact </a:t>
            </a:r>
            <a:r>
              <a:rPr lang="de-DE" sz="1400" dirty="0" err="1" smtClean="0"/>
              <a:t>model</a:t>
            </a:r>
            <a:r>
              <a:rPr lang="de-DE" sz="1400" dirty="0" smtClean="0"/>
              <a:t> </a:t>
            </a:r>
            <a:r>
              <a:rPr lang="de-DE" sz="1400" dirty="0" err="1" smtClean="0"/>
              <a:t>is</a:t>
            </a:r>
            <a:r>
              <a:rPr lang="de-DE" sz="1400" dirty="0" smtClean="0"/>
              <a:t> </a:t>
            </a:r>
            <a:r>
              <a:rPr lang="de-DE" sz="1400" dirty="0" err="1" smtClean="0"/>
              <a:t>run</a:t>
            </a:r>
            <a:r>
              <a:rPr lang="de-DE" sz="1400" dirty="0" smtClean="0"/>
              <a:t> </a:t>
            </a:r>
            <a:r>
              <a:rPr lang="de-DE" sz="1400" dirty="0" err="1" smtClean="0"/>
              <a:t>with</a:t>
            </a:r>
            <a:r>
              <a:rPr lang="de-DE" sz="1400" dirty="0" smtClean="0"/>
              <a:t> </a:t>
            </a:r>
            <a:r>
              <a:rPr lang="de-DE" sz="1400" dirty="0" err="1" smtClean="0"/>
              <a:t>systematically</a:t>
            </a:r>
            <a:r>
              <a:rPr lang="de-DE" sz="1400" dirty="0" smtClean="0"/>
              <a:t> </a:t>
            </a:r>
            <a:r>
              <a:rPr lang="de-DE" sz="1400" dirty="0" err="1" smtClean="0"/>
              <a:t>perturbed</a:t>
            </a:r>
            <a:r>
              <a:rPr lang="de-DE" sz="1400" dirty="0" smtClean="0"/>
              <a:t> </a:t>
            </a:r>
            <a:r>
              <a:rPr lang="de-DE" sz="1400" dirty="0" err="1" smtClean="0"/>
              <a:t>climate</a:t>
            </a:r>
            <a:r>
              <a:rPr lang="de-DE" sz="1400" dirty="0" smtClean="0"/>
              <a:t> </a:t>
            </a:r>
            <a:r>
              <a:rPr lang="de-DE" sz="1400" dirty="0" err="1" smtClean="0"/>
              <a:t>input</a:t>
            </a:r>
            <a:r>
              <a:rPr lang="de-DE" sz="1400" dirty="0" smtClean="0"/>
              <a:t> </a:t>
            </a:r>
            <a:r>
              <a:rPr lang="de-DE" sz="1400" dirty="0" err="1" smtClean="0"/>
              <a:t>data</a:t>
            </a:r>
            <a:endParaRPr lang="de-DE" sz="1400" dirty="0" smtClean="0"/>
          </a:p>
          <a:p>
            <a:pPr marL="285750" indent="-104775">
              <a:buFont typeface="Arial" panose="020B0604020202020204" pitchFamily="34" charset="0"/>
              <a:buChar char="•"/>
            </a:pPr>
            <a:r>
              <a:rPr lang="de-DE" sz="1400" dirty="0" err="1" smtClean="0"/>
              <a:t>Each</a:t>
            </a:r>
            <a:r>
              <a:rPr lang="de-DE" sz="1400" dirty="0" smtClean="0"/>
              <a:t> </a:t>
            </a:r>
            <a:r>
              <a:rPr lang="de-DE" sz="1400" dirty="0" err="1" smtClean="0"/>
              <a:t>realization</a:t>
            </a:r>
            <a:r>
              <a:rPr lang="de-DE" sz="1400" dirty="0" smtClean="0"/>
              <a:t> </a:t>
            </a:r>
            <a:r>
              <a:rPr lang="de-DE" sz="1400" dirty="0" err="1" smtClean="0"/>
              <a:t>is</a:t>
            </a:r>
            <a:r>
              <a:rPr lang="de-DE" sz="1400" dirty="0" smtClean="0"/>
              <a:t> </a:t>
            </a:r>
            <a:r>
              <a:rPr lang="de-DE" sz="1400" dirty="0" err="1" smtClean="0"/>
              <a:t>one</a:t>
            </a:r>
            <a:r>
              <a:rPr lang="de-DE" sz="1400" dirty="0" smtClean="0"/>
              <a:t> </a:t>
            </a:r>
            <a:r>
              <a:rPr lang="de-DE" sz="1400" dirty="0" err="1" smtClean="0"/>
              <a:t>pixel</a:t>
            </a:r>
            <a:r>
              <a:rPr lang="de-DE" sz="1400" dirty="0" smtClean="0"/>
              <a:t> in 2D-matrix </a:t>
            </a:r>
            <a:r>
              <a:rPr lang="de-DE" sz="1400" dirty="0" smtClean="0">
                <a:sym typeface="Wingdings" panose="05000000000000000000" pitchFamily="2" charset="2"/>
              </a:rPr>
              <a:t> Response Surface</a:t>
            </a:r>
            <a:endParaRPr lang="de-DE" sz="1400" dirty="0"/>
          </a:p>
        </p:txBody>
      </p:sp>
      <p:sp>
        <p:nvSpPr>
          <p:cNvPr id="25" name="Textfeld 24"/>
          <p:cNvSpPr txBox="1"/>
          <p:nvPr/>
        </p:nvSpPr>
        <p:spPr>
          <a:xfrm>
            <a:off x="-108520" y="5939661"/>
            <a:ext cx="447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04775">
              <a:buFont typeface="Arial" panose="020B0604020202020204" pitchFamily="34" charset="0"/>
              <a:buChar char="•"/>
            </a:pPr>
            <a:r>
              <a:rPr lang="de-DE" sz="1400" dirty="0" smtClean="0"/>
              <a:t>Multi-model/multi-parameter </a:t>
            </a:r>
            <a:r>
              <a:rPr lang="de-DE" sz="1400" dirty="0" err="1" smtClean="0"/>
              <a:t>cascade</a:t>
            </a:r>
            <a:endParaRPr lang="de-DE" sz="1400" dirty="0" smtClean="0"/>
          </a:p>
          <a:p>
            <a:pPr marL="285750" indent="-104775">
              <a:buFont typeface="Arial" panose="020B0604020202020204" pitchFamily="34" charset="0"/>
              <a:buChar char="•"/>
            </a:pPr>
            <a:r>
              <a:rPr lang="de-DE" sz="1400" dirty="0" err="1" smtClean="0"/>
              <a:t>Physically</a:t>
            </a:r>
            <a:r>
              <a:rPr lang="de-DE" sz="1400" dirty="0" smtClean="0"/>
              <a:t> </a:t>
            </a:r>
            <a:r>
              <a:rPr lang="de-DE" sz="1400" dirty="0" err="1" smtClean="0"/>
              <a:t>sound</a:t>
            </a:r>
            <a:r>
              <a:rPr lang="de-DE" sz="1400" dirty="0" smtClean="0"/>
              <a:t> </a:t>
            </a:r>
            <a:r>
              <a:rPr lang="de-DE" sz="1400" dirty="0" err="1" smtClean="0"/>
              <a:t>projections</a:t>
            </a:r>
            <a:r>
              <a:rPr lang="de-DE" sz="1400" dirty="0" smtClean="0"/>
              <a:t>; large </a:t>
            </a:r>
            <a:r>
              <a:rPr lang="de-DE" sz="1400" dirty="0" err="1" smtClean="0"/>
              <a:t>uncertainties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08050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-11720" y="-13692"/>
            <a:ext cx="9167442" cy="6885384"/>
          </a:xfrm>
          <a:prstGeom prst="rect">
            <a:avLst/>
          </a:prstGeom>
          <a:noFill/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6615" y="14026"/>
            <a:ext cx="9117385" cy="17011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6837" y="107902"/>
            <a:ext cx="74894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Changing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Temporal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Structures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in Scenario-Neutral </a:t>
            </a:r>
          </a:p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Runoff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Response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Surfaces</a:t>
            </a:r>
            <a:endParaRPr lang="de-DE" sz="2500" b="1" dirty="0" smtClean="0">
              <a:solidFill>
                <a:schemeClr val="tx1"/>
              </a:solidFill>
              <a:latin typeface="+mj-lt"/>
              <a:ea typeface="Source Sans Pro" panose="020B050303040302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164288" y="-14459"/>
            <a:ext cx="1947702" cy="172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Picture 26" descr="Inst_Logo_E_RGB_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585" y="123172"/>
            <a:ext cx="714895" cy="70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4" descr="Uni_Logo_Fakulta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828" y="125974"/>
            <a:ext cx="660862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feld 12"/>
          <p:cNvSpPr txBox="1"/>
          <p:nvPr/>
        </p:nvSpPr>
        <p:spPr>
          <a:xfrm>
            <a:off x="107505" y="980727"/>
            <a:ext cx="5013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K. Vormoor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O. Rössler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G. Bürger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A. Bronstert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R. Weingartner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de-DE" sz="1400" i="1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07505" y="1304473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Institute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Earth-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Environmental Science, University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Potsdam </a:t>
            </a:r>
            <a:r>
              <a:rPr lang="de-DE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(kvormoor@uni-potsdam.de)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Oeschger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Climate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Change Research, 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Bern</a:t>
            </a:r>
            <a:endParaRPr lang="de-DE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54" descr="C:\Users\vormoor\AppData\Local\Temp\unibern_oeschger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92846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hteck 32">
            <a:hlinkClick r:id="rId6" action="ppaction://hlinksldjump"/>
          </p:cNvPr>
          <p:cNvSpPr/>
          <p:nvPr/>
        </p:nvSpPr>
        <p:spPr>
          <a:xfrm>
            <a:off x="26615" y="1715162"/>
            <a:ext cx="9085375" cy="509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29" name="Gruppieren 28"/>
          <p:cNvGrpSpPr/>
          <p:nvPr/>
        </p:nvGrpSpPr>
        <p:grpSpPr>
          <a:xfrm>
            <a:off x="66748" y="1772816"/>
            <a:ext cx="1048867" cy="1048867"/>
            <a:chOff x="3264248" y="2816446"/>
            <a:chExt cx="1048867" cy="1048867"/>
          </a:xfrm>
        </p:grpSpPr>
        <p:sp>
          <p:nvSpPr>
            <p:cNvPr id="37" name="Rechteck 36"/>
            <p:cNvSpPr/>
            <p:nvPr/>
          </p:nvSpPr>
          <p:spPr>
            <a:xfrm>
              <a:off x="3264248" y="2816446"/>
              <a:ext cx="1048867" cy="1048867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echteck 37"/>
            <p:cNvSpPr/>
            <p:nvPr/>
          </p:nvSpPr>
          <p:spPr>
            <a:xfrm>
              <a:off x="3264248" y="2816446"/>
              <a:ext cx="1048867" cy="1048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b="1" kern="1200" dirty="0" err="1" smtClean="0"/>
                <a:t>Results</a:t>
              </a:r>
              <a:r>
                <a:rPr lang="de-DE" sz="1400" b="1" kern="1200" dirty="0" smtClean="0"/>
                <a:t> &amp; </a:t>
              </a:r>
              <a:r>
                <a:rPr lang="de-DE" sz="1400" b="1" kern="1200" dirty="0" err="1" smtClean="0"/>
                <a:t>Conclusions</a:t>
              </a:r>
              <a:endParaRPr lang="de-DE" sz="1400" b="1" kern="1200" dirty="0"/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35496" y="3140968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Detailed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hteck 16">
            <a:hlinkClick r:id="rId6" action="ppaction://hlinksldjump"/>
          </p:cNvPr>
          <p:cNvSpPr/>
          <p:nvPr/>
        </p:nvSpPr>
        <p:spPr>
          <a:xfrm>
            <a:off x="107504" y="3501008"/>
            <a:ext cx="792088" cy="7632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MQ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44" name="Rechteck 43">
            <a:hlinkClick r:id="rId7" action="ppaction://hlinksldjump"/>
          </p:cNvPr>
          <p:cNvSpPr/>
          <p:nvPr/>
        </p:nvSpPr>
        <p:spPr>
          <a:xfrm>
            <a:off x="107504" y="4321923"/>
            <a:ext cx="792088" cy="7632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AMF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Rechteck 44">
            <a:hlinkClick r:id="rId8" action="ppaction://hlinksldjump"/>
          </p:cNvPr>
          <p:cNvSpPr/>
          <p:nvPr/>
        </p:nvSpPr>
        <p:spPr>
          <a:xfrm>
            <a:off x="107504" y="5157191"/>
            <a:ext cx="792088" cy="7632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Rechteck 45">
            <a:hlinkClick r:id="rId9" action="ppaction://hlinksldjump"/>
          </p:cNvPr>
          <p:cNvSpPr/>
          <p:nvPr/>
        </p:nvSpPr>
        <p:spPr>
          <a:xfrm>
            <a:off x="107504" y="5978107"/>
            <a:ext cx="792088" cy="7632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LF7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1" name="Grafik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3180" y="1772816"/>
            <a:ext cx="3589020" cy="2761488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3180" y="4509120"/>
            <a:ext cx="3589020" cy="2359152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3131840" y="191683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XDS</a:t>
            </a:r>
            <a:endParaRPr lang="de-DE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3131840" y="436510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QM</a:t>
            </a:r>
            <a:endParaRPr lang="de-DE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1187624" y="2391271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on </a:t>
            </a:r>
            <a:r>
              <a:rPr lang="de-DE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figure</a:t>
            </a:r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enlarge</a:t>
            </a:r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de-DE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 rot="5400000">
            <a:off x="6345536" y="1291735"/>
            <a:ext cx="1800201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Navigate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directly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chapter</a:t>
            </a:r>
            <a:endParaRPr lang="de-DE" sz="77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Pfeil nach rechts 53">
            <a:hlinkClick r:id="rId6" action="ppaction://hlinksldjump"/>
          </p:cNvPr>
          <p:cNvSpPr>
            <a:spLocks noChangeAspect="1"/>
          </p:cNvSpPr>
          <p:nvPr/>
        </p:nvSpPr>
        <p:spPr>
          <a:xfrm rot="10800000">
            <a:off x="7140111" y="6275152"/>
            <a:ext cx="414766" cy="414766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5" name="Picture 4" descr="http://www.dynamicassociate.com/wp-content/uploads/2015/04/9349HomeButton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52556"/>
            <a:ext cx="643436" cy="48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Gruppieren 55"/>
          <p:cNvGrpSpPr/>
          <p:nvPr/>
        </p:nvGrpSpPr>
        <p:grpSpPr>
          <a:xfrm>
            <a:off x="5940152" y="548679"/>
            <a:ext cx="1200071" cy="1152129"/>
            <a:chOff x="467543" y="2060847"/>
            <a:chExt cx="2170708" cy="2200996"/>
          </a:xfrm>
        </p:grpSpPr>
        <p:grpSp>
          <p:nvGrpSpPr>
            <p:cNvPr id="57" name="Gruppieren 56"/>
            <p:cNvGrpSpPr/>
            <p:nvPr/>
          </p:nvGrpSpPr>
          <p:grpSpPr>
            <a:xfrm>
              <a:off x="467544" y="2060848"/>
              <a:ext cx="1048867" cy="1048867"/>
              <a:chOff x="391289" y="882955"/>
              <a:chExt cx="1048867" cy="1048867"/>
            </a:xfrm>
          </p:grpSpPr>
          <p:sp>
            <p:nvSpPr>
              <p:cNvPr id="67" name="Rechteck 66">
                <a:hlinkClick r:id="rId14" action="ppaction://hlinksldjump"/>
              </p:cNvPr>
              <p:cNvSpPr/>
              <p:nvPr/>
            </p:nvSpPr>
            <p:spPr>
              <a:xfrm>
                <a:off x="391289" y="882955"/>
                <a:ext cx="1048867" cy="1048867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8" name="Rechteck 67"/>
              <p:cNvSpPr/>
              <p:nvPr/>
            </p:nvSpPr>
            <p:spPr>
              <a:xfrm>
                <a:off x="391289" y="882955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smtClean="0"/>
                  <a:t>Background &amp; Motivation</a:t>
                </a:r>
                <a:endParaRPr lang="de-DE" sz="700" b="1" kern="1200" dirty="0"/>
              </a:p>
            </p:txBody>
          </p:sp>
        </p:grpSp>
        <p:grpSp>
          <p:nvGrpSpPr>
            <p:cNvPr id="58" name="Gruppieren 57"/>
            <p:cNvGrpSpPr/>
            <p:nvPr/>
          </p:nvGrpSpPr>
          <p:grpSpPr>
            <a:xfrm>
              <a:off x="1589384" y="2060847"/>
              <a:ext cx="1048867" cy="1048867"/>
              <a:chOff x="3307565" y="846786"/>
              <a:chExt cx="1048867" cy="1048867"/>
            </a:xfrm>
          </p:grpSpPr>
          <p:sp>
            <p:nvSpPr>
              <p:cNvPr id="65" name="Rechteck 64">
                <a:hlinkClick r:id="rId15" action="ppaction://hlinksldjump"/>
              </p:cNvPr>
              <p:cNvSpPr/>
              <p:nvPr/>
            </p:nvSpPr>
            <p:spPr>
              <a:xfrm>
                <a:off x="3307565" y="846786"/>
                <a:ext cx="1048867" cy="1048867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6" name="Rechteck 65"/>
              <p:cNvSpPr/>
              <p:nvPr/>
            </p:nvSpPr>
            <p:spPr>
              <a:xfrm>
                <a:off x="3307565" y="846786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smtClean="0"/>
                  <a:t>Data &amp; Study Area</a:t>
                </a:r>
                <a:endParaRPr lang="de-DE" sz="700" b="1" kern="1200" dirty="0"/>
              </a:p>
            </p:txBody>
          </p:sp>
        </p:grpSp>
        <p:grpSp>
          <p:nvGrpSpPr>
            <p:cNvPr id="59" name="Gruppieren 58"/>
            <p:cNvGrpSpPr/>
            <p:nvPr/>
          </p:nvGrpSpPr>
          <p:grpSpPr>
            <a:xfrm>
              <a:off x="467543" y="3212976"/>
              <a:ext cx="1048867" cy="1048867"/>
              <a:chOff x="417579" y="2779541"/>
              <a:chExt cx="1048867" cy="1048867"/>
            </a:xfrm>
          </p:grpSpPr>
          <p:sp>
            <p:nvSpPr>
              <p:cNvPr id="63" name="Rechteck 62">
                <a:hlinkClick r:id="rId16" action="ppaction://hlinksldjump"/>
              </p:cNvPr>
              <p:cNvSpPr/>
              <p:nvPr/>
            </p:nvSpPr>
            <p:spPr>
              <a:xfrm>
                <a:off x="417579" y="2779541"/>
                <a:ext cx="1048867" cy="1048867"/>
              </a:xfrm>
              <a:prstGeom prst="rect">
                <a:avLst/>
              </a:prstGeom>
              <a:solidFill>
                <a:srgbClr val="33996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4" name="Rechteck 63"/>
              <p:cNvSpPr/>
              <p:nvPr/>
            </p:nvSpPr>
            <p:spPr>
              <a:xfrm>
                <a:off x="417579" y="2779541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err="1" smtClean="0"/>
                  <a:t>Methods</a:t>
                </a:r>
                <a:endParaRPr lang="de-DE" sz="700" b="1" kern="1200" dirty="0"/>
              </a:p>
            </p:txBody>
          </p:sp>
        </p:grpSp>
        <p:grpSp>
          <p:nvGrpSpPr>
            <p:cNvPr id="60" name="Gruppieren 59"/>
            <p:cNvGrpSpPr/>
            <p:nvPr/>
          </p:nvGrpSpPr>
          <p:grpSpPr>
            <a:xfrm>
              <a:off x="1589384" y="3212975"/>
              <a:ext cx="1048867" cy="1048867"/>
              <a:chOff x="3264248" y="2816446"/>
              <a:chExt cx="1048867" cy="1048867"/>
            </a:xfrm>
          </p:grpSpPr>
          <p:sp>
            <p:nvSpPr>
              <p:cNvPr id="61" name="Rechteck 60">
                <a:hlinkClick r:id="rId6" action="ppaction://hlinksldjump"/>
              </p:cNvPr>
              <p:cNvSpPr/>
              <p:nvPr/>
            </p:nvSpPr>
            <p:spPr>
              <a:xfrm>
                <a:off x="3264248" y="2816446"/>
                <a:ext cx="1048867" cy="1048867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2" name="Rechteck 61"/>
              <p:cNvSpPr/>
              <p:nvPr/>
            </p:nvSpPr>
            <p:spPr>
              <a:xfrm>
                <a:off x="3264248" y="2816446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err="1" smtClean="0"/>
                  <a:t>Results</a:t>
                </a:r>
                <a:r>
                  <a:rPr lang="de-DE" sz="700" b="1" kern="1200" dirty="0" smtClean="0"/>
                  <a:t> &amp; </a:t>
                </a:r>
                <a:r>
                  <a:rPr lang="de-DE" sz="700" b="1" kern="1200" dirty="0" err="1" smtClean="0"/>
                  <a:t>Conclusions</a:t>
                </a:r>
                <a:endParaRPr lang="de-DE" sz="700" b="1" kern="1200" dirty="0"/>
              </a:p>
            </p:txBody>
          </p:sp>
        </p:grpSp>
      </p:grpSp>
      <p:sp>
        <p:nvSpPr>
          <p:cNvPr id="43" name="Rechteck 42">
            <a:hlinkClick r:id="rId17" action="ppaction://hlinksldjump"/>
          </p:cNvPr>
          <p:cNvSpPr/>
          <p:nvPr/>
        </p:nvSpPr>
        <p:spPr>
          <a:xfrm>
            <a:off x="-36512" y="-99392"/>
            <a:ext cx="9289032" cy="7016282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0108" y="980727"/>
            <a:ext cx="6589452" cy="50701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8" name="Ellipse 47">
            <a:hlinkClick r:id="rId17" action="ppaction://hlinksldjump"/>
          </p:cNvPr>
          <p:cNvSpPr/>
          <p:nvPr/>
        </p:nvSpPr>
        <p:spPr>
          <a:xfrm>
            <a:off x="7596336" y="722602"/>
            <a:ext cx="432048" cy="4117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23971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-11720" y="-13692"/>
            <a:ext cx="9167442" cy="6885384"/>
          </a:xfrm>
          <a:prstGeom prst="rect">
            <a:avLst/>
          </a:prstGeom>
          <a:noFill/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6615" y="14026"/>
            <a:ext cx="9117385" cy="17011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6837" y="107902"/>
            <a:ext cx="74894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Changing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Temporal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Structures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in Scenario-Neutral </a:t>
            </a:r>
          </a:p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Runoff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Response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Surfaces</a:t>
            </a:r>
            <a:endParaRPr lang="de-DE" sz="2500" b="1" dirty="0" smtClean="0">
              <a:solidFill>
                <a:schemeClr val="tx1"/>
              </a:solidFill>
              <a:latin typeface="+mj-lt"/>
              <a:ea typeface="Source Sans Pro" panose="020B050303040302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164288" y="-14459"/>
            <a:ext cx="1947702" cy="172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Picture 26" descr="Inst_Logo_E_RGB_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585" y="123172"/>
            <a:ext cx="714895" cy="70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4" descr="Uni_Logo_Fakulta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828" y="125974"/>
            <a:ext cx="660862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feld 12"/>
          <p:cNvSpPr txBox="1"/>
          <p:nvPr/>
        </p:nvSpPr>
        <p:spPr>
          <a:xfrm>
            <a:off x="107505" y="980727"/>
            <a:ext cx="5013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K. Vormoor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O. Rössler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G. Bürger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A. Bronstert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R. Weingartner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de-DE" sz="1400" i="1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07505" y="1304473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Institute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Earth-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Environmental Science, University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Potsdam </a:t>
            </a:r>
            <a:r>
              <a:rPr lang="de-DE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(kvormoor@uni-potsdam.de)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Oeschger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Climate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Change Research, 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Bern</a:t>
            </a:r>
            <a:endParaRPr lang="de-DE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54" descr="C:\Users\vormoor\AppData\Local\Temp\unibern_oeschger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92846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hteck 32">
            <a:hlinkClick r:id="rId6" action="ppaction://hlinksldjump"/>
          </p:cNvPr>
          <p:cNvSpPr/>
          <p:nvPr/>
        </p:nvSpPr>
        <p:spPr>
          <a:xfrm>
            <a:off x="26615" y="1715162"/>
            <a:ext cx="9085375" cy="509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29" name="Gruppieren 28"/>
          <p:cNvGrpSpPr/>
          <p:nvPr/>
        </p:nvGrpSpPr>
        <p:grpSpPr>
          <a:xfrm>
            <a:off x="66748" y="1772816"/>
            <a:ext cx="1048867" cy="1048867"/>
            <a:chOff x="3264248" y="2816446"/>
            <a:chExt cx="1048867" cy="1048867"/>
          </a:xfrm>
        </p:grpSpPr>
        <p:sp>
          <p:nvSpPr>
            <p:cNvPr id="37" name="Rechteck 36"/>
            <p:cNvSpPr/>
            <p:nvPr/>
          </p:nvSpPr>
          <p:spPr>
            <a:xfrm>
              <a:off x="3264248" y="2816446"/>
              <a:ext cx="1048867" cy="1048867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echteck 37"/>
            <p:cNvSpPr/>
            <p:nvPr/>
          </p:nvSpPr>
          <p:spPr>
            <a:xfrm>
              <a:off x="3264248" y="2816446"/>
              <a:ext cx="1048867" cy="1048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b="1" kern="1200" dirty="0" err="1" smtClean="0"/>
                <a:t>Results</a:t>
              </a:r>
              <a:r>
                <a:rPr lang="de-DE" sz="1400" b="1" kern="1200" dirty="0" smtClean="0"/>
                <a:t> &amp; </a:t>
              </a:r>
              <a:r>
                <a:rPr lang="de-DE" sz="1400" b="1" kern="1200" dirty="0" err="1" smtClean="0"/>
                <a:t>Conclusions</a:t>
              </a:r>
              <a:endParaRPr lang="de-DE" sz="1400" b="1" kern="1200" dirty="0"/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35496" y="3140968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Detailed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hteck 16">
            <a:hlinkClick r:id="rId6" action="ppaction://hlinksldjump"/>
          </p:cNvPr>
          <p:cNvSpPr/>
          <p:nvPr/>
        </p:nvSpPr>
        <p:spPr>
          <a:xfrm>
            <a:off x="107504" y="3501008"/>
            <a:ext cx="792088" cy="7632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MQ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44" name="Rechteck 43">
            <a:hlinkClick r:id="rId7" action="ppaction://hlinksldjump"/>
          </p:cNvPr>
          <p:cNvSpPr/>
          <p:nvPr/>
        </p:nvSpPr>
        <p:spPr>
          <a:xfrm>
            <a:off x="107504" y="4321923"/>
            <a:ext cx="792088" cy="7632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AMF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Rechteck 44">
            <a:hlinkClick r:id="rId8" action="ppaction://hlinksldjump"/>
          </p:cNvPr>
          <p:cNvSpPr/>
          <p:nvPr/>
        </p:nvSpPr>
        <p:spPr>
          <a:xfrm>
            <a:off x="107504" y="5157191"/>
            <a:ext cx="792088" cy="7632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Rechteck 45">
            <a:hlinkClick r:id="rId9" action="ppaction://hlinksldjump"/>
          </p:cNvPr>
          <p:cNvSpPr/>
          <p:nvPr/>
        </p:nvSpPr>
        <p:spPr>
          <a:xfrm>
            <a:off x="107504" y="5978107"/>
            <a:ext cx="792088" cy="7632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LF7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1" name="Grafik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3180" y="1772816"/>
            <a:ext cx="3589020" cy="2761488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3180" y="4509120"/>
            <a:ext cx="3589020" cy="2359152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3131840" y="191683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XDS</a:t>
            </a:r>
            <a:endParaRPr lang="de-DE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3131840" y="436510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QM</a:t>
            </a:r>
            <a:endParaRPr lang="de-DE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1187624" y="2391271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on </a:t>
            </a:r>
            <a:r>
              <a:rPr lang="de-DE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figure</a:t>
            </a:r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enlarge</a:t>
            </a:r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de-DE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 rot="5400000">
            <a:off x="6345536" y="1291735"/>
            <a:ext cx="1800201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Navigate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directly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chapter</a:t>
            </a:r>
            <a:endParaRPr lang="de-DE" sz="77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Pfeil nach rechts 53">
            <a:hlinkClick r:id="rId6" action="ppaction://hlinksldjump"/>
          </p:cNvPr>
          <p:cNvSpPr>
            <a:spLocks noChangeAspect="1"/>
          </p:cNvSpPr>
          <p:nvPr/>
        </p:nvSpPr>
        <p:spPr>
          <a:xfrm rot="10800000">
            <a:off x="7140111" y="6275152"/>
            <a:ext cx="414766" cy="414766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5" name="Picture 4" descr="http://www.dynamicassociate.com/wp-content/uploads/2015/04/9349HomeButton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52556"/>
            <a:ext cx="643436" cy="48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Gruppieren 55"/>
          <p:cNvGrpSpPr/>
          <p:nvPr/>
        </p:nvGrpSpPr>
        <p:grpSpPr>
          <a:xfrm>
            <a:off x="5940152" y="548679"/>
            <a:ext cx="1200071" cy="1152129"/>
            <a:chOff x="467543" y="2060847"/>
            <a:chExt cx="2170708" cy="2200996"/>
          </a:xfrm>
        </p:grpSpPr>
        <p:grpSp>
          <p:nvGrpSpPr>
            <p:cNvPr id="57" name="Gruppieren 56"/>
            <p:cNvGrpSpPr/>
            <p:nvPr/>
          </p:nvGrpSpPr>
          <p:grpSpPr>
            <a:xfrm>
              <a:off x="467544" y="2060848"/>
              <a:ext cx="1048867" cy="1048867"/>
              <a:chOff x="391289" y="882955"/>
              <a:chExt cx="1048867" cy="1048867"/>
            </a:xfrm>
          </p:grpSpPr>
          <p:sp>
            <p:nvSpPr>
              <p:cNvPr id="67" name="Rechteck 66">
                <a:hlinkClick r:id="rId14" action="ppaction://hlinksldjump"/>
              </p:cNvPr>
              <p:cNvSpPr/>
              <p:nvPr/>
            </p:nvSpPr>
            <p:spPr>
              <a:xfrm>
                <a:off x="391289" y="882955"/>
                <a:ext cx="1048867" cy="1048867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8" name="Rechteck 67"/>
              <p:cNvSpPr/>
              <p:nvPr/>
            </p:nvSpPr>
            <p:spPr>
              <a:xfrm>
                <a:off x="391289" y="882955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smtClean="0"/>
                  <a:t>Background &amp; Motivation</a:t>
                </a:r>
                <a:endParaRPr lang="de-DE" sz="700" b="1" kern="1200" dirty="0"/>
              </a:p>
            </p:txBody>
          </p:sp>
        </p:grpSp>
        <p:grpSp>
          <p:nvGrpSpPr>
            <p:cNvPr id="58" name="Gruppieren 57"/>
            <p:cNvGrpSpPr/>
            <p:nvPr/>
          </p:nvGrpSpPr>
          <p:grpSpPr>
            <a:xfrm>
              <a:off x="1589384" y="2060847"/>
              <a:ext cx="1048867" cy="1048867"/>
              <a:chOff x="3307565" y="846786"/>
              <a:chExt cx="1048867" cy="1048867"/>
            </a:xfrm>
          </p:grpSpPr>
          <p:sp>
            <p:nvSpPr>
              <p:cNvPr id="65" name="Rechteck 64">
                <a:hlinkClick r:id="rId15" action="ppaction://hlinksldjump"/>
              </p:cNvPr>
              <p:cNvSpPr/>
              <p:nvPr/>
            </p:nvSpPr>
            <p:spPr>
              <a:xfrm>
                <a:off x="3307565" y="846786"/>
                <a:ext cx="1048867" cy="1048867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6" name="Rechteck 65"/>
              <p:cNvSpPr/>
              <p:nvPr/>
            </p:nvSpPr>
            <p:spPr>
              <a:xfrm>
                <a:off x="3307565" y="846786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smtClean="0"/>
                  <a:t>Data &amp; Study Area</a:t>
                </a:r>
                <a:endParaRPr lang="de-DE" sz="700" b="1" kern="1200" dirty="0"/>
              </a:p>
            </p:txBody>
          </p:sp>
        </p:grpSp>
        <p:grpSp>
          <p:nvGrpSpPr>
            <p:cNvPr id="59" name="Gruppieren 58"/>
            <p:cNvGrpSpPr/>
            <p:nvPr/>
          </p:nvGrpSpPr>
          <p:grpSpPr>
            <a:xfrm>
              <a:off x="467543" y="3212976"/>
              <a:ext cx="1048867" cy="1048867"/>
              <a:chOff x="417579" y="2779541"/>
              <a:chExt cx="1048867" cy="1048867"/>
            </a:xfrm>
          </p:grpSpPr>
          <p:sp>
            <p:nvSpPr>
              <p:cNvPr id="63" name="Rechteck 62">
                <a:hlinkClick r:id="rId16" action="ppaction://hlinksldjump"/>
              </p:cNvPr>
              <p:cNvSpPr/>
              <p:nvPr/>
            </p:nvSpPr>
            <p:spPr>
              <a:xfrm>
                <a:off x="417579" y="2779541"/>
                <a:ext cx="1048867" cy="1048867"/>
              </a:xfrm>
              <a:prstGeom prst="rect">
                <a:avLst/>
              </a:prstGeom>
              <a:solidFill>
                <a:srgbClr val="33996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4" name="Rechteck 63"/>
              <p:cNvSpPr/>
              <p:nvPr/>
            </p:nvSpPr>
            <p:spPr>
              <a:xfrm>
                <a:off x="417579" y="2779541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err="1" smtClean="0"/>
                  <a:t>Methods</a:t>
                </a:r>
                <a:endParaRPr lang="de-DE" sz="700" b="1" kern="1200" dirty="0"/>
              </a:p>
            </p:txBody>
          </p:sp>
        </p:grpSp>
        <p:grpSp>
          <p:nvGrpSpPr>
            <p:cNvPr id="60" name="Gruppieren 59"/>
            <p:cNvGrpSpPr/>
            <p:nvPr/>
          </p:nvGrpSpPr>
          <p:grpSpPr>
            <a:xfrm>
              <a:off x="1589384" y="3212975"/>
              <a:ext cx="1048867" cy="1048867"/>
              <a:chOff x="3264248" y="2816446"/>
              <a:chExt cx="1048867" cy="1048867"/>
            </a:xfrm>
          </p:grpSpPr>
          <p:sp>
            <p:nvSpPr>
              <p:cNvPr id="61" name="Rechteck 60">
                <a:hlinkClick r:id="rId6" action="ppaction://hlinksldjump"/>
              </p:cNvPr>
              <p:cNvSpPr/>
              <p:nvPr/>
            </p:nvSpPr>
            <p:spPr>
              <a:xfrm>
                <a:off x="3264248" y="2816446"/>
                <a:ext cx="1048867" cy="1048867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2" name="Rechteck 61"/>
              <p:cNvSpPr/>
              <p:nvPr/>
            </p:nvSpPr>
            <p:spPr>
              <a:xfrm>
                <a:off x="3264248" y="2816446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err="1" smtClean="0"/>
                  <a:t>Results</a:t>
                </a:r>
                <a:r>
                  <a:rPr lang="de-DE" sz="700" b="1" kern="1200" dirty="0" smtClean="0"/>
                  <a:t> &amp; </a:t>
                </a:r>
                <a:r>
                  <a:rPr lang="de-DE" sz="700" b="1" kern="1200" dirty="0" err="1" smtClean="0"/>
                  <a:t>Conclusions</a:t>
                </a:r>
                <a:endParaRPr lang="de-DE" sz="700" b="1" kern="1200" dirty="0"/>
              </a:p>
            </p:txBody>
          </p:sp>
        </p:grpSp>
      </p:grpSp>
      <p:sp>
        <p:nvSpPr>
          <p:cNvPr id="43" name="Rechteck 42">
            <a:hlinkClick r:id="rId17" action="ppaction://hlinksldjump"/>
          </p:cNvPr>
          <p:cNvSpPr/>
          <p:nvPr/>
        </p:nvSpPr>
        <p:spPr>
          <a:xfrm>
            <a:off x="-36512" y="-99392"/>
            <a:ext cx="9289032" cy="7016282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8" name="Grafik 47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4000" y="972000"/>
            <a:ext cx="6579870" cy="4325112"/>
          </a:xfrm>
          <a:prstGeom prst="rect">
            <a:avLst/>
          </a:prstGeom>
        </p:spPr>
      </p:pic>
      <p:sp>
        <p:nvSpPr>
          <p:cNvPr id="49" name="Ellipse 48">
            <a:hlinkClick r:id="rId17" action="ppaction://hlinksldjump"/>
          </p:cNvPr>
          <p:cNvSpPr/>
          <p:nvPr/>
        </p:nvSpPr>
        <p:spPr>
          <a:xfrm>
            <a:off x="7596336" y="722602"/>
            <a:ext cx="432048" cy="4117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49027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-11720" y="-13692"/>
            <a:ext cx="9167442" cy="6885384"/>
          </a:xfrm>
          <a:prstGeom prst="rect">
            <a:avLst/>
          </a:prstGeom>
          <a:noFill/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6615" y="14026"/>
            <a:ext cx="9117385" cy="17011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6837" y="107902"/>
            <a:ext cx="74894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Changing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Temporal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Structures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in Scenario-Neutral </a:t>
            </a:r>
          </a:p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Runoff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Response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Surfaces</a:t>
            </a:r>
            <a:endParaRPr lang="de-DE" sz="2500" b="1" dirty="0" smtClean="0">
              <a:solidFill>
                <a:schemeClr val="tx1"/>
              </a:solidFill>
              <a:latin typeface="+mj-lt"/>
              <a:ea typeface="Source Sans Pro" panose="020B050303040302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164288" y="-14459"/>
            <a:ext cx="1947702" cy="172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Picture 26" descr="Inst_Logo_E_RGB_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585" y="123172"/>
            <a:ext cx="714895" cy="70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4" descr="Uni_Logo_Fakulta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828" y="125974"/>
            <a:ext cx="660862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feld 12"/>
          <p:cNvSpPr txBox="1"/>
          <p:nvPr/>
        </p:nvSpPr>
        <p:spPr>
          <a:xfrm>
            <a:off x="107505" y="980727"/>
            <a:ext cx="5013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K. Vormoor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O. Rössler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G. Bürger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A. Bronstert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R. Weingartner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de-DE" sz="1400" i="1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07505" y="1304473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Institute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Earth-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Environmental Science, University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Potsdam </a:t>
            </a:r>
            <a:r>
              <a:rPr lang="de-DE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(kvormoor@uni-potsdam.de)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Oeschger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Climate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Change Research, 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Bern</a:t>
            </a:r>
            <a:endParaRPr lang="de-DE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54" descr="C:\Users\vormoor\AppData\Local\Temp\unibern_oeschger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92846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hteck 32">
            <a:hlinkClick r:id="rId6" action="ppaction://hlinksldjump"/>
          </p:cNvPr>
          <p:cNvSpPr/>
          <p:nvPr/>
        </p:nvSpPr>
        <p:spPr>
          <a:xfrm>
            <a:off x="26615" y="1715162"/>
            <a:ext cx="9085375" cy="509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29" name="Gruppieren 28"/>
          <p:cNvGrpSpPr/>
          <p:nvPr/>
        </p:nvGrpSpPr>
        <p:grpSpPr>
          <a:xfrm>
            <a:off x="66748" y="1772816"/>
            <a:ext cx="1048867" cy="1048867"/>
            <a:chOff x="3264248" y="2816446"/>
            <a:chExt cx="1048867" cy="1048867"/>
          </a:xfrm>
        </p:grpSpPr>
        <p:sp>
          <p:nvSpPr>
            <p:cNvPr id="37" name="Rechteck 36"/>
            <p:cNvSpPr/>
            <p:nvPr/>
          </p:nvSpPr>
          <p:spPr>
            <a:xfrm>
              <a:off x="3264248" y="2816446"/>
              <a:ext cx="1048867" cy="1048867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echteck 37"/>
            <p:cNvSpPr/>
            <p:nvPr/>
          </p:nvSpPr>
          <p:spPr>
            <a:xfrm>
              <a:off x="3264248" y="2816446"/>
              <a:ext cx="1048867" cy="1048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b="1" kern="1200" dirty="0" err="1" smtClean="0"/>
                <a:t>Results</a:t>
              </a:r>
              <a:r>
                <a:rPr lang="de-DE" sz="1400" b="1" kern="1200" dirty="0" smtClean="0"/>
                <a:t> &amp; </a:t>
              </a:r>
              <a:r>
                <a:rPr lang="de-DE" sz="1400" b="1" kern="1200" dirty="0" err="1" smtClean="0"/>
                <a:t>Conclusions</a:t>
              </a:r>
              <a:endParaRPr lang="de-DE" sz="1400" b="1" kern="1200" dirty="0"/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35496" y="3140968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Detailed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results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hteck 16">
            <a:hlinkClick r:id="rId7" action="ppaction://hlinksldjump"/>
          </p:cNvPr>
          <p:cNvSpPr/>
          <p:nvPr/>
        </p:nvSpPr>
        <p:spPr>
          <a:xfrm>
            <a:off x="107504" y="3501008"/>
            <a:ext cx="792088" cy="7632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MQ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Rechteck 43">
            <a:hlinkClick r:id="rId6" action="ppaction://hlinksldjump"/>
          </p:cNvPr>
          <p:cNvSpPr/>
          <p:nvPr/>
        </p:nvSpPr>
        <p:spPr>
          <a:xfrm>
            <a:off x="107504" y="4321923"/>
            <a:ext cx="792088" cy="7632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AMF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45" name="Rechteck 44">
            <a:hlinkClick r:id="rId8" action="ppaction://hlinksldjump"/>
          </p:cNvPr>
          <p:cNvSpPr/>
          <p:nvPr/>
        </p:nvSpPr>
        <p:spPr>
          <a:xfrm>
            <a:off x="107504" y="5157191"/>
            <a:ext cx="792088" cy="7632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Rechteck 45">
            <a:hlinkClick r:id="rId9" action="ppaction://hlinksldjump"/>
          </p:cNvPr>
          <p:cNvSpPr/>
          <p:nvPr/>
        </p:nvSpPr>
        <p:spPr>
          <a:xfrm>
            <a:off x="107504" y="5978107"/>
            <a:ext cx="792088" cy="7632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LF7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1187624" y="2391271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on </a:t>
            </a:r>
            <a:r>
              <a:rPr lang="de-DE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figure</a:t>
            </a:r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enlarge</a:t>
            </a:r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de-DE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3" name="Grafik 4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2800" y="1771200"/>
            <a:ext cx="3589020" cy="2761488"/>
          </a:xfrm>
          <a:prstGeom prst="rect">
            <a:avLst/>
          </a:prstGeom>
        </p:spPr>
      </p:pic>
      <p:pic>
        <p:nvPicPr>
          <p:cNvPr id="52" name="Grafik 5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2800" y="4510800"/>
            <a:ext cx="3589020" cy="2345436"/>
          </a:xfrm>
          <a:prstGeom prst="rect">
            <a:avLst/>
          </a:prstGeom>
        </p:spPr>
      </p:pic>
      <p:sp>
        <p:nvSpPr>
          <p:cNvPr id="53" name="Textfeld 52"/>
          <p:cNvSpPr txBox="1"/>
          <p:nvPr/>
        </p:nvSpPr>
        <p:spPr>
          <a:xfrm>
            <a:off x="3131840" y="191683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XDS</a:t>
            </a:r>
            <a:endParaRPr lang="de-DE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3131840" y="436510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QM</a:t>
            </a:r>
            <a:endParaRPr lang="de-DE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Textfeld 54"/>
          <p:cNvSpPr txBox="1"/>
          <p:nvPr/>
        </p:nvSpPr>
        <p:spPr>
          <a:xfrm rot="5400000">
            <a:off x="6345536" y="1291735"/>
            <a:ext cx="1800201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Navigate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directly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chapter</a:t>
            </a:r>
            <a:endParaRPr lang="de-DE" sz="77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Pfeil nach rechts 56">
            <a:hlinkClick r:id="rId6" action="ppaction://hlinksldjump"/>
          </p:cNvPr>
          <p:cNvSpPr>
            <a:spLocks noChangeAspect="1"/>
          </p:cNvSpPr>
          <p:nvPr/>
        </p:nvSpPr>
        <p:spPr>
          <a:xfrm rot="10800000">
            <a:off x="7140111" y="6275152"/>
            <a:ext cx="414766" cy="414766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8" name="Picture 4" descr="http://www.dynamicassociate.com/wp-content/uploads/2015/04/9349HomeButton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52556"/>
            <a:ext cx="643436" cy="48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" name="Gruppieren 71"/>
          <p:cNvGrpSpPr/>
          <p:nvPr/>
        </p:nvGrpSpPr>
        <p:grpSpPr>
          <a:xfrm>
            <a:off x="5940152" y="548679"/>
            <a:ext cx="1200071" cy="1152129"/>
            <a:chOff x="467543" y="2060847"/>
            <a:chExt cx="2170708" cy="2200996"/>
          </a:xfrm>
        </p:grpSpPr>
        <p:grpSp>
          <p:nvGrpSpPr>
            <p:cNvPr id="73" name="Gruppieren 72"/>
            <p:cNvGrpSpPr/>
            <p:nvPr/>
          </p:nvGrpSpPr>
          <p:grpSpPr>
            <a:xfrm>
              <a:off x="467544" y="2060848"/>
              <a:ext cx="1048867" cy="1048867"/>
              <a:chOff x="391289" y="882955"/>
              <a:chExt cx="1048867" cy="1048867"/>
            </a:xfrm>
          </p:grpSpPr>
          <p:sp>
            <p:nvSpPr>
              <p:cNvPr id="83" name="Rechteck 82">
                <a:hlinkClick r:id="rId14" action="ppaction://hlinksldjump"/>
              </p:cNvPr>
              <p:cNvSpPr/>
              <p:nvPr/>
            </p:nvSpPr>
            <p:spPr>
              <a:xfrm>
                <a:off x="391289" y="882955"/>
                <a:ext cx="1048867" cy="1048867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4" name="Rechteck 83"/>
              <p:cNvSpPr/>
              <p:nvPr/>
            </p:nvSpPr>
            <p:spPr>
              <a:xfrm>
                <a:off x="391289" y="882955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smtClean="0"/>
                  <a:t>Background &amp; Motivation</a:t>
                </a:r>
                <a:endParaRPr lang="de-DE" sz="700" b="1" kern="1200" dirty="0"/>
              </a:p>
            </p:txBody>
          </p:sp>
        </p:grpSp>
        <p:grpSp>
          <p:nvGrpSpPr>
            <p:cNvPr id="74" name="Gruppieren 73"/>
            <p:cNvGrpSpPr/>
            <p:nvPr/>
          </p:nvGrpSpPr>
          <p:grpSpPr>
            <a:xfrm>
              <a:off x="1589384" y="2060847"/>
              <a:ext cx="1048867" cy="1048867"/>
              <a:chOff x="3307565" y="846786"/>
              <a:chExt cx="1048867" cy="1048867"/>
            </a:xfrm>
          </p:grpSpPr>
          <p:sp>
            <p:nvSpPr>
              <p:cNvPr id="81" name="Rechteck 80">
                <a:hlinkClick r:id="rId15" action="ppaction://hlinksldjump"/>
              </p:cNvPr>
              <p:cNvSpPr/>
              <p:nvPr/>
            </p:nvSpPr>
            <p:spPr>
              <a:xfrm>
                <a:off x="3307565" y="846786"/>
                <a:ext cx="1048867" cy="1048867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2" name="Rechteck 81"/>
              <p:cNvSpPr/>
              <p:nvPr/>
            </p:nvSpPr>
            <p:spPr>
              <a:xfrm>
                <a:off x="3307565" y="846786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smtClean="0"/>
                  <a:t>Data &amp; Study Area</a:t>
                </a:r>
                <a:endParaRPr lang="de-DE" sz="700" b="1" kern="1200" dirty="0"/>
              </a:p>
            </p:txBody>
          </p:sp>
        </p:grpSp>
        <p:grpSp>
          <p:nvGrpSpPr>
            <p:cNvPr id="75" name="Gruppieren 74"/>
            <p:cNvGrpSpPr/>
            <p:nvPr/>
          </p:nvGrpSpPr>
          <p:grpSpPr>
            <a:xfrm>
              <a:off x="467543" y="3212976"/>
              <a:ext cx="1048867" cy="1048867"/>
              <a:chOff x="417579" y="2779541"/>
              <a:chExt cx="1048867" cy="1048867"/>
            </a:xfrm>
          </p:grpSpPr>
          <p:sp>
            <p:nvSpPr>
              <p:cNvPr id="79" name="Rechteck 78">
                <a:hlinkClick r:id="rId16" action="ppaction://hlinksldjump"/>
              </p:cNvPr>
              <p:cNvSpPr/>
              <p:nvPr/>
            </p:nvSpPr>
            <p:spPr>
              <a:xfrm>
                <a:off x="417579" y="2779541"/>
                <a:ext cx="1048867" cy="1048867"/>
              </a:xfrm>
              <a:prstGeom prst="rect">
                <a:avLst/>
              </a:prstGeom>
              <a:solidFill>
                <a:srgbClr val="33996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0" name="Rechteck 79"/>
              <p:cNvSpPr/>
              <p:nvPr/>
            </p:nvSpPr>
            <p:spPr>
              <a:xfrm>
                <a:off x="417579" y="2779541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err="1" smtClean="0"/>
                  <a:t>Methods</a:t>
                </a:r>
                <a:endParaRPr lang="de-DE" sz="700" b="1" kern="1200" dirty="0"/>
              </a:p>
            </p:txBody>
          </p:sp>
        </p:grpSp>
        <p:grpSp>
          <p:nvGrpSpPr>
            <p:cNvPr id="76" name="Gruppieren 75"/>
            <p:cNvGrpSpPr/>
            <p:nvPr/>
          </p:nvGrpSpPr>
          <p:grpSpPr>
            <a:xfrm>
              <a:off x="1589384" y="3212975"/>
              <a:ext cx="1048867" cy="1048867"/>
              <a:chOff x="3264248" y="2816446"/>
              <a:chExt cx="1048867" cy="1048867"/>
            </a:xfrm>
          </p:grpSpPr>
          <p:sp>
            <p:nvSpPr>
              <p:cNvPr id="77" name="Rechteck 76">
                <a:hlinkClick r:id="rId6" action="ppaction://hlinksldjump"/>
              </p:cNvPr>
              <p:cNvSpPr/>
              <p:nvPr/>
            </p:nvSpPr>
            <p:spPr>
              <a:xfrm>
                <a:off x="3264248" y="2816446"/>
                <a:ext cx="1048867" cy="1048867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8" name="Rechteck 77"/>
              <p:cNvSpPr/>
              <p:nvPr/>
            </p:nvSpPr>
            <p:spPr>
              <a:xfrm>
                <a:off x="3264248" y="2816446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err="1" smtClean="0"/>
                  <a:t>Results</a:t>
                </a:r>
                <a:r>
                  <a:rPr lang="de-DE" sz="700" b="1" kern="1200" dirty="0" smtClean="0"/>
                  <a:t> &amp; </a:t>
                </a:r>
                <a:r>
                  <a:rPr lang="de-DE" sz="700" b="1" kern="1200" dirty="0" err="1" smtClean="0"/>
                  <a:t>Conclusions</a:t>
                </a:r>
                <a:endParaRPr lang="de-DE" sz="700" b="1" kern="1200" dirty="0"/>
              </a:p>
            </p:txBody>
          </p:sp>
        </p:grpSp>
      </p:grpSp>
      <p:sp>
        <p:nvSpPr>
          <p:cNvPr id="42" name="Rechteck 41">
            <a:hlinkClick r:id="rId17" action="ppaction://hlinksldjump"/>
          </p:cNvPr>
          <p:cNvSpPr/>
          <p:nvPr/>
        </p:nvSpPr>
        <p:spPr>
          <a:xfrm>
            <a:off x="-36512" y="-99392"/>
            <a:ext cx="9289032" cy="7016282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4000" y="972000"/>
            <a:ext cx="6579870" cy="5062728"/>
          </a:xfrm>
          <a:prstGeom prst="rect">
            <a:avLst/>
          </a:prstGeom>
        </p:spPr>
      </p:pic>
      <p:sp>
        <p:nvSpPr>
          <p:cNvPr id="48" name="Ellipse 47">
            <a:hlinkClick r:id="rId17" action="ppaction://hlinksldjump"/>
          </p:cNvPr>
          <p:cNvSpPr/>
          <p:nvPr/>
        </p:nvSpPr>
        <p:spPr>
          <a:xfrm>
            <a:off x="7596336" y="722602"/>
            <a:ext cx="432048" cy="4117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23974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-11720" y="-13692"/>
            <a:ext cx="9167442" cy="6885384"/>
          </a:xfrm>
          <a:prstGeom prst="rect">
            <a:avLst/>
          </a:prstGeom>
          <a:noFill/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6615" y="14026"/>
            <a:ext cx="9117385" cy="17011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6837" y="107902"/>
            <a:ext cx="74894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Changing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Temporal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Structures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in Scenario-Neutral </a:t>
            </a:r>
          </a:p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Runoff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Response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Surfaces</a:t>
            </a:r>
            <a:endParaRPr lang="de-DE" sz="2500" b="1" dirty="0" smtClean="0">
              <a:solidFill>
                <a:schemeClr val="tx1"/>
              </a:solidFill>
              <a:latin typeface="+mj-lt"/>
              <a:ea typeface="Source Sans Pro" panose="020B050303040302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164288" y="-14459"/>
            <a:ext cx="1947702" cy="172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Picture 26" descr="Inst_Logo_E_RGB_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585" y="123172"/>
            <a:ext cx="714895" cy="70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4" descr="Uni_Logo_Fakulta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828" y="125974"/>
            <a:ext cx="660862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feld 12"/>
          <p:cNvSpPr txBox="1"/>
          <p:nvPr/>
        </p:nvSpPr>
        <p:spPr>
          <a:xfrm>
            <a:off x="107505" y="980727"/>
            <a:ext cx="5013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K. Vormoor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O. Rössler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G. Bürger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A. Bronstert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R. Weingartner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de-DE" sz="1400" i="1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07505" y="1304473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Institute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Earth-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Environmental Science, University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Potsdam </a:t>
            </a:r>
            <a:r>
              <a:rPr lang="de-DE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(kvormoor@uni-potsdam.de)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Oeschger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Climate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Change Research, 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Bern</a:t>
            </a:r>
            <a:endParaRPr lang="de-DE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54" descr="C:\Users\vormoor\AppData\Local\Temp\unibern_oeschger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92846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hteck 32">
            <a:hlinkClick r:id="rId6" action="ppaction://hlinksldjump"/>
          </p:cNvPr>
          <p:cNvSpPr/>
          <p:nvPr/>
        </p:nvSpPr>
        <p:spPr>
          <a:xfrm>
            <a:off x="26615" y="1715162"/>
            <a:ext cx="9085375" cy="509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29" name="Gruppieren 28"/>
          <p:cNvGrpSpPr/>
          <p:nvPr/>
        </p:nvGrpSpPr>
        <p:grpSpPr>
          <a:xfrm>
            <a:off x="66748" y="1772816"/>
            <a:ext cx="1048867" cy="1048867"/>
            <a:chOff x="3264248" y="2816446"/>
            <a:chExt cx="1048867" cy="1048867"/>
          </a:xfrm>
        </p:grpSpPr>
        <p:sp>
          <p:nvSpPr>
            <p:cNvPr id="37" name="Rechteck 36"/>
            <p:cNvSpPr/>
            <p:nvPr/>
          </p:nvSpPr>
          <p:spPr>
            <a:xfrm>
              <a:off x="3264248" y="2816446"/>
              <a:ext cx="1048867" cy="1048867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echteck 37"/>
            <p:cNvSpPr/>
            <p:nvPr/>
          </p:nvSpPr>
          <p:spPr>
            <a:xfrm>
              <a:off x="3264248" y="2816446"/>
              <a:ext cx="1048867" cy="1048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b="1" kern="1200" dirty="0" err="1" smtClean="0"/>
                <a:t>Results</a:t>
              </a:r>
              <a:r>
                <a:rPr lang="de-DE" sz="1400" b="1" kern="1200" dirty="0" smtClean="0"/>
                <a:t> &amp; </a:t>
              </a:r>
              <a:r>
                <a:rPr lang="de-DE" sz="1400" b="1" kern="1200" dirty="0" err="1" smtClean="0"/>
                <a:t>Conclusions</a:t>
              </a:r>
              <a:endParaRPr lang="de-DE" sz="1400" b="1" kern="1200" dirty="0"/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35496" y="3140968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Detailed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results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hteck 16">
            <a:hlinkClick r:id="rId7" action="ppaction://hlinksldjump"/>
          </p:cNvPr>
          <p:cNvSpPr/>
          <p:nvPr/>
        </p:nvSpPr>
        <p:spPr>
          <a:xfrm>
            <a:off x="107504" y="3501008"/>
            <a:ext cx="792088" cy="7632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MQ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Rechteck 43">
            <a:hlinkClick r:id="rId6" action="ppaction://hlinksldjump"/>
          </p:cNvPr>
          <p:cNvSpPr/>
          <p:nvPr/>
        </p:nvSpPr>
        <p:spPr>
          <a:xfrm>
            <a:off x="107504" y="4321923"/>
            <a:ext cx="792088" cy="7632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AMF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45" name="Rechteck 44">
            <a:hlinkClick r:id="rId8" action="ppaction://hlinksldjump"/>
          </p:cNvPr>
          <p:cNvSpPr/>
          <p:nvPr/>
        </p:nvSpPr>
        <p:spPr>
          <a:xfrm>
            <a:off x="107504" y="5157191"/>
            <a:ext cx="792088" cy="7632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Rechteck 45">
            <a:hlinkClick r:id="rId9" action="ppaction://hlinksldjump"/>
          </p:cNvPr>
          <p:cNvSpPr/>
          <p:nvPr/>
        </p:nvSpPr>
        <p:spPr>
          <a:xfrm>
            <a:off x="107504" y="5978107"/>
            <a:ext cx="792088" cy="7632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LF7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1187624" y="2391271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on </a:t>
            </a:r>
            <a:r>
              <a:rPr lang="de-DE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figure</a:t>
            </a:r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enlarge</a:t>
            </a:r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de-DE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3" name="Grafik 4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2800" y="1771200"/>
            <a:ext cx="3589020" cy="2761488"/>
          </a:xfrm>
          <a:prstGeom prst="rect">
            <a:avLst/>
          </a:prstGeom>
        </p:spPr>
      </p:pic>
      <p:pic>
        <p:nvPicPr>
          <p:cNvPr id="52" name="Grafik 5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2800" y="4510800"/>
            <a:ext cx="3589020" cy="2345436"/>
          </a:xfrm>
          <a:prstGeom prst="rect">
            <a:avLst/>
          </a:prstGeom>
        </p:spPr>
      </p:pic>
      <p:sp>
        <p:nvSpPr>
          <p:cNvPr id="53" name="Textfeld 52"/>
          <p:cNvSpPr txBox="1"/>
          <p:nvPr/>
        </p:nvSpPr>
        <p:spPr>
          <a:xfrm>
            <a:off x="3131840" y="191683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XDS</a:t>
            </a:r>
            <a:endParaRPr lang="de-DE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3131840" y="436510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QM</a:t>
            </a:r>
            <a:endParaRPr lang="de-DE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Textfeld 54"/>
          <p:cNvSpPr txBox="1"/>
          <p:nvPr/>
        </p:nvSpPr>
        <p:spPr>
          <a:xfrm rot="5400000">
            <a:off x="6345536" y="1291735"/>
            <a:ext cx="1800201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Navigate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directly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chapter</a:t>
            </a:r>
            <a:endParaRPr lang="de-DE" sz="77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Pfeil nach rechts 56">
            <a:hlinkClick r:id="rId6" action="ppaction://hlinksldjump"/>
          </p:cNvPr>
          <p:cNvSpPr>
            <a:spLocks noChangeAspect="1"/>
          </p:cNvSpPr>
          <p:nvPr/>
        </p:nvSpPr>
        <p:spPr>
          <a:xfrm rot="10800000">
            <a:off x="7140111" y="6275152"/>
            <a:ext cx="414766" cy="414766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8" name="Picture 4" descr="http://www.dynamicassociate.com/wp-content/uploads/2015/04/9349HomeButton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52556"/>
            <a:ext cx="643436" cy="48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" name="Gruppieren 71"/>
          <p:cNvGrpSpPr/>
          <p:nvPr/>
        </p:nvGrpSpPr>
        <p:grpSpPr>
          <a:xfrm>
            <a:off x="5940152" y="548679"/>
            <a:ext cx="1200071" cy="1152129"/>
            <a:chOff x="467543" y="2060847"/>
            <a:chExt cx="2170708" cy="2200996"/>
          </a:xfrm>
        </p:grpSpPr>
        <p:grpSp>
          <p:nvGrpSpPr>
            <p:cNvPr id="73" name="Gruppieren 72"/>
            <p:cNvGrpSpPr/>
            <p:nvPr/>
          </p:nvGrpSpPr>
          <p:grpSpPr>
            <a:xfrm>
              <a:off x="467544" y="2060848"/>
              <a:ext cx="1048867" cy="1048867"/>
              <a:chOff x="391289" y="882955"/>
              <a:chExt cx="1048867" cy="1048867"/>
            </a:xfrm>
          </p:grpSpPr>
          <p:sp>
            <p:nvSpPr>
              <p:cNvPr id="83" name="Rechteck 82">
                <a:hlinkClick r:id="rId14" action="ppaction://hlinksldjump"/>
              </p:cNvPr>
              <p:cNvSpPr/>
              <p:nvPr/>
            </p:nvSpPr>
            <p:spPr>
              <a:xfrm>
                <a:off x="391289" y="882955"/>
                <a:ext cx="1048867" cy="1048867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4" name="Rechteck 83"/>
              <p:cNvSpPr/>
              <p:nvPr/>
            </p:nvSpPr>
            <p:spPr>
              <a:xfrm>
                <a:off x="391289" y="882955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smtClean="0"/>
                  <a:t>Background &amp; Motivation</a:t>
                </a:r>
                <a:endParaRPr lang="de-DE" sz="700" b="1" kern="1200" dirty="0"/>
              </a:p>
            </p:txBody>
          </p:sp>
        </p:grpSp>
        <p:grpSp>
          <p:nvGrpSpPr>
            <p:cNvPr id="74" name="Gruppieren 73"/>
            <p:cNvGrpSpPr/>
            <p:nvPr/>
          </p:nvGrpSpPr>
          <p:grpSpPr>
            <a:xfrm>
              <a:off x="1589384" y="2060847"/>
              <a:ext cx="1048867" cy="1048867"/>
              <a:chOff x="3307565" y="846786"/>
              <a:chExt cx="1048867" cy="1048867"/>
            </a:xfrm>
          </p:grpSpPr>
          <p:sp>
            <p:nvSpPr>
              <p:cNvPr id="81" name="Rechteck 80">
                <a:hlinkClick r:id="rId15" action="ppaction://hlinksldjump"/>
              </p:cNvPr>
              <p:cNvSpPr/>
              <p:nvPr/>
            </p:nvSpPr>
            <p:spPr>
              <a:xfrm>
                <a:off x="3307565" y="846786"/>
                <a:ext cx="1048867" cy="1048867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2" name="Rechteck 81"/>
              <p:cNvSpPr/>
              <p:nvPr/>
            </p:nvSpPr>
            <p:spPr>
              <a:xfrm>
                <a:off x="3307565" y="846786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smtClean="0"/>
                  <a:t>Data &amp; Study Area</a:t>
                </a:r>
                <a:endParaRPr lang="de-DE" sz="700" b="1" kern="1200" dirty="0"/>
              </a:p>
            </p:txBody>
          </p:sp>
        </p:grpSp>
        <p:grpSp>
          <p:nvGrpSpPr>
            <p:cNvPr id="75" name="Gruppieren 74"/>
            <p:cNvGrpSpPr/>
            <p:nvPr/>
          </p:nvGrpSpPr>
          <p:grpSpPr>
            <a:xfrm>
              <a:off x="467543" y="3212976"/>
              <a:ext cx="1048867" cy="1048867"/>
              <a:chOff x="417579" y="2779541"/>
              <a:chExt cx="1048867" cy="1048867"/>
            </a:xfrm>
          </p:grpSpPr>
          <p:sp>
            <p:nvSpPr>
              <p:cNvPr id="79" name="Rechteck 78">
                <a:hlinkClick r:id="rId16" action="ppaction://hlinksldjump"/>
              </p:cNvPr>
              <p:cNvSpPr/>
              <p:nvPr/>
            </p:nvSpPr>
            <p:spPr>
              <a:xfrm>
                <a:off x="417579" y="2779541"/>
                <a:ext cx="1048867" cy="1048867"/>
              </a:xfrm>
              <a:prstGeom prst="rect">
                <a:avLst/>
              </a:prstGeom>
              <a:solidFill>
                <a:srgbClr val="33996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0" name="Rechteck 79"/>
              <p:cNvSpPr/>
              <p:nvPr/>
            </p:nvSpPr>
            <p:spPr>
              <a:xfrm>
                <a:off x="417579" y="2779541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err="1" smtClean="0"/>
                  <a:t>Methods</a:t>
                </a:r>
                <a:endParaRPr lang="de-DE" sz="700" b="1" kern="1200" dirty="0"/>
              </a:p>
            </p:txBody>
          </p:sp>
        </p:grpSp>
        <p:grpSp>
          <p:nvGrpSpPr>
            <p:cNvPr id="76" name="Gruppieren 75"/>
            <p:cNvGrpSpPr/>
            <p:nvPr/>
          </p:nvGrpSpPr>
          <p:grpSpPr>
            <a:xfrm>
              <a:off x="1589384" y="3212975"/>
              <a:ext cx="1048867" cy="1048867"/>
              <a:chOff x="3264248" y="2816446"/>
              <a:chExt cx="1048867" cy="1048867"/>
            </a:xfrm>
          </p:grpSpPr>
          <p:sp>
            <p:nvSpPr>
              <p:cNvPr id="77" name="Rechteck 76">
                <a:hlinkClick r:id="rId6" action="ppaction://hlinksldjump"/>
              </p:cNvPr>
              <p:cNvSpPr/>
              <p:nvPr/>
            </p:nvSpPr>
            <p:spPr>
              <a:xfrm>
                <a:off x="3264248" y="2816446"/>
                <a:ext cx="1048867" cy="1048867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8" name="Rechteck 77"/>
              <p:cNvSpPr/>
              <p:nvPr/>
            </p:nvSpPr>
            <p:spPr>
              <a:xfrm>
                <a:off x="3264248" y="2816446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err="1" smtClean="0"/>
                  <a:t>Results</a:t>
                </a:r>
                <a:r>
                  <a:rPr lang="de-DE" sz="700" b="1" kern="1200" dirty="0" smtClean="0"/>
                  <a:t> &amp; </a:t>
                </a:r>
                <a:r>
                  <a:rPr lang="de-DE" sz="700" b="1" kern="1200" dirty="0" err="1" smtClean="0"/>
                  <a:t>Conclusions</a:t>
                </a:r>
                <a:endParaRPr lang="de-DE" sz="700" b="1" kern="1200" dirty="0"/>
              </a:p>
            </p:txBody>
          </p:sp>
        </p:grpSp>
      </p:grpSp>
      <p:sp>
        <p:nvSpPr>
          <p:cNvPr id="42" name="Rechteck 41">
            <a:hlinkClick r:id="rId17" action="ppaction://hlinksldjump"/>
          </p:cNvPr>
          <p:cNvSpPr/>
          <p:nvPr/>
        </p:nvSpPr>
        <p:spPr>
          <a:xfrm>
            <a:off x="-36512" y="-99392"/>
            <a:ext cx="9289032" cy="7016282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8" name="Grafik 47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4000" y="972000"/>
            <a:ext cx="6579870" cy="4299966"/>
          </a:xfrm>
          <a:prstGeom prst="rect">
            <a:avLst/>
          </a:prstGeom>
        </p:spPr>
      </p:pic>
      <p:sp>
        <p:nvSpPr>
          <p:cNvPr id="49" name="Ellipse 48">
            <a:hlinkClick r:id="rId17" action="ppaction://hlinksldjump"/>
          </p:cNvPr>
          <p:cNvSpPr/>
          <p:nvPr/>
        </p:nvSpPr>
        <p:spPr>
          <a:xfrm>
            <a:off x="7596336" y="722602"/>
            <a:ext cx="432048" cy="4117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61844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-11720" y="-13692"/>
            <a:ext cx="9167442" cy="6885384"/>
          </a:xfrm>
          <a:prstGeom prst="rect">
            <a:avLst/>
          </a:prstGeom>
          <a:noFill/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6615" y="14026"/>
            <a:ext cx="9117385" cy="17011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6837" y="107902"/>
            <a:ext cx="74894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Changing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Temporal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Structures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in Scenario-Neutral </a:t>
            </a:r>
          </a:p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Runoff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Response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Surfaces</a:t>
            </a:r>
            <a:endParaRPr lang="de-DE" sz="2500" b="1" dirty="0" smtClean="0">
              <a:solidFill>
                <a:schemeClr val="tx1"/>
              </a:solidFill>
              <a:latin typeface="+mj-lt"/>
              <a:ea typeface="Source Sans Pro" panose="020B050303040302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164288" y="-14459"/>
            <a:ext cx="1947702" cy="172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Picture 26" descr="Inst_Logo_E_RGB_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585" y="123172"/>
            <a:ext cx="714895" cy="70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4" descr="Uni_Logo_Fakulta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828" y="125974"/>
            <a:ext cx="660862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feld 12"/>
          <p:cNvSpPr txBox="1"/>
          <p:nvPr/>
        </p:nvSpPr>
        <p:spPr>
          <a:xfrm>
            <a:off x="107505" y="980727"/>
            <a:ext cx="5013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K. Vormoor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O. Rössler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G. Bürger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A. Bronstert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R. Weingartner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de-DE" sz="1400" i="1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07505" y="1304473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Institute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Earth-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Environmental Science, University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Potsdam </a:t>
            </a:r>
            <a:r>
              <a:rPr lang="de-DE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(kvormoor@uni-potsdam.de)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Oeschger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Climate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Change Research, 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Bern</a:t>
            </a:r>
            <a:endParaRPr lang="de-DE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54" descr="C:\Users\vormoor\AppData\Local\Temp\unibern_oeschger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92846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hteck 32">
            <a:hlinkClick r:id="rId6" action="ppaction://hlinksldjump"/>
          </p:cNvPr>
          <p:cNvSpPr/>
          <p:nvPr/>
        </p:nvSpPr>
        <p:spPr>
          <a:xfrm>
            <a:off x="26615" y="1715162"/>
            <a:ext cx="9085375" cy="509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29" name="Gruppieren 28"/>
          <p:cNvGrpSpPr/>
          <p:nvPr/>
        </p:nvGrpSpPr>
        <p:grpSpPr>
          <a:xfrm>
            <a:off x="66748" y="1772816"/>
            <a:ext cx="1048867" cy="1048867"/>
            <a:chOff x="3264248" y="2816446"/>
            <a:chExt cx="1048867" cy="1048867"/>
          </a:xfrm>
        </p:grpSpPr>
        <p:sp>
          <p:nvSpPr>
            <p:cNvPr id="37" name="Rechteck 36"/>
            <p:cNvSpPr/>
            <p:nvPr/>
          </p:nvSpPr>
          <p:spPr>
            <a:xfrm>
              <a:off x="3264248" y="2816446"/>
              <a:ext cx="1048867" cy="1048867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echteck 37"/>
            <p:cNvSpPr/>
            <p:nvPr/>
          </p:nvSpPr>
          <p:spPr>
            <a:xfrm>
              <a:off x="3264248" y="2816446"/>
              <a:ext cx="1048867" cy="1048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b="1" kern="1200" dirty="0" err="1" smtClean="0"/>
                <a:t>Results</a:t>
              </a:r>
              <a:r>
                <a:rPr lang="de-DE" sz="1400" b="1" kern="1200" dirty="0" smtClean="0"/>
                <a:t> &amp; </a:t>
              </a:r>
              <a:r>
                <a:rPr lang="de-DE" sz="1400" b="1" kern="1200" dirty="0" err="1" smtClean="0"/>
                <a:t>Conclusions</a:t>
              </a:r>
              <a:endParaRPr lang="de-DE" sz="1400" b="1" kern="1200" dirty="0"/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35496" y="3140968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Detailed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hteck 16">
            <a:hlinkClick r:id="rId7" action="ppaction://hlinksldjump"/>
          </p:cNvPr>
          <p:cNvSpPr/>
          <p:nvPr/>
        </p:nvSpPr>
        <p:spPr>
          <a:xfrm>
            <a:off x="107504" y="3501008"/>
            <a:ext cx="792088" cy="7632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MQ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Rechteck 43">
            <a:hlinkClick r:id="rId8" action="ppaction://hlinksldjump"/>
          </p:cNvPr>
          <p:cNvSpPr/>
          <p:nvPr/>
        </p:nvSpPr>
        <p:spPr>
          <a:xfrm>
            <a:off x="107504" y="4321923"/>
            <a:ext cx="792088" cy="7632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AMF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Rechteck 44">
            <a:hlinkClick r:id="rId6" action="ppaction://hlinksldjump"/>
          </p:cNvPr>
          <p:cNvSpPr/>
          <p:nvPr/>
        </p:nvSpPr>
        <p:spPr>
          <a:xfrm>
            <a:off x="107504" y="5157191"/>
            <a:ext cx="792088" cy="7632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SD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46" name="Rechteck 45">
            <a:hlinkClick r:id="rId9" action="ppaction://hlinksldjump"/>
          </p:cNvPr>
          <p:cNvSpPr/>
          <p:nvPr/>
        </p:nvSpPr>
        <p:spPr>
          <a:xfrm>
            <a:off x="107504" y="5978107"/>
            <a:ext cx="792088" cy="7632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LF7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1187624" y="2391271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on </a:t>
            </a:r>
            <a:r>
              <a:rPr lang="de-DE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figure</a:t>
            </a:r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enlarge</a:t>
            </a:r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de-DE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9" name="Grafik 3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2800" y="1771200"/>
            <a:ext cx="3589020" cy="2761488"/>
          </a:xfrm>
          <a:prstGeom prst="rect">
            <a:avLst/>
          </a:prstGeom>
        </p:spPr>
      </p:pic>
      <p:pic>
        <p:nvPicPr>
          <p:cNvPr id="40" name="Grafik 3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2800" y="4510800"/>
            <a:ext cx="3589020" cy="2322576"/>
          </a:xfrm>
          <a:prstGeom prst="rect">
            <a:avLst/>
          </a:prstGeom>
        </p:spPr>
      </p:pic>
      <p:sp>
        <p:nvSpPr>
          <p:cNvPr id="41" name="Textfeld 40"/>
          <p:cNvSpPr txBox="1"/>
          <p:nvPr/>
        </p:nvSpPr>
        <p:spPr>
          <a:xfrm>
            <a:off x="3131840" y="191683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XDS</a:t>
            </a:r>
            <a:endParaRPr lang="de-DE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3131840" y="436510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QM</a:t>
            </a:r>
            <a:endParaRPr lang="de-DE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 rot="5400000">
            <a:off x="6345536" y="1291735"/>
            <a:ext cx="1800201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Navigate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directly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chapter</a:t>
            </a:r>
            <a:endParaRPr lang="de-DE" sz="77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Pfeil nach rechts 48">
            <a:hlinkClick r:id="rId6" action="ppaction://hlinksldjump"/>
          </p:cNvPr>
          <p:cNvSpPr>
            <a:spLocks noChangeAspect="1"/>
          </p:cNvSpPr>
          <p:nvPr/>
        </p:nvSpPr>
        <p:spPr>
          <a:xfrm rot="10800000">
            <a:off x="7140111" y="6275152"/>
            <a:ext cx="414766" cy="414766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0" name="Picture 4" descr="http://www.dynamicassociate.com/wp-content/uploads/2015/04/9349HomeButton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52556"/>
            <a:ext cx="643436" cy="48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uppieren 52"/>
          <p:cNvGrpSpPr/>
          <p:nvPr/>
        </p:nvGrpSpPr>
        <p:grpSpPr>
          <a:xfrm>
            <a:off x="5940152" y="548679"/>
            <a:ext cx="1200071" cy="1152129"/>
            <a:chOff x="467543" y="2060847"/>
            <a:chExt cx="2170708" cy="2200996"/>
          </a:xfrm>
        </p:grpSpPr>
        <p:grpSp>
          <p:nvGrpSpPr>
            <p:cNvPr id="54" name="Gruppieren 53"/>
            <p:cNvGrpSpPr/>
            <p:nvPr/>
          </p:nvGrpSpPr>
          <p:grpSpPr>
            <a:xfrm>
              <a:off x="467544" y="2060848"/>
              <a:ext cx="1048867" cy="1048867"/>
              <a:chOff x="391289" y="882955"/>
              <a:chExt cx="1048867" cy="1048867"/>
            </a:xfrm>
          </p:grpSpPr>
          <p:sp>
            <p:nvSpPr>
              <p:cNvPr id="64" name="Rechteck 63">
                <a:hlinkClick r:id="rId14" action="ppaction://hlinksldjump"/>
              </p:cNvPr>
              <p:cNvSpPr/>
              <p:nvPr/>
            </p:nvSpPr>
            <p:spPr>
              <a:xfrm>
                <a:off x="391289" y="882955"/>
                <a:ext cx="1048867" cy="1048867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5" name="Rechteck 64"/>
              <p:cNvSpPr/>
              <p:nvPr/>
            </p:nvSpPr>
            <p:spPr>
              <a:xfrm>
                <a:off x="391289" y="882955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smtClean="0"/>
                  <a:t>Background &amp; Motivation</a:t>
                </a:r>
                <a:endParaRPr lang="de-DE" sz="700" b="1" kern="1200" dirty="0"/>
              </a:p>
            </p:txBody>
          </p:sp>
        </p:grpSp>
        <p:grpSp>
          <p:nvGrpSpPr>
            <p:cNvPr id="55" name="Gruppieren 54"/>
            <p:cNvGrpSpPr/>
            <p:nvPr/>
          </p:nvGrpSpPr>
          <p:grpSpPr>
            <a:xfrm>
              <a:off x="1589384" y="2060847"/>
              <a:ext cx="1048867" cy="1048867"/>
              <a:chOff x="3307565" y="846786"/>
              <a:chExt cx="1048867" cy="1048867"/>
            </a:xfrm>
          </p:grpSpPr>
          <p:sp>
            <p:nvSpPr>
              <p:cNvPr id="62" name="Rechteck 61">
                <a:hlinkClick r:id="rId15" action="ppaction://hlinksldjump"/>
              </p:cNvPr>
              <p:cNvSpPr/>
              <p:nvPr/>
            </p:nvSpPr>
            <p:spPr>
              <a:xfrm>
                <a:off x="3307565" y="846786"/>
                <a:ext cx="1048867" cy="1048867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3" name="Rechteck 62"/>
              <p:cNvSpPr/>
              <p:nvPr/>
            </p:nvSpPr>
            <p:spPr>
              <a:xfrm>
                <a:off x="3307565" y="846786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smtClean="0"/>
                  <a:t>Data &amp; Study Area</a:t>
                </a:r>
                <a:endParaRPr lang="de-DE" sz="700" b="1" kern="1200" dirty="0"/>
              </a:p>
            </p:txBody>
          </p:sp>
        </p:grpSp>
        <p:grpSp>
          <p:nvGrpSpPr>
            <p:cNvPr id="56" name="Gruppieren 55"/>
            <p:cNvGrpSpPr/>
            <p:nvPr/>
          </p:nvGrpSpPr>
          <p:grpSpPr>
            <a:xfrm>
              <a:off x="467543" y="3212976"/>
              <a:ext cx="1048867" cy="1048867"/>
              <a:chOff x="417579" y="2779541"/>
              <a:chExt cx="1048867" cy="1048867"/>
            </a:xfrm>
          </p:grpSpPr>
          <p:sp>
            <p:nvSpPr>
              <p:cNvPr id="60" name="Rechteck 59">
                <a:hlinkClick r:id="rId16" action="ppaction://hlinksldjump"/>
              </p:cNvPr>
              <p:cNvSpPr/>
              <p:nvPr/>
            </p:nvSpPr>
            <p:spPr>
              <a:xfrm>
                <a:off x="417579" y="2779541"/>
                <a:ext cx="1048867" cy="1048867"/>
              </a:xfrm>
              <a:prstGeom prst="rect">
                <a:avLst/>
              </a:prstGeom>
              <a:solidFill>
                <a:srgbClr val="33996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1" name="Rechteck 60"/>
              <p:cNvSpPr/>
              <p:nvPr/>
            </p:nvSpPr>
            <p:spPr>
              <a:xfrm>
                <a:off x="417579" y="2779541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err="1" smtClean="0"/>
                  <a:t>Methods</a:t>
                </a:r>
                <a:endParaRPr lang="de-DE" sz="700" b="1" kern="1200" dirty="0"/>
              </a:p>
            </p:txBody>
          </p:sp>
        </p:grpSp>
        <p:grpSp>
          <p:nvGrpSpPr>
            <p:cNvPr id="57" name="Gruppieren 56"/>
            <p:cNvGrpSpPr/>
            <p:nvPr/>
          </p:nvGrpSpPr>
          <p:grpSpPr>
            <a:xfrm>
              <a:off x="1589384" y="3212975"/>
              <a:ext cx="1048867" cy="1048867"/>
              <a:chOff x="3264248" y="2816446"/>
              <a:chExt cx="1048867" cy="1048867"/>
            </a:xfrm>
          </p:grpSpPr>
          <p:sp>
            <p:nvSpPr>
              <p:cNvPr id="58" name="Rechteck 57">
                <a:hlinkClick r:id="rId6" action="ppaction://hlinksldjump"/>
              </p:cNvPr>
              <p:cNvSpPr/>
              <p:nvPr/>
            </p:nvSpPr>
            <p:spPr>
              <a:xfrm>
                <a:off x="3264248" y="2816446"/>
                <a:ext cx="1048867" cy="1048867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9" name="Rechteck 58"/>
              <p:cNvSpPr/>
              <p:nvPr/>
            </p:nvSpPr>
            <p:spPr>
              <a:xfrm>
                <a:off x="3264248" y="2816446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err="1" smtClean="0"/>
                  <a:t>Results</a:t>
                </a:r>
                <a:r>
                  <a:rPr lang="de-DE" sz="700" b="1" kern="1200" dirty="0" smtClean="0"/>
                  <a:t> &amp; </a:t>
                </a:r>
                <a:r>
                  <a:rPr lang="de-DE" sz="700" b="1" kern="1200" dirty="0" err="1" smtClean="0"/>
                  <a:t>Conclusions</a:t>
                </a:r>
                <a:endParaRPr lang="de-DE" sz="700" b="1" kern="1200" dirty="0"/>
              </a:p>
            </p:txBody>
          </p:sp>
        </p:grpSp>
      </p:grpSp>
      <p:sp>
        <p:nvSpPr>
          <p:cNvPr id="43" name="Rechteck 42">
            <a:hlinkClick r:id="rId17" action="ppaction://hlinksldjump"/>
          </p:cNvPr>
          <p:cNvSpPr/>
          <p:nvPr/>
        </p:nvSpPr>
        <p:spPr>
          <a:xfrm>
            <a:off x="-36512" y="-99392"/>
            <a:ext cx="9289032" cy="7016282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2" name="Grafik 51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4000" y="972000"/>
            <a:ext cx="6579870" cy="5062728"/>
          </a:xfrm>
          <a:prstGeom prst="rect">
            <a:avLst/>
          </a:prstGeom>
        </p:spPr>
      </p:pic>
      <p:sp>
        <p:nvSpPr>
          <p:cNvPr id="67" name="Ellipse 66">
            <a:hlinkClick r:id="rId17" action="ppaction://hlinksldjump"/>
          </p:cNvPr>
          <p:cNvSpPr/>
          <p:nvPr/>
        </p:nvSpPr>
        <p:spPr>
          <a:xfrm>
            <a:off x="7596336" y="722602"/>
            <a:ext cx="432048" cy="4117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21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-11720" y="-13692"/>
            <a:ext cx="9167442" cy="6885384"/>
          </a:xfrm>
          <a:prstGeom prst="rect">
            <a:avLst/>
          </a:prstGeom>
          <a:noFill/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6615" y="14026"/>
            <a:ext cx="9117385" cy="17011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6837" y="107902"/>
            <a:ext cx="74894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Changing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Temporal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Structures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in Scenario-Neutral </a:t>
            </a:r>
          </a:p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Runoff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Response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Surfaces</a:t>
            </a:r>
            <a:endParaRPr lang="de-DE" sz="2500" b="1" dirty="0" smtClean="0">
              <a:solidFill>
                <a:schemeClr val="tx1"/>
              </a:solidFill>
              <a:latin typeface="+mj-lt"/>
              <a:ea typeface="Source Sans Pro" panose="020B050303040302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164288" y="-14459"/>
            <a:ext cx="1947702" cy="172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Picture 26" descr="Inst_Logo_E_RGB_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585" y="123172"/>
            <a:ext cx="714895" cy="70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4" descr="Uni_Logo_Fakulta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828" y="125974"/>
            <a:ext cx="660862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feld 12"/>
          <p:cNvSpPr txBox="1"/>
          <p:nvPr/>
        </p:nvSpPr>
        <p:spPr>
          <a:xfrm>
            <a:off x="107505" y="980727"/>
            <a:ext cx="5013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K. Vormoor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O. Rössler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G. Bürger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A. Bronstert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R. Weingartner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de-DE" sz="1400" i="1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07505" y="1304473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Institute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Earth-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Environmental Science, University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Potsdam </a:t>
            </a:r>
            <a:r>
              <a:rPr lang="de-DE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(kvormoor@uni-potsdam.de)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Oeschger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Climate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Change Research, 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Bern</a:t>
            </a:r>
            <a:endParaRPr lang="de-DE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54" descr="C:\Users\vormoor\AppData\Local\Temp\unibern_oeschger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92846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hteck 32">
            <a:hlinkClick r:id="rId6" action="ppaction://hlinksldjump"/>
          </p:cNvPr>
          <p:cNvSpPr/>
          <p:nvPr/>
        </p:nvSpPr>
        <p:spPr>
          <a:xfrm>
            <a:off x="26615" y="1715162"/>
            <a:ext cx="9085375" cy="509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29" name="Gruppieren 28"/>
          <p:cNvGrpSpPr/>
          <p:nvPr/>
        </p:nvGrpSpPr>
        <p:grpSpPr>
          <a:xfrm>
            <a:off x="66748" y="1772816"/>
            <a:ext cx="1048867" cy="1048867"/>
            <a:chOff x="3264248" y="2816446"/>
            <a:chExt cx="1048867" cy="1048867"/>
          </a:xfrm>
        </p:grpSpPr>
        <p:sp>
          <p:nvSpPr>
            <p:cNvPr id="37" name="Rechteck 36"/>
            <p:cNvSpPr/>
            <p:nvPr/>
          </p:nvSpPr>
          <p:spPr>
            <a:xfrm>
              <a:off x="3264248" y="2816446"/>
              <a:ext cx="1048867" cy="1048867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echteck 37"/>
            <p:cNvSpPr/>
            <p:nvPr/>
          </p:nvSpPr>
          <p:spPr>
            <a:xfrm>
              <a:off x="3264248" y="2816446"/>
              <a:ext cx="1048867" cy="1048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b="1" kern="1200" dirty="0" err="1" smtClean="0"/>
                <a:t>Results</a:t>
              </a:r>
              <a:r>
                <a:rPr lang="de-DE" sz="1400" b="1" kern="1200" dirty="0" smtClean="0"/>
                <a:t> &amp; </a:t>
              </a:r>
              <a:r>
                <a:rPr lang="de-DE" sz="1400" b="1" kern="1200" dirty="0" err="1" smtClean="0"/>
                <a:t>Conclusions</a:t>
              </a:r>
              <a:endParaRPr lang="de-DE" sz="1400" b="1" kern="1200" dirty="0"/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35496" y="3140968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Detailed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hteck 16">
            <a:hlinkClick r:id="rId7" action="ppaction://hlinksldjump"/>
          </p:cNvPr>
          <p:cNvSpPr/>
          <p:nvPr/>
        </p:nvSpPr>
        <p:spPr>
          <a:xfrm>
            <a:off x="107504" y="3501008"/>
            <a:ext cx="792088" cy="7632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MQ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Rechteck 43">
            <a:hlinkClick r:id="rId8" action="ppaction://hlinksldjump"/>
          </p:cNvPr>
          <p:cNvSpPr/>
          <p:nvPr/>
        </p:nvSpPr>
        <p:spPr>
          <a:xfrm>
            <a:off x="107504" y="4321923"/>
            <a:ext cx="792088" cy="7632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AMF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Rechteck 44">
            <a:hlinkClick r:id="rId6" action="ppaction://hlinksldjump"/>
          </p:cNvPr>
          <p:cNvSpPr/>
          <p:nvPr/>
        </p:nvSpPr>
        <p:spPr>
          <a:xfrm>
            <a:off x="107504" y="5157191"/>
            <a:ext cx="792088" cy="7632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SD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46" name="Rechteck 45">
            <a:hlinkClick r:id="rId9" action="ppaction://hlinksldjump"/>
          </p:cNvPr>
          <p:cNvSpPr/>
          <p:nvPr/>
        </p:nvSpPr>
        <p:spPr>
          <a:xfrm>
            <a:off x="107504" y="5978107"/>
            <a:ext cx="792088" cy="7632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LF7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1187624" y="2391271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on </a:t>
            </a:r>
            <a:r>
              <a:rPr lang="de-DE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figure</a:t>
            </a:r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enlarge</a:t>
            </a:r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de-DE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9" name="Grafik 3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2800" y="1771200"/>
            <a:ext cx="3589020" cy="2761488"/>
          </a:xfrm>
          <a:prstGeom prst="rect">
            <a:avLst/>
          </a:prstGeom>
        </p:spPr>
      </p:pic>
      <p:pic>
        <p:nvPicPr>
          <p:cNvPr id="40" name="Grafik 3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2800" y="4510800"/>
            <a:ext cx="3589020" cy="2322576"/>
          </a:xfrm>
          <a:prstGeom prst="rect">
            <a:avLst/>
          </a:prstGeom>
        </p:spPr>
      </p:pic>
      <p:sp>
        <p:nvSpPr>
          <p:cNvPr id="41" name="Textfeld 40"/>
          <p:cNvSpPr txBox="1"/>
          <p:nvPr/>
        </p:nvSpPr>
        <p:spPr>
          <a:xfrm>
            <a:off x="3131840" y="191683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XDS</a:t>
            </a:r>
            <a:endParaRPr lang="de-DE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3131840" y="436510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QM</a:t>
            </a:r>
            <a:endParaRPr lang="de-DE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 rot="5400000">
            <a:off x="6345536" y="1291735"/>
            <a:ext cx="1800201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Navigate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directly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chapter</a:t>
            </a:r>
            <a:endParaRPr lang="de-DE" sz="77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Pfeil nach rechts 48">
            <a:hlinkClick r:id="rId6" action="ppaction://hlinksldjump"/>
          </p:cNvPr>
          <p:cNvSpPr>
            <a:spLocks noChangeAspect="1"/>
          </p:cNvSpPr>
          <p:nvPr/>
        </p:nvSpPr>
        <p:spPr>
          <a:xfrm rot="10800000">
            <a:off x="7140111" y="6275152"/>
            <a:ext cx="414766" cy="414766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0" name="Picture 4" descr="http://www.dynamicassociate.com/wp-content/uploads/2015/04/9349HomeButton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52556"/>
            <a:ext cx="643436" cy="48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uppieren 52"/>
          <p:cNvGrpSpPr/>
          <p:nvPr/>
        </p:nvGrpSpPr>
        <p:grpSpPr>
          <a:xfrm>
            <a:off x="5940152" y="548679"/>
            <a:ext cx="1200071" cy="1152129"/>
            <a:chOff x="467543" y="2060847"/>
            <a:chExt cx="2170708" cy="2200996"/>
          </a:xfrm>
        </p:grpSpPr>
        <p:grpSp>
          <p:nvGrpSpPr>
            <p:cNvPr id="54" name="Gruppieren 53"/>
            <p:cNvGrpSpPr/>
            <p:nvPr/>
          </p:nvGrpSpPr>
          <p:grpSpPr>
            <a:xfrm>
              <a:off x="467544" y="2060848"/>
              <a:ext cx="1048867" cy="1048867"/>
              <a:chOff x="391289" y="882955"/>
              <a:chExt cx="1048867" cy="1048867"/>
            </a:xfrm>
          </p:grpSpPr>
          <p:sp>
            <p:nvSpPr>
              <p:cNvPr id="64" name="Rechteck 63">
                <a:hlinkClick r:id="rId14" action="ppaction://hlinksldjump"/>
              </p:cNvPr>
              <p:cNvSpPr/>
              <p:nvPr/>
            </p:nvSpPr>
            <p:spPr>
              <a:xfrm>
                <a:off x="391289" y="882955"/>
                <a:ext cx="1048867" cy="1048867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5" name="Rechteck 64"/>
              <p:cNvSpPr/>
              <p:nvPr/>
            </p:nvSpPr>
            <p:spPr>
              <a:xfrm>
                <a:off x="391289" y="882955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smtClean="0"/>
                  <a:t>Background &amp; Motivation</a:t>
                </a:r>
                <a:endParaRPr lang="de-DE" sz="700" b="1" kern="1200" dirty="0"/>
              </a:p>
            </p:txBody>
          </p:sp>
        </p:grpSp>
        <p:grpSp>
          <p:nvGrpSpPr>
            <p:cNvPr id="55" name="Gruppieren 54"/>
            <p:cNvGrpSpPr/>
            <p:nvPr/>
          </p:nvGrpSpPr>
          <p:grpSpPr>
            <a:xfrm>
              <a:off x="1589384" y="2060847"/>
              <a:ext cx="1048867" cy="1048867"/>
              <a:chOff x="3307565" y="846786"/>
              <a:chExt cx="1048867" cy="1048867"/>
            </a:xfrm>
          </p:grpSpPr>
          <p:sp>
            <p:nvSpPr>
              <p:cNvPr id="62" name="Rechteck 61">
                <a:hlinkClick r:id="rId15" action="ppaction://hlinksldjump"/>
              </p:cNvPr>
              <p:cNvSpPr/>
              <p:nvPr/>
            </p:nvSpPr>
            <p:spPr>
              <a:xfrm>
                <a:off x="3307565" y="846786"/>
                <a:ext cx="1048867" cy="1048867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3" name="Rechteck 62"/>
              <p:cNvSpPr/>
              <p:nvPr/>
            </p:nvSpPr>
            <p:spPr>
              <a:xfrm>
                <a:off x="3307565" y="846786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smtClean="0"/>
                  <a:t>Data &amp; Study Area</a:t>
                </a:r>
                <a:endParaRPr lang="de-DE" sz="700" b="1" kern="1200" dirty="0"/>
              </a:p>
            </p:txBody>
          </p:sp>
        </p:grpSp>
        <p:grpSp>
          <p:nvGrpSpPr>
            <p:cNvPr id="56" name="Gruppieren 55"/>
            <p:cNvGrpSpPr/>
            <p:nvPr/>
          </p:nvGrpSpPr>
          <p:grpSpPr>
            <a:xfrm>
              <a:off x="467543" y="3212976"/>
              <a:ext cx="1048867" cy="1048867"/>
              <a:chOff x="417579" y="2779541"/>
              <a:chExt cx="1048867" cy="1048867"/>
            </a:xfrm>
          </p:grpSpPr>
          <p:sp>
            <p:nvSpPr>
              <p:cNvPr id="60" name="Rechteck 59">
                <a:hlinkClick r:id="rId16" action="ppaction://hlinksldjump"/>
              </p:cNvPr>
              <p:cNvSpPr/>
              <p:nvPr/>
            </p:nvSpPr>
            <p:spPr>
              <a:xfrm>
                <a:off x="417579" y="2779541"/>
                <a:ext cx="1048867" cy="1048867"/>
              </a:xfrm>
              <a:prstGeom prst="rect">
                <a:avLst/>
              </a:prstGeom>
              <a:solidFill>
                <a:srgbClr val="33996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1" name="Rechteck 60"/>
              <p:cNvSpPr/>
              <p:nvPr/>
            </p:nvSpPr>
            <p:spPr>
              <a:xfrm>
                <a:off x="417579" y="2779541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err="1" smtClean="0"/>
                  <a:t>Methods</a:t>
                </a:r>
                <a:endParaRPr lang="de-DE" sz="700" b="1" kern="1200" dirty="0"/>
              </a:p>
            </p:txBody>
          </p:sp>
        </p:grpSp>
        <p:grpSp>
          <p:nvGrpSpPr>
            <p:cNvPr id="57" name="Gruppieren 56"/>
            <p:cNvGrpSpPr/>
            <p:nvPr/>
          </p:nvGrpSpPr>
          <p:grpSpPr>
            <a:xfrm>
              <a:off x="1589384" y="3212975"/>
              <a:ext cx="1048867" cy="1048867"/>
              <a:chOff x="3264248" y="2816446"/>
              <a:chExt cx="1048867" cy="1048867"/>
            </a:xfrm>
          </p:grpSpPr>
          <p:sp>
            <p:nvSpPr>
              <p:cNvPr id="58" name="Rechteck 57">
                <a:hlinkClick r:id="rId6" action="ppaction://hlinksldjump"/>
              </p:cNvPr>
              <p:cNvSpPr/>
              <p:nvPr/>
            </p:nvSpPr>
            <p:spPr>
              <a:xfrm>
                <a:off x="3264248" y="2816446"/>
                <a:ext cx="1048867" cy="1048867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9" name="Rechteck 58"/>
              <p:cNvSpPr/>
              <p:nvPr/>
            </p:nvSpPr>
            <p:spPr>
              <a:xfrm>
                <a:off x="3264248" y="2816446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err="1" smtClean="0"/>
                  <a:t>Results</a:t>
                </a:r>
                <a:r>
                  <a:rPr lang="de-DE" sz="700" b="1" kern="1200" dirty="0" smtClean="0"/>
                  <a:t> &amp; </a:t>
                </a:r>
                <a:r>
                  <a:rPr lang="de-DE" sz="700" b="1" kern="1200" dirty="0" err="1" smtClean="0"/>
                  <a:t>Conclusions</a:t>
                </a:r>
                <a:endParaRPr lang="de-DE" sz="700" b="1" kern="1200" dirty="0"/>
              </a:p>
            </p:txBody>
          </p:sp>
        </p:grpSp>
      </p:grpSp>
      <p:sp>
        <p:nvSpPr>
          <p:cNvPr id="43" name="Rechteck 42">
            <a:hlinkClick r:id="rId17" action="ppaction://hlinksldjump"/>
          </p:cNvPr>
          <p:cNvSpPr/>
          <p:nvPr/>
        </p:nvSpPr>
        <p:spPr>
          <a:xfrm>
            <a:off x="-36512" y="-99392"/>
            <a:ext cx="9289032" cy="7016282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8" name="Grafik 47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4000" y="972000"/>
            <a:ext cx="6579870" cy="4258056"/>
          </a:xfrm>
          <a:prstGeom prst="rect">
            <a:avLst/>
          </a:prstGeom>
        </p:spPr>
      </p:pic>
      <p:sp>
        <p:nvSpPr>
          <p:cNvPr id="52" name="Ellipse 51">
            <a:hlinkClick r:id="rId17" action="ppaction://hlinksldjump"/>
          </p:cNvPr>
          <p:cNvSpPr/>
          <p:nvPr/>
        </p:nvSpPr>
        <p:spPr>
          <a:xfrm>
            <a:off x="7596336" y="722602"/>
            <a:ext cx="432048" cy="4117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63546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-11720" y="-13692"/>
            <a:ext cx="9167442" cy="6885384"/>
          </a:xfrm>
          <a:prstGeom prst="rect">
            <a:avLst/>
          </a:prstGeom>
          <a:noFill/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6615" y="14026"/>
            <a:ext cx="9117385" cy="17011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6837" y="107902"/>
            <a:ext cx="74894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Changing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Temporal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Structures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in Scenario-Neutral </a:t>
            </a:r>
          </a:p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Runoff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Response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Surfaces</a:t>
            </a:r>
            <a:endParaRPr lang="de-DE" sz="2500" b="1" dirty="0" smtClean="0">
              <a:solidFill>
                <a:schemeClr val="tx1"/>
              </a:solidFill>
              <a:latin typeface="+mj-lt"/>
              <a:ea typeface="Source Sans Pro" panose="020B050303040302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164288" y="-14459"/>
            <a:ext cx="1947702" cy="172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Picture 26" descr="Inst_Logo_E_RGB_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585" y="123172"/>
            <a:ext cx="714895" cy="70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4" descr="Uni_Logo_Fakulta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828" y="125974"/>
            <a:ext cx="660862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feld 12"/>
          <p:cNvSpPr txBox="1"/>
          <p:nvPr/>
        </p:nvSpPr>
        <p:spPr>
          <a:xfrm>
            <a:off x="107505" y="980727"/>
            <a:ext cx="5013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K. Vormoor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O. Rössler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G. Bürger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A. Bronstert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R. Weingartner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de-DE" sz="1400" i="1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07505" y="1304473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Institute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Earth-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Environmental Science, University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Potsdam </a:t>
            </a:r>
            <a:r>
              <a:rPr lang="de-DE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(kvormoor@uni-potsdam.de)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Oeschger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Climate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Change Research, 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Bern</a:t>
            </a:r>
            <a:endParaRPr lang="de-DE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54" descr="C:\Users\vormoor\AppData\Local\Temp\unibern_oeschger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92846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hteck 32">
            <a:hlinkClick r:id="rId6" action="ppaction://hlinksldjump"/>
          </p:cNvPr>
          <p:cNvSpPr/>
          <p:nvPr/>
        </p:nvSpPr>
        <p:spPr>
          <a:xfrm>
            <a:off x="26615" y="1715162"/>
            <a:ext cx="9085375" cy="509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29" name="Gruppieren 28"/>
          <p:cNvGrpSpPr/>
          <p:nvPr/>
        </p:nvGrpSpPr>
        <p:grpSpPr>
          <a:xfrm>
            <a:off x="66748" y="1772816"/>
            <a:ext cx="1048867" cy="1048867"/>
            <a:chOff x="3264248" y="2816446"/>
            <a:chExt cx="1048867" cy="1048867"/>
          </a:xfrm>
        </p:grpSpPr>
        <p:sp>
          <p:nvSpPr>
            <p:cNvPr id="37" name="Rechteck 36"/>
            <p:cNvSpPr/>
            <p:nvPr/>
          </p:nvSpPr>
          <p:spPr>
            <a:xfrm>
              <a:off x="3264248" y="2816446"/>
              <a:ext cx="1048867" cy="1048867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echteck 37"/>
            <p:cNvSpPr/>
            <p:nvPr/>
          </p:nvSpPr>
          <p:spPr>
            <a:xfrm>
              <a:off x="3264248" y="2816446"/>
              <a:ext cx="1048867" cy="1048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b="1" kern="1200" dirty="0" err="1" smtClean="0"/>
                <a:t>Results</a:t>
              </a:r>
              <a:r>
                <a:rPr lang="de-DE" sz="1400" b="1" kern="1200" dirty="0" smtClean="0"/>
                <a:t> &amp; </a:t>
              </a:r>
              <a:r>
                <a:rPr lang="de-DE" sz="1400" b="1" kern="1200" dirty="0" err="1" smtClean="0"/>
                <a:t>Conclusions</a:t>
              </a:r>
              <a:endParaRPr lang="de-DE" sz="1400" b="1" kern="1200" dirty="0"/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35496" y="3140968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Detailed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hteck 16">
            <a:hlinkClick r:id="rId7" action="ppaction://hlinksldjump"/>
          </p:cNvPr>
          <p:cNvSpPr/>
          <p:nvPr/>
        </p:nvSpPr>
        <p:spPr>
          <a:xfrm>
            <a:off x="107504" y="3501008"/>
            <a:ext cx="792088" cy="7632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MQ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Rechteck 43">
            <a:hlinkClick r:id="rId8" action="ppaction://hlinksldjump"/>
          </p:cNvPr>
          <p:cNvSpPr/>
          <p:nvPr/>
        </p:nvSpPr>
        <p:spPr>
          <a:xfrm>
            <a:off x="107504" y="4321923"/>
            <a:ext cx="792088" cy="7632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AMF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Rechteck 44">
            <a:hlinkClick r:id="rId9" action="ppaction://hlinksldjump"/>
          </p:cNvPr>
          <p:cNvSpPr/>
          <p:nvPr/>
        </p:nvSpPr>
        <p:spPr>
          <a:xfrm>
            <a:off x="107504" y="5157191"/>
            <a:ext cx="792088" cy="7632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107504" y="5978107"/>
            <a:ext cx="792088" cy="7632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LF7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1187624" y="2391271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on </a:t>
            </a:r>
            <a:r>
              <a:rPr lang="de-DE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figure</a:t>
            </a:r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enlarge</a:t>
            </a:r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de-DE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5" name="Grafik 3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2800" y="1771200"/>
            <a:ext cx="3589020" cy="2761488"/>
          </a:xfrm>
          <a:prstGeom prst="rect">
            <a:avLst/>
          </a:prstGeom>
        </p:spPr>
      </p:pic>
      <p:pic>
        <p:nvPicPr>
          <p:cNvPr id="36" name="Grafik 3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2800" y="4510800"/>
            <a:ext cx="3589020" cy="2377440"/>
          </a:xfrm>
          <a:prstGeom prst="rect">
            <a:avLst/>
          </a:prstGeom>
        </p:spPr>
      </p:pic>
      <p:sp>
        <p:nvSpPr>
          <p:cNvPr id="39" name="Textfeld 38"/>
          <p:cNvSpPr txBox="1"/>
          <p:nvPr/>
        </p:nvSpPr>
        <p:spPr>
          <a:xfrm>
            <a:off x="3131840" y="191683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XDS</a:t>
            </a:r>
            <a:endParaRPr lang="de-DE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3131840" y="436510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QM</a:t>
            </a:r>
            <a:endParaRPr lang="de-DE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 rot="5400000">
            <a:off x="6345536" y="1291735"/>
            <a:ext cx="1800201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Navigate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directly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chapter</a:t>
            </a:r>
            <a:endParaRPr lang="de-DE" sz="77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Pfeil nach rechts 41">
            <a:hlinkClick r:id="rId6" action="ppaction://hlinksldjump"/>
          </p:cNvPr>
          <p:cNvSpPr>
            <a:spLocks noChangeAspect="1"/>
          </p:cNvSpPr>
          <p:nvPr/>
        </p:nvSpPr>
        <p:spPr>
          <a:xfrm rot="10800000">
            <a:off x="7140111" y="6275152"/>
            <a:ext cx="414766" cy="414766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3" name="Picture 4" descr="http://www.dynamicassociate.com/wp-content/uploads/2015/04/9349HomeButton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52556"/>
            <a:ext cx="643436" cy="48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uppieren 46"/>
          <p:cNvGrpSpPr/>
          <p:nvPr/>
        </p:nvGrpSpPr>
        <p:grpSpPr>
          <a:xfrm>
            <a:off x="5940152" y="548679"/>
            <a:ext cx="1200071" cy="1152129"/>
            <a:chOff x="467543" y="2060847"/>
            <a:chExt cx="2170708" cy="2200996"/>
          </a:xfrm>
        </p:grpSpPr>
        <p:grpSp>
          <p:nvGrpSpPr>
            <p:cNvPr id="48" name="Gruppieren 47"/>
            <p:cNvGrpSpPr/>
            <p:nvPr/>
          </p:nvGrpSpPr>
          <p:grpSpPr>
            <a:xfrm>
              <a:off x="467544" y="2060848"/>
              <a:ext cx="1048867" cy="1048867"/>
              <a:chOff x="391289" y="882955"/>
              <a:chExt cx="1048867" cy="1048867"/>
            </a:xfrm>
          </p:grpSpPr>
          <p:sp>
            <p:nvSpPr>
              <p:cNvPr id="59" name="Rechteck 58">
                <a:hlinkClick r:id="rId14" action="ppaction://hlinksldjump"/>
              </p:cNvPr>
              <p:cNvSpPr/>
              <p:nvPr/>
            </p:nvSpPr>
            <p:spPr>
              <a:xfrm>
                <a:off x="391289" y="882955"/>
                <a:ext cx="1048867" cy="1048867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0" name="Rechteck 59"/>
              <p:cNvSpPr/>
              <p:nvPr/>
            </p:nvSpPr>
            <p:spPr>
              <a:xfrm>
                <a:off x="391289" y="882955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smtClean="0"/>
                  <a:t>Background &amp; Motivation</a:t>
                </a:r>
                <a:endParaRPr lang="de-DE" sz="700" b="1" kern="1200" dirty="0"/>
              </a:p>
            </p:txBody>
          </p:sp>
        </p:grpSp>
        <p:grpSp>
          <p:nvGrpSpPr>
            <p:cNvPr id="49" name="Gruppieren 48"/>
            <p:cNvGrpSpPr/>
            <p:nvPr/>
          </p:nvGrpSpPr>
          <p:grpSpPr>
            <a:xfrm>
              <a:off x="1589384" y="2060847"/>
              <a:ext cx="1048867" cy="1048867"/>
              <a:chOff x="3307565" y="846786"/>
              <a:chExt cx="1048867" cy="1048867"/>
            </a:xfrm>
          </p:grpSpPr>
          <p:sp>
            <p:nvSpPr>
              <p:cNvPr id="57" name="Rechteck 56">
                <a:hlinkClick r:id="rId15" action="ppaction://hlinksldjump"/>
              </p:cNvPr>
              <p:cNvSpPr/>
              <p:nvPr/>
            </p:nvSpPr>
            <p:spPr>
              <a:xfrm>
                <a:off x="3307565" y="846786"/>
                <a:ext cx="1048867" cy="1048867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8" name="Rechteck 57"/>
              <p:cNvSpPr/>
              <p:nvPr/>
            </p:nvSpPr>
            <p:spPr>
              <a:xfrm>
                <a:off x="3307565" y="846786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smtClean="0"/>
                  <a:t>Data &amp; Study Area</a:t>
                </a:r>
                <a:endParaRPr lang="de-DE" sz="700" b="1" kern="1200" dirty="0"/>
              </a:p>
            </p:txBody>
          </p:sp>
        </p:grpSp>
        <p:grpSp>
          <p:nvGrpSpPr>
            <p:cNvPr id="50" name="Gruppieren 49"/>
            <p:cNvGrpSpPr/>
            <p:nvPr/>
          </p:nvGrpSpPr>
          <p:grpSpPr>
            <a:xfrm>
              <a:off x="467543" y="3212976"/>
              <a:ext cx="1048867" cy="1048867"/>
              <a:chOff x="417579" y="2779541"/>
              <a:chExt cx="1048867" cy="1048867"/>
            </a:xfrm>
          </p:grpSpPr>
          <p:sp>
            <p:nvSpPr>
              <p:cNvPr id="55" name="Rechteck 54">
                <a:hlinkClick r:id="rId16" action="ppaction://hlinksldjump"/>
              </p:cNvPr>
              <p:cNvSpPr/>
              <p:nvPr/>
            </p:nvSpPr>
            <p:spPr>
              <a:xfrm>
                <a:off x="417579" y="2779541"/>
                <a:ext cx="1048867" cy="1048867"/>
              </a:xfrm>
              <a:prstGeom prst="rect">
                <a:avLst/>
              </a:prstGeom>
              <a:solidFill>
                <a:srgbClr val="33996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6" name="Rechteck 55"/>
              <p:cNvSpPr/>
              <p:nvPr/>
            </p:nvSpPr>
            <p:spPr>
              <a:xfrm>
                <a:off x="417579" y="2779541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err="1" smtClean="0"/>
                  <a:t>Methods</a:t>
                </a:r>
                <a:endParaRPr lang="de-DE" sz="700" b="1" kern="1200" dirty="0"/>
              </a:p>
            </p:txBody>
          </p:sp>
        </p:grpSp>
        <p:grpSp>
          <p:nvGrpSpPr>
            <p:cNvPr id="52" name="Gruppieren 51"/>
            <p:cNvGrpSpPr/>
            <p:nvPr/>
          </p:nvGrpSpPr>
          <p:grpSpPr>
            <a:xfrm>
              <a:off x="1589384" y="3212975"/>
              <a:ext cx="1048867" cy="1048867"/>
              <a:chOff x="3264248" y="2816446"/>
              <a:chExt cx="1048867" cy="1048867"/>
            </a:xfrm>
          </p:grpSpPr>
          <p:sp>
            <p:nvSpPr>
              <p:cNvPr id="53" name="Rechteck 52">
                <a:hlinkClick r:id="rId6" action="ppaction://hlinksldjump"/>
              </p:cNvPr>
              <p:cNvSpPr/>
              <p:nvPr/>
            </p:nvSpPr>
            <p:spPr>
              <a:xfrm>
                <a:off x="3264248" y="2816446"/>
                <a:ext cx="1048867" cy="1048867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4" name="Rechteck 53"/>
              <p:cNvSpPr/>
              <p:nvPr/>
            </p:nvSpPr>
            <p:spPr>
              <a:xfrm>
                <a:off x="3264248" y="2816446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err="1" smtClean="0"/>
                  <a:t>Results</a:t>
                </a:r>
                <a:r>
                  <a:rPr lang="de-DE" sz="700" b="1" kern="1200" dirty="0" smtClean="0"/>
                  <a:t> &amp; </a:t>
                </a:r>
                <a:r>
                  <a:rPr lang="de-DE" sz="700" b="1" kern="1200" dirty="0" err="1" smtClean="0"/>
                  <a:t>Conclusions</a:t>
                </a:r>
                <a:endParaRPr lang="de-DE" sz="700" b="1" kern="1200" dirty="0"/>
              </a:p>
            </p:txBody>
          </p:sp>
        </p:grpSp>
      </p:grpSp>
      <p:sp>
        <p:nvSpPr>
          <p:cNvPr id="61" name="Rechteck 60">
            <a:hlinkClick r:id="rId17" action="ppaction://hlinksldjump"/>
          </p:cNvPr>
          <p:cNvSpPr/>
          <p:nvPr/>
        </p:nvSpPr>
        <p:spPr>
          <a:xfrm>
            <a:off x="-36512" y="-99392"/>
            <a:ext cx="9289032" cy="7016282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2" name="Grafik 61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4000" y="972000"/>
            <a:ext cx="6579870" cy="5062728"/>
          </a:xfrm>
          <a:prstGeom prst="rect">
            <a:avLst/>
          </a:prstGeom>
        </p:spPr>
      </p:pic>
      <p:sp>
        <p:nvSpPr>
          <p:cNvPr id="64" name="Ellipse 63">
            <a:hlinkClick r:id="rId17" action="ppaction://hlinksldjump"/>
          </p:cNvPr>
          <p:cNvSpPr/>
          <p:nvPr/>
        </p:nvSpPr>
        <p:spPr>
          <a:xfrm>
            <a:off x="7596336" y="722602"/>
            <a:ext cx="432048" cy="4117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2821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-11720" y="-13692"/>
            <a:ext cx="9167442" cy="6885384"/>
          </a:xfrm>
          <a:prstGeom prst="rect">
            <a:avLst/>
          </a:prstGeom>
          <a:noFill/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6615" y="14026"/>
            <a:ext cx="9117385" cy="17011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6837" y="107902"/>
            <a:ext cx="74894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Changing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Temporal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Structures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in Scenario-Neutral </a:t>
            </a:r>
          </a:p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Runoff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Response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Surfaces</a:t>
            </a:r>
            <a:endParaRPr lang="de-DE" sz="2500" b="1" dirty="0" smtClean="0">
              <a:solidFill>
                <a:schemeClr val="tx1"/>
              </a:solidFill>
              <a:latin typeface="+mj-lt"/>
              <a:ea typeface="Source Sans Pro" panose="020B050303040302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164288" y="-14459"/>
            <a:ext cx="1947702" cy="172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Picture 26" descr="Inst_Logo_E_RGB_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585" y="123172"/>
            <a:ext cx="714895" cy="70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4" descr="Uni_Logo_Fakulta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828" y="125974"/>
            <a:ext cx="660862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feld 12"/>
          <p:cNvSpPr txBox="1"/>
          <p:nvPr/>
        </p:nvSpPr>
        <p:spPr>
          <a:xfrm>
            <a:off x="107505" y="980727"/>
            <a:ext cx="5013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K. Vormoor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O. Rössler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G. Bürger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A. Bronstert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R. Weingartner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de-DE" sz="1400" i="1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07505" y="1304473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Institute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Earth-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Environmental Science, University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Potsdam </a:t>
            </a:r>
            <a:r>
              <a:rPr lang="de-DE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(kvormoor@uni-potsdam.de)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Oeschger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Climate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Change Research, 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Bern</a:t>
            </a:r>
            <a:endParaRPr lang="de-DE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54" descr="C:\Users\vormoor\AppData\Local\Temp\unibern_oeschger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92846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hteck 32">
            <a:hlinkClick r:id="rId6" action="ppaction://hlinksldjump"/>
          </p:cNvPr>
          <p:cNvSpPr/>
          <p:nvPr/>
        </p:nvSpPr>
        <p:spPr>
          <a:xfrm>
            <a:off x="26615" y="1715162"/>
            <a:ext cx="9085375" cy="509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29" name="Gruppieren 28"/>
          <p:cNvGrpSpPr/>
          <p:nvPr/>
        </p:nvGrpSpPr>
        <p:grpSpPr>
          <a:xfrm>
            <a:off x="66748" y="1772816"/>
            <a:ext cx="1048867" cy="1048867"/>
            <a:chOff x="3264248" y="2816446"/>
            <a:chExt cx="1048867" cy="1048867"/>
          </a:xfrm>
        </p:grpSpPr>
        <p:sp>
          <p:nvSpPr>
            <p:cNvPr id="37" name="Rechteck 36"/>
            <p:cNvSpPr/>
            <p:nvPr/>
          </p:nvSpPr>
          <p:spPr>
            <a:xfrm>
              <a:off x="3264248" y="2816446"/>
              <a:ext cx="1048867" cy="1048867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echteck 37"/>
            <p:cNvSpPr/>
            <p:nvPr/>
          </p:nvSpPr>
          <p:spPr>
            <a:xfrm>
              <a:off x="3264248" y="2816446"/>
              <a:ext cx="1048867" cy="1048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b="1" kern="1200" dirty="0" err="1" smtClean="0"/>
                <a:t>Results</a:t>
              </a:r>
              <a:r>
                <a:rPr lang="de-DE" sz="1400" b="1" kern="1200" dirty="0" smtClean="0"/>
                <a:t> &amp; </a:t>
              </a:r>
              <a:r>
                <a:rPr lang="de-DE" sz="1400" b="1" kern="1200" dirty="0" err="1" smtClean="0"/>
                <a:t>Conclusions</a:t>
              </a:r>
              <a:endParaRPr lang="de-DE" sz="1400" b="1" kern="1200" dirty="0"/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35496" y="3140968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Detailed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hteck 16">
            <a:hlinkClick r:id="rId7" action="ppaction://hlinksldjump"/>
          </p:cNvPr>
          <p:cNvSpPr/>
          <p:nvPr/>
        </p:nvSpPr>
        <p:spPr>
          <a:xfrm>
            <a:off x="107504" y="3501008"/>
            <a:ext cx="792088" cy="7632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MQ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Rechteck 43">
            <a:hlinkClick r:id="rId8" action="ppaction://hlinksldjump"/>
          </p:cNvPr>
          <p:cNvSpPr/>
          <p:nvPr/>
        </p:nvSpPr>
        <p:spPr>
          <a:xfrm>
            <a:off x="107504" y="4321923"/>
            <a:ext cx="792088" cy="7632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AMF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Rechteck 44">
            <a:hlinkClick r:id="rId9" action="ppaction://hlinksldjump"/>
          </p:cNvPr>
          <p:cNvSpPr/>
          <p:nvPr/>
        </p:nvSpPr>
        <p:spPr>
          <a:xfrm>
            <a:off x="107504" y="5157191"/>
            <a:ext cx="792088" cy="7632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107504" y="5978107"/>
            <a:ext cx="792088" cy="7632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LF7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1187624" y="2391271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on </a:t>
            </a:r>
            <a:r>
              <a:rPr lang="de-DE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figure</a:t>
            </a:r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enlarge</a:t>
            </a:r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de-DE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5" name="Grafik 3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2800" y="1771200"/>
            <a:ext cx="3589020" cy="2761488"/>
          </a:xfrm>
          <a:prstGeom prst="rect">
            <a:avLst/>
          </a:prstGeom>
        </p:spPr>
      </p:pic>
      <p:pic>
        <p:nvPicPr>
          <p:cNvPr id="36" name="Grafik 3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2800" y="4510800"/>
            <a:ext cx="3589020" cy="2377440"/>
          </a:xfrm>
          <a:prstGeom prst="rect">
            <a:avLst/>
          </a:prstGeom>
        </p:spPr>
      </p:pic>
      <p:sp>
        <p:nvSpPr>
          <p:cNvPr id="39" name="Textfeld 38"/>
          <p:cNvSpPr txBox="1"/>
          <p:nvPr/>
        </p:nvSpPr>
        <p:spPr>
          <a:xfrm>
            <a:off x="3131840" y="191683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XDS</a:t>
            </a:r>
            <a:endParaRPr lang="de-DE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3131840" y="436510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QM</a:t>
            </a:r>
            <a:endParaRPr lang="de-DE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 rot="5400000">
            <a:off x="6345536" y="1291735"/>
            <a:ext cx="1800201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Navigate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directly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chapter</a:t>
            </a:r>
            <a:endParaRPr lang="de-DE" sz="77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Pfeil nach rechts 41">
            <a:hlinkClick r:id="rId6" action="ppaction://hlinksldjump"/>
          </p:cNvPr>
          <p:cNvSpPr>
            <a:spLocks noChangeAspect="1"/>
          </p:cNvSpPr>
          <p:nvPr/>
        </p:nvSpPr>
        <p:spPr>
          <a:xfrm rot="10800000">
            <a:off x="7140111" y="6275152"/>
            <a:ext cx="414766" cy="414766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3" name="Picture 4" descr="http://www.dynamicassociate.com/wp-content/uploads/2015/04/9349HomeButton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52556"/>
            <a:ext cx="643436" cy="48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uppieren 46"/>
          <p:cNvGrpSpPr/>
          <p:nvPr/>
        </p:nvGrpSpPr>
        <p:grpSpPr>
          <a:xfrm>
            <a:off x="5940152" y="548679"/>
            <a:ext cx="1200071" cy="1152129"/>
            <a:chOff x="467543" y="2060847"/>
            <a:chExt cx="2170708" cy="2200996"/>
          </a:xfrm>
        </p:grpSpPr>
        <p:grpSp>
          <p:nvGrpSpPr>
            <p:cNvPr id="48" name="Gruppieren 47"/>
            <p:cNvGrpSpPr/>
            <p:nvPr/>
          </p:nvGrpSpPr>
          <p:grpSpPr>
            <a:xfrm>
              <a:off x="467544" y="2060848"/>
              <a:ext cx="1048867" cy="1048867"/>
              <a:chOff x="391289" y="882955"/>
              <a:chExt cx="1048867" cy="1048867"/>
            </a:xfrm>
          </p:grpSpPr>
          <p:sp>
            <p:nvSpPr>
              <p:cNvPr id="59" name="Rechteck 58">
                <a:hlinkClick r:id="rId14" action="ppaction://hlinksldjump"/>
              </p:cNvPr>
              <p:cNvSpPr/>
              <p:nvPr/>
            </p:nvSpPr>
            <p:spPr>
              <a:xfrm>
                <a:off x="391289" y="882955"/>
                <a:ext cx="1048867" cy="1048867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0" name="Rechteck 59"/>
              <p:cNvSpPr/>
              <p:nvPr/>
            </p:nvSpPr>
            <p:spPr>
              <a:xfrm>
                <a:off x="391289" y="882955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smtClean="0"/>
                  <a:t>Background &amp; Motivation</a:t>
                </a:r>
                <a:endParaRPr lang="de-DE" sz="700" b="1" kern="1200" dirty="0"/>
              </a:p>
            </p:txBody>
          </p:sp>
        </p:grpSp>
        <p:grpSp>
          <p:nvGrpSpPr>
            <p:cNvPr id="49" name="Gruppieren 48"/>
            <p:cNvGrpSpPr/>
            <p:nvPr/>
          </p:nvGrpSpPr>
          <p:grpSpPr>
            <a:xfrm>
              <a:off x="1589384" y="2060847"/>
              <a:ext cx="1048867" cy="1048867"/>
              <a:chOff x="3307565" y="846786"/>
              <a:chExt cx="1048867" cy="1048867"/>
            </a:xfrm>
          </p:grpSpPr>
          <p:sp>
            <p:nvSpPr>
              <p:cNvPr id="57" name="Rechteck 56">
                <a:hlinkClick r:id="rId15" action="ppaction://hlinksldjump"/>
              </p:cNvPr>
              <p:cNvSpPr/>
              <p:nvPr/>
            </p:nvSpPr>
            <p:spPr>
              <a:xfrm>
                <a:off x="3307565" y="846786"/>
                <a:ext cx="1048867" cy="1048867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8" name="Rechteck 57"/>
              <p:cNvSpPr/>
              <p:nvPr/>
            </p:nvSpPr>
            <p:spPr>
              <a:xfrm>
                <a:off x="3307565" y="846786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smtClean="0"/>
                  <a:t>Data &amp; Study Area</a:t>
                </a:r>
                <a:endParaRPr lang="de-DE" sz="700" b="1" kern="1200" dirty="0"/>
              </a:p>
            </p:txBody>
          </p:sp>
        </p:grpSp>
        <p:grpSp>
          <p:nvGrpSpPr>
            <p:cNvPr id="50" name="Gruppieren 49"/>
            <p:cNvGrpSpPr/>
            <p:nvPr/>
          </p:nvGrpSpPr>
          <p:grpSpPr>
            <a:xfrm>
              <a:off x="467543" y="3212976"/>
              <a:ext cx="1048867" cy="1048867"/>
              <a:chOff x="417579" y="2779541"/>
              <a:chExt cx="1048867" cy="1048867"/>
            </a:xfrm>
          </p:grpSpPr>
          <p:sp>
            <p:nvSpPr>
              <p:cNvPr id="55" name="Rechteck 54">
                <a:hlinkClick r:id="rId16" action="ppaction://hlinksldjump"/>
              </p:cNvPr>
              <p:cNvSpPr/>
              <p:nvPr/>
            </p:nvSpPr>
            <p:spPr>
              <a:xfrm>
                <a:off x="417579" y="2779541"/>
                <a:ext cx="1048867" cy="1048867"/>
              </a:xfrm>
              <a:prstGeom prst="rect">
                <a:avLst/>
              </a:prstGeom>
              <a:solidFill>
                <a:srgbClr val="33996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6" name="Rechteck 55"/>
              <p:cNvSpPr/>
              <p:nvPr/>
            </p:nvSpPr>
            <p:spPr>
              <a:xfrm>
                <a:off x="417579" y="2779541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err="1" smtClean="0"/>
                  <a:t>Methods</a:t>
                </a:r>
                <a:endParaRPr lang="de-DE" sz="700" b="1" kern="1200" dirty="0"/>
              </a:p>
            </p:txBody>
          </p:sp>
        </p:grpSp>
        <p:grpSp>
          <p:nvGrpSpPr>
            <p:cNvPr id="52" name="Gruppieren 51"/>
            <p:cNvGrpSpPr/>
            <p:nvPr/>
          </p:nvGrpSpPr>
          <p:grpSpPr>
            <a:xfrm>
              <a:off x="1589384" y="3212975"/>
              <a:ext cx="1048867" cy="1048867"/>
              <a:chOff x="3264248" y="2816446"/>
              <a:chExt cx="1048867" cy="1048867"/>
            </a:xfrm>
          </p:grpSpPr>
          <p:sp>
            <p:nvSpPr>
              <p:cNvPr id="53" name="Rechteck 52">
                <a:hlinkClick r:id="rId6" action="ppaction://hlinksldjump"/>
              </p:cNvPr>
              <p:cNvSpPr/>
              <p:nvPr/>
            </p:nvSpPr>
            <p:spPr>
              <a:xfrm>
                <a:off x="3264248" y="2816446"/>
                <a:ext cx="1048867" cy="1048867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4" name="Rechteck 53"/>
              <p:cNvSpPr/>
              <p:nvPr/>
            </p:nvSpPr>
            <p:spPr>
              <a:xfrm>
                <a:off x="3264248" y="2816446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err="1" smtClean="0"/>
                  <a:t>Results</a:t>
                </a:r>
                <a:r>
                  <a:rPr lang="de-DE" sz="700" b="1" kern="1200" dirty="0" smtClean="0"/>
                  <a:t> &amp; </a:t>
                </a:r>
                <a:r>
                  <a:rPr lang="de-DE" sz="700" b="1" kern="1200" dirty="0" err="1" smtClean="0"/>
                  <a:t>Conclusions</a:t>
                </a:r>
                <a:endParaRPr lang="de-DE" sz="700" b="1" kern="1200" dirty="0"/>
              </a:p>
            </p:txBody>
          </p:sp>
        </p:grpSp>
      </p:grpSp>
      <p:sp>
        <p:nvSpPr>
          <p:cNvPr id="61" name="Rechteck 60">
            <a:hlinkClick r:id="rId17" action="ppaction://hlinksldjump"/>
          </p:cNvPr>
          <p:cNvSpPr/>
          <p:nvPr/>
        </p:nvSpPr>
        <p:spPr>
          <a:xfrm>
            <a:off x="-36512" y="-99392"/>
            <a:ext cx="9289032" cy="7016282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2" name="Grafik 61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4000" y="972000"/>
            <a:ext cx="6579870" cy="4358640"/>
          </a:xfrm>
          <a:prstGeom prst="rect">
            <a:avLst/>
          </a:prstGeom>
        </p:spPr>
      </p:pic>
      <p:sp>
        <p:nvSpPr>
          <p:cNvPr id="63" name="Ellipse 62">
            <a:hlinkClick r:id="rId17" action="ppaction://hlinksldjump"/>
          </p:cNvPr>
          <p:cNvSpPr/>
          <p:nvPr/>
        </p:nvSpPr>
        <p:spPr>
          <a:xfrm>
            <a:off x="7596336" y="722602"/>
            <a:ext cx="432048" cy="4117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8615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-11720" y="-14459"/>
            <a:ext cx="9167442" cy="6886151"/>
            <a:chOff x="-11720" y="-14459"/>
            <a:chExt cx="9167442" cy="688615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hteck 4"/>
            <p:cNvSpPr/>
            <p:nvPr/>
          </p:nvSpPr>
          <p:spPr>
            <a:xfrm>
              <a:off x="-11720" y="-13692"/>
              <a:ext cx="9167442" cy="6885384"/>
            </a:xfrm>
            <a:prstGeom prst="rect">
              <a:avLst/>
            </a:pr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" name="Rechteck 5"/>
            <p:cNvSpPr/>
            <p:nvPr/>
          </p:nvSpPr>
          <p:spPr>
            <a:xfrm>
              <a:off x="26615" y="14026"/>
              <a:ext cx="9117385" cy="1701136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106837" y="107902"/>
              <a:ext cx="748949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500" b="1" dirty="0" err="1" smtClean="0">
                  <a:solidFill>
                    <a:schemeClr val="tx1"/>
                  </a:solidFill>
                  <a:latin typeface="+mj-lt"/>
                  <a:ea typeface="Source Sans Pro" panose="020B0503030403020204" pitchFamily="34" charset="0"/>
                  <a:cs typeface="Verdana" panose="020B0604030504040204" pitchFamily="34" charset="0"/>
                </a:rPr>
                <a:t>Changing</a:t>
              </a:r>
              <a:r>
                <a:rPr lang="de-DE" sz="2500" b="1" dirty="0" smtClean="0">
                  <a:solidFill>
                    <a:schemeClr val="tx1"/>
                  </a:solidFill>
                  <a:latin typeface="+mj-lt"/>
                  <a:ea typeface="Source Sans Pro" panose="020B0503030403020204" pitchFamily="34" charset="0"/>
                  <a:cs typeface="Verdana" panose="020B0604030504040204" pitchFamily="34" charset="0"/>
                </a:rPr>
                <a:t> Temporal </a:t>
              </a:r>
              <a:r>
                <a:rPr lang="de-DE" sz="2500" b="1" dirty="0" err="1" smtClean="0">
                  <a:solidFill>
                    <a:schemeClr val="tx1"/>
                  </a:solidFill>
                  <a:latin typeface="+mj-lt"/>
                  <a:ea typeface="Source Sans Pro" panose="020B0503030403020204" pitchFamily="34" charset="0"/>
                  <a:cs typeface="Verdana" panose="020B0604030504040204" pitchFamily="34" charset="0"/>
                </a:rPr>
                <a:t>Structures</a:t>
              </a:r>
              <a:r>
                <a:rPr lang="de-DE" sz="2500" b="1" dirty="0" smtClean="0">
                  <a:solidFill>
                    <a:schemeClr val="tx1"/>
                  </a:solidFill>
                  <a:latin typeface="+mj-lt"/>
                  <a:ea typeface="Source Sans Pro" panose="020B0503030403020204" pitchFamily="34" charset="0"/>
                  <a:cs typeface="Verdana" panose="020B0604030504040204" pitchFamily="34" charset="0"/>
                </a:rPr>
                <a:t> in Scenario-Neutral </a:t>
              </a:r>
            </a:p>
            <a:p>
              <a:r>
                <a:rPr lang="de-DE" sz="2500" b="1" dirty="0" err="1" smtClean="0">
                  <a:solidFill>
                    <a:schemeClr val="tx1"/>
                  </a:solidFill>
                  <a:latin typeface="+mj-lt"/>
                  <a:ea typeface="Source Sans Pro" panose="020B0503030403020204" pitchFamily="34" charset="0"/>
                  <a:cs typeface="Verdana" panose="020B0604030504040204" pitchFamily="34" charset="0"/>
                </a:rPr>
                <a:t>Runoff</a:t>
              </a:r>
              <a:r>
                <a:rPr lang="de-DE" sz="2500" b="1" dirty="0" smtClean="0">
                  <a:solidFill>
                    <a:schemeClr val="tx1"/>
                  </a:solidFill>
                  <a:latin typeface="+mj-lt"/>
                  <a:ea typeface="Source Sans Pro" panose="020B0503030403020204" pitchFamily="34" charset="0"/>
                  <a:cs typeface="Verdana" panose="020B0604030504040204" pitchFamily="34" charset="0"/>
                </a:rPr>
                <a:t> Response </a:t>
              </a:r>
              <a:r>
                <a:rPr lang="de-DE" sz="2500" b="1" dirty="0" err="1" smtClean="0">
                  <a:solidFill>
                    <a:schemeClr val="tx1"/>
                  </a:solidFill>
                  <a:latin typeface="+mj-lt"/>
                  <a:ea typeface="Source Sans Pro" panose="020B0503030403020204" pitchFamily="34" charset="0"/>
                  <a:cs typeface="Verdana" panose="020B0604030504040204" pitchFamily="34" charset="0"/>
                </a:rPr>
                <a:t>Surfaces</a:t>
              </a:r>
              <a:endPara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7164288" y="-14459"/>
              <a:ext cx="1947702" cy="17296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0" name="Picture 26" descr="Inst_Logo_E_RGB_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585" y="123172"/>
              <a:ext cx="714895" cy="706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24" descr="Uni_Logo_Fakultaet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7828" y="125974"/>
              <a:ext cx="660862" cy="7107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feld 12"/>
            <p:cNvSpPr txBox="1"/>
            <p:nvPr/>
          </p:nvSpPr>
          <p:spPr>
            <a:xfrm>
              <a:off x="107505" y="980727"/>
              <a:ext cx="50138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K. Vormoor</a:t>
              </a:r>
              <a:r>
                <a:rPr lang="de-DE" sz="1400" i="1" baseline="30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</a:t>
              </a:r>
              <a:r>
                <a:rPr lang="de-DE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O. Rössler</a:t>
              </a:r>
              <a:r>
                <a:rPr lang="de-DE" sz="1400" i="1" baseline="30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  <a:r>
                <a:rPr lang="de-DE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G. Bürger</a:t>
              </a:r>
              <a:r>
                <a:rPr lang="de-DE" sz="1400" i="1" baseline="30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</a:t>
              </a:r>
              <a:r>
                <a:rPr lang="de-DE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A. Bronstert</a:t>
              </a:r>
              <a:r>
                <a:rPr lang="de-DE" sz="1400" i="1" baseline="30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</a:t>
              </a:r>
              <a:r>
                <a:rPr lang="de-DE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R. Weingartner</a:t>
              </a:r>
              <a:r>
                <a:rPr lang="de-DE" sz="1400" i="1" baseline="30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  <a:endParaRPr lang="de-DE" sz="1400" i="1" baseline="30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107505" y="1304473"/>
              <a:ext cx="6984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baseline="30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</a:t>
              </a:r>
              <a:r>
                <a:rPr lang="de-DE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Institute </a:t>
              </a:r>
              <a:r>
                <a:rPr lang="de-DE" sz="9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</a:t>
              </a:r>
              <a:r>
                <a:rPr lang="de-DE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Earth- </a:t>
              </a:r>
              <a:r>
                <a:rPr lang="de-DE" sz="9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and</a:t>
              </a:r>
              <a:r>
                <a:rPr lang="de-DE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Environmental Science, University </a:t>
              </a:r>
              <a:r>
                <a:rPr lang="de-DE" sz="9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of</a:t>
              </a:r>
              <a:r>
                <a:rPr lang="de-DE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Potsdam </a:t>
              </a:r>
              <a:r>
                <a:rPr lang="de-DE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(kvormoor@uni-potsdam.de)</a:t>
              </a:r>
              <a:r>
                <a:rPr lang="de-DE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  <a:p>
              <a:r>
                <a:rPr lang="de-DE" sz="900" baseline="30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  <a:r>
                <a:rPr lang="de-DE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e-DE" sz="9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Oeschger</a:t>
              </a:r>
              <a:r>
                <a:rPr lang="de-DE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e-DE" sz="9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Centre</a:t>
              </a:r>
              <a:r>
                <a:rPr lang="de-DE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e-DE" sz="9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</a:t>
              </a:r>
              <a:r>
                <a:rPr lang="de-DE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e-DE" sz="9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Climate</a:t>
              </a:r>
              <a:r>
                <a:rPr lang="de-DE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Change Research, </a:t>
              </a:r>
              <a:r>
                <a:rPr lang="de-DE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</a:t>
              </a:r>
              <a:r>
                <a:rPr lang="de-DE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niversity </a:t>
              </a:r>
              <a:r>
                <a:rPr lang="de-DE" sz="9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of</a:t>
              </a:r>
              <a:r>
                <a:rPr lang="de-DE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Bern</a:t>
              </a:r>
              <a:endParaRPr lang="de-DE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5" name="Picture 54" descr="C:\Users\vormoor\AppData\Local\Temp\unibern_oeschger_logo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928464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hteck 1"/>
            <p:cNvSpPr/>
            <p:nvPr/>
          </p:nvSpPr>
          <p:spPr>
            <a:xfrm>
              <a:off x="26615" y="1715162"/>
              <a:ext cx="9085375" cy="5098214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251520" y="1858237"/>
            <a:ext cx="37515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b="1" i="1" dirty="0" err="1" smtClean="0">
                <a:solidFill>
                  <a:srgbClr val="00B050"/>
                </a:solidFill>
              </a:rPr>
              <a:t>Changing</a:t>
            </a:r>
            <a:r>
              <a:rPr lang="de-DE" sz="2600" b="1" i="1" dirty="0" smtClean="0">
                <a:solidFill>
                  <a:srgbClr val="00B050"/>
                </a:solidFill>
              </a:rPr>
              <a:t> Temporal </a:t>
            </a:r>
            <a:r>
              <a:rPr lang="de-DE" sz="2600" b="1" i="1" dirty="0" err="1" smtClean="0">
                <a:solidFill>
                  <a:srgbClr val="00B050"/>
                </a:solidFill>
              </a:rPr>
              <a:t>Structures</a:t>
            </a:r>
            <a:r>
              <a:rPr lang="de-DE" sz="2600" b="1" i="1" dirty="0" smtClean="0">
                <a:solidFill>
                  <a:srgbClr val="00B050"/>
                </a:solidFill>
              </a:rPr>
              <a:t>??</a:t>
            </a:r>
            <a:endParaRPr lang="de-DE" sz="2600" b="1" i="1" dirty="0">
              <a:solidFill>
                <a:srgbClr val="00B050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26616" y="3861048"/>
            <a:ext cx="4127274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395536" y="3861048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alternative: “</a:t>
            </a:r>
            <a:r>
              <a:rPr lang="de-DE" sz="1400" b="1" dirty="0" err="1" smtClean="0"/>
              <a:t>bottom-up</a:t>
            </a:r>
            <a:r>
              <a:rPr lang="de-DE" sz="1400" b="1" dirty="0" smtClean="0"/>
              <a:t>“</a:t>
            </a:r>
            <a:endParaRPr lang="de-DE" sz="1400" b="1" dirty="0"/>
          </a:p>
        </p:txBody>
      </p:sp>
      <p:grpSp>
        <p:nvGrpSpPr>
          <p:cNvPr id="23" name="Gruppieren 22"/>
          <p:cNvGrpSpPr>
            <a:grpSpLocks noChangeAspect="1"/>
          </p:cNvGrpSpPr>
          <p:nvPr/>
        </p:nvGrpSpPr>
        <p:grpSpPr>
          <a:xfrm>
            <a:off x="-44697" y="4070434"/>
            <a:ext cx="4349449" cy="2886958"/>
            <a:chOff x="4323001" y="2751921"/>
            <a:chExt cx="4832721" cy="3207731"/>
          </a:xfrm>
        </p:grpSpPr>
        <p:pic>
          <p:nvPicPr>
            <p:cNvPr id="19" name="Picture 4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001" y="2751921"/>
              <a:ext cx="4713495" cy="3207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hteck 21"/>
            <p:cNvSpPr/>
            <p:nvPr/>
          </p:nvSpPr>
          <p:spPr>
            <a:xfrm>
              <a:off x="8820472" y="2751921"/>
              <a:ext cx="335250" cy="2621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0" name="Rechteck 29"/>
          <p:cNvSpPr/>
          <p:nvPr/>
        </p:nvSpPr>
        <p:spPr>
          <a:xfrm>
            <a:off x="467544" y="4509120"/>
            <a:ext cx="3528392" cy="1496109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 smtClean="0">
                <a:solidFill>
                  <a:schemeClr val="tx1"/>
                </a:solidFill>
              </a:rPr>
              <a:t>Mean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annual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discharge</a:t>
            </a:r>
            <a:endParaRPr lang="de-DE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tx1"/>
                </a:solidFill>
              </a:rPr>
              <a:t>Low </a:t>
            </a:r>
            <a:r>
              <a:rPr lang="de-DE" b="1" dirty="0" err="1" smtClean="0">
                <a:solidFill>
                  <a:schemeClr val="tx1"/>
                </a:solidFill>
              </a:rPr>
              <a:t>flows</a:t>
            </a:r>
            <a:endParaRPr lang="de-DE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 smtClean="0">
                <a:solidFill>
                  <a:schemeClr val="tx1"/>
                </a:solidFill>
              </a:rPr>
              <a:t>Floods</a:t>
            </a:r>
            <a:r>
              <a:rPr lang="de-DE" b="1" dirty="0" smtClean="0">
                <a:solidFill>
                  <a:schemeClr val="tx1"/>
                </a:solidFill>
              </a:rPr>
              <a:t> (</a:t>
            </a:r>
            <a:r>
              <a:rPr lang="de-DE" b="1" dirty="0" err="1" smtClean="0">
                <a:solidFill>
                  <a:schemeClr val="tx1"/>
                </a:solidFill>
              </a:rPr>
              <a:t>magnitude</a:t>
            </a:r>
            <a:r>
              <a:rPr lang="de-DE" b="1" dirty="0" smtClean="0">
                <a:solidFill>
                  <a:schemeClr val="tx1"/>
                </a:solidFill>
              </a:rPr>
              <a:t>, </a:t>
            </a:r>
            <a:r>
              <a:rPr lang="de-DE" b="1" dirty="0" err="1" smtClean="0">
                <a:solidFill>
                  <a:schemeClr val="tx1"/>
                </a:solidFill>
              </a:rPr>
              <a:t>seasonality</a:t>
            </a:r>
            <a:r>
              <a:rPr lang="de-DE" b="1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2" name="Rechteckige Legende 31"/>
          <p:cNvSpPr/>
          <p:nvPr/>
        </p:nvSpPr>
        <p:spPr>
          <a:xfrm rot="5400000">
            <a:off x="4329032" y="2085096"/>
            <a:ext cx="4803719" cy="4323176"/>
          </a:xfrm>
          <a:prstGeom prst="wedgeRectCallout">
            <a:avLst>
              <a:gd name="adj1" fmla="val 21146"/>
              <a:gd name="adj2" fmla="val 61498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/>
          <p:cNvSpPr txBox="1"/>
          <p:nvPr/>
        </p:nvSpPr>
        <p:spPr>
          <a:xfrm>
            <a:off x="4644009" y="1968022"/>
            <a:ext cx="42484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Previous studies: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Perturbation of climate input data: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various methods of different complexity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usually linear scaling</a:t>
            </a:r>
          </a:p>
          <a:p>
            <a:pPr marL="0" lvl="1"/>
            <a:r>
              <a:rPr lang="en-US" dirty="0" smtClean="0">
                <a:sym typeface="Wingdings" panose="05000000000000000000" pitchFamily="2" charset="2"/>
              </a:rPr>
              <a:t> Temporal structure remains the same</a:t>
            </a:r>
            <a:endParaRPr lang="en-US" dirty="0" smtClean="0"/>
          </a:p>
          <a:p>
            <a:pPr marL="0" lvl="1"/>
            <a:r>
              <a:rPr lang="en-US" dirty="0" smtClean="0">
                <a:sym typeface="Wingdings" panose="05000000000000000000" pitchFamily="2" charset="2"/>
              </a:rPr>
              <a:t>(i.e. annual-, </a:t>
            </a:r>
            <a:r>
              <a:rPr lang="en-US" dirty="0" err="1" smtClean="0">
                <a:sym typeface="Wingdings" panose="05000000000000000000" pitchFamily="2" charset="2"/>
              </a:rPr>
              <a:t>seasoanal</a:t>
            </a:r>
            <a:r>
              <a:rPr lang="en-US" dirty="0" smtClean="0">
                <a:sym typeface="Wingdings" panose="05000000000000000000" pitchFamily="2" charset="2"/>
              </a:rPr>
              <a:t>, day-to-</a:t>
            </a:r>
            <a:r>
              <a:rPr lang="en-US" dirty="0" err="1" smtClean="0">
                <a:sym typeface="Wingdings" panose="05000000000000000000" pitchFamily="2" charset="2"/>
              </a:rPr>
              <a:t>variablity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  <p:sp>
        <p:nvSpPr>
          <p:cNvPr id="34" name="Textfeld 33"/>
          <p:cNvSpPr txBox="1"/>
          <p:nvPr/>
        </p:nvSpPr>
        <p:spPr>
          <a:xfrm>
            <a:off x="4644009" y="4128262"/>
            <a:ext cx="42484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In this study: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Linear scaling of observed </a:t>
            </a:r>
            <a:r>
              <a:rPr lang="en-US" i="1" u="sng" dirty="0" smtClean="0"/>
              <a:t>and</a:t>
            </a:r>
            <a:r>
              <a:rPr lang="en-US" dirty="0" smtClean="0"/>
              <a:t> projected climate data from 8 GCM-RCMs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 statistical downscaling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Visualisation</a:t>
            </a:r>
            <a:r>
              <a:rPr lang="en-US" dirty="0" smtClean="0"/>
              <a:t> at a common domain</a:t>
            </a:r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Considers changing temporal structures</a:t>
            </a:r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Allows quantification of their effect on Response Surfaces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27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-11720" y="-13692"/>
            <a:ext cx="9167442" cy="6885384"/>
          </a:xfrm>
          <a:prstGeom prst="rect">
            <a:avLst/>
          </a:prstGeom>
          <a:noFill/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6615" y="14026"/>
            <a:ext cx="9117385" cy="17011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6837" y="107902"/>
            <a:ext cx="74894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Changing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Temporal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Structures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in Scenario-Neutral </a:t>
            </a:r>
          </a:p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Runoff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Response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Surfaces</a:t>
            </a:r>
            <a:endParaRPr lang="de-DE" sz="2500" b="1" dirty="0" smtClean="0">
              <a:solidFill>
                <a:schemeClr val="tx1"/>
              </a:solidFill>
              <a:latin typeface="+mj-lt"/>
              <a:ea typeface="Source Sans Pro" panose="020B050303040302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164288" y="-14459"/>
            <a:ext cx="1947702" cy="172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Picture 26" descr="Inst_Logo_E_RGB_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585" y="123172"/>
            <a:ext cx="714895" cy="70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4" descr="Uni_Logo_Fakulta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828" y="125974"/>
            <a:ext cx="660862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feld 12"/>
          <p:cNvSpPr txBox="1"/>
          <p:nvPr/>
        </p:nvSpPr>
        <p:spPr>
          <a:xfrm>
            <a:off x="107505" y="980727"/>
            <a:ext cx="5013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K. Vormoor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O. Rössler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G. Bürger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A. Bronstert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R. Weingartner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de-DE" sz="1400" i="1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07505" y="1304473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Institute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Earth-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Environmental Science, University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Potsdam </a:t>
            </a:r>
            <a:r>
              <a:rPr lang="de-DE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(kvormoor@uni-potsdam.de)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Oeschger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Climate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Change Research, 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Bern</a:t>
            </a:r>
            <a:endParaRPr lang="de-DE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54" descr="C:\Users\vormoor\AppData\Local\Temp\unibern_oeschger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92846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hteck 30"/>
          <p:cNvSpPr/>
          <p:nvPr/>
        </p:nvSpPr>
        <p:spPr>
          <a:xfrm>
            <a:off x="26615" y="1715162"/>
            <a:ext cx="9085375" cy="509821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5340" y="1715162"/>
            <a:ext cx="6813164" cy="5242230"/>
          </a:xfrm>
          <a:prstGeom prst="rect">
            <a:avLst/>
          </a:prstGeom>
        </p:spPr>
      </p:pic>
      <p:sp>
        <p:nvSpPr>
          <p:cNvPr id="32" name="Textfeld 31"/>
          <p:cNvSpPr txBox="1"/>
          <p:nvPr/>
        </p:nvSpPr>
        <p:spPr>
          <a:xfrm>
            <a:off x="251519" y="1858237"/>
            <a:ext cx="48697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b="1" i="1" dirty="0" err="1" smtClean="0">
                <a:solidFill>
                  <a:srgbClr val="00B050"/>
                </a:solidFill>
              </a:rPr>
              <a:t>Example</a:t>
            </a:r>
            <a:r>
              <a:rPr lang="de-DE" sz="2600" b="1" i="1" dirty="0" smtClean="0">
                <a:solidFill>
                  <a:srgbClr val="00B050"/>
                </a:solidFill>
              </a:rPr>
              <a:t>...</a:t>
            </a:r>
            <a:endParaRPr lang="de-DE" sz="2600" b="1" i="1" dirty="0">
              <a:solidFill>
                <a:srgbClr val="00B05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1519" y="2996952"/>
            <a:ext cx="204382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More </a:t>
            </a:r>
            <a:r>
              <a:rPr lang="de-DE" dirty="0" err="1" smtClean="0"/>
              <a:t>details</a:t>
            </a:r>
            <a:r>
              <a:rPr lang="de-DE" dirty="0" smtClean="0"/>
              <a:t> at:</a:t>
            </a:r>
          </a:p>
          <a:p>
            <a:pPr>
              <a:spcAft>
                <a:spcPts val="600"/>
              </a:spcAft>
            </a:pPr>
            <a:r>
              <a:rPr lang="de-DE" b="1" dirty="0" smtClean="0"/>
              <a:t>PICO3.15</a:t>
            </a:r>
          </a:p>
          <a:p>
            <a:r>
              <a:rPr lang="de-DE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kvormoor@uni-potsdam.de</a:t>
            </a:r>
            <a:endParaRPr lang="de-DE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66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-11720" y="-13692"/>
            <a:ext cx="9167442" cy="6885384"/>
          </a:xfrm>
          <a:prstGeom prst="rect">
            <a:avLst/>
          </a:prstGeom>
          <a:noFill/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6615" y="14026"/>
            <a:ext cx="9117385" cy="17011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6837" y="107902"/>
            <a:ext cx="74894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Changing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Temporal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Structures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in Scenario-Neutral </a:t>
            </a:r>
          </a:p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Runoff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Response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Surfaces</a:t>
            </a:r>
            <a:endParaRPr lang="de-DE" sz="2500" b="1" dirty="0" smtClean="0">
              <a:solidFill>
                <a:schemeClr val="tx1"/>
              </a:solidFill>
              <a:latin typeface="+mj-lt"/>
              <a:ea typeface="Source Sans Pro" panose="020B050303040302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164288" y="-14459"/>
            <a:ext cx="1947702" cy="172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Picture 26" descr="Inst_Logo_E_RGB_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585" y="123172"/>
            <a:ext cx="714895" cy="70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4" descr="Uni_Logo_Fakulta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828" y="125974"/>
            <a:ext cx="660862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feld 12"/>
          <p:cNvSpPr txBox="1"/>
          <p:nvPr/>
        </p:nvSpPr>
        <p:spPr>
          <a:xfrm>
            <a:off x="107505" y="980727"/>
            <a:ext cx="5013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K. Vormoor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O. Rössler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G. Bürger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A. Bronstert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R. Weingartner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de-DE" sz="1400" i="1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07505" y="1304473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Institute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Earth-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Environmental Science, University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Potsdam </a:t>
            </a:r>
            <a:r>
              <a:rPr lang="de-DE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(kvormoor@uni-potsdam.de)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Oeschger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Climate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Change Research, 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Bern</a:t>
            </a:r>
            <a:endParaRPr lang="de-DE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54" descr="C:\Users\vormoor\AppData\Local\Temp\unibern_oeschger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92846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ieren 1"/>
          <p:cNvGrpSpPr/>
          <p:nvPr/>
        </p:nvGrpSpPr>
        <p:grpSpPr>
          <a:xfrm>
            <a:off x="5940152" y="548679"/>
            <a:ext cx="1200071" cy="1152129"/>
            <a:chOff x="467543" y="2060847"/>
            <a:chExt cx="2170708" cy="2200996"/>
          </a:xfrm>
        </p:grpSpPr>
        <p:grpSp>
          <p:nvGrpSpPr>
            <p:cNvPr id="16" name="Gruppieren 15"/>
            <p:cNvGrpSpPr/>
            <p:nvPr/>
          </p:nvGrpSpPr>
          <p:grpSpPr>
            <a:xfrm>
              <a:off x="467544" y="2060848"/>
              <a:ext cx="1048867" cy="1048867"/>
              <a:chOff x="391289" y="882955"/>
              <a:chExt cx="1048867" cy="1048867"/>
            </a:xfrm>
          </p:grpSpPr>
          <p:sp>
            <p:nvSpPr>
              <p:cNvPr id="19" name="Rechteck 18">
                <a:hlinkClick r:id="rId6" action="ppaction://hlinksldjump"/>
              </p:cNvPr>
              <p:cNvSpPr/>
              <p:nvPr/>
            </p:nvSpPr>
            <p:spPr>
              <a:xfrm>
                <a:off x="391289" y="882955"/>
                <a:ext cx="1048867" cy="1048867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Rechteck 19"/>
              <p:cNvSpPr/>
              <p:nvPr/>
            </p:nvSpPr>
            <p:spPr>
              <a:xfrm>
                <a:off x="391289" y="882955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smtClean="0"/>
                  <a:t>Background &amp; Motivation</a:t>
                </a:r>
                <a:endParaRPr lang="de-DE" sz="700" b="1" kern="1200" dirty="0"/>
              </a:p>
            </p:txBody>
          </p:sp>
        </p:grpSp>
        <p:grpSp>
          <p:nvGrpSpPr>
            <p:cNvPr id="21" name="Gruppieren 20"/>
            <p:cNvGrpSpPr/>
            <p:nvPr/>
          </p:nvGrpSpPr>
          <p:grpSpPr>
            <a:xfrm>
              <a:off x="1589384" y="2060847"/>
              <a:ext cx="1048867" cy="1048867"/>
              <a:chOff x="3307565" y="846786"/>
              <a:chExt cx="1048867" cy="1048867"/>
            </a:xfrm>
          </p:grpSpPr>
          <p:sp>
            <p:nvSpPr>
              <p:cNvPr id="22" name="Rechteck 21">
                <a:hlinkClick r:id="rId7" action="ppaction://hlinksldjump"/>
              </p:cNvPr>
              <p:cNvSpPr/>
              <p:nvPr/>
            </p:nvSpPr>
            <p:spPr>
              <a:xfrm>
                <a:off x="3307565" y="846786"/>
                <a:ext cx="1048867" cy="1048867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Rechteck 22"/>
              <p:cNvSpPr/>
              <p:nvPr/>
            </p:nvSpPr>
            <p:spPr>
              <a:xfrm>
                <a:off x="3307565" y="846786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smtClean="0"/>
                  <a:t>Data &amp; Study Area</a:t>
                </a:r>
                <a:endParaRPr lang="de-DE" sz="700" b="1" kern="1200" dirty="0"/>
              </a:p>
            </p:txBody>
          </p:sp>
        </p:grpSp>
        <p:grpSp>
          <p:nvGrpSpPr>
            <p:cNvPr id="24" name="Gruppieren 23"/>
            <p:cNvGrpSpPr/>
            <p:nvPr/>
          </p:nvGrpSpPr>
          <p:grpSpPr>
            <a:xfrm>
              <a:off x="467543" y="3212976"/>
              <a:ext cx="1048867" cy="1048867"/>
              <a:chOff x="417579" y="2779541"/>
              <a:chExt cx="1048867" cy="1048867"/>
            </a:xfrm>
          </p:grpSpPr>
          <p:sp>
            <p:nvSpPr>
              <p:cNvPr id="25" name="Rechteck 24">
                <a:hlinkClick r:id="rId8" action="ppaction://hlinksldjump"/>
              </p:cNvPr>
              <p:cNvSpPr/>
              <p:nvPr/>
            </p:nvSpPr>
            <p:spPr>
              <a:xfrm>
                <a:off x="417579" y="2779541"/>
                <a:ext cx="1048867" cy="1048867"/>
              </a:xfrm>
              <a:prstGeom prst="rect">
                <a:avLst/>
              </a:prstGeom>
              <a:solidFill>
                <a:srgbClr val="33996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Rechteck 25"/>
              <p:cNvSpPr/>
              <p:nvPr/>
            </p:nvSpPr>
            <p:spPr>
              <a:xfrm>
                <a:off x="417579" y="2779541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err="1" smtClean="0"/>
                  <a:t>Methods</a:t>
                </a:r>
                <a:endParaRPr lang="de-DE" sz="700" b="1" kern="1200" dirty="0"/>
              </a:p>
            </p:txBody>
          </p:sp>
        </p:grpSp>
        <p:grpSp>
          <p:nvGrpSpPr>
            <p:cNvPr id="30" name="Gruppieren 29"/>
            <p:cNvGrpSpPr/>
            <p:nvPr/>
          </p:nvGrpSpPr>
          <p:grpSpPr>
            <a:xfrm>
              <a:off x="1589384" y="3212975"/>
              <a:ext cx="1048867" cy="1048867"/>
              <a:chOff x="3264248" y="2816446"/>
              <a:chExt cx="1048867" cy="1048867"/>
            </a:xfrm>
          </p:grpSpPr>
          <p:sp>
            <p:nvSpPr>
              <p:cNvPr id="31" name="Rechteck 30">
                <a:hlinkClick r:id="rId9" action="ppaction://hlinksldjump"/>
              </p:cNvPr>
              <p:cNvSpPr/>
              <p:nvPr/>
            </p:nvSpPr>
            <p:spPr>
              <a:xfrm>
                <a:off x="3264248" y="2816446"/>
                <a:ext cx="1048867" cy="1048867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Rechteck 31"/>
              <p:cNvSpPr/>
              <p:nvPr/>
            </p:nvSpPr>
            <p:spPr>
              <a:xfrm>
                <a:off x="3264248" y="2816446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err="1" smtClean="0"/>
                  <a:t>Results</a:t>
                </a:r>
                <a:r>
                  <a:rPr lang="de-DE" sz="700" b="1" kern="1200" dirty="0" smtClean="0"/>
                  <a:t> &amp; </a:t>
                </a:r>
                <a:r>
                  <a:rPr lang="de-DE" sz="700" b="1" kern="1200" dirty="0" err="1" smtClean="0"/>
                  <a:t>Conclusions</a:t>
                </a:r>
                <a:endParaRPr lang="de-DE" sz="700" b="1" kern="1200" dirty="0"/>
              </a:p>
            </p:txBody>
          </p:sp>
        </p:grpSp>
      </p:grpSp>
      <p:sp>
        <p:nvSpPr>
          <p:cNvPr id="33" name="Rechteck 32"/>
          <p:cNvSpPr/>
          <p:nvPr/>
        </p:nvSpPr>
        <p:spPr>
          <a:xfrm>
            <a:off x="26615" y="1715162"/>
            <a:ext cx="9085375" cy="509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34" name="Gruppieren 33"/>
          <p:cNvGrpSpPr/>
          <p:nvPr/>
        </p:nvGrpSpPr>
        <p:grpSpPr>
          <a:xfrm>
            <a:off x="66749" y="1772816"/>
            <a:ext cx="1048867" cy="1048867"/>
            <a:chOff x="391289" y="882955"/>
            <a:chExt cx="1048867" cy="1048867"/>
          </a:xfrm>
        </p:grpSpPr>
        <p:sp>
          <p:nvSpPr>
            <p:cNvPr id="35" name="Rechteck 34"/>
            <p:cNvSpPr/>
            <p:nvPr/>
          </p:nvSpPr>
          <p:spPr>
            <a:xfrm>
              <a:off x="391289" y="882955"/>
              <a:ext cx="1048867" cy="1048867"/>
            </a:xfrm>
            <a:prstGeom prst="rect">
              <a:avLst/>
            </a:prstGeom>
            <a:solidFill>
              <a:schemeClr val="accent5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chteck 35"/>
            <p:cNvSpPr/>
            <p:nvPr/>
          </p:nvSpPr>
          <p:spPr>
            <a:xfrm>
              <a:off x="391289" y="882955"/>
              <a:ext cx="1048867" cy="1048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b="1" kern="1200" dirty="0" smtClean="0"/>
                <a:t>Background &amp; Motivation</a:t>
              </a:r>
              <a:endParaRPr lang="de-DE" sz="1400" b="1" kern="1200" dirty="0"/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67529"/>
            <a:ext cx="1597551" cy="16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feld 36"/>
          <p:cNvSpPr txBox="1"/>
          <p:nvPr/>
        </p:nvSpPr>
        <p:spPr>
          <a:xfrm>
            <a:off x="1403648" y="2060848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/>
              <a:t>Scenario-</a:t>
            </a:r>
            <a:r>
              <a:rPr lang="de-DE" sz="1100" b="1" dirty="0" err="1" smtClean="0"/>
              <a:t>based</a:t>
            </a:r>
            <a:r>
              <a:rPr lang="de-DE" sz="1100" b="1" dirty="0" smtClean="0"/>
              <a:t> </a:t>
            </a:r>
            <a:r>
              <a:rPr lang="de-DE" sz="1100" b="1" dirty="0" err="1" smtClean="0"/>
              <a:t>modelling</a:t>
            </a:r>
            <a:endParaRPr lang="de-DE" sz="11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1187624" y="1700808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>
                <a:solidFill>
                  <a:schemeClr val="accent5"/>
                </a:solidFill>
              </a:rPr>
              <a:t>Climate</a:t>
            </a:r>
            <a:r>
              <a:rPr lang="de-DE" sz="2000" b="1" dirty="0" smtClean="0">
                <a:solidFill>
                  <a:schemeClr val="accent5"/>
                </a:solidFill>
              </a:rPr>
              <a:t> Change Impact Assessment</a:t>
            </a:r>
            <a:endParaRPr lang="de-DE" sz="2000" b="1" dirty="0">
              <a:solidFill>
                <a:schemeClr val="accent5"/>
              </a:solidFill>
            </a:endParaRPr>
          </a:p>
        </p:txBody>
      </p:sp>
      <p:grpSp>
        <p:nvGrpSpPr>
          <p:cNvPr id="38" name="Gruppieren 37"/>
          <p:cNvGrpSpPr/>
          <p:nvPr/>
        </p:nvGrpSpPr>
        <p:grpSpPr>
          <a:xfrm>
            <a:off x="1259632" y="4093831"/>
            <a:ext cx="2278433" cy="1540995"/>
            <a:chOff x="4323001" y="2751921"/>
            <a:chExt cx="4832721" cy="3207731"/>
          </a:xfrm>
        </p:grpSpPr>
        <p:pic>
          <p:nvPicPr>
            <p:cNvPr id="39" name="Picture 4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001" y="2751921"/>
              <a:ext cx="4713495" cy="3207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Rechteck 39"/>
            <p:cNvSpPr/>
            <p:nvPr/>
          </p:nvSpPr>
          <p:spPr>
            <a:xfrm>
              <a:off x="8820472" y="2751921"/>
              <a:ext cx="335250" cy="2621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1" name="Textfeld 40"/>
          <p:cNvSpPr txBox="1"/>
          <p:nvPr/>
        </p:nvSpPr>
        <p:spPr>
          <a:xfrm>
            <a:off x="1403648" y="3933056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/>
              <a:t>Scenario-neutral </a:t>
            </a:r>
            <a:r>
              <a:rPr lang="de-DE" sz="1100" b="1" dirty="0" err="1" smtClean="0"/>
              <a:t>response</a:t>
            </a:r>
            <a:r>
              <a:rPr lang="de-DE" sz="1100" b="1" dirty="0" smtClean="0"/>
              <a:t> </a:t>
            </a:r>
            <a:r>
              <a:rPr lang="de-DE" sz="1100" b="1" dirty="0" err="1" smtClean="0"/>
              <a:t>surface</a:t>
            </a:r>
            <a:endParaRPr lang="de-DE" sz="11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3599893" y="2100918"/>
            <a:ext cx="536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3599893" y="2191653"/>
            <a:ext cx="5555829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Traditionally: Scenario-based multi-model ensembles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Alternatively: </a:t>
            </a:r>
            <a:r>
              <a:rPr lang="en-US" b="1" dirty="0" smtClean="0"/>
              <a:t>Response Surfaces</a:t>
            </a:r>
            <a:r>
              <a:rPr lang="en-US" dirty="0" smtClean="0"/>
              <a:t>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Impact model is driven with systematically perturbed climate input data (usually T and P)</a:t>
            </a:r>
          </a:p>
          <a:p>
            <a:pPr marL="733425" lvl="1" indent="-285750">
              <a:spcAft>
                <a:spcPts val="600"/>
              </a:spcAft>
              <a:buFont typeface="Wingdings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Sensitivity study of an impact model towards changes in climate system; response in 2D-matrix </a:t>
            </a:r>
          </a:p>
          <a:p>
            <a:pPr marL="733425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ym typeface="Wingdings" panose="05000000000000000000" pitchFamily="2" charset="2"/>
              </a:rPr>
              <a:t>Critical:</a:t>
            </a:r>
            <a:r>
              <a:rPr lang="en-US" dirty="0" smtClean="0">
                <a:sym typeface="Wingdings" panose="05000000000000000000" pitchFamily="2" charset="2"/>
              </a:rPr>
              <a:t> Methods used for perturbation; usually some kind of linear scaling</a:t>
            </a:r>
          </a:p>
          <a:p>
            <a:pPr marL="714375" lvl="1" indent="-266700">
              <a:spcAft>
                <a:spcPts val="600"/>
              </a:spcAft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ym typeface="Wingdings" panose="05000000000000000000" pitchFamily="2" charset="2"/>
              </a:rPr>
              <a:t>temporal structures</a:t>
            </a:r>
            <a:r>
              <a:rPr lang="en-US" dirty="0" smtClean="0">
                <a:sym typeface="Wingdings" panose="05000000000000000000" pitchFamily="2" charset="2"/>
              </a:rPr>
              <a:t> (i.e. annual-, seasonal-, day-to-day variability)  of climate input data r</a:t>
            </a:r>
            <a:r>
              <a:rPr lang="en-US" b="1" dirty="0" smtClean="0">
                <a:sym typeface="Wingdings" panose="05000000000000000000" pitchFamily="2" charset="2"/>
              </a:rPr>
              <a:t>emain unchanged</a:t>
            </a:r>
          </a:p>
        </p:txBody>
      </p:sp>
      <p:pic>
        <p:nvPicPr>
          <p:cNvPr id="43" name="Picture 4" descr="http://www.dynamicassociate.com/wp-content/uploads/2015/04/9349HomeButton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52556"/>
            <a:ext cx="643436" cy="48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Pfeil nach rechts 43">
            <a:hlinkClick r:id="rId14" action="ppaction://hlinksldjump"/>
          </p:cNvPr>
          <p:cNvSpPr>
            <a:spLocks noChangeAspect="1"/>
          </p:cNvSpPr>
          <p:nvPr/>
        </p:nvSpPr>
        <p:spPr>
          <a:xfrm>
            <a:off x="8320421" y="6276108"/>
            <a:ext cx="414766" cy="414766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/>
          <p:cNvSpPr txBox="1"/>
          <p:nvPr/>
        </p:nvSpPr>
        <p:spPr>
          <a:xfrm>
            <a:off x="66748" y="2835523"/>
            <a:ext cx="1048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b="1" dirty="0" smtClean="0">
                <a:solidFill>
                  <a:schemeClr val="accent5"/>
                </a:solidFill>
              </a:rPr>
              <a:t>1|2</a:t>
            </a:r>
            <a:endParaRPr lang="de-DE" b="1" dirty="0">
              <a:solidFill>
                <a:schemeClr val="accent5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 rot="5400000">
            <a:off x="6345536" y="1291735"/>
            <a:ext cx="1800201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Navigate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directly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chapter</a:t>
            </a:r>
            <a:endParaRPr lang="de-DE" sz="77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7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-11720" y="-13692"/>
            <a:ext cx="9167442" cy="6885384"/>
          </a:xfrm>
          <a:prstGeom prst="rect">
            <a:avLst/>
          </a:prstGeom>
          <a:noFill/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6615" y="14026"/>
            <a:ext cx="9117385" cy="17011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6837" y="107902"/>
            <a:ext cx="74894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Changing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Temporal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Structures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in Scenario-Neutral </a:t>
            </a:r>
          </a:p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Runoff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Response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Surfaces</a:t>
            </a:r>
            <a:endParaRPr lang="de-DE" sz="2500" b="1" dirty="0" smtClean="0">
              <a:solidFill>
                <a:schemeClr val="tx1"/>
              </a:solidFill>
              <a:latin typeface="+mj-lt"/>
              <a:ea typeface="Source Sans Pro" panose="020B050303040302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164288" y="-14459"/>
            <a:ext cx="1947702" cy="172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Picture 26" descr="Inst_Logo_E_RGB_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585" y="123172"/>
            <a:ext cx="714895" cy="70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4" descr="Uni_Logo_Fakulta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828" y="125974"/>
            <a:ext cx="660862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feld 12"/>
          <p:cNvSpPr txBox="1"/>
          <p:nvPr/>
        </p:nvSpPr>
        <p:spPr>
          <a:xfrm>
            <a:off x="107505" y="980727"/>
            <a:ext cx="5013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K. Vormoor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O. Rössler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G. Bürger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A. Bronstert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R. Weingartner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de-DE" sz="1400" i="1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07505" y="1304473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Institute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Earth-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Environmental Science, University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Potsdam </a:t>
            </a:r>
            <a:r>
              <a:rPr lang="de-DE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(kvormoor@uni-potsdam.de)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Oeschger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Climate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Change Research, 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Bern</a:t>
            </a:r>
            <a:endParaRPr lang="de-DE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54" descr="C:\Users\vormoor\AppData\Local\Temp\unibern_oeschger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92846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hteck 32"/>
          <p:cNvSpPr/>
          <p:nvPr/>
        </p:nvSpPr>
        <p:spPr>
          <a:xfrm>
            <a:off x="26615" y="1715162"/>
            <a:ext cx="9085375" cy="509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34" name="Gruppieren 33"/>
          <p:cNvGrpSpPr/>
          <p:nvPr/>
        </p:nvGrpSpPr>
        <p:grpSpPr>
          <a:xfrm>
            <a:off x="66749" y="1772816"/>
            <a:ext cx="1048867" cy="1048867"/>
            <a:chOff x="391289" y="882955"/>
            <a:chExt cx="1048867" cy="1048867"/>
          </a:xfrm>
        </p:grpSpPr>
        <p:sp>
          <p:nvSpPr>
            <p:cNvPr id="35" name="Rechteck 34"/>
            <p:cNvSpPr/>
            <p:nvPr/>
          </p:nvSpPr>
          <p:spPr>
            <a:xfrm>
              <a:off x="391289" y="882955"/>
              <a:ext cx="1048867" cy="1048867"/>
            </a:xfrm>
            <a:prstGeom prst="rect">
              <a:avLst/>
            </a:prstGeom>
            <a:solidFill>
              <a:schemeClr val="accent5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chteck 35"/>
            <p:cNvSpPr/>
            <p:nvPr/>
          </p:nvSpPr>
          <p:spPr>
            <a:xfrm>
              <a:off x="391289" y="882955"/>
              <a:ext cx="1048867" cy="1048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b="1" kern="1200" dirty="0" smtClean="0"/>
                <a:t>Background &amp; Motivation</a:t>
              </a:r>
              <a:endParaRPr lang="de-DE" sz="1400" b="1" kern="1200" dirty="0"/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1187624" y="1700808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>
                <a:solidFill>
                  <a:schemeClr val="accent5"/>
                </a:solidFill>
              </a:rPr>
              <a:t>Climate</a:t>
            </a:r>
            <a:r>
              <a:rPr lang="de-DE" sz="2000" b="1" dirty="0" smtClean="0">
                <a:solidFill>
                  <a:schemeClr val="accent5"/>
                </a:solidFill>
              </a:rPr>
              <a:t> Change Impact Assessment</a:t>
            </a:r>
            <a:endParaRPr lang="de-DE" sz="2000" b="1" dirty="0">
              <a:solidFill>
                <a:schemeClr val="accent5"/>
              </a:solidFill>
            </a:endParaRPr>
          </a:p>
        </p:txBody>
      </p:sp>
      <p:grpSp>
        <p:nvGrpSpPr>
          <p:cNvPr id="38" name="Gruppieren 37"/>
          <p:cNvGrpSpPr/>
          <p:nvPr/>
        </p:nvGrpSpPr>
        <p:grpSpPr>
          <a:xfrm>
            <a:off x="1259632" y="2852936"/>
            <a:ext cx="2278433" cy="1540995"/>
            <a:chOff x="4323001" y="2751921"/>
            <a:chExt cx="4832721" cy="3207731"/>
          </a:xfrm>
        </p:grpSpPr>
        <p:pic>
          <p:nvPicPr>
            <p:cNvPr id="39" name="Picture 4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001" y="2751921"/>
              <a:ext cx="4713495" cy="3207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Rechteck 39"/>
            <p:cNvSpPr/>
            <p:nvPr/>
          </p:nvSpPr>
          <p:spPr>
            <a:xfrm>
              <a:off x="8820472" y="2751921"/>
              <a:ext cx="335250" cy="2621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3599893" y="2100918"/>
            <a:ext cx="536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3599893" y="2132856"/>
            <a:ext cx="555582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ym typeface="Wingdings" panose="05000000000000000000" pitchFamily="2" charset="2"/>
              </a:rPr>
              <a:t>We introduce </a:t>
            </a:r>
            <a:r>
              <a:rPr lang="en-US" i="1" dirty="0" smtClean="0">
                <a:sym typeface="Wingdings" panose="05000000000000000000" pitchFamily="2" charset="2"/>
              </a:rPr>
              <a:t>Standardized </a:t>
            </a:r>
            <a:r>
              <a:rPr lang="en-US" dirty="0" smtClean="0">
                <a:sym typeface="Wingdings" panose="05000000000000000000" pitchFamily="2" charset="2"/>
              </a:rPr>
              <a:t>Runoff Response Surfaces (SRRS):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Linear scaling of both observed </a:t>
            </a:r>
            <a:r>
              <a:rPr lang="en-US" i="1" u="sng" dirty="0" smtClean="0">
                <a:sym typeface="Wingdings" panose="05000000000000000000" pitchFamily="2" charset="2"/>
              </a:rPr>
              <a:t>and</a:t>
            </a:r>
            <a:r>
              <a:rPr lang="en-US" dirty="0" smtClean="0">
                <a:sym typeface="Wingdings" panose="05000000000000000000" pitchFamily="2" charset="2"/>
              </a:rPr>
              <a:t> projected climate data from 8 GCM-RCM combinations, statistically downscaled by two different approaches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Climate projections are assumed to represent changes in the temporal structure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Visualization at a common domain: the </a:t>
            </a:r>
            <a:r>
              <a:rPr lang="en-US" i="1" dirty="0" smtClean="0">
                <a:sym typeface="Wingdings" panose="05000000000000000000" pitchFamily="2" charset="2"/>
              </a:rPr>
              <a:t>standardized</a:t>
            </a:r>
            <a:r>
              <a:rPr lang="en-US" dirty="0" smtClean="0">
                <a:sym typeface="Wingdings" panose="05000000000000000000" pitchFamily="2" charset="2"/>
              </a:rPr>
              <a:t> response surface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This study presents:</a:t>
            </a:r>
          </a:p>
          <a:p>
            <a:pPr marL="285750" indent="-285750">
              <a:spcAft>
                <a:spcPts val="600"/>
              </a:spcAft>
              <a:buClr>
                <a:schemeClr val="accent5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SRRS for different aspects of runoff response in one test catchment</a:t>
            </a:r>
          </a:p>
          <a:p>
            <a:pPr marL="285750" indent="-285750">
              <a:spcAft>
                <a:spcPts val="600"/>
              </a:spcAft>
              <a:buClr>
                <a:schemeClr val="accent5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The quantified effects of considering changes in the temporal structure of climate data in SRRS</a:t>
            </a:r>
          </a:p>
        </p:txBody>
      </p:sp>
      <p:sp>
        <p:nvSpPr>
          <p:cNvPr id="42" name="Rechteck 41"/>
          <p:cNvSpPr/>
          <p:nvPr/>
        </p:nvSpPr>
        <p:spPr>
          <a:xfrm>
            <a:off x="1475656" y="3124209"/>
            <a:ext cx="1904352" cy="748054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050" b="1" dirty="0" err="1" smtClean="0">
                <a:solidFill>
                  <a:schemeClr val="tx1"/>
                </a:solidFill>
              </a:rPr>
              <a:t>Mean</a:t>
            </a:r>
            <a:r>
              <a:rPr lang="de-DE" sz="1050" b="1" dirty="0" smtClean="0">
                <a:solidFill>
                  <a:schemeClr val="tx1"/>
                </a:solidFill>
              </a:rPr>
              <a:t> </a:t>
            </a:r>
            <a:r>
              <a:rPr lang="de-DE" sz="1050" b="1" dirty="0" err="1" smtClean="0">
                <a:solidFill>
                  <a:schemeClr val="tx1"/>
                </a:solidFill>
              </a:rPr>
              <a:t>annual</a:t>
            </a:r>
            <a:r>
              <a:rPr lang="de-DE" sz="1050" b="1" dirty="0" smtClean="0">
                <a:solidFill>
                  <a:schemeClr val="tx1"/>
                </a:solidFill>
              </a:rPr>
              <a:t> </a:t>
            </a:r>
            <a:r>
              <a:rPr lang="de-DE" sz="1050" b="1" dirty="0" err="1" smtClean="0">
                <a:solidFill>
                  <a:schemeClr val="tx1"/>
                </a:solidFill>
              </a:rPr>
              <a:t>discharge</a:t>
            </a:r>
            <a:endParaRPr lang="de-DE" sz="105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050" b="1" dirty="0" smtClean="0">
                <a:solidFill>
                  <a:schemeClr val="tx1"/>
                </a:solidFill>
              </a:rPr>
              <a:t>Low </a:t>
            </a:r>
            <a:r>
              <a:rPr lang="de-DE" sz="1050" b="1" dirty="0" err="1" smtClean="0">
                <a:solidFill>
                  <a:schemeClr val="tx1"/>
                </a:solidFill>
              </a:rPr>
              <a:t>flows</a:t>
            </a:r>
            <a:endParaRPr lang="de-DE" sz="105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050" b="1" dirty="0" err="1" smtClean="0">
                <a:solidFill>
                  <a:schemeClr val="tx1"/>
                </a:solidFill>
              </a:rPr>
              <a:t>Floods</a:t>
            </a:r>
            <a:r>
              <a:rPr lang="de-DE" sz="1050" b="1" dirty="0" smtClean="0">
                <a:solidFill>
                  <a:schemeClr val="tx1"/>
                </a:solidFill>
              </a:rPr>
              <a:t> (</a:t>
            </a:r>
            <a:r>
              <a:rPr lang="de-DE" sz="1050" b="1" dirty="0" err="1" smtClean="0">
                <a:solidFill>
                  <a:schemeClr val="tx1"/>
                </a:solidFill>
              </a:rPr>
              <a:t>magnitude</a:t>
            </a:r>
            <a:r>
              <a:rPr lang="de-DE" sz="1050" b="1" dirty="0" smtClean="0">
                <a:solidFill>
                  <a:schemeClr val="tx1"/>
                </a:solidFill>
              </a:rPr>
              <a:t>, </a:t>
            </a:r>
            <a:r>
              <a:rPr lang="de-DE" sz="1050" b="1" dirty="0" err="1" smtClean="0">
                <a:solidFill>
                  <a:schemeClr val="tx1"/>
                </a:solidFill>
              </a:rPr>
              <a:t>seasonality</a:t>
            </a:r>
            <a:r>
              <a:rPr lang="de-DE" sz="1050" b="1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1439650" y="2276872"/>
            <a:ext cx="21962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i="1" dirty="0" err="1" smtClean="0"/>
              <a:t>Standardized</a:t>
            </a:r>
            <a:r>
              <a:rPr lang="de-DE" sz="1100" dirty="0" smtClean="0"/>
              <a:t> </a:t>
            </a:r>
            <a:r>
              <a:rPr lang="de-DE" sz="1100" dirty="0" err="1" smtClean="0"/>
              <a:t>Runoff</a:t>
            </a:r>
            <a:r>
              <a:rPr lang="de-DE" sz="1100" dirty="0" smtClean="0"/>
              <a:t> Response Surface </a:t>
            </a:r>
            <a:r>
              <a:rPr lang="de-DE" sz="1100" dirty="0" err="1" smtClean="0"/>
              <a:t>for</a:t>
            </a:r>
            <a:r>
              <a:rPr lang="de-DE" sz="1100" dirty="0" smtClean="0"/>
              <a:t> </a:t>
            </a:r>
            <a:r>
              <a:rPr lang="de-DE" sz="1100" dirty="0" err="1" smtClean="0"/>
              <a:t>the</a:t>
            </a:r>
            <a:r>
              <a:rPr lang="de-DE" sz="1100" dirty="0" smtClean="0"/>
              <a:t> </a:t>
            </a:r>
            <a:r>
              <a:rPr lang="de-DE" sz="1100" dirty="0" err="1" smtClean="0"/>
              <a:t>following</a:t>
            </a:r>
            <a:r>
              <a:rPr lang="de-DE" sz="1100" dirty="0" smtClean="0"/>
              <a:t> </a:t>
            </a:r>
            <a:r>
              <a:rPr lang="de-DE" sz="1100" dirty="0" err="1" smtClean="0"/>
              <a:t>target</a:t>
            </a:r>
            <a:r>
              <a:rPr lang="de-DE" sz="1100" dirty="0" smtClean="0"/>
              <a:t> variables:</a:t>
            </a:r>
            <a:endParaRPr lang="de-DE" sz="1100" dirty="0"/>
          </a:p>
        </p:txBody>
      </p:sp>
      <p:sp>
        <p:nvSpPr>
          <p:cNvPr id="44" name="Pfeil nach rechts 43">
            <a:hlinkClick r:id="rId7" action="ppaction://hlinksldjump"/>
          </p:cNvPr>
          <p:cNvSpPr>
            <a:spLocks noChangeAspect="1"/>
          </p:cNvSpPr>
          <p:nvPr/>
        </p:nvSpPr>
        <p:spPr>
          <a:xfrm rot="10800000">
            <a:off x="1907704" y="6346343"/>
            <a:ext cx="414766" cy="414766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Pfeil nach rechts 45">
            <a:hlinkClick r:id="rId8" action="ppaction://hlinksldjump"/>
          </p:cNvPr>
          <p:cNvSpPr>
            <a:spLocks noChangeAspect="1"/>
          </p:cNvSpPr>
          <p:nvPr/>
        </p:nvSpPr>
        <p:spPr>
          <a:xfrm>
            <a:off x="3059832" y="6346343"/>
            <a:ext cx="414766" cy="414766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Picture 4" descr="http://www.dynamicassociate.com/wp-content/uploads/2015/04/9349HomeButton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065" y="6309320"/>
            <a:ext cx="643436" cy="48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6748" y="2835523"/>
            <a:ext cx="1048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b="1" dirty="0">
                <a:solidFill>
                  <a:schemeClr val="accent5"/>
                </a:solidFill>
              </a:rPr>
              <a:t>2</a:t>
            </a:r>
            <a:r>
              <a:rPr lang="de-DE" sz="1600" b="1" dirty="0" smtClean="0">
                <a:solidFill>
                  <a:schemeClr val="accent5"/>
                </a:solidFill>
              </a:rPr>
              <a:t>|2</a:t>
            </a:r>
            <a:endParaRPr lang="de-DE" b="1" dirty="0">
              <a:solidFill>
                <a:schemeClr val="accent5"/>
              </a:solidFill>
            </a:endParaRPr>
          </a:p>
        </p:txBody>
      </p:sp>
      <p:sp>
        <p:nvSpPr>
          <p:cNvPr id="48" name="Textfeld 47"/>
          <p:cNvSpPr txBox="1"/>
          <p:nvPr/>
        </p:nvSpPr>
        <p:spPr>
          <a:xfrm rot="5400000">
            <a:off x="6345536" y="1291735"/>
            <a:ext cx="1800201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Navigate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directly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chapter</a:t>
            </a:r>
            <a:endParaRPr lang="de-DE" sz="77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2" name="Gruppieren 61"/>
          <p:cNvGrpSpPr/>
          <p:nvPr/>
        </p:nvGrpSpPr>
        <p:grpSpPr>
          <a:xfrm>
            <a:off x="5940152" y="548679"/>
            <a:ext cx="1200071" cy="1152129"/>
            <a:chOff x="467543" y="2060847"/>
            <a:chExt cx="2170708" cy="2200996"/>
          </a:xfrm>
        </p:grpSpPr>
        <p:grpSp>
          <p:nvGrpSpPr>
            <p:cNvPr id="63" name="Gruppieren 62"/>
            <p:cNvGrpSpPr/>
            <p:nvPr/>
          </p:nvGrpSpPr>
          <p:grpSpPr>
            <a:xfrm>
              <a:off x="467544" y="2060848"/>
              <a:ext cx="1048867" cy="1048867"/>
              <a:chOff x="391289" y="882955"/>
              <a:chExt cx="1048867" cy="1048867"/>
            </a:xfrm>
          </p:grpSpPr>
          <p:sp>
            <p:nvSpPr>
              <p:cNvPr id="73" name="Rechteck 72">
                <a:hlinkClick r:id="rId7" action="ppaction://hlinksldjump"/>
              </p:cNvPr>
              <p:cNvSpPr/>
              <p:nvPr/>
            </p:nvSpPr>
            <p:spPr>
              <a:xfrm>
                <a:off x="391289" y="882955"/>
                <a:ext cx="1048867" cy="1048867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4" name="Rechteck 73"/>
              <p:cNvSpPr/>
              <p:nvPr/>
            </p:nvSpPr>
            <p:spPr>
              <a:xfrm>
                <a:off x="391289" y="882955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smtClean="0"/>
                  <a:t>Background &amp; Motivation</a:t>
                </a:r>
                <a:endParaRPr lang="de-DE" sz="700" b="1" kern="1200" dirty="0"/>
              </a:p>
            </p:txBody>
          </p:sp>
        </p:grpSp>
        <p:grpSp>
          <p:nvGrpSpPr>
            <p:cNvPr id="64" name="Gruppieren 63"/>
            <p:cNvGrpSpPr/>
            <p:nvPr/>
          </p:nvGrpSpPr>
          <p:grpSpPr>
            <a:xfrm>
              <a:off x="1589384" y="2060847"/>
              <a:ext cx="1048867" cy="1048867"/>
              <a:chOff x="3307565" y="846786"/>
              <a:chExt cx="1048867" cy="1048867"/>
            </a:xfrm>
          </p:grpSpPr>
          <p:sp>
            <p:nvSpPr>
              <p:cNvPr id="71" name="Rechteck 70">
                <a:hlinkClick r:id="rId8" action="ppaction://hlinksldjump"/>
              </p:cNvPr>
              <p:cNvSpPr/>
              <p:nvPr/>
            </p:nvSpPr>
            <p:spPr>
              <a:xfrm>
                <a:off x="3307565" y="846786"/>
                <a:ext cx="1048867" cy="1048867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2" name="Rechteck 71"/>
              <p:cNvSpPr/>
              <p:nvPr/>
            </p:nvSpPr>
            <p:spPr>
              <a:xfrm>
                <a:off x="3307565" y="846786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smtClean="0"/>
                  <a:t>Data &amp; Study Area</a:t>
                </a:r>
                <a:endParaRPr lang="de-DE" sz="700" b="1" kern="1200" dirty="0"/>
              </a:p>
            </p:txBody>
          </p:sp>
        </p:grpSp>
        <p:grpSp>
          <p:nvGrpSpPr>
            <p:cNvPr id="65" name="Gruppieren 64"/>
            <p:cNvGrpSpPr/>
            <p:nvPr/>
          </p:nvGrpSpPr>
          <p:grpSpPr>
            <a:xfrm>
              <a:off x="467543" y="3212976"/>
              <a:ext cx="1048867" cy="1048867"/>
              <a:chOff x="417579" y="2779541"/>
              <a:chExt cx="1048867" cy="1048867"/>
            </a:xfrm>
          </p:grpSpPr>
          <p:sp>
            <p:nvSpPr>
              <p:cNvPr id="69" name="Rechteck 68">
                <a:hlinkClick r:id="rId11" action="ppaction://hlinksldjump"/>
              </p:cNvPr>
              <p:cNvSpPr/>
              <p:nvPr/>
            </p:nvSpPr>
            <p:spPr>
              <a:xfrm>
                <a:off x="417579" y="2779541"/>
                <a:ext cx="1048867" cy="1048867"/>
              </a:xfrm>
              <a:prstGeom prst="rect">
                <a:avLst/>
              </a:prstGeom>
              <a:solidFill>
                <a:srgbClr val="33996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0" name="Rechteck 69"/>
              <p:cNvSpPr/>
              <p:nvPr/>
            </p:nvSpPr>
            <p:spPr>
              <a:xfrm>
                <a:off x="417579" y="2779541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err="1" smtClean="0"/>
                  <a:t>Methods</a:t>
                </a:r>
                <a:endParaRPr lang="de-DE" sz="700" b="1" kern="1200" dirty="0"/>
              </a:p>
            </p:txBody>
          </p:sp>
        </p:grpSp>
        <p:grpSp>
          <p:nvGrpSpPr>
            <p:cNvPr id="66" name="Gruppieren 65"/>
            <p:cNvGrpSpPr/>
            <p:nvPr/>
          </p:nvGrpSpPr>
          <p:grpSpPr>
            <a:xfrm>
              <a:off x="1589384" y="3212975"/>
              <a:ext cx="1048867" cy="1048867"/>
              <a:chOff x="3264248" y="2816446"/>
              <a:chExt cx="1048867" cy="1048867"/>
            </a:xfrm>
          </p:grpSpPr>
          <p:sp>
            <p:nvSpPr>
              <p:cNvPr id="67" name="Rechteck 66">
                <a:hlinkClick r:id="rId12" action="ppaction://hlinksldjump"/>
              </p:cNvPr>
              <p:cNvSpPr/>
              <p:nvPr/>
            </p:nvSpPr>
            <p:spPr>
              <a:xfrm>
                <a:off x="3264248" y="2816446"/>
                <a:ext cx="1048867" cy="1048867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8" name="Rechteck 67"/>
              <p:cNvSpPr/>
              <p:nvPr/>
            </p:nvSpPr>
            <p:spPr>
              <a:xfrm>
                <a:off x="3264248" y="2816446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err="1" smtClean="0"/>
                  <a:t>Results</a:t>
                </a:r>
                <a:r>
                  <a:rPr lang="de-DE" sz="700" b="1" kern="1200" dirty="0" smtClean="0"/>
                  <a:t> &amp; </a:t>
                </a:r>
                <a:r>
                  <a:rPr lang="de-DE" sz="700" b="1" kern="1200" dirty="0" err="1" smtClean="0"/>
                  <a:t>Conclusions</a:t>
                </a:r>
                <a:endParaRPr lang="de-DE" sz="700" b="1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72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-11720" y="-13692"/>
            <a:ext cx="9167442" cy="6885384"/>
          </a:xfrm>
          <a:prstGeom prst="rect">
            <a:avLst/>
          </a:prstGeom>
          <a:noFill/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6615" y="14026"/>
            <a:ext cx="9117385" cy="17011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6837" y="107902"/>
            <a:ext cx="74894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Changing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Temporal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Structures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in Scenario-Neutral </a:t>
            </a:r>
          </a:p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Runoff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Response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Surfaces</a:t>
            </a:r>
            <a:endParaRPr lang="de-DE" sz="2500" b="1" dirty="0" smtClean="0">
              <a:solidFill>
                <a:schemeClr val="tx1"/>
              </a:solidFill>
              <a:latin typeface="+mj-lt"/>
              <a:ea typeface="Source Sans Pro" panose="020B050303040302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164288" y="-14459"/>
            <a:ext cx="1947702" cy="172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Picture 26" descr="Inst_Logo_E_RGB_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585" y="123172"/>
            <a:ext cx="714895" cy="70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4" descr="Uni_Logo_Fakulta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828" y="125974"/>
            <a:ext cx="660862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feld 12"/>
          <p:cNvSpPr txBox="1"/>
          <p:nvPr/>
        </p:nvSpPr>
        <p:spPr>
          <a:xfrm>
            <a:off x="107505" y="980727"/>
            <a:ext cx="5013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K. Vormoor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O. Rössler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G. Bürger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A. Bronstert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R. Weingartner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de-DE" sz="1400" i="1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07505" y="1304473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Institute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Earth-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Environmental Science, University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Potsdam </a:t>
            </a:r>
            <a:r>
              <a:rPr lang="de-DE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(kvormoor@uni-potsdam.de)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Oeschger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Climate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Change Research, 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Bern</a:t>
            </a:r>
            <a:endParaRPr lang="de-DE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54" descr="C:\Users\vormoor\AppData\Local\Temp\unibern_oeschger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92846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hteck 32"/>
          <p:cNvSpPr/>
          <p:nvPr/>
        </p:nvSpPr>
        <p:spPr>
          <a:xfrm>
            <a:off x="26615" y="1715162"/>
            <a:ext cx="9085375" cy="509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29" name="Gruppieren 28"/>
          <p:cNvGrpSpPr/>
          <p:nvPr/>
        </p:nvGrpSpPr>
        <p:grpSpPr>
          <a:xfrm>
            <a:off x="66749" y="1772816"/>
            <a:ext cx="1048867" cy="1048867"/>
            <a:chOff x="3307565" y="846786"/>
            <a:chExt cx="1048867" cy="1048867"/>
          </a:xfrm>
        </p:grpSpPr>
        <p:sp>
          <p:nvSpPr>
            <p:cNvPr id="37" name="Rechteck 36"/>
            <p:cNvSpPr/>
            <p:nvPr/>
          </p:nvSpPr>
          <p:spPr>
            <a:xfrm>
              <a:off x="3307565" y="846786"/>
              <a:ext cx="1048867" cy="1048867"/>
            </a:xfrm>
            <a:prstGeom prst="rect">
              <a:avLst/>
            </a:prstGeom>
            <a:solidFill>
              <a:schemeClr val="accent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echteck 37"/>
            <p:cNvSpPr/>
            <p:nvPr/>
          </p:nvSpPr>
          <p:spPr>
            <a:xfrm>
              <a:off x="3307565" y="846786"/>
              <a:ext cx="1048867" cy="1048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b="1" kern="1200" dirty="0" smtClean="0"/>
                <a:t>Data &amp; Study Area</a:t>
              </a:r>
              <a:endParaRPr lang="de-DE" sz="1400" b="1" kern="1200" dirty="0"/>
            </a:p>
          </p:txBody>
        </p:sp>
      </p:grpSp>
      <p:sp>
        <p:nvSpPr>
          <p:cNvPr id="34" name="Textfeld 33"/>
          <p:cNvSpPr txBox="1"/>
          <p:nvPr/>
        </p:nvSpPr>
        <p:spPr>
          <a:xfrm>
            <a:off x="1187624" y="1700808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accent2"/>
                </a:solidFill>
              </a:rPr>
              <a:t>Study </a:t>
            </a:r>
            <a:r>
              <a:rPr lang="de-DE" sz="2000" b="1" dirty="0" err="1" smtClean="0">
                <a:solidFill>
                  <a:schemeClr val="accent2"/>
                </a:solidFill>
              </a:rPr>
              <a:t>catchment</a:t>
            </a:r>
            <a:endParaRPr lang="de-DE" sz="2000" b="1" dirty="0">
              <a:solidFill>
                <a:schemeClr val="accent2"/>
              </a:solidFill>
            </a:endParaRPr>
          </a:p>
        </p:txBody>
      </p:sp>
      <p:grpSp>
        <p:nvGrpSpPr>
          <p:cNvPr id="35" name="Gruppieren 34"/>
          <p:cNvGrpSpPr>
            <a:grpSpLocks noChangeAspect="1"/>
          </p:cNvGrpSpPr>
          <p:nvPr/>
        </p:nvGrpSpPr>
        <p:grpSpPr>
          <a:xfrm>
            <a:off x="6478375" y="1556792"/>
            <a:ext cx="2414105" cy="2678698"/>
            <a:chOff x="25895072" y="10308641"/>
            <a:chExt cx="4023508" cy="4464496"/>
          </a:xfrm>
        </p:grpSpPr>
        <p:pic>
          <p:nvPicPr>
            <p:cNvPr id="36" name="Picture 4" descr="D:\Figures_10felt\Kraakfoss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95072" y="11030330"/>
              <a:ext cx="2647820" cy="37428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feld 38"/>
            <p:cNvSpPr txBox="1"/>
            <p:nvPr/>
          </p:nvSpPr>
          <p:spPr>
            <a:xfrm>
              <a:off x="26192044" y="12324866"/>
              <a:ext cx="1643933" cy="102592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nb-NO" b="1" dirty="0" smtClean="0"/>
                <a:t>Kråkfoss</a:t>
              </a:r>
              <a:endParaRPr lang="nb-NO" sz="1200" b="1" dirty="0" smtClean="0"/>
            </a:p>
            <a:p>
              <a:r>
                <a:rPr lang="nb-NO" sz="1600" dirty="0" smtClean="0"/>
                <a:t>433km</a:t>
              </a:r>
              <a:r>
                <a:rPr lang="de-DE" sz="1600" dirty="0" smtClean="0"/>
                <a:t>² </a:t>
              </a:r>
              <a:endParaRPr lang="de-DE" sz="1600" dirty="0"/>
            </a:p>
          </p:txBody>
        </p:sp>
        <p:pic>
          <p:nvPicPr>
            <p:cNvPr id="40" name="Picture 3" descr="D:\Figures_10felt\Norge_catch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7778" y="10308641"/>
              <a:ext cx="2000802" cy="2827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1" name="Gerade Verbindung 40"/>
            <p:cNvCxnSpPr/>
            <p:nvPr/>
          </p:nvCxnSpPr>
          <p:spPr>
            <a:xfrm flipV="1">
              <a:off x="28375091" y="12430803"/>
              <a:ext cx="127246" cy="141342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/>
          </p:nvCxnSpPr>
          <p:spPr>
            <a:xfrm>
              <a:off x="26762818" y="11683989"/>
              <a:ext cx="1739519" cy="746814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3" name="Tabel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171776"/>
              </p:ext>
            </p:extLst>
          </p:nvPr>
        </p:nvGraphicFramePr>
        <p:xfrm>
          <a:off x="1403648" y="2924944"/>
          <a:ext cx="5148380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9676"/>
                <a:gridCol w="1029676"/>
                <a:gridCol w="1029676"/>
                <a:gridCol w="1029676"/>
                <a:gridCol w="1029676"/>
              </a:tblGrid>
              <a:tr h="491196">
                <a:tc>
                  <a:txBody>
                    <a:bodyPr/>
                    <a:lstStyle/>
                    <a:p>
                      <a:pPr algn="ctr"/>
                      <a:r>
                        <a:rPr lang="de-DE" sz="1050" dirty="0" smtClean="0">
                          <a:latin typeface="Cambria" panose="02040503050406030204" pitchFamily="18" charset="0"/>
                        </a:rPr>
                        <a:t>Median Elevation [</a:t>
                      </a:r>
                      <a:r>
                        <a:rPr lang="de-DE" sz="1050" dirty="0" err="1" smtClean="0">
                          <a:latin typeface="Cambria" panose="02040503050406030204" pitchFamily="18" charset="0"/>
                        </a:rPr>
                        <a:t>m.a.s.l</a:t>
                      </a:r>
                      <a:r>
                        <a:rPr lang="de-DE" sz="1050" dirty="0" smtClean="0">
                          <a:latin typeface="Cambria" panose="02040503050406030204" pitchFamily="18" charset="0"/>
                        </a:rPr>
                        <a:t>]</a:t>
                      </a:r>
                      <a:endParaRPr lang="de-DE" sz="1050" dirty="0">
                        <a:latin typeface="Cambria" panose="020405030504060302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 smtClean="0">
                          <a:latin typeface="Cambria" panose="02040503050406030204" pitchFamily="18" charset="0"/>
                        </a:rPr>
                        <a:t>Elevation Range [</a:t>
                      </a:r>
                      <a:r>
                        <a:rPr lang="de-DE" sz="1050" dirty="0" err="1" smtClean="0">
                          <a:latin typeface="Cambria" panose="02040503050406030204" pitchFamily="18" charset="0"/>
                        </a:rPr>
                        <a:t>m.a.s.l</a:t>
                      </a:r>
                      <a:r>
                        <a:rPr lang="de-DE" sz="1050" dirty="0" smtClean="0">
                          <a:latin typeface="Cambria" panose="02040503050406030204" pitchFamily="18" charset="0"/>
                        </a:rPr>
                        <a:t>.]</a:t>
                      </a:r>
                      <a:endParaRPr lang="de-DE" sz="1050" dirty="0">
                        <a:latin typeface="Cambria" panose="020405030504060302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 smtClean="0">
                          <a:latin typeface="Cambria" panose="02040503050406030204" pitchFamily="18" charset="0"/>
                        </a:rPr>
                        <a:t>Average Annual Q [mm]</a:t>
                      </a:r>
                      <a:endParaRPr lang="de-DE" sz="1050" dirty="0">
                        <a:latin typeface="Cambria" panose="020405030504060302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 smtClean="0">
                          <a:latin typeface="Cambria" panose="02040503050406030204" pitchFamily="18" charset="0"/>
                        </a:rPr>
                        <a:t>Dominant Land Cover, % </a:t>
                      </a:r>
                      <a:r>
                        <a:rPr lang="de-DE" sz="1050" dirty="0" err="1" smtClean="0">
                          <a:latin typeface="Cambria" panose="02040503050406030204" pitchFamily="18" charset="0"/>
                        </a:rPr>
                        <a:t>forest</a:t>
                      </a:r>
                      <a:endParaRPr lang="de-DE" sz="1050" dirty="0">
                        <a:latin typeface="Cambria" panose="020405030504060302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 smtClean="0">
                          <a:latin typeface="Cambria" panose="02040503050406030204" pitchFamily="18" charset="0"/>
                        </a:rPr>
                        <a:t>Anthropo-</a:t>
                      </a:r>
                      <a:r>
                        <a:rPr lang="de-DE" sz="1050" dirty="0" err="1" smtClean="0">
                          <a:latin typeface="Cambria" panose="02040503050406030204" pitchFamily="18" charset="0"/>
                        </a:rPr>
                        <a:t>genic</a:t>
                      </a:r>
                      <a:r>
                        <a:rPr lang="de-DE" sz="1050" dirty="0" smtClean="0">
                          <a:latin typeface="Cambria" panose="02040503050406030204" pitchFamily="18" charset="0"/>
                        </a:rPr>
                        <a:t> Land </a:t>
                      </a:r>
                      <a:r>
                        <a:rPr lang="de-DE" sz="1050" dirty="0" err="1" smtClean="0">
                          <a:latin typeface="Cambria" panose="02040503050406030204" pitchFamily="18" charset="0"/>
                        </a:rPr>
                        <a:t>Use</a:t>
                      </a:r>
                      <a:r>
                        <a:rPr lang="de-DE" sz="1050" dirty="0" smtClean="0">
                          <a:latin typeface="Cambria" panose="02040503050406030204" pitchFamily="18" charset="0"/>
                        </a:rPr>
                        <a:t> [%]</a:t>
                      </a:r>
                      <a:endParaRPr lang="de-DE" sz="1050" dirty="0">
                        <a:latin typeface="Cambria" panose="020405030504060302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01">
                <a:tc>
                  <a:txBody>
                    <a:bodyPr/>
                    <a:lstStyle/>
                    <a:p>
                      <a:pPr algn="ctr"/>
                      <a:r>
                        <a:rPr lang="de-DE" sz="1050" dirty="0" smtClean="0">
                          <a:latin typeface="Cambria" panose="02040503050406030204" pitchFamily="18" charset="0"/>
                        </a:rPr>
                        <a:t>445</a:t>
                      </a:r>
                      <a:endParaRPr lang="de-DE" sz="1050" dirty="0">
                        <a:latin typeface="Cambria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 smtClean="0">
                          <a:latin typeface="Cambria" panose="02040503050406030204" pitchFamily="18" charset="0"/>
                        </a:rPr>
                        <a:t>105-803</a:t>
                      </a:r>
                      <a:endParaRPr lang="de-DE" sz="1050" dirty="0">
                        <a:latin typeface="Cambria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 smtClean="0">
                          <a:latin typeface="Cambria" panose="02040503050406030204" pitchFamily="18" charset="0"/>
                        </a:rPr>
                        <a:t>910</a:t>
                      </a:r>
                      <a:endParaRPr lang="de-DE" sz="1050" dirty="0">
                        <a:latin typeface="Cambria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 smtClean="0">
                          <a:latin typeface="Cambria" panose="02040503050406030204" pitchFamily="18" charset="0"/>
                        </a:rPr>
                        <a:t>76</a:t>
                      </a:r>
                      <a:endParaRPr lang="de-DE" sz="1050" dirty="0">
                        <a:latin typeface="Cambria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 smtClean="0">
                          <a:latin typeface="Cambria" panose="02040503050406030204" pitchFamily="18" charset="0"/>
                        </a:rPr>
                        <a:t>11</a:t>
                      </a:r>
                      <a:endParaRPr lang="de-DE" sz="1050" dirty="0">
                        <a:latin typeface="Cambria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331639" y="2132856"/>
            <a:ext cx="514673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Mesoscale catchment in SE-Norway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Constrasting</a:t>
            </a:r>
            <a:r>
              <a:rPr lang="en-US" dirty="0" smtClean="0"/>
              <a:t> flood seasonality (spring vs. autumn)</a:t>
            </a:r>
            <a:endParaRPr lang="en-US" dirty="0"/>
          </a:p>
        </p:txBody>
      </p:sp>
      <p:sp>
        <p:nvSpPr>
          <p:cNvPr id="44" name="Textfeld 43"/>
          <p:cNvSpPr txBox="1"/>
          <p:nvPr/>
        </p:nvSpPr>
        <p:spPr>
          <a:xfrm>
            <a:off x="1187624" y="393305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accent2"/>
                </a:solidFill>
              </a:rPr>
              <a:t>Data</a:t>
            </a:r>
            <a:endParaRPr lang="de-DE" sz="2000" b="1" dirty="0">
              <a:solidFill>
                <a:schemeClr val="accent2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1331641" y="4361909"/>
            <a:ext cx="460851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Observed T-, P-, and Q-data for the period 1966-2012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Climate projections for T and P (2071-2099) generated by 8 GCM-RCM-combinations from ENSEMBLES</a:t>
            </a:r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104" y="4437112"/>
            <a:ext cx="4585463" cy="183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Pfeil nach rechts 45">
            <a:hlinkClick r:id="rId9" action="ppaction://hlinksldjump"/>
          </p:cNvPr>
          <p:cNvSpPr>
            <a:spLocks noChangeAspect="1"/>
          </p:cNvSpPr>
          <p:nvPr/>
        </p:nvSpPr>
        <p:spPr>
          <a:xfrm rot="10800000">
            <a:off x="7140111" y="6275152"/>
            <a:ext cx="414766" cy="414766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Pfeil nach rechts 47">
            <a:hlinkClick r:id="rId10" action="ppaction://hlinksldjump"/>
          </p:cNvPr>
          <p:cNvSpPr>
            <a:spLocks noChangeAspect="1"/>
          </p:cNvSpPr>
          <p:nvPr/>
        </p:nvSpPr>
        <p:spPr>
          <a:xfrm>
            <a:off x="8292239" y="6275152"/>
            <a:ext cx="414766" cy="414766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9" name="Picture 4" descr="http://www.dynamicassociate.com/wp-content/uploads/2015/04/9349HomeButton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52556"/>
            <a:ext cx="643436" cy="48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feld 49"/>
          <p:cNvSpPr txBox="1"/>
          <p:nvPr/>
        </p:nvSpPr>
        <p:spPr>
          <a:xfrm>
            <a:off x="66748" y="2835523"/>
            <a:ext cx="1048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b="1" dirty="0" smtClean="0">
                <a:solidFill>
                  <a:schemeClr val="accent2"/>
                </a:solidFill>
              </a:rPr>
              <a:t>1|1</a:t>
            </a:r>
            <a:endParaRPr lang="de-DE" b="1" dirty="0">
              <a:solidFill>
                <a:schemeClr val="accent2"/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 rot="5400000">
            <a:off x="6345536" y="1291735"/>
            <a:ext cx="1800201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Navigate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directly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chapter</a:t>
            </a:r>
            <a:endParaRPr lang="de-DE" sz="77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5" name="Gruppieren 64"/>
          <p:cNvGrpSpPr/>
          <p:nvPr/>
        </p:nvGrpSpPr>
        <p:grpSpPr>
          <a:xfrm>
            <a:off x="5940152" y="548679"/>
            <a:ext cx="1200071" cy="1152129"/>
            <a:chOff x="467543" y="2060847"/>
            <a:chExt cx="2170708" cy="2200996"/>
          </a:xfrm>
        </p:grpSpPr>
        <p:grpSp>
          <p:nvGrpSpPr>
            <p:cNvPr id="66" name="Gruppieren 65"/>
            <p:cNvGrpSpPr/>
            <p:nvPr/>
          </p:nvGrpSpPr>
          <p:grpSpPr>
            <a:xfrm>
              <a:off x="467544" y="2060848"/>
              <a:ext cx="1048867" cy="1048867"/>
              <a:chOff x="391289" y="882955"/>
              <a:chExt cx="1048867" cy="1048867"/>
            </a:xfrm>
          </p:grpSpPr>
          <p:sp>
            <p:nvSpPr>
              <p:cNvPr id="76" name="Rechteck 75">
                <a:hlinkClick r:id="rId13" action="ppaction://hlinksldjump"/>
              </p:cNvPr>
              <p:cNvSpPr/>
              <p:nvPr/>
            </p:nvSpPr>
            <p:spPr>
              <a:xfrm>
                <a:off x="391289" y="882955"/>
                <a:ext cx="1048867" cy="1048867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7" name="Rechteck 76"/>
              <p:cNvSpPr/>
              <p:nvPr/>
            </p:nvSpPr>
            <p:spPr>
              <a:xfrm>
                <a:off x="391289" y="882955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smtClean="0"/>
                  <a:t>Background &amp; Motivation</a:t>
                </a:r>
                <a:endParaRPr lang="de-DE" sz="700" b="1" kern="1200" dirty="0"/>
              </a:p>
            </p:txBody>
          </p:sp>
        </p:grpSp>
        <p:grpSp>
          <p:nvGrpSpPr>
            <p:cNvPr id="67" name="Gruppieren 66"/>
            <p:cNvGrpSpPr/>
            <p:nvPr/>
          </p:nvGrpSpPr>
          <p:grpSpPr>
            <a:xfrm>
              <a:off x="1589384" y="2060847"/>
              <a:ext cx="1048867" cy="1048867"/>
              <a:chOff x="3307565" y="846786"/>
              <a:chExt cx="1048867" cy="1048867"/>
            </a:xfrm>
          </p:grpSpPr>
          <p:sp>
            <p:nvSpPr>
              <p:cNvPr id="74" name="Rechteck 73">
                <a:hlinkClick r:id="rId14" action="ppaction://hlinksldjump"/>
              </p:cNvPr>
              <p:cNvSpPr/>
              <p:nvPr/>
            </p:nvSpPr>
            <p:spPr>
              <a:xfrm>
                <a:off x="3307565" y="846786"/>
                <a:ext cx="1048867" cy="1048867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5" name="Rechteck 74"/>
              <p:cNvSpPr/>
              <p:nvPr/>
            </p:nvSpPr>
            <p:spPr>
              <a:xfrm>
                <a:off x="3307565" y="846786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smtClean="0"/>
                  <a:t>Data &amp; Study Area</a:t>
                </a:r>
                <a:endParaRPr lang="de-DE" sz="700" b="1" kern="1200" dirty="0"/>
              </a:p>
            </p:txBody>
          </p:sp>
        </p:grpSp>
        <p:grpSp>
          <p:nvGrpSpPr>
            <p:cNvPr id="68" name="Gruppieren 67"/>
            <p:cNvGrpSpPr/>
            <p:nvPr/>
          </p:nvGrpSpPr>
          <p:grpSpPr>
            <a:xfrm>
              <a:off x="467543" y="3212976"/>
              <a:ext cx="1048867" cy="1048867"/>
              <a:chOff x="417579" y="2779541"/>
              <a:chExt cx="1048867" cy="1048867"/>
            </a:xfrm>
          </p:grpSpPr>
          <p:sp>
            <p:nvSpPr>
              <p:cNvPr id="72" name="Rechteck 71">
                <a:hlinkClick r:id="rId10" action="ppaction://hlinksldjump"/>
              </p:cNvPr>
              <p:cNvSpPr/>
              <p:nvPr/>
            </p:nvSpPr>
            <p:spPr>
              <a:xfrm>
                <a:off x="417579" y="2779541"/>
                <a:ext cx="1048867" cy="1048867"/>
              </a:xfrm>
              <a:prstGeom prst="rect">
                <a:avLst/>
              </a:prstGeom>
              <a:solidFill>
                <a:srgbClr val="33996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3" name="Rechteck 72"/>
              <p:cNvSpPr/>
              <p:nvPr/>
            </p:nvSpPr>
            <p:spPr>
              <a:xfrm>
                <a:off x="417579" y="2779541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err="1" smtClean="0"/>
                  <a:t>Methods</a:t>
                </a:r>
                <a:endParaRPr lang="de-DE" sz="700" b="1" kern="1200" dirty="0"/>
              </a:p>
            </p:txBody>
          </p:sp>
        </p:grpSp>
        <p:grpSp>
          <p:nvGrpSpPr>
            <p:cNvPr id="69" name="Gruppieren 68"/>
            <p:cNvGrpSpPr/>
            <p:nvPr/>
          </p:nvGrpSpPr>
          <p:grpSpPr>
            <a:xfrm>
              <a:off x="1589384" y="3212975"/>
              <a:ext cx="1048867" cy="1048867"/>
              <a:chOff x="3264248" y="2816446"/>
              <a:chExt cx="1048867" cy="1048867"/>
            </a:xfrm>
          </p:grpSpPr>
          <p:sp>
            <p:nvSpPr>
              <p:cNvPr id="70" name="Rechteck 69">
                <a:hlinkClick r:id="rId15" action="ppaction://hlinksldjump"/>
              </p:cNvPr>
              <p:cNvSpPr/>
              <p:nvPr/>
            </p:nvSpPr>
            <p:spPr>
              <a:xfrm>
                <a:off x="3264248" y="2816446"/>
                <a:ext cx="1048867" cy="1048867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1" name="Rechteck 70"/>
              <p:cNvSpPr/>
              <p:nvPr/>
            </p:nvSpPr>
            <p:spPr>
              <a:xfrm>
                <a:off x="3264248" y="2816446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err="1" smtClean="0"/>
                  <a:t>Results</a:t>
                </a:r>
                <a:r>
                  <a:rPr lang="de-DE" sz="700" b="1" kern="1200" dirty="0" smtClean="0"/>
                  <a:t> &amp; </a:t>
                </a:r>
                <a:r>
                  <a:rPr lang="de-DE" sz="700" b="1" kern="1200" dirty="0" err="1" smtClean="0"/>
                  <a:t>Conclusions</a:t>
                </a:r>
                <a:endParaRPr lang="de-DE" sz="700" b="1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535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-11720" y="-13692"/>
            <a:ext cx="9167442" cy="6885384"/>
          </a:xfrm>
          <a:prstGeom prst="rect">
            <a:avLst/>
          </a:prstGeom>
          <a:noFill/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6615" y="14026"/>
            <a:ext cx="9117385" cy="17011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6837" y="107902"/>
            <a:ext cx="74894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Changing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Temporal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Structures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in Scenario-Neutral </a:t>
            </a:r>
          </a:p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Runoff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Response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Surfaces</a:t>
            </a:r>
            <a:endParaRPr lang="de-DE" sz="2500" b="1" dirty="0" smtClean="0">
              <a:solidFill>
                <a:schemeClr val="tx1"/>
              </a:solidFill>
              <a:latin typeface="+mj-lt"/>
              <a:ea typeface="Source Sans Pro" panose="020B050303040302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164288" y="-14459"/>
            <a:ext cx="1947702" cy="172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Picture 26" descr="Inst_Logo_E_RGB_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585" y="123172"/>
            <a:ext cx="714895" cy="70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4" descr="Uni_Logo_Fakulta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828" y="125974"/>
            <a:ext cx="660862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feld 12"/>
          <p:cNvSpPr txBox="1"/>
          <p:nvPr/>
        </p:nvSpPr>
        <p:spPr>
          <a:xfrm>
            <a:off x="107505" y="980727"/>
            <a:ext cx="5013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K. Vormoor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O. Rössler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G. Bürger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A. Bronstert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R. Weingartner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de-DE" sz="1400" i="1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07505" y="1304473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Institute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Earth-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Environmental Science, University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Potsdam </a:t>
            </a:r>
            <a:r>
              <a:rPr lang="de-DE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(kvormoor@uni-potsdam.de)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Oeschger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Climate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Change Research, 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Bern</a:t>
            </a:r>
            <a:endParaRPr lang="de-DE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54" descr="C:\Users\vormoor\AppData\Local\Temp\unibern_oeschger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92846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hteck 32"/>
          <p:cNvSpPr/>
          <p:nvPr/>
        </p:nvSpPr>
        <p:spPr>
          <a:xfrm>
            <a:off x="26615" y="1715162"/>
            <a:ext cx="9085375" cy="509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34" name="Gruppieren 33"/>
          <p:cNvGrpSpPr/>
          <p:nvPr/>
        </p:nvGrpSpPr>
        <p:grpSpPr>
          <a:xfrm>
            <a:off x="66749" y="1772816"/>
            <a:ext cx="1048867" cy="1048867"/>
            <a:chOff x="417579" y="2779541"/>
            <a:chExt cx="1048867" cy="1048867"/>
          </a:xfrm>
        </p:grpSpPr>
        <p:sp>
          <p:nvSpPr>
            <p:cNvPr id="35" name="Rechteck 34"/>
            <p:cNvSpPr/>
            <p:nvPr/>
          </p:nvSpPr>
          <p:spPr>
            <a:xfrm>
              <a:off x="417579" y="2779541"/>
              <a:ext cx="1048867" cy="1048867"/>
            </a:xfrm>
            <a:prstGeom prst="rect">
              <a:avLst/>
            </a:prstGeom>
            <a:solidFill>
              <a:srgbClr val="339966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chteck 35"/>
            <p:cNvSpPr/>
            <p:nvPr/>
          </p:nvSpPr>
          <p:spPr>
            <a:xfrm>
              <a:off x="417579" y="2779541"/>
              <a:ext cx="1048867" cy="1048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Methods</a:t>
              </a:r>
              <a:endParaRPr lang="en-US" sz="1400" b="1" kern="1200" dirty="0"/>
            </a:p>
          </p:txBody>
        </p:sp>
      </p:grpSp>
      <p:sp>
        <p:nvSpPr>
          <p:cNvPr id="29" name="Textfeld 28"/>
          <p:cNvSpPr txBox="1"/>
          <p:nvPr/>
        </p:nvSpPr>
        <p:spPr>
          <a:xfrm>
            <a:off x="1187624" y="1700808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39966"/>
                </a:solidFill>
              </a:rPr>
              <a:t>Local adjustment of climate projections</a:t>
            </a:r>
            <a:endParaRPr lang="en-US" sz="2000" b="1" dirty="0">
              <a:solidFill>
                <a:srgbClr val="339966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1331639" y="2060848"/>
            <a:ext cx="7824083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Necessary due to biases in the projections and insufficient spatial resolution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Two different methods have been applied: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Empirical Quantile Mapping (</a:t>
            </a:r>
            <a:r>
              <a:rPr lang="en-US" b="1" dirty="0" smtClean="0"/>
              <a:t>QM</a:t>
            </a:r>
            <a:r>
              <a:rPr lang="en-US" dirty="0" smtClean="0"/>
              <a:t>) – bias correction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Expanded Downscaling (</a:t>
            </a:r>
            <a:r>
              <a:rPr lang="en-US" b="1" dirty="0" smtClean="0"/>
              <a:t>XDS</a:t>
            </a:r>
            <a:r>
              <a:rPr lang="en-US" dirty="0" smtClean="0"/>
              <a:t>) – statistical downscaling</a:t>
            </a:r>
            <a:endParaRPr lang="en-US" dirty="0"/>
          </a:p>
        </p:txBody>
      </p:sp>
      <p:sp>
        <p:nvSpPr>
          <p:cNvPr id="38" name="Textfeld 37"/>
          <p:cNvSpPr txBox="1"/>
          <p:nvPr/>
        </p:nvSpPr>
        <p:spPr>
          <a:xfrm>
            <a:off x="1187624" y="3604954"/>
            <a:ext cx="5332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39966"/>
                </a:solidFill>
              </a:rPr>
              <a:t>Perturbation of climate input data (T and P)</a:t>
            </a:r>
            <a:endParaRPr lang="en-US" sz="2000" b="1" dirty="0">
              <a:solidFill>
                <a:srgbClr val="339966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1331640" y="3942055"/>
            <a:ext cx="782408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Climate observations - linear scaling: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Climate projections - linear scaling and correction for comparability: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/>
              <p:cNvSpPr/>
              <p:nvPr/>
            </p:nvSpPr>
            <p:spPr>
              <a:xfrm>
                <a:off x="2267744" y="6095802"/>
                <a:ext cx="2243756" cy="357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MS Mincho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de-DE" sz="1600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effectLst/>
                            <a:latin typeface="Cambria Math"/>
                            <a:ea typeface="MS Mincho"/>
                            <a:cs typeface="Calibri"/>
                          </a:rPr>
                          <m:t>𝑖</m:t>
                        </m:r>
                      </m:e>
                    </m:d>
                    <m:r>
                      <a:rPr lang="en-US" sz="1600" i="1">
                        <a:effectLst/>
                        <a:latin typeface="Cambria Math"/>
                        <a:ea typeface="MS Mincho"/>
                        <a:cs typeface="Calibri"/>
                      </a:rPr>
                      <m:t>=</m:t>
                    </m:r>
                    <m:sSup>
                      <m:sSupPr>
                        <m:ctrlPr>
                          <a:rPr lang="de-DE" sz="1600" i="1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effectLst/>
                            <a:latin typeface="Cambria Math"/>
                            <a:ea typeface="MS Mincho"/>
                            <a:cs typeface="Calibri"/>
                          </a:rPr>
                          <m:t>𝑃</m:t>
                        </m:r>
                      </m:e>
                      <m:sup>
                        <m:r>
                          <a:rPr lang="en-US" sz="1600" i="1">
                            <a:effectLst/>
                            <a:latin typeface="Cambria Math"/>
                            <a:ea typeface="MS Mincho"/>
                            <a:cs typeface="Calibri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DE" sz="1600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effectLst/>
                            <a:latin typeface="Cambria Math"/>
                            <a:ea typeface="MS Mincho"/>
                            <a:cs typeface="Calibri"/>
                          </a:rPr>
                          <m:t>𝑖</m:t>
                        </m:r>
                      </m:e>
                    </m:d>
                    <m:sSub>
                      <m:sSubPr>
                        <m:ctrlPr>
                          <a:rPr lang="de-DE" sz="1600" i="1">
                            <a:effectLst/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de-DE" sz="1600" i="1"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effectLst/>
                                <a:latin typeface="Cambria Math"/>
                                <a:ea typeface="MS Mincho"/>
                                <a:cs typeface="Calibri"/>
                              </a:rPr>
                              <m:t>𝑋</m:t>
                            </m:r>
                          </m:e>
                          <m:sup>
                            <m:r>
                              <a:rPr lang="en-US" sz="1600" i="1">
                                <a:effectLst/>
                                <a:latin typeface="Cambria Math"/>
                                <a:ea typeface="MS Mincho"/>
                                <a:cs typeface="Calibri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sz="1600" i="1">
                            <a:effectLst/>
                            <a:latin typeface="Cambria Math"/>
                            <a:ea typeface="MS Mincho"/>
                            <a:cs typeface="Calibri"/>
                          </a:rPr>
                          <m:t>𝑝</m:t>
                        </m:r>
                      </m:sub>
                    </m:sSub>
                    <m:r>
                      <a:rPr lang="en-US" sz="1600" i="1">
                        <a:effectLst/>
                        <a:latin typeface="Cambria Math"/>
                        <a:ea typeface="MS Mincho"/>
                        <a:cs typeface="Calibri"/>
                      </a:rPr>
                      <m:t>,</m:t>
                    </m:r>
                  </m:oMath>
                </a14:m>
                <a:r>
                  <a:rPr lang="de-DE" sz="1600" dirty="0" smtClean="0"/>
                  <a:t> where:</a:t>
                </a:r>
                <a:endParaRPr lang="de-DE" sz="1600" dirty="0"/>
              </a:p>
            </p:txBody>
          </p:sp>
        </mc:Choice>
        <mc:Fallback xmlns=""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6095802"/>
                <a:ext cx="2243756" cy="357534"/>
              </a:xfrm>
              <a:prstGeom prst="rect">
                <a:avLst/>
              </a:prstGeom>
              <a:blipFill rotWithShape="1">
                <a:blip r:embed="rId6"/>
                <a:stretch>
                  <a:fillRect t="-3390" r="-543" b="-169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/>
              <p:cNvSpPr/>
              <p:nvPr/>
            </p:nvSpPr>
            <p:spPr>
              <a:xfrm>
                <a:off x="2244303" y="4386590"/>
                <a:ext cx="175163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  <a:ea typeface="MS Mincho"/>
                          <a:cs typeface="Calibri"/>
                        </a:rPr>
                        <m:t>𝑇</m:t>
                      </m:r>
                      <m:d>
                        <m:dPr>
                          <m:ctrlPr>
                            <a:rPr lang="de-DE" sz="1600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effectLst/>
                              <a:latin typeface="Cambria Math"/>
                              <a:ea typeface="MS Mincho"/>
                              <a:cs typeface="Calibri"/>
                            </a:rPr>
                            <m:t>𝑖</m:t>
                          </m:r>
                        </m:e>
                      </m:d>
                      <m:r>
                        <a:rPr lang="en-US" sz="1600" i="1">
                          <a:effectLst/>
                          <a:latin typeface="Cambria Math"/>
                          <a:ea typeface="MS Mincho"/>
                          <a:cs typeface="Calibri"/>
                        </a:rPr>
                        <m:t>=</m:t>
                      </m:r>
                      <m:sSub>
                        <m:sSubPr>
                          <m:ctrlPr>
                            <a:rPr lang="de-DE" sz="1600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/>
                              <a:ea typeface="MS Mincho"/>
                              <a:cs typeface="Calibri"/>
                            </a:rPr>
                            <m:t>𝑇</m:t>
                          </m:r>
                        </m:e>
                        <m:sub>
                          <m:r>
                            <a:rPr lang="en-US" sz="1600" i="1">
                              <a:effectLst/>
                              <a:latin typeface="Cambria Math"/>
                              <a:ea typeface="MS Mincho"/>
                              <a:cs typeface="Calibri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de-DE" sz="1600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effectLst/>
                              <a:latin typeface="Cambria Math"/>
                              <a:ea typeface="MS Mincho"/>
                              <a:cs typeface="Calibri"/>
                            </a:rPr>
                            <m:t>𝑖</m:t>
                          </m:r>
                        </m:e>
                      </m:d>
                      <m:r>
                        <a:rPr lang="en-US" sz="1600" i="1">
                          <a:effectLst/>
                          <a:latin typeface="Cambria Math"/>
                          <a:ea typeface="MS Mincho"/>
                          <a:cs typeface="Calibri"/>
                        </a:rPr>
                        <m:t>+</m:t>
                      </m:r>
                      <m:sSub>
                        <m:sSubPr>
                          <m:ctrlPr>
                            <a:rPr lang="de-DE" sz="1600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/>
                              <a:ea typeface="MS Mincho"/>
                              <a:cs typeface="Calibri"/>
                            </a:rPr>
                            <m:t>𝑋</m:t>
                          </m:r>
                        </m:e>
                        <m:sub>
                          <m:r>
                            <a:rPr lang="en-US" sz="1600" i="1">
                              <a:effectLst/>
                              <a:latin typeface="Cambria Math"/>
                              <a:ea typeface="MS Mincho"/>
                              <a:cs typeface="Calibri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12" name="Rechtec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303" y="4386590"/>
                <a:ext cx="1751633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/>
              <p:cNvSpPr/>
              <p:nvPr/>
            </p:nvSpPr>
            <p:spPr>
              <a:xfrm>
                <a:off x="2248660" y="4799658"/>
                <a:ext cx="1531252" cy="357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  <a:ea typeface="MS Mincho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de-DE" sz="1600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effectLst/>
                              <a:latin typeface="Cambria Math"/>
                              <a:ea typeface="MS Mincho"/>
                              <a:cs typeface="Calibri"/>
                            </a:rPr>
                            <m:t>𝑖</m:t>
                          </m:r>
                        </m:e>
                      </m:d>
                      <m:r>
                        <a:rPr lang="en-US" sz="1600" i="1">
                          <a:effectLst/>
                          <a:latin typeface="Cambria Math"/>
                          <a:ea typeface="MS Mincho"/>
                          <a:cs typeface="Calibri"/>
                        </a:rPr>
                        <m:t>=</m:t>
                      </m:r>
                      <m:sSub>
                        <m:sSubPr>
                          <m:ctrlPr>
                            <a:rPr lang="de-DE" sz="1600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/>
                              <a:ea typeface="MS Mincho"/>
                              <a:cs typeface="Calibri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effectLst/>
                              <a:latin typeface="Cambria Math"/>
                              <a:ea typeface="MS Mincho"/>
                              <a:cs typeface="Calibri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de-DE" sz="1600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effectLst/>
                              <a:latin typeface="Cambria Math"/>
                              <a:ea typeface="MS Mincho"/>
                              <a:cs typeface="Calibri"/>
                            </a:rPr>
                            <m:t>𝑖</m:t>
                          </m:r>
                        </m:e>
                      </m:d>
                      <m:sSub>
                        <m:sSubPr>
                          <m:ctrlPr>
                            <a:rPr lang="de-DE" sz="1600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/>
                              <a:ea typeface="MS Mincho"/>
                              <a:cs typeface="Calibri"/>
                            </a:rPr>
                            <m:t>𝑋</m:t>
                          </m:r>
                        </m:e>
                        <m:sub>
                          <m:r>
                            <a:rPr lang="en-US" sz="1600" i="1">
                              <a:effectLst/>
                              <a:latin typeface="Cambria Math"/>
                              <a:ea typeface="MS Mincho"/>
                              <a:cs typeface="Calibri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17" name="Rechtec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660" y="4799658"/>
                <a:ext cx="1531252" cy="357534"/>
              </a:xfrm>
              <a:prstGeom prst="rect">
                <a:avLst/>
              </a:prstGeom>
              <a:blipFill rotWithShape="1">
                <a:blip r:embed="rId8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hteck 17"/>
              <p:cNvSpPr/>
              <p:nvPr/>
            </p:nvSpPr>
            <p:spPr>
              <a:xfrm>
                <a:off x="2239602" y="5560456"/>
                <a:ext cx="3289618" cy="46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  <a:ea typeface="MS Mincho"/>
                          <a:cs typeface="Calibri"/>
                        </a:rPr>
                        <m:t>𝑇</m:t>
                      </m:r>
                      <m:d>
                        <m:dPr>
                          <m:ctrlPr>
                            <a:rPr lang="de-DE" sz="1600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effectLst/>
                              <a:latin typeface="Cambria Math"/>
                              <a:ea typeface="MS Mincho"/>
                              <a:cs typeface="Calibri"/>
                            </a:rPr>
                            <m:t>𝑖</m:t>
                          </m:r>
                        </m:e>
                      </m:d>
                      <m:r>
                        <a:rPr lang="en-US" sz="1600" i="1">
                          <a:effectLst/>
                          <a:latin typeface="Cambria Math"/>
                          <a:ea typeface="MS Mincho"/>
                          <a:cs typeface="Calibri"/>
                        </a:rPr>
                        <m:t>=(</m:t>
                      </m:r>
                      <m:sSup>
                        <m:sSupPr>
                          <m:ctrlPr>
                            <a:rPr lang="de-DE" sz="1600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i="1">
                              <a:effectLst/>
                              <a:latin typeface="Cambria Math"/>
                              <a:ea typeface="MS Mincho"/>
                              <a:cs typeface="Calibri"/>
                            </a:rPr>
                            <m:t>𝑇</m:t>
                          </m:r>
                        </m:e>
                        <m:sup>
                          <m:r>
                            <a:rPr lang="en-US" sz="1600" i="1">
                              <a:effectLst/>
                              <a:latin typeface="Cambria Math"/>
                              <a:ea typeface="MS Mincho"/>
                              <a:cs typeface="Calibri"/>
                            </a:rPr>
                            <m:t>′</m:t>
                          </m:r>
                        </m:sup>
                      </m:sSup>
                      <m:r>
                        <a:rPr lang="en-US" sz="1600" i="1">
                          <a:effectLst/>
                          <a:latin typeface="Cambria Math"/>
                          <a:ea typeface="MS Mincho"/>
                          <a:cs typeface="Calibri"/>
                        </a:rPr>
                        <m:t>(</m:t>
                      </m:r>
                      <m:r>
                        <a:rPr lang="en-US" sz="1600" i="1">
                          <a:effectLst/>
                          <a:latin typeface="Cambria Math"/>
                          <a:ea typeface="MS Mincho"/>
                          <a:cs typeface="Calibri"/>
                        </a:rPr>
                        <m:t>𝑖</m:t>
                      </m:r>
                      <m:r>
                        <a:rPr lang="en-US" sz="1600" i="1">
                          <a:effectLst/>
                          <a:latin typeface="Cambria Math"/>
                          <a:ea typeface="MS Mincho"/>
                          <a:cs typeface="Calibri"/>
                        </a:rPr>
                        <m:t>)−</m:t>
                      </m:r>
                      <m:d>
                        <m:dPr>
                          <m:ctrlPr>
                            <a:rPr lang="de-DE" sz="1600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de-DE" sz="1600" i="1">
                                  <a:effectLst/>
                                  <a:latin typeface="Cambria Math"/>
                                </a:rPr>
                              </m:ctrlPr>
                            </m:barPr>
                            <m:e>
                              <m:sSup>
                                <m:sSupPr>
                                  <m:ctrlPr>
                                    <a:rPr lang="de-DE" sz="1600" i="1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effectLst/>
                                      <a:latin typeface="Cambria Math"/>
                                      <a:ea typeface="MS Mincho"/>
                                      <a:cs typeface="Calibri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effectLst/>
                                      <a:latin typeface="Cambria Math"/>
                                      <a:ea typeface="MS Mincho"/>
                                      <a:cs typeface="Calibri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de-DE" sz="160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effectLst/>
                                      <a:latin typeface="Cambria Math"/>
                                      <a:ea typeface="MS Mincho"/>
                                      <a:cs typeface="Calibri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bar>
                          <m:r>
                            <a:rPr lang="en-US" sz="1600" i="1">
                              <a:effectLst/>
                              <a:latin typeface="Cambria Math"/>
                              <a:ea typeface="MS Mincho"/>
                              <a:cs typeface="Calibri"/>
                            </a:rPr>
                            <m:t>− </m:t>
                          </m:r>
                          <m:acc>
                            <m:accPr>
                              <m:chr m:val="̅"/>
                              <m:ctrlPr>
                                <a:rPr lang="de-DE" sz="1600" i="1">
                                  <a:effectLst/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de-DE" sz="16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effectLst/>
                                      <a:latin typeface="Cambria Math"/>
                                      <a:ea typeface="MS Mincho"/>
                                      <a:cs typeface="Calibri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effectLst/>
                                      <a:latin typeface="Cambria Math"/>
                                      <a:ea typeface="MS Mincho"/>
                                      <a:cs typeface="Calibri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1600" i="1">
                          <a:effectLst/>
                          <a:latin typeface="Cambria Math"/>
                          <a:ea typeface="MS Mincho"/>
                          <a:cs typeface="Calibri"/>
                        </a:rPr>
                        <m:t>)+</m:t>
                      </m:r>
                      <m:sSub>
                        <m:sSubPr>
                          <m:ctrlPr>
                            <a:rPr lang="de-DE" sz="1600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/>
                              <a:ea typeface="MS Mincho"/>
                              <a:cs typeface="Calibri"/>
                            </a:rPr>
                            <m:t>𝑋</m:t>
                          </m:r>
                        </m:e>
                        <m:sub>
                          <m:r>
                            <a:rPr lang="en-US" sz="1600" i="1">
                              <a:effectLst/>
                              <a:latin typeface="Cambria Math"/>
                              <a:ea typeface="MS Mincho"/>
                              <a:cs typeface="Calibri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18" name="Rechtec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602" y="5560456"/>
                <a:ext cx="3289618" cy="4608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hteck 26"/>
              <p:cNvSpPr/>
              <p:nvPr/>
            </p:nvSpPr>
            <p:spPr>
              <a:xfrm>
                <a:off x="4408253" y="5965842"/>
                <a:ext cx="1243867" cy="648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de-DE" sz="1600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effectLst/>
                                  <a:latin typeface="Cambria Math"/>
                                  <a:ea typeface="MS Mincho"/>
                                  <a:cs typeface="Calibri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1600" i="1">
                                  <a:effectLst/>
                                  <a:latin typeface="Cambria Math"/>
                                  <a:ea typeface="MS Mincho"/>
                                  <a:cs typeface="Calibri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en-US" sz="1600" i="1">
                              <a:effectLst/>
                              <a:latin typeface="Cambria Math"/>
                              <a:ea typeface="MS Mincho"/>
                              <a:cs typeface="Calibri"/>
                            </a:rPr>
                            <m:t>𝑝</m:t>
                          </m:r>
                        </m:sub>
                      </m:sSub>
                      <m:r>
                        <a:rPr lang="en-US" sz="1600" i="1">
                          <a:effectLst/>
                          <a:latin typeface="Cambria Math"/>
                          <a:ea typeface="MS Mincho"/>
                          <a:cs typeface="Calibri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600" i="1"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effectLst/>
                                  <a:latin typeface="Cambria Math"/>
                                  <a:ea typeface="MS Mincho"/>
                                  <a:cs typeface="Calibri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600" i="1">
                                  <a:effectLst/>
                                  <a:latin typeface="Cambria Math"/>
                                  <a:ea typeface="MS Mincho"/>
                                  <a:cs typeface="Calibri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bar>
                            <m:barPr>
                              <m:pos m:val="top"/>
                              <m:ctrlPr>
                                <a:rPr lang="de-DE" sz="1600" i="1">
                                  <a:effectLst/>
                                  <a:latin typeface="Cambria Math"/>
                                </a:rPr>
                              </m:ctrlPr>
                            </m:barPr>
                            <m:e>
                              <m:sSup>
                                <m:sSupPr>
                                  <m:ctrlPr>
                                    <a:rPr lang="de-DE" sz="1600" i="1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effectLst/>
                                      <a:latin typeface="Cambria Math"/>
                                      <a:ea typeface="MS Mincho"/>
                                      <a:cs typeface="Calibri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effectLst/>
                                      <a:latin typeface="Cambria Math"/>
                                      <a:ea typeface="MS Mincho"/>
                                      <a:cs typeface="Calibri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de-DE" sz="160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effectLst/>
                                      <a:latin typeface="Cambria Math"/>
                                      <a:ea typeface="MS Mincho"/>
                                      <a:cs typeface="Calibri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bar>
                        </m:den>
                      </m:f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27" name="Rechteck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253" y="5965842"/>
                <a:ext cx="1243867" cy="64851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Pfeil nach rechts 41">
            <a:hlinkClick r:id="rId11" action="ppaction://hlinksldjump"/>
          </p:cNvPr>
          <p:cNvSpPr>
            <a:spLocks noChangeAspect="1"/>
          </p:cNvSpPr>
          <p:nvPr/>
        </p:nvSpPr>
        <p:spPr>
          <a:xfrm rot="10800000">
            <a:off x="7140111" y="6275152"/>
            <a:ext cx="414766" cy="414766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Pfeil nach rechts 43">
            <a:hlinkClick r:id="rId12" action="ppaction://hlinksldjump"/>
          </p:cNvPr>
          <p:cNvSpPr>
            <a:spLocks noChangeAspect="1"/>
          </p:cNvSpPr>
          <p:nvPr/>
        </p:nvSpPr>
        <p:spPr>
          <a:xfrm>
            <a:off x="8292239" y="6275152"/>
            <a:ext cx="414766" cy="414766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/>
          <p:cNvSpPr txBox="1"/>
          <p:nvPr/>
        </p:nvSpPr>
        <p:spPr>
          <a:xfrm>
            <a:off x="5732769" y="4149080"/>
            <a:ext cx="2974236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sz="1150" i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o, </a:t>
            </a:r>
            <a:r>
              <a:rPr lang="en-US" sz="115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sz="1150" i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        </a:t>
            </a:r>
            <a:r>
              <a:rPr lang="en-US" sz="115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observations</a:t>
            </a:r>
          </a:p>
          <a:p>
            <a:r>
              <a:rPr lang="en-US" sz="115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T´, P´      projections</a:t>
            </a:r>
          </a:p>
          <a:p>
            <a:r>
              <a:rPr lang="en-US" sz="1150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1150" i="1" baseline="-25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sz="115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perturbation addend for T</a:t>
            </a:r>
            <a:r>
              <a:rPr lang="en-US" sz="1150" i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  <a:r>
              <a:rPr lang="en-US" sz="115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and T´</a:t>
            </a:r>
          </a:p>
          <a:p>
            <a:r>
              <a:rPr lang="en-US" sz="1150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1150" i="1" baseline="-25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sz="115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; </a:t>
            </a:r>
            <a:r>
              <a:rPr lang="en-US" sz="1150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X´</a:t>
            </a:r>
            <a:r>
              <a:rPr lang="en-US" sz="1150" i="1" baseline="-25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sz="115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  <a:r>
              <a:rPr lang="en-US" sz="1150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perturabtion</a:t>
            </a:r>
            <a:r>
              <a:rPr lang="en-US" sz="115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factor for P</a:t>
            </a:r>
            <a:r>
              <a:rPr lang="en-US" sz="1150" i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  <a:r>
              <a:rPr lang="en-US" sz="115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; P´</a:t>
            </a:r>
          </a:p>
          <a:p>
            <a:r>
              <a:rPr lang="en-US" sz="1150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US" sz="1150" i="1" baseline="-25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j</a:t>
            </a:r>
            <a:r>
              <a:rPr lang="en-US" sz="115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desired scaling level (e.g. 900 mm)</a:t>
            </a:r>
            <a:endParaRPr lang="en-US" sz="115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6" name="Picture 4" descr="http://www.dynamicassociate.com/wp-content/uploads/2015/04/9349HomeButton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52556"/>
            <a:ext cx="643436" cy="48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feld 46"/>
          <p:cNvSpPr txBox="1"/>
          <p:nvPr/>
        </p:nvSpPr>
        <p:spPr>
          <a:xfrm>
            <a:off x="66748" y="2835523"/>
            <a:ext cx="1048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b="1" dirty="0" smtClean="0">
                <a:solidFill>
                  <a:srgbClr val="339966"/>
                </a:solidFill>
              </a:rPr>
              <a:t>1|3</a:t>
            </a:r>
            <a:endParaRPr lang="de-DE" b="1" dirty="0">
              <a:solidFill>
                <a:srgbClr val="339966"/>
              </a:solidFill>
            </a:endParaRPr>
          </a:p>
        </p:txBody>
      </p:sp>
      <p:sp>
        <p:nvSpPr>
          <p:cNvPr id="48" name="Textfeld 47"/>
          <p:cNvSpPr txBox="1"/>
          <p:nvPr/>
        </p:nvSpPr>
        <p:spPr>
          <a:xfrm rot="5400000">
            <a:off x="6345536" y="1291735"/>
            <a:ext cx="1800201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Navigate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directly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chapter</a:t>
            </a:r>
            <a:endParaRPr lang="de-DE" sz="77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3" name="Gruppieren 62"/>
          <p:cNvGrpSpPr/>
          <p:nvPr/>
        </p:nvGrpSpPr>
        <p:grpSpPr>
          <a:xfrm>
            <a:off x="5940152" y="548679"/>
            <a:ext cx="1200071" cy="1152129"/>
            <a:chOff x="467543" y="2060847"/>
            <a:chExt cx="2170708" cy="2200996"/>
          </a:xfrm>
        </p:grpSpPr>
        <p:grpSp>
          <p:nvGrpSpPr>
            <p:cNvPr id="64" name="Gruppieren 63"/>
            <p:cNvGrpSpPr/>
            <p:nvPr/>
          </p:nvGrpSpPr>
          <p:grpSpPr>
            <a:xfrm>
              <a:off x="467544" y="2060848"/>
              <a:ext cx="1048867" cy="1048867"/>
              <a:chOff x="391289" y="882955"/>
              <a:chExt cx="1048867" cy="1048867"/>
            </a:xfrm>
          </p:grpSpPr>
          <p:sp>
            <p:nvSpPr>
              <p:cNvPr id="74" name="Rechteck 73">
                <a:hlinkClick r:id="rId15" action="ppaction://hlinksldjump"/>
              </p:cNvPr>
              <p:cNvSpPr/>
              <p:nvPr/>
            </p:nvSpPr>
            <p:spPr>
              <a:xfrm>
                <a:off x="391289" y="882955"/>
                <a:ext cx="1048867" cy="1048867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5" name="Rechteck 74"/>
              <p:cNvSpPr/>
              <p:nvPr/>
            </p:nvSpPr>
            <p:spPr>
              <a:xfrm>
                <a:off x="391289" y="882955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smtClean="0"/>
                  <a:t>Background &amp; Motivation</a:t>
                </a:r>
                <a:endParaRPr lang="de-DE" sz="700" b="1" kern="1200" dirty="0"/>
              </a:p>
            </p:txBody>
          </p:sp>
        </p:grpSp>
        <p:grpSp>
          <p:nvGrpSpPr>
            <p:cNvPr id="65" name="Gruppieren 64"/>
            <p:cNvGrpSpPr/>
            <p:nvPr/>
          </p:nvGrpSpPr>
          <p:grpSpPr>
            <a:xfrm>
              <a:off x="1589384" y="2060847"/>
              <a:ext cx="1048867" cy="1048867"/>
              <a:chOff x="3307565" y="846786"/>
              <a:chExt cx="1048867" cy="1048867"/>
            </a:xfrm>
          </p:grpSpPr>
          <p:sp>
            <p:nvSpPr>
              <p:cNvPr id="72" name="Rechteck 71">
                <a:hlinkClick r:id="rId11" action="ppaction://hlinksldjump"/>
              </p:cNvPr>
              <p:cNvSpPr/>
              <p:nvPr/>
            </p:nvSpPr>
            <p:spPr>
              <a:xfrm>
                <a:off x="3307565" y="846786"/>
                <a:ext cx="1048867" cy="1048867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3" name="Rechteck 72"/>
              <p:cNvSpPr/>
              <p:nvPr/>
            </p:nvSpPr>
            <p:spPr>
              <a:xfrm>
                <a:off x="3307565" y="846786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smtClean="0"/>
                  <a:t>Data &amp; Study Area</a:t>
                </a:r>
                <a:endParaRPr lang="de-DE" sz="700" b="1" kern="1200" dirty="0"/>
              </a:p>
            </p:txBody>
          </p:sp>
        </p:grpSp>
        <p:grpSp>
          <p:nvGrpSpPr>
            <p:cNvPr id="66" name="Gruppieren 65"/>
            <p:cNvGrpSpPr/>
            <p:nvPr/>
          </p:nvGrpSpPr>
          <p:grpSpPr>
            <a:xfrm>
              <a:off x="467543" y="3212976"/>
              <a:ext cx="1048867" cy="1048867"/>
              <a:chOff x="417579" y="2779541"/>
              <a:chExt cx="1048867" cy="1048867"/>
            </a:xfrm>
          </p:grpSpPr>
          <p:sp>
            <p:nvSpPr>
              <p:cNvPr id="70" name="Rechteck 69">
                <a:hlinkClick r:id="rId16" action="ppaction://hlinksldjump"/>
              </p:cNvPr>
              <p:cNvSpPr/>
              <p:nvPr/>
            </p:nvSpPr>
            <p:spPr>
              <a:xfrm>
                <a:off x="417579" y="2779541"/>
                <a:ext cx="1048867" cy="1048867"/>
              </a:xfrm>
              <a:prstGeom prst="rect">
                <a:avLst/>
              </a:prstGeom>
              <a:solidFill>
                <a:srgbClr val="33996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1" name="Rechteck 70"/>
              <p:cNvSpPr/>
              <p:nvPr/>
            </p:nvSpPr>
            <p:spPr>
              <a:xfrm>
                <a:off x="417579" y="2779541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err="1" smtClean="0"/>
                  <a:t>Methods</a:t>
                </a:r>
                <a:endParaRPr lang="de-DE" sz="700" b="1" kern="1200" dirty="0"/>
              </a:p>
            </p:txBody>
          </p:sp>
        </p:grpSp>
        <p:grpSp>
          <p:nvGrpSpPr>
            <p:cNvPr id="67" name="Gruppieren 66"/>
            <p:cNvGrpSpPr/>
            <p:nvPr/>
          </p:nvGrpSpPr>
          <p:grpSpPr>
            <a:xfrm>
              <a:off x="1589384" y="3212975"/>
              <a:ext cx="1048867" cy="1048867"/>
              <a:chOff x="3264248" y="2816446"/>
              <a:chExt cx="1048867" cy="1048867"/>
            </a:xfrm>
          </p:grpSpPr>
          <p:sp>
            <p:nvSpPr>
              <p:cNvPr id="68" name="Rechteck 67">
                <a:hlinkClick r:id="rId17" action="ppaction://hlinksldjump"/>
              </p:cNvPr>
              <p:cNvSpPr/>
              <p:nvPr/>
            </p:nvSpPr>
            <p:spPr>
              <a:xfrm>
                <a:off x="3264248" y="2816446"/>
                <a:ext cx="1048867" cy="1048867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9" name="Rechteck 68"/>
              <p:cNvSpPr/>
              <p:nvPr/>
            </p:nvSpPr>
            <p:spPr>
              <a:xfrm>
                <a:off x="3264248" y="2816446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err="1" smtClean="0"/>
                  <a:t>Results</a:t>
                </a:r>
                <a:r>
                  <a:rPr lang="de-DE" sz="700" b="1" kern="1200" dirty="0" smtClean="0"/>
                  <a:t> &amp; </a:t>
                </a:r>
                <a:r>
                  <a:rPr lang="de-DE" sz="700" b="1" kern="1200" dirty="0" err="1" smtClean="0"/>
                  <a:t>Conclusions</a:t>
                </a:r>
                <a:endParaRPr lang="de-DE" sz="700" b="1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348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-11720" y="-13692"/>
            <a:ext cx="9167442" cy="6885384"/>
          </a:xfrm>
          <a:prstGeom prst="rect">
            <a:avLst/>
          </a:prstGeom>
          <a:noFill/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6615" y="14026"/>
            <a:ext cx="9117385" cy="17011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6837" y="107902"/>
            <a:ext cx="74894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Changing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Temporal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Structures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in Scenario-Neutral </a:t>
            </a:r>
          </a:p>
          <a:p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Runoff</a:t>
            </a:r>
            <a:r>
              <a:rPr lang="de-DE" sz="2500" b="1" dirty="0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 Response </a:t>
            </a:r>
            <a:r>
              <a:rPr lang="de-DE" sz="2500" b="1" dirty="0" err="1" smtClean="0">
                <a:solidFill>
                  <a:schemeClr val="tx1"/>
                </a:solidFill>
                <a:latin typeface="+mj-lt"/>
                <a:ea typeface="Source Sans Pro" panose="020B0503030403020204" pitchFamily="34" charset="0"/>
                <a:cs typeface="Verdana" panose="020B0604030504040204" pitchFamily="34" charset="0"/>
              </a:rPr>
              <a:t>Surfaces</a:t>
            </a:r>
            <a:endParaRPr lang="de-DE" sz="2500" b="1" dirty="0" smtClean="0">
              <a:solidFill>
                <a:schemeClr val="tx1"/>
              </a:solidFill>
              <a:latin typeface="+mj-lt"/>
              <a:ea typeface="Source Sans Pro" panose="020B050303040302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164288" y="-14459"/>
            <a:ext cx="1947702" cy="172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Picture 26" descr="Inst_Logo_E_RGB_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585" y="123172"/>
            <a:ext cx="714895" cy="70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4" descr="Uni_Logo_Fakulta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828" y="125974"/>
            <a:ext cx="660862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feld 12"/>
          <p:cNvSpPr txBox="1"/>
          <p:nvPr/>
        </p:nvSpPr>
        <p:spPr>
          <a:xfrm>
            <a:off x="107505" y="980727"/>
            <a:ext cx="5013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K. Vormoor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O. Rössler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G. Bürger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A. Bronstert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R. Weingartner</a:t>
            </a:r>
            <a:r>
              <a:rPr lang="de-DE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de-DE" sz="1400" i="1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07505" y="1304473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Institute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Earth-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Environmental Science, University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Potsdam </a:t>
            </a:r>
            <a:r>
              <a:rPr lang="de-DE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(kvormoor@uni-potsdam.de)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de-DE" sz="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Oeschger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Climate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Change Research, </a:t>
            </a:r>
            <a:r>
              <a:rPr lang="de-D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niversity </a:t>
            </a:r>
            <a:r>
              <a:rPr lang="de-DE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Bern</a:t>
            </a:r>
            <a:endParaRPr lang="de-DE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54" descr="C:\Users\vormoor\AppData\Local\Temp\unibern_oeschger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92846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hteck 32"/>
          <p:cNvSpPr/>
          <p:nvPr/>
        </p:nvSpPr>
        <p:spPr>
          <a:xfrm>
            <a:off x="26615" y="1715162"/>
            <a:ext cx="9085375" cy="509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34" name="Gruppieren 33"/>
          <p:cNvGrpSpPr/>
          <p:nvPr/>
        </p:nvGrpSpPr>
        <p:grpSpPr>
          <a:xfrm>
            <a:off x="66749" y="1772816"/>
            <a:ext cx="1048867" cy="1048867"/>
            <a:chOff x="417579" y="2779541"/>
            <a:chExt cx="1048867" cy="1048867"/>
          </a:xfrm>
        </p:grpSpPr>
        <p:sp>
          <p:nvSpPr>
            <p:cNvPr id="35" name="Rechteck 34"/>
            <p:cNvSpPr/>
            <p:nvPr/>
          </p:nvSpPr>
          <p:spPr>
            <a:xfrm>
              <a:off x="417579" y="2779541"/>
              <a:ext cx="1048867" cy="1048867"/>
            </a:xfrm>
            <a:prstGeom prst="rect">
              <a:avLst/>
            </a:prstGeom>
            <a:solidFill>
              <a:srgbClr val="339966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chteck 35"/>
            <p:cNvSpPr/>
            <p:nvPr/>
          </p:nvSpPr>
          <p:spPr>
            <a:xfrm>
              <a:off x="417579" y="2779541"/>
              <a:ext cx="1048867" cy="1048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Methods</a:t>
              </a:r>
              <a:endParaRPr lang="en-US" sz="1400" b="1" kern="1200" dirty="0"/>
            </a:p>
          </p:txBody>
        </p:sp>
      </p:grpSp>
      <p:sp>
        <p:nvSpPr>
          <p:cNvPr id="29" name="Textfeld 28"/>
          <p:cNvSpPr txBox="1"/>
          <p:nvPr/>
        </p:nvSpPr>
        <p:spPr>
          <a:xfrm>
            <a:off x="1187624" y="1700808"/>
            <a:ext cx="7311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39966"/>
                </a:solidFill>
              </a:rPr>
              <a:t>Hydrological model - HBV</a:t>
            </a:r>
            <a:endParaRPr lang="en-US" sz="2000" b="1" dirty="0">
              <a:solidFill>
                <a:srgbClr val="339966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1331639" y="2060848"/>
            <a:ext cx="782408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All perturbed climate input data series (each 30 years) are used as input into the </a:t>
            </a:r>
            <a:r>
              <a:rPr lang="en-US" b="1" dirty="0" smtClean="0"/>
              <a:t>HBV model </a:t>
            </a:r>
            <a:r>
              <a:rPr lang="en-US" dirty="0" smtClean="0"/>
              <a:t>(i.e. a conceptually, lumped rainfall-runoff model for discharge simulation at the catchment scale)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4 runoff target variables</a:t>
            </a:r>
            <a:r>
              <a:rPr lang="en-US" dirty="0" smtClean="0"/>
              <a:t>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Mean daily discharge </a:t>
            </a:r>
            <a:r>
              <a:rPr lang="en-US" b="1" dirty="0" smtClean="0"/>
              <a:t>MQ</a:t>
            </a:r>
            <a:endParaRPr lang="en-US" dirty="0" smtClean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Mean magnitude of annual maximum floods </a:t>
            </a:r>
            <a:r>
              <a:rPr lang="en-US" b="1" dirty="0" smtClean="0"/>
              <a:t>AMF</a:t>
            </a:r>
            <a:endParaRPr lang="en-US" dirty="0" smtClean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Flood seasonality index </a:t>
            </a:r>
            <a:r>
              <a:rPr lang="en-US" b="1" i="1" dirty="0" smtClean="0"/>
              <a:t>S</a:t>
            </a:r>
            <a:r>
              <a:rPr lang="en-US" b="1" baseline="-25000" dirty="0" smtClean="0"/>
              <a:t>D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Low-flow index </a:t>
            </a:r>
            <a:r>
              <a:rPr lang="en-US" b="1" dirty="0" smtClean="0"/>
              <a:t>LF7</a:t>
            </a:r>
            <a:r>
              <a:rPr lang="en-US" dirty="0" smtClean="0"/>
              <a:t> (i.e. annual 7-day minimum discharge; May-Nov)</a:t>
            </a:r>
          </a:p>
          <a:p>
            <a:pPr marL="0" lvl="1">
              <a:spcAft>
                <a:spcPts val="600"/>
              </a:spcAft>
            </a:pPr>
            <a:r>
              <a:rPr lang="en-US" sz="1900" dirty="0" smtClean="0">
                <a:sym typeface="Wingdings" panose="05000000000000000000" pitchFamily="2" charset="2"/>
              </a:rPr>
              <a:t> For</a:t>
            </a:r>
            <a:r>
              <a:rPr lang="en-US" sz="1900" dirty="0" smtClean="0"/>
              <a:t> each variable: </a:t>
            </a:r>
            <a:r>
              <a:rPr lang="en-US" sz="1900" b="1" dirty="0" smtClean="0"/>
              <a:t>17 SRRS! </a:t>
            </a:r>
            <a:r>
              <a:rPr lang="en-US" sz="1600" i="1" dirty="0" smtClean="0"/>
              <a:t>(</a:t>
            </a:r>
            <a:r>
              <a:rPr lang="en-US" sz="1600" i="1" dirty="0"/>
              <a:t>1 </a:t>
            </a:r>
            <a:r>
              <a:rPr lang="en-US" sz="1600" i="1" dirty="0" err="1" smtClean="0"/>
              <a:t>obs</a:t>
            </a:r>
            <a:r>
              <a:rPr lang="en-US" sz="1600" i="1" dirty="0" smtClean="0"/>
              <a:t>; 8 GCM-RCM-QM; 8 GCM-RCM-XDS)</a:t>
            </a:r>
            <a:endParaRPr lang="en-US" sz="1900" b="1" i="1" dirty="0"/>
          </a:p>
        </p:txBody>
      </p:sp>
      <p:sp>
        <p:nvSpPr>
          <p:cNvPr id="42" name="Pfeil nach rechts 41">
            <a:hlinkClick r:id="rId6" action="ppaction://hlinksldjump"/>
          </p:cNvPr>
          <p:cNvSpPr>
            <a:spLocks noChangeAspect="1"/>
          </p:cNvSpPr>
          <p:nvPr/>
        </p:nvSpPr>
        <p:spPr>
          <a:xfrm rot="10800000">
            <a:off x="7140111" y="6275152"/>
            <a:ext cx="414766" cy="414766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Pfeil nach rechts 43">
            <a:hlinkClick r:id="rId7" action="ppaction://hlinksldjump"/>
          </p:cNvPr>
          <p:cNvSpPr>
            <a:spLocks noChangeAspect="1"/>
          </p:cNvSpPr>
          <p:nvPr/>
        </p:nvSpPr>
        <p:spPr>
          <a:xfrm>
            <a:off x="8292239" y="6275152"/>
            <a:ext cx="414766" cy="414766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hteck 46"/>
              <p:cNvSpPr/>
              <p:nvPr/>
            </p:nvSpPr>
            <p:spPr>
              <a:xfrm>
                <a:off x="2542736" y="4437112"/>
                <a:ext cx="2881237" cy="5189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3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300" i="1">
                              <a:effectLst/>
                              <a:latin typeface="Cambria Math"/>
                              <a:ea typeface="MS Mincho"/>
                              <a:cs typeface="Calibri"/>
                            </a:rPr>
                            <m:t>𝑆</m:t>
                          </m:r>
                        </m:e>
                        <m:sub>
                          <m:r>
                            <a:rPr lang="en-US" sz="1300" i="1">
                              <a:effectLst/>
                              <a:latin typeface="Cambria Math"/>
                              <a:ea typeface="MS Mincho"/>
                              <a:cs typeface="Calibri"/>
                            </a:rPr>
                            <m:t>𝐷</m:t>
                          </m:r>
                        </m:sub>
                      </m:sSub>
                      <m:r>
                        <a:rPr lang="en-US" sz="1300" i="1">
                          <a:effectLst/>
                          <a:latin typeface="Cambria Math"/>
                          <a:ea typeface="MS Mincho"/>
                          <a:cs typeface="Calibri"/>
                        </a:rPr>
                        <m:t>=</m:t>
                      </m:r>
                      <m:f>
                        <m:fPr>
                          <m:ctrlPr>
                            <a:rPr lang="de-DE" sz="1300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de-DE" sz="1300" i="1">
                                  <a:effectLst/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de-DE" sz="13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i="1">
                                      <a:effectLst/>
                                      <a:latin typeface="Cambria Math"/>
                                      <a:ea typeface="MS Mincho"/>
                                      <a:cs typeface="Calibri"/>
                                    </a:rPr>
                                    <m:t>𝐴𝑀𝐹</m:t>
                                  </m:r>
                                </m:e>
                                <m:sub>
                                  <m:r>
                                    <a:rPr lang="en-US" sz="1300" i="1">
                                      <a:effectLst/>
                                      <a:latin typeface="Cambria Math"/>
                                      <a:ea typeface="MS Mincho"/>
                                      <a:cs typeface="Calibri"/>
                                    </a:rPr>
                                    <m:t>𝑆𝑒𝑝</m:t>
                                  </m:r>
                                  <m:r>
                                    <a:rPr lang="en-US" sz="1300" i="1">
                                      <a:effectLst/>
                                      <a:latin typeface="Cambria Math"/>
                                      <a:ea typeface="MS Mincho"/>
                                      <a:cs typeface="Calibri"/>
                                    </a:rPr>
                                    <m:t>−</m:t>
                                  </m:r>
                                  <m:r>
                                    <a:rPr lang="en-US" sz="1300" i="1">
                                      <a:effectLst/>
                                      <a:latin typeface="Cambria Math"/>
                                      <a:ea typeface="MS Mincho"/>
                                      <a:cs typeface="Calibri"/>
                                    </a:rPr>
                                    <m:t>𝐹𝑒𝑏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de-DE" sz="1300" i="1">
                                  <a:effectLst/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de-DE" sz="13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i="1">
                                      <a:effectLst/>
                                      <a:latin typeface="Cambria Math"/>
                                      <a:ea typeface="MS Mincho"/>
                                      <a:cs typeface="Calibri"/>
                                    </a:rPr>
                                    <m:t>𝐴𝑀𝐹</m:t>
                                  </m:r>
                                </m:e>
                                <m:sub>
                                  <m:r>
                                    <a:rPr lang="en-US" sz="1300" i="1">
                                      <a:effectLst/>
                                      <a:latin typeface="Cambria Math"/>
                                      <a:ea typeface="MS Mincho"/>
                                      <a:cs typeface="Calibri"/>
                                    </a:rPr>
                                    <m:t>𝑎𝑙𝑙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sz="1300" i="1">
                          <a:effectLst/>
                          <a:latin typeface="Cambria Math"/>
                          <a:ea typeface="MS Mincho"/>
                          <a:cs typeface="Calibri"/>
                        </a:rPr>
                        <m:t>−</m:t>
                      </m:r>
                      <m:f>
                        <m:fPr>
                          <m:ctrlPr>
                            <a:rPr lang="de-DE" sz="1300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de-DE" sz="1300" i="1">
                                  <a:effectLst/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de-DE" sz="13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i="1">
                                      <a:effectLst/>
                                      <a:latin typeface="Cambria Math"/>
                                      <a:ea typeface="MS Mincho"/>
                                      <a:cs typeface="Calibri"/>
                                    </a:rPr>
                                    <m:t>𝐴𝑀𝐹</m:t>
                                  </m:r>
                                </m:e>
                                <m:sub>
                                  <m:r>
                                    <a:rPr lang="en-US" sz="1300" i="1">
                                      <a:effectLst/>
                                      <a:latin typeface="Cambria Math"/>
                                      <a:ea typeface="MS Mincho"/>
                                      <a:cs typeface="Calibri"/>
                                    </a:rPr>
                                    <m:t>𝑀𝑎𝑟</m:t>
                                  </m:r>
                                  <m:r>
                                    <a:rPr lang="en-US" sz="1300" i="1">
                                      <a:effectLst/>
                                      <a:latin typeface="Cambria Math"/>
                                      <a:ea typeface="MS Mincho"/>
                                      <a:cs typeface="Calibri"/>
                                    </a:rPr>
                                    <m:t>−</m:t>
                                  </m:r>
                                  <m:r>
                                    <a:rPr lang="en-US" sz="1300" i="1">
                                      <a:effectLst/>
                                      <a:latin typeface="Cambria Math"/>
                                      <a:ea typeface="MS Mincho"/>
                                      <a:cs typeface="Calibri"/>
                                    </a:rPr>
                                    <m:t>𝐴𝑢𝑔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de-DE" sz="1300" i="1">
                                  <a:effectLst/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de-DE" sz="13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i="1">
                                      <a:effectLst/>
                                      <a:latin typeface="Cambria Math"/>
                                      <a:ea typeface="MS Mincho"/>
                                      <a:cs typeface="Calibri"/>
                                    </a:rPr>
                                    <m:t>𝐴𝑀𝐹</m:t>
                                  </m:r>
                                </m:e>
                                <m:sub>
                                  <m:r>
                                    <a:rPr lang="en-US" sz="1300" i="1">
                                      <a:effectLst/>
                                      <a:latin typeface="Cambria Math"/>
                                      <a:ea typeface="MS Mincho"/>
                                      <a:cs typeface="Calibri"/>
                                    </a:rPr>
                                    <m:t>𝑎𝑙𝑙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de-DE" sz="1300" dirty="0"/>
              </a:p>
            </p:txBody>
          </p:sp>
        </mc:Choice>
        <mc:Fallback xmlns="">
          <p:sp>
            <p:nvSpPr>
              <p:cNvPr id="47" name="Rechteck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736" y="4437112"/>
                <a:ext cx="2881237" cy="518925"/>
              </a:xfrm>
              <a:prstGeom prst="rect">
                <a:avLst/>
              </a:prstGeom>
              <a:blipFill rotWithShape="1">
                <a:blip r:embed="rId8"/>
                <a:stretch>
                  <a:fillRect t="-60000" b="-929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feld 47"/>
          <p:cNvSpPr txBox="1"/>
          <p:nvPr/>
        </p:nvSpPr>
        <p:spPr>
          <a:xfrm>
            <a:off x="5652120" y="4448725"/>
            <a:ext cx="32438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de-DE" sz="13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lang="de-DE" sz="13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&lt; 0 : dominant spring/</a:t>
            </a:r>
            <a:r>
              <a:rPr lang="de-DE" sz="13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summer</a:t>
            </a:r>
            <a:r>
              <a:rPr lang="de-DE" sz="13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DE" sz="13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floods</a:t>
            </a:r>
            <a:endParaRPr lang="de-DE" sz="13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de-DE" sz="13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de-DE" sz="13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lang="de-DE" sz="13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&gt; 0 : dominant </a:t>
            </a:r>
            <a:r>
              <a:rPr lang="de-DE" sz="13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autumn</a:t>
            </a:r>
            <a:r>
              <a:rPr lang="de-DE" sz="13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/</a:t>
            </a:r>
            <a:r>
              <a:rPr lang="de-DE" sz="13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winter</a:t>
            </a:r>
            <a:r>
              <a:rPr lang="de-DE" sz="13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DE" sz="13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floods</a:t>
            </a:r>
            <a:r>
              <a:rPr lang="de-DE" sz="13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de-DE" sz="13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9" name="Picture 4" descr="http://www.dynamicassociate.com/wp-content/uploads/2015/04/9349HomeButton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52556"/>
            <a:ext cx="643436" cy="48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feld 50"/>
          <p:cNvSpPr txBox="1"/>
          <p:nvPr/>
        </p:nvSpPr>
        <p:spPr>
          <a:xfrm>
            <a:off x="66748" y="2835523"/>
            <a:ext cx="1048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b="1" dirty="0" smtClean="0">
                <a:solidFill>
                  <a:srgbClr val="339966"/>
                </a:solidFill>
              </a:rPr>
              <a:t>2|3</a:t>
            </a:r>
            <a:endParaRPr lang="de-DE" b="1" dirty="0">
              <a:solidFill>
                <a:srgbClr val="339966"/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 rot="5400000">
            <a:off x="6345536" y="1291735"/>
            <a:ext cx="1800201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Navigate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directly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77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77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chapter</a:t>
            </a:r>
            <a:endParaRPr lang="de-DE" sz="77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3" name="Gruppieren 52"/>
          <p:cNvGrpSpPr/>
          <p:nvPr/>
        </p:nvGrpSpPr>
        <p:grpSpPr>
          <a:xfrm>
            <a:off x="5940152" y="548679"/>
            <a:ext cx="1200071" cy="1152129"/>
            <a:chOff x="467543" y="2060847"/>
            <a:chExt cx="2170708" cy="2200996"/>
          </a:xfrm>
        </p:grpSpPr>
        <p:grpSp>
          <p:nvGrpSpPr>
            <p:cNvPr id="54" name="Gruppieren 53"/>
            <p:cNvGrpSpPr/>
            <p:nvPr/>
          </p:nvGrpSpPr>
          <p:grpSpPr>
            <a:xfrm>
              <a:off x="467544" y="2060848"/>
              <a:ext cx="1048867" cy="1048867"/>
              <a:chOff x="391289" y="882955"/>
              <a:chExt cx="1048867" cy="1048867"/>
            </a:xfrm>
          </p:grpSpPr>
          <p:sp>
            <p:nvSpPr>
              <p:cNvPr id="64" name="Rechteck 63">
                <a:hlinkClick r:id="rId11" action="ppaction://hlinksldjump"/>
              </p:cNvPr>
              <p:cNvSpPr/>
              <p:nvPr/>
            </p:nvSpPr>
            <p:spPr>
              <a:xfrm>
                <a:off x="391289" y="882955"/>
                <a:ext cx="1048867" cy="1048867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5" name="Rechteck 64"/>
              <p:cNvSpPr/>
              <p:nvPr/>
            </p:nvSpPr>
            <p:spPr>
              <a:xfrm>
                <a:off x="391289" y="882955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smtClean="0"/>
                  <a:t>Background &amp; Motivation</a:t>
                </a:r>
                <a:endParaRPr lang="de-DE" sz="700" b="1" kern="1200" dirty="0"/>
              </a:p>
            </p:txBody>
          </p:sp>
        </p:grpSp>
        <p:grpSp>
          <p:nvGrpSpPr>
            <p:cNvPr id="55" name="Gruppieren 54"/>
            <p:cNvGrpSpPr/>
            <p:nvPr/>
          </p:nvGrpSpPr>
          <p:grpSpPr>
            <a:xfrm>
              <a:off x="1589384" y="2060847"/>
              <a:ext cx="1048867" cy="1048867"/>
              <a:chOff x="3307565" y="846786"/>
              <a:chExt cx="1048867" cy="1048867"/>
            </a:xfrm>
          </p:grpSpPr>
          <p:sp>
            <p:nvSpPr>
              <p:cNvPr id="62" name="Rechteck 61">
                <a:hlinkClick r:id="rId12" action="ppaction://hlinksldjump"/>
              </p:cNvPr>
              <p:cNvSpPr/>
              <p:nvPr/>
            </p:nvSpPr>
            <p:spPr>
              <a:xfrm>
                <a:off x="3307565" y="846786"/>
                <a:ext cx="1048867" cy="1048867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3" name="Rechteck 62"/>
              <p:cNvSpPr/>
              <p:nvPr/>
            </p:nvSpPr>
            <p:spPr>
              <a:xfrm>
                <a:off x="3307565" y="846786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smtClean="0"/>
                  <a:t>Data &amp; Study Area</a:t>
                </a:r>
                <a:endParaRPr lang="de-DE" sz="700" b="1" kern="1200" dirty="0"/>
              </a:p>
            </p:txBody>
          </p:sp>
        </p:grpSp>
        <p:grpSp>
          <p:nvGrpSpPr>
            <p:cNvPr id="56" name="Gruppieren 55"/>
            <p:cNvGrpSpPr/>
            <p:nvPr/>
          </p:nvGrpSpPr>
          <p:grpSpPr>
            <a:xfrm>
              <a:off x="467543" y="3212976"/>
              <a:ext cx="1048867" cy="1048867"/>
              <a:chOff x="417579" y="2779541"/>
              <a:chExt cx="1048867" cy="1048867"/>
            </a:xfrm>
          </p:grpSpPr>
          <p:sp>
            <p:nvSpPr>
              <p:cNvPr id="60" name="Rechteck 59">
                <a:hlinkClick r:id="rId6" action="ppaction://hlinksldjump"/>
              </p:cNvPr>
              <p:cNvSpPr/>
              <p:nvPr/>
            </p:nvSpPr>
            <p:spPr>
              <a:xfrm>
                <a:off x="417579" y="2779541"/>
                <a:ext cx="1048867" cy="1048867"/>
              </a:xfrm>
              <a:prstGeom prst="rect">
                <a:avLst/>
              </a:prstGeom>
              <a:solidFill>
                <a:srgbClr val="33996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1" name="Rechteck 60"/>
              <p:cNvSpPr/>
              <p:nvPr/>
            </p:nvSpPr>
            <p:spPr>
              <a:xfrm>
                <a:off x="417579" y="2779541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err="1" smtClean="0"/>
                  <a:t>Methods</a:t>
                </a:r>
                <a:endParaRPr lang="de-DE" sz="700" b="1" kern="1200" dirty="0"/>
              </a:p>
            </p:txBody>
          </p:sp>
        </p:grpSp>
        <p:grpSp>
          <p:nvGrpSpPr>
            <p:cNvPr id="57" name="Gruppieren 56"/>
            <p:cNvGrpSpPr/>
            <p:nvPr/>
          </p:nvGrpSpPr>
          <p:grpSpPr>
            <a:xfrm>
              <a:off x="1589384" y="3212975"/>
              <a:ext cx="1048867" cy="1048867"/>
              <a:chOff x="3264248" y="2816446"/>
              <a:chExt cx="1048867" cy="1048867"/>
            </a:xfrm>
          </p:grpSpPr>
          <p:sp>
            <p:nvSpPr>
              <p:cNvPr id="58" name="Rechteck 57">
                <a:hlinkClick r:id="rId13" action="ppaction://hlinksldjump"/>
              </p:cNvPr>
              <p:cNvSpPr/>
              <p:nvPr/>
            </p:nvSpPr>
            <p:spPr>
              <a:xfrm>
                <a:off x="3264248" y="2816446"/>
                <a:ext cx="1048867" cy="1048867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9" name="Rechteck 58"/>
              <p:cNvSpPr/>
              <p:nvPr/>
            </p:nvSpPr>
            <p:spPr>
              <a:xfrm>
                <a:off x="3264248" y="2816446"/>
                <a:ext cx="1048867" cy="1048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700" b="1" kern="1200" dirty="0" err="1" smtClean="0"/>
                  <a:t>Results</a:t>
                </a:r>
                <a:r>
                  <a:rPr lang="de-DE" sz="700" b="1" kern="1200" dirty="0" smtClean="0"/>
                  <a:t> &amp; </a:t>
                </a:r>
                <a:r>
                  <a:rPr lang="de-DE" sz="700" b="1" kern="1200" dirty="0" err="1" smtClean="0"/>
                  <a:t>Conclusions</a:t>
                </a:r>
                <a:endParaRPr lang="de-DE" sz="700" b="1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831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3452</Words>
  <Application>Microsoft Office PowerPoint</Application>
  <PresentationFormat>Bildschirmpräsentation (4:3)</PresentationFormat>
  <Paragraphs>566</Paragraphs>
  <Slides>27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Klaus Vormoor</dc:creator>
  <cp:lastModifiedBy>Klaus Vormoor</cp:lastModifiedBy>
  <cp:revision>76</cp:revision>
  <dcterms:created xsi:type="dcterms:W3CDTF">2016-04-06T09:03:38Z</dcterms:created>
  <dcterms:modified xsi:type="dcterms:W3CDTF">2016-08-01T07:46:13Z</dcterms:modified>
  <cp:contentStatus>Endgültig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