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1" r:id="rId2"/>
    <p:sldId id="325" r:id="rId3"/>
    <p:sldId id="343" r:id="rId4"/>
    <p:sldId id="327" r:id="rId5"/>
    <p:sldId id="318" r:id="rId6"/>
    <p:sldId id="319" r:id="rId7"/>
    <p:sldId id="258" r:id="rId8"/>
    <p:sldId id="278" r:id="rId9"/>
    <p:sldId id="277" r:id="rId10"/>
    <p:sldId id="294" r:id="rId11"/>
    <p:sldId id="259" r:id="rId12"/>
    <p:sldId id="297" r:id="rId13"/>
    <p:sldId id="296" r:id="rId14"/>
    <p:sldId id="293" r:id="rId15"/>
    <p:sldId id="317" r:id="rId16"/>
    <p:sldId id="273" r:id="rId17"/>
    <p:sldId id="274" r:id="rId18"/>
    <p:sldId id="321" r:id="rId19"/>
    <p:sldId id="303" r:id="rId20"/>
    <p:sldId id="322" r:id="rId21"/>
    <p:sldId id="328" r:id="rId22"/>
    <p:sldId id="342" r:id="rId23"/>
    <p:sldId id="308" r:id="rId24"/>
    <p:sldId id="329" r:id="rId25"/>
    <p:sldId id="310" r:id="rId26"/>
    <p:sldId id="330" r:id="rId27"/>
    <p:sldId id="331" r:id="rId28"/>
    <p:sldId id="332" r:id="rId29"/>
    <p:sldId id="333" r:id="rId30"/>
    <p:sldId id="334" r:id="rId31"/>
    <p:sldId id="335" r:id="rId32"/>
    <p:sldId id="339" r:id="rId33"/>
    <p:sldId id="336" r:id="rId34"/>
    <p:sldId id="337" r:id="rId35"/>
    <p:sldId id="338" r:id="rId36"/>
    <p:sldId id="340" r:id="rId37"/>
    <p:sldId id="285" r:id="rId38"/>
    <p:sldId id="323" r:id="rId39"/>
    <p:sldId id="305" r:id="rId40"/>
    <p:sldId id="324" r:id="rId41"/>
    <p:sldId id="299" r:id="rId42"/>
    <p:sldId id="291" r:id="rId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8AA"/>
    <a:srgbClr val="2F83FF"/>
    <a:srgbClr val="00FF00"/>
    <a:srgbClr val="F8F8F8"/>
    <a:srgbClr val="008000"/>
    <a:srgbClr val="F8BF20"/>
    <a:srgbClr val="FF9933"/>
    <a:srgbClr val="996633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733" y="-2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095E1-D3D2-44F2-83F8-5CF59CA16523}" type="datetimeFigureOut">
              <a:rPr lang="de-AT" smtClean="0"/>
              <a:t>08.05.2016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BD8B3-2CBB-464E-9927-1207AB150A1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8698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Mycorrhiza is the world’s most ancient association between plants and fungi. and this coexistence has ever since facilitated the nutrient transfer between the two partners. A common feature of mycorrhiza is that the fungi interconnects plant roots with the surrounding soil and this soil area 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colonized by soil microbes( that play crucial a role in the nutrient transfer)which are in fact considered to be the third component in this symbiosis. It has been shown that plants trade C in exchange for nutrients, such as Nitrogen from the fungus. However understanding the underlying mechanisms of this nutrient exchange id difficult as it takes place at the micrometer scale.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dirty="0" err="1" smtClean="0"/>
              <a:t>Zuerst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fotos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zeigen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ohne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pfeile</a:t>
            </a:r>
            <a:r>
              <a:rPr lang="en-US" baseline="0" dirty="0" smtClean="0"/>
              <a:t>;</a:t>
            </a:r>
          </a:p>
          <a:p>
            <a:r>
              <a:rPr lang="en-US" baseline="0" dirty="0" err="1" smtClean="0"/>
              <a:t>Rechts</a:t>
            </a:r>
            <a:r>
              <a:rPr lang="en-US" baseline="0" dirty="0" smtClean="0"/>
              <a:t>: SEM </a:t>
            </a:r>
            <a:r>
              <a:rPr lang="en-US" baseline="0" dirty="0" err="1" smtClean="0"/>
              <a:t>Bild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Bakterien</a:t>
            </a:r>
            <a:r>
              <a:rPr lang="en-US" baseline="0" dirty="0" smtClean="0"/>
              <a:t> auf Hyphen von </a:t>
            </a:r>
            <a:r>
              <a:rPr lang="en-US" baseline="0" dirty="0" err="1" smtClean="0"/>
              <a:t>Raphi</a:t>
            </a:r>
            <a:r>
              <a:rPr lang="en-US" baseline="0" dirty="0" smtClean="0"/>
              <a:t>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5C224-6DC6-3A41-8E20-5FCA5BD327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7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visualize the</a:t>
            </a:r>
            <a:r>
              <a:rPr lang="en-US" baseline="0" dirty="0" smtClean="0"/>
              <a:t> highly sensitive nutrient exchange for the first time in living plants we used a double stable isotope labeling approach in combinations with </a:t>
            </a:r>
            <a:r>
              <a:rPr lang="en-US" baseline="0" dirty="0" err="1" smtClean="0"/>
              <a:t>NanoSIMS</a:t>
            </a:r>
            <a:r>
              <a:rPr lang="en-US" baseline="0" dirty="0" smtClean="0"/>
              <a:t> which allows to measure up to 7 elements in parallel on a single cell level.</a:t>
            </a:r>
          </a:p>
          <a:p>
            <a:r>
              <a:rPr lang="en-US" baseline="0" dirty="0" smtClean="0"/>
              <a:t>We were able to trace the Carbon and Nitrogen transfers across two relevant interfaces: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Ectomycorrhizal</a:t>
            </a:r>
            <a:r>
              <a:rPr lang="en-US" baseline="0" dirty="0" smtClean="0"/>
              <a:t> hyphae; </a:t>
            </a:r>
            <a:r>
              <a:rPr lang="en-US" baseline="0" dirty="0" err="1" smtClean="0"/>
              <a:t>pfeil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dazugeben</a:t>
            </a:r>
            <a:r>
              <a:rPr lang="en-US" baseline="0" dirty="0" smtClean="0"/>
              <a:t>;</a:t>
            </a:r>
          </a:p>
          <a:p>
            <a:endParaRPr lang="en-US" baseline="0" dirty="0" smtClean="0"/>
          </a:p>
          <a:p>
            <a:r>
              <a:rPr lang="en-US" baseline="0" dirty="0" smtClean="0"/>
              <a:t>Picoscreen4.5 </a:t>
            </a:r>
            <a:r>
              <a:rPr lang="en-US" baseline="0" dirty="0" err="1" smtClean="0"/>
              <a:t>hinschreiben</a:t>
            </a:r>
            <a:r>
              <a:rPr lang="en-US" baseline="0" dirty="0" smtClean="0"/>
              <a:t>!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Wo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was </a:t>
            </a:r>
            <a:r>
              <a:rPr lang="en-US" baseline="0" dirty="0" err="1" smtClean="0"/>
              <a:t>hinschreiben</a:t>
            </a:r>
            <a:r>
              <a:rPr lang="en-US" baseline="0" dirty="0" smtClean="0"/>
              <a:t>: also hyphae </a:t>
            </a:r>
            <a:r>
              <a:rPr lang="en-US" baseline="0" dirty="0" err="1" smtClean="0"/>
              <a:t>pfeil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5C224-6DC6-3A41-8E20-5FCA5BD327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2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NanoSIMS</a:t>
            </a:r>
            <a:r>
              <a:rPr lang="en-US" baseline="0" dirty="0" smtClean="0"/>
              <a:t> images demonstrate a rapid transfer of </a:t>
            </a:r>
            <a:r>
              <a:rPr lang="en-US" baseline="0" dirty="0" err="1" smtClean="0"/>
              <a:t>photoassimliated</a:t>
            </a:r>
            <a:r>
              <a:rPr lang="en-US" baseline="0" dirty="0" smtClean="0"/>
              <a:t> C and a strongly controlled exchange of C an N between the 3 symbiotic partners which is a striking result and has never been shown before.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Unten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noch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visulaise</a:t>
            </a:r>
            <a:r>
              <a:rPr lang="en-US" baseline="0" dirty="0" smtClean="0"/>
              <a:t> 15N and 13C exchange between plat fungi, </a:t>
            </a:r>
            <a:r>
              <a:rPr lang="en-US" baseline="0" dirty="0" err="1" smtClean="0"/>
              <a:t>hinzeigen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dass</a:t>
            </a:r>
            <a:r>
              <a:rPr lang="en-US" baseline="0" dirty="0" smtClean="0"/>
              <a:t> 13C </a:t>
            </a:r>
            <a:r>
              <a:rPr lang="en-US" baseline="0" dirty="0" err="1" smtClean="0"/>
              <a:t>dort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15N, 13C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visualisieren</a:t>
            </a:r>
            <a:r>
              <a:rPr lang="en-US" baseline="0" dirty="0" smtClean="0"/>
              <a:t>, und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mehr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wollt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unserem</a:t>
            </a:r>
            <a:r>
              <a:rPr lang="en-US" baseline="0" dirty="0" smtClean="0"/>
              <a:t> talk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Nummer</a:t>
            </a:r>
            <a:r>
              <a:rPr lang="en-US" baseline="0" dirty="0" smtClean="0"/>
              <a:t> von screen </a:t>
            </a:r>
            <a:r>
              <a:rPr lang="en-US" baseline="0" dirty="0" err="1" smtClean="0"/>
              <a:t>dazugeben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Pfeile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machen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</a:t>
            </a:r>
            <a:r>
              <a:rPr lang="en-US" baseline="0" dirty="0" smtClean="0"/>
              <a:t> 15N und 13C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5C224-6DC6-3A41-8E20-5FCA5BD327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Litter, Bulk, RS, RP, MRT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D8B3-2CBB-464E-9927-1207AB150A17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138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  <p:pic>
        <p:nvPicPr>
          <p:cNvPr id="10" name="Picture 4" descr="http://www.univie.ac.at/mathematik_didaktik/uniwien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5931"/>
            <a:ext cx="3292156" cy="3286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992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52534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368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52534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002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Werner\Desktop\Hintergrund Prezi_Tes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539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Werner\Desktop\Hintergrund Prezi_Tes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3558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Werner\Desktop\Hintergrund Prezi_Tes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98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52534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357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  <p:pic>
        <p:nvPicPr>
          <p:cNvPr id="6" name="Picture 4" descr="http://www.univie.ac.at/mathematik_didaktik/uniwien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5931"/>
            <a:ext cx="3292156" cy="3286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09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52534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  <p:pic>
        <p:nvPicPr>
          <p:cNvPr id="5" name="Picture 4" descr="http://www.univie.ac.at/mathematik_didaktik/uniwien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5931"/>
            <a:ext cx="3292156" cy="3286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124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52534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260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52534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71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Werner\Desktop\Hintergrund Prezi_Test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216" y="65253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39525-9465-4545-991D-40851AF71C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506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.xml"/><Relationship Id="rId7" Type="http://schemas.openxmlformats.org/officeDocument/2006/relationships/slide" Target="slide1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slide" Target="slide42.xml"/><Relationship Id="rId4" Type="http://schemas.openxmlformats.org/officeDocument/2006/relationships/image" Target="../media/image4.png"/><Relationship Id="rId9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6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1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slide" Target="slide9.xml"/><Relationship Id="rId4" Type="http://schemas.openxmlformats.org/officeDocument/2006/relationships/image" Target="../media/image22.jpeg"/><Relationship Id="rId9" Type="http://schemas.openxmlformats.org/officeDocument/2006/relationships/slide" Target="slide7.xml"/><Relationship Id="rId1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1.xml"/><Relationship Id="rId7" Type="http://schemas.openxmlformats.org/officeDocument/2006/relationships/slide" Target="slide1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6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7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5" Type="http://schemas.openxmlformats.org/officeDocument/2006/relationships/slide" Target="slide1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9.jpeg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image" Target="../media/image31.jpeg"/><Relationship Id="rId10" Type="http://schemas.openxmlformats.org/officeDocument/2006/relationships/slide" Target="slide7.xml"/><Relationship Id="rId4" Type="http://schemas.openxmlformats.org/officeDocument/2006/relationships/image" Target="../media/image30.pn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3.jpeg"/><Relationship Id="rId7" Type="http://schemas.openxmlformats.org/officeDocument/2006/relationships/slide" Target="slide2.xml"/><Relationship Id="rId12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4.jpeg"/><Relationship Id="rId5" Type="http://schemas.openxmlformats.org/officeDocument/2006/relationships/slide" Target="slide14.xml"/><Relationship Id="rId10" Type="http://schemas.openxmlformats.org/officeDocument/2006/relationships/slide" Target="slide5.xml"/><Relationship Id="rId4" Type="http://schemas.openxmlformats.org/officeDocument/2006/relationships/slide" Target="slide12.xml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22.xml"/><Relationship Id="rId7" Type="http://schemas.openxmlformats.org/officeDocument/2006/relationships/slide" Target="slide2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7.xml"/><Relationship Id="rId11" Type="http://schemas.openxmlformats.org/officeDocument/2006/relationships/slide" Target="slide5.xml"/><Relationship Id="rId5" Type="http://schemas.openxmlformats.org/officeDocument/2006/relationships/slide" Target="slide1.xml"/><Relationship Id="rId10" Type="http://schemas.openxmlformats.org/officeDocument/2006/relationships/slide" Target="slide16.xml"/><Relationship Id="rId4" Type="http://schemas.openxmlformats.org/officeDocument/2006/relationships/slide" Target="slide38.xml"/><Relationship Id="rId9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9.xml"/><Relationship Id="rId7" Type="http://schemas.openxmlformats.org/officeDocument/2006/relationships/slide" Target="slide16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5" Type="http://schemas.openxmlformats.org/officeDocument/2006/relationships/slide" Target="slide11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0.xml"/><Relationship Id="rId7" Type="http://schemas.openxmlformats.org/officeDocument/2006/relationships/slide" Target="slide1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1.xml"/><Relationship Id="rId10" Type="http://schemas.openxmlformats.org/officeDocument/2006/relationships/slide" Target="slide5.xml"/><Relationship Id="rId4" Type="http://schemas.openxmlformats.org/officeDocument/2006/relationships/slide" Target="slide17.xml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1.xml"/><Relationship Id="rId10" Type="http://schemas.openxmlformats.org/officeDocument/2006/relationships/slide" Target="slide16.xml"/><Relationship Id="rId4" Type="http://schemas.openxmlformats.org/officeDocument/2006/relationships/image" Target="../media/image9.jpe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17.xml"/><Relationship Id="rId7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21.xml"/><Relationship Id="rId5" Type="http://schemas.openxmlformats.org/officeDocument/2006/relationships/slide" Target="slide19.xml"/><Relationship Id="rId10" Type="http://schemas.openxmlformats.org/officeDocument/2006/relationships/slide" Target="slide5.xml"/><Relationship Id="rId4" Type="http://schemas.openxmlformats.org/officeDocument/2006/relationships/image" Target="../media/image41.emf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16.xml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image" Target="../media/image22.jpeg"/><Relationship Id="rId9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31.xml"/><Relationship Id="rId18" Type="http://schemas.openxmlformats.org/officeDocument/2006/relationships/image" Target="../media/image50.jpeg"/><Relationship Id="rId26" Type="http://schemas.openxmlformats.org/officeDocument/2006/relationships/image" Target="../media/image54.jpeg"/><Relationship Id="rId3" Type="http://schemas.openxmlformats.org/officeDocument/2006/relationships/image" Target="../media/image42.jpeg"/><Relationship Id="rId21" Type="http://schemas.openxmlformats.org/officeDocument/2006/relationships/slide" Target="slide27.xml"/><Relationship Id="rId34" Type="http://schemas.openxmlformats.org/officeDocument/2006/relationships/slide" Target="slide5.xml"/><Relationship Id="rId7" Type="http://schemas.openxmlformats.org/officeDocument/2006/relationships/image" Target="../media/image44.jpeg"/><Relationship Id="rId12" Type="http://schemas.openxmlformats.org/officeDocument/2006/relationships/image" Target="../media/image47.jpeg"/><Relationship Id="rId17" Type="http://schemas.openxmlformats.org/officeDocument/2006/relationships/slide" Target="slide29.xml"/><Relationship Id="rId25" Type="http://schemas.openxmlformats.org/officeDocument/2006/relationships/slide" Target="slide25.xml"/><Relationship Id="rId33" Type="http://schemas.openxmlformats.org/officeDocument/2006/relationships/slide" Target="slide7.xml"/><Relationship Id="rId2" Type="http://schemas.openxmlformats.org/officeDocument/2006/relationships/slide" Target="slide24.xml"/><Relationship Id="rId16" Type="http://schemas.openxmlformats.org/officeDocument/2006/relationships/image" Target="../media/image49.jpeg"/><Relationship Id="rId20" Type="http://schemas.openxmlformats.org/officeDocument/2006/relationships/image" Target="../media/image51.jpeg"/><Relationship Id="rId29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11" Type="http://schemas.openxmlformats.org/officeDocument/2006/relationships/slide" Target="slide32.xml"/><Relationship Id="rId24" Type="http://schemas.openxmlformats.org/officeDocument/2006/relationships/image" Target="../media/image53.jpeg"/><Relationship Id="rId32" Type="http://schemas.openxmlformats.org/officeDocument/2006/relationships/slide" Target="slide11.xml"/><Relationship Id="rId5" Type="http://schemas.openxmlformats.org/officeDocument/2006/relationships/image" Target="../media/image43.jpeg"/><Relationship Id="rId15" Type="http://schemas.openxmlformats.org/officeDocument/2006/relationships/slide" Target="slide30.xml"/><Relationship Id="rId23" Type="http://schemas.openxmlformats.org/officeDocument/2006/relationships/slide" Target="slide26.xml"/><Relationship Id="rId28" Type="http://schemas.openxmlformats.org/officeDocument/2006/relationships/image" Target="../media/image55.jpeg"/><Relationship Id="rId10" Type="http://schemas.openxmlformats.org/officeDocument/2006/relationships/image" Target="../media/image46.jpeg"/><Relationship Id="rId19" Type="http://schemas.openxmlformats.org/officeDocument/2006/relationships/slide" Target="slide28.xml"/><Relationship Id="rId31" Type="http://schemas.openxmlformats.org/officeDocument/2006/relationships/slide" Target="slide2.xml"/><Relationship Id="rId4" Type="http://schemas.openxmlformats.org/officeDocument/2006/relationships/slide" Target="slide36.xml"/><Relationship Id="rId9" Type="http://schemas.openxmlformats.org/officeDocument/2006/relationships/image" Target="../media/image45.jpeg"/><Relationship Id="rId14" Type="http://schemas.openxmlformats.org/officeDocument/2006/relationships/image" Target="../media/image48.jpeg"/><Relationship Id="rId22" Type="http://schemas.openxmlformats.org/officeDocument/2006/relationships/image" Target="../media/image52.jpeg"/><Relationship Id="rId27" Type="http://schemas.openxmlformats.org/officeDocument/2006/relationships/slide" Target="slide33.xml"/><Relationship Id="rId30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1.jpeg"/><Relationship Id="rId18" Type="http://schemas.openxmlformats.org/officeDocument/2006/relationships/slide" Target="slide28.xml"/><Relationship Id="rId26" Type="http://schemas.openxmlformats.org/officeDocument/2006/relationships/slide" Target="slide33.xml"/><Relationship Id="rId3" Type="http://schemas.openxmlformats.org/officeDocument/2006/relationships/slide" Target="slide36.xml"/><Relationship Id="rId21" Type="http://schemas.openxmlformats.org/officeDocument/2006/relationships/image" Target="../media/image65.tiff"/><Relationship Id="rId34" Type="http://schemas.openxmlformats.org/officeDocument/2006/relationships/slide" Target="slide5.xml"/><Relationship Id="rId7" Type="http://schemas.openxmlformats.org/officeDocument/2006/relationships/slide" Target="slide34.xml"/><Relationship Id="rId12" Type="http://schemas.openxmlformats.org/officeDocument/2006/relationships/slide" Target="slide31.xml"/><Relationship Id="rId17" Type="http://schemas.openxmlformats.org/officeDocument/2006/relationships/image" Target="../media/image63.jpeg"/><Relationship Id="rId25" Type="http://schemas.openxmlformats.org/officeDocument/2006/relationships/image" Target="../media/image67.tiff"/><Relationship Id="rId33" Type="http://schemas.openxmlformats.org/officeDocument/2006/relationships/slide" Target="slide7.xml"/><Relationship Id="rId2" Type="http://schemas.openxmlformats.org/officeDocument/2006/relationships/image" Target="../media/image42.jpeg"/><Relationship Id="rId16" Type="http://schemas.openxmlformats.org/officeDocument/2006/relationships/slide" Target="slide29.xml"/><Relationship Id="rId20" Type="http://schemas.openxmlformats.org/officeDocument/2006/relationships/slide" Target="slide27.xml"/><Relationship Id="rId29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0.jpeg"/><Relationship Id="rId24" Type="http://schemas.openxmlformats.org/officeDocument/2006/relationships/slide" Target="slide25.xml"/><Relationship Id="rId32" Type="http://schemas.openxmlformats.org/officeDocument/2006/relationships/slide" Target="slide11.xml"/><Relationship Id="rId5" Type="http://schemas.openxmlformats.org/officeDocument/2006/relationships/slide" Target="slide35.xml"/><Relationship Id="rId15" Type="http://schemas.openxmlformats.org/officeDocument/2006/relationships/image" Target="../media/image62.jpeg"/><Relationship Id="rId23" Type="http://schemas.openxmlformats.org/officeDocument/2006/relationships/image" Target="../media/image66.tiff"/><Relationship Id="rId28" Type="http://schemas.openxmlformats.org/officeDocument/2006/relationships/slide" Target="slide16.xml"/><Relationship Id="rId10" Type="http://schemas.openxmlformats.org/officeDocument/2006/relationships/slide" Target="slide32.xml"/><Relationship Id="rId19" Type="http://schemas.openxmlformats.org/officeDocument/2006/relationships/image" Target="../media/image64.jpeg"/><Relationship Id="rId31" Type="http://schemas.openxmlformats.org/officeDocument/2006/relationships/slide" Target="slide2.xml"/><Relationship Id="rId4" Type="http://schemas.openxmlformats.org/officeDocument/2006/relationships/image" Target="../media/image56.jpeg"/><Relationship Id="rId9" Type="http://schemas.openxmlformats.org/officeDocument/2006/relationships/image" Target="../media/image59.jpeg"/><Relationship Id="rId14" Type="http://schemas.openxmlformats.org/officeDocument/2006/relationships/slide" Target="slide30.xml"/><Relationship Id="rId22" Type="http://schemas.openxmlformats.org/officeDocument/2006/relationships/slide" Target="slide26.xml"/><Relationship Id="rId27" Type="http://schemas.openxmlformats.org/officeDocument/2006/relationships/image" Target="../media/image68.jpeg"/><Relationship Id="rId30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6.xml"/><Relationship Id="rId7" Type="http://schemas.openxmlformats.org/officeDocument/2006/relationships/slide" Target="slide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2.xml"/><Relationship Id="rId4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5.jpeg"/><Relationship Id="rId7" Type="http://schemas.openxmlformats.org/officeDocument/2006/relationships/slide" Target="slide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6.xml"/><Relationship Id="rId5" Type="http://schemas.openxmlformats.org/officeDocument/2006/relationships/slide" Target="slide2.xml"/><Relationship Id="rId10" Type="http://schemas.openxmlformats.org/officeDocument/2006/relationships/slide" Target="slide26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0.jpeg"/><Relationship Id="rId7" Type="http://schemas.openxmlformats.org/officeDocument/2006/relationships/slide" Target="slide7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5.xml"/><Relationship Id="rId5" Type="http://schemas.openxmlformats.org/officeDocument/2006/relationships/slide" Target="slide2.xml"/><Relationship Id="rId10" Type="http://schemas.openxmlformats.org/officeDocument/2006/relationships/slide" Target="slide27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2.jpeg"/><Relationship Id="rId7" Type="http://schemas.openxmlformats.org/officeDocument/2006/relationships/slide" Target="slide7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6.xml"/><Relationship Id="rId5" Type="http://schemas.openxmlformats.org/officeDocument/2006/relationships/slide" Target="slide2.xml"/><Relationship Id="rId10" Type="http://schemas.openxmlformats.org/officeDocument/2006/relationships/slide" Target="slide28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4.jpeg"/><Relationship Id="rId7" Type="http://schemas.openxmlformats.org/officeDocument/2006/relationships/slide" Target="slide7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7.xml"/><Relationship Id="rId5" Type="http://schemas.openxmlformats.org/officeDocument/2006/relationships/slide" Target="slide2.xml"/><Relationship Id="rId10" Type="http://schemas.openxmlformats.org/officeDocument/2006/relationships/slide" Target="slide29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6.jpeg"/><Relationship Id="rId7" Type="http://schemas.openxmlformats.org/officeDocument/2006/relationships/slide" Target="slide7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8.xml"/><Relationship Id="rId5" Type="http://schemas.openxmlformats.org/officeDocument/2006/relationships/slide" Target="slide2.xml"/><Relationship Id="rId10" Type="http://schemas.openxmlformats.org/officeDocument/2006/relationships/slide" Target="slide30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.xml"/><Relationship Id="rId5" Type="http://schemas.openxmlformats.org/officeDocument/2006/relationships/slide" Target="slide11.xml"/><Relationship Id="rId10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7.jpeg"/><Relationship Id="rId7" Type="http://schemas.openxmlformats.org/officeDocument/2006/relationships/slide" Target="slide7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9.xml"/><Relationship Id="rId5" Type="http://schemas.openxmlformats.org/officeDocument/2006/relationships/slide" Target="slide2.xml"/><Relationship Id="rId10" Type="http://schemas.openxmlformats.org/officeDocument/2006/relationships/slide" Target="slide31.xml"/><Relationship Id="rId4" Type="http://schemas.openxmlformats.org/officeDocument/2006/relationships/image" Target="../media/image78.jpeg"/><Relationship Id="rId9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0.jpeg"/><Relationship Id="rId7" Type="http://schemas.openxmlformats.org/officeDocument/2006/relationships/slide" Target="slide7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0.xml"/><Relationship Id="rId5" Type="http://schemas.openxmlformats.org/officeDocument/2006/relationships/slide" Target="slide2.xml"/><Relationship Id="rId10" Type="http://schemas.openxmlformats.org/officeDocument/2006/relationships/slide" Target="slide32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2.jpeg"/><Relationship Id="rId7" Type="http://schemas.openxmlformats.org/officeDocument/2006/relationships/slide" Target="slide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1.xml"/><Relationship Id="rId5" Type="http://schemas.openxmlformats.org/officeDocument/2006/relationships/slide" Target="slide2.xml"/><Relationship Id="rId10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4.jpeg"/><Relationship Id="rId7" Type="http://schemas.openxmlformats.org/officeDocument/2006/relationships/slide" Target="slide7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2.xml"/><Relationship Id="rId5" Type="http://schemas.openxmlformats.org/officeDocument/2006/relationships/slide" Target="slide2.xml"/><Relationship Id="rId10" Type="http://schemas.openxmlformats.org/officeDocument/2006/relationships/slide" Target="slide34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6.jpeg"/><Relationship Id="rId7" Type="http://schemas.openxmlformats.org/officeDocument/2006/relationships/slide" Target="slide7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3.xml"/><Relationship Id="rId5" Type="http://schemas.openxmlformats.org/officeDocument/2006/relationships/slide" Target="slide2.xml"/><Relationship Id="rId10" Type="http://schemas.openxmlformats.org/officeDocument/2006/relationships/slide" Target="slide35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8.jpeg"/><Relationship Id="rId7" Type="http://schemas.openxmlformats.org/officeDocument/2006/relationships/slide" Target="slide7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4.xml"/><Relationship Id="rId5" Type="http://schemas.openxmlformats.org/officeDocument/2006/relationships/slide" Target="slide2.xml"/><Relationship Id="rId10" Type="http://schemas.openxmlformats.org/officeDocument/2006/relationships/slide" Target="slide36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90.jpeg"/><Relationship Id="rId7" Type="http://schemas.openxmlformats.org/officeDocument/2006/relationships/slide" Target="slide7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5.xml"/><Relationship Id="rId5" Type="http://schemas.openxmlformats.org/officeDocument/2006/relationships/slide" Target="slide2.xml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5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1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2.png"/><Relationship Id="rId7" Type="http://schemas.openxmlformats.org/officeDocument/2006/relationships/slide" Target="slide41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11" Type="http://schemas.openxmlformats.org/officeDocument/2006/relationships/slide" Target="slide5.xml"/><Relationship Id="rId5" Type="http://schemas.openxmlformats.org/officeDocument/2006/relationships/image" Target="../media/image94.png"/><Relationship Id="rId10" Type="http://schemas.openxmlformats.org/officeDocument/2006/relationships/slide" Target="slide7.xml"/><Relationship Id="rId4" Type="http://schemas.openxmlformats.org/officeDocument/2006/relationships/image" Target="../media/image93.png"/><Relationship Id="rId9" Type="http://schemas.openxmlformats.org/officeDocument/2006/relationships/slide" Target="slide1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6.xml"/><Relationship Id="rId7" Type="http://schemas.openxmlformats.org/officeDocument/2006/relationships/slide" Target="slide2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40.xml"/><Relationship Id="rId10" Type="http://schemas.openxmlformats.org/officeDocument/2006/relationships/slide" Target="slide5.xml"/><Relationship Id="rId4" Type="http://schemas.openxmlformats.org/officeDocument/2006/relationships/image" Target="../media/image96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2.tiff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slide" Target="slide1.xml"/><Relationship Id="rId10" Type="http://schemas.openxmlformats.org/officeDocument/2006/relationships/slide" Target="slide16.xml"/><Relationship Id="rId4" Type="http://schemas.openxmlformats.org/officeDocument/2006/relationships/image" Target="../media/image13.emf"/><Relationship Id="rId9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41.xml"/><Relationship Id="rId7" Type="http://schemas.openxmlformats.org/officeDocument/2006/relationships/slide" Target="slide7.xml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2.xml"/><Relationship Id="rId4" Type="http://schemas.openxmlformats.org/officeDocument/2006/relationships/slide" Target="slide39.xml"/><Relationship Id="rId9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8.jpeg"/><Relationship Id="rId7" Type="http://schemas.openxmlformats.org/officeDocument/2006/relationships/slide" Target="slide2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10" Type="http://schemas.openxmlformats.org/officeDocument/2006/relationships/slide" Target="slide5.xml"/><Relationship Id="rId4" Type="http://schemas.openxmlformats.org/officeDocument/2006/relationships/image" Target="../media/image99.jpeg"/><Relationship Id="rId9" Type="http://schemas.openxmlformats.org/officeDocument/2006/relationships/slide" Target="slid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1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5.jpeg"/><Relationship Id="rId7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5.xml"/><Relationship Id="rId5" Type="http://schemas.openxmlformats.org/officeDocument/2006/relationships/slide" Target="slide10.xml"/><Relationship Id="rId10" Type="http://schemas.openxmlformats.org/officeDocument/2006/relationships/slide" Target="slide16.xml"/><Relationship Id="rId4" Type="http://schemas.openxmlformats.org/officeDocument/2006/relationships/slide" Target="slide8.xml"/><Relationship Id="rId9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7.xml"/><Relationship Id="rId7" Type="http://schemas.openxmlformats.org/officeDocument/2006/relationships/slide" Target="slide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7.jpeg"/><Relationship Id="rId10" Type="http://schemas.openxmlformats.org/officeDocument/2006/relationships/slide" Target="slide5.xml"/><Relationship Id="rId4" Type="http://schemas.openxmlformats.org/officeDocument/2006/relationships/image" Target="../media/image16.jpeg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8.xml"/><Relationship Id="rId7" Type="http://schemas.openxmlformats.org/officeDocument/2006/relationships/slide" Target="slide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5.xml"/><Relationship Id="rId5" Type="http://schemas.openxmlformats.org/officeDocument/2006/relationships/image" Target="../media/image19.jpeg"/><Relationship Id="rId10" Type="http://schemas.openxmlformats.org/officeDocument/2006/relationships/slide" Target="slide16.xml"/><Relationship Id="rId4" Type="http://schemas.openxmlformats.org/officeDocument/2006/relationships/image" Target="../media/image18.jpeg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</p:cNvPr>
          <p:cNvSpPr/>
          <p:nvPr/>
        </p:nvSpPr>
        <p:spPr>
          <a:xfrm>
            <a:off x="3995936" y="3971872"/>
            <a:ext cx="2322354" cy="1167187"/>
          </a:xfrm>
          <a:prstGeom prst="rect">
            <a:avLst/>
          </a:prstGeom>
          <a:solidFill>
            <a:srgbClr val="D60093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</a:t>
            </a:r>
            <a:r>
              <a:rPr lang="de-A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de-A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A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Summary</a:t>
            </a:r>
            <a:endParaRPr lang="de-A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06971" y="3861048"/>
            <a:ext cx="2319125" cy="2132691"/>
            <a:chOff x="7288093" y="361101"/>
            <a:chExt cx="2319125" cy="2132691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7288093" y="361101"/>
              <a:ext cx="2319125" cy="2132691"/>
              <a:chOff x="7288093" y="361101"/>
              <a:chExt cx="2319125" cy="2132691"/>
            </a:xfrm>
          </p:grpSpPr>
          <p:sp>
            <p:nvSpPr>
              <p:cNvPr id="16" name="Freihandform 15">
                <a:hlinkClick r:id="rId3" action="ppaction://hlinksldjump"/>
              </p:cNvPr>
              <p:cNvSpPr/>
              <p:nvPr/>
            </p:nvSpPr>
            <p:spPr>
              <a:xfrm>
                <a:off x="7983873" y="361101"/>
                <a:ext cx="927564" cy="927564"/>
              </a:xfrm>
              <a:custGeom>
                <a:avLst/>
                <a:gdLst>
                  <a:gd name="connsiteX0" fmla="*/ 0 w 927564"/>
                  <a:gd name="connsiteY0" fmla="*/ 463782 h 927564"/>
                  <a:gd name="connsiteX1" fmla="*/ 463782 w 927564"/>
                  <a:gd name="connsiteY1" fmla="*/ 0 h 927564"/>
                  <a:gd name="connsiteX2" fmla="*/ 927564 w 927564"/>
                  <a:gd name="connsiteY2" fmla="*/ 463782 h 927564"/>
                  <a:gd name="connsiteX3" fmla="*/ 463782 w 927564"/>
                  <a:gd name="connsiteY3" fmla="*/ 927564 h 927564"/>
                  <a:gd name="connsiteX4" fmla="*/ 0 w 927564"/>
                  <a:gd name="connsiteY4" fmla="*/ 463782 h 92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564" h="927564">
                    <a:moveTo>
                      <a:pt x="0" y="463782"/>
                    </a:moveTo>
                    <a:cubicBezTo>
                      <a:pt x="0" y="207642"/>
                      <a:pt x="207642" y="0"/>
                      <a:pt x="463782" y="0"/>
                    </a:cubicBezTo>
                    <a:cubicBezTo>
                      <a:pt x="719922" y="0"/>
                      <a:pt x="927564" y="207642"/>
                      <a:pt x="927564" y="463782"/>
                    </a:cubicBezTo>
                    <a:cubicBezTo>
                      <a:pt x="927564" y="719922"/>
                      <a:pt x="719922" y="927564"/>
                      <a:pt x="463782" y="927564"/>
                    </a:cubicBezTo>
                    <a:cubicBezTo>
                      <a:pt x="207642" y="927564"/>
                      <a:pt x="0" y="719922"/>
                      <a:pt x="0" y="463782"/>
                    </a:cubicBezTo>
                    <a:close/>
                  </a:path>
                </a:pathLst>
              </a:cu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DC000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369" tIns="185369" rIns="185369" bIns="185369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 </a:t>
                </a:r>
              </a:p>
            </p:txBody>
          </p:sp>
          <p:sp>
            <p:nvSpPr>
              <p:cNvPr id="17" name="Freihandform 16">
                <a:hlinkClick r:id="rId3" action="ppaction://hlinksldjump"/>
              </p:cNvPr>
              <p:cNvSpPr/>
              <p:nvPr/>
            </p:nvSpPr>
            <p:spPr>
              <a:xfrm rot="3600000">
                <a:off x="8588493" y="1264893"/>
                <a:ext cx="407144" cy="313052"/>
              </a:xfrm>
              <a:custGeom>
                <a:avLst/>
                <a:gdLst>
                  <a:gd name="connsiteX0" fmla="*/ 0 w 407144"/>
                  <a:gd name="connsiteY0" fmla="*/ 156526 h 313052"/>
                  <a:gd name="connsiteX1" fmla="*/ 156526 w 407144"/>
                  <a:gd name="connsiteY1" fmla="*/ 0 h 313052"/>
                  <a:gd name="connsiteX2" fmla="*/ 156526 w 407144"/>
                  <a:gd name="connsiteY2" fmla="*/ 78263 h 313052"/>
                  <a:gd name="connsiteX3" fmla="*/ 250618 w 407144"/>
                  <a:gd name="connsiteY3" fmla="*/ 78263 h 313052"/>
                  <a:gd name="connsiteX4" fmla="*/ 250618 w 407144"/>
                  <a:gd name="connsiteY4" fmla="*/ 0 h 313052"/>
                  <a:gd name="connsiteX5" fmla="*/ 407144 w 407144"/>
                  <a:gd name="connsiteY5" fmla="*/ 156526 h 313052"/>
                  <a:gd name="connsiteX6" fmla="*/ 250618 w 407144"/>
                  <a:gd name="connsiteY6" fmla="*/ 313052 h 313052"/>
                  <a:gd name="connsiteX7" fmla="*/ 250618 w 407144"/>
                  <a:gd name="connsiteY7" fmla="*/ 234789 h 313052"/>
                  <a:gd name="connsiteX8" fmla="*/ 156526 w 407144"/>
                  <a:gd name="connsiteY8" fmla="*/ 234789 h 313052"/>
                  <a:gd name="connsiteX9" fmla="*/ 156526 w 407144"/>
                  <a:gd name="connsiteY9" fmla="*/ 313052 h 313052"/>
                  <a:gd name="connsiteX10" fmla="*/ 0 w 407144"/>
                  <a:gd name="connsiteY10" fmla="*/ 156526 h 31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7144" h="313052">
                    <a:moveTo>
                      <a:pt x="0" y="156526"/>
                    </a:moveTo>
                    <a:lnTo>
                      <a:pt x="156526" y="0"/>
                    </a:lnTo>
                    <a:lnTo>
                      <a:pt x="156526" y="78263"/>
                    </a:lnTo>
                    <a:lnTo>
                      <a:pt x="250618" y="78263"/>
                    </a:lnTo>
                    <a:lnTo>
                      <a:pt x="250618" y="0"/>
                    </a:lnTo>
                    <a:lnTo>
                      <a:pt x="407144" y="156526"/>
                    </a:lnTo>
                    <a:lnTo>
                      <a:pt x="250618" y="313052"/>
                    </a:lnTo>
                    <a:lnTo>
                      <a:pt x="250618" y="234789"/>
                    </a:lnTo>
                    <a:lnTo>
                      <a:pt x="156526" y="234789"/>
                    </a:lnTo>
                    <a:lnTo>
                      <a:pt x="156526" y="313052"/>
                    </a:lnTo>
                    <a:lnTo>
                      <a:pt x="0" y="15652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62609" rIns="93916" bIns="6261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/>
              </a:p>
            </p:txBody>
          </p:sp>
          <p:sp>
            <p:nvSpPr>
              <p:cNvPr id="18" name="Freihandform 17">
                <a:hlinkClick r:id="rId3" action="ppaction://hlinksldjump"/>
              </p:cNvPr>
              <p:cNvSpPr/>
              <p:nvPr/>
            </p:nvSpPr>
            <p:spPr>
              <a:xfrm>
                <a:off x="8679654" y="1566228"/>
                <a:ext cx="927564" cy="927564"/>
              </a:xfrm>
              <a:custGeom>
                <a:avLst/>
                <a:gdLst>
                  <a:gd name="connsiteX0" fmla="*/ 0 w 927564"/>
                  <a:gd name="connsiteY0" fmla="*/ 463782 h 927564"/>
                  <a:gd name="connsiteX1" fmla="*/ 463782 w 927564"/>
                  <a:gd name="connsiteY1" fmla="*/ 0 h 927564"/>
                  <a:gd name="connsiteX2" fmla="*/ 927564 w 927564"/>
                  <a:gd name="connsiteY2" fmla="*/ 463782 h 927564"/>
                  <a:gd name="connsiteX3" fmla="*/ 463782 w 927564"/>
                  <a:gd name="connsiteY3" fmla="*/ 927564 h 927564"/>
                  <a:gd name="connsiteX4" fmla="*/ 0 w 927564"/>
                  <a:gd name="connsiteY4" fmla="*/ 463782 h 92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564" h="927564">
                    <a:moveTo>
                      <a:pt x="0" y="463782"/>
                    </a:moveTo>
                    <a:cubicBezTo>
                      <a:pt x="0" y="207642"/>
                      <a:pt x="207642" y="0"/>
                      <a:pt x="463782" y="0"/>
                    </a:cubicBezTo>
                    <a:cubicBezTo>
                      <a:pt x="719922" y="0"/>
                      <a:pt x="927564" y="207642"/>
                      <a:pt x="927564" y="463782"/>
                    </a:cubicBezTo>
                    <a:cubicBezTo>
                      <a:pt x="927564" y="719922"/>
                      <a:pt x="719922" y="927564"/>
                      <a:pt x="463782" y="927564"/>
                    </a:cubicBezTo>
                    <a:cubicBezTo>
                      <a:pt x="207642" y="927564"/>
                      <a:pt x="0" y="719922"/>
                      <a:pt x="0" y="4637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FFFF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1239" tIns="161239" rIns="161239" bIns="161239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/>
              </a:p>
            </p:txBody>
          </p:sp>
          <p:sp>
            <p:nvSpPr>
              <p:cNvPr id="19" name="Freihandform 18">
                <a:hlinkClick r:id="rId3" action="ppaction://hlinksldjump"/>
              </p:cNvPr>
              <p:cNvSpPr/>
              <p:nvPr/>
            </p:nvSpPr>
            <p:spPr>
              <a:xfrm rot="21600000">
                <a:off x="8251480" y="1873483"/>
                <a:ext cx="406272" cy="313053"/>
              </a:xfrm>
              <a:custGeom>
                <a:avLst/>
                <a:gdLst>
                  <a:gd name="connsiteX0" fmla="*/ 0 w 406271"/>
                  <a:gd name="connsiteY0" fmla="*/ 156526 h 313052"/>
                  <a:gd name="connsiteX1" fmla="*/ 156526 w 406271"/>
                  <a:gd name="connsiteY1" fmla="*/ 0 h 313052"/>
                  <a:gd name="connsiteX2" fmla="*/ 156526 w 406271"/>
                  <a:gd name="connsiteY2" fmla="*/ 78263 h 313052"/>
                  <a:gd name="connsiteX3" fmla="*/ 249745 w 406271"/>
                  <a:gd name="connsiteY3" fmla="*/ 78263 h 313052"/>
                  <a:gd name="connsiteX4" fmla="*/ 249745 w 406271"/>
                  <a:gd name="connsiteY4" fmla="*/ 0 h 313052"/>
                  <a:gd name="connsiteX5" fmla="*/ 406271 w 406271"/>
                  <a:gd name="connsiteY5" fmla="*/ 156526 h 313052"/>
                  <a:gd name="connsiteX6" fmla="*/ 249745 w 406271"/>
                  <a:gd name="connsiteY6" fmla="*/ 313052 h 313052"/>
                  <a:gd name="connsiteX7" fmla="*/ 249745 w 406271"/>
                  <a:gd name="connsiteY7" fmla="*/ 234789 h 313052"/>
                  <a:gd name="connsiteX8" fmla="*/ 156526 w 406271"/>
                  <a:gd name="connsiteY8" fmla="*/ 234789 h 313052"/>
                  <a:gd name="connsiteX9" fmla="*/ 156526 w 406271"/>
                  <a:gd name="connsiteY9" fmla="*/ 313052 h 313052"/>
                  <a:gd name="connsiteX10" fmla="*/ 0 w 406271"/>
                  <a:gd name="connsiteY10" fmla="*/ 156526 h 31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6271" h="313052">
                    <a:moveTo>
                      <a:pt x="406271" y="156526"/>
                    </a:moveTo>
                    <a:lnTo>
                      <a:pt x="249745" y="313052"/>
                    </a:lnTo>
                    <a:lnTo>
                      <a:pt x="249745" y="234789"/>
                    </a:lnTo>
                    <a:lnTo>
                      <a:pt x="156526" y="234789"/>
                    </a:lnTo>
                    <a:lnTo>
                      <a:pt x="156526" y="313052"/>
                    </a:lnTo>
                    <a:lnTo>
                      <a:pt x="0" y="156526"/>
                    </a:lnTo>
                    <a:lnTo>
                      <a:pt x="156526" y="0"/>
                    </a:lnTo>
                    <a:lnTo>
                      <a:pt x="156526" y="78263"/>
                    </a:lnTo>
                    <a:lnTo>
                      <a:pt x="249745" y="78263"/>
                    </a:lnTo>
                    <a:lnTo>
                      <a:pt x="249745" y="0"/>
                    </a:lnTo>
                    <a:lnTo>
                      <a:pt x="406271" y="15652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3916" tIns="62611" rIns="1" bIns="6261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/>
              </a:p>
            </p:txBody>
          </p:sp>
          <p:sp>
            <p:nvSpPr>
              <p:cNvPr id="20" name="Freihandform 19">
                <a:hlinkClick r:id="rId3" action="ppaction://hlinksldjump"/>
              </p:cNvPr>
              <p:cNvSpPr/>
              <p:nvPr/>
            </p:nvSpPr>
            <p:spPr>
              <a:xfrm>
                <a:off x="7288093" y="1566228"/>
                <a:ext cx="927564" cy="927564"/>
              </a:xfrm>
              <a:custGeom>
                <a:avLst/>
                <a:gdLst>
                  <a:gd name="connsiteX0" fmla="*/ 0 w 927564"/>
                  <a:gd name="connsiteY0" fmla="*/ 463782 h 927564"/>
                  <a:gd name="connsiteX1" fmla="*/ 463782 w 927564"/>
                  <a:gd name="connsiteY1" fmla="*/ 0 h 927564"/>
                  <a:gd name="connsiteX2" fmla="*/ 927564 w 927564"/>
                  <a:gd name="connsiteY2" fmla="*/ 463782 h 927564"/>
                  <a:gd name="connsiteX3" fmla="*/ 463782 w 927564"/>
                  <a:gd name="connsiteY3" fmla="*/ 927564 h 927564"/>
                  <a:gd name="connsiteX4" fmla="*/ 0 w 927564"/>
                  <a:gd name="connsiteY4" fmla="*/ 463782 h 92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564" h="927564">
                    <a:moveTo>
                      <a:pt x="0" y="463782"/>
                    </a:moveTo>
                    <a:cubicBezTo>
                      <a:pt x="0" y="207642"/>
                      <a:pt x="207642" y="0"/>
                      <a:pt x="463782" y="0"/>
                    </a:cubicBezTo>
                    <a:cubicBezTo>
                      <a:pt x="719922" y="0"/>
                      <a:pt x="927564" y="207642"/>
                      <a:pt x="927564" y="463782"/>
                    </a:cubicBezTo>
                    <a:cubicBezTo>
                      <a:pt x="927564" y="719922"/>
                      <a:pt x="719922" y="927564"/>
                      <a:pt x="463782" y="927564"/>
                    </a:cubicBezTo>
                    <a:cubicBezTo>
                      <a:pt x="207642" y="927564"/>
                      <a:pt x="0" y="719922"/>
                      <a:pt x="0" y="463782"/>
                    </a:cubicBezTo>
                    <a:close/>
                  </a:path>
                </a:pathLst>
              </a:cu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369" tIns="185369" rIns="185369" bIns="185369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 </a:t>
                </a:r>
              </a:p>
            </p:txBody>
          </p:sp>
          <p:sp>
            <p:nvSpPr>
              <p:cNvPr id="21" name="Freihandform 20">
                <a:hlinkClick r:id="rId3" action="ppaction://hlinksldjump"/>
              </p:cNvPr>
              <p:cNvSpPr/>
              <p:nvPr/>
            </p:nvSpPr>
            <p:spPr>
              <a:xfrm rot="18000000">
                <a:off x="7895123" y="1276948"/>
                <a:ext cx="402324" cy="313052"/>
              </a:xfrm>
              <a:custGeom>
                <a:avLst/>
                <a:gdLst>
                  <a:gd name="connsiteX0" fmla="*/ 0 w 402324"/>
                  <a:gd name="connsiteY0" fmla="*/ 156526 h 313052"/>
                  <a:gd name="connsiteX1" fmla="*/ 156526 w 402324"/>
                  <a:gd name="connsiteY1" fmla="*/ 0 h 313052"/>
                  <a:gd name="connsiteX2" fmla="*/ 156526 w 402324"/>
                  <a:gd name="connsiteY2" fmla="*/ 78263 h 313052"/>
                  <a:gd name="connsiteX3" fmla="*/ 245798 w 402324"/>
                  <a:gd name="connsiteY3" fmla="*/ 78263 h 313052"/>
                  <a:gd name="connsiteX4" fmla="*/ 245798 w 402324"/>
                  <a:gd name="connsiteY4" fmla="*/ 0 h 313052"/>
                  <a:gd name="connsiteX5" fmla="*/ 402324 w 402324"/>
                  <a:gd name="connsiteY5" fmla="*/ 156526 h 313052"/>
                  <a:gd name="connsiteX6" fmla="*/ 245798 w 402324"/>
                  <a:gd name="connsiteY6" fmla="*/ 313052 h 313052"/>
                  <a:gd name="connsiteX7" fmla="*/ 245798 w 402324"/>
                  <a:gd name="connsiteY7" fmla="*/ 234789 h 313052"/>
                  <a:gd name="connsiteX8" fmla="*/ 156526 w 402324"/>
                  <a:gd name="connsiteY8" fmla="*/ 234789 h 313052"/>
                  <a:gd name="connsiteX9" fmla="*/ 156526 w 402324"/>
                  <a:gd name="connsiteY9" fmla="*/ 313052 h 313052"/>
                  <a:gd name="connsiteX10" fmla="*/ 0 w 402324"/>
                  <a:gd name="connsiteY10" fmla="*/ 156526 h 31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2324" h="313052">
                    <a:moveTo>
                      <a:pt x="0" y="156526"/>
                    </a:moveTo>
                    <a:lnTo>
                      <a:pt x="156526" y="0"/>
                    </a:lnTo>
                    <a:lnTo>
                      <a:pt x="156526" y="78263"/>
                    </a:lnTo>
                    <a:lnTo>
                      <a:pt x="245798" y="78263"/>
                    </a:lnTo>
                    <a:lnTo>
                      <a:pt x="245798" y="0"/>
                    </a:lnTo>
                    <a:lnTo>
                      <a:pt x="402324" y="156526"/>
                    </a:lnTo>
                    <a:lnTo>
                      <a:pt x="245798" y="313052"/>
                    </a:lnTo>
                    <a:lnTo>
                      <a:pt x="245798" y="234789"/>
                    </a:lnTo>
                    <a:lnTo>
                      <a:pt x="156526" y="234789"/>
                    </a:lnTo>
                    <a:lnTo>
                      <a:pt x="156526" y="313052"/>
                    </a:lnTo>
                    <a:lnTo>
                      <a:pt x="0" y="15652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62610" rIns="93916" bIns="62609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/>
              </a:p>
            </p:txBody>
          </p:sp>
        </p:grpSp>
        <p:pic>
          <p:nvPicPr>
            <p:cNvPr id="15" name="Picture 152" descr="bacteria1.jpg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4591" y="1727983"/>
              <a:ext cx="655583" cy="593947"/>
            </a:xfrm>
            <a:prstGeom prst="rect">
              <a:avLst/>
            </a:prstGeom>
          </p:spPr>
        </p:pic>
      </p:grpSp>
      <p:sp>
        <p:nvSpPr>
          <p:cNvPr id="24" name="Textfeld 23">
            <a:hlinkClick r:id="rId3" action="ppaction://hlinksldjump"/>
          </p:cNvPr>
          <p:cNvSpPr txBox="1"/>
          <p:nvPr/>
        </p:nvSpPr>
        <p:spPr>
          <a:xfrm>
            <a:off x="542397" y="6178742"/>
            <a:ext cx="2448272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Tripartite</a:t>
            </a:r>
            <a:r>
              <a:rPr lang="de-A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Symbiosis</a:t>
            </a:r>
            <a:endParaRPr lang="de-AT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hteck 21">
            <a:hlinkClick r:id="rId7" action="ppaction://hlinksldjump"/>
          </p:cNvPr>
          <p:cNvSpPr/>
          <p:nvPr/>
        </p:nvSpPr>
        <p:spPr>
          <a:xfrm>
            <a:off x="3995936" y="5293820"/>
            <a:ext cx="2322354" cy="116718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de-A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hteck 22">
            <a:hlinkClick r:id="rId8" action="ppaction://hlinksldjump"/>
          </p:cNvPr>
          <p:cNvSpPr/>
          <p:nvPr/>
        </p:nvSpPr>
        <p:spPr>
          <a:xfrm>
            <a:off x="6498118" y="3971872"/>
            <a:ext cx="2322354" cy="1167187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Design</a:t>
            </a:r>
            <a:endParaRPr lang="de-AT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hteck 24">
            <a:hlinkClick r:id="rId9" action="ppaction://hlinksldjump"/>
          </p:cNvPr>
          <p:cNvSpPr/>
          <p:nvPr/>
        </p:nvSpPr>
        <p:spPr>
          <a:xfrm>
            <a:off x="6498118" y="5308879"/>
            <a:ext cx="2322354" cy="1167187"/>
          </a:xfrm>
          <a:prstGeom prst="rect">
            <a:avLst/>
          </a:prstGeom>
          <a:solidFill>
            <a:srgbClr val="2F83FF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de-A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9512" y="106174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Visualizing carbon and nitrogen transfer in the tripartite symbiosis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de-AT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Fagus</a:t>
            </a:r>
            <a:r>
              <a:rPr lang="de-AT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sylvatica</a:t>
            </a:r>
            <a:r>
              <a:rPr lang="de-A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A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ectomycorrhizal</a:t>
            </a:r>
            <a:r>
              <a:rPr lang="de-A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</a:t>
            </a:r>
            <a:r>
              <a:rPr lang="de-A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A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r>
              <a:rPr lang="de-A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microorganisms</a:t>
            </a:r>
            <a:r>
              <a:rPr lang="de-A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</a:t>
            </a:r>
            <a:r>
              <a:rPr lang="de-A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NanoSIMS</a:t>
            </a:r>
            <a:endParaRPr lang="de-A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>
            <a:hlinkClick r:id="rId10" action="ppaction://hlinksldjump"/>
          </p:cNvPr>
          <p:cNvSpPr txBox="1"/>
          <p:nvPr/>
        </p:nvSpPr>
        <p:spPr>
          <a:xfrm>
            <a:off x="179512" y="1556792"/>
            <a:ext cx="85689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Werner Mayerhofer (1), Marlies Dietrich (1), Arno </a:t>
            </a:r>
            <a:r>
              <a:rPr lang="de-AT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Schintlmeister</a:t>
            </a:r>
            <a:r>
              <a:rPr lang="de-A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(1), Raphael Gabriel (1), Stefan Gorka (1),</a:t>
            </a:r>
          </a:p>
          <a:p>
            <a:r>
              <a:rPr lang="de-A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Julia Wiesenbauer (1), Victoria Martin (1), Peter Schweiger (1), Siegfried </a:t>
            </a:r>
            <a:r>
              <a:rPr lang="de-AT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Reipert</a:t>
            </a:r>
            <a:r>
              <a:rPr lang="de-A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(2), Marieluise Weidinger (2),</a:t>
            </a:r>
          </a:p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Andreas Richter (1), Dagmar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Woebken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(1), and Christina Kaiser (1)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Department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Microbiology and Ecosystem Science, University of Vienna, Vienna,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 (christina.kaiser@univie.ac.at)</a:t>
            </a:r>
          </a:p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Core Facility of Cell Imaging and Ultrastructure Research, University of Vienna,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Vienna, </a:t>
            </a:r>
            <a:r>
              <a:rPr lang="de-AT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  <a:endParaRPr lang="de-AT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www.univie.ac.at/mathematik_didaktik/uniwien_logo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851" y="2302509"/>
            <a:ext cx="881613" cy="880008"/>
          </a:xfrm>
          <a:prstGeom prst="rect">
            <a:avLst/>
          </a:prstGeom>
          <a:noFill/>
        </p:spPr>
      </p:pic>
      <p:sp>
        <p:nvSpPr>
          <p:cNvPr id="4" name="Textfeld 3">
            <a:hlinkClick r:id="rId10" action="ppaction://hlinksldjump"/>
          </p:cNvPr>
          <p:cNvSpPr txBox="1"/>
          <p:nvPr/>
        </p:nvSpPr>
        <p:spPr>
          <a:xfrm>
            <a:off x="7619056" y="3212976"/>
            <a:ext cx="137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b="1" dirty="0" smtClean="0">
                <a:solidFill>
                  <a:schemeClr val="bg1"/>
                </a:solidFill>
              </a:rPr>
              <a:t>University </a:t>
            </a:r>
            <a:r>
              <a:rPr lang="de-AT" sz="1400" b="1" dirty="0" err="1" smtClean="0">
                <a:solidFill>
                  <a:schemeClr val="bg1"/>
                </a:solidFill>
              </a:rPr>
              <a:t>of</a:t>
            </a:r>
            <a:r>
              <a:rPr lang="de-AT" sz="1400" b="1" dirty="0" smtClean="0">
                <a:solidFill>
                  <a:schemeClr val="bg1"/>
                </a:solidFill>
              </a:rPr>
              <a:t> Vienna</a:t>
            </a:r>
            <a:endParaRPr lang="de-AT" sz="1400" b="1" dirty="0">
              <a:solidFill>
                <a:schemeClr val="bg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Background Image </a:t>
            </a:r>
            <a:r>
              <a:rPr lang="de-AT" dirty="0" err="1" smtClean="0"/>
              <a:t>by</a:t>
            </a:r>
            <a:r>
              <a:rPr lang="de-AT" dirty="0" smtClean="0"/>
              <a:t> CIUS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914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42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4000" dirty="0" err="1"/>
              <a:t>S</a:t>
            </a:r>
            <a:r>
              <a:rPr lang="de-AT" sz="4000" dirty="0" err="1" smtClean="0"/>
              <a:t>oil</a:t>
            </a:r>
            <a:r>
              <a:rPr lang="de-AT" sz="4000" dirty="0" smtClean="0"/>
              <a:t> </a:t>
            </a:r>
            <a:r>
              <a:rPr lang="de-AT" sz="4000" dirty="0" err="1"/>
              <a:t>h</a:t>
            </a:r>
            <a:r>
              <a:rPr lang="de-AT" sz="4000" dirty="0" err="1" smtClean="0"/>
              <a:t>abitats</a:t>
            </a:r>
            <a:r>
              <a:rPr lang="de-AT" sz="4000" dirty="0" smtClean="0"/>
              <a:t> </a:t>
            </a:r>
            <a:r>
              <a:rPr lang="de-AT" sz="4000" dirty="0" err="1" smtClean="0"/>
              <a:t>of</a:t>
            </a:r>
            <a:r>
              <a:rPr lang="de-AT" sz="4000" dirty="0" smtClean="0"/>
              <a:t> </a:t>
            </a:r>
            <a:r>
              <a:rPr lang="de-AT" sz="4000" i="1" dirty="0" err="1" smtClean="0"/>
              <a:t>Fagus</a:t>
            </a:r>
            <a:r>
              <a:rPr lang="de-AT" sz="4000" i="1" dirty="0" smtClean="0"/>
              <a:t> </a:t>
            </a:r>
            <a:r>
              <a:rPr lang="de-AT" sz="4000" i="1" dirty="0" err="1" smtClean="0"/>
              <a:t>sylvatica</a:t>
            </a:r>
            <a:endParaRPr lang="de-AT" sz="4000" i="1" dirty="0"/>
          </a:p>
        </p:txBody>
      </p:sp>
      <p:pic>
        <p:nvPicPr>
          <p:cNvPr id="24" name="Picture 4" descr="mycor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t="3368" r="25928" b="21706"/>
          <a:stretch/>
        </p:blipFill>
        <p:spPr>
          <a:xfrm>
            <a:off x="3408668" y="1576975"/>
            <a:ext cx="2403185" cy="4588329"/>
          </a:xfrm>
          <a:prstGeom prst="rect">
            <a:avLst/>
          </a:prstGeom>
        </p:spPr>
      </p:pic>
      <p:sp>
        <p:nvSpPr>
          <p:cNvPr id="25" name="Rechteck 38"/>
          <p:cNvSpPr/>
          <p:nvPr/>
        </p:nvSpPr>
        <p:spPr>
          <a:xfrm>
            <a:off x="1547664" y="3458158"/>
            <a:ext cx="1719131" cy="1240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>
              <a:solidFill>
                <a:schemeClr val="bg1"/>
              </a:solidFill>
            </a:endParaRPr>
          </a:p>
          <a:p>
            <a:pPr algn="ctr"/>
            <a:endParaRPr lang="de-DE" sz="2000" b="1" dirty="0" smtClean="0">
              <a:solidFill>
                <a:schemeClr val="bg1"/>
              </a:solidFill>
            </a:endParaRPr>
          </a:p>
          <a:p>
            <a:pPr algn="ctr"/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6" name="Rectangle 7"/>
          <p:cNvSpPr/>
          <p:nvPr/>
        </p:nvSpPr>
        <p:spPr>
          <a:xfrm>
            <a:off x="3511453" y="6289305"/>
            <a:ext cx="21210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</a:t>
            </a:r>
            <a:r>
              <a:rPr lang="en-US" sz="800" dirty="0" err="1" smtClean="0"/>
              <a:t>mycor.nancy.inra.fr</a:t>
            </a:r>
            <a:r>
              <a:rPr lang="en-US" sz="800" dirty="0" smtClean="0"/>
              <a:t>/IAM/?</a:t>
            </a:r>
            <a:r>
              <a:rPr lang="en-US" sz="800" dirty="0" err="1" smtClean="0"/>
              <a:t>page_id</a:t>
            </a:r>
            <a:r>
              <a:rPr lang="en-US" sz="800" dirty="0" smtClean="0"/>
              <a:t>=727</a:t>
            </a:r>
            <a:endParaRPr lang="en-US" sz="800" dirty="0"/>
          </a:p>
        </p:txBody>
      </p:sp>
      <p:pic>
        <p:nvPicPr>
          <p:cNvPr id="27" name="Content Placeholder 4" descr="DSC_136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2" t="-10730" r="-9298" b="-8146"/>
          <a:stretch/>
        </p:blipFill>
        <p:spPr>
          <a:xfrm>
            <a:off x="5944379" y="4467291"/>
            <a:ext cx="2977806" cy="2121995"/>
          </a:xfrm>
          <a:prstGeom prst="rect">
            <a:avLst/>
          </a:prstGeom>
        </p:spPr>
      </p:pic>
      <p:cxnSp>
        <p:nvCxnSpPr>
          <p:cNvPr id="28" name="Straight Connector 9"/>
          <p:cNvCxnSpPr/>
          <p:nvPr/>
        </p:nvCxnSpPr>
        <p:spPr>
          <a:xfrm flipH="1">
            <a:off x="3620954" y="3717032"/>
            <a:ext cx="663723" cy="0"/>
          </a:xfrm>
          <a:prstGeom prst="line">
            <a:avLst/>
          </a:prstGeom>
          <a:ln>
            <a:solidFill>
              <a:srgbClr val="B182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eck 33"/>
          <p:cNvSpPr/>
          <p:nvPr/>
        </p:nvSpPr>
        <p:spPr>
          <a:xfrm>
            <a:off x="467544" y="1772816"/>
            <a:ext cx="1477180" cy="120646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0" name="Rechteck 42"/>
          <p:cNvSpPr/>
          <p:nvPr/>
        </p:nvSpPr>
        <p:spPr>
          <a:xfrm>
            <a:off x="6179765" y="2102295"/>
            <a:ext cx="2507035" cy="17249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6367575" y="4267236"/>
            <a:ext cx="2319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m</a:t>
            </a:r>
            <a:r>
              <a:rPr lang="en-US" sz="2000" b="1" dirty="0" err="1" smtClean="0"/>
              <a:t>ycorrhizal</a:t>
            </a:r>
            <a:r>
              <a:rPr lang="en-US" sz="2000" b="1" dirty="0" smtClean="0"/>
              <a:t> </a:t>
            </a:r>
            <a:r>
              <a:rPr lang="en-US" sz="2000" b="1" dirty="0" err="1"/>
              <a:t>r</a:t>
            </a:r>
            <a:r>
              <a:rPr lang="en-US" sz="2000" b="1" dirty="0" err="1" smtClean="0"/>
              <a:t>oottips</a:t>
            </a:r>
            <a:endParaRPr lang="en-US" sz="2000" b="1" dirty="0"/>
          </a:p>
        </p:txBody>
      </p:sp>
      <p:sp>
        <p:nvSpPr>
          <p:cNvPr id="32" name="TextBox 13"/>
          <p:cNvSpPr txBox="1"/>
          <p:nvPr/>
        </p:nvSpPr>
        <p:spPr>
          <a:xfrm>
            <a:off x="430717" y="3878380"/>
            <a:ext cx="107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dirty="0" smtClean="0">
                <a:solidFill>
                  <a:srgbClr val="000000"/>
                </a:solidFill>
              </a:rPr>
              <a:t>ulk soil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3" name="TextBox 14"/>
          <p:cNvSpPr txBox="1"/>
          <p:nvPr/>
        </p:nvSpPr>
        <p:spPr>
          <a:xfrm>
            <a:off x="1944724" y="1772816"/>
            <a:ext cx="701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litter</a:t>
            </a:r>
            <a:endParaRPr lang="en-US" sz="2000" b="1" dirty="0"/>
          </a:p>
        </p:txBody>
      </p:sp>
      <p:sp>
        <p:nvSpPr>
          <p:cNvPr id="34" name="Rectangle 15"/>
          <p:cNvSpPr/>
          <p:nvPr/>
        </p:nvSpPr>
        <p:spPr>
          <a:xfrm>
            <a:off x="7379583" y="1704514"/>
            <a:ext cx="1307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rhizoplane</a:t>
            </a:r>
            <a:endParaRPr lang="en-US" sz="2000" b="1" dirty="0"/>
          </a:p>
        </p:txBody>
      </p:sp>
      <p:cxnSp>
        <p:nvCxnSpPr>
          <p:cNvPr id="35" name="Straight Arrow Connector 16"/>
          <p:cNvCxnSpPr>
            <a:stCxn id="29" idx="3"/>
          </p:cNvCxnSpPr>
          <p:nvPr/>
        </p:nvCxnSpPr>
        <p:spPr>
          <a:xfrm>
            <a:off x="1944724" y="2376049"/>
            <a:ext cx="2030390" cy="1340983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7"/>
          <p:cNvCxnSpPr/>
          <p:nvPr/>
        </p:nvCxnSpPr>
        <p:spPr>
          <a:xfrm>
            <a:off x="3266795" y="4008404"/>
            <a:ext cx="708319" cy="0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8"/>
          <p:cNvCxnSpPr/>
          <p:nvPr/>
        </p:nvCxnSpPr>
        <p:spPr>
          <a:xfrm flipH="1" flipV="1">
            <a:off x="4788024" y="5085185"/>
            <a:ext cx="1296144" cy="504055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9"/>
          <p:cNvCxnSpPr/>
          <p:nvPr/>
        </p:nvCxnSpPr>
        <p:spPr>
          <a:xfrm flipH="1">
            <a:off x="5413716" y="2568604"/>
            <a:ext cx="748180" cy="1439800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20"/>
          <p:cNvCxnSpPr>
            <a:stCxn id="42" idx="3"/>
          </p:cNvCxnSpPr>
          <p:nvPr/>
        </p:nvCxnSpPr>
        <p:spPr>
          <a:xfrm flipV="1">
            <a:off x="2383168" y="5214003"/>
            <a:ext cx="1810791" cy="596814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6"/>
          <p:cNvSpPr txBox="1"/>
          <p:nvPr/>
        </p:nvSpPr>
        <p:spPr>
          <a:xfrm>
            <a:off x="430717" y="4754032"/>
            <a:ext cx="1862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rhizosphere</a:t>
            </a:r>
            <a:r>
              <a:rPr lang="en-US" sz="2000" b="1" dirty="0" smtClean="0">
                <a:solidFill>
                  <a:srgbClr val="000000"/>
                </a:solidFill>
              </a:rPr>
              <a:t> soil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4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02" y="5157192"/>
            <a:ext cx="1941066" cy="1307249"/>
          </a:xfrm>
          <a:prstGeom prst="rect">
            <a:avLst/>
          </a:prstGeom>
        </p:spPr>
      </p:pic>
      <p:sp>
        <p:nvSpPr>
          <p:cNvPr id="56" name="Interaktive Schaltfläche: Zurückkehren 55">
            <a:hlinkClick r:id="rId8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Interaktive Schaltfläche: Ende 56">
            <a:hlinkClick r:id="rId9" action="ppaction://hlinksldjump" highlightClick="1"/>
          </p:cNvPr>
          <p:cNvSpPr/>
          <p:nvPr/>
        </p:nvSpPr>
        <p:spPr>
          <a:xfrm>
            <a:off x="8306859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8" name="Interaktive Schaltfläche: Anfang 57">
            <a:hlinkClick r:id="rId10" action="ppaction://hlinksldjump" highlightClick="1"/>
          </p:cNvPr>
          <p:cNvSpPr/>
          <p:nvPr/>
        </p:nvSpPr>
        <p:spPr>
          <a:xfrm>
            <a:off x="7676672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0" name="Gruppieren 39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44" name="Textfeld 43">
              <a:hlinkClick r:id="rId11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Rechteck 44">
              <a:hlinkClick r:id="rId12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Rechteck 45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Rechteck 46">
              <a:hlinkClick r:id="rId13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Rechteck 47">
              <a:hlinkClick r:id="rId14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4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524070"/>
              </p:ext>
            </p:extLst>
          </p:nvPr>
        </p:nvGraphicFramePr>
        <p:xfrm>
          <a:off x="251520" y="3933056"/>
          <a:ext cx="8640960" cy="2428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0"/>
                <a:gridCol w="4320480"/>
              </a:tblGrid>
              <a:tr h="691427">
                <a:tc>
                  <a:txBody>
                    <a:bodyPr/>
                    <a:lstStyle/>
                    <a:p>
                      <a:pPr algn="l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157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Microbial Communities: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16S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rRNA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gene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amplicon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sequencing (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Illumina-Miseq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; 806R/515F)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Fungal Diversity: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ITS Sanger Sequencing (ITS1F/ITS4)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1800" b="0" u="none" kern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solidFill>
                  <a:schemeClr val="bg1"/>
                </a:solidFill>
              </a:rPr>
              <a:t>Methods</a:t>
            </a:r>
            <a:endParaRPr lang="de-AT" dirty="0">
              <a:solidFill>
                <a:schemeClr val="bg1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5" name="Textfeld 24">
              <a:hlinkClick r:id="rId2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3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hteck 26">
              <a:hlinkClick r:id="rId4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hteck 27">
              <a:hlinkClick r:id="rId5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hteck 28">
              <a:hlinkClick r:id="rId6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3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015651"/>
              </p:ext>
            </p:extLst>
          </p:nvPr>
        </p:nvGraphicFramePr>
        <p:xfrm>
          <a:off x="251520" y="1412776"/>
          <a:ext cx="8640960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0"/>
                <a:gridCol w="4320480"/>
              </a:tblGrid>
              <a:tr h="599277">
                <a:tc>
                  <a:txBody>
                    <a:bodyPr/>
                    <a:lstStyle/>
                    <a:p>
                      <a:pPr algn="l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650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en-US" sz="1800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by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Gasbench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IRMS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C in PLFAs by GC-IRMS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Visualization of 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C and 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N by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NanoSIMS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Light Microscopy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CARD-FISH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Scanning Electron Microscopy (SEM)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NanoSIMS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1800" b="0" u="none" kern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1" name="Textfeld 30"/>
          <p:cNvSpPr txBox="1"/>
          <p:nvPr/>
        </p:nvSpPr>
        <p:spPr>
          <a:xfrm>
            <a:off x="251520" y="1412776"/>
            <a:ext cx="4320480" cy="584775"/>
          </a:xfrm>
          <a:prstGeom prst="rect">
            <a:avLst/>
          </a:prstGeom>
          <a:solidFill>
            <a:srgbClr val="FFFF00"/>
          </a:solidFill>
          <a:effectLst>
            <a:glow>
              <a:srgbClr val="FFFF00"/>
            </a:glow>
            <a:softEdge rad="266700"/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AT" dirty="0" err="1"/>
              <a:t>Isotopic</a:t>
            </a:r>
            <a:r>
              <a:rPr lang="de-AT" dirty="0"/>
              <a:t> Analysis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572000" y="1412776"/>
            <a:ext cx="4320480" cy="584775"/>
          </a:xfrm>
          <a:prstGeom prst="rect">
            <a:avLst/>
          </a:prstGeom>
          <a:solidFill>
            <a:srgbClr val="FFFF00">
              <a:alpha val="65000"/>
            </a:srgbClr>
          </a:solidFill>
          <a:effectLst>
            <a:glow>
              <a:srgbClr val="FFFF00"/>
            </a:glow>
            <a:softEdge rad="241300"/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AT" dirty="0" err="1" smtClean="0"/>
              <a:t>Visualization</a:t>
            </a:r>
            <a:endParaRPr lang="de-AT" dirty="0"/>
          </a:p>
        </p:txBody>
      </p:sp>
      <p:sp>
        <p:nvSpPr>
          <p:cNvPr id="33" name="Textfeld 32">
            <a:hlinkClick r:id="rId7" action="ppaction://hlinksldjump"/>
          </p:cNvPr>
          <p:cNvSpPr txBox="1"/>
          <p:nvPr/>
        </p:nvSpPr>
        <p:spPr>
          <a:xfrm>
            <a:off x="6084168" y="6047384"/>
            <a:ext cx="1871298" cy="558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r"/>
            <a:r>
              <a:rPr lang="de-AT" b="1" dirty="0" err="1" smtClean="0">
                <a:solidFill>
                  <a:schemeClr val="tx1"/>
                </a:solidFill>
              </a:rPr>
              <a:t>Techniques</a:t>
            </a:r>
            <a:endParaRPr lang="de-AT" b="1" dirty="0">
              <a:solidFill>
                <a:schemeClr val="tx1"/>
              </a:solidFill>
            </a:endParaRPr>
          </a:p>
        </p:txBody>
      </p:sp>
      <p:sp>
        <p:nvSpPr>
          <p:cNvPr id="34" name="Interaktive Schaltfläche: Ende 33">
            <a:hlinkClick r:id="rId7" action="ppaction://hlinksldjump" highlightClick="1"/>
          </p:cNvPr>
          <p:cNvSpPr/>
          <p:nvPr/>
        </p:nvSpPr>
        <p:spPr>
          <a:xfrm>
            <a:off x="6084168" y="6047384"/>
            <a:ext cx="576064" cy="558352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Interaktive Schaltfläche: Zurückkehren 34">
            <a:hlinkClick r:id="rId8" action="ppaction://hlinksldjump" highlightClick="1"/>
          </p:cNvPr>
          <p:cNvSpPr/>
          <p:nvPr/>
        </p:nvSpPr>
        <p:spPr>
          <a:xfrm>
            <a:off x="8089676" y="60296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Textfeld 35"/>
          <p:cNvSpPr txBox="1"/>
          <p:nvPr/>
        </p:nvSpPr>
        <p:spPr>
          <a:xfrm>
            <a:off x="251520" y="3975379"/>
            <a:ext cx="4320480" cy="584775"/>
          </a:xfrm>
          <a:prstGeom prst="rect">
            <a:avLst/>
          </a:prstGeom>
          <a:solidFill>
            <a:srgbClr val="FFFF00">
              <a:alpha val="65000"/>
            </a:srgbClr>
          </a:solidFill>
          <a:effectLst>
            <a:glow>
              <a:srgbClr val="FFFF00"/>
            </a:glow>
            <a:softEdge rad="241300"/>
          </a:effectLst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AT" dirty="0" err="1" smtClean="0"/>
              <a:t>Molecular</a:t>
            </a:r>
            <a:r>
              <a:rPr lang="de-AT" dirty="0" smtClean="0"/>
              <a:t> </a:t>
            </a:r>
            <a:r>
              <a:rPr lang="de-AT" dirty="0" err="1"/>
              <a:t>Methods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82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9630" y="332656"/>
            <a:ext cx="8632850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Arial" charset="0"/>
                <a:cs typeface="Arial" charset="0"/>
              </a:rPr>
              <a:t/>
            </a:r>
            <a:br>
              <a:rPr lang="en-US" sz="3600" dirty="0" smtClean="0">
                <a:latin typeface="Arial" charset="0"/>
                <a:cs typeface="Arial" charset="0"/>
              </a:rPr>
            </a:br>
            <a:r>
              <a:rPr lang="en-US" sz="3600" dirty="0" err="1" smtClean="0">
                <a:latin typeface="Arial"/>
                <a:cs typeface="Arial"/>
              </a:rPr>
              <a:t>Nano</a:t>
            </a:r>
            <a:r>
              <a:rPr lang="en-US" sz="3600" dirty="0" err="1" smtClean="0">
                <a:latin typeface="Arial" charset="0"/>
                <a:cs typeface="Arial" charset="0"/>
              </a:rPr>
              <a:t>SIMS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en-US" sz="1800" dirty="0" smtClean="0">
                <a:latin typeface="Arial"/>
                <a:cs typeface="Arial"/>
              </a:rPr>
              <a:t>(Nanometer-Scale </a:t>
            </a:r>
            <a:r>
              <a:rPr lang="en-US" sz="1800" dirty="0">
                <a:latin typeface="Arial" charset="0"/>
                <a:cs typeface="Arial" charset="0"/>
              </a:rPr>
              <a:t>Secondary Ion Mass </a:t>
            </a:r>
            <a:r>
              <a:rPr lang="en-US" sz="1800" dirty="0" smtClean="0">
                <a:latin typeface="Arial" charset="0"/>
                <a:cs typeface="Arial" charset="0"/>
              </a:rPr>
              <a:t>Spectrometry)</a:t>
            </a:r>
            <a:br>
              <a:rPr lang="en-US" sz="1800" dirty="0" smtClean="0">
                <a:latin typeface="Arial" charset="0"/>
                <a:cs typeface="Arial" charset="0"/>
              </a:rPr>
            </a:b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0" y="3429000"/>
            <a:ext cx="733742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/>
          <p:nvPr/>
        </p:nvSpPr>
        <p:spPr>
          <a:xfrm>
            <a:off x="445346" y="1714878"/>
            <a:ext cx="8511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>
                <a:cs typeface="Arial"/>
              </a:rPr>
              <a:t>Nanometer </a:t>
            </a:r>
            <a:r>
              <a:rPr lang="en-US" sz="2400" dirty="0">
                <a:cs typeface="Arial"/>
              </a:rPr>
              <a:t>resolution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cs typeface="Arial"/>
              </a:rPr>
              <a:t>High sensitivity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cs typeface="Arial"/>
              </a:rPr>
              <a:t>Multi collection: collection of 7 elements or isotopes in parallel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74222" y="6288414"/>
            <a:ext cx="3841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http://img.directindustry.de/images_di/photo-g/29082-2289895.jpg</a:t>
            </a:r>
            <a:endParaRPr lang="en-US" sz="1000" dirty="0"/>
          </a:p>
        </p:txBody>
      </p:sp>
      <p:sp>
        <p:nvSpPr>
          <p:cNvPr id="24" name="Interaktive Schaltfläche: Zurückkehren 23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Interaktive Schaltfläche: Ende 24">
            <a:hlinkClick r:id="rId4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Interaktive Schaltfläche: Anfang 25">
            <a:hlinkClick r:id="rId5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6" name="Gruppieren 15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7" name="Textfeld 16">
              <a:hlinkClick r:id="rId6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hteck 26">
              <a:hlinkClick r:id="rId3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hteck 27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hteck 28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Rechteck 29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1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23528" y="188640"/>
            <a:ext cx="8496944" cy="6399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0897" name="Picture 4" descr="NanoSIMS_Figure_book chap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3975"/>
            <a:ext cx="8135937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5"/>
          <p:cNvSpPr txBox="1">
            <a:spLocks noChangeArrowheads="1"/>
          </p:cNvSpPr>
          <p:nvPr/>
        </p:nvSpPr>
        <p:spPr bwMode="auto">
          <a:xfrm>
            <a:off x="323528" y="6372580"/>
            <a:ext cx="4108817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800" b="1" dirty="0" smtClean="0">
                <a:latin typeface="Arial" charset="0"/>
                <a:cs typeface="Arial" charset="0"/>
              </a:rPr>
              <a:t>Eichorst &amp; Woebken, Molecular </a:t>
            </a:r>
            <a:r>
              <a:rPr lang="en-US" sz="800" b="1" dirty="0">
                <a:latin typeface="Arial" charset="0"/>
                <a:cs typeface="Arial" charset="0"/>
              </a:rPr>
              <a:t>Methods and Applications in Microbiology, 2014</a:t>
            </a:r>
          </a:p>
        </p:txBody>
      </p:sp>
      <p:sp>
        <p:nvSpPr>
          <p:cNvPr id="80899" name="TextBox 6"/>
          <p:cNvSpPr txBox="1">
            <a:spLocks noChangeArrowheads="1"/>
          </p:cNvSpPr>
          <p:nvPr/>
        </p:nvSpPr>
        <p:spPr bwMode="auto">
          <a:xfrm>
            <a:off x="611560" y="4508500"/>
            <a:ext cx="352742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/>
            <a:r>
              <a:rPr lang="en-US" sz="1400" dirty="0">
                <a:latin typeface="+mn-lt"/>
                <a:cs typeface="Arial" charset="0"/>
              </a:rPr>
              <a:t>Uses an energetic primary ion beam to produce and expel secondary particles under high vacuum from the samples surface </a:t>
            </a:r>
          </a:p>
          <a:p>
            <a:pPr>
              <a:buFont typeface="Arial" charset="0"/>
              <a:buChar char="•"/>
            </a:pPr>
            <a:endParaRPr lang="en-US" sz="1400" dirty="0">
              <a:latin typeface="+mn-lt"/>
              <a:cs typeface="Arial" charset="0"/>
            </a:endParaRPr>
          </a:p>
          <a:p>
            <a:pPr marL="0" indent="0"/>
            <a:r>
              <a:rPr lang="en-US" sz="1400" dirty="0">
                <a:latin typeface="+mn-lt"/>
                <a:cs typeface="Arial" charset="0"/>
              </a:rPr>
              <a:t>Small fraction of these ejected atoms or atom clusters are ionized, focused into a secondary ion beam and analyzed by mass spectrometry</a:t>
            </a:r>
          </a:p>
        </p:txBody>
      </p:sp>
      <p:sp>
        <p:nvSpPr>
          <p:cNvPr id="9" name="Interaktive Schaltfläche: Zurückkehren 8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Interaktive Schaltfläche: Ende 9">
            <a:hlinkClick r:id="rId4" action="ppaction://hlinksldjump" highlightClick="1"/>
          </p:cNvPr>
          <p:cNvSpPr/>
          <p:nvPr/>
        </p:nvSpPr>
        <p:spPr>
          <a:xfrm>
            <a:off x="8298000" y="547200"/>
            <a:ext cx="522000" cy="619200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Interaktive Schaltfläche: Anfang 10">
            <a:hlinkClick r:id="rId5" action="ppaction://hlinksldjump" highlightClick="1"/>
          </p:cNvPr>
          <p:cNvSpPr/>
          <p:nvPr/>
        </p:nvSpPr>
        <p:spPr>
          <a:xfrm>
            <a:off x="7668000" y="547200"/>
            <a:ext cx="522000" cy="619200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33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000" b="1" dirty="0" err="1" smtClean="0"/>
              <a:t>Correlative</a:t>
            </a:r>
            <a:r>
              <a:rPr lang="de-AT" sz="4000" b="1" dirty="0" smtClean="0"/>
              <a:t> </a:t>
            </a:r>
            <a:r>
              <a:rPr lang="de-AT" sz="4000" b="1" dirty="0" err="1" smtClean="0"/>
              <a:t>Microscopy</a:t>
            </a:r>
            <a:endParaRPr lang="de-AT" sz="4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203848" y="164327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Stereoscope</a:t>
            </a:r>
            <a:endParaRPr lang="de-AT" b="1" dirty="0" smtClean="0"/>
          </a:p>
          <a:p>
            <a:r>
              <a:rPr lang="de-AT" dirty="0" err="1" smtClean="0"/>
              <a:t>Magnification</a:t>
            </a:r>
            <a:r>
              <a:rPr lang="de-AT" dirty="0" smtClean="0"/>
              <a:t> 8-80x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3860708" y="2429165"/>
            <a:ext cx="432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Transmission Light </a:t>
            </a:r>
            <a:r>
              <a:rPr lang="de-AT" b="1" dirty="0" err="1" smtClean="0"/>
              <a:t>Microscope</a:t>
            </a:r>
            <a:endParaRPr lang="de-AT" b="1" dirty="0" smtClean="0"/>
          </a:p>
          <a:p>
            <a:r>
              <a:rPr lang="de-AT" dirty="0" err="1" smtClean="0"/>
              <a:t>Magnification</a:t>
            </a:r>
            <a:r>
              <a:rPr lang="de-AT" dirty="0" smtClean="0"/>
              <a:t> 40-1000x, Resolution 500 </a:t>
            </a:r>
            <a:r>
              <a:rPr lang="de-AT" dirty="0" err="1" smtClean="0"/>
              <a:t>nm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4852116" y="3214717"/>
            <a:ext cx="3655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Scanning </a:t>
            </a:r>
            <a:r>
              <a:rPr lang="de-AT" b="1" dirty="0" err="1" smtClean="0"/>
              <a:t>Electron</a:t>
            </a:r>
            <a:r>
              <a:rPr lang="de-AT" b="1" dirty="0" smtClean="0"/>
              <a:t> </a:t>
            </a:r>
            <a:r>
              <a:rPr lang="de-AT" b="1" dirty="0" err="1" smtClean="0"/>
              <a:t>Microscope</a:t>
            </a:r>
            <a:r>
              <a:rPr lang="de-AT" b="1" dirty="0" smtClean="0"/>
              <a:t> (SEM)</a:t>
            </a:r>
          </a:p>
          <a:p>
            <a:r>
              <a:rPr lang="de-AT" dirty="0" smtClean="0"/>
              <a:t>Resolution </a:t>
            </a:r>
            <a:r>
              <a:rPr lang="de-AT" dirty="0"/>
              <a:t>&gt;</a:t>
            </a:r>
            <a:r>
              <a:rPr lang="de-AT" dirty="0" smtClean="0"/>
              <a:t>10 </a:t>
            </a:r>
            <a:r>
              <a:rPr lang="de-AT" dirty="0" err="1" smtClean="0"/>
              <a:t>nm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5926435" y="3934797"/>
            <a:ext cx="246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NanoSIMS</a:t>
            </a:r>
            <a:endParaRPr lang="de-AT" dirty="0" smtClean="0"/>
          </a:p>
          <a:p>
            <a:r>
              <a:rPr lang="de-AT" dirty="0" smtClean="0"/>
              <a:t>Resolution 100 </a:t>
            </a:r>
            <a:r>
              <a:rPr lang="de-AT" dirty="0" err="1" smtClean="0"/>
              <a:t>nm</a:t>
            </a:r>
            <a:endParaRPr lang="de-AT" dirty="0"/>
          </a:p>
        </p:txBody>
      </p:sp>
      <p:pic>
        <p:nvPicPr>
          <p:cNvPr id="8" name="Picture 5" descr="http://medienportal.univie.ac.at/uploads/tx_ttmedienportal/pics/Mikroorganismus_NanoSIMS_Web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94" y="4681609"/>
            <a:ext cx="2170281" cy="16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988210" y="6309320"/>
            <a:ext cx="2544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/>
              <a:t>Image: </a:t>
            </a:r>
            <a:r>
              <a:rPr lang="de-AT" sz="800" dirty="0" err="1" smtClean="0"/>
              <a:t>Grogor</a:t>
            </a:r>
            <a:r>
              <a:rPr lang="de-AT" sz="800" dirty="0" smtClean="0"/>
              <a:t> Eder</a:t>
            </a:r>
            <a:endParaRPr lang="de-AT" sz="800" dirty="0"/>
          </a:p>
        </p:txBody>
      </p:sp>
      <p:pic>
        <p:nvPicPr>
          <p:cNvPr id="3076" name="Picture 4" descr="http://www.spectra-shop.de/main/picture/alle/K500P_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32" y="1558377"/>
            <a:ext cx="1714091" cy="20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894668" y="3614827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/>
              <a:t>Image: http</a:t>
            </a:r>
            <a:r>
              <a:rPr lang="de-AT" sz="800" dirty="0"/>
              <a:t>://www.spectra-shop.de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32" y="3955876"/>
            <a:ext cx="1714091" cy="23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966446" y="6309320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/>
              <a:t>Image: http</a:t>
            </a:r>
            <a:r>
              <a:rPr lang="de-AT" sz="800" dirty="0"/>
              <a:t>://dba.med.sc.edu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031894" y="6299903"/>
            <a:ext cx="21651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/>
              <a:t>Image: http</a:t>
            </a:r>
            <a:r>
              <a:rPr lang="de-AT" sz="800" dirty="0"/>
              <a:t>://</a:t>
            </a:r>
            <a:r>
              <a:rPr lang="de-AT" sz="800" dirty="0" smtClean="0"/>
              <a:t>cius.univie.ac.at</a:t>
            </a:r>
            <a:endParaRPr lang="de-AT" sz="800" dirty="0"/>
          </a:p>
        </p:txBody>
      </p:sp>
      <p:pic>
        <p:nvPicPr>
          <p:cNvPr id="15" name="Picture 17" descr="DSC_06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94" y="4398157"/>
            <a:ext cx="2548218" cy="1911163"/>
          </a:xfrm>
          <a:prstGeom prst="rect">
            <a:avLst/>
          </a:prstGeom>
        </p:spPr>
      </p:pic>
      <p:sp>
        <p:nvSpPr>
          <p:cNvPr id="30" name="Interaktive Schaltfläche: Zurückkehren 29">
            <a:hlinkClick r:id="rId6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Interaktive Schaltfläche: Ende 30">
            <a:hlinkClick r:id="rId7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Interaktive Schaltfläche: Anfang 31">
            <a:hlinkClick r:id="rId8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3" name="Gruppieren 32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34" name="Textfeld 33">
              <a:hlinkClick r:id="rId9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hteck 34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Rechteck 35">
              <a:hlinkClick r:id="rId10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Rechteck 36">
              <a:hlinkClick r:id="rId11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Rechteck 37">
              <a:hlinkClick r:id="rId12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Sample </a:t>
            </a:r>
            <a:r>
              <a:rPr lang="de-AT" dirty="0" err="1" smtClean="0"/>
              <a:t>Preparation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6410"/>
            <a:ext cx="4402832" cy="4320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u="sng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Mycorrhizal</a:t>
            </a:r>
            <a:r>
              <a:rPr lang="de-AT" sz="2000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 Root </a:t>
            </a:r>
            <a:r>
              <a:rPr lang="de-AT" sz="2000" u="sng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Tips</a:t>
            </a:r>
            <a:r>
              <a:rPr lang="de-AT" sz="2000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 Cross </a:t>
            </a:r>
            <a:r>
              <a:rPr lang="de-AT" sz="2000" u="sng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Sections</a:t>
            </a:r>
            <a:r>
              <a:rPr lang="de-AT" sz="2000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</a:p>
          <a:p>
            <a:r>
              <a:rPr lang="de-AT" sz="2000" dirty="0" err="1" smtClean="0">
                <a:solidFill>
                  <a:schemeClr val="tx1"/>
                </a:solidFill>
              </a:rPr>
              <a:t>Plunge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Freezing</a:t>
            </a:r>
            <a:r>
              <a:rPr lang="de-AT" sz="2000" dirty="0" smtClean="0">
                <a:solidFill>
                  <a:schemeClr val="tx1"/>
                </a:solidFill>
              </a:rPr>
              <a:t> (-183 °C)</a:t>
            </a:r>
            <a:endParaRPr lang="de-AT" sz="2000" dirty="0">
              <a:solidFill>
                <a:schemeClr val="tx1"/>
              </a:solidFill>
            </a:endParaRPr>
          </a:p>
          <a:p>
            <a:r>
              <a:rPr lang="de-AT" sz="2000" dirty="0" smtClean="0">
                <a:solidFill>
                  <a:schemeClr val="tx1"/>
                </a:solidFill>
              </a:rPr>
              <a:t>Long Time </a:t>
            </a:r>
            <a:r>
              <a:rPr lang="de-AT" sz="2000" dirty="0" err="1" smtClean="0">
                <a:solidFill>
                  <a:schemeClr val="tx1"/>
                </a:solidFill>
              </a:rPr>
              <a:t>Cryo</a:t>
            </a:r>
            <a:r>
              <a:rPr lang="de-AT" sz="2000" dirty="0" smtClean="0">
                <a:solidFill>
                  <a:schemeClr val="tx1"/>
                </a:solidFill>
              </a:rPr>
              <a:t> Substitution: 3 </a:t>
            </a:r>
            <a:r>
              <a:rPr lang="de-AT" sz="2000" dirty="0" err="1" smtClean="0">
                <a:solidFill>
                  <a:schemeClr val="tx1"/>
                </a:solidFill>
              </a:rPr>
              <a:t>weeks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at</a:t>
            </a:r>
            <a:r>
              <a:rPr lang="de-AT" sz="2000" dirty="0" smtClean="0">
                <a:solidFill>
                  <a:schemeClr val="tx1"/>
                </a:solidFill>
              </a:rPr>
              <a:t> -80°C, in Acrolein-Ether</a:t>
            </a:r>
          </a:p>
          <a:p>
            <a:r>
              <a:rPr lang="de-AT" sz="2000" dirty="0" err="1" smtClean="0">
                <a:solidFill>
                  <a:schemeClr val="tx1"/>
                </a:solidFill>
              </a:rPr>
              <a:t>Resin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embedding</a:t>
            </a:r>
            <a:r>
              <a:rPr lang="de-AT" sz="2000" dirty="0" smtClean="0">
                <a:solidFill>
                  <a:schemeClr val="tx1"/>
                </a:solidFill>
              </a:rPr>
              <a:t> in LR-White </a:t>
            </a:r>
            <a:r>
              <a:rPr lang="de-AT" sz="2000" dirty="0" err="1" smtClean="0">
                <a:solidFill>
                  <a:schemeClr val="tx1"/>
                </a:solidFill>
              </a:rPr>
              <a:t>Acrylic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Resin</a:t>
            </a:r>
            <a:endParaRPr lang="de-A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AT" sz="2000" u="sng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AT" sz="2000" u="sng" dirty="0" err="1" smtClean="0">
                <a:solidFill>
                  <a:schemeClr val="tx1"/>
                </a:solidFill>
              </a:rPr>
              <a:t>External</a:t>
            </a:r>
            <a:r>
              <a:rPr lang="de-AT" sz="2000" u="sng" dirty="0" smtClean="0">
                <a:solidFill>
                  <a:schemeClr val="tx1"/>
                </a:solidFill>
              </a:rPr>
              <a:t> </a:t>
            </a:r>
            <a:r>
              <a:rPr lang="de-AT" sz="2000" u="sng" dirty="0" err="1" smtClean="0">
                <a:solidFill>
                  <a:schemeClr val="tx1"/>
                </a:solidFill>
              </a:rPr>
              <a:t>Hyphae</a:t>
            </a:r>
            <a:r>
              <a:rPr lang="de-AT" sz="2000" u="sng" dirty="0" smtClean="0">
                <a:solidFill>
                  <a:schemeClr val="tx1"/>
                </a:solidFill>
              </a:rPr>
              <a:t>:</a:t>
            </a:r>
          </a:p>
          <a:p>
            <a:r>
              <a:rPr lang="de-AT" sz="2000" dirty="0" smtClean="0">
                <a:solidFill>
                  <a:schemeClr val="tx1"/>
                </a:solidFill>
              </a:rPr>
              <a:t>Air </a:t>
            </a:r>
            <a:r>
              <a:rPr lang="de-AT" sz="2000" dirty="0" err="1" smtClean="0">
                <a:solidFill>
                  <a:schemeClr val="tx1"/>
                </a:solidFill>
              </a:rPr>
              <a:t>dried</a:t>
            </a:r>
            <a:r>
              <a:rPr lang="de-AT" sz="2000" dirty="0" smtClean="0">
                <a:solidFill>
                  <a:schemeClr val="tx1"/>
                </a:solidFill>
              </a:rPr>
              <a:t> </a:t>
            </a:r>
            <a:r>
              <a:rPr lang="de-AT" sz="2000" dirty="0" err="1" smtClean="0">
                <a:solidFill>
                  <a:schemeClr val="tx1"/>
                </a:solidFill>
              </a:rPr>
              <a:t>hyphae</a:t>
            </a:r>
            <a:r>
              <a:rPr lang="de-AT" sz="2000" dirty="0" smtClean="0">
                <a:solidFill>
                  <a:schemeClr val="tx1"/>
                </a:solidFill>
              </a:rPr>
              <a:t> on </a:t>
            </a:r>
            <a:r>
              <a:rPr lang="de-AT" sz="2000" dirty="0" err="1" smtClean="0">
                <a:solidFill>
                  <a:schemeClr val="tx1"/>
                </a:solidFill>
              </a:rPr>
              <a:t>Silica</a:t>
            </a:r>
            <a:r>
              <a:rPr lang="de-AT" sz="2000" dirty="0" smtClean="0">
                <a:solidFill>
                  <a:schemeClr val="tx1"/>
                </a:solidFill>
              </a:rPr>
              <a:t>-wafer</a:t>
            </a:r>
          </a:p>
        </p:txBody>
      </p:sp>
      <p:pic>
        <p:nvPicPr>
          <p:cNvPr id="2050" name="Picture 2" descr="D:\Uniskripten\Masterarbeit\DSC_3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39597" y="2949269"/>
            <a:ext cx="2807297" cy="15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niskripten\Masterarbeit\DSC_3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5380" y="2938382"/>
            <a:ext cx="2807298" cy="15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teraktive Schaltfläche: Ende 9">
            <a:hlinkClick r:id="rId4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Interaktive Schaltfläche: Anfang 10">
            <a:hlinkClick r:id="rId5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Interaktive Schaltfläche: Zurückkehren 17">
            <a:hlinkClick r:id="rId6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/>
          <p:cNvSpPr txBox="1"/>
          <p:nvPr/>
        </p:nvSpPr>
        <p:spPr>
          <a:xfrm>
            <a:off x="5009834" y="5131226"/>
            <a:ext cx="1578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 smtClean="0"/>
              <a:t>Plunge</a:t>
            </a:r>
            <a:r>
              <a:rPr lang="de-AT" sz="1200" dirty="0" smtClean="0"/>
              <a:t> </a:t>
            </a:r>
            <a:r>
              <a:rPr lang="de-AT" sz="1200" dirty="0" err="1" smtClean="0"/>
              <a:t>freezing</a:t>
            </a:r>
            <a:r>
              <a:rPr lang="de-AT" sz="1200" dirty="0" smtClean="0"/>
              <a:t> </a:t>
            </a:r>
            <a:r>
              <a:rPr lang="de-AT" sz="1200" dirty="0" err="1" smtClean="0"/>
              <a:t>unit</a:t>
            </a:r>
            <a:endParaRPr lang="de-AT" sz="1200" dirty="0"/>
          </a:p>
        </p:txBody>
      </p:sp>
      <p:sp>
        <p:nvSpPr>
          <p:cNvPr id="19" name="Textfeld 18"/>
          <p:cNvSpPr txBox="1"/>
          <p:nvPr/>
        </p:nvSpPr>
        <p:spPr>
          <a:xfrm>
            <a:off x="6954050" y="5131226"/>
            <a:ext cx="157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 smtClean="0"/>
              <a:t>Automatic</a:t>
            </a:r>
            <a:r>
              <a:rPr lang="de-AT" sz="1200" dirty="0" smtClean="0"/>
              <a:t> </a:t>
            </a:r>
            <a:r>
              <a:rPr lang="de-AT" sz="1200" dirty="0" err="1" smtClean="0"/>
              <a:t>freeze</a:t>
            </a:r>
            <a:r>
              <a:rPr lang="de-AT" sz="1200" dirty="0" smtClean="0"/>
              <a:t> </a:t>
            </a:r>
            <a:r>
              <a:rPr lang="de-AT" sz="1200" dirty="0" err="1" smtClean="0"/>
              <a:t>substitution</a:t>
            </a:r>
            <a:r>
              <a:rPr lang="de-AT" sz="1200" dirty="0" smtClean="0"/>
              <a:t> </a:t>
            </a:r>
            <a:r>
              <a:rPr lang="de-AT" sz="1200" dirty="0" err="1" smtClean="0"/>
              <a:t>unit</a:t>
            </a:r>
            <a:endParaRPr lang="de-AT" sz="1200" dirty="0" smtClean="0"/>
          </a:p>
        </p:txBody>
      </p:sp>
      <p:grpSp>
        <p:nvGrpSpPr>
          <p:cNvPr id="20" name="Gruppieren 19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1" name="Textfeld 20">
              <a:hlinkClick r:id="rId7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hteck 21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hteck 22">
              <a:hlinkClick r:id="rId8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9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10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5334000" y="1850567"/>
            <a:ext cx="285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/>
              <a:t>Cryo</a:t>
            </a:r>
            <a:r>
              <a:rPr lang="de-AT" b="1" dirty="0" smtClean="0"/>
              <a:t> </a:t>
            </a:r>
            <a:r>
              <a:rPr lang="de-AT" b="1" dirty="0" err="1" smtClean="0"/>
              <a:t>Techniques</a:t>
            </a:r>
            <a:endParaRPr lang="de-AT" b="1" dirty="0"/>
          </a:p>
        </p:txBody>
      </p:sp>
      <p:pic>
        <p:nvPicPr>
          <p:cNvPr id="26" name="Picture 2" descr="D:\112015_NanoSIMS_images_bino\image09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5529" y="5383043"/>
            <a:ext cx="1083129" cy="81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069.jpe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8"/>
          <a:stretch/>
        </p:blipFill>
        <p:spPr>
          <a:xfrm>
            <a:off x="2195238" y="5383043"/>
            <a:ext cx="1078661" cy="81234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31658" y="5951049"/>
            <a:ext cx="19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bg1"/>
                </a:solidFill>
              </a:rPr>
              <a:t>1</a:t>
            </a:r>
            <a:endParaRPr lang="de-AT" sz="12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151694" y="5951049"/>
            <a:ext cx="19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39215" y="5721458"/>
            <a:ext cx="347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1 – </a:t>
            </a:r>
            <a:r>
              <a:rPr lang="de-AT" sz="1200" dirty="0" err="1" smtClean="0"/>
              <a:t>Resin</a:t>
            </a:r>
            <a:r>
              <a:rPr lang="de-AT" sz="1200" dirty="0" smtClean="0"/>
              <a:t> </a:t>
            </a:r>
            <a:r>
              <a:rPr lang="de-AT" sz="1200" dirty="0" err="1" smtClean="0"/>
              <a:t>section</a:t>
            </a:r>
            <a:r>
              <a:rPr lang="de-AT" sz="1200" dirty="0" smtClean="0"/>
              <a:t> on IT </a:t>
            </a:r>
            <a:r>
              <a:rPr lang="de-AT" sz="1200" dirty="0" err="1" smtClean="0"/>
              <a:t>glass</a:t>
            </a:r>
            <a:r>
              <a:rPr lang="de-AT" sz="1200" dirty="0" smtClean="0"/>
              <a:t> </a:t>
            </a:r>
            <a:r>
              <a:rPr lang="de-AT" sz="1200" dirty="0" err="1" smtClean="0"/>
              <a:t>wafer</a:t>
            </a:r>
            <a:endParaRPr lang="de-AT" sz="1200" dirty="0" smtClean="0"/>
          </a:p>
          <a:p>
            <a:r>
              <a:rPr lang="de-AT" sz="1200" dirty="0" smtClean="0"/>
              <a:t>2 – SEM </a:t>
            </a:r>
            <a:r>
              <a:rPr lang="de-AT" sz="1200" dirty="0" err="1" smtClean="0"/>
              <a:t>Hyphae</a:t>
            </a:r>
            <a:r>
              <a:rPr lang="de-AT" sz="1200" dirty="0" smtClean="0"/>
              <a:t> on Si </a:t>
            </a:r>
            <a:r>
              <a:rPr lang="de-AT" sz="1200" dirty="0" err="1" smtClean="0"/>
              <a:t>wafer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51888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Results</a:t>
            </a:r>
            <a:endParaRPr lang="de-AT" dirty="0"/>
          </a:p>
        </p:txBody>
      </p:sp>
      <p:sp>
        <p:nvSpPr>
          <p:cNvPr id="4" name="Rechteck 3">
            <a:hlinkClick r:id="rId2" action="ppaction://hlinksldjump"/>
          </p:cNvPr>
          <p:cNvSpPr/>
          <p:nvPr/>
        </p:nvSpPr>
        <p:spPr>
          <a:xfrm>
            <a:off x="665470" y="1502916"/>
            <a:ext cx="3546490" cy="2214115"/>
          </a:xfrm>
          <a:prstGeom prst="rect">
            <a:avLst/>
          </a:prstGeom>
          <a:solidFill>
            <a:srgbClr val="2F83FF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ajor Players</a:t>
            </a:r>
            <a:endParaRPr lang="de-A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eck 4">
            <a:hlinkClick r:id="rId3" action="ppaction://hlinksldjump"/>
          </p:cNvPr>
          <p:cNvSpPr/>
          <p:nvPr/>
        </p:nvSpPr>
        <p:spPr>
          <a:xfrm>
            <a:off x="665470" y="3717031"/>
            <a:ext cx="3546490" cy="2214115"/>
          </a:xfrm>
          <a:prstGeom prst="rect">
            <a:avLst/>
          </a:prstGeom>
          <a:solidFill>
            <a:srgbClr val="2F83FF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- Fungi</a:t>
            </a:r>
          </a:p>
          <a:p>
            <a:pPr algn="ctr"/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hteck 5">
            <a:hlinkClick r:id="rId4" action="ppaction://hlinksldjump"/>
          </p:cNvPr>
          <p:cNvSpPr/>
          <p:nvPr/>
        </p:nvSpPr>
        <p:spPr>
          <a:xfrm>
            <a:off x="5004048" y="3717030"/>
            <a:ext cx="3546490" cy="2214115"/>
          </a:xfrm>
          <a:prstGeom prst="rect">
            <a:avLst/>
          </a:prstGeom>
          <a:solidFill>
            <a:srgbClr val="2F83FF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  <a:endParaRPr lang="de-A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 - </a:t>
            </a:r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Microbes</a:t>
            </a:r>
            <a:endParaRPr lang="de-AT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A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Interaktive Schaltfläche: Zurückkehren 7">
            <a:hlinkClick r:id="rId5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hlinkClick r:id="rId6" action="ppaction://hlinksldjump"/>
          </p:cNvPr>
          <p:cNvSpPr/>
          <p:nvPr/>
        </p:nvSpPr>
        <p:spPr>
          <a:xfrm>
            <a:off x="5004048" y="1502916"/>
            <a:ext cx="3546490" cy="2214115"/>
          </a:xfrm>
          <a:prstGeom prst="rect">
            <a:avLst/>
          </a:prstGeom>
          <a:solidFill>
            <a:srgbClr val="2F83FF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 </a:t>
            </a:r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</a:t>
            </a:r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endParaRPr lang="de-A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7" name="Textfeld 16">
              <a:hlinkClick r:id="rId7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hteck 17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hteck 18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hteck 19">
              <a:hlinkClick r:id="rId10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hteck 20">
              <a:hlinkClick r:id="rId11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AT" smtClean="0"/>
              <a:t>Background Image by CIUS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785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Who </a:t>
            </a:r>
            <a:r>
              <a:rPr lang="de-AT" dirty="0" err="1" smtClean="0"/>
              <a:t>are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major</a:t>
            </a:r>
            <a:r>
              <a:rPr lang="de-AT" dirty="0" smtClean="0"/>
              <a:t> Players?</a:t>
            </a:r>
            <a:endParaRPr lang="de-AT" dirty="0"/>
          </a:p>
        </p:txBody>
      </p:sp>
      <p:sp>
        <p:nvSpPr>
          <p:cNvPr id="4" name="Interaktive Schaltfläche: Zurückkehren 3">
            <a:hlinkClick r:id="" action="ppaction://hlinkshowjump?jump=previousslide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881494" y="2655044"/>
            <a:ext cx="3546490" cy="2214115"/>
          </a:xfrm>
          <a:prstGeom prst="rect">
            <a:avLst/>
          </a:prstGeom>
          <a:solidFill>
            <a:srgbClr val="2F83FF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Mycorrhizal Fungi</a:t>
            </a:r>
            <a:endParaRPr lang="de-A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>
          <a:xfrm>
            <a:off x="4932040" y="2655045"/>
            <a:ext cx="3546490" cy="2214115"/>
          </a:xfrm>
          <a:prstGeom prst="rect">
            <a:avLst/>
          </a:prstGeom>
          <a:solidFill>
            <a:srgbClr val="2F83FF">
              <a:alpha val="4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r>
              <a:rPr lang="de-A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Microbes</a:t>
            </a:r>
            <a:endParaRPr lang="de-A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AT" smtClean="0"/>
              <a:t>Background Image by CIUS</a:t>
            </a:r>
            <a:endParaRPr lang="de-AT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4" name="Textfeld 13">
              <a:hlinkClick r:id="rId4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hteck 14">
              <a:hlinkClick r:id="rId5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Rechteck 15">
              <a:hlinkClick r:id="rId6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hteck 16">
              <a:hlinkClick r:id="rId7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hteck 17">
              <a:hlinkClick r:id="rId8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9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4" descr="DSC_135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r="20133"/>
          <a:stretch>
            <a:fillRect/>
          </a:stretch>
        </p:blipFill>
        <p:spPr>
          <a:xfrm rot="16200000">
            <a:off x="324431" y="2607353"/>
            <a:ext cx="3923140" cy="4571999"/>
          </a:xfrm>
        </p:spPr>
      </p:pic>
      <p:pic>
        <p:nvPicPr>
          <p:cNvPr id="24" name="Picture 23" descr="M4 Probe 1 Bild 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r="17576" b="6133"/>
          <a:stretch/>
        </p:blipFill>
        <p:spPr>
          <a:xfrm>
            <a:off x="4499992" y="3231618"/>
            <a:ext cx="4953019" cy="3626382"/>
          </a:xfrm>
          <a:prstGeom prst="rect">
            <a:avLst/>
          </a:prstGeom>
        </p:spPr>
      </p:pic>
      <p:sp>
        <p:nvSpPr>
          <p:cNvPr id="26" name="TextBox 16"/>
          <p:cNvSpPr txBox="1"/>
          <p:nvPr/>
        </p:nvSpPr>
        <p:spPr>
          <a:xfrm>
            <a:off x="22267" y="3573016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M4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644007" y="364502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M4</a:t>
            </a:r>
            <a:endParaRPr lang="en-US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Content Placeholder 5" descr="WP_20150618_09_20_28_Pr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7" t="-719" r="18213"/>
          <a:stretch/>
        </p:blipFill>
        <p:spPr>
          <a:xfrm rot="5400000">
            <a:off x="577465" y="-563352"/>
            <a:ext cx="3483402" cy="4638333"/>
          </a:xfrm>
          <a:prstGeom prst="rect">
            <a:avLst/>
          </a:prstGeom>
        </p:spPr>
      </p:pic>
      <p:pic>
        <p:nvPicPr>
          <p:cNvPr id="12" name="Picture 14" descr="Bild 1.1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9" b="6264"/>
          <a:stretch/>
        </p:blipFill>
        <p:spPr>
          <a:xfrm>
            <a:off x="4499992" y="-99392"/>
            <a:ext cx="5042400" cy="3600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316415" y="3186457"/>
            <a:ext cx="660983" cy="279818"/>
            <a:chOff x="2265295" y="5373216"/>
            <a:chExt cx="1034701" cy="4869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339752" y="5373216"/>
              <a:ext cx="792088" cy="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265295" y="5378121"/>
              <a:ext cx="1034701" cy="481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100 µm</a:t>
              </a:r>
            </a:p>
          </p:txBody>
        </p:sp>
      </p:grpSp>
      <p:sp>
        <p:nvSpPr>
          <p:cNvPr id="11" name="TextBox 7"/>
          <p:cNvSpPr txBox="1"/>
          <p:nvPr/>
        </p:nvSpPr>
        <p:spPr>
          <a:xfrm>
            <a:off x="21802" y="2852936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M2</a:t>
            </a:r>
            <a:endParaRPr lang="en-US" sz="3200" b="1" dirty="0"/>
          </a:p>
        </p:txBody>
      </p:sp>
      <p:cxnSp>
        <p:nvCxnSpPr>
          <p:cNvPr id="7" name="Straight Connector 9"/>
          <p:cNvCxnSpPr/>
          <p:nvPr/>
        </p:nvCxnSpPr>
        <p:spPr>
          <a:xfrm>
            <a:off x="3467091" y="3139380"/>
            <a:ext cx="672861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/>
          <p:nvPr/>
        </p:nvSpPr>
        <p:spPr>
          <a:xfrm>
            <a:off x="3491880" y="3152001"/>
            <a:ext cx="8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mm</a:t>
            </a:r>
            <a:endParaRPr lang="en-US" sz="1200" dirty="0"/>
          </a:p>
        </p:txBody>
      </p:sp>
      <p:sp>
        <p:nvSpPr>
          <p:cNvPr id="14" name="TextBox 14"/>
          <p:cNvSpPr txBox="1"/>
          <p:nvPr/>
        </p:nvSpPr>
        <p:spPr>
          <a:xfrm>
            <a:off x="108398" y="-27384"/>
            <a:ext cx="460761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>
              <a:spcBef>
                <a:spcPct val="0"/>
              </a:spcBef>
              <a:buNone/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Fungal </a:t>
            </a:r>
            <a:r>
              <a:rPr lang="en-US" dirty="0" err="1"/>
              <a:t>Morphotypes</a:t>
            </a:r>
            <a:endParaRPr lang="en-US" dirty="0"/>
          </a:p>
        </p:txBody>
      </p:sp>
      <p:sp>
        <p:nvSpPr>
          <p:cNvPr id="23" name="TextBox 17"/>
          <p:cNvSpPr txBox="1"/>
          <p:nvPr/>
        </p:nvSpPr>
        <p:spPr>
          <a:xfrm>
            <a:off x="4572000" y="292494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9D9D9"/>
                </a:solidFill>
              </a:rPr>
              <a:t>M2</a:t>
            </a:r>
            <a:endParaRPr lang="en-US" sz="3200" b="1" dirty="0">
              <a:solidFill>
                <a:srgbClr val="D9D9D9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244408" y="3717032"/>
            <a:ext cx="792088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303505" y="3717032"/>
            <a:ext cx="66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100 µm</a:t>
            </a:r>
          </a:p>
        </p:txBody>
      </p:sp>
      <p:sp>
        <p:nvSpPr>
          <p:cNvPr id="19" name="Interaktive Schaltfläche: Zurückkehren 18">
            <a:hlinkClick r:id="" action="ppaction://hlinkshowjump?jump=previousslide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45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Beta </a:t>
            </a:r>
            <a:r>
              <a:rPr lang="de-AT" dirty="0" err="1" smtClean="0"/>
              <a:t>Diversity</a:t>
            </a:r>
            <a:r>
              <a:rPr lang="de-AT" dirty="0" smtClean="0"/>
              <a:t> Analysis</a:t>
            </a: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14498" r="23224" b="4964"/>
          <a:stretch/>
        </p:blipFill>
        <p:spPr bwMode="auto">
          <a:xfrm>
            <a:off x="1115616" y="1632540"/>
            <a:ext cx="7413043" cy="489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Interaktive Schaltfläche: Ende 18">
            <a:hlinkClick r:id="rId3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Interaktive Schaltfläche: Zurückkehren 19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feld 15">
            <a:hlinkClick r:id="rId5" action="ppaction://hlinksldjump"/>
          </p:cNvPr>
          <p:cNvSpPr txBox="1"/>
          <p:nvPr/>
        </p:nvSpPr>
        <p:spPr>
          <a:xfrm>
            <a:off x="5942654" y="5872199"/>
            <a:ext cx="1871298" cy="558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r"/>
            <a:r>
              <a:rPr lang="de-AT" sz="1600" b="1" dirty="0" err="1" smtClean="0">
                <a:solidFill>
                  <a:schemeClr val="tx1"/>
                </a:solidFill>
              </a:rPr>
              <a:t>Soil</a:t>
            </a:r>
            <a:r>
              <a:rPr lang="de-AT" sz="1600" b="1" dirty="0" smtClean="0">
                <a:solidFill>
                  <a:schemeClr val="tx1"/>
                </a:solidFill>
              </a:rPr>
              <a:t> Habitats</a:t>
            </a:r>
            <a:endParaRPr lang="de-AT" sz="1600" b="1" dirty="0">
              <a:solidFill>
                <a:schemeClr val="tx1"/>
              </a:solidFill>
            </a:endParaRPr>
          </a:p>
        </p:txBody>
      </p:sp>
      <p:sp>
        <p:nvSpPr>
          <p:cNvPr id="17" name="Interaktive Schaltfläche: Ende 16">
            <a:hlinkClick r:id="rId5" action="ppaction://hlinksldjump" highlightClick="1"/>
          </p:cNvPr>
          <p:cNvSpPr/>
          <p:nvPr/>
        </p:nvSpPr>
        <p:spPr>
          <a:xfrm>
            <a:off x="5942654" y="5872199"/>
            <a:ext cx="576064" cy="558352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8" name="Gruppieren 17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1" name="Textfeld 20">
              <a:hlinkClick r:id="rId6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hteck 21">
              <a:hlinkClick r:id="rId7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hteck 28">
              <a:hlinkClick r:id="rId8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Rechteck 29">
              <a:hlinkClick r:id="rId9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Rechteck 30">
              <a:hlinkClick r:id="rId10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99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44" y="1584402"/>
            <a:ext cx="9143996" cy="500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teraktive Schaltfläche: Zurückkehren 5">
            <a:hlinkClick r:id="" action="ppaction://noaction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A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" y="1584402"/>
            <a:ext cx="5500336" cy="397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10"/>
          <p:cNvSpPr/>
          <p:nvPr/>
        </p:nvSpPr>
        <p:spPr>
          <a:xfrm>
            <a:off x="2145458" y="5531082"/>
            <a:ext cx="1910571" cy="906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Carbon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echteck 11"/>
          <p:cNvSpPr/>
          <p:nvPr/>
        </p:nvSpPr>
        <p:spPr>
          <a:xfrm>
            <a:off x="2231923" y="1870793"/>
            <a:ext cx="1672455" cy="95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Nitrogen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 rot="10800000">
            <a:off x="1753059" y="1622150"/>
            <a:ext cx="2607320" cy="1050270"/>
          </a:xfrm>
          <a:prstGeom prst="curved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>
            <a:off x="1796592" y="4645535"/>
            <a:ext cx="2607320" cy="1050270"/>
          </a:xfrm>
          <a:prstGeom prst="curvedUp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735162" y="2215458"/>
            <a:ext cx="863794" cy="1695147"/>
          </a:xfrm>
          <a:prstGeom prst="line">
            <a:avLst/>
          </a:prstGeom>
          <a:ln w="57150" cmpd="sng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35162" y="4487918"/>
            <a:ext cx="863794" cy="1765130"/>
          </a:xfrm>
          <a:prstGeom prst="line">
            <a:avLst/>
          </a:prstGeom>
          <a:ln w="57150" cmpd="sng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156380" y="3910605"/>
            <a:ext cx="578782" cy="577313"/>
          </a:xfrm>
          <a:prstGeom prst="rect">
            <a:avLst/>
          </a:prstGeom>
          <a:solidFill>
            <a:schemeClr val="accent2">
              <a:lumMod val="50000"/>
              <a:alpha val="51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bacteria on hypha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20537" b="8939"/>
          <a:stretch/>
        </p:blipFill>
        <p:spPr>
          <a:xfrm>
            <a:off x="5519580" y="2228158"/>
            <a:ext cx="3643660" cy="3902744"/>
          </a:xfrm>
          <a:prstGeom prst="rect">
            <a:avLst/>
          </a:prstGeom>
        </p:spPr>
      </p:pic>
      <p:sp>
        <p:nvSpPr>
          <p:cNvPr id="17" name="Interaktive Schaltfläche: Zurückkehren 16">
            <a:hlinkClick r:id="rId5" action="ppaction://hlinksldjump" highlightClick="1"/>
          </p:cNvPr>
          <p:cNvSpPr/>
          <p:nvPr/>
        </p:nvSpPr>
        <p:spPr>
          <a:xfrm>
            <a:off x="8089676" y="60296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Interaktive Schaltfläche: Ende 17">
            <a:hlinkClick r:id="rId6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Interaktive Schaltfläche: Anfang 18">
            <a:hlinkClick r:id="rId7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AT" sz="3600" dirty="0" err="1"/>
              <a:t>Mycorrhiza</a:t>
            </a:r>
            <a:r>
              <a:rPr lang="de-AT" sz="3600" dirty="0"/>
              <a:t> – </a:t>
            </a:r>
            <a:r>
              <a:rPr lang="de-AT" sz="3600" dirty="0" err="1"/>
              <a:t>Tripartite</a:t>
            </a:r>
            <a:r>
              <a:rPr lang="de-AT" sz="3600" dirty="0"/>
              <a:t> </a:t>
            </a:r>
            <a:r>
              <a:rPr lang="de-AT" sz="3600" dirty="0" err="1"/>
              <a:t>Symbiosis</a:t>
            </a:r>
            <a:endParaRPr lang="de-AT" sz="3600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8" name="Textfeld 27">
              <a:hlinkClick r:id="" action="ppaction://noaction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u="sng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u="sng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u="sng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hteck 28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Rechteck 29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Rechteck 30">
              <a:hlinkClick r:id="rId10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Rechteck 31">
              <a:hlinkClick r:id="rId11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5646176" y="6165304"/>
            <a:ext cx="277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smtClean="0"/>
              <a:t>SEM – </a:t>
            </a:r>
            <a:r>
              <a:rPr lang="de-AT" sz="1200" b="1" dirty="0" err="1" smtClean="0"/>
              <a:t>Bacteria</a:t>
            </a:r>
            <a:r>
              <a:rPr lang="de-AT" sz="1200" b="1" dirty="0" smtClean="0"/>
              <a:t> on </a:t>
            </a:r>
            <a:r>
              <a:rPr lang="de-AT" sz="1200" b="1" dirty="0" err="1" smtClean="0"/>
              <a:t>Hyphae</a:t>
            </a:r>
            <a:r>
              <a:rPr lang="de-AT" sz="1200" b="1" dirty="0" smtClean="0"/>
              <a:t> </a:t>
            </a:r>
            <a:r>
              <a:rPr lang="de-AT" sz="1200" b="1" dirty="0" err="1" smtClean="0"/>
              <a:t>Surface</a:t>
            </a:r>
            <a:endParaRPr lang="de-AT" sz="1200" b="1" dirty="0"/>
          </a:p>
        </p:txBody>
      </p:sp>
    </p:spTree>
    <p:extLst>
      <p:ext uri="{BB962C8B-B14F-4D97-AF65-F5344CB8AC3E}">
        <p14:creationId xmlns:p14="http://schemas.microsoft.com/office/powerpoint/2010/main" val="100654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Microbial</a:t>
            </a:r>
            <a:r>
              <a:rPr lang="de-AT" dirty="0"/>
              <a:t> Community </a:t>
            </a:r>
            <a:r>
              <a:rPr lang="de-AT" dirty="0" err="1"/>
              <a:t>Composition</a:t>
            </a:r>
            <a:endParaRPr lang="de-AT" dirty="0"/>
          </a:p>
        </p:txBody>
      </p:sp>
      <p:sp>
        <p:nvSpPr>
          <p:cNvPr id="7" name="Textfeld 6">
            <a:hlinkClick r:id="rId3" action="ppaction://hlinksldjump"/>
          </p:cNvPr>
          <p:cNvSpPr txBox="1"/>
          <p:nvPr/>
        </p:nvSpPr>
        <p:spPr>
          <a:xfrm>
            <a:off x="6218378" y="5882605"/>
            <a:ext cx="1584176" cy="558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r"/>
            <a:r>
              <a:rPr lang="de-AT" b="1" dirty="0" err="1" smtClean="0">
                <a:solidFill>
                  <a:schemeClr val="tx1"/>
                </a:solidFill>
              </a:rPr>
              <a:t>Methods</a:t>
            </a:r>
            <a:endParaRPr lang="de-AT" b="1" dirty="0">
              <a:solidFill>
                <a:schemeClr val="tx1"/>
              </a:solidFill>
            </a:endParaRPr>
          </a:p>
        </p:txBody>
      </p:sp>
      <p:sp>
        <p:nvSpPr>
          <p:cNvPr id="8" name="Interaktive Schaltfläche: Zurückkehren 7">
            <a:hlinkClick r:id="rId3" action="ppaction://hlinksldjump" highlightClick="1"/>
          </p:cNvPr>
          <p:cNvSpPr/>
          <p:nvPr/>
        </p:nvSpPr>
        <p:spPr>
          <a:xfrm>
            <a:off x="7874562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Interaktive Schaltfläche: Ende 8">
            <a:hlinkClick r:id="rId3" action="ppaction://hlinksldjump" highlightClick="1"/>
          </p:cNvPr>
          <p:cNvSpPr/>
          <p:nvPr/>
        </p:nvSpPr>
        <p:spPr>
          <a:xfrm>
            <a:off x="6218378" y="5882605"/>
            <a:ext cx="576064" cy="558352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6" name="Group 5"/>
          <p:cNvGrpSpPr/>
          <p:nvPr/>
        </p:nvGrpSpPr>
        <p:grpSpPr>
          <a:xfrm>
            <a:off x="323528" y="1484784"/>
            <a:ext cx="8496944" cy="5103240"/>
            <a:chOff x="323528" y="1484784"/>
            <a:chExt cx="8496944" cy="5103240"/>
          </a:xfrm>
        </p:grpSpPr>
        <p:sp>
          <p:nvSpPr>
            <p:cNvPr id="5" name="Rechteck 4"/>
            <p:cNvSpPr/>
            <p:nvPr/>
          </p:nvSpPr>
          <p:spPr>
            <a:xfrm>
              <a:off x="323528" y="1484784"/>
              <a:ext cx="8496944" cy="5103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err="1" smtClean="0"/>
                <a:t>Litter</a:t>
              </a:r>
              <a:endParaRPr lang="de-AT" dirty="0"/>
            </a:p>
          </p:txBody>
        </p:sp>
        <p:pic>
          <p:nvPicPr>
            <p:cNvPr id="4" name="Picture 9" descr="ROMZ.all phylum_id profile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4" b="26374"/>
            <a:stretch/>
          </p:blipFill>
          <p:spPr>
            <a:xfrm>
              <a:off x="971600" y="1735184"/>
              <a:ext cx="6840760" cy="44261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043271" y="6093296"/>
              <a:ext cx="512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Litter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76388" y="6093296"/>
              <a:ext cx="454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Bulk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5856" y="6093296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Rhizosphere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39952" y="6104329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Rhizoplane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60032" y="6063679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Mycorrhizal Root Tip</a:t>
              </a:r>
              <a:endParaRPr lang="en-US" sz="1200" dirty="0"/>
            </a:p>
          </p:txBody>
        </p:sp>
      </p:grpSp>
      <p:sp>
        <p:nvSpPr>
          <p:cNvPr id="22" name="Interaktive Schaltfläche: Anfang 21">
            <a:hlinkClick r:id="rId5" action="ppaction://hlinksldjump" highlightClick="1"/>
          </p:cNvPr>
          <p:cNvSpPr/>
          <p:nvPr/>
        </p:nvSpPr>
        <p:spPr>
          <a:xfrm>
            <a:off x="8299264" y="53210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Interaktive Schaltfläche: Zurückkehren 30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2" name="Gruppieren 3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33" name="Textfeld 32">
              <a:hlinkClick r:id="rId6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hteck 33">
              <a:hlinkClick r:id="rId7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hteck 34">
              <a:hlinkClick r:id="rId8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Rechteck 35">
              <a:hlinkClick r:id="rId9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Rechteck 36">
              <a:hlinkClick r:id="rId10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Textfeld 37">
            <a:hlinkClick r:id="rId11" action="ppaction://hlinksldjump"/>
          </p:cNvPr>
          <p:cNvSpPr txBox="1"/>
          <p:nvPr/>
        </p:nvSpPr>
        <p:spPr>
          <a:xfrm>
            <a:off x="5942654" y="5872199"/>
            <a:ext cx="1871298" cy="558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r"/>
            <a:r>
              <a:rPr lang="de-AT" sz="1600" b="1" dirty="0" err="1" smtClean="0">
                <a:solidFill>
                  <a:schemeClr val="tx1"/>
                </a:solidFill>
              </a:rPr>
              <a:t>Soil</a:t>
            </a:r>
            <a:r>
              <a:rPr lang="de-AT" sz="1600" b="1" dirty="0" smtClean="0">
                <a:solidFill>
                  <a:schemeClr val="tx1"/>
                </a:solidFill>
              </a:rPr>
              <a:t> Habitats</a:t>
            </a:r>
            <a:endParaRPr lang="de-AT" sz="1600" b="1" dirty="0">
              <a:solidFill>
                <a:schemeClr val="tx1"/>
              </a:solidFill>
            </a:endParaRPr>
          </a:p>
        </p:txBody>
      </p:sp>
      <p:sp>
        <p:nvSpPr>
          <p:cNvPr id="39" name="Interaktive Schaltfläche: Ende 38">
            <a:hlinkClick r:id="rId11" action="ppaction://hlinksldjump" highlightClick="1"/>
          </p:cNvPr>
          <p:cNvSpPr/>
          <p:nvPr/>
        </p:nvSpPr>
        <p:spPr>
          <a:xfrm>
            <a:off x="5942654" y="5872199"/>
            <a:ext cx="576064" cy="558352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93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42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4000" dirty="0" err="1"/>
              <a:t>S</a:t>
            </a:r>
            <a:r>
              <a:rPr lang="de-AT" sz="4000" dirty="0" err="1" smtClean="0"/>
              <a:t>oil</a:t>
            </a:r>
            <a:r>
              <a:rPr lang="de-AT" sz="4000" dirty="0" smtClean="0"/>
              <a:t> </a:t>
            </a:r>
            <a:r>
              <a:rPr lang="de-AT" sz="4000" dirty="0" err="1"/>
              <a:t>h</a:t>
            </a:r>
            <a:r>
              <a:rPr lang="de-AT" sz="4000" dirty="0" err="1" smtClean="0"/>
              <a:t>abitats</a:t>
            </a:r>
            <a:r>
              <a:rPr lang="de-AT" sz="4000" dirty="0" smtClean="0"/>
              <a:t> </a:t>
            </a:r>
            <a:r>
              <a:rPr lang="de-AT" sz="4000" dirty="0" err="1" smtClean="0"/>
              <a:t>of</a:t>
            </a:r>
            <a:r>
              <a:rPr lang="de-AT" sz="4000" dirty="0" smtClean="0"/>
              <a:t> </a:t>
            </a:r>
            <a:r>
              <a:rPr lang="de-AT" sz="4000" i="1" dirty="0" err="1" smtClean="0"/>
              <a:t>Fagus</a:t>
            </a:r>
            <a:r>
              <a:rPr lang="de-AT" sz="4000" i="1" dirty="0" smtClean="0"/>
              <a:t> </a:t>
            </a:r>
            <a:r>
              <a:rPr lang="de-AT" sz="4000" i="1" dirty="0" err="1" smtClean="0"/>
              <a:t>sylvatica</a:t>
            </a:r>
            <a:endParaRPr lang="de-AT" sz="4000" i="1" dirty="0"/>
          </a:p>
        </p:txBody>
      </p:sp>
      <p:pic>
        <p:nvPicPr>
          <p:cNvPr id="24" name="Picture 4" descr="mycor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3" t="3368" r="25928" b="21706"/>
          <a:stretch/>
        </p:blipFill>
        <p:spPr>
          <a:xfrm>
            <a:off x="3408668" y="1576975"/>
            <a:ext cx="2403185" cy="4588329"/>
          </a:xfrm>
          <a:prstGeom prst="rect">
            <a:avLst/>
          </a:prstGeom>
        </p:spPr>
      </p:pic>
      <p:sp>
        <p:nvSpPr>
          <p:cNvPr id="25" name="Rechteck 38"/>
          <p:cNvSpPr/>
          <p:nvPr/>
        </p:nvSpPr>
        <p:spPr>
          <a:xfrm>
            <a:off x="1547664" y="3458158"/>
            <a:ext cx="1719131" cy="1240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>
              <a:solidFill>
                <a:schemeClr val="bg1"/>
              </a:solidFill>
            </a:endParaRPr>
          </a:p>
          <a:p>
            <a:pPr algn="ctr"/>
            <a:endParaRPr lang="de-DE" sz="2000" b="1" dirty="0" smtClean="0">
              <a:solidFill>
                <a:schemeClr val="bg1"/>
              </a:solidFill>
            </a:endParaRPr>
          </a:p>
          <a:p>
            <a:pPr algn="ctr"/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6" name="Rectangle 7"/>
          <p:cNvSpPr/>
          <p:nvPr/>
        </p:nvSpPr>
        <p:spPr>
          <a:xfrm>
            <a:off x="3511453" y="6289305"/>
            <a:ext cx="21210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</a:t>
            </a:r>
            <a:r>
              <a:rPr lang="en-US" sz="800" dirty="0" err="1" smtClean="0"/>
              <a:t>mycor.nancy.inra.fr</a:t>
            </a:r>
            <a:r>
              <a:rPr lang="en-US" sz="800" dirty="0" smtClean="0"/>
              <a:t>/IAM/?</a:t>
            </a:r>
            <a:r>
              <a:rPr lang="en-US" sz="800" dirty="0" err="1" smtClean="0"/>
              <a:t>page_id</a:t>
            </a:r>
            <a:r>
              <a:rPr lang="en-US" sz="800" dirty="0" smtClean="0"/>
              <a:t>=727</a:t>
            </a:r>
            <a:endParaRPr lang="en-US" sz="800" dirty="0"/>
          </a:p>
        </p:txBody>
      </p:sp>
      <p:pic>
        <p:nvPicPr>
          <p:cNvPr id="27" name="Content Placeholder 4" descr="DSC_136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2" t="-10730" r="-9298" b="-8146"/>
          <a:stretch/>
        </p:blipFill>
        <p:spPr>
          <a:xfrm>
            <a:off x="5944379" y="4467291"/>
            <a:ext cx="2977806" cy="2121995"/>
          </a:xfrm>
          <a:prstGeom prst="rect">
            <a:avLst/>
          </a:prstGeom>
        </p:spPr>
      </p:pic>
      <p:cxnSp>
        <p:nvCxnSpPr>
          <p:cNvPr id="28" name="Straight Connector 9"/>
          <p:cNvCxnSpPr/>
          <p:nvPr/>
        </p:nvCxnSpPr>
        <p:spPr>
          <a:xfrm flipH="1">
            <a:off x="3620954" y="3717032"/>
            <a:ext cx="663723" cy="0"/>
          </a:xfrm>
          <a:prstGeom prst="line">
            <a:avLst/>
          </a:prstGeom>
          <a:ln>
            <a:solidFill>
              <a:srgbClr val="B182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eck 33"/>
          <p:cNvSpPr/>
          <p:nvPr/>
        </p:nvSpPr>
        <p:spPr>
          <a:xfrm>
            <a:off x="467544" y="1772816"/>
            <a:ext cx="1477180" cy="120646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0" name="Rechteck 42"/>
          <p:cNvSpPr/>
          <p:nvPr/>
        </p:nvSpPr>
        <p:spPr>
          <a:xfrm>
            <a:off x="6179765" y="2102295"/>
            <a:ext cx="2507035" cy="17249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6367575" y="4267236"/>
            <a:ext cx="2319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m</a:t>
            </a:r>
            <a:r>
              <a:rPr lang="en-US" sz="2000" b="1" dirty="0" err="1" smtClean="0"/>
              <a:t>ycorrhizal</a:t>
            </a:r>
            <a:r>
              <a:rPr lang="en-US" sz="2000" b="1" dirty="0" smtClean="0"/>
              <a:t> </a:t>
            </a:r>
            <a:r>
              <a:rPr lang="en-US" sz="2000" b="1" dirty="0" err="1"/>
              <a:t>r</a:t>
            </a:r>
            <a:r>
              <a:rPr lang="en-US" sz="2000" b="1" dirty="0" err="1" smtClean="0"/>
              <a:t>oottips</a:t>
            </a:r>
            <a:endParaRPr lang="en-US" sz="2000" b="1" dirty="0"/>
          </a:p>
        </p:txBody>
      </p:sp>
      <p:sp>
        <p:nvSpPr>
          <p:cNvPr id="32" name="TextBox 13"/>
          <p:cNvSpPr txBox="1"/>
          <p:nvPr/>
        </p:nvSpPr>
        <p:spPr>
          <a:xfrm>
            <a:off x="430717" y="3878380"/>
            <a:ext cx="107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dirty="0" smtClean="0">
                <a:solidFill>
                  <a:srgbClr val="000000"/>
                </a:solidFill>
              </a:rPr>
              <a:t>ulk soil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3" name="TextBox 14"/>
          <p:cNvSpPr txBox="1"/>
          <p:nvPr/>
        </p:nvSpPr>
        <p:spPr>
          <a:xfrm>
            <a:off x="1944724" y="1772816"/>
            <a:ext cx="701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litter</a:t>
            </a:r>
            <a:endParaRPr lang="en-US" sz="2000" b="1" dirty="0"/>
          </a:p>
        </p:txBody>
      </p:sp>
      <p:sp>
        <p:nvSpPr>
          <p:cNvPr id="34" name="Rectangle 15"/>
          <p:cNvSpPr/>
          <p:nvPr/>
        </p:nvSpPr>
        <p:spPr>
          <a:xfrm>
            <a:off x="7379583" y="1704514"/>
            <a:ext cx="1307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rhizoplane</a:t>
            </a:r>
            <a:endParaRPr lang="en-US" sz="2000" b="1" dirty="0"/>
          </a:p>
        </p:txBody>
      </p:sp>
      <p:cxnSp>
        <p:nvCxnSpPr>
          <p:cNvPr id="35" name="Straight Arrow Connector 16"/>
          <p:cNvCxnSpPr>
            <a:stCxn id="29" idx="3"/>
          </p:cNvCxnSpPr>
          <p:nvPr/>
        </p:nvCxnSpPr>
        <p:spPr>
          <a:xfrm>
            <a:off x="1944724" y="2376049"/>
            <a:ext cx="2030390" cy="1340983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7"/>
          <p:cNvCxnSpPr/>
          <p:nvPr/>
        </p:nvCxnSpPr>
        <p:spPr>
          <a:xfrm>
            <a:off x="3266795" y="4008404"/>
            <a:ext cx="708319" cy="0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8"/>
          <p:cNvCxnSpPr/>
          <p:nvPr/>
        </p:nvCxnSpPr>
        <p:spPr>
          <a:xfrm flipH="1" flipV="1">
            <a:off x="4788024" y="5085185"/>
            <a:ext cx="1296144" cy="504055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9"/>
          <p:cNvCxnSpPr/>
          <p:nvPr/>
        </p:nvCxnSpPr>
        <p:spPr>
          <a:xfrm flipH="1">
            <a:off x="5413716" y="2568604"/>
            <a:ext cx="748180" cy="1439800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20"/>
          <p:cNvCxnSpPr>
            <a:stCxn id="42" idx="3"/>
          </p:cNvCxnSpPr>
          <p:nvPr/>
        </p:nvCxnSpPr>
        <p:spPr>
          <a:xfrm flipV="1">
            <a:off x="2383168" y="5214003"/>
            <a:ext cx="1810791" cy="596814"/>
          </a:xfrm>
          <a:prstGeom prst="straightConnector1">
            <a:avLst/>
          </a:prstGeom>
          <a:ln w="3810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6"/>
          <p:cNvSpPr txBox="1"/>
          <p:nvPr/>
        </p:nvSpPr>
        <p:spPr>
          <a:xfrm>
            <a:off x="430717" y="4754032"/>
            <a:ext cx="1862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rhizosphere</a:t>
            </a:r>
            <a:r>
              <a:rPr lang="en-US" sz="2000" b="1" dirty="0" smtClean="0">
                <a:solidFill>
                  <a:srgbClr val="000000"/>
                </a:solidFill>
              </a:rPr>
              <a:t> soil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4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02" y="5157192"/>
            <a:ext cx="1941066" cy="1307249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51" name="Textfeld 50">
              <a:hlinkClick r:id="rId8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Rechteck 51">
              <a:hlinkClick r:id="rId9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Rechteck 52">
              <a:hlinkClick r:id="rId10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Rechteck 53">
              <a:hlinkClick r:id="rId11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Rechteck 54">
              <a:hlinkClick r:id="rId12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6" name="Interaktive Schaltfläche: Zurückkehren 55">
            <a:hlinkClick r:id="" action="ppaction://hlinkshowjump?jump=lastslideviewed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88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hteck 66">
            <a:hlinkClick r:id="rId2" action="ppaction://hlinksldjump"/>
          </p:cNvPr>
          <p:cNvSpPr/>
          <p:nvPr/>
        </p:nvSpPr>
        <p:spPr>
          <a:xfrm>
            <a:off x="7583137" y="548680"/>
            <a:ext cx="619200" cy="619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47" name="Picture 2" descr="E:\111215_LM_NanoSIMS_Mapping\Wafer12\wafer12.1\wafer12_1_40x_hf_merg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0408">
            <a:off x="764051" y="1992920"/>
            <a:ext cx="8178094" cy="68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Interface Plant – Fungi </a:t>
            </a:r>
            <a:r>
              <a:rPr lang="de-AT" baseline="30000" dirty="0" smtClean="0"/>
              <a:t>13</a:t>
            </a:r>
            <a:r>
              <a:rPr lang="de-AT" dirty="0" smtClean="0"/>
              <a:t>C</a:t>
            </a:r>
            <a:endParaRPr lang="de-AT" dirty="0"/>
          </a:p>
        </p:txBody>
      </p:sp>
      <p:sp>
        <p:nvSpPr>
          <p:cNvPr id="5" name="Pfeil nach rechts 4"/>
          <p:cNvSpPr/>
          <p:nvPr/>
        </p:nvSpPr>
        <p:spPr>
          <a:xfrm>
            <a:off x="1691680" y="2045712"/>
            <a:ext cx="360040" cy="3693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8" name="Picture 3" descr="C:\Data\Dec_2015 - complete\ITO-12\032816_2nd run_Dead time corrected\ITO-12-S1-IM2@12\ITO-12-S1-IM2@12_13C_image2_uncorr_AT2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00" y="11700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Data\Dec_2015 - complete\ITO-12\032816_2nd run_Dead time corrected\ITO-12-S1-IM2@11\ITO-12-S1-IM2@11_13C_image2_uncorr_AT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0" y="1234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Data\Dec_2015 - complete\ITO-12\032816_2nd run_Dead time corrected\ITO-12-S1-IM2@10\ITO-12-S1-IM2@10_13C_image2_uncorr_AT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0" y="1306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Data\Dec_2015 - complete\ITO-12\032816_2nd run_Dead time corrected\ITO-12-S1-IM2@9\ITO-12-S1-IM2@9_13C_image2_uncorr_AT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306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Data\Dec_2015 - complete\ITO-12\032816_2nd run_Dead time corrected\ITO-12-S1-IM2@8\ITO-12-S1-IM2@8_13C_image2_uncorr_AT2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27792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Data\Dec_2015 - complete\ITO-12\032816_2nd run_Dead time corrected\ITO-12-S1-IM2@7\ITO-12-S1-IM2@7_13C_image2_uncorr_AT2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00" y="27756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Data\Dec_2015 - complete\ITO-12\032816_2nd run_Dead time corrected\ITO-12-S1-IM2@6\ITO-12-S1-IM2@6_13C_image2_uncorr_AT2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27504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Data\Dec_2015 - complete\ITO-12\032816_2nd run_Dead time corrected\ITO-12-S1-IM2@5\ITO-12-S1-IM2@5_13C_image2_uncorr_AT2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000" y="2674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Data\Dec_2015 - complete\ITO-12\032816_2nd run_Dead time corrected\ITO-12-S1-IM2@4\ITO-12-S1-IM2@4_13C_image2_uncorr_AT2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00" y="4078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Data\Dec_2015 - complete\ITO-12\032816_2nd run_Dead time corrected\ITO-12-S1-IM2@3\ITO-12-S1-IM2@3_13C_image2_uncorr_AT2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40896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Data\Dec_2015 - complete\ITO-12\032816_2nd run_Dead time corrected\ITO-12-S1-IM2@2\ITO-12-S1-IM2@2_13C_image2_uncorr_AT1-2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00" y="40824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Data\Dec_2015 - complete\ITO-12\032816_2nd run_Dead time corrected\ITO-12-S1-IM2@1\ITO-12-S1-IM2@1_13C_image2_uncorr_AT1-3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4114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hteck 59">
            <a:hlinkClick r:id="rId27" action="ppaction://hlinksldjump"/>
          </p:cNvPr>
          <p:cNvSpPr/>
          <p:nvPr/>
        </p:nvSpPr>
        <p:spPr>
          <a:xfrm>
            <a:off x="2268000" y="1306800"/>
            <a:ext cx="1955126" cy="20344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7" name="Gruppieren 6"/>
          <p:cNvGrpSpPr/>
          <p:nvPr/>
        </p:nvGrpSpPr>
        <p:grpSpPr>
          <a:xfrm>
            <a:off x="2267999" y="5987143"/>
            <a:ext cx="6030109" cy="143298"/>
            <a:chOff x="2268000" y="6001119"/>
            <a:chExt cx="3901440" cy="129321"/>
          </a:xfrm>
        </p:grpSpPr>
        <p:pic>
          <p:nvPicPr>
            <p:cNvPr id="63" name="Picture 2" descr="C:\Data\Dec_2015 - complete\ITO-12\032816_2nd run_Dead time corrected\ITO-12-S1-IM2@1\ITO-12-S1-IM2@1_13C_image2_uncorr_AT1-3.jpg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6"/>
            <a:stretch/>
          </p:blipFill>
          <p:spPr bwMode="auto">
            <a:xfrm>
              <a:off x="2268000" y="6001119"/>
              <a:ext cx="3901440" cy="128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feld 63"/>
            <p:cNvSpPr txBox="1"/>
            <p:nvPr/>
          </p:nvSpPr>
          <p:spPr>
            <a:xfrm>
              <a:off x="2268000" y="6001929"/>
              <a:ext cx="791395" cy="1276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000" dirty="0" smtClean="0">
                  <a:solidFill>
                    <a:schemeClr val="bg1"/>
                  </a:solidFill>
                </a:rPr>
                <a:t>1,03 AT %</a:t>
              </a:r>
              <a:endParaRPr lang="de-AT" sz="10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5450960" y="6001119"/>
              <a:ext cx="718480" cy="129321"/>
            </a:xfrm>
            <a:prstGeom prst="rect">
              <a:avLst/>
            </a:prstGeom>
            <a:solidFill>
              <a:srgbClr val="EE4C8A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000" dirty="0">
                  <a:solidFill>
                    <a:schemeClr val="bg1"/>
                  </a:solidFill>
                </a:rPr>
                <a:t>2</a:t>
              </a:r>
              <a:r>
                <a:rPr lang="de-AT" sz="1000" dirty="0" smtClean="0">
                  <a:solidFill>
                    <a:schemeClr val="bg1"/>
                  </a:solidFill>
                </a:rPr>
                <a:t> AT %</a:t>
              </a:r>
              <a:endParaRPr lang="de-AT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Interaktive Schaltfläche: Zurückkehren 13">
            <a:hlinkClick r:id="rId29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Multiplizieren 65">
            <a:hlinkClick r:id="rId2" action="ppaction://hlinksldjump"/>
          </p:cNvPr>
          <p:cNvSpPr/>
          <p:nvPr/>
        </p:nvSpPr>
        <p:spPr>
          <a:xfrm>
            <a:off x="7583137" y="547571"/>
            <a:ext cx="619200" cy="620309"/>
          </a:xfrm>
          <a:prstGeom prst="mathMultiply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hlinkClick r:id="rId30" action="ppaction://hlinksldjump"/>
          </p:cNvPr>
          <p:cNvSpPr/>
          <p:nvPr/>
        </p:nvSpPr>
        <p:spPr>
          <a:xfrm>
            <a:off x="8298000" y="548680"/>
            <a:ext cx="522000" cy="6203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xtfeld 69">
            <a:hlinkClick r:id="rId30" action="ppaction://hlinksldjump"/>
          </p:cNvPr>
          <p:cNvSpPr txBox="1"/>
          <p:nvPr/>
        </p:nvSpPr>
        <p:spPr>
          <a:xfrm>
            <a:off x="8277492" y="743324"/>
            <a:ext cx="5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</a:t>
            </a:r>
            <a:r>
              <a:rPr lang="de-AT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endParaRPr lang="de-AT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feld 70">
            <a:hlinkClick r:id="rId30" action="ppaction://hlinksldjump"/>
          </p:cNvPr>
          <p:cNvSpPr txBox="1"/>
          <p:nvPr/>
        </p:nvSpPr>
        <p:spPr>
          <a:xfrm>
            <a:off x="8265772" y="586211"/>
            <a:ext cx="6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Switch </a:t>
            </a:r>
            <a:r>
              <a:rPr lang="de-AT" sz="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endParaRPr lang="de-AT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2" name="Gruppieren 7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73" name="Textfeld 72">
              <a:hlinkClick r:id="rId31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Rechteck 73">
              <a:hlinkClick r:id="rId32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Rechteck 74">
              <a:hlinkClick r:id="rId33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Rechteck 75">
              <a:hlinkClick r:id="rId29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Rechteck 76">
              <a:hlinkClick r:id="rId34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9" name="Textfeld 78"/>
          <p:cNvSpPr txBox="1"/>
          <p:nvPr/>
        </p:nvSpPr>
        <p:spPr>
          <a:xfrm>
            <a:off x="228606" y="4062128"/>
            <a:ext cx="1719943" cy="208715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sz="1600" dirty="0">
                <a:solidFill>
                  <a:schemeClr val="bg1"/>
                </a:solidFill>
              </a:rPr>
              <a:t>Flow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recently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assimilated</a:t>
            </a:r>
            <a:r>
              <a:rPr lang="de-DE" sz="1600" dirty="0">
                <a:solidFill>
                  <a:schemeClr val="bg1"/>
                </a:solidFill>
              </a:rPr>
              <a:t> plant C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N </a:t>
            </a:r>
            <a:r>
              <a:rPr lang="de-DE" sz="1600" dirty="0" err="1">
                <a:solidFill>
                  <a:schemeClr val="bg1"/>
                </a:solidFill>
              </a:rPr>
              <a:t>taken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up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from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soil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spatially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correlated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root</a:t>
            </a:r>
            <a:r>
              <a:rPr lang="de-DE" sz="1600" dirty="0">
                <a:solidFill>
                  <a:schemeClr val="bg1"/>
                </a:solidFill>
              </a:rPr>
              <a:t>-fungus </a:t>
            </a:r>
            <a:r>
              <a:rPr lang="de-DE" sz="1600" dirty="0" err="1">
                <a:solidFill>
                  <a:schemeClr val="bg1"/>
                </a:solidFill>
              </a:rPr>
              <a:t>interface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5448" y="2023940"/>
            <a:ext cx="19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C</a:t>
            </a:r>
            <a:r>
              <a:rPr lang="de-AT" b="1" dirty="0" smtClean="0">
                <a:solidFill>
                  <a:srgbClr val="FF0000"/>
                </a:solidFill>
              </a:rPr>
              <a:t>lick </a:t>
            </a:r>
            <a:r>
              <a:rPr lang="de-AT" b="1" dirty="0" err="1" smtClean="0">
                <a:solidFill>
                  <a:srgbClr val="FF0000"/>
                </a:solidFill>
              </a:rPr>
              <a:t>to</a:t>
            </a:r>
            <a:r>
              <a:rPr lang="de-AT" b="1" dirty="0" smtClean="0">
                <a:solidFill>
                  <a:srgbClr val="FF0000"/>
                </a:solidFill>
              </a:rPr>
              <a:t> zoom in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hlinkClick r:id="rId4" action="ppaction://hlinksldjump"/>
          </p:cNvPr>
          <p:cNvSpPr txBox="1"/>
          <p:nvPr/>
        </p:nvSpPr>
        <p:spPr>
          <a:xfrm>
            <a:off x="7937276" y="116788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12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40" name="Textfeld 39">
            <a:hlinkClick r:id="rId17" action="ppaction://hlinksldjump"/>
          </p:cNvPr>
          <p:cNvSpPr txBox="1"/>
          <p:nvPr/>
        </p:nvSpPr>
        <p:spPr>
          <a:xfrm>
            <a:off x="7967892" y="2674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Textfeld 40">
            <a:hlinkClick r:id="rId19" action="ppaction://hlinksldjump"/>
          </p:cNvPr>
          <p:cNvSpPr txBox="1"/>
          <p:nvPr/>
        </p:nvSpPr>
        <p:spPr>
          <a:xfrm>
            <a:off x="7988400" y="40824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Textfeld 41">
            <a:hlinkClick r:id="rId6" action="ppaction://hlinksldjump"/>
          </p:cNvPr>
          <p:cNvSpPr txBox="1"/>
          <p:nvPr/>
        </p:nvSpPr>
        <p:spPr>
          <a:xfrm>
            <a:off x="6595309" y="1234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11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6649309" y="4062128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  <a:hlinkClick r:id="rId21" action="ppaction://hlinksldjump"/>
              </a:rPr>
              <a:t>3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44" name="Textfeld 43">
            <a:hlinkClick r:id="rId11" action="ppaction://hlinksldjump"/>
          </p:cNvPr>
          <p:cNvSpPr txBox="1"/>
          <p:nvPr/>
        </p:nvSpPr>
        <p:spPr>
          <a:xfrm>
            <a:off x="3434400" y="338305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8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45" name="Textfeld 44">
            <a:hlinkClick r:id="rId13" action="ppaction://hlinksldjump"/>
          </p:cNvPr>
          <p:cNvSpPr txBox="1"/>
          <p:nvPr/>
        </p:nvSpPr>
        <p:spPr>
          <a:xfrm>
            <a:off x="4640400" y="27756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6" name="Textfeld 45">
            <a:hlinkClick r:id="rId15" action="ppaction://hlinksldjump"/>
          </p:cNvPr>
          <p:cNvSpPr txBox="1"/>
          <p:nvPr/>
        </p:nvSpPr>
        <p:spPr>
          <a:xfrm>
            <a:off x="6033600" y="2750743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9" name="Textfeld 68">
            <a:hlinkClick r:id="rId23" action="ppaction://hlinksldjump"/>
          </p:cNvPr>
          <p:cNvSpPr txBox="1"/>
          <p:nvPr/>
        </p:nvSpPr>
        <p:spPr>
          <a:xfrm>
            <a:off x="5292109" y="40824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2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80" name="Textfeld 79">
            <a:hlinkClick r:id="rId25" action="ppaction://hlinksldjump"/>
          </p:cNvPr>
          <p:cNvSpPr txBox="1"/>
          <p:nvPr/>
        </p:nvSpPr>
        <p:spPr>
          <a:xfrm>
            <a:off x="3913526" y="4114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81" name="Textfeld 80">
            <a:hlinkClick r:id="rId27" action="ppaction://hlinksldjump"/>
          </p:cNvPr>
          <p:cNvSpPr txBox="1"/>
          <p:nvPr/>
        </p:nvSpPr>
        <p:spPr>
          <a:xfrm>
            <a:off x="3891754" y="1339458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9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82" name="Textfeld 81">
            <a:hlinkClick r:id="rId8" action="ppaction://hlinksldjump"/>
          </p:cNvPr>
          <p:cNvSpPr txBox="1"/>
          <p:nvPr/>
        </p:nvSpPr>
        <p:spPr>
          <a:xfrm>
            <a:off x="5389309" y="1306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10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83" name="Textfeld 82">
            <a:hlinkClick r:id="rId21" action="ppaction://hlinksldjump"/>
          </p:cNvPr>
          <p:cNvSpPr txBox="1"/>
          <p:nvPr/>
        </p:nvSpPr>
        <p:spPr>
          <a:xfrm>
            <a:off x="6649309" y="4114286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49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E:\111215_LM_NanoSIMS_Mapping\Wafer12\wafer12.1\wafer12_1_40x_hf_me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0408">
            <a:off x="764051" y="1992920"/>
            <a:ext cx="8178094" cy="68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Data\Dec_2015 - complete\ITO-12\032816_2nd run_Dead time corrected\ITO-12-S1-IM2@12\ITO-12-S1-IM2@12_15N_image2_uncorr_AT5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88" y="1168989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Data\Dec_2015 - complete\ITO-12\032816_2nd run_Dead time corrected\ITO-12-S1-IM2@11\ITO-12-S1-IM2@11_15N_image2_uncorr_AT5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0" y="1234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Data\Dec_2015 - complete\ITO-12\032816_2nd run_Dead time corrected\ITO-12-S1-IM2@10\ITO-12-S1-IM2@10_15N_image2_uncorr_AT5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0" y="1306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Data\Dec_2015 - complete\ITO-12\032816_2nd run_Dead time corrected\ITO-12-S1-IM2@9\ITO-12-S1-IM2@9_15N_image2_uncorr_AT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13068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Data\Dec_2015 - complete\ITO-12\032816_2nd run_Dead time corrected\ITO-12-S1-IM2@8\ITO-12-S1-IM2@8_15N_image2_uncorr_AT5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27792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Data\Dec_2015 - complete\ITO-12\032816_2nd run_Dead time corrected\ITO-12-S1-IM2@7\ITO-12-S1-IM2@7_15N_image2_uncorr_AT5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00" y="27756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Data\Dec_2015 - complete\ITO-12\032816_2nd run_Dead time corrected\ITO-12-S1-IM2@6\ITO-12-S1-IM2@6_15N_image2_uncorr_AT5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2750400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Data\Dec_2015 - complete\ITO-12\032816_2nd run_Dead time corrected\ITO-12-S1-IM2@5\ITO-12-S1-IM2@5_15N_image2_uncorr_AT5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31" y="2674964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Data\Dec_2015 - complete\ITO-12\032816_2nd run_Dead time corrected\ITO-12-S1-IM2@4\ITO-12-S1-IM2@4_15N_image2_uncorr_AT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55" y="4076893"/>
            <a:ext cx="195490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Interface Plant – Fungi </a:t>
            </a:r>
            <a:r>
              <a:rPr lang="de-AT" baseline="30000" dirty="0" smtClean="0"/>
              <a:t>15</a:t>
            </a:r>
            <a:r>
              <a:rPr lang="de-AT" dirty="0"/>
              <a:t>N</a:t>
            </a:r>
          </a:p>
        </p:txBody>
      </p:sp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36" y="4087920"/>
            <a:ext cx="1944216" cy="2004973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78" y="4082295"/>
            <a:ext cx="1955126" cy="2016224"/>
          </a:xfrm>
          <a:prstGeom prst="rect">
            <a:avLst/>
          </a:prstGeom>
        </p:spPr>
      </p:pic>
      <p:pic>
        <p:nvPicPr>
          <p:cNvPr id="11" name="Content Placeholder 10">
            <a:hlinkClick r:id="rId2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32" y="4114343"/>
            <a:ext cx="1946398" cy="2007223"/>
          </a:xfrm>
        </p:spPr>
      </p:pic>
      <p:sp>
        <p:nvSpPr>
          <p:cNvPr id="3" name="Rechteck 2">
            <a:hlinkClick r:id="rId26" action="ppaction://hlinksldjump"/>
          </p:cNvPr>
          <p:cNvSpPr/>
          <p:nvPr/>
        </p:nvSpPr>
        <p:spPr>
          <a:xfrm>
            <a:off x="2268000" y="1306800"/>
            <a:ext cx="1955126" cy="20344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/>
          <p:cNvSpPr txBox="1"/>
          <p:nvPr/>
        </p:nvSpPr>
        <p:spPr>
          <a:xfrm>
            <a:off x="15448" y="2023940"/>
            <a:ext cx="19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C</a:t>
            </a:r>
            <a:r>
              <a:rPr lang="de-AT" b="1" dirty="0" smtClean="0">
                <a:solidFill>
                  <a:srgbClr val="FF0000"/>
                </a:solidFill>
              </a:rPr>
              <a:t>lick </a:t>
            </a:r>
            <a:r>
              <a:rPr lang="de-AT" b="1" dirty="0" err="1" smtClean="0">
                <a:solidFill>
                  <a:srgbClr val="FF0000"/>
                </a:solidFill>
              </a:rPr>
              <a:t>to</a:t>
            </a:r>
            <a:r>
              <a:rPr lang="de-AT" b="1" dirty="0" smtClean="0">
                <a:solidFill>
                  <a:srgbClr val="FF0000"/>
                </a:solidFill>
              </a:rPr>
              <a:t> zoom in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>
            <a:off x="1691680" y="2045712"/>
            <a:ext cx="360040" cy="3693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9" name="Gruppieren 48"/>
          <p:cNvGrpSpPr/>
          <p:nvPr/>
        </p:nvGrpSpPr>
        <p:grpSpPr>
          <a:xfrm>
            <a:off x="2268000" y="5995135"/>
            <a:ext cx="6031264" cy="128944"/>
            <a:chOff x="4716016" y="5575607"/>
            <a:chExt cx="3901440" cy="129321"/>
          </a:xfrm>
        </p:grpSpPr>
        <p:pic>
          <p:nvPicPr>
            <p:cNvPr id="50" name="Picture 3" descr="C:\Data\Dec_2015 - complete\ITO-12\032816_2nd run_Dead time corrected\ITO-12-S1-IM2@1\ITO-12-S1-IM2@1_15N_image2_uncorr_AT5.jpg"/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786"/>
            <a:stretch/>
          </p:blipFill>
          <p:spPr bwMode="auto">
            <a:xfrm>
              <a:off x="4716016" y="5575607"/>
              <a:ext cx="3901440" cy="129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feld 50"/>
            <p:cNvSpPr txBox="1"/>
            <p:nvPr/>
          </p:nvSpPr>
          <p:spPr>
            <a:xfrm>
              <a:off x="4716016" y="5575984"/>
              <a:ext cx="723781" cy="12813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000" dirty="0" smtClean="0">
                  <a:solidFill>
                    <a:schemeClr val="bg1"/>
                  </a:solidFill>
                </a:rPr>
                <a:t>0,36 AT %</a:t>
              </a:r>
              <a:endParaRPr lang="de-AT" sz="10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8039491" y="5575984"/>
              <a:ext cx="577965" cy="128134"/>
            </a:xfrm>
            <a:prstGeom prst="rect">
              <a:avLst/>
            </a:prstGeom>
            <a:solidFill>
              <a:srgbClr val="EE4C8A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000" dirty="0" smtClean="0">
                  <a:solidFill>
                    <a:schemeClr val="bg1"/>
                  </a:solidFill>
                </a:rPr>
                <a:t>5 AT %</a:t>
              </a:r>
              <a:endParaRPr lang="de-AT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Interaktive Schaltfläche: Zurückkehren 13">
            <a:hlinkClick r:id="rId28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>
            <a:hlinkClick r:id="rId29" action="ppaction://hlinksldjump"/>
          </p:cNvPr>
          <p:cNvSpPr/>
          <p:nvPr/>
        </p:nvSpPr>
        <p:spPr>
          <a:xfrm>
            <a:off x="7583137" y="548680"/>
            <a:ext cx="619200" cy="619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Multiplizieren 7">
            <a:hlinkClick r:id="rId29" action="ppaction://hlinksldjump"/>
          </p:cNvPr>
          <p:cNvSpPr/>
          <p:nvPr/>
        </p:nvSpPr>
        <p:spPr>
          <a:xfrm>
            <a:off x="7583137" y="547571"/>
            <a:ext cx="619200" cy="620309"/>
          </a:xfrm>
          <a:prstGeom prst="mathMultiply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hlinkClick r:id="rId30" action="ppaction://hlinksldjump"/>
          </p:cNvPr>
          <p:cNvSpPr/>
          <p:nvPr/>
        </p:nvSpPr>
        <p:spPr>
          <a:xfrm>
            <a:off x="8298000" y="548680"/>
            <a:ext cx="522000" cy="6203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feld 9">
            <a:hlinkClick r:id="rId30" action="ppaction://hlinksldjump"/>
          </p:cNvPr>
          <p:cNvSpPr txBox="1"/>
          <p:nvPr/>
        </p:nvSpPr>
        <p:spPr>
          <a:xfrm>
            <a:off x="8265772" y="586211"/>
            <a:ext cx="713063" cy="22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Switch </a:t>
            </a:r>
            <a:r>
              <a:rPr lang="de-AT" sz="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endParaRPr lang="de-AT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feld 11">
            <a:hlinkClick r:id="rId30" action="ppaction://hlinksldjump"/>
          </p:cNvPr>
          <p:cNvSpPr txBox="1"/>
          <p:nvPr/>
        </p:nvSpPr>
        <p:spPr>
          <a:xfrm>
            <a:off x="8288378" y="743324"/>
            <a:ext cx="5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de-AT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endParaRPr lang="de-AT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54" name="Textfeld 53">
              <a:hlinkClick r:id="rId31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Rechteck 54">
              <a:hlinkClick r:id="rId32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Rechteck 55">
              <a:hlinkClick r:id="rId33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Rechteck 56">
              <a:hlinkClick r:id="rId2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Rechteck 57">
              <a:hlinkClick r:id="rId34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28606" y="4062128"/>
            <a:ext cx="1719943" cy="208715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sz="1600" dirty="0">
                <a:solidFill>
                  <a:schemeClr val="bg1"/>
                </a:solidFill>
              </a:rPr>
              <a:t>Flow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recently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assimilated</a:t>
            </a:r>
            <a:r>
              <a:rPr lang="de-DE" sz="1600" dirty="0">
                <a:solidFill>
                  <a:schemeClr val="bg1"/>
                </a:solidFill>
              </a:rPr>
              <a:t> plant C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N </a:t>
            </a:r>
            <a:r>
              <a:rPr lang="de-DE" sz="1600" dirty="0" err="1">
                <a:solidFill>
                  <a:schemeClr val="bg1"/>
                </a:solidFill>
              </a:rPr>
              <a:t>taken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up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from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soil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spatially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correlated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root</a:t>
            </a:r>
            <a:r>
              <a:rPr lang="de-DE" sz="1600" dirty="0">
                <a:solidFill>
                  <a:schemeClr val="bg1"/>
                </a:solidFill>
              </a:rPr>
              <a:t>-fungus </a:t>
            </a:r>
            <a:r>
              <a:rPr lang="de-DE" sz="1600" dirty="0" err="1">
                <a:solidFill>
                  <a:schemeClr val="bg1"/>
                </a:solidFill>
              </a:rPr>
              <a:t>interface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70" name="Textfeld 69">
            <a:hlinkClick r:id="rId3" action="ppaction://hlinksldjump"/>
          </p:cNvPr>
          <p:cNvSpPr txBox="1"/>
          <p:nvPr/>
        </p:nvSpPr>
        <p:spPr>
          <a:xfrm>
            <a:off x="7937276" y="116788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12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71" name="Textfeld 70">
            <a:hlinkClick r:id="rId16" action="ppaction://hlinksldjump"/>
          </p:cNvPr>
          <p:cNvSpPr txBox="1"/>
          <p:nvPr/>
        </p:nvSpPr>
        <p:spPr>
          <a:xfrm>
            <a:off x="7967892" y="2674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2" name="Textfeld 71">
            <a:hlinkClick r:id="rId18" action="ppaction://hlinksldjump"/>
          </p:cNvPr>
          <p:cNvSpPr txBox="1"/>
          <p:nvPr/>
        </p:nvSpPr>
        <p:spPr>
          <a:xfrm>
            <a:off x="7988400" y="40824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3" name="Textfeld 72">
            <a:hlinkClick r:id="rId5" action="ppaction://hlinksldjump"/>
          </p:cNvPr>
          <p:cNvSpPr txBox="1"/>
          <p:nvPr/>
        </p:nvSpPr>
        <p:spPr>
          <a:xfrm>
            <a:off x="6595309" y="1234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11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74" name="Textfeld 73">
            <a:hlinkClick r:id="rId10" action="ppaction://hlinksldjump"/>
          </p:cNvPr>
          <p:cNvSpPr txBox="1"/>
          <p:nvPr/>
        </p:nvSpPr>
        <p:spPr>
          <a:xfrm>
            <a:off x="3434400" y="338305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8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75" name="Textfeld 74">
            <a:hlinkClick r:id="rId12" action="ppaction://hlinksldjump"/>
          </p:cNvPr>
          <p:cNvSpPr txBox="1"/>
          <p:nvPr/>
        </p:nvSpPr>
        <p:spPr>
          <a:xfrm>
            <a:off x="4640400" y="27756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6" name="Textfeld 75">
            <a:hlinkClick r:id="rId14" action="ppaction://hlinksldjump"/>
          </p:cNvPr>
          <p:cNvSpPr txBox="1"/>
          <p:nvPr/>
        </p:nvSpPr>
        <p:spPr>
          <a:xfrm>
            <a:off x="6033600" y="2750743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7" name="Textfeld 76">
            <a:hlinkClick r:id="rId22" action="ppaction://hlinksldjump"/>
          </p:cNvPr>
          <p:cNvSpPr txBox="1"/>
          <p:nvPr/>
        </p:nvSpPr>
        <p:spPr>
          <a:xfrm>
            <a:off x="5292109" y="40824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2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78" name="Textfeld 77">
            <a:hlinkClick r:id="rId24" action="ppaction://hlinksldjump"/>
          </p:cNvPr>
          <p:cNvSpPr txBox="1"/>
          <p:nvPr/>
        </p:nvSpPr>
        <p:spPr>
          <a:xfrm>
            <a:off x="3913526" y="4114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79" name="Textfeld 78">
            <a:hlinkClick r:id="rId26" action="ppaction://hlinksldjump"/>
          </p:cNvPr>
          <p:cNvSpPr txBox="1"/>
          <p:nvPr/>
        </p:nvSpPr>
        <p:spPr>
          <a:xfrm>
            <a:off x="3891754" y="1339458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9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80" name="Textfeld 79">
            <a:hlinkClick r:id="rId7" action="ppaction://hlinksldjump"/>
          </p:cNvPr>
          <p:cNvSpPr txBox="1"/>
          <p:nvPr/>
        </p:nvSpPr>
        <p:spPr>
          <a:xfrm>
            <a:off x="5389309" y="1306800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smtClean="0">
                <a:solidFill>
                  <a:schemeClr val="bg1"/>
                </a:solidFill>
              </a:rPr>
              <a:t>10</a:t>
            </a:r>
            <a:endParaRPr lang="de-AT" sz="800" dirty="0">
              <a:solidFill>
                <a:schemeClr val="bg1"/>
              </a:solidFill>
            </a:endParaRPr>
          </a:p>
        </p:txBody>
      </p:sp>
      <p:sp>
        <p:nvSpPr>
          <p:cNvPr id="81" name="Textfeld 80">
            <a:hlinkClick r:id="rId20" action="ppaction://hlinksldjump"/>
          </p:cNvPr>
          <p:cNvSpPr txBox="1"/>
          <p:nvPr/>
        </p:nvSpPr>
        <p:spPr>
          <a:xfrm>
            <a:off x="6649309" y="4114286"/>
            <a:ext cx="30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58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111215_LM_NanoSIMS_Mapping\Wafer12\wafer12.1\wafer12_1_40x_hf_me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0408">
            <a:off x="764051" y="1992920"/>
            <a:ext cx="8178094" cy="68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teraktive Schaltfläche: Zurückkehren 10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</a:t>
            </a:r>
            <a:endParaRPr lang="de-AT" dirty="0"/>
          </a:p>
        </p:txBody>
      </p:sp>
      <p:sp>
        <p:nvSpPr>
          <p:cNvPr id="13" name="Rechteck 12">
            <a:hlinkClick r:id="rId4" action="ppaction://hlinksldjump"/>
          </p:cNvPr>
          <p:cNvSpPr/>
          <p:nvPr/>
        </p:nvSpPr>
        <p:spPr>
          <a:xfrm>
            <a:off x="7583137" y="548680"/>
            <a:ext cx="619200" cy="619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5" name="Plus 14">
            <a:hlinkClick r:id="" action="ppaction://hlinkshowjump?jump=lastslideviewed"/>
          </p:cNvPr>
          <p:cNvSpPr/>
          <p:nvPr/>
        </p:nvSpPr>
        <p:spPr>
          <a:xfrm>
            <a:off x="7583137" y="548680"/>
            <a:ext cx="619200" cy="61920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6" name="Gruppieren 15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7" name="Textfeld 16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hteck 17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hteck 18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hteck 19">
              <a:hlinkClick r:id="rId3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hteck 20">
              <a:hlinkClick r:id="rId8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feld 21"/>
          <p:cNvSpPr txBox="1">
            <a:spLocks/>
          </p:cNvSpPr>
          <p:nvPr/>
        </p:nvSpPr>
        <p:spPr>
          <a:xfrm rot="2340000">
            <a:off x="70868" y="5352103"/>
            <a:ext cx="1112571" cy="6192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de-AT" sz="4000" b="1" dirty="0" smtClean="0"/>
              <a:t>M2</a:t>
            </a:r>
            <a:endParaRPr lang="de-AT" sz="4000" b="1" dirty="0"/>
          </a:p>
        </p:txBody>
      </p:sp>
    </p:spTree>
    <p:extLst>
      <p:ext uri="{BB962C8B-B14F-4D97-AF65-F5344CB8AC3E}">
        <p14:creationId xmlns:p14="http://schemas.microsoft.com/office/powerpoint/2010/main" val="12348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ata\Dec_2015 - complete\ITO-12\032816_2nd run_Dead time corrected\ITO-12-S1-IM2@1\ITO-12-S1-IM2@1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ata\Dec_2015 - complete\ITO-12\032816_2nd run_Dead time corrected\ITO-12-S1-IM2@1\ITO-12-S1-IM2@1_13C_image2_uncorr_AT1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1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4" name="Gruppieren 23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5" name="Textfeld 24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hteck 33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hteck 34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6" name="Interaktive Schaltfläche: Ende 35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Interaktive Schaltfläche: Anfang 36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65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ata\Dec_2015 - complete\ITO-12\032816_2nd run_Dead time corrected\ITO-12-S1-IM2@2\ITO-12-S1-IM2@2_13C_image2_uncorr_AT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ata\Dec_2015 - complete\ITO-12\032816_2nd run_Dead time corrected\ITO-12-S1-IM2@2\ITO-12-S1-IM2@2_15N_image2_uncorr_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89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2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feld 19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4" name="Textfeld 23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hteck 33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6" name="Interaktive Schaltfläche: Ende 35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Interaktive Schaltfläche: Anfang 36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31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ata\Dec_2015 - complete\ITO-12\032816_2nd run_Dead time corrected\ITO-12-S1-IM2@3\ITO-12-S1-IM2@3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59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ata\Dec_2015 - complete\ITO-12\032816_2nd run_Dead time corrected\ITO-12-S1-IM2@3\ITO-12-S1-IM2@3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7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3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3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ata\Dec_2015 - complete\ITO-12\032816_2nd run_Dead time corrected\ITO-12-S1-IM2@4\ITO-12-S1-IM2@4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ata\Dec_2015 - complete\ITO-12\032816_2nd run_Dead time corrected\ITO-12-S1-IM2@4\ITO-12-S1-IM2@4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4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3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ata\Dec_2015 - complete\ITO-12\032816_2nd run_Dead time corrected\ITO-12-S1-IM2@5\ITO-12-S1-IM2@5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ata\Dec_2015 - complete\ITO-12\032816_2nd run_Dead time corrected\ITO-12-S1-IM2@5\ITO-12-S1-IM2@5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5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3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teraktive Schaltfläche: Ende 20">
            <a:hlinkClick r:id="rId3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Interaktive Schaltfläche: Anfang 22">
            <a:hlinkClick r:id="rId4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3" name="Gruppieren 32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34" name="Textfeld 33">
              <a:hlinkClick r:id="" action="ppaction://noaction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u="sng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u="sng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u="sng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hteck 34">
              <a:hlinkClick r:id="rId5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Rechteck 35">
              <a:hlinkClick r:id="rId6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Rechteck 36">
              <a:hlinkClick r:id="rId7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Rechteck 37">
              <a:hlinkClick r:id="rId8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Rectangle 3"/>
          <p:cNvSpPr/>
          <p:nvPr/>
        </p:nvSpPr>
        <p:spPr>
          <a:xfrm>
            <a:off x="-1" y="1749290"/>
            <a:ext cx="9163241" cy="512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7"/>
          <p:cNvGrpSpPr/>
          <p:nvPr/>
        </p:nvGrpSpPr>
        <p:grpSpPr>
          <a:xfrm>
            <a:off x="-1" y="1749290"/>
            <a:ext cx="9588501" cy="5147468"/>
            <a:chOff x="-1" y="1426430"/>
            <a:chExt cx="9588501" cy="5147468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708212" y="2077068"/>
              <a:ext cx="4446000" cy="4070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 descr="wafer7_3_40x_hf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2"/>
            <a:stretch/>
          </p:blipFill>
          <p:spPr>
            <a:xfrm>
              <a:off x="-1" y="2066479"/>
              <a:ext cx="4824513" cy="4087287"/>
            </a:xfrm>
            <a:prstGeom prst="rect">
              <a:avLst/>
            </a:prstGeom>
          </p:spPr>
        </p:pic>
        <p:sp>
          <p:nvSpPr>
            <p:cNvPr id="39" name="Text Placeholder 11"/>
            <p:cNvSpPr txBox="1">
              <a:spLocks/>
            </p:cNvSpPr>
            <p:nvPr/>
          </p:nvSpPr>
          <p:spPr>
            <a:xfrm>
              <a:off x="-1" y="1426430"/>
              <a:ext cx="4040188" cy="639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 smtClean="0">
                  <a:solidFill>
                    <a:srgbClr val="000000"/>
                  </a:solidFill>
                </a:rPr>
                <a:t>Interface </a:t>
              </a:r>
              <a:r>
                <a:rPr lang="en-US" sz="2800" b="1" dirty="0" smtClean="0">
                  <a:solidFill>
                    <a:srgbClr val="000000"/>
                  </a:solidFill>
                </a:rPr>
                <a:t>Plant – Fungi</a:t>
              </a:r>
            </a:p>
          </p:txBody>
        </p:sp>
        <p:sp>
          <p:nvSpPr>
            <p:cNvPr id="40" name="Text Placeholder 12"/>
            <p:cNvSpPr txBox="1">
              <a:spLocks/>
            </p:cNvSpPr>
            <p:nvPr/>
          </p:nvSpPr>
          <p:spPr>
            <a:xfrm>
              <a:off x="5102225" y="1445204"/>
              <a:ext cx="4041775" cy="63976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 smtClean="0">
                  <a:solidFill>
                    <a:srgbClr val="000000"/>
                  </a:solidFill>
                </a:rPr>
                <a:t>Interface </a:t>
              </a:r>
              <a:r>
                <a:rPr lang="en-US" sz="2800" b="1" dirty="0" smtClean="0">
                  <a:solidFill>
                    <a:srgbClr val="000000"/>
                  </a:solidFill>
                </a:rPr>
                <a:t>Fungi - Microbes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41" name="TextBox 21"/>
            <p:cNvSpPr txBox="1"/>
            <p:nvPr/>
          </p:nvSpPr>
          <p:spPr>
            <a:xfrm>
              <a:off x="-1" y="6173788"/>
              <a:ext cx="23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Mycorrhizal Root Tip</a:t>
              </a:r>
              <a:endParaRPr lang="en-US" sz="2000" dirty="0"/>
            </a:p>
          </p:txBody>
        </p:sp>
        <p:sp>
          <p:nvSpPr>
            <p:cNvPr id="42" name="Rechteck 4"/>
            <p:cNvSpPr/>
            <p:nvPr/>
          </p:nvSpPr>
          <p:spPr>
            <a:xfrm>
              <a:off x="6885289" y="2055002"/>
              <a:ext cx="2103974" cy="3951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600" b="1" dirty="0" smtClean="0">
                  <a:solidFill>
                    <a:prstClr val="white"/>
                  </a:solidFill>
                </a:rPr>
                <a:t>20µm</a:t>
              </a:r>
              <a:endParaRPr lang="de-DE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43" name="TextBox 12"/>
            <p:cNvSpPr txBox="1"/>
            <p:nvPr/>
          </p:nvSpPr>
          <p:spPr>
            <a:xfrm>
              <a:off x="5986017" y="6153766"/>
              <a:ext cx="3602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Bacteria on hyphae (CARD-FISH) </a:t>
              </a:r>
            </a:p>
          </p:txBody>
        </p:sp>
        <p:sp>
          <p:nvSpPr>
            <p:cNvPr id="44" name="TextBox 2"/>
            <p:cNvSpPr txBox="1"/>
            <p:nvPr/>
          </p:nvSpPr>
          <p:spPr>
            <a:xfrm>
              <a:off x="0" y="2066479"/>
              <a:ext cx="1636295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Hyphae Mantle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6"/>
            <p:cNvCxnSpPr/>
            <p:nvPr/>
          </p:nvCxnSpPr>
          <p:spPr>
            <a:xfrm>
              <a:off x="762866" y="2450141"/>
              <a:ext cx="313532" cy="6277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23"/>
            <p:cNvSpPr txBox="1"/>
            <p:nvPr/>
          </p:nvSpPr>
          <p:spPr>
            <a:xfrm>
              <a:off x="-1" y="5784434"/>
              <a:ext cx="1076399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Root Cell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9"/>
            <p:cNvCxnSpPr/>
            <p:nvPr/>
          </p:nvCxnSpPr>
          <p:spPr>
            <a:xfrm flipV="1">
              <a:off x="1076398" y="5058078"/>
              <a:ext cx="753478" cy="7263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6"/>
            <p:cNvCxnSpPr>
              <a:endCxn id="49" idx="3"/>
            </p:cNvCxnSpPr>
            <p:nvPr/>
          </p:nvCxnSpPr>
          <p:spPr>
            <a:xfrm flipH="1">
              <a:off x="7122097" y="5359410"/>
              <a:ext cx="735608" cy="333196"/>
            </a:xfrm>
            <a:prstGeom prst="line">
              <a:avLst/>
            </a:prstGeom>
            <a:ln cap="flat">
              <a:solidFill>
                <a:schemeClr val="bg1"/>
              </a:solidFill>
              <a:round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29"/>
            <p:cNvSpPr txBox="1"/>
            <p:nvPr/>
          </p:nvSpPr>
          <p:spPr>
            <a:xfrm>
              <a:off x="6167501" y="5507940"/>
              <a:ext cx="954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Bacteria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0" name="Titel 4"/>
          <p:cNvSpPr>
            <a:spLocks noGrp="1"/>
          </p:cNvSpPr>
          <p:nvPr>
            <p:ph type="title"/>
          </p:nvPr>
        </p:nvSpPr>
        <p:spPr>
          <a:xfrm>
            <a:off x="457200" y="416156"/>
            <a:ext cx="8184524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Investigating C and N flow at the subcellular scale</a:t>
            </a:r>
            <a:endParaRPr lang="de-AT" sz="3600" dirty="0"/>
          </a:p>
        </p:txBody>
      </p:sp>
      <p:sp>
        <p:nvSpPr>
          <p:cNvPr id="19" name="Interaktive Schaltfläche: Zurückkehren 18">
            <a:hlinkClick r:id="rId11" action="ppaction://hlinksldjump" highlightClick="1"/>
          </p:cNvPr>
          <p:cNvSpPr/>
          <p:nvPr/>
        </p:nvSpPr>
        <p:spPr>
          <a:xfrm>
            <a:off x="8089676" y="60296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72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6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09707" y="1680758"/>
            <a:ext cx="100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</a:rPr>
              <a:t>AT% </a:t>
            </a:r>
            <a:r>
              <a:rPr lang="de-AT" baseline="30000" dirty="0" smtClean="0">
                <a:solidFill>
                  <a:schemeClr val="bg1"/>
                </a:solidFill>
              </a:rPr>
              <a:t>13</a:t>
            </a:r>
            <a:r>
              <a:rPr lang="de-AT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16016" y="1680758"/>
            <a:ext cx="1011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</a:rPr>
              <a:t>AT% </a:t>
            </a:r>
            <a:r>
              <a:rPr lang="de-AT" baseline="30000" dirty="0" smtClean="0">
                <a:solidFill>
                  <a:schemeClr val="bg1"/>
                </a:solidFill>
              </a:rPr>
              <a:t>15</a:t>
            </a:r>
            <a:r>
              <a:rPr lang="de-AT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1" name="Interaktive Schaltfläche: Zurückkehren 20">
            <a:hlinkClick r:id="rId2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170" name="Picture 2" descr="C:\Data\Dec_2015 - complete\ITO-12\032816_2nd run_Dead time corrected\ITO-12-S1-IM2@6\ITO-12-S1-IM2@6_15N_image2_uncorr_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ata\Dec_2015 - complete\ITO-12\032816_2nd run_Dead time corrected\ITO-12-S1-IM2@6\ITO-12-S1-IM2@6_13C_image2_uncorr_A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3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ata\Dec_2015 - complete\ITO-12\032816_2nd run_Dead time corrected\ITO-12-S1-IM2@7\ITO-12-S1-IM2@7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ata\Dec_2015 - complete\ITO-12\032816_2nd run_Dead time corrected\ITO-12-S1-IM2@7\ITO-12-S1-IM2@7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7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7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3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ata\Dec_2015 - complete\ITO-12\032816_2nd run_Dead time corrected\ITO-12-S1-IM2@8\ITO-12-S1-IM2@8_13C_image2_uncorr_A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79947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ata\Dec_2015 - complete\ITO-12\032816_2nd run_Dead time corrected\ITO-12-S1-IM2@8\ITO-12-S1-IM2@8_15N_image2_uncorr_A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8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20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ata\Dec_2015 - complete\ITO-12\032816_2nd run_Dead time corrected\ITO-12-S1-IM2@9\ITO-12-S1-IM2@9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ata\Dec_2015 - complete\ITO-12\032816_2nd run_Dead time corrected\ITO-12-S1-IM2@9\ITO-12-S1-IM2@9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9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3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ata\Dec_2015 - complete\ITO-12\032816_2nd run_Dead time corrected\ITO-12-S1-IM2@10\ITO-12-S1-IM2@10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ata\Dec_2015 - complete\ITO-12\032816_2nd run_Dead time corrected\ITO-12-S1-IM2@10\ITO-12-S1-IM2@10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10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20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ata\Dec_2015 - complete\ITO-12\032816_2nd run_Dead time corrected\ITO-12-S1-IM2@11\ITO-12-S1-IM2@11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ata\Dec_2015 - complete\ITO-12\032816_2nd run_Dead time corrected\ITO-12-S1-IM2@11\ITO-12-S1-IM2@11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1569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11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20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ata\Dec_2015 - complete\ITO-12\032816_2nd run_Dead time corrected\ITO-12-S1-IM2@12\ITO-12-S1-IM2@12_15N_image2_uncorr_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ata\Dec_2015 - complete\ITO-12\032816_2nd run_Dead time corrected\ITO-12-S1-IM2@12\ITO-12-S1-IM2@12_13C_image2_uncorr_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" y="1680758"/>
            <a:ext cx="390144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Plant </a:t>
            </a:r>
            <a:r>
              <a:rPr lang="de-AT" dirty="0" smtClean="0"/>
              <a:t>– Fungi 12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598552" y="5575608"/>
            <a:ext cx="791395" cy="1285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1,03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81512" y="5576418"/>
            <a:ext cx="718480" cy="128511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>
                <a:solidFill>
                  <a:schemeClr val="bg1"/>
                </a:solidFill>
              </a:rPr>
              <a:t>2</a:t>
            </a:r>
            <a:r>
              <a:rPr lang="de-AT" sz="1000" dirty="0" smtClean="0">
                <a:solidFill>
                  <a:schemeClr val="bg1"/>
                </a:solidFill>
              </a:rPr>
              <a:t>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016" y="5575984"/>
            <a:ext cx="723781" cy="12813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0,36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39491" y="5575984"/>
            <a:ext cx="577965" cy="128134"/>
          </a:xfrm>
          <a:prstGeom prst="rect">
            <a:avLst/>
          </a:prstGeom>
          <a:solidFill>
            <a:srgbClr val="EE4C8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AT" sz="1000" dirty="0" smtClean="0">
                <a:solidFill>
                  <a:schemeClr val="bg1"/>
                </a:solidFill>
              </a:rPr>
              <a:t>5 AT %</a:t>
            </a:r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21" name="Interaktive Schaltfläche: Zurückkehren 20">
            <a:hlinkClick r:id="rId4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598552" y="5802902"/>
            <a:ext cx="182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 smtClean="0">
                <a:solidFill>
                  <a:schemeClr val="bg1"/>
                </a:solidFill>
              </a:rPr>
              <a:t>AT% </a:t>
            </a:r>
            <a:r>
              <a:rPr lang="de-AT" sz="4000" baseline="30000" dirty="0" smtClean="0">
                <a:solidFill>
                  <a:schemeClr val="bg1"/>
                </a:solidFill>
              </a:rPr>
              <a:t>13</a:t>
            </a:r>
            <a:r>
              <a:rPr lang="de-AT" sz="40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3" name="Textfeld 22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hteck 23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716016" y="5811361"/>
            <a:ext cx="195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AT% </a:t>
            </a:r>
            <a:r>
              <a:rPr lang="de-AT" baseline="30000" dirty="0"/>
              <a:t>15</a:t>
            </a:r>
            <a:r>
              <a:rPr lang="de-AT" dirty="0"/>
              <a:t>N</a:t>
            </a:r>
          </a:p>
        </p:txBody>
      </p:sp>
      <p:sp>
        <p:nvSpPr>
          <p:cNvPr id="35" name="Interaktive Schaltfläche: Ende 34">
            <a:hlinkClick r:id="rId10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Interaktive Schaltfläche: Anfang 35">
            <a:hlinkClick r:id="rId11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85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27042"/>
            <a:ext cx="8281970" cy="1143000"/>
          </a:xfrm>
        </p:spPr>
        <p:txBody>
          <a:bodyPr>
            <a:noAutofit/>
          </a:bodyPr>
          <a:lstStyle/>
          <a:p>
            <a:r>
              <a:rPr lang="en-US" sz="2600" dirty="0" smtClean="0">
                <a:effectLst/>
              </a:rPr>
              <a:t>Recently </a:t>
            </a:r>
            <a:r>
              <a:rPr lang="en-US" sz="2600" dirty="0">
                <a:effectLst/>
              </a:rPr>
              <a:t>assimilated plant C and soil N </a:t>
            </a:r>
            <a:r>
              <a:rPr lang="en-US" sz="2600" dirty="0" smtClean="0">
                <a:effectLst/>
              </a:rPr>
              <a:t>transferred </a:t>
            </a:r>
            <a:r>
              <a:rPr lang="en-US" sz="2600" dirty="0">
                <a:effectLst/>
              </a:rPr>
              <a:t>through </a:t>
            </a:r>
            <a:r>
              <a:rPr lang="en-US" sz="2600" dirty="0" smtClean="0">
                <a:effectLst/>
              </a:rPr>
              <a:t>plant-</a:t>
            </a:r>
            <a:r>
              <a:rPr lang="en-US" sz="2600" dirty="0" err="1" smtClean="0">
                <a:effectLst/>
              </a:rPr>
              <a:t>mycorrhiza</a:t>
            </a:r>
            <a:r>
              <a:rPr lang="en-US" sz="2600" dirty="0" smtClean="0">
                <a:effectLst/>
              </a:rPr>
              <a:t>-soil </a:t>
            </a:r>
            <a:r>
              <a:rPr lang="en-US" sz="2600" dirty="0">
                <a:effectLst/>
              </a:rPr>
              <a:t>microbe experimental system</a:t>
            </a:r>
            <a:endParaRPr lang="de-AT" sz="2600" dirty="0"/>
          </a:p>
        </p:txBody>
      </p:sp>
      <p:sp>
        <p:nvSpPr>
          <p:cNvPr id="6" name="Textfeld 5"/>
          <p:cNvSpPr txBox="1"/>
          <p:nvPr/>
        </p:nvSpPr>
        <p:spPr>
          <a:xfrm>
            <a:off x="427446" y="6372036"/>
            <a:ext cx="832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</a:rPr>
              <a:t>Significant Difference to Natural Abundance : * p &lt; 0.05, ** p &lt; 0.005, *** p &lt; 0.0005 </a:t>
            </a: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1026" name="E6BB130F-75EC-4FE6-99A4-99CA225A6C63" descr="0139D71B-A482-411B-84C9-6CF69B5A941F@univ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59" y="1696836"/>
            <a:ext cx="7096882" cy="457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teraktive Schaltfläche: Zurückkehren 7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AT" b="1">
              <a:solidFill>
                <a:schemeClr val="tx1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3" name="Textfeld 12">
              <a:hlinkClick r:id="rId4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hteck 19">
              <a:hlinkClick r:id="rId5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hteck 20">
              <a:hlinkClick r:id="rId6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hteck 21">
              <a:hlinkClick r:id="rId3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hteck 22">
              <a:hlinkClick r:id="rId7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2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1484784"/>
            <a:ext cx="9144000" cy="5373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</a:t>
            </a:r>
            <a:r>
              <a:rPr lang="de-AT" dirty="0" smtClean="0"/>
              <a:t>Fungi – </a:t>
            </a:r>
            <a:r>
              <a:rPr lang="de-AT" dirty="0" err="1" smtClean="0"/>
              <a:t>Microbes</a:t>
            </a:r>
            <a:endParaRPr lang="de-AT" dirty="0"/>
          </a:p>
        </p:txBody>
      </p:sp>
      <p:sp>
        <p:nvSpPr>
          <p:cNvPr id="5" name="Interaktive Schaltfläche: Zurückkehren 4">
            <a:hlinkClick r:id="rId2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15603" r="25000" b="23262"/>
          <a:stretch/>
        </p:blipFill>
        <p:spPr bwMode="auto">
          <a:xfrm>
            <a:off x="4860032" y="1905189"/>
            <a:ext cx="4032448" cy="204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19583" r="20000" b="17222"/>
          <a:stretch/>
        </p:blipFill>
        <p:spPr bwMode="auto">
          <a:xfrm>
            <a:off x="153218" y="4159082"/>
            <a:ext cx="4562798" cy="22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19723" r="19109" b="17361"/>
          <a:stretch/>
        </p:blipFill>
        <p:spPr bwMode="auto">
          <a:xfrm>
            <a:off x="153218" y="1844824"/>
            <a:ext cx="4562798" cy="217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Interaktive Schaltfläche: Ende 16">
            <a:hlinkClick r:id="rId6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Interaktive Schaltfläche: Anfang 17">
            <a:hlinkClick r:id="rId7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Interaktive Schaltfläche: Zurückkehren 26">
            <a:hlinkClick r:id="rId2" action="ppaction://hlinksldjump" highlightClick="1"/>
          </p:cNvPr>
          <p:cNvSpPr/>
          <p:nvPr/>
        </p:nvSpPr>
        <p:spPr>
          <a:xfrm>
            <a:off x="8089676" y="60296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5" name="Gruppieren 24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6" name="Textfeld 25">
              <a:hlinkClick r:id="rId8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hteck 27">
              <a:hlinkClick r:id="rId9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hteck 28">
              <a:hlinkClick r:id="rId10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Rechteck 29">
              <a:hlinkClick r:id="rId2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Rechteck 30">
              <a:hlinkClick r:id="rId11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4860032" y="4937866"/>
            <a:ext cx="4031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 and N are transported within </a:t>
            </a:r>
            <a:r>
              <a:rPr lang="en-US" sz="2000" b="1" dirty="0" err="1"/>
              <a:t>ectomycorrhizal</a:t>
            </a:r>
            <a:r>
              <a:rPr lang="en-US" sz="2000" b="1" dirty="0"/>
              <a:t> hyphae</a:t>
            </a:r>
            <a:endParaRPr lang="de-AT" sz="2000" b="1" dirty="0"/>
          </a:p>
        </p:txBody>
      </p:sp>
    </p:spTree>
    <p:extLst>
      <p:ext uri="{BB962C8B-B14F-4D97-AF65-F5344CB8AC3E}">
        <p14:creationId xmlns:p14="http://schemas.microsoft.com/office/powerpoint/2010/main" val="42314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1484784"/>
            <a:ext cx="9144000" cy="5373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Interface </a:t>
            </a:r>
            <a:r>
              <a:rPr lang="de-AT" dirty="0" smtClean="0"/>
              <a:t>Fungi – </a:t>
            </a:r>
            <a:r>
              <a:rPr lang="de-AT" dirty="0" err="1" smtClean="0"/>
              <a:t>Microbes</a:t>
            </a: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15744" r="39522" b="14326"/>
          <a:stretch/>
        </p:blipFill>
        <p:spPr bwMode="auto">
          <a:xfrm>
            <a:off x="5220072" y="1593529"/>
            <a:ext cx="3312368" cy="255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Interaktive Schaltfläche: Zurückkehren 17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5887" r="52128" b="10101"/>
          <a:stretch/>
        </p:blipFill>
        <p:spPr bwMode="auto">
          <a:xfrm>
            <a:off x="323528" y="1484783"/>
            <a:ext cx="3888432" cy="536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teraktive Schaltfläche: Ende 14">
            <a:hlinkClick r:id="rId5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Interaktive Schaltfläche: Anfang 24">
            <a:hlinkClick r:id="rId6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6" name="Gruppieren 15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7" name="Textfeld 16">
              <a:hlinkClick r:id="rId7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hteck 26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hteck 27">
              <a:hlinkClick r:id="rId3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hteck 28">
              <a:hlinkClick r:id="rId10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4430118" y="4937866"/>
            <a:ext cx="4102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Mycorrhizal</a:t>
            </a:r>
            <a:r>
              <a:rPr lang="en-US" sz="2000" b="1" dirty="0"/>
              <a:t> hyphae transfer recently assimilated plant C to soil microbes</a:t>
            </a:r>
            <a:endParaRPr lang="de-AT" sz="2000" b="1" dirty="0"/>
          </a:p>
        </p:txBody>
      </p:sp>
    </p:spTree>
    <p:extLst>
      <p:ext uri="{BB962C8B-B14F-4D97-AF65-F5344CB8AC3E}">
        <p14:creationId xmlns:p14="http://schemas.microsoft.com/office/powerpoint/2010/main" val="14254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/>
          <p:cNvSpPr/>
          <p:nvPr/>
        </p:nvSpPr>
        <p:spPr>
          <a:xfrm>
            <a:off x="-2284" y="1469138"/>
            <a:ext cx="9143996" cy="541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nteraktive Schaltfläche: Zurückkehren 30">
            <a:hlinkClick r:id="" action="ppaction://noaction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AT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2" name="Gruppieren 4"/>
          <p:cNvGrpSpPr/>
          <p:nvPr/>
        </p:nvGrpSpPr>
        <p:grpSpPr>
          <a:xfrm>
            <a:off x="87579" y="1977356"/>
            <a:ext cx="4419593" cy="4871691"/>
            <a:chOff x="952154" y="1569883"/>
            <a:chExt cx="5230400" cy="5311387"/>
          </a:xfrm>
        </p:grpSpPr>
        <p:pic>
          <p:nvPicPr>
            <p:cNvPr id="33" name="Picture 2" descr="C:\Data\Dec_2015 - complete\ITO-7\032916_2nd run_Dead Time Corrected\ROMY-WMCK_03-12-15_ITO-7-4_IM1_1\ROMY-WMCK_03-12-15_ITO-7-4_IM1_1_13C_image1_uncorr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581732"/>
              <a:ext cx="5138946" cy="5299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feld 6"/>
            <p:cNvSpPr txBox="1"/>
            <p:nvPr/>
          </p:nvSpPr>
          <p:spPr>
            <a:xfrm>
              <a:off x="1043608" y="6712989"/>
              <a:ext cx="966068" cy="168281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000" dirty="0" smtClean="0">
                  <a:solidFill>
                    <a:schemeClr val="bg1"/>
                  </a:solidFill>
                </a:rPr>
                <a:t>1,03 AT %</a:t>
              </a:r>
              <a:endParaRPr lang="de-AT" sz="10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feld 7"/>
            <p:cNvSpPr txBox="1"/>
            <p:nvPr/>
          </p:nvSpPr>
          <p:spPr>
            <a:xfrm>
              <a:off x="5423501" y="6712988"/>
              <a:ext cx="759053" cy="168281"/>
            </a:xfrm>
            <a:prstGeom prst="rect">
              <a:avLst/>
            </a:prstGeom>
            <a:solidFill>
              <a:srgbClr val="EE4C8A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000" dirty="0">
                  <a:solidFill>
                    <a:schemeClr val="bg1"/>
                  </a:solidFill>
                </a:rPr>
                <a:t>7</a:t>
              </a:r>
              <a:r>
                <a:rPr lang="de-AT" sz="1000" dirty="0" smtClean="0">
                  <a:solidFill>
                    <a:schemeClr val="bg1"/>
                  </a:solidFill>
                </a:rPr>
                <a:t> AT %</a:t>
              </a:r>
              <a:endParaRPr lang="de-AT" sz="10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feld 8"/>
            <p:cNvSpPr txBox="1"/>
            <p:nvPr/>
          </p:nvSpPr>
          <p:spPr>
            <a:xfrm>
              <a:off x="952154" y="1569883"/>
              <a:ext cx="1268095" cy="40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 smtClean="0">
                  <a:solidFill>
                    <a:schemeClr val="bg1"/>
                  </a:solidFill>
                </a:rPr>
                <a:t>AT% </a:t>
              </a:r>
              <a:r>
                <a:rPr lang="de-AT" baseline="30000" dirty="0" smtClean="0">
                  <a:solidFill>
                    <a:schemeClr val="bg1"/>
                  </a:solidFill>
                </a:rPr>
                <a:t>13</a:t>
              </a:r>
              <a:r>
                <a:rPr lang="de-AT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37" name="Text Placeholder 12"/>
          <p:cNvSpPr txBox="1">
            <a:spLocks/>
          </p:cNvSpPr>
          <p:nvPr/>
        </p:nvSpPr>
        <p:spPr>
          <a:xfrm>
            <a:off x="185013" y="1414868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Interface </a:t>
            </a:r>
            <a:r>
              <a:rPr lang="en-US" sz="2800" b="1" dirty="0" smtClean="0">
                <a:solidFill>
                  <a:srgbClr val="000000"/>
                </a:solidFill>
              </a:rPr>
              <a:t>Plant - Fungi</a:t>
            </a:r>
            <a:endParaRPr lang="en-US" sz="2800" b="1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18"/>
          <p:cNvCxnSpPr/>
          <p:nvPr/>
        </p:nvCxnSpPr>
        <p:spPr>
          <a:xfrm flipH="1">
            <a:off x="2755580" y="3549720"/>
            <a:ext cx="1471208" cy="29723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38"/>
          <p:cNvGrpSpPr/>
          <p:nvPr/>
        </p:nvGrpSpPr>
        <p:grpSpPr>
          <a:xfrm>
            <a:off x="4507172" y="1829521"/>
            <a:ext cx="8517241" cy="9253639"/>
            <a:chOff x="2150533" y="0"/>
            <a:chExt cx="8299414" cy="11744718"/>
          </a:xfrm>
        </p:grpSpPr>
        <p:pic>
          <p:nvPicPr>
            <p:cNvPr id="47" name="Picture 39" descr="ROMY_Wf10_Area2_NanoSIMS_MD_March2016_v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533" y="0"/>
              <a:ext cx="8299414" cy="11744718"/>
            </a:xfrm>
            <a:prstGeom prst="rect">
              <a:avLst/>
            </a:prstGeom>
          </p:spPr>
        </p:pic>
        <p:cxnSp>
          <p:nvCxnSpPr>
            <p:cNvPr id="48" name="Straight Arrow Connector 40"/>
            <p:cNvCxnSpPr/>
            <p:nvPr/>
          </p:nvCxnSpPr>
          <p:spPr>
            <a:xfrm flipV="1">
              <a:off x="3158066" y="3877733"/>
              <a:ext cx="321733" cy="3048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1"/>
            <p:cNvCxnSpPr/>
            <p:nvPr/>
          </p:nvCxnSpPr>
          <p:spPr>
            <a:xfrm flipV="1">
              <a:off x="5418666" y="3657599"/>
              <a:ext cx="0" cy="3725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2"/>
            <p:cNvCxnSpPr/>
            <p:nvPr/>
          </p:nvCxnSpPr>
          <p:spPr>
            <a:xfrm>
              <a:off x="5588000" y="2319868"/>
              <a:ext cx="237066" cy="3640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43"/>
            <p:cNvCxnSpPr/>
            <p:nvPr/>
          </p:nvCxnSpPr>
          <p:spPr>
            <a:xfrm flipH="1">
              <a:off x="5333999" y="4368800"/>
              <a:ext cx="254001" cy="32490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44"/>
            <p:cNvCxnSpPr/>
            <p:nvPr/>
          </p:nvCxnSpPr>
          <p:spPr>
            <a:xfrm flipV="1">
              <a:off x="3158066" y="5774266"/>
              <a:ext cx="321733" cy="3048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 Placeholder 12"/>
          <p:cNvSpPr txBox="1">
            <a:spLocks/>
          </p:cNvSpPr>
          <p:nvPr/>
        </p:nvSpPr>
        <p:spPr>
          <a:xfrm>
            <a:off x="4991397" y="1469138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Interface </a:t>
            </a:r>
            <a:r>
              <a:rPr lang="en-US" sz="2800" b="1" dirty="0" smtClean="0">
                <a:solidFill>
                  <a:srgbClr val="000000"/>
                </a:solidFill>
              </a:rPr>
              <a:t>Fungi - Microbes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4" name="Titel 1"/>
          <p:cNvSpPr>
            <a:spLocks noGrp="1"/>
          </p:cNvSpPr>
          <p:nvPr>
            <p:ph type="title"/>
          </p:nvPr>
        </p:nvSpPr>
        <p:spPr>
          <a:xfrm>
            <a:off x="457199" y="187012"/>
            <a:ext cx="8184525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de-DE" sz="4900" dirty="0" err="1" smtClean="0">
                <a:effectLst/>
              </a:rPr>
              <a:t>NanoSIMS</a:t>
            </a:r>
            <a:r>
              <a:rPr lang="de-DE" dirty="0" smtClean="0">
                <a:effectLst/>
              </a:rPr>
              <a:t> </a:t>
            </a:r>
            <a:r>
              <a:rPr lang="de-DE" sz="3200" dirty="0" smtClean="0">
                <a:effectLst/>
              </a:rPr>
              <a:t/>
            </a:r>
            <a:br>
              <a:rPr lang="de-DE" sz="3200" dirty="0" smtClean="0">
                <a:effectLst/>
              </a:rPr>
            </a:br>
            <a:r>
              <a:rPr lang="de-DE" sz="2700" dirty="0" smtClean="0">
                <a:effectLst/>
              </a:rPr>
              <a:t>(</a:t>
            </a:r>
            <a:r>
              <a:rPr lang="de-DE" sz="2700" dirty="0" err="1" smtClean="0">
                <a:effectLst/>
              </a:rPr>
              <a:t>Nanoscale</a:t>
            </a:r>
            <a:r>
              <a:rPr lang="de-DE" sz="2700" dirty="0" smtClean="0">
                <a:effectLst/>
              </a:rPr>
              <a:t> </a:t>
            </a:r>
            <a:r>
              <a:rPr lang="de-DE" sz="2700" dirty="0" err="1">
                <a:effectLst/>
              </a:rPr>
              <a:t>secondary</a:t>
            </a:r>
            <a:r>
              <a:rPr lang="de-DE" sz="2700" dirty="0">
                <a:effectLst/>
              </a:rPr>
              <a:t> </a:t>
            </a:r>
            <a:r>
              <a:rPr lang="de-DE" sz="2700" dirty="0" err="1">
                <a:effectLst/>
              </a:rPr>
              <a:t>ion</a:t>
            </a:r>
            <a:r>
              <a:rPr lang="de-DE" sz="2700" dirty="0">
                <a:effectLst/>
              </a:rPr>
              <a:t> </a:t>
            </a:r>
            <a:r>
              <a:rPr lang="de-DE" sz="2700" dirty="0" err="1">
                <a:effectLst/>
              </a:rPr>
              <a:t>mass</a:t>
            </a:r>
            <a:r>
              <a:rPr lang="de-DE" sz="2700" dirty="0">
                <a:effectLst/>
              </a:rPr>
              <a:t> </a:t>
            </a:r>
            <a:r>
              <a:rPr lang="de-DE" sz="2700" dirty="0" err="1" smtClean="0">
                <a:effectLst/>
              </a:rPr>
              <a:t>spectrometry</a:t>
            </a:r>
            <a:r>
              <a:rPr lang="de-DE" sz="2700" dirty="0" smtClean="0">
                <a:effectLst/>
              </a:rPr>
              <a:t>)</a:t>
            </a:r>
            <a:endParaRPr lang="de-AT" sz="2700" dirty="0"/>
          </a:p>
        </p:txBody>
      </p:sp>
      <p:sp>
        <p:nvSpPr>
          <p:cNvPr id="20" name="Interaktive Schaltfläche: Zurückkehren 19">
            <a:hlinkClick r:id="rId5" action="ppaction://hlinksldjump" highlightClick="1"/>
          </p:cNvPr>
          <p:cNvSpPr/>
          <p:nvPr/>
        </p:nvSpPr>
        <p:spPr>
          <a:xfrm>
            <a:off x="8089676" y="60296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Interaktive Schaltfläche: Ende 20">
            <a:hlinkClick r:id="rId6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Interaktive Schaltfläche: Anfang 21">
            <a:hlinkClick r:id="rId7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3" name="Gruppieren 22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4" name="Textfeld 23">
              <a:hlinkClick r:id="" action="ppaction://noaction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u="sng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u="sng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u="sng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hteck 26">
              <a:hlinkClick r:id="rId10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hteck 27">
              <a:hlinkClick r:id="rId11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1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Hyphae</a:t>
            </a:r>
            <a:r>
              <a:rPr lang="de-AT" dirty="0" smtClean="0"/>
              <a:t> – </a:t>
            </a:r>
            <a:r>
              <a:rPr lang="de-AT" baseline="30000" dirty="0" smtClean="0"/>
              <a:t>13</a:t>
            </a:r>
            <a:r>
              <a:rPr lang="de-AT" dirty="0" smtClean="0"/>
              <a:t>C </a:t>
            </a:r>
            <a:r>
              <a:rPr lang="de-AT" dirty="0" err="1"/>
              <a:t>E</a:t>
            </a:r>
            <a:r>
              <a:rPr lang="de-AT" dirty="0" err="1" smtClean="0"/>
              <a:t>nrichment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9" y="2132855"/>
            <a:ext cx="7319403" cy="388843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1560" y="616530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NanoSIMS</a:t>
            </a:r>
            <a:r>
              <a:rPr lang="de-AT" dirty="0"/>
              <a:t> </a:t>
            </a:r>
            <a:r>
              <a:rPr lang="de-AT" dirty="0" smtClean="0"/>
              <a:t>- </a:t>
            </a:r>
            <a:r>
              <a:rPr lang="de-AT" dirty="0" err="1" smtClean="0"/>
              <a:t>Stacked</a:t>
            </a:r>
            <a:r>
              <a:rPr lang="de-AT" dirty="0" smtClean="0"/>
              <a:t> </a:t>
            </a:r>
            <a:r>
              <a:rPr lang="de-AT" dirty="0" err="1" smtClean="0"/>
              <a:t>images</a:t>
            </a:r>
            <a:endParaRPr lang="de-AT" dirty="0"/>
          </a:p>
        </p:txBody>
      </p:sp>
      <p:sp>
        <p:nvSpPr>
          <p:cNvPr id="16" name="Interaktive Schaltfläche: Ende 15">
            <a:hlinkClick r:id="rId3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Interaktive Schaltfläche: Anfang 16">
            <a:hlinkClick r:id="rId4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5" name="Gruppieren 14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4" name="Textfeld 23">
              <a:hlinkClick r:id="rId5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hteck 24">
              <a:hlinkClick r:id="rId6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>
              <a:hlinkClick r:id="rId7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hteck 26">
              <a:hlinkClick r:id="rId8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hteck 27">
              <a:hlinkClick r:id="rId9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0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effectLst/>
              </a:rPr>
              <a:t>Transfer of plant C from hyphae to </a:t>
            </a:r>
            <a:r>
              <a:rPr lang="en-US" sz="3600" dirty="0" smtClean="0">
                <a:effectLst/>
              </a:rPr>
              <a:t>bacteria shown </a:t>
            </a:r>
            <a:r>
              <a:rPr lang="en-US" sz="3600" dirty="0">
                <a:effectLst/>
              </a:rPr>
              <a:t>by </a:t>
            </a:r>
            <a:r>
              <a:rPr lang="de-AT" sz="3600" baseline="30000" dirty="0" smtClean="0"/>
              <a:t>13</a:t>
            </a:r>
            <a:r>
              <a:rPr lang="de-AT" sz="3600" dirty="0" smtClean="0"/>
              <a:t>C-PLFA</a:t>
            </a:r>
            <a:endParaRPr lang="de-AT" sz="3600" dirty="0"/>
          </a:p>
        </p:txBody>
      </p:sp>
      <p:sp>
        <p:nvSpPr>
          <p:cNvPr id="5" name="Interaktive Schaltfläche: Zurückkehren 4">
            <a:hlinkClick r:id="rId2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50" name="0A597F97-CFB0-49DB-B22D-92FA4D21A28A" descr="C8FA92E3-301E-4DE1-BF22-43209B1C17C4@univ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36" y="1484784"/>
            <a:ext cx="6023692" cy="51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7" t="10812"/>
          <a:stretch/>
        </p:blipFill>
        <p:spPr>
          <a:xfrm>
            <a:off x="4684093" y="1580396"/>
            <a:ext cx="3344291" cy="2424668"/>
          </a:xfrm>
          <a:prstGeom prst="rect">
            <a:avLst/>
          </a:prstGeom>
        </p:spPr>
      </p:pic>
      <p:sp>
        <p:nvSpPr>
          <p:cNvPr id="15" name="Interaktive Schaltfläche: Ende 14">
            <a:hlinkClick r:id="rId5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Interaktive Schaltfläche: Anfang 15">
            <a:hlinkClick r:id="rId6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7" name="Gruppieren 16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22" name="Textfeld 21">
              <a:hlinkClick r:id="rId7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hteck 22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hteck 27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hteck 28">
              <a:hlinkClick r:id="rId2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Rechteck 29">
              <a:hlinkClick r:id="rId10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48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4" t="20159" r="16785" b="13016"/>
          <a:stretch/>
        </p:blipFill>
        <p:spPr bwMode="auto">
          <a:xfrm>
            <a:off x="185108" y="130998"/>
            <a:ext cx="8773785" cy="659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nteraktive Schaltfläche: Zurückkehren 3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AT" b="1">
              <a:solidFill>
                <a:schemeClr val="tx1"/>
              </a:solidFill>
            </a:endParaRPr>
          </a:p>
        </p:txBody>
      </p:sp>
      <p:sp>
        <p:nvSpPr>
          <p:cNvPr id="3" name="Textfeld 2">
            <a:hlinkClick r:id="" action="ppaction://noaction">
              <a:snd r:embed="rId4" name="applause.wav"/>
            </a:hlinkClick>
          </p:cNvPr>
          <p:cNvSpPr txBox="1"/>
          <p:nvPr/>
        </p:nvSpPr>
        <p:spPr>
          <a:xfrm>
            <a:off x="3167844" y="6248345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a</a:t>
            </a:r>
            <a:r>
              <a:rPr lang="de-AT" sz="1200" dirty="0" err="1" smtClean="0"/>
              <a:t>nd</a:t>
            </a:r>
            <a:r>
              <a:rPr lang="de-AT" sz="1200" dirty="0" smtClean="0"/>
              <a:t> Bettina Mayerhofer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39007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Research </a:t>
            </a:r>
            <a:r>
              <a:rPr lang="de-AT" dirty="0" err="1" smtClean="0"/>
              <a:t>Questions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de-DE" dirty="0" smtClean="0">
              <a:solidFill>
                <a:schemeClr val="bg1">
                  <a:lumMod val="95000"/>
                </a:schemeClr>
              </a:solidFill>
              <a:ea typeface="Helvetica" charset="0"/>
              <a:cs typeface="Helvetica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Is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there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a mutual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control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of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Carbon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and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Nitrogen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transfer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at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the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ectomycorrhizal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interface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?</a:t>
            </a:r>
          </a:p>
          <a:p>
            <a:pPr marL="0" indent="0">
              <a:buNone/>
            </a:pPr>
            <a:endParaRPr lang="de-DE" dirty="0">
              <a:solidFill>
                <a:schemeClr val="bg1">
                  <a:lumMod val="95000"/>
                </a:schemeClr>
              </a:solidFill>
              <a:cs typeface="Helvetica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Do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mycorrhizal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fungi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directly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allocate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Carbon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to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hyphosphere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bacteria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ea typeface="Helvetica" charset="0"/>
                <a:cs typeface="Helvetica" charset="0"/>
              </a:rPr>
              <a:t>?</a:t>
            </a:r>
          </a:p>
        </p:txBody>
      </p:sp>
      <p:sp>
        <p:nvSpPr>
          <p:cNvPr id="6" name="Interaktive Schaltfläche: Zurückkehren 5">
            <a:hlinkClick r:id="rId2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Interaktive Schaltfläche: Ende 15">
            <a:hlinkClick r:id="rId3" action="ppaction://hlinksldjump" highlightClick="1"/>
          </p:cNvPr>
          <p:cNvSpPr/>
          <p:nvPr/>
        </p:nvSpPr>
        <p:spPr>
          <a:xfrm>
            <a:off x="8298000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2" name="Gruppieren 1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4" name="Textfeld 13">
              <a:hlinkClick r:id="rId4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hteck 14">
              <a:hlinkClick r:id="rId5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hteck 16">
              <a:hlinkClick r:id="rId6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hteck 17">
              <a:hlinkClick r:id="rId7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3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Summary &amp; </a:t>
            </a:r>
            <a:r>
              <a:rPr lang="de-AT" dirty="0" err="1" smtClean="0"/>
              <a:t>Conclusion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AT" dirty="0" err="1"/>
              <a:t>R</a:t>
            </a:r>
            <a:r>
              <a:rPr lang="de-AT" dirty="0" err="1" smtClean="0"/>
              <a:t>ecently</a:t>
            </a:r>
            <a:r>
              <a:rPr lang="de-AT" dirty="0" smtClean="0"/>
              <a:t> </a:t>
            </a:r>
            <a:r>
              <a:rPr lang="de-AT" dirty="0" err="1" smtClean="0"/>
              <a:t>assimilated</a:t>
            </a:r>
            <a:r>
              <a:rPr lang="de-AT" dirty="0" smtClean="0"/>
              <a:t> plant C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rapidly</a:t>
            </a:r>
            <a:r>
              <a:rPr lang="de-AT" dirty="0" smtClean="0"/>
              <a:t> </a:t>
            </a:r>
            <a:r>
              <a:rPr lang="de-AT" dirty="0" err="1" smtClean="0"/>
              <a:t>transferred</a:t>
            </a:r>
            <a:r>
              <a:rPr lang="de-AT" dirty="0" smtClean="0"/>
              <a:t> </a:t>
            </a:r>
            <a:r>
              <a:rPr lang="de-AT" dirty="0" err="1" smtClean="0"/>
              <a:t>across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ectomycorrhizal</a:t>
            </a:r>
            <a:r>
              <a:rPr lang="de-AT" dirty="0" smtClean="0"/>
              <a:t> </a:t>
            </a:r>
            <a:r>
              <a:rPr lang="de-AT" dirty="0" err="1" smtClean="0"/>
              <a:t>interface</a:t>
            </a:r>
            <a:r>
              <a:rPr lang="de-AT" dirty="0" smtClean="0"/>
              <a:t> </a:t>
            </a:r>
            <a:r>
              <a:rPr lang="de-AT" dirty="0" err="1" smtClean="0"/>
              <a:t>into</a:t>
            </a:r>
            <a:r>
              <a:rPr lang="de-AT" dirty="0" smtClean="0"/>
              <a:t>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bacteria</a:t>
            </a:r>
            <a:r>
              <a:rPr lang="de-AT" dirty="0" smtClean="0"/>
              <a:t>.</a:t>
            </a:r>
          </a:p>
          <a:p>
            <a:endParaRPr lang="de-AT" dirty="0"/>
          </a:p>
          <a:p>
            <a:r>
              <a:rPr lang="de-AT" dirty="0" smtClean="0"/>
              <a:t>The </a:t>
            </a:r>
            <a:r>
              <a:rPr lang="de-AT" dirty="0" err="1" smtClean="0"/>
              <a:t>exchange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C </a:t>
            </a:r>
            <a:r>
              <a:rPr lang="de-AT" dirty="0" err="1" smtClean="0"/>
              <a:t>and</a:t>
            </a:r>
            <a:r>
              <a:rPr lang="de-AT" dirty="0" smtClean="0"/>
              <a:t> N </a:t>
            </a:r>
            <a:r>
              <a:rPr lang="de-AT" dirty="0" err="1" smtClean="0"/>
              <a:t>between</a:t>
            </a:r>
            <a:r>
              <a:rPr lang="de-AT" dirty="0" smtClean="0"/>
              <a:t> </a:t>
            </a:r>
            <a:r>
              <a:rPr lang="de-AT" dirty="0" err="1" smtClean="0"/>
              <a:t>roots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ectomycorrhizal</a:t>
            </a:r>
            <a:r>
              <a:rPr lang="de-AT" dirty="0" smtClean="0"/>
              <a:t> </a:t>
            </a:r>
            <a:r>
              <a:rPr lang="de-AT" dirty="0" err="1" smtClean="0"/>
              <a:t>fungi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spatially</a:t>
            </a:r>
            <a:r>
              <a:rPr lang="de-AT" dirty="0" smtClean="0"/>
              <a:t> </a:t>
            </a:r>
            <a:r>
              <a:rPr lang="de-AT" dirty="0" err="1" smtClean="0"/>
              <a:t>correlated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microscale</a:t>
            </a:r>
            <a:r>
              <a:rPr lang="de-AT" dirty="0"/>
              <a:t>.</a:t>
            </a:r>
            <a:endParaRPr lang="de-AT" dirty="0" smtClean="0"/>
          </a:p>
          <a:p>
            <a:endParaRPr lang="de-AT" dirty="0"/>
          </a:p>
          <a:p>
            <a:r>
              <a:rPr lang="de-AT" dirty="0" err="1" smtClean="0"/>
              <a:t>NanoSIMS</a:t>
            </a:r>
            <a:r>
              <a:rPr lang="de-AT" dirty="0" smtClean="0"/>
              <a:t> </a:t>
            </a:r>
            <a:r>
              <a:rPr lang="de-AT" dirty="0" err="1" smtClean="0"/>
              <a:t>allows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visualize</a:t>
            </a:r>
            <a:r>
              <a:rPr lang="de-AT" dirty="0" smtClean="0"/>
              <a:t> in situ </a:t>
            </a:r>
            <a:r>
              <a:rPr lang="de-AT" dirty="0" err="1" smtClean="0"/>
              <a:t>fluxes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C </a:t>
            </a:r>
            <a:r>
              <a:rPr lang="de-AT" dirty="0" err="1" smtClean="0"/>
              <a:t>and</a:t>
            </a:r>
            <a:r>
              <a:rPr lang="de-AT" dirty="0" smtClean="0"/>
              <a:t> N </a:t>
            </a:r>
            <a:r>
              <a:rPr lang="de-AT" dirty="0" err="1" smtClean="0"/>
              <a:t>at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plant – </a:t>
            </a:r>
            <a:r>
              <a:rPr lang="de-AT" dirty="0" err="1" smtClean="0"/>
              <a:t>fungal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fungal</a:t>
            </a:r>
            <a:r>
              <a:rPr lang="de-AT" dirty="0" smtClean="0"/>
              <a:t> – </a:t>
            </a:r>
            <a:r>
              <a:rPr lang="de-AT" dirty="0" err="1" smtClean="0"/>
              <a:t>bacterial</a:t>
            </a:r>
            <a:r>
              <a:rPr lang="de-AT" dirty="0" smtClean="0"/>
              <a:t> </a:t>
            </a:r>
            <a:r>
              <a:rPr lang="de-AT" dirty="0" err="1" smtClean="0"/>
              <a:t>interface</a:t>
            </a:r>
            <a:r>
              <a:rPr lang="de-AT" dirty="0" smtClean="0"/>
              <a:t>.</a:t>
            </a:r>
            <a:endParaRPr lang="de-AT" dirty="0"/>
          </a:p>
        </p:txBody>
      </p:sp>
      <p:sp>
        <p:nvSpPr>
          <p:cNvPr id="5" name="Interaktive Schaltfläche: Anfang 4">
            <a:hlinkClick r:id="rId2" action="ppaction://hlinksldjump" highlightClick="1"/>
          </p:cNvPr>
          <p:cNvSpPr/>
          <p:nvPr/>
        </p:nvSpPr>
        <p:spPr>
          <a:xfrm>
            <a:off x="8298000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Interaktive Schaltfläche: Zurückkehren 11">
            <a:hlinkClick r:id="rId3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3" name="Gruppieren 12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4" name="Textfeld 13">
              <a:hlinkClick r:id="rId4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hteck 14">
              <a:hlinkClick r:id="rId5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Rechteck 15">
              <a:hlinkClick r:id="rId6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hteck 16">
              <a:hlinkClick r:id="rId7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3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</a:rPr>
              <a:t>Experimental Design</a:t>
            </a: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26" name="Picture 24" descr="IMG_086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r="17835"/>
          <a:stretch/>
        </p:blipFill>
        <p:spPr>
          <a:xfrm rot="5400000">
            <a:off x="4430083" y="2006758"/>
            <a:ext cx="4460505" cy="3823199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4748736" y="1688105"/>
            <a:ext cx="1818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Fagus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sylvatica</a:t>
            </a:r>
            <a:endParaRPr lang="en-US" sz="2000" i="1" dirty="0"/>
          </a:p>
        </p:txBody>
      </p:sp>
      <p:grpSp>
        <p:nvGrpSpPr>
          <p:cNvPr id="28" name="Group 4"/>
          <p:cNvGrpSpPr/>
          <p:nvPr/>
        </p:nvGrpSpPr>
        <p:grpSpPr>
          <a:xfrm>
            <a:off x="467544" y="1815207"/>
            <a:ext cx="5360934" cy="4613035"/>
            <a:chOff x="290808" y="1815207"/>
            <a:chExt cx="5360934" cy="4613035"/>
          </a:xfrm>
        </p:grpSpPr>
        <p:pic>
          <p:nvPicPr>
            <p:cNvPr id="29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"/>
            <a:stretch/>
          </p:blipFill>
          <p:spPr>
            <a:xfrm>
              <a:off x="465827" y="3032284"/>
              <a:ext cx="3528204" cy="3057404"/>
            </a:xfrm>
            <a:prstGeom prst="rect">
              <a:avLst/>
            </a:prstGeom>
          </p:spPr>
        </p:pic>
        <p:sp>
          <p:nvSpPr>
            <p:cNvPr id="30" name="TextBox 6"/>
            <p:cNvSpPr txBox="1"/>
            <p:nvPr/>
          </p:nvSpPr>
          <p:spPr>
            <a:xfrm>
              <a:off x="290808" y="6089688"/>
              <a:ext cx="5360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Split-</a:t>
              </a:r>
              <a:r>
                <a:rPr lang="de-DE" sz="1600" dirty="0" err="1" smtClean="0"/>
                <a:t>root</a:t>
              </a:r>
              <a:r>
                <a:rPr lang="de-DE" sz="1600" dirty="0" smtClean="0"/>
                <a:t> box (</a:t>
              </a:r>
              <a:r>
                <a:rPr lang="de-DE" sz="1600" dirty="0" err="1" smtClean="0"/>
                <a:t>membrane</a:t>
              </a:r>
              <a:r>
                <a:rPr lang="de-DE" sz="1600" dirty="0" smtClean="0"/>
                <a:t> 35 µm </a:t>
              </a:r>
              <a:r>
                <a:rPr lang="de-DE" sz="1600" dirty="0" err="1" smtClean="0"/>
                <a:t>mesh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size</a:t>
              </a:r>
              <a:r>
                <a:rPr lang="de-DE" sz="1600" dirty="0" smtClean="0"/>
                <a:t>)</a:t>
              </a:r>
              <a:endParaRPr lang="en-GB" sz="1600" dirty="0"/>
            </a:p>
          </p:txBody>
        </p:sp>
        <p:sp>
          <p:nvSpPr>
            <p:cNvPr id="31" name="TextBox 7"/>
            <p:cNvSpPr txBox="1"/>
            <p:nvPr/>
          </p:nvSpPr>
          <p:spPr>
            <a:xfrm>
              <a:off x="722856" y="1815207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baseline="30000" dirty="0" smtClean="0">
                  <a:solidFill>
                    <a:srgbClr val="53A933"/>
                  </a:solidFill>
                </a:rPr>
                <a:t>13</a:t>
              </a:r>
              <a:r>
                <a:rPr lang="de-DE" sz="2400" b="1" dirty="0" smtClean="0">
                  <a:solidFill>
                    <a:srgbClr val="53A933"/>
                  </a:solidFill>
                </a:rPr>
                <a:t>CO</a:t>
              </a:r>
              <a:r>
                <a:rPr lang="de-DE" sz="2400" b="1" baseline="-25000" dirty="0" smtClean="0">
                  <a:solidFill>
                    <a:srgbClr val="53A933"/>
                  </a:solidFill>
                </a:rPr>
                <a:t>2</a:t>
              </a:r>
              <a:endParaRPr lang="en-GB" sz="2400" b="1" dirty="0">
                <a:solidFill>
                  <a:srgbClr val="53A933"/>
                </a:solidFill>
              </a:endParaRPr>
            </a:p>
          </p:txBody>
        </p:sp>
        <p:sp>
          <p:nvSpPr>
            <p:cNvPr id="32" name="Oval 8"/>
            <p:cNvSpPr/>
            <p:nvPr/>
          </p:nvSpPr>
          <p:spPr>
            <a:xfrm>
              <a:off x="1687950" y="1894446"/>
              <a:ext cx="1778581" cy="150254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3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9"/>
            <p:cNvGrpSpPr/>
            <p:nvPr/>
          </p:nvGrpSpPr>
          <p:grpSpPr>
            <a:xfrm>
              <a:off x="1883411" y="2052026"/>
              <a:ext cx="1438662" cy="1193328"/>
              <a:chOff x="5424305" y="1406124"/>
              <a:chExt cx="1572641" cy="1315352"/>
            </a:xfrm>
          </p:grpSpPr>
          <p:grpSp>
            <p:nvGrpSpPr>
              <p:cNvPr id="38" name="Group 14"/>
              <p:cNvGrpSpPr/>
              <p:nvPr/>
            </p:nvGrpSpPr>
            <p:grpSpPr>
              <a:xfrm>
                <a:off x="5424305" y="1406124"/>
                <a:ext cx="1572641" cy="1229472"/>
                <a:chOff x="981716" y="1881476"/>
                <a:chExt cx="1572641" cy="1229472"/>
              </a:xfrm>
            </p:grpSpPr>
            <p:sp>
              <p:nvSpPr>
                <p:cNvPr id="40" name="Freeform 16"/>
                <p:cNvSpPr/>
                <p:nvPr/>
              </p:nvSpPr>
              <p:spPr>
                <a:xfrm>
                  <a:off x="1178241" y="2575796"/>
                  <a:ext cx="382202" cy="535152"/>
                </a:xfrm>
                <a:custGeom>
                  <a:avLst/>
                  <a:gdLst>
                    <a:gd name="connsiteX0" fmla="*/ 407504 w 407504"/>
                    <a:gd name="connsiteY0" fmla="*/ 626165 h 626165"/>
                    <a:gd name="connsiteX1" fmla="*/ 397565 w 407504"/>
                    <a:gd name="connsiteY1" fmla="*/ 367747 h 626165"/>
                    <a:gd name="connsiteX2" fmla="*/ 387626 w 407504"/>
                    <a:gd name="connsiteY2" fmla="*/ 337930 h 626165"/>
                    <a:gd name="connsiteX3" fmla="*/ 367748 w 407504"/>
                    <a:gd name="connsiteY3" fmla="*/ 308113 h 626165"/>
                    <a:gd name="connsiteX4" fmla="*/ 327991 w 407504"/>
                    <a:gd name="connsiteY4" fmla="*/ 268356 h 626165"/>
                    <a:gd name="connsiteX5" fmla="*/ 298174 w 407504"/>
                    <a:gd name="connsiteY5" fmla="*/ 248478 h 626165"/>
                    <a:gd name="connsiteX6" fmla="*/ 238539 w 407504"/>
                    <a:gd name="connsiteY6" fmla="*/ 208721 h 626165"/>
                    <a:gd name="connsiteX7" fmla="*/ 149087 w 407504"/>
                    <a:gd name="connsiteY7" fmla="*/ 149087 h 626165"/>
                    <a:gd name="connsiteX8" fmla="*/ 119270 w 407504"/>
                    <a:gd name="connsiteY8" fmla="*/ 129208 h 626165"/>
                    <a:gd name="connsiteX9" fmla="*/ 69574 w 407504"/>
                    <a:gd name="connsiteY9" fmla="*/ 89452 h 626165"/>
                    <a:gd name="connsiteX10" fmla="*/ 39757 w 407504"/>
                    <a:gd name="connsiteY10" fmla="*/ 79513 h 626165"/>
                    <a:gd name="connsiteX11" fmla="*/ 9939 w 407504"/>
                    <a:gd name="connsiteY11" fmla="*/ 29817 h 626165"/>
                    <a:gd name="connsiteX12" fmla="*/ 0 w 407504"/>
                    <a:gd name="connsiteY12" fmla="*/ 0 h 6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07504" h="626165">
                      <a:moveTo>
                        <a:pt x="407504" y="626165"/>
                      </a:moveTo>
                      <a:cubicBezTo>
                        <a:pt x="404191" y="540026"/>
                        <a:pt x="403496" y="453746"/>
                        <a:pt x="397565" y="367747"/>
                      </a:cubicBezTo>
                      <a:cubicBezTo>
                        <a:pt x="396844" y="357295"/>
                        <a:pt x="392311" y="347301"/>
                        <a:pt x="387626" y="337930"/>
                      </a:cubicBezTo>
                      <a:cubicBezTo>
                        <a:pt x="382284" y="327246"/>
                        <a:pt x="375522" y="317182"/>
                        <a:pt x="367748" y="308113"/>
                      </a:cubicBezTo>
                      <a:cubicBezTo>
                        <a:pt x="355551" y="293883"/>
                        <a:pt x="343585" y="278752"/>
                        <a:pt x="327991" y="268356"/>
                      </a:cubicBezTo>
                      <a:cubicBezTo>
                        <a:pt x="318052" y="261730"/>
                        <a:pt x="307350" y="256125"/>
                        <a:pt x="298174" y="248478"/>
                      </a:cubicBezTo>
                      <a:cubicBezTo>
                        <a:pt x="248540" y="207115"/>
                        <a:pt x="290941" y="226188"/>
                        <a:pt x="238539" y="208721"/>
                      </a:cubicBezTo>
                      <a:lnTo>
                        <a:pt x="149087" y="149087"/>
                      </a:lnTo>
                      <a:cubicBezTo>
                        <a:pt x="139148" y="142461"/>
                        <a:pt x="127717" y="137654"/>
                        <a:pt x="119270" y="129208"/>
                      </a:cubicBezTo>
                      <a:cubicBezTo>
                        <a:pt x="100781" y="110720"/>
                        <a:pt x="94649" y="101989"/>
                        <a:pt x="69574" y="89452"/>
                      </a:cubicBezTo>
                      <a:cubicBezTo>
                        <a:pt x="60203" y="84767"/>
                        <a:pt x="49696" y="82826"/>
                        <a:pt x="39757" y="79513"/>
                      </a:cubicBezTo>
                      <a:cubicBezTo>
                        <a:pt x="11602" y="-4954"/>
                        <a:pt x="50869" y="98031"/>
                        <a:pt x="9939" y="29817"/>
                      </a:cubicBezTo>
                      <a:cubicBezTo>
                        <a:pt x="4549" y="20833"/>
                        <a:pt x="0" y="0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Freeform 17"/>
                <p:cNvSpPr/>
                <p:nvPr/>
              </p:nvSpPr>
              <p:spPr>
                <a:xfrm>
                  <a:off x="1977888" y="2261580"/>
                  <a:ext cx="576469" cy="443812"/>
                </a:xfrm>
                <a:custGeom>
                  <a:avLst/>
                  <a:gdLst>
                    <a:gd name="connsiteX0" fmla="*/ 9939 w 798113"/>
                    <a:gd name="connsiteY0" fmla="*/ 546653 h 558153"/>
                    <a:gd name="connsiteX1" fmla="*/ 19878 w 798113"/>
                    <a:gd name="connsiteY1" fmla="*/ 496957 h 558153"/>
                    <a:gd name="connsiteX2" fmla="*/ 29817 w 798113"/>
                    <a:gd name="connsiteY2" fmla="*/ 467140 h 558153"/>
                    <a:gd name="connsiteX3" fmla="*/ 49695 w 798113"/>
                    <a:gd name="connsiteY3" fmla="*/ 367748 h 558153"/>
                    <a:gd name="connsiteX4" fmla="*/ 69574 w 798113"/>
                    <a:gd name="connsiteY4" fmla="*/ 308114 h 558153"/>
                    <a:gd name="connsiteX5" fmla="*/ 79513 w 798113"/>
                    <a:gd name="connsiteY5" fmla="*/ 268357 h 558153"/>
                    <a:gd name="connsiteX6" fmla="*/ 139148 w 798113"/>
                    <a:gd name="connsiteY6" fmla="*/ 188844 h 558153"/>
                    <a:gd name="connsiteX7" fmla="*/ 168965 w 798113"/>
                    <a:gd name="connsiteY7" fmla="*/ 139148 h 558153"/>
                    <a:gd name="connsiteX8" fmla="*/ 178904 w 798113"/>
                    <a:gd name="connsiteY8" fmla="*/ 109331 h 558153"/>
                    <a:gd name="connsiteX9" fmla="*/ 208721 w 798113"/>
                    <a:gd name="connsiteY9" fmla="*/ 89453 h 558153"/>
                    <a:gd name="connsiteX10" fmla="*/ 288235 w 798113"/>
                    <a:gd name="connsiteY10" fmla="*/ 49696 h 558153"/>
                    <a:gd name="connsiteX11" fmla="*/ 427382 w 798113"/>
                    <a:gd name="connsiteY11" fmla="*/ 9940 h 558153"/>
                    <a:gd name="connsiteX12" fmla="*/ 487017 w 798113"/>
                    <a:gd name="connsiteY12" fmla="*/ 0 h 558153"/>
                    <a:gd name="connsiteX13" fmla="*/ 795130 w 798113"/>
                    <a:gd name="connsiteY13" fmla="*/ 9940 h 558153"/>
                    <a:gd name="connsiteX14" fmla="*/ 775252 w 798113"/>
                    <a:gd name="connsiteY14" fmla="*/ 39757 h 558153"/>
                    <a:gd name="connsiteX15" fmla="*/ 745435 w 798113"/>
                    <a:gd name="connsiteY15" fmla="*/ 149087 h 558153"/>
                    <a:gd name="connsiteX16" fmla="*/ 735495 w 798113"/>
                    <a:gd name="connsiteY16" fmla="*/ 308114 h 558153"/>
                    <a:gd name="connsiteX17" fmla="*/ 725556 w 798113"/>
                    <a:gd name="connsiteY17" fmla="*/ 347870 h 558153"/>
                    <a:gd name="connsiteX18" fmla="*/ 715617 w 798113"/>
                    <a:gd name="connsiteY18" fmla="*/ 377687 h 558153"/>
                    <a:gd name="connsiteX19" fmla="*/ 655982 w 798113"/>
                    <a:gd name="connsiteY19" fmla="*/ 397566 h 558153"/>
                    <a:gd name="connsiteX20" fmla="*/ 626165 w 798113"/>
                    <a:gd name="connsiteY20" fmla="*/ 417444 h 558153"/>
                    <a:gd name="connsiteX21" fmla="*/ 566530 w 798113"/>
                    <a:gd name="connsiteY21" fmla="*/ 437322 h 558153"/>
                    <a:gd name="connsiteX22" fmla="*/ 506895 w 798113"/>
                    <a:gd name="connsiteY22" fmla="*/ 457200 h 558153"/>
                    <a:gd name="connsiteX23" fmla="*/ 457200 w 798113"/>
                    <a:gd name="connsiteY23" fmla="*/ 467140 h 558153"/>
                    <a:gd name="connsiteX24" fmla="*/ 387626 w 798113"/>
                    <a:gd name="connsiteY24" fmla="*/ 487018 h 558153"/>
                    <a:gd name="connsiteX25" fmla="*/ 327991 w 798113"/>
                    <a:gd name="connsiteY25" fmla="*/ 496957 h 558153"/>
                    <a:gd name="connsiteX26" fmla="*/ 238539 w 798113"/>
                    <a:gd name="connsiteY26" fmla="*/ 516835 h 558153"/>
                    <a:gd name="connsiteX27" fmla="*/ 208721 w 798113"/>
                    <a:gd name="connsiteY27" fmla="*/ 526774 h 558153"/>
                    <a:gd name="connsiteX28" fmla="*/ 119269 w 798113"/>
                    <a:gd name="connsiteY28" fmla="*/ 536714 h 558153"/>
                    <a:gd name="connsiteX29" fmla="*/ 0 w 798113"/>
                    <a:gd name="connsiteY29" fmla="*/ 546653 h 558153"/>
                    <a:gd name="connsiteX30" fmla="*/ 9939 w 798113"/>
                    <a:gd name="connsiteY30" fmla="*/ 546653 h 5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798113" h="558153">
                      <a:moveTo>
                        <a:pt x="9939" y="546653"/>
                      </a:moveTo>
                      <a:cubicBezTo>
                        <a:pt x="13252" y="530088"/>
                        <a:pt x="15781" y="513346"/>
                        <a:pt x="19878" y="496957"/>
                      </a:cubicBezTo>
                      <a:cubicBezTo>
                        <a:pt x="22419" y="486793"/>
                        <a:pt x="27461" y="477348"/>
                        <a:pt x="29817" y="467140"/>
                      </a:cubicBezTo>
                      <a:cubicBezTo>
                        <a:pt x="37414" y="434218"/>
                        <a:pt x="39010" y="399801"/>
                        <a:pt x="49695" y="367748"/>
                      </a:cubicBezTo>
                      <a:cubicBezTo>
                        <a:pt x="56321" y="347870"/>
                        <a:pt x="64492" y="328442"/>
                        <a:pt x="69574" y="308114"/>
                      </a:cubicBezTo>
                      <a:cubicBezTo>
                        <a:pt x="72887" y="294862"/>
                        <a:pt x="73404" y="280575"/>
                        <a:pt x="79513" y="268357"/>
                      </a:cubicBezTo>
                      <a:cubicBezTo>
                        <a:pt x="101991" y="223399"/>
                        <a:pt x="111191" y="216799"/>
                        <a:pt x="139148" y="188844"/>
                      </a:cubicBezTo>
                      <a:cubicBezTo>
                        <a:pt x="167303" y="104378"/>
                        <a:pt x="128036" y="207364"/>
                        <a:pt x="168965" y="139148"/>
                      </a:cubicBezTo>
                      <a:cubicBezTo>
                        <a:pt x="174355" y="130164"/>
                        <a:pt x="172359" y="117512"/>
                        <a:pt x="178904" y="109331"/>
                      </a:cubicBezTo>
                      <a:cubicBezTo>
                        <a:pt x="186366" y="100003"/>
                        <a:pt x="199393" y="96915"/>
                        <a:pt x="208721" y="89453"/>
                      </a:cubicBezTo>
                      <a:cubicBezTo>
                        <a:pt x="258285" y="49801"/>
                        <a:pt x="186463" y="83620"/>
                        <a:pt x="288235" y="49696"/>
                      </a:cubicBezTo>
                      <a:cubicBezTo>
                        <a:pt x="334182" y="34380"/>
                        <a:pt x="379214" y="17969"/>
                        <a:pt x="427382" y="9940"/>
                      </a:cubicBezTo>
                      <a:lnTo>
                        <a:pt x="487017" y="0"/>
                      </a:lnTo>
                      <a:cubicBezTo>
                        <a:pt x="589721" y="3313"/>
                        <a:pt x="693336" y="-4101"/>
                        <a:pt x="795130" y="9940"/>
                      </a:cubicBezTo>
                      <a:cubicBezTo>
                        <a:pt x="806963" y="11572"/>
                        <a:pt x="780103" y="28841"/>
                        <a:pt x="775252" y="39757"/>
                      </a:cubicBezTo>
                      <a:cubicBezTo>
                        <a:pt x="756910" y="81026"/>
                        <a:pt x="753938" y="106573"/>
                        <a:pt x="745435" y="149087"/>
                      </a:cubicBezTo>
                      <a:cubicBezTo>
                        <a:pt x="742122" y="202096"/>
                        <a:pt x="740780" y="255265"/>
                        <a:pt x="735495" y="308114"/>
                      </a:cubicBezTo>
                      <a:cubicBezTo>
                        <a:pt x="734136" y="321706"/>
                        <a:pt x="729309" y="334736"/>
                        <a:pt x="725556" y="347870"/>
                      </a:cubicBezTo>
                      <a:cubicBezTo>
                        <a:pt x="722678" y="357944"/>
                        <a:pt x="724142" y="371598"/>
                        <a:pt x="715617" y="377687"/>
                      </a:cubicBezTo>
                      <a:cubicBezTo>
                        <a:pt x="698566" y="389866"/>
                        <a:pt x="655982" y="397566"/>
                        <a:pt x="655982" y="397566"/>
                      </a:cubicBezTo>
                      <a:cubicBezTo>
                        <a:pt x="646043" y="404192"/>
                        <a:pt x="637081" y="412593"/>
                        <a:pt x="626165" y="417444"/>
                      </a:cubicBezTo>
                      <a:cubicBezTo>
                        <a:pt x="607017" y="425954"/>
                        <a:pt x="586408" y="430696"/>
                        <a:pt x="566530" y="437322"/>
                      </a:cubicBezTo>
                      <a:cubicBezTo>
                        <a:pt x="566526" y="437323"/>
                        <a:pt x="506898" y="457199"/>
                        <a:pt x="506895" y="457200"/>
                      </a:cubicBezTo>
                      <a:cubicBezTo>
                        <a:pt x="490330" y="460513"/>
                        <a:pt x="473589" y="463043"/>
                        <a:pt x="457200" y="467140"/>
                      </a:cubicBezTo>
                      <a:cubicBezTo>
                        <a:pt x="381443" y="486080"/>
                        <a:pt x="480545" y="468434"/>
                        <a:pt x="387626" y="487018"/>
                      </a:cubicBezTo>
                      <a:cubicBezTo>
                        <a:pt x="367865" y="490970"/>
                        <a:pt x="347869" y="493644"/>
                        <a:pt x="327991" y="496957"/>
                      </a:cubicBezTo>
                      <a:cubicBezTo>
                        <a:pt x="260870" y="519331"/>
                        <a:pt x="343490" y="493513"/>
                        <a:pt x="238539" y="516835"/>
                      </a:cubicBezTo>
                      <a:cubicBezTo>
                        <a:pt x="228312" y="519108"/>
                        <a:pt x="219055" y="525052"/>
                        <a:pt x="208721" y="526774"/>
                      </a:cubicBezTo>
                      <a:cubicBezTo>
                        <a:pt x="179128" y="531706"/>
                        <a:pt x="149086" y="533401"/>
                        <a:pt x="119269" y="536714"/>
                      </a:cubicBezTo>
                      <a:cubicBezTo>
                        <a:pt x="73914" y="551832"/>
                        <a:pt x="48182" y="570744"/>
                        <a:pt x="0" y="546653"/>
                      </a:cubicBezTo>
                      <a:lnTo>
                        <a:pt x="9939" y="546653"/>
                      </a:lnTo>
                      <a:close/>
                    </a:path>
                  </a:pathLst>
                </a:custGeom>
                <a:solidFill>
                  <a:srgbClr val="21FF85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Freeform 18"/>
                <p:cNvSpPr/>
                <p:nvPr/>
              </p:nvSpPr>
              <p:spPr>
                <a:xfrm>
                  <a:off x="981716" y="2080827"/>
                  <a:ext cx="293658" cy="546126"/>
                </a:xfrm>
                <a:custGeom>
                  <a:avLst/>
                  <a:gdLst>
                    <a:gd name="connsiteX0" fmla="*/ 258417 w 387626"/>
                    <a:gd name="connsiteY0" fmla="*/ 725557 h 725639"/>
                    <a:gd name="connsiteX1" fmla="*/ 288234 w 387626"/>
                    <a:gd name="connsiteY1" fmla="*/ 675861 h 725639"/>
                    <a:gd name="connsiteX2" fmla="*/ 318052 w 387626"/>
                    <a:gd name="connsiteY2" fmla="*/ 626165 h 725639"/>
                    <a:gd name="connsiteX3" fmla="*/ 357808 w 387626"/>
                    <a:gd name="connsiteY3" fmla="*/ 566531 h 725639"/>
                    <a:gd name="connsiteX4" fmla="*/ 367747 w 387626"/>
                    <a:gd name="connsiteY4" fmla="*/ 536713 h 725639"/>
                    <a:gd name="connsiteX5" fmla="*/ 377687 w 387626"/>
                    <a:gd name="connsiteY5" fmla="*/ 477078 h 725639"/>
                    <a:gd name="connsiteX6" fmla="*/ 387626 w 387626"/>
                    <a:gd name="connsiteY6" fmla="*/ 437322 h 725639"/>
                    <a:gd name="connsiteX7" fmla="*/ 367747 w 387626"/>
                    <a:gd name="connsiteY7" fmla="*/ 258418 h 725639"/>
                    <a:gd name="connsiteX8" fmla="*/ 337930 w 387626"/>
                    <a:gd name="connsiteY8" fmla="*/ 198783 h 725639"/>
                    <a:gd name="connsiteX9" fmla="*/ 308113 w 387626"/>
                    <a:gd name="connsiteY9" fmla="*/ 178905 h 725639"/>
                    <a:gd name="connsiteX10" fmla="*/ 298174 w 387626"/>
                    <a:gd name="connsiteY10" fmla="*/ 149087 h 725639"/>
                    <a:gd name="connsiteX11" fmla="*/ 238539 w 387626"/>
                    <a:gd name="connsiteY11" fmla="*/ 119270 h 725639"/>
                    <a:gd name="connsiteX12" fmla="*/ 208721 w 387626"/>
                    <a:gd name="connsiteY12" fmla="*/ 99392 h 725639"/>
                    <a:gd name="connsiteX13" fmla="*/ 188843 w 387626"/>
                    <a:gd name="connsiteY13" fmla="*/ 79513 h 725639"/>
                    <a:gd name="connsiteX14" fmla="*/ 159026 w 387626"/>
                    <a:gd name="connsiteY14" fmla="*/ 69574 h 725639"/>
                    <a:gd name="connsiteX15" fmla="*/ 109330 w 387626"/>
                    <a:gd name="connsiteY15" fmla="*/ 39757 h 725639"/>
                    <a:gd name="connsiteX16" fmla="*/ 59634 w 387626"/>
                    <a:gd name="connsiteY16" fmla="*/ 0 h 725639"/>
                    <a:gd name="connsiteX17" fmla="*/ 69574 w 387626"/>
                    <a:gd name="connsiteY17" fmla="*/ 39757 h 725639"/>
                    <a:gd name="connsiteX18" fmla="*/ 79513 w 387626"/>
                    <a:gd name="connsiteY18" fmla="*/ 69574 h 725639"/>
                    <a:gd name="connsiteX19" fmla="*/ 59634 w 387626"/>
                    <a:gd name="connsiteY19" fmla="*/ 228600 h 725639"/>
                    <a:gd name="connsiteX20" fmla="*/ 39756 w 387626"/>
                    <a:gd name="connsiteY20" fmla="*/ 258418 h 725639"/>
                    <a:gd name="connsiteX21" fmla="*/ 19878 w 387626"/>
                    <a:gd name="connsiteY21" fmla="*/ 318052 h 725639"/>
                    <a:gd name="connsiteX22" fmla="*/ 0 w 387626"/>
                    <a:gd name="connsiteY22" fmla="*/ 387626 h 725639"/>
                    <a:gd name="connsiteX23" fmla="*/ 9939 w 387626"/>
                    <a:gd name="connsiteY23" fmla="*/ 506896 h 725639"/>
                    <a:gd name="connsiteX24" fmla="*/ 29817 w 387626"/>
                    <a:gd name="connsiteY24" fmla="*/ 536713 h 725639"/>
                    <a:gd name="connsiteX25" fmla="*/ 119269 w 387626"/>
                    <a:gd name="connsiteY25" fmla="*/ 616226 h 725639"/>
                    <a:gd name="connsiteX26" fmla="*/ 149087 w 387626"/>
                    <a:gd name="connsiteY26" fmla="*/ 626165 h 725639"/>
                    <a:gd name="connsiteX27" fmla="*/ 168965 w 387626"/>
                    <a:gd name="connsiteY27" fmla="*/ 646044 h 725639"/>
                    <a:gd name="connsiteX28" fmla="*/ 228600 w 387626"/>
                    <a:gd name="connsiteY28" fmla="*/ 665922 h 725639"/>
                    <a:gd name="connsiteX29" fmla="*/ 258417 w 387626"/>
                    <a:gd name="connsiteY29" fmla="*/ 685800 h 725639"/>
                    <a:gd name="connsiteX30" fmla="*/ 258417 w 387626"/>
                    <a:gd name="connsiteY30" fmla="*/ 725557 h 72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87626" h="725639">
                      <a:moveTo>
                        <a:pt x="258417" y="725557"/>
                      </a:moveTo>
                      <a:cubicBezTo>
                        <a:pt x="263387" y="723900"/>
                        <a:pt x="279595" y="693140"/>
                        <a:pt x="288234" y="675861"/>
                      </a:cubicBezTo>
                      <a:cubicBezTo>
                        <a:pt x="314039" y="624253"/>
                        <a:pt x="279227" y="664992"/>
                        <a:pt x="318052" y="626165"/>
                      </a:cubicBezTo>
                      <a:cubicBezTo>
                        <a:pt x="341685" y="555266"/>
                        <a:pt x="308174" y="640984"/>
                        <a:pt x="357808" y="566531"/>
                      </a:cubicBezTo>
                      <a:cubicBezTo>
                        <a:pt x="363619" y="557814"/>
                        <a:pt x="365474" y="546940"/>
                        <a:pt x="367747" y="536713"/>
                      </a:cubicBezTo>
                      <a:cubicBezTo>
                        <a:pt x="372119" y="517040"/>
                        <a:pt x="373735" y="496839"/>
                        <a:pt x="377687" y="477078"/>
                      </a:cubicBezTo>
                      <a:cubicBezTo>
                        <a:pt x="380366" y="463683"/>
                        <a:pt x="384313" y="450574"/>
                        <a:pt x="387626" y="437322"/>
                      </a:cubicBezTo>
                      <a:cubicBezTo>
                        <a:pt x="380151" y="332677"/>
                        <a:pt x="387956" y="329148"/>
                        <a:pt x="367747" y="258418"/>
                      </a:cubicBezTo>
                      <a:cubicBezTo>
                        <a:pt x="361279" y="235782"/>
                        <a:pt x="355355" y="216208"/>
                        <a:pt x="337930" y="198783"/>
                      </a:cubicBezTo>
                      <a:cubicBezTo>
                        <a:pt x="329483" y="190336"/>
                        <a:pt x="318052" y="185531"/>
                        <a:pt x="308113" y="178905"/>
                      </a:cubicBezTo>
                      <a:cubicBezTo>
                        <a:pt x="304800" y="168966"/>
                        <a:pt x="304719" y="157268"/>
                        <a:pt x="298174" y="149087"/>
                      </a:cubicBezTo>
                      <a:cubicBezTo>
                        <a:pt x="279186" y="125352"/>
                        <a:pt x="262545" y="131273"/>
                        <a:pt x="238539" y="119270"/>
                      </a:cubicBezTo>
                      <a:cubicBezTo>
                        <a:pt x="227855" y="113928"/>
                        <a:pt x="218049" y="106854"/>
                        <a:pt x="208721" y="99392"/>
                      </a:cubicBezTo>
                      <a:cubicBezTo>
                        <a:pt x="201404" y="93538"/>
                        <a:pt x="196878" y="84334"/>
                        <a:pt x="188843" y="79513"/>
                      </a:cubicBezTo>
                      <a:cubicBezTo>
                        <a:pt x="179859" y="74123"/>
                        <a:pt x="168965" y="72887"/>
                        <a:pt x="159026" y="69574"/>
                      </a:cubicBezTo>
                      <a:cubicBezTo>
                        <a:pt x="120196" y="30745"/>
                        <a:pt x="160942" y="65564"/>
                        <a:pt x="109330" y="39757"/>
                      </a:cubicBezTo>
                      <a:cubicBezTo>
                        <a:pt x="84257" y="27220"/>
                        <a:pt x="78122" y="18487"/>
                        <a:pt x="59634" y="0"/>
                      </a:cubicBezTo>
                      <a:cubicBezTo>
                        <a:pt x="62947" y="13252"/>
                        <a:pt x="65821" y="26622"/>
                        <a:pt x="69574" y="39757"/>
                      </a:cubicBezTo>
                      <a:cubicBezTo>
                        <a:pt x="72452" y="49830"/>
                        <a:pt x="79513" y="59097"/>
                        <a:pt x="79513" y="69574"/>
                      </a:cubicBezTo>
                      <a:cubicBezTo>
                        <a:pt x="79513" y="81154"/>
                        <a:pt x="75459" y="191675"/>
                        <a:pt x="59634" y="228600"/>
                      </a:cubicBezTo>
                      <a:cubicBezTo>
                        <a:pt x="54928" y="239580"/>
                        <a:pt x="44607" y="247502"/>
                        <a:pt x="39756" y="258418"/>
                      </a:cubicBezTo>
                      <a:cubicBezTo>
                        <a:pt x="31246" y="277565"/>
                        <a:pt x="26504" y="298174"/>
                        <a:pt x="19878" y="318052"/>
                      </a:cubicBezTo>
                      <a:cubicBezTo>
                        <a:pt x="5620" y="360825"/>
                        <a:pt x="12479" y="337711"/>
                        <a:pt x="0" y="387626"/>
                      </a:cubicBezTo>
                      <a:cubicBezTo>
                        <a:pt x="3313" y="427383"/>
                        <a:pt x="2115" y="467776"/>
                        <a:pt x="9939" y="506896"/>
                      </a:cubicBezTo>
                      <a:cubicBezTo>
                        <a:pt x="12282" y="518609"/>
                        <a:pt x="21881" y="527785"/>
                        <a:pt x="29817" y="536713"/>
                      </a:cubicBezTo>
                      <a:cubicBezTo>
                        <a:pt x="50889" y="560419"/>
                        <a:pt x="86036" y="599610"/>
                        <a:pt x="119269" y="616226"/>
                      </a:cubicBezTo>
                      <a:cubicBezTo>
                        <a:pt x="128640" y="620911"/>
                        <a:pt x="139148" y="622852"/>
                        <a:pt x="149087" y="626165"/>
                      </a:cubicBezTo>
                      <a:cubicBezTo>
                        <a:pt x="155713" y="632791"/>
                        <a:pt x="160584" y="641853"/>
                        <a:pt x="168965" y="646044"/>
                      </a:cubicBezTo>
                      <a:cubicBezTo>
                        <a:pt x="187706" y="655415"/>
                        <a:pt x="228600" y="665922"/>
                        <a:pt x="228600" y="665922"/>
                      </a:cubicBezTo>
                      <a:cubicBezTo>
                        <a:pt x="238539" y="672548"/>
                        <a:pt x="252086" y="675670"/>
                        <a:pt x="258417" y="685800"/>
                      </a:cubicBezTo>
                      <a:cubicBezTo>
                        <a:pt x="269522" y="703569"/>
                        <a:pt x="253447" y="727214"/>
                        <a:pt x="258417" y="725557"/>
                      </a:cubicBezTo>
                      <a:close/>
                    </a:path>
                  </a:pathLst>
                </a:custGeom>
                <a:solidFill>
                  <a:srgbClr val="21FF85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Freeform 19"/>
                <p:cNvSpPr/>
                <p:nvPr/>
              </p:nvSpPr>
              <p:spPr>
                <a:xfrm>
                  <a:off x="1570029" y="2353890"/>
                  <a:ext cx="122026" cy="677545"/>
                </a:xfrm>
                <a:custGeom>
                  <a:avLst/>
                  <a:gdLst>
                    <a:gd name="connsiteX0" fmla="*/ 354 w 159406"/>
                    <a:gd name="connsiteY0" fmla="*/ 834887 h 834887"/>
                    <a:gd name="connsiteX1" fmla="*/ 20232 w 159406"/>
                    <a:gd name="connsiteY1" fmla="*/ 636104 h 834887"/>
                    <a:gd name="connsiteX2" fmla="*/ 40110 w 159406"/>
                    <a:gd name="connsiteY2" fmla="*/ 606287 h 834887"/>
                    <a:gd name="connsiteX3" fmla="*/ 50049 w 159406"/>
                    <a:gd name="connsiteY3" fmla="*/ 576469 h 834887"/>
                    <a:gd name="connsiteX4" fmla="*/ 69928 w 159406"/>
                    <a:gd name="connsiteY4" fmla="*/ 556591 h 834887"/>
                    <a:gd name="connsiteX5" fmla="*/ 89806 w 159406"/>
                    <a:gd name="connsiteY5" fmla="*/ 526774 h 834887"/>
                    <a:gd name="connsiteX6" fmla="*/ 119623 w 159406"/>
                    <a:gd name="connsiteY6" fmla="*/ 129209 h 834887"/>
                    <a:gd name="connsiteX7" fmla="*/ 149441 w 159406"/>
                    <a:gd name="connsiteY7" fmla="*/ 39756 h 834887"/>
                    <a:gd name="connsiteX8" fmla="*/ 159380 w 159406"/>
                    <a:gd name="connsiteY8" fmla="*/ 0 h 834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06" h="834887">
                      <a:moveTo>
                        <a:pt x="354" y="834887"/>
                      </a:moveTo>
                      <a:cubicBezTo>
                        <a:pt x="935" y="825016"/>
                        <a:pt x="-5696" y="687960"/>
                        <a:pt x="20232" y="636104"/>
                      </a:cubicBezTo>
                      <a:cubicBezTo>
                        <a:pt x="25574" y="625420"/>
                        <a:pt x="33484" y="616226"/>
                        <a:pt x="40110" y="606287"/>
                      </a:cubicBezTo>
                      <a:cubicBezTo>
                        <a:pt x="43423" y="596348"/>
                        <a:pt x="44659" y="585453"/>
                        <a:pt x="50049" y="576469"/>
                      </a:cubicBezTo>
                      <a:cubicBezTo>
                        <a:pt x="54870" y="568434"/>
                        <a:pt x="64074" y="563908"/>
                        <a:pt x="69928" y="556591"/>
                      </a:cubicBezTo>
                      <a:cubicBezTo>
                        <a:pt x="77390" y="547263"/>
                        <a:pt x="83180" y="536713"/>
                        <a:pt x="89806" y="526774"/>
                      </a:cubicBezTo>
                      <a:cubicBezTo>
                        <a:pt x="149245" y="348454"/>
                        <a:pt x="87958" y="551415"/>
                        <a:pt x="119623" y="129209"/>
                      </a:cubicBezTo>
                      <a:cubicBezTo>
                        <a:pt x="119624" y="129200"/>
                        <a:pt x="144470" y="54668"/>
                        <a:pt x="149441" y="39756"/>
                      </a:cubicBezTo>
                      <a:cubicBezTo>
                        <a:pt x="160428" y="6797"/>
                        <a:pt x="159380" y="20415"/>
                        <a:pt x="159380" y="0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Freeform 20"/>
                <p:cNvSpPr/>
                <p:nvPr/>
              </p:nvSpPr>
              <p:spPr>
                <a:xfrm>
                  <a:off x="1479552" y="1881476"/>
                  <a:ext cx="302980" cy="495740"/>
                </a:xfrm>
                <a:custGeom>
                  <a:avLst/>
                  <a:gdLst>
                    <a:gd name="connsiteX0" fmla="*/ 258417 w 387626"/>
                    <a:gd name="connsiteY0" fmla="*/ 725557 h 725639"/>
                    <a:gd name="connsiteX1" fmla="*/ 288234 w 387626"/>
                    <a:gd name="connsiteY1" fmla="*/ 675861 h 725639"/>
                    <a:gd name="connsiteX2" fmla="*/ 318052 w 387626"/>
                    <a:gd name="connsiteY2" fmla="*/ 626165 h 725639"/>
                    <a:gd name="connsiteX3" fmla="*/ 357808 w 387626"/>
                    <a:gd name="connsiteY3" fmla="*/ 566531 h 725639"/>
                    <a:gd name="connsiteX4" fmla="*/ 367747 w 387626"/>
                    <a:gd name="connsiteY4" fmla="*/ 536713 h 725639"/>
                    <a:gd name="connsiteX5" fmla="*/ 377687 w 387626"/>
                    <a:gd name="connsiteY5" fmla="*/ 477078 h 725639"/>
                    <a:gd name="connsiteX6" fmla="*/ 387626 w 387626"/>
                    <a:gd name="connsiteY6" fmla="*/ 437322 h 725639"/>
                    <a:gd name="connsiteX7" fmla="*/ 367747 w 387626"/>
                    <a:gd name="connsiteY7" fmla="*/ 258418 h 725639"/>
                    <a:gd name="connsiteX8" fmla="*/ 337930 w 387626"/>
                    <a:gd name="connsiteY8" fmla="*/ 198783 h 725639"/>
                    <a:gd name="connsiteX9" fmla="*/ 308113 w 387626"/>
                    <a:gd name="connsiteY9" fmla="*/ 178905 h 725639"/>
                    <a:gd name="connsiteX10" fmla="*/ 298174 w 387626"/>
                    <a:gd name="connsiteY10" fmla="*/ 149087 h 725639"/>
                    <a:gd name="connsiteX11" fmla="*/ 238539 w 387626"/>
                    <a:gd name="connsiteY11" fmla="*/ 119270 h 725639"/>
                    <a:gd name="connsiteX12" fmla="*/ 208721 w 387626"/>
                    <a:gd name="connsiteY12" fmla="*/ 99392 h 725639"/>
                    <a:gd name="connsiteX13" fmla="*/ 188843 w 387626"/>
                    <a:gd name="connsiteY13" fmla="*/ 79513 h 725639"/>
                    <a:gd name="connsiteX14" fmla="*/ 159026 w 387626"/>
                    <a:gd name="connsiteY14" fmla="*/ 69574 h 725639"/>
                    <a:gd name="connsiteX15" fmla="*/ 109330 w 387626"/>
                    <a:gd name="connsiteY15" fmla="*/ 39757 h 725639"/>
                    <a:gd name="connsiteX16" fmla="*/ 59634 w 387626"/>
                    <a:gd name="connsiteY16" fmla="*/ 0 h 725639"/>
                    <a:gd name="connsiteX17" fmla="*/ 69574 w 387626"/>
                    <a:gd name="connsiteY17" fmla="*/ 39757 h 725639"/>
                    <a:gd name="connsiteX18" fmla="*/ 79513 w 387626"/>
                    <a:gd name="connsiteY18" fmla="*/ 69574 h 725639"/>
                    <a:gd name="connsiteX19" fmla="*/ 59634 w 387626"/>
                    <a:gd name="connsiteY19" fmla="*/ 228600 h 725639"/>
                    <a:gd name="connsiteX20" fmla="*/ 39756 w 387626"/>
                    <a:gd name="connsiteY20" fmla="*/ 258418 h 725639"/>
                    <a:gd name="connsiteX21" fmla="*/ 19878 w 387626"/>
                    <a:gd name="connsiteY21" fmla="*/ 318052 h 725639"/>
                    <a:gd name="connsiteX22" fmla="*/ 0 w 387626"/>
                    <a:gd name="connsiteY22" fmla="*/ 387626 h 725639"/>
                    <a:gd name="connsiteX23" fmla="*/ 9939 w 387626"/>
                    <a:gd name="connsiteY23" fmla="*/ 506896 h 725639"/>
                    <a:gd name="connsiteX24" fmla="*/ 29817 w 387626"/>
                    <a:gd name="connsiteY24" fmla="*/ 536713 h 725639"/>
                    <a:gd name="connsiteX25" fmla="*/ 119269 w 387626"/>
                    <a:gd name="connsiteY25" fmla="*/ 616226 h 725639"/>
                    <a:gd name="connsiteX26" fmla="*/ 149087 w 387626"/>
                    <a:gd name="connsiteY26" fmla="*/ 626165 h 725639"/>
                    <a:gd name="connsiteX27" fmla="*/ 168965 w 387626"/>
                    <a:gd name="connsiteY27" fmla="*/ 646044 h 725639"/>
                    <a:gd name="connsiteX28" fmla="*/ 228600 w 387626"/>
                    <a:gd name="connsiteY28" fmla="*/ 665922 h 725639"/>
                    <a:gd name="connsiteX29" fmla="*/ 258417 w 387626"/>
                    <a:gd name="connsiteY29" fmla="*/ 685800 h 725639"/>
                    <a:gd name="connsiteX30" fmla="*/ 258417 w 387626"/>
                    <a:gd name="connsiteY30" fmla="*/ 725557 h 72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87626" h="725639">
                      <a:moveTo>
                        <a:pt x="258417" y="725557"/>
                      </a:moveTo>
                      <a:cubicBezTo>
                        <a:pt x="263387" y="723900"/>
                        <a:pt x="279595" y="693140"/>
                        <a:pt x="288234" y="675861"/>
                      </a:cubicBezTo>
                      <a:cubicBezTo>
                        <a:pt x="314039" y="624253"/>
                        <a:pt x="279227" y="664992"/>
                        <a:pt x="318052" y="626165"/>
                      </a:cubicBezTo>
                      <a:cubicBezTo>
                        <a:pt x="341685" y="555266"/>
                        <a:pt x="308174" y="640984"/>
                        <a:pt x="357808" y="566531"/>
                      </a:cubicBezTo>
                      <a:cubicBezTo>
                        <a:pt x="363619" y="557814"/>
                        <a:pt x="365474" y="546940"/>
                        <a:pt x="367747" y="536713"/>
                      </a:cubicBezTo>
                      <a:cubicBezTo>
                        <a:pt x="372119" y="517040"/>
                        <a:pt x="373735" y="496839"/>
                        <a:pt x="377687" y="477078"/>
                      </a:cubicBezTo>
                      <a:cubicBezTo>
                        <a:pt x="380366" y="463683"/>
                        <a:pt x="384313" y="450574"/>
                        <a:pt x="387626" y="437322"/>
                      </a:cubicBezTo>
                      <a:cubicBezTo>
                        <a:pt x="380151" y="332677"/>
                        <a:pt x="387956" y="329148"/>
                        <a:pt x="367747" y="258418"/>
                      </a:cubicBezTo>
                      <a:cubicBezTo>
                        <a:pt x="361279" y="235782"/>
                        <a:pt x="355355" y="216208"/>
                        <a:pt x="337930" y="198783"/>
                      </a:cubicBezTo>
                      <a:cubicBezTo>
                        <a:pt x="329483" y="190336"/>
                        <a:pt x="318052" y="185531"/>
                        <a:pt x="308113" y="178905"/>
                      </a:cubicBezTo>
                      <a:cubicBezTo>
                        <a:pt x="304800" y="168966"/>
                        <a:pt x="304719" y="157268"/>
                        <a:pt x="298174" y="149087"/>
                      </a:cubicBezTo>
                      <a:cubicBezTo>
                        <a:pt x="279186" y="125352"/>
                        <a:pt x="262545" y="131273"/>
                        <a:pt x="238539" y="119270"/>
                      </a:cubicBezTo>
                      <a:cubicBezTo>
                        <a:pt x="227855" y="113928"/>
                        <a:pt x="218049" y="106854"/>
                        <a:pt x="208721" y="99392"/>
                      </a:cubicBezTo>
                      <a:cubicBezTo>
                        <a:pt x="201404" y="93538"/>
                        <a:pt x="196878" y="84334"/>
                        <a:pt x="188843" y="79513"/>
                      </a:cubicBezTo>
                      <a:cubicBezTo>
                        <a:pt x="179859" y="74123"/>
                        <a:pt x="168965" y="72887"/>
                        <a:pt x="159026" y="69574"/>
                      </a:cubicBezTo>
                      <a:cubicBezTo>
                        <a:pt x="120196" y="30745"/>
                        <a:pt x="160942" y="65564"/>
                        <a:pt x="109330" y="39757"/>
                      </a:cubicBezTo>
                      <a:cubicBezTo>
                        <a:pt x="84257" y="27220"/>
                        <a:pt x="78122" y="18487"/>
                        <a:pt x="59634" y="0"/>
                      </a:cubicBezTo>
                      <a:cubicBezTo>
                        <a:pt x="62947" y="13252"/>
                        <a:pt x="65821" y="26622"/>
                        <a:pt x="69574" y="39757"/>
                      </a:cubicBezTo>
                      <a:cubicBezTo>
                        <a:pt x="72452" y="49830"/>
                        <a:pt x="79513" y="59097"/>
                        <a:pt x="79513" y="69574"/>
                      </a:cubicBezTo>
                      <a:cubicBezTo>
                        <a:pt x="79513" y="81154"/>
                        <a:pt x="75459" y="191675"/>
                        <a:pt x="59634" y="228600"/>
                      </a:cubicBezTo>
                      <a:cubicBezTo>
                        <a:pt x="54928" y="239580"/>
                        <a:pt x="44607" y="247502"/>
                        <a:pt x="39756" y="258418"/>
                      </a:cubicBezTo>
                      <a:cubicBezTo>
                        <a:pt x="31246" y="277565"/>
                        <a:pt x="26504" y="298174"/>
                        <a:pt x="19878" y="318052"/>
                      </a:cubicBezTo>
                      <a:cubicBezTo>
                        <a:pt x="5620" y="360825"/>
                        <a:pt x="12479" y="337711"/>
                        <a:pt x="0" y="387626"/>
                      </a:cubicBezTo>
                      <a:cubicBezTo>
                        <a:pt x="3313" y="427383"/>
                        <a:pt x="2115" y="467776"/>
                        <a:pt x="9939" y="506896"/>
                      </a:cubicBezTo>
                      <a:cubicBezTo>
                        <a:pt x="12282" y="518609"/>
                        <a:pt x="21881" y="527785"/>
                        <a:pt x="29817" y="536713"/>
                      </a:cubicBezTo>
                      <a:cubicBezTo>
                        <a:pt x="50889" y="560419"/>
                        <a:pt x="86036" y="599610"/>
                        <a:pt x="119269" y="616226"/>
                      </a:cubicBezTo>
                      <a:cubicBezTo>
                        <a:pt x="128640" y="620911"/>
                        <a:pt x="139148" y="622852"/>
                        <a:pt x="149087" y="626165"/>
                      </a:cubicBezTo>
                      <a:cubicBezTo>
                        <a:pt x="155713" y="632791"/>
                        <a:pt x="160584" y="641853"/>
                        <a:pt x="168965" y="646044"/>
                      </a:cubicBezTo>
                      <a:cubicBezTo>
                        <a:pt x="187706" y="655415"/>
                        <a:pt x="228600" y="665922"/>
                        <a:pt x="228600" y="665922"/>
                      </a:cubicBezTo>
                      <a:cubicBezTo>
                        <a:pt x="238539" y="672548"/>
                        <a:pt x="252086" y="675670"/>
                        <a:pt x="258417" y="685800"/>
                      </a:cubicBezTo>
                      <a:cubicBezTo>
                        <a:pt x="269522" y="703569"/>
                        <a:pt x="253447" y="727214"/>
                        <a:pt x="258417" y="725557"/>
                      </a:cubicBezTo>
                      <a:close/>
                    </a:path>
                  </a:pathLst>
                </a:custGeom>
                <a:solidFill>
                  <a:srgbClr val="21FF85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9" name="Freeform 15"/>
              <p:cNvSpPr/>
              <p:nvPr/>
            </p:nvSpPr>
            <p:spPr>
              <a:xfrm>
                <a:off x="6003032" y="2173981"/>
                <a:ext cx="447261" cy="547495"/>
              </a:xfrm>
              <a:custGeom>
                <a:avLst/>
                <a:gdLst>
                  <a:gd name="connsiteX0" fmla="*/ 0 w 516835"/>
                  <a:gd name="connsiteY0" fmla="*/ 675861 h 675861"/>
                  <a:gd name="connsiteX1" fmla="*/ 9939 w 516835"/>
                  <a:gd name="connsiteY1" fmla="*/ 626165 h 675861"/>
                  <a:gd name="connsiteX2" fmla="*/ 19878 w 516835"/>
                  <a:gd name="connsiteY2" fmla="*/ 516834 h 675861"/>
                  <a:gd name="connsiteX3" fmla="*/ 39757 w 516835"/>
                  <a:gd name="connsiteY3" fmla="*/ 457200 h 675861"/>
                  <a:gd name="connsiteX4" fmla="*/ 49696 w 516835"/>
                  <a:gd name="connsiteY4" fmla="*/ 417443 h 675861"/>
                  <a:gd name="connsiteX5" fmla="*/ 69574 w 516835"/>
                  <a:gd name="connsiteY5" fmla="*/ 357808 h 675861"/>
                  <a:gd name="connsiteX6" fmla="*/ 79513 w 516835"/>
                  <a:gd name="connsiteY6" fmla="*/ 327991 h 675861"/>
                  <a:gd name="connsiteX7" fmla="*/ 99392 w 516835"/>
                  <a:gd name="connsiteY7" fmla="*/ 308113 h 675861"/>
                  <a:gd name="connsiteX8" fmla="*/ 119270 w 516835"/>
                  <a:gd name="connsiteY8" fmla="*/ 248478 h 675861"/>
                  <a:gd name="connsiteX9" fmla="*/ 149087 w 516835"/>
                  <a:gd name="connsiteY9" fmla="*/ 228600 h 675861"/>
                  <a:gd name="connsiteX10" fmla="*/ 168965 w 516835"/>
                  <a:gd name="connsiteY10" fmla="*/ 208721 h 675861"/>
                  <a:gd name="connsiteX11" fmla="*/ 198783 w 516835"/>
                  <a:gd name="connsiteY11" fmla="*/ 198782 h 675861"/>
                  <a:gd name="connsiteX12" fmla="*/ 228600 w 516835"/>
                  <a:gd name="connsiteY12" fmla="*/ 178904 h 675861"/>
                  <a:gd name="connsiteX13" fmla="*/ 288235 w 516835"/>
                  <a:gd name="connsiteY13" fmla="*/ 159026 h 675861"/>
                  <a:gd name="connsiteX14" fmla="*/ 347870 w 516835"/>
                  <a:gd name="connsiteY14" fmla="*/ 129208 h 675861"/>
                  <a:gd name="connsiteX15" fmla="*/ 407505 w 516835"/>
                  <a:gd name="connsiteY15" fmla="*/ 109330 h 675861"/>
                  <a:gd name="connsiteX16" fmla="*/ 457200 w 516835"/>
                  <a:gd name="connsiteY16" fmla="*/ 59634 h 675861"/>
                  <a:gd name="connsiteX17" fmla="*/ 487018 w 516835"/>
                  <a:gd name="connsiteY17" fmla="*/ 39756 h 675861"/>
                  <a:gd name="connsiteX18" fmla="*/ 516835 w 516835"/>
                  <a:gd name="connsiteY18" fmla="*/ 0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6835" h="675861">
                    <a:moveTo>
                      <a:pt x="0" y="675861"/>
                    </a:moveTo>
                    <a:cubicBezTo>
                      <a:pt x="3313" y="659296"/>
                      <a:pt x="7844" y="642928"/>
                      <a:pt x="9939" y="626165"/>
                    </a:cubicBezTo>
                    <a:cubicBezTo>
                      <a:pt x="14478" y="589854"/>
                      <a:pt x="13518" y="552871"/>
                      <a:pt x="19878" y="516834"/>
                    </a:cubicBezTo>
                    <a:cubicBezTo>
                      <a:pt x="23519" y="496199"/>
                      <a:pt x="34675" y="477528"/>
                      <a:pt x="39757" y="457200"/>
                    </a:cubicBezTo>
                    <a:cubicBezTo>
                      <a:pt x="43070" y="443948"/>
                      <a:pt x="45771" y="430527"/>
                      <a:pt x="49696" y="417443"/>
                    </a:cubicBezTo>
                    <a:cubicBezTo>
                      <a:pt x="55717" y="397373"/>
                      <a:pt x="62948" y="377686"/>
                      <a:pt x="69574" y="357808"/>
                    </a:cubicBezTo>
                    <a:cubicBezTo>
                      <a:pt x="72887" y="347869"/>
                      <a:pt x="72105" y="335399"/>
                      <a:pt x="79513" y="327991"/>
                    </a:cubicBezTo>
                    <a:lnTo>
                      <a:pt x="99392" y="308113"/>
                    </a:lnTo>
                    <a:cubicBezTo>
                      <a:pt x="106018" y="288235"/>
                      <a:pt x="101836" y="260101"/>
                      <a:pt x="119270" y="248478"/>
                    </a:cubicBezTo>
                    <a:cubicBezTo>
                      <a:pt x="129209" y="241852"/>
                      <a:pt x="139759" y="236062"/>
                      <a:pt x="149087" y="228600"/>
                    </a:cubicBezTo>
                    <a:cubicBezTo>
                      <a:pt x="156404" y="222746"/>
                      <a:pt x="160930" y="213542"/>
                      <a:pt x="168965" y="208721"/>
                    </a:cubicBezTo>
                    <a:cubicBezTo>
                      <a:pt x="177949" y="203331"/>
                      <a:pt x="188844" y="202095"/>
                      <a:pt x="198783" y="198782"/>
                    </a:cubicBezTo>
                    <a:cubicBezTo>
                      <a:pt x="208722" y="192156"/>
                      <a:pt x="217684" y="183755"/>
                      <a:pt x="228600" y="178904"/>
                    </a:cubicBezTo>
                    <a:cubicBezTo>
                      <a:pt x="247748" y="170394"/>
                      <a:pt x="288235" y="159026"/>
                      <a:pt x="288235" y="159026"/>
                    </a:cubicBezTo>
                    <a:cubicBezTo>
                      <a:pt x="320165" y="127094"/>
                      <a:pt x="295533" y="144909"/>
                      <a:pt x="347870" y="129208"/>
                    </a:cubicBezTo>
                    <a:cubicBezTo>
                      <a:pt x="367940" y="123187"/>
                      <a:pt x="407505" y="109330"/>
                      <a:pt x="407505" y="109330"/>
                    </a:cubicBezTo>
                    <a:cubicBezTo>
                      <a:pt x="487020" y="56320"/>
                      <a:pt x="390936" y="125898"/>
                      <a:pt x="457200" y="59634"/>
                    </a:cubicBezTo>
                    <a:cubicBezTo>
                      <a:pt x="465647" y="51187"/>
                      <a:pt x="477079" y="46382"/>
                      <a:pt x="487018" y="39756"/>
                    </a:cubicBezTo>
                    <a:cubicBezTo>
                      <a:pt x="499300" y="2911"/>
                      <a:pt x="487586" y="14624"/>
                      <a:pt x="516835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10"/>
            <p:cNvGrpSpPr/>
            <p:nvPr/>
          </p:nvGrpSpPr>
          <p:grpSpPr>
            <a:xfrm>
              <a:off x="290808" y="3501009"/>
              <a:ext cx="796121" cy="1027226"/>
              <a:chOff x="397460" y="3260946"/>
              <a:chExt cx="644114" cy="766947"/>
            </a:xfrm>
          </p:grpSpPr>
          <p:sp>
            <p:nvSpPr>
              <p:cNvPr id="35" name="TextBox 11"/>
              <p:cNvSpPr txBox="1"/>
              <p:nvPr/>
            </p:nvSpPr>
            <p:spPr>
              <a:xfrm>
                <a:off x="397460" y="3260946"/>
                <a:ext cx="517161" cy="344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2400" b="1" baseline="30000" dirty="0" smtClean="0">
                    <a:solidFill>
                      <a:srgbClr val="0000FF"/>
                    </a:solidFill>
                  </a:rPr>
                  <a:t>15</a:t>
                </a:r>
                <a:r>
                  <a:rPr lang="de-DE" sz="2400" b="1" dirty="0" smtClean="0">
                    <a:solidFill>
                      <a:srgbClr val="0000FF"/>
                    </a:solidFill>
                  </a:rPr>
                  <a:t>N</a:t>
                </a:r>
                <a:endParaRPr lang="en-GB" sz="24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36" name="Straight Arrow Connector 12"/>
              <p:cNvCxnSpPr/>
              <p:nvPr/>
            </p:nvCxnSpPr>
            <p:spPr>
              <a:xfrm rot="5400000">
                <a:off x="809225" y="3795545"/>
                <a:ext cx="463109" cy="1588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13"/>
              <p:cNvCxnSpPr/>
              <p:nvPr/>
            </p:nvCxnSpPr>
            <p:spPr>
              <a:xfrm>
                <a:off x="661589" y="3563856"/>
                <a:ext cx="379190" cy="135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ectangle 21"/>
          <p:cNvSpPr/>
          <p:nvPr/>
        </p:nvSpPr>
        <p:spPr>
          <a:xfrm>
            <a:off x="608697" y="3959204"/>
            <a:ext cx="608462" cy="42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nteraktive Schaltfläche: Ende 46">
            <a:hlinkClick r:id="rId4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Interaktive Schaltfläche: Anfang 47">
            <a:hlinkClick r:id="rId5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0" name="Interaktive Schaltfläche: Zurückkehren 49">
            <a:hlinkClick r:id="rId6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62" name="Gruppieren 61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63" name="Textfeld 62">
              <a:hlinkClick r:id="rId7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Rechteck 63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Rechteck 64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Rechteck 65">
              <a:hlinkClick r:id="rId10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Rechteck 66">
              <a:hlinkClick r:id="rId11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</a:rPr>
              <a:t>Experimental Design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47" name="Interaktive Schaltfläche: Ende 46">
            <a:hlinkClick r:id="rId2" action="ppaction://hlinksldjump" highlightClick="1"/>
          </p:cNvPr>
          <p:cNvSpPr/>
          <p:nvPr/>
        </p:nvSpPr>
        <p:spPr>
          <a:xfrm>
            <a:off x="8299264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Interaktive Schaltfläche: Anfang 47">
            <a:hlinkClick r:id="rId3" action="ppaction://hlinksldjump" highlightClick="1"/>
          </p:cNvPr>
          <p:cNvSpPr/>
          <p:nvPr/>
        </p:nvSpPr>
        <p:spPr>
          <a:xfrm>
            <a:off x="7669077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Picture 7" descr="P616208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8"/>
          <a:stretch/>
        </p:blipFill>
        <p:spPr>
          <a:xfrm>
            <a:off x="4724540" y="1925255"/>
            <a:ext cx="3962260" cy="379081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43007" y="1630938"/>
            <a:ext cx="289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aseline="30000" dirty="0" smtClean="0">
                <a:solidFill>
                  <a:srgbClr val="1F497D"/>
                </a:solidFill>
              </a:rPr>
              <a:t>15</a:t>
            </a:r>
            <a:r>
              <a:rPr lang="de-DE" sz="3600" dirty="0" smtClean="0">
                <a:solidFill>
                  <a:srgbClr val="1F497D"/>
                </a:solidFill>
              </a:rPr>
              <a:t>N-labeling</a:t>
            </a:r>
            <a:endParaRPr lang="en-US" sz="3600" dirty="0">
              <a:solidFill>
                <a:srgbClr val="1F497D"/>
              </a:solidFill>
            </a:endParaRPr>
          </a:p>
        </p:txBody>
      </p:sp>
      <p:graphicFrame>
        <p:nvGraphicFramePr>
          <p:cNvPr id="9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57992"/>
              </p:ext>
            </p:extLst>
          </p:nvPr>
        </p:nvGraphicFramePr>
        <p:xfrm>
          <a:off x="755576" y="2440743"/>
          <a:ext cx="3312368" cy="142030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58540"/>
                <a:gridCol w="1353828"/>
              </a:tblGrid>
              <a:tr h="4195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Left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Right</a:t>
                      </a:r>
                      <a:endParaRPr lang="en-US" sz="2400" dirty="0"/>
                    </a:p>
                  </a:txBody>
                  <a:tcPr/>
                </a:tc>
              </a:tr>
              <a:tr h="9631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1mM</a:t>
                      </a:r>
                      <a:r>
                        <a:rPr lang="de-DE" sz="1800" kern="1200" baseline="30000" dirty="0" smtClean="0">
                          <a:effectLst/>
                        </a:rPr>
                        <a:t>15</a:t>
                      </a:r>
                      <a:r>
                        <a:rPr lang="de-DE" sz="1800" kern="1200" dirty="0" smtClean="0">
                          <a:effectLst/>
                        </a:rPr>
                        <a:t>N</a:t>
                      </a:r>
                      <a:r>
                        <a:rPr lang="en-US" sz="1800" baseline="0" dirty="0" smtClean="0"/>
                        <a:t>H</a:t>
                      </a:r>
                      <a:r>
                        <a:rPr lang="en-US" sz="1800" baseline="-25000" dirty="0" smtClean="0"/>
                        <a:t>4</a:t>
                      </a:r>
                      <a:endParaRPr lang="en-US" sz="1800" baseline="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kern="1200" baseline="0" dirty="0" smtClean="0">
                          <a:effectLst/>
                        </a:rPr>
                        <a:t>+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kern="1200" baseline="30000" dirty="0" smtClean="0">
                          <a:effectLst/>
                        </a:rPr>
                        <a:t>15</a:t>
                      </a:r>
                      <a:r>
                        <a:rPr lang="de-DE" sz="1800" kern="1200" dirty="0" smtClean="0">
                          <a:effectLst/>
                        </a:rPr>
                        <a:t>N</a:t>
                      </a:r>
                      <a:r>
                        <a:rPr lang="de-DE" sz="1800" kern="1200" baseline="0" dirty="0" smtClean="0">
                          <a:effectLst/>
                        </a:rPr>
                        <a:t> -</a:t>
                      </a:r>
                      <a:r>
                        <a:rPr lang="en-US" sz="1800" baseline="0" dirty="0" smtClean="0"/>
                        <a:t> Amino Acids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1800" kern="1200" dirty="0" smtClean="0"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kern="1200" dirty="0" smtClean="0">
                          <a:effectLst/>
                        </a:rPr>
                        <a:t>H</a:t>
                      </a:r>
                      <a:r>
                        <a:rPr lang="de-DE" sz="1800" kern="1200" baseline="-25000" dirty="0" smtClean="0">
                          <a:effectLst/>
                        </a:rPr>
                        <a:t>2</a:t>
                      </a:r>
                      <a:r>
                        <a:rPr lang="de-DE" sz="1800" kern="1200" dirty="0" smtClean="0">
                          <a:effectLst/>
                        </a:rPr>
                        <a:t>O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043608" y="4251483"/>
            <a:ext cx="2597059" cy="2345869"/>
            <a:chOff x="168198" y="2052026"/>
            <a:chExt cx="3825833" cy="403766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"/>
            <a:stretch/>
          </p:blipFill>
          <p:spPr>
            <a:xfrm>
              <a:off x="465827" y="3032284"/>
              <a:ext cx="3528204" cy="3057404"/>
            </a:xfrm>
            <a:prstGeom prst="rect">
              <a:avLst/>
            </a:prstGeom>
          </p:spPr>
        </p:pic>
        <p:grpSp>
          <p:nvGrpSpPr>
            <p:cNvPr id="12" name="Group 16"/>
            <p:cNvGrpSpPr/>
            <p:nvPr/>
          </p:nvGrpSpPr>
          <p:grpSpPr>
            <a:xfrm>
              <a:off x="1883411" y="2052026"/>
              <a:ext cx="1438662" cy="1193328"/>
              <a:chOff x="5424305" y="1406124"/>
              <a:chExt cx="1572641" cy="1315352"/>
            </a:xfrm>
          </p:grpSpPr>
          <p:grpSp>
            <p:nvGrpSpPr>
              <p:cNvPr id="17" name="Group 21"/>
              <p:cNvGrpSpPr/>
              <p:nvPr/>
            </p:nvGrpSpPr>
            <p:grpSpPr>
              <a:xfrm>
                <a:off x="5424305" y="1406124"/>
                <a:ext cx="1572641" cy="1229472"/>
                <a:chOff x="981716" y="1881476"/>
                <a:chExt cx="1572641" cy="1229472"/>
              </a:xfrm>
            </p:grpSpPr>
            <p:sp>
              <p:nvSpPr>
                <p:cNvPr id="19" name="Freeform 23"/>
                <p:cNvSpPr/>
                <p:nvPr/>
              </p:nvSpPr>
              <p:spPr>
                <a:xfrm>
                  <a:off x="1178241" y="2575796"/>
                  <a:ext cx="382202" cy="535152"/>
                </a:xfrm>
                <a:custGeom>
                  <a:avLst/>
                  <a:gdLst>
                    <a:gd name="connsiteX0" fmla="*/ 407504 w 407504"/>
                    <a:gd name="connsiteY0" fmla="*/ 626165 h 626165"/>
                    <a:gd name="connsiteX1" fmla="*/ 397565 w 407504"/>
                    <a:gd name="connsiteY1" fmla="*/ 367747 h 626165"/>
                    <a:gd name="connsiteX2" fmla="*/ 387626 w 407504"/>
                    <a:gd name="connsiteY2" fmla="*/ 337930 h 626165"/>
                    <a:gd name="connsiteX3" fmla="*/ 367748 w 407504"/>
                    <a:gd name="connsiteY3" fmla="*/ 308113 h 626165"/>
                    <a:gd name="connsiteX4" fmla="*/ 327991 w 407504"/>
                    <a:gd name="connsiteY4" fmla="*/ 268356 h 626165"/>
                    <a:gd name="connsiteX5" fmla="*/ 298174 w 407504"/>
                    <a:gd name="connsiteY5" fmla="*/ 248478 h 626165"/>
                    <a:gd name="connsiteX6" fmla="*/ 238539 w 407504"/>
                    <a:gd name="connsiteY6" fmla="*/ 208721 h 626165"/>
                    <a:gd name="connsiteX7" fmla="*/ 149087 w 407504"/>
                    <a:gd name="connsiteY7" fmla="*/ 149087 h 626165"/>
                    <a:gd name="connsiteX8" fmla="*/ 119270 w 407504"/>
                    <a:gd name="connsiteY8" fmla="*/ 129208 h 626165"/>
                    <a:gd name="connsiteX9" fmla="*/ 69574 w 407504"/>
                    <a:gd name="connsiteY9" fmla="*/ 89452 h 626165"/>
                    <a:gd name="connsiteX10" fmla="*/ 39757 w 407504"/>
                    <a:gd name="connsiteY10" fmla="*/ 79513 h 626165"/>
                    <a:gd name="connsiteX11" fmla="*/ 9939 w 407504"/>
                    <a:gd name="connsiteY11" fmla="*/ 29817 h 626165"/>
                    <a:gd name="connsiteX12" fmla="*/ 0 w 407504"/>
                    <a:gd name="connsiteY12" fmla="*/ 0 h 6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07504" h="626165">
                      <a:moveTo>
                        <a:pt x="407504" y="626165"/>
                      </a:moveTo>
                      <a:cubicBezTo>
                        <a:pt x="404191" y="540026"/>
                        <a:pt x="403496" y="453746"/>
                        <a:pt x="397565" y="367747"/>
                      </a:cubicBezTo>
                      <a:cubicBezTo>
                        <a:pt x="396844" y="357295"/>
                        <a:pt x="392311" y="347301"/>
                        <a:pt x="387626" y="337930"/>
                      </a:cubicBezTo>
                      <a:cubicBezTo>
                        <a:pt x="382284" y="327246"/>
                        <a:pt x="375522" y="317182"/>
                        <a:pt x="367748" y="308113"/>
                      </a:cubicBezTo>
                      <a:cubicBezTo>
                        <a:pt x="355551" y="293883"/>
                        <a:pt x="343585" y="278752"/>
                        <a:pt x="327991" y="268356"/>
                      </a:cubicBezTo>
                      <a:cubicBezTo>
                        <a:pt x="318052" y="261730"/>
                        <a:pt x="307350" y="256125"/>
                        <a:pt x="298174" y="248478"/>
                      </a:cubicBezTo>
                      <a:cubicBezTo>
                        <a:pt x="248540" y="207115"/>
                        <a:pt x="290941" y="226188"/>
                        <a:pt x="238539" y="208721"/>
                      </a:cubicBezTo>
                      <a:lnTo>
                        <a:pt x="149087" y="149087"/>
                      </a:lnTo>
                      <a:cubicBezTo>
                        <a:pt x="139148" y="142461"/>
                        <a:pt x="127717" y="137654"/>
                        <a:pt x="119270" y="129208"/>
                      </a:cubicBezTo>
                      <a:cubicBezTo>
                        <a:pt x="100781" y="110720"/>
                        <a:pt x="94649" y="101989"/>
                        <a:pt x="69574" y="89452"/>
                      </a:cubicBezTo>
                      <a:cubicBezTo>
                        <a:pt x="60203" y="84767"/>
                        <a:pt x="49696" y="82826"/>
                        <a:pt x="39757" y="79513"/>
                      </a:cubicBezTo>
                      <a:cubicBezTo>
                        <a:pt x="11602" y="-4954"/>
                        <a:pt x="50869" y="98031"/>
                        <a:pt x="9939" y="29817"/>
                      </a:cubicBezTo>
                      <a:cubicBezTo>
                        <a:pt x="4549" y="20833"/>
                        <a:pt x="0" y="0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Freeform 24"/>
                <p:cNvSpPr/>
                <p:nvPr/>
              </p:nvSpPr>
              <p:spPr>
                <a:xfrm>
                  <a:off x="1977888" y="2261580"/>
                  <a:ext cx="576469" cy="443812"/>
                </a:xfrm>
                <a:custGeom>
                  <a:avLst/>
                  <a:gdLst>
                    <a:gd name="connsiteX0" fmla="*/ 9939 w 798113"/>
                    <a:gd name="connsiteY0" fmla="*/ 546653 h 558153"/>
                    <a:gd name="connsiteX1" fmla="*/ 19878 w 798113"/>
                    <a:gd name="connsiteY1" fmla="*/ 496957 h 558153"/>
                    <a:gd name="connsiteX2" fmla="*/ 29817 w 798113"/>
                    <a:gd name="connsiteY2" fmla="*/ 467140 h 558153"/>
                    <a:gd name="connsiteX3" fmla="*/ 49695 w 798113"/>
                    <a:gd name="connsiteY3" fmla="*/ 367748 h 558153"/>
                    <a:gd name="connsiteX4" fmla="*/ 69574 w 798113"/>
                    <a:gd name="connsiteY4" fmla="*/ 308114 h 558153"/>
                    <a:gd name="connsiteX5" fmla="*/ 79513 w 798113"/>
                    <a:gd name="connsiteY5" fmla="*/ 268357 h 558153"/>
                    <a:gd name="connsiteX6" fmla="*/ 139148 w 798113"/>
                    <a:gd name="connsiteY6" fmla="*/ 188844 h 558153"/>
                    <a:gd name="connsiteX7" fmla="*/ 168965 w 798113"/>
                    <a:gd name="connsiteY7" fmla="*/ 139148 h 558153"/>
                    <a:gd name="connsiteX8" fmla="*/ 178904 w 798113"/>
                    <a:gd name="connsiteY8" fmla="*/ 109331 h 558153"/>
                    <a:gd name="connsiteX9" fmla="*/ 208721 w 798113"/>
                    <a:gd name="connsiteY9" fmla="*/ 89453 h 558153"/>
                    <a:gd name="connsiteX10" fmla="*/ 288235 w 798113"/>
                    <a:gd name="connsiteY10" fmla="*/ 49696 h 558153"/>
                    <a:gd name="connsiteX11" fmla="*/ 427382 w 798113"/>
                    <a:gd name="connsiteY11" fmla="*/ 9940 h 558153"/>
                    <a:gd name="connsiteX12" fmla="*/ 487017 w 798113"/>
                    <a:gd name="connsiteY12" fmla="*/ 0 h 558153"/>
                    <a:gd name="connsiteX13" fmla="*/ 795130 w 798113"/>
                    <a:gd name="connsiteY13" fmla="*/ 9940 h 558153"/>
                    <a:gd name="connsiteX14" fmla="*/ 775252 w 798113"/>
                    <a:gd name="connsiteY14" fmla="*/ 39757 h 558153"/>
                    <a:gd name="connsiteX15" fmla="*/ 745435 w 798113"/>
                    <a:gd name="connsiteY15" fmla="*/ 149087 h 558153"/>
                    <a:gd name="connsiteX16" fmla="*/ 735495 w 798113"/>
                    <a:gd name="connsiteY16" fmla="*/ 308114 h 558153"/>
                    <a:gd name="connsiteX17" fmla="*/ 725556 w 798113"/>
                    <a:gd name="connsiteY17" fmla="*/ 347870 h 558153"/>
                    <a:gd name="connsiteX18" fmla="*/ 715617 w 798113"/>
                    <a:gd name="connsiteY18" fmla="*/ 377687 h 558153"/>
                    <a:gd name="connsiteX19" fmla="*/ 655982 w 798113"/>
                    <a:gd name="connsiteY19" fmla="*/ 397566 h 558153"/>
                    <a:gd name="connsiteX20" fmla="*/ 626165 w 798113"/>
                    <a:gd name="connsiteY20" fmla="*/ 417444 h 558153"/>
                    <a:gd name="connsiteX21" fmla="*/ 566530 w 798113"/>
                    <a:gd name="connsiteY21" fmla="*/ 437322 h 558153"/>
                    <a:gd name="connsiteX22" fmla="*/ 506895 w 798113"/>
                    <a:gd name="connsiteY22" fmla="*/ 457200 h 558153"/>
                    <a:gd name="connsiteX23" fmla="*/ 457200 w 798113"/>
                    <a:gd name="connsiteY23" fmla="*/ 467140 h 558153"/>
                    <a:gd name="connsiteX24" fmla="*/ 387626 w 798113"/>
                    <a:gd name="connsiteY24" fmla="*/ 487018 h 558153"/>
                    <a:gd name="connsiteX25" fmla="*/ 327991 w 798113"/>
                    <a:gd name="connsiteY25" fmla="*/ 496957 h 558153"/>
                    <a:gd name="connsiteX26" fmla="*/ 238539 w 798113"/>
                    <a:gd name="connsiteY26" fmla="*/ 516835 h 558153"/>
                    <a:gd name="connsiteX27" fmla="*/ 208721 w 798113"/>
                    <a:gd name="connsiteY27" fmla="*/ 526774 h 558153"/>
                    <a:gd name="connsiteX28" fmla="*/ 119269 w 798113"/>
                    <a:gd name="connsiteY28" fmla="*/ 536714 h 558153"/>
                    <a:gd name="connsiteX29" fmla="*/ 0 w 798113"/>
                    <a:gd name="connsiteY29" fmla="*/ 546653 h 558153"/>
                    <a:gd name="connsiteX30" fmla="*/ 9939 w 798113"/>
                    <a:gd name="connsiteY30" fmla="*/ 546653 h 5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798113" h="558153">
                      <a:moveTo>
                        <a:pt x="9939" y="546653"/>
                      </a:moveTo>
                      <a:cubicBezTo>
                        <a:pt x="13252" y="530088"/>
                        <a:pt x="15781" y="513346"/>
                        <a:pt x="19878" y="496957"/>
                      </a:cubicBezTo>
                      <a:cubicBezTo>
                        <a:pt x="22419" y="486793"/>
                        <a:pt x="27461" y="477348"/>
                        <a:pt x="29817" y="467140"/>
                      </a:cubicBezTo>
                      <a:cubicBezTo>
                        <a:pt x="37414" y="434218"/>
                        <a:pt x="39010" y="399801"/>
                        <a:pt x="49695" y="367748"/>
                      </a:cubicBezTo>
                      <a:cubicBezTo>
                        <a:pt x="56321" y="347870"/>
                        <a:pt x="64492" y="328442"/>
                        <a:pt x="69574" y="308114"/>
                      </a:cubicBezTo>
                      <a:cubicBezTo>
                        <a:pt x="72887" y="294862"/>
                        <a:pt x="73404" y="280575"/>
                        <a:pt x="79513" y="268357"/>
                      </a:cubicBezTo>
                      <a:cubicBezTo>
                        <a:pt x="101991" y="223399"/>
                        <a:pt x="111191" y="216799"/>
                        <a:pt x="139148" y="188844"/>
                      </a:cubicBezTo>
                      <a:cubicBezTo>
                        <a:pt x="167303" y="104378"/>
                        <a:pt x="128036" y="207364"/>
                        <a:pt x="168965" y="139148"/>
                      </a:cubicBezTo>
                      <a:cubicBezTo>
                        <a:pt x="174355" y="130164"/>
                        <a:pt x="172359" y="117512"/>
                        <a:pt x="178904" y="109331"/>
                      </a:cubicBezTo>
                      <a:cubicBezTo>
                        <a:pt x="186366" y="100003"/>
                        <a:pt x="199393" y="96915"/>
                        <a:pt x="208721" y="89453"/>
                      </a:cubicBezTo>
                      <a:cubicBezTo>
                        <a:pt x="258285" y="49801"/>
                        <a:pt x="186463" y="83620"/>
                        <a:pt x="288235" y="49696"/>
                      </a:cubicBezTo>
                      <a:cubicBezTo>
                        <a:pt x="334182" y="34380"/>
                        <a:pt x="379214" y="17969"/>
                        <a:pt x="427382" y="9940"/>
                      </a:cubicBezTo>
                      <a:lnTo>
                        <a:pt x="487017" y="0"/>
                      </a:lnTo>
                      <a:cubicBezTo>
                        <a:pt x="589721" y="3313"/>
                        <a:pt x="693336" y="-4101"/>
                        <a:pt x="795130" y="9940"/>
                      </a:cubicBezTo>
                      <a:cubicBezTo>
                        <a:pt x="806963" y="11572"/>
                        <a:pt x="780103" y="28841"/>
                        <a:pt x="775252" y="39757"/>
                      </a:cubicBezTo>
                      <a:cubicBezTo>
                        <a:pt x="756910" y="81026"/>
                        <a:pt x="753938" y="106573"/>
                        <a:pt x="745435" y="149087"/>
                      </a:cubicBezTo>
                      <a:cubicBezTo>
                        <a:pt x="742122" y="202096"/>
                        <a:pt x="740780" y="255265"/>
                        <a:pt x="735495" y="308114"/>
                      </a:cubicBezTo>
                      <a:cubicBezTo>
                        <a:pt x="734136" y="321706"/>
                        <a:pt x="729309" y="334736"/>
                        <a:pt x="725556" y="347870"/>
                      </a:cubicBezTo>
                      <a:cubicBezTo>
                        <a:pt x="722678" y="357944"/>
                        <a:pt x="724142" y="371598"/>
                        <a:pt x="715617" y="377687"/>
                      </a:cubicBezTo>
                      <a:cubicBezTo>
                        <a:pt x="698566" y="389866"/>
                        <a:pt x="655982" y="397566"/>
                        <a:pt x="655982" y="397566"/>
                      </a:cubicBezTo>
                      <a:cubicBezTo>
                        <a:pt x="646043" y="404192"/>
                        <a:pt x="637081" y="412593"/>
                        <a:pt x="626165" y="417444"/>
                      </a:cubicBezTo>
                      <a:cubicBezTo>
                        <a:pt x="607017" y="425954"/>
                        <a:pt x="586408" y="430696"/>
                        <a:pt x="566530" y="437322"/>
                      </a:cubicBezTo>
                      <a:cubicBezTo>
                        <a:pt x="566526" y="437323"/>
                        <a:pt x="506898" y="457199"/>
                        <a:pt x="506895" y="457200"/>
                      </a:cubicBezTo>
                      <a:cubicBezTo>
                        <a:pt x="490330" y="460513"/>
                        <a:pt x="473589" y="463043"/>
                        <a:pt x="457200" y="467140"/>
                      </a:cubicBezTo>
                      <a:cubicBezTo>
                        <a:pt x="381443" y="486080"/>
                        <a:pt x="480545" y="468434"/>
                        <a:pt x="387626" y="487018"/>
                      </a:cubicBezTo>
                      <a:cubicBezTo>
                        <a:pt x="367865" y="490970"/>
                        <a:pt x="347869" y="493644"/>
                        <a:pt x="327991" y="496957"/>
                      </a:cubicBezTo>
                      <a:cubicBezTo>
                        <a:pt x="260870" y="519331"/>
                        <a:pt x="343490" y="493513"/>
                        <a:pt x="238539" y="516835"/>
                      </a:cubicBezTo>
                      <a:cubicBezTo>
                        <a:pt x="228312" y="519108"/>
                        <a:pt x="219055" y="525052"/>
                        <a:pt x="208721" y="526774"/>
                      </a:cubicBezTo>
                      <a:cubicBezTo>
                        <a:pt x="179128" y="531706"/>
                        <a:pt x="149086" y="533401"/>
                        <a:pt x="119269" y="536714"/>
                      </a:cubicBezTo>
                      <a:cubicBezTo>
                        <a:pt x="73914" y="551832"/>
                        <a:pt x="48182" y="570744"/>
                        <a:pt x="0" y="546653"/>
                      </a:cubicBezTo>
                      <a:lnTo>
                        <a:pt x="9939" y="546653"/>
                      </a:lnTo>
                      <a:close/>
                    </a:path>
                  </a:pathLst>
                </a:custGeom>
                <a:solidFill>
                  <a:srgbClr val="21FF85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5"/>
                <p:cNvSpPr/>
                <p:nvPr/>
              </p:nvSpPr>
              <p:spPr>
                <a:xfrm>
                  <a:off x="981716" y="2080827"/>
                  <a:ext cx="293658" cy="546126"/>
                </a:xfrm>
                <a:custGeom>
                  <a:avLst/>
                  <a:gdLst>
                    <a:gd name="connsiteX0" fmla="*/ 258417 w 387626"/>
                    <a:gd name="connsiteY0" fmla="*/ 725557 h 725639"/>
                    <a:gd name="connsiteX1" fmla="*/ 288234 w 387626"/>
                    <a:gd name="connsiteY1" fmla="*/ 675861 h 725639"/>
                    <a:gd name="connsiteX2" fmla="*/ 318052 w 387626"/>
                    <a:gd name="connsiteY2" fmla="*/ 626165 h 725639"/>
                    <a:gd name="connsiteX3" fmla="*/ 357808 w 387626"/>
                    <a:gd name="connsiteY3" fmla="*/ 566531 h 725639"/>
                    <a:gd name="connsiteX4" fmla="*/ 367747 w 387626"/>
                    <a:gd name="connsiteY4" fmla="*/ 536713 h 725639"/>
                    <a:gd name="connsiteX5" fmla="*/ 377687 w 387626"/>
                    <a:gd name="connsiteY5" fmla="*/ 477078 h 725639"/>
                    <a:gd name="connsiteX6" fmla="*/ 387626 w 387626"/>
                    <a:gd name="connsiteY6" fmla="*/ 437322 h 725639"/>
                    <a:gd name="connsiteX7" fmla="*/ 367747 w 387626"/>
                    <a:gd name="connsiteY7" fmla="*/ 258418 h 725639"/>
                    <a:gd name="connsiteX8" fmla="*/ 337930 w 387626"/>
                    <a:gd name="connsiteY8" fmla="*/ 198783 h 725639"/>
                    <a:gd name="connsiteX9" fmla="*/ 308113 w 387626"/>
                    <a:gd name="connsiteY9" fmla="*/ 178905 h 725639"/>
                    <a:gd name="connsiteX10" fmla="*/ 298174 w 387626"/>
                    <a:gd name="connsiteY10" fmla="*/ 149087 h 725639"/>
                    <a:gd name="connsiteX11" fmla="*/ 238539 w 387626"/>
                    <a:gd name="connsiteY11" fmla="*/ 119270 h 725639"/>
                    <a:gd name="connsiteX12" fmla="*/ 208721 w 387626"/>
                    <a:gd name="connsiteY12" fmla="*/ 99392 h 725639"/>
                    <a:gd name="connsiteX13" fmla="*/ 188843 w 387626"/>
                    <a:gd name="connsiteY13" fmla="*/ 79513 h 725639"/>
                    <a:gd name="connsiteX14" fmla="*/ 159026 w 387626"/>
                    <a:gd name="connsiteY14" fmla="*/ 69574 h 725639"/>
                    <a:gd name="connsiteX15" fmla="*/ 109330 w 387626"/>
                    <a:gd name="connsiteY15" fmla="*/ 39757 h 725639"/>
                    <a:gd name="connsiteX16" fmla="*/ 59634 w 387626"/>
                    <a:gd name="connsiteY16" fmla="*/ 0 h 725639"/>
                    <a:gd name="connsiteX17" fmla="*/ 69574 w 387626"/>
                    <a:gd name="connsiteY17" fmla="*/ 39757 h 725639"/>
                    <a:gd name="connsiteX18" fmla="*/ 79513 w 387626"/>
                    <a:gd name="connsiteY18" fmla="*/ 69574 h 725639"/>
                    <a:gd name="connsiteX19" fmla="*/ 59634 w 387626"/>
                    <a:gd name="connsiteY19" fmla="*/ 228600 h 725639"/>
                    <a:gd name="connsiteX20" fmla="*/ 39756 w 387626"/>
                    <a:gd name="connsiteY20" fmla="*/ 258418 h 725639"/>
                    <a:gd name="connsiteX21" fmla="*/ 19878 w 387626"/>
                    <a:gd name="connsiteY21" fmla="*/ 318052 h 725639"/>
                    <a:gd name="connsiteX22" fmla="*/ 0 w 387626"/>
                    <a:gd name="connsiteY22" fmla="*/ 387626 h 725639"/>
                    <a:gd name="connsiteX23" fmla="*/ 9939 w 387626"/>
                    <a:gd name="connsiteY23" fmla="*/ 506896 h 725639"/>
                    <a:gd name="connsiteX24" fmla="*/ 29817 w 387626"/>
                    <a:gd name="connsiteY24" fmla="*/ 536713 h 725639"/>
                    <a:gd name="connsiteX25" fmla="*/ 119269 w 387626"/>
                    <a:gd name="connsiteY25" fmla="*/ 616226 h 725639"/>
                    <a:gd name="connsiteX26" fmla="*/ 149087 w 387626"/>
                    <a:gd name="connsiteY26" fmla="*/ 626165 h 725639"/>
                    <a:gd name="connsiteX27" fmla="*/ 168965 w 387626"/>
                    <a:gd name="connsiteY27" fmla="*/ 646044 h 725639"/>
                    <a:gd name="connsiteX28" fmla="*/ 228600 w 387626"/>
                    <a:gd name="connsiteY28" fmla="*/ 665922 h 725639"/>
                    <a:gd name="connsiteX29" fmla="*/ 258417 w 387626"/>
                    <a:gd name="connsiteY29" fmla="*/ 685800 h 725639"/>
                    <a:gd name="connsiteX30" fmla="*/ 258417 w 387626"/>
                    <a:gd name="connsiteY30" fmla="*/ 725557 h 72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87626" h="725639">
                      <a:moveTo>
                        <a:pt x="258417" y="725557"/>
                      </a:moveTo>
                      <a:cubicBezTo>
                        <a:pt x="263387" y="723900"/>
                        <a:pt x="279595" y="693140"/>
                        <a:pt x="288234" y="675861"/>
                      </a:cubicBezTo>
                      <a:cubicBezTo>
                        <a:pt x="314039" y="624253"/>
                        <a:pt x="279227" y="664992"/>
                        <a:pt x="318052" y="626165"/>
                      </a:cubicBezTo>
                      <a:cubicBezTo>
                        <a:pt x="341685" y="555266"/>
                        <a:pt x="308174" y="640984"/>
                        <a:pt x="357808" y="566531"/>
                      </a:cubicBezTo>
                      <a:cubicBezTo>
                        <a:pt x="363619" y="557814"/>
                        <a:pt x="365474" y="546940"/>
                        <a:pt x="367747" y="536713"/>
                      </a:cubicBezTo>
                      <a:cubicBezTo>
                        <a:pt x="372119" y="517040"/>
                        <a:pt x="373735" y="496839"/>
                        <a:pt x="377687" y="477078"/>
                      </a:cubicBezTo>
                      <a:cubicBezTo>
                        <a:pt x="380366" y="463683"/>
                        <a:pt x="384313" y="450574"/>
                        <a:pt x="387626" y="437322"/>
                      </a:cubicBezTo>
                      <a:cubicBezTo>
                        <a:pt x="380151" y="332677"/>
                        <a:pt x="387956" y="329148"/>
                        <a:pt x="367747" y="258418"/>
                      </a:cubicBezTo>
                      <a:cubicBezTo>
                        <a:pt x="361279" y="235782"/>
                        <a:pt x="355355" y="216208"/>
                        <a:pt x="337930" y="198783"/>
                      </a:cubicBezTo>
                      <a:cubicBezTo>
                        <a:pt x="329483" y="190336"/>
                        <a:pt x="318052" y="185531"/>
                        <a:pt x="308113" y="178905"/>
                      </a:cubicBezTo>
                      <a:cubicBezTo>
                        <a:pt x="304800" y="168966"/>
                        <a:pt x="304719" y="157268"/>
                        <a:pt x="298174" y="149087"/>
                      </a:cubicBezTo>
                      <a:cubicBezTo>
                        <a:pt x="279186" y="125352"/>
                        <a:pt x="262545" y="131273"/>
                        <a:pt x="238539" y="119270"/>
                      </a:cubicBezTo>
                      <a:cubicBezTo>
                        <a:pt x="227855" y="113928"/>
                        <a:pt x="218049" y="106854"/>
                        <a:pt x="208721" y="99392"/>
                      </a:cubicBezTo>
                      <a:cubicBezTo>
                        <a:pt x="201404" y="93538"/>
                        <a:pt x="196878" y="84334"/>
                        <a:pt x="188843" y="79513"/>
                      </a:cubicBezTo>
                      <a:cubicBezTo>
                        <a:pt x="179859" y="74123"/>
                        <a:pt x="168965" y="72887"/>
                        <a:pt x="159026" y="69574"/>
                      </a:cubicBezTo>
                      <a:cubicBezTo>
                        <a:pt x="120196" y="30745"/>
                        <a:pt x="160942" y="65564"/>
                        <a:pt x="109330" y="39757"/>
                      </a:cubicBezTo>
                      <a:cubicBezTo>
                        <a:pt x="84257" y="27220"/>
                        <a:pt x="78122" y="18487"/>
                        <a:pt x="59634" y="0"/>
                      </a:cubicBezTo>
                      <a:cubicBezTo>
                        <a:pt x="62947" y="13252"/>
                        <a:pt x="65821" y="26622"/>
                        <a:pt x="69574" y="39757"/>
                      </a:cubicBezTo>
                      <a:cubicBezTo>
                        <a:pt x="72452" y="49830"/>
                        <a:pt x="79513" y="59097"/>
                        <a:pt x="79513" y="69574"/>
                      </a:cubicBezTo>
                      <a:cubicBezTo>
                        <a:pt x="79513" y="81154"/>
                        <a:pt x="75459" y="191675"/>
                        <a:pt x="59634" y="228600"/>
                      </a:cubicBezTo>
                      <a:cubicBezTo>
                        <a:pt x="54928" y="239580"/>
                        <a:pt x="44607" y="247502"/>
                        <a:pt x="39756" y="258418"/>
                      </a:cubicBezTo>
                      <a:cubicBezTo>
                        <a:pt x="31246" y="277565"/>
                        <a:pt x="26504" y="298174"/>
                        <a:pt x="19878" y="318052"/>
                      </a:cubicBezTo>
                      <a:cubicBezTo>
                        <a:pt x="5620" y="360825"/>
                        <a:pt x="12479" y="337711"/>
                        <a:pt x="0" y="387626"/>
                      </a:cubicBezTo>
                      <a:cubicBezTo>
                        <a:pt x="3313" y="427383"/>
                        <a:pt x="2115" y="467776"/>
                        <a:pt x="9939" y="506896"/>
                      </a:cubicBezTo>
                      <a:cubicBezTo>
                        <a:pt x="12282" y="518609"/>
                        <a:pt x="21881" y="527785"/>
                        <a:pt x="29817" y="536713"/>
                      </a:cubicBezTo>
                      <a:cubicBezTo>
                        <a:pt x="50889" y="560419"/>
                        <a:pt x="86036" y="599610"/>
                        <a:pt x="119269" y="616226"/>
                      </a:cubicBezTo>
                      <a:cubicBezTo>
                        <a:pt x="128640" y="620911"/>
                        <a:pt x="139148" y="622852"/>
                        <a:pt x="149087" y="626165"/>
                      </a:cubicBezTo>
                      <a:cubicBezTo>
                        <a:pt x="155713" y="632791"/>
                        <a:pt x="160584" y="641853"/>
                        <a:pt x="168965" y="646044"/>
                      </a:cubicBezTo>
                      <a:cubicBezTo>
                        <a:pt x="187706" y="655415"/>
                        <a:pt x="228600" y="665922"/>
                        <a:pt x="228600" y="665922"/>
                      </a:cubicBezTo>
                      <a:cubicBezTo>
                        <a:pt x="238539" y="672548"/>
                        <a:pt x="252086" y="675670"/>
                        <a:pt x="258417" y="685800"/>
                      </a:cubicBezTo>
                      <a:cubicBezTo>
                        <a:pt x="269522" y="703569"/>
                        <a:pt x="253447" y="727214"/>
                        <a:pt x="258417" y="725557"/>
                      </a:cubicBezTo>
                      <a:close/>
                    </a:path>
                  </a:pathLst>
                </a:custGeom>
                <a:solidFill>
                  <a:srgbClr val="21FF85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Freeform 26"/>
                <p:cNvSpPr/>
                <p:nvPr/>
              </p:nvSpPr>
              <p:spPr>
                <a:xfrm>
                  <a:off x="1570029" y="2353890"/>
                  <a:ext cx="122026" cy="677545"/>
                </a:xfrm>
                <a:custGeom>
                  <a:avLst/>
                  <a:gdLst>
                    <a:gd name="connsiteX0" fmla="*/ 354 w 159406"/>
                    <a:gd name="connsiteY0" fmla="*/ 834887 h 834887"/>
                    <a:gd name="connsiteX1" fmla="*/ 20232 w 159406"/>
                    <a:gd name="connsiteY1" fmla="*/ 636104 h 834887"/>
                    <a:gd name="connsiteX2" fmla="*/ 40110 w 159406"/>
                    <a:gd name="connsiteY2" fmla="*/ 606287 h 834887"/>
                    <a:gd name="connsiteX3" fmla="*/ 50049 w 159406"/>
                    <a:gd name="connsiteY3" fmla="*/ 576469 h 834887"/>
                    <a:gd name="connsiteX4" fmla="*/ 69928 w 159406"/>
                    <a:gd name="connsiteY4" fmla="*/ 556591 h 834887"/>
                    <a:gd name="connsiteX5" fmla="*/ 89806 w 159406"/>
                    <a:gd name="connsiteY5" fmla="*/ 526774 h 834887"/>
                    <a:gd name="connsiteX6" fmla="*/ 119623 w 159406"/>
                    <a:gd name="connsiteY6" fmla="*/ 129209 h 834887"/>
                    <a:gd name="connsiteX7" fmla="*/ 149441 w 159406"/>
                    <a:gd name="connsiteY7" fmla="*/ 39756 h 834887"/>
                    <a:gd name="connsiteX8" fmla="*/ 159380 w 159406"/>
                    <a:gd name="connsiteY8" fmla="*/ 0 h 834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06" h="834887">
                      <a:moveTo>
                        <a:pt x="354" y="834887"/>
                      </a:moveTo>
                      <a:cubicBezTo>
                        <a:pt x="935" y="825016"/>
                        <a:pt x="-5696" y="687960"/>
                        <a:pt x="20232" y="636104"/>
                      </a:cubicBezTo>
                      <a:cubicBezTo>
                        <a:pt x="25574" y="625420"/>
                        <a:pt x="33484" y="616226"/>
                        <a:pt x="40110" y="606287"/>
                      </a:cubicBezTo>
                      <a:cubicBezTo>
                        <a:pt x="43423" y="596348"/>
                        <a:pt x="44659" y="585453"/>
                        <a:pt x="50049" y="576469"/>
                      </a:cubicBezTo>
                      <a:cubicBezTo>
                        <a:pt x="54870" y="568434"/>
                        <a:pt x="64074" y="563908"/>
                        <a:pt x="69928" y="556591"/>
                      </a:cubicBezTo>
                      <a:cubicBezTo>
                        <a:pt x="77390" y="547263"/>
                        <a:pt x="83180" y="536713"/>
                        <a:pt x="89806" y="526774"/>
                      </a:cubicBezTo>
                      <a:cubicBezTo>
                        <a:pt x="149245" y="348454"/>
                        <a:pt x="87958" y="551415"/>
                        <a:pt x="119623" y="129209"/>
                      </a:cubicBezTo>
                      <a:cubicBezTo>
                        <a:pt x="119624" y="129200"/>
                        <a:pt x="144470" y="54668"/>
                        <a:pt x="149441" y="39756"/>
                      </a:cubicBezTo>
                      <a:cubicBezTo>
                        <a:pt x="160428" y="6797"/>
                        <a:pt x="159380" y="20415"/>
                        <a:pt x="159380" y="0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7"/>
                <p:cNvSpPr/>
                <p:nvPr/>
              </p:nvSpPr>
              <p:spPr>
                <a:xfrm>
                  <a:off x="1479552" y="1881476"/>
                  <a:ext cx="302980" cy="495740"/>
                </a:xfrm>
                <a:custGeom>
                  <a:avLst/>
                  <a:gdLst>
                    <a:gd name="connsiteX0" fmla="*/ 258417 w 387626"/>
                    <a:gd name="connsiteY0" fmla="*/ 725557 h 725639"/>
                    <a:gd name="connsiteX1" fmla="*/ 288234 w 387626"/>
                    <a:gd name="connsiteY1" fmla="*/ 675861 h 725639"/>
                    <a:gd name="connsiteX2" fmla="*/ 318052 w 387626"/>
                    <a:gd name="connsiteY2" fmla="*/ 626165 h 725639"/>
                    <a:gd name="connsiteX3" fmla="*/ 357808 w 387626"/>
                    <a:gd name="connsiteY3" fmla="*/ 566531 h 725639"/>
                    <a:gd name="connsiteX4" fmla="*/ 367747 w 387626"/>
                    <a:gd name="connsiteY4" fmla="*/ 536713 h 725639"/>
                    <a:gd name="connsiteX5" fmla="*/ 377687 w 387626"/>
                    <a:gd name="connsiteY5" fmla="*/ 477078 h 725639"/>
                    <a:gd name="connsiteX6" fmla="*/ 387626 w 387626"/>
                    <a:gd name="connsiteY6" fmla="*/ 437322 h 725639"/>
                    <a:gd name="connsiteX7" fmla="*/ 367747 w 387626"/>
                    <a:gd name="connsiteY7" fmla="*/ 258418 h 725639"/>
                    <a:gd name="connsiteX8" fmla="*/ 337930 w 387626"/>
                    <a:gd name="connsiteY8" fmla="*/ 198783 h 725639"/>
                    <a:gd name="connsiteX9" fmla="*/ 308113 w 387626"/>
                    <a:gd name="connsiteY9" fmla="*/ 178905 h 725639"/>
                    <a:gd name="connsiteX10" fmla="*/ 298174 w 387626"/>
                    <a:gd name="connsiteY10" fmla="*/ 149087 h 725639"/>
                    <a:gd name="connsiteX11" fmla="*/ 238539 w 387626"/>
                    <a:gd name="connsiteY11" fmla="*/ 119270 h 725639"/>
                    <a:gd name="connsiteX12" fmla="*/ 208721 w 387626"/>
                    <a:gd name="connsiteY12" fmla="*/ 99392 h 725639"/>
                    <a:gd name="connsiteX13" fmla="*/ 188843 w 387626"/>
                    <a:gd name="connsiteY13" fmla="*/ 79513 h 725639"/>
                    <a:gd name="connsiteX14" fmla="*/ 159026 w 387626"/>
                    <a:gd name="connsiteY14" fmla="*/ 69574 h 725639"/>
                    <a:gd name="connsiteX15" fmla="*/ 109330 w 387626"/>
                    <a:gd name="connsiteY15" fmla="*/ 39757 h 725639"/>
                    <a:gd name="connsiteX16" fmla="*/ 59634 w 387626"/>
                    <a:gd name="connsiteY16" fmla="*/ 0 h 725639"/>
                    <a:gd name="connsiteX17" fmla="*/ 69574 w 387626"/>
                    <a:gd name="connsiteY17" fmla="*/ 39757 h 725639"/>
                    <a:gd name="connsiteX18" fmla="*/ 79513 w 387626"/>
                    <a:gd name="connsiteY18" fmla="*/ 69574 h 725639"/>
                    <a:gd name="connsiteX19" fmla="*/ 59634 w 387626"/>
                    <a:gd name="connsiteY19" fmla="*/ 228600 h 725639"/>
                    <a:gd name="connsiteX20" fmla="*/ 39756 w 387626"/>
                    <a:gd name="connsiteY20" fmla="*/ 258418 h 725639"/>
                    <a:gd name="connsiteX21" fmla="*/ 19878 w 387626"/>
                    <a:gd name="connsiteY21" fmla="*/ 318052 h 725639"/>
                    <a:gd name="connsiteX22" fmla="*/ 0 w 387626"/>
                    <a:gd name="connsiteY22" fmla="*/ 387626 h 725639"/>
                    <a:gd name="connsiteX23" fmla="*/ 9939 w 387626"/>
                    <a:gd name="connsiteY23" fmla="*/ 506896 h 725639"/>
                    <a:gd name="connsiteX24" fmla="*/ 29817 w 387626"/>
                    <a:gd name="connsiteY24" fmla="*/ 536713 h 725639"/>
                    <a:gd name="connsiteX25" fmla="*/ 119269 w 387626"/>
                    <a:gd name="connsiteY25" fmla="*/ 616226 h 725639"/>
                    <a:gd name="connsiteX26" fmla="*/ 149087 w 387626"/>
                    <a:gd name="connsiteY26" fmla="*/ 626165 h 725639"/>
                    <a:gd name="connsiteX27" fmla="*/ 168965 w 387626"/>
                    <a:gd name="connsiteY27" fmla="*/ 646044 h 725639"/>
                    <a:gd name="connsiteX28" fmla="*/ 228600 w 387626"/>
                    <a:gd name="connsiteY28" fmla="*/ 665922 h 725639"/>
                    <a:gd name="connsiteX29" fmla="*/ 258417 w 387626"/>
                    <a:gd name="connsiteY29" fmla="*/ 685800 h 725639"/>
                    <a:gd name="connsiteX30" fmla="*/ 258417 w 387626"/>
                    <a:gd name="connsiteY30" fmla="*/ 725557 h 72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87626" h="725639">
                      <a:moveTo>
                        <a:pt x="258417" y="725557"/>
                      </a:moveTo>
                      <a:cubicBezTo>
                        <a:pt x="263387" y="723900"/>
                        <a:pt x="279595" y="693140"/>
                        <a:pt x="288234" y="675861"/>
                      </a:cubicBezTo>
                      <a:cubicBezTo>
                        <a:pt x="314039" y="624253"/>
                        <a:pt x="279227" y="664992"/>
                        <a:pt x="318052" y="626165"/>
                      </a:cubicBezTo>
                      <a:cubicBezTo>
                        <a:pt x="341685" y="555266"/>
                        <a:pt x="308174" y="640984"/>
                        <a:pt x="357808" y="566531"/>
                      </a:cubicBezTo>
                      <a:cubicBezTo>
                        <a:pt x="363619" y="557814"/>
                        <a:pt x="365474" y="546940"/>
                        <a:pt x="367747" y="536713"/>
                      </a:cubicBezTo>
                      <a:cubicBezTo>
                        <a:pt x="372119" y="517040"/>
                        <a:pt x="373735" y="496839"/>
                        <a:pt x="377687" y="477078"/>
                      </a:cubicBezTo>
                      <a:cubicBezTo>
                        <a:pt x="380366" y="463683"/>
                        <a:pt x="384313" y="450574"/>
                        <a:pt x="387626" y="437322"/>
                      </a:cubicBezTo>
                      <a:cubicBezTo>
                        <a:pt x="380151" y="332677"/>
                        <a:pt x="387956" y="329148"/>
                        <a:pt x="367747" y="258418"/>
                      </a:cubicBezTo>
                      <a:cubicBezTo>
                        <a:pt x="361279" y="235782"/>
                        <a:pt x="355355" y="216208"/>
                        <a:pt x="337930" y="198783"/>
                      </a:cubicBezTo>
                      <a:cubicBezTo>
                        <a:pt x="329483" y="190336"/>
                        <a:pt x="318052" y="185531"/>
                        <a:pt x="308113" y="178905"/>
                      </a:cubicBezTo>
                      <a:cubicBezTo>
                        <a:pt x="304800" y="168966"/>
                        <a:pt x="304719" y="157268"/>
                        <a:pt x="298174" y="149087"/>
                      </a:cubicBezTo>
                      <a:cubicBezTo>
                        <a:pt x="279186" y="125352"/>
                        <a:pt x="262545" y="131273"/>
                        <a:pt x="238539" y="119270"/>
                      </a:cubicBezTo>
                      <a:cubicBezTo>
                        <a:pt x="227855" y="113928"/>
                        <a:pt x="218049" y="106854"/>
                        <a:pt x="208721" y="99392"/>
                      </a:cubicBezTo>
                      <a:cubicBezTo>
                        <a:pt x="201404" y="93538"/>
                        <a:pt x="196878" y="84334"/>
                        <a:pt x="188843" y="79513"/>
                      </a:cubicBezTo>
                      <a:cubicBezTo>
                        <a:pt x="179859" y="74123"/>
                        <a:pt x="168965" y="72887"/>
                        <a:pt x="159026" y="69574"/>
                      </a:cubicBezTo>
                      <a:cubicBezTo>
                        <a:pt x="120196" y="30745"/>
                        <a:pt x="160942" y="65564"/>
                        <a:pt x="109330" y="39757"/>
                      </a:cubicBezTo>
                      <a:cubicBezTo>
                        <a:pt x="84257" y="27220"/>
                        <a:pt x="78122" y="18487"/>
                        <a:pt x="59634" y="0"/>
                      </a:cubicBezTo>
                      <a:cubicBezTo>
                        <a:pt x="62947" y="13252"/>
                        <a:pt x="65821" y="26622"/>
                        <a:pt x="69574" y="39757"/>
                      </a:cubicBezTo>
                      <a:cubicBezTo>
                        <a:pt x="72452" y="49830"/>
                        <a:pt x="79513" y="59097"/>
                        <a:pt x="79513" y="69574"/>
                      </a:cubicBezTo>
                      <a:cubicBezTo>
                        <a:pt x="79513" y="81154"/>
                        <a:pt x="75459" y="191675"/>
                        <a:pt x="59634" y="228600"/>
                      </a:cubicBezTo>
                      <a:cubicBezTo>
                        <a:pt x="54928" y="239580"/>
                        <a:pt x="44607" y="247502"/>
                        <a:pt x="39756" y="258418"/>
                      </a:cubicBezTo>
                      <a:cubicBezTo>
                        <a:pt x="31246" y="277565"/>
                        <a:pt x="26504" y="298174"/>
                        <a:pt x="19878" y="318052"/>
                      </a:cubicBezTo>
                      <a:cubicBezTo>
                        <a:pt x="5620" y="360825"/>
                        <a:pt x="12479" y="337711"/>
                        <a:pt x="0" y="387626"/>
                      </a:cubicBezTo>
                      <a:cubicBezTo>
                        <a:pt x="3313" y="427383"/>
                        <a:pt x="2115" y="467776"/>
                        <a:pt x="9939" y="506896"/>
                      </a:cubicBezTo>
                      <a:cubicBezTo>
                        <a:pt x="12282" y="518609"/>
                        <a:pt x="21881" y="527785"/>
                        <a:pt x="29817" y="536713"/>
                      </a:cubicBezTo>
                      <a:cubicBezTo>
                        <a:pt x="50889" y="560419"/>
                        <a:pt x="86036" y="599610"/>
                        <a:pt x="119269" y="616226"/>
                      </a:cubicBezTo>
                      <a:cubicBezTo>
                        <a:pt x="128640" y="620911"/>
                        <a:pt x="139148" y="622852"/>
                        <a:pt x="149087" y="626165"/>
                      </a:cubicBezTo>
                      <a:cubicBezTo>
                        <a:pt x="155713" y="632791"/>
                        <a:pt x="160584" y="641853"/>
                        <a:pt x="168965" y="646044"/>
                      </a:cubicBezTo>
                      <a:cubicBezTo>
                        <a:pt x="187706" y="655415"/>
                        <a:pt x="228600" y="665922"/>
                        <a:pt x="228600" y="665922"/>
                      </a:cubicBezTo>
                      <a:cubicBezTo>
                        <a:pt x="238539" y="672548"/>
                        <a:pt x="252086" y="675670"/>
                        <a:pt x="258417" y="685800"/>
                      </a:cubicBezTo>
                      <a:cubicBezTo>
                        <a:pt x="269522" y="703569"/>
                        <a:pt x="253447" y="727214"/>
                        <a:pt x="258417" y="725557"/>
                      </a:cubicBezTo>
                      <a:close/>
                    </a:path>
                  </a:pathLst>
                </a:custGeom>
                <a:solidFill>
                  <a:srgbClr val="21FF85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" name="Freeform 22"/>
              <p:cNvSpPr/>
              <p:nvPr/>
            </p:nvSpPr>
            <p:spPr>
              <a:xfrm>
                <a:off x="6003032" y="2173981"/>
                <a:ext cx="447261" cy="547495"/>
              </a:xfrm>
              <a:custGeom>
                <a:avLst/>
                <a:gdLst>
                  <a:gd name="connsiteX0" fmla="*/ 0 w 516835"/>
                  <a:gd name="connsiteY0" fmla="*/ 675861 h 675861"/>
                  <a:gd name="connsiteX1" fmla="*/ 9939 w 516835"/>
                  <a:gd name="connsiteY1" fmla="*/ 626165 h 675861"/>
                  <a:gd name="connsiteX2" fmla="*/ 19878 w 516835"/>
                  <a:gd name="connsiteY2" fmla="*/ 516834 h 675861"/>
                  <a:gd name="connsiteX3" fmla="*/ 39757 w 516835"/>
                  <a:gd name="connsiteY3" fmla="*/ 457200 h 675861"/>
                  <a:gd name="connsiteX4" fmla="*/ 49696 w 516835"/>
                  <a:gd name="connsiteY4" fmla="*/ 417443 h 675861"/>
                  <a:gd name="connsiteX5" fmla="*/ 69574 w 516835"/>
                  <a:gd name="connsiteY5" fmla="*/ 357808 h 675861"/>
                  <a:gd name="connsiteX6" fmla="*/ 79513 w 516835"/>
                  <a:gd name="connsiteY6" fmla="*/ 327991 h 675861"/>
                  <a:gd name="connsiteX7" fmla="*/ 99392 w 516835"/>
                  <a:gd name="connsiteY7" fmla="*/ 308113 h 675861"/>
                  <a:gd name="connsiteX8" fmla="*/ 119270 w 516835"/>
                  <a:gd name="connsiteY8" fmla="*/ 248478 h 675861"/>
                  <a:gd name="connsiteX9" fmla="*/ 149087 w 516835"/>
                  <a:gd name="connsiteY9" fmla="*/ 228600 h 675861"/>
                  <a:gd name="connsiteX10" fmla="*/ 168965 w 516835"/>
                  <a:gd name="connsiteY10" fmla="*/ 208721 h 675861"/>
                  <a:gd name="connsiteX11" fmla="*/ 198783 w 516835"/>
                  <a:gd name="connsiteY11" fmla="*/ 198782 h 675861"/>
                  <a:gd name="connsiteX12" fmla="*/ 228600 w 516835"/>
                  <a:gd name="connsiteY12" fmla="*/ 178904 h 675861"/>
                  <a:gd name="connsiteX13" fmla="*/ 288235 w 516835"/>
                  <a:gd name="connsiteY13" fmla="*/ 159026 h 675861"/>
                  <a:gd name="connsiteX14" fmla="*/ 347870 w 516835"/>
                  <a:gd name="connsiteY14" fmla="*/ 129208 h 675861"/>
                  <a:gd name="connsiteX15" fmla="*/ 407505 w 516835"/>
                  <a:gd name="connsiteY15" fmla="*/ 109330 h 675861"/>
                  <a:gd name="connsiteX16" fmla="*/ 457200 w 516835"/>
                  <a:gd name="connsiteY16" fmla="*/ 59634 h 675861"/>
                  <a:gd name="connsiteX17" fmla="*/ 487018 w 516835"/>
                  <a:gd name="connsiteY17" fmla="*/ 39756 h 675861"/>
                  <a:gd name="connsiteX18" fmla="*/ 516835 w 516835"/>
                  <a:gd name="connsiteY18" fmla="*/ 0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6835" h="675861">
                    <a:moveTo>
                      <a:pt x="0" y="675861"/>
                    </a:moveTo>
                    <a:cubicBezTo>
                      <a:pt x="3313" y="659296"/>
                      <a:pt x="7844" y="642928"/>
                      <a:pt x="9939" y="626165"/>
                    </a:cubicBezTo>
                    <a:cubicBezTo>
                      <a:pt x="14478" y="589854"/>
                      <a:pt x="13518" y="552871"/>
                      <a:pt x="19878" y="516834"/>
                    </a:cubicBezTo>
                    <a:cubicBezTo>
                      <a:pt x="23519" y="496199"/>
                      <a:pt x="34675" y="477528"/>
                      <a:pt x="39757" y="457200"/>
                    </a:cubicBezTo>
                    <a:cubicBezTo>
                      <a:pt x="43070" y="443948"/>
                      <a:pt x="45771" y="430527"/>
                      <a:pt x="49696" y="417443"/>
                    </a:cubicBezTo>
                    <a:cubicBezTo>
                      <a:pt x="55717" y="397373"/>
                      <a:pt x="62948" y="377686"/>
                      <a:pt x="69574" y="357808"/>
                    </a:cubicBezTo>
                    <a:cubicBezTo>
                      <a:pt x="72887" y="347869"/>
                      <a:pt x="72105" y="335399"/>
                      <a:pt x="79513" y="327991"/>
                    </a:cubicBezTo>
                    <a:lnTo>
                      <a:pt x="99392" y="308113"/>
                    </a:lnTo>
                    <a:cubicBezTo>
                      <a:pt x="106018" y="288235"/>
                      <a:pt x="101836" y="260101"/>
                      <a:pt x="119270" y="248478"/>
                    </a:cubicBezTo>
                    <a:cubicBezTo>
                      <a:pt x="129209" y="241852"/>
                      <a:pt x="139759" y="236062"/>
                      <a:pt x="149087" y="228600"/>
                    </a:cubicBezTo>
                    <a:cubicBezTo>
                      <a:pt x="156404" y="222746"/>
                      <a:pt x="160930" y="213542"/>
                      <a:pt x="168965" y="208721"/>
                    </a:cubicBezTo>
                    <a:cubicBezTo>
                      <a:pt x="177949" y="203331"/>
                      <a:pt x="188844" y="202095"/>
                      <a:pt x="198783" y="198782"/>
                    </a:cubicBezTo>
                    <a:cubicBezTo>
                      <a:pt x="208722" y="192156"/>
                      <a:pt x="217684" y="183755"/>
                      <a:pt x="228600" y="178904"/>
                    </a:cubicBezTo>
                    <a:cubicBezTo>
                      <a:pt x="247748" y="170394"/>
                      <a:pt x="288235" y="159026"/>
                      <a:pt x="288235" y="159026"/>
                    </a:cubicBezTo>
                    <a:cubicBezTo>
                      <a:pt x="320165" y="127094"/>
                      <a:pt x="295533" y="144909"/>
                      <a:pt x="347870" y="129208"/>
                    </a:cubicBezTo>
                    <a:cubicBezTo>
                      <a:pt x="367940" y="123187"/>
                      <a:pt x="407505" y="109330"/>
                      <a:pt x="407505" y="109330"/>
                    </a:cubicBezTo>
                    <a:cubicBezTo>
                      <a:pt x="487020" y="56320"/>
                      <a:pt x="390936" y="125898"/>
                      <a:pt x="457200" y="59634"/>
                    </a:cubicBezTo>
                    <a:cubicBezTo>
                      <a:pt x="465647" y="51187"/>
                      <a:pt x="477079" y="46382"/>
                      <a:pt x="487018" y="39756"/>
                    </a:cubicBezTo>
                    <a:cubicBezTo>
                      <a:pt x="499300" y="2911"/>
                      <a:pt x="487586" y="14624"/>
                      <a:pt x="516835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7"/>
            <p:cNvGrpSpPr/>
            <p:nvPr/>
          </p:nvGrpSpPr>
          <p:grpSpPr>
            <a:xfrm>
              <a:off x="168198" y="3064185"/>
              <a:ext cx="964924" cy="1292179"/>
              <a:chOff x="298262" y="2934819"/>
              <a:chExt cx="780687" cy="964771"/>
            </a:xfrm>
          </p:grpSpPr>
          <p:sp>
            <p:nvSpPr>
              <p:cNvPr id="16" name="TextBox 18"/>
              <p:cNvSpPr txBox="1"/>
              <p:nvPr/>
            </p:nvSpPr>
            <p:spPr>
              <a:xfrm>
                <a:off x="298262" y="2934819"/>
                <a:ext cx="765188" cy="5932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2400" b="1" baseline="30000" dirty="0" smtClean="0">
                    <a:solidFill>
                      <a:srgbClr val="0000FF"/>
                    </a:solidFill>
                  </a:rPr>
                  <a:t>15</a:t>
                </a:r>
                <a:r>
                  <a:rPr lang="de-DE" sz="2400" b="1" dirty="0" smtClean="0">
                    <a:solidFill>
                      <a:srgbClr val="0000FF"/>
                    </a:solidFill>
                  </a:rPr>
                  <a:t>N</a:t>
                </a:r>
                <a:endParaRPr lang="en-GB" sz="24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5" name="Straight Arrow Connector 20"/>
              <p:cNvCxnSpPr/>
              <p:nvPr/>
            </p:nvCxnSpPr>
            <p:spPr>
              <a:xfrm>
                <a:off x="698965" y="3435557"/>
                <a:ext cx="379190" cy="135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9"/>
              <p:cNvCxnSpPr/>
              <p:nvPr/>
            </p:nvCxnSpPr>
            <p:spPr>
              <a:xfrm rot="5400000">
                <a:off x="846601" y="3667242"/>
                <a:ext cx="463108" cy="1588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21"/>
          <p:cNvSpPr/>
          <p:nvPr/>
        </p:nvSpPr>
        <p:spPr>
          <a:xfrm>
            <a:off x="1043608" y="5282655"/>
            <a:ext cx="590353" cy="306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nteraktive Schaltfläche: Zurückkehren 25">
            <a:hlinkClick r:id="rId6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1" name="Gruppieren 30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32" name="Textfeld 31">
              <a:hlinkClick r:id="rId7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hteck 32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hteck 33">
              <a:hlinkClick r:id="rId3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hteck 34">
              <a:hlinkClick r:id="rId9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Rechteck 35">
              <a:hlinkClick r:id="rId10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7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/>
          <p:cNvSpPr/>
          <p:nvPr/>
        </p:nvSpPr>
        <p:spPr>
          <a:xfrm>
            <a:off x="323528" y="1484784"/>
            <a:ext cx="8496944" cy="51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</a:rPr>
              <a:t>Experimental Design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47" name="Interaktive Schaltfläche: Ende 46">
            <a:hlinkClick r:id="rId2" action="ppaction://hlinksldjump" highlightClick="1"/>
          </p:cNvPr>
          <p:cNvSpPr/>
          <p:nvPr/>
        </p:nvSpPr>
        <p:spPr>
          <a:xfrm>
            <a:off x="8306859" y="548680"/>
            <a:ext cx="521208" cy="620309"/>
          </a:xfrm>
          <a:prstGeom prst="actionButtonEnd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Interaktive Schaltfläche: Anfang 47">
            <a:hlinkClick r:id="rId3" action="ppaction://hlinksldjump" highlightClick="1"/>
          </p:cNvPr>
          <p:cNvSpPr/>
          <p:nvPr/>
        </p:nvSpPr>
        <p:spPr>
          <a:xfrm>
            <a:off x="7676672" y="548680"/>
            <a:ext cx="521208" cy="620309"/>
          </a:xfrm>
          <a:prstGeom prst="actionButtonBeginning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tangle 3"/>
          <p:cNvSpPr/>
          <p:nvPr/>
        </p:nvSpPr>
        <p:spPr>
          <a:xfrm>
            <a:off x="1187624" y="1844824"/>
            <a:ext cx="2819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aseline="30000" dirty="0" smtClean="0">
                <a:solidFill>
                  <a:schemeClr val="accent3">
                    <a:lumMod val="75000"/>
                  </a:schemeClr>
                </a:solidFill>
              </a:rPr>
              <a:t>13</a:t>
            </a:r>
            <a:r>
              <a:rPr lang="de-DE" sz="3600" dirty="0" smtClean="0">
                <a:solidFill>
                  <a:schemeClr val="accent3">
                    <a:lumMod val="75000"/>
                  </a:schemeClr>
                </a:solidFill>
              </a:rPr>
              <a:t>CO</a:t>
            </a:r>
            <a:r>
              <a:rPr lang="de-DE" sz="3600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de-DE" sz="3600" dirty="0" smtClean="0">
                <a:solidFill>
                  <a:schemeClr val="accent3">
                    <a:lumMod val="75000"/>
                  </a:schemeClr>
                </a:solidFill>
              </a:rPr>
              <a:t>-labeling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0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99198"/>
              </p:ext>
            </p:extLst>
          </p:nvPr>
        </p:nvGraphicFramePr>
        <p:xfrm>
          <a:off x="4990106" y="1772816"/>
          <a:ext cx="3614342" cy="83117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14342"/>
              </a:tblGrid>
              <a:tr h="373972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8 hours</a:t>
                      </a:r>
                      <a:endParaRPr lang="en-US" sz="2400" dirty="0"/>
                    </a:p>
                  </a:txBody>
                  <a:tcPr/>
                </a:tc>
              </a:tr>
              <a:tr h="37397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approx. 90 at%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30000" dirty="0" smtClean="0"/>
                        <a:t>13</a:t>
                      </a:r>
                      <a:r>
                        <a:rPr lang="en-US" sz="1800" baseline="0" dirty="0" smtClean="0"/>
                        <a:t>CO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baseline="0" dirty="0" smtClean="0"/>
                        <a:t> (1500 ppm)</a:t>
                      </a: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" name="Picture 10" descr="P617214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/>
          <a:stretch/>
        </p:blipFill>
        <p:spPr>
          <a:xfrm>
            <a:off x="5724128" y="2906440"/>
            <a:ext cx="2894262" cy="3474888"/>
          </a:xfrm>
          <a:prstGeom prst="rect">
            <a:avLst/>
          </a:prstGeom>
        </p:spPr>
      </p:pic>
      <p:pic>
        <p:nvPicPr>
          <p:cNvPr id="52" name="Picture 11" descr="P617213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9706" r="8716" b="10731"/>
          <a:stretch/>
        </p:blipFill>
        <p:spPr>
          <a:xfrm>
            <a:off x="510612" y="2907809"/>
            <a:ext cx="4997492" cy="3463234"/>
          </a:xfrm>
          <a:prstGeom prst="rect">
            <a:avLst/>
          </a:prstGeom>
        </p:spPr>
      </p:pic>
      <p:sp>
        <p:nvSpPr>
          <p:cNvPr id="53" name="TextBox 12"/>
          <p:cNvSpPr txBox="1"/>
          <p:nvPr/>
        </p:nvSpPr>
        <p:spPr>
          <a:xfrm>
            <a:off x="528089" y="5965249"/>
            <a:ext cx="332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Labeling chamber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Interaktive Schaltfläche: Zurückkehren 5">
            <a:hlinkClick r:id="rId6" action="ppaction://hlinksldjump" highlightClick="1"/>
          </p:cNvPr>
          <p:cNvSpPr/>
          <p:nvPr/>
        </p:nvSpPr>
        <p:spPr>
          <a:xfrm>
            <a:off x="7937276" y="5877272"/>
            <a:ext cx="801894" cy="576064"/>
          </a:xfrm>
          <a:prstGeom prst="actionButtonReturn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8" name="Gruppieren 17"/>
          <p:cNvGrpSpPr/>
          <p:nvPr/>
        </p:nvGrpSpPr>
        <p:grpSpPr>
          <a:xfrm>
            <a:off x="0" y="0"/>
            <a:ext cx="9144000" cy="332656"/>
            <a:chOff x="0" y="0"/>
            <a:chExt cx="9144000" cy="332656"/>
          </a:xfrm>
        </p:grpSpPr>
        <p:sp>
          <p:nvSpPr>
            <p:cNvPr id="19" name="Textfeld 18">
              <a:hlinkClick r:id="rId7" action="ppaction://hlinksldjump"/>
            </p:cNvPr>
            <p:cNvSpPr txBox="1"/>
            <p:nvPr/>
          </p:nvSpPr>
          <p:spPr>
            <a:xfrm>
              <a:off x="0" y="0"/>
              <a:ext cx="1800000" cy="33265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101600"/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AT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AT" sz="1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Symbiosis</a:t>
              </a:r>
              <a:endParaRPr lang="de-A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hteck 19">
              <a:hlinkClick r:id="rId8" action="ppaction://hlinksldjump"/>
            </p:cNvPr>
            <p:cNvSpPr/>
            <p:nvPr/>
          </p:nvSpPr>
          <p:spPr>
            <a:xfrm>
              <a:off x="5508000" y="0"/>
              <a:ext cx="1800000" cy="3326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Methods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hteck 20">
              <a:hlinkClick r:id="rId9" action="ppaction://hlinksldjump"/>
            </p:cNvPr>
            <p:cNvSpPr/>
            <p:nvPr/>
          </p:nvSpPr>
          <p:spPr>
            <a:xfrm>
              <a:off x="3672000" y="0"/>
              <a:ext cx="1800000" cy="332656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Design</a:t>
              </a:r>
              <a:endParaRPr lang="de-A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hteck 21">
              <a:hlinkClick r:id="rId10" action="ppaction://hlinksldjump"/>
            </p:cNvPr>
            <p:cNvSpPr/>
            <p:nvPr/>
          </p:nvSpPr>
          <p:spPr>
            <a:xfrm>
              <a:off x="7344000" y="0"/>
              <a:ext cx="1800000" cy="332656"/>
            </a:xfrm>
            <a:prstGeom prst="rect">
              <a:avLst/>
            </a:prstGeom>
            <a:solidFill>
              <a:srgbClr val="2F83FF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hteck 22">
              <a:hlinkClick r:id="rId11" action="ppaction://hlinksldjump"/>
            </p:cNvPr>
            <p:cNvSpPr/>
            <p:nvPr/>
          </p:nvSpPr>
          <p:spPr>
            <a:xfrm>
              <a:off x="1836000" y="0"/>
              <a:ext cx="1800000" cy="332656"/>
            </a:xfrm>
            <a:prstGeom prst="rect">
              <a:avLst/>
            </a:prstGeom>
            <a:solidFill>
              <a:srgbClr val="D60093">
                <a:alpha val="49804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A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</a:t>
              </a:r>
              <a:r>
                <a:rPr lang="de-AT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</a:t>
              </a:r>
              <a:endParaRPr lang="de-A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21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1771</Words>
  <Application>Microsoft Office PowerPoint</Application>
  <PresentationFormat>Bildschirmpräsentation (4:3)</PresentationFormat>
  <Paragraphs>532</Paragraphs>
  <Slides>42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3" baseType="lpstr">
      <vt:lpstr>Larissa</vt:lpstr>
      <vt:lpstr>PowerPoint-Präsentation</vt:lpstr>
      <vt:lpstr>PowerPoint-Präsentation</vt:lpstr>
      <vt:lpstr>Investigating C and N flow at the subcellular scale</vt:lpstr>
      <vt:lpstr>NanoSIMS  (Nanoscale secondary ion mass spectrometry)</vt:lpstr>
      <vt:lpstr>Research Questions</vt:lpstr>
      <vt:lpstr>Summary &amp; Conclusion</vt:lpstr>
      <vt:lpstr>Experimental Design</vt:lpstr>
      <vt:lpstr>Experimental Design</vt:lpstr>
      <vt:lpstr>Experimental Design</vt:lpstr>
      <vt:lpstr>Soil habitats of Fagus sylvatica</vt:lpstr>
      <vt:lpstr>Methods</vt:lpstr>
      <vt:lpstr>PowerPoint-Präsentation</vt:lpstr>
      <vt:lpstr>PowerPoint-Präsentation</vt:lpstr>
      <vt:lpstr>Correlative Microscopy</vt:lpstr>
      <vt:lpstr>Sample Preparation</vt:lpstr>
      <vt:lpstr>Results</vt:lpstr>
      <vt:lpstr>Who are the major Players?</vt:lpstr>
      <vt:lpstr>PowerPoint-Präsentation</vt:lpstr>
      <vt:lpstr>Beta Diversity Analysis</vt:lpstr>
      <vt:lpstr>Microbial Community Composition</vt:lpstr>
      <vt:lpstr>Soil habitats of Fagus sylvatica</vt:lpstr>
      <vt:lpstr>Interface Plant – Fungi 13C</vt:lpstr>
      <vt:lpstr>Interface Plant – Fungi 15N</vt:lpstr>
      <vt:lpstr>Interface Plant – Fungi</vt:lpstr>
      <vt:lpstr>Interface Plant – Fungi 1</vt:lpstr>
      <vt:lpstr>Interface Plant – Fungi 2</vt:lpstr>
      <vt:lpstr>Interface Plant – Fungi 3</vt:lpstr>
      <vt:lpstr>Interface Plant – Fungi 4</vt:lpstr>
      <vt:lpstr>Interface Plant – Fungi 5</vt:lpstr>
      <vt:lpstr>Interface Plant – Fungi 6</vt:lpstr>
      <vt:lpstr>Interface Plant – Fungi 7</vt:lpstr>
      <vt:lpstr>Interface Plant – Fungi 8</vt:lpstr>
      <vt:lpstr>Interface Plant – Fungi 9</vt:lpstr>
      <vt:lpstr>Interface Plant – Fungi 10</vt:lpstr>
      <vt:lpstr>Interface Plant – Fungi 11</vt:lpstr>
      <vt:lpstr>Interface Plant – Fungi 12</vt:lpstr>
      <vt:lpstr>Recently assimilated plant C and soil N transferred through plant-mycorrhiza-soil microbe experimental system</vt:lpstr>
      <vt:lpstr>Interface Fungi – Microbes</vt:lpstr>
      <vt:lpstr>Interface Fungi – Microbes</vt:lpstr>
      <vt:lpstr>Hyphae – 13C Enrichment</vt:lpstr>
      <vt:lpstr>Transfer of plant C from hyphae to bacteria shown by 13C-PLFA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</dc:creator>
  <cp:lastModifiedBy>Werner</cp:lastModifiedBy>
  <cp:revision>332</cp:revision>
  <dcterms:created xsi:type="dcterms:W3CDTF">2016-04-01T13:08:23Z</dcterms:created>
  <dcterms:modified xsi:type="dcterms:W3CDTF">2016-05-08T21:35:31Z</dcterms:modified>
</cp:coreProperties>
</file>