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258" r:id="rId4"/>
    <p:sldId id="259" r:id="rId5"/>
    <p:sldId id="284" r:id="rId6"/>
    <p:sldId id="265" r:id="rId7"/>
    <p:sldId id="266" r:id="rId8"/>
    <p:sldId id="261" r:id="rId9"/>
    <p:sldId id="260" r:id="rId10"/>
    <p:sldId id="264" r:id="rId11"/>
    <p:sldId id="267" r:id="rId12"/>
    <p:sldId id="268" r:id="rId13"/>
    <p:sldId id="269" r:id="rId14"/>
    <p:sldId id="271" r:id="rId15"/>
    <p:sldId id="270" r:id="rId16"/>
    <p:sldId id="305" r:id="rId17"/>
    <p:sldId id="275" r:id="rId18"/>
    <p:sldId id="276" r:id="rId19"/>
    <p:sldId id="277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6" r:id="rId41"/>
    <p:sldId id="307" r:id="rId42"/>
    <p:sldId id="308" r:id="rId43"/>
    <p:sldId id="309" r:id="rId44"/>
    <p:sldId id="310" r:id="rId45"/>
    <p:sldId id="313" r:id="rId46"/>
    <p:sldId id="316" r:id="rId47"/>
    <p:sldId id="314" r:id="rId48"/>
    <p:sldId id="315" r:id="rId49"/>
    <p:sldId id="317" r:id="rId50"/>
    <p:sldId id="318" r:id="rId51"/>
    <p:sldId id="319" r:id="rId5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2F5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6" autoAdjust="0"/>
    <p:restoredTop sz="85934" autoAdjust="0"/>
  </p:normalViewPr>
  <p:slideViewPr>
    <p:cSldViewPr snapToGrid="0">
      <p:cViewPr varScale="1">
        <p:scale>
          <a:sx n="85" d="100"/>
          <a:sy n="85" d="100"/>
        </p:scale>
        <p:origin x="16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E84E8-0E70-454C-9158-EE959C59C725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0C83C-12C9-49CE-BDC2-E6ACEA96CE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107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2830B-53AD-4A1B-8865-70237B625D7C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04F0D-D41C-4D28-8705-DC1E7BE0FD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10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04F0D-D41C-4D28-8705-DC1E7BE0FD0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00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04F0D-D41C-4D28-8705-DC1E7BE0FD0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24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04F0D-D41C-4D28-8705-DC1E7BE0FD0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4237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04F0D-D41C-4D28-8705-DC1E7BE0FD0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1267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04F0D-D41C-4D28-8705-DC1E7BE0FD0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1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439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00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50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950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72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92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75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76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532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32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04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60EB4-8D50-4D61-9C07-16002007B303}" type="datetimeFigureOut">
              <a:rPr lang="de-DE" smtClean="0"/>
              <a:t>12.04.2017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01839-BE4E-468B-B663-3E6604290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61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slide" Target="slide17.xml"/><Relationship Id="rId5" Type="http://schemas.openxmlformats.org/officeDocument/2006/relationships/image" Target="../media/image4.tiff"/><Relationship Id="rId10" Type="http://schemas.openxmlformats.org/officeDocument/2006/relationships/slide" Target="slide10.xm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9.png"/><Relationship Id="rId18" Type="http://schemas.openxmlformats.org/officeDocument/2006/relationships/slide" Target="slide9.xml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17" Type="http://schemas.openxmlformats.org/officeDocument/2006/relationships/image" Target="../media/image27.png"/><Relationship Id="rId2" Type="http://schemas.openxmlformats.org/officeDocument/2006/relationships/slide" Target="slide23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17.jpeg"/><Relationship Id="rId5" Type="http://schemas.openxmlformats.org/officeDocument/2006/relationships/image" Target="../media/image25.png"/><Relationship Id="rId15" Type="http://schemas.openxmlformats.org/officeDocument/2006/relationships/image" Target="../media/image26.png"/><Relationship Id="rId10" Type="http://schemas.openxmlformats.org/officeDocument/2006/relationships/image" Target="../media/image16.jpeg"/><Relationship Id="rId19" Type="http://schemas.openxmlformats.org/officeDocument/2006/relationships/slide" Target="slide11.xml"/><Relationship Id="rId4" Type="http://schemas.openxmlformats.org/officeDocument/2006/relationships/slide" Target="slide22.xml"/><Relationship Id="rId9" Type="http://schemas.openxmlformats.org/officeDocument/2006/relationships/image" Target="../media/image15.png"/><Relationship Id="rId14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18" Type="http://schemas.openxmlformats.org/officeDocument/2006/relationships/slide" Target="slide10.xml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slide" Target="slide29.xml"/><Relationship Id="rId17" Type="http://schemas.openxmlformats.org/officeDocument/2006/relationships/image" Target="../media/image31.png"/><Relationship Id="rId2" Type="http://schemas.openxmlformats.org/officeDocument/2006/relationships/slide" Target="slide1.xml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5" Type="http://schemas.openxmlformats.org/officeDocument/2006/relationships/image" Target="../media/image30.png"/><Relationship Id="rId10" Type="http://schemas.openxmlformats.org/officeDocument/2006/relationships/slide" Target="slide28.xml"/><Relationship Id="rId19" Type="http://schemas.openxmlformats.org/officeDocument/2006/relationships/slide" Target="slide12.xml"/><Relationship Id="rId4" Type="http://schemas.openxmlformats.org/officeDocument/2006/relationships/image" Target="../media/image14.tiff"/><Relationship Id="rId9" Type="http://schemas.openxmlformats.org/officeDocument/2006/relationships/image" Target="../media/image9.png"/><Relationship Id="rId14" Type="http://schemas.openxmlformats.org/officeDocument/2006/relationships/slide" Target="slide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2.xml"/><Relationship Id="rId18" Type="http://schemas.openxmlformats.org/officeDocument/2006/relationships/image" Target="../media/image35.png"/><Relationship Id="rId3" Type="http://schemas.openxmlformats.org/officeDocument/2006/relationships/slide" Target="slide30.xml"/><Relationship Id="rId7" Type="http://schemas.openxmlformats.org/officeDocument/2006/relationships/image" Target="../media/image14.tiff"/><Relationship Id="rId12" Type="http://schemas.openxmlformats.org/officeDocument/2006/relationships/image" Target="../media/image9.png"/><Relationship Id="rId17" Type="http://schemas.openxmlformats.org/officeDocument/2006/relationships/slide" Target="slide3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slide" Target="slide1.xml"/><Relationship Id="rId15" Type="http://schemas.openxmlformats.org/officeDocument/2006/relationships/slide" Target="slide31.xml"/><Relationship Id="rId10" Type="http://schemas.openxmlformats.org/officeDocument/2006/relationships/image" Target="../media/image17.jpeg"/><Relationship Id="rId19" Type="http://schemas.openxmlformats.org/officeDocument/2006/relationships/slide" Target="slide11.xml"/><Relationship Id="rId4" Type="http://schemas.openxmlformats.org/officeDocument/2006/relationships/image" Target="../media/image32.png"/><Relationship Id="rId9" Type="http://schemas.openxmlformats.org/officeDocument/2006/relationships/image" Target="../media/image16.jpe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png"/><Relationship Id="rId18" Type="http://schemas.openxmlformats.org/officeDocument/2006/relationships/slide" Target="slide12.xml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slide" Target="slide35.xml"/><Relationship Id="rId17" Type="http://schemas.openxmlformats.org/officeDocument/2006/relationships/image" Target="../media/image39.png"/><Relationship Id="rId2" Type="http://schemas.openxmlformats.org/officeDocument/2006/relationships/slide" Target="slide1.xml"/><Relationship Id="rId16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36.png"/><Relationship Id="rId5" Type="http://schemas.openxmlformats.org/officeDocument/2006/relationships/image" Target="../media/image15.png"/><Relationship Id="rId15" Type="http://schemas.openxmlformats.org/officeDocument/2006/relationships/image" Target="../media/image38.png"/><Relationship Id="rId10" Type="http://schemas.openxmlformats.org/officeDocument/2006/relationships/slide" Target="slide34.xml"/><Relationship Id="rId19" Type="http://schemas.openxmlformats.org/officeDocument/2006/relationships/slide" Target="slide14.xml"/><Relationship Id="rId4" Type="http://schemas.openxmlformats.org/officeDocument/2006/relationships/image" Target="../media/image14.tiff"/><Relationship Id="rId9" Type="http://schemas.openxmlformats.org/officeDocument/2006/relationships/image" Target="../media/image9.png"/><Relationship Id="rId14" Type="http://schemas.openxmlformats.org/officeDocument/2006/relationships/slide" Target="slide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slide" Target="slide3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40.png"/><Relationship Id="rId5" Type="http://schemas.openxmlformats.org/officeDocument/2006/relationships/image" Target="../media/image15.png"/><Relationship Id="rId15" Type="http://schemas.openxmlformats.org/officeDocument/2006/relationships/slide" Target="slide15.xml"/><Relationship Id="rId10" Type="http://schemas.openxmlformats.org/officeDocument/2006/relationships/slide" Target="slide38.xml"/><Relationship Id="rId4" Type="http://schemas.openxmlformats.org/officeDocument/2006/relationships/image" Target="../media/image14.tiff"/><Relationship Id="rId9" Type="http://schemas.openxmlformats.org/officeDocument/2006/relationships/image" Target="../media/image9.png"/><Relationship Id="rId1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slide" Target="slide4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42.png"/><Relationship Id="rId5" Type="http://schemas.openxmlformats.org/officeDocument/2006/relationships/image" Target="../media/image15.png"/><Relationship Id="rId15" Type="http://schemas.openxmlformats.org/officeDocument/2006/relationships/slide" Target="slide16.xml"/><Relationship Id="rId10" Type="http://schemas.openxmlformats.org/officeDocument/2006/relationships/slide" Target="slide41.xml"/><Relationship Id="rId4" Type="http://schemas.openxmlformats.org/officeDocument/2006/relationships/image" Target="../media/image14.tiff"/><Relationship Id="rId9" Type="http://schemas.openxmlformats.org/officeDocument/2006/relationships/image" Target="../media/image9.png"/><Relationship Id="rId1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5.png"/><Relationship Id="rId18" Type="http://schemas.openxmlformats.org/officeDocument/2006/relationships/slide" Target="slide15.xml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slide" Target="slide44.xml"/><Relationship Id="rId17" Type="http://schemas.openxmlformats.org/officeDocument/2006/relationships/slide" Target="slide17.xml"/><Relationship Id="rId2" Type="http://schemas.openxmlformats.org/officeDocument/2006/relationships/slide" Target="slide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44.png"/><Relationship Id="rId5" Type="http://schemas.openxmlformats.org/officeDocument/2006/relationships/image" Target="../media/image15.png"/><Relationship Id="rId15" Type="http://schemas.openxmlformats.org/officeDocument/2006/relationships/image" Target="../media/image46.png"/><Relationship Id="rId10" Type="http://schemas.openxmlformats.org/officeDocument/2006/relationships/slide" Target="slide42.xml"/><Relationship Id="rId4" Type="http://schemas.openxmlformats.org/officeDocument/2006/relationships/image" Target="../media/image14.tiff"/><Relationship Id="rId9" Type="http://schemas.openxmlformats.org/officeDocument/2006/relationships/image" Target="../media/image9.png"/><Relationship Id="rId14" Type="http://schemas.openxmlformats.org/officeDocument/2006/relationships/slide" Target="slide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slide" Target="slide18.xml"/><Relationship Id="rId3" Type="http://schemas.openxmlformats.org/officeDocument/2006/relationships/slide" Target="slide45.xml"/><Relationship Id="rId7" Type="http://schemas.openxmlformats.org/officeDocument/2006/relationships/image" Target="../media/image15.png"/><Relationship Id="rId12" Type="http://schemas.openxmlformats.org/officeDocument/2006/relationships/slide" Target="slide1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48.png"/><Relationship Id="rId9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slide" Target="slide19.xml"/><Relationship Id="rId3" Type="http://schemas.openxmlformats.org/officeDocument/2006/relationships/image" Target="../media/image49.png"/><Relationship Id="rId7" Type="http://schemas.openxmlformats.org/officeDocument/2006/relationships/image" Target="../media/image15.png"/><Relationship Id="rId12" Type="http://schemas.openxmlformats.org/officeDocument/2006/relationships/slide" Target="slide17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slide" Target="slide1.xml"/><Relationship Id="rId9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slide" Target="slide20.xml"/><Relationship Id="rId3" Type="http://schemas.openxmlformats.org/officeDocument/2006/relationships/image" Target="../media/image50.png"/><Relationship Id="rId7" Type="http://schemas.openxmlformats.org/officeDocument/2006/relationships/image" Target="../media/image15.png"/><Relationship Id="rId12" Type="http://schemas.openxmlformats.org/officeDocument/2006/relationships/slide" Target="slide18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5" Type="http://schemas.openxmlformats.org/officeDocument/2006/relationships/image" Target="../media/image51.png"/><Relationship Id="rId10" Type="http://schemas.openxmlformats.org/officeDocument/2006/relationships/image" Target="../media/image8.png"/><Relationship Id="rId4" Type="http://schemas.openxmlformats.org/officeDocument/2006/relationships/slide" Target="slide1.xml"/><Relationship Id="rId9" Type="http://schemas.openxmlformats.org/officeDocument/2006/relationships/image" Target="../media/image17.jpeg"/><Relationship Id="rId14" Type="http://schemas.openxmlformats.org/officeDocument/2006/relationships/slide" Target="slide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hyperlink" Target="http://www.iagos.org/" TargetMode="External"/><Relationship Id="rId3" Type="http://schemas.openxmlformats.org/officeDocument/2006/relationships/hyperlink" Target="http://www.caribic.de/container/index.htm" TargetMode="External"/><Relationship Id="rId7" Type="http://schemas.openxmlformats.org/officeDocument/2006/relationships/slide" Target="slide6.xml"/><Relationship Id="rId12" Type="http://schemas.openxmlformats.org/officeDocument/2006/relationships/image" Target="../media/image16.jpeg"/><Relationship Id="rId17" Type="http://schemas.openxmlformats.org/officeDocument/2006/relationships/hyperlink" Target="http://www.caribic-atmospheric.com/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slide" Target="slide1.xml"/><Relationship Id="rId15" Type="http://schemas.openxmlformats.org/officeDocument/2006/relationships/slide" Target="slide3.xml"/><Relationship Id="rId10" Type="http://schemas.openxmlformats.org/officeDocument/2006/relationships/image" Target="../media/image14.tiff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9.png"/><Relationship Id="rId3" Type="http://schemas.openxmlformats.org/officeDocument/2006/relationships/image" Target="../media/image52.png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17.jpeg"/><Relationship Id="rId5" Type="http://schemas.openxmlformats.org/officeDocument/2006/relationships/image" Target="../media/image53.png"/><Relationship Id="rId10" Type="http://schemas.openxmlformats.org/officeDocument/2006/relationships/image" Target="../media/image16.jpeg"/><Relationship Id="rId4" Type="http://schemas.openxmlformats.org/officeDocument/2006/relationships/slide" Target="slide48.xml"/><Relationship Id="rId9" Type="http://schemas.openxmlformats.org/officeDocument/2006/relationships/image" Target="../media/image15.png"/><Relationship Id="rId1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1.xml"/><Relationship Id="rId7" Type="http://schemas.openxmlformats.org/officeDocument/2006/relationships/image" Target="../media/image16.jpeg"/><Relationship Id="rId12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image" Target="../media/image14.tiff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slide" Target="slide3.xml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slide" Target="slide5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slide" Target="slide1.xml"/><Relationship Id="rId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slide" Target="slide4.xml"/><Relationship Id="rId3" Type="http://schemas.openxmlformats.org/officeDocument/2006/relationships/hyperlink" Target="http://www.caribic.de/container/index.htm" TargetMode="External"/><Relationship Id="rId7" Type="http://schemas.openxmlformats.org/officeDocument/2006/relationships/slide" Target="slide6.xml"/><Relationship Id="rId12" Type="http://schemas.openxmlformats.org/officeDocument/2006/relationships/image" Target="../media/image16.jpeg"/><Relationship Id="rId17" Type="http://schemas.openxmlformats.org/officeDocument/2006/relationships/hyperlink" Target="http://www.iagos.org/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://www.caribic-atmospheric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slide" Target="slide1.xml"/><Relationship Id="rId15" Type="http://schemas.openxmlformats.org/officeDocument/2006/relationships/image" Target="../media/image9.png"/><Relationship Id="rId10" Type="http://schemas.openxmlformats.org/officeDocument/2006/relationships/image" Target="../media/image14.tiff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1.xml"/><Relationship Id="rId7" Type="http://schemas.openxmlformats.org/officeDocument/2006/relationships/image" Target="../media/image16.jpeg"/><Relationship Id="rId12" Type="http://schemas.openxmlformats.org/officeDocument/2006/relationships/slide" Target="slide7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5.xml"/><Relationship Id="rId5" Type="http://schemas.openxmlformats.org/officeDocument/2006/relationships/image" Target="../media/image14.tiff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6.xml"/><Relationship Id="rId3" Type="http://schemas.openxmlformats.org/officeDocument/2006/relationships/slide" Target="slide1.xml"/><Relationship Id="rId7" Type="http://schemas.openxmlformats.org/officeDocument/2006/relationships/image" Target="../media/image14.tif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openxmlformats.org/officeDocument/2006/relationships/hyperlink" Target="http://www.caribic.de/container/index.htm" TargetMode="External"/><Relationship Id="rId9" Type="http://schemas.openxmlformats.org/officeDocument/2006/relationships/image" Target="../media/image16.jpe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1.xml"/><Relationship Id="rId7" Type="http://schemas.openxmlformats.org/officeDocument/2006/relationships/image" Target="../media/image16.jpeg"/><Relationship Id="rId12" Type="http://schemas.openxmlformats.org/officeDocument/2006/relationships/slide" Target="slide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7.xml"/><Relationship Id="rId5" Type="http://schemas.openxmlformats.org/officeDocument/2006/relationships/image" Target="../media/image14.tiff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3.jpeg"/><Relationship Id="rId7" Type="http://schemas.openxmlformats.org/officeDocument/2006/relationships/image" Target="../media/image16.jpeg"/><Relationship Id="rId12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8.xml"/><Relationship Id="rId5" Type="http://schemas.openxmlformats.org/officeDocument/2006/relationships/image" Target="../media/image14.tiff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0000"/>
            <a:lum/>
          </a:blip>
          <a:srcRect/>
          <a:stretch>
            <a:fillRect l="-5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338703" y="4956845"/>
            <a:ext cx="4071051" cy="6334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338703" y="3977590"/>
            <a:ext cx="2616370" cy="6334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372156" y="3064075"/>
            <a:ext cx="1821268" cy="4682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2896" y="6068913"/>
            <a:ext cx="9144000" cy="78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34889" y="59600"/>
            <a:ext cx="7735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-temporal aerosol particle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distributions in the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Upper Troposphere/Lowermost Stratosphere measured</a:t>
            </a:r>
          </a:p>
          <a:p>
            <a:pPr algn="ctr"/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IAGOS-CARIBIC Observatory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82035" y="1413121"/>
            <a:ext cx="38699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Denise 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Assmann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M. Hermann, A. Weigelt, B. Martinsson,</a:t>
            </a:r>
          </a:p>
          <a:p>
            <a:pPr algn="ctr"/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C. Brenninkmeijer,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Rauthe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-Schöch, P.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Velthoven,</a:t>
            </a:r>
          </a:p>
          <a:p>
            <a:pPr algn="ctr"/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H. Bönisch,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A. Zahn</a:t>
            </a:r>
          </a:p>
          <a:p>
            <a:pPr algn="ctr"/>
            <a:endParaRPr lang="de-DE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assmann@tropos.de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69" y="6115279"/>
            <a:ext cx="929814" cy="66962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51" y="6169682"/>
            <a:ext cx="1209559" cy="576562"/>
          </a:xfrm>
          <a:prstGeom prst="rect">
            <a:avLst/>
          </a:prstGeom>
        </p:spPr>
      </p:pic>
      <p:pic>
        <p:nvPicPr>
          <p:cNvPr id="13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934" y="6139103"/>
            <a:ext cx="647618" cy="6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0" y="6262183"/>
            <a:ext cx="1234855" cy="36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feil nach oben 14"/>
          <p:cNvSpPr/>
          <p:nvPr/>
        </p:nvSpPr>
        <p:spPr>
          <a:xfrm>
            <a:off x="6407581" y="4931639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links 15"/>
          <p:cNvSpPr/>
          <p:nvPr/>
        </p:nvSpPr>
        <p:spPr>
          <a:xfrm>
            <a:off x="7281752" y="5050095"/>
            <a:ext cx="684000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rechts 16">
            <a:hlinkClick r:id="rId8" action="ppaction://hlinksldjump"/>
          </p:cNvPr>
          <p:cNvSpPr/>
          <p:nvPr/>
        </p:nvSpPr>
        <p:spPr>
          <a:xfrm>
            <a:off x="8060579" y="5055151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6407581" y="3796521"/>
            <a:ext cx="181171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PICO Navigation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002942" y="4359005"/>
            <a:ext cx="12731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The orange ‘Home‘</a:t>
            </a:r>
          </a:p>
          <a:p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button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takes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endParaRPr lang="de-DE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select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menu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387158" y="4359005"/>
            <a:ext cx="14718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endParaRPr lang="de-DE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arrows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endParaRPr lang="de-DE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170207" y="4106917"/>
            <a:ext cx="2387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Enlarge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clicking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hlinkClick r:id="rId9" action="ppaction://hlinksldjump"/>
          </p:cNvPr>
          <p:cNvSpPr txBox="1"/>
          <p:nvPr/>
        </p:nvSpPr>
        <p:spPr>
          <a:xfrm>
            <a:off x="310683" y="3116636"/>
            <a:ext cx="18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 IAGOS-CARIBIC</a:t>
            </a:r>
            <a:endParaRPr lang="de-DE" dirty="0"/>
          </a:p>
        </p:txBody>
      </p:sp>
      <p:sp>
        <p:nvSpPr>
          <p:cNvPr id="23" name="Textfeld 22">
            <a:hlinkClick r:id="rId10" action="ppaction://hlinksldjump"/>
          </p:cNvPr>
          <p:cNvSpPr txBox="1"/>
          <p:nvPr/>
        </p:nvSpPr>
        <p:spPr>
          <a:xfrm>
            <a:off x="310683" y="3951942"/>
            <a:ext cx="298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2. </a:t>
            </a:r>
            <a:r>
              <a:rPr lang="de-DE" dirty="0" err="1" smtClean="0"/>
              <a:t>Spatio</a:t>
            </a:r>
            <a:r>
              <a:rPr lang="de-DE" dirty="0" smtClean="0"/>
              <a:t>-temporal </a:t>
            </a:r>
            <a:r>
              <a:rPr lang="de-DE" dirty="0" err="1" smtClean="0"/>
              <a:t>aerosol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distributions</a:t>
            </a:r>
            <a:endParaRPr lang="de-DE" dirty="0"/>
          </a:p>
        </p:txBody>
      </p:sp>
      <p:sp>
        <p:nvSpPr>
          <p:cNvPr id="24" name="Textfeld 23">
            <a:hlinkClick r:id="rId11" action="ppaction://hlinksldjump"/>
          </p:cNvPr>
          <p:cNvSpPr txBox="1"/>
          <p:nvPr/>
        </p:nvSpPr>
        <p:spPr>
          <a:xfrm>
            <a:off x="310683" y="4946482"/>
            <a:ext cx="3966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3. Cross-tropopause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endParaRPr lang="de-DE" dirty="0"/>
          </a:p>
          <a:p>
            <a:r>
              <a:rPr lang="de-DE" dirty="0" smtClean="0"/>
              <a:t>   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aerosol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38" y="6115279"/>
            <a:ext cx="659051" cy="65905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42" y="6228686"/>
            <a:ext cx="1082078" cy="54103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082" y="6191793"/>
            <a:ext cx="1368425" cy="5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00" y="951484"/>
            <a:ext cx="3446889" cy="2700000"/>
          </a:xfrm>
          <a:prstGeom prst="rect">
            <a:avLst/>
          </a:prstGeom>
        </p:spPr>
      </p:pic>
      <p:pic>
        <p:nvPicPr>
          <p:cNvPr id="10" name="Grafik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24" y="951484"/>
            <a:ext cx="3446889" cy="2700000"/>
          </a:xfrm>
          <a:prstGeom prst="rect">
            <a:avLst/>
          </a:prstGeom>
        </p:spPr>
      </p:pic>
      <p:sp>
        <p:nvSpPr>
          <p:cNvPr id="11" name="Pfeil nach oben 10">
            <a:hlinkClick r:id="rId6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-1505284" y="3063779"/>
            <a:ext cx="4038285" cy="83099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400" u="sng" dirty="0">
                <a:latin typeface="Arial" pitchFamily="34" charset="0"/>
                <a:cs typeface="Arial" pitchFamily="34" charset="0"/>
              </a:rPr>
              <a:t>A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erosol </a:t>
            </a:r>
            <a:r>
              <a:rPr lang="de-DE" sz="2400" u="sng" dirty="0" err="1" smtClean="0">
                <a:latin typeface="Arial" pitchFamily="34" charset="0"/>
                <a:cs typeface="Arial" pitchFamily="34" charset="0"/>
              </a:rPr>
              <a:t>particle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u="sng" dirty="0" err="1">
                <a:latin typeface="Arial" pitchFamily="34" charset="0"/>
                <a:cs typeface="Arial" pitchFamily="34" charset="0"/>
              </a:rPr>
              <a:t>distributions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777520" y="1562641"/>
            <a:ext cx="840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Boreal </a:t>
            </a:r>
          </a:p>
          <a:p>
            <a:r>
              <a:rPr lang="de-DE" dirty="0" err="1" smtClean="0"/>
              <a:t>winter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7777520" y="3294611"/>
            <a:ext cx="976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Boreal</a:t>
            </a:r>
          </a:p>
          <a:p>
            <a:r>
              <a:rPr lang="de-DE" dirty="0" err="1" smtClean="0"/>
              <a:t>summer</a:t>
            </a:r>
            <a:endParaRPr lang="de-DE" dirty="0"/>
          </a:p>
        </p:txBody>
      </p:sp>
      <p:sp>
        <p:nvSpPr>
          <p:cNvPr id="31" name="Textfeld 30"/>
          <p:cNvSpPr txBox="1"/>
          <p:nvPr/>
        </p:nvSpPr>
        <p:spPr>
          <a:xfrm>
            <a:off x="1133870" y="-3233"/>
            <a:ext cx="744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-temporal </a:t>
            </a: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Troposphere</a:t>
            </a:r>
            <a:endParaRPr lang="de-DE" sz="22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	     OPSS: N</a:t>
            </a:r>
            <a:r>
              <a:rPr lang="de-DE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     - Median -        CPC: N</a:t>
            </a:r>
            <a:r>
              <a:rPr lang="de-DE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30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5" name="Gerader Verbinder 34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37" name="Freihandform 36"/>
          <p:cNvSpPr/>
          <p:nvPr/>
        </p:nvSpPr>
        <p:spPr>
          <a:xfrm>
            <a:off x="1661172" y="1994336"/>
            <a:ext cx="2566008" cy="229166"/>
          </a:xfrm>
          <a:custGeom>
            <a:avLst/>
            <a:gdLst>
              <a:gd name="connsiteX0" fmla="*/ 0 w 4798142"/>
              <a:gd name="connsiteY0" fmla="*/ 325357 h 426468"/>
              <a:gd name="connsiteX1" fmla="*/ 678426 w 4798142"/>
              <a:gd name="connsiteY1" fmla="*/ 79551 h 426468"/>
              <a:gd name="connsiteX2" fmla="*/ 1661652 w 4798142"/>
              <a:gd name="connsiteY2" fmla="*/ 305693 h 426468"/>
              <a:gd name="connsiteX3" fmla="*/ 2477729 w 4798142"/>
              <a:gd name="connsiteY3" fmla="*/ 893 h 426468"/>
              <a:gd name="connsiteX4" fmla="*/ 3097161 w 4798142"/>
              <a:gd name="connsiteY4" fmla="*/ 423680 h 426468"/>
              <a:gd name="connsiteX5" fmla="*/ 3854245 w 4798142"/>
              <a:gd name="connsiteY5" fmla="*/ 187706 h 426468"/>
              <a:gd name="connsiteX6" fmla="*/ 4798142 w 4798142"/>
              <a:gd name="connsiteY6" fmla="*/ 256531 h 42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8142" h="426468">
                <a:moveTo>
                  <a:pt x="0" y="325357"/>
                </a:moveTo>
                <a:cubicBezTo>
                  <a:pt x="200742" y="204092"/>
                  <a:pt x="401484" y="82828"/>
                  <a:pt x="678426" y="79551"/>
                </a:cubicBezTo>
                <a:cubicBezTo>
                  <a:pt x="955368" y="76274"/>
                  <a:pt x="1361768" y="318803"/>
                  <a:pt x="1661652" y="305693"/>
                </a:cubicBezTo>
                <a:cubicBezTo>
                  <a:pt x="1961536" y="292583"/>
                  <a:pt x="2238478" y="-18771"/>
                  <a:pt x="2477729" y="893"/>
                </a:cubicBezTo>
                <a:cubicBezTo>
                  <a:pt x="2716980" y="20557"/>
                  <a:pt x="2867742" y="392544"/>
                  <a:pt x="3097161" y="423680"/>
                </a:cubicBezTo>
                <a:cubicBezTo>
                  <a:pt x="3326580" y="454816"/>
                  <a:pt x="3570748" y="215564"/>
                  <a:pt x="3854245" y="187706"/>
                </a:cubicBezTo>
                <a:cubicBezTo>
                  <a:pt x="4137742" y="159848"/>
                  <a:pt x="4467942" y="208189"/>
                  <a:pt x="4798142" y="256531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Freihandform 38"/>
          <p:cNvSpPr/>
          <p:nvPr/>
        </p:nvSpPr>
        <p:spPr>
          <a:xfrm>
            <a:off x="5008248" y="1994336"/>
            <a:ext cx="2566008" cy="229166"/>
          </a:xfrm>
          <a:custGeom>
            <a:avLst/>
            <a:gdLst>
              <a:gd name="connsiteX0" fmla="*/ 0 w 4798142"/>
              <a:gd name="connsiteY0" fmla="*/ 325357 h 426468"/>
              <a:gd name="connsiteX1" fmla="*/ 678426 w 4798142"/>
              <a:gd name="connsiteY1" fmla="*/ 79551 h 426468"/>
              <a:gd name="connsiteX2" fmla="*/ 1661652 w 4798142"/>
              <a:gd name="connsiteY2" fmla="*/ 305693 h 426468"/>
              <a:gd name="connsiteX3" fmla="*/ 2477729 w 4798142"/>
              <a:gd name="connsiteY3" fmla="*/ 893 h 426468"/>
              <a:gd name="connsiteX4" fmla="*/ 3097161 w 4798142"/>
              <a:gd name="connsiteY4" fmla="*/ 423680 h 426468"/>
              <a:gd name="connsiteX5" fmla="*/ 3854245 w 4798142"/>
              <a:gd name="connsiteY5" fmla="*/ 187706 h 426468"/>
              <a:gd name="connsiteX6" fmla="*/ 4798142 w 4798142"/>
              <a:gd name="connsiteY6" fmla="*/ 256531 h 42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8142" h="426468">
                <a:moveTo>
                  <a:pt x="0" y="325357"/>
                </a:moveTo>
                <a:cubicBezTo>
                  <a:pt x="200742" y="204092"/>
                  <a:pt x="401484" y="82828"/>
                  <a:pt x="678426" y="79551"/>
                </a:cubicBezTo>
                <a:cubicBezTo>
                  <a:pt x="955368" y="76274"/>
                  <a:pt x="1361768" y="318803"/>
                  <a:pt x="1661652" y="305693"/>
                </a:cubicBezTo>
                <a:cubicBezTo>
                  <a:pt x="1961536" y="292583"/>
                  <a:pt x="2238478" y="-18771"/>
                  <a:pt x="2477729" y="893"/>
                </a:cubicBezTo>
                <a:cubicBezTo>
                  <a:pt x="2716980" y="20557"/>
                  <a:pt x="2867742" y="392544"/>
                  <a:pt x="3097161" y="423680"/>
                </a:cubicBezTo>
                <a:cubicBezTo>
                  <a:pt x="3326580" y="454816"/>
                  <a:pt x="3570748" y="215564"/>
                  <a:pt x="3854245" y="187706"/>
                </a:cubicBezTo>
                <a:cubicBezTo>
                  <a:pt x="4137742" y="159848"/>
                  <a:pt x="4467942" y="208189"/>
                  <a:pt x="4798142" y="256531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768711" y="2211765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ITCZ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115787" y="2211764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ITCZ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00" y="2651945"/>
            <a:ext cx="3446889" cy="2700000"/>
          </a:xfrm>
          <a:prstGeom prst="rect">
            <a:avLst/>
          </a:prstGeom>
        </p:spPr>
      </p:pic>
      <p:pic>
        <p:nvPicPr>
          <p:cNvPr id="14" name="Grafik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86" y="2653200"/>
            <a:ext cx="3446889" cy="2700000"/>
          </a:xfrm>
          <a:prstGeom prst="rect">
            <a:avLst/>
          </a:prstGeom>
        </p:spPr>
      </p:pic>
      <p:sp>
        <p:nvSpPr>
          <p:cNvPr id="38" name="Freihandform 37"/>
          <p:cNvSpPr/>
          <p:nvPr/>
        </p:nvSpPr>
        <p:spPr>
          <a:xfrm>
            <a:off x="1654314" y="3494787"/>
            <a:ext cx="2587698" cy="376878"/>
          </a:xfrm>
          <a:custGeom>
            <a:avLst/>
            <a:gdLst>
              <a:gd name="connsiteX0" fmla="*/ 0 w 4748980"/>
              <a:gd name="connsiteY0" fmla="*/ 219216 h 445727"/>
              <a:gd name="connsiteX1" fmla="*/ 914400 w 4748980"/>
              <a:gd name="connsiteY1" fmla="*/ 81564 h 445727"/>
              <a:gd name="connsiteX2" fmla="*/ 1671484 w 4748980"/>
              <a:gd name="connsiteY2" fmla="*/ 445357 h 445727"/>
              <a:gd name="connsiteX3" fmla="*/ 3746090 w 4748980"/>
              <a:gd name="connsiteY3" fmla="*/ 2906 h 445727"/>
              <a:gd name="connsiteX4" fmla="*/ 4748980 w 4748980"/>
              <a:gd name="connsiteY4" fmla="*/ 288041 h 44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980" h="445727">
                <a:moveTo>
                  <a:pt x="0" y="219216"/>
                </a:moveTo>
                <a:cubicBezTo>
                  <a:pt x="317909" y="131545"/>
                  <a:pt x="635819" y="43874"/>
                  <a:pt x="914400" y="81564"/>
                </a:cubicBezTo>
                <a:cubicBezTo>
                  <a:pt x="1192981" y="119254"/>
                  <a:pt x="1199536" y="458467"/>
                  <a:pt x="1671484" y="445357"/>
                </a:cubicBezTo>
                <a:cubicBezTo>
                  <a:pt x="2143432" y="432247"/>
                  <a:pt x="3233174" y="29125"/>
                  <a:pt x="3746090" y="2906"/>
                </a:cubicBezTo>
                <a:cubicBezTo>
                  <a:pt x="4259006" y="-23313"/>
                  <a:pt x="4503993" y="132364"/>
                  <a:pt x="4748980" y="288041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Textfeld 41"/>
          <p:cNvSpPr txBox="1"/>
          <p:nvPr/>
        </p:nvSpPr>
        <p:spPr>
          <a:xfrm>
            <a:off x="3734488" y="3823980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ITCZ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ihandform 39"/>
          <p:cNvSpPr/>
          <p:nvPr/>
        </p:nvSpPr>
        <p:spPr>
          <a:xfrm>
            <a:off x="5008248" y="3521396"/>
            <a:ext cx="2587698" cy="376878"/>
          </a:xfrm>
          <a:custGeom>
            <a:avLst/>
            <a:gdLst>
              <a:gd name="connsiteX0" fmla="*/ 0 w 4748980"/>
              <a:gd name="connsiteY0" fmla="*/ 219216 h 445727"/>
              <a:gd name="connsiteX1" fmla="*/ 914400 w 4748980"/>
              <a:gd name="connsiteY1" fmla="*/ 81564 h 445727"/>
              <a:gd name="connsiteX2" fmla="*/ 1671484 w 4748980"/>
              <a:gd name="connsiteY2" fmla="*/ 445357 h 445727"/>
              <a:gd name="connsiteX3" fmla="*/ 3746090 w 4748980"/>
              <a:gd name="connsiteY3" fmla="*/ 2906 h 445727"/>
              <a:gd name="connsiteX4" fmla="*/ 4748980 w 4748980"/>
              <a:gd name="connsiteY4" fmla="*/ 288041 h 44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980" h="445727">
                <a:moveTo>
                  <a:pt x="0" y="219216"/>
                </a:moveTo>
                <a:cubicBezTo>
                  <a:pt x="317909" y="131545"/>
                  <a:pt x="635819" y="43874"/>
                  <a:pt x="914400" y="81564"/>
                </a:cubicBezTo>
                <a:cubicBezTo>
                  <a:pt x="1192981" y="119254"/>
                  <a:pt x="1199536" y="458467"/>
                  <a:pt x="1671484" y="445357"/>
                </a:cubicBezTo>
                <a:cubicBezTo>
                  <a:pt x="2143432" y="432247"/>
                  <a:pt x="3233174" y="29125"/>
                  <a:pt x="3746090" y="2906"/>
                </a:cubicBezTo>
                <a:cubicBezTo>
                  <a:pt x="4259006" y="-23313"/>
                  <a:pt x="4503993" y="132364"/>
                  <a:pt x="4748980" y="288041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Textfeld 40"/>
          <p:cNvSpPr txBox="1"/>
          <p:nvPr/>
        </p:nvSpPr>
        <p:spPr>
          <a:xfrm>
            <a:off x="7068590" y="3868912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ITCZ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621912" y="5427260"/>
            <a:ext cx="544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err="1" smtClean="0"/>
              <a:t>Opposite</a:t>
            </a:r>
            <a:r>
              <a:rPr lang="de-DE" dirty="0" smtClean="0"/>
              <a:t> </a:t>
            </a:r>
            <a:r>
              <a:rPr lang="de-DE" dirty="0" err="1" smtClean="0"/>
              <a:t>gradient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mid-latitudes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tropics</a:t>
            </a:r>
            <a:endParaRPr lang="de-DE" dirty="0" smtClean="0"/>
          </a:p>
        </p:txBody>
      </p:sp>
      <p:sp>
        <p:nvSpPr>
          <p:cNvPr id="46" name="Pfeil nach links 45">
            <a:hlinkClick r:id="rId18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Pfeil nach rechts 46">
            <a:hlinkClick r:id="rId19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0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feil nach oben 10">
            <a:hlinkClick r:id="rId2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-1505284" y="3063779"/>
            <a:ext cx="4038285" cy="83099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400" u="sng" dirty="0">
                <a:latin typeface="Arial" pitchFamily="34" charset="0"/>
                <a:cs typeface="Arial" pitchFamily="34" charset="0"/>
              </a:rPr>
              <a:t>A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erosol </a:t>
            </a:r>
            <a:r>
              <a:rPr lang="de-DE" sz="2400" u="sng" dirty="0" err="1" smtClean="0">
                <a:latin typeface="Arial" pitchFamily="34" charset="0"/>
                <a:cs typeface="Arial" pitchFamily="34" charset="0"/>
              </a:rPr>
              <a:t>particle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u="sng" dirty="0" err="1">
                <a:latin typeface="Arial" pitchFamily="34" charset="0"/>
                <a:cs typeface="Arial" pitchFamily="34" charset="0"/>
              </a:rPr>
              <a:t>distributions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31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5" name="Gerader Verbinder 34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1133870" y="-3233"/>
            <a:ext cx="744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-temporal </a:t>
            </a: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Stratosphere</a:t>
            </a:r>
            <a:endParaRPr lang="de-DE" sz="22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	     OPSS: N</a:t>
            </a:r>
            <a:r>
              <a:rPr lang="de-DE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     - Median -        CPC: N</a:t>
            </a:r>
            <a:r>
              <a:rPr lang="de-DE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00" y="950400"/>
            <a:ext cx="3446889" cy="2700000"/>
          </a:xfrm>
          <a:prstGeom prst="rect">
            <a:avLst/>
          </a:prstGeom>
        </p:spPr>
      </p:pic>
      <p:pic>
        <p:nvPicPr>
          <p:cNvPr id="3" name="Grafik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00" y="2653200"/>
            <a:ext cx="3446889" cy="2700000"/>
          </a:xfrm>
          <a:prstGeom prst="rect">
            <a:avLst/>
          </a:prstGeom>
        </p:spPr>
      </p:pic>
      <p:pic>
        <p:nvPicPr>
          <p:cNvPr id="4" name="Grafik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00" y="950400"/>
            <a:ext cx="3446889" cy="2700000"/>
          </a:xfrm>
          <a:prstGeom prst="rect">
            <a:avLst/>
          </a:prstGeom>
        </p:spPr>
      </p:pic>
      <p:pic>
        <p:nvPicPr>
          <p:cNvPr id="5" name="Grafik 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00" y="2653200"/>
            <a:ext cx="3446889" cy="270000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1597291" y="5213238"/>
            <a:ext cx="5190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/>
              <a:t>N</a:t>
            </a:r>
            <a:r>
              <a:rPr lang="de-DE" baseline="-25000" dirty="0" smtClean="0"/>
              <a:t>140</a:t>
            </a:r>
            <a:r>
              <a:rPr lang="de-DE" dirty="0" smtClean="0"/>
              <a:t>: </a:t>
            </a:r>
            <a:r>
              <a:rPr lang="de-DE" dirty="0" err="1" smtClean="0"/>
              <a:t>mostly</a:t>
            </a:r>
            <a:r>
              <a:rPr lang="de-DE" dirty="0" smtClean="0"/>
              <a:t>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troposphere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N</a:t>
            </a:r>
            <a:r>
              <a:rPr lang="de-DE" baseline="-25000" dirty="0" smtClean="0"/>
              <a:t>18 </a:t>
            </a:r>
            <a:r>
              <a:rPr lang="de-DE" dirty="0" smtClean="0"/>
              <a:t>: </a:t>
            </a:r>
            <a:r>
              <a:rPr lang="de-DE" dirty="0" err="1" smtClean="0"/>
              <a:t>mostly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troposphere</a:t>
            </a:r>
            <a:r>
              <a:rPr lang="de-DE" dirty="0" smtClean="0"/>
              <a:t>;</a:t>
            </a:r>
          </a:p>
          <a:p>
            <a:r>
              <a:rPr lang="de-DE" dirty="0" smtClean="0"/>
              <a:t>             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homogenous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troposphere</a:t>
            </a:r>
            <a:endParaRPr lang="de-DE" dirty="0" smtClean="0"/>
          </a:p>
        </p:txBody>
      </p:sp>
      <p:sp>
        <p:nvSpPr>
          <p:cNvPr id="22" name="Textfeld 21"/>
          <p:cNvSpPr txBox="1"/>
          <p:nvPr/>
        </p:nvSpPr>
        <p:spPr>
          <a:xfrm>
            <a:off x="7777520" y="1562641"/>
            <a:ext cx="840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Boreal </a:t>
            </a:r>
          </a:p>
          <a:p>
            <a:r>
              <a:rPr lang="de-DE" dirty="0" err="1" smtClean="0"/>
              <a:t>winter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7777520" y="3294611"/>
            <a:ext cx="976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Boreal</a:t>
            </a:r>
          </a:p>
          <a:p>
            <a:r>
              <a:rPr lang="de-DE" dirty="0" err="1" smtClean="0"/>
              <a:t>summer</a:t>
            </a:r>
            <a:endParaRPr lang="de-DE" dirty="0"/>
          </a:p>
        </p:txBody>
      </p:sp>
      <p:sp>
        <p:nvSpPr>
          <p:cNvPr id="28" name="Pfeil nach links 27">
            <a:hlinkClick r:id="rId18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 nach rechts 28">
            <a:hlinkClick r:id="rId19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521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4" y="989208"/>
            <a:ext cx="4325107" cy="2340000"/>
          </a:xfrm>
          <a:prstGeom prst="rect">
            <a:avLst/>
          </a:prstGeom>
        </p:spPr>
      </p:pic>
      <p:sp>
        <p:nvSpPr>
          <p:cNvPr id="11" name="Pfeil nach oben 10">
            <a:hlinkClick r:id="rId5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1028397" y="-43751"/>
            <a:ext cx="769434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</a:t>
            </a: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Hemisphere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de-DE" sz="2400" u="sng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°N - 80</a:t>
            </a:r>
            <a:r>
              <a:rPr lang="de-DE" sz="2400" u="sng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°N)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OPSS: N140       	                            CPC: N18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014761" y="2932771"/>
            <a:ext cx="334536" cy="37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4172764" y="3117009"/>
            <a:ext cx="394143" cy="194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7644894" y="3130829"/>
            <a:ext cx="394143" cy="194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4512899" y="2951599"/>
            <a:ext cx="334536" cy="37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-1505284" y="3063779"/>
            <a:ext cx="4038285" cy="83099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400" u="sng" dirty="0">
                <a:latin typeface="Arial" pitchFamily="34" charset="0"/>
                <a:cs typeface="Arial" pitchFamily="34" charset="0"/>
              </a:rPr>
              <a:t>A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erosol </a:t>
            </a:r>
            <a:r>
              <a:rPr lang="de-DE" sz="2400" u="sng" dirty="0" err="1" smtClean="0">
                <a:latin typeface="Arial" pitchFamily="34" charset="0"/>
                <a:cs typeface="Arial" pitchFamily="34" charset="0"/>
              </a:rPr>
              <a:t>particle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u="sng" dirty="0" err="1">
                <a:latin typeface="Arial" pitchFamily="34" charset="0"/>
                <a:cs typeface="Arial" pitchFamily="34" charset="0"/>
              </a:rPr>
              <a:t>distributions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31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5" name="Gerader Verbinder 34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pic>
        <p:nvPicPr>
          <p:cNvPr id="2" name="Grafik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0" y="989240"/>
            <a:ext cx="4325108" cy="2340000"/>
          </a:xfrm>
          <a:prstGeom prst="rect">
            <a:avLst/>
          </a:prstGeom>
        </p:spPr>
      </p:pic>
      <p:pic>
        <p:nvPicPr>
          <p:cNvPr id="3" name="Grafik 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0" y="2547064"/>
            <a:ext cx="4325107" cy="2340000"/>
          </a:xfrm>
          <a:prstGeom prst="rect">
            <a:avLst/>
          </a:prstGeom>
        </p:spPr>
      </p:pic>
      <p:pic>
        <p:nvPicPr>
          <p:cNvPr id="6" name="Grafik 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17" y="2548008"/>
            <a:ext cx="4325107" cy="234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561171" y="5196468"/>
            <a:ext cx="6206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/>
              <a:t>N</a:t>
            </a:r>
            <a:r>
              <a:rPr lang="de-DE" baseline="-25000" dirty="0" smtClean="0"/>
              <a:t>140</a:t>
            </a:r>
            <a:r>
              <a:rPr lang="de-DE" dirty="0" smtClean="0"/>
              <a:t>: Narrow band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concentrations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N</a:t>
            </a:r>
            <a:r>
              <a:rPr lang="de-DE" baseline="-25000" dirty="0" smtClean="0"/>
              <a:t>18</a:t>
            </a:r>
            <a:r>
              <a:rPr lang="de-DE" dirty="0" smtClean="0"/>
              <a:t>:   Higher </a:t>
            </a:r>
            <a:r>
              <a:rPr lang="de-DE" dirty="0" err="1" smtClean="0"/>
              <a:t>variability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N</a:t>
            </a:r>
            <a:r>
              <a:rPr lang="de-DE" baseline="-25000" dirty="0" smtClean="0"/>
              <a:t>140</a:t>
            </a:r>
            <a:r>
              <a:rPr lang="de-DE" dirty="0" smtClean="0"/>
              <a:t> but still </a:t>
            </a:r>
            <a:r>
              <a:rPr lang="de-DE" dirty="0" err="1" smtClean="0"/>
              <a:t>relatively</a:t>
            </a:r>
            <a:r>
              <a:rPr lang="de-DE" dirty="0" smtClean="0"/>
              <a:t> </a:t>
            </a:r>
            <a:r>
              <a:rPr lang="de-DE" dirty="0" err="1" smtClean="0"/>
              <a:t>constant</a:t>
            </a:r>
            <a:endParaRPr lang="de-DE" dirty="0"/>
          </a:p>
        </p:txBody>
      </p:sp>
      <p:sp>
        <p:nvSpPr>
          <p:cNvPr id="37" name="Pfeil nach links 36">
            <a:hlinkClick r:id="rId19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Pfeil nach rechts 37">
            <a:hlinkClick r:id="rId20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22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feil nach oben 10">
            <a:hlinkClick r:id="rId2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2018371" y="-3233"/>
            <a:ext cx="583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Flight route: South </a:t>
            </a: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endParaRPr lang="de-DE" sz="22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 OPSS: N140                	               CPC: N18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014761" y="2877016"/>
            <a:ext cx="334536" cy="37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4172764" y="3061254"/>
            <a:ext cx="394143" cy="194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7644894" y="3075074"/>
            <a:ext cx="394143" cy="194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4512899" y="2895844"/>
            <a:ext cx="334536" cy="37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8086314" y="1694484"/>
            <a:ext cx="792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Boreal</a:t>
            </a:r>
          </a:p>
          <a:p>
            <a:r>
              <a:rPr lang="de-DE" dirty="0" err="1" smtClean="0"/>
              <a:t>winter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8088511" y="3808114"/>
            <a:ext cx="976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Boreal</a:t>
            </a:r>
          </a:p>
          <a:p>
            <a:r>
              <a:rPr lang="de-DE" dirty="0" err="1" smtClean="0"/>
              <a:t>summer</a:t>
            </a:r>
            <a:endParaRPr lang="de-DE" dirty="0"/>
          </a:p>
        </p:txBody>
      </p:sp>
      <p:sp>
        <p:nvSpPr>
          <p:cNvPr id="30" name="Rechteck 29"/>
          <p:cNvSpPr/>
          <p:nvPr/>
        </p:nvSpPr>
        <p:spPr>
          <a:xfrm>
            <a:off x="773894" y="3027492"/>
            <a:ext cx="418138" cy="184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4380986" y="2991172"/>
            <a:ext cx="418138" cy="184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1322593" y="3112556"/>
            <a:ext cx="266689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2874143" y="3035776"/>
            <a:ext cx="156743" cy="10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6492907" y="3099869"/>
            <a:ext cx="156743" cy="10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-1505284" y="3063779"/>
            <a:ext cx="4038285" cy="83099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400" u="sng" dirty="0">
                <a:latin typeface="Arial" pitchFamily="34" charset="0"/>
                <a:cs typeface="Arial" pitchFamily="34" charset="0"/>
              </a:rPr>
              <a:t>A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erosol </a:t>
            </a:r>
            <a:r>
              <a:rPr lang="de-DE" sz="2400" u="sng" dirty="0" err="1" smtClean="0">
                <a:latin typeface="Arial" pitchFamily="34" charset="0"/>
                <a:cs typeface="Arial" pitchFamily="34" charset="0"/>
              </a:rPr>
              <a:t>particle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u="sng" dirty="0" err="1">
                <a:latin typeface="Arial" pitchFamily="34" charset="0"/>
                <a:cs typeface="Arial" pitchFamily="34" charset="0"/>
              </a:rPr>
              <a:t>distributions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38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42" name="Gerader Verbinder 41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fik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pic>
        <p:nvPicPr>
          <p:cNvPr id="9" name="Grafik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39" y="872359"/>
            <a:ext cx="3163470" cy="2700000"/>
          </a:xfrm>
          <a:prstGeom prst="rect">
            <a:avLst/>
          </a:prstGeom>
        </p:spPr>
      </p:pic>
      <p:pic>
        <p:nvPicPr>
          <p:cNvPr id="8" name="Grafik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00" y="2810167"/>
            <a:ext cx="3163470" cy="2700000"/>
          </a:xfrm>
          <a:prstGeom prst="rect">
            <a:avLst/>
          </a:prstGeom>
        </p:spPr>
      </p:pic>
      <p:pic>
        <p:nvPicPr>
          <p:cNvPr id="13" name="Grafik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95" y="873045"/>
            <a:ext cx="3163470" cy="2700000"/>
          </a:xfrm>
          <a:prstGeom prst="rect">
            <a:avLst/>
          </a:prstGeom>
        </p:spPr>
      </p:pic>
      <p:pic>
        <p:nvPicPr>
          <p:cNvPr id="14" name="Grafik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00" y="2810167"/>
            <a:ext cx="3163470" cy="2700000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1873406" y="2765506"/>
            <a:ext cx="2333036" cy="7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3702206" y="2743204"/>
            <a:ext cx="220379" cy="105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/>
          <p:cNvSpPr/>
          <p:nvPr/>
        </p:nvSpPr>
        <p:spPr>
          <a:xfrm>
            <a:off x="7033660" y="2720902"/>
            <a:ext cx="220379" cy="105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1349297" y="5461632"/>
            <a:ext cx="655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/>
              <a:t>N140: Maximum </a:t>
            </a:r>
            <a:r>
              <a:rPr lang="de-DE" dirty="0" err="1" smtClean="0"/>
              <a:t>of</a:t>
            </a:r>
            <a:r>
              <a:rPr lang="de-DE" dirty="0" smtClean="0"/>
              <a:t> PDF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shifted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tropics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N18: </a:t>
            </a:r>
            <a:r>
              <a:rPr lang="de-DE" dirty="0"/>
              <a:t>Maximum </a:t>
            </a:r>
            <a:r>
              <a:rPr lang="de-DE" dirty="0" err="1"/>
              <a:t>of</a:t>
            </a:r>
            <a:r>
              <a:rPr lang="de-DE" dirty="0"/>
              <a:t> PDF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shifted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tropics</a:t>
            </a:r>
            <a:endParaRPr lang="de-DE" dirty="0" smtClean="0"/>
          </a:p>
        </p:txBody>
      </p:sp>
      <p:sp>
        <p:nvSpPr>
          <p:cNvPr id="47" name="Pfeil nach links 46">
            <a:hlinkClick r:id="rId18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Pfeil nach rechts 47">
            <a:hlinkClick r:id="rId19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522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feil nach oben 10">
            <a:hlinkClick r:id="rId2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1371602" y="-3233"/>
            <a:ext cx="53899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Microphysical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de-DE" sz="22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-1505284" y="3063779"/>
            <a:ext cx="4038285" cy="83099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400" u="sng" dirty="0">
                <a:latin typeface="Arial" pitchFamily="34" charset="0"/>
                <a:cs typeface="Arial" pitchFamily="34" charset="0"/>
              </a:rPr>
              <a:t>A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erosol </a:t>
            </a:r>
            <a:r>
              <a:rPr lang="de-DE" sz="2400" u="sng" dirty="0" err="1" smtClean="0">
                <a:latin typeface="Arial" pitchFamily="34" charset="0"/>
                <a:cs typeface="Arial" pitchFamily="34" charset="0"/>
              </a:rPr>
              <a:t>particle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u="sng" dirty="0" err="1">
                <a:latin typeface="Arial" pitchFamily="34" charset="0"/>
                <a:cs typeface="Arial" pitchFamily="34" charset="0"/>
              </a:rPr>
              <a:t>distributions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24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6" name="Gerader Verbinder 35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pic>
        <p:nvPicPr>
          <p:cNvPr id="143" name="Grafik 14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73" y="2145882"/>
            <a:ext cx="2530776" cy="2160000"/>
          </a:xfrm>
          <a:prstGeom prst="rect">
            <a:avLst/>
          </a:prstGeom>
        </p:spPr>
      </p:pic>
      <p:pic>
        <p:nvPicPr>
          <p:cNvPr id="144" name="Grafik 14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88" y="1417427"/>
            <a:ext cx="2530776" cy="2160000"/>
          </a:xfrm>
          <a:prstGeom prst="rect">
            <a:avLst/>
          </a:prstGeom>
        </p:spPr>
      </p:pic>
      <p:sp>
        <p:nvSpPr>
          <p:cNvPr id="145" name="Freeform 18"/>
          <p:cNvSpPr>
            <a:spLocks/>
          </p:cNvSpPr>
          <p:nvPr/>
        </p:nvSpPr>
        <p:spPr bwMode="auto">
          <a:xfrm>
            <a:off x="4419600" y="4505907"/>
            <a:ext cx="930275" cy="436563"/>
          </a:xfrm>
          <a:custGeom>
            <a:avLst/>
            <a:gdLst>
              <a:gd name="T0" fmla="*/ 1451610000 w 586"/>
              <a:gd name="T1" fmla="*/ 473789918 h 275"/>
              <a:gd name="T2" fmla="*/ 1476811563 w 586"/>
              <a:gd name="T3" fmla="*/ 236894959 h 275"/>
              <a:gd name="T4" fmla="*/ 1340723125 w 586"/>
              <a:gd name="T5" fmla="*/ 37803181 h 275"/>
              <a:gd name="T6" fmla="*/ 945059388 w 586"/>
              <a:gd name="T7" fmla="*/ 90725729 h 275"/>
              <a:gd name="T8" fmla="*/ 561995638 w 586"/>
              <a:gd name="T9" fmla="*/ 0 h 275"/>
              <a:gd name="T10" fmla="*/ 216733438 w 586"/>
              <a:gd name="T11" fmla="*/ 70564456 h 275"/>
              <a:gd name="T12" fmla="*/ 88206263 w 586"/>
              <a:gd name="T13" fmla="*/ 199093366 h 275"/>
              <a:gd name="T14" fmla="*/ 0 w 586"/>
              <a:gd name="T15" fmla="*/ 420867370 h 275"/>
              <a:gd name="T16" fmla="*/ 120967500 w 586"/>
              <a:gd name="T17" fmla="*/ 556955963 h 275"/>
              <a:gd name="T18" fmla="*/ 304939700 w 586"/>
              <a:gd name="T19" fmla="*/ 617439782 h 275"/>
              <a:gd name="T20" fmla="*/ 466229700 w 586"/>
              <a:gd name="T21" fmla="*/ 572076918 h 275"/>
              <a:gd name="T22" fmla="*/ 899696575 w 586"/>
              <a:gd name="T23" fmla="*/ 693044556 h 275"/>
              <a:gd name="T24" fmla="*/ 1270158750 w 586"/>
              <a:gd name="T25" fmla="*/ 682963920 h 275"/>
              <a:gd name="T26" fmla="*/ 1451610000 w 586"/>
              <a:gd name="T27" fmla="*/ 473789918 h 2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86" h="275">
                <a:moveTo>
                  <a:pt x="576" y="188"/>
                </a:moveTo>
                <a:lnTo>
                  <a:pt x="586" y="94"/>
                </a:lnTo>
                <a:lnTo>
                  <a:pt x="532" y="15"/>
                </a:lnTo>
                <a:lnTo>
                  <a:pt x="375" y="36"/>
                </a:lnTo>
                <a:lnTo>
                  <a:pt x="223" y="0"/>
                </a:lnTo>
                <a:lnTo>
                  <a:pt x="86" y="28"/>
                </a:lnTo>
                <a:lnTo>
                  <a:pt x="35" y="79"/>
                </a:lnTo>
                <a:lnTo>
                  <a:pt x="0" y="167"/>
                </a:lnTo>
                <a:lnTo>
                  <a:pt x="48" y="221"/>
                </a:lnTo>
                <a:lnTo>
                  <a:pt x="121" y="245"/>
                </a:lnTo>
                <a:lnTo>
                  <a:pt x="185" y="227"/>
                </a:lnTo>
                <a:lnTo>
                  <a:pt x="357" y="275"/>
                </a:lnTo>
                <a:lnTo>
                  <a:pt x="504" y="271"/>
                </a:lnTo>
                <a:lnTo>
                  <a:pt x="576" y="18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46" name="Freeform 115"/>
          <p:cNvSpPr>
            <a:spLocks/>
          </p:cNvSpPr>
          <p:nvPr/>
        </p:nvSpPr>
        <p:spPr bwMode="auto">
          <a:xfrm>
            <a:off x="5562600" y="4505907"/>
            <a:ext cx="930275" cy="436563"/>
          </a:xfrm>
          <a:custGeom>
            <a:avLst/>
            <a:gdLst>
              <a:gd name="T0" fmla="*/ 1451610000 w 586"/>
              <a:gd name="T1" fmla="*/ 473789918 h 275"/>
              <a:gd name="T2" fmla="*/ 1476811563 w 586"/>
              <a:gd name="T3" fmla="*/ 236894959 h 275"/>
              <a:gd name="T4" fmla="*/ 1340723125 w 586"/>
              <a:gd name="T5" fmla="*/ 37803181 h 275"/>
              <a:gd name="T6" fmla="*/ 945059388 w 586"/>
              <a:gd name="T7" fmla="*/ 90725729 h 275"/>
              <a:gd name="T8" fmla="*/ 561995638 w 586"/>
              <a:gd name="T9" fmla="*/ 0 h 275"/>
              <a:gd name="T10" fmla="*/ 216733438 w 586"/>
              <a:gd name="T11" fmla="*/ 70564456 h 275"/>
              <a:gd name="T12" fmla="*/ 88206263 w 586"/>
              <a:gd name="T13" fmla="*/ 199093366 h 275"/>
              <a:gd name="T14" fmla="*/ 0 w 586"/>
              <a:gd name="T15" fmla="*/ 420867370 h 275"/>
              <a:gd name="T16" fmla="*/ 120967500 w 586"/>
              <a:gd name="T17" fmla="*/ 556955963 h 275"/>
              <a:gd name="T18" fmla="*/ 304939700 w 586"/>
              <a:gd name="T19" fmla="*/ 617439782 h 275"/>
              <a:gd name="T20" fmla="*/ 466229700 w 586"/>
              <a:gd name="T21" fmla="*/ 572076918 h 275"/>
              <a:gd name="T22" fmla="*/ 899696575 w 586"/>
              <a:gd name="T23" fmla="*/ 693044556 h 275"/>
              <a:gd name="T24" fmla="*/ 1270158750 w 586"/>
              <a:gd name="T25" fmla="*/ 682963920 h 275"/>
              <a:gd name="T26" fmla="*/ 1451610000 w 586"/>
              <a:gd name="T27" fmla="*/ 473789918 h 2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86" h="275">
                <a:moveTo>
                  <a:pt x="576" y="188"/>
                </a:moveTo>
                <a:lnTo>
                  <a:pt x="586" y="94"/>
                </a:lnTo>
                <a:lnTo>
                  <a:pt x="532" y="15"/>
                </a:lnTo>
                <a:lnTo>
                  <a:pt x="375" y="36"/>
                </a:lnTo>
                <a:lnTo>
                  <a:pt x="223" y="0"/>
                </a:lnTo>
                <a:lnTo>
                  <a:pt x="86" y="28"/>
                </a:lnTo>
                <a:lnTo>
                  <a:pt x="35" y="79"/>
                </a:lnTo>
                <a:lnTo>
                  <a:pt x="0" y="167"/>
                </a:lnTo>
                <a:lnTo>
                  <a:pt x="48" y="221"/>
                </a:lnTo>
                <a:lnTo>
                  <a:pt x="121" y="245"/>
                </a:lnTo>
                <a:lnTo>
                  <a:pt x="185" y="227"/>
                </a:lnTo>
                <a:lnTo>
                  <a:pt x="357" y="275"/>
                </a:lnTo>
                <a:lnTo>
                  <a:pt x="504" y="271"/>
                </a:lnTo>
                <a:lnTo>
                  <a:pt x="576" y="18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47" name="Text Box 117"/>
          <p:cNvSpPr txBox="1">
            <a:spLocks noChangeArrowheads="1"/>
          </p:cNvSpPr>
          <p:nvPr/>
        </p:nvSpPr>
        <p:spPr bwMode="auto">
          <a:xfrm>
            <a:off x="7644626" y="5150882"/>
            <a:ext cx="123332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800" dirty="0" err="1">
                <a:cs typeface="Arial" panose="020B0604020202020204" pitchFamily="34" charset="0"/>
              </a:rPr>
              <a:t>subtropics</a:t>
            </a:r>
            <a:endParaRPr lang="de-DE" altLang="en-US" sz="2000" dirty="0">
              <a:cs typeface="Arial" panose="020B0604020202020204" pitchFamily="34" charset="0"/>
            </a:endParaRPr>
          </a:p>
        </p:txBody>
      </p:sp>
      <p:sp>
        <p:nvSpPr>
          <p:cNvPr id="148" name="Freeform 118"/>
          <p:cNvSpPr>
            <a:spLocks/>
          </p:cNvSpPr>
          <p:nvPr/>
        </p:nvSpPr>
        <p:spPr bwMode="auto">
          <a:xfrm>
            <a:off x="6765925" y="4505907"/>
            <a:ext cx="930275" cy="436563"/>
          </a:xfrm>
          <a:custGeom>
            <a:avLst/>
            <a:gdLst>
              <a:gd name="T0" fmla="*/ 1451610000 w 586"/>
              <a:gd name="T1" fmla="*/ 473789918 h 275"/>
              <a:gd name="T2" fmla="*/ 1476811563 w 586"/>
              <a:gd name="T3" fmla="*/ 236894959 h 275"/>
              <a:gd name="T4" fmla="*/ 1340723125 w 586"/>
              <a:gd name="T5" fmla="*/ 37803181 h 275"/>
              <a:gd name="T6" fmla="*/ 945059388 w 586"/>
              <a:gd name="T7" fmla="*/ 90725729 h 275"/>
              <a:gd name="T8" fmla="*/ 561995638 w 586"/>
              <a:gd name="T9" fmla="*/ 0 h 275"/>
              <a:gd name="T10" fmla="*/ 216733438 w 586"/>
              <a:gd name="T11" fmla="*/ 70564456 h 275"/>
              <a:gd name="T12" fmla="*/ 88206263 w 586"/>
              <a:gd name="T13" fmla="*/ 199093366 h 275"/>
              <a:gd name="T14" fmla="*/ 0 w 586"/>
              <a:gd name="T15" fmla="*/ 420867370 h 275"/>
              <a:gd name="T16" fmla="*/ 120967500 w 586"/>
              <a:gd name="T17" fmla="*/ 556955963 h 275"/>
              <a:gd name="T18" fmla="*/ 304939700 w 586"/>
              <a:gd name="T19" fmla="*/ 617439782 h 275"/>
              <a:gd name="T20" fmla="*/ 466229700 w 586"/>
              <a:gd name="T21" fmla="*/ 572076918 h 275"/>
              <a:gd name="T22" fmla="*/ 899696575 w 586"/>
              <a:gd name="T23" fmla="*/ 693044556 h 275"/>
              <a:gd name="T24" fmla="*/ 1270158750 w 586"/>
              <a:gd name="T25" fmla="*/ 682963920 h 275"/>
              <a:gd name="T26" fmla="*/ 1451610000 w 586"/>
              <a:gd name="T27" fmla="*/ 473789918 h 2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86" h="275">
                <a:moveTo>
                  <a:pt x="576" y="188"/>
                </a:moveTo>
                <a:lnTo>
                  <a:pt x="586" y="94"/>
                </a:lnTo>
                <a:lnTo>
                  <a:pt x="532" y="15"/>
                </a:lnTo>
                <a:lnTo>
                  <a:pt x="375" y="36"/>
                </a:lnTo>
                <a:lnTo>
                  <a:pt x="223" y="0"/>
                </a:lnTo>
                <a:lnTo>
                  <a:pt x="86" y="28"/>
                </a:lnTo>
                <a:lnTo>
                  <a:pt x="35" y="79"/>
                </a:lnTo>
                <a:lnTo>
                  <a:pt x="0" y="167"/>
                </a:lnTo>
                <a:lnTo>
                  <a:pt x="48" y="221"/>
                </a:lnTo>
                <a:lnTo>
                  <a:pt x="121" y="245"/>
                </a:lnTo>
                <a:lnTo>
                  <a:pt x="185" y="227"/>
                </a:lnTo>
                <a:lnTo>
                  <a:pt x="357" y="275"/>
                </a:lnTo>
                <a:lnTo>
                  <a:pt x="504" y="271"/>
                </a:lnTo>
                <a:lnTo>
                  <a:pt x="576" y="18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97" name="Freeform 14"/>
          <p:cNvSpPr>
            <a:spLocks/>
          </p:cNvSpPr>
          <p:nvPr/>
        </p:nvSpPr>
        <p:spPr bwMode="auto">
          <a:xfrm>
            <a:off x="1057275" y="1305507"/>
            <a:ext cx="1789113" cy="3702050"/>
          </a:xfrm>
          <a:custGeom>
            <a:avLst/>
            <a:gdLst>
              <a:gd name="T0" fmla="*/ 1214715652 w 1127"/>
              <a:gd name="T1" fmla="*/ 2147483647 h 2114"/>
              <a:gd name="T2" fmla="*/ 1265118791 w 1127"/>
              <a:gd name="T3" fmla="*/ 2147483647 h 2114"/>
              <a:gd name="T4" fmla="*/ 1146672208 w 1127"/>
              <a:gd name="T5" fmla="*/ 2147483647 h 2114"/>
              <a:gd name="T6" fmla="*/ 1282760683 w 1127"/>
              <a:gd name="T7" fmla="*/ 2147483647 h 2114"/>
              <a:gd name="T8" fmla="*/ 1214715652 w 1127"/>
              <a:gd name="T9" fmla="*/ 2109905819 h 2114"/>
              <a:gd name="T10" fmla="*/ 1580139204 w 1127"/>
              <a:gd name="T11" fmla="*/ 1741898583 h 2114"/>
              <a:gd name="T12" fmla="*/ 1945561169 w 1127"/>
              <a:gd name="T13" fmla="*/ 1708165097 h 2114"/>
              <a:gd name="T14" fmla="*/ 2147483647 w 1127"/>
              <a:gd name="T15" fmla="*/ 1754165783 h 2114"/>
              <a:gd name="T16" fmla="*/ 2147483647 w 1127"/>
              <a:gd name="T17" fmla="*/ 1530295079 h 2114"/>
              <a:gd name="T18" fmla="*/ 2147483647 w 1127"/>
              <a:gd name="T19" fmla="*/ 1318691575 h 2114"/>
              <a:gd name="T20" fmla="*/ 2011085250 w 1127"/>
              <a:gd name="T21" fmla="*/ 1263490051 h 2114"/>
              <a:gd name="T22" fmla="*/ 1663303590 w 1127"/>
              <a:gd name="T23" fmla="*/ 1263490051 h 2114"/>
              <a:gd name="T24" fmla="*/ 1489413554 w 1127"/>
              <a:gd name="T25" fmla="*/ 978285100 h 2114"/>
              <a:gd name="T26" fmla="*/ 1580139204 w 1127"/>
              <a:gd name="T27" fmla="*/ 665479387 h 2114"/>
              <a:gd name="T28" fmla="*/ 1910278971 w 1127"/>
              <a:gd name="T29" fmla="*/ 640944988 h 2114"/>
              <a:gd name="T30" fmla="*/ 2147483647 w 1127"/>
              <a:gd name="T31" fmla="*/ 588811578 h 2114"/>
              <a:gd name="T32" fmla="*/ 2147483647 w 1127"/>
              <a:gd name="T33" fmla="*/ 720679159 h 2114"/>
              <a:gd name="T34" fmla="*/ 2147483647 w 1127"/>
              <a:gd name="T35" fmla="*/ 585743465 h 2114"/>
              <a:gd name="T36" fmla="*/ 2147483647 w 1127"/>
              <a:gd name="T37" fmla="*/ 377206323 h 2114"/>
              <a:gd name="T38" fmla="*/ 2147483647 w 1127"/>
              <a:gd name="T39" fmla="*/ 141068419 h 2114"/>
              <a:gd name="T40" fmla="*/ 2147483647 w 1127"/>
              <a:gd name="T41" fmla="*/ 88935009 h 2114"/>
              <a:gd name="T42" fmla="*/ 1471771661 w 1127"/>
              <a:gd name="T43" fmla="*/ 67468723 h 2114"/>
              <a:gd name="T44" fmla="*/ 796369598 w 1127"/>
              <a:gd name="T45" fmla="*/ 0 h 2114"/>
              <a:gd name="T46" fmla="*/ 0 w 1127"/>
              <a:gd name="T47" fmla="*/ 88935009 h 2114"/>
              <a:gd name="T48" fmla="*/ 136088476 w 1127"/>
              <a:gd name="T49" fmla="*/ 656278550 h 2114"/>
              <a:gd name="T50" fmla="*/ 171370673 w 1127"/>
              <a:gd name="T51" fmla="*/ 1438293708 h 2114"/>
              <a:gd name="T52" fmla="*/ 289818843 w 1127"/>
              <a:gd name="T53" fmla="*/ 2008703610 h 2114"/>
              <a:gd name="T54" fmla="*/ 239415704 w 1127"/>
              <a:gd name="T55" fmla="*/ 2147483647 h 2114"/>
              <a:gd name="T56" fmla="*/ 461189516 w 1127"/>
              <a:gd name="T57" fmla="*/ 2147483647 h 2114"/>
              <a:gd name="T58" fmla="*/ 325101041 w 1127"/>
              <a:gd name="T59" fmla="*/ 2147483647 h 2114"/>
              <a:gd name="T60" fmla="*/ 171370673 w 1127"/>
              <a:gd name="T61" fmla="*/ 2147483647 h 2114"/>
              <a:gd name="T62" fmla="*/ 325101041 w 1127"/>
              <a:gd name="T63" fmla="*/ 2147483647 h 2114"/>
              <a:gd name="T64" fmla="*/ 257056009 w 1127"/>
              <a:gd name="T65" fmla="*/ 2147483647 h 2114"/>
              <a:gd name="T66" fmla="*/ 342741346 w 1127"/>
              <a:gd name="T67" fmla="*/ 2147483647 h 2114"/>
              <a:gd name="T68" fmla="*/ 1378526648 w 1127"/>
              <a:gd name="T69" fmla="*/ 2147483647 h 2114"/>
              <a:gd name="T70" fmla="*/ 1368446020 w 1127"/>
              <a:gd name="T71" fmla="*/ 2147483647 h 2114"/>
              <a:gd name="T72" fmla="*/ 1214715652 w 1127"/>
              <a:gd name="T73" fmla="*/ 2147483647 h 211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27" h="2114">
                <a:moveTo>
                  <a:pt x="482" y="1661"/>
                </a:moveTo>
                <a:lnTo>
                  <a:pt x="502" y="1370"/>
                </a:lnTo>
                <a:lnTo>
                  <a:pt x="455" y="1105"/>
                </a:lnTo>
                <a:lnTo>
                  <a:pt x="509" y="858"/>
                </a:lnTo>
                <a:lnTo>
                  <a:pt x="482" y="688"/>
                </a:lnTo>
                <a:lnTo>
                  <a:pt x="627" y="568"/>
                </a:lnTo>
                <a:lnTo>
                  <a:pt x="772" y="557"/>
                </a:lnTo>
                <a:lnTo>
                  <a:pt x="870" y="572"/>
                </a:lnTo>
                <a:lnTo>
                  <a:pt x="917" y="499"/>
                </a:lnTo>
                <a:lnTo>
                  <a:pt x="888" y="430"/>
                </a:lnTo>
                <a:lnTo>
                  <a:pt x="798" y="412"/>
                </a:lnTo>
                <a:lnTo>
                  <a:pt x="660" y="412"/>
                </a:lnTo>
                <a:lnTo>
                  <a:pt x="591" y="319"/>
                </a:lnTo>
                <a:lnTo>
                  <a:pt x="627" y="217"/>
                </a:lnTo>
                <a:lnTo>
                  <a:pt x="758" y="209"/>
                </a:lnTo>
                <a:lnTo>
                  <a:pt x="892" y="192"/>
                </a:lnTo>
                <a:lnTo>
                  <a:pt x="1019" y="235"/>
                </a:lnTo>
                <a:lnTo>
                  <a:pt x="1098" y="191"/>
                </a:lnTo>
                <a:lnTo>
                  <a:pt x="1127" y="123"/>
                </a:lnTo>
                <a:lnTo>
                  <a:pt x="1033" y="46"/>
                </a:lnTo>
                <a:lnTo>
                  <a:pt x="862" y="29"/>
                </a:lnTo>
                <a:lnTo>
                  <a:pt x="584" y="22"/>
                </a:lnTo>
                <a:lnTo>
                  <a:pt x="316" y="0"/>
                </a:lnTo>
                <a:lnTo>
                  <a:pt x="0" y="29"/>
                </a:lnTo>
                <a:lnTo>
                  <a:pt x="54" y="214"/>
                </a:lnTo>
                <a:lnTo>
                  <a:pt x="68" y="469"/>
                </a:lnTo>
                <a:lnTo>
                  <a:pt x="115" y="655"/>
                </a:lnTo>
                <a:lnTo>
                  <a:pt x="95" y="893"/>
                </a:lnTo>
                <a:lnTo>
                  <a:pt x="183" y="1060"/>
                </a:lnTo>
                <a:lnTo>
                  <a:pt x="129" y="1246"/>
                </a:lnTo>
                <a:lnTo>
                  <a:pt x="68" y="1440"/>
                </a:lnTo>
                <a:lnTo>
                  <a:pt x="129" y="1626"/>
                </a:lnTo>
                <a:lnTo>
                  <a:pt x="102" y="1900"/>
                </a:lnTo>
                <a:lnTo>
                  <a:pt x="136" y="2112"/>
                </a:lnTo>
                <a:lnTo>
                  <a:pt x="547" y="2114"/>
                </a:lnTo>
                <a:lnTo>
                  <a:pt x="543" y="1856"/>
                </a:lnTo>
                <a:lnTo>
                  <a:pt x="482" y="166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98" name="Freeform 16"/>
          <p:cNvSpPr>
            <a:spLocks/>
          </p:cNvSpPr>
          <p:nvPr/>
        </p:nvSpPr>
        <p:spPr bwMode="auto">
          <a:xfrm>
            <a:off x="2133600" y="3210507"/>
            <a:ext cx="863600" cy="1793875"/>
          </a:xfrm>
          <a:custGeom>
            <a:avLst/>
            <a:gdLst>
              <a:gd name="T0" fmla="*/ 1078626875 w 544"/>
              <a:gd name="T1" fmla="*/ 2147483647 h 1130"/>
              <a:gd name="T2" fmla="*/ 1129030000 w 544"/>
              <a:gd name="T3" fmla="*/ 1839714063 h 1130"/>
              <a:gd name="T4" fmla="*/ 1010583450 w 544"/>
              <a:gd name="T5" fmla="*/ 1479332513 h 1130"/>
              <a:gd name="T6" fmla="*/ 1146671888 w 544"/>
              <a:gd name="T7" fmla="*/ 1144150938 h 1130"/>
              <a:gd name="T8" fmla="*/ 1181954075 w 544"/>
              <a:gd name="T9" fmla="*/ 844253138 h 1130"/>
              <a:gd name="T10" fmla="*/ 1146671888 w 544"/>
              <a:gd name="T11" fmla="*/ 592237513 h 1130"/>
              <a:gd name="T12" fmla="*/ 1370965000 w 544"/>
              <a:gd name="T13" fmla="*/ 304939700 h 1130"/>
              <a:gd name="T14" fmla="*/ 1161792825 w 544"/>
              <a:gd name="T15" fmla="*/ 42843450 h 1130"/>
              <a:gd name="T16" fmla="*/ 685482500 w 544"/>
              <a:gd name="T17" fmla="*/ 27722513 h 1130"/>
              <a:gd name="T18" fmla="*/ 186491563 w 544"/>
              <a:gd name="T19" fmla="*/ 0 h 1130"/>
              <a:gd name="T20" fmla="*/ 0 w 544"/>
              <a:gd name="T21" fmla="*/ 267136563 h 1130"/>
              <a:gd name="T22" fmla="*/ 35282188 w 544"/>
              <a:gd name="T23" fmla="*/ 617439075 h 1130"/>
              <a:gd name="T24" fmla="*/ 153730325 w 544"/>
              <a:gd name="T25" fmla="*/ 869454700 h 1130"/>
              <a:gd name="T26" fmla="*/ 103327200 w 544"/>
              <a:gd name="T27" fmla="*/ 1192034700 h 1130"/>
              <a:gd name="T28" fmla="*/ 325100950 w 544"/>
              <a:gd name="T29" fmla="*/ 1418848763 h 1130"/>
              <a:gd name="T30" fmla="*/ 189012513 w 544"/>
              <a:gd name="T31" fmla="*/ 1673383750 h 1130"/>
              <a:gd name="T32" fmla="*/ 35282188 w 544"/>
              <a:gd name="T33" fmla="*/ 1935480000 h 1130"/>
              <a:gd name="T34" fmla="*/ 189012513 w 544"/>
              <a:gd name="T35" fmla="*/ 2147483647 h 1130"/>
              <a:gd name="T36" fmla="*/ 120967500 w 544"/>
              <a:gd name="T37" fmla="*/ 2147483647 h 1130"/>
              <a:gd name="T38" fmla="*/ 206652813 w 544"/>
              <a:gd name="T39" fmla="*/ 2147483647 h 1130"/>
              <a:gd name="T40" fmla="*/ 1164312188 w 544"/>
              <a:gd name="T41" fmla="*/ 2147483647 h 1130"/>
              <a:gd name="T42" fmla="*/ 1232357200 w 544"/>
              <a:gd name="T43" fmla="*/ 2147483647 h 1130"/>
              <a:gd name="T44" fmla="*/ 1078626875 w 544"/>
              <a:gd name="T45" fmla="*/ 2147483647 h 11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44" h="1130">
                <a:moveTo>
                  <a:pt x="428" y="887"/>
                </a:moveTo>
                <a:lnTo>
                  <a:pt x="448" y="730"/>
                </a:lnTo>
                <a:lnTo>
                  <a:pt x="401" y="587"/>
                </a:lnTo>
                <a:lnTo>
                  <a:pt x="455" y="454"/>
                </a:lnTo>
                <a:lnTo>
                  <a:pt x="469" y="335"/>
                </a:lnTo>
                <a:lnTo>
                  <a:pt x="455" y="235"/>
                </a:lnTo>
                <a:lnTo>
                  <a:pt x="544" y="121"/>
                </a:lnTo>
                <a:lnTo>
                  <a:pt x="461" y="17"/>
                </a:lnTo>
                <a:lnTo>
                  <a:pt x="272" y="11"/>
                </a:lnTo>
                <a:lnTo>
                  <a:pt x="74" y="0"/>
                </a:lnTo>
                <a:lnTo>
                  <a:pt x="0" y="106"/>
                </a:lnTo>
                <a:lnTo>
                  <a:pt x="14" y="245"/>
                </a:lnTo>
                <a:lnTo>
                  <a:pt x="61" y="345"/>
                </a:lnTo>
                <a:lnTo>
                  <a:pt x="41" y="473"/>
                </a:lnTo>
                <a:lnTo>
                  <a:pt x="129" y="563"/>
                </a:lnTo>
                <a:lnTo>
                  <a:pt x="75" y="664"/>
                </a:lnTo>
                <a:lnTo>
                  <a:pt x="14" y="768"/>
                </a:lnTo>
                <a:lnTo>
                  <a:pt x="75" y="868"/>
                </a:lnTo>
                <a:lnTo>
                  <a:pt x="48" y="1016"/>
                </a:lnTo>
                <a:lnTo>
                  <a:pt x="82" y="1130"/>
                </a:lnTo>
                <a:lnTo>
                  <a:pt x="462" y="1125"/>
                </a:lnTo>
                <a:lnTo>
                  <a:pt x="489" y="992"/>
                </a:lnTo>
                <a:lnTo>
                  <a:pt x="428" y="887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99" name="Freeform 17"/>
          <p:cNvSpPr>
            <a:spLocks/>
          </p:cNvSpPr>
          <p:nvPr/>
        </p:nvSpPr>
        <p:spPr bwMode="auto">
          <a:xfrm>
            <a:off x="3267075" y="4517020"/>
            <a:ext cx="930275" cy="436562"/>
          </a:xfrm>
          <a:custGeom>
            <a:avLst/>
            <a:gdLst>
              <a:gd name="T0" fmla="*/ 1451610000 w 586"/>
              <a:gd name="T1" fmla="*/ 473788832 h 275"/>
              <a:gd name="T2" fmla="*/ 1476811563 w 586"/>
              <a:gd name="T3" fmla="*/ 236894416 h 275"/>
              <a:gd name="T4" fmla="*/ 1340723125 w 586"/>
              <a:gd name="T5" fmla="*/ 37801507 h 275"/>
              <a:gd name="T6" fmla="*/ 945059388 w 586"/>
              <a:gd name="T7" fmla="*/ 90725521 h 275"/>
              <a:gd name="T8" fmla="*/ 561995638 w 586"/>
              <a:gd name="T9" fmla="*/ 0 h 275"/>
              <a:gd name="T10" fmla="*/ 216733438 w 586"/>
              <a:gd name="T11" fmla="*/ 70564294 h 275"/>
              <a:gd name="T12" fmla="*/ 88206263 w 586"/>
              <a:gd name="T13" fmla="*/ 199091322 h 275"/>
              <a:gd name="T14" fmla="*/ 0 w 586"/>
              <a:gd name="T15" fmla="*/ 420864818 h 275"/>
              <a:gd name="T16" fmla="*/ 120967500 w 586"/>
              <a:gd name="T17" fmla="*/ 556953100 h 275"/>
              <a:gd name="T18" fmla="*/ 304939700 w 586"/>
              <a:gd name="T19" fmla="*/ 617436780 h 275"/>
              <a:gd name="T20" fmla="*/ 466229700 w 586"/>
              <a:gd name="T21" fmla="*/ 572074020 h 275"/>
              <a:gd name="T22" fmla="*/ 899696575 w 586"/>
              <a:gd name="T23" fmla="*/ 693041381 h 275"/>
              <a:gd name="T24" fmla="*/ 1270158750 w 586"/>
              <a:gd name="T25" fmla="*/ 682960768 h 275"/>
              <a:gd name="T26" fmla="*/ 1451610000 w 586"/>
              <a:gd name="T27" fmla="*/ 473788832 h 2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86" h="275">
                <a:moveTo>
                  <a:pt x="576" y="188"/>
                </a:moveTo>
                <a:lnTo>
                  <a:pt x="586" y="94"/>
                </a:lnTo>
                <a:lnTo>
                  <a:pt x="532" y="15"/>
                </a:lnTo>
                <a:lnTo>
                  <a:pt x="375" y="36"/>
                </a:lnTo>
                <a:lnTo>
                  <a:pt x="223" y="0"/>
                </a:lnTo>
                <a:lnTo>
                  <a:pt x="86" y="28"/>
                </a:lnTo>
                <a:lnTo>
                  <a:pt x="35" y="79"/>
                </a:lnTo>
                <a:lnTo>
                  <a:pt x="0" y="167"/>
                </a:lnTo>
                <a:lnTo>
                  <a:pt x="48" y="221"/>
                </a:lnTo>
                <a:lnTo>
                  <a:pt x="121" y="245"/>
                </a:lnTo>
                <a:lnTo>
                  <a:pt x="185" y="227"/>
                </a:lnTo>
                <a:lnTo>
                  <a:pt x="357" y="275"/>
                </a:lnTo>
                <a:lnTo>
                  <a:pt x="504" y="271"/>
                </a:lnTo>
                <a:lnTo>
                  <a:pt x="576" y="18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grpSp>
        <p:nvGrpSpPr>
          <p:cNvPr id="200" name="Group 29"/>
          <p:cNvGrpSpPr>
            <a:grpSpLocks/>
          </p:cNvGrpSpPr>
          <p:nvPr/>
        </p:nvGrpSpPr>
        <p:grpSpPr bwMode="auto">
          <a:xfrm>
            <a:off x="1295400" y="4123319"/>
            <a:ext cx="1219200" cy="762000"/>
            <a:chOff x="816" y="2928"/>
            <a:chExt cx="768" cy="480"/>
          </a:xfrm>
        </p:grpSpPr>
        <p:sp>
          <p:nvSpPr>
            <p:cNvPr id="201" name="Oval 30"/>
            <p:cNvSpPr>
              <a:spLocks noChangeArrowheads="1"/>
            </p:cNvSpPr>
            <p:nvPr/>
          </p:nvSpPr>
          <p:spPr bwMode="auto">
            <a:xfrm>
              <a:off x="864" y="307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2" name="Oval 31"/>
            <p:cNvSpPr>
              <a:spLocks noChangeArrowheads="1"/>
            </p:cNvSpPr>
            <p:nvPr/>
          </p:nvSpPr>
          <p:spPr bwMode="auto">
            <a:xfrm>
              <a:off x="1056" y="31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3" name="Oval 32"/>
            <p:cNvSpPr>
              <a:spLocks noChangeArrowheads="1"/>
            </p:cNvSpPr>
            <p:nvPr/>
          </p:nvSpPr>
          <p:spPr bwMode="auto">
            <a:xfrm>
              <a:off x="960" y="33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4" name="Oval 33"/>
            <p:cNvSpPr>
              <a:spLocks noChangeArrowheads="1"/>
            </p:cNvSpPr>
            <p:nvPr/>
          </p:nvSpPr>
          <p:spPr bwMode="auto">
            <a:xfrm>
              <a:off x="816" y="321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5" name="Line 34"/>
            <p:cNvSpPr>
              <a:spLocks noChangeShapeType="1"/>
            </p:cNvSpPr>
            <p:nvPr/>
          </p:nvSpPr>
          <p:spPr bwMode="auto">
            <a:xfrm>
              <a:off x="960" y="2928"/>
              <a:ext cx="0" cy="48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06" name="Line 35"/>
            <p:cNvSpPr>
              <a:spLocks noChangeShapeType="1"/>
            </p:cNvSpPr>
            <p:nvPr/>
          </p:nvSpPr>
          <p:spPr bwMode="auto">
            <a:xfrm>
              <a:off x="1584" y="2928"/>
              <a:ext cx="0" cy="48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207" name="Group 36"/>
          <p:cNvGrpSpPr>
            <a:grpSpLocks/>
          </p:cNvGrpSpPr>
          <p:nvPr/>
        </p:nvGrpSpPr>
        <p:grpSpPr bwMode="auto">
          <a:xfrm>
            <a:off x="1524000" y="1457907"/>
            <a:ext cx="2038350" cy="1066800"/>
            <a:chOff x="960" y="1248"/>
            <a:chExt cx="1284" cy="672"/>
          </a:xfrm>
        </p:grpSpPr>
        <p:sp>
          <p:nvSpPr>
            <p:cNvPr id="208" name="Oval 37"/>
            <p:cNvSpPr>
              <a:spLocks noChangeArrowheads="1"/>
            </p:cNvSpPr>
            <p:nvPr/>
          </p:nvSpPr>
          <p:spPr bwMode="auto">
            <a:xfrm>
              <a:off x="960" y="187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9" name="Oval 38"/>
            <p:cNvSpPr>
              <a:spLocks noChangeArrowheads="1"/>
            </p:cNvSpPr>
            <p:nvPr/>
          </p:nvSpPr>
          <p:spPr bwMode="auto">
            <a:xfrm>
              <a:off x="1680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0" name="Text Box 39"/>
            <p:cNvSpPr txBox="1">
              <a:spLocks noChangeArrowheads="1"/>
            </p:cNvSpPr>
            <p:nvPr/>
          </p:nvSpPr>
          <p:spPr bwMode="auto">
            <a:xfrm>
              <a:off x="1776" y="1248"/>
              <a:ext cx="468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en-US" sz="1800" dirty="0">
                  <a:cs typeface="Arial" panose="020B0604020202020204" pitchFamily="34" charset="0"/>
                </a:rPr>
                <a:t>SO</a:t>
              </a:r>
              <a:r>
                <a:rPr lang="de-DE" altLang="en-US" sz="1800" baseline="-20000" dirty="0">
                  <a:cs typeface="Arial" panose="020B0604020202020204" pitchFamily="34" charset="0"/>
                </a:rPr>
                <a:t>2</a:t>
              </a:r>
              <a:endParaRPr lang="de-DE" alt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211" name="Freeform 40"/>
            <p:cNvSpPr>
              <a:spLocks/>
            </p:cNvSpPr>
            <p:nvPr/>
          </p:nvSpPr>
          <p:spPr bwMode="auto">
            <a:xfrm>
              <a:off x="989" y="1268"/>
              <a:ext cx="681" cy="417"/>
            </a:xfrm>
            <a:custGeom>
              <a:avLst/>
              <a:gdLst>
                <a:gd name="T0" fmla="*/ 0 w 681"/>
                <a:gd name="T1" fmla="*/ 417 h 417"/>
                <a:gd name="T2" fmla="*/ 0 w 681"/>
                <a:gd name="T3" fmla="*/ 167 h 417"/>
                <a:gd name="T4" fmla="*/ 80 w 681"/>
                <a:gd name="T5" fmla="*/ 58 h 417"/>
                <a:gd name="T6" fmla="*/ 177 w 681"/>
                <a:gd name="T7" fmla="*/ 0 h 417"/>
                <a:gd name="T8" fmla="*/ 337 w 681"/>
                <a:gd name="T9" fmla="*/ 7 h 417"/>
                <a:gd name="T10" fmla="*/ 681 w 681"/>
                <a:gd name="T11" fmla="*/ 54 h 4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1" h="417">
                  <a:moveTo>
                    <a:pt x="0" y="417"/>
                  </a:moveTo>
                  <a:lnTo>
                    <a:pt x="0" y="167"/>
                  </a:lnTo>
                  <a:lnTo>
                    <a:pt x="80" y="58"/>
                  </a:lnTo>
                  <a:lnTo>
                    <a:pt x="177" y="0"/>
                  </a:lnTo>
                  <a:lnTo>
                    <a:pt x="337" y="7"/>
                  </a:lnTo>
                  <a:lnTo>
                    <a:pt x="681" y="54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212" name="Group 41"/>
          <p:cNvGrpSpPr>
            <a:grpSpLocks/>
          </p:cNvGrpSpPr>
          <p:nvPr/>
        </p:nvGrpSpPr>
        <p:grpSpPr bwMode="auto">
          <a:xfrm>
            <a:off x="1219200" y="2981907"/>
            <a:ext cx="1524000" cy="2438400"/>
            <a:chOff x="768" y="2208"/>
            <a:chExt cx="960" cy="1536"/>
          </a:xfrm>
        </p:grpSpPr>
        <p:grpSp>
          <p:nvGrpSpPr>
            <p:cNvPr id="213" name="Group 42"/>
            <p:cNvGrpSpPr>
              <a:grpSpLocks/>
            </p:cNvGrpSpPr>
            <p:nvPr/>
          </p:nvGrpSpPr>
          <p:grpSpPr bwMode="auto">
            <a:xfrm>
              <a:off x="960" y="2784"/>
              <a:ext cx="144" cy="144"/>
              <a:chOff x="3840" y="2832"/>
              <a:chExt cx="144" cy="144"/>
            </a:xfrm>
          </p:grpSpPr>
          <p:sp>
            <p:nvSpPr>
              <p:cNvPr id="244" name="Oval 43"/>
              <p:cNvSpPr>
                <a:spLocks noChangeArrowheads="1"/>
              </p:cNvSpPr>
              <p:nvPr/>
            </p:nvSpPr>
            <p:spPr bwMode="auto">
              <a:xfrm>
                <a:off x="3888" y="28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45" name="Oval 44"/>
              <p:cNvSpPr>
                <a:spLocks noChangeArrowheads="1"/>
              </p:cNvSpPr>
              <p:nvPr/>
            </p:nvSpPr>
            <p:spPr bwMode="auto">
              <a:xfrm>
                <a:off x="3840" y="2832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214" name="Group 45"/>
            <p:cNvGrpSpPr>
              <a:grpSpLocks/>
            </p:cNvGrpSpPr>
            <p:nvPr/>
          </p:nvGrpSpPr>
          <p:grpSpPr bwMode="auto">
            <a:xfrm>
              <a:off x="816" y="3504"/>
              <a:ext cx="336" cy="240"/>
              <a:chOff x="816" y="3504"/>
              <a:chExt cx="336" cy="240"/>
            </a:xfrm>
          </p:grpSpPr>
          <p:sp>
            <p:nvSpPr>
              <p:cNvPr id="237" name="Line 46"/>
              <p:cNvSpPr>
                <a:spLocks noChangeShapeType="1"/>
              </p:cNvSpPr>
              <p:nvPr/>
            </p:nvSpPr>
            <p:spPr bwMode="auto">
              <a:xfrm flipH="1">
                <a:off x="864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8" name="Line 47"/>
              <p:cNvSpPr>
                <a:spLocks noChangeShapeType="1"/>
              </p:cNvSpPr>
              <p:nvPr/>
            </p:nvSpPr>
            <p:spPr bwMode="auto">
              <a:xfrm flipH="1">
                <a:off x="912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9" name="Line 48"/>
              <p:cNvSpPr>
                <a:spLocks noChangeShapeType="1"/>
              </p:cNvSpPr>
              <p:nvPr/>
            </p:nvSpPr>
            <p:spPr bwMode="auto">
              <a:xfrm flipH="1">
                <a:off x="960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0" name="Line 49"/>
              <p:cNvSpPr>
                <a:spLocks noChangeShapeType="1"/>
              </p:cNvSpPr>
              <p:nvPr/>
            </p:nvSpPr>
            <p:spPr bwMode="auto">
              <a:xfrm flipH="1">
                <a:off x="1008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1" name="Line 50"/>
              <p:cNvSpPr>
                <a:spLocks noChangeShapeType="1"/>
              </p:cNvSpPr>
              <p:nvPr/>
            </p:nvSpPr>
            <p:spPr bwMode="auto">
              <a:xfrm flipH="1">
                <a:off x="1056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2" name="Line 51"/>
              <p:cNvSpPr>
                <a:spLocks noChangeShapeType="1"/>
              </p:cNvSpPr>
              <p:nvPr/>
            </p:nvSpPr>
            <p:spPr bwMode="auto">
              <a:xfrm flipH="1">
                <a:off x="816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3" name="Line 52"/>
              <p:cNvSpPr>
                <a:spLocks noChangeShapeType="1"/>
              </p:cNvSpPr>
              <p:nvPr/>
            </p:nvSpPr>
            <p:spPr bwMode="auto">
              <a:xfrm flipH="1">
                <a:off x="1104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5" name="Group 53"/>
            <p:cNvGrpSpPr>
              <a:grpSpLocks/>
            </p:cNvGrpSpPr>
            <p:nvPr/>
          </p:nvGrpSpPr>
          <p:grpSpPr bwMode="auto">
            <a:xfrm>
              <a:off x="816" y="2208"/>
              <a:ext cx="144" cy="384"/>
              <a:chOff x="816" y="2208"/>
              <a:chExt cx="144" cy="384"/>
            </a:xfrm>
          </p:grpSpPr>
          <p:grpSp>
            <p:nvGrpSpPr>
              <p:cNvPr id="233" name="Group 54"/>
              <p:cNvGrpSpPr>
                <a:grpSpLocks/>
              </p:cNvGrpSpPr>
              <p:nvPr/>
            </p:nvGrpSpPr>
            <p:grpSpPr bwMode="auto">
              <a:xfrm>
                <a:off x="816" y="2208"/>
                <a:ext cx="144" cy="144"/>
                <a:chOff x="3840" y="2832"/>
                <a:chExt cx="144" cy="144"/>
              </a:xfrm>
            </p:grpSpPr>
            <p:sp>
              <p:nvSpPr>
                <p:cNvPr id="235" name="Oval 55"/>
                <p:cNvSpPr>
                  <a:spLocks noChangeArrowheads="1"/>
                </p:cNvSpPr>
                <p:nvPr/>
              </p:nvSpPr>
              <p:spPr bwMode="auto">
                <a:xfrm>
                  <a:off x="3888" y="28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236" name="Oval 56"/>
                <p:cNvSpPr>
                  <a:spLocks noChangeArrowheads="1"/>
                </p:cNvSpPr>
                <p:nvPr/>
              </p:nvSpPr>
              <p:spPr bwMode="auto">
                <a:xfrm>
                  <a:off x="3840" y="2832"/>
                  <a:ext cx="144" cy="14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</p:grpSp>
          <p:sp>
            <p:nvSpPr>
              <p:cNvPr id="234" name="Line 57"/>
              <p:cNvSpPr>
                <a:spLocks noChangeShapeType="1"/>
              </p:cNvSpPr>
              <p:nvPr/>
            </p:nvSpPr>
            <p:spPr bwMode="auto">
              <a:xfrm flipH="1">
                <a:off x="816" y="2352"/>
                <a:ext cx="48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6" name="Group 58"/>
            <p:cNvGrpSpPr>
              <a:grpSpLocks/>
            </p:cNvGrpSpPr>
            <p:nvPr/>
          </p:nvGrpSpPr>
          <p:grpSpPr bwMode="auto">
            <a:xfrm>
              <a:off x="960" y="2304"/>
              <a:ext cx="144" cy="384"/>
              <a:chOff x="960" y="2544"/>
              <a:chExt cx="144" cy="384"/>
            </a:xfrm>
          </p:grpSpPr>
          <p:grpSp>
            <p:nvGrpSpPr>
              <p:cNvPr id="229" name="Group 59"/>
              <p:cNvGrpSpPr>
                <a:grpSpLocks/>
              </p:cNvGrpSpPr>
              <p:nvPr/>
            </p:nvGrpSpPr>
            <p:grpSpPr bwMode="auto">
              <a:xfrm>
                <a:off x="960" y="2544"/>
                <a:ext cx="144" cy="144"/>
                <a:chOff x="3840" y="2832"/>
                <a:chExt cx="144" cy="144"/>
              </a:xfrm>
            </p:grpSpPr>
            <p:sp>
              <p:nvSpPr>
                <p:cNvPr id="231" name="Oval 60"/>
                <p:cNvSpPr>
                  <a:spLocks noChangeArrowheads="1"/>
                </p:cNvSpPr>
                <p:nvPr/>
              </p:nvSpPr>
              <p:spPr bwMode="auto">
                <a:xfrm>
                  <a:off x="3888" y="28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232" name="Oval 61"/>
                <p:cNvSpPr>
                  <a:spLocks noChangeArrowheads="1"/>
                </p:cNvSpPr>
                <p:nvPr/>
              </p:nvSpPr>
              <p:spPr bwMode="auto">
                <a:xfrm>
                  <a:off x="3840" y="2832"/>
                  <a:ext cx="144" cy="14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</p:grpSp>
          <p:sp>
            <p:nvSpPr>
              <p:cNvPr id="230" name="Line 62"/>
              <p:cNvSpPr>
                <a:spLocks noChangeShapeType="1"/>
              </p:cNvSpPr>
              <p:nvPr/>
            </p:nvSpPr>
            <p:spPr bwMode="auto">
              <a:xfrm flipH="1">
                <a:off x="960" y="2688"/>
                <a:ext cx="48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7" name="Group 63"/>
            <p:cNvGrpSpPr>
              <a:grpSpLocks/>
            </p:cNvGrpSpPr>
            <p:nvPr/>
          </p:nvGrpSpPr>
          <p:grpSpPr bwMode="auto">
            <a:xfrm>
              <a:off x="768" y="2640"/>
              <a:ext cx="144" cy="384"/>
              <a:chOff x="768" y="2640"/>
              <a:chExt cx="144" cy="384"/>
            </a:xfrm>
          </p:grpSpPr>
          <p:grpSp>
            <p:nvGrpSpPr>
              <p:cNvPr id="225" name="Group 64"/>
              <p:cNvGrpSpPr>
                <a:grpSpLocks/>
              </p:cNvGrpSpPr>
              <p:nvPr/>
            </p:nvGrpSpPr>
            <p:grpSpPr bwMode="auto">
              <a:xfrm>
                <a:off x="768" y="2640"/>
                <a:ext cx="144" cy="144"/>
                <a:chOff x="3840" y="2832"/>
                <a:chExt cx="144" cy="144"/>
              </a:xfrm>
            </p:grpSpPr>
            <p:sp>
              <p:nvSpPr>
                <p:cNvPr id="227" name="Oval 65"/>
                <p:cNvSpPr>
                  <a:spLocks noChangeArrowheads="1"/>
                </p:cNvSpPr>
                <p:nvPr/>
              </p:nvSpPr>
              <p:spPr bwMode="auto">
                <a:xfrm>
                  <a:off x="3888" y="28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228" name="Oval 66"/>
                <p:cNvSpPr>
                  <a:spLocks noChangeArrowheads="1"/>
                </p:cNvSpPr>
                <p:nvPr/>
              </p:nvSpPr>
              <p:spPr bwMode="auto">
                <a:xfrm>
                  <a:off x="3840" y="2832"/>
                  <a:ext cx="144" cy="14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</p:grpSp>
          <p:sp>
            <p:nvSpPr>
              <p:cNvPr id="226" name="Line 67"/>
              <p:cNvSpPr>
                <a:spLocks noChangeShapeType="1"/>
              </p:cNvSpPr>
              <p:nvPr/>
            </p:nvSpPr>
            <p:spPr bwMode="auto">
              <a:xfrm flipH="1">
                <a:off x="768" y="2784"/>
                <a:ext cx="48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8" name="Group 68"/>
            <p:cNvGrpSpPr>
              <a:grpSpLocks/>
            </p:cNvGrpSpPr>
            <p:nvPr/>
          </p:nvGrpSpPr>
          <p:grpSpPr bwMode="auto">
            <a:xfrm>
              <a:off x="1008" y="2592"/>
              <a:ext cx="144" cy="144"/>
              <a:chOff x="3840" y="2832"/>
              <a:chExt cx="144" cy="144"/>
            </a:xfrm>
          </p:grpSpPr>
          <p:sp>
            <p:nvSpPr>
              <p:cNvPr id="223" name="Oval 69"/>
              <p:cNvSpPr>
                <a:spLocks noChangeArrowheads="1"/>
              </p:cNvSpPr>
              <p:nvPr/>
            </p:nvSpPr>
            <p:spPr bwMode="auto">
              <a:xfrm>
                <a:off x="3888" y="28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4" name="Oval 70"/>
              <p:cNvSpPr>
                <a:spLocks noChangeArrowheads="1"/>
              </p:cNvSpPr>
              <p:nvPr/>
            </p:nvSpPr>
            <p:spPr bwMode="auto">
              <a:xfrm>
                <a:off x="3840" y="2832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219" name="Group 71"/>
            <p:cNvGrpSpPr>
              <a:grpSpLocks/>
            </p:cNvGrpSpPr>
            <p:nvPr/>
          </p:nvGrpSpPr>
          <p:grpSpPr bwMode="auto">
            <a:xfrm>
              <a:off x="1488" y="3504"/>
              <a:ext cx="240" cy="240"/>
              <a:chOff x="1488" y="3504"/>
              <a:chExt cx="240" cy="240"/>
            </a:xfrm>
          </p:grpSpPr>
          <p:sp>
            <p:nvSpPr>
              <p:cNvPr id="220" name="Line 72"/>
              <p:cNvSpPr>
                <a:spLocks noChangeShapeType="1"/>
              </p:cNvSpPr>
              <p:nvPr/>
            </p:nvSpPr>
            <p:spPr bwMode="auto">
              <a:xfrm flipH="1">
                <a:off x="1488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21" name="Line 73"/>
              <p:cNvSpPr>
                <a:spLocks noChangeShapeType="1"/>
              </p:cNvSpPr>
              <p:nvPr/>
            </p:nvSpPr>
            <p:spPr bwMode="auto">
              <a:xfrm flipH="1">
                <a:off x="1584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22" name="Line 74"/>
              <p:cNvSpPr>
                <a:spLocks noChangeShapeType="1"/>
              </p:cNvSpPr>
              <p:nvPr/>
            </p:nvSpPr>
            <p:spPr bwMode="auto">
              <a:xfrm flipH="1">
                <a:off x="1680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246" name="Text Box 15"/>
          <p:cNvSpPr txBox="1">
            <a:spLocks noChangeArrowheads="1"/>
          </p:cNvSpPr>
          <p:nvPr/>
        </p:nvSpPr>
        <p:spPr bwMode="auto">
          <a:xfrm>
            <a:off x="1292528" y="795920"/>
            <a:ext cx="69471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800" dirty="0">
                <a:cs typeface="Arial" panose="020B0604020202020204" pitchFamily="34" charset="0"/>
              </a:rPr>
              <a:t>ITCZ</a:t>
            </a:r>
            <a:endParaRPr lang="de-DE" altLang="en-US" sz="2000" dirty="0">
              <a:cs typeface="Arial" panose="020B0604020202020204" pitchFamily="34" charset="0"/>
            </a:endParaRPr>
          </a:p>
        </p:txBody>
      </p:sp>
      <p:grpSp>
        <p:nvGrpSpPr>
          <p:cNvPr id="247" name="Group 19"/>
          <p:cNvGrpSpPr>
            <a:grpSpLocks/>
          </p:cNvGrpSpPr>
          <p:nvPr/>
        </p:nvGrpSpPr>
        <p:grpSpPr bwMode="auto">
          <a:xfrm>
            <a:off x="5739620" y="86194"/>
            <a:ext cx="1295400" cy="1219200"/>
            <a:chOff x="3888" y="528"/>
            <a:chExt cx="816" cy="768"/>
          </a:xfrm>
        </p:grpSpPr>
        <p:sp>
          <p:nvSpPr>
            <p:cNvPr id="248" name="Oval 20"/>
            <p:cNvSpPr>
              <a:spLocks noChangeArrowheads="1"/>
            </p:cNvSpPr>
            <p:nvPr/>
          </p:nvSpPr>
          <p:spPr bwMode="auto">
            <a:xfrm>
              <a:off x="4092" y="699"/>
              <a:ext cx="408" cy="42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49" name="Line 21"/>
            <p:cNvSpPr>
              <a:spLocks noChangeShapeType="1"/>
            </p:cNvSpPr>
            <p:nvPr/>
          </p:nvSpPr>
          <p:spPr bwMode="auto">
            <a:xfrm flipH="1">
              <a:off x="3888" y="912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0" name="Line 22"/>
            <p:cNvSpPr>
              <a:spLocks noChangeShapeType="1"/>
            </p:cNvSpPr>
            <p:nvPr/>
          </p:nvSpPr>
          <p:spPr bwMode="auto">
            <a:xfrm flipH="1">
              <a:off x="3984" y="1104"/>
              <a:ext cx="123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1" name="Line 23"/>
            <p:cNvSpPr>
              <a:spLocks noChangeShapeType="1"/>
            </p:cNvSpPr>
            <p:nvPr/>
          </p:nvSpPr>
          <p:spPr bwMode="auto">
            <a:xfrm>
              <a:off x="4296" y="116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2" name="Line 24"/>
            <p:cNvSpPr>
              <a:spLocks noChangeShapeType="1"/>
            </p:cNvSpPr>
            <p:nvPr/>
          </p:nvSpPr>
          <p:spPr bwMode="auto">
            <a:xfrm>
              <a:off x="4296" y="52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3" name="Line 25"/>
            <p:cNvSpPr>
              <a:spLocks noChangeShapeType="1"/>
            </p:cNvSpPr>
            <p:nvPr/>
          </p:nvSpPr>
          <p:spPr bwMode="auto">
            <a:xfrm flipH="1">
              <a:off x="4541" y="912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4" name="Line 26"/>
            <p:cNvSpPr>
              <a:spLocks noChangeShapeType="1"/>
            </p:cNvSpPr>
            <p:nvPr/>
          </p:nvSpPr>
          <p:spPr bwMode="auto">
            <a:xfrm>
              <a:off x="3970" y="656"/>
              <a:ext cx="122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5" name="Line 27"/>
            <p:cNvSpPr>
              <a:spLocks noChangeShapeType="1"/>
            </p:cNvSpPr>
            <p:nvPr/>
          </p:nvSpPr>
          <p:spPr bwMode="auto">
            <a:xfrm>
              <a:off x="4464" y="1104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6" name="Line 28"/>
            <p:cNvSpPr>
              <a:spLocks noChangeShapeType="1"/>
            </p:cNvSpPr>
            <p:nvPr/>
          </p:nvSpPr>
          <p:spPr bwMode="auto">
            <a:xfrm flipV="1">
              <a:off x="4459" y="656"/>
              <a:ext cx="123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257" name="Group 79"/>
          <p:cNvGrpSpPr>
            <a:grpSpLocks/>
          </p:cNvGrpSpPr>
          <p:nvPr/>
        </p:nvGrpSpPr>
        <p:grpSpPr bwMode="auto">
          <a:xfrm>
            <a:off x="3562350" y="897520"/>
            <a:ext cx="1600200" cy="1138238"/>
            <a:chOff x="1800" y="959"/>
            <a:chExt cx="1008" cy="717"/>
          </a:xfrm>
        </p:grpSpPr>
        <p:grpSp>
          <p:nvGrpSpPr>
            <p:cNvPr id="258" name="Group 80"/>
            <p:cNvGrpSpPr>
              <a:grpSpLocks/>
            </p:cNvGrpSpPr>
            <p:nvPr/>
          </p:nvGrpSpPr>
          <p:grpSpPr bwMode="auto">
            <a:xfrm>
              <a:off x="1824" y="1152"/>
              <a:ext cx="590" cy="524"/>
              <a:chOff x="2544" y="1950"/>
              <a:chExt cx="590" cy="524"/>
            </a:xfrm>
          </p:grpSpPr>
          <p:sp>
            <p:nvSpPr>
              <p:cNvPr id="260" name="Text Box 81"/>
              <p:cNvSpPr txBox="1">
                <a:spLocks noChangeArrowheads="1"/>
              </p:cNvSpPr>
              <p:nvPr/>
            </p:nvSpPr>
            <p:spPr bwMode="auto">
              <a:xfrm>
                <a:off x="2698" y="2088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1" name="Text Box 82"/>
              <p:cNvSpPr txBox="1">
                <a:spLocks noChangeArrowheads="1"/>
              </p:cNvSpPr>
              <p:nvPr/>
            </p:nvSpPr>
            <p:spPr bwMode="auto">
              <a:xfrm>
                <a:off x="2803" y="1961"/>
                <a:ext cx="155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2" name="Text Box 83"/>
              <p:cNvSpPr txBox="1">
                <a:spLocks noChangeArrowheads="1"/>
              </p:cNvSpPr>
              <p:nvPr/>
            </p:nvSpPr>
            <p:spPr bwMode="auto">
              <a:xfrm>
                <a:off x="2762" y="2029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3" name="Text Box 84"/>
              <p:cNvSpPr txBox="1">
                <a:spLocks noChangeArrowheads="1"/>
              </p:cNvSpPr>
              <p:nvPr/>
            </p:nvSpPr>
            <p:spPr bwMode="auto">
              <a:xfrm>
                <a:off x="2705" y="195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4" name="Text Box 85"/>
              <p:cNvSpPr txBox="1">
                <a:spLocks noChangeArrowheads="1"/>
              </p:cNvSpPr>
              <p:nvPr/>
            </p:nvSpPr>
            <p:spPr bwMode="auto">
              <a:xfrm>
                <a:off x="2649" y="209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5" name="Text Box 86"/>
              <p:cNvSpPr txBox="1">
                <a:spLocks noChangeArrowheads="1"/>
              </p:cNvSpPr>
              <p:nvPr/>
            </p:nvSpPr>
            <p:spPr bwMode="auto">
              <a:xfrm>
                <a:off x="2544" y="206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6" name="Text Box 87"/>
              <p:cNvSpPr txBox="1">
                <a:spLocks noChangeArrowheads="1"/>
              </p:cNvSpPr>
              <p:nvPr/>
            </p:nvSpPr>
            <p:spPr bwMode="auto">
              <a:xfrm>
                <a:off x="2880" y="2112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7" name="Text Box 88"/>
              <p:cNvSpPr txBox="1">
                <a:spLocks noChangeArrowheads="1"/>
              </p:cNvSpPr>
              <p:nvPr/>
            </p:nvSpPr>
            <p:spPr bwMode="auto">
              <a:xfrm>
                <a:off x="2736" y="2112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8" name="Text Box 89"/>
              <p:cNvSpPr txBox="1">
                <a:spLocks noChangeArrowheads="1"/>
              </p:cNvSpPr>
              <p:nvPr/>
            </p:nvSpPr>
            <p:spPr bwMode="auto">
              <a:xfrm>
                <a:off x="2912" y="2001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9" name="Text Box 90"/>
              <p:cNvSpPr txBox="1">
                <a:spLocks noChangeArrowheads="1"/>
              </p:cNvSpPr>
              <p:nvPr/>
            </p:nvSpPr>
            <p:spPr bwMode="auto">
              <a:xfrm>
                <a:off x="2710" y="2221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0" name="Text Box 91"/>
              <p:cNvSpPr txBox="1">
                <a:spLocks noChangeArrowheads="1"/>
              </p:cNvSpPr>
              <p:nvPr/>
            </p:nvSpPr>
            <p:spPr bwMode="auto">
              <a:xfrm>
                <a:off x="2626" y="2001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1" name="Text Box 92"/>
              <p:cNvSpPr txBox="1">
                <a:spLocks noChangeArrowheads="1"/>
              </p:cNvSpPr>
              <p:nvPr/>
            </p:nvSpPr>
            <p:spPr bwMode="auto">
              <a:xfrm>
                <a:off x="2881" y="2177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2" name="Text Box 93"/>
              <p:cNvSpPr txBox="1">
                <a:spLocks noChangeArrowheads="1"/>
              </p:cNvSpPr>
              <p:nvPr/>
            </p:nvSpPr>
            <p:spPr bwMode="auto">
              <a:xfrm>
                <a:off x="2858" y="2016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3" name="Text Box 94"/>
              <p:cNvSpPr txBox="1">
                <a:spLocks noChangeArrowheads="1"/>
              </p:cNvSpPr>
              <p:nvPr/>
            </p:nvSpPr>
            <p:spPr bwMode="auto">
              <a:xfrm>
                <a:off x="2579" y="210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4" name="Text Box 95"/>
              <p:cNvSpPr txBox="1">
                <a:spLocks noChangeArrowheads="1"/>
              </p:cNvSpPr>
              <p:nvPr/>
            </p:nvSpPr>
            <p:spPr bwMode="auto">
              <a:xfrm>
                <a:off x="2702" y="2009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5" name="Text Box 96"/>
              <p:cNvSpPr txBox="1">
                <a:spLocks noChangeArrowheads="1"/>
              </p:cNvSpPr>
              <p:nvPr/>
            </p:nvSpPr>
            <p:spPr bwMode="auto">
              <a:xfrm>
                <a:off x="2808" y="200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6" name="Text Box 97"/>
              <p:cNvSpPr txBox="1">
                <a:spLocks noChangeArrowheads="1"/>
              </p:cNvSpPr>
              <p:nvPr/>
            </p:nvSpPr>
            <p:spPr bwMode="auto">
              <a:xfrm>
                <a:off x="2781" y="2132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7" name="Text Box 98"/>
              <p:cNvSpPr txBox="1">
                <a:spLocks noChangeArrowheads="1"/>
              </p:cNvSpPr>
              <p:nvPr/>
            </p:nvSpPr>
            <p:spPr bwMode="auto">
              <a:xfrm>
                <a:off x="2794" y="218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8" name="Text Box 99"/>
              <p:cNvSpPr txBox="1">
                <a:spLocks noChangeArrowheads="1"/>
              </p:cNvSpPr>
              <p:nvPr/>
            </p:nvSpPr>
            <p:spPr bwMode="auto">
              <a:xfrm>
                <a:off x="2745" y="219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9" name="Text Box 100"/>
              <p:cNvSpPr txBox="1">
                <a:spLocks noChangeArrowheads="1"/>
              </p:cNvSpPr>
              <p:nvPr/>
            </p:nvSpPr>
            <p:spPr bwMode="auto">
              <a:xfrm>
                <a:off x="2640" y="216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0" name="Text Box 101"/>
              <p:cNvSpPr txBox="1">
                <a:spLocks noChangeArrowheads="1"/>
              </p:cNvSpPr>
              <p:nvPr/>
            </p:nvSpPr>
            <p:spPr bwMode="auto">
              <a:xfrm>
                <a:off x="2976" y="216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1" name="Text Box 102"/>
              <p:cNvSpPr txBox="1">
                <a:spLocks noChangeArrowheads="1"/>
              </p:cNvSpPr>
              <p:nvPr/>
            </p:nvSpPr>
            <p:spPr bwMode="auto">
              <a:xfrm>
                <a:off x="2880" y="2112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2" name="Text Box 103"/>
              <p:cNvSpPr txBox="1">
                <a:spLocks noChangeArrowheads="1"/>
              </p:cNvSpPr>
              <p:nvPr/>
            </p:nvSpPr>
            <p:spPr bwMode="auto">
              <a:xfrm>
                <a:off x="2832" y="206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3" name="Text Box 104"/>
              <p:cNvSpPr txBox="1">
                <a:spLocks noChangeArrowheads="1"/>
              </p:cNvSpPr>
              <p:nvPr/>
            </p:nvSpPr>
            <p:spPr bwMode="auto">
              <a:xfrm>
                <a:off x="2928" y="206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4" name="Text Box 105"/>
              <p:cNvSpPr txBox="1">
                <a:spLocks noChangeArrowheads="1"/>
              </p:cNvSpPr>
              <p:nvPr/>
            </p:nvSpPr>
            <p:spPr bwMode="auto">
              <a:xfrm>
                <a:off x="2676" y="2201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 dirty="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5" name="Text Box 106"/>
              <p:cNvSpPr txBox="1">
                <a:spLocks noChangeArrowheads="1"/>
              </p:cNvSpPr>
              <p:nvPr/>
            </p:nvSpPr>
            <p:spPr bwMode="auto">
              <a:xfrm>
                <a:off x="2832" y="216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</p:grpSp>
        <p:sp>
          <p:nvSpPr>
            <p:cNvPr id="259" name="Text Box 107"/>
            <p:cNvSpPr txBox="1">
              <a:spLocks noChangeArrowheads="1"/>
            </p:cNvSpPr>
            <p:nvPr/>
          </p:nvSpPr>
          <p:spPr bwMode="auto">
            <a:xfrm>
              <a:off x="1800" y="959"/>
              <a:ext cx="1008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en-US" sz="1800" dirty="0">
                  <a:cs typeface="Arial" panose="020B0604020202020204" pitchFamily="34" charset="0"/>
                </a:rPr>
                <a:t>H</a:t>
              </a:r>
              <a:r>
                <a:rPr lang="de-DE" altLang="en-US" sz="1800" baseline="-25000" dirty="0">
                  <a:cs typeface="Arial" panose="020B0604020202020204" pitchFamily="34" charset="0"/>
                </a:rPr>
                <a:t>2</a:t>
              </a:r>
              <a:r>
                <a:rPr lang="de-DE" altLang="en-US" sz="1800" dirty="0">
                  <a:cs typeface="Arial" panose="020B0604020202020204" pitchFamily="34" charset="0"/>
                </a:rPr>
                <a:t>SO</a:t>
              </a:r>
              <a:r>
                <a:rPr lang="de-DE" altLang="en-US" sz="1800" baseline="-25000" dirty="0">
                  <a:cs typeface="Arial" panose="020B0604020202020204" pitchFamily="34" charset="0"/>
                </a:rPr>
                <a:t>4 </a:t>
              </a:r>
              <a:r>
                <a:rPr lang="de-DE" altLang="en-US" sz="1800" dirty="0">
                  <a:cs typeface="Arial" panose="020B0604020202020204" pitchFamily="34" charset="0"/>
                </a:rPr>
                <a:t>/ H</a:t>
              </a:r>
              <a:r>
                <a:rPr lang="de-DE" altLang="en-US" sz="1800" baseline="-25000" dirty="0">
                  <a:cs typeface="Arial" panose="020B0604020202020204" pitchFamily="34" charset="0"/>
                </a:rPr>
                <a:t>2</a:t>
              </a:r>
              <a:r>
                <a:rPr lang="de-DE" altLang="en-US" sz="1800" dirty="0">
                  <a:cs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286" name="Text Box 116"/>
          <p:cNvSpPr txBox="1">
            <a:spLocks noChangeArrowheads="1"/>
          </p:cNvSpPr>
          <p:nvPr/>
        </p:nvSpPr>
        <p:spPr bwMode="auto">
          <a:xfrm>
            <a:off x="807110" y="5618403"/>
            <a:ext cx="86143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800" dirty="0" err="1">
                <a:cs typeface="Arial" panose="020B0604020202020204" pitchFamily="34" charset="0"/>
              </a:rPr>
              <a:t>tropics</a:t>
            </a:r>
            <a:endParaRPr lang="de-DE" altLang="en-US" sz="2200" dirty="0">
              <a:cs typeface="Arial" panose="020B0604020202020204" pitchFamily="34" charset="0"/>
            </a:endParaRPr>
          </a:p>
        </p:txBody>
      </p:sp>
      <p:sp>
        <p:nvSpPr>
          <p:cNvPr id="287" name="Line 111"/>
          <p:cNvSpPr>
            <a:spLocks noChangeShapeType="1"/>
          </p:cNvSpPr>
          <p:nvPr/>
        </p:nvSpPr>
        <p:spPr bwMode="auto">
          <a:xfrm flipH="1">
            <a:off x="1939987" y="2852641"/>
            <a:ext cx="1660462" cy="17976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288" name="Line 111"/>
          <p:cNvSpPr>
            <a:spLocks noChangeShapeType="1"/>
          </p:cNvSpPr>
          <p:nvPr/>
        </p:nvSpPr>
        <p:spPr bwMode="auto">
          <a:xfrm flipH="1" flipV="1">
            <a:off x="4651375" y="1744469"/>
            <a:ext cx="1931613" cy="530627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289" name="Line 76"/>
          <p:cNvSpPr>
            <a:spLocks noChangeShapeType="1"/>
          </p:cNvSpPr>
          <p:nvPr/>
        </p:nvSpPr>
        <p:spPr bwMode="auto">
          <a:xfrm flipV="1">
            <a:off x="4648200" y="1305508"/>
            <a:ext cx="838200" cy="228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grpSp>
        <p:nvGrpSpPr>
          <p:cNvPr id="290" name="Group 108"/>
          <p:cNvGrpSpPr>
            <a:grpSpLocks/>
          </p:cNvGrpSpPr>
          <p:nvPr/>
        </p:nvGrpSpPr>
        <p:grpSpPr bwMode="auto">
          <a:xfrm>
            <a:off x="2233612" y="5122656"/>
            <a:ext cx="5005388" cy="1089024"/>
            <a:chOff x="1558" y="3441"/>
            <a:chExt cx="3153" cy="686"/>
          </a:xfrm>
        </p:grpSpPr>
        <p:sp>
          <p:nvSpPr>
            <p:cNvPr id="291" name="Line 111"/>
            <p:cNvSpPr>
              <a:spLocks noChangeShapeType="1"/>
            </p:cNvSpPr>
            <p:nvPr/>
          </p:nvSpPr>
          <p:spPr bwMode="auto">
            <a:xfrm>
              <a:off x="1558" y="3803"/>
              <a:ext cx="2608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92" name="Text Box 112"/>
            <p:cNvSpPr txBox="1">
              <a:spLocks noChangeArrowheads="1"/>
            </p:cNvSpPr>
            <p:nvPr/>
          </p:nvSpPr>
          <p:spPr bwMode="auto">
            <a:xfrm>
              <a:off x="4293" y="3441"/>
              <a:ext cx="378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en-US" sz="1800" dirty="0" smtClean="0">
                  <a:cs typeface="Arial" panose="020B0604020202020204" pitchFamily="34" charset="0"/>
                </a:rPr>
                <a:t>SO</a:t>
              </a:r>
              <a:r>
                <a:rPr lang="de-DE" altLang="en-US" sz="1800" baseline="-25000" dirty="0" smtClean="0"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93" name="Text Box 113"/>
            <p:cNvSpPr txBox="1">
              <a:spLocks noChangeArrowheads="1"/>
            </p:cNvSpPr>
            <p:nvPr/>
          </p:nvSpPr>
          <p:spPr bwMode="auto">
            <a:xfrm>
              <a:off x="4231" y="3677"/>
              <a:ext cx="48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en-US" sz="1800" dirty="0">
                  <a:cs typeface="Arial" panose="020B0604020202020204" pitchFamily="34" charset="0"/>
                </a:rPr>
                <a:t>DMS</a:t>
              </a:r>
              <a:endParaRPr lang="de-DE" alt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294" name="Oval 114"/>
            <p:cNvSpPr>
              <a:spLocks noChangeArrowheads="1"/>
            </p:cNvSpPr>
            <p:nvPr/>
          </p:nvSpPr>
          <p:spPr bwMode="auto">
            <a:xfrm flipH="1">
              <a:off x="4422" y="3961"/>
              <a:ext cx="146" cy="16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295" name="Textfeld 294"/>
          <p:cNvSpPr txBox="1"/>
          <p:nvPr/>
        </p:nvSpPr>
        <p:spPr>
          <a:xfrm>
            <a:off x="3863975" y="524172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 rot="21184101" flipH="1">
            <a:off x="1797561" y="2588582"/>
            <a:ext cx="2696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Cloud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droplet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feld 119"/>
          <p:cNvSpPr txBox="1"/>
          <p:nvPr/>
        </p:nvSpPr>
        <p:spPr>
          <a:xfrm rot="957610" flipH="1">
            <a:off x="4795757" y="1837632"/>
            <a:ext cx="2696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Pfeil nach links 121">
            <a:hlinkClick r:id="rId14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3" name="Pfeil nach rechts 122">
            <a:hlinkClick r:id="rId15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879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feil nach oben 10">
            <a:hlinkClick r:id="rId2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2018371" y="-3233"/>
            <a:ext cx="5389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Flight route: South </a:t>
            </a: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de-D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OPSS: N140       	 	            CPC: N18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014761" y="2932771"/>
            <a:ext cx="334536" cy="37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773894" y="3027492"/>
            <a:ext cx="418138" cy="184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1322593" y="3168311"/>
            <a:ext cx="266689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-1505284" y="3063779"/>
            <a:ext cx="4038285" cy="83099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400" u="sng" dirty="0">
                <a:latin typeface="Arial" pitchFamily="34" charset="0"/>
                <a:cs typeface="Arial" pitchFamily="34" charset="0"/>
              </a:rPr>
              <a:t>A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erosol </a:t>
            </a:r>
            <a:r>
              <a:rPr lang="de-DE" sz="2400" u="sng" dirty="0" err="1" smtClean="0">
                <a:latin typeface="Arial" pitchFamily="34" charset="0"/>
                <a:cs typeface="Arial" pitchFamily="34" charset="0"/>
              </a:rPr>
              <a:t>particle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u="sng" dirty="0" err="1">
                <a:latin typeface="Arial" pitchFamily="34" charset="0"/>
                <a:cs typeface="Arial" pitchFamily="34" charset="0"/>
              </a:rPr>
              <a:t>distributions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25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29" name="Gerader Verbinder 28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pic>
        <p:nvPicPr>
          <p:cNvPr id="2" name="Grafik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13" y="1196169"/>
            <a:ext cx="3733903" cy="3240000"/>
          </a:xfrm>
          <a:prstGeom prst="rect">
            <a:avLst/>
          </a:prstGeom>
        </p:spPr>
      </p:pic>
      <p:pic>
        <p:nvPicPr>
          <p:cNvPr id="3" name="Grafik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31" y="1189497"/>
            <a:ext cx="3733903" cy="324000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1322593" y="4582237"/>
            <a:ext cx="6603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/>
              <a:t>N140: </a:t>
            </a:r>
            <a:r>
              <a:rPr lang="de-DE" dirty="0"/>
              <a:t>Maximum </a:t>
            </a:r>
            <a:r>
              <a:rPr lang="de-DE" dirty="0" err="1"/>
              <a:t>of</a:t>
            </a:r>
            <a:r>
              <a:rPr lang="de-DE" dirty="0"/>
              <a:t> PDF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 smtClean="0"/>
              <a:t>shifted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tropics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N140: Special </a:t>
            </a:r>
            <a:r>
              <a:rPr lang="de-DE" dirty="0" err="1" smtClean="0"/>
              <a:t>feature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high </a:t>
            </a:r>
            <a:r>
              <a:rPr lang="de-DE" dirty="0" err="1" smtClean="0"/>
              <a:t>concentrations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10-30</a:t>
            </a:r>
            <a:r>
              <a:rPr lang="de-DE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de-DE" dirty="0" smtClean="0"/>
              <a:t>°N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N18:   Maximum </a:t>
            </a:r>
            <a:r>
              <a:rPr lang="de-DE" dirty="0" err="1"/>
              <a:t>of</a:t>
            </a:r>
            <a:r>
              <a:rPr lang="de-DE" dirty="0"/>
              <a:t> PDF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shifted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 smtClean="0"/>
              <a:t>tropics</a:t>
            </a:r>
            <a:endParaRPr lang="de-DE" dirty="0" smtClean="0"/>
          </a:p>
        </p:txBody>
      </p:sp>
      <p:sp>
        <p:nvSpPr>
          <p:cNvPr id="23" name="Textfeld 22"/>
          <p:cNvSpPr txBox="1"/>
          <p:nvPr/>
        </p:nvSpPr>
        <p:spPr>
          <a:xfrm>
            <a:off x="8160550" y="2022347"/>
            <a:ext cx="792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Boreal</a:t>
            </a:r>
          </a:p>
          <a:p>
            <a:r>
              <a:rPr lang="de-DE" dirty="0" err="1" smtClean="0"/>
              <a:t>winter</a:t>
            </a:r>
            <a:endParaRPr lang="de-DE" dirty="0"/>
          </a:p>
        </p:txBody>
      </p:sp>
      <p:sp>
        <p:nvSpPr>
          <p:cNvPr id="38" name="Pfeil nach links 37">
            <a:hlinkClick r:id="rId14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Pfeil nach rechts 38">
            <a:hlinkClick r:id="rId15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0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il nach oben 1">
            <a:hlinkClick r:id="rId2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-1505284" y="3063779"/>
            <a:ext cx="4038285" cy="83099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400" u="sng" dirty="0">
                <a:latin typeface="Arial" pitchFamily="34" charset="0"/>
                <a:cs typeface="Arial" pitchFamily="34" charset="0"/>
              </a:rPr>
              <a:t>A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erosol </a:t>
            </a:r>
            <a:r>
              <a:rPr lang="de-DE" sz="2400" u="sng" dirty="0" err="1" smtClean="0">
                <a:latin typeface="Arial" pitchFamily="34" charset="0"/>
                <a:cs typeface="Arial" pitchFamily="34" charset="0"/>
              </a:rPr>
              <a:t>particle</a:t>
            </a:r>
            <a:r>
              <a:rPr lang="de-DE" sz="24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u="sng" dirty="0" err="1">
                <a:latin typeface="Arial" pitchFamily="34" charset="0"/>
                <a:cs typeface="Arial" pitchFamily="34" charset="0"/>
              </a:rPr>
              <a:t>distributions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6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pic>
        <p:nvPicPr>
          <p:cNvPr id="12" name="Grafik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9" y="168488"/>
            <a:ext cx="2864390" cy="2485502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2527292" y="794016"/>
            <a:ext cx="981308" cy="68022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3452319" y="168488"/>
            <a:ext cx="1185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LH365 +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LH366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 2011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9" y="2783387"/>
            <a:ext cx="5869236" cy="3112679"/>
          </a:xfrm>
          <a:prstGeom prst="rect">
            <a:avLst/>
          </a:prstGeom>
        </p:spPr>
      </p:pic>
      <p:pic>
        <p:nvPicPr>
          <p:cNvPr id="18" name="Grafik 1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06" y="253080"/>
            <a:ext cx="3982573" cy="2701993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7390866" y="1729169"/>
            <a:ext cx="981308" cy="68022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7432193" y="1044126"/>
            <a:ext cx="107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LH365 +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LH366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671437" y="4681523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Nyamuragira</a:t>
            </a:r>
            <a:endParaRPr lang="de-DE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 2011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435" y="4768673"/>
            <a:ext cx="269733" cy="236016"/>
          </a:xfrm>
          <a:prstGeom prst="rect">
            <a:avLst/>
          </a:prstGeom>
        </p:spPr>
      </p:pic>
      <p:cxnSp>
        <p:nvCxnSpPr>
          <p:cNvPr id="26" name="Gerade Verbindung mit Pfeil 25"/>
          <p:cNvCxnSpPr/>
          <p:nvPr/>
        </p:nvCxnSpPr>
        <p:spPr>
          <a:xfrm>
            <a:off x="3542929" y="1260088"/>
            <a:ext cx="3538095" cy="6467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3004303" y="1603637"/>
            <a:ext cx="250875" cy="26851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feil nach rechts 22">
            <a:hlinkClick r:id="rId17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links 24">
            <a:hlinkClick r:id="rId18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6609144" y="3016018"/>
            <a:ext cx="2322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Break-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smooth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Highest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sulphur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ever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IAGOS-CARIBIC</a:t>
            </a:r>
          </a:p>
          <a:p>
            <a:pPr marL="285750" indent="-285750">
              <a:buFontTx/>
              <a:buChar char="-"/>
            </a:pP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Trajectories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indicate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volcanic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eruption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8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feil nach oben 10">
            <a:hlinkClick r:id="rId2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014761" y="2932771"/>
            <a:ext cx="334536" cy="37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773894" y="3027492"/>
            <a:ext cx="418138" cy="184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-1423158" y="2879991"/>
            <a:ext cx="3523722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rafik 2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96" y="1377953"/>
            <a:ext cx="4476871" cy="3804110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802599" y="2205044"/>
            <a:ext cx="3224440" cy="201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buFontTx/>
              <a:buChar char="-"/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convective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buFontTx/>
              <a:buChar char="-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Warm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conveyor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buFontTx/>
              <a:buChar char="-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Brewer-Dobson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buFontTx/>
              <a:buChar char="-"/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Isentropic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29" name="Rechteck 28"/>
          <p:cNvSpPr/>
          <p:nvPr/>
        </p:nvSpPr>
        <p:spPr>
          <a:xfrm>
            <a:off x="4375603" y="4194503"/>
            <a:ext cx="3411794" cy="16092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Textfeld 30"/>
          <p:cNvSpPr txBox="1"/>
          <p:nvPr/>
        </p:nvSpPr>
        <p:spPr>
          <a:xfrm>
            <a:off x="8303866" y="4136467"/>
            <a:ext cx="81783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</a:p>
          <a:p>
            <a:r>
              <a:rPr lang="de-DE" sz="12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  <a:endParaRPr lang="de-DE" sz="1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1219125" y="256602"/>
            <a:ext cx="6421393" cy="446770"/>
          </a:xfrm>
          <a:prstGeom prst="rect">
            <a:avLst/>
          </a:prstGeom>
        </p:spPr>
        <p:txBody>
          <a:bodyPr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Exchange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processes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aerosol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particles</a:t>
            </a:r>
            <a:endParaRPr lang="de-DE" sz="2200" u="sng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across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tropopause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26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4" name="Gerader Verbinder 33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fik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3744569" y="5208853"/>
            <a:ext cx="1583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www.uni-frankfurt.de</a:t>
            </a:r>
            <a:endParaRPr lang="de-D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feil nach links 35">
            <a:hlinkClick r:id="rId12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Pfeil nach rechts 36">
            <a:hlinkClick r:id="rId13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6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1507712"/>
            <a:ext cx="4932519" cy="3740245"/>
          </a:xfrm>
          <a:prstGeom prst="rect">
            <a:avLst/>
          </a:prstGeom>
        </p:spPr>
      </p:pic>
      <p:sp>
        <p:nvSpPr>
          <p:cNvPr id="11" name="Pfeil nach oben 10">
            <a:hlinkClick r:id="rId4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1219125" y="256602"/>
            <a:ext cx="6421393" cy="446770"/>
          </a:xfrm>
          <a:prstGeom prst="rect">
            <a:avLst/>
          </a:prstGeom>
        </p:spPr>
        <p:txBody>
          <a:bodyPr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Exchange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processes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aerosol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particles</a:t>
            </a:r>
            <a:endParaRPr lang="de-DE" sz="2200" u="sng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across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tropopause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346064" y="1609464"/>
            <a:ext cx="36674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DJF: Clear </a:t>
            </a:r>
            <a:r>
              <a:rPr lang="de-DE" dirty="0" err="1" smtClean="0"/>
              <a:t>separation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  </a:t>
            </a:r>
          </a:p>
          <a:p>
            <a:r>
              <a:rPr lang="de-DE" dirty="0" smtClean="0"/>
              <a:t>        </a:t>
            </a:r>
            <a:r>
              <a:rPr lang="de-DE" dirty="0" err="1" smtClean="0"/>
              <a:t>troposphere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stratosphere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MAM: </a:t>
            </a:r>
            <a:r>
              <a:rPr lang="de-DE" dirty="0" err="1" smtClean="0"/>
              <a:t>Effect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Brewer- </a:t>
            </a:r>
          </a:p>
          <a:p>
            <a:r>
              <a:rPr lang="de-DE" dirty="0" smtClean="0"/>
              <a:t>            Dobson </a:t>
            </a:r>
            <a:r>
              <a:rPr lang="de-DE" dirty="0" err="1" smtClean="0"/>
              <a:t>circulation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JJA: Minimum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tropics</a:t>
            </a:r>
            <a:endParaRPr lang="de-DE" dirty="0" smtClean="0"/>
          </a:p>
          <a:p>
            <a:r>
              <a:rPr lang="de-DE" dirty="0" smtClean="0"/>
              <a:t>        Maximum at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latitudes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SON: Clear </a:t>
            </a:r>
            <a:r>
              <a:rPr lang="de-DE" dirty="0" err="1" smtClean="0"/>
              <a:t>separation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  </a:t>
            </a:r>
            <a:endParaRPr lang="de-DE" dirty="0"/>
          </a:p>
          <a:p>
            <a:r>
              <a:rPr lang="de-DE" dirty="0"/>
              <a:t>      </a:t>
            </a:r>
            <a:r>
              <a:rPr lang="de-DE" dirty="0" smtClean="0"/>
              <a:t>    </a:t>
            </a:r>
            <a:r>
              <a:rPr lang="de-DE" dirty="0" err="1"/>
              <a:t>t</a:t>
            </a:r>
            <a:r>
              <a:rPr lang="de-DE" dirty="0" err="1" smtClean="0"/>
              <a:t>roposphere</a:t>
            </a:r>
            <a:r>
              <a:rPr lang="de-DE" dirty="0" smtClean="0"/>
              <a:t> </a:t>
            </a:r>
            <a:r>
              <a:rPr lang="de-DE" dirty="0"/>
              <a:t>und </a:t>
            </a:r>
            <a:r>
              <a:rPr lang="de-DE" dirty="0" err="1"/>
              <a:t>s</a:t>
            </a:r>
            <a:r>
              <a:rPr lang="de-DE" dirty="0" err="1" smtClean="0"/>
              <a:t>tratosphere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665912" y="994592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-1423158" y="2879991"/>
            <a:ext cx="3523722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26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0" name="Gerader Verbinder 29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20" name="Pfeil nach links 19">
            <a:hlinkClick r:id="rId12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 nach rechts 31">
            <a:hlinkClick r:id="rId13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3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85" y="1667049"/>
            <a:ext cx="4543104" cy="3960000"/>
          </a:xfrm>
          <a:prstGeom prst="rect">
            <a:avLst/>
          </a:prstGeom>
        </p:spPr>
      </p:pic>
      <p:sp>
        <p:nvSpPr>
          <p:cNvPr id="11" name="Pfeil nach oben 10">
            <a:hlinkClick r:id="rId4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1598266" y="375217"/>
            <a:ext cx="6421393" cy="446770"/>
          </a:xfrm>
          <a:prstGeom prst="rect">
            <a:avLst/>
          </a:prstGeom>
        </p:spPr>
        <p:txBody>
          <a:bodyPr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Exchange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processes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aerosol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particles</a:t>
            </a:r>
            <a:endParaRPr lang="de-DE" sz="2200" u="sng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across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tropopause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965625" y="1334214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-1423158" y="2879991"/>
            <a:ext cx="3523722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082843" y="133421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Aitken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27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1" name="Gerader Verbinder 30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33" name="Pfeil nach links 32">
            <a:hlinkClick r:id="rId12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feil nach rechts 33">
            <a:hlinkClick r:id="rId13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2" y="1667049"/>
            <a:ext cx="454310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96" y="1226758"/>
            <a:ext cx="3801420" cy="208494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-1487588" y="2909229"/>
            <a:ext cx="3756156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2-MINUTE MADNESS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feil nach oben 10">
            <a:hlinkClick r:id="rId5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381120" y="507747"/>
            <a:ext cx="8957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I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n-service </a:t>
            </a:r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A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ircraft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for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a </a:t>
            </a:r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G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lobal </a:t>
            </a:r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O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bserving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S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ystem</a:t>
            </a:r>
          </a:p>
          <a:p>
            <a:pPr algn="ctr"/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C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ivil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ircraft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egular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nvestigation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Atmosphere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ased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on an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nstrument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ontainer</a:t>
            </a:r>
            <a:endParaRPr lang="de-DE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platzhalter 2"/>
          <p:cNvSpPr txBox="1">
            <a:spLocks/>
          </p:cNvSpPr>
          <p:nvPr/>
        </p:nvSpPr>
        <p:spPr>
          <a:xfrm>
            <a:off x="1346755" y="47318"/>
            <a:ext cx="6421393" cy="446770"/>
          </a:xfrm>
          <a:prstGeom prst="rect">
            <a:avLst/>
          </a:prstGeom>
        </p:spPr>
        <p:txBody>
          <a:bodyPr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IAGOS-CARIBIC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ild 2" descr="3"/>
          <p:cNvPicPr>
            <a:picLocks noChangeAspect="1" noChangeArrowheads="1"/>
          </p:cNvPicPr>
          <p:nvPr/>
        </p:nvPicPr>
        <p:blipFill>
          <a:blip r:embed="rId6" cstate="print"/>
          <a:srcRect t="20163"/>
          <a:stretch>
            <a:fillRect/>
          </a:stretch>
        </p:blipFill>
        <p:spPr bwMode="auto">
          <a:xfrm>
            <a:off x="868535" y="1469198"/>
            <a:ext cx="4272177" cy="243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Bild 2" descr="CARIBIC3 Kopi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 l="13011" t="16582" r="26740" b="25385"/>
          <a:stretch>
            <a:fillRect/>
          </a:stretch>
        </p:blipFill>
        <p:spPr bwMode="auto">
          <a:xfrm>
            <a:off x="1864812" y="3614132"/>
            <a:ext cx="2758097" cy="20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Gerade Verbindung mit Pfeil 24"/>
          <p:cNvCxnSpPr/>
          <p:nvPr/>
        </p:nvCxnSpPr>
        <p:spPr>
          <a:xfrm flipV="1">
            <a:off x="3577349" y="2682366"/>
            <a:ext cx="417882" cy="149155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3468029" y="2281652"/>
            <a:ext cx="338100" cy="23629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 Verbindung mit Pfeil 28"/>
          <p:cNvCxnSpPr/>
          <p:nvPr/>
        </p:nvCxnSpPr>
        <p:spPr>
          <a:xfrm flipH="1" flipV="1">
            <a:off x="3867513" y="2382476"/>
            <a:ext cx="2076087" cy="579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platzhalter 2"/>
          <p:cNvSpPr txBox="1">
            <a:spLocks/>
          </p:cNvSpPr>
          <p:nvPr/>
        </p:nvSpPr>
        <p:spPr>
          <a:xfrm>
            <a:off x="868535" y="1407366"/>
            <a:ext cx="3991179" cy="499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Airbus A340-600 (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since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2005)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312732" y="3580292"/>
            <a:ext cx="2387192" cy="17081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</a:p>
          <a:p>
            <a:pPr>
              <a:lnSpc>
                <a:spcPct val="125000"/>
              </a:lnSpc>
            </a:pP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de-DE" sz="14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de-DE" sz="14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>
              <a:lnSpc>
                <a:spcPct val="125000"/>
              </a:lnSpc>
            </a:pP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H, C, N, O, </a:t>
            </a:r>
            <a:r>
              <a:rPr lang="de-DE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K, …, BC</a:t>
            </a:r>
          </a:p>
          <a:p>
            <a:pPr>
              <a:lnSpc>
                <a:spcPct val="1250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GHG, NMHC, CFC,</a:t>
            </a:r>
          </a:p>
          <a:p>
            <a:pPr>
              <a:lnSpc>
                <a:spcPct val="1250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de-DE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CN, O</a:t>
            </a:r>
            <a:r>
              <a:rPr lang="de-DE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de-DE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O,</a:t>
            </a:r>
          </a:p>
          <a:p>
            <a:pPr>
              <a:lnSpc>
                <a:spcPct val="1250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CO, CO</a:t>
            </a:r>
            <a:r>
              <a:rPr lang="de-DE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2,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NO,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30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sp>
        <p:nvSpPr>
          <p:cNvPr id="37" name="Pfeil nach rechts 36">
            <a:hlinkClick r:id="rId15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8" name="Gerader Verbinder 37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3" name="Geschweifte Klammer rechts 2"/>
          <p:cNvSpPr/>
          <p:nvPr/>
        </p:nvSpPr>
        <p:spPr>
          <a:xfrm>
            <a:off x="7676311" y="3651411"/>
            <a:ext cx="207440" cy="7560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Geschweifte Klammer rechts 39"/>
          <p:cNvSpPr/>
          <p:nvPr/>
        </p:nvSpPr>
        <p:spPr>
          <a:xfrm>
            <a:off x="7694021" y="4478530"/>
            <a:ext cx="195633" cy="75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8048622" y="3708317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Aerosol </a:t>
            </a: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particles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8164568" y="4533364"/>
            <a:ext cx="6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Trace</a:t>
            </a:r>
          </a:p>
          <a:p>
            <a:pPr algn="ctr"/>
            <a:r>
              <a:rPr lang="de-DE" dirty="0" err="1" smtClean="0"/>
              <a:t>gases</a:t>
            </a:r>
            <a:endParaRPr lang="de-DE" dirty="0"/>
          </a:p>
        </p:txBody>
      </p:sp>
      <p:sp>
        <p:nvSpPr>
          <p:cNvPr id="5" name="Textfeld 4">
            <a:hlinkClick r:id="rId17"/>
          </p:cNvPr>
          <p:cNvSpPr txBox="1"/>
          <p:nvPr/>
        </p:nvSpPr>
        <p:spPr>
          <a:xfrm>
            <a:off x="4875568" y="5591089"/>
            <a:ext cx="2553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smtClean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www.caribic-atmospheric.com</a:t>
            </a:r>
            <a:endParaRPr lang="de-D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hlinkClick r:id="rId18"/>
          </p:cNvPr>
          <p:cNvSpPr txBox="1"/>
          <p:nvPr/>
        </p:nvSpPr>
        <p:spPr>
          <a:xfrm>
            <a:off x="4875568" y="5865541"/>
            <a:ext cx="2127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www.iagos.org</a:t>
            </a:r>
            <a:endParaRPr lang="de-D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9676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rafik 12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40" y="1591340"/>
            <a:ext cx="2684562" cy="2340000"/>
          </a:xfrm>
          <a:prstGeom prst="rect">
            <a:avLst/>
          </a:prstGeom>
        </p:spPr>
      </p:pic>
      <p:pic>
        <p:nvPicPr>
          <p:cNvPr id="130" name="Grafik 12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87" y="2126045"/>
            <a:ext cx="2684562" cy="2340000"/>
          </a:xfrm>
          <a:prstGeom prst="rect">
            <a:avLst/>
          </a:prstGeom>
        </p:spPr>
      </p:pic>
      <p:sp>
        <p:nvSpPr>
          <p:cNvPr id="11" name="Pfeil nach oben 10">
            <a:hlinkClick r:id="rId6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1371602" y="-3233"/>
            <a:ext cx="53899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Microphysical</a:t>
            </a:r>
            <a:r>
              <a:rPr lang="de-DE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de-DE" sz="22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24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6" name="Gerader Verbinder 35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145" name="Freeform 18"/>
          <p:cNvSpPr>
            <a:spLocks/>
          </p:cNvSpPr>
          <p:nvPr/>
        </p:nvSpPr>
        <p:spPr bwMode="auto">
          <a:xfrm>
            <a:off x="4419600" y="4505907"/>
            <a:ext cx="930275" cy="436563"/>
          </a:xfrm>
          <a:custGeom>
            <a:avLst/>
            <a:gdLst>
              <a:gd name="T0" fmla="*/ 1451610000 w 586"/>
              <a:gd name="T1" fmla="*/ 473789918 h 275"/>
              <a:gd name="T2" fmla="*/ 1476811563 w 586"/>
              <a:gd name="T3" fmla="*/ 236894959 h 275"/>
              <a:gd name="T4" fmla="*/ 1340723125 w 586"/>
              <a:gd name="T5" fmla="*/ 37803181 h 275"/>
              <a:gd name="T6" fmla="*/ 945059388 w 586"/>
              <a:gd name="T7" fmla="*/ 90725729 h 275"/>
              <a:gd name="T8" fmla="*/ 561995638 w 586"/>
              <a:gd name="T9" fmla="*/ 0 h 275"/>
              <a:gd name="T10" fmla="*/ 216733438 w 586"/>
              <a:gd name="T11" fmla="*/ 70564456 h 275"/>
              <a:gd name="T12" fmla="*/ 88206263 w 586"/>
              <a:gd name="T13" fmla="*/ 199093366 h 275"/>
              <a:gd name="T14" fmla="*/ 0 w 586"/>
              <a:gd name="T15" fmla="*/ 420867370 h 275"/>
              <a:gd name="T16" fmla="*/ 120967500 w 586"/>
              <a:gd name="T17" fmla="*/ 556955963 h 275"/>
              <a:gd name="T18" fmla="*/ 304939700 w 586"/>
              <a:gd name="T19" fmla="*/ 617439782 h 275"/>
              <a:gd name="T20" fmla="*/ 466229700 w 586"/>
              <a:gd name="T21" fmla="*/ 572076918 h 275"/>
              <a:gd name="T22" fmla="*/ 899696575 w 586"/>
              <a:gd name="T23" fmla="*/ 693044556 h 275"/>
              <a:gd name="T24" fmla="*/ 1270158750 w 586"/>
              <a:gd name="T25" fmla="*/ 682963920 h 275"/>
              <a:gd name="T26" fmla="*/ 1451610000 w 586"/>
              <a:gd name="T27" fmla="*/ 473789918 h 2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86" h="275">
                <a:moveTo>
                  <a:pt x="576" y="188"/>
                </a:moveTo>
                <a:lnTo>
                  <a:pt x="586" y="94"/>
                </a:lnTo>
                <a:lnTo>
                  <a:pt x="532" y="15"/>
                </a:lnTo>
                <a:lnTo>
                  <a:pt x="375" y="36"/>
                </a:lnTo>
                <a:lnTo>
                  <a:pt x="223" y="0"/>
                </a:lnTo>
                <a:lnTo>
                  <a:pt x="86" y="28"/>
                </a:lnTo>
                <a:lnTo>
                  <a:pt x="35" y="79"/>
                </a:lnTo>
                <a:lnTo>
                  <a:pt x="0" y="167"/>
                </a:lnTo>
                <a:lnTo>
                  <a:pt x="48" y="221"/>
                </a:lnTo>
                <a:lnTo>
                  <a:pt x="121" y="245"/>
                </a:lnTo>
                <a:lnTo>
                  <a:pt x="185" y="227"/>
                </a:lnTo>
                <a:lnTo>
                  <a:pt x="357" y="275"/>
                </a:lnTo>
                <a:lnTo>
                  <a:pt x="504" y="271"/>
                </a:lnTo>
                <a:lnTo>
                  <a:pt x="576" y="18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46" name="Freeform 115"/>
          <p:cNvSpPr>
            <a:spLocks/>
          </p:cNvSpPr>
          <p:nvPr/>
        </p:nvSpPr>
        <p:spPr bwMode="auto">
          <a:xfrm>
            <a:off x="5562600" y="4505907"/>
            <a:ext cx="930275" cy="436563"/>
          </a:xfrm>
          <a:custGeom>
            <a:avLst/>
            <a:gdLst>
              <a:gd name="T0" fmla="*/ 1451610000 w 586"/>
              <a:gd name="T1" fmla="*/ 473789918 h 275"/>
              <a:gd name="T2" fmla="*/ 1476811563 w 586"/>
              <a:gd name="T3" fmla="*/ 236894959 h 275"/>
              <a:gd name="T4" fmla="*/ 1340723125 w 586"/>
              <a:gd name="T5" fmla="*/ 37803181 h 275"/>
              <a:gd name="T6" fmla="*/ 945059388 w 586"/>
              <a:gd name="T7" fmla="*/ 90725729 h 275"/>
              <a:gd name="T8" fmla="*/ 561995638 w 586"/>
              <a:gd name="T9" fmla="*/ 0 h 275"/>
              <a:gd name="T10" fmla="*/ 216733438 w 586"/>
              <a:gd name="T11" fmla="*/ 70564456 h 275"/>
              <a:gd name="T12" fmla="*/ 88206263 w 586"/>
              <a:gd name="T13" fmla="*/ 199093366 h 275"/>
              <a:gd name="T14" fmla="*/ 0 w 586"/>
              <a:gd name="T15" fmla="*/ 420867370 h 275"/>
              <a:gd name="T16" fmla="*/ 120967500 w 586"/>
              <a:gd name="T17" fmla="*/ 556955963 h 275"/>
              <a:gd name="T18" fmla="*/ 304939700 w 586"/>
              <a:gd name="T19" fmla="*/ 617439782 h 275"/>
              <a:gd name="T20" fmla="*/ 466229700 w 586"/>
              <a:gd name="T21" fmla="*/ 572076918 h 275"/>
              <a:gd name="T22" fmla="*/ 899696575 w 586"/>
              <a:gd name="T23" fmla="*/ 693044556 h 275"/>
              <a:gd name="T24" fmla="*/ 1270158750 w 586"/>
              <a:gd name="T25" fmla="*/ 682963920 h 275"/>
              <a:gd name="T26" fmla="*/ 1451610000 w 586"/>
              <a:gd name="T27" fmla="*/ 473789918 h 2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86" h="275">
                <a:moveTo>
                  <a:pt x="576" y="188"/>
                </a:moveTo>
                <a:lnTo>
                  <a:pt x="586" y="94"/>
                </a:lnTo>
                <a:lnTo>
                  <a:pt x="532" y="15"/>
                </a:lnTo>
                <a:lnTo>
                  <a:pt x="375" y="36"/>
                </a:lnTo>
                <a:lnTo>
                  <a:pt x="223" y="0"/>
                </a:lnTo>
                <a:lnTo>
                  <a:pt x="86" y="28"/>
                </a:lnTo>
                <a:lnTo>
                  <a:pt x="35" y="79"/>
                </a:lnTo>
                <a:lnTo>
                  <a:pt x="0" y="167"/>
                </a:lnTo>
                <a:lnTo>
                  <a:pt x="48" y="221"/>
                </a:lnTo>
                <a:lnTo>
                  <a:pt x="121" y="245"/>
                </a:lnTo>
                <a:lnTo>
                  <a:pt x="185" y="227"/>
                </a:lnTo>
                <a:lnTo>
                  <a:pt x="357" y="275"/>
                </a:lnTo>
                <a:lnTo>
                  <a:pt x="504" y="271"/>
                </a:lnTo>
                <a:lnTo>
                  <a:pt x="576" y="18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47" name="Text Box 117"/>
          <p:cNvSpPr txBox="1">
            <a:spLocks noChangeArrowheads="1"/>
          </p:cNvSpPr>
          <p:nvPr/>
        </p:nvSpPr>
        <p:spPr bwMode="auto">
          <a:xfrm>
            <a:off x="7516731" y="5077239"/>
            <a:ext cx="123332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800" dirty="0" err="1">
                <a:cs typeface="Arial" panose="020B0604020202020204" pitchFamily="34" charset="0"/>
              </a:rPr>
              <a:t>subtropics</a:t>
            </a:r>
            <a:endParaRPr lang="de-DE" altLang="en-US" sz="2000" dirty="0">
              <a:cs typeface="Arial" panose="020B0604020202020204" pitchFamily="34" charset="0"/>
            </a:endParaRPr>
          </a:p>
        </p:txBody>
      </p:sp>
      <p:sp>
        <p:nvSpPr>
          <p:cNvPr id="148" name="Freeform 118"/>
          <p:cNvSpPr>
            <a:spLocks/>
          </p:cNvSpPr>
          <p:nvPr/>
        </p:nvSpPr>
        <p:spPr bwMode="auto">
          <a:xfrm>
            <a:off x="6765925" y="4505907"/>
            <a:ext cx="930275" cy="436563"/>
          </a:xfrm>
          <a:custGeom>
            <a:avLst/>
            <a:gdLst>
              <a:gd name="T0" fmla="*/ 1451610000 w 586"/>
              <a:gd name="T1" fmla="*/ 473789918 h 275"/>
              <a:gd name="T2" fmla="*/ 1476811563 w 586"/>
              <a:gd name="T3" fmla="*/ 236894959 h 275"/>
              <a:gd name="T4" fmla="*/ 1340723125 w 586"/>
              <a:gd name="T5" fmla="*/ 37803181 h 275"/>
              <a:gd name="T6" fmla="*/ 945059388 w 586"/>
              <a:gd name="T7" fmla="*/ 90725729 h 275"/>
              <a:gd name="T8" fmla="*/ 561995638 w 586"/>
              <a:gd name="T9" fmla="*/ 0 h 275"/>
              <a:gd name="T10" fmla="*/ 216733438 w 586"/>
              <a:gd name="T11" fmla="*/ 70564456 h 275"/>
              <a:gd name="T12" fmla="*/ 88206263 w 586"/>
              <a:gd name="T13" fmla="*/ 199093366 h 275"/>
              <a:gd name="T14" fmla="*/ 0 w 586"/>
              <a:gd name="T15" fmla="*/ 420867370 h 275"/>
              <a:gd name="T16" fmla="*/ 120967500 w 586"/>
              <a:gd name="T17" fmla="*/ 556955963 h 275"/>
              <a:gd name="T18" fmla="*/ 304939700 w 586"/>
              <a:gd name="T19" fmla="*/ 617439782 h 275"/>
              <a:gd name="T20" fmla="*/ 466229700 w 586"/>
              <a:gd name="T21" fmla="*/ 572076918 h 275"/>
              <a:gd name="T22" fmla="*/ 899696575 w 586"/>
              <a:gd name="T23" fmla="*/ 693044556 h 275"/>
              <a:gd name="T24" fmla="*/ 1270158750 w 586"/>
              <a:gd name="T25" fmla="*/ 682963920 h 275"/>
              <a:gd name="T26" fmla="*/ 1451610000 w 586"/>
              <a:gd name="T27" fmla="*/ 473789918 h 2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86" h="275">
                <a:moveTo>
                  <a:pt x="576" y="188"/>
                </a:moveTo>
                <a:lnTo>
                  <a:pt x="586" y="94"/>
                </a:lnTo>
                <a:lnTo>
                  <a:pt x="532" y="15"/>
                </a:lnTo>
                <a:lnTo>
                  <a:pt x="375" y="36"/>
                </a:lnTo>
                <a:lnTo>
                  <a:pt x="223" y="0"/>
                </a:lnTo>
                <a:lnTo>
                  <a:pt x="86" y="28"/>
                </a:lnTo>
                <a:lnTo>
                  <a:pt x="35" y="79"/>
                </a:lnTo>
                <a:lnTo>
                  <a:pt x="0" y="167"/>
                </a:lnTo>
                <a:lnTo>
                  <a:pt x="48" y="221"/>
                </a:lnTo>
                <a:lnTo>
                  <a:pt x="121" y="245"/>
                </a:lnTo>
                <a:lnTo>
                  <a:pt x="185" y="227"/>
                </a:lnTo>
                <a:lnTo>
                  <a:pt x="357" y="275"/>
                </a:lnTo>
                <a:lnTo>
                  <a:pt x="504" y="271"/>
                </a:lnTo>
                <a:lnTo>
                  <a:pt x="576" y="18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97" name="Freeform 14"/>
          <p:cNvSpPr>
            <a:spLocks/>
          </p:cNvSpPr>
          <p:nvPr/>
        </p:nvSpPr>
        <p:spPr bwMode="auto">
          <a:xfrm>
            <a:off x="1057275" y="1305507"/>
            <a:ext cx="1789113" cy="3702050"/>
          </a:xfrm>
          <a:custGeom>
            <a:avLst/>
            <a:gdLst>
              <a:gd name="T0" fmla="*/ 1214715652 w 1127"/>
              <a:gd name="T1" fmla="*/ 2147483647 h 2114"/>
              <a:gd name="T2" fmla="*/ 1265118791 w 1127"/>
              <a:gd name="T3" fmla="*/ 2147483647 h 2114"/>
              <a:gd name="T4" fmla="*/ 1146672208 w 1127"/>
              <a:gd name="T5" fmla="*/ 2147483647 h 2114"/>
              <a:gd name="T6" fmla="*/ 1282760683 w 1127"/>
              <a:gd name="T7" fmla="*/ 2147483647 h 2114"/>
              <a:gd name="T8" fmla="*/ 1214715652 w 1127"/>
              <a:gd name="T9" fmla="*/ 2109905819 h 2114"/>
              <a:gd name="T10" fmla="*/ 1580139204 w 1127"/>
              <a:gd name="T11" fmla="*/ 1741898583 h 2114"/>
              <a:gd name="T12" fmla="*/ 1945561169 w 1127"/>
              <a:gd name="T13" fmla="*/ 1708165097 h 2114"/>
              <a:gd name="T14" fmla="*/ 2147483647 w 1127"/>
              <a:gd name="T15" fmla="*/ 1754165783 h 2114"/>
              <a:gd name="T16" fmla="*/ 2147483647 w 1127"/>
              <a:gd name="T17" fmla="*/ 1530295079 h 2114"/>
              <a:gd name="T18" fmla="*/ 2147483647 w 1127"/>
              <a:gd name="T19" fmla="*/ 1318691575 h 2114"/>
              <a:gd name="T20" fmla="*/ 2011085250 w 1127"/>
              <a:gd name="T21" fmla="*/ 1263490051 h 2114"/>
              <a:gd name="T22" fmla="*/ 1663303590 w 1127"/>
              <a:gd name="T23" fmla="*/ 1263490051 h 2114"/>
              <a:gd name="T24" fmla="*/ 1489413554 w 1127"/>
              <a:gd name="T25" fmla="*/ 978285100 h 2114"/>
              <a:gd name="T26" fmla="*/ 1580139204 w 1127"/>
              <a:gd name="T27" fmla="*/ 665479387 h 2114"/>
              <a:gd name="T28" fmla="*/ 1910278971 w 1127"/>
              <a:gd name="T29" fmla="*/ 640944988 h 2114"/>
              <a:gd name="T30" fmla="*/ 2147483647 w 1127"/>
              <a:gd name="T31" fmla="*/ 588811578 h 2114"/>
              <a:gd name="T32" fmla="*/ 2147483647 w 1127"/>
              <a:gd name="T33" fmla="*/ 720679159 h 2114"/>
              <a:gd name="T34" fmla="*/ 2147483647 w 1127"/>
              <a:gd name="T35" fmla="*/ 585743465 h 2114"/>
              <a:gd name="T36" fmla="*/ 2147483647 w 1127"/>
              <a:gd name="T37" fmla="*/ 377206323 h 2114"/>
              <a:gd name="T38" fmla="*/ 2147483647 w 1127"/>
              <a:gd name="T39" fmla="*/ 141068419 h 2114"/>
              <a:gd name="T40" fmla="*/ 2147483647 w 1127"/>
              <a:gd name="T41" fmla="*/ 88935009 h 2114"/>
              <a:gd name="T42" fmla="*/ 1471771661 w 1127"/>
              <a:gd name="T43" fmla="*/ 67468723 h 2114"/>
              <a:gd name="T44" fmla="*/ 796369598 w 1127"/>
              <a:gd name="T45" fmla="*/ 0 h 2114"/>
              <a:gd name="T46" fmla="*/ 0 w 1127"/>
              <a:gd name="T47" fmla="*/ 88935009 h 2114"/>
              <a:gd name="T48" fmla="*/ 136088476 w 1127"/>
              <a:gd name="T49" fmla="*/ 656278550 h 2114"/>
              <a:gd name="T50" fmla="*/ 171370673 w 1127"/>
              <a:gd name="T51" fmla="*/ 1438293708 h 2114"/>
              <a:gd name="T52" fmla="*/ 289818843 w 1127"/>
              <a:gd name="T53" fmla="*/ 2008703610 h 2114"/>
              <a:gd name="T54" fmla="*/ 239415704 w 1127"/>
              <a:gd name="T55" fmla="*/ 2147483647 h 2114"/>
              <a:gd name="T56" fmla="*/ 461189516 w 1127"/>
              <a:gd name="T57" fmla="*/ 2147483647 h 2114"/>
              <a:gd name="T58" fmla="*/ 325101041 w 1127"/>
              <a:gd name="T59" fmla="*/ 2147483647 h 2114"/>
              <a:gd name="T60" fmla="*/ 171370673 w 1127"/>
              <a:gd name="T61" fmla="*/ 2147483647 h 2114"/>
              <a:gd name="T62" fmla="*/ 325101041 w 1127"/>
              <a:gd name="T63" fmla="*/ 2147483647 h 2114"/>
              <a:gd name="T64" fmla="*/ 257056009 w 1127"/>
              <a:gd name="T65" fmla="*/ 2147483647 h 2114"/>
              <a:gd name="T66" fmla="*/ 342741346 w 1127"/>
              <a:gd name="T67" fmla="*/ 2147483647 h 2114"/>
              <a:gd name="T68" fmla="*/ 1378526648 w 1127"/>
              <a:gd name="T69" fmla="*/ 2147483647 h 2114"/>
              <a:gd name="T70" fmla="*/ 1368446020 w 1127"/>
              <a:gd name="T71" fmla="*/ 2147483647 h 2114"/>
              <a:gd name="T72" fmla="*/ 1214715652 w 1127"/>
              <a:gd name="T73" fmla="*/ 2147483647 h 211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27" h="2114">
                <a:moveTo>
                  <a:pt x="482" y="1661"/>
                </a:moveTo>
                <a:lnTo>
                  <a:pt x="502" y="1370"/>
                </a:lnTo>
                <a:lnTo>
                  <a:pt x="455" y="1105"/>
                </a:lnTo>
                <a:lnTo>
                  <a:pt x="509" y="858"/>
                </a:lnTo>
                <a:lnTo>
                  <a:pt x="482" y="688"/>
                </a:lnTo>
                <a:lnTo>
                  <a:pt x="627" y="568"/>
                </a:lnTo>
                <a:lnTo>
                  <a:pt x="772" y="557"/>
                </a:lnTo>
                <a:lnTo>
                  <a:pt x="870" y="572"/>
                </a:lnTo>
                <a:lnTo>
                  <a:pt x="917" y="499"/>
                </a:lnTo>
                <a:lnTo>
                  <a:pt x="888" y="430"/>
                </a:lnTo>
                <a:lnTo>
                  <a:pt x="798" y="412"/>
                </a:lnTo>
                <a:lnTo>
                  <a:pt x="660" y="412"/>
                </a:lnTo>
                <a:lnTo>
                  <a:pt x="591" y="319"/>
                </a:lnTo>
                <a:lnTo>
                  <a:pt x="627" y="217"/>
                </a:lnTo>
                <a:lnTo>
                  <a:pt x="758" y="209"/>
                </a:lnTo>
                <a:lnTo>
                  <a:pt x="892" y="192"/>
                </a:lnTo>
                <a:lnTo>
                  <a:pt x="1019" y="235"/>
                </a:lnTo>
                <a:lnTo>
                  <a:pt x="1098" y="191"/>
                </a:lnTo>
                <a:lnTo>
                  <a:pt x="1127" y="123"/>
                </a:lnTo>
                <a:lnTo>
                  <a:pt x="1033" y="46"/>
                </a:lnTo>
                <a:lnTo>
                  <a:pt x="862" y="29"/>
                </a:lnTo>
                <a:lnTo>
                  <a:pt x="584" y="22"/>
                </a:lnTo>
                <a:lnTo>
                  <a:pt x="316" y="0"/>
                </a:lnTo>
                <a:lnTo>
                  <a:pt x="0" y="29"/>
                </a:lnTo>
                <a:lnTo>
                  <a:pt x="54" y="214"/>
                </a:lnTo>
                <a:lnTo>
                  <a:pt x="68" y="469"/>
                </a:lnTo>
                <a:lnTo>
                  <a:pt x="115" y="655"/>
                </a:lnTo>
                <a:lnTo>
                  <a:pt x="95" y="893"/>
                </a:lnTo>
                <a:lnTo>
                  <a:pt x="183" y="1060"/>
                </a:lnTo>
                <a:lnTo>
                  <a:pt x="129" y="1246"/>
                </a:lnTo>
                <a:lnTo>
                  <a:pt x="68" y="1440"/>
                </a:lnTo>
                <a:lnTo>
                  <a:pt x="129" y="1626"/>
                </a:lnTo>
                <a:lnTo>
                  <a:pt x="102" y="1900"/>
                </a:lnTo>
                <a:lnTo>
                  <a:pt x="136" y="2112"/>
                </a:lnTo>
                <a:lnTo>
                  <a:pt x="547" y="2114"/>
                </a:lnTo>
                <a:lnTo>
                  <a:pt x="543" y="1856"/>
                </a:lnTo>
                <a:lnTo>
                  <a:pt x="482" y="166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98" name="Freeform 16"/>
          <p:cNvSpPr>
            <a:spLocks/>
          </p:cNvSpPr>
          <p:nvPr/>
        </p:nvSpPr>
        <p:spPr bwMode="auto">
          <a:xfrm>
            <a:off x="2133600" y="3210507"/>
            <a:ext cx="863600" cy="1793875"/>
          </a:xfrm>
          <a:custGeom>
            <a:avLst/>
            <a:gdLst>
              <a:gd name="T0" fmla="*/ 1078626875 w 544"/>
              <a:gd name="T1" fmla="*/ 2147483647 h 1130"/>
              <a:gd name="T2" fmla="*/ 1129030000 w 544"/>
              <a:gd name="T3" fmla="*/ 1839714063 h 1130"/>
              <a:gd name="T4" fmla="*/ 1010583450 w 544"/>
              <a:gd name="T5" fmla="*/ 1479332513 h 1130"/>
              <a:gd name="T6" fmla="*/ 1146671888 w 544"/>
              <a:gd name="T7" fmla="*/ 1144150938 h 1130"/>
              <a:gd name="T8" fmla="*/ 1181954075 w 544"/>
              <a:gd name="T9" fmla="*/ 844253138 h 1130"/>
              <a:gd name="T10" fmla="*/ 1146671888 w 544"/>
              <a:gd name="T11" fmla="*/ 592237513 h 1130"/>
              <a:gd name="T12" fmla="*/ 1370965000 w 544"/>
              <a:gd name="T13" fmla="*/ 304939700 h 1130"/>
              <a:gd name="T14" fmla="*/ 1161792825 w 544"/>
              <a:gd name="T15" fmla="*/ 42843450 h 1130"/>
              <a:gd name="T16" fmla="*/ 685482500 w 544"/>
              <a:gd name="T17" fmla="*/ 27722513 h 1130"/>
              <a:gd name="T18" fmla="*/ 186491563 w 544"/>
              <a:gd name="T19" fmla="*/ 0 h 1130"/>
              <a:gd name="T20" fmla="*/ 0 w 544"/>
              <a:gd name="T21" fmla="*/ 267136563 h 1130"/>
              <a:gd name="T22" fmla="*/ 35282188 w 544"/>
              <a:gd name="T23" fmla="*/ 617439075 h 1130"/>
              <a:gd name="T24" fmla="*/ 153730325 w 544"/>
              <a:gd name="T25" fmla="*/ 869454700 h 1130"/>
              <a:gd name="T26" fmla="*/ 103327200 w 544"/>
              <a:gd name="T27" fmla="*/ 1192034700 h 1130"/>
              <a:gd name="T28" fmla="*/ 325100950 w 544"/>
              <a:gd name="T29" fmla="*/ 1418848763 h 1130"/>
              <a:gd name="T30" fmla="*/ 189012513 w 544"/>
              <a:gd name="T31" fmla="*/ 1673383750 h 1130"/>
              <a:gd name="T32" fmla="*/ 35282188 w 544"/>
              <a:gd name="T33" fmla="*/ 1935480000 h 1130"/>
              <a:gd name="T34" fmla="*/ 189012513 w 544"/>
              <a:gd name="T35" fmla="*/ 2147483647 h 1130"/>
              <a:gd name="T36" fmla="*/ 120967500 w 544"/>
              <a:gd name="T37" fmla="*/ 2147483647 h 1130"/>
              <a:gd name="T38" fmla="*/ 206652813 w 544"/>
              <a:gd name="T39" fmla="*/ 2147483647 h 1130"/>
              <a:gd name="T40" fmla="*/ 1164312188 w 544"/>
              <a:gd name="T41" fmla="*/ 2147483647 h 1130"/>
              <a:gd name="T42" fmla="*/ 1232357200 w 544"/>
              <a:gd name="T43" fmla="*/ 2147483647 h 1130"/>
              <a:gd name="T44" fmla="*/ 1078626875 w 544"/>
              <a:gd name="T45" fmla="*/ 2147483647 h 11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44" h="1130">
                <a:moveTo>
                  <a:pt x="428" y="887"/>
                </a:moveTo>
                <a:lnTo>
                  <a:pt x="448" y="730"/>
                </a:lnTo>
                <a:lnTo>
                  <a:pt x="401" y="587"/>
                </a:lnTo>
                <a:lnTo>
                  <a:pt x="455" y="454"/>
                </a:lnTo>
                <a:lnTo>
                  <a:pt x="469" y="335"/>
                </a:lnTo>
                <a:lnTo>
                  <a:pt x="455" y="235"/>
                </a:lnTo>
                <a:lnTo>
                  <a:pt x="544" y="121"/>
                </a:lnTo>
                <a:lnTo>
                  <a:pt x="461" y="17"/>
                </a:lnTo>
                <a:lnTo>
                  <a:pt x="272" y="11"/>
                </a:lnTo>
                <a:lnTo>
                  <a:pt x="74" y="0"/>
                </a:lnTo>
                <a:lnTo>
                  <a:pt x="0" y="106"/>
                </a:lnTo>
                <a:lnTo>
                  <a:pt x="14" y="245"/>
                </a:lnTo>
                <a:lnTo>
                  <a:pt x="61" y="345"/>
                </a:lnTo>
                <a:lnTo>
                  <a:pt x="41" y="473"/>
                </a:lnTo>
                <a:lnTo>
                  <a:pt x="129" y="563"/>
                </a:lnTo>
                <a:lnTo>
                  <a:pt x="75" y="664"/>
                </a:lnTo>
                <a:lnTo>
                  <a:pt x="14" y="768"/>
                </a:lnTo>
                <a:lnTo>
                  <a:pt x="75" y="868"/>
                </a:lnTo>
                <a:lnTo>
                  <a:pt x="48" y="1016"/>
                </a:lnTo>
                <a:lnTo>
                  <a:pt x="82" y="1130"/>
                </a:lnTo>
                <a:lnTo>
                  <a:pt x="462" y="1125"/>
                </a:lnTo>
                <a:lnTo>
                  <a:pt x="489" y="992"/>
                </a:lnTo>
                <a:lnTo>
                  <a:pt x="428" y="887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99" name="Freeform 17"/>
          <p:cNvSpPr>
            <a:spLocks/>
          </p:cNvSpPr>
          <p:nvPr/>
        </p:nvSpPr>
        <p:spPr bwMode="auto">
          <a:xfrm>
            <a:off x="3267075" y="4517020"/>
            <a:ext cx="930275" cy="436562"/>
          </a:xfrm>
          <a:custGeom>
            <a:avLst/>
            <a:gdLst>
              <a:gd name="T0" fmla="*/ 1451610000 w 586"/>
              <a:gd name="T1" fmla="*/ 473788832 h 275"/>
              <a:gd name="T2" fmla="*/ 1476811563 w 586"/>
              <a:gd name="T3" fmla="*/ 236894416 h 275"/>
              <a:gd name="T4" fmla="*/ 1340723125 w 586"/>
              <a:gd name="T5" fmla="*/ 37801507 h 275"/>
              <a:gd name="T6" fmla="*/ 945059388 w 586"/>
              <a:gd name="T7" fmla="*/ 90725521 h 275"/>
              <a:gd name="T8" fmla="*/ 561995638 w 586"/>
              <a:gd name="T9" fmla="*/ 0 h 275"/>
              <a:gd name="T10" fmla="*/ 216733438 w 586"/>
              <a:gd name="T11" fmla="*/ 70564294 h 275"/>
              <a:gd name="T12" fmla="*/ 88206263 w 586"/>
              <a:gd name="T13" fmla="*/ 199091322 h 275"/>
              <a:gd name="T14" fmla="*/ 0 w 586"/>
              <a:gd name="T15" fmla="*/ 420864818 h 275"/>
              <a:gd name="T16" fmla="*/ 120967500 w 586"/>
              <a:gd name="T17" fmla="*/ 556953100 h 275"/>
              <a:gd name="T18" fmla="*/ 304939700 w 586"/>
              <a:gd name="T19" fmla="*/ 617436780 h 275"/>
              <a:gd name="T20" fmla="*/ 466229700 w 586"/>
              <a:gd name="T21" fmla="*/ 572074020 h 275"/>
              <a:gd name="T22" fmla="*/ 899696575 w 586"/>
              <a:gd name="T23" fmla="*/ 693041381 h 275"/>
              <a:gd name="T24" fmla="*/ 1270158750 w 586"/>
              <a:gd name="T25" fmla="*/ 682960768 h 275"/>
              <a:gd name="T26" fmla="*/ 1451610000 w 586"/>
              <a:gd name="T27" fmla="*/ 473788832 h 2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86" h="275">
                <a:moveTo>
                  <a:pt x="576" y="188"/>
                </a:moveTo>
                <a:lnTo>
                  <a:pt x="586" y="94"/>
                </a:lnTo>
                <a:lnTo>
                  <a:pt x="532" y="15"/>
                </a:lnTo>
                <a:lnTo>
                  <a:pt x="375" y="36"/>
                </a:lnTo>
                <a:lnTo>
                  <a:pt x="223" y="0"/>
                </a:lnTo>
                <a:lnTo>
                  <a:pt x="86" y="28"/>
                </a:lnTo>
                <a:lnTo>
                  <a:pt x="35" y="79"/>
                </a:lnTo>
                <a:lnTo>
                  <a:pt x="0" y="167"/>
                </a:lnTo>
                <a:lnTo>
                  <a:pt x="48" y="221"/>
                </a:lnTo>
                <a:lnTo>
                  <a:pt x="121" y="245"/>
                </a:lnTo>
                <a:lnTo>
                  <a:pt x="185" y="227"/>
                </a:lnTo>
                <a:lnTo>
                  <a:pt x="357" y="275"/>
                </a:lnTo>
                <a:lnTo>
                  <a:pt x="504" y="271"/>
                </a:lnTo>
                <a:lnTo>
                  <a:pt x="576" y="18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grpSp>
        <p:nvGrpSpPr>
          <p:cNvPr id="200" name="Group 29"/>
          <p:cNvGrpSpPr>
            <a:grpSpLocks/>
          </p:cNvGrpSpPr>
          <p:nvPr/>
        </p:nvGrpSpPr>
        <p:grpSpPr bwMode="auto">
          <a:xfrm>
            <a:off x="1295400" y="4123319"/>
            <a:ext cx="1219200" cy="762000"/>
            <a:chOff x="816" y="2928"/>
            <a:chExt cx="768" cy="480"/>
          </a:xfrm>
        </p:grpSpPr>
        <p:sp>
          <p:nvSpPr>
            <p:cNvPr id="201" name="Oval 30"/>
            <p:cNvSpPr>
              <a:spLocks noChangeArrowheads="1"/>
            </p:cNvSpPr>
            <p:nvPr/>
          </p:nvSpPr>
          <p:spPr bwMode="auto">
            <a:xfrm>
              <a:off x="864" y="307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2" name="Oval 31"/>
            <p:cNvSpPr>
              <a:spLocks noChangeArrowheads="1"/>
            </p:cNvSpPr>
            <p:nvPr/>
          </p:nvSpPr>
          <p:spPr bwMode="auto">
            <a:xfrm>
              <a:off x="1056" y="31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3" name="Oval 32"/>
            <p:cNvSpPr>
              <a:spLocks noChangeArrowheads="1"/>
            </p:cNvSpPr>
            <p:nvPr/>
          </p:nvSpPr>
          <p:spPr bwMode="auto">
            <a:xfrm>
              <a:off x="960" y="33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4" name="Oval 33"/>
            <p:cNvSpPr>
              <a:spLocks noChangeArrowheads="1"/>
            </p:cNvSpPr>
            <p:nvPr/>
          </p:nvSpPr>
          <p:spPr bwMode="auto">
            <a:xfrm>
              <a:off x="816" y="321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5" name="Line 34"/>
            <p:cNvSpPr>
              <a:spLocks noChangeShapeType="1"/>
            </p:cNvSpPr>
            <p:nvPr/>
          </p:nvSpPr>
          <p:spPr bwMode="auto">
            <a:xfrm>
              <a:off x="960" y="2928"/>
              <a:ext cx="0" cy="48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06" name="Line 35"/>
            <p:cNvSpPr>
              <a:spLocks noChangeShapeType="1"/>
            </p:cNvSpPr>
            <p:nvPr/>
          </p:nvSpPr>
          <p:spPr bwMode="auto">
            <a:xfrm>
              <a:off x="1584" y="2928"/>
              <a:ext cx="0" cy="48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207" name="Group 36"/>
          <p:cNvGrpSpPr>
            <a:grpSpLocks/>
          </p:cNvGrpSpPr>
          <p:nvPr/>
        </p:nvGrpSpPr>
        <p:grpSpPr bwMode="auto">
          <a:xfrm>
            <a:off x="1524000" y="1457907"/>
            <a:ext cx="2038350" cy="1066800"/>
            <a:chOff x="960" y="1248"/>
            <a:chExt cx="1284" cy="672"/>
          </a:xfrm>
        </p:grpSpPr>
        <p:sp>
          <p:nvSpPr>
            <p:cNvPr id="208" name="Oval 37"/>
            <p:cNvSpPr>
              <a:spLocks noChangeArrowheads="1"/>
            </p:cNvSpPr>
            <p:nvPr/>
          </p:nvSpPr>
          <p:spPr bwMode="auto">
            <a:xfrm>
              <a:off x="960" y="187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9" name="Oval 38"/>
            <p:cNvSpPr>
              <a:spLocks noChangeArrowheads="1"/>
            </p:cNvSpPr>
            <p:nvPr/>
          </p:nvSpPr>
          <p:spPr bwMode="auto">
            <a:xfrm>
              <a:off x="1680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0" name="Text Box 39"/>
            <p:cNvSpPr txBox="1">
              <a:spLocks noChangeArrowheads="1"/>
            </p:cNvSpPr>
            <p:nvPr/>
          </p:nvSpPr>
          <p:spPr bwMode="auto">
            <a:xfrm>
              <a:off x="1776" y="1248"/>
              <a:ext cx="468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en-US" sz="1800" dirty="0">
                  <a:cs typeface="Arial" panose="020B0604020202020204" pitchFamily="34" charset="0"/>
                </a:rPr>
                <a:t>SO</a:t>
              </a:r>
              <a:r>
                <a:rPr lang="de-DE" altLang="en-US" sz="1800" baseline="-20000" dirty="0">
                  <a:cs typeface="Arial" panose="020B0604020202020204" pitchFamily="34" charset="0"/>
                </a:rPr>
                <a:t>2</a:t>
              </a:r>
              <a:endParaRPr lang="de-DE" alt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211" name="Freeform 40"/>
            <p:cNvSpPr>
              <a:spLocks/>
            </p:cNvSpPr>
            <p:nvPr/>
          </p:nvSpPr>
          <p:spPr bwMode="auto">
            <a:xfrm>
              <a:off x="989" y="1268"/>
              <a:ext cx="681" cy="417"/>
            </a:xfrm>
            <a:custGeom>
              <a:avLst/>
              <a:gdLst>
                <a:gd name="T0" fmla="*/ 0 w 681"/>
                <a:gd name="T1" fmla="*/ 417 h 417"/>
                <a:gd name="T2" fmla="*/ 0 w 681"/>
                <a:gd name="T3" fmla="*/ 167 h 417"/>
                <a:gd name="T4" fmla="*/ 80 w 681"/>
                <a:gd name="T5" fmla="*/ 58 h 417"/>
                <a:gd name="T6" fmla="*/ 177 w 681"/>
                <a:gd name="T7" fmla="*/ 0 h 417"/>
                <a:gd name="T8" fmla="*/ 337 w 681"/>
                <a:gd name="T9" fmla="*/ 7 h 417"/>
                <a:gd name="T10" fmla="*/ 681 w 681"/>
                <a:gd name="T11" fmla="*/ 54 h 4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1" h="417">
                  <a:moveTo>
                    <a:pt x="0" y="417"/>
                  </a:moveTo>
                  <a:lnTo>
                    <a:pt x="0" y="167"/>
                  </a:lnTo>
                  <a:lnTo>
                    <a:pt x="80" y="58"/>
                  </a:lnTo>
                  <a:lnTo>
                    <a:pt x="177" y="0"/>
                  </a:lnTo>
                  <a:lnTo>
                    <a:pt x="337" y="7"/>
                  </a:lnTo>
                  <a:lnTo>
                    <a:pt x="681" y="54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212" name="Group 41"/>
          <p:cNvGrpSpPr>
            <a:grpSpLocks/>
          </p:cNvGrpSpPr>
          <p:nvPr/>
        </p:nvGrpSpPr>
        <p:grpSpPr bwMode="auto">
          <a:xfrm>
            <a:off x="1219200" y="2981907"/>
            <a:ext cx="1524000" cy="2438400"/>
            <a:chOff x="768" y="2208"/>
            <a:chExt cx="960" cy="1536"/>
          </a:xfrm>
        </p:grpSpPr>
        <p:grpSp>
          <p:nvGrpSpPr>
            <p:cNvPr id="213" name="Group 42"/>
            <p:cNvGrpSpPr>
              <a:grpSpLocks/>
            </p:cNvGrpSpPr>
            <p:nvPr/>
          </p:nvGrpSpPr>
          <p:grpSpPr bwMode="auto">
            <a:xfrm>
              <a:off x="960" y="2784"/>
              <a:ext cx="144" cy="144"/>
              <a:chOff x="3840" y="2832"/>
              <a:chExt cx="144" cy="144"/>
            </a:xfrm>
          </p:grpSpPr>
          <p:sp>
            <p:nvSpPr>
              <p:cNvPr id="244" name="Oval 43"/>
              <p:cNvSpPr>
                <a:spLocks noChangeArrowheads="1"/>
              </p:cNvSpPr>
              <p:nvPr/>
            </p:nvSpPr>
            <p:spPr bwMode="auto">
              <a:xfrm>
                <a:off x="3888" y="28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45" name="Oval 44"/>
              <p:cNvSpPr>
                <a:spLocks noChangeArrowheads="1"/>
              </p:cNvSpPr>
              <p:nvPr/>
            </p:nvSpPr>
            <p:spPr bwMode="auto">
              <a:xfrm>
                <a:off x="3840" y="2832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214" name="Group 45"/>
            <p:cNvGrpSpPr>
              <a:grpSpLocks/>
            </p:cNvGrpSpPr>
            <p:nvPr/>
          </p:nvGrpSpPr>
          <p:grpSpPr bwMode="auto">
            <a:xfrm>
              <a:off x="816" y="3504"/>
              <a:ext cx="336" cy="240"/>
              <a:chOff x="816" y="3504"/>
              <a:chExt cx="336" cy="240"/>
            </a:xfrm>
          </p:grpSpPr>
          <p:sp>
            <p:nvSpPr>
              <p:cNvPr id="237" name="Line 46"/>
              <p:cNvSpPr>
                <a:spLocks noChangeShapeType="1"/>
              </p:cNvSpPr>
              <p:nvPr/>
            </p:nvSpPr>
            <p:spPr bwMode="auto">
              <a:xfrm flipH="1">
                <a:off x="864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8" name="Line 47"/>
              <p:cNvSpPr>
                <a:spLocks noChangeShapeType="1"/>
              </p:cNvSpPr>
              <p:nvPr/>
            </p:nvSpPr>
            <p:spPr bwMode="auto">
              <a:xfrm flipH="1">
                <a:off x="912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9" name="Line 48"/>
              <p:cNvSpPr>
                <a:spLocks noChangeShapeType="1"/>
              </p:cNvSpPr>
              <p:nvPr/>
            </p:nvSpPr>
            <p:spPr bwMode="auto">
              <a:xfrm flipH="1">
                <a:off x="960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0" name="Line 49"/>
              <p:cNvSpPr>
                <a:spLocks noChangeShapeType="1"/>
              </p:cNvSpPr>
              <p:nvPr/>
            </p:nvSpPr>
            <p:spPr bwMode="auto">
              <a:xfrm flipH="1">
                <a:off x="1008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1" name="Line 50"/>
              <p:cNvSpPr>
                <a:spLocks noChangeShapeType="1"/>
              </p:cNvSpPr>
              <p:nvPr/>
            </p:nvSpPr>
            <p:spPr bwMode="auto">
              <a:xfrm flipH="1">
                <a:off x="1056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2" name="Line 51"/>
              <p:cNvSpPr>
                <a:spLocks noChangeShapeType="1"/>
              </p:cNvSpPr>
              <p:nvPr/>
            </p:nvSpPr>
            <p:spPr bwMode="auto">
              <a:xfrm flipH="1">
                <a:off x="816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3" name="Line 52"/>
              <p:cNvSpPr>
                <a:spLocks noChangeShapeType="1"/>
              </p:cNvSpPr>
              <p:nvPr/>
            </p:nvSpPr>
            <p:spPr bwMode="auto">
              <a:xfrm flipH="1">
                <a:off x="1104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5" name="Group 53"/>
            <p:cNvGrpSpPr>
              <a:grpSpLocks/>
            </p:cNvGrpSpPr>
            <p:nvPr/>
          </p:nvGrpSpPr>
          <p:grpSpPr bwMode="auto">
            <a:xfrm>
              <a:off x="816" y="2208"/>
              <a:ext cx="144" cy="384"/>
              <a:chOff x="816" y="2208"/>
              <a:chExt cx="144" cy="384"/>
            </a:xfrm>
          </p:grpSpPr>
          <p:grpSp>
            <p:nvGrpSpPr>
              <p:cNvPr id="233" name="Group 54"/>
              <p:cNvGrpSpPr>
                <a:grpSpLocks/>
              </p:cNvGrpSpPr>
              <p:nvPr/>
            </p:nvGrpSpPr>
            <p:grpSpPr bwMode="auto">
              <a:xfrm>
                <a:off x="816" y="2208"/>
                <a:ext cx="144" cy="144"/>
                <a:chOff x="3840" y="2832"/>
                <a:chExt cx="144" cy="144"/>
              </a:xfrm>
            </p:grpSpPr>
            <p:sp>
              <p:nvSpPr>
                <p:cNvPr id="235" name="Oval 55"/>
                <p:cNvSpPr>
                  <a:spLocks noChangeArrowheads="1"/>
                </p:cNvSpPr>
                <p:nvPr/>
              </p:nvSpPr>
              <p:spPr bwMode="auto">
                <a:xfrm>
                  <a:off x="3888" y="28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236" name="Oval 56"/>
                <p:cNvSpPr>
                  <a:spLocks noChangeArrowheads="1"/>
                </p:cNvSpPr>
                <p:nvPr/>
              </p:nvSpPr>
              <p:spPr bwMode="auto">
                <a:xfrm>
                  <a:off x="3840" y="2832"/>
                  <a:ext cx="144" cy="14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</p:grpSp>
          <p:sp>
            <p:nvSpPr>
              <p:cNvPr id="234" name="Line 57"/>
              <p:cNvSpPr>
                <a:spLocks noChangeShapeType="1"/>
              </p:cNvSpPr>
              <p:nvPr/>
            </p:nvSpPr>
            <p:spPr bwMode="auto">
              <a:xfrm flipH="1">
                <a:off x="816" y="2352"/>
                <a:ext cx="48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6" name="Group 58"/>
            <p:cNvGrpSpPr>
              <a:grpSpLocks/>
            </p:cNvGrpSpPr>
            <p:nvPr/>
          </p:nvGrpSpPr>
          <p:grpSpPr bwMode="auto">
            <a:xfrm>
              <a:off x="960" y="2304"/>
              <a:ext cx="144" cy="384"/>
              <a:chOff x="960" y="2544"/>
              <a:chExt cx="144" cy="384"/>
            </a:xfrm>
          </p:grpSpPr>
          <p:grpSp>
            <p:nvGrpSpPr>
              <p:cNvPr id="229" name="Group 59"/>
              <p:cNvGrpSpPr>
                <a:grpSpLocks/>
              </p:cNvGrpSpPr>
              <p:nvPr/>
            </p:nvGrpSpPr>
            <p:grpSpPr bwMode="auto">
              <a:xfrm>
                <a:off x="960" y="2544"/>
                <a:ext cx="144" cy="144"/>
                <a:chOff x="3840" y="2832"/>
                <a:chExt cx="144" cy="144"/>
              </a:xfrm>
            </p:grpSpPr>
            <p:sp>
              <p:nvSpPr>
                <p:cNvPr id="231" name="Oval 60"/>
                <p:cNvSpPr>
                  <a:spLocks noChangeArrowheads="1"/>
                </p:cNvSpPr>
                <p:nvPr/>
              </p:nvSpPr>
              <p:spPr bwMode="auto">
                <a:xfrm>
                  <a:off x="3888" y="28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232" name="Oval 61"/>
                <p:cNvSpPr>
                  <a:spLocks noChangeArrowheads="1"/>
                </p:cNvSpPr>
                <p:nvPr/>
              </p:nvSpPr>
              <p:spPr bwMode="auto">
                <a:xfrm>
                  <a:off x="3840" y="2832"/>
                  <a:ext cx="144" cy="14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</p:grpSp>
          <p:sp>
            <p:nvSpPr>
              <p:cNvPr id="230" name="Line 62"/>
              <p:cNvSpPr>
                <a:spLocks noChangeShapeType="1"/>
              </p:cNvSpPr>
              <p:nvPr/>
            </p:nvSpPr>
            <p:spPr bwMode="auto">
              <a:xfrm flipH="1">
                <a:off x="960" y="2688"/>
                <a:ext cx="48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7" name="Group 63"/>
            <p:cNvGrpSpPr>
              <a:grpSpLocks/>
            </p:cNvGrpSpPr>
            <p:nvPr/>
          </p:nvGrpSpPr>
          <p:grpSpPr bwMode="auto">
            <a:xfrm>
              <a:off x="768" y="2640"/>
              <a:ext cx="144" cy="384"/>
              <a:chOff x="768" y="2640"/>
              <a:chExt cx="144" cy="384"/>
            </a:xfrm>
          </p:grpSpPr>
          <p:grpSp>
            <p:nvGrpSpPr>
              <p:cNvPr id="225" name="Group 64"/>
              <p:cNvGrpSpPr>
                <a:grpSpLocks/>
              </p:cNvGrpSpPr>
              <p:nvPr/>
            </p:nvGrpSpPr>
            <p:grpSpPr bwMode="auto">
              <a:xfrm>
                <a:off x="768" y="2640"/>
                <a:ext cx="144" cy="144"/>
                <a:chOff x="3840" y="2832"/>
                <a:chExt cx="144" cy="144"/>
              </a:xfrm>
            </p:grpSpPr>
            <p:sp>
              <p:nvSpPr>
                <p:cNvPr id="227" name="Oval 65"/>
                <p:cNvSpPr>
                  <a:spLocks noChangeArrowheads="1"/>
                </p:cNvSpPr>
                <p:nvPr/>
              </p:nvSpPr>
              <p:spPr bwMode="auto">
                <a:xfrm>
                  <a:off x="3888" y="28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228" name="Oval 66"/>
                <p:cNvSpPr>
                  <a:spLocks noChangeArrowheads="1"/>
                </p:cNvSpPr>
                <p:nvPr/>
              </p:nvSpPr>
              <p:spPr bwMode="auto">
                <a:xfrm>
                  <a:off x="3840" y="2832"/>
                  <a:ext cx="144" cy="14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</p:grpSp>
          <p:sp>
            <p:nvSpPr>
              <p:cNvPr id="226" name="Line 67"/>
              <p:cNvSpPr>
                <a:spLocks noChangeShapeType="1"/>
              </p:cNvSpPr>
              <p:nvPr/>
            </p:nvSpPr>
            <p:spPr bwMode="auto">
              <a:xfrm flipH="1">
                <a:off x="768" y="2784"/>
                <a:ext cx="48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8" name="Group 68"/>
            <p:cNvGrpSpPr>
              <a:grpSpLocks/>
            </p:cNvGrpSpPr>
            <p:nvPr/>
          </p:nvGrpSpPr>
          <p:grpSpPr bwMode="auto">
            <a:xfrm>
              <a:off x="1008" y="2592"/>
              <a:ext cx="144" cy="144"/>
              <a:chOff x="3840" y="2832"/>
              <a:chExt cx="144" cy="144"/>
            </a:xfrm>
          </p:grpSpPr>
          <p:sp>
            <p:nvSpPr>
              <p:cNvPr id="223" name="Oval 69"/>
              <p:cNvSpPr>
                <a:spLocks noChangeArrowheads="1"/>
              </p:cNvSpPr>
              <p:nvPr/>
            </p:nvSpPr>
            <p:spPr bwMode="auto">
              <a:xfrm>
                <a:off x="3888" y="28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4" name="Oval 70"/>
              <p:cNvSpPr>
                <a:spLocks noChangeArrowheads="1"/>
              </p:cNvSpPr>
              <p:nvPr/>
            </p:nvSpPr>
            <p:spPr bwMode="auto">
              <a:xfrm>
                <a:off x="3840" y="2832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219" name="Group 71"/>
            <p:cNvGrpSpPr>
              <a:grpSpLocks/>
            </p:cNvGrpSpPr>
            <p:nvPr/>
          </p:nvGrpSpPr>
          <p:grpSpPr bwMode="auto">
            <a:xfrm>
              <a:off x="1488" y="3504"/>
              <a:ext cx="240" cy="240"/>
              <a:chOff x="1488" y="3504"/>
              <a:chExt cx="240" cy="240"/>
            </a:xfrm>
          </p:grpSpPr>
          <p:sp>
            <p:nvSpPr>
              <p:cNvPr id="220" name="Line 72"/>
              <p:cNvSpPr>
                <a:spLocks noChangeShapeType="1"/>
              </p:cNvSpPr>
              <p:nvPr/>
            </p:nvSpPr>
            <p:spPr bwMode="auto">
              <a:xfrm flipH="1">
                <a:off x="1488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21" name="Line 73"/>
              <p:cNvSpPr>
                <a:spLocks noChangeShapeType="1"/>
              </p:cNvSpPr>
              <p:nvPr/>
            </p:nvSpPr>
            <p:spPr bwMode="auto">
              <a:xfrm flipH="1">
                <a:off x="1584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22" name="Line 74"/>
              <p:cNvSpPr>
                <a:spLocks noChangeShapeType="1"/>
              </p:cNvSpPr>
              <p:nvPr/>
            </p:nvSpPr>
            <p:spPr bwMode="auto">
              <a:xfrm flipH="1">
                <a:off x="1680" y="3504"/>
                <a:ext cx="4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246" name="Text Box 15"/>
          <p:cNvSpPr txBox="1">
            <a:spLocks noChangeArrowheads="1"/>
          </p:cNvSpPr>
          <p:nvPr/>
        </p:nvSpPr>
        <p:spPr bwMode="auto">
          <a:xfrm>
            <a:off x="1292528" y="795920"/>
            <a:ext cx="69471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800" dirty="0">
                <a:cs typeface="Arial" panose="020B0604020202020204" pitchFamily="34" charset="0"/>
              </a:rPr>
              <a:t>ITCZ</a:t>
            </a:r>
            <a:endParaRPr lang="de-DE" altLang="en-US" sz="2000" dirty="0">
              <a:cs typeface="Arial" panose="020B0604020202020204" pitchFamily="34" charset="0"/>
            </a:endParaRPr>
          </a:p>
        </p:txBody>
      </p:sp>
      <p:grpSp>
        <p:nvGrpSpPr>
          <p:cNvPr id="247" name="Group 19"/>
          <p:cNvGrpSpPr>
            <a:grpSpLocks/>
          </p:cNvGrpSpPr>
          <p:nvPr/>
        </p:nvGrpSpPr>
        <p:grpSpPr bwMode="auto">
          <a:xfrm>
            <a:off x="5739620" y="86194"/>
            <a:ext cx="1295400" cy="1219200"/>
            <a:chOff x="3888" y="528"/>
            <a:chExt cx="816" cy="768"/>
          </a:xfrm>
        </p:grpSpPr>
        <p:sp>
          <p:nvSpPr>
            <p:cNvPr id="248" name="Oval 20"/>
            <p:cNvSpPr>
              <a:spLocks noChangeArrowheads="1"/>
            </p:cNvSpPr>
            <p:nvPr/>
          </p:nvSpPr>
          <p:spPr bwMode="auto">
            <a:xfrm>
              <a:off x="4092" y="699"/>
              <a:ext cx="408" cy="42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49" name="Line 21"/>
            <p:cNvSpPr>
              <a:spLocks noChangeShapeType="1"/>
            </p:cNvSpPr>
            <p:nvPr/>
          </p:nvSpPr>
          <p:spPr bwMode="auto">
            <a:xfrm flipH="1">
              <a:off x="3888" y="912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0" name="Line 22"/>
            <p:cNvSpPr>
              <a:spLocks noChangeShapeType="1"/>
            </p:cNvSpPr>
            <p:nvPr/>
          </p:nvSpPr>
          <p:spPr bwMode="auto">
            <a:xfrm flipH="1">
              <a:off x="3984" y="1104"/>
              <a:ext cx="123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1" name="Line 23"/>
            <p:cNvSpPr>
              <a:spLocks noChangeShapeType="1"/>
            </p:cNvSpPr>
            <p:nvPr/>
          </p:nvSpPr>
          <p:spPr bwMode="auto">
            <a:xfrm>
              <a:off x="4296" y="116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2" name="Line 24"/>
            <p:cNvSpPr>
              <a:spLocks noChangeShapeType="1"/>
            </p:cNvSpPr>
            <p:nvPr/>
          </p:nvSpPr>
          <p:spPr bwMode="auto">
            <a:xfrm>
              <a:off x="4296" y="52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3" name="Line 25"/>
            <p:cNvSpPr>
              <a:spLocks noChangeShapeType="1"/>
            </p:cNvSpPr>
            <p:nvPr/>
          </p:nvSpPr>
          <p:spPr bwMode="auto">
            <a:xfrm flipH="1">
              <a:off x="4541" y="912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4" name="Line 26"/>
            <p:cNvSpPr>
              <a:spLocks noChangeShapeType="1"/>
            </p:cNvSpPr>
            <p:nvPr/>
          </p:nvSpPr>
          <p:spPr bwMode="auto">
            <a:xfrm>
              <a:off x="3970" y="656"/>
              <a:ext cx="122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5" name="Line 27"/>
            <p:cNvSpPr>
              <a:spLocks noChangeShapeType="1"/>
            </p:cNvSpPr>
            <p:nvPr/>
          </p:nvSpPr>
          <p:spPr bwMode="auto">
            <a:xfrm>
              <a:off x="4464" y="1104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56" name="Line 28"/>
            <p:cNvSpPr>
              <a:spLocks noChangeShapeType="1"/>
            </p:cNvSpPr>
            <p:nvPr/>
          </p:nvSpPr>
          <p:spPr bwMode="auto">
            <a:xfrm flipV="1">
              <a:off x="4459" y="656"/>
              <a:ext cx="123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257" name="Group 79"/>
          <p:cNvGrpSpPr>
            <a:grpSpLocks/>
          </p:cNvGrpSpPr>
          <p:nvPr/>
        </p:nvGrpSpPr>
        <p:grpSpPr bwMode="auto">
          <a:xfrm>
            <a:off x="3562350" y="897520"/>
            <a:ext cx="1600200" cy="1138238"/>
            <a:chOff x="1800" y="959"/>
            <a:chExt cx="1008" cy="717"/>
          </a:xfrm>
        </p:grpSpPr>
        <p:grpSp>
          <p:nvGrpSpPr>
            <p:cNvPr id="258" name="Group 80"/>
            <p:cNvGrpSpPr>
              <a:grpSpLocks/>
            </p:cNvGrpSpPr>
            <p:nvPr/>
          </p:nvGrpSpPr>
          <p:grpSpPr bwMode="auto">
            <a:xfrm>
              <a:off x="1824" y="1152"/>
              <a:ext cx="590" cy="524"/>
              <a:chOff x="2544" y="1950"/>
              <a:chExt cx="590" cy="524"/>
            </a:xfrm>
          </p:grpSpPr>
          <p:sp>
            <p:nvSpPr>
              <p:cNvPr id="260" name="Text Box 81"/>
              <p:cNvSpPr txBox="1">
                <a:spLocks noChangeArrowheads="1"/>
              </p:cNvSpPr>
              <p:nvPr/>
            </p:nvSpPr>
            <p:spPr bwMode="auto">
              <a:xfrm>
                <a:off x="2698" y="2088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1" name="Text Box 82"/>
              <p:cNvSpPr txBox="1">
                <a:spLocks noChangeArrowheads="1"/>
              </p:cNvSpPr>
              <p:nvPr/>
            </p:nvSpPr>
            <p:spPr bwMode="auto">
              <a:xfrm>
                <a:off x="2803" y="1961"/>
                <a:ext cx="155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2" name="Text Box 83"/>
              <p:cNvSpPr txBox="1">
                <a:spLocks noChangeArrowheads="1"/>
              </p:cNvSpPr>
              <p:nvPr/>
            </p:nvSpPr>
            <p:spPr bwMode="auto">
              <a:xfrm>
                <a:off x="2762" y="2029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3" name="Text Box 84"/>
              <p:cNvSpPr txBox="1">
                <a:spLocks noChangeArrowheads="1"/>
              </p:cNvSpPr>
              <p:nvPr/>
            </p:nvSpPr>
            <p:spPr bwMode="auto">
              <a:xfrm>
                <a:off x="2705" y="195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4" name="Text Box 85"/>
              <p:cNvSpPr txBox="1">
                <a:spLocks noChangeArrowheads="1"/>
              </p:cNvSpPr>
              <p:nvPr/>
            </p:nvSpPr>
            <p:spPr bwMode="auto">
              <a:xfrm>
                <a:off x="2649" y="209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5" name="Text Box 86"/>
              <p:cNvSpPr txBox="1">
                <a:spLocks noChangeArrowheads="1"/>
              </p:cNvSpPr>
              <p:nvPr/>
            </p:nvSpPr>
            <p:spPr bwMode="auto">
              <a:xfrm>
                <a:off x="2544" y="206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6" name="Text Box 87"/>
              <p:cNvSpPr txBox="1">
                <a:spLocks noChangeArrowheads="1"/>
              </p:cNvSpPr>
              <p:nvPr/>
            </p:nvSpPr>
            <p:spPr bwMode="auto">
              <a:xfrm>
                <a:off x="2880" y="2112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7" name="Text Box 88"/>
              <p:cNvSpPr txBox="1">
                <a:spLocks noChangeArrowheads="1"/>
              </p:cNvSpPr>
              <p:nvPr/>
            </p:nvSpPr>
            <p:spPr bwMode="auto">
              <a:xfrm>
                <a:off x="2736" y="2112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8" name="Text Box 89"/>
              <p:cNvSpPr txBox="1">
                <a:spLocks noChangeArrowheads="1"/>
              </p:cNvSpPr>
              <p:nvPr/>
            </p:nvSpPr>
            <p:spPr bwMode="auto">
              <a:xfrm>
                <a:off x="2912" y="2001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9" name="Text Box 90"/>
              <p:cNvSpPr txBox="1">
                <a:spLocks noChangeArrowheads="1"/>
              </p:cNvSpPr>
              <p:nvPr/>
            </p:nvSpPr>
            <p:spPr bwMode="auto">
              <a:xfrm>
                <a:off x="2710" y="2221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0" name="Text Box 91"/>
              <p:cNvSpPr txBox="1">
                <a:spLocks noChangeArrowheads="1"/>
              </p:cNvSpPr>
              <p:nvPr/>
            </p:nvSpPr>
            <p:spPr bwMode="auto">
              <a:xfrm>
                <a:off x="2626" y="2001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1" name="Text Box 92"/>
              <p:cNvSpPr txBox="1">
                <a:spLocks noChangeArrowheads="1"/>
              </p:cNvSpPr>
              <p:nvPr/>
            </p:nvSpPr>
            <p:spPr bwMode="auto">
              <a:xfrm>
                <a:off x="2881" y="2177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2" name="Text Box 93"/>
              <p:cNvSpPr txBox="1">
                <a:spLocks noChangeArrowheads="1"/>
              </p:cNvSpPr>
              <p:nvPr/>
            </p:nvSpPr>
            <p:spPr bwMode="auto">
              <a:xfrm>
                <a:off x="2858" y="2016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3" name="Text Box 94"/>
              <p:cNvSpPr txBox="1">
                <a:spLocks noChangeArrowheads="1"/>
              </p:cNvSpPr>
              <p:nvPr/>
            </p:nvSpPr>
            <p:spPr bwMode="auto">
              <a:xfrm>
                <a:off x="2579" y="210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4" name="Text Box 95"/>
              <p:cNvSpPr txBox="1">
                <a:spLocks noChangeArrowheads="1"/>
              </p:cNvSpPr>
              <p:nvPr/>
            </p:nvSpPr>
            <p:spPr bwMode="auto">
              <a:xfrm>
                <a:off x="2702" y="2009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5" name="Text Box 96"/>
              <p:cNvSpPr txBox="1">
                <a:spLocks noChangeArrowheads="1"/>
              </p:cNvSpPr>
              <p:nvPr/>
            </p:nvSpPr>
            <p:spPr bwMode="auto">
              <a:xfrm>
                <a:off x="2808" y="200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6" name="Text Box 97"/>
              <p:cNvSpPr txBox="1">
                <a:spLocks noChangeArrowheads="1"/>
              </p:cNvSpPr>
              <p:nvPr/>
            </p:nvSpPr>
            <p:spPr bwMode="auto">
              <a:xfrm>
                <a:off x="2781" y="2132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7" name="Text Box 98"/>
              <p:cNvSpPr txBox="1">
                <a:spLocks noChangeArrowheads="1"/>
              </p:cNvSpPr>
              <p:nvPr/>
            </p:nvSpPr>
            <p:spPr bwMode="auto">
              <a:xfrm>
                <a:off x="2794" y="218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8" name="Text Box 99"/>
              <p:cNvSpPr txBox="1">
                <a:spLocks noChangeArrowheads="1"/>
              </p:cNvSpPr>
              <p:nvPr/>
            </p:nvSpPr>
            <p:spPr bwMode="auto">
              <a:xfrm>
                <a:off x="2745" y="219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9" name="Text Box 100"/>
              <p:cNvSpPr txBox="1">
                <a:spLocks noChangeArrowheads="1"/>
              </p:cNvSpPr>
              <p:nvPr/>
            </p:nvSpPr>
            <p:spPr bwMode="auto">
              <a:xfrm>
                <a:off x="2640" y="216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0" name="Text Box 101"/>
              <p:cNvSpPr txBox="1">
                <a:spLocks noChangeArrowheads="1"/>
              </p:cNvSpPr>
              <p:nvPr/>
            </p:nvSpPr>
            <p:spPr bwMode="auto">
              <a:xfrm>
                <a:off x="2976" y="216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1" name="Text Box 102"/>
              <p:cNvSpPr txBox="1">
                <a:spLocks noChangeArrowheads="1"/>
              </p:cNvSpPr>
              <p:nvPr/>
            </p:nvSpPr>
            <p:spPr bwMode="auto">
              <a:xfrm>
                <a:off x="2880" y="2112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2" name="Text Box 103"/>
              <p:cNvSpPr txBox="1">
                <a:spLocks noChangeArrowheads="1"/>
              </p:cNvSpPr>
              <p:nvPr/>
            </p:nvSpPr>
            <p:spPr bwMode="auto">
              <a:xfrm>
                <a:off x="2832" y="206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3" name="Text Box 104"/>
              <p:cNvSpPr txBox="1">
                <a:spLocks noChangeArrowheads="1"/>
              </p:cNvSpPr>
              <p:nvPr/>
            </p:nvSpPr>
            <p:spPr bwMode="auto">
              <a:xfrm>
                <a:off x="2928" y="2064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4" name="Text Box 105"/>
              <p:cNvSpPr txBox="1">
                <a:spLocks noChangeArrowheads="1"/>
              </p:cNvSpPr>
              <p:nvPr/>
            </p:nvSpPr>
            <p:spPr bwMode="auto">
              <a:xfrm>
                <a:off x="2676" y="2201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 dirty="0">
                    <a:latin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5" name="Text Box 106"/>
              <p:cNvSpPr txBox="1">
                <a:spLocks noChangeArrowheads="1"/>
              </p:cNvSpPr>
              <p:nvPr/>
            </p:nvSpPr>
            <p:spPr bwMode="auto">
              <a:xfrm>
                <a:off x="2832" y="2160"/>
                <a:ext cx="15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en-US" sz="2000">
                    <a:latin typeface="Times New Roman" panose="02020603050405020304" pitchFamily="18" charset="0"/>
                  </a:rPr>
                  <a:t>.</a:t>
                </a:r>
              </a:p>
            </p:txBody>
          </p:sp>
        </p:grpSp>
        <p:sp>
          <p:nvSpPr>
            <p:cNvPr id="259" name="Text Box 107"/>
            <p:cNvSpPr txBox="1">
              <a:spLocks noChangeArrowheads="1"/>
            </p:cNvSpPr>
            <p:nvPr/>
          </p:nvSpPr>
          <p:spPr bwMode="auto">
            <a:xfrm>
              <a:off x="1800" y="959"/>
              <a:ext cx="1008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en-US" sz="1800" dirty="0">
                  <a:cs typeface="Arial" panose="020B0604020202020204" pitchFamily="34" charset="0"/>
                </a:rPr>
                <a:t>H</a:t>
              </a:r>
              <a:r>
                <a:rPr lang="de-DE" altLang="en-US" sz="1800" baseline="-25000" dirty="0">
                  <a:cs typeface="Arial" panose="020B0604020202020204" pitchFamily="34" charset="0"/>
                </a:rPr>
                <a:t>2</a:t>
              </a:r>
              <a:r>
                <a:rPr lang="de-DE" altLang="en-US" sz="1800" dirty="0">
                  <a:cs typeface="Arial" panose="020B0604020202020204" pitchFamily="34" charset="0"/>
                </a:rPr>
                <a:t>SO</a:t>
              </a:r>
              <a:r>
                <a:rPr lang="de-DE" altLang="en-US" sz="1800" baseline="-25000" dirty="0">
                  <a:cs typeface="Arial" panose="020B0604020202020204" pitchFamily="34" charset="0"/>
                </a:rPr>
                <a:t>4 </a:t>
              </a:r>
              <a:r>
                <a:rPr lang="de-DE" altLang="en-US" sz="1800" dirty="0">
                  <a:cs typeface="Arial" panose="020B0604020202020204" pitchFamily="34" charset="0"/>
                </a:rPr>
                <a:t>/ H</a:t>
              </a:r>
              <a:r>
                <a:rPr lang="de-DE" altLang="en-US" sz="1800" baseline="-25000" dirty="0">
                  <a:cs typeface="Arial" panose="020B0604020202020204" pitchFamily="34" charset="0"/>
                </a:rPr>
                <a:t>2</a:t>
              </a:r>
              <a:r>
                <a:rPr lang="de-DE" altLang="en-US" sz="1800" dirty="0">
                  <a:cs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286" name="Text Box 116"/>
          <p:cNvSpPr txBox="1">
            <a:spLocks noChangeArrowheads="1"/>
          </p:cNvSpPr>
          <p:nvPr/>
        </p:nvSpPr>
        <p:spPr bwMode="auto">
          <a:xfrm>
            <a:off x="807110" y="5618403"/>
            <a:ext cx="86143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800" dirty="0" err="1">
                <a:cs typeface="Arial" panose="020B0604020202020204" pitchFamily="34" charset="0"/>
              </a:rPr>
              <a:t>tropics</a:t>
            </a:r>
            <a:endParaRPr lang="de-DE" altLang="en-US" sz="2200" dirty="0">
              <a:cs typeface="Arial" panose="020B0604020202020204" pitchFamily="34" charset="0"/>
            </a:endParaRPr>
          </a:p>
        </p:txBody>
      </p:sp>
      <p:sp>
        <p:nvSpPr>
          <p:cNvPr id="287" name="Line 111"/>
          <p:cNvSpPr>
            <a:spLocks noChangeShapeType="1"/>
          </p:cNvSpPr>
          <p:nvPr/>
        </p:nvSpPr>
        <p:spPr bwMode="auto">
          <a:xfrm flipH="1">
            <a:off x="1939987" y="2876815"/>
            <a:ext cx="1584374" cy="155591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288" name="Line 111"/>
          <p:cNvSpPr>
            <a:spLocks noChangeShapeType="1"/>
          </p:cNvSpPr>
          <p:nvPr/>
        </p:nvSpPr>
        <p:spPr bwMode="auto">
          <a:xfrm flipH="1" flipV="1">
            <a:off x="4651374" y="1744468"/>
            <a:ext cx="1790165" cy="499045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289" name="Line 76"/>
          <p:cNvSpPr>
            <a:spLocks noChangeShapeType="1"/>
          </p:cNvSpPr>
          <p:nvPr/>
        </p:nvSpPr>
        <p:spPr bwMode="auto">
          <a:xfrm flipV="1">
            <a:off x="4648200" y="1305508"/>
            <a:ext cx="838200" cy="228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grpSp>
        <p:nvGrpSpPr>
          <p:cNvPr id="290" name="Group 108"/>
          <p:cNvGrpSpPr>
            <a:grpSpLocks/>
          </p:cNvGrpSpPr>
          <p:nvPr/>
        </p:nvGrpSpPr>
        <p:grpSpPr bwMode="auto">
          <a:xfrm>
            <a:off x="2233612" y="5122656"/>
            <a:ext cx="5005388" cy="1089024"/>
            <a:chOff x="1558" y="3441"/>
            <a:chExt cx="3153" cy="686"/>
          </a:xfrm>
        </p:grpSpPr>
        <p:sp>
          <p:nvSpPr>
            <p:cNvPr id="291" name="Line 111"/>
            <p:cNvSpPr>
              <a:spLocks noChangeShapeType="1"/>
            </p:cNvSpPr>
            <p:nvPr/>
          </p:nvSpPr>
          <p:spPr bwMode="auto">
            <a:xfrm>
              <a:off x="1558" y="3803"/>
              <a:ext cx="2608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92" name="Text Box 112"/>
            <p:cNvSpPr txBox="1">
              <a:spLocks noChangeArrowheads="1"/>
            </p:cNvSpPr>
            <p:nvPr/>
          </p:nvSpPr>
          <p:spPr bwMode="auto">
            <a:xfrm>
              <a:off x="4293" y="3441"/>
              <a:ext cx="378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en-US" sz="1800" dirty="0" smtClean="0">
                  <a:cs typeface="Arial" panose="020B0604020202020204" pitchFamily="34" charset="0"/>
                </a:rPr>
                <a:t>SO</a:t>
              </a:r>
              <a:r>
                <a:rPr lang="de-DE" altLang="en-US" sz="1800" baseline="-25000" dirty="0" smtClean="0"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93" name="Text Box 113"/>
            <p:cNvSpPr txBox="1">
              <a:spLocks noChangeArrowheads="1"/>
            </p:cNvSpPr>
            <p:nvPr/>
          </p:nvSpPr>
          <p:spPr bwMode="auto">
            <a:xfrm>
              <a:off x="4231" y="3677"/>
              <a:ext cx="48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en-US" sz="1800" dirty="0">
                  <a:cs typeface="Arial" panose="020B0604020202020204" pitchFamily="34" charset="0"/>
                </a:rPr>
                <a:t>DMS</a:t>
              </a:r>
              <a:endParaRPr lang="de-DE" alt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294" name="Oval 114"/>
            <p:cNvSpPr>
              <a:spLocks noChangeArrowheads="1"/>
            </p:cNvSpPr>
            <p:nvPr/>
          </p:nvSpPr>
          <p:spPr bwMode="auto">
            <a:xfrm flipH="1">
              <a:off x="4422" y="3961"/>
              <a:ext cx="146" cy="16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295" name="Textfeld 294"/>
          <p:cNvSpPr txBox="1"/>
          <p:nvPr/>
        </p:nvSpPr>
        <p:spPr>
          <a:xfrm>
            <a:off x="3863975" y="524172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 rot="21184101" flipH="1">
            <a:off x="1797561" y="2588582"/>
            <a:ext cx="2696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Cloud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droplet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feld 119"/>
          <p:cNvSpPr txBox="1"/>
          <p:nvPr/>
        </p:nvSpPr>
        <p:spPr>
          <a:xfrm rot="957610" flipH="1">
            <a:off x="4672243" y="1814825"/>
            <a:ext cx="2696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Rechteck 121"/>
          <p:cNvSpPr/>
          <p:nvPr/>
        </p:nvSpPr>
        <p:spPr>
          <a:xfrm>
            <a:off x="3870041" y="3082855"/>
            <a:ext cx="375217" cy="304605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3" name="Rechteck 122"/>
          <p:cNvSpPr/>
          <p:nvPr/>
        </p:nvSpPr>
        <p:spPr>
          <a:xfrm>
            <a:off x="4879691" y="3082855"/>
            <a:ext cx="375217" cy="304605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5" name="Rechteck 124"/>
          <p:cNvSpPr/>
          <p:nvPr/>
        </p:nvSpPr>
        <p:spPr>
          <a:xfrm>
            <a:off x="6763406" y="2596730"/>
            <a:ext cx="322642" cy="289856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6" name="Rechteck 125"/>
          <p:cNvSpPr/>
          <p:nvPr/>
        </p:nvSpPr>
        <p:spPr>
          <a:xfrm>
            <a:off x="7810753" y="2596730"/>
            <a:ext cx="322642" cy="289856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7" name="Textfeld 126"/>
          <p:cNvSpPr txBox="1"/>
          <p:nvPr/>
        </p:nvSpPr>
        <p:spPr>
          <a:xfrm>
            <a:off x="-1423158" y="2879991"/>
            <a:ext cx="3523722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Pfeil nach links 128">
            <a:hlinkClick r:id="rId14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79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92820" y="501804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feil nach oben 2">
            <a:hlinkClick r:id="rId2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2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7" y="605796"/>
            <a:ext cx="7594374" cy="5948787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2330245" y="2943922"/>
            <a:ext cx="5575970" cy="501805"/>
          </a:xfrm>
          <a:custGeom>
            <a:avLst/>
            <a:gdLst>
              <a:gd name="connsiteX0" fmla="*/ 0 w 4798142"/>
              <a:gd name="connsiteY0" fmla="*/ 325357 h 426468"/>
              <a:gd name="connsiteX1" fmla="*/ 678426 w 4798142"/>
              <a:gd name="connsiteY1" fmla="*/ 79551 h 426468"/>
              <a:gd name="connsiteX2" fmla="*/ 1661652 w 4798142"/>
              <a:gd name="connsiteY2" fmla="*/ 305693 h 426468"/>
              <a:gd name="connsiteX3" fmla="*/ 2477729 w 4798142"/>
              <a:gd name="connsiteY3" fmla="*/ 893 h 426468"/>
              <a:gd name="connsiteX4" fmla="*/ 3097161 w 4798142"/>
              <a:gd name="connsiteY4" fmla="*/ 423680 h 426468"/>
              <a:gd name="connsiteX5" fmla="*/ 3854245 w 4798142"/>
              <a:gd name="connsiteY5" fmla="*/ 187706 h 426468"/>
              <a:gd name="connsiteX6" fmla="*/ 4798142 w 4798142"/>
              <a:gd name="connsiteY6" fmla="*/ 256531 h 42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8142" h="426468">
                <a:moveTo>
                  <a:pt x="0" y="325357"/>
                </a:moveTo>
                <a:cubicBezTo>
                  <a:pt x="200742" y="204092"/>
                  <a:pt x="401484" y="82828"/>
                  <a:pt x="678426" y="79551"/>
                </a:cubicBezTo>
                <a:cubicBezTo>
                  <a:pt x="955368" y="76274"/>
                  <a:pt x="1361768" y="318803"/>
                  <a:pt x="1661652" y="305693"/>
                </a:cubicBezTo>
                <a:cubicBezTo>
                  <a:pt x="1961536" y="292583"/>
                  <a:pt x="2238478" y="-18771"/>
                  <a:pt x="2477729" y="893"/>
                </a:cubicBezTo>
                <a:cubicBezTo>
                  <a:pt x="2716980" y="20557"/>
                  <a:pt x="2867742" y="392544"/>
                  <a:pt x="3097161" y="423680"/>
                </a:cubicBezTo>
                <a:cubicBezTo>
                  <a:pt x="3326580" y="454816"/>
                  <a:pt x="3570748" y="215564"/>
                  <a:pt x="3854245" y="187706"/>
                </a:cubicBezTo>
                <a:cubicBezTo>
                  <a:pt x="4137742" y="159848"/>
                  <a:pt x="4467942" y="208189"/>
                  <a:pt x="4798142" y="256531"/>
                </a:cubicBezTo>
              </a:path>
            </a:pathLst>
          </a:custGeom>
          <a:noFill/>
          <a:ln w="635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230564" y="33955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ITCZ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51164" y="43852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hlinkClick r:id="rId4" action="ppaction://hlinksldjump"/>
          </p:cNvPr>
          <p:cNvSpPr txBox="1"/>
          <p:nvPr/>
        </p:nvSpPr>
        <p:spPr>
          <a:xfrm>
            <a:off x="8272352" y="53891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99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604800"/>
            <a:ext cx="7592348" cy="5947200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2330245" y="2943922"/>
            <a:ext cx="5575970" cy="501805"/>
          </a:xfrm>
          <a:custGeom>
            <a:avLst/>
            <a:gdLst>
              <a:gd name="connsiteX0" fmla="*/ 0 w 4798142"/>
              <a:gd name="connsiteY0" fmla="*/ 325357 h 426468"/>
              <a:gd name="connsiteX1" fmla="*/ 678426 w 4798142"/>
              <a:gd name="connsiteY1" fmla="*/ 79551 h 426468"/>
              <a:gd name="connsiteX2" fmla="*/ 1661652 w 4798142"/>
              <a:gd name="connsiteY2" fmla="*/ 305693 h 426468"/>
              <a:gd name="connsiteX3" fmla="*/ 2477729 w 4798142"/>
              <a:gd name="connsiteY3" fmla="*/ 893 h 426468"/>
              <a:gd name="connsiteX4" fmla="*/ 3097161 w 4798142"/>
              <a:gd name="connsiteY4" fmla="*/ 423680 h 426468"/>
              <a:gd name="connsiteX5" fmla="*/ 3854245 w 4798142"/>
              <a:gd name="connsiteY5" fmla="*/ 187706 h 426468"/>
              <a:gd name="connsiteX6" fmla="*/ 4798142 w 4798142"/>
              <a:gd name="connsiteY6" fmla="*/ 256531 h 42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8142" h="426468">
                <a:moveTo>
                  <a:pt x="0" y="325357"/>
                </a:moveTo>
                <a:cubicBezTo>
                  <a:pt x="200742" y="204092"/>
                  <a:pt x="401484" y="82828"/>
                  <a:pt x="678426" y="79551"/>
                </a:cubicBezTo>
                <a:cubicBezTo>
                  <a:pt x="955368" y="76274"/>
                  <a:pt x="1361768" y="318803"/>
                  <a:pt x="1661652" y="305693"/>
                </a:cubicBezTo>
                <a:cubicBezTo>
                  <a:pt x="1961536" y="292583"/>
                  <a:pt x="2238478" y="-18771"/>
                  <a:pt x="2477729" y="893"/>
                </a:cubicBezTo>
                <a:cubicBezTo>
                  <a:pt x="2716980" y="20557"/>
                  <a:pt x="2867742" y="392544"/>
                  <a:pt x="3097161" y="423680"/>
                </a:cubicBezTo>
                <a:cubicBezTo>
                  <a:pt x="3326580" y="454816"/>
                  <a:pt x="3570748" y="215564"/>
                  <a:pt x="3854245" y="187706"/>
                </a:cubicBezTo>
                <a:cubicBezTo>
                  <a:pt x="4137742" y="159848"/>
                  <a:pt x="4467942" y="208189"/>
                  <a:pt x="4798142" y="256531"/>
                </a:cubicBezTo>
              </a:path>
            </a:pathLst>
          </a:custGeom>
          <a:noFill/>
          <a:ln w="635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230564" y="33955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ITCZ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51164" y="43852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hlinkClick r:id="rId4" action="ppaction://hlinksldjump"/>
          </p:cNvPr>
          <p:cNvSpPr txBox="1"/>
          <p:nvPr/>
        </p:nvSpPr>
        <p:spPr>
          <a:xfrm>
            <a:off x="8272352" y="53891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604800"/>
            <a:ext cx="7592348" cy="5947200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2267631" y="2497873"/>
            <a:ext cx="5805852" cy="847493"/>
          </a:xfrm>
          <a:custGeom>
            <a:avLst/>
            <a:gdLst>
              <a:gd name="connsiteX0" fmla="*/ 0 w 4748980"/>
              <a:gd name="connsiteY0" fmla="*/ 219216 h 445727"/>
              <a:gd name="connsiteX1" fmla="*/ 914400 w 4748980"/>
              <a:gd name="connsiteY1" fmla="*/ 81564 h 445727"/>
              <a:gd name="connsiteX2" fmla="*/ 1671484 w 4748980"/>
              <a:gd name="connsiteY2" fmla="*/ 445357 h 445727"/>
              <a:gd name="connsiteX3" fmla="*/ 3746090 w 4748980"/>
              <a:gd name="connsiteY3" fmla="*/ 2906 h 445727"/>
              <a:gd name="connsiteX4" fmla="*/ 4748980 w 4748980"/>
              <a:gd name="connsiteY4" fmla="*/ 288041 h 44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980" h="445727">
                <a:moveTo>
                  <a:pt x="0" y="219216"/>
                </a:moveTo>
                <a:cubicBezTo>
                  <a:pt x="317909" y="131545"/>
                  <a:pt x="635819" y="43874"/>
                  <a:pt x="914400" y="81564"/>
                </a:cubicBezTo>
                <a:cubicBezTo>
                  <a:pt x="1192981" y="119254"/>
                  <a:pt x="1199536" y="458467"/>
                  <a:pt x="1671484" y="445357"/>
                </a:cubicBezTo>
                <a:cubicBezTo>
                  <a:pt x="2143432" y="432247"/>
                  <a:pt x="3233174" y="29125"/>
                  <a:pt x="3746090" y="2906"/>
                </a:cubicBezTo>
                <a:cubicBezTo>
                  <a:pt x="4259006" y="-23313"/>
                  <a:pt x="4503993" y="132364"/>
                  <a:pt x="4748980" y="288041"/>
                </a:cubicBezTo>
              </a:path>
            </a:pathLst>
          </a:custGeom>
          <a:noFill/>
          <a:ln w="635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230564" y="33955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ITCZ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51164" y="43852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hlinkClick r:id="rId4" action="ppaction://hlinksldjump"/>
          </p:cNvPr>
          <p:cNvSpPr txBox="1"/>
          <p:nvPr/>
        </p:nvSpPr>
        <p:spPr>
          <a:xfrm>
            <a:off x="8272352" y="53891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3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604800"/>
            <a:ext cx="7592348" cy="5947200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2267631" y="2497873"/>
            <a:ext cx="5805852" cy="847493"/>
          </a:xfrm>
          <a:custGeom>
            <a:avLst/>
            <a:gdLst>
              <a:gd name="connsiteX0" fmla="*/ 0 w 4748980"/>
              <a:gd name="connsiteY0" fmla="*/ 219216 h 445727"/>
              <a:gd name="connsiteX1" fmla="*/ 914400 w 4748980"/>
              <a:gd name="connsiteY1" fmla="*/ 81564 h 445727"/>
              <a:gd name="connsiteX2" fmla="*/ 1671484 w 4748980"/>
              <a:gd name="connsiteY2" fmla="*/ 445357 h 445727"/>
              <a:gd name="connsiteX3" fmla="*/ 3746090 w 4748980"/>
              <a:gd name="connsiteY3" fmla="*/ 2906 h 445727"/>
              <a:gd name="connsiteX4" fmla="*/ 4748980 w 4748980"/>
              <a:gd name="connsiteY4" fmla="*/ 288041 h 44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980" h="445727">
                <a:moveTo>
                  <a:pt x="0" y="219216"/>
                </a:moveTo>
                <a:cubicBezTo>
                  <a:pt x="317909" y="131545"/>
                  <a:pt x="635819" y="43874"/>
                  <a:pt x="914400" y="81564"/>
                </a:cubicBezTo>
                <a:cubicBezTo>
                  <a:pt x="1192981" y="119254"/>
                  <a:pt x="1199536" y="458467"/>
                  <a:pt x="1671484" y="445357"/>
                </a:cubicBezTo>
                <a:cubicBezTo>
                  <a:pt x="2143432" y="432247"/>
                  <a:pt x="3233174" y="29125"/>
                  <a:pt x="3746090" y="2906"/>
                </a:cubicBezTo>
                <a:cubicBezTo>
                  <a:pt x="4259006" y="-23313"/>
                  <a:pt x="4503993" y="132364"/>
                  <a:pt x="4748980" y="288041"/>
                </a:cubicBezTo>
              </a:path>
            </a:pathLst>
          </a:custGeom>
          <a:noFill/>
          <a:ln w="635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230564" y="33955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ITCZ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51164" y="43852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hlinkClick r:id="rId4" action="ppaction://hlinksldjump"/>
          </p:cNvPr>
          <p:cNvSpPr txBox="1"/>
          <p:nvPr/>
        </p:nvSpPr>
        <p:spPr>
          <a:xfrm>
            <a:off x="8272352" y="53891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80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604800"/>
            <a:ext cx="7592348" cy="59472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51164" y="43852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72352" y="53891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0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604800"/>
            <a:ext cx="7592348" cy="59472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51164" y="43852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72352" y="53891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4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604800"/>
            <a:ext cx="7592348" cy="59472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51164" y="43852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72352" y="53891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604800"/>
            <a:ext cx="7592348" cy="59472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51164" y="43852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72352" y="53891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8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" y="1217668"/>
            <a:ext cx="8325022" cy="438164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-1487588" y="2909229"/>
            <a:ext cx="3756156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2-MINUTE MADNESS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feil nach oben 10">
            <a:hlinkClick r:id="rId3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1445675" y="92003"/>
            <a:ext cx="6421393" cy="446770"/>
          </a:xfrm>
          <a:prstGeom prst="rect">
            <a:avLst/>
          </a:prstGeom>
        </p:spPr>
        <p:txBody>
          <a:bodyPr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Spatio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-temporal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aerosol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particle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distributions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77777" y="652691"/>
            <a:ext cx="895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Probability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density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function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(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Latitude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: 40-80 °N)</a:t>
            </a:r>
            <a:endParaRPr lang="de-DE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20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24" name="Gerader Verbinder 23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31" name="Pfeil nach rechts 30">
            <a:hlinkClick r:id="rId11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381013" y="2952595"/>
            <a:ext cx="2945037" cy="10541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Nearly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Northern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Hemisphere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80 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/cm³</a:t>
            </a:r>
          </a:p>
        </p:txBody>
      </p:sp>
      <p:sp>
        <p:nvSpPr>
          <p:cNvPr id="18" name="Pfeil nach links 17">
            <a:hlinkClick r:id="rId12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57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732729"/>
            <a:ext cx="8497824" cy="4597553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8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734400"/>
            <a:ext cx="8497172" cy="45972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78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734400"/>
            <a:ext cx="8497174" cy="45972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6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734400"/>
            <a:ext cx="8497172" cy="45972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583200"/>
            <a:ext cx="6959634" cy="59400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583200"/>
            <a:ext cx="6959634" cy="59400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583200"/>
            <a:ext cx="6959634" cy="59400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5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583200"/>
            <a:ext cx="6959634" cy="59400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583200"/>
            <a:ext cx="6959634" cy="59400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94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583200"/>
            <a:ext cx="6959634" cy="5940000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2" y="1386226"/>
            <a:ext cx="4985991" cy="4346043"/>
          </a:xfrm>
          <a:prstGeom prst="rect">
            <a:avLst/>
          </a:prstGeom>
        </p:spPr>
      </p:pic>
      <p:sp>
        <p:nvSpPr>
          <p:cNvPr id="11" name="Pfeil nach oben 10">
            <a:hlinkClick r:id="rId4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1219125" y="256602"/>
            <a:ext cx="6421393" cy="446770"/>
          </a:xfrm>
          <a:prstGeom prst="rect">
            <a:avLst/>
          </a:prstGeom>
        </p:spPr>
        <p:txBody>
          <a:bodyPr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Exchange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processes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aerosol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particles</a:t>
            </a:r>
            <a:endParaRPr lang="de-DE" sz="2200" u="sng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across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tropopause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394123" y="1507712"/>
            <a:ext cx="36674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DJF: Clear </a:t>
            </a:r>
            <a:r>
              <a:rPr lang="de-DE" dirty="0" err="1" smtClean="0"/>
              <a:t>separation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  </a:t>
            </a:r>
          </a:p>
          <a:p>
            <a:r>
              <a:rPr lang="de-DE" dirty="0" smtClean="0"/>
              <a:t>        </a:t>
            </a:r>
            <a:r>
              <a:rPr lang="de-DE" dirty="0" err="1" smtClean="0"/>
              <a:t>troposphere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stratosphere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MAM: </a:t>
            </a:r>
            <a:r>
              <a:rPr lang="de-DE" dirty="0" err="1" smtClean="0"/>
              <a:t>Effect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Brewer- </a:t>
            </a:r>
          </a:p>
          <a:p>
            <a:r>
              <a:rPr lang="de-DE" dirty="0" smtClean="0"/>
              <a:t>            Dobson </a:t>
            </a:r>
            <a:r>
              <a:rPr lang="de-DE" dirty="0" err="1" smtClean="0"/>
              <a:t>circulation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JJA: Minimum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tropics</a:t>
            </a:r>
            <a:endParaRPr lang="de-DE" dirty="0" smtClean="0"/>
          </a:p>
          <a:p>
            <a:r>
              <a:rPr lang="de-DE" dirty="0" smtClean="0"/>
              <a:t>        Maximum at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latitudes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SON: Clear </a:t>
            </a:r>
            <a:r>
              <a:rPr lang="de-DE" dirty="0" err="1" smtClean="0"/>
              <a:t>separation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  </a:t>
            </a:r>
            <a:endParaRPr lang="de-DE" dirty="0"/>
          </a:p>
          <a:p>
            <a:r>
              <a:rPr lang="de-DE" dirty="0"/>
              <a:t>      </a:t>
            </a:r>
            <a:r>
              <a:rPr lang="de-DE" dirty="0" smtClean="0"/>
              <a:t>    </a:t>
            </a:r>
            <a:r>
              <a:rPr lang="de-DE" dirty="0" err="1"/>
              <a:t>t</a:t>
            </a:r>
            <a:r>
              <a:rPr lang="de-DE" dirty="0" err="1" smtClean="0"/>
              <a:t>roposphere</a:t>
            </a:r>
            <a:r>
              <a:rPr lang="de-DE" dirty="0" smtClean="0"/>
              <a:t> </a:t>
            </a:r>
            <a:r>
              <a:rPr lang="de-DE" dirty="0"/>
              <a:t>und </a:t>
            </a:r>
            <a:r>
              <a:rPr lang="de-DE" dirty="0" err="1"/>
              <a:t>s</a:t>
            </a:r>
            <a:r>
              <a:rPr lang="de-DE" dirty="0" err="1" smtClean="0"/>
              <a:t>tratosphere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665912" y="1016894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-1487588" y="2909229"/>
            <a:ext cx="3756156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2-MINUTE MADNESS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26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0" name="Gerader Verbinder 29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20" name="Pfeil nach rechts 19">
            <a:hlinkClick r:id="rId12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 nach links 31">
            <a:hlinkClick r:id="rId13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59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583200"/>
            <a:ext cx="6845489" cy="5940000"/>
          </a:xfrm>
          <a:prstGeom prst="rect">
            <a:avLst/>
          </a:prstGeom>
        </p:spPr>
      </p:pic>
      <p:sp>
        <p:nvSpPr>
          <p:cNvPr id="4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583200"/>
            <a:ext cx="6845489" cy="5940000"/>
          </a:xfrm>
          <a:prstGeom prst="rect">
            <a:avLst/>
          </a:prstGeom>
        </p:spPr>
      </p:pic>
      <p:sp>
        <p:nvSpPr>
          <p:cNvPr id="4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9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583200"/>
            <a:ext cx="6845489" cy="5940000"/>
          </a:xfrm>
          <a:prstGeom prst="rect">
            <a:avLst/>
          </a:prstGeom>
        </p:spPr>
      </p:pic>
      <p:sp>
        <p:nvSpPr>
          <p:cNvPr id="4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4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44" y="743734"/>
            <a:ext cx="7762903" cy="5266773"/>
          </a:xfrm>
          <a:prstGeom prst="rect">
            <a:avLst/>
          </a:prstGeom>
        </p:spPr>
      </p:pic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173466" y="260108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hlinkClick r:id="rId3" action="ppaction://hlinksldjump"/>
          </p:cNvPr>
          <p:cNvSpPr txBox="1"/>
          <p:nvPr/>
        </p:nvSpPr>
        <p:spPr>
          <a:xfrm>
            <a:off x="8294654" y="36049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0" y="1148576"/>
            <a:ext cx="8536810" cy="45273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381175" y="4102675"/>
            <a:ext cx="183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Nyamuragira</a:t>
            </a:r>
            <a:endParaRPr lang="de-DE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06.11.2011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34" y="4082555"/>
            <a:ext cx="392327" cy="3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79" y="495457"/>
            <a:ext cx="6355288" cy="540024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100753" y="4549793"/>
            <a:ext cx="5225597" cy="20062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903067" y="4419273"/>
            <a:ext cx="11405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</a:p>
          <a:p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  <a:endParaRPr lang="de-DE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46980" y="5895705"/>
            <a:ext cx="1583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www.uni-frankfurt.de</a:t>
            </a:r>
            <a:endParaRPr lang="de-D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015735" y="167505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136923" y="26789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8" y="455636"/>
            <a:ext cx="7034428" cy="6131566"/>
          </a:xfrm>
          <a:prstGeom prst="rect">
            <a:avLst/>
          </a:prstGeom>
        </p:spPr>
      </p:pic>
      <p:sp>
        <p:nvSpPr>
          <p:cNvPr id="3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015735" y="167505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hlinkClick r:id="rId4" action="ppaction://hlinksldjump"/>
          </p:cNvPr>
          <p:cNvSpPr txBox="1"/>
          <p:nvPr/>
        </p:nvSpPr>
        <p:spPr>
          <a:xfrm>
            <a:off x="8136923" y="26789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5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4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015735" y="167505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hlinkClick r:id="rId3" action="ppaction://hlinksldjump"/>
          </p:cNvPr>
          <p:cNvSpPr txBox="1"/>
          <p:nvPr/>
        </p:nvSpPr>
        <p:spPr>
          <a:xfrm>
            <a:off x="8136923" y="26789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0" y="457200"/>
            <a:ext cx="7033550" cy="6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4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015735" y="167505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hlinkClick r:id="rId3" action="ppaction://hlinksldjump"/>
          </p:cNvPr>
          <p:cNvSpPr txBox="1"/>
          <p:nvPr/>
        </p:nvSpPr>
        <p:spPr>
          <a:xfrm>
            <a:off x="8136923" y="26789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0" y="457200"/>
            <a:ext cx="7033551" cy="6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0" y="457200"/>
            <a:ext cx="7033551" cy="6130800"/>
          </a:xfrm>
          <a:prstGeom prst="rect">
            <a:avLst/>
          </a:prstGeom>
        </p:spPr>
      </p:pic>
      <p:sp>
        <p:nvSpPr>
          <p:cNvPr id="4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015735" y="167505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hlinkClick r:id="rId4" action="ppaction://hlinksldjump"/>
          </p:cNvPr>
          <p:cNvSpPr txBox="1"/>
          <p:nvPr/>
        </p:nvSpPr>
        <p:spPr>
          <a:xfrm>
            <a:off x="8136923" y="26789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96" y="1226758"/>
            <a:ext cx="3801420" cy="2084944"/>
          </a:xfrm>
          <a:prstGeom prst="rect">
            <a:avLst/>
          </a:prstGeom>
        </p:spPr>
      </p:pic>
      <p:sp>
        <p:nvSpPr>
          <p:cNvPr id="11" name="Pfeil nach oben 10">
            <a:hlinkClick r:id="rId5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381120" y="507747"/>
            <a:ext cx="8957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I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n-service </a:t>
            </a:r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A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ircraft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for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a </a:t>
            </a:r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G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lobal </a:t>
            </a:r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O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bserving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S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ystem</a:t>
            </a:r>
          </a:p>
          <a:p>
            <a:pPr algn="ctr"/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C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ivil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ircraft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egular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nvestigation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Atmosphere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ased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on an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nstrument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ontainer</a:t>
            </a:r>
            <a:endParaRPr lang="de-DE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platzhalter 2"/>
          <p:cNvSpPr txBox="1">
            <a:spLocks/>
          </p:cNvSpPr>
          <p:nvPr/>
        </p:nvSpPr>
        <p:spPr>
          <a:xfrm>
            <a:off x="1346755" y="47318"/>
            <a:ext cx="6421393" cy="446770"/>
          </a:xfrm>
          <a:prstGeom prst="rect">
            <a:avLst/>
          </a:prstGeom>
        </p:spPr>
        <p:txBody>
          <a:bodyPr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IAGOS-CARIBIC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ild 2" descr="3"/>
          <p:cNvPicPr>
            <a:picLocks noChangeAspect="1" noChangeArrowheads="1"/>
          </p:cNvPicPr>
          <p:nvPr/>
        </p:nvPicPr>
        <p:blipFill>
          <a:blip r:embed="rId6" cstate="print"/>
          <a:srcRect t="20163"/>
          <a:stretch>
            <a:fillRect/>
          </a:stretch>
        </p:blipFill>
        <p:spPr bwMode="auto">
          <a:xfrm>
            <a:off x="868535" y="1469198"/>
            <a:ext cx="4272177" cy="243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Bild 2" descr="CARIBIC3 Kopi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 l="13011" t="16582" r="26740" b="25385"/>
          <a:stretch>
            <a:fillRect/>
          </a:stretch>
        </p:blipFill>
        <p:spPr bwMode="auto">
          <a:xfrm>
            <a:off x="1864812" y="3614132"/>
            <a:ext cx="2758097" cy="20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Gerade Verbindung mit Pfeil 24"/>
          <p:cNvCxnSpPr/>
          <p:nvPr/>
        </p:nvCxnSpPr>
        <p:spPr>
          <a:xfrm flipV="1">
            <a:off x="3577349" y="2682366"/>
            <a:ext cx="417882" cy="149155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3468029" y="2281652"/>
            <a:ext cx="338100" cy="23629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 Verbindung mit Pfeil 28"/>
          <p:cNvCxnSpPr/>
          <p:nvPr/>
        </p:nvCxnSpPr>
        <p:spPr>
          <a:xfrm flipH="1" flipV="1">
            <a:off x="3867513" y="2382476"/>
            <a:ext cx="2076087" cy="579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platzhalter 2"/>
          <p:cNvSpPr txBox="1">
            <a:spLocks/>
          </p:cNvSpPr>
          <p:nvPr/>
        </p:nvSpPr>
        <p:spPr>
          <a:xfrm>
            <a:off x="868535" y="1407366"/>
            <a:ext cx="3991179" cy="499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Airbus A340-600 (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since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2005)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312732" y="3580292"/>
            <a:ext cx="2387192" cy="17081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</a:p>
          <a:p>
            <a:pPr>
              <a:lnSpc>
                <a:spcPct val="125000"/>
              </a:lnSpc>
            </a:pP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de-DE" sz="14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de-DE" sz="14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>
              <a:lnSpc>
                <a:spcPct val="125000"/>
              </a:lnSpc>
            </a:pP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H, C, N, O, </a:t>
            </a:r>
            <a:r>
              <a:rPr lang="de-DE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K, …, BC</a:t>
            </a:r>
          </a:p>
          <a:p>
            <a:pPr>
              <a:lnSpc>
                <a:spcPct val="1250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GHG, NMHC, CFC,</a:t>
            </a:r>
          </a:p>
          <a:p>
            <a:pPr>
              <a:lnSpc>
                <a:spcPct val="1250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de-DE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CN, O</a:t>
            </a:r>
            <a:r>
              <a:rPr lang="de-DE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de-DE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O,</a:t>
            </a:r>
          </a:p>
          <a:p>
            <a:pPr>
              <a:lnSpc>
                <a:spcPct val="1250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CO, CO</a:t>
            </a:r>
            <a:r>
              <a:rPr lang="de-DE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2,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NO,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30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8" name="Gerader Verbinder 37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3" name="Geschweifte Klammer rechts 2"/>
          <p:cNvSpPr/>
          <p:nvPr/>
        </p:nvSpPr>
        <p:spPr>
          <a:xfrm>
            <a:off x="7676311" y="3651411"/>
            <a:ext cx="207440" cy="7560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Geschweifte Klammer rechts 39"/>
          <p:cNvSpPr/>
          <p:nvPr/>
        </p:nvSpPr>
        <p:spPr>
          <a:xfrm>
            <a:off x="7694021" y="4478530"/>
            <a:ext cx="195633" cy="75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8048622" y="3708317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Aerosol </a:t>
            </a: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particles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8164568" y="4533364"/>
            <a:ext cx="6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Trace</a:t>
            </a:r>
          </a:p>
          <a:p>
            <a:pPr algn="ctr"/>
            <a:r>
              <a:rPr lang="de-DE" dirty="0" err="1" smtClean="0"/>
              <a:t>gases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875568" y="5591089"/>
            <a:ext cx="2553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smtClean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www.caribic-atmospheric.com</a:t>
            </a:r>
            <a:endParaRPr lang="de-DE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i="1" dirty="0" smtClean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www.iagos.org</a:t>
            </a:r>
            <a:endParaRPr lang="de-DE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-1068308" y="2898542"/>
            <a:ext cx="2895344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IAGOS-CARIBIC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Pfeil nach rechts 42">
            <a:hlinkClick r:id="rId7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Pfeil nach links 45">
            <a:hlinkClick r:id="rId18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80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0" y="457200"/>
            <a:ext cx="7033551" cy="61308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896275" y="3004796"/>
            <a:ext cx="880379" cy="74201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543429" y="3004796"/>
            <a:ext cx="880379" cy="74201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015735" y="167505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hlinkClick r:id="rId4" action="ppaction://hlinksldjump"/>
          </p:cNvPr>
          <p:cNvSpPr txBox="1"/>
          <p:nvPr/>
        </p:nvSpPr>
        <p:spPr>
          <a:xfrm>
            <a:off x="8136923" y="26789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0" y="457200"/>
            <a:ext cx="7033551" cy="6130800"/>
          </a:xfrm>
          <a:prstGeom prst="rect">
            <a:avLst/>
          </a:prstGeom>
        </p:spPr>
      </p:pic>
      <p:sp>
        <p:nvSpPr>
          <p:cNvPr id="3" name="Oval 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015735" y="167505"/>
            <a:ext cx="576262" cy="5762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hlinkClick r:id="rId4" action="ppaction://hlinksldjump"/>
          </p:cNvPr>
          <p:cNvSpPr txBox="1"/>
          <p:nvPr/>
        </p:nvSpPr>
        <p:spPr>
          <a:xfrm>
            <a:off x="8136923" y="26789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896275" y="3004796"/>
            <a:ext cx="880379" cy="74201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543429" y="3004796"/>
            <a:ext cx="880379" cy="74201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4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2Inleth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26642" r="29527" b="13321"/>
          <a:stretch>
            <a:fillRect/>
          </a:stretch>
        </p:blipFill>
        <p:spPr bwMode="auto">
          <a:xfrm>
            <a:off x="1346755" y="735438"/>
            <a:ext cx="6479098" cy="439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01177" y="952694"/>
            <a:ext cx="5763163" cy="3924803"/>
            <a:chOff x="1790" y="3469"/>
            <a:chExt cx="6839" cy="4656"/>
          </a:xfrm>
        </p:grpSpPr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5008" y="7615"/>
              <a:ext cx="1767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aerosol</a:t>
              </a: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probe</a:t>
              </a:r>
              <a:endPara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1790" y="7266"/>
              <a:ext cx="1767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gaseous</a:t>
              </a: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water</a:t>
              </a: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probe</a:t>
              </a:r>
              <a:endPara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4552" y="3469"/>
              <a:ext cx="2508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aircraft</a:t>
              </a: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skin</a:t>
              </a: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doubler</a:t>
              </a:r>
              <a:endPara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2120" y="4955"/>
              <a:ext cx="2052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DOAS </a:t>
              </a: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telescopes</a:t>
              </a:r>
              <a:endPara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6862" y="5897"/>
              <a:ext cx="1767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water</a:t>
              </a: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drain</a:t>
              </a: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/>
              </a:r>
              <a:b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</a:b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mast</a:t>
              </a:r>
              <a:endPara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 flipH="1">
              <a:off x="5122" y="3925"/>
              <a:ext cx="285" cy="28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V="1">
              <a:off x="3878" y="4730"/>
              <a:ext cx="684" cy="39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 flipV="1">
              <a:off x="5322" y="7039"/>
              <a:ext cx="342" cy="513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2878" y="6752"/>
              <a:ext cx="912" cy="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3259" y="7282"/>
              <a:ext cx="1493" cy="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total </a:t>
              </a: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water</a:t>
              </a: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probe</a:t>
              </a:r>
              <a:endPara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4324" y="6710"/>
              <a:ext cx="285" cy="6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3650" y="5129"/>
              <a:ext cx="2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V="1">
              <a:off x="3878" y="5015"/>
              <a:ext cx="741" cy="1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3878" y="5129"/>
              <a:ext cx="684" cy="17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5447" y="5757"/>
              <a:ext cx="1482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trace</a:t>
              </a: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gas probe</a:t>
              </a:r>
              <a:endPara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Line 4"/>
            <p:cNvSpPr>
              <a:spLocks noChangeShapeType="1"/>
            </p:cNvSpPr>
            <p:nvPr/>
          </p:nvSpPr>
          <p:spPr bwMode="auto">
            <a:xfrm flipH="1">
              <a:off x="5471" y="6062"/>
              <a:ext cx="285" cy="28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4" name="Textfeld 23"/>
          <p:cNvSpPr txBox="1"/>
          <p:nvPr/>
        </p:nvSpPr>
        <p:spPr>
          <a:xfrm>
            <a:off x="5421592" y="1301575"/>
            <a:ext cx="2175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Flight </a:t>
            </a:r>
            <a:r>
              <a:rPr lang="de-DE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direction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endParaRPr lang="de-DE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1184047" y="1863524"/>
            <a:ext cx="8145" cy="23222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2713558" y="5280429"/>
            <a:ext cx="2708034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 rot="16200000">
            <a:off x="580398" y="2784049"/>
            <a:ext cx="90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35 cm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762846" y="5267380"/>
            <a:ext cx="81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50 cm</a:t>
            </a:r>
          </a:p>
        </p:txBody>
      </p:sp>
      <p:sp>
        <p:nvSpPr>
          <p:cNvPr id="29" name="Pfeil nach oben 28">
            <a:hlinkClick r:id="rId3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-1068308" y="2898542"/>
            <a:ext cx="2895344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IAGOS-CARIBIC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platzhalter 2"/>
          <p:cNvSpPr txBox="1">
            <a:spLocks/>
          </p:cNvSpPr>
          <p:nvPr/>
        </p:nvSpPr>
        <p:spPr>
          <a:xfrm>
            <a:off x="1346755" y="47320"/>
            <a:ext cx="6421393" cy="446770"/>
          </a:xfrm>
          <a:prstGeom prst="rect">
            <a:avLst/>
          </a:prstGeom>
        </p:spPr>
        <p:txBody>
          <a:bodyPr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IAGOS-CARIBIC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inlet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42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46" name="Gerader Verbinder 45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fik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49" name="Pfeil nach links 48">
            <a:hlinkClick r:id="rId11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Pfeil nach rechts 49">
            <a:hlinkClick r:id="rId12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139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il nach oben 1">
            <a:hlinkClick r:id="rId3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-1068308" y="2898542"/>
            <a:ext cx="2895344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IAGOS-CARIBIC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41" y="821987"/>
            <a:ext cx="7592894" cy="416443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724547" y="2904205"/>
            <a:ext cx="688377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CPC</a:t>
            </a:r>
            <a:endParaRPr lang="de-DE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814215" y="2904204"/>
            <a:ext cx="871788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de-DE" sz="1600" baseline="-250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</a:p>
        </p:txBody>
      </p:sp>
      <p:sp>
        <p:nvSpPr>
          <p:cNvPr id="15" name="Rechteck 14"/>
          <p:cNvSpPr/>
          <p:nvPr/>
        </p:nvSpPr>
        <p:spPr>
          <a:xfrm>
            <a:off x="2821947" y="1994595"/>
            <a:ext cx="856324" cy="86177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GHG,</a:t>
            </a:r>
          </a:p>
          <a:p>
            <a:pPr algn="ctr"/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NMHC,</a:t>
            </a:r>
          </a:p>
          <a:p>
            <a:pPr algn="ctr"/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CFC</a:t>
            </a:r>
            <a:endParaRPr lang="de-DE" sz="1600" dirty="0">
              <a:solidFill>
                <a:srgbClr val="3332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24732" y="3249889"/>
            <a:ext cx="567784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1600" baseline="-250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221659" y="2937870"/>
            <a:ext cx="561372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</a:t>
            </a:r>
          </a:p>
          <a:p>
            <a:r>
              <a:rPr lang="de-DE" sz="1600" dirty="0" err="1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600" baseline="-25000" dirty="0" err="1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de-DE" sz="1600" dirty="0" smtClean="0">
              <a:solidFill>
                <a:srgbClr val="3332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716585" y="2411584"/>
            <a:ext cx="420308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600" baseline="-250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de-DE" sz="1600" dirty="0">
              <a:solidFill>
                <a:srgbClr val="3332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256203" y="2510806"/>
            <a:ext cx="492443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endParaRPr lang="de-DE" sz="1600" dirty="0">
              <a:solidFill>
                <a:srgbClr val="3332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889706" y="3211207"/>
            <a:ext cx="1189749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- isotope</a:t>
            </a:r>
            <a:endParaRPr lang="de-DE" sz="1600" dirty="0">
              <a:solidFill>
                <a:srgbClr val="3332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700594" y="2814729"/>
            <a:ext cx="445956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de-DE" sz="1600" dirty="0" err="1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endParaRPr lang="de-DE" sz="1600" dirty="0">
              <a:solidFill>
                <a:srgbClr val="3332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889706" y="2757380"/>
            <a:ext cx="567784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de-DE" sz="1600" baseline="-250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DE" sz="1600" dirty="0">
              <a:solidFill>
                <a:srgbClr val="3332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3636565" y="3226595"/>
            <a:ext cx="864339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S,H,C,</a:t>
            </a:r>
          </a:p>
          <a:p>
            <a:pPr algn="ctr"/>
            <a:r>
              <a:rPr lang="de-DE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N,O</a:t>
            </a:r>
            <a:endParaRPr lang="de-DE" dirty="0">
              <a:solidFill>
                <a:srgbClr val="3332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5783031" y="5093815"/>
            <a:ext cx="2104935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BC </a:t>
            </a:r>
            <a:r>
              <a:rPr lang="de-DE" sz="1600" dirty="0" err="1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 2014</a:t>
            </a:r>
            <a:endParaRPr lang="de-DE" sz="1600" dirty="0">
              <a:solidFill>
                <a:srgbClr val="3332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691426" y="2534873"/>
            <a:ext cx="753732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OPSS</a:t>
            </a:r>
            <a:endParaRPr lang="de-DE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557800" y="1960748"/>
            <a:ext cx="1221452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de-DE" sz="1600" baseline="-250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,NO</a:t>
            </a:r>
            <a:r>
              <a:rPr lang="de-DE" sz="1600" baseline="-250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de-DE" sz="1600" dirty="0" err="1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BrO,HONO</a:t>
            </a:r>
            <a:endParaRPr lang="de-DE" sz="1600" dirty="0">
              <a:solidFill>
                <a:srgbClr val="3332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624732" y="1990153"/>
            <a:ext cx="554960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de-DE" sz="1600" baseline="-25000" dirty="0" smtClean="0">
                <a:solidFill>
                  <a:srgbClr val="3332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de-DE" sz="1600" dirty="0">
              <a:solidFill>
                <a:srgbClr val="3332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platzhalter 2"/>
          <p:cNvSpPr txBox="1">
            <a:spLocks/>
          </p:cNvSpPr>
          <p:nvPr/>
        </p:nvSpPr>
        <p:spPr>
          <a:xfrm>
            <a:off x="1346755" y="47320"/>
            <a:ext cx="6421393" cy="446770"/>
          </a:xfrm>
          <a:prstGeom prst="rect">
            <a:avLst/>
          </a:prstGeom>
        </p:spPr>
        <p:txBody>
          <a:bodyPr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IAGOS-CARIBIC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container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1040192" y="863903"/>
            <a:ext cx="70839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Cargo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compartment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Once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per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month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loading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unloading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four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intercontinental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flights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34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8" name="Gerader Verbinder 37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42" name="Pfeil nach links 41">
            <a:hlinkClick r:id="rId13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Pfeil nach rechts 42">
            <a:hlinkClick r:id="rId14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57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5" y="1542386"/>
            <a:ext cx="5774762" cy="4150106"/>
          </a:xfrm>
          <a:prstGeom prst="rect">
            <a:avLst/>
          </a:prstGeom>
        </p:spPr>
      </p:pic>
      <p:sp>
        <p:nvSpPr>
          <p:cNvPr id="11" name="Pfeil nach oben 10">
            <a:hlinkClick r:id="rId3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-1068308" y="2898542"/>
            <a:ext cx="2895344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IAGOS-CARIBIC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81120" y="775376"/>
            <a:ext cx="8957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I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n-service </a:t>
            </a:r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A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ircraft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for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a </a:t>
            </a:r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G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lobal </a:t>
            </a:r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O</a:t>
            </a:r>
            <a:r>
              <a:rPr lang="de-DE" sz="1600" dirty="0" err="1" smtClean="0">
                <a:latin typeface="Arial" panose="020B0604020202020204" pitchFamily="34" charset="0"/>
                <a:cs typeface="Arial" pitchFamily="34" charset="0"/>
              </a:rPr>
              <a:t>bserving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S</a:t>
            </a:r>
            <a:r>
              <a:rPr lang="de-DE" sz="1600" dirty="0" smtClean="0">
                <a:latin typeface="Arial" panose="020B0604020202020204" pitchFamily="34" charset="0"/>
                <a:cs typeface="Arial" pitchFamily="34" charset="0"/>
              </a:rPr>
              <a:t>ystem</a:t>
            </a:r>
          </a:p>
          <a:p>
            <a:pPr algn="ctr"/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C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ivil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ircraft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egular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nvestigation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Atmosphere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ased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on an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nstrument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ontainer</a:t>
            </a:r>
            <a:endParaRPr lang="de-DE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platzhalter 2"/>
          <p:cNvSpPr txBox="1">
            <a:spLocks/>
          </p:cNvSpPr>
          <p:nvPr/>
        </p:nvSpPr>
        <p:spPr>
          <a:xfrm>
            <a:off x="1406142" y="137987"/>
            <a:ext cx="6421393" cy="446770"/>
          </a:xfrm>
          <a:prstGeom prst="rect">
            <a:avLst/>
          </a:prstGeom>
        </p:spPr>
        <p:txBody>
          <a:bodyPr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IAGOS-CARIBIC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flights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840155" y="2216731"/>
            <a:ext cx="2303845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Flight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8-12</a:t>
            </a:r>
            <a:r>
              <a:rPr lang="de-DE" sz="1400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  <a:p>
            <a:pPr>
              <a:lnSpc>
                <a:spcPct val="75000"/>
              </a:lnSpc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Long-term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(2005 –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&gt; 1500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de-DE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26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30" name="Gerader Verbinder 29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32" name="Pfeil nach links 31">
            <a:hlinkClick r:id="rId11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 nach rechts 32">
            <a:hlinkClick r:id="rId12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66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feil nach oben 10">
            <a:hlinkClick r:id="rId2" action="ppaction://hlinksldjump"/>
          </p:cNvPr>
          <p:cNvSpPr/>
          <p:nvPr/>
        </p:nvSpPr>
        <p:spPr>
          <a:xfrm>
            <a:off x="98584" y="137987"/>
            <a:ext cx="450000" cy="684000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-1068308" y="2898542"/>
            <a:ext cx="2895344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IAGOS-CARIBIC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platzhalter 2"/>
          <p:cNvSpPr txBox="1">
            <a:spLocks/>
          </p:cNvSpPr>
          <p:nvPr/>
        </p:nvSpPr>
        <p:spPr>
          <a:xfrm>
            <a:off x="1330189" y="52647"/>
            <a:ext cx="6421393" cy="446770"/>
          </a:xfrm>
          <a:prstGeom prst="rect">
            <a:avLst/>
          </a:prstGeom>
        </p:spPr>
        <p:txBody>
          <a:bodyPr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sz="2200" u="sng" dirty="0" smtClean="0">
                <a:latin typeface="Arial" pitchFamily="34" charset="0"/>
                <a:cs typeface="Arial" pitchFamily="34" charset="0"/>
              </a:rPr>
              <a:t>Aerosol </a:t>
            </a:r>
            <a:r>
              <a:rPr lang="de-DE" sz="2200" u="sng" dirty="0" err="1" smtClean="0">
                <a:latin typeface="Arial" pitchFamily="34" charset="0"/>
                <a:cs typeface="Arial" pitchFamily="34" charset="0"/>
              </a:rPr>
              <a:t>measurements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1024636" y="633252"/>
            <a:ext cx="6212201" cy="571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Aft>
                <a:spcPct val="20000"/>
              </a:spcAft>
              <a:tabLst>
                <a:tab pos="195263" algn="l"/>
                <a:tab pos="379413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ondensation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article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ounters (3 CPCs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	- 4, 12,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de-DE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nm </a:t>
            </a:r>
            <a:r>
              <a:rPr lang="en-US" dirty="0">
                <a:latin typeface="Arial" pitchFamily="34" charset="0"/>
                <a:cs typeface="Arial" pitchFamily="34" charset="0"/>
              </a:rPr>
              <a:t>&lt; diameter &lt; ~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2000</a:t>
            </a:r>
            <a:r>
              <a:rPr lang="de-DE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nm  </a:t>
            </a:r>
            <a:r>
              <a:rPr lang="en-US" dirty="0">
                <a:latin typeface="Arial" pitchFamily="34" charset="0"/>
                <a:cs typeface="Arial" pitchFamily="34" charset="0"/>
              </a:rPr>
              <a:t>(N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dirty="0">
                <a:latin typeface="Arial" pitchFamily="34" charset="0"/>
                <a:cs typeface="Arial" pitchFamily="34" charset="0"/>
              </a:rPr>
              <a:t>, N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	- N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en-US" dirty="0">
                <a:latin typeface="Arial" pitchFamily="34" charset="0"/>
                <a:cs typeface="Arial" pitchFamily="34" charset="0"/>
              </a:rPr>
              <a:t> ≈ Aitken mode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particles                                                </a:t>
            </a:r>
          </a:p>
          <a:p>
            <a:pPr eaLnBrk="0" hangingPunct="0">
              <a:spcAft>
                <a:spcPct val="20000"/>
              </a:spcAft>
              <a:tabLst>
                <a:tab pos="195263" algn="l"/>
                <a:tab pos="379413" algn="l"/>
              </a:tabLst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eaLnBrk="0" hangingPunct="0">
              <a:spcAft>
                <a:spcPct val="40000"/>
              </a:spcAft>
              <a:tabLst>
                <a:tab pos="195263" algn="l"/>
                <a:tab pos="379413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ptical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article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ize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pectrometer (OPSS)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	- 140</a:t>
            </a:r>
            <a:r>
              <a:rPr lang="de-DE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nm &lt; diameter &lt; ~ 1040</a:t>
            </a:r>
            <a:r>
              <a:rPr lang="de-DE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nm  (N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140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	- N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140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≈ accumulation mode particles 	                                                             </a:t>
            </a:r>
          </a:p>
          <a:p>
            <a:pPr eaLnBrk="0" hangingPunct="0">
              <a:spcAft>
                <a:spcPct val="40000"/>
              </a:spcAft>
              <a:tabLst>
                <a:tab pos="195263" algn="l"/>
                <a:tab pos="379413" algn="l"/>
              </a:tabLst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eaLnBrk="0" hangingPunct="0">
              <a:spcAft>
                <a:spcPts val="600"/>
              </a:spcAft>
              <a:tabLst>
                <a:tab pos="0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Particle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Sampler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   - 0.08</a:t>
            </a:r>
            <a:r>
              <a:rPr lang="de-DE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  <a:r>
              <a:rPr lang="de-DE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Elemental particle composition by ion beam analysis</a:t>
            </a:r>
          </a:p>
          <a:p>
            <a:pPr eaLnBrk="0" hangingPunct="0">
              <a:spcAft>
                <a:spcPts val="600"/>
              </a:spcAft>
              <a:tabLst>
                <a:tab pos="195263" algn="l"/>
                <a:tab pos="379413" algn="l"/>
                <a:tab pos="1433513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PIXE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(Particle Induced X-ray Emission)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PESA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(Particle Elastic Scattering Analysis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                      	  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e.g.  S, H, C, N, O, K, Fe, 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0" hangingPunct="0">
              <a:spcAft>
                <a:spcPts val="600"/>
              </a:spcAft>
              <a:tabLst>
                <a:tab pos="195263" algn="l"/>
                <a:tab pos="379413" algn="l"/>
                <a:tab pos="1433513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Aft>
                <a:spcPts val="600"/>
              </a:spcAft>
              <a:tabLst>
                <a:tab pos="195263" algn="l"/>
                <a:tab pos="379413" algn="l"/>
                <a:tab pos="1433513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ingle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article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oot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hotometer (SP2)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	-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70</a:t>
            </a:r>
            <a:r>
              <a:rPr lang="de-DE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nm </a:t>
            </a:r>
            <a:r>
              <a:rPr lang="en-US" dirty="0">
                <a:latin typeface="Arial" pitchFamily="34" charset="0"/>
                <a:cs typeface="Arial" pitchFamily="34" charset="0"/>
              </a:rPr>
              <a:t>&lt; diameter &lt;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500</a:t>
            </a:r>
            <a:r>
              <a:rPr lang="de-DE" dirty="0">
                <a:latin typeface="Arial" panose="020B0604020202020204" pitchFamily="34" charset="0"/>
                <a:cs typeface="Arial" pitchFamily="34" charset="0"/>
              </a:rPr>
              <a:t>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nm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	-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Black carbon</a:t>
            </a:r>
          </a:p>
        </p:txBody>
      </p:sp>
      <p:pic>
        <p:nvPicPr>
          <p:cNvPr id="19" name="Picture 2" descr="4"/>
          <p:cNvPicPr>
            <a:picLocks noChangeAspect="1" noChangeArrowheads="1"/>
          </p:cNvPicPr>
          <p:nvPr/>
        </p:nvPicPr>
        <p:blipFill>
          <a:blip r:embed="rId3" cstate="print"/>
          <a:srcRect l="23579" t="17760" r="11938" b="16930"/>
          <a:stretch>
            <a:fillRect/>
          </a:stretch>
        </p:blipFill>
        <p:spPr bwMode="auto">
          <a:xfrm rot="5400000">
            <a:off x="6644486" y="1650719"/>
            <a:ext cx="2536009" cy="207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91" y="6317799"/>
            <a:ext cx="552386" cy="39781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1" y="6375936"/>
            <a:ext cx="737836" cy="351705"/>
          </a:xfrm>
          <a:prstGeom prst="rect">
            <a:avLst/>
          </a:prstGeom>
        </p:spPr>
      </p:pic>
      <p:pic>
        <p:nvPicPr>
          <p:cNvPr id="22" name="Picture 2" descr="C:\Users\assmann\Desktop\Denise\Toulouse\lund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8" y="6299751"/>
            <a:ext cx="437164" cy="4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ssmann\Desktop\Denise\Toulouse\IAGOS-ERI-Logo-blue-on-whi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0" y="6412494"/>
            <a:ext cx="616337" cy="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3" y="6303136"/>
            <a:ext cx="427136" cy="42713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78" y="6326547"/>
            <a:ext cx="577444" cy="288722"/>
          </a:xfrm>
          <a:prstGeom prst="rect">
            <a:avLst/>
          </a:prstGeom>
        </p:spPr>
      </p:pic>
      <p:cxnSp>
        <p:nvCxnSpPr>
          <p:cNvPr id="29" name="Gerader Verbinder 28"/>
          <p:cNvCxnSpPr/>
          <p:nvPr/>
        </p:nvCxnSpPr>
        <p:spPr>
          <a:xfrm flipH="1">
            <a:off x="624857" y="47318"/>
            <a:ext cx="1" cy="672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6346045"/>
            <a:ext cx="844947" cy="324441"/>
          </a:xfrm>
          <a:prstGeom prst="rect">
            <a:avLst/>
          </a:prstGeom>
        </p:spPr>
      </p:pic>
      <p:sp>
        <p:nvSpPr>
          <p:cNvPr id="20" name="Pfeil nach links 19">
            <a:hlinkClick r:id="rId11" action="ppaction://hlinksldjump"/>
          </p:cNvPr>
          <p:cNvSpPr/>
          <p:nvPr/>
        </p:nvSpPr>
        <p:spPr>
          <a:xfrm>
            <a:off x="67095" y="5646945"/>
            <a:ext cx="478141" cy="450000"/>
          </a:xfrm>
          <a:prstGeom prst="leftArrow">
            <a:avLst/>
          </a:prstGeom>
          <a:solidFill>
            <a:srgbClr val="9DC3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feil nach rechts 30">
            <a:hlinkClick r:id="rId12" action="ppaction://hlinksldjump"/>
          </p:cNvPr>
          <p:cNvSpPr/>
          <p:nvPr/>
        </p:nvSpPr>
        <p:spPr>
          <a:xfrm>
            <a:off x="8319516" y="5646945"/>
            <a:ext cx="684000" cy="450000"/>
          </a:xfrm>
          <a:prstGeom prst="rightArrow">
            <a:avLst/>
          </a:prstGeom>
          <a:solidFill>
            <a:srgbClr val="9DC3E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7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B015CF61-1307-43EB-B6B6-2B6990E99704}" vid="{E86C9472-A4F4-4963-8377-D33FEAAA87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872</Words>
  <Application>Microsoft Office PowerPoint</Application>
  <PresentationFormat>Bildschirmpräsentation (4:3)</PresentationFormat>
  <Paragraphs>344</Paragraphs>
  <Slides>51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Wingdings</vt:lpstr>
      <vt:lpstr>Design1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Denise Assmann</dc:creator>
  <cp:lastModifiedBy>Denise Assmann</cp:lastModifiedBy>
  <cp:revision>184</cp:revision>
  <dcterms:created xsi:type="dcterms:W3CDTF">2017-03-22T09:06:08Z</dcterms:created>
  <dcterms:modified xsi:type="dcterms:W3CDTF">2017-04-12T06:31:42Z</dcterms:modified>
</cp:coreProperties>
</file>