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3" autoAdjust="0"/>
    <p:restoredTop sz="94660"/>
  </p:normalViewPr>
  <p:slideViewPr>
    <p:cSldViewPr snapToGrid="0">
      <p:cViewPr varScale="1">
        <p:scale>
          <a:sx n="74" d="100"/>
          <a:sy n="74" d="100"/>
        </p:scale>
        <p:origin x="8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EFD5DD4-0C67-406D-B7B7-34F66B1135B8}" type="datetimeFigureOut">
              <a:rPr lang="fr-FR" smtClean="0"/>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3581A1-A9EF-43C6-96C9-779579275F7A}" type="slidenum">
              <a:rPr lang="fr-FR" smtClean="0"/>
              <a:t>‹N°›</a:t>
            </a:fld>
            <a:endParaRPr lang="fr-FR"/>
          </a:p>
        </p:txBody>
      </p:sp>
    </p:spTree>
    <p:extLst>
      <p:ext uri="{BB962C8B-B14F-4D97-AF65-F5344CB8AC3E}">
        <p14:creationId xmlns:p14="http://schemas.microsoft.com/office/powerpoint/2010/main" val="262328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FD5DD4-0C67-406D-B7B7-34F66B1135B8}" type="datetimeFigureOut">
              <a:rPr lang="fr-FR" smtClean="0"/>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3581A1-A9EF-43C6-96C9-779579275F7A}" type="slidenum">
              <a:rPr lang="fr-FR" smtClean="0"/>
              <a:t>‹N°›</a:t>
            </a:fld>
            <a:endParaRPr lang="fr-FR"/>
          </a:p>
        </p:txBody>
      </p:sp>
    </p:spTree>
    <p:extLst>
      <p:ext uri="{BB962C8B-B14F-4D97-AF65-F5344CB8AC3E}">
        <p14:creationId xmlns:p14="http://schemas.microsoft.com/office/powerpoint/2010/main" val="236620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FD5DD4-0C67-406D-B7B7-34F66B1135B8}" type="datetimeFigureOut">
              <a:rPr lang="fr-FR" smtClean="0"/>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3581A1-A9EF-43C6-96C9-779579275F7A}" type="slidenum">
              <a:rPr lang="fr-FR" smtClean="0"/>
              <a:t>‹N°›</a:t>
            </a:fld>
            <a:endParaRPr lang="fr-FR"/>
          </a:p>
        </p:txBody>
      </p:sp>
    </p:spTree>
    <p:extLst>
      <p:ext uri="{BB962C8B-B14F-4D97-AF65-F5344CB8AC3E}">
        <p14:creationId xmlns:p14="http://schemas.microsoft.com/office/powerpoint/2010/main" val="377680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3855" y="54758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0" name="Rectangle 9"/>
          <p:cNvSpPr/>
          <p:nvPr userDrawn="1"/>
        </p:nvSpPr>
        <p:spPr>
          <a:xfrm>
            <a:off x="0" y="0"/>
            <a:ext cx="12191999" cy="155044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 name="ZoneTexte 10"/>
          <p:cNvSpPr txBox="1"/>
          <p:nvPr userDrawn="1"/>
        </p:nvSpPr>
        <p:spPr>
          <a:xfrm>
            <a:off x="1398195" y="67334"/>
            <a:ext cx="8829347" cy="1415772"/>
          </a:xfrm>
          <a:prstGeom prst="rect">
            <a:avLst/>
          </a:prstGeom>
          <a:noFill/>
        </p:spPr>
        <p:txBody>
          <a:bodyPr wrap="square" rtlCol="0">
            <a:spAutoFit/>
          </a:bodyPr>
          <a:lstStyle/>
          <a:p>
            <a:pPr algn="ctr"/>
            <a:r>
              <a:rPr lang="en-US" sz="2000" cap="all" dirty="0">
                <a:solidFill>
                  <a:srgbClr val="2683C6">
                    <a:lumMod val="75000"/>
                  </a:srgbClr>
                </a:solidFill>
              </a:rPr>
              <a:t>Periodic </a:t>
            </a:r>
            <a:r>
              <a:rPr lang="en-US" sz="2000" cap="all" dirty="0" err="1">
                <a:solidFill>
                  <a:srgbClr val="2683C6">
                    <a:lumMod val="75000"/>
                  </a:srgbClr>
                </a:solidFill>
              </a:rPr>
              <a:t>bedforms</a:t>
            </a:r>
            <a:r>
              <a:rPr lang="en-US" sz="2000" cap="all" dirty="0">
                <a:solidFill>
                  <a:srgbClr val="2683C6">
                    <a:lumMod val="75000"/>
                  </a:srgbClr>
                </a:solidFill>
              </a:rPr>
              <a:t> generated by sublimation on terrestrial and </a:t>
            </a:r>
            <a:r>
              <a:rPr lang="en-US" sz="2000" cap="all" dirty="0" err="1">
                <a:solidFill>
                  <a:srgbClr val="2683C6">
                    <a:lumMod val="75000"/>
                  </a:srgbClr>
                </a:solidFill>
              </a:rPr>
              <a:t>martian</a:t>
            </a:r>
            <a:r>
              <a:rPr lang="en-US" sz="2000" cap="all" dirty="0">
                <a:solidFill>
                  <a:srgbClr val="2683C6">
                    <a:lumMod val="75000"/>
                  </a:srgbClr>
                </a:solidFill>
              </a:rPr>
              <a:t> ice sheets under the influence of the turbulent atmospheric boundary layer</a:t>
            </a:r>
          </a:p>
          <a:p>
            <a:pPr algn="ctr"/>
            <a:r>
              <a:rPr lang="fr-FR" sz="1400" dirty="0">
                <a:solidFill>
                  <a:prstClr val="black"/>
                </a:solidFill>
              </a:rPr>
              <a:t>Maï Bordiec (1), Sabrina </a:t>
            </a:r>
            <a:r>
              <a:rPr lang="fr-FR" sz="1400" dirty="0" err="1">
                <a:solidFill>
                  <a:prstClr val="black"/>
                </a:solidFill>
              </a:rPr>
              <a:t>Carpy</a:t>
            </a:r>
            <a:r>
              <a:rPr lang="fr-FR" sz="1400" dirty="0">
                <a:solidFill>
                  <a:prstClr val="black"/>
                </a:solidFill>
              </a:rPr>
              <a:t> (1), Laurent Perret (2), Olivier Bourgeois (1), and Marion Massé (1),</a:t>
            </a:r>
          </a:p>
          <a:p>
            <a:pPr algn="ctr"/>
            <a:r>
              <a:rPr lang="fr-FR" sz="1200" dirty="0">
                <a:solidFill>
                  <a:prstClr val="black"/>
                </a:solidFill>
              </a:rPr>
              <a:t>(1) LPG, Nantes </a:t>
            </a:r>
            <a:r>
              <a:rPr lang="fr-FR" sz="1200" dirty="0" err="1">
                <a:solidFill>
                  <a:prstClr val="black"/>
                </a:solidFill>
              </a:rPr>
              <a:t>University</a:t>
            </a:r>
            <a:r>
              <a:rPr lang="fr-FR" sz="1200" dirty="0">
                <a:solidFill>
                  <a:prstClr val="black"/>
                </a:solidFill>
              </a:rPr>
              <a:t>, France, sabrina.carpy@univ-nantes.fr, (2) LHEEA, Centrale Nantes, France</a:t>
            </a:r>
            <a:endParaRPr lang="fr-FR" sz="1200" cap="all" dirty="0">
              <a:solidFill>
                <a:prstClr val="black"/>
              </a:solidFill>
            </a:endParaRP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9578" y="67334"/>
            <a:ext cx="1280630" cy="697293"/>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9578" y="974659"/>
            <a:ext cx="1209715" cy="604301"/>
          </a:xfrm>
          <a:prstGeom prst="rect">
            <a:avLst/>
          </a:prstGeom>
        </p:spPr>
      </p:pic>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3013" y="55745"/>
            <a:ext cx="1024951" cy="1221064"/>
          </a:xfrm>
          <a:prstGeom prst="rect">
            <a:avLst/>
          </a:prstGeom>
        </p:spPr>
      </p:pic>
    </p:spTree>
    <p:extLst>
      <p:ext uri="{BB962C8B-B14F-4D97-AF65-F5344CB8AC3E}">
        <p14:creationId xmlns:p14="http://schemas.microsoft.com/office/powerpoint/2010/main" val="36691860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FD5DD4-0C67-406D-B7B7-34F66B1135B8}" type="datetimeFigureOut">
              <a:rPr lang="fr-FR" smtClean="0"/>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3581A1-A9EF-43C6-96C9-779579275F7A}" type="slidenum">
              <a:rPr lang="fr-FR" smtClean="0"/>
              <a:t>‹N°›</a:t>
            </a:fld>
            <a:endParaRPr lang="fr-FR"/>
          </a:p>
        </p:txBody>
      </p:sp>
    </p:spTree>
    <p:extLst>
      <p:ext uri="{BB962C8B-B14F-4D97-AF65-F5344CB8AC3E}">
        <p14:creationId xmlns:p14="http://schemas.microsoft.com/office/powerpoint/2010/main" val="359237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EFD5DD4-0C67-406D-B7B7-34F66B1135B8}" type="datetimeFigureOut">
              <a:rPr lang="fr-FR" smtClean="0"/>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3581A1-A9EF-43C6-96C9-779579275F7A}" type="slidenum">
              <a:rPr lang="fr-FR" smtClean="0"/>
              <a:t>‹N°›</a:t>
            </a:fld>
            <a:endParaRPr lang="fr-FR"/>
          </a:p>
        </p:txBody>
      </p:sp>
    </p:spTree>
    <p:extLst>
      <p:ext uri="{BB962C8B-B14F-4D97-AF65-F5344CB8AC3E}">
        <p14:creationId xmlns:p14="http://schemas.microsoft.com/office/powerpoint/2010/main" val="428440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FD5DD4-0C67-406D-B7B7-34F66B1135B8}" type="datetimeFigureOut">
              <a:rPr lang="fr-FR" smtClean="0"/>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3581A1-A9EF-43C6-96C9-779579275F7A}" type="slidenum">
              <a:rPr lang="fr-FR" smtClean="0"/>
              <a:t>‹N°›</a:t>
            </a:fld>
            <a:endParaRPr lang="fr-FR"/>
          </a:p>
        </p:txBody>
      </p:sp>
    </p:spTree>
    <p:extLst>
      <p:ext uri="{BB962C8B-B14F-4D97-AF65-F5344CB8AC3E}">
        <p14:creationId xmlns:p14="http://schemas.microsoft.com/office/powerpoint/2010/main" val="360885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FD5DD4-0C67-406D-B7B7-34F66B1135B8}" type="datetimeFigureOut">
              <a:rPr lang="fr-FR" smtClean="0"/>
              <a:t>26/04/2017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93581A1-A9EF-43C6-96C9-779579275F7A}" type="slidenum">
              <a:rPr lang="fr-FR" smtClean="0"/>
              <a:t>‹N°›</a:t>
            </a:fld>
            <a:endParaRPr lang="fr-FR"/>
          </a:p>
        </p:txBody>
      </p:sp>
    </p:spTree>
    <p:extLst>
      <p:ext uri="{BB962C8B-B14F-4D97-AF65-F5344CB8AC3E}">
        <p14:creationId xmlns:p14="http://schemas.microsoft.com/office/powerpoint/2010/main" val="296962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EFD5DD4-0C67-406D-B7B7-34F66B1135B8}" type="datetimeFigureOut">
              <a:rPr lang="fr-FR" smtClean="0"/>
              <a:t>26/04/2017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93581A1-A9EF-43C6-96C9-779579275F7A}" type="slidenum">
              <a:rPr lang="fr-FR" smtClean="0"/>
              <a:t>‹N°›</a:t>
            </a:fld>
            <a:endParaRPr lang="fr-FR"/>
          </a:p>
        </p:txBody>
      </p:sp>
    </p:spTree>
    <p:extLst>
      <p:ext uri="{BB962C8B-B14F-4D97-AF65-F5344CB8AC3E}">
        <p14:creationId xmlns:p14="http://schemas.microsoft.com/office/powerpoint/2010/main" val="142241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FD5DD4-0C67-406D-B7B7-34F66B1135B8}" type="datetimeFigureOut">
              <a:rPr lang="fr-FR" smtClean="0"/>
              <a:t>26/04/2017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93581A1-A9EF-43C6-96C9-779579275F7A}" type="slidenum">
              <a:rPr lang="fr-FR" smtClean="0"/>
              <a:t>‹N°›</a:t>
            </a:fld>
            <a:endParaRPr lang="fr-FR"/>
          </a:p>
        </p:txBody>
      </p:sp>
    </p:spTree>
    <p:extLst>
      <p:ext uri="{BB962C8B-B14F-4D97-AF65-F5344CB8AC3E}">
        <p14:creationId xmlns:p14="http://schemas.microsoft.com/office/powerpoint/2010/main" val="155875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EFD5DD4-0C67-406D-B7B7-34F66B1135B8}" type="datetimeFigureOut">
              <a:rPr lang="fr-FR" smtClean="0"/>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3581A1-A9EF-43C6-96C9-779579275F7A}" type="slidenum">
              <a:rPr lang="fr-FR" smtClean="0"/>
              <a:t>‹N°›</a:t>
            </a:fld>
            <a:endParaRPr lang="fr-FR"/>
          </a:p>
        </p:txBody>
      </p:sp>
    </p:spTree>
    <p:extLst>
      <p:ext uri="{BB962C8B-B14F-4D97-AF65-F5344CB8AC3E}">
        <p14:creationId xmlns:p14="http://schemas.microsoft.com/office/powerpoint/2010/main" val="300646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EFD5DD4-0C67-406D-B7B7-34F66B1135B8}" type="datetimeFigureOut">
              <a:rPr lang="fr-FR" smtClean="0"/>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3581A1-A9EF-43C6-96C9-779579275F7A}" type="slidenum">
              <a:rPr lang="fr-FR" smtClean="0"/>
              <a:t>‹N°›</a:t>
            </a:fld>
            <a:endParaRPr lang="fr-FR"/>
          </a:p>
        </p:txBody>
      </p:sp>
    </p:spTree>
    <p:extLst>
      <p:ext uri="{BB962C8B-B14F-4D97-AF65-F5344CB8AC3E}">
        <p14:creationId xmlns:p14="http://schemas.microsoft.com/office/powerpoint/2010/main" val="70512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D5DD4-0C67-406D-B7B7-34F66B1135B8}" type="datetimeFigureOut">
              <a:rPr lang="fr-FR" smtClean="0"/>
              <a:t>26/04/2017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581A1-A9EF-43C6-96C9-779579275F7A}" type="slidenum">
              <a:rPr lang="fr-FR" smtClean="0"/>
              <a:t>‹N°›</a:t>
            </a:fld>
            <a:endParaRPr lang="fr-FR"/>
          </a:p>
        </p:txBody>
      </p:sp>
    </p:spTree>
    <p:extLst>
      <p:ext uri="{BB962C8B-B14F-4D97-AF65-F5344CB8AC3E}">
        <p14:creationId xmlns:p14="http://schemas.microsoft.com/office/powerpoint/2010/main" val="540283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FF27BD-FA9B-4234-90CC-A0153BD95A2C}" type="datetimeFigureOut">
              <a:rPr lang="fr-FR" smtClean="0">
                <a:solidFill>
                  <a:prstClr val="white">
                    <a:tint val="75000"/>
                    <a:alpha val="60000"/>
                  </a:prstClr>
                </a:solidFill>
              </a:rPr>
              <a:pPr/>
              <a:t>26/04/2017</a:t>
            </a:fld>
            <a:endParaRPr lang="fr-FR">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A2C1467-0EA1-4421-985B-BF1C2936A796}"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288786291"/>
      </p:ext>
    </p:extLst>
  </p:cSld>
  <p:clrMap bg1="dk1" tx1="lt1" bg2="dk2" tx2="lt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9.jpeg"/><Relationship Id="rId7" Type="http://schemas.openxmlformats.org/officeDocument/2006/relationships/slide" Target="slide23.xml"/><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31.xml"/></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slide" Target="slide13.xml"/><Relationship Id="rId11" Type="http://schemas.openxmlformats.org/officeDocument/2006/relationships/slide" Target="slide9.xml"/><Relationship Id="rId5" Type="http://schemas.openxmlformats.org/officeDocument/2006/relationships/slide" Target="slide1.xml"/><Relationship Id="rId10" Type="http://schemas.openxmlformats.org/officeDocument/2006/relationships/image" Target="../media/image14.png"/><Relationship Id="rId4" Type="http://schemas.openxmlformats.org/officeDocument/2006/relationships/slide" Target="slide2.xml"/><Relationship Id="rId9"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40.png"/><Relationship Id="rId5" Type="http://schemas.openxmlformats.org/officeDocument/2006/relationships/slide" Target="slide1.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9.jpeg"/><Relationship Id="rId7" Type="http://schemas.openxmlformats.org/officeDocument/2006/relationships/image" Target="../media/image13.emf"/><Relationship Id="rId12"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4.jpg"/><Relationship Id="rId5" Type="http://schemas.openxmlformats.org/officeDocument/2006/relationships/slide" Target="slide1.xml"/><Relationship Id="rId10"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12.emf"/></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slide" Target="slide1.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slide" Target="slide5.xml"/><Relationship Id="rId16" Type="http://schemas.openxmlformats.org/officeDocument/2006/relationships/slide" Target="slide14.xml"/><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image" Target="../media/image17.png"/><Relationship Id="rId5" Type="http://schemas.openxmlformats.org/officeDocument/2006/relationships/slide" Target="slide11.xml"/><Relationship Id="rId1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slide" Target="slide2.xml"/><Relationship Id="rId14" Type="http://schemas.openxmlformats.org/officeDocument/2006/relationships/slide" Target="slide15.xml"/></Relationships>
</file>

<file path=ppt/slides/_rels/slide1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slide" Target="slide1.xml"/><Relationship Id="rId12" Type="http://schemas.openxmlformats.org/officeDocument/2006/relationships/image" Target="../media/image18.png"/><Relationship Id="rId17" Type="http://schemas.openxmlformats.org/officeDocument/2006/relationships/slide" Target="slide13.xml"/><Relationship Id="rId2" Type="http://schemas.openxmlformats.org/officeDocument/2006/relationships/slide" Target="slide5.xml"/><Relationship Id="rId16"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image" Target="../media/image17.png"/><Relationship Id="rId5" Type="http://schemas.openxmlformats.org/officeDocument/2006/relationships/slide" Target="slide11.xml"/><Relationship Id="rId15" Type="http://schemas.openxmlformats.org/officeDocument/2006/relationships/slide" Target="slide14.xml"/><Relationship Id="rId10" Type="http://schemas.openxmlformats.org/officeDocument/2006/relationships/image" Target="../media/image16.png"/><Relationship Id="rId4" Type="http://schemas.openxmlformats.org/officeDocument/2006/relationships/slide" Target="slide2.xml"/><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15.xml"/><Relationship Id="rId3" Type="http://schemas.openxmlformats.org/officeDocument/2006/relationships/image" Target="../media/image9.jpeg"/><Relationship Id="rId7" Type="http://schemas.openxmlformats.org/officeDocument/2006/relationships/slide" Target="slide14.xml"/><Relationship Id="rId12" Type="http://schemas.openxmlformats.org/officeDocument/2006/relationships/image" Target="../media/image19.png"/><Relationship Id="rId2" Type="http://schemas.openxmlformats.org/officeDocument/2006/relationships/slide" Target="slide5.xml"/><Relationship Id="rId16" Type="http://schemas.openxmlformats.org/officeDocument/2006/relationships/slide" Target="slide13.xml"/><Relationship Id="rId1" Type="http://schemas.openxmlformats.org/officeDocument/2006/relationships/slideLayout" Target="../slideLayouts/slideLayout12.xml"/><Relationship Id="rId6" Type="http://schemas.openxmlformats.org/officeDocument/2006/relationships/slide" Target="slide9.xml"/><Relationship Id="rId11" Type="http://schemas.openxmlformats.org/officeDocument/2006/relationships/image" Target="../media/image18.png"/><Relationship Id="rId5" Type="http://schemas.openxmlformats.org/officeDocument/2006/relationships/slide" Target="slide1.xml"/><Relationship Id="rId15" Type="http://schemas.openxmlformats.org/officeDocument/2006/relationships/image" Target="../media/image23.PNG"/><Relationship Id="rId10" Type="http://schemas.openxmlformats.org/officeDocument/2006/relationships/image" Target="../media/image17.png"/><Relationship Id="rId4" Type="http://schemas.openxmlformats.org/officeDocument/2006/relationships/slide" Target="slide2.xml"/><Relationship Id="rId9" Type="http://schemas.openxmlformats.org/officeDocument/2006/relationships/image" Target="../media/image16.png"/><Relationship Id="rId1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9.jpeg"/><Relationship Id="rId21" Type="http://schemas.openxmlformats.org/officeDocument/2006/relationships/slide" Target="slide17.xml"/><Relationship Id="rId7" Type="http://schemas.openxmlformats.org/officeDocument/2006/relationships/slide" Target="slide1.xml"/><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slide" Target="slide5.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slide" Target="slide2.xml"/><Relationship Id="rId11" Type="http://schemas.openxmlformats.org/officeDocument/2006/relationships/image" Target="../media/image27.png"/><Relationship Id="rId5" Type="http://schemas.openxmlformats.org/officeDocument/2006/relationships/slide" Target="slide9.xml"/><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slide" Target="slide11.xml"/><Relationship Id="rId9" Type="http://schemas.openxmlformats.org/officeDocument/2006/relationships/image" Target="../media/image25.pn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9.jpeg"/><Relationship Id="rId7" Type="http://schemas.openxmlformats.org/officeDocument/2006/relationships/slide" Target="slide1.xml"/><Relationship Id="rId12" Type="http://schemas.openxmlformats.org/officeDocument/2006/relationships/image" Target="../media/image39.png"/><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slide" Target="slide2.xml"/><Relationship Id="rId11" Type="http://schemas.openxmlformats.org/officeDocument/2006/relationships/image" Target="../media/image38.png"/><Relationship Id="rId5" Type="http://schemas.openxmlformats.org/officeDocument/2006/relationships/slide" Target="slide9.xml"/><Relationship Id="rId10" Type="http://schemas.openxmlformats.org/officeDocument/2006/relationships/image" Target="../media/image37.png"/><Relationship Id="rId4" Type="http://schemas.openxmlformats.org/officeDocument/2006/relationships/slide" Target="slide11.xml"/><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42.png"/><Relationship Id="rId18" Type="http://schemas.openxmlformats.org/officeDocument/2006/relationships/image" Target="../media/image420.png"/><Relationship Id="rId3" Type="http://schemas.openxmlformats.org/officeDocument/2006/relationships/slide" Target="slide20.xml"/><Relationship Id="rId7" Type="http://schemas.openxmlformats.org/officeDocument/2006/relationships/slide" Target="slide2.xml"/><Relationship Id="rId12" Type="http://schemas.openxmlformats.org/officeDocument/2006/relationships/slide" Target="slide21.xml"/><Relationship Id="rId17" Type="http://schemas.openxmlformats.org/officeDocument/2006/relationships/image" Target="../media/image410.png"/><Relationship Id="rId2" Type="http://schemas.openxmlformats.org/officeDocument/2006/relationships/slide" Target="slide11.xml"/><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41.png"/><Relationship Id="rId5" Type="http://schemas.openxmlformats.org/officeDocument/2006/relationships/slide" Target="slide5.xml"/><Relationship Id="rId15" Type="http://schemas.openxmlformats.org/officeDocument/2006/relationships/image" Target="../media/image43.PNG"/><Relationship Id="rId10" Type="http://schemas.openxmlformats.org/officeDocument/2006/relationships/image" Target="../media/image40.png"/><Relationship Id="rId19" Type="http://schemas.openxmlformats.org/officeDocument/2006/relationships/slide" Target="slide17.xml"/><Relationship Id="rId4" Type="http://schemas.openxmlformats.org/officeDocument/2006/relationships/slide" Target="slide9.xml"/><Relationship Id="rId9" Type="http://schemas.openxmlformats.org/officeDocument/2006/relationships/slide" Target="slide19.xml"/><Relationship Id="rId14" Type="http://schemas.openxmlformats.org/officeDocument/2006/relationships/slide" Target="slide22.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slide" Target="slide18.xml"/><Relationship Id="rId3" Type="http://schemas.openxmlformats.org/officeDocument/2006/relationships/image" Target="../media/image9.jpeg"/><Relationship Id="rId7" Type="http://schemas.openxmlformats.org/officeDocument/2006/relationships/image" Target="../media/image41.png"/><Relationship Id="rId12"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20.png"/><Relationship Id="rId5" Type="http://schemas.openxmlformats.org/officeDocument/2006/relationships/slide" Target="slide1.xml"/><Relationship Id="rId10" Type="http://schemas.openxmlformats.org/officeDocument/2006/relationships/image" Target="../media/image410.png"/><Relationship Id="rId4" Type="http://schemas.openxmlformats.org/officeDocument/2006/relationships/slide" Target="slide2.xml"/><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9.jpeg"/><Relationship Id="rId7" Type="http://schemas.openxmlformats.org/officeDocument/2006/relationships/slide" Target="slide16.xml"/><Relationship Id="rId2"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slide" Target="slide1.xml"/><Relationship Id="rId10" Type="http://schemas.openxmlformats.org/officeDocument/2006/relationships/slide" Target="slide31.xml"/><Relationship Id="rId4" Type="http://schemas.openxmlformats.org/officeDocument/2006/relationships/slide" Target="slide3.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slide" Target="slide20.xml"/><Relationship Id="rId3" Type="http://schemas.openxmlformats.org/officeDocument/2006/relationships/image" Target="../media/image9.jpeg"/><Relationship Id="rId7" Type="http://schemas.openxmlformats.org/officeDocument/2006/relationships/image" Target="../media/image41.png"/><Relationship Id="rId12"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20.png"/><Relationship Id="rId5" Type="http://schemas.openxmlformats.org/officeDocument/2006/relationships/slide" Target="slide1.xml"/><Relationship Id="rId10" Type="http://schemas.openxmlformats.org/officeDocument/2006/relationships/image" Target="../media/image410.png"/><Relationship Id="rId4" Type="http://schemas.openxmlformats.org/officeDocument/2006/relationships/slide" Target="slide2.xml"/><Relationship Id="rId9" Type="http://schemas.openxmlformats.org/officeDocument/2006/relationships/image" Target="../media/image43.PNG"/><Relationship Id="rId14" Type="http://schemas.openxmlformats.org/officeDocument/2006/relationships/slide" Target="slide18.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30.PNG"/><Relationship Id="rId3" Type="http://schemas.openxmlformats.org/officeDocument/2006/relationships/image" Target="../media/image9.jpeg"/><Relationship Id="rId7" Type="http://schemas.openxmlformats.org/officeDocument/2006/relationships/image" Target="../media/image41.png"/><Relationship Id="rId12"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20.png"/><Relationship Id="rId5" Type="http://schemas.openxmlformats.org/officeDocument/2006/relationships/slide" Target="slide1.xml"/><Relationship Id="rId15" Type="http://schemas.openxmlformats.org/officeDocument/2006/relationships/slide" Target="slide18.xml"/><Relationship Id="rId10" Type="http://schemas.openxmlformats.org/officeDocument/2006/relationships/image" Target="../media/image410.png"/><Relationship Id="rId4" Type="http://schemas.openxmlformats.org/officeDocument/2006/relationships/slide" Target="slide2.xml"/><Relationship Id="rId9" Type="http://schemas.openxmlformats.org/officeDocument/2006/relationships/image" Target="../media/image43.PNG"/><Relationship Id="rId14" Type="http://schemas.openxmlformats.org/officeDocument/2006/relationships/slide" Target="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3" Type="http://schemas.openxmlformats.org/officeDocument/2006/relationships/image" Target="../media/image9.jpeg"/><Relationship Id="rId7" Type="http://schemas.openxmlformats.org/officeDocument/2006/relationships/image" Target="../media/image41.png"/><Relationship Id="rId12" Type="http://schemas.openxmlformats.org/officeDocument/2006/relationships/slide" Target="slide25.xml"/><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slide" Target="slide1.xml"/><Relationship Id="rId10" Type="http://schemas.openxmlformats.org/officeDocument/2006/relationships/image" Target="../media/image44.png"/><Relationship Id="rId4" Type="http://schemas.openxmlformats.org/officeDocument/2006/relationships/slide" Target="slide2.xml"/><Relationship Id="rId9" Type="http://schemas.openxmlformats.org/officeDocument/2006/relationships/image" Target="../media/image43.PNG"/><Relationship Id="rId14" Type="http://schemas.openxmlformats.org/officeDocument/2006/relationships/slide" Target="slide18.xml"/></Relationships>
</file>

<file path=ppt/slides/_rels/slide23.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50.png"/><Relationship Id="rId18" Type="http://schemas.openxmlformats.org/officeDocument/2006/relationships/image" Target="../media/image53.png"/><Relationship Id="rId3" Type="http://schemas.openxmlformats.org/officeDocument/2006/relationships/image" Target="../media/image9.jpeg"/><Relationship Id="rId7" Type="http://schemas.openxmlformats.org/officeDocument/2006/relationships/slide" Target="slide20.xml"/><Relationship Id="rId12" Type="http://schemas.openxmlformats.org/officeDocument/2006/relationships/image" Target="../media/image49.png"/><Relationship Id="rId17" Type="http://schemas.openxmlformats.org/officeDocument/2006/relationships/slide" Target="slide26.xml"/><Relationship Id="rId2" Type="http://schemas.openxmlformats.org/officeDocument/2006/relationships/slide" Target="slide5.xml"/><Relationship Id="rId16"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image" Target="../media/image48.png"/><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24.xml"/><Relationship Id="rId4" Type="http://schemas.openxmlformats.org/officeDocument/2006/relationships/slide" Target="slide9.xml"/><Relationship Id="rId9" Type="http://schemas.openxmlformats.org/officeDocument/2006/relationships/image" Target="../media/image47.png"/><Relationship Id="rId14"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500.png"/><Relationship Id="rId3" Type="http://schemas.openxmlformats.org/officeDocument/2006/relationships/image" Target="../media/image9.jpeg"/><Relationship Id="rId7" Type="http://schemas.openxmlformats.org/officeDocument/2006/relationships/slide" Target="slide20.xml"/><Relationship Id="rId12" Type="http://schemas.openxmlformats.org/officeDocument/2006/relationships/image" Target="../media/image490.png"/><Relationship Id="rId17" Type="http://schemas.openxmlformats.org/officeDocument/2006/relationships/slide" Target="slide23.xml"/><Relationship Id="rId2" Type="http://schemas.openxmlformats.org/officeDocument/2006/relationships/slide" Target="slide5.xml"/><Relationship Id="rId16"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image" Target="../media/image48.png"/><Relationship Id="rId5" Type="http://schemas.openxmlformats.org/officeDocument/2006/relationships/slide" Target="slide2.xml"/><Relationship Id="rId15" Type="http://schemas.openxmlformats.org/officeDocument/2006/relationships/image" Target="../media/image52.png"/><Relationship Id="rId10" Type="http://schemas.openxmlformats.org/officeDocument/2006/relationships/image" Target="../media/image470.png"/><Relationship Id="rId4" Type="http://schemas.openxmlformats.org/officeDocument/2006/relationships/slide" Target="slide9.xml"/><Relationship Id="rId9" Type="http://schemas.openxmlformats.org/officeDocument/2006/relationships/slide" Target="slide1.xml"/><Relationship Id="rId14" Type="http://schemas.openxmlformats.org/officeDocument/2006/relationships/image" Target="../media/image510.png"/></Relationships>
</file>

<file path=ppt/slides/_rels/slide2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500.png"/><Relationship Id="rId18" Type="http://schemas.openxmlformats.org/officeDocument/2006/relationships/image" Target="../media/image55.png"/><Relationship Id="rId3" Type="http://schemas.openxmlformats.org/officeDocument/2006/relationships/image" Target="../media/image9.jpeg"/><Relationship Id="rId7" Type="http://schemas.openxmlformats.org/officeDocument/2006/relationships/slide" Target="slide20.xml"/><Relationship Id="rId12" Type="http://schemas.openxmlformats.org/officeDocument/2006/relationships/image" Target="../media/image490.png"/><Relationship Id="rId17" Type="http://schemas.openxmlformats.org/officeDocument/2006/relationships/image" Target="../media/image54.png"/><Relationship Id="rId2" Type="http://schemas.openxmlformats.org/officeDocument/2006/relationships/slide" Target="slide5.xml"/><Relationship Id="rId16"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image" Target="../media/image48.png"/><Relationship Id="rId5" Type="http://schemas.openxmlformats.org/officeDocument/2006/relationships/slide" Target="slide2.xml"/><Relationship Id="rId15" Type="http://schemas.openxmlformats.org/officeDocument/2006/relationships/image" Target="../media/image52.png"/><Relationship Id="rId10" Type="http://schemas.openxmlformats.org/officeDocument/2006/relationships/image" Target="../media/image470.png"/><Relationship Id="rId19" Type="http://schemas.openxmlformats.org/officeDocument/2006/relationships/slide" Target="slide23.xml"/><Relationship Id="rId4" Type="http://schemas.openxmlformats.org/officeDocument/2006/relationships/slide" Target="slide9.xml"/><Relationship Id="rId9" Type="http://schemas.openxmlformats.org/officeDocument/2006/relationships/slide" Target="slide1.xml"/><Relationship Id="rId14" Type="http://schemas.openxmlformats.org/officeDocument/2006/relationships/image" Target="../media/image510.png"/></Relationships>
</file>

<file path=ppt/slides/_rels/slide2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500.png"/><Relationship Id="rId18" Type="http://schemas.openxmlformats.org/officeDocument/2006/relationships/image" Target="../media/image56.png"/><Relationship Id="rId3" Type="http://schemas.openxmlformats.org/officeDocument/2006/relationships/image" Target="../media/image9.jpeg"/><Relationship Id="rId21" Type="http://schemas.openxmlformats.org/officeDocument/2006/relationships/slide" Target="slide23.xml"/><Relationship Id="rId7" Type="http://schemas.openxmlformats.org/officeDocument/2006/relationships/slide" Target="slide20.xml"/><Relationship Id="rId12" Type="http://schemas.openxmlformats.org/officeDocument/2006/relationships/image" Target="../media/image490.png"/><Relationship Id="rId17" Type="http://schemas.openxmlformats.org/officeDocument/2006/relationships/slide" Target="slide25.xml"/><Relationship Id="rId2" Type="http://schemas.openxmlformats.org/officeDocument/2006/relationships/slide" Target="slide5.xml"/><Relationship Id="rId16" Type="http://schemas.openxmlformats.org/officeDocument/2006/relationships/image" Target="../media/image53.png"/><Relationship Id="rId20"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image" Target="../media/image48.png"/><Relationship Id="rId5" Type="http://schemas.openxmlformats.org/officeDocument/2006/relationships/slide" Target="slide2.xml"/><Relationship Id="rId15" Type="http://schemas.openxmlformats.org/officeDocument/2006/relationships/image" Target="../media/image52.png"/><Relationship Id="rId10" Type="http://schemas.openxmlformats.org/officeDocument/2006/relationships/image" Target="../media/image470.png"/><Relationship Id="rId19" Type="http://schemas.openxmlformats.org/officeDocument/2006/relationships/image" Target="../media/image57.png"/><Relationship Id="rId4" Type="http://schemas.openxmlformats.org/officeDocument/2006/relationships/slide" Target="slide9.xml"/><Relationship Id="rId9" Type="http://schemas.openxmlformats.org/officeDocument/2006/relationships/slide" Target="slide1.xml"/><Relationship Id="rId14" Type="http://schemas.openxmlformats.org/officeDocument/2006/relationships/image" Target="../media/image510.png"/></Relationships>
</file>

<file path=ppt/slides/_rels/slide2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9.jpeg"/><Relationship Id="rId7" Type="http://schemas.openxmlformats.org/officeDocument/2006/relationships/slide" Target="slide11.xml"/><Relationship Id="rId12" Type="http://schemas.openxmlformats.org/officeDocument/2006/relationships/image" Target="../media/image61.png"/><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image" Target="../media/image60.png"/><Relationship Id="rId4" Type="http://schemas.openxmlformats.org/officeDocument/2006/relationships/slide" Target="slide9.xml"/><Relationship Id="rId9"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64.png"/><Relationship Id="rId3" Type="http://schemas.openxmlformats.org/officeDocument/2006/relationships/image" Target="../media/image9.jpeg"/><Relationship Id="rId7" Type="http://schemas.openxmlformats.org/officeDocument/2006/relationships/slide" Target="slide11.xml"/><Relationship Id="rId12" Type="http://schemas.openxmlformats.org/officeDocument/2006/relationships/image" Target="../media/image63.jpeg"/><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slide" Target="slide29.xml"/><Relationship Id="rId5" Type="http://schemas.openxmlformats.org/officeDocument/2006/relationships/slide" Target="slide2.xml"/><Relationship Id="rId15" Type="http://schemas.openxmlformats.org/officeDocument/2006/relationships/slide" Target="slide27.xml"/><Relationship Id="rId10" Type="http://schemas.openxmlformats.org/officeDocument/2006/relationships/image" Target="../media/image62.jpeg"/><Relationship Id="rId4" Type="http://schemas.openxmlformats.org/officeDocument/2006/relationships/slide" Target="slide9.xml"/><Relationship Id="rId9" Type="http://schemas.openxmlformats.org/officeDocument/2006/relationships/slide" Target="slide30.xml"/><Relationship Id="rId14" Type="http://schemas.openxmlformats.org/officeDocument/2006/relationships/image" Target="../media/image65.png"/></Relationships>
</file>

<file path=ppt/slides/_rels/slide29.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28.xml"/><Relationship Id="rId3" Type="http://schemas.openxmlformats.org/officeDocument/2006/relationships/image" Target="../media/image9.jpeg"/><Relationship Id="rId7" Type="http://schemas.openxmlformats.org/officeDocument/2006/relationships/slide" Target="slide11.xml"/><Relationship Id="rId12" Type="http://schemas.openxmlformats.org/officeDocument/2006/relationships/image" Target="../media/image65.png"/><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image" Target="../media/image64.png"/><Relationship Id="rId5" Type="http://schemas.openxmlformats.org/officeDocument/2006/relationships/slide" Target="slide2.xml"/><Relationship Id="rId10" Type="http://schemas.openxmlformats.org/officeDocument/2006/relationships/image" Target="../media/image63.jpeg"/><Relationship Id="rId4" Type="http://schemas.openxmlformats.org/officeDocument/2006/relationships/slide" Target="slide9.xml"/><Relationship Id="rId9" Type="http://schemas.openxmlformats.org/officeDocument/2006/relationships/image" Target="../media/image62.jpeg"/><Relationship Id="rId1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9.jpeg"/><Relationship Id="rId7" Type="http://schemas.openxmlformats.org/officeDocument/2006/relationships/slide" Target="slide16.xml"/><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slide" Target="slide2.xml"/><Relationship Id="rId10" Type="http://schemas.openxmlformats.org/officeDocument/2006/relationships/slide" Target="slide31.xml"/><Relationship Id="rId4" Type="http://schemas.openxmlformats.org/officeDocument/2006/relationships/slide" Target="slide4.xml"/><Relationship Id="rId9" Type="http://schemas.openxmlformats.org/officeDocument/2006/relationships/slide" Target="slide27.xml"/></Relationships>
</file>

<file path=ppt/slides/_rels/slide30.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28.xml"/><Relationship Id="rId3" Type="http://schemas.openxmlformats.org/officeDocument/2006/relationships/image" Target="../media/image9.jpeg"/><Relationship Id="rId7" Type="http://schemas.openxmlformats.org/officeDocument/2006/relationships/slide" Target="slide11.xml"/><Relationship Id="rId12" Type="http://schemas.openxmlformats.org/officeDocument/2006/relationships/image" Target="../media/image65.png"/><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image" Target="../media/image64.png"/><Relationship Id="rId5" Type="http://schemas.openxmlformats.org/officeDocument/2006/relationships/slide" Target="slide2.xml"/><Relationship Id="rId10" Type="http://schemas.openxmlformats.org/officeDocument/2006/relationships/image" Target="../media/image63.jpeg"/><Relationship Id="rId4" Type="http://schemas.openxmlformats.org/officeDocument/2006/relationships/slide" Target="slide9.xml"/><Relationship Id="rId9" Type="http://schemas.openxmlformats.org/officeDocument/2006/relationships/image" Target="../media/image62.jpeg"/></Relationships>
</file>

<file path=ppt/slides/_rels/slide3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1.png"/><Relationship Id="rId3" Type="http://schemas.openxmlformats.org/officeDocument/2006/relationships/image" Target="../media/image9.jpeg"/><Relationship Id="rId7" Type="http://schemas.openxmlformats.org/officeDocument/2006/relationships/slide" Target="slide23.xml"/><Relationship Id="rId12" Type="http://schemas.openxmlformats.org/officeDocument/2006/relationships/image" Target="../media/image65.jpeg"/><Relationship Id="rId17" Type="http://schemas.openxmlformats.org/officeDocument/2006/relationships/slide" Target="slide1.xml"/><Relationship Id="rId2" Type="http://schemas.openxmlformats.org/officeDocument/2006/relationships/slide" Target="slide5.xml"/><Relationship Id="rId16" Type="http://schemas.openxmlformats.org/officeDocument/2006/relationships/image" Target="../media/image69.png"/><Relationship Id="rId1" Type="http://schemas.openxmlformats.org/officeDocument/2006/relationships/slideLayout" Target="../slideLayouts/slideLayout12.xml"/><Relationship Id="rId6" Type="http://schemas.openxmlformats.org/officeDocument/2006/relationships/slide" Target="slide16.xml"/><Relationship Id="rId11" Type="http://schemas.openxmlformats.org/officeDocument/2006/relationships/image" Target="../media/image64.jpeg"/><Relationship Id="rId5" Type="http://schemas.openxmlformats.org/officeDocument/2006/relationships/slide" Target="slide9.xml"/><Relationship Id="rId15" Type="http://schemas.openxmlformats.org/officeDocument/2006/relationships/image" Target="../media/image68.png"/><Relationship Id="rId10" Type="http://schemas.openxmlformats.org/officeDocument/2006/relationships/image" Target="../media/image53.png"/><Relationship Id="rId4" Type="http://schemas.openxmlformats.org/officeDocument/2006/relationships/slide" Target="slide2.xml"/><Relationship Id="rId9" Type="http://schemas.openxmlformats.org/officeDocument/2006/relationships/image" Target="../media/image52.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9.jpeg"/><Relationship Id="rId7" Type="http://schemas.openxmlformats.org/officeDocument/2006/relationships/slide" Target="slide23.xml"/><Relationship Id="rId2" Type="http://schemas.openxmlformats.org/officeDocument/2006/relationships/slide" Target="slide8.xml"/><Relationship Id="rId1" Type="http://schemas.openxmlformats.org/officeDocument/2006/relationships/slideLayout" Target="../slideLayouts/slideLayout12.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3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9.jpeg"/><Relationship Id="rId7" Type="http://schemas.openxmlformats.org/officeDocument/2006/relationships/slide" Target="slide10.xml"/><Relationship Id="rId12"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slide" Target="slide11.xml"/><Relationship Id="rId11" Type="http://schemas.openxmlformats.org/officeDocument/2006/relationships/image" Target="../media/image13.emf"/><Relationship Id="rId5" Type="http://schemas.openxmlformats.org/officeDocument/2006/relationships/slide" Target="slide1.xml"/><Relationship Id="rId10" Type="http://schemas.openxmlformats.org/officeDocument/2006/relationships/image" Target="../media/image12.emf"/><Relationship Id="rId4" Type="http://schemas.openxmlformats.org/officeDocument/2006/relationships/slide" Target="slide2.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6" name="Rectangle 5"/>
          <p:cNvSpPr/>
          <p:nvPr/>
        </p:nvSpPr>
        <p:spPr>
          <a:xfrm>
            <a:off x="126739" y="1671666"/>
            <a:ext cx="6709487" cy="2793594"/>
          </a:xfrm>
          <a:prstGeom prst="rect">
            <a:avLst/>
          </a:prstGeom>
          <a:noFill/>
          <a:ln w="28575">
            <a:solidFill>
              <a:schemeClr val="accent2"/>
            </a:solidFill>
          </a:ln>
          <a:effectLst>
            <a:glow rad="254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p:cNvGrpSpPr/>
          <p:nvPr/>
        </p:nvGrpSpPr>
        <p:grpSpPr>
          <a:xfrm>
            <a:off x="2944598" y="4189971"/>
            <a:ext cx="1073768" cy="161701"/>
            <a:chOff x="2567268" y="4205935"/>
            <a:chExt cx="1073768" cy="161701"/>
          </a:xfrm>
        </p:grpSpPr>
        <p:sp>
          <p:nvSpPr>
            <p:cNvPr id="8" name="Ellipse 7"/>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p:cNvGrpSpPr/>
          <p:nvPr/>
        </p:nvGrpSpPr>
        <p:grpSpPr>
          <a:xfrm>
            <a:off x="524004" y="5093931"/>
            <a:ext cx="11151782" cy="1563475"/>
            <a:chOff x="524004" y="4752304"/>
            <a:chExt cx="11151782" cy="1563475"/>
          </a:xfrm>
        </p:grpSpPr>
        <p:sp>
          <p:nvSpPr>
            <p:cNvPr id="13" name="Rectangle à coins arrondis 12">
              <a:hlinkClick r:id="rId5" action="ppaction://hlinksldjump"/>
            </p:cNvPr>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4" name="Rectangle à coins arrondis 13">
              <a:hlinkClick r:id="rId6" action="ppaction://hlinksldjump"/>
            </p:cNvPr>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5" name="ZoneTexte 14">
              <a:hlinkClick r:id="rId6" action="ppaction://hlinksldjump"/>
            </p:cNvPr>
            <p:cNvSpPr txBox="1"/>
            <p:nvPr/>
          </p:nvSpPr>
          <p:spPr>
            <a:xfrm>
              <a:off x="3488276" y="4843082"/>
              <a:ext cx="2258966"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6" name="Rectangle à coins arrondis 15">
              <a:hlinkClick r:id="rId7" action="ppaction://hlinksldjump"/>
            </p:cNvPr>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8" action="ppaction://hlinksldjump"/>
            </p:cNvPr>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8" name="ZoneTexte 17">
              <a:hlinkClick r:id="rId8" action="ppaction://hlinksldjump"/>
            </p:cNvPr>
            <p:cNvSpPr txBox="1"/>
            <p:nvPr/>
          </p:nvSpPr>
          <p:spPr>
            <a:xfrm>
              <a:off x="9495203" y="4997714"/>
              <a:ext cx="2057400"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9" name="ZoneTexte 18">
              <a:hlinkClick r:id="rId7" action="ppaction://hlinksldjump"/>
            </p:cNvPr>
            <p:cNvSpPr txBox="1"/>
            <p:nvPr/>
          </p:nvSpPr>
          <p:spPr>
            <a:xfrm>
              <a:off x="6556450" y="4997714"/>
              <a:ext cx="2036228"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0" name="Flèche droite 19"/>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hlinkClick r:id="rId5" action="ppaction://hlinksldjump"/>
            </p:cNvPr>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24" name="ZoneTexte 23"/>
          <p:cNvSpPr txBox="1"/>
          <p:nvPr/>
        </p:nvSpPr>
        <p:spPr>
          <a:xfrm>
            <a:off x="1293425" y="4661952"/>
            <a:ext cx="9583073" cy="276999"/>
          </a:xfrm>
          <a:prstGeom prst="rect">
            <a:avLst/>
          </a:prstGeom>
          <a:noFill/>
        </p:spPr>
        <p:txBody>
          <a:bodyPr wrap="none" rtlCol="0">
            <a:spAutoFit/>
          </a:bodyPr>
          <a:lstStyle/>
          <a:p>
            <a:r>
              <a:rPr lang="en-GB" sz="1200" dirty="0" smtClean="0">
                <a:solidFill>
                  <a:schemeClr val="tx1">
                    <a:lumMod val="65000"/>
                  </a:schemeClr>
                </a:solidFill>
              </a:rPr>
              <a:t>Click on arrows, buttons and figures to get more information on each subject. Click on the black crosses to close the windows.</a:t>
            </a:r>
            <a:endParaRPr lang="en-GB" sz="1200" dirty="0">
              <a:solidFill>
                <a:schemeClr val="tx1">
                  <a:lumMod val="65000"/>
                </a:schemeClr>
              </a:solidFill>
            </a:endParaRPr>
          </a:p>
        </p:txBody>
      </p:sp>
      <p:sp>
        <p:nvSpPr>
          <p:cNvPr id="2" name="ZoneTexte 1"/>
          <p:cNvSpPr txBox="1"/>
          <p:nvPr/>
        </p:nvSpPr>
        <p:spPr>
          <a:xfrm>
            <a:off x="-39031" y="1270465"/>
            <a:ext cx="1846980" cy="246221"/>
          </a:xfrm>
          <a:prstGeom prst="rect">
            <a:avLst/>
          </a:prstGeom>
          <a:noFill/>
        </p:spPr>
        <p:txBody>
          <a:bodyPr wrap="none" rtlCol="0">
            <a:spAutoFit/>
          </a:bodyPr>
          <a:lstStyle/>
          <a:p>
            <a:r>
              <a:rPr lang="fr-FR" sz="1000" dirty="0" smtClean="0">
                <a:solidFill>
                  <a:schemeClr val="bg1"/>
                </a:solidFill>
                <a:hlinkClick r:id="rId9" action="ppaction://hlinksldjump"/>
              </a:rPr>
              <a:t>2-min </a:t>
            </a:r>
            <a:r>
              <a:rPr lang="fr-FR" sz="1000" dirty="0" err="1" smtClean="0">
                <a:solidFill>
                  <a:schemeClr val="bg1"/>
                </a:solidFill>
                <a:hlinkClick r:id="rId9" action="ppaction://hlinksldjump"/>
              </a:rPr>
              <a:t>presentation</a:t>
            </a:r>
            <a:r>
              <a:rPr lang="fr-FR" sz="1000" dirty="0" smtClean="0">
                <a:solidFill>
                  <a:schemeClr val="bg1"/>
                </a:solidFill>
                <a:hlinkClick r:id="rId9" action="ppaction://hlinksldjump"/>
              </a:rPr>
              <a:t> support</a:t>
            </a:r>
            <a:endParaRPr lang="fr-FR" sz="1000" dirty="0">
              <a:solidFill>
                <a:schemeClr val="bg1"/>
              </a:solidFill>
            </a:endParaRPr>
          </a:p>
        </p:txBody>
      </p:sp>
    </p:spTree>
    <p:extLst>
      <p:ext uri="{BB962C8B-B14F-4D97-AF65-F5344CB8AC3E}">
        <p14:creationId xmlns:p14="http://schemas.microsoft.com/office/powerpoint/2010/main" val="3807031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6" name="Rectangle 5"/>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p:cNvGrpSpPr/>
          <p:nvPr/>
        </p:nvGrpSpPr>
        <p:grpSpPr>
          <a:xfrm>
            <a:off x="2944598" y="4189971"/>
            <a:ext cx="1073768" cy="161701"/>
            <a:chOff x="2567268" y="4205935"/>
            <a:chExt cx="1073768" cy="161701"/>
          </a:xfrm>
        </p:grpSpPr>
        <p:sp>
          <p:nvSpPr>
            <p:cNvPr id="8" name="Ellipse 7"/>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p:cNvGrpSpPr/>
          <p:nvPr/>
        </p:nvGrpSpPr>
        <p:grpSpPr>
          <a:xfrm>
            <a:off x="524004" y="5093931"/>
            <a:ext cx="11524893" cy="1563475"/>
            <a:chOff x="524004" y="4752304"/>
            <a:chExt cx="11524893" cy="1563475"/>
          </a:xfrm>
        </p:grpSpPr>
        <p:sp>
          <p:nvSpPr>
            <p:cNvPr id="13" name="Rectangle à coins arrondis 12"/>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301719" y="4836132"/>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7" name="ZoneTexte 16"/>
            <p:cNvSpPr txBox="1"/>
            <p:nvPr/>
          </p:nvSpPr>
          <p:spPr>
            <a:xfrm>
              <a:off x="8998908" y="4997714"/>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6049569" y="4997714"/>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9" name="Flèche droite 18"/>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24" name="Légende encadrée 1 23"/>
          <p:cNvSpPr/>
          <p:nvPr/>
        </p:nvSpPr>
        <p:spPr>
          <a:xfrm>
            <a:off x="85851" y="116114"/>
            <a:ext cx="12003312" cy="4805409"/>
          </a:xfrm>
          <a:prstGeom prst="borderCallout1">
            <a:avLst>
              <a:gd name="adj1" fmla="val 99013"/>
              <a:gd name="adj2" fmla="val 12885"/>
              <a:gd name="adj3" fmla="val 107396"/>
              <a:gd name="adj4" fmla="val 128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5" name="Groupe 24"/>
          <p:cNvGrpSpPr/>
          <p:nvPr/>
        </p:nvGrpSpPr>
        <p:grpSpPr>
          <a:xfrm>
            <a:off x="11744801" y="116114"/>
            <a:ext cx="344980" cy="335490"/>
            <a:chOff x="10443937" y="884618"/>
            <a:chExt cx="344980" cy="335490"/>
          </a:xfrm>
          <a:effectLst>
            <a:outerShdw blurRad="63500" sx="102000" sy="102000" algn="ctr" rotWithShape="0">
              <a:prstClr val="black">
                <a:alpha val="40000"/>
              </a:prstClr>
            </a:outerShdw>
          </a:effectLst>
        </p:grpSpPr>
        <p:sp>
          <p:nvSpPr>
            <p:cNvPr id="26" name="Rectangle 25">
              <a:hlinkClick r:id="rId5"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7" name="Connecteur droit 26">
              <a:hlinkClick r:id="rId5"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hlinkClick r:id="rId5"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231686" y="156641"/>
            <a:ext cx="1465466" cy="400110"/>
          </a:xfrm>
          <a:prstGeom prst="rect">
            <a:avLst/>
          </a:prstGeom>
          <a:noFill/>
        </p:spPr>
        <p:txBody>
          <a:bodyPr wrap="none" rtlCol="0">
            <a:spAutoFit/>
          </a:bodyPr>
          <a:lstStyle/>
          <a:p>
            <a:r>
              <a:rPr lang="fr-FR" sz="2000" b="1" dirty="0" smtClean="0">
                <a:solidFill>
                  <a:schemeClr val="bg2"/>
                </a:solidFill>
                <a:latin typeface="Arial" panose="020B0604020202020204" pitchFamily="34" charset="0"/>
                <a:cs typeface="Arial" panose="020B0604020202020204" pitchFamily="34" charset="0"/>
              </a:rPr>
              <a:t>Motivation</a:t>
            </a:r>
            <a:endParaRPr lang="fr-FR" sz="2000" b="1" dirty="0">
              <a:solidFill>
                <a:schemeClr val="bg2"/>
              </a:solidFill>
              <a:latin typeface="Arial" panose="020B0604020202020204" pitchFamily="34" charset="0"/>
              <a:cs typeface="Arial" panose="020B0604020202020204" pitchFamily="34" charset="0"/>
            </a:endParaRPr>
          </a:p>
        </p:txBody>
      </p:sp>
      <p:sp>
        <p:nvSpPr>
          <p:cNvPr id="30" name="ZoneTexte 29"/>
          <p:cNvSpPr txBox="1"/>
          <p:nvPr/>
        </p:nvSpPr>
        <p:spPr>
          <a:xfrm>
            <a:off x="244284" y="512169"/>
            <a:ext cx="4927897" cy="4031873"/>
          </a:xfrm>
          <a:prstGeom prst="rect">
            <a:avLst/>
          </a:prstGeom>
          <a:noFill/>
        </p:spPr>
        <p:txBody>
          <a:bodyPr wrap="square" rtlCol="0">
            <a:spAutoFit/>
          </a:bodyPr>
          <a:lstStyle/>
          <a:p>
            <a:pPr algn="just"/>
            <a:r>
              <a:rPr lang="en-GB" sz="1600" dirty="0" smtClean="0">
                <a:solidFill>
                  <a:schemeClr val="bg2"/>
                </a:solidFill>
                <a:latin typeface="Arial" panose="020B0604020202020204" pitchFamily="34" charset="0"/>
                <a:cs typeface="Arial" panose="020B0604020202020204" pitchFamily="34" charset="0"/>
              </a:rPr>
              <a:t>Periodic </a:t>
            </a:r>
            <a:r>
              <a:rPr lang="en-GB" sz="1600" dirty="0" err="1" smtClean="0">
                <a:solidFill>
                  <a:schemeClr val="bg2"/>
                </a:solidFill>
                <a:latin typeface="Arial" panose="020B0604020202020204" pitchFamily="34" charset="0"/>
                <a:cs typeface="Arial" panose="020B0604020202020204" pitchFamily="34" charset="0"/>
              </a:rPr>
              <a:t>bedforms</a:t>
            </a:r>
            <a:r>
              <a:rPr lang="en-GB" sz="1600" dirty="0" smtClean="0">
                <a:solidFill>
                  <a:schemeClr val="bg2"/>
                </a:solidFill>
                <a:latin typeface="Arial" panose="020B0604020202020204" pitchFamily="34" charset="0"/>
                <a:cs typeface="Arial" panose="020B0604020202020204" pitchFamily="34" charset="0"/>
              </a:rPr>
              <a:t> of different sizes are observed on terrestrial glaciers. Their wavelength can range from the centimetre scale (figure c) to the kilometre one (</a:t>
            </a:r>
            <a:r>
              <a:rPr lang="en-GB" sz="1600" dirty="0" smtClean="0">
                <a:solidFill>
                  <a:schemeClr val="bg2"/>
                </a:solidFill>
                <a:latin typeface="Arial" panose="020B0604020202020204" pitchFamily="34" charset="0"/>
                <a:cs typeface="Arial" panose="020B0604020202020204" pitchFamily="34" charset="0"/>
                <a:hlinkClick r:id="rId6" action="ppaction://hlinksldjump"/>
              </a:rPr>
              <a:t>figure a</a:t>
            </a:r>
            <a:r>
              <a:rPr lang="en-GB" sz="1600" dirty="0" smtClean="0">
                <a:solidFill>
                  <a:schemeClr val="bg2"/>
                </a:solidFill>
                <a:latin typeface="Arial" panose="020B0604020202020204" pitchFamily="34" charset="0"/>
                <a:cs typeface="Arial" panose="020B0604020202020204" pitchFamily="34" charset="0"/>
              </a:rPr>
              <a:t>).  Similar giant ice waves are also visible on the north polar cap of Mars (figure b). Assuming that the environmental conditions (dry and cold atmosphere, permanent and uniform wind regimes…) of the both planets are close, an analogy can be made that may lead to the following questions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are the relevant mechanisms controlling the generation of ice ripples on Earth ?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would be the mechanisms controlling the plausible ice ripples on Mars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would be their size and are they detectable from orbital observations ?</a:t>
            </a:r>
            <a:endParaRPr lang="en-GB" sz="1600" dirty="0">
              <a:solidFill>
                <a:schemeClr val="bg2"/>
              </a:solidFill>
              <a:latin typeface="Arial" panose="020B0604020202020204" pitchFamily="34" charset="0"/>
              <a:cs typeface="Arial" panose="020B0604020202020204" pitchFamily="34" charset="0"/>
            </a:endParaRPr>
          </a:p>
        </p:txBody>
      </p:sp>
      <p:grpSp>
        <p:nvGrpSpPr>
          <p:cNvPr id="31" name="Groupe 30"/>
          <p:cNvGrpSpPr/>
          <p:nvPr/>
        </p:nvGrpSpPr>
        <p:grpSpPr>
          <a:xfrm>
            <a:off x="5289726" y="142175"/>
            <a:ext cx="6111512" cy="4491901"/>
            <a:chOff x="5508768" y="322358"/>
            <a:chExt cx="6111512" cy="4491901"/>
          </a:xfrm>
        </p:grpSpPr>
        <p:pic>
          <p:nvPicPr>
            <p:cNvPr id="32" name="Imag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6906" y="2918984"/>
              <a:ext cx="2785256" cy="1891118"/>
            </a:xfrm>
            <a:prstGeom prst="rect">
              <a:avLst/>
            </a:prstGeom>
          </p:spPr>
        </p:pic>
        <p:pic>
          <p:nvPicPr>
            <p:cNvPr id="33" name="Image 32">
              <a:hlinkClick r:id="rId6" action="ppaction://hlinksldjump"/>
            </p:cNvPr>
            <p:cNvPicPr>
              <a:picLocks noChangeAspect="1"/>
            </p:cNvPicPr>
            <p:nvPr/>
          </p:nvPicPr>
          <p:blipFill rotWithShape="1">
            <a:blip r:embed="rId8"/>
            <a:srcRect l="5492" t="5284" r="5008" b="5587"/>
            <a:stretch/>
          </p:blipFill>
          <p:spPr>
            <a:xfrm>
              <a:off x="6430130" y="752420"/>
              <a:ext cx="2792032" cy="2054720"/>
            </a:xfrm>
            <a:prstGeom prst="rect">
              <a:avLst/>
            </a:prstGeom>
          </p:spPr>
        </p:pic>
        <p:pic>
          <p:nvPicPr>
            <p:cNvPr id="34" name="Image 33"/>
            <p:cNvPicPr>
              <a:picLocks noChangeAspect="1"/>
            </p:cNvPicPr>
            <p:nvPr/>
          </p:nvPicPr>
          <p:blipFill rotWithShape="1">
            <a:blip r:embed="rId9"/>
            <a:srcRect l="2944" r="4568" b="14298"/>
            <a:stretch/>
          </p:blipFill>
          <p:spPr>
            <a:xfrm>
              <a:off x="9576601" y="752420"/>
              <a:ext cx="2043679" cy="2068486"/>
            </a:xfrm>
            <a:prstGeom prst="rect">
              <a:avLst/>
            </a:prstGeom>
          </p:spPr>
        </p:pic>
        <p:sp>
          <p:nvSpPr>
            <p:cNvPr id="35" name="Rectangle 34"/>
            <p:cNvSpPr/>
            <p:nvPr/>
          </p:nvSpPr>
          <p:spPr>
            <a:xfrm>
              <a:off x="9562642" y="2918985"/>
              <a:ext cx="2057638" cy="1895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solidFill>
                    <a:schemeClr val="bg2"/>
                  </a:solidFill>
                  <a:latin typeface="Arial" panose="020B0604020202020204" pitchFamily="34" charset="0"/>
                  <a:cs typeface="Arial" panose="020B0604020202020204" pitchFamily="34" charset="0"/>
                </a:rPr>
                <a:t>Ripples</a:t>
              </a:r>
              <a:r>
                <a:rPr lang="fr-FR" b="1" dirty="0" smtClean="0">
                  <a:solidFill>
                    <a:schemeClr val="bg2"/>
                  </a:solidFill>
                  <a:latin typeface="Arial" panose="020B0604020202020204" pitchFamily="34" charset="0"/>
                  <a:cs typeface="Arial" panose="020B0604020202020204" pitchFamily="34" charset="0"/>
                </a:rPr>
                <a:t> on Mars ?</a:t>
              </a:r>
              <a:endParaRPr lang="fr-FR" b="1" dirty="0">
                <a:solidFill>
                  <a:schemeClr val="bg2"/>
                </a:solidFill>
                <a:latin typeface="Arial" panose="020B0604020202020204" pitchFamily="34" charset="0"/>
                <a:cs typeface="Arial" panose="020B0604020202020204" pitchFamily="34" charset="0"/>
              </a:endParaRPr>
            </a:p>
          </p:txBody>
        </p:sp>
        <p:sp>
          <p:nvSpPr>
            <p:cNvPr id="36" name="ZoneTexte 35"/>
            <p:cNvSpPr txBox="1"/>
            <p:nvPr/>
          </p:nvSpPr>
          <p:spPr>
            <a:xfrm>
              <a:off x="7395053" y="322358"/>
              <a:ext cx="675185" cy="338554"/>
            </a:xfrm>
            <a:prstGeom prst="rect">
              <a:avLst/>
            </a:prstGeom>
            <a:noFill/>
          </p:spPr>
          <p:txBody>
            <a:bodyPr wrap="none" rtlCol="0">
              <a:spAutoFit/>
            </a:bodyPr>
            <a:lstStyle/>
            <a:p>
              <a:r>
                <a:rPr lang="fr-FR" sz="1600" dirty="0" err="1" smtClean="0">
                  <a:solidFill>
                    <a:schemeClr val="bg2"/>
                  </a:solidFill>
                  <a:latin typeface="Arial" panose="020B0604020202020204" pitchFamily="34" charset="0"/>
                  <a:cs typeface="Arial" panose="020B0604020202020204" pitchFamily="34" charset="0"/>
                </a:rPr>
                <a:t>Earth</a:t>
              </a:r>
              <a:endParaRPr lang="fr-FR" sz="1600" dirty="0">
                <a:solidFill>
                  <a:schemeClr val="bg2"/>
                </a:solidFill>
                <a:latin typeface="Arial" panose="020B0604020202020204" pitchFamily="34" charset="0"/>
                <a:cs typeface="Arial" panose="020B0604020202020204" pitchFamily="34" charset="0"/>
              </a:endParaRPr>
            </a:p>
          </p:txBody>
        </p:sp>
        <p:sp>
          <p:nvSpPr>
            <p:cNvPr id="37" name="ZoneTexte 36"/>
            <p:cNvSpPr txBox="1"/>
            <p:nvPr/>
          </p:nvSpPr>
          <p:spPr>
            <a:xfrm>
              <a:off x="10253889" y="369322"/>
              <a:ext cx="641522" cy="338554"/>
            </a:xfrm>
            <a:prstGeom prst="rect">
              <a:avLst/>
            </a:prstGeom>
            <a:noFill/>
          </p:spPr>
          <p:txBody>
            <a:bodyPr wrap="none" rtlCol="0">
              <a:spAutoFit/>
            </a:bodyPr>
            <a:lstStyle/>
            <a:p>
              <a:r>
                <a:rPr lang="fr-FR" sz="1600" dirty="0" smtClean="0">
                  <a:solidFill>
                    <a:schemeClr val="bg2"/>
                  </a:solidFill>
                  <a:latin typeface="Arial" panose="020B0604020202020204" pitchFamily="34" charset="0"/>
                  <a:cs typeface="Arial" panose="020B0604020202020204" pitchFamily="34" charset="0"/>
                </a:rPr>
                <a:t>Mars</a:t>
              </a:r>
              <a:endParaRPr lang="fr-FR" sz="1600" dirty="0">
                <a:solidFill>
                  <a:schemeClr val="bg2"/>
                </a:solidFill>
                <a:latin typeface="Arial" panose="020B0604020202020204" pitchFamily="34" charset="0"/>
                <a:cs typeface="Arial" panose="020B0604020202020204" pitchFamily="34" charset="0"/>
              </a:endParaRPr>
            </a:p>
          </p:txBody>
        </p:sp>
        <p:sp>
          <p:nvSpPr>
            <p:cNvPr id="38" name="ZoneTexte 37"/>
            <p:cNvSpPr txBox="1"/>
            <p:nvPr/>
          </p:nvSpPr>
          <p:spPr>
            <a:xfrm>
              <a:off x="5566254" y="1467270"/>
              <a:ext cx="764953" cy="584775"/>
            </a:xfrm>
            <a:prstGeom prst="rect">
              <a:avLst/>
            </a:prstGeom>
            <a:noFill/>
          </p:spPr>
          <p:txBody>
            <a:bodyPr wrap="none" rtlCol="0">
              <a:spAutoFit/>
            </a:bodyPr>
            <a:lstStyle/>
            <a:p>
              <a:pPr algn="ctr"/>
              <a:r>
                <a:rPr lang="fr-FR" sz="1600" dirty="0" smtClean="0">
                  <a:solidFill>
                    <a:schemeClr val="bg2"/>
                  </a:solidFill>
                  <a:latin typeface="Arial" panose="020B0604020202020204" pitchFamily="34" charset="0"/>
                  <a:cs typeface="Arial" panose="020B0604020202020204" pitchFamily="34" charset="0"/>
                </a:rPr>
                <a:t>Giant </a:t>
              </a:r>
            </a:p>
            <a:p>
              <a:pPr algn="ctr"/>
              <a:r>
                <a:rPr lang="fr-FR" sz="1600" dirty="0" err="1" smtClean="0">
                  <a:solidFill>
                    <a:schemeClr val="bg2"/>
                  </a:solidFill>
                  <a:latin typeface="Arial" panose="020B0604020202020204" pitchFamily="34" charset="0"/>
                  <a:cs typeface="Arial" panose="020B0604020202020204" pitchFamily="34" charset="0"/>
                </a:rPr>
                <a:t>waves</a:t>
              </a:r>
              <a:endParaRPr lang="fr-FR" sz="1600" dirty="0">
                <a:solidFill>
                  <a:schemeClr val="bg2"/>
                </a:solidFill>
                <a:latin typeface="Arial" panose="020B0604020202020204" pitchFamily="34" charset="0"/>
                <a:cs typeface="Arial" panose="020B0604020202020204" pitchFamily="34" charset="0"/>
              </a:endParaRPr>
            </a:p>
          </p:txBody>
        </p:sp>
        <p:sp>
          <p:nvSpPr>
            <p:cNvPr id="39" name="ZoneTexte 38"/>
            <p:cNvSpPr txBox="1"/>
            <p:nvPr/>
          </p:nvSpPr>
          <p:spPr>
            <a:xfrm>
              <a:off x="5508768" y="3629990"/>
              <a:ext cx="885178" cy="338554"/>
            </a:xfrm>
            <a:prstGeom prst="rect">
              <a:avLst/>
            </a:prstGeom>
            <a:noFill/>
          </p:spPr>
          <p:txBody>
            <a:bodyPr wrap="none" rtlCol="0">
              <a:spAutoFit/>
            </a:bodyPr>
            <a:lstStyle/>
            <a:p>
              <a:pPr algn="ctr"/>
              <a:r>
                <a:rPr lang="fr-FR" sz="1600" dirty="0" err="1" smtClean="0">
                  <a:solidFill>
                    <a:schemeClr val="bg2"/>
                  </a:solidFill>
                  <a:latin typeface="Arial" panose="020B0604020202020204" pitchFamily="34" charset="0"/>
                  <a:cs typeface="Arial" panose="020B0604020202020204" pitchFamily="34" charset="0"/>
                </a:rPr>
                <a:t>Ripples</a:t>
              </a:r>
              <a:endParaRPr lang="fr-FR" sz="1600" dirty="0">
                <a:solidFill>
                  <a:schemeClr val="bg2"/>
                </a:solidFill>
                <a:latin typeface="Arial" panose="020B0604020202020204" pitchFamily="34" charset="0"/>
                <a:cs typeface="Arial" panose="020B0604020202020204" pitchFamily="34" charset="0"/>
              </a:endParaRPr>
            </a:p>
          </p:txBody>
        </p:sp>
      </p:grpSp>
      <p:sp>
        <p:nvSpPr>
          <p:cNvPr id="40" name="AutoShape 41">
            <a:hlinkClick r:id="rId4" action="ppaction://hlinksldjump"/>
          </p:cNvPr>
          <p:cNvSpPr>
            <a:spLocks noChangeArrowheads="1"/>
          </p:cNvSpPr>
          <p:nvPr/>
        </p:nvSpPr>
        <p:spPr bwMode="auto">
          <a:xfrm>
            <a:off x="3473268" y="4577120"/>
            <a:ext cx="461700" cy="191394"/>
          </a:xfrm>
          <a:prstGeom prst="rightArrow">
            <a:avLst>
              <a:gd name="adj1" fmla="val 55880"/>
              <a:gd name="adj2" fmla="val 67278"/>
            </a:avLst>
          </a:prstGeom>
          <a:solidFill>
            <a:schemeClr val="accent2">
              <a:lumMod val="75000"/>
            </a:schemeClr>
          </a:solidFill>
          <a:ln w="9525" algn="ctr">
            <a:solidFill>
              <a:schemeClr val="accent2">
                <a:lumMod val="7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41" name="Ellipse 40"/>
          <p:cNvSpPr/>
          <p:nvPr/>
        </p:nvSpPr>
        <p:spPr>
          <a:xfrm flipH="1" flipV="1">
            <a:off x="2722330" y="4576657"/>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flipH="1" flipV="1">
            <a:off x="3027068" y="4574422"/>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6209853" y="572237"/>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a</a:t>
            </a:r>
            <a:endParaRPr lang="fr-FR" sz="1600" b="1" dirty="0">
              <a:solidFill>
                <a:schemeClr val="bg2"/>
              </a:solidFill>
              <a:latin typeface="Arial" panose="020B0604020202020204" pitchFamily="34" charset="0"/>
              <a:cs typeface="Arial" panose="020B0604020202020204" pitchFamily="34" charset="0"/>
            </a:endParaRPr>
          </a:p>
        </p:txBody>
      </p:sp>
      <p:sp>
        <p:nvSpPr>
          <p:cNvPr id="44" name="ZoneTexte 43"/>
          <p:cNvSpPr txBox="1"/>
          <p:nvPr/>
        </p:nvSpPr>
        <p:spPr>
          <a:xfrm>
            <a:off x="9359346" y="572237"/>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b</a:t>
            </a:r>
            <a:endParaRPr lang="fr-FR" sz="1600" b="1" dirty="0">
              <a:solidFill>
                <a:schemeClr val="bg2"/>
              </a:solidFill>
              <a:latin typeface="Arial" panose="020B0604020202020204" pitchFamily="34" charset="0"/>
              <a:cs typeface="Arial" panose="020B0604020202020204" pitchFamily="34" charset="0"/>
            </a:endParaRPr>
          </a:p>
        </p:txBody>
      </p:sp>
      <p:sp>
        <p:nvSpPr>
          <p:cNvPr id="45" name="ZoneTexte 44"/>
          <p:cNvSpPr txBox="1"/>
          <p:nvPr/>
        </p:nvSpPr>
        <p:spPr>
          <a:xfrm>
            <a:off x="6216629" y="2738178"/>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c</a:t>
            </a:r>
            <a:endParaRPr lang="fr-FR" sz="1600" b="1" dirty="0">
              <a:solidFill>
                <a:schemeClr val="bg2"/>
              </a:solidFill>
              <a:latin typeface="Arial" panose="020B0604020202020204" pitchFamily="34" charset="0"/>
              <a:cs typeface="Arial" panose="020B0604020202020204" pitchFamily="34" charset="0"/>
            </a:endParaRPr>
          </a:p>
        </p:txBody>
      </p:sp>
      <p:sp>
        <p:nvSpPr>
          <p:cNvPr id="46" name="Rectangle 45"/>
          <p:cNvSpPr/>
          <p:nvPr/>
        </p:nvSpPr>
        <p:spPr>
          <a:xfrm>
            <a:off x="-1118992" y="-484018"/>
            <a:ext cx="13792200" cy="786765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7" name="Image 46"/>
          <p:cNvPicPr>
            <a:picLocks noChangeAspect="1"/>
          </p:cNvPicPr>
          <p:nvPr/>
        </p:nvPicPr>
        <p:blipFill rotWithShape="1">
          <a:blip r:embed="rId8"/>
          <a:srcRect l="5492" t="5284" r="5008" b="5587"/>
          <a:stretch/>
        </p:blipFill>
        <p:spPr>
          <a:xfrm>
            <a:off x="3981082" y="1729237"/>
            <a:ext cx="5068152" cy="3729769"/>
          </a:xfrm>
          <a:prstGeom prst="rect">
            <a:avLst/>
          </a:prstGeom>
        </p:spPr>
      </p:pic>
      <mc:AlternateContent xmlns:mc="http://schemas.openxmlformats.org/markup-compatibility/2006" xmlns:a14="http://schemas.microsoft.com/office/drawing/2010/main">
        <mc:Choice Requires="a14">
          <p:sp>
            <p:nvSpPr>
              <p:cNvPr id="48" name="Rectangle 47"/>
              <p:cNvSpPr/>
              <p:nvPr/>
            </p:nvSpPr>
            <p:spPr>
              <a:xfrm>
                <a:off x="3938589" y="532305"/>
                <a:ext cx="6498821" cy="1384995"/>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Ice ripples observed in Antarctica </a:t>
                </a:r>
                <a:r>
                  <a:rPr lang="fr-FR" dirty="0" smtClean="0">
                    <a:latin typeface="Arial" panose="020B0604020202020204" pitchFamily="34" charset="0"/>
                    <a:cs typeface="Arial" panose="020B0604020202020204" pitchFamily="34" charset="0"/>
                  </a:rPr>
                  <a:t>[</a:t>
                </a:r>
                <a:r>
                  <a:rPr lang="fr-FR" dirty="0" err="1" smtClean="0">
                    <a:latin typeface="Arial" panose="020B0604020202020204" pitchFamily="34" charset="0"/>
                    <a:cs typeface="Arial" panose="020B0604020202020204" pitchFamily="34" charset="0"/>
                  </a:rPr>
                  <a:t>Frezzotti</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et al., </a:t>
                </a:r>
                <a:r>
                  <a:rPr lang="fr-FR" dirty="0" smtClean="0">
                    <a:latin typeface="Arial" panose="020B0604020202020204" pitchFamily="34" charset="0"/>
                    <a:cs typeface="Arial" panose="020B0604020202020204" pitchFamily="34" charset="0"/>
                  </a:rPr>
                  <a:t>2002]</a:t>
                </a:r>
                <a:r>
                  <a:rPr lang="en-GB" b="1" dirty="0" smtClean="0">
                    <a:latin typeface="Arial" panose="020B0604020202020204" pitchFamily="34" charset="0"/>
                    <a:cs typeface="Arial" panose="020B0604020202020204" pitchFamily="34" charset="0"/>
                  </a:rPr>
                  <a:t>  </a:t>
                </a:r>
              </a:p>
              <a:p>
                <a:r>
                  <a:rPr lang="en-GB" sz="1600" b="1" dirty="0" err="1" smtClean="0">
                    <a:latin typeface="Arial" panose="020B0604020202020204" pitchFamily="34" charset="0"/>
                    <a:cs typeface="Arial" panose="020B0604020202020204" pitchFamily="34" charset="0"/>
                  </a:rPr>
                  <a:t>Wavelenght</a:t>
                </a:r>
                <a:r>
                  <a:rPr lang="en-GB" sz="1600" b="1" dirty="0" smtClean="0">
                    <a:latin typeface="Arial" panose="020B0604020202020204" pitchFamily="34" charset="0"/>
                    <a:cs typeface="Arial" panose="020B0604020202020204" pitchFamily="34" charset="0"/>
                  </a:rPr>
                  <a:t> </a:t>
                </a:r>
                <a14:m>
                  <m:oMath xmlns:m="http://schemas.openxmlformats.org/officeDocument/2006/math">
                    <m:r>
                      <a:rPr lang="en-GB" sz="1600" b="1" i="1" smtClean="0">
                        <a:latin typeface="Cambria Math" panose="02040503050406030204" pitchFamily="18" charset="0"/>
                        <a:ea typeface="Cambria Math" panose="02040503050406030204" pitchFamily="18" charset="0"/>
                        <a:cs typeface="Arial" panose="020B0604020202020204" pitchFamily="34" charset="0"/>
                      </a:rPr>
                      <m:t>𝝀</m:t>
                    </m:r>
                    <m:r>
                      <a:rPr lang="fr-FR" sz="1600" b="1" i="1" smtClean="0">
                        <a:latin typeface="Cambria Math" panose="02040503050406030204" pitchFamily="18" charset="0"/>
                        <a:ea typeface="Cambria Math" panose="02040503050406030204" pitchFamily="18" charset="0"/>
                        <a:cs typeface="Arial" panose="020B0604020202020204" pitchFamily="34" charset="0"/>
                      </a:rPr>
                      <m:t>=</m:t>
                    </m:r>
                    <m:r>
                      <a:rPr lang="fr-FR" sz="1600" b="1" i="1" smtClean="0">
                        <a:latin typeface="Cambria Math" panose="02040503050406030204" pitchFamily="18" charset="0"/>
                        <a:ea typeface="Cambria Math" panose="02040503050406030204" pitchFamily="18" charset="0"/>
                        <a:cs typeface="Arial" panose="020B0604020202020204" pitchFamily="34" charset="0"/>
                      </a:rPr>
                      <m:t>𝟐</m:t>
                    </m:r>
                  </m:oMath>
                </a14:m>
                <a:r>
                  <a:rPr lang="en-GB" sz="1600" b="1" dirty="0" smtClean="0">
                    <a:latin typeface="Arial" panose="020B0604020202020204" pitchFamily="34" charset="0"/>
                    <a:cs typeface="Arial" panose="020B0604020202020204" pitchFamily="34" charset="0"/>
                  </a:rPr>
                  <a:t> to </a:t>
                </a:r>
                <a14:m>
                  <m:oMath xmlns:m="http://schemas.openxmlformats.org/officeDocument/2006/math">
                    <m:r>
                      <a:rPr lang="fr-FR" sz="1600" b="1" i="1" smtClean="0">
                        <a:latin typeface="Cambria Math" panose="02040503050406030204" pitchFamily="18" charset="0"/>
                        <a:cs typeface="Arial" panose="020B0604020202020204" pitchFamily="34" charset="0"/>
                      </a:rPr>
                      <m:t>𝟓</m:t>
                    </m:r>
                    <m:r>
                      <a:rPr lang="fr-FR" sz="1600" b="1" i="1" smtClean="0">
                        <a:latin typeface="Cambria Math" panose="02040503050406030204" pitchFamily="18" charset="0"/>
                        <a:cs typeface="Arial" panose="020B0604020202020204" pitchFamily="34" charset="0"/>
                      </a:rPr>
                      <m:t> </m:t>
                    </m:r>
                  </m:oMath>
                </a14:m>
                <a:r>
                  <a:rPr lang="en-GB" sz="1600" b="1" dirty="0" smtClean="0">
                    <a:latin typeface="Arial" panose="020B0604020202020204" pitchFamily="34" charset="0"/>
                    <a:cs typeface="Arial" panose="020B0604020202020204" pitchFamily="34" charset="0"/>
                  </a:rPr>
                  <a:t>km</a:t>
                </a:r>
              </a:p>
              <a:p>
                <a:r>
                  <a:rPr lang="en-GB" sz="1600" b="1" dirty="0" smtClean="0">
                    <a:latin typeface="Arial" panose="020B0604020202020204" pitchFamily="34" charset="0"/>
                    <a:cs typeface="Arial" panose="020B0604020202020204" pitchFamily="34" charset="0"/>
                  </a:rPr>
                  <a:t>Amplitude </a:t>
                </a:r>
                <a14:m>
                  <m:oMath xmlns:m="http://schemas.openxmlformats.org/officeDocument/2006/math">
                    <m:r>
                      <a:rPr lang="fr-FR" sz="1600" b="1" i="1" smtClean="0">
                        <a:latin typeface="Cambria Math" panose="02040503050406030204" pitchFamily="18" charset="0"/>
                        <a:cs typeface="Arial" panose="020B0604020202020204" pitchFamily="34" charset="0"/>
                      </a:rPr>
                      <m:t>𝟐</m:t>
                    </m:r>
                    <m:sSub>
                      <m:sSubPr>
                        <m:ctrlPr>
                          <a:rPr lang="fr-FR" sz="1600" b="1" i="1" smtClean="0">
                            <a:latin typeface="Cambria Math" panose="02040503050406030204" pitchFamily="18" charset="0"/>
                            <a:cs typeface="Arial" panose="020B0604020202020204" pitchFamily="34" charset="0"/>
                          </a:rPr>
                        </m:ctrlPr>
                      </m:sSubPr>
                      <m:e>
                        <m:r>
                          <a:rPr lang="fr-FR" sz="1600" b="1" i="1" smtClean="0">
                            <a:latin typeface="Cambria Math" panose="02040503050406030204" pitchFamily="18" charset="0"/>
                            <a:ea typeface="Cambria Math" panose="02040503050406030204" pitchFamily="18" charset="0"/>
                            <a:cs typeface="Arial" panose="020B0604020202020204" pitchFamily="34" charset="0"/>
                          </a:rPr>
                          <m:t>𝜻</m:t>
                        </m:r>
                      </m:e>
                      <m:sub>
                        <m:r>
                          <a:rPr lang="fr-FR" sz="1600" b="1" i="1" smtClean="0">
                            <a:latin typeface="Cambria Math" panose="02040503050406030204" pitchFamily="18" charset="0"/>
                            <a:cs typeface="Arial" panose="020B0604020202020204" pitchFamily="34" charset="0"/>
                          </a:rPr>
                          <m:t>𝟎</m:t>
                        </m:r>
                      </m:sub>
                    </m:sSub>
                    <m:r>
                      <a:rPr lang="fr-FR" sz="1600" b="1" i="1" smtClean="0">
                        <a:latin typeface="Cambria Math" panose="02040503050406030204" pitchFamily="18" charset="0"/>
                        <a:cs typeface="Arial" panose="020B0604020202020204" pitchFamily="34" charset="0"/>
                      </a:rPr>
                      <m:t>=</m:t>
                    </m:r>
                    <m:r>
                      <a:rPr lang="fr-FR" sz="1600" b="1" i="1" smtClean="0">
                        <a:latin typeface="Cambria Math" panose="02040503050406030204" pitchFamily="18" charset="0"/>
                        <a:cs typeface="Arial" panose="020B0604020202020204" pitchFamily="34" charset="0"/>
                      </a:rPr>
                      <m:t>𝟐</m:t>
                    </m:r>
                  </m:oMath>
                </a14:m>
                <a:r>
                  <a:rPr lang="en-GB" sz="1600" b="1" dirty="0" smtClean="0">
                    <a:latin typeface="Arial" panose="020B0604020202020204" pitchFamily="34" charset="0"/>
                    <a:cs typeface="Arial" panose="020B0604020202020204" pitchFamily="34" charset="0"/>
                  </a:rPr>
                  <a:t> to </a:t>
                </a:r>
                <a14:m>
                  <m:oMath xmlns:m="http://schemas.openxmlformats.org/officeDocument/2006/math">
                    <m:r>
                      <a:rPr lang="fr-FR" sz="1600" b="1" i="1" smtClean="0">
                        <a:latin typeface="Cambria Math" panose="02040503050406030204" pitchFamily="18" charset="0"/>
                        <a:cs typeface="Arial" panose="020B0604020202020204" pitchFamily="34" charset="0"/>
                      </a:rPr>
                      <m:t>𝟒</m:t>
                    </m:r>
                    <m:r>
                      <a:rPr lang="fr-FR" sz="1600" b="1" i="1">
                        <a:latin typeface="Cambria Math" panose="02040503050406030204" pitchFamily="18" charset="0"/>
                        <a:cs typeface="Arial" panose="020B0604020202020204" pitchFamily="34" charset="0"/>
                      </a:rPr>
                      <m:t> </m:t>
                    </m:r>
                  </m:oMath>
                </a14:m>
                <a:r>
                  <a:rPr lang="en-GB" sz="1600" b="1" dirty="0" smtClean="0">
                    <a:latin typeface="Arial" panose="020B0604020202020204" pitchFamily="34" charset="0"/>
                    <a:cs typeface="Arial" panose="020B0604020202020204" pitchFamily="34" charset="0"/>
                  </a:rPr>
                  <a:t>m</a:t>
                </a:r>
              </a:p>
              <a:p>
                <a:r>
                  <a:rPr lang="en-GB" sz="1600" b="1" dirty="0" smtClean="0">
                    <a:latin typeface="Arial" panose="020B0604020202020204" pitchFamily="34" charset="0"/>
                    <a:cs typeface="Arial" panose="020B0604020202020204" pitchFamily="34" charset="0"/>
                  </a:rPr>
                  <a:t>Velocity migration </a:t>
                </a:r>
                <a14:m>
                  <m:oMath xmlns:m="http://schemas.openxmlformats.org/officeDocument/2006/math">
                    <m:r>
                      <a:rPr lang="fr-FR" sz="1600" b="1" i="1" smtClean="0">
                        <a:latin typeface="Cambria Math" panose="02040503050406030204" pitchFamily="18" charset="0"/>
                        <a:cs typeface="Arial" panose="020B0604020202020204" pitchFamily="34" charset="0"/>
                      </a:rPr>
                      <m:t>𝑽</m:t>
                    </m:r>
                    <m:r>
                      <a:rPr lang="fr-FR" sz="1600" b="1" i="1" smtClean="0">
                        <a:latin typeface="Cambria Math" panose="02040503050406030204" pitchFamily="18" charset="0"/>
                        <a:cs typeface="Arial" panose="020B0604020202020204" pitchFamily="34" charset="0"/>
                      </a:rPr>
                      <m:t>&lt;</m:t>
                    </m:r>
                    <m:r>
                      <a:rPr lang="fr-FR" sz="1600" b="1" i="1" smtClean="0">
                        <a:latin typeface="Cambria Math" panose="02040503050406030204" pitchFamily="18" charset="0"/>
                        <a:cs typeface="Arial" panose="020B0604020202020204" pitchFamily="34" charset="0"/>
                      </a:rPr>
                      <m:t>𝟐𝟎</m:t>
                    </m:r>
                  </m:oMath>
                </a14:m>
                <a:r>
                  <a:rPr lang="en-GB" sz="1600" b="1" dirty="0" smtClean="0">
                    <a:latin typeface="Arial" panose="020B0604020202020204" pitchFamily="34" charset="0"/>
                    <a:cs typeface="Arial" panose="020B0604020202020204" pitchFamily="34" charset="0"/>
                  </a:rPr>
                  <a:t> m/yr</a:t>
                </a:r>
                <a:endParaRPr lang="en-GB" sz="1600"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3938589" y="532305"/>
                <a:ext cx="6498821" cy="1384995"/>
              </a:xfrm>
              <a:prstGeom prst="rect">
                <a:avLst/>
              </a:prstGeom>
              <a:blipFill rotWithShape="0">
                <a:blip r:embed="rId10"/>
                <a:stretch>
                  <a:fillRect l="-750" t="-2193"/>
                </a:stretch>
              </a:blipFill>
            </p:spPr>
            <p:txBody>
              <a:bodyPr/>
              <a:lstStyle/>
              <a:p>
                <a:r>
                  <a:rPr lang="fr-FR">
                    <a:noFill/>
                  </a:rPr>
                  <a:t> </a:t>
                </a:r>
              </a:p>
            </p:txBody>
          </p:sp>
        </mc:Fallback>
      </mc:AlternateContent>
      <p:grpSp>
        <p:nvGrpSpPr>
          <p:cNvPr id="49" name="Groupe 48"/>
          <p:cNvGrpSpPr/>
          <p:nvPr/>
        </p:nvGrpSpPr>
        <p:grpSpPr>
          <a:xfrm>
            <a:off x="8685927" y="1734639"/>
            <a:ext cx="344980" cy="335490"/>
            <a:chOff x="10443937" y="884618"/>
            <a:chExt cx="344980" cy="335490"/>
          </a:xfrm>
          <a:effectLst>
            <a:outerShdw blurRad="63500" sx="102000" sy="102000" algn="ctr" rotWithShape="0">
              <a:prstClr val="black">
                <a:alpha val="40000"/>
              </a:prstClr>
            </a:outerShdw>
          </a:effectLst>
        </p:grpSpPr>
        <p:sp>
          <p:nvSpPr>
            <p:cNvPr id="50" name="Rectangle 49">
              <a:hlinkClick r:id="rId11"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51" name="Connecteur droit 50">
              <a:hlinkClick r:id="rId11"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a:hlinkClick r:id="rId11"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2973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6" name="Rectangle 5"/>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p:cNvGrpSpPr/>
          <p:nvPr/>
        </p:nvGrpSpPr>
        <p:grpSpPr>
          <a:xfrm>
            <a:off x="2944598" y="4189971"/>
            <a:ext cx="1073768" cy="161701"/>
            <a:chOff x="2567268" y="4205935"/>
            <a:chExt cx="1073768" cy="161701"/>
          </a:xfrm>
        </p:grpSpPr>
        <p:sp>
          <p:nvSpPr>
            <p:cNvPr id="8" name="Ellipse 7"/>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p:cNvGrpSpPr/>
          <p:nvPr/>
        </p:nvGrpSpPr>
        <p:grpSpPr>
          <a:xfrm>
            <a:off x="524004" y="5093931"/>
            <a:ext cx="11524893" cy="1563475"/>
            <a:chOff x="524004" y="4752304"/>
            <a:chExt cx="11524893" cy="1563475"/>
          </a:xfrm>
        </p:grpSpPr>
        <p:sp>
          <p:nvSpPr>
            <p:cNvPr id="13" name="Rectangle à coins arrondis 12"/>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301719" y="4836132"/>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7" name="ZoneTexte 16"/>
            <p:cNvSpPr txBox="1"/>
            <p:nvPr/>
          </p:nvSpPr>
          <p:spPr>
            <a:xfrm>
              <a:off x="8998908" y="4997714"/>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6049569" y="4997714"/>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9" name="Flèche droite 18"/>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24" name="Légende encadrée 1 23"/>
          <p:cNvSpPr/>
          <p:nvPr/>
        </p:nvSpPr>
        <p:spPr>
          <a:xfrm>
            <a:off x="85851" y="116114"/>
            <a:ext cx="12003312" cy="4805409"/>
          </a:xfrm>
          <a:prstGeom prst="borderCallout1">
            <a:avLst>
              <a:gd name="adj1" fmla="val 99013"/>
              <a:gd name="adj2" fmla="val 12885"/>
              <a:gd name="adj3" fmla="val 107396"/>
              <a:gd name="adj4" fmla="val 128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5" name="Groupe 24"/>
          <p:cNvGrpSpPr/>
          <p:nvPr/>
        </p:nvGrpSpPr>
        <p:grpSpPr>
          <a:xfrm>
            <a:off x="11744801" y="116114"/>
            <a:ext cx="344980" cy="335490"/>
            <a:chOff x="10443937" y="884618"/>
            <a:chExt cx="344980" cy="335490"/>
          </a:xfrm>
          <a:effectLst>
            <a:outerShdw blurRad="63500" sx="102000" sy="102000" algn="ctr" rotWithShape="0">
              <a:prstClr val="black">
                <a:alpha val="40000"/>
              </a:prstClr>
            </a:outerShdw>
          </a:effectLst>
        </p:grpSpPr>
        <p:sp>
          <p:nvSpPr>
            <p:cNvPr id="26" name="Rectangle 25">
              <a:hlinkClick r:id="rId5"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7" name="Connecteur droit 26">
              <a:hlinkClick r:id="rId5"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hlinkClick r:id="rId5"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231686" y="156641"/>
            <a:ext cx="1465466" cy="400110"/>
          </a:xfrm>
          <a:prstGeom prst="rect">
            <a:avLst/>
          </a:prstGeom>
          <a:noFill/>
        </p:spPr>
        <p:txBody>
          <a:bodyPr wrap="none" rtlCol="0">
            <a:spAutoFit/>
          </a:bodyPr>
          <a:lstStyle/>
          <a:p>
            <a:r>
              <a:rPr lang="fr-FR" sz="2000" b="1" dirty="0" smtClean="0">
                <a:solidFill>
                  <a:schemeClr val="bg2"/>
                </a:solidFill>
                <a:latin typeface="Arial" panose="020B0604020202020204" pitchFamily="34" charset="0"/>
                <a:cs typeface="Arial" panose="020B0604020202020204" pitchFamily="34" charset="0"/>
              </a:rPr>
              <a:t>Motivation</a:t>
            </a:r>
            <a:endParaRPr lang="fr-FR" sz="2000" b="1" dirty="0">
              <a:solidFill>
                <a:schemeClr val="bg2"/>
              </a:solidFill>
              <a:latin typeface="Arial" panose="020B0604020202020204" pitchFamily="34" charset="0"/>
              <a:cs typeface="Arial" panose="020B0604020202020204" pitchFamily="34" charset="0"/>
            </a:endParaRPr>
          </a:p>
        </p:txBody>
      </p:sp>
      <p:sp>
        <p:nvSpPr>
          <p:cNvPr id="30" name="ZoneTexte 29"/>
          <p:cNvSpPr txBox="1"/>
          <p:nvPr/>
        </p:nvSpPr>
        <p:spPr>
          <a:xfrm>
            <a:off x="244284" y="512169"/>
            <a:ext cx="4927897" cy="4031873"/>
          </a:xfrm>
          <a:prstGeom prst="rect">
            <a:avLst/>
          </a:prstGeom>
          <a:noFill/>
        </p:spPr>
        <p:txBody>
          <a:bodyPr wrap="square" rtlCol="0">
            <a:spAutoFit/>
          </a:bodyPr>
          <a:lstStyle/>
          <a:p>
            <a:pPr algn="just"/>
            <a:r>
              <a:rPr lang="en-GB" sz="1600" dirty="0" smtClean="0">
                <a:solidFill>
                  <a:schemeClr val="bg2"/>
                </a:solidFill>
                <a:latin typeface="Arial" panose="020B0604020202020204" pitchFamily="34" charset="0"/>
                <a:cs typeface="Arial" panose="020B0604020202020204" pitchFamily="34" charset="0"/>
              </a:rPr>
              <a:t>Periodic </a:t>
            </a:r>
            <a:r>
              <a:rPr lang="en-GB" sz="1600" dirty="0" err="1" smtClean="0">
                <a:solidFill>
                  <a:schemeClr val="bg2"/>
                </a:solidFill>
                <a:latin typeface="Arial" panose="020B0604020202020204" pitchFamily="34" charset="0"/>
                <a:cs typeface="Arial" panose="020B0604020202020204" pitchFamily="34" charset="0"/>
              </a:rPr>
              <a:t>bedforms</a:t>
            </a:r>
            <a:r>
              <a:rPr lang="en-GB" sz="1600" dirty="0" smtClean="0">
                <a:solidFill>
                  <a:schemeClr val="bg2"/>
                </a:solidFill>
                <a:latin typeface="Arial" panose="020B0604020202020204" pitchFamily="34" charset="0"/>
                <a:cs typeface="Arial" panose="020B0604020202020204" pitchFamily="34" charset="0"/>
              </a:rPr>
              <a:t> of different sizes are observed on terrestrial glaciers. Their wavelength can range from the centimetre scale (figure c) to the kilometre one (figure a).  Similar giant ice waves are also visible on the north polar cap of Mars (figure b). Assuming that the environmental conditions (dry and cold atmosphere, permanent and uniform wind regimes…) of the both planets are close, an analogy can be made that may lead to the following questions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are the relevant mechanisms controlling the generation of ice ripples on Earth ?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would be the mechanisms controlling the plausible ice ripples on Mars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would be their size and are they detectable from orbital observations ?</a:t>
            </a:r>
            <a:endParaRPr lang="en-GB" sz="1600" dirty="0">
              <a:solidFill>
                <a:schemeClr val="bg2"/>
              </a:solidFill>
              <a:latin typeface="Arial" panose="020B0604020202020204" pitchFamily="34" charset="0"/>
              <a:cs typeface="Arial" panose="020B0604020202020204" pitchFamily="34" charset="0"/>
            </a:endParaRPr>
          </a:p>
        </p:txBody>
      </p:sp>
      <p:pic>
        <p:nvPicPr>
          <p:cNvPr id="31" name="Imag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864" y="2738801"/>
            <a:ext cx="2785256" cy="1891118"/>
          </a:xfrm>
          <a:prstGeom prst="rect">
            <a:avLst/>
          </a:prstGeom>
        </p:spPr>
      </p:pic>
      <p:pic>
        <p:nvPicPr>
          <p:cNvPr id="32" name="Image 31"/>
          <p:cNvPicPr>
            <a:picLocks noChangeAspect="1"/>
          </p:cNvPicPr>
          <p:nvPr/>
        </p:nvPicPr>
        <p:blipFill rotWithShape="1">
          <a:blip r:embed="rId7"/>
          <a:srcRect l="2944" r="4568" b="14298"/>
          <a:stretch/>
        </p:blipFill>
        <p:spPr>
          <a:xfrm>
            <a:off x="9357559" y="572237"/>
            <a:ext cx="2043679" cy="2068486"/>
          </a:xfrm>
          <a:prstGeom prst="rect">
            <a:avLst/>
          </a:prstGeom>
        </p:spPr>
      </p:pic>
      <p:sp>
        <p:nvSpPr>
          <p:cNvPr id="33" name="Rectangle 32"/>
          <p:cNvSpPr/>
          <p:nvPr/>
        </p:nvSpPr>
        <p:spPr>
          <a:xfrm>
            <a:off x="9343600" y="2738802"/>
            <a:ext cx="2057638" cy="1895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solidFill>
                  <a:schemeClr val="bg2"/>
                </a:solidFill>
                <a:latin typeface="Arial" panose="020B0604020202020204" pitchFamily="34" charset="0"/>
                <a:cs typeface="Arial" panose="020B0604020202020204" pitchFamily="34" charset="0"/>
              </a:rPr>
              <a:t>Ripples</a:t>
            </a:r>
            <a:r>
              <a:rPr lang="fr-FR" b="1" dirty="0" smtClean="0">
                <a:solidFill>
                  <a:schemeClr val="bg2"/>
                </a:solidFill>
                <a:latin typeface="Arial" panose="020B0604020202020204" pitchFamily="34" charset="0"/>
                <a:cs typeface="Arial" panose="020B0604020202020204" pitchFamily="34" charset="0"/>
              </a:rPr>
              <a:t> on Mars ?</a:t>
            </a:r>
            <a:endParaRPr lang="fr-FR" b="1" dirty="0">
              <a:solidFill>
                <a:schemeClr val="bg2"/>
              </a:solidFill>
              <a:latin typeface="Arial" panose="020B0604020202020204" pitchFamily="34" charset="0"/>
              <a:cs typeface="Arial" panose="020B0604020202020204" pitchFamily="34" charset="0"/>
            </a:endParaRPr>
          </a:p>
        </p:txBody>
      </p:sp>
      <p:sp>
        <p:nvSpPr>
          <p:cNvPr id="34" name="ZoneTexte 33"/>
          <p:cNvSpPr txBox="1"/>
          <p:nvPr/>
        </p:nvSpPr>
        <p:spPr>
          <a:xfrm>
            <a:off x="7176011" y="142175"/>
            <a:ext cx="675185" cy="338554"/>
          </a:xfrm>
          <a:prstGeom prst="rect">
            <a:avLst/>
          </a:prstGeom>
          <a:noFill/>
        </p:spPr>
        <p:txBody>
          <a:bodyPr wrap="none" rtlCol="0">
            <a:spAutoFit/>
          </a:bodyPr>
          <a:lstStyle/>
          <a:p>
            <a:r>
              <a:rPr lang="fr-FR" sz="1600" dirty="0" err="1" smtClean="0">
                <a:solidFill>
                  <a:schemeClr val="bg2"/>
                </a:solidFill>
                <a:latin typeface="Arial" panose="020B0604020202020204" pitchFamily="34" charset="0"/>
                <a:cs typeface="Arial" panose="020B0604020202020204" pitchFamily="34" charset="0"/>
              </a:rPr>
              <a:t>Earth</a:t>
            </a:r>
            <a:endParaRPr lang="fr-FR" sz="1600" dirty="0">
              <a:solidFill>
                <a:schemeClr val="bg2"/>
              </a:solidFill>
              <a:latin typeface="Arial" panose="020B0604020202020204" pitchFamily="34" charset="0"/>
              <a:cs typeface="Arial" panose="020B0604020202020204" pitchFamily="34" charset="0"/>
            </a:endParaRPr>
          </a:p>
        </p:txBody>
      </p:sp>
      <p:sp>
        <p:nvSpPr>
          <p:cNvPr id="35" name="ZoneTexte 34"/>
          <p:cNvSpPr txBox="1"/>
          <p:nvPr/>
        </p:nvSpPr>
        <p:spPr>
          <a:xfrm>
            <a:off x="10034847" y="189139"/>
            <a:ext cx="641522" cy="338554"/>
          </a:xfrm>
          <a:prstGeom prst="rect">
            <a:avLst/>
          </a:prstGeom>
          <a:noFill/>
        </p:spPr>
        <p:txBody>
          <a:bodyPr wrap="none" rtlCol="0">
            <a:spAutoFit/>
          </a:bodyPr>
          <a:lstStyle/>
          <a:p>
            <a:r>
              <a:rPr lang="fr-FR" sz="1600" dirty="0" smtClean="0">
                <a:solidFill>
                  <a:schemeClr val="bg2"/>
                </a:solidFill>
                <a:latin typeface="Arial" panose="020B0604020202020204" pitchFamily="34" charset="0"/>
                <a:cs typeface="Arial" panose="020B0604020202020204" pitchFamily="34" charset="0"/>
              </a:rPr>
              <a:t>Mars</a:t>
            </a:r>
            <a:endParaRPr lang="fr-FR" sz="1600" dirty="0">
              <a:solidFill>
                <a:schemeClr val="bg2"/>
              </a:solidFill>
              <a:latin typeface="Arial" panose="020B0604020202020204" pitchFamily="34" charset="0"/>
              <a:cs typeface="Arial" panose="020B0604020202020204" pitchFamily="34" charset="0"/>
            </a:endParaRPr>
          </a:p>
        </p:txBody>
      </p:sp>
      <p:sp>
        <p:nvSpPr>
          <p:cNvPr id="36" name="ZoneTexte 35"/>
          <p:cNvSpPr txBox="1"/>
          <p:nvPr/>
        </p:nvSpPr>
        <p:spPr>
          <a:xfrm>
            <a:off x="5347212" y="1287087"/>
            <a:ext cx="764953" cy="584775"/>
          </a:xfrm>
          <a:prstGeom prst="rect">
            <a:avLst/>
          </a:prstGeom>
          <a:noFill/>
        </p:spPr>
        <p:txBody>
          <a:bodyPr wrap="none" rtlCol="0">
            <a:spAutoFit/>
          </a:bodyPr>
          <a:lstStyle/>
          <a:p>
            <a:pPr algn="ctr"/>
            <a:r>
              <a:rPr lang="fr-FR" sz="1600" dirty="0" smtClean="0">
                <a:solidFill>
                  <a:schemeClr val="bg2"/>
                </a:solidFill>
                <a:latin typeface="Arial" panose="020B0604020202020204" pitchFamily="34" charset="0"/>
                <a:cs typeface="Arial" panose="020B0604020202020204" pitchFamily="34" charset="0"/>
              </a:rPr>
              <a:t>Giant </a:t>
            </a:r>
          </a:p>
          <a:p>
            <a:pPr algn="ctr"/>
            <a:r>
              <a:rPr lang="fr-FR" sz="1600" dirty="0" err="1" smtClean="0">
                <a:solidFill>
                  <a:schemeClr val="bg2"/>
                </a:solidFill>
                <a:latin typeface="Arial" panose="020B0604020202020204" pitchFamily="34" charset="0"/>
                <a:cs typeface="Arial" panose="020B0604020202020204" pitchFamily="34" charset="0"/>
              </a:rPr>
              <a:t>waves</a:t>
            </a:r>
            <a:endParaRPr lang="fr-FR" sz="1600" dirty="0">
              <a:solidFill>
                <a:schemeClr val="bg2"/>
              </a:solidFill>
              <a:latin typeface="Arial" panose="020B0604020202020204" pitchFamily="34" charset="0"/>
              <a:cs typeface="Arial" panose="020B0604020202020204" pitchFamily="34" charset="0"/>
            </a:endParaRPr>
          </a:p>
        </p:txBody>
      </p:sp>
      <p:sp>
        <p:nvSpPr>
          <p:cNvPr id="37" name="ZoneTexte 36"/>
          <p:cNvSpPr txBox="1"/>
          <p:nvPr/>
        </p:nvSpPr>
        <p:spPr>
          <a:xfrm>
            <a:off x="5289726" y="3449807"/>
            <a:ext cx="885178" cy="338554"/>
          </a:xfrm>
          <a:prstGeom prst="rect">
            <a:avLst/>
          </a:prstGeom>
          <a:noFill/>
        </p:spPr>
        <p:txBody>
          <a:bodyPr wrap="none" rtlCol="0">
            <a:spAutoFit/>
          </a:bodyPr>
          <a:lstStyle/>
          <a:p>
            <a:pPr algn="ctr"/>
            <a:r>
              <a:rPr lang="fr-FR" sz="1600" dirty="0" err="1" smtClean="0">
                <a:solidFill>
                  <a:schemeClr val="bg2"/>
                </a:solidFill>
                <a:latin typeface="Arial" panose="020B0604020202020204" pitchFamily="34" charset="0"/>
                <a:cs typeface="Arial" panose="020B0604020202020204" pitchFamily="34" charset="0"/>
              </a:rPr>
              <a:t>Ripples</a:t>
            </a:r>
            <a:endParaRPr lang="fr-FR" sz="1600" dirty="0">
              <a:solidFill>
                <a:schemeClr val="bg2"/>
              </a:solidFill>
              <a:latin typeface="Arial" panose="020B0604020202020204" pitchFamily="34" charset="0"/>
              <a:cs typeface="Arial" panose="020B0604020202020204" pitchFamily="34" charset="0"/>
            </a:endParaRPr>
          </a:p>
        </p:txBody>
      </p:sp>
      <p:sp>
        <p:nvSpPr>
          <p:cNvPr id="38" name="AutoShape 41">
            <a:hlinkClick r:id="rId4" action="ppaction://hlinksldjump"/>
          </p:cNvPr>
          <p:cNvSpPr>
            <a:spLocks noChangeArrowheads="1"/>
          </p:cNvSpPr>
          <p:nvPr/>
        </p:nvSpPr>
        <p:spPr bwMode="auto">
          <a:xfrm>
            <a:off x="3473268" y="4577120"/>
            <a:ext cx="461700" cy="191394"/>
          </a:xfrm>
          <a:prstGeom prst="rightArrow">
            <a:avLst>
              <a:gd name="adj1" fmla="val 55880"/>
              <a:gd name="adj2" fmla="val 67278"/>
            </a:avLst>
          </a:prstGeom>
          <a:solidFill>
            <a:schemeClr val="accent2">
              <a:lumMod val="75000"/>
            </a:schemeClr>
          </a:solidFill>
          <a:ln w="9525" algn="ctr">
            <a:solidFill>
              <a:schemeClr val="accent2">
                <a:lumMod val="7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39" name="Ellipse 38"/>
          <p:cNvSpPr/>
          <p:nvPr/>
        </p:nvSpPr>
        <p:spPr>
          <a:xfrm flipH="1" flipV="1">
            <a:off x="2722330" y="4576657"/>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flipH="1" flipV="1">
            <a:off x="3027068" y="4574422"/>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6209853" y="572237"/>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a</a:t>
            </a:r>
            <a:endParaRPr lang="fr-FR" sz="1600" b="1" dirty="0">
              <a:solidFill>
                <a:schemeClr val="bg2"/>
              </a:solidFill>
              <a:latin typeface="Arial" panose="020B0604020202020204" pitchFamily="34" charset="0"/>
              <a:cs typeface="Arial" panose="020B0604020202020204" pitchFamily="34" charset="0"/>
            </a:endParaRPr>
          </a:p>
        </p:txBody>
      </p:sp>
      <p:sp>
        <p:nvSpPr>
          <p:cNvPr id="42" name="ZoneTexte 41"/>
          <p:cNvSpPr txBox="1"/>
          <p:nvPr/>
        </p:nvSpPr>
        <p:spPr>
          <a:xfrm>
            <a:off x="9359346" y="572237"/>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b</a:t>
            </a:r>
            <a:endParaRPr lang="fr-FR" sz="1600" b="1" dirty="0">
              <a:solidFill>
                <a:schemeClr val="bg2"/>
              </a:solidFill>
              <a:latin typeface="Arial" panose="020B0604020202020204" pitchFamily="34" charset="0"/>
              <a:cs typeface="Arial" panose="020B0604020202020204" pitchFamily="34" charset="0"/>
            </a:endParaRPr>
          </a:p>
        </p:txBody>
      </p:sp>
      <p:sp>
        <p:nvSpPr>
          <p:cNvPr id="43" name="ZoneTexte 42"/>
          <p:cNvSpPr txBox="1"/>
          <p:nvPr/>
        </p:nvSpPr>
        <p:spPr>
          <a:xfrm>
            <a:off x="6216629" y="2738178"/>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c</a:t>
            </a:r>
            <a:endParaRPr lang="fr-FR" sz="1600" b="1" dirty="0">
              <a:solidFill>
                <a:schemeClr val="bg2"/>
              </a:solidFill>
              <a:latin typeface="Arial" panose="020B0604020202020204" pitchFamily="34" charset="0"/>
              <a:cs typeface="Arial" panose="020B0604020202020204" pitchFamily="34" charset="0"/>
            </a:endParaRPr>
          </a:p>
        </p:txBody>
      </p:sp>
      <p:pic>
        <p:nvPicPr>
          <p:cNvPr id="44" name="Image 43">
            <a:hlinkClick r:id="rId8" action="ppaction://hlinksldjump"/>
          </p:cNvPr>
          <p:cNvPicPr>
            <a:picLocks noChangeAspect="1"/>
          </p:cNvPicPr>
          <p:nvPr/>
        </p:nvPicPr>
        <p:blipFill rotWithShape="1">
          <a:blip r:embed="rId9"/>
          <a:srcRect l="5492" t="5284" r="5008" b="5587"/>
          <a:stretch/>
        </p:blipFill>
        <p:spPr>
          <a:xfrm>
            <a:off x="6211088" y="572237"/>
            <a:ext cx="2792032" cy="2054720"/>
          </a:xfrm>
          <a:prstGeom prst="rect">
            <a:avLst/>
          </a:prstGeom>
        </p:spPr>
      </p:pic>
      <p:sp>
        <p:nvSpPr>
          <p:cNvPr id="45" name="Rectangle 44"/>
          <p:cNvSpPr/>
          <p:nvPr/>
        </p:nvSpPr>
        <p:spPr>
          <a:xfrm>
            <a:off x="-1530137" y="-816454"/>
            <a:ext cx="14957736" cy="8532522"/>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Imag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0274" y="1758454"/>
            <a:ext cx="5147531" cy="3495043"/>
          </a:xfrm>
          <a:prstGeom prst="rect">
            <a:avLst/>
          </a:prstGeom>
        </p:spPr>
      </p:pic>
      <p:grpSp>
        <p:nvGrpSpPr>
          <p:cNvPr id="47" name="Groupe 46"/>
          <p:cNvGrpSpPr/>
          <p:nvPr/>
        </p:nvGrpSpPr>
        <p:grpSpPr>
          <a:xfrm>
            <a:off x="8789289" y="1749103"/>
            <a:ext cx="344980" cy="335490"/>
            <a:chOff x="10443937" y="884618"/>
            <a:chExt cx="344980" cy="335490"/>
          </a:xfrm>
          <a:effectLst>
            <a:outerShdw blurRad="63500" sx="102000" sy="102000" algn="ctr" rotWithShape="0">
              <a:prstClr val="black">
                <a:alpha val="40000"/>
              </a:prstClr>
            </a:outerShdw>
          </a:effectLst>
        </p:grpSpPr>
        <p:sp>
          <p:nvSpPr>
            <p:cNvPr id="48" name="Rectangle 47">
              <a:hlinkClick r:id="rId10"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49" name="Connecteur droit 48">
              <a:hlinkClick r:id="rId10"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a:hlinkClick r:id="rId10"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Rectangle 50"/>
              <p:cNvSpPr/>
              <p:nvPr/>
            </p:nvSpPr>
            <p:spPr>
              <a:xfrm>
                <a:off x="3938589" y="532305"/>
                <a:ext cx="6498821" cy="1384995"/>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Ice ripples observed in Antarctica </a:t>
                </a:r>
                <a:r>
                  <a:rPr lang="fr-FR" dirty="0" smtClean="0">
                    <a:latin typeface="Arial" panose="020B0604020202020204" pitchFamily="34" charset="0"/>
                    <a:cs typeface="Arial" panose="020B0604020202020204" pitchFamily="34" charset="0"/>
                  </a:rPr>
                  <a:t>[</a:t>
                </a:r>
                <a:r>
                  <a:rPr lang="fr-FR" dirty="0" err="1" smtClean="0">
                    <a:latin typeface="Arial" panose="020B0604020202020204" pitchFamily="34" charset="0"/>
                    <a:cs typeface="Arial" panose="020B0604020202020204" pitchFamily="34" charset="0"/>
                  </a:rPr>
                  <a:t>Bintanja</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et al., </a:t>
                </a:r>
                <a:r>
                  <a:rPr lang="fr-FR" dirty="0" smtClean="0">
                    <a:latin typeface="Arial" panose="020B0604020202020204" pitchFamily="34" charset="0"/>
                    <a:cs typeface="Arial" panose="020B0604020202020204" pitchFamily="34" charset="0"/>
                  </a:rPr>
                  <a:t>1999]</a:t>
                </a:r>
                <a:r>
                  <a:rPr lang="en-GB" b="1" dirty="0" smtClean="0">
                    <a:latin typeface="Arial" panose="020B0604020202020204" pitchFamily="34" charset="0"/>
                    <a:cs typeface="Arial" panose="020B0604020202020204" pitchFamily="34" charset="0"/>
                  </a:rPr>
                  <a:t>  </a:t>
                </a:r>
              </a:p>
              <a:p>
                <a:r>
                  <a:rPr lang="en-GB" sz="1600" b="1" dirty="0" err="1" smtClean="0">
                    <a:latin typeface="Arial" panose="020B0604020202020204" pitchFamily="34" charset="0"/>
                    <a:cs typeface="Arial" panose="020B0604020202020204" pitchFamily="34" charset="0"/>
                  </a:rPr>
                  <a:t>Wavelenght</a:t>
                </a:r>
                <a:r>
                  <a:rPr lang="en-GB" sz="1600" b="1" dirty="0" smtClean="0">
                    <a:latin typeface="Arial" panose="020B0604020202020204" pitchFamily="34" charset="0"/>
                    <a:cs typeface="Arial" panose="020B0604020202020204" pitchFamily="34" charset="0"/>
                  </a:rPr>
                  <a:t> </a:t>
                </a:r>
                <a14:m>
                  <m:oMath xmlns:m="http://schemas.openxmlformats.org/officeDocument/2006/math">
                    <m:r>
                      <a:rPr lang="en-GB" sz="1600" b="1" i="1" smtClean="0">
                        <a:latin typeface="Cambria Math" panose="02040503050406030204" pitchFamily="18" charset="0"/>
                        <a:ea typeface="Cambria Math" panose="02040503050406030204" pitchFamily="18" charset="0"/>
                        <a:cs typeface="Arial" panose="020B0604020202020204" pitchFamily="34" charset="0"/>
                      </a:rPr>
                      <m:t>𝝀</m:t>
                    </m:r>
                    <m:r>
                      <a:rPr lang="fr-FR" sz="1600" b="1" i="1" smtClean="0">
                        <a:latin typeface="Cambria Math" panose="02040503050406030204" pitchFamily="18" charset="0"/>
                        <a:ea typeface="Cambria Math" panose="02040503050406030204" pitchFamily="18" charset="0"/>
                        <a:cs typeface="Arial" panose="020B0604020202020204" pitchFamily="34" charset="0"/>
                      </a:rPr>
                      <m:t>=</m:t>
                    </m:r>
                    <m:r>
                      <a:rPr lang="fr-FR" sz="1600" b="1" i="1" smtClean="0">
                        <a:latin typeface="Cambria Math" panose="02040503050406030204" pitchFamily="18" charset="0"/>
                        <a:ea typeface="Cambria Math" panose="02040503050406030204" pitchFamily="18" charset="0"/>
                        <a:cs typeface="Arial" panose="020B0604020202020204" pitchFamily="34" charset="0"/>
                      </a:rPr>
                      <m:t>𝟐𝟎</m:t>
                    </m:r>
                  </m:oMath>
                </a14:m>
                <a:r>
                  <a:rPr lang="en-GB" sz="1600" b="1" dirty="0" smtClean="0">
                    <a:latin typeface="Arial" panose="020B0604020202020204" pitchFamily="34" charset="0"/>
                    <a:cs typeface="Arial" panose="020B0604020202020204" pitchFamily="34" charset="0"/>
                  </a:rPr>
                  <a:t> to </a:t>
                </a:r>
                <a14:m>
                  <m:oMath xmlns:m="http://schemas.openxmlformats.org/officeDocument/2006/math">
                    <m:r>
                      <a:rPr lang="fr-FR" sz="1600" b="1" i="0" smtClean="0">
                        <a:latin typeface="Cambria Math" panose="02040503050406030204" pitchFamily="18" charset="0"/>
                        <a:cs typeface="Arial" panose="020B0604020202020204" pitchFamily="34" charset="0"/>
                      </a:rPr>
                      <m:t>𝟐𝟒</m:t>
                    </m:r>
                    <m:r>
                      <a:rPr lang="fr-FR" sz="1600" b="1" i="1" smtClean="0">
                        <a:latin typeface="Cambria Math" panose="02040503050406030204" pitchFamily="18" charset="0"/>
                        <a:cs typeface="Arial" panose="020B0604020202020204" pitchFamily="34" charset="0"/>
                      </a:rPr>
                      <m:t> </m:t>
                    </m:r>
                  </m:oMath>
                </a14:m>
                <a:r>
                  <a:rPr lang="en-GB" sz="1600" b="1" dirty="0" smtClean="0">
                    <a:latin typeface="Arial" panose="020B0604020202020204" pitchFamily="34" charset="0"/>
                    <a:cs typeface="Arial" panose="020B0604020202020204" pitchFamily="34" charset="0"/>
                  </a:rPr>
                  <a:t>cm</a:t>
                </a:r>
              </a:p>
              <a:p>
                <a:r>
                  <a:rPr lang="en-GB" sz="1600" b="1" dirty="0" smtClean="0">
                    <a:latin typeface="Arial" panose="020B0604020202020204" pitchFamily="34" charset="0"/>
                    <a:cs typeface="Arial" panose="020B0604020202020204" pitchFamily="34" charset="0"/>
                  </a:rPr>
                  <a:t>Amplitude </a:t>
                </a:r>
                <a14:m>
                  <m:oMath xmlns:m="http://schemas.openxmlformats.org/officeDocument/2006/math">
                    <m:r>
                      <a:rPr lang="fr-FR" sz="1600" b="1" i="1" smtClean="0">
                        <a:latin typeface="Cambria Math" panose="02040503050406030204" pitchFamily="18" charset="0"/>
                        <a:cs typeface="Arial" panose="020B0604020202020204" pitchFamily="34" charset="0"/>
                      </a:rPr>
                      <m:t>𝟐</m:t>
                    </m:r>
                    <m:sSub>
                      <m:sSubPr>
                        <m:ctrlPr>
                          <a:rPr lang="fr-FR" sz="1600" b="1" i="1" smtClean="0">
                            <a:latin typeface="Cambria Math" panose="02040503050406030204" pitchFamily="18" charset="0"/>
                            <a:cs typeface="Arial" panose="020B0604020202020204" pitchFamily="34" charset="0"/>
                          </a:rPr>
                        </m:ctrlPr>
                      </m:sSubPr>
                      <m:e>
                        <m:r>
                          <a:rPr lang="fr-FR" sz="1600" b="1" i="1" smtClean="0">
                            <a:latin typeface="Cambria Math" panose="02040503050406030204" pitchFamily="18" charset="0"/>
                            <a:ea typeface="Cambria Math" panose="02040503050406030204" pitchFamily="18" charset="0"/>
                            <a:cs typeface="Arial" panose="020B0604020202020204" pitchFamily="34" charset="0"/>
                          </a:rPr>
                          <m:t>𝜻</m:t>
                        </m:r>
                      </m:e>
                      <m:sub>
                        <m:r>
                          <a:rPr lang="fr-FR" sz="1600" b="1" i="1" smtClean="0">
                            <a:latin typeface="Cambria Math" panose="02040503050406030204" pitchFamily="18" charset="0"/>
                            <a:cs typeface="Arial" panose="020B0604020202020204" pitchFamily="34" charset="0"/>
                          </a:rPr>
                          <m:t>𝟎</m:t>
                        </m:r>
                      </m:sub>
                    </m:sSub>
                    <m:r>
                      <a:rPr lang="fr-FR" sz="1600" b="1" i="1" smtClean="0">
                        <a:latin typeface="Cambria Math" panose="02040503050406030204" pitchFamily="18" charset="0"/>
                        <a:cs typeface="Arial" panose="020B0604020202020204" pitchFamily="34" charset="0"/>
                      </a:rPr>
                      <m:t>=</m:t>
                    </m:r>
                    <m:r>
                      <a:rPr lang="fr-FR" sz="1600" b="1" i="1" smtClean="0">
                        <a:latin typeface="Cambria Math" panose="02040503050406030204" pitchFamily="18" charset="0"/>
                        <a:cs typeface="Arial" panose="020B0604020202020204" pitchFamily="34" charset="0"/>
                      </a:rPr>
                      <m:t>𝟏</m:t>
                    </m:r>
                  </m:oMath>
                </a14:m>
                <a:r>
                  <a:rPr lang="en-GB" sz="1600" b="1" dirty="0" smtClean="0">
                    <a:latin typeface="Arial" panose="020B0604020202020204" pitchFamily="34" charset="0"/>
                    <a:cs typeface="Arial" panose="020B0604020202020204" pitchFamily="34" charset="0"/>
                  </a:rPr>
                  <a:t> to </a:t>
                </a:r>
                <a14:m>
                  <m:oMath xmlns:m="http://schemas.openxmlformats.org/officeDocument/2006/math">
                    <m:r>
                      <a:rPr lang="fr-FR" sz="1600" b="1" i="0" smtClean="0">
                        <a:latin typeface="Cambria Math" panose="02040503050406030204" pitchFamily="18" charset="0"/>
                        <a:cs typeface="Arial" panose="020B0604020202020204" pitchFamily="34" charset="0"/>
                      </a:rPr>
                      <m:t>𝟐</m:t>
                    </m:r>
                    <m:r>
                      <a:rPr lang="fr-FR" sz="1600" b="1" i="1">
                        <a:latin typeface="Cambria Math" panose="02040503050406030204" pitchFamily="18" charset="0"/>
                        <a:cs typeface="Arial" panose="020B0604020202020204" pitchFamily="34" charset="0"/>
                      </a:rPr>
                      <m:t> </m:t>
                    </m:r>
                  </m:oMath>
                </a14:m>
                <a:r>
                  <a:rPr lang="en-GB" sz="1600" b="1" dirty="0" smtClean="0">
                    <a:latin typeface="Arial" panose="020B0604020202020204" pitchFamily="34" charset="0"/>
                    <a:cs typeface="Arial" panose="020B0604020202020204" pitchFamily="34" charset="0"/>
                  </a:rPr>
                  <a:t>cm</a:t>
                </a:r>
              </a:p>
              <a:p>
                <a:r>
                  <a:rPr lang="en-GB" sz="1600" b="1" dirty="0" smtClean="0">
                    <a:latin typeface="Arial" panose="020B0604020202020204" pitchFamily="34" charset="0"/>
                    <a:cs typeface="Arial" panose="020B0604020202020204" pitchFamily="34" charset="0"/>
                  </a:rPr>
                  <a:t>Velocity migration </a:t>
                </a:r>
                <a14:m>
                  <m:oMath xmlns:m="http://schemas.openxmlformats.org/officeDocument/2006/math">
                    <m:r>
                      <a:rPr lang="fr-FR" sz="1600" b="1" i="0" smtClean="0">
                        <a:latin typeface="Cambria Math" panose="02040503050406030204" pitchFamily="18" charset="0"/>
                        <a:cs typeface="Arial" panose="020B0604020202020204" pitchFamily="34" charset="0"/>
                      </a:rPr>
                      <m:t>𝐕</m:t>
                    </m:r>
                    <m:r>
                      <a:rPr lang="fr-FR" sz="1600" b="1" i="1" smtClean="0">
                        <a:latin typeface="Cambria Math" panose="02040503050406030204" pitchFamily="18" charset="0"/>
                        <a:cs typeface="Arial" panose="020B0604020202020204" pitchFamily="34" charset="0"/>
                      </a:rPr>
                      <m:t>~</m:t>
                    </m:r>
                    <m:r>
                      <a:rPr lang="fr-FR" sz="1600" b="1" i="1" smtClean="0">
                        <a:latin typeface="Cambria Math" panose="02040503050406030204" pitchFamily="18" charset="0"/>
                        <a:cs typeface="Arial" panose="020B0604020202020204" pitchFamily="34" charset="0"/>
                      </a:rPr>
                      <m:t>𝟐</m:t>
                    </m:r>
                  </m:oMath>
                </a14:m>
                <a:r>
                  <a:rPr lang="en-GB" sz="1600" b="1" dirty="0" smtClean="0">
                    <a:latin typeface="Arial" panose="020B0604020202020204" pitchFamily="34" charset="0"/>
                    <a:cs typeface="Arial" panose="020B0604020202020204" pitchFamily="34" charset="0"/>
                  </a:rPr>
                  <a:t> cm/month</a:t>
                </a:r>
                <a:endParaRPr lang="en-GB" sz="1600"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3938589" y="532305"/>
                <a:ext cx="6498821" cy="1384995"/>
              </a:xfrm>
              <a:prstGeom prst="rect">
                <a:avLst/>
              </a:prstGeom>
              <a:blipFill rotWithShape="0">
                <a:blip r:embed="rId11"/>
                <a:stretch>
                  <a:fillRect l="-750" t="-2193"/>
                </a:stretch>
              </a:blipFill>
            </p:spPr>
            <p:txBody>
              <a:bodyPr/>
              <a:lstStyle/>
              <a:p>
                <a:r>
                  <a:rPr lang="fr-FR">
                    <a:noFill/>
                  </a:rPr>
                  <a:t> </a:t>
                </a:r>
              </a:p>
            </p:txBody>
          </p:sp>
        </mc:Fallback>
      </mc:AlternateContent>
    </p:spTree>
    <p:extLst>
      <p:ext uri="{BB962C8B-B14F-4D97-AF65-F5344CB8AC3E}">
        <p14:creationId xmlns:p14="http://schemas.microsoft.com/office/powerpoint/2010/main" val="2835604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6" name="Rectangle 5"/>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p:cNvGrpSpPr/>
          <p:nvPr/>
        </p:nvGrpSpPr>
        <p:grpSpPr>
          <a:xfrm>
            <a:off x="2944598" y="4189971"/>
            <a:ext cx="1073768" cy="161701"/>
            <a:chOff x="2567268" y="4205935"/>
            <a:chExt cx="1073768" cy="161701"/>
          </a:xfrm>
        </p:grpSpPr>
        <p:sp>
          <p:nvSpPr>
            <p:cNvPr id="8" name="Ellipse 7"/>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p:cNvGrpSpPr/>
          <p:nvPr/>
        </p:nvGrpSpPr>
        <p:grpSpPr>
          <a:xfrm>
            <a:off x="524004" y="5093931"/>
            <a:ext cx="11524893" cy="1563475"/>
            <a:chOff x="524004" y="4752304"/>
            <a:chExt cx="11524893" cy="1563475"/>
          </a:xfrm>
        </p:grpSpPr>
        <p:sp>
          <p:nvSpPr>
            <p:cNvPr id="13" name="Rectangle à coins arrondis 12"/>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301719" y="4836132"/>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7" name="ZoneTexte 16"/>
            <p:cNvSpPr txBox="1"/>
            <p:nvPr/>
          </p:nvSpPr>
          <p:spPr>
            <a:xfrm>
              <a:off x="8998908" y="4997714"/>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6049569" y="4997714"/>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9" name="Flèche droite 18"/>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24" name="Légende encadrée 1 23"/>
          <p:cNvSpPr/>
          <p:nvPr/>
        </p:nvSpPr>
        <p:spPr>
          <a:xfrm>
            <a:off x="85851" y="116114"/>
            <a:ext cx="12003312" cy="4805409"/>
          </a:xfrm>
          <a:prstGeom prst="borderCallout1">
            <a:avLst>
              <a:gd name="adj1" fmla="val 99013"/>
              <a:gd name="adj2" fmla="val 12885"/>
              <a:gd name="adj3" fmla="val 107396"/>
              <a:gd name="adj4" fmla="val 128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5" name="Groupe 24"/>
          <p:cNvGrpSpPr/>
          <p:nvPr/>
        </p:nvGrpSpPr>
        <p:grpSpPr>
          <a:xfrm>
            <a:off x="11744801" y="116114"/>
            <a:ext cx="344980" cy="335490"/>
            <a:chOff x="10443937" y="884618"/>
            <a:chExt cx="344980" cy="335490"/>
          </a:xfrm>
          <a:effectLst>
            <a:outerShdw blurRad="63500" sx="102000" sy="102000" algn="ctr" rotWithShape="0">
              <a:prstClr val="black">
                <a:alpha val="40000"/>
              </a:prstClr>
            </a:outerShdw>
          </a:effectLst>
        </p:grpSpPr>
        <p:sp>
          <p:nvSpPr>
            <p:cNvPr id="26" name="Rectangle 25">
              <a:hlinkClick r:id="rId5"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7" name="Connecteur droit 26">
              <a:hlinkClick r:id="rId5"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hlinkClick r:id="rId5"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231686" y="156641"/>
            <a:ext cx="1465466" cy="400110"/>
          </a:xfrm>
          <a:prstGeom prst="rect">
            <a:avLst/>
          </a:prstGeom>
          <a:noFill/>
        </p:spPr>
        <p:txBody>
          <a:bodyPr wrap="none" rtlCol="0">
            <a:spAutoFit/>
          </a:bodyPr>
          <a:lstStyle/>
          <a:p>
            <a:r>
              <a:rPr lang="fr-FR" sz="2000" b="1" dirty="0" smtClean="0">
                <a:solidFill>
                  <a:schemeClr val="bg2"/>
                </a:solidFill>
                <a:latin typeface="Arial" panose="020B0604020202020204" pitchFamily="34" charset="0"/>
                <a:cs typeface="Arial" panose="020B0604020202020204" pitchFamily="34" charset="0"/>
              </a:rPr>
              <a:t>Motivation</a:t>
            </a:r>
            <a:endParaRPr lang="fr-FR" sz="2000" b="1" dirty="0">
              <a:solidFill>
                <a:schemeClr val="bg2"/>
              </a:solidFill>
              <a:latin typeface="Arial" panose="020B0604020202020204" pitchFamily="34" charset="0"/>
              <a:cs typeface="Arial" panose="020B0604020202020204" pitchFamily="34" charset="0"/>
            </a:endParaRPr>
          </a:p>
        </p:txBody>
      </p:sp>
      <p:sp>
        <p:nvSpPr>
          <p:cNvPr id="30" name="ZoneTexte 29"/>
          <p:cNvSpPr txBox="1"/>
          <p:nvPr/>
        </p:nvSpPr>
        <p:spPr>
          <a:xfrm>
            <a:off x="244284" y="512169"/>
            <a:ext cx="4927897" cy="4031873"/>
          </a:xfrm>
          <a:prstGeom prst="rect">
            <a:avLst/>
          </a:prstGeom>
          <a:noFill/>
        </p:spPr>
        <p:txBody>
          <a:bodyPr wrap="square" rtlCol="0">
            <a:spAutoFit/>
          </a:bodyPr>
          <a:lstStyle/>
          <a:p>
            <a:pPr algn="just"/>
            <a:r>
              <a:rPr lang="en-GB" sz="1600" dirty="0" smtClean="0">
                <a:solidFill>
                  <a:schemeClr val="bg2"/>
                </a:solidFill>
                <a:latin typeface="Arial" panose="020B0604020202020204" pitchFamily="34" charset="0"/>
                <a:cs typeface="Arial" panose="020B0604020202020204" pitchFamily="34" charset="0"/>
              </a:rPr>
              <a:t>Periodic </a:t>
            </a:r>
            <a:r>
              <a:rPr lang="en-GB" sz="1600" dirty="0" err="1" smtClean="0">
                <a:solidFill>
                  <a:schemeClr val="bg2"/>
                </a:solidFill>
                <a:latin typeface="Arial" panose="020B0604020202020204" pitchFamily="34" charset="0"/>
                <a:cs typeface="Arial" panose="020B0604020202020204" pitchFamily="34" charset="0"/>
              </a:rPr>
              <a:t>bedforms</a:t>
            </a:r>
            <a:r>
              <a:rPr lang="en-GB" sz="1600" dirty="0" smtClean="0">
                <a:solidFill>
                  <a:schemeClr val="bg2"/>
                </a:solidFill>
                <a:latin typeface="Arial" panose="020B0604020202020204" pitchFamily="34" charset="0"/>
                <a:cs typeface="Arial" panose="020B0604020202020204" pitchFamily="34" charset="0"/>
              </a:rPr>
              <a:t> of different sizes are observed on terrestrial glaciers. Their wavelength can range from the centimetre scale (figure c) to the kilometre one (figure a).  Similar giant ice waves are also visible on the north polar cap of Mars (figure b). Assuming that the environmental conditions (dry and cold atmosphere, permanent and uniform wind regimes…) of the both planets are close, an analogy can be made that may lead to the following questions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are the relevant mechanisms controlling the generation of ice ripples on Earth ?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would be the mechanisms controlling the plausible ice ripples on Mars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would be their size and are they detectable from orbital observations ?</a:t>
            </a:r>
            <a:endParaRPr lang="en-GB" sz="1600" dirty="0">
              <a:solidFill>
                <a:schemeClr val="bg2"/>
              </a:solidFill>
              <a:latin typeface="Arial" panose="020B0604020202020204" pitchFamily="34" charset="0"/>
              <a:cs typeface="Arial" panose="020B0604020202020204" pitchFamily="34" charset="0"/>
            </a:endParaRPr>
          </a:p>
        </p:txBody>
      </p:sp>
      <p:pic>
        <p:nvPicPr>
          <p:cNvPr id="31" name="Imag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864" y="2738801"/>
            <a:ext cx="2785256" cy="1891118"/>
          </a:xfrm>
          <a:prstGeom prst="rect">
            <a:avLst/>
          </a:prstGeom>
        </p:spPr>
      </p:pic>
      <p:pic>
        <p:nvPicPr>
          <p:cNvPr id="32" name="Image 31"/>
          <p:cNvPicPr>
            <a:picLocks noChangeAspect="1"/>
          </p:cNvPicPr>
          <p:nvPr/>
        </p:nvPicPr>
        <p:blipFill rotWithShape="1">
          <a:blip r:embed="rId7"/>
          <a:srcRect l="2944" r="4568" b="14298"/>
          <a:stretch/>
        </p:blipFill>
        <p:spPr>
          <a:xfrm>
            <a:off x="9357559" y="572237"/>
            <a:ext cx="2043679" cy="2068486"/>
          </a:xfrm>
          <a:prstGeom prst="rect">
            <a:avLst/>
          </a:prstGeom>
        </p:spPr>
      </p:pic>
      <p:sp>
        <p:nvSpPr>
          <p:cNvPr id="33" name="Rectangle 32"/>
          <p:cNvSpPr/>
          <p:nvPr/>
        </p:nvSpPr>
        <p:spPr>
          <a:xfrm>
            <a:off x="9343600" y="2738802"/>
            <a:ext cx="2057638" cy="1895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solidFill>
                  <a:schemeClr val="bg2"/>
                </a:solidFill>
                <a:latin typeface="Arial" panose="020B0604020202020204" pitchFamily="34" charset="0"/>
                <a:cs typeface="Arial" panose="020B0604020202020204" pitchFamily="34" charset="0"/>
              </a:rPr>
              <a:t>Ripples</a:t>
            </a:r>
            <a:r>
              <a:rPr lang="fr-FR" b="1" dirty="0" smtClean="0">
                <a:solidFill>
                  <a:schemeClr val="bg2"/>
                </a:solidFill>
                <a:latin typeface="Arial" panose="020B0604020202020204" pitchFamily="34" charset="0"/>
                <a:cs typeface="Arial" panose="020B0604020202020204" pitchFamily="34" charset="0"/>
              </a:rPr>
              <a:t> on Mars ?</a:t>
            </a:r>
            <a:endParaRPr lang="fr-FR" b="1" dirty="0">
              <a:solidFill>
                <a:schemeClr val="bg2"/>
              </a:solidFill>
              <a:latin typeface="Arial" panose="020B0604020202020204" pitchFamily="34" charset="0"/>
              <a:cs typeface="Arial" panose="020B0604020202020204" pitchFamily="34" charset="0"/>
            </a:endParaRPr>
          </a:p>
        </p:txBody>
      </p:sp>
      <p:sp>
        <p:nvSpPr>
          <p:cNvPr id="34" name="ZoneTexte 33"/>
          <p:cNvSpPr txBox="1"/>
          <p:nvPr/>
        </p:nvSpPr>
        <p:spPr>
          <a:xfrm>
            <a:off x="7176011" y="142175"/>
            <a:ext cx="675185" cy="338554"/>
          </a:xfrm>
          <a:prstGeom prst="rect">
            <a:avLst/>
          </a:prstGeom>
          <a:noFill/>
        </p:spPr>
        <p:txBody>
          <a:bodyPr wrap="none" rtlCol="0">
            <a:spAutoFit/>
          </a:bodyPr>
          <a:lstStyle/>
          <a:p>
            <a:r>
              <a:rPr lang="fr-FR" sz="1600" dirty="0" err="1" smtClean="0">
                <a:solidFill>
                  <a:schemeClr val="bg2"/>
                </a:solidFill>
                <a:latin typeface="Arial" panose="020B0604020202020204" pitchFamily="34" charset="0"/>
                <a:cs typeface="Arial" panose="020B0604020202020204" pitchFamily="34" charset="0"/>
              </a:rPr>
              <a:t>Earth</a:t>
            </a:r>
            <a:endParaRPr lang="fr-FR" sz="1600" dirty="0">
              <a:solidFill>
                <a:schemeClr val="bg2"/>
              </a:solidFill>
              <a:latin typeface="Arial" panose="020B0604020202020204" pitchFamily="34" charset="0"/>
              <a:cs typeface="Arial" panose="020B0604020202020204" pitchFamily="34" charset="0"/>
            </a:endParaRPr>
          </a:p>
        </p:txBody>
      </p:sp>
      <p:sp>
        <p:nvSpPr>
          <p:cNvPr id="35" name="ZoneTexte 34"/>
          <p:cNvSpPr txBox="1"/>
          <p:nvPr/>
        </p:nvSpPr>
        <p:spPr>
          <a:xfrm>
            <a:off x="10034847" y="189139"/>
            <a:ext cx="641522" cy="338554"/>
          </a:xfrm>
          <a:prstGeom prst="rect">
            <a:avLst/>
          </a:prstGeom>
          <a:noFill/>
        </p:spPr>
        <p:txBody>
          <a:bodyPr wrap="none" rtlCol="0">
            <a:spAutoFit/>
          </a:bodyPr>
          <a:lstStyle/>
          <a:p>
            <a:r>
              <a:rPr lang="fr-FR" sz="1600" dirty="0" smtClean="0">
                <a:solidFill>
                  <a:schemeClr val="bg2"/>
                </a:solidFill>
                <a:latin typeface="Arial" panose="020B0604020202020204" pitchFamily="34" charset="0"/>
                <a:cs typeface="Arial" panose="020B0604020202020204" pitchFamily="34" charset="0"/>
              </a:rPr>
              <a:t>Mars</a:t>
            </a:r>
            <a:endParaRPr lang="fr-FR" sz="1600" dirty="0">
              <a:solidFill>
                <a:schemeClr val="bg2"/>
              </a:solidFill>
              <a:latin typeface="Arial" panose="020B0604020202020204" pitchFamily="34" charset="0"/>
              <a:cs typeface="Arial" panose="020B0604020202020204" pitchFamily="34" charset="0"/>
            </a:endParaRPr>
          </a:p>
        </p:txBody>
      </p:sp>
      <p:sp>
        <p:nvSpPr>
          <p:cNvPr id="36" name="ZoneTexte 35"/>
          <p:cNvSpPr txBox="1"/>
          <p:nvPr/>
        </p:nvSpPr>
        <p:spPr>
          <a:xfrm>
            <a:off x="5347212" y="1287087"/>
            <a:ext cx="764953" cy="584775"/>
          </a:xfrm>
          <a:prstGeom prst="rect">
            <a:avLst/>
          </a:prstGeom>
          <a:noFill/>
        </p:spPr>
        <p:txBody>
          <a:bodyPr wrap="none" rtlCol="0">
            <a:spAutoFit/>
          </a:bodyPr>
          <a:lstStyle/>
          <a:p>
            <a:pPr algn="ctr"/>
            <a:r>
              <a:rPr lang="fr-FR" sz="1600" dirty="0" smtClean="0">
                <a:solidFill>
                  <a:schemeClr val="bg2"/>
                </a:solidFill>
                <a:latin typeface="Arial" panose="020B0604020202020204" pitchFamily="34" charset="0"/>
                <a:cs typeface="Arial" panose="020B0604020202020204" pitchFamily="34" charset="0"/>
              </a:rPr>
              <a:t>Giant </a:t>
            </a:r>
          </a:p>
          <a:p>
            <a:pPr algn="ctr"/>
            <a:r>
              <a:rPr lang="fr-FR" sz="1600" dirty="0" err="1" smtClean="0">
                <a:solidFill>
                  <a:schemeClr val="bg2"/>
                </a:solidFill>
                <a:latin typeface="Arial" panose="020B0604020202020204" pitchFamily="34" charset="0"/>
                <a:cs typeface="Arial" panose="020B0604020202020204" pitchFamily="34" charset="0"/>
              </a:rPr>
              <a:t>waves</a:t>
            </a:r>
            <a:endParaRPr lang="fr-FR" sz="1600" dirty="0">
              <a:solidFill>
                <a:schemeClr val="bg2"/>
              </a:solidFill>
              <a:latin typeface="Arial" panose="020B0604020202020204" pitchFamily="34" charset="0"/>
              <a:cs typeface="Arial" panose="020B0604020202020204" pitchFamily="34" charset="0"/>
            </a:endParaRPr>
          </a:p>
        </p:txBody>
      </p:sp>
      <p:sp>
        <p:nvSpPr>
          <p:cNvPr id="37" name="ZoneTexte 36"/>
          <p:cNvSpPr txBox="1"/>
          <p:nvPr/>
        </p:nvSpPr>
        <p:spPr>
          <a:xfrm>
            <a:off x="5289726" y="3449807"/>
            <a:ext cx="885178" cy="338554"/>
          </a:xfrm>
          <a:prstGeom prst="rect">
            <a:avLst/>
          </a:prstGeom>
          <a:noFill/>
        </p:spPr>
        <p:txBody>
          <a:bodyPr wrap="none" rtlCol="0">
            <a:spAutoFit/>
          </a:bodyPr>
          <a:lstStyle/>
          <a:p>
            <a:pPr algn="ctr"/>
            <a:r>
              <a:rPr lang="fr-FR" sz="1600" dirty="0" err="1" smtClean="0">
                <a:solidFill>
                  <a:schemeClr val="bg2"/>
                </a:solidFill>
                <a:latin typeface="Arial" panose="020B0604020202020204" pitchFamily="34" charset="0"/>
                <a:cs typeface="Arial" panose="020B0604020202020204" pitchFamily="34" charset="0"/>
              </a:rPr>
              <a:t>Ripples</a:t>
            </a:r>
            <a:endParaRPr lang="fr-FR" sz="1600" dirty="0">
              <a:solidFill>
                <a:schemeClr val="bg2"/>
              </a:solidFill>
              <a:latin typeface="Arial" panose="020B0604020202020204" pitchFamily="34" charset="0"/>
              <a:cs typeface="Arial" panose="020B0604020202020204" pitchFamily="34" charset="0"/>
            </a:endParaRPr>
          </a:p>
        </p:txBody>
      </p:sp>
      <p:sp>
        <p:nvSpPr>
          <p:cNvPr id="38" name="AutoShape 41">
            <a:hlinkClick r:id="rId4" action="ppaction://hlinksldjump"/>
          </p:cNvPr>
          <p:cNvSpPr>
            <a:spLocks noChangeArrowheads="1"/>
          </p:cNvSpPr>
          <p:nvPr/>
        </p:nvSpPr>
        <p:spPr bwMode="auto">
          <a:xfrm>
            <a:off x="3473268" y="4577120"/>
            <a:ext cx="461700" cy="191394"/>
          </a:xfrm>
          <a:prstGeom prst="rightArrow">
            <a:avLst>
              <a:gd name="adj1" fmla="val 55880"/>
              <a:gd name="adj2" fmla="val 67278"/>
            </a:avLst>
          </a:prstGeom>
          <a:solidFill>
            <a:schemeClr val="accent2">
              <a:lumMod val="75000"/>
            </a:schemeClr>
          </a:solidFill>
          <a:ln w="9525" algn="ctr">
            <a:solidFill>
              <a:schemeClr val="accent2">
                <a:lumMod val="7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39" name="Ellipse 38"/>
          <p:cNvSpPr/>
          <p:nvPr/>
        </p:nvSpPr>
        <p:spPr>
          <a:xfrm flipH="1" flipV="1">
            <a:off x="2722330" y="4576657"/>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flipH="1" flipV="1">
            <a:off x="3027068" y="4574422"/>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6209853" y="572237"/>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a</a:t>
            </a:r>
            <a:endParaRPr lang="fr-FR" sz="1600" b="1" dirty="0">
              <a:solidFill>
                <a:schemeClr val="bg2"/>
              </a:solidFill>
              <a:latin typeface="Arial" panose="020B0604020202020204" pitchFamily="34" charset="0"/>
              <a:cs typeface="Arial" panose="020B0604020202020204" pitchFamily="34" charset="0"/>
            </a:endParaRPr>
          </a:p>
        </p:txBody>
      </p:sp>
      <p:sp>
        <p:nvSpPr>
          <p:cNvPr id="42" name="ZoneTexte 41"/>
          <p:cNvSpPr txBox="1"/>
          <p:nvPr/>
        </p:nvSpPr>
        <p:spPr>
          <a:xfrm>
            <a:off x="9359346" y="572237"/>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b</a:t>
            </a:r>
            <a:endParaRPr lang="fr-FR" sz="1600" b="1" dirty="0">
              <a:solidFill>
                <a:schemeClr val="bg2"/>
              </a:solidFill>
              <a:latin typeface="Arial" panose="020B0604020202020204" pitchFamily="34" charset="0"/>
              <a:cs typeface="Arial" panose="020B0604020202020204" pitchFamily="34" charset="0"/>
            </a:endParaRPr>
          </a:p>
        </p:txBody>
      </p:sp>
      <p:sp>
        <p:nvSpPr>
          <p:cNvPr id="43" name="ZoneTexte 42"/>
          <p:cNvSpPr txBox="1"/>
          <p:nvPr/>
        </p:nvSpPr>
        <p:spPr>
          <a:xfrm>
            <a:off x="6216629" y="2738178"/>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c</a:t>
            </a:r>
            <a:endParaRPr lang="fr-FR" sz="1600" b="1" dirty="0">
              <a:solidFill>
                <a:schemeClr val="bg2"/>
              </a:solidFill>
              <a:latin typeface="Arial" panose="020B0604020202020204" pitchFamily="34" charset="0"/>
              <a:cs typeface="Arial" panose="020B0604020202020204" pitchFamily="34" charset="0"/>
            </a:endParaRPr>
          </a:p>
        </p:txBody>
      </p:sp>
      <p:pic>
        <p:nvPicPr>
          <p:cNvPr id="44" name="Image 43">
            <a:hlinkClick r:id="rId8" action="ppaction://hlinksldjump"/>
          </p:cNvPr>
          <p:cNvPicPr>
            <a:picLocks noChangeAspect="1"/>
          </p:cNvPicPr>
          <p:nvPr/>
        </p:nvPicPr>
        <p:blipFill rotWithShape="1">
          <a:blip r:embed="rId9"/>
          <a:srcRect l="5492" t="5284" r="5008" b="5587"/>
          <a:stretch/>
        </p:blipFill>
        <p:spPr>
          <a:xfrm>
            <a:off x="6211088" y="572237"/>
            <a:ext cx="2792032" cy="2054720"/>
          </a:xfrm>
          <a:prstGeom prst="rect">
            <a:avLst/>
          </a:prstGeom>
        </p:spPr>
      </p:pic>
      <p:sp>
        <p:nvSpPr>
          <p:cNvPr id="45" name="Rectangle 44"/>
          <p:cNvSpPr/>
          <p:nvPr/>
        </p:nvSpPr>
        <p:spPr>
          <a:xfrm>
            <a:off x="-1429299" y="-581901"/>
            <a:ext cx="14957736" cy="8532522"/>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6" name="Rectangle 45"/>
              <p:cNvSpPr/>
              <p:nvPr/>
            </p:nvSpPr>
            <p:spPr>
              <a:xfrm>
                <a:off x="2422903" y="765105"/>
                <a:ext cx="6498821" cy="861774"/>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Giant ice waves observed on Mars </a:t>
                </a:r>
                <a:r>
                  <a:rPr lang="fr-FR" dirty="0" smtClean="0">
                    <a:latin typeface="Arial" panose="020B0604020202020204" pitchFamily="34" charset="0"/>
                    <a:cs typeface="Arial" panose="020B0604020202020204" pitchFamily="34" charset="0"/>
                  </a:rPr>
                  <a:t>[</a:t>
                </a:r>
                <a:r>
                  <a:rPr lang="fr-FR" dirty="0" err="1" smtClean="0">
                    <a:latin typeface="Arial" panose="020B0604020202020204" pitchFamily="34" charset="0"/>
                    <a:cs typeface="Arial" panose="020B0604020202020204" pitchFamily="34" charset="0"/>
                  </a:rPr>
                  <a:t>Herny</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et al., </a:t>
                </a:r>
                <a:r>
                  <a:rPr lang="fr-FR" dirty="0" smtClean="0">
                    <a:latin typeface="Arial" panose="020B0604020202020204" pitchFamily="34" charset="0"/>
                    <a:cs typeface="Arial" panose="020B0604020202020204" pitchFamily="34" charset="0"/>
                  </a:rPr>
                  <a:t>2014]</a:t>
                </a:r>
                <a:r>
                  <a:rPr lang="en-GB" b="1" dirty="0" smtClean="0">
                    <a:latin typeface="Arial" panose="020B0604020202020204" pitchFamily="34" charset="0"/>
                    <a:cs typeface="Arial" panose="020B0604020202020204" pitchFamily="34" charset="0"/>
                  </a:rPr>
                  <a:t>  </a:t>
                </a:r>
              </a:p>
              <a:p>
                <a:r>
                  <a:rPr lang="en-GB" sz="1600" b="1" dirty="0" err="1" smtClean="0">
                    <a:latin typeface="Arial" panose="020B0604020202020204" pitchFamily="34" charset="0"/>
                    <a:cs typeface="Arial" panose="020B0604020202020204" pitchFamily="34" charset="0"/>
                  </a:rPr>
                  <a:t>Wavelenght</a:t>
                </a:r>
                <a:r>
                  <a:rPr lang="en-GB" sz="1600" b="1" dirty="0" smtClean="0">
                    <a:latin typeface="Arial" panose="020B0604020202020204" pitchFamily="34" charset="0"/>
                    <a:cs typeface="Arial" panose="020B0604020202020204" pitchFamily="34" charset="0"/>
                  </a:rPr>
                  <a:t> </a:t>
                </a:r>
                <a14:m>
                  <m:oMath xmlns:m="http://schemas.openxmlformats.org/officeDocument/2006/math">
                    <m:r>
                      <a:rPr lang="en-GB" sz="1600" b="1" i="1" smtClean="0">
                        <a:latin typeface="Cambria Math" panose="02040503050406030204" pitchFamily="18" charset="0"/>
                        <a:ea typeface="Cambria Math" panose="02040503050406030204" pitchFamily="18" charset="0"/>
                        <a:cs typeface="Arial" panose="020B0604020202020204" pitchFamily="34" charset="0"/>
                      </a:rPr>
                      <m:t>𝝀</m:t>
                    </m:r>
                    <m:r>
                      <a:rPr lang="fr-FR" sz="1600" b="1" i="1" smtClean="0">
                        <a:latin typeface="Cambria Math" panose="02040503050406030204" pitchFamily="18" charset="0"/>
                        <a:ea typeface="Cambria Math" panose="02040503050406030204" pitchFamily="18" charset="0"/>
                        <a:cs typeface="Arial" panose="020B0604020202020204" pitchFamily="34" charset="0"/>
                      </a:rPr>
                      <m:t>=</m:t>
                    </m:r>
                    <m:r>
                      <a:rPr lang="fr-FR" sz="1600" b="1" i="1" smtClean="0">
                        <a:latin typeface="Cambria Math" panose="02040503050406030204" pitchFamily="18" charset="0"/>
                        <a:ea typeface="Cambria Math" panose="02040503050406030204" pitchFamily="18" charset="0"/>
                        <a:cs typeface="Arial" panose="020B0604020202020204" pitchFamily="34" charset="0"/>
                      </a:rPr>
                      <m:t>𝟖</m:t>
                    </m:r>
                  </m:oMath>
                </a14:m>
                <a:r>
                  <a:rPr lang="en-GB" sz="1600" b="1" dirty="0" smtClean="0">
                    <a:latin typeface="Arial" panose="020B0604020202020204" pitchFamily="34" charset="0"/>
                    <a:cs typeface="Arial" panose="020B0604020202020204" pitchFamily="34" charset="0"/>
                  </a:rPr>
                  <a:t> to </a:t>
                </a:r>
                <a14:m>
                  <m:oMath xmlns:m="http://schemas.openxmlformats.org/officeDocument/2006/math">
                    <m:r>
                      <a:rPr lang="fr-FR" sz="1600" b="1" i="0" smtClean="0">
                        <a:latin typeface="Cambria Math" panose="02040503050406030204" pitchFamily="18" charset="0"/>
                        <a:cs typeface="Arial" panose="020B0604020202020204" pitchFamily="34" charset="0"/>
                      </a:rPr>
                      <m:t>𝟏𝟐</m:t>
                    </m:r>
                    <m:r>
                      <a:rPr lang="fr-FR" sz="1600" b="1" i="1" smtClean="0">
                        <a:latin typeface="Cambria Math" panose="02040503050406030204" pitchFamily="18" charset="0"/>
                        <a:cs typeface="Arial" panose="020B0604020202020204" pitchFamily="34" charset="0"/>
                      </a:rPr>
                      <m:t> </m:t>
                    </m:r>
                  </m:oMath>
                </a14:m>
                <a:r>
                  <a:rPr lang="en-GB" sz="1600" b="1" dirty="0" smtClean="0">
                    <a:latin typeface="Arial" panose="020B0604020202020204" pitchFamily="34" charset="0"/>
                    <a:cs typeface="Arial" panose="020B0604020202020204" pitchFamily="34" charset="0"/>
                  </a:rPr>
                  <a:t>km</a:t>
                </a:r>
              </a:p>
              <a:p>
                <a:r>
                  <a:rPr lang="en-GB" sz="1600" b="1" dirty="0" smtClean="0">
                    <a:latin typeface="Arial" panose="020B0604020202020204" pitchFamily="34" charset="0"/>
                    <a:cs typeface="Arial" panose="020B0604020202020204" pitchFamily="34" charset="0"/>
                  </a:rPr>
                  <a:t>Amplitude </a:t>
                </a:r>
                <a14:m>
                  <m:oMath xmlns:m="http://schemas.openxmlformats.org/officeDocument/2006/math">
                    <m:r>
                      <a:rPr lang="fr-FR" sz="1600" b="1" i="1" smtClean="0">
                        <a:latin typeface="Cambria Math" panose="02040503050406030204" pitchFamily="18" charset="0"/>
                        <a:cs typeface="Arial" panose="020B0604020202020204" pitchFamily="34" charset="0"/>
                      </a:rPr>
                      <m:t>𝟐</m:t>
                    </m:r>
                    <m:sSub>
                      <m:sSubPr>
                        <m:ctrlPr>
                          <a:rPr lang="fr-FR" sz="1600" b="1" i="1" smtClean="0">
                            <a:latin typeface="Cambria Math" panose="02040503050406030204" pitchFamily="18" charset="0"/>
                            <a:cs typeface="Arial" panose="020B0604020202020204" pitchFamily="34" charset="0"/>
                          </a:rPr>
                        </m:ctrlPr>
                      </m:sSubPr>
                      <m:e>
                        <m:r>
                          <a:rPr lang="fr-FR" sz="1600" b="1" i="1" smtClean="0">
                            <a:latin typeface="Cambria Math" panose="02040503050406030204" pitchFamily="18" charset="0"/>
                            <a:ea typeface="Cambria Math" panose="02040503050406030204" pitchFamily="18" charset="0"/>
                            <a:cs typeface="Arial" panose="020B0604020202020204" pitchFamily="34" charset="0"/>
                          </a:rPr>
                          <m:t>𝜻</m:t>
                        </m:r>
                      </m:e>
                      <m:sub>
                        <m:r>
                          <a:rPr lang="fr-FR" sz="1600" b="1" i="1" smtClean="0">
                            <a:latin typeface="Cambria Math" panose="02040503050406030204" pitchFamily="18" charset="0"/>
                            <a:cs typeface="Arial" panose="020B0604020202020204" pitchFamily="34" charset="0"/>
                          </a:rPr>
                          <m:t>𝟎</m:t>
                        </m:r>
                      </m:sub>
                    </m:sSub>
                    <m:r>
                      <a:rPr lang="fr-FR" sz="1600" b="1" i="1" smtClean="0">
                        <a:latin typeface="Cambria Math" panose="02040503050406030204" pitchFamily="18" charset="0"/>
                        <a:cs typeface="Arial" panose="020B0604020202020204" pitchFamily="34" charset="0"/>
                      </a:rPr>
                      <m:t>=</m:t>
                    </m:r>
                    <m:r>
                      <a:rPr lang="fr-FR" sz="1600" b="1" i="1" smtClean="0">
                        <a:latin typeface="Cambria Math" panose="02040503050406030204" pitchFamily="18" charset="0"/>
                        <a:cs typeface="Arial" panose="020B0604020202020204" pitchFamily="34" charset="0"/>
                      </a:rPr>
                      <m:t>𝟖</m:t>
                    </m:r>
                  </m:oMath>
                </a14:m>
                <a:r>
                  <a:rPr lang="en-GB" sz="1600" b="1" dirty="0" smtClean="0">
                    <a:latin typeface="Arial" panose="020B0604020202020204" pitchFamily="34" charset="0"/>
                    <a:cs typeface="Arial" panose="020B0604020202020204" pitchFamily="34" charset="0"/>
                  </a:rPr>
                  <a:t> to </a:t>
                </a:r>
                <a14:m>
                  <m:oMath xmlns:m="http://schemas.openxmlformats.org/officeDocument/2006/math">
                    <m:r>
                      <a:rPr lang="fr-FR" sz="1600" b="1" i="0" smtClean="0">
                        <a:latin typeface="Cambria Math" panose="02040503050406030204" pitchFamily="18" charset="0"/>
                        <a:cs typeface="Arial" panose="020B0604020202020204" pitchFamily="34" charset="0"/>
                      </a:rPr>
                      <m:t>𝟓𝟎</m:t>
                    </m:r>
                    <m:r>
                      <a:rPr lang="fr-FR" sz="1600" b="1" i="1">
                        <a:latin typeface="Cambria Math" panose="02040503050406030204" pitchFamily="18" charset="0"/>
                        <a:cs typeface="Arial" panose="020B0604020202020204" pitchFamily="34" charset="0"/>
                      </a:rPr>
                      <m:t> </m:t>
                    </m:r>
                  </m:oMath>
                </a14:m>
                <a:r>
                  <a:rPr lang="en-GB" sz="1600" b="1" dirty="0" smtClean="0">
                    <a:latin typeface="Arial" panose="020B0604020202020204" pitchFamily="34" charset="0"/>
                    <a:cs typeface="Arial" panose="020B0604020202020204" pitchFamily="34" charset="0"/>
                  </a:rPr>
                  <a:t>m</a:t>
                </a:r>
              </a:p>
            </p:txBody>
          </p:sp>
        </mc:Choice>
        <mc:Fallback xmlns="">
          <p:sp>
            <p:nvSpPr>
              <p:cNvPr id="46" name="Rectangle 45"/>
              <p:cNvSpPr>
                <a:spLocks noRot="1" noChangeAspect="1" noMove="1" noResize="1" noEditPoints="1" noAdjustHandles="1" noChangeArrowheads="1" noChangeShapeType="1" noTextEdit="1"/>
              </p:cNvSpPr>
              <p:nvPr/>
            </p:nvSpPr>
            <p:spPr>
              <a:xfrm>
                <a:off x="2422903" y="765105"/>
                <a:ext cx="6498821" cy="861774"/>
              </a:xfrm>
              <a:prstGeom prst="rect">
                <a:avLst/>
              </a:prstGeom>
              <a:blipFill rotWithShape="0">
                <a:blip r:embed="rId10"/>
                <a:stretch>
                  <a:fillRect l="-750" t="-4255" b="-8511"/>
                </a:stretch>
              </a:blipFill>
            </p:spPr>
            <p:txBody>
              <a:bodyPr/>
              <a:lstStyle/>
              <a:p>
                <a:r>
                  <a:rPr lang="fr-FR">
                    <a:noFill/>
                  </a:rPr>
                  <a:t> </a:t>
                </a:r>
              </a:p>
            </p:txBody>
          </p:sp>
        </mc:Fallback>
      </mc:AlternateContent>
      <p:pic>
        <p:nvPicPr>
          <p:cNvPr id="2" name="Imag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23690" y="1736803"/>
            <a:ext cx="7251757" cy="3258765"/>
          </a:xfrm>
          <a:prstGeom prst="rect">
            <a:avLst/>
          </a:prstGeom>
        </p:spPr>
      </p:pic>
      <p:grpSp>
        <p:nvGrpSpPr>
          <p:cNvPr id="48" name="Groupe 47"/>
          <p:cNvGrpSpPr/>
          <p:nvPr/>
        </p:nvGrpSpPr>
        <p:grpSpPr>
          <a:xfrm>
            <a:off x="9356324" y="1734568"/>
            <a:ext cx="344980" cy="335490"/>
            <a:chOff x="10443937" y="884618"/>
            <a:chExt cx="344980" cy="335490"/>
          </a:xfrm>
          <a:effectLst>
            <a:outerShdw blurRad="63500" sx="102000" sy="102000" algn="ctr" rotWithShape="0">
              <a:prstClr val="black">
                <a:alpha val="40000"/>
              </a:prstClr>
            </a:outerShdw>
          </a:effectLst>
        </p:grpSpPr>
        <p:sp>
          <p:nvSpPr>
            <p:cNvPr id="49" name="Rectangle 48">
              <a:hlinkClick r:id="rId12"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50" name="Connecteur droit 49">
              <a:hlinkClick r:id="rId12"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a:hlinkClick r:id="rId12"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894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6" name="Rectangle 5"/>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a:hlinkClick r:id="rId5"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8" name="Rectangle à coins arrondis 7">
            <a:hlinkClick r:id="rId6" action="ppaction://hlinksldjump"/>
          </p:cNvPr>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grpSp>
        <p:nvGrpSpPr>
          <p:cNvPr id="9" name="Groupe 8"/>
          <p:cNvGrpSpPr/>
          <p:nvPr/>
        </p:nvGrpSpPr>
        <p:grpSpPr>
          <a:xfrm>
            <a:off x="2944598" y="4189971"/>
            <a:ext cx="1073768" cy="161701"/>
            <a:chOff x="2567268" y="4205935"/>
            <a:chExt cx="1073768" cy="161701"/>
          </a:xfrm>
        </p:grpSpPr>
        <p:sp>
          <p:nvSpPr>
            <p:cNvPr id="10" name="Ellipse 9"/>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ZoneTexte 13">
            <a:hlinkClick r:id="" action="ppaction://noaction"/>
          </p:cNvPr>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5" name="Flèche droite 14"/>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 action="ppaction://noaction"/>
          </p:cNvPr>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8998907"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9" name="Flèche droite 18"/>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hlinkClick r:id="rId5"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1" name="ZoneTexte 20">
            <a:hlinkClick r:id="rId6" action="ppaction://hlinksldjump"/>
          </p:cNvPr>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2" name="Rectangle 21"/>
          <p:cNvSpPr/>
          <p:nvPr/>
        </p:nvSpPr>
        <p:spPr>
          <a:xfrm>
            <a:off x="-1701760" y="-631997"/>
            <a:ext cx="14957736" cy="8532522"/>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Légende encadrée 1 22"/>
          <p:cNvSpPr/>
          <p:nvPr/>
        </p:nvSpPr>
        <p:spPr>
          <a:xfrm>
            <a:off x="85851" y="116114"/>
            <a:ext cx="12003312" cy="4805409"/>
          </a:xfrm>
          <a:prstGeom prst="borderCallout1">
            <a:avLst>
              <a:gd name="adj1" fmla="val 99013"/>
              <a:gd name="adj2" fmla="val 12885"/>
              <a:gd name="adj3" fmla="val 107396"/>
              <a:gd name="adj4" fmla="val 128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4" name="Groupe 23"/>
          <p:cNvGrpSpPr/>
          <p:nvPr/>
        </p:nvGrpSpPr>
        <p:grpSpPr>
          <a:xfrm>
            <a:off x="11744801" y="116114"/>
            <a:ext cx="344980" cy="335490"/>
            <a:chOff x="10443937" y="884618"/>
            <a:chExt cx="344980" cy="335490"/>
          </a:xfrm>
          <a:effectLst>
            <a:outerShdw blurRad="63500" sx="102000" sy="102000" algn="ctr" rotWithShape="0">
              <a:prstClr val="black">
                <a:alpha val="40000"/>
              </a:prstClr>
            </a:outerShdw>
          </a:effectLst>
        </p:grpSpPr>
        <p:sp>
          <p:nvSpPr>
            <p:cNvPr id="25" name="Rectangle 24">
              <a:hlinkClick r:id="rId7"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6" name="Connecteur droit 25">
              <a:hlinkClick r:id="rId7"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hlinkClick r:id="rId7"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ZoneTexte 27"/>
          <p:cNvSpPr txBox="1"/>
          <p:nvPr/>
        </p:nvSpPr>
        <p:spPr>
          <a:xfrm>
            <a:off x="231686" y="156641"/>
            <a:ext cx="1810111"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Assumptions</a:t>
            </a:r>
            <a:endParaRPr lang="en-GB" sz="2000" b="1" dirty="0">
              <a:solidFill>
                <a:schemeClr val="bg2"/>
              </a:solidFill>
              <a:latin typeface="Arial" panose="020B0604020202020204" pitchFamily="34" charset="0"/>
              <a:cs typeface="Arial" panose="020B0604020202020204" pitchFamily="34" charset="0"/>
            </a:endParaRPr>
          </a:p>
        </p:txBody>
      </p:sp>
      <p:sp>
        <p:nvSpPr>
          <p:cNvPr id="29" name="ZoneTexte 28"/>
          <p:cNvSpPr txBox="1"/>
          <p:nvPr/>
        </p:nvSpPr>
        <p:spPr>
          <a:xfrm>
            <a:off x="244284" y="512169"/>
            <a:ext cx="5796138" cy="2800767"/>
          </a:xfrm>
          <a:prstGeom prst="rect">
            <a:avLst/>
          </a:prstGeom>
          <a:noFill/>
        </p:spPr>
        <p:txBody>
          <a:bodyPr wrap="square" rtlCol="0">
            <a:spAutoFit/>
          </a:bodyPr>
          <a:lstStyle/>
          <a:p>
            <a:pPr algn="just"/>
            <a:r>
              <a:rPr lang="en-GB" sz="1600" dirty="0" smtClean="0">
                <a:solidFill>
                  <a:schemeClr val="bg2"/>
                </a:solidFill>
                <a:latin typeface="Arial" panose="020B0604020202020204" pitchFamily="34" charset="0"/>
                <a:cs typeface="Arial" panose="020B0604020202020204" pitchFamily="34" charset="0"/>
              </a:rPr>
              <a:t>We make the assumption that the fluid dynamics is the same on Mars than on the Earth. While snow dunes are generated by solid particle transports, ices ripples may be generated by sublimation/condensation (diffusion of water vapour) mass transfers </a:t>
            </a:r>
            <a:r>
              <a:rPr lang="en-GB" sz="1600" dirty="0" smtClean="0">
                <a:solidFill>
                  <a:schemeClr val="bg2">
                    <a:lumMod val="75000"/>
                  </a:schemeClr>
                </a:solidFill>
                <a:latin typeface="Arial" panose="020B0604020202020204" pitchFamily="34" charset="0"/>
                <a:cs typeface="Arial" panose="020B0604020202020204" pitchFamily="34" charset="0"/>
              </a:rPr>
              <a:t>between</a:t>
            </a:r>
            <a:r>
              <a:rPr lang="en-GB" sz="1600" dirty="0" smtClean="0">
                <a:solidFill>
                  <a:schemeClr val="bg2"/>
                </a:solidFill>
                <a:latin typeface="Arial" panose="020B0604020202020204" pitchFamily="34" charset="0"/>
                <a:cs typeface="Arial" panose="020B0604020202020204" pitchFamily="34" charset="0"/>
              </a:rPr>
              <a:t> the ice sheets and the wind. The position of the mass flux maximum above the bottom profile of the waves is responsible for the propagation or the amplification of the waves. The mass flux is linked to the speed flow and the dynamics have then to be solved first. Other assumptions on the flow are chosen in order to make a linear stability analysis possible.</a:t>
            </a:r>
            <a:endParaRPr lang="en-GB" sz="1600" dirty="0">
              <a:solidFill>
                <a:schemeClr val="bg2"/>
              </a:solidFill>
              <a:latin typeface="Arial" panose="020B0604020202020204" pitchFamily="34" charset="0"/>
              <a:cs typeface="Arial" panose="020B0604020202020204" pitchFamily="34" charset="0"/>
            </a:endParaRPr>
          </a:p>
        </p:txBody>
      </p:sp>
      <p:sp>
        <p:nvSpPr>
          <p:cNvPr id="30" name="AutoShape 41">
            <a:hlinkClick r:id="rId8" action="ppaction://hlinksldjump"/>
          </p:cNvPr>
          <p:cNvSpPr>
            <a:spLocks noChangeArrowheads="1"/>
          </p:cNvSpPr>
          <p:nvPr/>
        </p:nvSpPr>
        <p:spPr bwMode="auto">
          <a:xfrm flipH="1">
            <a:off x="1877443" y="4548505"/>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31" name="Ellipse 30"/>
          <p:cNvSpPr/>
          <p:nvPr/>
        </p:nvSpPr>
        <p:spPr>
          <a:xfrm flipH="1" flipV="1">
            <a:off x="2722330" y="4576657"/>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flipH="1" flipV="1">
            <a:off x="3027068" y="4574422"/>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droite 32"/>
          <p:cNvSpPr/>
          <p:nvPr/>
        </p:nvSpPr>
        <p:spPr>
          <a:xfrm>
            <a:off x="7484214" y="4406675"/>
            <a:ext cx="619212" cy="2392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34" name="Groupe 33"/>
          <p:cNvGrpSpPr/>
          <p:nvPr/>
        </p:nvGrpSpPr>
        <p:grpSpPr>
          <a:xfrm>
            <a:off x="3508376" y="3912031"/>
            <a:ext cx="8686728" cy="837024"/>
            <a:chOff x="3494038" y="3956181"/>
            <a:chExt cx="8686728" cy="837024"/>
          </a:xfrm>
        </p:grpSpPr>
        <mc:AlternateContent xmlns:mc="http://schemas.openxmlformats.org/markup-compatibility/2006" xmlns:a14="http://schemas.microsoft.com/office/drawing/2010/main">
          <mc:Choice Requires="a14">
            <p:sp>
              <p:nvSpPr>
                <p:cNvPr id="35" name="ZoneTexte 34"/>
                <p:cNvSpPr txBox="1"/>
                <p:nvPr/>
              </p:nvSpPr>
              <p:spPr>
                <a:xfrm>
                  <a:off x="3494038" y="3956181"/>
                  <a:ext cx="3616696" cy="837024"/>
                </a:xfrm>
                <a:prstGeom prst="rect">
                  <a:avLst/>
                </a:prstGeom>
                <a:noFill/>
              </p:spPr>
              <p:txBody>
                <a:bodyPr wrap="none" rtlCol="0">
                  <a:spAutoFit/>
                </a:bodyPr>
                <a:lstStyle/>
                <a:p>
                  <a:r>
                    <a:rPr lang="en-GB" sz="1400" u="sng" dirty="0" smtClean="0">
                      <a:solidFill>
                        <a:schemeClr val="bg2"/>
                      </a:solidFill>
                    </a:rPr>
                    <a:t>Flow and ice surface assumptions</a:t>
                  </a:r>
                </a:p>
                <a:p>
                  <a:pPr marL="285750" indent="-285750">
                    <a:buFont typeface="Arial" panose="020B0604020202020204" pitchFamily="34" charset="0"/>
                    <a:buChar char="•"/>
                  </a:pPr>
                  <a:r>
                    <a:rPr lang="en-GB" sz="1400" dirty="0" smtClean="0">
                      <a:solidFill>
                        <a:schemeClr val="bg2"/>
                      </a:solidFill>
                    </a:rPr>
                    <a:t>2D </a:t>
                  </a:r>
                  <a:r>
                    <a:rPr lang="en-GB" sz="1400" dirty="0">
                      <a:solidFill>
                        <a:schemeClr val="bg2"/>
                      </a:solidFill>
                    </a:rPr>
                    <a:t>flow (invariance along the y axis</a:t>
                  </a:r>
                  <a:r>
                    <a:rPr lang="en-GB" sz="1400" dirty="0" smtClean="0">
                      <a:solidFill>
                        <a:schemeClr val="bg2"/>
                      </a:solidFill>
                    </a:rPr>
                    <a:t>)</a:t>
                  </a:r>
                </a:p>
                <a:p>
                  <a:pPr marL="285750" indent="-285750">
                    <a:buFont typeface="Arial" panose="020B0604020202020204" pitchFamily="34" charset="0"/>
                    <a:buChar char="•"/>
                  </a:pPr>
                  <a:r>
                    <a:rPr lang="en-GB" sz="1400" dirty="0">
                      <a:solidFill>
                        <a:schemeClr val="bg2"/>
                      </a:solidFill>
                    </a:rPr>
                    <a:t>Dynamically smooth flow </a:t>
                  </a:r>
                  <a14:m>
                    <m:oMath xmlns:m="http://schemas.openxmlformats.org/officeDocument/2006/math">
                      <m:sSub>
                        <m:sSubPr>
                          <m:ctrlPr>
                            <a:rPr lang="en-GB"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rPr>
                            <m:t>𝑧</m:t>
                          </m:r>
                        </m:e>
                        <m:sub>
                          <m:r>
                            <a:rPr lang="fr-FR" sz="1400" i="1">
                              <a:solidFill>
                                <a:schemeClr val="bg2"/>
                              </a:solidFill>
                              <a:latin typeface="Cambria Math" panose="02040503050406030204" pitchFamily="18" charset="0"/>
                            </a:rPr>
                            <m:t>0</m:t>
                          </m:r>
                        </m:sub>
                      </m:sSub>
                      <m:r>
                        <a:rPr lang="fr-FR" sz="1400" i="1">
                          <a:solidFill>
                            <a:schemeClr val="bg2"/>
                          </a:solidFill>
                          <a:latin typeface="Cambria Math" panose="02040503050406030204" pitchFamily="18" charset="0"/>
                          <a:ea typeface="Cambria Math" panose="02040503050406030204" pitchFamily="18" charset="0"/>
                        </a:rPr>
                        <m:t>≤0,11</m:t>
                      </m:r>
                      <m:f>
                        <m:fPr>
                          <m:ctrlPr>
                            <a:rPr lang="fr-FR" sz="1400" i="1">
                              <a:solidFill>
                                <a:schemeClr val="bg2"/>
                              </a:solidFill>
                              <a:latin typeface="Cambria Math" panose="02040503050406030204" pitchFamily="18" charset="0"/>
                              <a:ea typeface="Cambria Math" panose="02040503050406030204" pitchFamily="18" charset="0"/>
                            </a:rPr>
                          </m:ctrlPr>
                        </m:fPr>
                        <m:num>
                          <m:r>
                            <a:rPr lang="fr-FR" sz="1400" i="1">
                              <a:solidFill>
                                <a:schemeClr val="bg2"/>
                              </a:solidFill>
                              <a:latin typeface="Cambria Math" panose="02040503050406030204" pitchFamily="18" charset="0"/>
                              <a:ea typeface="Cambria Math" panose="02040503050406030204" pitchFamily="18" charset="0"/>
                            </a:rPr>
                            <m:t>𝜈</m:t>
                          </m:r>
                        </m:num>
                        <m:den>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𝑢</m:t>
                              </m:r>
                            </m:e>
                            <m:sub>
                              <m:r>
                                <a:rPr lang="fr-FR" sz="1400" i="1">
                                  <a:solidFill>
                                    <a:schemeClr val="bg2"/>
                                  </a:solidFill>
                                  <a:latin typeface="Cambria Math" panose="02040503050406030204" pitchFamily="18" charset="0"/>
                                  <a:ea typeface="Cambria Math" panose="02040503050406030204" pitchFamily="18" charset="0"/>
                                </a:rPr>
                                <m:t>∗</m:t>
                              </m:r>
                            </m:sub>
                          </m:sSub>
                        </m:den>
                      </m:f>
                    </m:oMath>
                  </a14:m>
                  <a:endParaRPr lang="en-GB" sz="1400" dirty="0" smtClean="0">
                    <a:solidFill>
                      <a:schemeClr val="bg2"/>
                    </a:solidFill>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3494038" y="3956181"/>
                  <a:ext cx="3616696" cy="837024"/>
                </a:xfrm>
                <a:prstGeom prst="rect">
                  <a:avLst/>
                </a:prstGeom>
                <a:blipFill rotWithShape="0">
                  <a:blip r:embed="rId10"/>
                  <a:stretch>
                    <a:fillRect l="-506" t="-146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ZoneTexte 35"/>
                <p:cNvSpPr txBox="1"/>
                <p:nvPr/>
              </p:nvSpPr>
              <p:spPr>
                <a:xfrm>
                  <a:off x="7448380" y="4059522"/>
                  <a:ext cx="4732386" cy="637354"/>
                </a:xfrm>
                <a:prstGeom prst="rect">
                  <a:avLst/>
                </a:prstGeom>
                <a:noFill/>
              </p:spPr>
              <p:txBody>
                <a:bodyPr wrap="none" rtlCol="0">
                  <a:spAutoFit/>
                </a:bodyPr>
                <a:lstStyle/>
                <a:p>
                  <a:pPr marL="285750" indent="-285750">
                    <a:buFont typeface="Arial" panose="020B0604020202020204" pitchFamily="34" charset="0"/>
                    <a:buChar char="•"/>
                  </a:pPr>
                  <a:r>
                    <a:rPr lang="en-GB" sz="1400" dirty="0" smtClean="0">
                      <a:solidFill>
                        <a:schemeClr val="bg2"/>
                      </a:solidFill>
                    </a:rPr>
                    <a:t>Aspect </a:t>
                  </a:r>
                  <a:r>
                    <a:rPr lang="en-GB" sz="1400" dirty="0">
                      <a:solidFill>
                        <a:schemeClr val="bg2"/>
                      </a:solidFill>
                    </a:rPr>
                    <a:t>ratio </a:t>
                  </a:r>
                  <a14:m>
                    <m:oMath xmlns:m="http://schemas.openxmlformats.org/officeDocument/2006/math">
                      <m:sSub>
                        <m:sSubPr>
                          <m:ctrlPr>
                            <a:rPr lang="en-GB"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rPr>
                            <m:t>𝑟</m:t>
                          </m:r>
                        </m:e>
                        <m:sub>
                          <m:r>
                            <a:rPr lang="fr-FR" sz="1400" i="1">
                              <a:solidFill>
                                <a:schemeClr val="bg2"/>
                              </a:solidFill>
                              <a:latin typeface="Cambria Math" panose="02040503050406030204" pitchFamily="18" charset="0"/>
                            </a:rPr>
                            <m:t>𝑎</m:t>
                          </m:r>
                        </m:sub>
                      </m:sSub>
                      <m:r>
                        <a:rPr lang="fr-FR" sz="1400" i="1">
                          <a:solidFill>
                            <a:schemeClr val="bg2"/>
                          </a:solidFill>
                          <a:latin typeface="Cambria Math" panose="02040503050406030204" pitchFamily="18" charset="0"/>
                        </a:rPr>
                        <m:t>=</m:t>
                      </m:r>
                      <m:f>
                        <m:fPr>
                          <m:ctrlPr>
                            <a:rPr lang="fr-FR" sz="1400" i="1">
                              <a:solidFill>
                                <a:schemeClr val="bg2"/>
                              </a:solidFill>
                              <a:latin typeface="Cambria Math" panose="02040503050406030204" pitchFamily="18" charset="0"/>
                            </a:rPr>
                          </m:ctrlPr>
                        </m:fPr>
                        <m:num>
                          <m:r>
                            <a:rPr lang="fr-FR" sz="1400" i="1">
                              <a:solidFill>
                                <a:schemeClr val="bg2"/>
                              </a:solidFill>
                              <a:latin typeface="Cambria Math" panose="02040503050406030204" pitchFamily="18" charset="0"/>
                            </a:rPr>
                            <m:t>2</m:t>
                          </m:r>
                          <m:sSub>
                            <m:sSubPr>
                              <m:ctrlPr>
                                <a:rPr lang="fr-FR"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rPr>
                                <m:t>0</m:t>
                              </m:r>
                            </m:sub>
                          </m:sSub>
                        </m:num>
                        <m:den>
                          <m:r>
                            <a:rPr lang="fr-FR" sz="1400" i="1">
                              <a:solidFill>
                                <a:schemeClr val="bg2"/>
                              </a:solidFill>
                              <a:latin typeface="Cambria Math" panose="02040503050406030204" pitchFamily="18" charset="0"/>
                              <a:ea typeface="Cambria Math" panose="02040503050406030204" pitchFamily="18" charset="0"/>
                            </a:rPr>
                            <m:t>𝜆</m:t>
                          </m:r>
                        </m:den>
                      </m:f>
                      <m:r>
                        <a:rPr lang="fr-FR" sz="1400" i="1">
                          <a:solidFill>
                            <a:schemeClr val="bg2"/>
                          </a:solidFill>
                          <a:latin typeface="Cambria Math" panose="02040503050406030204" pitchFamily="18" charset="0"/>
                          <a:ea typeface="Cambria Math" panose="02040503050406030204" pitchFamily="18" charset="0"/>
                        </a:rPr>
                        <m:t>≤0,03</m:t>
                      </m:r>
                    </m:oMath>
                  </a14:m>
                  <a:endParaRPr lang="en-GB" sz="1400" dirty="0">
                    <a:solidFill>
                      <a:schemeClr val="bg2"/>
                    </a:solidFill>
                  </a:endParaRPr>
                </a:p>
                <a:p>
                  <a:r>
                    <a:rPr lang="en-GB" sz="1500" b="1" dirty="0">
                      <a:solidFill>
                        <a:schemeClr val="bg2"/>
                      </a:solidFill>
                    </a:rPr>
                    <a:t> </a:t>
                  </a:r>
                  <a:r>
                    <a:rPr lang="en-GB" sz="1500" b="1" dirty="0" smtClean="0">
                      <a:solidFill>
                        <a:schemeClr val="bg2"/>
                      </a:solidFill>
                    </a:rPr>
                    <a:t>           Linear stability analysis (small amplitudes)</a:t>
                  </a:r>
                  <a:endParaRPr lang="en-GB" sz="1500" b="1" dirty="0">
                    <a:solidFill>
                      <a:schemeClr val="bg2"/>
                    </a:solidFill>
                  </a:endParaRPr>
                </a:p>
              </p:txBody>
            </p:sp>
          </mc:Choice>
          <mc:Fallback xmlns="">
            <p:sp>
              <p:nvSpPr>
                <p:cNvPr id="61" name="ZoneTexte 60"/>
                <p:cNvSpPr txBox="1">
                  <a:spLocks noRot="1" noChangeAspect="1" noMove="1" noResize="1" noEditPoints="1" noAdjustHandles="1" noChangeArrowheads="1" noChangeShapeType="1" noTextEdit="1"/>
                </p:cNvSpPr>
                <p:nvPr/>
              </p:nvSpPr>
              <p:spPr>
                <a:xfrm>
                  <a:off x="7448380" y="4059522"/>
                  <a:ext cx="4732386" cy="637354"/>
                </a:xfrm>
                <a:prstGeom prst="rect">
                  <a:avLst/>
                </a:prstGeom>
                <a:blipFill rotWithShape="0">
                  <a:blip r:embed="rId11"/>
                  <a:stretch>
                    <a:fillRect l="-129" b="-10577"/>
                  </a:stretch>
                </a:blipFill>
              </p:spPr>
              <p:txBody>
                <a:bodyPr/>
                <a:lstStyle/>
                <a:p>
                  <a:r>
                    <a:rPr lang="fr-FR">
                      <a:noFill/>
                    </a:rPr>
                    <a:t> </a:t>
                  </a:r>
                </a:p>
              </p:txBody>
            </p:sp>
          </mc:Fallback>
        </mc:AlternateContent>
      </p:grpSp>
      <p:grpSp>
        <p:nvGrpSpPr>
          <p:cNvPr id="37" name="Groupe 36"/>
          <p:cNvGrpSpPr/>
          <p:nvPr/>
        </p:nvGrpSpPr>
        <p:grpSpPr>
          <a:xfrm>
            <a:off x="3522954" y="3085005"/>
            <a:ext cx="6002883" cy="1042230"/>
            <a:chOff x="2829138" y="3034462"/>
            <a:chExt cx="6002883" cy="1042230"/>
          </a:xfrm>
        </p:grpSpPr>
        <mc:AlternateContent xmlns:mc="http://schemas.openxmlformats.org/markup-compatibility/2006" xmlns:a14="http://schemas.microsoft.com/office/drawing/2010/main">
          <mc:Choice Requires="a14">
            <p:sp>
              <p:nvSpPr>
                <p:cNvPr id="38" name="ZoneTexte 37"/>
                <p:cNvSpPr txBox="1"/>
                <p:nvPr/>
              </p:nvSpPr>
              <p:spPr>
                <a:xfrm>
                  <a:off x="2829138" y="3034462"/>
                  <a:ext cx="3225140" cy="738664"/>
                </a:xfrm>
                <a:prstGeom prst="rect">
                  <a:avLst/>
                </a:prstGeom>
                <a:noFill/>
              </p:spPr>
              <p:txBody>
                <a:bodyPr wrap="square" rtlCol="0">
                  <a:spAutoFit/>
                </a:bodyPr>
                <a:lstStyle/>
                <a:p>
                  <a:r>
                    <a:rPr lang="en-GB" sz="1400" u="sng" dirty="0" smtClean="0">
                      <a:solidFill>
                        <a:schemeClr val="bg2"/>
                      </a:solidFill>
                    </a:rPr>
                    <a:t>Flow data</a:t>
                  </a:r>
                </a:p>
                <a:p>
                  <a:pPr marL="285750" indent="-285750">
                    <a:buFont typeface="Arial" panose="020B0604020202020204" pitchFamily="34" charset="0"/>
                    <a:buChar char="•"/>
                  </a:pPr>
                  <a:r>
                    <a:rPr lang="en-GB" sz="1400" dirty="0" smtClean="0">
                      <a:solidFill>
                        <a:schemeClr val="bg2"/>
                      </a:solidFill>
                    </a:rPr>
                    <a:t>Roughness of the bottom </a:t>
                  </a:r>
                  <a14:m>
                    <m:oMath xmlns:m="http://schemas.openxmlformats.org/officeDocument/2006/math">
                      <m:sSub>
                        <m:sSubPr>
                          <m:ctrlPr>
                            <a:rPr lang="en-GB" sz="1400" i="1" smtClean="0">
                              <a:solidFill>
                                <a:schemeClr val="bg2"/>
                              </a:solidFill>
                              <a:latin typeface="Cambria Math" panose="02040503050406030204" pitchFamily="18" charset="0"/>
                            </a:rPr>
                          </m:ctrlPr>
                        </m:sSubPr>
                        <m:e>
                          <m:r>
                            <a:rPr lang="en-GB" sz="1400" b="0" i="1" smtClean="0">
                              <a:solidFill>
                                <a:schemeClr val="bg2"/>
                              </a:solidFill>
                              <a:latin typeface="Cambria Math" panose="02040503050406030204" pitchFamily="18" charset="0"/>
                            </a:rPr>
                            <m:t>𝑧</m:t>
                          </m:r>
                        </m:e>
                        <m:sub>
                          <m:r>
                            <a:rPr lang="en-GB" sz="1400" b="0" i="1" smtClean="0">
                              <a:solidFill>
                                <a:schemeClr val="bg2"/>
                              </a:solidFill>
                              <a:latin typeface="Cambria Math" panose="02040503050406030204" pitchFamily="18" charset="0"/>
                            </a:rPr>
                            <m:t>0</m:t>
                          </m:r>
                        </m:sub>
                      </m:sSub>
                    </m:oMath>
                  </a14:m>
                  <a:endParaRPr lang="en-GB" sz="1400" dirty="0" smtClean="0">
                    <a:solidFill>
                      <a:schemeClr val="bg2"/>
                    </a:solidFill>
                  </a:endParaRPr>
                </a:p>
                <a:p>
                  <a:pPr marL="285750" indent="-285750">
                    <a:buFont typeface="Arial" panose="020B0604020202020204" pitchFamily="34" charset="0"/>
                    <a:buChar char="•"/>
                  </a:pPr>
                  <a:r>
                    <a:rPr lang="en-GB" sz="1400" dirty="0" smtClean="0">
                      <a:solidFill>
                        <a:schemeClr val="bg2"/>
                      </a:solidFill>
                    </a:rPr>
                    <a:t>Friction velocity </a:t>
                  </a:r>
                  <a14:m>
                    <m:oMath xmlns:m="http://schemas.openxmlformats.org/officeDocument/2006/math">
                      <m:sSub>
                        <m:sSubPr>
                          <m:ctrlPr>
                            <a:rPr lang="en-GB" sz="1400" i="1" smtClean="0">
                              <a:solidFill>
                                <a:schemeClr val="bg2"/>
                              </a:solidFill>
                              <a:latin typeface="Cambria Math" panose="02040503050406030204" pitchFamily="18" charset="0"/>
                            </a:rPr>
                          </m:ctrlPr>
                        </m:sSubPr>
                        <m:e>
                          <m:r>
                            <a:rPr lang="en-GB" sz="1400" b="0" i="1" smtClean="0">
                              <a:solidFill>
                                <a:schemeClr val="bg2"/>
                              </a:solidFill>
                              <a:latin typeface="Cambria Math" panose="02040503050406030204" pitchFamily="18" charset="0"/>
                            </a:rPr>
                            <m:t>𝑢</m:t>
                          </m:r>
                        </m:e>
                        <m:sub>
                          <m:r>
                            <a:rPr lang="en-GB" sz="1400" b="0" i="1" smtClean="0">
                              <a:solidFill>
                                <a:schemeClr val="bg2"/>
                              </a:solidFill>
                              <a:latin typeface="Cambria Math" panose="02040503050406030204" pitchFamily="18" charset="0"/>
                            </a:rPr>
                            <m:t>∗</m:t>
                          </m:r>
                        </m:sub>
                      </m:sSub>
                    </m:oMath>
                  </a14:m>
                  <a:r>
                    <a:rPr lang="en-GB" sz="1400" dirty="0" smtClean="0">
                      <a:solidFill>
                        <a:schemeClr val="bg2"/>
                      </a:solidFill>
                    </a:rPr>
                    <a:t>	</a:t>
                  </a:r>
                </a:p>
              </p:txBody>
            </p:sp>
          </mc:Choice>
          <mc:Fallback xmlns="">
            <p:sp>
              <p:nvSpPr>
                <p:cNvPr id="6" name="ZoneTexte 5"/>
                <p:cNvSpPr txBox="1">
                  <a:spLocks noRot="1" noChangeAspect="1" noMove="1" noResize="1" noEditPoints="1" noAdjustHandles="1" noChangeArrowheads="1" noChangeShapeType="1" noTextEdit="1"/>
                </p:cNvSpPr>
                <p:nvPr/>
              </p:nvSpPr>
              <p:spPr>
                <a:xfrm>
                  <a:off x="2829138" y="3034462"/>
                  <a:ext cx="3225140" cy="738664"/>
                </a:xfrm>
                <a:prstGeom prst="rect">
                  <a:avLst/>
                </a:prstGeom>
                <a:blipFill rotWithShape="0">
                  <a:blip r:embed="rId12"/>
                  <a:stretch>
                    <a:fillRect l="-567" t="-1653" b="-826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ZoneTexte 38"/>
                <p:cNvSpPr txBox="1"/>
                <p:nvPr/>
              </p:nvSpPr>
              <p:spPr>
                <a:xfrm>
                  <a:off x="5606881" y="3234410"/>
                  <a:ext cx="3225140" cy="842282"/>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bg2"/>
                      </a:solidFill>
                    </a:rPr>
                    <a:t>Kinematic </a:t>
                  </a:r>
                  <a:r>
                    <a:rPr lang="en-GB" sz="1400" dirty="0">
                      <a:solidFill>
                        <a:schemeClr val="bg2"/>
                      </a:solidFill>
                    </a:rPr>
                    <a:t>viscosity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𝜈</m:t>
                      </m:r>
                    </m:oMath>
                  </a14:m>
                  <a:endParaRPr lang="fr-FR" sz="1400" dirty="0" smtClean="0">
                    <a:solidFill>
                      <a:schemeClr val="bg2"/>
                    </a:solidFill>
                    <a:ea typeface="Cambria Math" panose="02040503050406030204" pitchFamily="18" charset="0"/>
                  </a:endParaRPr>
                </a:p>
                <a:p>
                  <a:pPr marL="285750" indent="-285750">
                    <a:buFont typeface="Arial" panose="020B0604020202020204" pitchFamily="34" charset="0"/>
                    <a:buChar char="•"/>
                  </a:pPr>
                  <a:r>
                    <a:rPr lang="fr-FR" sz="1400" dirty="0" smtClean="0">
                      <a:solidFill>
                        <a:schemeClr val="bg2"/>
                      </a:solidFill>
                      <a:ea typeface="Cambria Math" panose="02040503050406030204" pitchFamily="18" charset="0"/>
                    </a:rPr>
                    <a:t>Reynolds </a:t>
                  </a:r>
                  <a:r>
                    <a:rPr lang="fr-FR" sz="1400" dirty="0" err="1" smtClean="0">
                      <a:solidFill>
                        <a:schemeClr val="bg2"/>
                      </a:solidFill>
                      <a:ea typeface="Cambria Math" panose="02040503050406030204" pitchFamily="18" charset="0"/>
                    </a:rPr>
                    <a:t>number</a:t>
                  </a:r>
                  <a:r>
                    <a:rPr lang="fr-FR" sz="1400" dirty="0" smtClean="0">
                      <a:solidFill>
                        <a:schemeClr val="bg2"/>
                      </a:solidFill>
                      <a:ea typeface="Cambria Math" panose="02040503050406030204" pitchFamily="18" charset="0"/>
                    </a:rPr>
                    <a:t> </a:t>
                  </a:r>
                  <a:r>
                    <a:rPr lang="fr-FR" sz="1400" dirty="0" err="1" smtClean="0">
                      <a:solidFill>
                        <a:schemeClr val="bg2"/>
                      </a:solidFill>
                      <a:ea typeface="Cambria Math" panose="02040503050406030204" pitchFamily="18" charset="0"/>
                    </a:rPr>
                    <a:t>Re</a:t>
                  </a:r>
                  <a14:m>
                    <m:oMath xmlns:m="http://schemas.openxmlformats.org/officeDocument/2006/math">
                      <m:r>
                        <a:rPr lang="fr-FR" sz="1400" b="0" i="1" smtClean="0">
                          <a:solidFill>
                            <a:schemeClr val="bg2"/>
                          </a:solidFill>
                          <a:latin typeface="Cambria Math" panose="02040503050406030204" pitchFamily="18" charset="0"/>
                          <a:ea typeface="Cambria Math" panose="02040503050406030204" pitchFamily="18" charset="0"/>
                        </a:rPr>
                        <m:t>=</m:t>
                      </m:r>
                      <m:f>
                        <m:fPr>
                          <m:ctrlPr>
                            <a:rPr lang="fr-FR" sz="1400" b="0" i="1" smtClean="0">
                              <a:solidFill>
                                <a:schemeClr val="bg2"/>
                              </a:solidFill>
                              <a:latin typeface="Cambria Math" panose="02040503050406030204" pitchFamily="18" charset="0"/>
                              <a:ea typeface="Cambria Math" panose="02040503050406030204" pitchFamily="18" charset="0"/>
                            </a:rPr>
                          </m:ctrlPr>
                        </m:fPr>
                        <m:num>
                          <m:sSub>
                            <m:sSubPr>
                              <m:ctrlPr>
                                <a:rPr lang="fr-FR" sz="1400" b="0" i="1" smtClean="0">
                                  <a:solidFill>
                                    <a:schemeClr val="bg2"/>
                                  </a:solidFill>
                                  <a:latin typeface="Cambria Math" panose="02040503050406030204" pitchFamily="18" charset="0"/>
                                  <a:ea typeface="Cambria Math" panose="02040503050406030204" pitchFamily="18" charset="0"/>
                                </a:rPr>
                              </m:ctrlPr>
                            </m:sSubPr>
                            <m:e>
                              <m:r>
                                <a:rPr lang="fr-FR" sz="1400" b="0" i="1" smtClean="0">
                                  <a:solidFill>
                                    <a:schemeClr val="bg2"/>
                                  </a:solidFill>
                                  <a:latin typeface="Cambria Math" panose="02040503050406030204" pitchFamily="18" charset="0"/>
                                  <a:ea typeface="Cambria Math" panose="02040503050406030204" pitchFamily="18" charset="0"/>
                                </a:rPr>
                                <m:t>𝑢</m:t>
                              </m:r>
                            </m:e>
                            <m:sub>
                              <m:r>
                                <a:rPr lang="fr-FR" sz="1400" b="0" i="1" smtClean="0">
                                  <a:solidFill>
                                    <a:schemeClr val="bg2"/>
                                  </a:solidFill>
                                  <a:latin typeface="Cambria Math" panose="02040503050406030204" pitchFamily="18" charset="0"/>
                                  <a:ea typeface="Cambria Math" panose="02040503050406030204" pitchFamily="18" charset="0"/>
                                </a:rPr>
                                <m:t>∗</m:t>
                              </m:r>
                            </m:sub>
                          </m:sSub>
                        </m:num>
                        <m:den>
                          <m:r>
                            <a:rPr lang="fr-FR" sz="1400" b="0" i="1" smtClean="0">
                              <a:solidFill>
                                <a:schemeClr val="bg2"/>
                              </a:solidFill>
                              <a:latin typeface="Cambria Math" panose="02040503050406030204" pitchFamily="18" charset="0"/>
                              <a:ea typeface="Cambria Math" panose="02040503050406030204" pitchFamily="18" charset="0"/>
                            </a:rPr>
                            <m:t>𝑘</m:t>
                          </m:r>
                          <m:r>
                            <a:rPr lang="fr-FR" sz="1400" b="0" i="1" smtClean="0">
                              <a:solidFill>
                                <a:schemeClr val="bg2"/>
                              </a:solidFill>
                              <a:latin typeface="Cambria Math" panose="02040503050406030204" pitchFamily="18" charset="0"/>
                              <a:ea typeface="Cambria Math" panose="02040503050406030204" pitchFamily="18" charset="0"/>
                            </a:rPr>
                            <m:t>𝜈</m:t>
                          </m:r>
                        </m:den>
                      </m:f>
                    </m:oMath>
                  </a14:m>
                  <a:r>
                    <a:rPr lang="en-GB" sz="1400" dirty="0" smtClean="0">
                      <a:solidFill>
                        <a:schemeClr val="bg2"/>
                      </a:solidFill>
                    </a:rPr>
                    <a:t>	</a:t>
                  </a:r>
                </a:p>
                <a:p>
                  <a:endParaRPr lang="en-GB" sz="1600" b="1" dirty="0">
                    <a:solidFill>
                      <a:schemeClr val="bg2"/>
                    </a:solidFill>
                  </a:endParaRPr>
                </a:p>
              </p:txBody>
            </p:sp>
          </mc:Choice>
          <mc:Fallback xmlns="">
            <p:sp>
              <p:nvSpPr>
                <p:cNvPr id="60" name="ZoneTexte 59"/>
                <p:cNvSpPr txBox="1">
                  <a:spLocks noRot="1" noChangeAspect="1" noMove="1" noResize="1" noEditPoints="1" noAdjustHandles="1" noChangeArrowheads="1" noChangeShapeType="1" noTextEdit="1"/>
                </p:cNvSpPr>
                <p:nvPr/>
              </p:nvSpPr>
              <p:spPr>
                <a:xfrm>
                  <a:off x="5606881" y="3234410"/>
                  <a:ext cx="3225140" cy="842282"/>
                </a:xfrm>
                <a:prstGeom prst="rect">
                  <a:avLst/>
                </a:prstGeom>
                <a:blipFill rotWithShape="0">
                  <a:blip r:embed="rId13"/>
                  <a:stretch>
                    <a:fillRect l="-378" t="-1449"/>
                  </a:stretch>
                </a:blipFill>
              </p:spPr>
              <p:txBody>
                <a:bodyPr/>
                <a:lstStyle/>
                <a:p>
                  <a:r>
                    <a:rPr lang="fr-FR">
                      <a:noFill/>
                    </a:rPr>
                    <a:t> </a:t>
                  </a:r>
                </a:p>
              </p:txBody>
            </p:sp>
          </mc:Fallback>
        </mc:AlternateContent>
      </p:grpSp>
      <p:pic>
        <p:nvPicPr>
          <p:cNvPr id="40" name="Image 39">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07164" y="502271"/>
            <a:ext cx="5458587" cy="2610214"/>
          </a:xfrm>
          <a:prstGeom prst="rect">
            <a:avLst/>
          </a:prstGeom>
          <a:ln>
            <a:noFill/>
          </a:ln>
          <a:effectLst>
            <a:outerShdw blurRad="44450" dist="27940" dir="5400000" algn="ctr">
              <a:srgbClr val="000000">
                <a:alpha val="32000"/>
              </a:srgbClr>
            </a:outerShdw>
          </a:effectLst>
        </p:spPr>
      </p:pic>
      <p:pic>
        <p:nvPicPr>
          <p:cNvPr id="41" name="Image 40">
            <a:hlinkClick r:id="rId16" action="ppaction://hlinksldjump"/>
          </p:cNvPr>
          <p:cNvPicPr>
            <a:picLocks noChangeAspect="1"/>
          </p:cNvPicPr>
          <p:nvPr/>
        </p:nvPicPr>
        <p:blipFill rotWithShape="1">
          <a:blip r:embed="rId17">
            <a:extLst>
              <a:ext uri="{28A0092B-C50C-407E-A947-70E740481C1C}">
                <a14:useLocalDpi xmlns:a14="http://schemas.microsoft.com/office/drawing/2010/main" val="0"/>
              </a:ext>
            </a:extLst>
          </a:blip>
          <a:srcRect t="3035" b="7652"/>
          <a:stretch/>
        </p:blipFill>
        <p:spPr>
          <a:xfrm>
            <a:off x="324064" y="3270511"/>
            <a:ext cx="2856806" cy="12363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2" name="Rectangle à coins arrondis 41"/>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319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6" name="Rectangle 5"/>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a:hlinkClick r:id="rId5"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8" name="Rectangle à coins arrondis 7">
            <a:hlinkClick r:id="rId6" action="ppaction://hlinksldjump"/>
          </p:cNvPr>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grpSp>
        <p:nvGrpSpPr>
          <p:cNvPr id="9" name="Groupe 8"/>
          <p:cNvGrpSpPr/>
          <p:nvPr/>
        </p:nvGrpSpPr>
        <p:grpSpPr>
          <a:xfrm>
            <a:off x="2944598" y="4189971"/>
            <a:ext cx="1073768" cy="161701"/>
            <a:chOff x="2567268" y="4205935"/>
            <a:chExt cx="1073768" cy="161701"/>
          </a:xfrm>
        </p:grpSpPr>
        <p:sp>
          <p:nvSpPr>
            <p:cNvPr id="10" name="Ellipse 9"/>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ZoneTexte 13">
            <a:hlinkClick r:id="" action="ppaction://noaction"/>
          </p:cNvPr>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5" name="Flèche droite 14"/>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 action="ppaction://noaction"/>
          </p:cNvPr>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8998907"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9" name="Flèche droite 18"/>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hlinkClick r:id="rId5"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1" name="ZoneTexte 20">
            <a:hlinkClick r:id="rId6" action="ppaction://hlinksldjump"/>
          </p:cNvPr>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3" name="Légende encadrée 1 22"/>
          <p:cNvSpPr/>
          <p:nvPr/>
        </p:nvSpPr>
        <p:spPr>
          <a:xfrm>
            <a:off x="85851" y="116114"/>
            <a:ext cx="12003312" cy="4805409"/>
          </a:xfrm>
          <a:prstGeom prst="borderCallout1">
            <a:avLst>
              <a:gd name="adj1" fmla="val 99013"/>
              <a:gd name="adj2" fmla="val 12885"/>
              <a:gd name="adj3" fmla="val 107396"/>
              <a:gd name="adj4" fmla="val 128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4" name="Groupe 23"/>
          <p:cNvGrpSpPr/>
          <p:nvPr/>
        </p:nvGrpSpPr>
        <p:grpSpPr>
          <a:xfrm>
            <a:off x="11744801" y="116114"/>
            <a:ext cx="344980" cy="335490"/>
            <a:chOff x="10443937" y="884618"/>
            <a:chExt cx="344980" cy="335490"/>
          </a:xfrm>
          <a:effectLst>
            <a:outerShdw blurRad="63500" sx="102000" sy="102000" algn="ctr" rotWithShape="0">
              <a:prstClr val="black">
                <a:alpha val="40000"/>
              </a:prstClr>
            </a:outerShdw>
          </a:effectLst>
        </p:grpSpPr>
        <p:sp>
          <p:nvSpPr>
            <p:cNvPr id="25" name="Rectangle 24">
              <a:hlinkClick r:id="rId7"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6" name="Connecteur droit 25">
              <a:hlinkClick r:id="rId7"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hlinkClick r:id="rId7"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ZoneTexte 27"/>
          <p:cNvSpPr txBox="1"/>
          <p:nvPr/>
        </p:nvSpPr>
        <p:spPr>
          <a:xfrm>
            <a:off x="231686" y="156641"/>
            <a:ext cx="1810111"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Assumptions</a:t>
            </a:r>
            <a:endParaRPr lang="en-GB" sz="2000" b="1" dirty="0">
              <a:solidFill>
                <a:schemeClr val="bg2"/>
              </a:solidFill>
              <a:latin typeface="Arial" panose="020B0604020202020204" pitchFamily="34" charset="0"/>
              <a:cs typeface="Arial" panose="020B0604020202020204" pitchFamily="34" charset="0"/>
            </a:endParaRPr>
          </a:p>
        </p:txBody>
      </p:sp>
      <p:sp>
        <p:nvSpPr>
          <p:cNvPr id="29" name="ZoneTexte 28"/>
          <p:cNvSpPr txBox="1"/>
          <p:nvPr/>
        </p:nvSpPr>
        <p:spPr>
          <a:xfrm>
            <a:off x="244284" y="512169"/>
            <a:ext cx="5796138" cy="2800767"/>
          </a:xfrm>
          <a:prstGeom prst="rect">
            <a:avLst/>
          </a:prstGeom>
          <a:noFill/>
        </p:spPr>
        <p:txBody>
          <a:bodyPr wrap="square" rtlCol="0">
            <a:spAutoFit/>
          </a:bodyPr>
          <a:lstStyle/>
          <a:p>
            <a:pPr algn="just"/>
            <a:r>
              <a:rPr lang="en-GB" sz="1600" dirty="0" smtClean="0">
                <a:solidFill>
                  <a:schemeClr val="bg2"/>
                </a:solidFill>
                <a:latin typeface="Arial" panose="020B0604020202020204" pitchFamily="34" charset="0"/>
                <a:cs typeface="Arial" panose="020B0604020202020204" pitchFamily="34" charset="0"/>
              </a:rPr>
              <a:t>We make the assumption that the fluid dynamics is the same on Mars than on the Earth. While snow dunes are generated by solid particle transports, ices ripples may be generated by sublimation/condensation (diffusion of water vapour) mass transfers between the ice sheets and the wind. The position of the mass flux maximum above the bottom profile of the waves is responsible for the propagation or the amplification of the waves. The mass flux is linked to the speed flow and the dynamics have then to be solved first. Other assumptions on the flow are chosen in order to make a linear stability analysis possible.</a:t>
            </a:r>
            <a:endParaRPr lang="en-GB" sz="1600" dirty="0">
              <a:solidFill>
                <a:schemeClr val="bg2"/>
              </a:solidFill>
              <a:latin typeface="Arial" panose="020B0604020202020204" pitchFamily="34" charset="0"/>
              <a:cs typeface="Arial" panose="020B0604020202020204" pitchFamily="34" charset="0"/>
            </a:endParaRPr>
          </a:p>
        </p:txBody>
      </p:sp>
      <p:sp>
        <p:nvSpPr>
          <p:cNvPr id="30" name="AutoShape 41">
            <a:hlinkClick r:id="rId8" action="ppaction://hlinksldjump"/>
          </p:cNvPr>
          <p:cNvSpPr>
            <a:spLocks noChangeArrowheads="1"/>
          </p:cNvSpPr>
          <p:nvPr/>
        </p:nvSpPr>
        <p:spPr bwMode="auto">
          <a:xfrm flipH="1">
            <a:off x="1877443" y="4548505"/>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31" name="Ellipse 30"/>
          <p:cNvSpPr/>
          <p:nvPr/>
        </p:nvSpPr>
        <p:spPr>
          <a:xfrm flipH="1" flipV="1">
            <a:off x="2722330" y="4576657"/>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flipH="1" flipV="1">
            <a:off x="3027068" y="4574422"/>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droite 32"/>
          <p:cNvSpPr/>
          <p:nvPr/>
        </p:nvSpPr>
        <p:spPr>
          <a:xfrm>
            <a:off x="7484214" y="4406675"/>
            <a:ext cx="619212" cy="2392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34" name="Groupe 33"/>
          <p:cNvGrpSpPr/>
          <p:nvPr/>
        </p:nvGrpSpPr>
        <p:grpSpPr>
          <a:xfrm>
            <a:off x="3508376" y="3912031"/>
            <a:ext cx="8686728" cy="837024"/>
            <a:chOff x="3494038" y="3956181"/>
            <a:chExt cx="8686728" cy="837024"/>
          </a:xfrm>
        </p:grpSpPr>
        <mc:AlternateContent xmlns:mc="http://schemas.openxmlformats.org/markup-compatibility/2006" xmlns:a14="http://schemas.microsoft.com/office/drawing/2010/main">
          <mc:Choice Requires="a14">
            <p:sp>
              <p:nvSpPr>
                <p:cNvPr id="35" name="ZoneTexte 34"/>
                <p:cNvSpPr txBox="1"/>
                <p:nvPr/>
              </p:nvSpPr>
              <p:spPr>
                <a:xfrm>
                  <a:off x="3494038" y="3956181"/>
                  <a:ext cx="3616696" cy="837024"/>
                </a:xfrm>
                <a:prstGeom prst="rect">
                  <a:avLst/>
                </a:prstGeom>
                <a:noFill/>
              </p:spPr>
              <p:txBody>
                <a:bodyPr wrap="none" rtlCol="0">
                  <a:spAutoFit/>
                </a:bodyPr>
                <a:lstStyle/>
                <a:p>
                  <a:r>
                    <a:rPr lang="en-GB" sz="1400" u="sng" dirty="0" smtClean="0">
                      <a:solidFill>
                        <a:schemeClr val="bg2"/>
                      </a:solidFill>
                    </a:rPr>
                    <a:t>Flow and ice surface assumptions</a:t>
                  </a:r>
                </a:p>
                <a:p>
                  <a:pPr marL="285750" indent="-285750">
                    <a:buFont typeface="Arial" panose="020B0604020202020204" pitchFamily="34" charset="0"/>
                    <a:buChar char="•"/>
                  </a:pPr>
                  <a:r>
                    <a:rPr lang="en-GB" sz="1400" dirty="0" smtClean="0">
                      <a:solidFill>
                        <a:schemeClr val="bg2"/>
                      </a:solidFill>
                    </a:rPr>
                    <a:t>2D </a:t>
                  </a:r>
                  <a:r>
                    <a:rPr lang="en-GB" sz="1400" dirty="0">
                      <a:solidFill>
                        <a:schemeClr val="bg2"/>
                      </a:solidFill>
                    </a:rPr>
                    <a:t>flow (invariance along the y axis</a:t>
                  </a:r>
                  <a:r>
                    <a:rPr lang="en-GB" sz="1400" dirty="0" smtClean="0">
                      <a:solidFill>
                        <a:schemeClr val="bg2"/>
                      </a:solidFill>
                    </a:rPr>
                    <a:t>)</a:t>
                  </a:r>
                </a:p>
                <a:p>
                  <a:pPr marL="285750" indent="-285750">
                    <a:buFont typeface="Arial" panose="020B0604020202020204" pitchFamily="34" charset="0"/>
                    <a:buChar char="•"/>
                  </a:pPr>
                  <a:r>
                    <a:rPr lang="en-GB" sz="1400" dirty="0">
                      <a:solidFill>
                        <a:schemeClr val="bg2"/>
                      </a:solidFill>
                    </a:rPr>
                    <a:t>Dynamically smooth flow </a:t>
                  </a:r>
                  <a14:m>
                    <m:oMath xmlns:m="http://schemas.openxmlformats.org/officeDocument/2006/math">
                      <m:sSub>
                        <m:sSubPr>
                          <m:ctrlPr>
                            <a:rPr lang="en-GB"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rPr>
                            <m:t>𝑧</m:t>
                          </m:r>
                        </m:e>
                        <m:sub>
                          <m:r>
                            <a:rPr lang="fr-FR" sz="1400" i="1">
                              <a:solidFill>
                                <a:schemeClr val="bg2"/>
                              </a:solidFill>
                              <a:latin typeface="Cambria Math" panose="02040503050406030204" pitchFamily="18" charset="0"/>
                            </a:rPr>
                            <m:t>0</m:t>
                          </m:r>
                        </m:sub>
                      </m:sSub>
                      <m:r>
                        <a:rPr lang="fr-FR" sz="1400" i="1">
                          <a:solidFill>
                            <a:schemeClr val="bg2"/>
                          </a:solidFill>
                          <a:latin typeface="Cambria Math" panose="02040503050406030204" pitchFamily="18" charset="0"/>
                          <a:ea typeface="Cambria Math" panose="02040503050406030204" pitchFamily="18" charset="0"/>
                        </a:rPr>
                        <m:t>≤0,11</m:t>
                      </m:r>
                      <m:f>
                        <m:fPr>
                          <m:ctrlPr>
                            <a:rPr lang="fr-FR" sz="1400" i="1">
                              <a:solidFill>
                                <a:schemeClr val="bg2"/>
                              </a:solidFill>
                              <a:latin typeface="Cambria Math" panose="02040503050406030204" pitchFamily="18" charset="0"/>
                              <a:ea typeface="Cambria Math" panose="02040503050406030204" pitchFamily="18" charset="0"/>
                            </a:rPr>
                          </m:ctrlPr>
                        </m:fPr>
                        <m:num>
                          <m:r>
                            <a:rPr lang="fr-FR" sz="1400" i="1">
                              <a:solidFill>
                                <a:schemeClr val="bg2"/>
                              </a:solidFill>
                              <a:latin typeface="Cambria Math" panose="02040503050406030204" pitchFamily="18" charset="0"/>
                              <a:ea typeface="Cambria Math" panose="02040503050406030204" pitchFamily="18" charset="0"/>
                            </a:rPr>
                            <m:t>𝜈</m:t>
                          </m:r>
                        </m:num>
                        <m:den>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𝑢</m:t>
                              </m:r>
                            </m:e>
                            <m:sub>
                              <m:r>
                                <a:rPr lang="fr-FR" sz="1400" i="1">
                                  <a:solidFill>
                                    <a:schemeClr val="bg2"/>
                                  </a:solidFill>
                                  <a:latin typeface="Cambria Math" panose="02040503050406030204" pitchFamily="18" charset="0"/>
                                  <a:ea typeface="Cambria Math" panose="02040503050406030204" pitchFamily="18" charset="0"/>
                                </a:rPr>
                                <m:t>∗</m:t>
                              </m:r>
                            </m:sub>
                          </m:sSub>
                        </m:den>
                      </m:f>
                    </m:oMath>
                  </a14:m>
                  <a:endParaRPr lang="en-GB" sz="1400" dirty="0" smtClean="0">
                    <a:solidFill>
                      <a:schemeClr val="bg2"/>
                    </a:solidFill>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3494038" y="3956181"/>
                  <a:ext cx="3616696" cy="837024"/>
                </a:xfrm>
                <a:prstGeom prst="rect">
                  <a:avLst/>
                </a:prstGeom>
                <a:blipFill rotWithShape="0">
                  <a:blip r:embed="rId10"/>
                  <a:stretch>
                    <a:fillRect l="-506" t="-146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ZoneTexte 35"/>
                <p:cNvSpPr txBox="1"/>
                <p:nvPr/>
              </p:nvSpPr>
              <p:spPr>
                <a:xfrm>
                  <a:off x="7448380" y="4059522"/>
                  <a:ext cx="4732386" cy="637354"/>
                </a:xfrm>
                <a:prstGeom prst="rect">
                  <a:avLst/>
                </a:prstGeom>
                <a:noFill/>
              </p:spPr>
              <p:txBody>
                <a:bodyPr wrap="none" rtlCol="0">
                  <a:spAutoFit/>
                </a:bodyPr>
                <a:lstStyle/>
                <a:p>
                  <a:pPr marL="285750" indent="-285750">
                    <a:buFont typeface="Arial" panose="020B0604020202020204" pitchFamily="34" charset="0"/>
                    <a:buChar char="•"/>
                  </a:pPr>
                  <a:r>
                    <a:rPr lang="en-GB" sz="1400" dirty="0" smtClean="0">
                      <a:solidFill>
                        <a:schemeClr val="bg2"/>
                      </a:solidFill>
                    </a:rPr>
                    <a:t>Aspect </a:t>
                  </a:r>
                  <a:r>
                    <a:rPr lang="en-GB" sz="1400" dirty="0">
                      <a:solidFill>
                        <a:schemeClr val="bg2"/>
                      </a:solidFill>
                    </a:rPr>
                    <a:t>ratio </a:t>
                  </a:r>
                  <a14:m>
                    <m:oMath xmlns:m="http://schemas.openxmlformats.org/officeDocument/2006/math">
                      <m:sSub>
                        <m:sSubPr>
                          <m:ctrlPr>
                            <a:rPr lang="en-GB"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rPr>
                            <m:t>𝑟</m:t>
                          </m:r>
                        </m:e>
                        <m:sub>
                          <m:r>
                            <a:rPr lang="fr-FR" sz="1400" i="1">
                              <a:solidFill>
                                <a:schemeClr val="bg2"/>
                              </a:solidFill>
                              <a:latin typeface="Cambria Math" panose="02040503050406030204" pitchFamily="18" charset="0"/>
                            </a:rPr>
                            <m:t>𝑎</m:t>
                          </m:r>
                        </m:sub>
                      </m:sSub>
                      <m:r>
                        <a:rPr lang="fr-FR" sz="1400" i="1">
                          <a:solidFill>
                            <a:schemeClr val="bg2"/>
                          </a:solidFill>
                          <a:latin typeface="Cambria Math" panose="02040503050406030204" pitchFamily="18" charset="0"/>
                        </a:rPr>
                        <m:t>=</m:t>
                      </m:r>
                      <m:f>
                        <m:fPr>
                          <m:ctrlPr>
                            <a:rPr lang="fr-FR" sz="1400" i="1">
                              <a:solidFill>
                                <a:schemeClr val="bg2"/>
                              </a:solidFill>
                              <a:latin typeface="Cambria Math" panose="02040503050406030204" pitchFamily="18" charset="0"/>
                            </a:rPr>
                          </m:ctrlPr>
                        </m:fPr>
                        <m:num>
                          <m:r>
                            <a:rPr lang="fr-FR" sz="1400" i="1">
                              <a:solidFill>
                                <a:schemeClr val="bg2"/>
                              </a:solidFill>
                              <a:latin typeface="Cambria Math" panose="02040503050406030204" pitchFamily="18" charset="0"/>
                            </a:rPr>
                            <m:t>2</m:t>
                          </m:r>
                          <m:sSub>
                            <m:sSubPr>
                              <m:ctrlPr>
                                <a:rPr lang="fr-FR"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rPr>
                                <m:t>0</m:t>
                              </m:r>
                            </m:sub>
                          </m:sSub>
                        </m:num>
                        <m:den>
                          <m:r>
                            <a:rPr lang="fr-FR" sz="1400" i="1">
                              <a:solidFill>
                                <a:schemeClr val="bg2"/>
                              </a:solidFill>
                              <a:latin typeface="Cambria Math" panose="02040503050406030204" pitchFamily="18" charset="0"/>
                              <a:ea typeface="Cambria Math" panose="02040503050406030204" pitchFamily="18" charset="0"/>
                            </a:rPr>
                            <m:t>𝜆</m:t>
                          </m:r>
                        </m:den>
                      </m:f>
                      <m:r>
                        <a:rPr lang="fr-FR" sz="1400" i="1">
                          <a:solidFill>
                            <a:schemeClr val="bg2"/>
                          </a:solidFill>
                          <a:latin typeface="Cambria Math" panose="02040503050406030204" pitchFamily="18" charset="0"/>
                          <a:ea typeface="Cambria Math" panose="02040503050406030204" pitchFamily="18" charset="0"/>
                        </a:rPr>
                        <m:t>≤0,03</m:t>
                      </m:r>
                    </m:oMath>
                  </a14:m>
                  <a:endParaRPr lang="en-GB" sz="1400" dirty="0">
                    <a:solidFill>
                      <a:schemeClr val="bg2"/>
                    </a:solidFill>
                  </a:endParaRPr>
                </a:p>
                <a:p>
                  <a:r>
                    <a:rPr lang="en-GB" sz="1500" b="1" dirty="0">
                      <a:solidFill>
                        <a:schemeClr val="bg2"/>
                      </a:solidFill>
                    </a:rPr>
                    <a:t> </a:t>
                  </a:r>
                  <a:r>
                    <a:rPr lang="en-GB" sz="1500" b="1" dirty="0" smtClean="0">
                      <a:solidFill>
                        <a:schemeClr val="bg2"/>
                      </a:solidFill>
                    </a:rPr>
                    <a:t>           Linear stability analysis (small amplitudes)</a:t>
                  </a:r>
                  <a:endParaRPr lang="en-GB" sz="1500" b="1" dirty="0">
                    <a:solidFill>
                      <a:schemeClr val="bg2"/>
                    </a:solidFill>
                  </a:endParaRPr>
                </a:p>
              </p:txBody>
            </p:sp>
          </mc:Choice>
          <mc:Fallback xmlns="">
            <p:sp>
              <p:nvSpPr>
                <p:cNvPr id="61" name="ZoneTexte 60"/>
                <p:cNvSpPr txBox="1">
                  <a:spLocks noRot="1" noChangeAspect="1" noMove="1" noResize="1" noEditPoints="1" noAdjustHandles="1" noChangeArrowheads="1" noChangeShapeType="1" noTextEdit="1"/>
                </p:cNvSpPr>
                <p:nvPr/>
              </p:nvSpPr>
              <p:spPr>
                <a:xfrm>
                  <a:off x="7448380" y="4059522"/>
                  <a:ext cx="4732386" cy="637354"/>
                </a:xfrm>
                <a:prstGeom prst="rect">
                  <a:avLst/>
                </a:prstGeom>
                <a:blipFill rotWithShape="0">
                  <a:blip r:embed="rId11"/>
                  <a:stretch>
                    <a:fillRect l="-129" b="-10577"/>
                  </a:stretch>
                </a:blipFill>
              </p:spPr>
              <p:txBody>
                <a:bodyPr/>
                <a:lstStyle/>
                <a:p>
                  <a:r>
                    <a:rPr lang="fr-FR">
                      <a:noFill/>
                    </a:rPr>
                    <a:t> </a:t>
                  </a:r>
                </a:p>
              </p:txBody>
            </p:sp>
          </mc:Fallback>
        </mc:AlternateContent>
      </p:grpSp>
      <p:grpSp>
        <p:nvGrpSpPr>
          <p:cNvPr id="37" name="Groupe 36"/>
          <p:cNvGrpSpPr/>
          <p:nvPr/>
        </p:nvGrpSpPr>
        <p:grpSpPr>
          <a:xfrm>
            <a:off x="3522954" y="3085005"/>
            <a:ext cx="6002883" cy="1042230"/>
            <a:chOff x="2829138" y="3034462"/>
            <a:chExt cx="6002883" cy="1042230"/>
          </a:xfrm>
        </p:grpSpPr>
        <mc:AlternateContent xmlns:mc="http://schemas.openxmlformats.org/markup-compatibility/2006" xmlns:a14="http://schemas.microsoft.com/office/drawing/2010/main">
          <mc:Choice Requires="a14">
            <p:sp>
              <p:nvSpPr>
                <p:cNvPr id="38" name="ZoneTexte 37"/>
                <p:cNvSpPr txBox="1"/>
                <p:nvPr/>
              </p:nvSpPr>
              <p:spPr>
                <a:xfrm>
                  <a:off x="2829138" y="3034462"/>
                  <a:ext cx="3225140" cy="738664"/>
                </a:xfrm>
                <a:prstGeom prst="rect">
                  <a:avLst/>
                </a:prstGeom>
                <a:noFill/>
              </p:spPr>
              <p:txBody>
                <a:bodyPr wrap="square" rtlCol="0">
                  <a:spAutoFit/>
                </a:bodyPr>
                <a:lstStyle/>
                <a:p>
                  <a:r>
                    <a:rPr lang="en-GB" sz="1400" u="sng" dirty="0" smtClean="0">
                      <a:solidFill>
                        <a:schemeClr val="bg2"/>
                      </a:solidFill>
                    </a:rPr>
                    <a:t>Flow data</a:t>
                  </a:r>
                </a:p>
                <a:p>
                  <a:pPr marL="285750" indent="-285750">
                    <a:buFont typeface="Arial" panose="020B0604020202020204" pitchFamily="34" charset="0"/>
                    <a:buChar char="•"/>
                  </a:pPr>
                  <a:r>
                    <a:rPr lang="en-GB" sz="1400" dirty="0" smtClean="0">
                      <a:solidFill>
                        <a:schemeClr val="bg2"/>
                      </a:solidFill>
                    </a:rPr>
                    <a:t>Roughness of the bottom </a:t>
                  </a:r>
                  <a14:m>
                    <m:oMath xmlns:m="http://schemas.openxmlformats.org/officeDocument/2006/math">
                      <m:sSub>
                        <m:sSubPr>
                          <m:ctrlPr>
                            <a:rPr lang="en-GB" sz="1400" i="1" smtClean="0">
                              <a:solidFill>
                                <a:schemeClr val="bg2"/>
                              </a:solidFill>
                              <a:latin typeface="Cambria Math" panose="02040503050406030204" pitchFamily="18" charset="0"/>
                            </a:rPr>
                          </m:ctrlPr>
                        </m:sSubPr>
                        <m:e>
                          <m:r>
                            <a:rPr lang="en-GB" sz="1400" b="0" i="1" smtClean="0">
                              <a:solidFill>
                                <a:schemeClr val="bg2"/>
                              </a:solidFill>
                              <a:latin typeface="Cambria Math" panose="02040503050406030204" pitchFamily="18" charset="0"/>
                            </a:rPr>
                            <m:t>𝑧</m:t>
                          </m:r>
                        </m:e>
                        <m:sub>
                          <m:r>
                            <a:rPr lang="en-GB" sz="1400" b="0" i="1" smtClean="0">
                              <a:solidFill>
                                <a:schemeClr val="bg2"/>
                              </a:solidFill>
                              <a:latin typeface="Cambria Math" panose="02040503050406030204" pitchFamily="18" charset="0"/>
                            </a:rPr>
                            <m:t>0</m:t>
                          </m:r>
                        </m:sub>
                      </m:sSub>
                    </m:oMath>
                  </a14:m>
                  <a:endParaRPr lang="en-GB" sz="1400" dirty="0" smtClean="0">
                    <a:solidFill>
                      <a:schemeClr val="bg2"/>
                    </a:solidFill>
                  </a:endParaRPr>
                </a:p>
                <a:p>
                  <a:pPr marL="285750" indent="-285750">
                    <a:buFont typeface="Arial" panose="020B0604020202020204" pitchFamily="34" charset="0"/>
                    <a:buChar char="•"/>
                  </a:pPr>
                  <a:r>
                    <a:rPr lang="en-GB" sz="1400" dirty="0" smtClean="0">
                      <a:solidFill>
                        <a:schemeClr val="bg2"/>
                      </a:solidFill>
                    </a:rPr>
                    <a:t>Friction velocity </a:t>
                  </a:r>
                  <a14:m>
                    <m:oMath xmlns:m="http://schemas.openxmlformats.org/officeDocument/2006/math">
                      <m:sSub>
                        <m:sSubPr>
                          <m:ctrlPr>
                            <a:rPr lang="en-GB" sz="1400" i="1" smtClean="0">
                              <a:solidFill>
                                <a:schemeClr val="bg2"/>
                              </a:solidFill>
                              <a:latin typeface="Cambria Math" panose="02040503050406030204" pitchFamily="18" charset="0"/>
                            </a:rPr>
                          </m:ctrlPr>
                        </m:sSubPr>
                        <m:e>
                          <m:r>
                            <a:rPr lang="en-GB" sz="1400" b="0" i="1" smtClean="0">
                              <a:solidFill>
                                <a:schemeClr val="bg2"/>
                              </a:solidFill>
                              <a:latin typeface="Cambria Math" panose="02040503050406030204" pitchFamily="18" charset="0"/>
                            </a:rPr>
                            <m:t>𝑢</m:t>
                          </m:r>
                        </m:e>
                        <m:sub>
                          <m:r>
                            <a:rPr lang="en-GB" sz="1400" b="0" i="1" smtClean="0">
                              <a:solidFill>
                                <a:schemeClr val="bg2"/>
                              </a:solidFill>
                              <a:latin typeface="Cambria Math" panose="02040503050406030204" pitchFamily="18" charset="0"/>
                            </a:rPr>
                            <m:t>∗</m:t>
                          </m:r>
                        </m:sub>
                      </m:sSub>
                    </m:oMath>
                  </a14:m>
                  <a:r>
                    <a:rPr lang="en-GB" sz="1400" dirty="0" smtClean="0">
                      <a:solidFill>
                        <a:schemeClr val="bg2"/>
                      </a:solidFill>
                    </a:rPr>
                    <a:t>	</a:t>
                  </a:r>
                </a:p>
              </p:txBody>
            </p:sp>
          </mc:Choice>
          <mc:Fallback xmlns="">
            <p:sp>
              <p:nvSpPr>
                <p:cNvPr id="6" name="ZoneTexte 5"/>
                <p:cNvSpPr txBox="1">
                  <a:spLocks noRot="1" noChangeAspect="1" noMove="1" noResize="1" noEditPoints="1" noAdjustHandles="1" noChangeArrowheads="1" noChangeShapeType="1" noTextEdit="1"/>
                </p:cNvSpPr>
                <p:nvPr/>
              </p:nvSpPr>
              <p:spPr>
                <a:xfrm>
                  <a:off x="2829138" y="3034462"/>
                  <a:ext cx="3225140" cy="738664"/>
                </a:xfrm>
                <a:prstGeom prst="rect">
                  <a:avLst/>
                </a:prstGeom>
                <a:blipFill rotWithShape="0">
                  <a:blip r:embed="rId12"/>
                  <a:stretch>
                    <a:fillRect l="-567" t="-1653" b="-826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ZoneTexte 38"/>
                <p:cNvSpPr txBox="1"/>
                <p:nvPr/>
              </p:nvSpPr>
              <p:spPr>
                <a:xfrm>
                  <a:off x="5606881" y="3234410"/>
                  <a:ext cx="3225140" cy="842282"/>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bg2"/>
                      </a:solidFill>
                    </a:rPr>
                    <a:t>Kinematic </a:t>
                  </a:r>
                  <a:r>
                    <a:rPr lang="en-GB" sz="1400" dirty="0">
                      <a:solidFill>
                        <a:schemeClr val="bg2"/>
                      </a:solidFill>
                    </a:rPr>
                    <a:t>viscosity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𝜈</m:t>
                      </m:r>
                    </m:oMath>
                  </a14:m>
                  <a:endParaRPr lang="fr-FR" sz="1400" dirty="0" smtClean="0">
                    <a:solidFill>
                      <a:schemeClr val="bg2"/>
                    </a:solidFill>
                    <a:ea typeface="Cambria Math" panose="02040503050406030204" pitchFamily="18" charset="0"/>
                  </a:endParaRPr>
                </a:p>
                <a:p>
                  <a:pPr marL="285750" indent="-285750">
                    <a:buFont typeface="Arial" panose="020B0604020202020204" pitchFamily="34" charset="0"/>
                    <a:buChar char="•"/>
                  </a:pPr>
                  <a:r>
                    <a:rPr lang="fr-FR" sz="1400" dirty="0" smtClean="0">
                      <a:solidFill>
                        <a:schemeClr val="bg2"/>
                      </a:solidFill>
                      <a:ea typeface="Cambria Math" panose="02040503050406030204" pitchFamily="18" charset="0"/>
                    </a:rPr>
                    <a:t>Reynolds </a:t>
                  </a:r>
                  <a:r>
                    <a:rPr lang="fr-FR" sz="1400" dirty="0" err="1" smtClean="0">
                      <a:solidFill>
                        <a:schemeClr val="bg2"/>
                      </a:solidFill>
                      <a:ea typeface="Cambria Math" panose="02040503050406030204" pitchFamily="18" charset="0"/>
                    </a:rPr>
                    <a:t>number</a:t>
                  </a:r>
                  <a:r>
                    <a:rPr lang="fr-FR" sz="1400" dirty="0" smtClean="0">
                      <a:solidFill>
                        <a:schemeClr val="bg2"/>
                      </a:solidFill>
                      <a:ea typeface="Cambria Math" panose="02040503050406030204" pitchFamily="18" charset="0"/>
                    </a:rPr>
                    <a:t> </a:t>
                  </a:r>
                  <a:r>
                    <a:rPr lang="fr-FR" sz="1400" dirty="0" err="1" smtClean="0">
                      <a:solidFill>
                        <a:schemeClr val="bg2"/>
                      </a:solidFill>
                      <a:ea typeface="Cambria Math" panose="02040503050406030204" pitchFamily="18" charset="0"/>
                    </a:rPr>
                    <a:t>Re</a:t>
                  </a:r>
                  <a14:m>
                    <m:oMath xmlns:m="http://schemas.openxmlformats.org/officeDocument/2006/math">
                      <m:r>
                        <a:rPr lang="fr-FR" sz="1400" b="0" i="1" smtClean="0">
                          <a:solidFill>
                            <a:schemeClr val="bg2"/>
                          </a:solidFill>
                          <a:latin typeface="Cambria Math" panose="02040503050406030204" pitchFamily="18" charset="0"/>
                          <a:ea typeface="Cambria Math" panose="02040503050406030204" pitchFamily="18" charset="0"/>
                        </a:rPr>
                        <m:t>=</m:t>
                      </m:r>
                      <m:f>
                        <m:fPr>
                          <m:ctrlPr>
                            <a:rPr lang="fr-FR" sz="1400" b="0" i="1" smtClean="0">
                              <a:solidFill>
                                <a:schemeClr val="bg2"/>
                              </a:solidFill>
                              <a:latin typeface="Cambria Math" panose="02040503050406030204" pitchFamily="18" charset="0"/>
                              <a:ea typeface="Cambria Math" panose="02040503050406030204" pitchFamily="18" charset="0"/>
                            </a:rPr>
                          </m:ctrlPr>
                        </m:fPr>
                        <m:num>
                          <m:sSub>
                            <m:sSubPr>
                              <m:ctrlPr>
                                <a:rPr lang="fr-FR" sz="1400" b="0" i="1" smtClean="0">
                                  <a:solidFill>
                                    <a:schemeClr val="bg2"/>
                                  </a:solidFill>
                                  <a:latin typeface="Cambria Math" panose="02040503050406030204" pitchFamily="18" charset="0"/>
                                  <a:ea typeface="Cambria Math" panose="02040503050406030204" pitchFamily="18" charset="0"/>
                                </a:rPr>
                              </m:ctrlPr>
                            </m:sSubPr>
                            <m:e>
                              <m:r>
                                <a:rPr lang="fr-FR" sz="1400" b="0" i="1" smtClean="0">
                                  <a:solidFill>
                                    <a:schemeClr val="bg2"/>
                                  </a:solidFill>
                                  <a:latin typeface="Cambria Math" panose="02040503050406030204" pitchFamily="18" charset="0"/>
                                  <a:ea typeface="Cambria Math" panose="02040503050406030204" pitchFamily="18" charset="0"/>
                                </a:rPr>
                                <m:t>𝑢</m:t>
                              </m:r>
                            </m:e>
                            <m:sub>
                              <m:r>
                                <a:rPr lang="fr-FR" sz="1400" b="0" i="1" smtClean="0">
                                  <a:solidFill>
                                    <a:schemeClr val="bg2"/>
                                  </a:solidFill>
                                  <a:latin typeface="Cambria Math" panose="02040503050406030204" pitchFamily="18" charset="0"/>
                                  <a:ea typeface="Cambria Math" panose="02040503050406030204" pitchFamily="18" charset="0"/>
                                </a:rPr>
                                <m:t>∗</m:t>
                              </m:r>
                            </m:sub>
                          </m:sSub>
                        </m:num>
                        <m:den>
                          <m:r>
                            <a:rPr lang="fr-FR" sz="1400" b="0" i="1" smtClean="0">
                              <a:solidFill>
                                <a:schemeClr val="bg2"/>
                              </a:solidFill>
                              <a:latin typeface="Cambria Math" panose="02040503050406030204" pitchFamily="18" charset="0"/>
                              <a:ea typeface="Cambria Math" panose="02040503050406030204" pitchFamily="18" charset="0"/>
                            </a:rPr>
                            <m:t>𝑘</m:t>
                          </m:r>
                          <m:r>
                            <a:rPr lang="fr-FR" sz="1400" b="0" i="1" smtClean="0">
                              <a:solidFill>
                                <a:schemeClr val="bg2"/>
                              </a:solidFill>
                              <a:latin typeface="Cambria Math" panose="02040503050406030204" pitchFamily="18" charset="0"/>
                              <a:ea typeface="Cambria Math" panose="02040503050406030204" pitchFamily="18" charset="0"/>
                            </a:rPr>
                            <m:t>𝜈</m:t>
                          </m:r>
                        </m:den>
                      </m:f>
                    </m:oMath>
                  </a14:m>
                  <a:r>
                    <a:rPr lang="en-GB" sz="1400" dirty="0" smtClean="0">
                      <a:solidFill>
                        <a:schemeClr val="bg2"/>
                      </a:solidFill>
                    </a:rPr>
                    <a:t>	</a:t>
                  </a:r>
                </a:p>
                <a:p>
                  <a:endParaRPr lang="en-GB" sz="1600" b="1" dirty="0">
                    <a:solidFill>
                      <a:schemeClr val="bg2"/>
                    </a:solidFill>
                  </a:endParaRPr>
                </a:p>
              </p:txBody>
            </p:sp>
          </mc:Choice>
          <mc:Fallback xmlns="">
            <p:sp>
              <p:nvSpPr>
                <p:cNvPr id="60" name="ZoneTexte 59"/>
                <p:cNvSpPr txBox="1">
                  <a:spLocks noRot="1" noChangeAspect="1" noMove="1" noResize="1" noEditPoints="1" noAdjustHandles="1" noChangeArrowheads="1" noChangeShapeType="1" noTextEdit="1"/>
                </p:cNvSpPr>
                <p:nvPr/>
              </p:nvSpPr>
              <p:spPr>
                <a:xfrm>
                  <a:off x="5606881" y="3234410"/>
                  <a:ext cx="3225140" cy="842282"/>
                </a:xfrm>
                <a:prstGeom prst="rect">
                  <a:avLst/>
                </a:prstGeom>
                <a:blipFill rotWithShape="0">
                  <a:blip r:embed="rId13"/>
                  <a:stretch>
                    <a:fillRect l="-378" t="-1449"/>
                  </a:stretch>
                </a:blipFill>
              </p:spPr>
              <p:txBody>
                <a:bodyPr/>
                <a:lstStyle/>
                <a:p>
                  <a:r>
                    <a:rPr lang="fr-FR">
                      <a:noFill/>
                    </a:rPr>
                    <a:t> </a:t>
                  </a:r>
                </a:p>
              </p:txBody>
            </p:sp>
          </mc:Fallback>
        </mc:AlternateContent>
      </p:grpSp>
      <p:pic>
        <p:nvPicPr>
          <p:cNvPr id="40" name="Image 39">
            <a:hlinkClick r:id="" action="ppaction://noaction"/>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07164" y="502271"/>
            <a:ext cx="5458587" cy="2610214"/>
          </a:xfrm>
          <a:prstGeom prst="rect">
            <a:avLst/>
          </a:prstGeom>
          <a:ln>
            <a:noFill/>
          </a:ln>
          <a:effectLst>
            <a:outerShdw blurRad="44450" dist="27940" dir="5400000" algn="ctr">
              <a:srgbClr val="000000">
                <a:alpha val="32000"/>
              </a:srgbClr>
            </a:outerShdw>
          </a:effectLst>
        </p:spPr>
      </p:pic>
      <p:pic>
        <p:nvPicPr>
          <p:cNvPr id="41" name="Image 40">
            <a:hlinkClick r:id="rId15" action="ppaction://hlinksldjump"/>
          </p:cNvPr>
          <p:cNvPicPr>
            <a:picLocks noChangeAspect="1"/>
          </p:cNvPicPr>
          <p:nvPr/>
        </p:nvPicPr>
        <p:blipFill rotWithShape="1">
          <a:blip r:embed="rId16">
            <a:extLst>
              <a:ext uri="{28A0092B-C50C-407E-A947-70E740481C1C}">
                <a14:useLocalDpi xmlns:a14="http://schemas.microsoft.com/office/drawing/2010/main" val="0"/>
              </a:ext>
            </a:extLst>
          </a:blip>
          <a:srcRect t="3035" b="7652"/>
          <a:stretch/>
        </p:blipFill>
        <p:spPr>
          <a:xfrm>
            <a:off x="324064" y="3270511"/>
            <a:ext cx="2856806" cy="12363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2" name="Rectangle à coins arrondis 41">
            <a:hlinkClick r:id="rId8"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3" name="ZoneTexte 42">
            <a:hlinkClick r:id="rId8"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2" name="Rectangle 21"/>
          <p:cNvSpPr/>
          <p:nvPr/>
        </p:nvSpPr>
        <p:spPr>
          <a:xfrm>
            <a:off x="-1701760" y="-631997"/>
            <a:ext cx="14957736" cy="8532522"/>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09500" y="2406399"/>
            <a:ext cx="5801875" cy="2811403"/>
          </a:xfrm>
          <a:prstGeom prst="rect">
            <a:avLst/>
          </a:prstGeom>
        </p:spPr>
      </p:pic>
      <p:sp>
        <p:nvSpPr>
          <p:cNvPr id="44" name="ZoneTexte 43"/>
          <p:cNvSpPr txBox="1"/>
          <p:nvPr/>
        </p:nvSpPr>
        <p:spPr>
          <a:xfrm>
            <a:off x="2757036" y="1902850"/>
            <a:ext cx="6801862" cy="369332"/>
          </a:xfrm>
          <a:prstGeom prst="rect">
            <a:avLst/>
          </a:prstGeom>
          <a:noFill/>
        </p:spPr>
        <p:txBody>
          <a:bodyPr wrap="none" rtlCol="0">
            <a:spAutoFit/>
          </a:bodyPr>
          <a:lstStyle/>
          <a:p>
            <a:r>
              <a:rPr lang="fr-FR" b="1" dirty="0" err="1">
                <a:latin typeface="Arial" panose="020B0604020202020204" pitchFamily="34" charset="0"/>
                <a:cs typeface="Arial" panose="020B0604020202020204" pitchFamily="34" charset="0"/>
              </a:rPr>
              <a:t>Dimensionless</a:t>
            </a:r>
            <a:r>
              <a:rPr lang="fr-FR" b="1" dirty="0">
                <a:latin typeface="Arial" panose="020B0604020202020204" pitchFamily="34" charset="0"/>
                <a:cs typeface="Arial" panose="020B0604020202020204" pitchFamily="34" charset="0"/>
              </a:rPr>
              <a:t> mass flux profile </a:t>
            </a:r>
            <a:r>
              <a:rPr lang="fr-FR" b="1" dirty="0" err="1">
                <a:latin typeface="Arial" panose="020B0604020202020204" pitchFamily="34" charset="0"/>
                <a:cs typeface="Arial" panose="020B0604020202020204" pitchFamily="34" charset="0"/>
              </a:rPr>
              <a:t>above</a:t>
            </a:r>
            <a:r>
              <a:rPr lang="fr-FR" b="1" dirty="0">
                <a:latin typeface="Arial" panose="020B0604020202020204" pitchFamily="34" charset="0"/>
                <a:cs typeface="Arial" panose="020B0604020202020204" pitchFamily="34" charset="0"/>
              </a:rPr>
              <a:t> the </a:t>
            </a:r>
            <a:r>
              <a:rPr lang="fr-FR" b="1" dirty="0" err="1">
                <a:latin typeface="Arial" panose="020B0604020202020204" pitchFamily="34" charset="0"/>
                <a:cs typeface="Arial" panose="020B0604020202020204" pitchFamily="34" charset="0"/>
              </a:rPr>
              <a:t>ice</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sheets</a:t>
            </a:r>
            <a:r>
              <a:rPr lang="fr-FR" b="1" dirty="0">
                <a:latin typeface="Arial" panose="020B0604020202020204" pitchFamily="34" charset="0"/>
                <a:cs typeface="Arial" panose="020B0604020202020204" pitchFamily="34" charset="0"/>
              </a:rPr>
              <a:t> profile</a:t>
            </a:r>
          </a:p>
        </p:txBody>
      </p:sp>
      <p:grpSp>
        <p:nvGrpSpPr>
          <p:cNvPr id="45" name="Groupe 44"/>
          <p:cNvGrpSpPr/>
          <p:nvPr/>
        </p:nvGrpSpPr>
        <p:grpSpPr>
          <a:xfrm>
            <a:off x="8764177" y="2403760"/>
            <a:ext cx="344980" cy="335490"/>
            <a:chOff x="10443937" y="884618"/>
            <a:chExt cx="344980" cy="335490"/>
          </a:xfrm>
          <a:effectLst>
            <a:outerShdw blurRad="63500" sx="102000" sy="102000" algn="ctr" rotWithShape="0">
              <a:prstClr val="black">
                <a:alpha val="40000"/>
              </a:prstClr>
            </a:outerShdw>
          </a:effectLst>
        </p:grpSpPr>
        <p:sp>
          <p:nvSpPr>
            <p:cNvPr id="46" name="Rectangle 45">
              <a:hlinkClick r:id="rId17"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47" name="Connecteur droit 46">
              <a:hlinkClick r:id="rId17"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a:hlinkClick r:id="rId17"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7093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6" name="Rectangle 5"/>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p:cNvGrpSpPr/>
          <p:nvPr/>
        </p:nvGrpSpPr>
        <p:grpSpPr>
          <a:xfrm>
            <a:off x="2944598" y="4189971"/>
            <a:ext cx="1073768" cy="161701"/>
            <a:chOff x="2567268" y="4205935"/>
            <a:chExt cx="1073768" cy="161701"/>
          </a:xfrm>
        </p:grpSpPr>
        <p:sp>
          <p:nvSpPr>
            <p:cNvPr id="8" name="Ellipse 7"/>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p:cNvGrpSpPr/>
          <p:nvPr/>
        </p:nvGrpSpPr>
        <p:grpSpPr>
          <a:xfrm>
            <a:off x="524004" y="5093931"/>
            <a:ext cx="11524893" cy="1563475"/>
            <a:chOff x="524004" y="4752304"/>
            <a:chExt cx="11524893" cy="1563475"/>
          </a:xfrm>
        </p:grpSpPr>
        <p:sp>
          <p:nvSpPr>
            <p:cNvPr id="13" name="Rectangle à coins arrondis 12"/>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301719" y="4836132"/>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7" name="ZoneTexte 16"/>
            <p:cNvSpPr txBox="1"/>
            <p:nvPr/>
          </p:nvSpPr>
          <p:spPr>
            <a:xfrm>
              <a:off x="8998908" y="4997714"/>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6049569" y="4997714"/>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9" name="Flèche droite 18"/>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24" name="Légende encadrée 1 23"/>
          <p:cNvSpPr/>
          <p:nvPr/>
        </p:nvSpPr>
        <p:spPr>
          <a:xfrm>
            <a:off x="85851" y="116114"/>
            <a:ext cx="12003312" cy="4805409"/>
          </a:xfrm>
          <a:prstGeom prst="borderCallout1">
            <a:avLst>
              <a:gd name="adj1" fmla="val 99013"/>
              <a:gd name="adj2" fmla="val 12885"/>
              <a:gd name="adj3" fmla="val 107396"/>
              <a:gd name="adj4" fmla="val 128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5" name="Groupe 24"/>
          <p:cNvGrpSpPr/>
          <p:nvPr/>
        </p:nvGrpSpPr>
        <p:grpSpPr>
          <a:xfrm>
            <a:off x="11744801" y="116114"/>
            <a:ext cx="344980" cy="335490"/>
            <a:chOff x="10443937" y="884618"/>
            <a:chExt cx="344980" cy="335490"/>
          </a:xfrm>
          <a:effectLst>
            <a:outerShdw blurRad="63500" sx="102000" sy="102000" algn="ctr" rotWithShape="0">
              <a:prstClr val="black">
                <a:alpha val="40000"/>
              </a:prstClr>
            </a:outerShdw>
          </a:effectLst>
        </p:grpSpPr>
        <p:sp>
          <p:nvSpPr>
            <p:cNvPr id="26" name="Rectangle 25">
              <a:hlinkClick r:id="rId5"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7" name="Connecteur droit 26">
              <a:hlinkClick r:id="rId5"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hlinkClick r:id="rId5"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231686" y="156641"/>
            <a:ext cx="1810111"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Assumptions</a:t>
            </a:r>
            <a:endParaRPr lang="en-GB" sz="2000" b="1" dirty="0">
              <a:solidFill>
                <a:schemeClr val="bg2"/>
              </a:solidFill>
              <a:latin typeface="Arial" panose="020B0604020202020204" pitchFamily="34" charset="0"/>
              <a:cs typeface="Arial" panose="020B0604020202020204" pitchFamily="34" charset="0"/>
            </a:endParaRPr>
          </a:p>
        </p:txBody>
      </p:sp>
      <p:sp>
        <p:nvSpPr>
          <p:cNvPr id="30" name="ZoneTexte 29"/>
          <p:cNvSpPr txBox="1"/>
          <p:nvPr/>
        </p:nvSpPr>
        <p:spPr>
          <a:xfrm>
            <a:off x="244284" y="512169"/>
            <a:ext cx="5704447" cy="2554545"/>
          </a:xfrm>
          <a:prstGeom prst="rect">
            <a:avLst/>
          </a:prstGeom>
          <a:noFill/>
        </p:spPr>
        <p:txBody>
          <a:bodyPr wrap="square" rtlCol="0">
            <a:spAutoFit/>
          </a:bodyPr>
          <a:lstStyle/>
          <a:p>
            <a:pPr algn="just"/>
            <a:r>
              <a:rPr lang="en-GB" sz="1600" dirty="0" smtClean="0">
                <a:solidFill>
                  <a:schemeClr val="bg2"/>
                </a:solidFill>
                <a:latin typeface="Arial" panose="020B0604020202020204" pitchFamily="34" charset="0"/>
                <a:cs typeface="Arial" panose="020B0604020202020204" pitchFamily="34" charset="0"/>
              </a:rPr>
              <a:t>We make the assumption that the fluid dynamics is the same on Mars than on the Earth. While snow dunes are generated by solid particle transports, ices ripples may be generated by sublimation/condensation mass transfers between the ice sheets and the wind. The position of the mass flux maximum above the bottom profile of the waves is responsible for the propagation or the amplification of the waves (fig). The mass flux is linked to the speed flow and the dynamics have then to be solved first. Other assumptions on the flow are chosen in order to make a linear stability analysis.</a:t>
            </a:r>
            <a:endParaRPr lang="en-GB" sz="1600" dirty="0">
              <a:solidFill>
                <a:schemeClr val="bg2"/>
              </a:solidFill>
              <a:latin typeface="Arial" panose="020B0604020202020204" pitchFamily="34" charset="0"/>
              <a:cs typeface="Arial" panose="020B0604020202020204" pitchFamily="34" charset="0"/>
            </a:endParaRPr>
          </a:p>
        </p:txBody>
      </p:sp>
      <p:sp>
        <p:nvSpPr>
          <p:cNvPr id="31" name="AutoShape 41">
            <a:hlinkClick r:id="rId6" action="ppaction://hlinksldjump"/>
          </p:cNvPr>
          <p:cNvSpPr>
            <a:spLocks noChangeArrowheads="1"/>
          </p:cNvSpPr>
          <p:nvPr/>
        </p:nvSpPr>
        <p:spPr bwMode="auto">
          <a:xfrm flipH="1">
            <a:off x="1877443" y="4548505"/>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32" name="Ellipse 31"/>
          <p:cNvSpPr/>
          <p:nvPr/>
        </p:nvSpPr>
        <p:spPr>
          <a:xfrm flipH="1" flipV="1">
            <a:off x="2722330" y="4576657"/>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flipH="1" flipV="1">
            <a:off x="3027068" y="4574422"/>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1644" t="6665" r="3940" b="6092"/>
          <a:stretch/>
        </p:blipFill>
        <p:spPr>
          <a:xfrm>
            <a:off x="241582" y="3138639"/>
            <a:ext cx="3006519" cy="12802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5" name="Flèche droite 34"/>
          <p:cNvSpPr/>
          <p:nvPr/>
        </p:nvSpPr>
        <p:spPr>
          <a:xfrm>
            <a:off x="7484214" y="4406675"/>
            <a:ext cx="619212" cy="2392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36" name="Groupe 35"/>
          <p:cNvGrpSpPr/>
          <p:nvPr/>
        </p:nvGrpSpPr>
        <p:grpSpPr>
          <a:xfrm>
            <a:off x="3508376" y="3912031"/>
            <a:ext cx="8686728" cy="837024"/>
            <a:chOff x="3494038" y="3956181"/>
            <a:chExt cx="8686728" cy="837024"/>
          </a:xfrm>
        </p:grpSpPr>
        <mc:AlternateContent xmlns:mc="http://schemas.openxmlformats.org/markup-compatibility/2006" xmlns:a14="http://schemas.microsoft.com/office/drawing/2010/main">
          <mc:Choice Requires="a14">
            <p:sp>
              <p:nvSpPr>
                <p:cNvPr id="37" name="ZoneTexte 36"/>
                <p:cNvSpPr txBox="1"/>
                <p:nvPr/>
              </p:nvSpPr>
              <p:spPr>
                <a:xfrm>
                  <a:off x="3494038" y="3956181"/>
                  <a:ext cx="3616696" cy="837024"/>
                </a:xfrm>
                <a:prstGeom prst="rect">
                  <a:avLst/>
                </a:prstGeom>
                <a:noFill/>
              </p:spPr>
              <p:txBody>
                <a:bodyPr wrap="none" rtlCol="0">
                  <a:spAutoFit/>
                </a:bodyPr>
                <a:lstStyle/>
                <a:p>
                  <a:r>
                    <a:rPr lang="en-GB" sz="1400" u="sng" dirty="0" smtClean="0">
                      <a:solidFill>
                        <a:schemeClr val="bg2"/>
                      </a:solidFill>
                    </a:rPr>
                    <a:t>Flow and ice surface assumptions</a:t>
                  </a:r>
                </a:p>
                <a:p>
                  <a:pPr marL="285750" indent="-285750">
                    <a:buFont typeface="Arial" panose="020B0604020202020204" pitchFamily="34" charset="0"/>
                    <a:buChar char="•"/>
                  </a:pPr>
                  <a:r>
                    <a:rPr lang="en-GB" sz="1400" dirty="0" smtClean="0">
                      <a:solidFill>
                        <a:schemeClr val="bg2"/>
                      </a:solidFill>
                    </a:rPr>
                    <a:t>2D </a:t>
                  </a:r>
                  <a:r>
                    <a:rPr lang="en-GB" sz="1400" dirty="0">
                      <a:solidFill>
                        <a:schemeClr val="bg2"/>
                      </a:solidFill>
                    </a:rPr>
                    <a:t>flow (invariance along the y axis</a:t>
                  </a:r>
                  <a:r>
                    <a:rPr lang="en-GB" sz="1400" dirty="0" smtClean="0">
                      <a:solidFill>
                        <a:schemeClr val="bg2"/>
                      </a:solidFill>
                    </a:rPr>
                    <a:t>)</a:t>
                  </a:r>
                </a:p>
                <a:p>
                  <a:pPr marL="285750" indent="-285750">
                    <a:buFont typeface="Arial" panose="020B0604020202020204" pitchFamily="34" charset="0"/>
                    <a:buChar char="•"/>
                  </a:pPr>
                  <a:r>
                    <a:rPr lang="en-GB" sz="1400" dirty="0">
                      <a:solidFill>
                        <a:schemeClr val="bg2"/>
                      </a:solidFill>
                    </a:rPr>
                    <a:t>Dynamically smooth flow </a:t>
                  </a:r>
                  <a14:m>
                    <m:oMath xmlns:m="http://schemas.openxmlformats.org/officeDocument/2006/math">
                      <m:sSub>
                        <m:sSubPr>
                          <m:ctrlPr>
                            <a:rPr lang="en-GB"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rPr>
                            <m:t>𝑧</m:t>
                          </m:r>
                        </m:e>
                        <m:sub>
                          <m:r>
                            <a:rPr lang="fr-FR" sz="1400" i="1">
                              <a:solidFill>
                                <a:schemeClr val="bg2"/>
                              </a:solidFill>
                              <a:latin typeface="Cambria Math" panose="02040503050406030204" pitchFamily="18" charset="0"/>
                            </a:rPr>
                            <m:t>0</m:t>
                          </m:r>
                        </m:sub>
                      </m:sSub>
                      <m:r>
                        <a:rPr lang="fr-FR" sz="1400" i="1">
                          <a:solidFill>
                            <a:schemeClr val="bg2"/>
                          </a:solidFill>
                          <a:latin typeface="Cambria Math" panose="02040503050406030204" pitchFamily="18" charset="0"/>
                          <a:ea typeface="Cambria Math" panose="02040503050406030204" pitchFamily="18" charset="0"/>
                        </a:rPr>
                        <m:t>≤0,11</m:t>
                      </m:r>
                      <m:f>
                        <m:fPr>
                          <m:ctrlPr>
                            <a:rPr lang="fr-FR" sz="1400" i="1">
                              <a:solidFill>
                                <a:schemeClr val="bg2"/>
                              </a:solidFill>
                              <a:latin typeface="Cambria Math" panose="02040503050406030204" pitchFamily="18" charset="0"/>
                              <a:ea typeface="Cambria Math" panose="02040503050406030204" pitchFamily="18" charset="0"/>
                            </a:rPr>
                          </m:ctrlPr>
                        </m:fPr>
                        <m:num>
                          <m:r>
                            <a:rPr lang="fr-FR" sz="1400" i="1">
                              <a:solidFill>
                                <a:schemeClr val="bg2"/>
                              </a:solidFill>
                              <a:latin typeface="Cambria Math" panose="02040503050406030204" pitchFamily="18" charset="0"/>
                              <a:ea typeface="Cambria Math" panose="02040503050406030204" pitchFamily="18" charset="0"/>
                            </a:rPr>
                            <m:t>𝜈</m:t>
                          </m:r>
                        </m:num>
                        <m:den>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𝑢</m:t>
                              </m:r>
                            </m:e>
                            <m:sub>
                              <m:r>
                                <a:rPr lang="fr-FR" sz="1400" i="1">
                                  <a:solidFill>
                                    <a:schemeClr val="bg2"/>
                                  </a:solidFill>
                                  <a:latin typeface="Cambria Math" panose="02040503050406030204" pitchFamily="18" charset="0"/>
                                  <a:ea typeface="Cambria Math" panose="02040503050406030204" pitchFamily="18" charset="0"/>
                                </a:rPr>
                                <m:t>∗</m:t>
                              </m:r>
                            </m:sub>
                          </m:sSub>
                        </m:den>
                      </m:f>
                    </m:oMath>
                  </a14:m>
                  <a:endParaRPr lang="en-GB" sz="1400" dirty="0" smtClean="0">
                    <a:solidFill>
                      <a:schemeClr val="bg2"/>
                    </a:solidFill>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3494038" y="3956181"/>
                  <a:ext cx="3616696" cy="837024"/>
                </a:xfrm>
                <a:prstGeom prst="rect">
                  <a:avLst/>
                </a:prstGeom>
                <a:blipFill rotWithShape="0">
                  <a:blip r:embed="rId9"/>
                  <a:stretch>
                    <a:fillRect l="-506" t="-146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ZoneTexte 37"/>
                <p:cNvSpPr txBox="1"/>
                <p:nvPr/>
              </p:nvSpPr>
              <p:spPr>
                <a:xfrm>
                  <a:off x="7448380" y="4059522"/>
                  <a:ext cx="4732386" cy="637354"/>
                </a:xfrm>
                <a:prstGeom prst="rect">
                  <a:avLst/>
                </a:prstGeom>
                <a:noFill/>
              </p:spPr>
              <p:txBody>
                <a:bodyPr wrap="none" rtlCol="0">
                  <a:spAutoFit/>
                </a:bodyPr>
                <a:lstStyle/>
                <a:p>
                  <a:pPr marL="285750" indent="-285750">
                    <a:buFont typeface="Arial" panose="020B0604020202020204" pitchFamily="34" charset="0"/>
                    <a:buChar char="•"/>
                  </a:pPr>
                  <a:r>
                    <a:rPr lang="en-GB" sz="1400" dirty="0" smtClean="0">
                      <a:solidFill>
                        <a:schemeClr val="bg2"/>
                      </a:solidFill>
                    </a:rPr>
                    <a:t>Aspect </a:t>
                  </a:r>
                  <a:r>
                    <a:rPr lang="en-GB" sz="1400" dirty="0">
                      <a:solidFill>
                        <a:schemeClr val="bg2"/>
                      </a:solidFill>
                    </a:rPr>
                    <a:t>ratio </a:t>
                  </a:r>
                  <a14:m>
                    <m:oMath xmlns:m="http://schemas.openxmlformats.org/officeDocument/2006/math">
                      <m:sSub>
                        <m:sSubPr>
                          <m:ctrlPr>
                            <a:rPr lang="en-GB"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rPr>
                            <m:t>𝑟</m:t>
                          </m:r>
                        </m:e>
                        <m:sub>
                          <m:r>
                            <a:rPr lang="fr-FR" sz="1400" i="1">
                              <a:solidFill>
                                <a:schemeClr val="bg2"/>
                              </a:solidFill>
                              <a:latin typeface="Cambria Math" panose="02040503050406030204" pitchFamily="18" charset="0"/>
                            </a:rPr>
                            <m:t>𝑎</m:t>
                          </m:r>
                        </m:sub>
                      </m:sSub>
                      <m:r>
                        <a:rPr lang="fr-FR" sz="1400" i="1">
                          <a:solidFill>
                            <a:schemeClr val="bg2"/>
                          </a:solidFill>
                          <a:latin typeface="Cambria Math" panose="02040503050406030204" pitchFamily="18" charset="0"/>
                        </a:rPr>
                        <m:t>=</m:t>
                      </m:r>
                      <m:f>
                        <m:fPr>
                          <m:ctrlPr>
                            <a:rPr lang="fr-FR" sz="1400" i="1">
                              <a:solidFill>
                                <a:schemeClr val="bg2"/>
                              </a:solidFill>
                              <a:latin typeface="Cambria Math" panose="02040503050406030204" pitchFamily="18" charset="0"/>
                            </a:rPr>
                          </m:ctrlPr>
                        </m:fPr>
                        <m:num>
                          <m:r>
                            <a:rPr lang="fr-FR" sz="1400" i="1">
                              <a:solidFill>
                                <a:schemeClr val="bg2"/>
                              </a:solidFill>
                              <a:latin typeface="Cambria Math" panose="02040503050406030204" pitchFamily="18" charset="0"/>
                            </a:rPr>
                            <m:t>2</m:t>
                          </m:r>
                          <m:sSub>
                            <m:sSubPr>
                              <m:ctrlPr>
                                <a:rPr lang="fr-FR"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rPr>
                                <m:t>0</m:t>
                              </m:r>
                            </m:sub>
                          </m:sSub>
                        </m:num>
                        <m:den>
                          <m:r>
                            <a:rPr lang="fr-FR" sz="1400" i="1">
                              <a:solidFill>
                                <a:schemeClr val="bg2"/>
                              </a:solidFill>
                              <a:latin typeface="Cambria Math" panose="02040503050406030204" pitchFamily="18" charset="0"/>
                              <a:ea typeface="Cambria Math" panose="02040503050406030204" pitchFamily="18" charset="0"/>
                            </a:rPr>
                            <m:t>𝜆</m:t>
                          </m:r>
                        </m:den>
                      </m:f>
                      <m:r>
                        <a:rPr lang="fr-FR" sz="1400" i="1">
                          <a:solidFill>
                            <a:schemeClr val="bg2"/>
                          </a:solidFill>
                          <a:latin typeface="Cambria Math" panose="02040503050406030204" pitchFamily="18" charset="0"/>
                          <a:ea typeface="Cambria Math" panose="02040503050406030204" pitchFamily="18" charset="0"/>
                        </a:rPr>
                        <m:t>≤0,03</m:t>
                      </m:r>
                    </m:oMath>
                  </a14:m>
                  <a:endParaRPr lang="en-GB" sz="1400" dirty="0">
                    <a:solidFill>
                      <a:schemeClr val="bg2"/>
                    </a:solidFill>
                  </a:endParaRPr>
                </a:p>
                <a:p>
                  <a:r>
                    <a:rPr lang="en-GB" sz="1500" b="1" dirty="0">
                      <a:solidFill>
                        <a:schemeClr val="bg2"/>
                      </a:solidFill>
                    </a:rPr>
                    <a:t> </a:t>
                  </a:r>
                  <a:r>
                    <a:rPr lang="en-GB" sz="1500" b="1" dirty="0" smtClean="0">
                      <a:solidFill>
                        <a:schemeClr val="bg2"/>
                      </a:solidFill>
                    </a:rPr>
                    <a:t>           Linear stability analysis (small amplitudes)</a:t>
                  </a:r>
                  <a:endParaRPr lang="en-GB" sz="1500" b="1" dirty="0">
                    <a:solidFill>
                      <a:schemeClr val="bg2"/>
                    </a:solidFill>
                  </a:endParaRPr>
                </a:p>
              </p:txBody>
            </p:sp>
          </mc:Choice>
          <mc:Fallback xmlns="">
            <p:sp>
              <p:nvSpPr>
                <p:cNvPr id="61" name="ZoneTexte 60"/>
                <p:cNvSpPr txBox="1">
                  <a:spLocks noRot="1" noChangeAspect="1" noMove="1" noResize="1" noEditPoints="1" noAdjustHandles="1" noChangeArrowheads="1" noChangeShapeType="1" noTextEdit="1"/>
                </p:cNvSpPr>
                <p:nvPr/>
              </p:nvSpPr>
              <p:spPr>
                <a:xfrm>
                  <a:off x="7448380" y="4059522"/>
                  <a:ext cx="4732386" cy="637354"/>
                </a:xfrm>
                <a:prstGeom prst="rect">
                  <a:avLst/>
                </a:prstGeom>
                <a:blipFill rotWithShape="0">
                  <a:blip r:embed="rId10"/>
                  <a:stretch>
                    <a:fillRect l="-129" b="-10577"/>
                  </a:stretch>
                </a:blipFill>
              </p:spPr>
              <p:txBody>
                <a:bodyPr/>
                <a:lstStyle/>
                <a:p>
                  <a:r>
                    <a:rPr lang="fr-FR">
                      <a:noFill/>
                    </a:rPr>
                    <a:t> </a:t>
                  </a:r>
                </a:p>
              </p:txBody>
            </p:sp>
          </mc:Fallback>
        </mc:AlternateContent>
      </p:grpSp>
      <p:grpSp>
        <p:nvGrpSpPr>
          <p:cNvPr id="39" name="Groupe 38"/>
          <p:cNvGrpSpPr/>
          <p:nvPr/>
        </p:nvGrpSpPr>
        <p:grpSpPr>
          <a:xfrm>
            <a:off x="3522954" y="3085005"/>
            <a:ext cx="6002883" cy="1042230"/>
            <a:chOff x="2829138" y="3034462"/>
            <a:chExt cx="6002883" cy="1042230"/>
          </a:xfrm>
        </p:grpSpPr>
        <mc:AlternateContent xmlns:mc="http://schemas.openxmlformats.org/markup-compatibility/2006" xmlns:a14="http://schemas.microsoft.com/office/drawing/2010/main">
          <mc:Choice Requires="a14">
            <p:sp>
              <p:nvSpPr>
                <p:cNvPr id="40" name="ZoneTexte 39"/>
                <p:cNvSpPr txBox="1"/>
                <p:nvPr/>
              </p:nvSpPr>
              <p:spPr>
                <a:xfrm>
                  <a:off x="2829138" y="3034462"/>
                  <a:ext cx="3225140" cy="738664"/>
                </a:xfrm>
                <a:prstGeom prst="rect">
                  <a:avLst/>
                </a:prstGeom>
                <a:noFill/>
              </p:spPr>
              <p:txBody>
                <a:bodyPr wrap="square" rtlCol="0">
                  <a:spAutoFit/>
                </a:bodyPr>
                <a:lstStyle/>
                <a:p>
                  <a:r>
                    <a:rPr lang="en-GB" sz="1400" u="sng" dirty="0" smtClean="0">
                      <a:solidFill>
                        <a:schemeClr val="bg2"/>
                      </a:solidFill>
                    </a:rPr>
                    <a:t>Flow data</a:t>
                  </a:r>
                </a:p>
                <a:p>
                  <a:pPr marL="285750" indent="-285750">
                    <a:buFont typeface="Arial" panose="020B0604020202020204" pitchFamily="34" charset="0"/>
                    <a:buChar char="•"/>
                  </a:pPr>
                  <a:r>
                    <a:rPr lang="en-GB" sz="1400" dirty="0" smtClean="0">
                      <a:solidFill>
                        <a:schemeClr val="bg2"/>
                      </a:solidFill>
                    </a:rPr>
                    <a:t>Roughness of the bottom </a:t>
                  </a:r>
                  <a14:m>
                    <m:oMath xmlns:m="http://schemas.openxmlformats.org/officeDocument/2006/math">
                      <m:sSub>
                        <m:sSubPr>
                          <m:ctrlPr>
                            <a:rPr lang="en-GB" sz="1400" i="1" smtClean="0">
                              <a:solidFill>
                                <a:schemeClr val="bg2"/>
                              </a:solidFill>
                              <a:latin typeface="Cambria Math" panose="02040503050406030204" pitchFamily="18" charset="0"/>
                            </a:rPr>
                          </m:ctrlPr>
                        </m:sSubPr>
                        <m:e>
                          <m:r>
                            <a:rPr lang="en-GB" sz="1400" b="0" i="1" smtClean="0">
                              <a:solidFill>
                                <a:schemeClr val="bg2"/>
                              </a:solidFill>
                              <a:latin typeface="Cambria Math" panose="02040503050406030204" pitchFamily="18" charset="0"/>
                            </a:rPr>
                            <m:t>𝑧</m:t>
                          </m:r>
                        </m:e>
                        <m:sub>
                          <m:r>
                            <a:rPr lang="en-GB" sz="1400" b="0" i="1" smtClean="0">
                              <a:solidFill>
                                <a:schemeClr val="bg2"/>
                              </a:solidFill>
                              <a:latin typeface="Cambria Math" panose="02040503050406030204" pitchFamily="18" charset="0"/>
                            </a:rPr>
                            <m:t>0</m:t>
                          </m:r>
                        </m:sub>
                      </m:sSub>
                    </m:oMath>
                  </a14:m>
                  <a:endParaRPr lang="en-GB" sz="1400" dirty="0" smtClean="0">
                    <a:solidFill>
                      <a:schemeClr val="bg2"/>
                    </a:solidFill>
                  </a:endParaRPr>
                </a:p>
                <a:p>
                  <a:pPr marL="285750" indent="-285750">
                    <a:buFont typeface="Arial" panose="020B0604020202020204" pitchFamily="34" charset="0"/>
                    <a:buChar char="•"/>
                  </a:pPr>
                  <a:r>
                    <a:rPr lang="en-GB" sz="1400" dirty="0" smtClean="0">
                      <a:solidFill>
                        <a:schemeClr val="bg2"/>
                      </a:solidFill>
                    </a:rPr>
                    <a:t>Friction velocity </a:t>
                  </a:r>
                  <a14:m>
                    <m:oMath xmlns:m="http://schemas.openxmlformats.org/officeDocument/2006/math">
                      <m:sSub>
                        <m:sSubPr>
                          <m:ctrlPr>
                            <a:rPr lang="en-GB" sz="1400" i="1" smtClean="0">
                              <a:solidFill>
                                <a:schemeClr val="bg2"/>
                              </a:solidFill>
                              <a:latin typeface="Cambria Math" panose="02040503050406030204" pitchFamily="18" charset="0"/>
                            </a:rPr>
                          </m:ctrlPr>
                        </m:sSubPr>
                        <m:e>
                          <m:r>
                            <a:rPr lang="en-GB" sz="1400" b="0" i="1" smtClean="0">
                              <a:solidFill>
                                <a:schemeClr val="bg2"/>
                              </a:solidFill>
                              <a:latin typeface="Cambria Math" panose="02040503050406030204" pitchFamily="18" charset="0"/>
                            </a:rPr>
                            <m:t>𝑢</m:t>
                          </m:r>
                        </m:e>
                        <m:sub>
                          <m:r>
                            <a:rPr lang="en-GB" sz="1400" b="0" i="1" smtClean="0">
                              <a:solidFill>
                                <a:schemeClr val="bg2"/>
                              </a:solidFill>
                              <a:latin typeface="Cambria Math" panose="02040503050406030204" pitchFamily="18" charset="0"/>
                            </a:rPr>
                            <m:t>∗</m:t>
                          </m:r>
                        </m:sub>
                      </m:sSub>
                    </m:oMath>
                  </a14:m>
                  <a:r>
                    <a:rPr lang="en-GB" sz="1400" dirty="0" smtClean="0">
                      <a:solidFill>
                        <a:schemeClr val="bg2"/>
                      </a:solidFill>
                    </a:rPr>
                    <a:t>	</a:t>
                  </a:r>
                </a:p>
              </p:txBody>
            </p:sp>
          </mc:Choice>
          <mc:Fallback xmlns="">
            <p:sp>
              <p:nvSpPr>
                <p:cNvPr id="6" name="ZoneTexte 5"/>
                <p:cNvSpPr txBox="1">
                  <a:spLocks noRot="1" noChangeAspect="1" noMove="1" noResize="1" noEditPoints="1" noAdjustHandles="1" noChangeArrowheads="1" noChangeShapeType="1" noTextEdit="1"/>
                </p:cNvSpPr>
                <p:nvPr/>
              </p:nvSpPr>
              <p:spPr>
                <a:xfrm>
                  <a:off x="2829138" y="3034462"/>
                  <a:ext cx="3225140" cy="738664"/>
                </a:xfrm>
                <a:prstGeom prst="rect">
                  <a:avLst/>
                </a:prstGeom>
                <a:blipFill rotWithShape="0">
                  <a:blip r:embed="rId11"/>
                  <a:stretch>
                    <a:fillRect l="-567" t="-1653" b="-826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p:cNvSpPr txBox="1"/>
                <p:nvPr/>
              </p:nvSpPr>
              <p:spPr>
                <a:xfrm>
                  <a:off x="5606881" y="3234410"/>
                  <a:ext cx="3225140" cy="842282"/>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bg2"/>
                      </a:solidFill>
                    </a:rPr>
                    <a:t>Kinematic </a:t>
                  </a:r>
                  <a:r>
                    <a:rPr lang="en-GB" sz="1400" dirty="0">
                      <a:solidFill>
                        <a:schemeClr val="bg2"/>
                      </a:solidFill>
                    </a:rPr>
                    <a:t>viscosity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𝜈</m:t>
                      </m:r>
                    </m:oMath>
                  </a14:m>
                  <a:endParaRPr lang="fr-FR" sz="1400" dirty="0" smtClean="0">
                    <a:solidFill>
                      <a:schemeClr val="bg2"/>
                    </a:solidFill>
                    <a:ea typeface="Cambria Math" panose="02040503050406030204" pitchFamily="18" charset="0"/>
                  </a:endParaRPr>
                </a:p>
                <a:p>
                  <a:pPr marL="285750" indent="-285750">
                    <a:buFont typeface="Arial" panose="020B0604020202020204" pitchFamily="34" charset="0"/>
                    <a:buChar char="•"/>
                  </a:pPr>
                  <a:r>
                    <a:rPr lang="fr-FR" sz="1400" dirty="0" smtClean="0">
                      <a:solidFill>
                        <a:schemeClr val="bg2"/>
                      </a:solidFill>
                      <a:ea typeface="Cambria Math" panose="02040503050406030204" pitchFamily="18" charset="0"/>
                    </a:rPr>
                    <a:t>Reynolds </a:t>
                  </a:r>
                  <a:r>
                    <a:rPr lang="fr-FR" sz="1400" dirty="0" err="1" smtClean="0">
                      <a:solidFill>
                        <a:schemeClr val="bg2"/>
                      </a:solidFill>
                      <a:ea typeface="Cambria Math" panose="02040503050406030204" pitchFamily="18" charset="0"/>
                    </a:rPr>
                    <a:t>number</a:t>
                  </a:r>
                  <a:r>
                    <a:rPr lang="fr-FR" sz="1400" dirty="0" smtClean="0">
                      <a:solidFill>
                        <a:schemeClr val="bg2"/>
                      </a:solidFill>
                      <a:ea typeface="Cambria Math" panose="02040503050406030204" pitchFamily="18" charset="0"/>
                    </a:rPr>
                    <a:t> </a:t>
                  </a:r>
                  <a:r>
                    <a:rPr lang="fr-FR" sz="1400" dirty="0" err="1" smtClean="0">
                      <a:solidFill>
                        <a:schemeClr val="bg2"/>
                      </a:solidFill>
                      <a:ea typeface="Cambria Math" panose="02040503050406030204" pitchFamily="18" charset="0"/>
                    </a:rPr>
                    <a:t>Re</a:t>
                  </a:r>
                  <a14:m>
                    <m:oMath xmlns:m="http://schemas.openxmlformats.org/officeDocument/2006/math">
                      <m:r>
                        <a:rPr lang="fr-FR" sz="1400" b="0" i="1" smtClean="0">
                          <a:solidFill>
                            <a:schemeClr val="bg2"/>
                          </a:solidFill>
                          <a:latin typeface="Cambria Math" panose="02040503050406030204" pitchFamily="18" charset="0"/>
                          <a:ea typeface="Cambria Math" panose="02040503050406030204" pitchFamily="18" charset="0"/>
                        </a:rPr>
                        <m:t>=</m:t>
                      </m:r>
                      <m:f>
                        <m:fPr>
                          <m:ctrlPr>
                            <a:rPr lang="fr-FR" sz="1400" b="0" i="1" smtClean="0">
                              <a:solidFill>
                                <a:schemeClr val="bg2"/>
                              </a:solidFill>
                              <a:latin typeface="Cambria Math" panose="02040503050406030204" pitchFamily="18" charset="0"/>
                              <a:ea typeface="Cambria Math" panose="02040503050406030204" pitchFamily="18" charset="0"/>
                            </a:rPr>
                          </m:ctrlPr>
                        </m:fPr>
                        <m:num>
                          <m:sSub>
                            <m:sSubPr>
                              <m:ctrlPr>
                                <a:rPr lang="fr-FR" sz="1400" b="0" i="1" smtClean="0">
                                  <a:solidFill>
                                    <a:schemeClr val="bg2"/>
                                  </a:solidFill>
                                  <a:latin typeface="Cambria Math" panose="02040503050406030204" pitchFamily="18" charset="0"/>
                                  <a:ea typeface="Cambria Math" panose="02040503050406030204" pitchFamily="18" charset="0"/>
                                </a:rPr>
                              </m:ctrlPr>
                            </m:sSubPr>
                            <m:e>
                              <m:r>
                                <a:rPr lang="fr-FR" sz="1400" b="0" i="1" smtClean="0">
                                  <a:solidFill>
                                    <a:schemeClr val="bg2"/>
                                  </a:solidFill>
                                  <a:latin typeface="Cambria Math" panose="02040503050406030204" pitchFamily="18" charset="0"/>
                                  <a:ea typeface="Cambria Math" panose="02040503050406030204" pitchFamily="18" charset="0"/>
                                </a:rPr>
                                <m:t>𝑢</m:t>
                              </m:r>
                            </m:e>
                            <m:sub>
                              <m:r>
                                <a:rPr lang="fr-FR" sz="1400" b="0" i="1" smtClean="0">
                                  <a:solidFill>
                                    <a:schemeClr val="bg2"/>
                                  </a:solidFill>
                                  <a:latin typeface="Cambria Math" panose="02040503050406030204" pitchFamily="18" charset="0"/>
                                  <a:ea typeface="Cambria Math" panose="02040503050406030204" pitchFamily="18" charset="0"/>
                                </a:rPr>
                                <m:t>∗</m:t>
                              </m:r>
                            </m:sub>
                          </m:sSub>
                        </m:num>
                        <m:den>
                          <m:r>
                            <a:rPr lang="fr-FR" sz="1400" b="0" i="1" smtClean="0">
                              <a:solidFill>
                                <a:schemeClr val="bg2"/>
                              </a:solidFill>
                              <a:latin typeface="Cambria Math" panose="02040503050406030204" pitchFamily="18" charset="0"/>
                              <a:ea typeface="Cambria Math" panose="02040503050406030204" pitchFamily="18" charset="0"/>
                            </a:rPr>
                            <m:t>𝑘</m:t>
                          </m:r>
                          <m:r>
                            <a:rPr lang="fr-FR" sz="1400" b="0" i="1" smtClean="0">
                              <a:solidFill>
                                <a:schemeClr val="bg2"/>
                              </a:solidFill>
                              <a:latin typeface="Cambria Math" panose="02040503050406030204" pitchFamily="18" charset="0"/>
                              <a:ea typeface="Cambria Math" panose="02040503050406030204" pitchFamily="18" charset="0"/>
                            </a:rPr>
                            <m:t>𝜈</m:t>
                          </m:r>
                        </m:den>
                      </m:f>
                    </m:oMath>
                  </a14:m>
                  <a:r>
                    <a:rPr lang="en-GB" sz="1400" dirty="0" smtClean="0">
                      <a:solidFill>
                        <a:schemeClr val="bg2"/>
                      </a:solidFill>
                    </a:rPr>
                    <a:t>	</a:t>
                  </a:r>
                </a:p>
                <a:p>
                  <a:endParaRPr lang="en-GB" sz="1600" b="1" dirty="0">
                    <a:solidFill>
                      <a:schemeClr val="bg2"/>
                    </a:solidFill>
                  </a:endParaRPr>
                </a:p>
              </p:txBody>
            </p:sp>
          </mc:Choice>
          <mc:Fallback xmlns="">
            <p:sp>
              <p:nvSpPr>
                <p:cNvPr id="60" name="ZoneTexte 59"/>
                <p:cNvSpPr txBox="1">
                  <a:spLocks noRot="1" noChangeAspect="1" noMove="1" noResize="1" noEditPoints="1" noAdjustHandles="1" noChangeArrowheads="1" noChangeShapeType="1" noTextEdit="1"/>
                </p:cNvSpPr>
                <p:nvPr/>
              </p:nvSpPr>
              <p:spPr>
                <a:xfrm>
                  <a:off x="5606881" y="3234410"/>
                  <a:ext cx="3225140" cy="842282"/>
                </a:xfrm>
                <a:prstGeom prst="rect">
                  <a:avLst/>
                </a:prstGeom>
                <a:blipFill rotWithShape="0">
                  <a:blip r:embed="rId12"/>
                  <a:stretch>
                    <a:fillRect l="-378" t="-1449"/>
                  </a:stretch>
                </a:blipFill>
              </p:spPr>
              <p:txBody>
                <a:bodyPr/>
                <a:lstStyle/>
                <a:p>
                  <a:r>
                    <a:rPr lang="fr-FR">
                      <a:noFill/>
                    </a:rPr>
                    <a:t> </a:t>
                  </a:r>
                </a:p>
              </p:txBody>
            </p:sp>
          </mc:Fallback>
        </mc:AlternateContent>
      </p:grpSp>
      <p:pic>
        <p:nvPicPr>
          <p:cNvPr id="42" name="Image 41">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07164" y="502271"/>
            <a:ext cx="5458587" cy="2610214"/>
          </a:xfrm>
          <a:prstGeom prst="rect">
            <a:avLst/>
          </a:prstGeom>
          <a:ln>
            <a:noFill/>
          </a:ln>
          <a:effectLst>
            <a:outerShdw blurRad="44450" dist="27940" dir="5400000" algn="ctr">
              <a:srgbClr val="000000">
                <a:alpha val="32000"/>
              </a:srgbClr>
            </a:outerShdw>
          </a:effectLst>
        </p:spPr>
      </p:pic>
      <p:sp>
        <p:nvSpPr>
          <p:cNvPr id="43" name="Rectangle 42"/>
          <p:cNvSpPr/>
          <p:nvPr/>
        </p:nvSpPr>
        <p:spPr>
          <a:xfrm>
            <a:off x="-1980487" y="-631997"/>
            <a:ext cx="14957736" cy="8532522"/>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4" name="Image 4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50771" y="1978488"/>
            <a:ext cx="6360522" cy="2949536"/>
          </a:xfrm>
          <a:prstGeom prst="rect">
            <a:avLst/>
          </a:prstGeom>
        </p:spPr>
      </p:pic>
      <p:sp>
        <p:nvSpPr>
          <p:cNvPr id="45" name="Rectangle 44"/>
          <p:cNvSpPr/>
          <p:nvPr/>
        </p:nvSpPr>
        <p:spPr>
          <a:xfrm>
            <a:off x="2658033" y="1550619"/>
            <a:ext cx="6853858" cy="369332"/>
          </a:xfrm>
          <a:prstGeom prst="rect">
            <a:avLst/>
          </a:prstGeom>
        </p:spPr>
        <p:txBody>
          <a:bodyPr wrap="square">
            <a:spAutoFit/>
          </a:bodyPr>
          <a:lstStyle/>
          <a:p>
            <a:pPr algn="ctr"/>
            <a:r>
              <a:rPr lang="en-GB" b="1" dirty="0" smtClean="0">
                <a:latin typeface="Arial" panose="020B0604020202020204" pitchFamily="34" charset="0"/>
                <a:cs typeface="Arial" panose="020B0604020202020204" pitchFamily="34" charset="0"/>
              </a:rPr>
              <a:t>Configuration of the flow over the wavy ice surface</a:t>
            </a:r>
            <a:endParaRPr lang="en-GB" sz="1600" b="1" dirty="0" smtClean="0">
              <a:latin typeface="Arial" panose="020B0604020202020204" pitchFamily="34" charset="0"/>
              <a:cs typeface="Arial" panose="020B0604020202020204" pitchFamily="34" charset="0"/>
            </a:endParaRPr>
          </a:p>
        </p:txBody>
      </p:sp>
      <p:grpSp>
        <p:nvGrpSpPr>
          <p:cNvPr id="46" name="Groupe 45"/>
          <p:cNvGrpSpPr/>
          <p:nvPr/>
        </p:nvGrpSpPr>
        <p:grpSpPr>
          <a:xfrm>
            <a:off x="8966313" y="1983892"/>
            <a:ext cx="344980" cy="335490"/>
            <a:chOff x="10443937" y="884618"/>
            <a:chExt cx="344980" cy="335490"/>
          </a:xfrm>
          <a:effectLst>
            <a:outerShdw blurRad="63500" sx="102000" sy="102000" algn="ctr" rotWithShape="0">
              <a:prstClr val="black">
                <a:alpha val="40000"/>
              </a:prstClr>
            </a:outerShdw>
          </a:effectLst>
        </p:grpSpPr>
        <p:sp>
          <p:nvSpPr>
            <p:cNvPr id="47" name="Rectangle 46">
              <a:hlinkClick r:id="rId16"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48" name="Connecteur droit 47">
              <a:hlinkClick r:id="rId16"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a:hlinkClick r:id="rId16"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5214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sp>
        <p:nvSpPr>
          <p:cNvPr id="5" name="Flèche droite 4"/>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Rectangle à coins arrondis 6">
            <a:hlinkClick r:id="rId4"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8" name="Rectangle à coins arrondis 7">
            <a:hlinkClick r:id="" action="ppaction://noaction"/>
          </p:cNvPr>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a:hlinkClick r:id="" action="ppaction://noaction"/>
          </p:cNvPr>
          <p:cNvSpPr txBox="1"/>
          <p:nvPr/>
        </p:nvSpPr>
        <p:spPr>
          <a:xfrm>
            <a:off x="8998908"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à coins arrondis 9">
            <a:hlinkClick r:id="rId5"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1" name="ZoneTexte 10">
            <a:hlinkClick r:id="rId5"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2" name="Flèche droite 11"/>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AutoShape 41">
            <a:hlinkClick r:id="rId6"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4" name="ZoneTexte 13">
            <a:hlinkClick r:id="rId4"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5" name="Rectangle 14"/>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068464" y="-506894"/>
            <a:ext cx="13792200" cy="786765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 name="Groupe 16"/>
          <p:cNvGrpSpPr/>
          <p:nvPr/>
        </p:nvGrpSpPr>
        <p:grpSpPr>
          <a:xfrm>
            <a:off x="2944598" y="4189971"/>
            <a:ext cx="1073768" cy="161701"/>
            <a:chOff x="2567268" y="4205935"/>
            <a:chExt cx="1073768" cy="161701"/>
          </a:xfrm>
        </p:grpSpPr>
        <p:sp>
          <p:nvSpPr>
            <p:cNvPr id="18" name="Ellipse 17"/>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Légende encadrée 1 21"/>
          <p:cNvSpPr/>
          <p:nvPr/>
        </p:nvSpPr>
        <p:spPr>
          <a:xfrm>
            <a:off x="84645" y="116114"/>
            <a:ext cx="12004673" cy="4805410"/>
          </a:xfrm>
          <a:prstGeom prst="borderCallout1">
            <a:avLst>
              <a:gd name="adj1" fmla="val 100143"/>
              <a:gd name="adj2" fmla="val 37537"/>
              <a:gd name="adj3" fmla="val 106792"/>
              <a:gd name="adj4" fmla="val 3752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 name="Groupe 22"/>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24" name="Rectangle 23">
              <a:hlinkClick r:id="rId7"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5" name="Connecteur droit 24">
              <a:hlinkClick r:id="rId7"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a:hlinkClick r:id="rId7"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ZoneTexte 26"/>
          <p:cNvSpPr txBox="1"/>
          <p:nvPr/>
        </p:nvSpPr>
        <p:spPr>
          <a:xfrm>
            <a:off x="231686" y="156641"/>
            <a:ext cx="3760966" cy="400110"/>
          </a:xfrm>
          <a:prstGeom prst="rect">
            <a:avLst/>
          </a:prstGeom>
          <a:noFill/>
        </p:spPr>
        <p:txBody>
          <a:bodyPr wrap="none" rtlCol="0">
            <a:spAutoFit/>
          </a:bodyPr>
          <a:lstStyle/>
          <a:p>
            <a:r>
              <a:rPr lang="en-GB" sz="2000" b="1" dirty="0" smtClean="0">
                <a:solidFill>
                  <a:schemeClr val="bg2">
                    <a:lumMod val="75000"/>
                  </a:schemeClr>
                </a:solidFill>
                <a:latin typeface="Arial" panose="020B0604020202020204" pitchFamily="34" charset="0"/>
                <a:cs typeface="Arial" panose="020B0604020202020204" pitchFamily="34" charset="0"/>
              </a:rPr>
              <a:t>Linearized balance equations</a:t>
            </a:r>
            <a:endParaRPr lang="en-GB" sz="2000" b="1" dirty="0">
              <a:solidFill>
                <a:schemeClr val="bg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ZoneTexte 27"/>
              <p:cNvSpPr txBox="1"/>
              <p:nvPr/>
            </p:nvSpPr>
            <p:spPr>
              <a:xfrm>
                <a:off x="231686" y="632807"/>
                <a:ext cx="11262891" cy="3908762"/>
              </a:xfrm>
              <a:prstGeom prst="rect">
                <a:avLst/>
              </a:prstGeom>
              <a:noFill/>
            </p:spPr>
            <p:txBody>
              <a:bodyPr wrap="none" rtlCol="0">
                <a:spAutoFit/>
              </a:bodyPr>
              <a:lstStyle/>
              <a:p>
                <a:pPr marL="285750" indent="-285750">
                  <a:buFont typeface="Arial" panose="020B0604020202020204" pitchFamily="34" charset="0"/>
                  <a:buChar char="•"/>
                </a:pPr>
                <a:r>
                  <a:rPr lang="fr-FR" sz="1600" dirty="0" smtClean="0">
                    <a:solidFill>
                      <a:schemeClr val="bg2">
                        <a:lumMod val="75000"/>
                      </a:schemeClr>
                    </a:solidFill>
                  </a:rPr>
                  <a:t>Balance </a:t>
                </a:r>
                <a:r>
                  <a:rPr lang="fr-FR" sz="1600" dirty="0" err="1" smtClean="0">
                    <a:solidFill>
                      <a:schemeClr val="bg2">
                        <a:lumMod val="75000"/>
                      </a:schemeClr>
                    </a:solidFill>
                  </a:rPr>
                  <a:t>equations</a:t>
                </a:r>
                <a:r>
                  <a:rPr lang="fr-FR" sz="1600" dirty="0" smtClean="0">
                    <a:solidFill>
                      <a:schemeClr val="bg2">
                        <a:lumMod val="75000"/>
                      </a:schemeClr>
                    </a:solidFill>
                  </a:rPr>
                  <a:t>:</a:t>
                </a:r>
              </a:p>
              <a:p>
                <a:pPr marL="285750" indent="-285750">
                  <a:buFont typeface="Arial" panose="020B0604020202020204" pitchFamily="34" charset="0"/>
                  <a:buChar char="•"/>
                </a:pPr>
                <a:endParaRPr lang="fr-FR" dirty="0">
                  <a:solidFill>
                    <a:schemeClr val="bg2">
                      <a:lumMod val="75000"/>
                    </a:schemeClr>
                  </a:solidFill>
                </a:endParaRPr>
              </a:p>
              <a:p>
                <a:pPr marL="285750" indent="-285750">
                  <a:buFont typeface="Arial" panose="020B0604020202020204" pitchFamily="34" charset="0"/>
                  <a:buChar char="•"/>
                </a:pPr>
                <a:endParaRPr lang="fr-FR" dirty="0" smtClean="0">
                  <a:solidFill>
                    <a:schemeClr val="bg2">
                      <a:lumMod val="75000"/>
                    </a:schemeClr>
                  </a:solidFill>
                </a:endParaRPr>
              </a:p>
              <a:p>
                <a:pPr marL="285750" indent="-285750">
                  <a:buFont typeface="Arial" panose="020B0604020202020204" pitchFamily="34" charset="0"/>
                  <a:buChar char="•"/>
                </a:pPr>
                <a:endParaRPr lang="fr-FR" dirty="0">
                  <a:solidFill>
                    <a:schemeClr val="bg2">
                      <a:lumMod val="75000"/>
                    </a:schemeClr>
                  </a:solidFill>
                </a:endParaRPr>
              </a:p>
              <a:p>
                <a:endParaRPr lang="fr-FR" dirty="0">
                  <a:solidFill>
                    <a:schemeClr val="bg2">
                      <a:lumMod val="75000"/>
                    </a:schemeClr>
                  </a:solidFill>
                </a:endParaRPr>
              </a:p>
              <a:p>
                <a:pPr marL="285750" indent="-285750">
                  <a:buFont typeface="Arial" panose="020B0604020202020204" pitchFamily="34" charset="0"/>
                  <a:buChar char="•"/>
                </a:pPr>
                <a:r>
                  <a:rPr lang="fr-FR" sz="1600" dirty="0" smtClean="0">
                    <a:solidFill>
                      <a:schemeClr val="bg2">
                        <a:lumMod val="75000"/>
                      </a:schemeClr>
                    </a:solidFill>
                  </a:rPr>
                  <a:t>Turbulence </a:t>
                </a:r>
                <a:r>
                  <a:rPr lang="fr-FR" sz="1600" dirty="0" err="1" smtClean="0">
                    <a:solidFill>
                      <a:schemeClr val="bg2">
                        <a:lumMod val="75000"/>
                      </a:schemeClr>
                    </a:solidFill>
                  </a:rPr>
                  <a:t>modelling</a:t>
                </a:r>
                <a:endParaRPr lang="fr-FR" sz="1600" dirty="0" smtClean="0">
                  <a:solidFill>
                    <a:schemeClr val="bg2">
                      <a:lumMod val="75000"/>
                    </a:schemeClr>
                  </a:solidFill>
                </a:endParaRPr>
              </a:p>
              <a:p>
                <a:pPr marL="285750" indent="-285750">
                  <a:buFont typeface="Arial" panose="020B0604020202020204" pitchFamily="34" charset="0"/>
                  <a:buChar char="•"/>
                </a:pPr>
                <a:endParaRPr lang="fr-FR" sz="1600" dirty="0">
                  <a:solidFill>
                    <a:schemeClr val="bg2">
                      <a:lumMod val="75000"/>
                    </a:schemeClr>
                  </a:solidFill>
                </a:endParaRPr>
              </a:p>
              <a:p>
                <a:pPr marL="285750" indent="-285750">
                  <a:buFont typeface="Arial" panose="020B0604020202020204" pitchFamily="34" charset="0"/>
                  <a:buChar char="•"/>
                </a:pPr>
                <a:endParaRPr lang="fr-FR" sz="1600" dirty="0" smtClean="0">
                  <a:solidFill>
                    <a:schemeClr val="bg2">
                      <a:lumMod val="75000"/>
                    </a:schemeClr>
                  </a:solidFill>
                </a:endParaRPr>
              </a:p>
              <a:p>
                <a:pPr marL="285750" indent="-285750">
                  <a:buFont typeface="Arial" panose="020B0604020202020204" pitchFamily="34" charset="0"/>
                  <a:buChar char="•"/>
                </a:pPr>
                <a:endParaRPr lang="fr-FR" sz="1600" dirty="0">
                  <a:solidFill>
                    <a:schemeClr val="bg2">
                      <a:lumMod val="75000"/>
                    </a:schemeClr>
                  </a:solidFill>
                </a:endParaRPr>
              </a:p>
              <a:p>
                <a:pPr marL="285750" indent="-285750">
                  <a:buFont typeface="Arial" panose="020B0604020202020204" pitchFamily="34" charset="0"/>
                  <a:buChar char="•"/>
                </a:pPr>
                <a:r>
                  <a:rPr lang="fr-FR" sz="1600" dirty="0" smtClean="0">
                    <a:solidFill>
                      <a:schemeClr val="bg2">
                        <a:lumMod val="75000"/>
                      </a:schemeClr>
                    </a:solidFill>
                  </a:rPr>
                  <a:t>Turbulence </a:t>
                </a:r>
                <a:r>
                  <a:rPr lang="fr-FR" sz="1600" dirty="0" err="1" smtClean="0">
                    <a:solidFill>
                      <a:schemeClr val="bg2">
                        <a:lumMod val="75000"/>
                      </a:schemeClr>
                    </a:solidFill>
                  </a:rPr>
                  <a:t>closure</a:t>
                </a:r>
                <a:r>
                  <a:rPr lang="fr-FR" sz="1600" dirty="0" smtClean="0">
                    <a:solidFill>
                      <a:schemeClr val="bg2">
                        <a:lumMod val="75000"/>
                      </a:schemeClr>
                    </a:solidFill>
                  </a:rPr>
                  <a:t>: Simple Gradient Diffusion </a:t>
                </a:r>
                <a:r>
                  <a:rPr lang="fr-FR" sz="1600" dirty="0" err="1" smtClean="0">
                    <a:solidFill>
                      <a:schemeClr val="bg2">
                        <a:lumMod val="75000"/>
                      </a:schemeClr>
                    </a:solidFill>
                  </a:rPr>
                  <a:t>Hypothesis</a:t>
                </a:r>
                <a:endParaRPr lang="fr-FR" sz="1600" dirty="0" smtClean="0">
                  <a:solidFill>
                    <a:schemeClr val="bg2">
                      <a:lumMod val="75000"/>
                    </a:schemeClr>
                  </a:solidFill>
                </a:endParaRPr>
              </a:p>
              <a:p>
                <a:pPr marL="285750" indent="-285750">
                  <a:buFont typeface="Arial" panose="020B0604020202020204" pitchFamily="34" charset="0"/>
                  <a:buChar char="•"/>
                </a:pPr>
                <a:endParaRPr lang="fr-FR" sz="1600" dirty="0">
                  <a:solidFill>
                    <a:schemeClr val="bg2">
                      <a:lumMod val="75000"/>
                    </a:schemeClr>
                  </a:solidFill>
                </a:endParaRPr>
              </a:p>
              <a:p>
                <a:pPr marL="285750" indent="-285750">
                  <a:buFont typeface="Arial" panose="020B0604020202020204" pitchFamily="34" charset="0"/>
                  <a:buChar char="•"/>
                </a:pPr>
                <a:endParaRPr lang="fr-FR" sz="1600" dirty="0" smtClean="0">
                  <a:solidFill>
                    <a:schemeClr val="bg2">
                      <a:lumMod val="75000"/>
                    </a:schemeClr>
                  </a:solidFill>
                </a:endParaRPr>
              </a:p>
              <a:p>
                <a:pPr marL="285750" indent="-285750">
                  <a:buFont typeface="Arial" panose="020B0604020202020204" pitchFamily="34" charset="0"/>
                  <a:buChar char="•"/>
                </a:pPr>
                <a:endParaRPr lang="fr-FR" sz="1600" dirty="0">
                  <a:solidFill>
                    <a:schemeClr val="bg2">
                      <a:lumMod val="75000"/>
                    </a:schemeClr>
                  </a:solidFill>
                </a:endParaRPr>
              </a:p>
              <a:p>
                <a:endParaRPr lang="fr-FR" sz="1600" dirty="0">
                  <a:solidFill>
                    <a:schemeClr val="bg2">
                      <a:lumMod val="75000"/>
                    </a:schemeClr>
                  </a:solidFill>
                </a:endParaRPr>
              </a:p>
              <a:p>
                <a:pPr marL="285750" indent="-285750">
                  <a:buFont typeface="Arial" panose="020B0604020202020204" pitchFamily="34" charset="0"/>
                  <a:buChar char="•"/>
                </a:pPr>
                <a:r>
                  <a:rPr lang="en-GB" sz="1600" dirty="0" smtClean="0">
                    <a:solidFill>
                      <a:schemeClr val="bg2">
                        <a:lumMod val="75000"/>
                      </a:schemeClr>
                    </a:solidFill>
                  </a:rPr>
                  <a:t>Linear stability analysis: </a:t>
                </a:r>
                <a:r>
                  <a:rPr lang="en-GB" sz="1400" dirty="0" smtClean="0">
                    <a:solidFill>
                      <a:schemeClr val="bg2">
                        <a:lumMod val="75000"/>
                      </a:schemeClr>
                    </a:solidFill>
                  </a:rPr>
                  <a:t>first order expansion of all quantities decomposed under the form </a:t>
                </a:r>
                <a14:m>
                  <m:oMath xmlns:m="http://schemas.openxmlformats.org/officeDocument/2006/math">
                    <m:r>
                      <a:rPr lang="fr-FR" sz="1400" b="0" i="1" smtClean="0">
                        <a:solidFill>
                          <a:schemeClr val="bg2">
                            <a:lumMod val="75000"/>
                          </a:schemeClr>
                        </a:solidFill>
                        <a:latin typeface="Cambria Math" panose="02040503050406030204" pitchFamily="18" charset="0"/>
                      </a:rPr>
                      <m:t>𝑔</m:t>
                    </m:r>
                    <m:d>
                      <m:dPr>
                        <m:ctrlPr>
                          <a:rPr lang="fr-FR" sz="1400" b="0" i="1" smtClean="0">
                            <a:solidFill>
                              <a:schemeClr val="bg2">
                                <a:lumMod val="75000"/>
                              </a:schemeClr>
                            </a:solidFill>
                            <a:latin typeface="Cambria Math" panose="02040503050406030204" pitchFamily="18" charset="0"/>
                          </a:rPr>
                        </m:ctrlPr>
                      </m:dPr>
                      <m:e>
                        <m:r>
                          <a:rPr lang="fr-FR" sz="1400" b="0" i="1" smtClean="0">
                            <a:solidFill>
                              <a:schemeClr val="bg2">
                                <a:lumMod val="75000"/>
                              </a:schemeClr>
                            </a:solidFill>
                            <a:latin typeface="Cambria Math" panose="02040503050406030204" pitchFamily="18" charset="0"/>
                          </a:rPr>
                          <m:t>𝑥</m:t>
                        </m:r>
                        <m:r>
                          <a:rPr lang="fr-FR" sz="1400" b="0" i="1" smtClean="0">
                            <a:solidFill>
                              <a:schemeClr val="bg2">
                                <a:lumMod val="75000"/>
                              </a:schemeClr>
                            </a:solidFill>
                            <a:latin typeface="Cambria Math" panose="02040503050406030204" pitchFamily="18" charset="0"/>
                          </a:rPr>
                          <m:t>,</m:t>
                        </m:r>
                        <m:r>
                          <a:rPr lang="fr-FR" sz="1400" b="0" i="1" smtClean="0">
                            <a:solidFill>
                              <a:schemeClr val="bg2">
                                <a:lumMod val="75000"/>
                              </a:schemeClr>
                            </a:solidFill>
                            <a:latin typeface="Cambria Math" panose="02040503050406030204" pitchFamily="18" charset="0"/>
                          </a:rPr>
                          <m:t>𝑧</m:t>
                        </m:r>
                      </m:e>
                    </m:d>
                    <m:r>
                      <a:rPr lang="fr-FR" sz="1400" b="0" i="1" smtClean="0">
                        <a:solidFill>
                          <a:schemeClr val="bg2">
                            <a:lumMod val="75000"/>
                          </a:schemeClr>
                        </a:solidFill>
                        <a:latin typeface="Cambria Math" panose="02040503050406030204" pitchFamily="18" charset="0"/>
                      </a:rPr>
                      <m:t>=</m:t>
                    </m:r>
                    <m:r>
                      <a:rPr lang="fr-FR" sz="1400" b="0" i="1" smtClean="0">
                        <a:solidFill>
                          <a:schemeClr val="bg2">
                            <a:lumMod val="75000"/>
                          </a:schemeClr>
                        </a:solidFill>
                        <a:latin typeface="Cambria Math" panose="02040503050406030204" pitchFamily="18" charset="0"/>
                        <a:ea typeface="Cambria Math" panose="02040503050406030204" pitchFamily="18" charset="0"/>
                      </a:rPr>
                      <m:t>ℜ</m:t>
                    </m:r>
                    <m:r>
                      <a:rPr lang="fr-FR" sz="1400" b="0" i="1" smtClean="0">
                        <a:solidFill>
                          <a:schemeClr val="bg2">
                            <a:lumMod val="75000"/>
                          </a:schemeClr>
                        </a:solidFill>
                        <a:latin typeface="Cambria Math" panose="02040503050406030204" pitchFamily="18" charset="0"/>
                        <a:ea typeface="Cambria Math" panose="02040503050406030204" pitchFamily="18" charset="0"/>
                      </a:rPr>
                      <m:t> [</m:t>
                    </m:r>
                    <m:r>
                      <a:rPr lang="fr-FR" sz="1400" b="0" i="1" smtClean="0">
                        <a:solidFill>
                          <a:schemeClr val="bg2">
                            <a:lumMod val="75000"/>
                          </a:schemeClr>
                        </a:solidFill>
                        <a:latin typeface="Cambria Math" panose="02040503050406030204" pitchFamily="18" charset="0"/>
                      </a:rPr>
                      <m:t>𝐺</m:t>
                    </m:r>
                    <m:d>
                      <m:dPr>
                        <m:ctrlPr>
                          <a:rPr lang="fr-FR" sz="1400" b="0" i="1" smtClean="0">
                            <a:solidFill>
                              <a:schemeClr val="bg2">
                                <a:lumMod val="75000"/>
                              </a:schemeClr>
                            </a:solidFill>
                            <a:latin typeface="Cambria Math" panose="02040503050406030204" pitchFamily="18" charset="0"/>
                          </a:rPr>
                        </m:ctrlPr>
                      </m:dPr>
                      <m:e>
                        <m:r>
                          <a:rPr lang="fr-FR" sz="1400" b="0" i="1" smtClean="0">
                            <a:solidFill>
                              <a:schemeClr val="bg2">
                                <a:lumMod val="75000"/>
                              </a:schemeClr>
                            </a:solidFill>
                            <a:latin typeface="Cambria Math" panose="02040503050406030204" pitchFamily="18" charset="0"/>
                          </a:rPr>
                          <m:t>𝑘𝑧</m:t>
                        </m:r>
                      </m:e>
                    </m:d>
                    <m:r>
                      <a:rPr lang="fr-FR" sz="1400" b="0" i="1" smtClean="0">
                        <a:solidFill>
                          <a:schemeClr val="bg2">
                            <a:lumMod val="75000"/>
                          </a:schemeClr>
                        </a:solidFill>
                        <a:latin typeface="Cambria Math" panose="02040503050406030204" pitchFamily="18" charset="0"/>
                      </a:rPr>
                      <m:t>+</m:t>
                    </m:r>
                    <m:acc>
                      <m:accPr>
                        <m:chr m:val="̂"/>
                        <m:ctrlPr>
                          <a:rPr lang="fr-FR" sz="1400" b="0" i="1" smtClean="0">
                            <a:solidFill>
                              <a:schemeClr val="bg2">
                                <a:lumMod val="75000"/>
                              </a:schemeClr>
                            </a:solidFill>
                            <a:latin typeface="Cambria Math" panose="02040503050406030204" pitchFamily="18" charset="0"/>
                          </a:rPr>
                        </m:ctrlPr>
                      </m:accPr>
                      <m:e>
                        <m:r>
                          <a:rPr lang="fr-FR" sz="1400" b="0" i="1" smtClean="0">
                            <a:solidFill>
                              <a:schemeClr val="bg2">
                                <a:lumMod val="75000"/>
                              </a:schemeClr>
                            </a:solidFill>
                            <a:latin typeface="Cambria Math" panose="02040503050406030204" pitchFamily="18" charset="0"/>
                          </a:rPr>
                          <m:t>𝑔</m:t>
                        </m:r>
                      </m:e>
                    </m:acc>
                    <m:d>
                      <m:dPr>
                        <m:ctrlPr>
                          <a:rPr lang="fr-FR" sz="1400" b="0" i="1" smtClean="0">
                            <a:solidFill>
                              <a:schemeClr val="bg2">
                                <a:lumMod val="75000"/>
                              </a:schemeClr>
                            </a:solidFill>
                            <a:latin typeface="Cambria Math" panose="02040503050406030204" pitchFamily="18" charset="0"/>
                          </a:rPr>
                        </m:ctrlPr>
                      </m:dPr>
                      <m:e>
                        <m:r>
                          <a:rPr lang="fr-FR" sz="1400" b="0" i="1" smtClean="0">
                            <a:solidFill>
                              <a:schemeClr val="bg2">
                                <a:lumMod val="75000"/>
                              </a:schemeClr>
                            </a:solidFill>
                            <a:latin typeface="Cambria Math" panose="02040503050406030204" pitchFamily="18" charset="0"/>
                          </a:rPr>
                          <m:t>𝑘𝑧</m:t>
                        </m:r>
                      </m:e>
                    </m:d>
                    <m:r>
                      <a:rPr lang="fr-FR" sz="1400" b="0" i="1" smtClean="0">
                        <a:solidFill>
                          <a:schemeClr val="bg2">
                            <a:lumMod val="75000"/>
                          </a:schemeClr>
                        </a:solidFill>
                        <a:latin typeface="Cambria Math" panose="02040503050406030204" pitchFamily="18" charset="0"/>
                      </a:rPr>
                      <m:t>𝑘</m:t>
                    </m:r>
                    <m:sSub>
                      <m:sSubPr>
                        <m:ctrlPr>
                          <a:rPr lang="fr-FR" sz="1400" b="0" i="1" smtClean="0">
                            <a:solidFill>
                              <a:schemeClr val="bg2">
                                <a:lumMod val="75000"/>
                              </a:schemeClr>
                            </a:solidFill>
                            <a:latin typeface="Cambria Math" panose="02040503050406030204" pitchFamily="18" charset="0"/>
                          </a:rPr>
                        </m:ctrlPr>
                      </m:sSubPr>
                      <m:e>
                        <m:r>
                          <a:rPr lang="fr-FR" sz="1400" b="0" i="1" smtClean="0">
                            <a:solidFill>
                              <a:schemeClr val="bg2">
                                <a:lumMod val="75000"/>
                              </a:schemeClr>
                            </a:solidFill>
                            <a:latin typeface="Cambria Math" panose="02040503050406030204" pitchFamily="18" charset="0"/>
                            <a:ea typeface="Cambria Math" panose="02040503050406030204" pitchFamily="18" charset="0"/>
                          </a:rPr>
                          <m:t>𝜁</m:t>
                        </m:r>
                      </m:e>
                      <m:sub>
                        <m:r>
                          <a:rPr lang="fr-FR" sz="1400" b="0" i="1" smtClean="0">
                            <a:solidFill>
                              <a:schemeClr val="bg2">
                                <a:lumMod val="75000"/>
                              </a:schemeClr>
                            </a:solidFill>
                            <a:latin typeface="Cambria Math" panose="02040503050406030204" pitchFamily="18" charset="0"/>
                          </a:rPr>
                          <m:t>0</m:t>
                        </m:r>
                      </m:sub>
                    </m:sSub>
                    <m:sSup>
                      <m:sSupPr>
                        <m:ctrlPr>
                          <a:rPr lang="fr-FR" sz="1400" b="0" i="1" smtClean="0">
                            <a:solidFill>
                              <a:schemeClr val="bg2">
                                <a:lumMod val="75000"/>
                              </a:schemeClr>
                            </a:solidFill>
                            <a:latin typeface="Cambria Math" panose="02040503050406030204" pitchFamily="18" charset="0"/>
                          </a:rPr>
                        </m:ctrlPr>
                      </m:sSupPr>
                      <m:e>
                        <m:r>
                          <a:rPr lang="fr-FR" sz="1400" b="0" i="1" smtClean="0">
                            <a:solidFill>
                              <a:schemeClr val="bg2">
                                <a:lumMod val="75000"/>
                              </a:schemeClr>
                            </a:solidFill>
                            <a:latin typeface="Cambria Math" panose="02040503050406030204" pitchFamily="18" charset="0"/>
                          </a:rPr>
                          <m:t>𝑒</m:t>
                        </m:r>
                      </m:e>
                      <m:sup>
                        <m:r>
                          <a:rPr lang="fr-FR" sz="1400" b="0" i="1" smtClean="0">
                            <a:solidFill>
                              <a:schemeClr val="bg2">
                                <a:lumMod val="75000"/>
                              </a:schemeClr>
                            </a:solidFill>
                            <a:latin typeface="Cambria Math" panose="02040503050406030204" pitchFamily="18" charset="0"/>
                          </a:rPr>
                          <m:t>𝑖𝑘𝑥</m:t>
                        </m:r>
                      </m:sup>
                    </m:sSup>
                    <m:r>
                      <a:rPr lang="fr-FR" sz="1400" b="0" i="1" smtClean="0">
                        <a:solidFill>
                          <a:schemeClr val="bg2">
                            <a:lumMod val="75000"/>
                          </a:schemeClr>
                        </a:solidFill>
                        <a:latin typeface="Cambria Math" panose="02040503050406030204" pitchFamily="18" charset="0"/>
                      </a:rPr>
                      <m:t>]</m:t>
                    </m:r>
                  </m:oMath>
                </a14:m>
                <a:endParaRPr lang="en-GB" sz="1400" dirty="0" smtClean="0">
                  <a:solidFill>
                    <a:schemeClr val="bg2">
                      <a:lumMod val="75000"/>
                    </a:schemeClr>
                  </a:solidFill>
                </a:endParaRPr>
              </a:p>
            </p:txBody>
          </p:sp>
        </mc:Choice>
        <mc:Fallback xmlns="">
          <p:sp>
            <p:nvSpPr>
              <p:cNvPr id="28" name="ZoneTexte 27"/>
              <p:cNvSpPr txBox="1">
                <a:spLocks noRot="1" noChangeAspect="1" noMove="1" noResize="1" noEditPoints="1" noAdjustHandles="1" noChangeArrowheads="1" noChangeShapeType="1" noTextEdit="1"/>
              </p:cNvSpPr>
              <p:nvPr/>
            </p:nvSpPr>
            <p:spPr>
              <a:xfrm>
                <a:off x="231686" y="632807"/>
                <a:ext cx="11262891" cy="3908762"/>
              </a:xfrm>
              <a:prstGeom prst="rect">
                <a:avLst/>
              </a:prstGeom>
              <a:blipFill rotWithShape="0">
                <a:blip r:embed="rId8"/>
                <a:stretch>
                  <a:fillRect l="-216" t="-468" b="-1092"/>
                </a:stretch>
              </a:blipFill>
            </p:spPr>
            <p:txBody>
              <a:bodyPr/>
              <a:lstStyle/>
              <a:p>
                <a:r>
                  <a:rPr lang="fr-FR">
                    <a:noFill/>
                  </a:rPr>
                  <a:t> </a:t>
                </a:r>
              </a:p>
            </p:txBody>
          </p:sp>
        </mc:Fallback>
      </mc:AlternateContent>
      <p:sp>
        <p:nvSpPr>
          <p:cNvPr id="29" name="ZoneTexte 28"/>
          <p:cNvSpPr txBox="1"/>
          <p:nvPr/>
        </p:nvSpPr>
        <p:spPr>
          <a:xfrm>
            <a:off x="1113600" y="885707"/>
            <a:ext cx="1159292" cy="338554"/>
          </a:xfrm>
          <a:prstGeom prst="rect">
            <a:avLst/>
          </a:prstGeom>
          <a:noFill/>
        </p:spPr>
        <p:txBody>
          <a:bodyPr wrap="none" rtlCol="0">
            <a:spAutoFit/>
          </a:bodyPr>
          <a:lstStyle/>
          <a:p>
            <a:r>
              <a:rPr lang="fr-FR" sz="1600" u="sng" dirty="0" smtClean="0">
                <a:solidFill>
                  <a:schemeClr val="bg2">
                    <a:lumMod val="75000"/>
                  </a:schemeClr>
                </a:solidFill>
              </a:rPr>
              <a:t>Dynamics</a:t>
            </a:r>
            <a:endParaRPr lang="fr-FR" sz="1600" u="sng" dirty="0">
              <a:solidFill>
                <a:schemeClr val="bg2">
                  <a:lumMod val="75000"/>
                </a:schemeClr>
              </a:solidFill>
            </a:endParaRPr>
          </a:p>
        </p:txBody>
      </p:sp>
      <p:sp>
        <p:nvSpPr>
          <p:cNvPr id="30" name="ZoneTexte 29"/>
          <p:cNvSpPr txBox="1"/>
          <p:nvPr/>
        </p:nvSpPr>
        <p:spPr>
          <a:xfrm>
            <a:off x="6517301" y="947837"/>
            <a:ext cx="1465466" cy="338554"/>
          </a:xfrm>
          <a:prstGeom prst="rect">
            <a:avLst/>
          </a:prstGeom>
          <a:noFill/>
        </p:spPr>
        <p:txBody>
          <a:bodyPr wrap="none" rtlCol="0">
            <a:spAutoFit/>
          </a:bodyPr>
          <a:lstStyle/>
          <a:p>
            <a:r>
              <a:rPr lang="fr-FR" sz="1600" u="sng" dirty="0" smtClean="0">
                <a:solidFill>
                  <a:schemeClr val="bg2">
                    <a:lumMod val="75000"/>
                  </a:schemeClr>
                </a:solidFill>
              </a:rPr>
              <a:t>Mass </a:t>
            </a:r>
            <a:r>
              <a:rPr lang="fr-FR" sz="1600" u="sng" dirty="0" err="1" smtClean="0">
                <a:solidFill>
                  <a:schemeClr val="bg2">
                    <a:lumMod val="75000"/>
                  </a:schemeClr>
                </a:solidFill>
              </a:rPr>
              <a:t>transfer</a:t>
            </a:r>
            <a:endParaRPr lang="fr-FR" sz="1600" u="sng" dirty="0">
              <a:solidFill>
                <a:schemeClr val="bg2">
                  <a:lumMod val="75000"/>
                </a:schemeClr>
              </a:solidFill>
            </a:endParaRPr>
          </a:p>
        </p:txBody>
      </p:sp>
      <mc:AlternateContent xmlns:mc="http://schemas.openxmlformats.org/markup-compatibility/2006" xmlns:a14="http://schemas.microsoft.com/office/drawing/2010/main">
        <mc:Choice Requires="a14">
          <p:sp>
            <p:nvSpPr>
              <p:cNvPr id="31" name="ZoneTexte 30"/>
              <p:cNvSpPr txBox="1"/>
              <p:nvPr/>
            </p:nvSpPr>
            <p:spPr>
              <a:xfrm>
                <a:off x="1114160" y="1108053"/>
                <a:ext cx="6621412" cy="738215"/>
              </a:xfrm>
              <a:prstGeom prst="rect">
                <a:avLst/>
              </a:prstGeom>
              <a:noFill/>
            </p:spPr>
            <p:txBody>
              <a:bodyPr wrap="square" rtlCol="0">
                <a:spAutoFit/>
              </a:bodyPr>
              <a:lstStyle/>
              <a:p>
                <a:r>
                  <a:rPr lang="fr-FR" sz="1400" dirty="0" smtClean="0">
                    <a:solidFill>
                      <a:schemeClr val="bg2">
                        <a:lumMod val="75000"/>
                      </a:schemeClr>
                    </a:solidFill>
                  </a:rPr>
                  <a:t>Mass </a:t>
                </a:r>
                <a:r>
                  <a:rPr lang="en-GB" sz="1400" dirty="0" smtClean="0">
                    <a:solidFill>
                      <a:schemeClr val="bg2">
                        <a:lumMod val="75000"/>
                      </a:schemeClr>
                    </a:solidFill>
                  </a:rPr>
                  <a:t>balance equation: </a:t>
                </a:r>
                <a14:m>
                  <m:oMath xmlns:m="http://schemas.openxmlformats.org/officeDocument/2006/math">
                    <m:f>
                      <m:fPr>
                        <m:ctrlPr>
                          <a:rPr lang="en-GB" sz="1400" i="1" smtClean="0">
                            <a:solidFill>
                              <a:schemeClr val="bg2">
                                <a:lumMod val="75000"/>
                              </a:schemeClr>
                            </a:solidFill>
                            <a:latin typeface="Cambria Math" panose="02040503050406030204" pitchFamily="18" charset="0"/>
                          </a:rPr>
                        </m:ctrlPr>
                      </m:fPr>
                      <m:num>
                        <m:r>
                          <a:rPr lang="en-GB" sz="1400" i="1" smtClean="0">
                            <a:solidFill>
                              <a:schemeClr val="bg2">
                                <a:lumMod val="75000"/>
                              </a:schemeClr>
                            </a:solidFill>
                            <a:latin typeface="Cambria Math" panose="02040503050406030204" pitchFamily="18" charset="0"/>
                            <a:ea typeface="Cambria Math" panose="02040503050406030204" pitchFamily="18" charset="0"/>
                          </a:rPr>
                          <m:t>𝜕𝜌</m:t>
                        </m:r>
                      </m:num>
                      <m:den>
                        <m:r>
                          <a:rPr lang="en-GB" sz="1400" i="1" smtClean="0">
                            <a:solidFill>
                              <a:schemeClr val="bg2">
                                <a:lumMod val="75000"/>
                              </a:schemeClr>
                            </a:solidFill>
                            <a:latin typeface="Cambria Math" panose="02040503050406030204" pitchFamily="18" charset="0"/>
                            <a:ea typeface="Cambria Math" panose="02040503050406030204" pitchFamily="18" charset="0"/>
                          </a:rPr>
                          <m:t>𝜕</m:t>
                        </m:r>
                        <m:r>
                          <a:rPr lang="en-GB" sz="1400" b="0" i="1" smtClean="0">
                            <a:solidFill>
                              <a:schemeClr val="bg2">
                                <a:lumMod val="75000"/>
                              </a:schemeClr>
                            </a:solidFill>
                            <a:latin typeface="Cambria Math" panose="02040503050406030204" pitchFamily="18" charset="0"/>
                            <a:ea typeface="Cambria Math" panose="02040503050406030204" pitchFamily="18" charset="0"/>
                          </a:rPr>
                          <m:t>𝑡</m:t>
                        </m:r>
                      </m:den>
                    </m:f>
                    <m:r>
                      <a:rPr lang="en-GB" sz="1400" b="0" i="1" smtClean="0">
                        <a:solidFill>
                          <a:schemeClr val="bg2">
                            <a:lumMod val="75000"/>
                          </a:schemeClr>
                        </a:solidFill>
                        <a:latin typeface="Cambria Math" panose="02040503050406030204" pitchFamily="18" charset="0"/>
                      </a:rPr>
                      <m:t>+</m:t>
                    </m:r>
                    <m:acc>
                      <m:accPr>
                        <m:chr m:val="⃗"/>
                        <m:ctrlPr>
                          <a:rPr lang="en-GB" sz="1400" b="0" i="1" smtClean="0">
                            <a:solidFill>
                              <a:schemeClr val="bg2">
                                <a:lumMod val="75000"/>
                              </a:schemeClr>
                            </a:solidFill>
                            <a:latin typeface="Cambria Math" panose="02040503050406030204" pitchFamily="18" charset="0"/>
                          </a:rPr>
                        </m:ctrlPr>
                      </m:accPr>
                      <m:e>
                        <m:r>
                          <a:rPr lang="en-GB" sz="1400" b="0" i="1" smtClean="0">
                            <a:solidFill>
                              <a:schemeClr val="bg2">
                                <a:lumMod val="75000"/>
                              </a:schemeClr>
                            </a:solidFill>
                            <a:latin typeface="Cambria Math" panose="02040503050406030204" pitchFamily="18" charset="0"/>
                            <a:ea typeface="Cambria Math" panose="02040503050406030204" pitchFamily="18" charset="0"/>
                          </a:rPr>
                          <m:t>𝛻</m:t>
                        </m:r>
                      </m:e>
                    </m:acc>
                    <m:r>
                      <a:rPr lang="en-GB" sz="1400" b="0" i="1" smtClean="0">
                        <a:solidFill>
                          <a:schemeClr val="bg2">
                            <a:lumMod val="75000"/>
                          </a:schemeClr>
                        </a:solidFill>
                        <a:latin typeface="Cambria Math" panose="02040503050406030204" pitchFamily="18" charset="0"/>
                      </a:rPr>
                      <m:t>.</m:t>
                    </m:r>
                    <m:d>
                      <m:dPr>
                        <m:ctrlPr>
                          <a:rPr lang="en-GB" sz="1400" b="0" i="1" smtClean="0">
                            <a:solidFill>
                              <a:schemeClr val="bg2">
                                <a:lumMod val="75000"/>
                              </a:schemeClr>
                            </a:solidFill>
                            <a:latin typeface="Cambria Math" panose="02040503050406030204" pitchFamily="18" charset="0"/>
                          </a:rPr>
                        </m:ctrlPr>
                      </m:dPr>
                      <m:e>
                        <m:r>
                          <a:rPr lang="en-GB" sz="1400" b="0" i="1" smtClean="0">
                            <a:solidFill>
                              <a:schemeClr val="bg2">
                                <a:lumMod val="75000"/>
                              </a:schemeClr>
                            </a:solidFill>
                            <a:latin typeface="Cambria Math" panose="02040503050406030204" pitchFamily="18" charset="0"/>
                            <a:ea typeface="Cambria Math" panose="02040503050406030204" pitchFamily="18" charset="0"/>
                          </a:rPr>
                          <m:t>𝜌</m:t>
                        </m:r>
                        <m:acc>
                          <m:accPr>
                            <m:chr m:val="⃗"/>
                            <m:ctrlPr>
                              <a:rPr lang="en-GB" sz="1400" b="0" i="1" smtClean="0">
                                <a:solidFill>
                                  <a:schemeClr val="bg2">
                                    <a:lumMod val="75000"/>
                                  </a:schemeClr>
                                </a:solidFill>
                                <a:latin typeface="Cambria Math" panose="02040503050406030204" pitchFamily="18" charset="0"/>
                                <a:ea typeface="Cambria Math" panose="02040503050406030204" pitchFamily="18" charset="0"/>
                              </a:rPr>
                            </m:ctrlPr>
                          </m:accPr>
                          <m:e>
                            <m:r>
                              <a:rPr lang="en-GB" sz="1400" b="0" i="1" smtClean="0">
                                <a:solidFill>
                                  <a:schemeClr val="bg2">
                                    <a:lumMod val="75000"/>
                                  </a:schemeClr>
                                </a:solidFill>
                                <a:latin typeface="Cambria Math" panose="02040503050406030204" pitchFamily="18" charset="0"/>
                                <a:ea typeface="Cambria Math" panose="02040503050406030204" pitchFamily="18" charset="0"/>
                              </a:rPr>
                              <m:t>𝑢</m:t>
                            </m:r>
                          </m:e>
                        </m:acc>
                      </m:e>
                    </m:d>
                    <m:r>
                      <a:rPr lang="en-GB" sz="1400" b="0" i="1" smtClean="0">
                        <a:solidFill>
                          <a:schemeClr val="bg2">
                            <a:lumMod val="75000"/>
                          </a:schemeClr>
                        </a:solidFill>
                        <a:latin typeface="Cambria Math" panose="02040503050406030204" pitchFamily="18" charset="0"/>
                      </a:rPr>
                      <m:t>=0</m:t>
                    </m:r>
                  </m:oMath>
                </a14:m>
                <a:endParaRPr lang="en-GB" sz="1400" dirty="0" smtClean="0">
                  <a:solidFill>
                    <a:schemeClr val="bg2">
                      <a:lumMod val="75000"/>
                    </a:schemeClr>
                  </a:solidFill>
                </a:endParaRPr>
              </a:p>
              <a:p>
                <a:r>
                  <a:rPr lang="en-GB" sz="1400" dirty="0" err="1" smtClean="0">
                    <a:solidFill>
                      <a:schemeClr val="bg2">
                        <a:lumMod val="75000"/>
                      </a:schemeClr>
                    </a:solidFill>
                  </a:rPr>
                  <a:t>Navier</a:t>
                </a:r>
                <a:r>
                  <a:rPr lang="en-GB" sz="1400" dirty="0" smtClean="0">
                    <a:solidFill>
                      <a:schemeClr val="bg2">
                        <a:lumMod val="75000"/>
                      </a:schemeClr>
                    </a:solidFill>
                  </a:rPr>
                  <a:t>-Stokes equation</a:t>
                </a:r>
                <a:r>
                  <a:rPr lang="fr-FR" sz="1400" dirty="0" smtClean="0">
                    <a:solidFill>
                      <a:schemeClr val="bg2">
                        <a:lumMod val="75000"/>
                      </a:schemeClr>
                    </a:solidFill>
                  </a:rPr>
                  <a:t>:</a:t>
                </a:r>
                <a14:m>
                  <m:oMath xmlns:m="http://schemas.openxmlformats.org/officeDocument/2006/math">
                    <m:f>
                      <m:fPr>
                        <m:ctrlPr>
                          <a:rPr lang="fr-FR" sz="1400" i="1">
                            <a:solidFill>
                              <a:schemeClr val="bg2">
                                <a:lumMod val="75000"/>
                              </a:schemeClr>
                            </a:solidFill>
                            <a:latin typeface="Cambria Math" panose="02040503050406030204" pitchFamily="18" charset="0"/>
                          </a:rPr>
                        </m:ctrlPr>
                      </m:fPr>
                      <m:num>
                        <m:r>
                          <a:rPr lang="fr-FR" sz="1400" i="1">
                            <a:solidFill>
                              <a:schemeClr val="bg2">
                                <a:lumMod val="75000"/>
                              </a:schemeClr>
                            </a:solidFill>
                            <a:latin typeface="Cambria Math" panose="02040503050406030204" pitchFamily="18" charset="0"/>
                            <a:ea typeface="Cambria Math" panose="02040503050406030204" pitchFamily="18" charset="0"/>
                          </a:rPr>
                          <m:t>𝜕</m:t>
                        </m:r>
                        <m:d>
                          <m:d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dPr>
                          <m:e>
                            <m:r>
                              <a:rPr lang="fr-FR" sz="1400" i="1">
                                <a:solidFill>
                                  <a:schemeClr val="bg2">
                                    <a:lumMod val="75000"/>
                                  </a:schemeClr>
                                </a:solidFill>
                                <a:latin typeface="Cambria Math" panose="02040503050406030204" pitchFamily="18" charset="0"/>
                                <a:ea typeface="Cambria Math" panose="02040503050406030204" pitchFamily="18" charset="0"/>
                              </a:rPr>
                              <m:t>𝜌</m:t>
                            </m:r>
                            <m:acc>
                              <m:accPr>
                                <m:chr m:val="⃗"/>
                                <m:ctrlPr>
                                  <a:rPr lang="fr-FR" sz="1400" i="1">
                                    <a:solidFill>
                                      <a:schemeClr val="bg2">
                                        <a:lumMod val="75000"/>
                                      </a:schemeClr>
                                    </a:solidFill>
                                    <a:latin typeface="Cambria Math" panose="02040503050406030204" pitchFamily="18" charset="0"/>
                                    <a:ea typeface="Cambria Math" panose="02040503050406030204" pitchFamily="18" charset="0"/>
                                  </a:rPr>
                                </m:ctrlPr>
                              </m:accPr>
                              <m:e>
                                <m:r>
                                  <a:rPr lang="fr-FR" sz="1400" i="1">
                                    <a:solidFill>
                                      <a:schemeClr val="bg2">
                                        <a:lumMod val="75000"/>
                                      </a:schemeClr>
                                    </a:solidFill>
                                    <a:latin typeface="Cambria Math" panose="02040503050406030204" pitchFamily="18" charset="0"/>
                                    <a:ea typeface="Cambria Math" panose="02040503050406030204" pitchFamily="18" charset="0"/>
                                  </a:rPr>
                                  <m:t>𝑢</m:t>
                                </m:r>
                              </m:e>
                            </m:acc>
                          </m:e>
                        </m:d>
                      </m:num>
                      <m:den>
                        <m:r>
                          <a:rPr lang="fr-FR" sz="1400" i="1">
                            <a:solidFill>
                              <a:schemeClr val="bg2">
                                <a:lumMod val="75000"/>
                              </a:schemeClr>
                            </a:solidFill>
                            <a:latin typeface="Cambria Math" panose="02040503050406030204" pitchFamily="18" charset="0"/>
                            <a:ea typeface="Cambria Math" panose="02040503050406030204" pitchFamily="18" charset="0"/>
                          </a:rPr>
                          <m:t>𝜕</m:t>
                        </m:r>
                        <m:r>
                          <a:rPr lang="fr-FR" sz="1400" i="1">
                            <a:solidFill>
                              <a:schemeClr val="bg2">
                                <a:lumMod val="75000"/>
                              </a:schemeClr>
                            </a:solidFill>
                            <a:latin typeface="Cambria Math" panose="02040503050406030204" pitchFamily="18" charset="0"/>
                            <a:ea typeface="Cambria Math" panose="02040503050406030204" pitchFamily="18" charset="0"/>
                          </a:rPr>
                          <m:t>𝑡</m:t>
                        </m:r>
                      </m:den>
                    </m:f>
                    <m:r>
                      <a:rPr lang="fr-FR" sz="1400" b="0" i="1" smtClean="0">
                        <a:solidFill>
                          <a:schemeClr val="bg2">
                            <a:lumMod val="75000"/>
                          </a:schemeClr>
                        </a:solidFill>
                        <a:latin typeface="Cambria Math" panose="02040503050406030204" pitchFamily="18" charset="0"/>
                        <a:ea typeface="Cambria Math" panose="02040503050406030204" pitchFamily="18" charset="0"/>
                      </a:rPr>
                      <m:t>+</m:t>
                    </m:r>
                    <m:acc>
                      <m:accPr>
                        <m:chr m:val="⃗"/>
                        <m:ctrlPr>
                          <a:rPr lang="fr-FR" sz="1400" i="1">
                            <a:solidFill>
                              <a:schemeClr val="bg2">
                                <a:lumMod val="75000"/>
                              </a:schemeClr>
                            </a:solidFill>
                            <a:latin typeface="Cambria Math" panose="02040503050406030204" pitchFamily="18" charset="0"/>
                          </a:rPr>
                        </m:ctrlPr>
                      </m:accPr>
                      <m:e>
                        <m:r>
                          <a:rPr lang="fr-FR" sz="1400" i="1" smtClean="0">
                            <a:solidFill>
                              <a:schemeClr val="bg2">
                                <a:lumMod val="75000"/>
                              </a:schemeClr>
                            </a:solidFill>
                            <a:latin typeface="Cambria Math" panose="02040503050406030204" pitchFamily="18" charset="0"/>
                            <a:ea typeface="Cambria Math" panose="02040503050406030204" pitchFamily="18" charset="0"/>
                          </a:rPr>
                          <m:t>𝛻</m:t>
                        </m:r>
                      </m:e>
                    </m:acc>
                    <m:r>
                      <a:rPr lang="fr-FR" sz="1400" i="1">
                        <a:solidFill>
                          <a:schemeClr val="bg2">
                            <a:lumMod val="75000"/>
                          </a:schemeClr>
                        </a:solidFill>
                        <a:latin typeface="Cambria Math" panose="02040503050406030204" pitchFamily="18" charset="0"/>
                      </a:rPr>
                      <m:t>.</m:t>
                    </m:r>
                    <m:d>
                      <m:dPr>
                        <m:ctrlPr>
                          <a:rPr lang="fr-FR" sz="1400" i="1">
                            <a:solidFill>
                              <a:schemeClr val="bg2">
                                <a:lumMod val="75000"/>
                              </a:schemeClr>
                            </a:solidFill>
                            <a:latin typeface="Cambria Math" panose="02040503050406030204" pitchFamily="18" charset="0"/>
                          </a:rPr>
                        </m:ctrlPr>
                      </m:dPr>
                      <m:e>
                        <m:r>
                          <a:rPr lang="fr-FR" sz="1400" i="1">
                            <a:solidFill>
                              <a:schemeClr val="bg2">
                                <a:lumMod val="75000"/>
                              </a:schemeClr>
                            </a:solidFill>
                            <a:latin typeface="Cambria Math" panose="02040503050406030204" pitchFamily="18" charset="0"/>
                            <a:ea typeface="Cambria Math" panose="02040503050406030204" pitchFamily="18" charset="0"/>
                          </a:rPr>
                          <m:t>𝜌</m:t>
                        </m:r>
                        <m:acc>
                          <m:accPr>
                            <m:chr m:val="⃗"/>
                            <m:ctrlPr>
                              <a:rPr lang="fr-FR" sz="1400" i="1">
                                <a:solidFill>
                                  <a:schemeClr val="bg2">
                                    <a:lumMod val="75000"/>
                                  </a:schemeClr>
                                </a:solidFill>
                                <a:latin typeface="Cambria Math" panose="02040503050406030204" pitchFamily="18" charset="0"/>
                                <a:ea typeface="Cambria Math" panose="02040503050406030204" pitchFamily="18" charset="0"/>
                              </a:rPr>
                            </m:ctrlPr>
                          </m:accPr>
                          <m:e>
                            <m:r>
                              <a:rPr lang="fr-FR" sz="1400" i="1">
                                <a:solidFill>
                                  <a:schemeClr val="bg2">
                                    <a:lumMod val="75000"/>
                                  </a:schemeClr>
                                </a:solidFill>
                                <a:latin typeface="Cambria Math" panose="02040503050406030204" pitchFamily="18" charset="0"/>
                                <a:ea typeface="Cambria Math" panose="02040503050406030204" pitchFamily="18" charset="0"/>
                              </a:rPr>
                              <m:t>𝑢</m:t>
                            </m:r>
                          </m:e>
                        </m:acc>
                        <m:r>
                          <a:rPr lang="fr-FR" sz="1400" i="1" smtClean="0">
                            <a:solidFill>
                              <a:schemeClr val="bg2">
                                <a:lumMod val="75000"/>
                              </a:schemeClr>
                            </a:solidFill>
                            <a:latin typeface="Cambria Math" panose="02040503050406030204" pitchFamily="18" charset="0"/>
                            <a:ea typeface="Cambria Math" panose="02040503050406030204" pitchFamily="18" charset="0"/>
                          </a:rPr>
                          <m:t>⨂</m:t>
                        </m:r>
                        <m:acc>
                          <m:accPr>
                            <m:chr m:val="⃗"/>
                            <m:ctrlPr>
                              <a:rPr lang="fr-FR" sz="1400" i="1">
                                <a:solidFill>
                                  <a:schemeClr val="bg2">
                                    <a:lumMod val="75000"/>
                                  </a:schemeClr>
                                </a:solidFill>
                                <a:latin typeface="Cambria Math" panose="02040503050406030204" pitchFamily="18" charset="0"/>
                                <a:ea typeface="Cambria Math" panose="02040503050406030204" pitchFamily="18" charset="0"/>
                              </a:rPr>
                            </m:ctrlPr>
                          </m:accPr>
                          <m:e>
                            <m:r>
                              <a:rPr lang="fr-FR" sz="1400" i="1">
                                <a:solidFill>
                                  <a:schemeClr val="bg2">
                                    <a:lumMod val="75000"/>
                                  </a:schemeClr>
                                </a:solidFill>
                                <a:latin typeface="Cambria Math" panose="02040503050406030204" pitchFamily="18" charset="0"/>
                                <a:ea typeface="Cambria Math" panose="02040503050406030204" pitchFamily="18" charset="0"/>
                              </a:rPr>
                              <m:t>𝑢</m:t>
                            </m:r>
                          </m:e>
                        </m:acc>
                      </m:e>
                    </m:d>
                    <m:r>
                      <a:rPr lang="fr-FR" sz="1400" b="0" i="1" smtClean="0">
                        <a:solidFill>
                          <a:schemeClr val="bg2">
                            <a:lumMod val="75000"/>
                          </a:schemeClr>
                        </a:solidFill>
                        <a:latin typeface="Cambria Math" panose="02040503050406030204" pitchFamily="18" charset="0"/>
                        <a:ea typeface="Cambria Math" panose="02040503050406030204" pitchFamily="18" charset="0"/>
                      </a:rPr>
                      <m:t>=−</m:t>
                    </m:r>
                    <m:acc>
                      <m:accPr>
                        <m:chr m:val="⃗"/>
                        <m:ctrlPr>
                          <a:rPr lang="fr-FR" sz="1400" i="1">
                            <a:solidFill>
                              <a:schemeClr val="bg2">
                                <a:lumMod val="75000"/>
                              </a:schemeClr>
                            </a:solidFill>
                            <a:latin typeface="Cambria Math" panose="02040503050406030204" pitchFamily="18" charset="0"/>
                          </a:rPr>
                        </m:ctrlPr>
                      </m:accPr>
                      <m:e>
                        <m:r>
                          <a:rPr lang="fr-FR" sz="1400" i="1">
                            <a:solidFill>
                              <a:schemeClr val="bg2">
                                <a:lumMod val="75000"/>
                              </a:schemeClr>
                            </a:solidFill>
                            <a:latin typeface="Cambria Math" panose="02040503050406030204" pitchFamily="18" charset="0"/>
                            <a:ea typeface="Cambria Math" panose="02040503050406030204" pitchFamily="18" charset="0"/>
                          </a:rPr>
                          <m:t>𝛻</m:t>
                        </m:r>
                      </m:e>
                    </m:acc>
                    <m:r>
                      <m:rPr>
                        <m:sty m:val="p"/>
                      </m:rPr>
                      <a:rPr lang="fr-FR" sz="1400" b="0" i="0" smtClean="0">
                        <a:solidFill>
                          <a:schemeClr val="bg2">
                            <a:lumMod val="75000"/>
                          </a:schemeClr>
                        </a:solidFill>
                        <a:latin typeface="Cambria Math" panose="02040503050406030204" pitchFamily="18" charset="0"/>
                        <a:ea typeface="Cambria Math" panose="02040503050406030204" pitchFamily="18" charset="0"/>
                      </a:rPr>
                      <m:t>p</m:t>
                    </m:r>
                    <m:r>
                      <a:rPr lang="fr-FR" sz="1400" b="0" i="0" smtClean="0">
                        <a:solidFill>
                          <a:schemeClr val="bg2">
                            <a:lumMod val="75000"/>
                          </a:schemeClr>
                        </a:solidFill>
                        <a:latin typeface="Cambria Math" panose="02040503050406030204" pitchFamily="18" charset="0"/>
                        <a:ea typeface="Cambria Math" panose="02040503050406030204" pitchFamily="18" charset="0"/>
                      </a:rPr>
                      <m:t>+</m:t>
                    </m:r>
                    <m:acc>
                      <m:accPr>
                        <m:chr m:val="⃗"/>
                        <m:ctrlPr>
                          <a:rPr lang="fr-FR" sz="1400" i="1">
                            <a:solidFill>
                              <a:schemeClr val="bg2">
                                <a:lumMod val="75000"/>
                              </a:schemeClr>
                            </a:solidFill>
                            <a:latin typeface="Cambria Math" panose="02040503050406030204" pitchFamily="18" charset="0"/>
                          </a:rPr>
                        </m:ctrlPr>
                      </m:accPr>
                      <m:e>
                        <m:r>
                          <a:rPr lang="fr-FR" sz="1400" i="1">
                            <a:solidFill>
                              <a:schemeClr val="bg2">
                                <a:lumMod val="75000"/>
                              </a:schemeClr>
                            </a:solidFill>
                            <a:latin typeface="Cambria Math" panose="02040503050406030204" pitchFamily="18" charset="0"/>
                            <a:ea typeface="Cambria Math" panose="02040503050406030204" pitchFamily="18" charset="0"/>
                          </a:rPr>
                          <m:t>𝛻</m:t>
                        </m:r>
                      </m:e>
                    </m:acc>
                    <m:r>
                      <a:rPr lang="fr-FR" sz="1400" b="0" i="1" smtClean="0">
                        <a:solidFill>
                          <a:schemeClr val="bg2">
                            <a:lumMod val="75000"/>
                          </a:schemeClr>
                        </a:solidFill>
                        <a:latin typeface="Cambria Math" panose="02040503050406030204" pitchFamily="18" charset="0"/>
                        <a:ea typeface="Cambria Math" panose="02040503050406030204" pitchFamily="18" charset="0"/>
                      </a:rPr>
                      <m:t>.</m:t>
                    </m:r>
                    <m:acc>
                      <m:accPr>
                        <m:chr m:val="̿"/>
                        <m:ctrlPr>
                          <a:rPr lang="fr-FR" sz="1400" b="0" i="1" smtClean="0">
                            <a:solidFill>
                              <a:schemeClr val="bg2">
                                <a:lumMod val="75000"/>
                              </a:schemeClr>
                            </a:solidFill>
                            <a:latin typeface="Cambria Math" panose="02040503050406030204" pitchFamily="18" charset="0"/>
                            <a:ea typeface="Cambria Math" panose="02040503050406030204" pitchFamily="18" charset="0"/>
                          </a:rPr>
                        </m:ctrlPr>
                      </m:accPr>
                      <m:e>
                        <m:r>
                          <a:rPr lang="fr-FR" sz="1400" b="0" i="1" smtClean="0">
                            <a:solidFill>
                              <a:schemeClr val="bg2">
                                <a:lumMod val="75000"/>
                              </a:schemeClr>
                            </a:solidFill>
                            <a:latin typeface="Cambria Math" panose="02040503050406030204" pitchFamily="18" charset="0"/>
                            <a:ea typeface="Cambria Math" panose="02040503050406030204" pitchFamily="18" charset="0"/>
                          </a:rPr>
                          <m:t>𝜏</m:t>
                        </m:r>
                      </m:e>
                    </m:acc>
                    <m:r>
                      <a:rPr lang="fr-FR" sz="1400" b="0" i="1" smtClean="0">
                        <a:solidFill>
                          <a:schemeClr val="bg2">
                            <a:lumMod val="75000"/>
                          </a:schemeClr>
                        </a:solidFill>
                        <a:latin typeface="Cambria Math" panose="02040503050406030204" pitchFamily="18" charset="0"/>
                      </a:rPr>
                      <m:t>+</m:t>
                    </m:r>
                    <m:r>
                      <a:rPr lang="fr-FR" sz="1400" i="1">
                        <a:solidFill>
                          <a:schemeClr val="bg2">
                            <a:lumMod val="75000"/>
                          </a:schemeClr>
                        </a:solidFill>
                        <a:latin typeface="Cambria Math" panose="02040503050406030204" pitchFamily="18" charset="0"/>
                        <a:ea typeface="Cambria Math" panose="02040503050406030204" pitchFamily="18" charset="0"/>
                      </a:rPr>
                      <m:t>𝜌</m:t>
                    </m:r>
                    <m:acc>
                      <m:accPr>
                        <m:chr m:val="⃗"/>
                        <m:ctrlPr>
                          <a:rPr lang="fr-FR" sz="1400" i="1" smtClean="0">
                            <a:solidFill>
                              <a:schemeClr val="bg2">
                                <a:lumMod val="75000"/>
                              </a:schemeClr>
                            </a:solidFill>
                            <a:latin typeface="Cambria Math" panose="02040503050406030204" pitchFamily="18" charset="0"/>
                            <a:ea typeface="Cambria Math" panose="02040503050406030204" pitchFamily="18" charset="0"/>
                          </a:rPr>
                        </m:ctrlPr>
                      </m:accPr>
                      <m:e>
                        <m:r>
                          <a:rPr lang="fr-FR" sz="1400" b="0" i="1" smtClean="0">
                            <a:solidFill>
                              <a:schemeClr val="bg2">
                                <a:lumMod val="75000"/>
                              </a:schemeClr>
                            </a:solidFill>
                            <a:latin typeface="Cambria Math" panose="02040503050406030204" pitchFamily="18" charset="0"/>
                            <a:ea typeface="Cambria Math" panose="02040503050406030204" pitchFamily="18" charset="0"/>
                          </a:rPr>
                          <m:t>𝑓</m:t>
                        </m:r>
                      </m:e>
                    </m:acc>
                  </m:oMath>
                </a14:m>
                <a:endParaRPr lang="fr-FR" sz="1400" dirty="0">
                  <a:solidFill>
                    <a:schemeClr val="bg2">
                      <a:lumMod val="75000"/>
                    </a:schemeClr>
                  </a:solidFill>
                </a:endParaRPr>
              </a:p>
            </p:txBody>
          </p:sp>
        </mc:Choice>
        <mc:Fallback xmlns="">
          <p:sp>
            <p:nvSpPr>
              <p:cNvPr id="31" name="ZoneTexte 30"/>
              <p:cNvSpPr txBox="1">
                <a:spLocks noRot="1" noChangeAspect="1" noMove="1" noResize="1" noEditPoints="1" noAdjustHandles="1" noChangeArrowheads="1" noChangeShapeType="1" noTextEdit="1"/>
              </p:cNvSpPr>
              <p:nvPr/>
            </p:nvSpPr>
            <p:spPr>
              <a:xfrm>
                <a:off x="1114160" y="1108053"/>
                <a:ext cx="6621412" cy="738215"/>
              </a:xfrm>
              <a:prstGeom prst="rect">
                <a:avLst/>
              </a:prstGeom>
              <a:blipFill rotWithShape="0">
                <a:blip r:embed="rId9"/>
                <a:stretch>
                  <a:fillRect l="-2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ZoneTexte 31"/>
              <p:cNvSpPr txBox="1"/>
              <p:nvPr/>
            </p:nvSpPr>
            <p:spPr>
              <a:xfrm>
                <a:off x="6517301" y="1174114"/>
                <a:ext cx="6621412" cy="839974"/>
              </a:xfrm>
              <a:prstGeom prst="rect">
                <a:avLst/>
              </a:prstGeom>
              <a:noFill/>
            </p:spPr>
            <p:txBody>
              <a:bodyPr wrap="square" rtlCol="0">
                <a:spAutoFit/>
              </a:bodyPr>
              <a:lstStyle/>
              <a:p>
                <a:r>
                  <a:rPr lang="fr-FR" sz="1400" dirty="0" smtClean="0">
                    <a:solidFill>
                      <a:schemeClr val="bg2">
                        <a:lumMod val="75000"/>
                      </a:schemeClr>
                    </a:solidFill>
                  </a:rPr>
                  <a:t>Transport diffusion </a:t>
                </a:r>
                <a:r>
                  <a:rPr lang="fr-FR" sz="1400" dirty="0" err="1" smtClean="0">
                    <a:solidFill>
                      <a:schemeClr val="bg2">
                        <a:lumMod val="75000"/>
                      </a:schemeClr>
                    </a:solidFill>
                  </a:rPr>
                  <a:t>equation</a:t>
                </a:r>
                <a:r>
                  <a:rPr lang="fr-FR" sz="1400" dirty="0" smtClean="0">
                    <a:solidFill>
                      <a:schemeClr val="bg2">
                        <a:lumMod val="75000"/>
                      </a:schemeClr>
                    </a:solidFill>
                  </a:rPr>
                  <a:t>: </a:t>
                </a:r>
                <a14:m>
                  <m:oMath xmlns:m="http://schemas.openxmlformats.org/officeDocument/2006/math">
                    <m:f>
                      <m:fPr>
                        <m:ctrlPr>
                          <a:rPr lang="fr-FR" sz="1400" i="1" smtClean="0">
                            <a:solidFill>
                              <a:schemeClr val="bg2">
                                <a:lumMod val="75000"/>
                              </a:schemeClr>
                            </a:solidFill>
                            <a:latin typeface="Cambria Math" panose="02040503050406030204" pitchFamily="18" charset="0"/>
                          </a:rPr>
                        </m:ctrlPr>
                      </m:fPr>
                      <m:num>
                        <m:r>
                          <a:rPr lang="fr-FR" sz="1400" i="1" smtClean="0">
                            <a:solidFill>
                              <a:schemeClr val="bg2">
                                <a:lumMod val="75000"/>
                              </a:schemeClr>
                            </a:solidFill>
                            <a:latin typeface="Cambria Math" panose="02040503050406030204" pitchFamily="18" charset="0"/>
                            <a:ea typeface="Cambria Math" panose="02040503050406030204" pitchFamily="18" charset="0"/>
                          </a:rPr>
                          <m:t>𝜕</m:t>
                        </m:r>
                        <m:r>
                          <a:rPr lang="fr-FR" sz="1400" b="0" i="1" smtClean="0">
                            <a:solidFill>
                              <a:schemeClr val="bg2">
                                <a:lumMod val="75000"/>
                              </a:schemeClr>
                            </a:solidFill>
                            <a:latin typeface="Cambria Math" panose="02040503050406030204" pitchFamily="18" charset="0"/>
                            <a:ea typeface="Cambria Math" panose="02040503050406030204" pitchFamily="18" charset="0"/>
                          </a:rPr>
                          <m:t>𝑐</m:t>
                        </m:r>
                      </m:num>
                      <m:den>
                        <m:r>
                          <a:rPr lang="fr-FR" sz="1400" i="1" smtClean="0">
                            <a:solidFill>
                              <a:schemeClr val="bg2">
                                <a:lumMod val="75000"/>
                              </a:schemeClr>
                            </a:solidFill>
                            <a:latin typeface="Cambria Math" panose="02040503050406030204" pitchFamily="18" charset="0"/>
                            <a:ea typeface="Cambria Math" panose="02040503050406030204" pitchFamily="18" charset="0"/>
                          </a:rPr>
                          <m:t>𝜕</m:t>
                        </m:r>
                        <m:r>
                          <a:rPr lang="fr-FR" sz="1400" b="0" i="1" smtClean="0">
                            <a:solidFill>
                              <a:schemeClr val="bg2">
                                <a:lumMod val="75000"/>
                              </a:schemeClr>
                            </a:solidFill>
                            <a:latin typeface="Cambria Math" panose="02040503050406030204" pitchFamily="18" charset="0"/>
                            <a:ea typeface="Cambria Math" panose="02040503050406030204" pitchFamily="18" charset="0"/>
                          </a:rPr>
                          <m:t>𝑡</m:t>
                        </m:r>
                      </m:den>
                    </m:f>
                    <m:r>
                      <a:rPr lang="fr-FR" sz="1400" b="0" i="1" smtClean="0">
                        <a:solidFill>
                          <a:schemeClr val="bg2">
                            <a:lumMod val="75000"/>
                          </a:schemeClr>
                        </a:solidFill>
                        <a:latin typeface="Cambria Math" panose="02040503050406030204" pitchFamily="18" charset="0"/>
                      </a:rPr>
                      <m:t>+</m:t>
                    </m:r>
                    <m:acc>
                      <m:accPr>
                        <m:chr m:val="⃗"/>
                        <m:ctrlPr>
                          <a:rPr lang="fr-FR" sz="1400" i="1">
                            <a:solidFill>
                              <a:schemeClr val="bg2">
                                <a:lumMod val="75000"/>
                              </a:schemeClr>
                            </a:solidFill>
                            <a:latin typeface="Cambria Math" panose="02040503050406030204" pitchFamily="18" charset="0"/>
                            <a:ea typeface="Cambria Math" panose="02040503050406030204" pitchFamily="18" charset="0"/>
                          </a:rPr>
                        </m:ctrlPr>
                      </m:accPr>
                      <m:e>
                        <m:r>
                          <a:rPr lang="fr-FR" sz="1400" i="1">
                            <a:solidFill>
                              <a:schemeClr val="bg2">
                                <a:lumMod val="75000"/>
                              </a:schemeClr>
                            </a:solidFill>
                            <a:latin typeface="Cambria Math" panose="02040503050406030204" pitchFamily="18" charset="0"/>
                            <a:ea typeface="Cambria Math" panose="02040503050406030204" pitchFamily="18" charset="0"/>
                          </a:rPr>
                          <m:t>𝑢</m:t>
                        </m:r>
                      </m:e>
                    </m:acc>
                    <m:acc>
                      <m:accPr>
                        <m:chr m:val="⃗"/>
                        <m:ctrlPr>
                          <a:rPr lang="fr-FR" sz="1400" b="0" i="1" smtClean="0">
                            <a:solidFill>
                              <a:schemeClr val="bg2">
                                <a:lumMod val="75000"/>
                              </a:schemeClr>
                            </a:solidFill>
                            <a:latin typeface="Cambria Math" panose="02040503050406030204" pitchFamily="18" charset="0"/>
                          </a:rPr>
                        </m:ctrlPr>
                      </m:accPr>
                      <m:e>
                        <m:r>
                          <a:rPr lang="fr-FR" sz="1400" b="0" i="1" smtClean="0">
                            <a:solidFill>
                              <a:schemeClr val="bg2">
                                <a:lumMod val="75000"/>
                              </a:schemeClr>
                            </a:solidFill>
                            <a:latin typeface="Cambria Math" panose="02040503050406030204" pitchFamily="18" charset="0"/>
                            <a:ea typeface="Cambria Math" panose="02040503050406030204" pitchFamily="18" charset="0"/>
                          </a:rPr>
                          <m:t>𝛻</m:t>
                        </m:r>
                      </m:e>
                    </m:acc>
                    <m:r>
                      <a:rPr lang="fr-FR" sz="1400" b="0" i="1" smtClean="0">
                        <a:solidFill>
                          <a:schemeClr val="bg2">
                            <a:lumMod val="75000"/>
                          </a:schemeClr>
                        </a:solidFill>
                        <a:latin typeface="Cambria Math" panose="02040503050406030204" pitchFamily="18" charset="0"/>
                      </a:rPr>
                      <m:t>𝑐</m:t>
                    </m:r>
                    <m:r>
                      <a:rPr lang="fr-FR" sz="1400" b="0" i="1" smtClean="0">
                        <a:solidFill>
                          <a:schemeClr val="bg2">
                            <a:lumMod val="75000"/>
                          </a:schemeClr>
                        </a:solidFill>
                        <a:latin typeface="Cambria Math" panose="02040503050406030204" pitchFamily="18" charset="0"/>
                      </a:rPr>
                      <m:t>+</m:t>
                    </m:r>
                    <m:acc>
                      <m:accPr>
                        <m:chr m:val="⃗"/>
                        <m:ctrlPr>
                          <a:rPr lang="fr-FR" sz="1400" i="1">
                            <a:solidFill>
                              <a:schemeClr val="bg2">
                                <a:lumMod val="75000"/>
                              </a:schemeClr>
                            </a:solidFill>
                            <a:latin typeface="Cambria Math" panose="02040503050406030204" pitchFamily="18" charset="0"/>
                            <a:ea typeface="Cambria Math" panose="02040503050406030204" pitchFamily="18" charset="0"/>
                          </a:rPr>
                        </m:ctrlPr>
                      </m:accPr>
                      <m:e>
                        <m:r>
                          <a:rPr lang="fr-FR" sz="1400" i="1">
                            <a:solidFill>
                              <a:schemeClr val="bg2">
                                <a:lumMod val="75000"/>
                              </a:schemeClr>
                            </a:solidFill>
                            <a:latin typeface="Cambria Math" panose="02040503050406030204" pitchFamily="18" charset="0"/>
                            <a:ea typeface="Cambria Math" panose="02040503050406030204" pitchFamily="18" charset="0"/>
                          </a:rPr>
                          <m:t>𝛻</m:t>
                        </m:r>
                        <m:r>
                          <a:rPr lang="fr-FR" sz="1400" b="0" i="1" smtClean="0">
                            <a:solidFill>
                              <a:schemeClr val="bg2">
                                <a:lumMod val="75000"/>
                              </a:schemeClr>
                            </a:solidFill>
                            <a:latin typeface="Cambria Math" panose="02040503050406030204" pitchFamily="18" charset="0"/>
                            <a:ea typeface="Cambria Math" panose="02040503050406030204" pitchFamily="18" charset="0"/>
                          </a:rPr>
                          <m:t>.</m:t>
                        </m:r>
                      </m:e>
                    </m:acc>
                    <m:acc>
                      <m:accPr>
                        <m:chr m:val="⃗"/>
                        <m:ctrlPr>
                          <a:rPr lang="fr-FR" sz="1400" i="1" smtClean="0">
                            <a:solidFill>
                              <a:schemeClr val="bg2">
                                <a:lumMod val="75000"/>
                              </a:schemeClr>
                            </a:solidFill>
                            <a:latin typeface="Cambria Math" panose="02040503050406030204" pitchFamily="18" charset="0"/>
                            <a:ea typeface="Cambria Math" panose="02040503050406030204" pitchFamily="18" charset="0"/>
                          </a:rPr>
                        </m:ctrlPr>
                      </m:accPr>
                      <m:e>
                        <m:r>
                          <a:rPr lang="fr-FR" sz="1400" b="0" i="1" smtClean="0">
                            <a:solidFill>
                              <a:schemeClr val="bg2">
                                <a:lumMod val="75000"/>
                              </a:schemeClr>
                            </a:solidFill>
                            <a:latin typeface="Cambria Math" panose="02040503050406030204" pitchFamily="18" charset="0"/>
                            <a:ea typeface="Cambria Math" panose="02040503050406030204" pitchFamily="18" charset="0"/>
                          </a:rPr>
                          <m:t>𝑗</m:t>
                        </m:r>
                      </m:e>
                    </m:acc>
                    <m:r>
                      <a:rPr lang="fr-FR" sz="1400" b="0" i="1" smtClean="0">
                        <a:solidFill>
                          <a:schemeClr val="bg2">
                            <a:lumMod val="75000"/>
                          </a:schemeClr>
                        </a:solidFill>
                        <a:latin typeface="Cambria Math" panose="02040503050406030204" pitchFamily="18" charset="0"/>
                      </a:rPr>
                      <m:t>=0</m:t>
                    </m:r>
                  </m:oMath>
                </a14:m>
                <a:r>
                  <a:rPr lang="fr-FR" sz="1400" dirty="0" smtClean="0">
                    <a:solidFill>
                      <a:schemeClr val="bg2">
                        <a:lumMod val="75000"/>
                      </a:schemeClr>
                    </a:solidFill>
                  </a:rPr>
                  <a:t>,</a:t>
                </a:r>
              </a:p>
              <a:p>
                <a:r>
                  <a:rPr lang="fr-FR" sz="1000" dirty="0" err="1" smtClean="0">
                    <a:solidFill>
                      <a:schemeClr val="bg2">
                        <a:lumMod val="75000"/>
                      </a:schemeClr>
                    </a:solidFill>
                  </a:rPr>
                  <a:t>with</a:t>
                </a:r>
                <a:r>
                  <a:rPr lang="fr-FR" sz="1000" dirty="0" smtClean="0">
                    <a:solidFill>
                      <a:schemeClr val="bg2">
                        <a:lumMod val="75000"/>
                      </a:schemeClr>
                    </a:solidFill>
                  </a:rPr>
                  <a:t> </a:t>
                </a:r>
                <a14:m>
                  <m:oMath xmlns:m="http://schemas.openxmlformats.org/officeDocument/2006/math">
                    <m:r>
                      <a:rPr lang="fr-FR" sz="1000" i="1">
                        <a:solidFill>
                          <a:schemeClr val="bg2">
                            <a:lumMod val="75000"/>
                          </a:schemeClr>
                        </a:solidFill>
                        <a:latin typeface="Cambria Math" panose="02040503050406030204" pitchFamily="18" charset="0"/>
                      </a:rPr>
                      <m:t>𝑐</m:t>
                    </m:r>
                  </m:oMath>
                </a14:m>
                <a:r>
                  <a:rPr lang="fr-FR" sz="1000" dirty="0" smtClean="0">
                    <a:solidFill>
                      <a:schemeClr val="bg2">
                        <a:lumMod val="75000"/>
                      </a:schemeClr>
                    </a:solidFill>
                  </a:rPr>
                  <a:t> the concentration of </a:t>
                </a:r>
                <a:r>
                  <a:rPr lang="fr-FR" sz="1000" dirty="0" err="1" smtClean="0">
                    <a:solidFill>
                      <a:schemeClr val="bg2">
                        <a:lumMod val="75000"/>
                      </a:schemeClr>
                    </a:solidFill>
                  </a:rPr>
                  <a:t>vapour</a:t>
                </a:r>
                <a:r>
                  <a:rPr lang="fr-FR" sz="1000" dirty="0" smtClean="0">
                    <a:solidFill>
                      <a:schemeClr val="bg2">
                        <a:lumMod val="75000"/>
                      </a:schemeClr>
                    </a:solidFill>
                  </a:rPr>
                  <a:t> in the air and </a:t>
                </a:r>
                <a14:m>
                  <m:oMath xmlns:m="http://schemas.openxmlformats.org/officeDocument/2006/math">
                    <m:acc>
                      <m:accPr>
                        <m:chr m:val="⃗"/>
                        <m:ctrlPr>
                          <a:rPr lang="fr-FR" sz="1000" i="1">
                            <a:solidFill>
                              <a:schemeClr val="bg2">
                                <a:lumMod val="75000"/>
                              </a:schemeClr>
                            </a:solidFill>
                            <a:latin typeface="Cambria Math" panose="02040503050406030204" pitchFamily="18" charset="0"/>
                            <a:ea typeface="Cambria Math" panose="02040503050406030204" pitchFamily="18" charset="0"/>
                          </a:rPr>
                        </m:ctrlPr>
                      </m:accPr>
                      <m:e>
                        <m:r>
                          <a:rPr lang="fr-FR" sz="1000" i="1">
                            <a:solidFill>
                              <a:schemeClr val="bg2">
                                <a:lumMod val="75000"/>
                              </a:schemeClr>
                            </a:solidFill>
                            <a:latin typeface="Cambria Math" panose="02040503050406030204" pitchFamily="18" charset="0"/>
                            <a:ea typeface="Cambria Math" panose="02040503050406030204" pitchFamily="18" charset="0"/>
                          </a:rPr>
                          <m:t>𝑗</m:t>
                        </m:r>
                      </m:e>
                    </m:acc>
                  </m:oMath>
                </a14:m>
                <a:r>
                  <a:rPr lang="fr-FR" sz="1000" dirty="0" smtClean="0">
                    <a:solidFill>
                      <a:schemeClr val="bg2">
                        <a:lumMod val="75000"/>
                      </a:schemeClr>
                    </a:solidFill>
                  </a:rPr>
                  <a:t> the mass diffusion flux </a:t>
                </a:r>
              </a:p>
              <a:p>
                <a:endParaRPr lang="fr-FR" dirty="0">
                  <a:solidFill>
                    <a:schemeClr val="bg2">
                      <a:lumMod val="75000"/>
                    </a:schemeClr>
                  </a:solidFill>
                </a:endParaRPr>
              </a:p>
            </p:txBody>
          </p:sp>
        </mc:Choice>
        <mc:Fallback xmlns="">
          <p:sp>
            <p:nvSpPr>
              <p:cNvPr id="32" name="ZoneTexte 31"/>
              <p:cNvSpPr txBox="1">
                <a:spLocks noRot="1" noChangeAspect="1" noMove="1" noResize="1" noEditPoints="1" noAdjustHandles="1" noChangeArrowheads="1" noChangeShapeType="1" noTextEdit="1"/>
              </p:cNvSpPr>
              <p:nvPr/>
            </p:nvSpPr>
            <p:spPr>
              <a:xfrm>
                <a:off x="6517301" y="1174114"/>
                <a:ext cx="6621412" cy="839974"/>
              </a:xfrm>
              <a:prstGeom prst="rect">
                <a:avLst/>
              </a:prstGeom>
              <a:blipFill rotWithShape="0">
                <a:blip r:embed="rId10"/>
                <a:stretch>
                  <a:fillRect l="-276"/>
                </a:stretch>
              </a:blipFill>
            </p:spPr>
            <p:txBody>
              <a:bodyPr/>
              <a:lstStyle/>
              <a:p>
                <a:r>
                  <a:rPr lang="fr-FR">
                    <a:noFill/>
                  </a:rPr>
                  <a:t> </a:t>
                </a:r>
              </a:p>
            </p:txBody>
          </p:sp>
        </mc:Fallback>
      </mc:AlternateContent>
      <p:sp>
        <p:nvSpPr>
          <p:cNvPr id="33" name="ZoneTexte 32"/>
          <p:cNvSpPr txBox="1"/>
          <p:nvPr/>
        </p:nvSpPr>
        <p:spPr>
          <a:xfrm>
            <a:off x="1113600" y="2263120"/>
            <a:ext cx="2632452" cy="338554"/>
          </a:xfrm>
          <a:prstGeom prst="rect">
            <a:avLst/>
          </a:prstGeom>
          <a:noFill/>
        </p:spPr>
        <p:txBody>
          <a:bodyPr wrap="none" rtlCol="0">
            <a:spAutoFit/>
          </a:bodyPr>
          <a:lstStyle/>
          <a:p>
            <a:r>
              <a:rPr lang="fr-FR" sz="1600" u="sng" dirty="0">
                <a:solidFill>
                  <a:schemeClr val="bg2">
                    <a:lumMod val="75000"/>
                  </a:schemeClr>
                </a:solidFill>
              </a:rPr>
              <a:t>Reynolds </a:t>
            </a:r>
            <a:r>
              <a:rPr lang="fr-FR" sz="1600" u="sng" dirty="0" err="1">
                <a:solidFill>
                  <a:schemeClr val="bg2">
                    <a:lumMod val="75000"/>
                  </a:schemeClr>
                </a:solidFill>
              </a:rPr>
              <a:t>decomposition</a:t>
            </a:r>
            <a:endParaRPr lang="fr-FR" sz="1600" u="sng" dirty="0">
              <a:solidFill>
                <a:schemeClr val="bg2">
                  <a:lumMod val="75000"/>
                </a:schemeClr>
              </a:solidFill>
            </a:endParaRPr>
          </a:p>
        </p:txBody>
      </p:sp>
      <p:sp>
        <p:nvSpPr>
          <p:cNvPr id="34" name="ZoneTexte 33"/>
          <p:cNvSpPr txBox="1"/>
          <p:nvPr/>
        </p:nvSpPr>
        <p:spPr>
          <a:xfrm>
            <a:off x="6517301" y="2257466"/>
            <a:ext cx="3927678" cy="338554"/>
          </a:xfrm>
          <a:prstGeom prst="rect">
            <a:avLst/>
          </a:prstGeom>
          <a:noFill/>
        </p:spPr>
        <p:txBody>
          <a:bodyPr wrap="none" rtlCol="0">
            <a:spAutoFit/>
          </a:bodyPr>
          <a:lstStyle/>
          <a:p>
            <a:r>
              <a:rPr lang="fr-FR" sz="1600" u="sng" dirty="0" smtClean="0">
                <a:solidFill>
                  <a:schemeClr val="bg2">
                    <a:lumMod val="75000"/>
                  </a:schemeClr>
                </a:solidFill>
              </a:rPr>
              <a:t>Reynolds </a:t>
            </a:r>
            <a:r>
              <a:rPr lang="fr-FR" sz="1600" u="sng" dirty="0" err="1" smtClean="0">
                <a:solidFill>
                  <a:schemeClr val="bg2">
                    <a:lumMod val="75000"/>
                  </a:schemeClr>
                </a:solidFill>
              </a:rPr>
              <a:t>Averaged</a:t>
            </a:r>
            <a:r>
              <a:rPr lang="fr-FR" sz="1600" u="sng" dirty="0" smtClean="0">
                <a:solidFill>
                  <a:schemeClr val="bg2">
                    <a:lumMod val="75000"/>
                  </a:schemeClr>
                </a:solidFill>
              </a:rPr>
              <a:t> </a:t>
            </a:r>
            <a:r>
              <a:rPr lang="fr-FR" sz="1600" u="sng" dirty="0" err="1" smtClean="0">
                <a:solidFill>
                  <a:schemeClr val="bg2">
                    <a:lumMod val="75000"/>
                  </a:schemeClr>
                </a:solidFill>
              </a:rPr>
              <a:t>equations</a:t>
            </a:r>
            <a:r>
              <a:rPr lang="fr-FR" sz="1600" u="sng" dirty="0" smtClean="0">
                <a:solidFill>
                  <a:schemeClr val="bg2">
                    <a:lumMod val="75000"/>
                  </a:schemeClr>
                </a:solidFill>
              </a:rPr>
              <a:t> (RANS)</a:t>
            </a:r>
            <a:endParaRPr lang="fr-FR" sz="1600" u="sng" dirty="0">
              <a:solidFill>
                <a:schemeClr val="bg2">
                  <a:lumMod val="75000"/>
                </a:schemeClr>
              </a:solidFill>
            </a:endParaRPr>
          </a:p>
        </p:txBody>
      </p:sp>
      <mc:AlternateContent xmlns:mc="http://schemas.openxmlformats.org/markup-compatibility/2006" xmlns:a14="http://schemas.microsoft.com/office/drawing/2010/main">
        <mc:Choice Requires="a14">
          <p:sp>
            <p:nvSpPr>
              <p:cNvPr id="35" name="ZoneTexte 34"/>
              <p:cNvSpPr txBox="1"/>
              <p:nvPr/>
            </p:nvSpPr>
            <p:spPr>
              <a:xfrm>
                <a:off x="1112520" y="2585396"/>
                <a:ext cx="11159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i="1" smtClean="0">
                          <a:solidFill>
                            <a:schemeClr val="bg2">
                              <a:lumMod val="75000"/>
                            </a:schemeClr>
                          </a:solidFill>
                          <a:latin typeface="Cambria Math" panose="02040503050406030204" pitchFamily="18" charset="0"/>
                        </a:rPr>
                        <m:t>𝑥</m:t>
                      </m:r>
                      <m:r>
                        <a:rPr lang="fr-FR" sz="1400" i="1" smtClean="0">
                          <a:solidFill>
                            <a:schemeClr val="bg2">
                              <a:lumMod val="75000"/>
                            </a:schemeClr>
                          </a:solidFill>
                          <a:latin typeface="Cambria Math" panose="02040503050406030204" pitchFamily="18" charset="0"/>
                        </a:rPr>
                        <m:t>=</m:t>
                      </m:r>
                      <m:acc>
                        <m:accPr>
                          <m:chr m:val="̅"/>
                          <m:ctrlPr>
                            <a:rPr lang="fr-FR" sz="1400" i="1">
                              <a:solidFill>
                                <a:schemeClr val="bg2">
                                  <a:lumMod val="75000"/>
                                </a:schemeClr>
                              </a:solidFill>
                              <a:latin typeface="Cambria Math" panose="02040503050406030204" pitchFamily="18" charset="0"/>
                            </a:rPr>
                          </m:ctrlPr>
                        </m:accPr>
                        <m:e>
                          <m:r>
                            <a:rPr lang="fr-FR" sz="1400" i="1">
                              <a:solidFill>
                                <a:schemeClr val="bg2">
                                  <a:lumMod val="75000"/>
                                </a:schemeClr>
                              </a:solidFill>
                              <a:latin typeface="Cambria Math" panose="02040503050406030204" pitchFamily="18" charset="0"/>
                            </a:rPr>
                            <m:t>𝑥</m:t>
                          </m:r>
                        </m:e>
                      </m:acc>
                      <m:r>
                        <a:rPr lang="fr-FR" sz="1400" i="1">
                          <a:solidFill>
                            <a:schemeClr val="bg2">
                              <a:lumMod val="75000"/>
                            </a:schemeClr>
                          </a:solidFill>
                          <a:latin typeface="Cambria Math" panose="02040503050406030204" pitchFamily="18" charset="0"/>
                        </a:rPr>
                        <m:t>+</m:t>
                      </m:r>
                      <m:sSup>
                        <m:sSupPr>
                          <m:ctrlPr>
                            <a:rPr lang="fr-FR" sz="1400" i="1">
                              <a:solidFill>
                                <a:schemeClr val="bg2">
                                  <a:lumMod val="75000"/>
                                </a:schemeClr>
                              </a:solidFill>
                              <a:latin typeface="Cambria Math" panose="02040503050406030204" pitchFamily="18" charset="0"/>
                            </a:rPr>
                          </m:ctrlPr>
                        </m:sSupPr>
                        <m:e>
                          <m:r>
                            <a:rPr lang="fr-FR" sz="1400" i="1">
                              <a:solidFill>
                                <a:schemeClr val="bg2">
                                  <a:lumMod val="75000"/>
                                </a:schemeClr>
                              </a:solidFill>
                              <a:latin typeface="Cambria Math" panose="02040503050406030204" pitchFamily="18" charset="0"/>
                            </a:rPr>
                            <m:t>𝑥</m:t>
                          </m:r>
                        </m:e>
                        <m:sup>
                          <m:r>
                            <a:rPr lang="fr-FR" sz="1400" i="1">
                              <a:solidFill>
                                <a:schemeClr val="bg2">
                                  <a:lumMod val="75000"/>
                                </a:schemeClr>
                              </a:solidFill>
                              <a:latin typeface="Cambria Math" panose="02040503050406030204" pitchFamily="18" charset="0"/>
                              <a:ea typeface="Cambria Math" panose="02040503050406030204" pitchFamily="18" charset="0"/>
                            </a:rPr>
                            <m:t>•</m:t>
                          </m:r>
                        </m:sup>
                      </m:sSup>
                    </m:oMath>
                  </m:oMathPara>
                </a14:m>
                <a:endParaRPr lang="fr-FR" sz="1400" dirty="0">
                  <a:solidFill>
                    <a:schemeClr val="bg2">
                      <a:lumMod val="75000"/>
                    </a:schemeClr>
                  </a:solidFill>
                </a:endParaRPr>
              </a:p>
            </p:txBody>
          </p:sp>
        </mc:Choice>
        <mc:Fallback xmlns="">
          <p:sp>
            <p:nvSpPr>
              <p:cNvPr id="35" name="ZoneTexte 34"/>
              <p:cNvSpPr txBox="1">
                <a:spLocks noRot="1" noChangeAspect="1" noMove="1" noResize="1" noEditPoints="1" noAdjustHandles="1" noChangeArrowheads="1" noChangeShapeType="1" noTextEdit="1"/>
              </p:cNvSpPr>
              <p:nvPr/>
            </p:nvSpPr>
            <p:spPr>
              <a:xfrm>
                <a:off x="1112520" y="2585396"/>
                <a:ext cx="1115952" cy="307777"/>
              </a:xfrm>
              <a:prstGeom prst="rect">
                <a:avLst/>
              </a:prstGeom>
              <a:blipFill rotWithShape="0">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ZoneTexte 35"/>
              <p:cNvSpPr txBox="1"/>
              <p:nvPr/>
            </p:nvSpPr>
            <p:spPr>
              <a:xfrm>
                <a:off x="6059270" y="2585396"/>
                <a:ext cx="3672321" cy="10315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i="1" smtClean="0">
                          <a:solidFill>
                            <a:schemeClr val="bg2">
                              <a:lumMod val="75000"/>
                            </a:schemeClr>
                          </a:solidFill>
                          <a:latin typeface="Cambria Math" panose="02040503050406030204" pitchFamily="18" charset="0"/>
                          <a:ea typeface="Cambria Math" panose="02040503050406030204" pitchFamily="18" charset="0"/>
                        </a:rPr>
                        <m:t>𝜌</m:t>
                      </m:r>
                      <m:sSub>
                        <m:sSub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b="0" i="1" smtClean="0">
                              <a:solidFill>
                                <a:schemeClr val="bg2">
                                  <a:lumMod val="75000"/>
                                </a:schemeClr>
                              </a:solidFill>
                              <a:latin typeface="Cambria Math" panose="02040503050406030204" pitchFamily="18" charset="0"/>
                              <a:ea typeface="Cambria Math" panose="02040503050406030204" pitchFamily="18" charset="0"/>
                            </a:rPr>
                            <m:t>𝑢</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𝑗</m:t>
                          </m:r>
                        </m:sub>
                      </m:sSub>
                      <m:sSub>
                        <m:sSub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i="1" smtClean="0">
                              <a:solidFill>
                                <a:schemeClr val="bg2">
                                  <a:lumMod val="75000"/>
                                </a:schemeClr>
                              </a:solidFill>
                              <a:latin typeface="Cambria Math" panose="02040503050406030204" pitchFamily="18" charset="0"/>
                              <a:ea typeface="Cambria Math" panose="02040503050406030204" pitchFamily="18" charset="0"/>
                            </a:rPr>
                            <m:t>𝜕</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𝑗</m:t>
                          </m:r>
                        </m:sub>
                      </m:sSub>
                      <m:sSub>
                        <m:sSub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b="0" i="1" smtClean="0">
                              <a:solidFill>
                                <a:schemeClr val="bg2">
                                  <a:lumMod val="75000"/>
                                </a:schemeClr>
                              </a:solidFill>
                              <a:latin typeface="Cambria Math" panose="02040503050406030204" pitchFamily="18" charset="0"/>
                              <a:ea typeface="Cambria Math" panose="02040503050406030204" pitchFamily="18" charset="0"/>
                            </a:rPr>
                            <m:t>𝑢</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𝑖</m:t>
                          </m:r>
                        </m:sub>
                      </m:sSub>
                      <m:r>
                        <a:rPr lang="fr-FR" sz="1400" b="0" i="1" smtClean="0">
                          <a:solidFill>
                            <a:schemeClr val="bg2">
                              <a:lumMod val="75000"/>
                            </a:schemeClr>
                          </a:solidFill>
                          <a:latin typeface="Cambria Math" panose="02040503050406030204" pitchFamily="18" charset="0"/>
                          <a:ea typeface="Cambria Math" panose="02040503050406030204" pitchFamily="18" charset="0"/>
                        </a:rPr>
                        <m:t>=−</m:t>
                      </m:r>
                      <m:sSub>
                        <m:sSubPr>
                          <m:ctrlPr>
                            <a:rPr lang="fr-FR" sz="1400" b="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b="0" i="1" smtClean="0">
                              <a:solidFill>
                                <a:schemeClr val="bg2">
                                  <a:lumMod val="75000"/>
                                </a:schemeClr>
                              </a:solidFill>
                              <a:latin typeface="Cambria Math" panose="02040503050406030204" pitchFamily="18" charset="0"/>
                              <a:ea typeface="Cambria Math" panose="02040503050406030204" pitchFamily="18" charset="0"/>
                            </a:rPr>
                            <m:t>𝜕</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𝑖</m:t>
                          </m:r>
                        </m:sub>
                      </m:sSub>
                      <m:r>
                        <a:rPr lang="fr-FR" sz="1400" b="0" i="1" smtClean="0">
                          <a:solidFill>
                            <a:schemeClr val="bg2">
                              <a:lumMod val="75000"/>
                            </a:schemeClr>
                          </a:solidFill>
                          <a:latin typeface="Cambria Math" panose="02040503050406030204" pitchFamily="18" charset="0"/>
                          <a:ea typeface="Cambria Math" panose="02040503050406030204" pitchFamily="18" charset="0"/>
                        </a:rPr>
                        <m:t>𝑝</m:t>
                      </m:r>
                      <m:r>
                        <a:rPr lang="fr-FR" sz="1400" b="0" i="1" smtClean="0">
                          <a:solidFill>
                            <a:schemeClr val="bg2">
                              <a:lumMod val="75000"/>
                            </a:schemeClr>
                          </a:solidFill>
                          <a:latin typeface="Cambria Math" panose="02040503050406030204" pitchFamily="18" charset="0"/>
                          <a:ea typeface="Cambria Math" panose="02040503050406030204" pitchFamily="18" charset="0"/>
                        </a:rPr>
                        <m:t>−</m:t>
                      </m:r>
                      <m:sSub>
                        <m:sSubPr>
                          <m:ctrlPr>
                            <a:rPr lang="fr-FR" sz="1400" b="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b="0" i="1" smtClean="0">
                              <a:solidFill>
                                <a:schemeClr val="bg2">
                                  <a:lumMod val="75000"/>
                                </a:schemeClr>
                              </a:solidFill>
                              <a:latin typeface="Cambria Math" panose="02040503050406030204" pitchFamily="18" charset="0"/>
                              <a:ea typeface="Cambria Math" panose="02040503050406030204" pitchFamily="18" charset="0"/>
                            </a:rPr>
                            <m:t>𝜕</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𝑗</m:t>
                          </m:r>
                        </m:sub>
                      </m:sSub>
                      <m:acc>
                        <m:accPr>
                          <m:chr m:val="̅"/>
                          <m:ctrlPr>
                            <a:rPr lang="fr-FR" sz="1400" b="0" i="1" smtClean="0">
                              <a:solidFill>
                                <a:schemeClr val="bg2">
                                  <a:lumMod val="75000"/>
                                </a:schemeClr>
                              </a:solidFill>
                              <a:latin typeface="Cambria Math" panose="02040503050406030204" pitchFamily="18" charset="0"/>
                              <a:ea typeface="Cambria Math" panose="02040503050406030204" pitchFamily="18" charset="0"/>
                            </a:rPr>
                          </m:ctrlPr>
                        </m:accPr>
                        <m:e>
                          <m:sSubSup>
                            <m:sSubSupPr>
                              <m:ctrlPr>
                                <a:rPr lang="fr-FR" sz="1400" b="0" i="1" smtClean="0">
                                  <a:solidFill>
                                    <a:schemeClr val="bg2">
                                      <a:lumMod val="75000"/>
                                    </a:schemeClr>
                                  </a:solidFill>
                                  <a:latin typeface="Cambria Math" panose="02040503050406030204" pitchFamily="18" charset="0"/>
                                  <a:ea typeface="Cambria Math" panose="02040503050406030204" pitchFamily="18" charset="0"/>
                                </a:rPr>
                              </m:ctrlPr>
                            </m:sSubSupPr>
                            <m:e>
                              <m:r>
                                <a:rPr lang="fr-FR" sz="1400" b="0" i="1" smtClean="0">
                                  <a:solidFill>
                                    <a:schemeClr val="bg2">
                                      <a:lumMod val="75000"/>
                                    </a:schemeClr>
                                  </a:solidFill>
                                  <a:latin typeface="Cambria Math" panose="02040503050406030204" pitchFamily="18" charset="0"/>
                                  <a:ea typeface="Cambria Math" panose="02040503050406030204" pitchFamily="18" charset="0"/>
                                </a:rPr>
                                <m:t>𝑢</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𝑖</m:t>
                              </m:r>
                            </m:sub>
                            <m:sup>
                              <m:r>
                                <a:rPr lang="fr-FR" sz="1400" b="0" i="1" smtClean="0">
                                  <a:solidFill>
                                    <a:schemeClr val="bg2">
                                      <a:lumMod val="75000"/>
                                    </a:schemeClr>
                                  </a:solidFill>
                                  <a:latin typeface="Cambria Math" panose="02040503050406030204" pitchFamily="18" charset="0"/>
                                  <a:ea typeface="Cambria Math" panose="02040503050406030204" pitchFamily="18" charset="0"/>
                                </a:rPr>
                                <m:t>•</m:t>
                              </m:r>
                            </m:sup>
                          </m:sSubSup>
                          <m:sSubSup>
                            <m:sSubSupPr>
                              <m:ctrlPr>
                                <a:rPr lang="fr-FR" sz="1400" b="0" i="1" smtClean="0">
                                  <a:solidFill>
                                    <a:schemeClr val="bg2">
                                      <a:lumMod val="75000"/>
                                    </a:schemeClr>
                                  </a:solidFill>
                                  <a:latin typeface="Cambria Math" panose="02040503050406030204" pitchFamily="18" charset="0"/>
                                  <a:ea typeface="Cambria Math" panose="02040503050406030204" pitchFamily="18" charset="0"/>
                                </a:rPr>
                              </m:ctrlPr>
                            </m:sSubSupPr>
                            <m:e>
                              <m:r>
                                <a:rPr lang="fr-FR" sz="1400" b="0" i="1" smtClean="0">
                                  <a:solidFill>
                                    <a:schemeClr val="bg2">
                                      <a:lumMod val="75000"/>
                                    </a:schemeClr>
                                  </a:solidFill>
                                  <a:latin typeface="Cambria Math" panose="02040503050406030204" pitchFamily="18" charset="0"/>
                                  <a:ea typeface="Cambria Math" panose="02040503050406030204" pitchFamily="18" charset="0"/>
                                </a:rPr>
                                <m:t>𝑢</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𝑗</m:t>
                              </m:r>
                            </m:sub>
                            <m:sup>
                              <m:r>
                                <a:rPr lang="fr-FR" sz="1400" b="0" i="1" smtClean="0">
                                  <a:solidFill>
                                    <a:schemeClr val="bg2">
                                      <a:lumMod val="75000"/>
                                    </a:schemeClr>
                                  </a:solidFill>
                                  <a:latin typeface="Cambria Math" panose="02040503050406030204" pitchFamily="18" charset="0"/>
                                  <a:ea typeface="Cambria Math" panose="02040503050406030204" pitchFamily="18" charset="0"/>
                                </a:rPr>
                                <m:t>•</m:t>
                              </m:r>
                            </m:sup>
                          </m:sSubSup>
                        </m:e>
                      </m:acc>
                      <m:r>
                        <a:rPr lang="fr-FR" sz="1400" i="1">
                          <a:solidFill>
                            <a:schemeClr val="bg2">
                              <a:lumMod val="75000"/>
                            </a:schemeClr>
                          </a:solidFill>
                          <a:latin typeface="Cambria Math" panose="02040503050406030204" pitchFamily="18" charset="0"/>
                          <a:ea typeface="Cambria Math" panose="02040503050406030204" pitchFamily="18" charset="0"/>
                        </a:rPr>
                        <m:t>+</m:t>
                      </m:r>
                      <m:r>
                        <a:rPr lang="fr-FR" sz="1400" i="1">
                          <a:solidFill>
                            <a:schemeClr val="bg2">
                              <a:lumMod val="75000"/>
                            </a:schemeClr>
                          </a:solidFill>
                          <a:latin typeface="Cambria Math" panose="02040503050406030204" pitchFamily="18" charset="0"/>
                          <a:ea typeface="Cambria Math" panose="02040503050406030204" pitchFamily="18" charset="0"/>
                        </a:rPr>
                        <m:t>𝜇</m:t>
                      </m:r>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m:t>
                          </m:r>
                        </m:e>
                        <m:sub>
                          <m:r>
                            <a:rPr lang="fr-FR" sz="1400" i="1">
                              <a:solidFill>
                                <a:schemeClr val="bg2">
                                  <a:lumMod val="75000"/>
                                </a:schemeClr>
                              </a:solidFill>
                              <a:latin typeface="Cambria Math" panose="02040503050406030204" pitchFamily="18" charset="0"/>
                              <a:ea typeface="Cambria Math" panose="02040503050406030204" pitchFamily="18" charset="0"/>
                            </a:rPr>
                            <m:t>𝑗𝑗</m:t>
                          </m:r>
                        </m:sub>
                      </m:sSub>
                      <m:sSub>
                        <m:sSub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b="0" i="1" smtClean="0">
                              <a:solidFill>
                                <a:schemeClr val="bg2">
                                  <a:lumMod val="75000"/>
                                </a:schemeClr>
                              </a:solidFill>
                              <a:latin typeface="Cambria Math" panose="02040503050406030204" pitchFamily="18" charset="0"/>
                              <a:ea typeface="Cambria Math" panose="02040503050406030204" pitchFamily="18" charset="0"/>
                            </a:rPr>
                            <m:t>𝑢</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𝑖</m:t>
                          </m:r>
                        </m:sub>
                      </m:sSub>
                    </m:oMath>
                  </m:oMathPara>
                </a14:m>
                <a:endParaRPr lang="fr-FR" sz="1400" i="1" dirty="0" smtClean="0">
                  <a:solidFill>
                    <a:schemeClr val="bg2">
                      <a:lumMod val="75000"/>
                    </a:schemeClr>
                  </a:solidFill>
                  <a:latin typeface="Cambria Math" panose="02040503050406030204" pitchFamily="18" charset="0"/>
                  <a:ea typeface="Cambria Math" panose="02040503050406030204" pitchFamily="18" charset="0"/>
                </a:endParaRPr>
              </a:p>
              <a:p>
                <a:endParaRPr lang="fr-FR" sz="1400" dirty="0" smtClean="0">
                  <a:solidFill>
                    <a:schemeClr val="bg2">
                      <a:lumMod val="75000"/>
                    </a:schemeClr>
                  </a:solidFill>
                  <a:ea typeface="Cambria Math" panose="02040503050406030204" pitchFamily="18" charset="0"/>
                </a:endParaRPr>
              </a:p>
              <a:p>
                <a:endParaRPr lang="fr-FR" sz="1400" dirty="0" smtClean="0">
                  <a:solidFill>
                    <a:schemeClr val="bg2">
                      <a:lumMod val="75000"/>
                    </a:schemeClr>
                  </a:solidFill>
                  <a:ea typeface="Cambria Math" panose="02040503050406030204" pitchFamily="18" charset="0"/>
                </a:endParaRPr>
              </a:p>
              <a:p>
                <a:endParaRPr lang="fr-FR" sz="1400" dirty="0">
                  <a:solidFill>
                    <a:schemeClr val="bg2">
                      <a:lumMod val="75000"/>
                    </a:schemeClr>
                  </a:solidFill>
                </a:endParaRPr>
              </a:p>
            </p:txBody>
          </p:sp>
        </mc:Choice>
        <mc:Fallback xmlns="">
          <p:sp>
            <p:nvSpPr>
              <p:cNvPr id="36" name="ZoneTexte 35"/>
              <p:cNvSpPr txBox="1">
                <a:spLocks noRot="1" noChangeAspect="1" noMove="1" noResize="1" noEditPoints="1" noAdjustHandles="1" noChangeArrowheads="1" noChangeShapeType="1" noTextEdit="1"/>
              </p:cNvSpPr>
              <p:nvPr/>
            </p:nvSpPr>
            <p:spPr>
              <a:xfrm>
                <a:off x="6059270" y="2585396"/>
                <a:ext cx="3672321" cy="1031564"/>
              </a:xfrm>
              <a:prstGeom prst="rect">
                <a:avLst/>
              </a:prstGeom>
              <a:blipFill rotWithShape="0">
                <a:blip r:embed="rId12"/>
                <a:stretch>
                  <a:fillRect/>
                </a:stretch>
              </a:blipFill>
            </p:spPr>
            <p:txBody>
              <a:bodyPr/>
              <a:lstStyle/>
              <a:p>
                <a:r>
                  <a:rPr lang="fr-FR">
                    <a:noFill/>
                  </a:rPr>
                  <a:t> </a:t>
                </a:r>
              </a:p>
            </p:txBody>
          </p:sp>
        </mc:Fallback>
      </mc:AlternateContent>
      <p:sp>
        <p:nvSpPr>
          <p:cNvPr id="37" name="Accolade ouvrante 36"/>
          <p:cNvSpPr/>
          <p:nvPr/>
        </p:nvSpPr>
        <p:spPr>
          <a:xfrm rot="16200000">
            <a:off x="8126887" y="2583995"/>
            <a:ext cx="98216" cy="64544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38" name="Accolade ouvrante 37"/>
          <p:cNvSpPr/>
          <p:nvPr/>
        </p:nvSpPr>
        <p:spPr>
          <a:xfrm rot="16200000">
            <a:off x="11541108" y="2703566"/>
            <a:ext cx="88825" cy="45366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9" name="ZoneTexte 38"/>
              <p:cNvSpPr txBox="1"/>
              <p:nvPr/>
            </p:nvSpPr>
            <p:spPr>
              <a:xfrm>
                <a:off x="7833824" y="2861462"/>
                <a:ext cx="759247" cy="5335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sSubPr>
                        <m:e>
                          <m:f>
                            <m:f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fPr>
                            <m:num>
                              <m:r>
                                <a:rPr lang="fr-FR" sz="1400" b="0" i="1" smtClean="0">
                                  <a:solidFill>
                                    <a:schemeClr val="bg2">
                                      <a:lumMod val="75000"/>
                                    </a:schemeClr>
                                  </a:solidFill>
                                  <a:latin typeface="Cambria Math" panose="02040503050406030204" pitchFamily="18" charset="0"/>
                                  <a:ea typeface="Cambria Math" panose="02040503050406030204" pitchFamily="18" charset="0"/>
                                </a:rPr>
                                <m:t>1</m:t>
                              </m:r>
                            </m:num>
                            <m:den>
                              <m:r>
                                <a:rPr lang="fr-FR" sz="1400" i="1" smtClean="0">
                                  <a:solidFill>
                                    <a:schemeClr val="bg2">
                                      <a:lumMod val="75000"/>
                                    </a:schemeClr>
                                  </a:solidFill>
                                  <a:latin typeface="Cambria Math" panose="02040503050406030204" pitchFamily="18" charset="0"/>
                                  <a:ea typeface="Cambria Math" panose="02040503050406030204" pitchFamily="18" charset="0"/>
                                </a:rPr>
                                <m:t>𝜌</m:t>
                              </m:r>
                            </m:den>
                          </m:f>
                          <m:r>
                            <a:rPr lang="fr-FR" sz="1400" i="1">
                              <a:solidFill>
                                <a:schemeClr val="bg2">
                                  <a:lumMod val="75000"/>
                                </a:schemeClr>
                              </a:solidFill>
                              <a:latin typeface="Cambria Math" panose="02040503050406030204" pitchFamily="18" charset="0"/>
                              <a:ea typeface="Cambria Math" panose="02040503050406030204" pitchFamily="18" charset="0"/>
                            </a:rPr>
                            <m:t>𝜕</m:t>
                          </m:r>
                        </m:e>
                        <m:sub>
                          <m:r>
                            <a:rPr lang="fr-FR" sz="1400" i="1">
                              <a:solidFill>
                                <a:schemeClr val="bg2">
                                  <a:lumMod val="75000"/>
                                </a:schemeClr>
                              </a:solidFill>
                              <a:latin typeface="Cambria Math" panose="02040503050406030204" pitchFamily="18" charset="0"/>
                              <a:ea typeface="Cambria Math" panose="02040503050406030204" pitchFamily="18" charset="0"/>
                            </a:rPr>
                            <m:t>𝑗</m:t>
                          </m:r>
                        </m:sub>
                      </m:sSub>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𝑅</m:t>
                          </m:r>
                        </m:e>
                        <m:sub>
                          <m:r>
                            <a:rPr lang="fr-FR" sz="1400" i="1">
                              <a:solidFill>
                                <a:schemeClr val="bg2">
                                  <a:lumMod val="75000"/>
                                </a:schemeClr>
                              </a:solidFill>
                              <a:latin typeface="Cambria Math" panose="02040503050406030204" pitchFamily="18" charset="0"/>
                              <a:ea typeface="Cambria Math" panose="02040503050406030204" pitchFamily="18" charset="0"/>
                            </a:rPr>
                            <m:t>𝑖𝑗</m:t>
                          </m:r>
                        </m:sub>
                      </m:sSub>
                    </m:oMath>
                  </m:oMathPara>
                </a14:m>
                <a:endParaRPr lang="fr-FR" sz="1400" dirty="0">
                  <a:solidFill>
                    <a:schemeClr val="bg2">
                      <a:lumMod val="75000"/>
                    </a:schemeClr>
                  </a:solidFill>
                </a:endParaRPr>
              </a:p>
            </p:txBody>
          </p:sp>
        </mc:Choice>
        <mc:Fallback xmlns="">
          <p:sp>
            <p:nvSpPr>
              <p:cNvPr id="39" name="ZoneTexte 38"/>
              <p:cNvSpPr txBox="1">
                <a:spLocks noRot="1" noChangeAspect="1" noMove="1" noResize="1" noEditPoints="1" noAdjustHandles="1" noChangeArrowheads="1" noChangeShapeType="1" noTextEdit="1"/>
              </p:cNvSpPr>
              <p:nvPr/>
            </p:nvSpPr>
            <p:spPr>
              <a:xfrm>
                <a:off x="7833824" y="2861462"/>
                <a:ext cx="759247" cy="533544"/>
              </a:xfrm>
              <a:prstGeom prst="rect">
                <a:avLst/>
              </a:prstGeom>
              <a:blipFill rotWithShape="0">
                <a:blip r:embed="rId13"/>
                <a:stretch>
                  <a:fillRect b="-11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ZoneTexte 39"/>
              <p:cNvSpPr txBox="1"/>
              <p:nvPr/>
            </p:nvSpPr>
            <p:spPr>
              <a:xfrm>
                <a:off x="11286245" y="2932565"/>
                <a:ext cx="603690" cy="3250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m:t>
                          </m:r>
                        </m:e>
                        <m:sub>
                          <m:r>
                            <a:rPr lang="fr-FR" sz="1400" i="1">
                              <a:solidFill>
                                <a:schemeClr val="bg2">
                                  <a:lumMod val="75000"/>
                                </a:schemeClr>
                              </a:solidFill>
                              <a:latin typeface="Cambria Math" panose="02040503050406030204" pitchFamily="18" charset="0"/>
                              <a:ea typeface="Cambria Math" panose="02040503050406030204" pitchFamily="18" charset="0"/>
                            </a:rPr>
                            <m:t>𝑗</m:t>
                          </m:r>
                        </m:sub>
                      </m:sSub>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b="0" i="1" smtClean="0">
                              <a:solidFill>
                                <a:schemeClr val="bg2">
                                  <a:lumMod val="75000"/>
                                </a:schemeClr>
                              </a:solidFill>
                              <a:latin typeface="Cambria Math" panose="02040503050406030204" pitchFamily="18" charset="0"/>
                              <a:ea typeface="Cambria Math" panose="02040503050406030204" pitchFamily="18" charset="0"/>
                            </a:rPr>
                            <m:t>𝑚</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𝑡</m:t>
                          </m:r>
                        </m:sub>
                      </m:sSub>
                    </m:oMath>
                  </m:oMathPara>
                </a14:m>
                <a:endParaRPr lang="fr-FR" sz="1400" dirty="0">
                  <a:solidFill>
                    <a:schemeClr val="bg2">
                      <a:lumMod val="75000"/>
                    </a:schemeClr>
                  </a:solidFill>
                </a:endParaRPr>
              </a:p>
            </p:txBody>
          </p:sp>
        </mc:Choice>
        <mc:Fallback xmlns="">
          <p:sp>
            <p:nvSpPr>
              <p:cNvPr id="40" name="ZoneTexte 39"/>
              <p:cNvSpPr txBox="1">
                <a:spLocks noRot="1" noChangeAspect="1" noMove="1" noResize="1" noEditPoints="1" noAdjustHandles="1" noChangeArrowheads="1" noChangeShapeType="1" noTextEdit="1"/>
              </p:cNvSpPr>
              <p:nvPr/>
            </p:nvSpPr>
            <p:spPr>
              <a:xfrm>
                <a:off x="11286245" y="2932565"/>
                <a:ext cx="603690" cy="325089"/>
              </a:xfrm>
              <a:prstGeom prst="rect">
                <a:avLst/>
              </a:prstGeom>
              <a:blipFill rotWithShape="0">
                <a:blip r:embed="rId14"/>
                <a:stretch>
                  <a:fillRect b="-377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p:cNvSpPr txBox="1"/>
              <p:nvPr/>
            </p:nvSpPr>
            <p:spPr>
              <a:xfrm>
                <a:off x="9372021" y="2598214"/>
                <a:ext cx="2588337" cy="346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𝑢</m:t>
                          </m:r>
                        </m:e>
                        <m:sub>
                          <m:r>
                            <a:rPr lang="fr-FR" sz="1400" i="1">
                              <a:solidFill>
                                <a:schemeClr val="bg2">
                                  <a:lumMod val="75000"/>
                                </a:schemeClr>
                              </a:solidFill>
                              <a:latin typeface="Cambria Math" panose="02040503050406030204" pitchFamily="18" charset="0"/>
                              <a:ea typeface="Cambria Math" panose="02040503050406030204" pitchFamily="18" charset="0"/>
                            </a:rPr>
                            <m:t>𝑖</m:t>
                          </m:r>
                        </m:sub>
                      </m:sSub>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m:t>
                          </m:r>
                        </m:e>
                        <m:sub>
                          <m:r>
                            <a:rPr lang="fr-FR" sz="1400" i="1">
                              <a:solidFill>
                                <a:schemeClr val="bg2">
                                  <a:lumMod val="75000"/>
                                </a:schemeClr>
                              </a:solidFill>
                              <a:latin typeface="Cambria Math" panose="02040503050406030204" pitchFamily="18" charset="0"/>
                              <a:ea typeface="Cambria Math" panose="02040503050406030204" pitchFamily="18" charset="0"/>
                            </a:rPr>
                            <m:t>𝑖</m:t>
                          </m:r>
                        </m:sub>
                      </m:sSub>
                      <m:r>
                        <a:rPr lang="fr-FR" sz="1400" i="1">
                          <a:solidFill>
                            <a:schemeClr val="bg2">
                              <a:lumMod val="75000"/>
                            </a:schemeClr>
                          </a:solidFill>
                          <a:latin typeface="Cambria Math" panose="02040503050406030204" pitchFamily="18" charset="0"/>
                          <a:ea typeface="Cambria Math" panose="02040503050406030204" pitchFamily="18" charset="0"/>
                        </a:rPr>
                        <m:t>𝑐</m:t>
                      </m:r>
                      <m:r>
                        <a:rPr lang="fr-FR" sz="1400" i="1">
                          <a:solidFill>
                            <a:schemeClr val="bg2">
                              <a:lumMod val="75000"/>
                            </a:schemeClr>
                          </a:solidFill>
                          <a:latin typeface="Cambria Math" panose="02040503050406030204" pitchFamily="18" charset="0"/>
                          <a:ea typeface="Cambria Math" panose="02040503050406030204" pitchFamily="18" charset="0"/>
                        </a:rPr>
                        <m:t>+</m:t>
                      </m:r>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𝑢</m:t>
                          </m:r>
                        </m:e>
                        <m:sub>
                          <m:r>
                            <a:rPr lang="fr-FR" sz="1400" i="1">
                              <a:solidFill>
                                <a:schemeClr val="bg2">
                                  <a:lumMod val="75000"/>
                                </a:schemeClr>
                              </a:solidFill>
                              <a:latin typeface="Cambria Math" panose="02040503050406030204" pitchFamily="18" charset="0"/>
                              <a:ea typeface="Cambria Math" panose="02040503050406030204" pitchFamily="18" charset="0"/>
                            </a:rPr>
                            <m:t>𝑗</m:t>
                          </m:r>
                        </m:sub>
                      </m:sSub>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m:t>
                          </m:r>
                        </m:e>
                        <m:sub>
                          <m:r>
                            <a:rPr lang="fr-FR" sz="1400" i="1">
                              <a:solidFill>
                                <a:schemeClr val="bg2">
                                  <a:lumMod val="75000"/>
                                </a:schemeClr>
                              </a:solidFill>
                              <a:latin typeface="Cambria Math" panose="02040503050406030204" pitchFamily="18" charset="0"/>
                              <a:ea typeface="Cambria Math" panose="02040503050406030204" pitchFamily="18" charset="0"/>
                            </a:rPr>
                            <m:t>𝑗</m:t>
                          </m:r>
                        </m:sub>
                      </m:sSub>
                      <m:r>
                        <a:rPr lang="fr-FR" sz="1400" i="1">
                          <a:solidFill>
                            <a:schemeClr val="bg2">
                              <a:lumMod val="75000"/>
                            </a:schemeClr>
                          </a:solidFill>
                          <a:latin typeface="Cambria Math" panose="02040503050406030204" pitchFamily="18" charset="0"/>
                          <a:ea typeface="Cambria Math" panose="02040503050406030204" pitchFamily="18" charset="0"/>
                        </a:rPr>
                        <m:t>𝑐</m:t>
                      </m:r>
                      <m:r>
                        <a:rPr lang="fr-FR" sz="1400" i="1">
                          <a:solidFill>
                            <a:schemeClr val="bg2">
                              <a:lumMod val="75000"/>
                            </a:schemeClr>
                          </a:solidFill>
                          <a:latin typeface="Cambria Math" panose="02040503050406030204" pitchFamily="18" charset="0"/>
                          <a:ea typeface="Cambria Math" panose="02040503050406030204" pitchFamily="18" charset="0"/>
                        </a:rPr>
                        <m:t>=−</m:t>
                      </m:r>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m:t>
                          </m:r>
                        </m:e>
                        <m:sub>
                          <m:r>
                            <a:rPr lang="fr-FR" sz="1400" i="1">
                              <a:solidFill>
                                <a:schemeClr val="bg2">
                                  <a:lumMod val="75000"/>
                                </a:schemeClr>
                              </a:solidFill>
                              <a:latin typeface="Cambria Math" panose="02040503050406030204" pitchFamily="18" charset="0"/>
                              <a:ea typeface="Cambria Math" panose="02040503050406030204" pitchFamily="18" charset="0"/>
                            </a:rPr>
                            <m:t>𝑗</m:t>
                          </m:r>
                        </m:sub>
                      </m:sSub>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𝑗</m:t>
                          </m:r>
                        </m:e>
                        <m:sub>
                          <m:r>
                            <a:rPr lang="fr-FR" sz="1400" i="1">
                              <a:solidFill>
                                <a:schemeClr val="bg2">
                                  <a:lumMod val="75000"/>
                                </a:schemeClr>
                              </a:solidFill>
                              <a:latin typeface="Cambria Math" panose="02040503050406030204" pitchFamily="18" charset="0"/>
                              <a:ea typeface="Cambria Math" panose="02040503050406030204" pitchFamily="18" charset="0"/>
                            </a:rPr>
                            <m:t>𝑗</m:t>
                          </m:r>
                        </m:sub>
                      </m:sSub>
                      <m:r>
                        <a:rPr lang="fr-FR" sz="1400" i="1">
                          <a:solidFill>
                            <a:schemeClr val="bg2">
                              <a:lumMod val="75000"/>
                            </a:schemeClr>
                          </a:solidFill>
                          <a:latin typeface="Cambria Math" panose="02040503050406030204" pitchFamily="18" charset="0"/>
                          <a:ea typeface="Cambria Math" panose="02040503050406030204" pitchFamily="18" charset="0"/>
                        </a:rPr>
                        <m:t>−</m:t>
                      </m:r>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m:t>
                          </m:r>
                        </m:e>
                        <m:sub>
                          <m:r>
                            <a:rPr lang="fr-FR" sz="1400" i="1">
                              <a:solidFill>
                                <a:schemeClr val="bg2">
                                  <a:lumMod val="75000"/>
                                </a:schemeClr>
                              </a:solidFill>
                              <a:latin typeface="Cambria Math" panose="02040503050406030204" pitchFamily="18" charset="0"/>
                              <a:ea typeface="Cambria Math" panose="02040503050406030204" pitchFamily="18" charset="0"/>
                            </a:rPr>
                            <m:t>𝑗</m:t>
                          </m:r>
                        </m:sub>
                      </m:sSub>
                      <m:acc>
                        <m:accPr>
                          <m:chr m:val="̅"/>
                          <m:ctrlPr>
                            <a:rPr lang="fr-FR" sz="1400" i="1">
                              <a:solidFill>
                                <a:schemeClr val="bg2">
                                  <a:lumMod val="75000"/>
                                </a:schemeClr>
                              </a:solidFill>
                              <a:latin typeface="Cambria Math" panose="02040503050406030204" pitchFamily="18" charset="0"/>
                              <a:ea typeface="Cambria Math" panose="02040503050406030204" pitchFamily="18" charset="0"/>
                            </a:rPr>
                          </m:ctrlPr>
                        </m:accPr>
                        <m:e>
                          <m:sSubSup>
                            <m:sSubSupPr>
                              <m:ctrlPr>
                                <a:rPr lang="fr-FR" sz="1400" i="1">
                                  <a:solidFill>
                                    <a:schemeClr val="bg2">
                                      <a:lumMod val="75000"/>
                                    </a:schemeClr>
                                  </a:solidFill>
                                  <a:latin typeface="Cambria Math" panose="02040503050406030204" pitchFamily="18" charset="0"/>
                                  <a:ea typeface="Cambria Math" panose="02040503050406030204" pitchFamily="18" charset="0"/>
                                </a:rPr>
                              </m:ctrlPr>
                            </m:sSubSupPr>
                            <m:e>
                              <m:r>
                                <a:rPr lang="fr-FR" sz="1400" i="1">
                                  <a:solidFill>
                                    <a:schemeClr val="bg2">
                                      <a:lumMod val="75000"/>
                                    </a:schemeClr>
                                  </a:solidFill>
                                  <a:latin typeface="Cambria Math" panose="02040503050406030204" pitchFamily="18" charset="0"/>
                                  <a:ea typeface="Cambria Math" panose="02040503050406030204" pitchFamily="18" charset="0"/>
                                </a:rPr>
                                <m:t>𝑢</m:t>
                              </m:r>
                            </m:e>
                            <m:sub>
                              <m:r>
                                <a:rPr lang="fr-FR" sz="1400" i="1">
                                  <a:solidFill>
                                    <a:schemeClr val="bg2">
                                      <a:lumMod val="75000"/>
                                    </a:schemeClr>
                                  </a:solidFill>
                                  <a:latin typeface="Cambria Math" panose="02040503050406030204" pitchFamily="18" charset="0"/>
                                  <a:ea typeface="Cambria Math" panose="02040503050406030204" pitchFamily="18" charset="0"/>
                                </a:rPr>
                                <m:t>𝑗</m:t>
                              </m:r>
                            </m:sub>
                            <m:sup>
                              <m:r>
                                <a:rPr lang="fr-FR" sz="1400" i="1">
                                  <a:solidFill>
                                    <a:schemeClr val="bg2">
                                      <a:lumMod val="75000"/>
                                    </a:schemeClr>
                                  </a:solidFill>
                                  <a:latin typeface="Cambria Math" panose="02040503050406030204" pitchFamily="18" charset="0"/>
                                  <a:ea typeface="Cambria Math" panose="02040503050406030204" pitchFamily="18" charset="0"/>
                                </a:rPr>
                                <m:t>•</m:t>
                              </m:r>
                            </m:sup>
                          </m:sSubSup>
                          <m:sSup>
                            <m:sSupPr>
                              <m:ctrlPr>
                                <a:rPr lang="fr-FR" sz="1400" i="1">
                                  <a:solidFill>
                                    <a:schemeClr val="bg2">
                                      <a:lumMod val="75000"/>
                                    </a:schemeClr>
                                  </a:solidFill>
                                  <a:latin typeface="Cambria Math" panose="02040503050406030204" pitchFamily="18" charset="0"/>
                                  <a:ea typeface="Cambria Math" panose="02040503050406030204" pitchFamily="18" charset="0"/>
                                </a:rPr>
                              </m:ctrlPr>
                            </m:sSupPr>
                            <m:e>
                              <m:r>
                                <a:rPr lang="fr-FR" sz="1400" i="1">
                                  <a:solidFill>
                                    <a:schemeClr val="bg2">
                                      <a:lumMod val="75000"/>
                                    </a:schemeClr>
                                  </a:solidFill>
                                  <a:latin typeface="Cambria Math" panose="02040503050406030204" pitchFamily="18" charset="0"/>
                                  <a:ea typeface="Cambria Math" panose="02040503050406030204" pitchFamily="18" charset="0"/>
                                </a:rPr>
                                <m:t>𝑐</m:t>
                              </m:r>
                            </m:e>
                            <m:sup>
                              <m:r>
                                <a:rPr lang="fr-FR" sz="1400" i="1">
                                  <a:solidFill>
                                    <a:schemeClr val="bg2">
                                      <a:lumMod val="75000"/>
                                    </a:schemeClr>
                                  </a:solidFill>
                                  <a:latin typeface="Cambria Math" panose="02040503050406030204" pitchFamily="18" charset="0"/>
                                  <a:ea typeface="Cambria Math" panose="02040503050406030204" pitchFamily="18" charset="0"/>
                                </a:rPr>
                                <m:t>•</m:t>
                              </m:r>
                            </m:sup>
                          </m:sSup>
                        </m:e>
                      </m:acc>
                    </m:oMath>
                  </m:oMathPara>
                </a14:m>
                <a:endParaRPr lang="fr-FR" sz="1400" dirty="0">
                  <a:solidFill>
                    <a:schemeClr val="bg2">
                      <a:lumMod val="75000"/>
                    </a:schemeClr>
                  </a:solidFill>
                </a:endParaRPr>
              </a:p>
            </p:txBody>
          </p:sp>
        </mc:Choice>
        <mc:Fallback xmlns="">
          <p:sp>
            <p:nvSpPr>
              <p:cNvPr id="41" name="ZoneTexte 40"/>
              <p:cNvSpPr txBox="1">
                <a:spLocks noRot="1" noChangeAspect="1" noMove="1" noResize="1" noEditPoints="1" noAdjustHandles="1" noChangeArrowheads="1" noChangeShapeType="1" noTextEdit="1"/>
              </p:cNvSpPr>
              <p:nvPr/>
            </p:nvSpPr>
            <p:spPr>
              <a:xfrm>
                <a:off x="9372021" y="2598214"/>
                <a:ext cx="2588337" cy="346505"/>
              </a:xfrm>
              <a:prstGeom prst="rect">
                <a:avLst/>
              </a:prstGeom>
              <a:blipFill rotWithShape="0">
                <a:blip r:embed="rId15"/>
                <a:stretch>
                  <a:fillRect b="-350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ZoneTexte 41"/>
              <p:cNvSpPr txBox="1"/>
              <p:nvPr/>
            </p:nvSpPr>
            <p:spPr>
              <a:xfrm>
                <a:off x="1113600" y="3215449"/>
                <a:ext cx="2636171" cy="358368"/>
              </a:xfrm>
              <a:prstGeom prst="rect">
                <a:avLst/>
              </a:prstGeom>
              <a:noFill/>
            </p:spPr>
            <p:txBody>
              <a:bodyPr wrap="none" rtlCol="0">
                <a:spAutoFit/>
              </a:bodyPr>
              <a:lstStyle/>
              <a:p>
                <a:r>
                  <a:rPr lang="fr-FR" sz="1600" u="sng" dirty="0" smtClean="0">
                    <a:solidFill>
                      <a:schemeClr val="bg2">
                        <a:lumMod val="75000"/>
                      </a:schemeClr>
                    </a:solidFill>
                  </a:rPr>
                  <a:t>Turbulent stress </a:t>
                </a:r>
                <a:r>
                  <a:rPr lang="fr-FR" sz="1600" u="sng" dirty="0" err="1" smtClean="0">
                    <a:solidFill>
                      <a:schemeClr val="bg2">
                        <a:lumMod val="75000"/>
                      </a:schemeClr>
                    </a:solidFill>
                  </a:rPr>
                  <a:t>tensor</a:t>
                </a:r>
                <a:r>
                  <a:rPr lang="fr-FR" sz="1600" u="sng" dirty="0" smtClean="0">
                    <a:solidFill>
                      <a:schemeClr val="bg2">
                        <a:lumMod val="75000"/>
                      </a:schemeClr>
                    </a:solidFill>
                  </a:rPr>
                  <a:t> </a:t>
                </a:r>
                <a14:m>
                  <m:oMath xmlns:m="http://schemas.openxmlformats.org/officeDocument/2006/math">
                    <m:sSub>
                      <m:sSubPr>
                        <m:ctrlPr>
                          <a:rPr lang="fr-FR" sz="1600" i="1">
                            <a:solidFill>
                              <a:schemeClr val="bg2">
                                <a:lumMod val="75000"/>
                              </a:schemeClr>
                            </a:solidFill>
                            <a:latin typeface="Cambria Math" panose="02040503050406030204" pitchFamily="18" charset="0"/>
                            <a:ea typeface="Cambria Math" panose="02040503050406030204" pitchFamily="18" charset="0"/>
                          </a:rPr>
                        </m:ctrlPr>
                      </m:sSubPr>
                      <m:e>
                        <m:r>
                          <a:rPr lang="fr-FR" sz="1600" i="1">
                            <a:solidFill>
                              <a:schemeClr val="bg2">
                                <a:lumMod val="75000"/>
                              </a:schemeClr>
                            </a:solidFill>
                            <a:latin typeface="Cambria Math" panose="02040503050406030204" pitchFamily="18" charset="0"/>
                            <a:ea typeface="Cambria Math" panose="02040503050406030204" pitchFamily="18" charset="0"/>
                          </a:rPr>
                          <m:t>𝑅</m:t>
                        </m:r>
                      </m:e>
                      <m:sub>
                        <m:r>
                          <a:rPr lang="fr-FR" sz="1600" i="1">
                            <a:solidFill>
                              <a:schemeClr val="bg2">
                                <a:lumMod val="75000"/>
                              </a:schemeClr>
                            </a:solidFill>
                            <a:latin typeface="Cambria Math" panose="02040503050406030204" pitchFamily="18" charset="0"/>
                            <a:ea typeface="Cambria Math" panose="02040503050406030204" pitchFamily="18" charset="0"/>
                          </a:rPr>
                          <m:t>𝑖𝑗</m:t>
                        </m:r>
                      </m:sub>
                    </m:sSub>
                  </m:oMath>
                </a14:m>
                <a:endParaRPr lang="fr-FR" sz="1600" u="sng" dirty="0">
                  <a:solidFill>
                    <a:schemeClr val="bg2">
                      <a:lumMod val="75000"/>
                    </a:schemeClr>
                  </a:solidFill>
                </a:endParaRPr>
              </a:p>
            </p:txBody>
          </p:sp>
        </mc:Choice>
        <mc:Fallback xmlns="">
          <p:sp>
            <p:nvSpPr>
              <p:cNvPr id="42" name="ZoneTexte 41"/>
              <p:cNvSpPr txBox="1">
                <a:spLocks noRot="1" noChangeAspect="1" noMove="1" noResize="1" noEditPoints="1" noAdjustHandles="1" noChangeArrowheads="1" noChangeShapeType="1" noTextEdit="1"/>
              </p:cNvSpPr>
              <p:nvPr/>
            </p:nvSpPr>
            <p:spPr>
              <a:xfrm>
                <a:off x="1113600" y="3215449"/>
                <a:ext cx="2636171" cy="358368"/>
              </a:xfrm>
              <a:prstGeom prst="rect">
                <a:avLst/>
              </a:prstGeom>
              <a:blipFill rotWithShape="0">
                <a:blip r:embed="rId16"/>
                <a:stretch>
                  <a:fillRect l="-1389" t="-6780" b="-1355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42"/>
              <p:cNvSpPr txBox="1"/>
              <p:nvPr/>
            </p:nvSpPr>
            <p:spPr>
              <a:xfrm>
                <a:off x="1112519" y="3537725"/>
                <a:ext cx="7613927" cy="561949"/>
              </a:xfrm>
              <a:prstGeom prst="rect">
                <a:avLst/>
              </a:prstGeom>
              <a:noFill/>
            </p:spPr>
            <p:txBody>
              <a:bodyPr wrap="square" rtlCol="0">
                <a:spAutoFit/>
              </a:bodyPr>
              <a:lstStyle/>
              <a:p>
                <a14:m>
                  <m:oMath xmlns:m="http://schemas.openxmlformats.org/officeDocument/2006/math">
                    <m:sSub>
                      <m:sSub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𝑅</m:t>
                        </m:r>
                      </m:e>
                      <m:sub>
                        <m:r>
                          <a:rPr lang="fr-FR" sz="1400" i="1">
                            <a:solidFill>
                              <a:schemeClr val="bg2">
                                <a:lumMod val="75000"/>
                              </a:schemeClr>
                            </a:solidFill>
                            <a:latin typeface="Cambria Math" panose="02040503050406030204" pitchFamily="18" charset="0"/>
                            <a:ea typeface="Cambria Math" panose="02040503050406030204" pitchFamily="18" charset="0"/>
                          </a:rPr>
                          <m:t>𝑖𝑗</m:t>
                        </m:r>
                      </m:sub>
                    </m:sSub>
                    <m:r>
                      <a:rPr lang="fr-FR" sz="1400" b="0" i="1" smtClean="0">
                        <a:solidFill>
                          <a:schemeClr val="bg2">
                            <a:lumMod val="75000"/>
                          </a:schemeClr>
                        </a:solidFill>
                        <a:latin typeface="Cambria Math" panose="02040503050406030204" pitchFamily="18" charset="0"/>
                        <a:ea typeface="Cambria Math" panose="02040503050406030204" pitchFamily="18" charset="0"/>
                      </a:rPr>
                      <m:t>=−</m:t>
                    </m:r>
                    <m:r>
                      <a:rPr lang="fr-FR" sz="1400" b="0" i="1" smtClean="0">
                        <a:solidFill>
                          <a:schemeClr val="bg2">
                            <a:lumMod val="75000"/>
                          </a:schemeClr>
                        </a:solidFill>
                        <a:latin typeface="Cambria Math" panose="02040503050406030204" pitchFamily="18" charset="0"/>
                        <a:ea typeface="Cambria Math" panose="02040503050406030204" pitchFamily="18" charset="0"/>
                      </a:rPr>
                      <m:t>𝜌</m:t>
                    </m:r>
                    <m:acc>
                      <m:accPr>
                        <m:chr m:val="̅"/>
                        <m:ctrlPr>
                          <a:rPr lang="fr-FR" sz="1400" i="1">
                            <a:solidFill>
                              <a:schemeClr val="bg2">
                                <a:lumMod val="75000"/>
                              </a:schemeClr>
                            </a:solidFill>
                            <a:latin typeface="Cambria Math" panose="02040503050406030204" pitchFamily="18" charset="0"/>
                            <a:ea typeface="Cambria Math" panose="02040503050406030204" pitchFamily="18" charset="0"/>
                          </a:rPr>
                        </m:ctrlPr>
                      </m:accPr>
                      <m:e>
                        <m:sSubSup>
                          <m:sSubSupPr>
                            <m:ctrlPr>
                              <a:rPr lang="fr-FR" sz="1400" i="1">
                                <a:solidFill>
                                  <a:schemeClr val="bg2">
                                    <a:lumMod val="75000"/>
                                  </a:schemeClr>
                                </a:solidFill>
                                <a:latin typeface="Cambria Math" panose="02040503050406030204" pitchFamily="18" charset="0"/>
                                <a:ea typeface="Cambria Math" panose="02040503050406030204" pitchFamily="18" charset="0"/>
                              </a:rPr>
                            </m:ctrlPr>
                          </m:sSubSupPr>
                          <m:e>
                            <m:r>
                              <a:rPr lang="fr-FR" sz="1400" i="1">
                                <a:solidFill>
                                  <a:schemeClr val="bg2">
                                    <a:lumMod val="75000"/>
                                  </a:schemeClr>
                                </a:solidFill>
                                <a:latin typeface="Cambria Math" panose="02040503050406030204" pitchFamily="18" charset="0"/>
                                <a:ea typeface="Cambria Math" panose="02040503050406030204" pitchFamily="18" charset="0"/>
                              </a:rPr>
                              <m:t>𝑢</m:t>
                            </m:r>
                          </m:e>
                          <m:sub>
                            <m:r>
                              <a:rPr lang="fr-FR" sz="1400" i="1">
                                <a:solidFill>
                                  <a:schemeClr val="bg2">
                                    <a:lumMod val="75000"/>
                                  </a:schemeClr>
                                </a:solidFill>
                                <a:latin typeface="Cambria Math" panose="02040503050406030204" pitchFamily="18" charset="0"/>
                                <a:ea typeface="Cambria Math" panose="02040503050406030204" pitchFamily="18" charset="0"/>
                              </a:rPr>
                              <m:t>𝑖</m:t>
                            </m:r>
                          </m:sub>
                          <m:sup>
                            <m:r>
                              <a:rPr lang="fr-FR" sz="1400" i="1">
                                <a:solidFill>
                                  <a:schemeClr val="bg2">
                                    <a:lumMod val="75000"/>
                                  </a:schemeClr>
                                </a:solidFill>
                                <a:latin typeface="Cambria Math" panose="02040503050406030204" pitchFamily="18" charset="0"/>
                                <a:ea typeface="Cambria Math" panose="02040503050406030204" pitchFamily="18" charset="0"/>
                              </a:rPr>
                              <m:t>•</m:t>
                            </m:r>
                          </m:sup>
                        </m:sSubSup>
                        <m:sSubSup>
                          <m:sSubSupPr>
                            <m:ctrlPr>
                              <a:rPr lang="fr-FR" sz="1400" i="1">
                                <a:solidFill>
                                  <a:schemeClr val="bg2">
                                    <a:lumMod val="75000"/>
                                  </a:schemeClr>
                                </a:solidFill>
                                <a:latin typeface="Cambria Math" panose="02040503050406030204" pitchFamily="18" charset="0"/>
                                <a:ea typeface="Cambria Math" panose="02040503050406030204" pitchFamily="18" charset="0"/>
                              </a:rPr>
                            </m:ctrlPr>
                          </m:sSubSupPr>
                          <m:e>
                            <m:r>
                              <a:rPr lang="fr-FR" sz="1400" i="1">
                                <a:solidFill>
                                  <a:schemeClr val="bg2">
                                    <a:lumMod val="75000"/>
                                  </a:schemeClr>
                                </a:solidFill>
                                <a:latin typeface="Cambria Math" panose="02040503050406030204" pitchFamily="18" charset="0"/>
                                <a:ea typeface="Cambria Math" panose="02040503050406030204" pitchFamily="18" charset="0"/>
                              </a:rPr>
                              <m:t>𝑢</m:t>
                            </m:r>
                          </m:e>
                          <m:sub>
                            <m:r>
                              <a:rPr lang="fr-FR" sz="1400" i="1">
                                <a:solidFill>
                                  <a:schemeClr val="bg2">
                                    <a:lumMod val="75000"/>
                                  </a:schemeClr>
                                </a:solidFill>
                                <a:latin typeface="Cambria Math" panose="02040503050406030204" pitchFamily="18" charset="0"/>
                                <a:ea typeface="Cambria Math" panose="02040503050406030204" pitchFamily="18" charset="0"/>
                              </a:rPr>
                              <m:t>𝑗</m:t>
                            </m:r>
                          </m:sub>
                          <m:sup>
                            <m:r>
                              <a:rPr lang="fr-FR" sz="1400" i="1">
                                <a:solidFill>
                                  <a:schemeClr val="bg2">
                                    <a:lumMod val="75000"/>
                                  </a:schemeClr>
                                </a:solidFill>
                                <a:latin typeface="Cambria Math" panose="02040503050406030204" pitchFamily="18" charset="0"/>
                                <a:ea typeface="Cambria Math" panose="02040503050406030204" pitchFamily="18" charset="0"/>
                              </a:rPr>
                              <m:t>•</m:t>
                            </m:r>
                          </m:sup>
                        </m:sSubSup>
                      </m:e>
                    </m:acc>
                    <m:r>
                      <a:rPr lang="fr-FR" sz="1400" b="0" i="1" smtClean="0">
                        <a:solidFill>
                          <a:schemeClr val="bg2">
                            <a:lumMod val="75000"/>
                          </a:schemeClr>
                        </a:solidFill>
                        <a:latin typeface="Cambria Math" panose="02040503050406030204" pitchFamily="18" charset="0"/>
                        <a:ea typeface="Cambria Math" panose="02040503050406030204" pitchFamily="18" charset="0"/>
                      </a:rPr>
                      <m:t>=</m:t>
                    </m:r>
                    <m:r>
                      <a:rPr lang="fr-FR" sz="1400" i="1">
                        <a:solidFill>
                          <a:schemeClr val="bg2">
                            <a:lumMod val="75000"/>
                          </a:schemeClr>
                        </a:solidFill>
                        <a:latin typeface="Cambria Math" panose="02040503050406030204" pitchFamily="18" charset="0"/>
                        <a:ea typeface="Cambria Math" panose="02040503050406030204" pitchFamily="18" charset="0"/>
                      </a:rPr>
                      <m:t>𝜌</m:t>
                    </m:r>
                    <m:sSub>
                      <m:sSub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i="1" smtClean="0">
                            <a:solidFill>
                              <a:schemeClr val="bg2">
                                <a:lumMod val="75000"/>
                              </a:schemeClr>
                            </a:solidFill>
                            <a:latin typeface="Cambria Math" panose="02040503050406030204" pitchFamily="18" charset="0"/>
                            <a:ea typeface="Cambria Math" panose="02040503050406030204" pitchFamily="18" charset="0"/>
                          </a:rPr>
                          <m:t>𝜈</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𝑡</m:t>
                        </m:r>
                      </m:sub>
                    </m:sSub>
                    <m:sSub>
                      <m:sSub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i="1" smtClean="0">
                            <a:solidFill>
                              <a:schemeClr val="bg2">
                                <a:lumMod val="75000"/>
                              </a:schemeClr>
                            </a:solidFill>
                            <a:latin typeface="Cambria Math" panose="02040503050406030204" pitchFamily="18" charset="0"/>
                            <a:ea typeface="Cambria Math" panose="02040503050406030204" pitchFamily="18" charset="0"/>
                          </a:rPr>
                          <m:t>𝜕</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𝑗</m:t>
                        </m:r>
                      </m:sub>
                    </m:sSub>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𝑢</m:t>
                        </m:r>
                      </m:e>
                      <m:sub>
                        <m:r>
                          <a:rPr lang="fr-FR" sz="1400" i="1">
                            <a:solidFill>
                              <a:schemeClr val="bg2">
                                <a:lumMod val="75000"/>
                              </a:schemeClr>
                            </a:solidFill>
                            <a:latin typeface="Cambria Math" panose="02040503050406030204" pitchFamily="18" charset="0"/>
                            <a:ea typeface="Cambria Math" panose="02040503050406030204" pitchFamily="18" charset="0"/>
                          </a:rPr>
                          <m:t>𝑖</m:t>
                        </m:r>
                      </m:sub>
                    </m:sSub>
                  </m:oMath>
                </a14:m>
                <a:r>
                  <a:rPr lang="fr-FR" sz="1400" dirty="0" smtClean="0">
                    <a:solidFill>
                      <a:schemeClr val="bg2">
                        <a:lumMod val="75000"/>
                      </a:schemeClr>
                    </a:solidFill>
                  </a:rPr>
                  <a:t>,   </a:t>
                </a:r>
                <a14:m>
                  <m:oMath xmlns:m="http://schemas.openxmlformats.org/officeDocument/2006/math">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smtClean="0">
                            <a:solidFill>
                              <a:schemeClr val="bg2">
                                <a:lumMod val="75000"/>
                              </a:schemeClr>
                            </a:solidFill>
                            <a:latin typeface="Cambria Math" panose="02040503050406030204" pitchFamily="18" charset="0"/>
                            <a:ea typeface="Cambria Math" panose="02040503050406030204" pitchFamily="18" charset="0"/>
                          </a:rPr>
                          <m:t>𝜈</m:t>
                        </m:r>
                      </m:e>
                      <m:sub>
                        <m:r>
                          <a:rPr lang="fr-FR" sz="1400" i="1">
                            <a:solidFill>
                              <a:schemeClr val="bg2">
                                <a:lumMod val="75000"/>
                              </a:schemeClr>
                            </a:solidFill>
                            <a:latin typeface="Cambria Math" panose="02040503050406030204" pitchFamily="18" charset="0"/>
                            <a:ea typeface="Cambria Math" panose="02040503050406030204" pitchFamily="18" charset="0"/>
                          </a:rPr>
                          <m:t>𝑡</m:t>
                        </m:r>
                      </m:sub>
                    </m:sSub>
                    <m:d>
                      <m:dPr>
                        <m:ctrlPr>
                          <a:rPr lang="fr-FR" sz="1400" b="0" i="1" smtClean="0">
                            <a:solidFill>
                              <a:schemeClr val="bg2">
                                <a:lumMod val="75000"/>
                              </a:schemeClr>
                            </a:solidFill>
                            <a:latin typeface="Cambria Math" panose="02040503050406030204" pitchFamily="18" charset="0"/>
                            <a:ea typeface="Cambria Math" panose="02040503050406030204" pitchFamily="18" charset="0"/>
                          </a:rPr>
                        </m:ctrlPr>
                      </m:dPr>
                      <m:e>
                        <m:sSub>
                          <m:sSubPr>
                            <m:ctrlPr>
                              <a:rPr lang="fr-FR" sz="1400" b="0" i="1" smtClean="0">
                                <a:solidFill>
                                  <a:schemeClr val="bg2">
                                    <a:lumMod val="75000"/>
                                  </a:schemeClr>
                                </a:solidFill>
                                <a:latin typeface="Cambria Math" panose="02040503050406030204" pitchFamily="18" charset="0"/>
                                <a:ea typeface="Cambria Math" panose="02040503050406030204" pitchFamily="18" charset="0"/>
                              </a:rPr>
                            </m:ctrlPr>
                          </m:sSubPr>
                          <m:e>
                            <m:r>
                              <a:rPr lang="fr-FR" sz="1400" b="0" i="1" smtClean="0">
                                <a:solidFill>
                                  <a:schemeClr val="bg2">
                                    <a:lumMod val="75000"/>
                                  </a:schemeClr>
                                </a:solidFill>
                                <a:latin typeface="Cambria Math" panose="02040503050406030204" pitchFamily="18" charset="0"/>
                                <a:ea typeface="Cambria Math" panose="02040503050406030204" pitchFamily="18" charset="0"/>
                              </a:rPr>
                              <m:t>𝑙</m:t>
                            </m:r>
                          </m:e>
                          <m:sub>
                            <m:r>
                              <a:rPr lang="fr-FR" sz="1400" b="0" i="1" smtClean="0">
                                <a:solidFill>
                                  <a:schemeClr val="bg2">
                                    <a:lumMod val="75000"/>
                                  </a:schemeClr>
                                </a:solidFill>
                                <a:latin typeface="Cambria Math" panose="02040503050406030204" pitchFamily="18" charset="0"/>
                                <a:ea typeface="Cambria Math" panose="02040503050406030204" pitchFamily="18" charset="0"/>
                              </a:rPr>
                              <m:t>𝑚</m:t>
                            </m:r>
                          </m:sub>
                        </m:sSub>
                      </m:e>
                    </m:d>
                  </m:oMath>
                </a14:m>
                <a:endParaRPr lang="fr-FR" sz="1400" b="0" dirty="0" smtClean="0">
                  <a:solidFill>
                    <a:schemeClr val="bg2">
                      <a:lumMod val="75000"/>
                    </a:schemeClr>
                  </a:solidFill>
                  <a:ea typeface="Cambria Math" panose="02040503050406030204" pitchFamily="18" charset="0"/>
                </a:endParaRPr>
              </a:p>
              <a:p>
                <a:endParaRPr lang="fr-FR" sz="1400" dirty="0">
                  <a:solidFill>
                    <a:schemeClr val="bg2">
                      <a:lumMod val="75000"/>
                    </a:schemeClr>
                  </a:solidFill>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1112519" y="3537725"/>
                <a:ext cx="7613927" cy="561949"/>
              </a:xfrm>
              <a:prstGeom prst="rect">
                <a:avLst/>
              </a:prstGeom>
              <a:blipFill rotWithShape="0">
                <a:blip r:embed="rId17"/>
                <a:stretch>
                  <a:fillRect t="-10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43"/>
              <p:cNvSpPr txBox="1"/>
              <p:nvPr/>
            </p:nvSpPr>
            <p:spPr>
              <a:xfrm>
                <a:off x="6517301" y="3535768"/>
                <a:ext cx="3678237" cy="462434"/>
              </a:xfrm>
              <a:prstGeom prst="rect">
                <a:avLst/>
              </a:prstGeom>
              <a:noFill/>
            </p:spPr>
            <p:txBody>
              <a:bodyPr wrap="square" rtlCol="0">
                <a:spAutoFit/>
              </a:bodyPr>
              <a:lstStyle/>
              <a:p>
                <a14:m>
                  <m:oMath xmlns:m="http://schemas.openxmlformats.org/officeDocument/2006/math">
                    <m:sSub>
                      <m:sSubPr>
                        <m:ctrlPr>
                          <a:rPr lang="fr-FR" sz="1400" i="1" smtClean="0">
                            <a:solidFill>
                              <a:schemeClr val="bg2"/>
                            </a:solidFill>
                            <a:latin typeface="Cambria Math" panose="02040503050406030204" pitchFamily="18" charset="0"/>
                            <a:ea typeface="Cambria Math" panose="02040503050406030204" pitchFamily="18" charset="0"/>
                          </a:rPr>
                        </m:ctrlPr>
                      </m:sSubPr>
                      <m:e>
                        <m:r>
                          <a:rPr lang="fr-FR" sz="1400" b="0" i="1" smtClean="0">
                            <a:solidFill>
                              <a:schemeClr val="bg2"/>
                            </a:solidFill>
                            <a:latin typeface="Cambria Math" panose="02040503050406030204" pitchFamily="18" charset="0"/>
                            <a:ea typeface="Cambria Math" panose="02040503050406030204" pitchFamily="18" charset="0"/>
                          </a:rPr>
                          <m:t>𝑚</m:t>
                        </m:r>
                      </m:e>
                      <m:sub>
                        <m:r>
                          <a:rPr lang="fr-FR" sz="1400" b="0" i="1" smtClean="0">
                            <a:solidFill>
                              <a:schemeClr val="bg2"/>
                            </a:solidFill>
                            <a:latin typeface="Cambria Math" panose="02040503050406030204" pitchFamily="18" charset="0"/>
                            <a:ea typeface="Cambria Math" panose="02040503050406030204" pitchFamily="18" charset="0"/>
                          </a:rPr>
                          <m:t>𝑡</m:t>
                        </m:r>
                      </m:sub>
                    </m:sSub>
                    <m:r>
                      <a:rPr lang="fr-FR" sz="1400" b="0" i="1" smtClean="0">
                        <a:solidFill>
                          <a:schemeClr val="bg2"/>
                        </a:solidFill>
                        <a:latin typeface="Cambria Math" panose="02040503050406030204" pitchFamily="18" charset="0"/>
                        <a:ea typeface="Cambria Math" panose="02040503050406030204" pitchFamily="18" charset="0"/>
                      </a:rPr>
                      <m:t>=</m:t>
                    </m:r>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m:t>
                        </m:r>
                      </m:e>
                      <m:sub>
                        <m:r>
                          <a:rPr lang="fr-FR" sz="1400" i="1">
                            <a:solidFill>
                              <a:schemeClr val="bg2"/>
                            </a:solidFill>
                            <a:latin typeface="Cambria Math" panose="02040503050406030204" pitchFamily="18" charset="0"/>
                            <a:ea typeface="Cambria Math" panose="02040503050406030204" pitchFamily="18" charset="0"/>
                          </a:rPr>
                          <m:t>𝑗</m:t>
                        </m:r>
                      </m:sub>
                    </m:sSub>
                    <m:acc>
                      <m:accPr>
                        <m:chr m:val="̅"/>
                        <m:ctrlPr>
                          <a:rPr lang="fr-FR" sz="1400" i="1">
                            <a:solidFill>
                              <a:schemeClr val="bg2"/>
                            </a:solidFill>
                            <a:latin typeface="Cambria Math" panose="02040503050406030204" pitchFamily="18" charset="0"/>
                            <a:ea typeface="Cambria Math" panose="02040503050406030204" pitchFamily="18" charset="0"/>
                          </a:rPr>
                        </m:ctrlPr>
                      </m:accPr>
                      <m:e>
                        <m:sSubSup>
                          <m:sSubSupPr>
                            <m:ctrlPr>
                              <a:rPr lang="fr-FR" sz="1400" i="1">
                                <a:solidFill>
                                  <a:schemeClr val="bg2"/>
                                </a:solidFill>
                                <a:latin typeface="Cambria Math" panose="02040503050406030204" pitchFamily="18" charset="0"/>
                                <a:ea typeface="Cambria Math" panose="02040503050406030204" pitchFamily="18" charset="0"/>
                              </a:rPr>
                            </m:ctrlPr>
                          </m:sSubSupPr>
                          <m:e>
                            <m:r>
                              <a:rPr lang="fr-FR" sz="1400" i="1">
                                <a:solidFill>
                                  <a:schemeClr val="bg2"/>
                                </a:solidFill>
                                <a:latin typeface="Cambria Math" panose="02040503050406030204" pitchFamily="18" charset="0"/>
                                <a:ea typeface="Cambria Math" panose="02040503050406030204" pitchFamily="18" charset="0"/>
                              </a:rPr>
                              <m:t>𝑢</m:t>
                            </m:r>
                          </m:e>
                          <m:sub>
                            <m:r>
                              <a:rPr lang="fr-FR" sz="1400" i="1">
                                <a:solidFill>
                                  <a:schemeClr val="bg2"/>
                                </a:solidFill>
                                <a:latin typeface="Cambria Math" panose="02040503050406030204" pitchFamily="18" charset="0"/>
                                <a:ea typeface="Cambria Math" panose="02040503050406030204" pitchFamily="18" charset="0"/>
                              </a:rPr>
                              <m:t>𝑗</m:t>
                            </m:r>
                          </m:sub>
                          <m:sup>
                            <m:r>
                              <a:rPr lang="fr-FR" sz="1400" i="1">
                                <a:solidFill>
                                  <a:schemeClr val="bg2"/>
                                </a:solidFill>
                                <a:latin typeface="Cambria Math" panose="02040503050406030204" pitchFamily="18" charset="0"/>
                                <a:ea typeface="Cambria Math" panose="02040503050406030204" pitchFamily="18" charset="0"/>
                              </a:rPr>
                              <m:t>•</m:t>
                            </m:r>
                          </m:sup>
                        </m:sSubSup>
                        <m:sSup>
                          <m:sSupPr>
                            <m:ctrlPr>
                              <a:rPr lang="fr-FR" sz="1400" i="1">
                                <a:solidFill>
                                  <a:schemeClr val="bg2"/>
                                </a:solidFill>
                                <a:latin typeface="Cambria Math" panose="02040503050406030204" pitchFamily="18" charset="0"/>
                                <a:ea typeface="Cambria Math" panose="02040503050406030204" pitchFamily="18" charset="0"/>
                              </a:rPr>
                            </m:ctrlPr>
                          </m:sSupPr>
                          <m:e>
                            <m:r>
                              <a:rPr lang="fr-FR" sz="1400" i="1">
                                <a:solidFill>
                                  <a:schemeClr val="bg2"/>
                                </a:solidFill>
                                <a:latin typeface="Cambria Math" panose="02040503050406030204" pitchFamily="18" charset="0"/>
                                <a:ea typeface="Cambria Math" panose="02040503050406030204" pitchFamily="18" charset="0"/>
                              </a:rPr>
                              <m:t>𝑐</m:t>
                            </m:r>
                          </m:e>
                          <m:sup>
                            <m:r>
                              <a:rPr lang="fr-FR" sz="1400" i="1">
                                <a:solidFill>
                                  <a:schemeClr val="bg2"/>
                                </a:solidFill>
                                <a:latin typeface="Cambria Math" panose="02040503050406030204" pitchFamily="18" charset="0"/>
                                <a:ea typeface="Cambria Math" panose="02040503050406030204" pitchFamily="18" charset="0"/>
                              </a:rPr>
                              <m:t>•</m:t>
                            </m:r>
                          </m:sup>
                        </m:sSup>
                      </m:e>
                    </m:acc>
                    <m:r>
                      <a:rPr lang="fr-FR" sz="1400" b="0" i="1" smtClean="0">
                        <a:solidFill>
                          <a:schemeClr val="bg2"/>
                        </a:solidFill>
                        <a:latin typeface="Cambria Math" panose="02040503050406030204" pitchFamily="18" charset="0"/>
                        <a:ea typeface="Cambria Math" panose="02040503050406030204" pitchFamily="18" charset="0"/>
                      </a:rPr>
                      <m:t>=</m:t>
                    </m:r>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b="0" i="1" smtClean="0">
                            <a:solidFill>
                              <a:schemeClr val="bg2"/>
                            </a:solidFill>
                            <a:latin typeface="Cambria Math" panose="02040503050406030204" pitchFamily="18" charset="0"/>
                            <a:ea typeface="Cambria Math" panose="02040503050406030204" pitchFamily="18" charset="0"/>
                          </a:rPr>
                          <m:t>𝐷</m:t>
                        </m:r>
                      </m:e>
                      <m:sub>
                        <m:r>
                          <a:rPr lang="fr-FR" sz="1400" i="1">
                            <a:solidFill>
                              <a:schemeClr val="bg2"/>
                            </a:solidFill>
                            <a:latin typeface="Cambria Math" panose="02040503050406030204" pitchFamily="18" charset="0"/>
                            <a:ea typeface="Cambria Math" panose="02040503050406030204" pitchFamily="18" charset="0"/>
                          </a:rPr>
                          <m:t>𝑡</m:t>
                        </m:r>
                      </m:sub>
                    </m:sSub>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m:t>
                        </m:r>
                      </m:e>
                      <m:sub>
                        <m:r>
                          <a:rPr lang="fr-FR" sz="1400" i="1">
                            <a:solidFill>
                              <a:schemeClr val="bg2"/>
                            </a:solidFill>
                            <a:latin typeface="Cambria Math" panose="02040503050406030204" pitchFamily="18" charset="0"/>
                            <a:ea typeface="Cambria Math" panose="02040503050406030204" pitchFamily="18" charset="0"/>
                          </a:rPr>
                          <m:t>𝑗</m:t>
                        </m:r>
                      </m:sub>
                    </m:sSub>
                    <m:r>
                      <a:rPr lang="fr-FR" sz="1400" i="1">
                        <a:solidFill>
                          <a:schemeClr val="bg2"/>
                        </a:solidFill>
                        <a:latin typeface="Cambria Math" panose="02040503050406030204" pitchFamily="18" charset="0"/>
                        <a:ea typeface="Cambria Math" panose="02040503050406030204" pitchFamily="18" charset="0"/>
                      </a:rPr>
                      <m:t>𝑐</m:t>
                    </m:r>
                  </m:oMath>
                </a14:m>
                <a:r>
                  <a:rPr lang="fr-FR" sz="1400" dirty="0" smtClean="0">
                    <a:solidFill>
                      <a:schemeClr val="bg2"/>
                    </a:solidFill>
                  </a:rPr>
                  <a:t>,    </a:t>
                </a:r>
                <a14:m>
                  <m:oMath xmlns:m="http://schemas.openxmlformats.org/officeDocument/2006/math">
                    <m:sSub>
                      <m:sSubPr>
                        <m:ctrlPr>
                          <a:rPr lang="fr-FR" sz="1400" i="1" smtClean="0">
                            <a:solidFill>
                              <a:schemeClr val="bg2"/>
                            </a:solidFill>
                            <a:latin typeface="Cambria Math" panose="02040503050406030204" pitchFamily="18" charset="0"/>
                            <a:ea typeface="Cambria Math" panose="02040503050406030204" pitchFamily="18" charset="0"/>
                          </a:rPr>
                        </m:ctrlPr>
                      </m:sSubPr>
                      <m:e>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𝐷</m:t>
                            </m:r>
                          </m:e>
                          <m:sub>
                            <m:r>
                              <a:rPr lang="fr-FR" sz="1400" i="1">
                                <a:solidFill>
                                  <a:schemeClr val="bg2"/>
                                </a:solidFill>
                                <a:latin typeface="Cambria Math" panose="02040503050406030204" pitchFamily="18" charset="0"/>
                                <a:ea typeface="Cambria Math" panose="02040503050406030204" pitchFamily="18" charset="0"/>
                              </a:rPr>
                              <m:t>𝑡</m:t>
                            </m:r>
                          </m:sub>
                        </m:sSub>
                        <m:r>
                          <a:rPr lang="fr-FR" sz="1400" b="0" i="1" smtClean="0">
                            <a:solidFill>
                              <a:schemeClr val="bg2"/>
                            </a:solidFill>
                            <a:latin typeface="Cambria Math" panose="02040503050406030204" pitchFamily="18" charset="0"/>
                            <a:ea typeface="Cambria Math" panose="02040503050406030204" pitchFamily="18" charset="0"/>
                          </a:rPr>
                          <m:t>=</m:t>
                        </m:r>
                        <m:f>
                          <m:fPr>
                            <m:ctrlPr>
                              <a:rPr lang="fr-FR" sz="1400" b="0" i="1" smtClean="0">
                                <a:solidFill>
                                  <a:schemeClr val="bg2"/>
                                </a:solidFill>
                                <a:latin typeface="Cambria Math" panose="02040503050406030204" pitchFamily="18" charset="0"/>
                                <a:ea typeface="Cambria Math" panose="02040503050406030204" pitchFamily="18" charset="0"/>
                              </a:rPr>
                            </m:ctrlPr>
                          </m:fPr>
                          <m:num>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𝜈</m:t>
                                </m:r>
                              </m:e>
                              <m:sub>
                                <m:r>
                                  <a:rPr lang="fr-FR" sz="1400" i="1">
                                    <a:solidFill>
                                      <a:schemeClr val="bg2"/>
                                    </a:solidFill>
                                    <a:latin typeface="Cambria Math" panose="02040503050406030204" pitchFamily="18" charset="0"/>
                                    <a:ea typeface="Cambria Math" panose="02040503050406030204" pitchFamily="18" charset="0"/>
                                  </a:rPr>
                                  <m:t>𝑡</m:t>
                                </m:r>
                              </m:sub>
                            </m:sSub>
                            <m:r>
                              <a:rPr lang="fr-FR" sz="1400" i="1">
                                <a:solidFill>
                                  <a:schemeClr val="bg2"/>
                                </a:solidFill>
                                <a:latin typeface="Cambria Math" panose="02040503050406030204" pitchFamily="18" charset="0"/>
                                <a:ea typeface="Cambria Math" panose="02040503050406030204" pitchFamily="18" charset="0"/>
                              </a:rPr>
                              <m:t>(</m:t>
                            </m:r>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𝑙</m:t>
                                </m:r>
                              </m:e>
                              <m:sub>
                                <m:r>
                                  <a:rPr lang="fr-FR" sz="1400" i="1">
                                    <a:solidFill>
                                      <a:schemeClr val="bg2"/>
                                    </a:solidFill>
                                    <a:latin typeface="Cambria Math" panose="02040503050406030204" pitchFamily="18" charset="0"/>
                                    <a:ea typeface="Cambria Math" panose="02040503050406030204" pitchFamily="18" charset="0"/>
                                  </a:rPr>
                                  <m:t>𝑚</m:t>
                                </m:r>
                              </m:sub>
                            </m:sSub>
                            <m:r>
                              <a:rPr lang="fr-FR" sz="1400" i="1">
                                <a:solidFill>
                                  <a:schemeClr val="bg2"/>
                                </a:solidFill>
                                <a:latin typeface="Cambria Math" panose="02040503050406030204" pitchFamily="18" charset="0"/>
                                <a:ea typeface="Cambria Math" panose="02040503050406030204" pitchFamily="18" charset="0"/>
                              </a:rPr>
                              <m:t>)</m:t>
                            </m:r>
                            <m:r>
                              <m:rPr>
                                <m:nor/>
                              </m:rPr>
                              <a:rPr lang="fr-FR" sz="1400" dirty="0">
                                <a:solidFill>
                                  <a:schemeClr val="bg2"/>
                                </a:solidFill>
                              </a:rPr>
                              <m:t> </m:t>
                            </m:r>
                          </m:num>
                          <m:den>
                            <m:sSub>
                              <m:sSubPr>
                                <m:ctrlPr>
                                  <a:rPr lang="fr-FR" sz="1400" b="0" i="1" smtClean="0">
                                    <a:solidFill>
                                      <a:schemeClr val="bg2"/>
                                    </a:solidFill>
                                    <a:latin typeface="Cambria Math" panose="02040503050406030204" pitchFamily="18" charset="0"/>
                                    <a:ea typeface="Cambria Math" panose="02040503050406030204" pitchFamily="18" charset="0"/>
                                  </a:rPr>
                                </m:ctrlPr>
                              </m:sSubPr>
                              <m:e>
                                <m:r>
                                  <a:rPr lang="fr-FR" sz="1400" b="0" i="1" smtClean="0">
                                    <a:solidFill>
                                      <a:schemeClr val="bg2"/>
                                    </a:solidFill>
                                    <a:latin typeface="Cambria Math" panose="02040503050406030204" pitchFamily="18" charset="0"/>
                                    <a:ea typeface="Cambria Math" panose="02040503050406030204" pitchFamily="18" charset="0"/>
                                  </a:rPr>
                                  <m:t>𝑍</m:t>
                                </m:r>
                              </m:e>
                              <m:sub>
                                <m:r>
                                  <a:rPr lang="fr-FR" sz="1400" b="0" i="1" smtClean="0">
                                    <a:solidFill>
                                      <a:schemeClr val="bg2"/>
                                    </a:solidFill>
                                    <a:latin typeface="Cambria Math" panose="02040503050406030204" pitchFamily="18" charset="0"/>
                                    <a:ea typeface="Cambria Math" panose="02040503050406030204" pitchFamily="18" charset="0"/>
                                  </a:rPr>
                                  <m:t>𝑡</m:t>
                                </m:r>
                              </m:sub>
                            </m:sSub>
                          </m:den>
                        </m:f>
                      </m:e>
                      <m:sub/>
                    </m:sSub>
                  </m:oMath>
                </a14:m>
                <a:endParaRPr lang="fr-FR" sz="1400" dirty="0">
                  <a:solidFill>
                    <a:schemeClr val="bg2"/>
                  </a:solidFill>
                </a:endParaRPr>
              </a:p>
            </p:txBody>
          </p:sp>
        </mc:Choice>
        <mc:Fallback xmlns="">
          <p:sp>
            <p:nvSpPr>
              <p:cNvPr id="44" name="ZoneTexte 43"/>
              <p:cNvSpPr txBox="1">
                <a:spLocks noRot="1" noChangeAspect="1" noMove="1" noResize="1" noEditPoints="1" noAdjustHandles="1" noChangeArrowheads="1" noChangeShapeType="1" noTextEdit="1"/>
              </p:cNvSpPr>
              <p:nvPr/>
            </p:nvSpPr>
            <p:spPr>
              <a:xfrm>
                <a:off x="6517301" y="3535768"/>
                <a:ext cx="3678237" cy="462434"/>
              </a:xfrm>
              <a:prstGeom prst="rect">
                <a:avLst/>
              </a:prstGeom>
              <a:blipFill rotWithShape="0">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ZoneTexte 44"/>
              <p:cNvSpPr txBox="1"/>
              <p:nvPr/>
            </p:nvSpPr>
            <p:spPr>
              <a:xfrm>
                <a:off x="6517301" y="3257654"/>
                <a:ext cx="2332433" cy="338554"/>
              </a:xfrm>
              <a:prstGeom prst="rect">
                <a:avLst/>
              </a:prstGeom>
              <a:noFill/>
            </p:spPr>
            <p:txBody>
              <a:bodyPr wrap="none" rtlCol="0">
                <a:spAutoFit/>
              </a:bodyPr>
              <a:lstStyle/>
              <a:p>
                <a:r>
                  <a:rPr lang="fr-FR" sz="1600" u="sng" dirty="0" smtClean="0">
                    <a:solidFill>
                      <a:schemeClr val="bg2">
                        <a:lumMod val="75000"/>
                      </a:schemeClr>
                    </a:solidFill>
                  </a:rPr>
                  <a:t>Turbulent mass flux </a:t>
                </a:r>
                <a14:m>
                  <m:oMath xmlns:m="http://schemas.openxmlformats.org/officeDocument/2006/math">
                    <m:sSub>
                      <m:sSubPr>
                        <m:ctrlPr>
                          <a:rPr lang="fr-FR" sz="1600" i="1">
                            <a:solidFill>
                              <a:schemeClr val="bg2">
                                <a:lumMod val="75000"/>
                              </a:schemeClr>
                            </a:solidFill>
                            <a:latin typeface="Cambria Math" panose="02040503050406030204" pitchFamily="18" charset="0"/>
                            <a:ea typeface="Cambria Math" panose="02040503050406030204" pitchFamily="18" charset="0"/>
                          </a:rPr>
                        </m:ctrlPr>
                      </m:sSubPr>
                      <m:e>
                        <m:r>
                          <a:rPr lang="fr-FR" sz="1600" i="1">
                            <a:solidFill>
                              <a:schemeClr val="bg2">
                                <a:lumMod val="75000"/>
                              </a:schemeClr>
                            </a:solidFill>
                            <a:latin typeface="Cambria Math" panose="02040503050406030204" pitchFamily="18" charset="0"/>
                            <a:ea typeface="Cambria Math" panose="02040503050406030204" pitchFamily="18" charset="0"/>
                          </a:rPr>
                          <m:t>𝑚</m:t>
                        </m:r>
                      </m:e>
                      <m:sub>
                        <m:r>
                          <a:rPr lang="fr-FR" sz="1600" i="1">
                            <a:solidFill>
                              <a:schemeClr val="bg2">
                                <a:lumMod val="75000"/>
                              </a:schemeClr>
                            </a:solidFill>
                            <a:latin typeface="Cambria Math" panose="02040503050406030204" pitchFamily="18" charset="0"/>
                            <a:ea typeface="Cambria Math" panose="02040503050406030204" pitchFamily="18" charset="0"/>
                          </a:rPr>
                          <m:t>𝑡</m:t>
                        </m:r>
                      </m:sub>
                    </m:sSub>
                  </m:oMath>
                </a14:m>
                <a:endParaRPr lang="fr-FR" sz="1600" u="sng" dirty="0">
                  <a:solidFill>
                    <a:schemeClr val="bg2">
                      <a:lumMod val="75000"/>
                    </a:schemeClr>
                  </a:solidFill>
                </a:endParaRPr>
              </a:p>
            </p:txBody>
          </p:sp>
        </mc:Choice>
        <mc:Fallback xmlns="">
          <p:sp>
            <p:nvSpPr>
              <p:cNvPr id="45" name="ZoneTexte 44"/>
              <p:cNvSpPr txBox="1">
                <a:spLocks noRot="1" noChangeAspect="1" noMove="1" noResize="1" noEditPoints="1" noAdjustHandles="1" noChangeArrowheads="1" noChangeShapeType="1" noTextEdit="1"/>
              </p:cNvSpPr>
              <p:nvPr/>
            </p:nvSpPr>
            <p:spPr>
              <a:xfrm>
                <a:off x="6517301" y="3257654"/>
                <a:ext cx="2332433" cy="338554"/>
              </a:xfrm>
              <a:prstGeom prst="rect">
                <a:avLst/>
              </a:prstGeom>
              <a:blipFill rotWithShape="0">
                <a:blip r:embed="rId19"/>
                <a:stretch>
                  <a:fillRect l="-1305" t="-5357" b="-214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ZoneTexte 45"/>
              <p:cNvSpPr txBox="1"/>
              <p:nvPr/>
            </p:nvSpPr>
            <p:spPr>
              <a:xfrm>
                <a:off x="951095" y="3932032"/>
                <a:ext cx="10485205" cy="523220"/>
              </a:xfrm>
              <a:prstGeom prst="rect">
                <a:avLst/>
              </a:prstGeom>
              <a:noFill/>
            </p:spPr>
            <p:txBody>
              <a:bodyPr wrap="square" rtlCol="0">
                <a:spAutoFit/>
              </a:bodyPr>
              <a:lstStyle/>
              <a:p>
                <a:r>
                  <a:rPr lang="en-GB" sz="1400" dirty="0" smtClean="0">
                    <a:solidFill>
                      <a:schemeClr val="bg2">
                        <a:lumMod val="75000"/>
                      </a:schemeClr>
                    </a:solidFill>
                  </a:rPr>
                  <a:t>with</a:t>
                </a:r>
                <a14:m>
                  <m:oMath xmlns:m="http://schemas.openxmlformats.org/officeDocument/2006/math">
                    <m:sSub>
                      <m:sSubPr>
                        <m:ctrlPr>
                          <a:rPr lang="en-GB" sz="1400" i="1">
                            <a:solidFill>
                              <a:schemeClr val="bg2">
                                <a:lumMod val="75000"/>
                              </a:schemeClr>
                            </a:solidFill>
                            <a:latin typeface="Cambria Math" panose="02040503050406030204" pitchFamily="18" charset="0"/>
                            <a:ea typeface="Cambria Math" panose="02040503050406030204" pitchFamily="18" charset="0"/>
                          </a:rPr>
                        </m:ctrlPr>
                      </m:sSubPr>
                      <m:e>
                        <m:r>
                          <a:rPr lang="en-GB" sz="1400" b="0" i="1" smtClean="0">
                            <a:solidFill>
                              <a:schemeClr val="bg2">
                                <a:lumMod val="75000"/>
                              </a:schemeClr>
                            </a:solidFill>
                            <a:latin typeface="Cambria Math" panose="02040503050406030204" pitchFamily="18" charset="0"/>
                            <a:ea typeface="Cambria Math" panose="02040503050406030204" pitchFamily="18" charset="0"/>
                          </a:rPr>
                          <m:t> </m:t>
                        </m:r>
                        <m:r>
                          <a:rPr lang="en-GB" sz="1400" i="1">
                            <a:solidFill>
                              <a:schemeClr val="bg2">
                                <a:lumMod val="75000"/>
                              </a:schemeClr>
                            </a:solidFill>
                            <a:latin typeface="Cambria Math" panose="02040503050406030204" pitchFamily="18" charset="0"/>
                            <a:ea typeface="Cambria Math" panose="02040503050406030204" pitchFamily="18" charset="0"/>
                          </a:rPr>
                          <m:t>𝜈</m:t>
                        </m:r>
                      </m:e>
                      <m:sub>
                        <m:r>
                          <a:rPr lang="en-GB" sz="1400" i="1">
                            <a:solidFill>
                              <a:schemeClr val="bg2">
                                <a:lumMod val="75000"/>
                              </a:schemeClr>
                            </a:solidFill>
                            <a:latin typeface="Cambria Math" panose="02040503050406030204" pitchFamily="18" charset="0"/>
                            <a:ea typeface="Cambria Math" panose="02040503050406030204" pitchFamily="18" charset="0"/>
                          </a:rPr>
                          <m:t>𝑡</m:t>
                        </m:r>
                      </m:sub>
                    </m:sSub>
                  </m:oMath>
                </a14:m>
                <a:r>
                  <a:rPr lang="en-GB" sz="1400" dirty="0" smtClean="0">
                    <a:solidFill>
                      <a:schemeClr val="bg2">
                        <a:lumMod val="75000"/>
                      </a:schemeClr>
                    </a:solidFill>
                  </a:rPr>
                  <a:t> the turbulent viscosity, </a:t>
                </a:r>
                <a14:m>
                  <m:oMath xmlns:m="http://schemas.openxmlformats.org/officeDocument/2006/math">
                    <m:sSub>
                      <m:sSubPr>
                        <m:ctrlPr>
                          <a:rPr lang="en-GB" sz="1400" i="1">
                            <a:solidFill>
                              <a:schemeClr val="bg2">
                                <a:lumMod val="75000"/>
                              </a:schemeClr>
                            </a:solidFill>
                            <a:latin typeface="Cambria Math" panose="02040503050406030204" pitchFamily="18" charset="0"/>
                            <a:ea typeface="Cambria Math" panose="02040503050406030204" pitchFamily="18" charset="0"/>
                          </a:rPr>
                        </m:ctrlPr>
                      </m:sSubPr>
                      <m:e>
                        <m:r>
                          <a:rPr lang="en-GB" sz="1400" i="1">
                            <a:solidFill>
                              <a:schemeClr val="bg2">
                                <a:lumMod val="75000"/>
                              </a:schemeClr>
                            </a:solidFill>
                            <a:latin typeface="Cambria Math" panose="02040503050406030204" pitchFamily="18" charset="0"/>
                            <a:ea typeface="Cambria Math" panose="02040503050406030204" pitchFamily="18" charset="0"/>
                          </a:rPr>
                          <m:t>𝑙</m:t>
                        </m:r>
                      </m:e>
                      <m:sub>
                        <m:r>
                          <a:rPr lang="en-GB" sz="1400" i="1">
                            <a:solidFill>
                              <a:schemeClr val="bg2">
                                <a:lumMod val="75000"/>
                              </a:schemeClr>
                            </a:solidFill>
                            <a:latin typeface="Cambria Math" panose="02040503050406030204" pitchFamily="18" charset="0"/>
                            <a:ea typeface="Cambria Math" panose="02040503050406030204" pitchFamily="18" charset="0"/>
                          </a:rPr>
                          <m:t>𝑚</m:t>
                        </m:r>
                      </m:sub>
                    </m:sSub>
                  </m:oMath>
                </a14:m>
                <a:r>
                  <a:rPr lang="en-GB" sz="1400" dirty="0" smtClean="0">
                    <a:solidFill>
                      <a:schemeClr val="bg2">
                        <a:lumMod val="75000"/>
                      </a:schemeClr>
                    </a:solidFill>
                  </a:rPr>
                  <a:t> the semi-empirical</a:t>
                </a:r>
                <a:r>
                  <a:rPr lang="en-GB" sz="1400" dirty="0">
                    <a:solidFill>
                      <a:schemeClr val="bg2">
                        <a:lumMod val="75000"/>
                      </a:schemeClr>
                    </a:solidFill>
                  </a:rPr>
                  <a:t> </a:t>
                </a:r>
                <a:r>
                  <a:rPr lang="en-GB" sz="1400" dirty="0" smtClean="0">
                    <a:solidFill>
                      <a:schemeClr val="bg2">
                        <a:lumMod val="75000"/>
                      </a:schemeClr>
                    </a:solidFill>
                  </a:rPr>
                  <a:t>length called « mixing length » and </a:t>
                </a:r>
                <a14:m>
                  <m:oMath xmlns:m="http://schemas.openxmlformats.org/officeDocument/2006/math">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𝑍</m:t>
                        </m:r>
                      </m:e>
                      <m:sub>
                        <m:r>
                          <a:rPr lang="fr-FR" sz="1400" i="1">
                            <a:solidFill>
                              <a:schemeClr val="bg2">
                                <a:lumMod val="75000"/>
                              </a:schemeClr>
                            </a:solidFill>
                            <a:latin typeface="Cambria Math" panose="02040503050406030204" pitchFamily="18" charset="0"/>
                            <a:ea typeface="Cambria Math" panose="02040503050406030204" pitchFamily="18" charset="0"/>
                          </a:rPr>
                          <m:t>𝑡</m:t>
                        </m:r>
                      </m:sub>
                    </m:sSub>
                  </m:oMath>
                </a14:m>
                <a:r>
                  <a:rPr lang="en-GB" sz="1400" dirty="0" smtClean="0">
                    <a:solidFill>
                      <a:schemeClr val="bg2">
                        <a:lumMod val="75000"/>
                      </a:schemeClr>
                    </a:solidFill>
                  </a:rPr>
                  <a:t> the turbulent Schmidt number </a:t>
                </a:r>
                <a:endParaRPr lang="en-GB" sz="1400" dirty="0">
                  <a:solidFill>
                    <a:schemeClr val="bg2">
                      <a:lumMod val="75000"/>
                    </a:schemeClr>
                  </a:solidFill>
                </a:endParaRPr>
              </a:p>
              <a:p>
                <a:endParaRPr lang="fr-FR" sz="1400" dirty="0">
                  <a:solidFill>
                    <a:schemeClr val="bg2">
                      <a:lumMod val="75000"/>
                    </a:schemeClr>
                  </a:solidFill>
                </a:endParaRPr>
              </a:p>
            </p:txBody>
          </p:sp>
        </mc:Choice>
        <mc:Fallback xmlns="">
          <p:sp>
            <p:nvSpPr>
              <p:cNvPr id="46" name="ZoneTexte 45"/>
              <p:cNvSpPr txBox="1">
                <a:spLocks noRot="1" noChangeAspect="1" noMove="1" noResize="1" noEditPoints="1" noAdjustHandles="1" noChangeArrowheads="1" noChangeShapeType="1" noTextEdit="1"/>
              </p:cNvSpPr>
              <p:nvPr/>
            </p:nvSpPr>
            <p:spPr>
              <a:xfrm>
                <a:off x="951095" y="3932032"/>
                <a:ext cx="10485205" cy="523220"/>
              </a:xfrm>
              <a:prstGeom prst="rect">
                <a:avLst/>
              </a:prstGeom>
              <a:blipFill rotWithShape="0">
                <a:blip r:embed="rId20"/>
                <a:stretch>
                  <a:fillRect l="-174" t="-2326"/>
                </a:stretch>
              </a:blipFill>
            </p:spPr>
            <p:txBody>
              <a:bodyPr/>
              <a:lstStyle/>
              <a:p>
                <a:r>
                  <a:rPr lang="fr-FR">
                    <a:noFill/>
                  </a:rPr>
                  <a:t> </a:t>
                </a:r>
              </a:p>
            </p:txBody>
          </p:sp>
        </mc:Fallback>
      </mc:AlternateContent>
      <p:grpSp>
        <p:nvGrpSpPr>
          <p:cNvPr id="47" name="Groupe 46"/>
          <p:cNvGrpSpPr/>
          <p:nvPr/>
        </p:nvGrpSpPr>
        <p:grpSpPr>
          <a:xfrm>
            <a:off x="5522898" y="4637508"/>
            <a:ext cx="1400775" cy="191394"/>
            <a:chOff x="5522898" y="4637508"/>
            <a:chExt cx="1400775" cy="191394"/>
          </a:xfrm>
        </p:grpSpPr>
        <p:sp>
          <p:nvSpPr>
            <p:cNvPr id="48" name="AutoShape 41">
              <a:hlinkClick r:id="rId21" action="ppaction://hlinksldjump"/>
            </p:cNvPr>
            <p:cNvSpPr>
              <a:spLocks noChangeArrowheads="1"/>
            </p:cNvSpPr>
            <p:nvPr/>
          </p:nvSpPr>
          <p:spPr bwMode="auto">
            <a:xfrm>
              <a:off x="6461973" y="4637508"/>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49" name="Ellipse 48"/>
            <p:cNvSpPr/>
            <p:nvPr/>
          </p:nvSpPr>
          <p:spPr>
            <a:xfrm flipH="1" flipV="1">
              <a:off x="5522898" y="4662174"/>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flipH="1" flipV="1">
              <a:off x="5827636" y="4659939"/>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flipH="1" flipV="1">
              <a:off x="6126897" y="4658521"/>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Rectangle à coins arrondis 51"/>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180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sp>
        <p:nvSpPr>
          <p:cNvPr id="5" name="Flèche droite 4"/>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Rectangle à coins arrondis 6">
            <a:hlinkClick r:id="rId4"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8" name="Rectangle à coins arrondis 7">
            <a:hlinkClick r:id="" action="ppaction://noaction"/>
          </p:cNvPr>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a:hlinkClick r:id="" action="ppaction://noaction"/>
          </p:cNvPr>
          <p:cNvSpPr txBox="1"/>
          <p:nvPr/>
        </p:nvSpPr>
        <p:spPr>
          <a:xfrm>
            <a:off x="8998908"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à coins arrondis 9">
            <a:hlinkClick r:id="rId5"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1" name="ZoneTexte 10">
            <a:hlinkClick r:id="rId5"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2" name="Flèche droite 11"/>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AutoShape 41">
            <a:hlinkClick r:id="rId6"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4" name="ZoneTexte 13">
            <a:hlinkClick r:id="rId4"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5" name="Rectangle 14"/>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068464" y="-506894"/>
            <a:ext cx="13792200" cy="786765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 name="Groupe 16"/>
          <p:cNvGrpSpPr/>
          <p:nvPr/>
        </p:nvGrpSpPr>
        <p:grpSpPr>
          <a:xfrm>
            <a:off x="2944598" y="4189971"/>
            <a:ext cx="1073768" cy="161701"/>
            <a:chOff x="2567268" y="4205935"/>
            <a:chExt cx="1073768" cy="161701"/>
          </a:xfrm>
        </p:grpSpPr>
        <p:sp>
          <p:nvSpPr>
            <p:cNvPr id="18" name="Ellipse 17"/>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Légende encadrée 1 21"/>
          <p:cNvSpPr/>
          <p:nvPr/>
        </p:nvSpPr>
        <p:spPr>
          <a:xfrm>
            <a:off x="84645" y="116114"/>
            <a:ext cx="12004673" cy="4805410"/>
          </a:xfrm>
          <a:prstGeom prst="borderCallout1">
            <a:avLst>
              <a:gd name="adj1" fmla="val 100143"/>
              <a:gd name="adj2" fmla="val 37537"/>
              <a:gd name="adj3" fmla="val 106792"/>
              <a:gd name="adj4" fmla="val 3752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 name="Groupe 22"/>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24" name="Rectangle 23">
              <a:hlinkClick r:id="rId7"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5" name="Connecteur droit 24">
              <a:hlinkClick r:id="rId7"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a:hlinkClick r:id="rId7"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ZoneTexte 26"/>
          <p:cNvSpPr txBox="1"/>
          <p:nvPr/>
        </p:nvSpPr>
        <p:spPr>
          <a:xfrm>
            <a:off x="231686" y="156641"/>
            <a:ext cx="2903359"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Specific mixing length</a:t>
            </a:r>
            <a:endParaRPr lang="en-GB" sz="2000" b="1" dirty="0">
              <a:solidFill>
                <a:schemeClr val="bg2"/>
              </a:solidFill>
              <a:latin typeface="Arial" panose="020B0604020202020204" pitchFamily="34" charset="0"/>
              <a:cs typeface="Arial" panose="020B0604020202020204" pitchFamily="34" charset="0"/>
            </a:endParaRPr>
          </a:p>
        </p:txBody>
      </p:sp>
      <p:grpSp>
        <p:nvGrpSpPr>
          <p:cNvPr id="47" name="Groupe 46"/>
          <p:cNvGrpSpPr/>
          <p:nvPr/>
        </p:nvGrpSpPr>
        <p:grpSpPr>
          <a:xfrm>
            <a:off x="5522898" y="4637508"/>
            <a:ext cx="1400775" cy="191394"/>
            <a:chOff x="5522898" y="4637508"/>
            <a:chExt cx="1400775" cy="191394"/>
          </a:xfrm>
        </p:grpSpPr>
        <p:sp>
          <p:nvSpPr>
            <p:cNvPr id="48" name="AutoShape 41">
              <a:hlinkClick r:id="rId8" action="ppaction://hlinksldjump"/>
            </p:cNvPr>
            <p:cNvSpPr>
              <a:spLocks noChangeArrowheads="1"/>
            </p:cNvSpPr>
            <p:nvPr/>
          </p:nvSpPr>
          <p:spPr bwMode="auto">
            <a:xfrm>
              <a:off x="6461973" y="4637508"/>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49" name="Ellipse 48"/>
            <p:cNvSpPr/>
            <p:nvPr/>
          </p:nvSpPr>
          <p:spPr>
            <a:xfrm flipH="1" flipV="1">
              <a:off x="5522898" y="4662174"/>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flipH="1" flipV="1">
              <a:off x="5827636" y="4659939"/>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flipH="1" flipV="1">
              <a:off x="6126897" y="4658521"/>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Rectangle à coins arrondis 51"/>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4" name="AutoShape 41">
            <a:hlinkClick r:id="rId9" action="ppaction://hlinksldjump"/>
          </p:cNvPr>
          <p:cNvSpPr>
            <a:spLocks noChangeArrowheads="1"/>
          </p:cNvSpPr>
          <p:nvPr/>
        </p:nvSpPr>
        <p:spPr bwMode="auto">
          <a:xfrm flipH="1">
            <a:off x="4884477" y="4653671"/>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mc:AlternateContent xmlns:mc="http://schemas.openxmlformats.org/markup-compatibility/2006" xmlns:a14="http://schemas.microsoft.com/office/drawing/2010/main">
        <mc:Choice Requires="a14">
          <p:sp>
            <p:nvSpPr>
              <p:cNvPr id="55" name="ZoneTexte 54"/>
              <p:cNvSpPr txBox="1"/>
              <p:nvPr/>
            </p:nvSpPr>
            <p:spPr>
              <a:xfrm>
                <a:off x="228894" y="556751"/>
                <a:ext cx="11731083" cy="2462213"/>
              </a:xfrm>
              <a:prstGeom prst="rect">
                <a:avLst/>
              </a:prstGeom>
              <a:noFill/>
            </p:spPr>
            <p:txBody>
              <a:bodyPr wrap="square" rtlCol="0">
                <a:spAutoFit/>
              </a:bodyPr>
              <a:lstStyle/>
              <a:p>
                <a:r>
                  <a:rPr lang="en-US" sz="1400" dirty="0">
                    <a:solidFill>
                      <a:schemeClr val="bg2"/>
                    </a:solidFill>
                  </a:rPr>
                  <a:t>The turbulent viscosity </a:t>
                </a:r>
                <a14:m>
                  <m:oMath xmlns:m="http://schemas.openxmlformats.org/officeDocument/2006/math">
                    <m:sSub>
                      <m:sSubPr>
                        <m:ctrlPr>
                          <a:rPr lang="en-US" sz="1400" i="1">
                            <a:solidFill>
                              <a:schemeClr val="bg2"/>
                            </a:solidFill>
                            <a:latin typeface="Cambria Math" panose="02040503050406030204" pitchFamily="18" charset="0"/>
                          </a:rPr>
                        </m:ctrlPr>
                      </m:sSubPr>
                      <m:e>
                        <m:r>
                          <m:rPr>
                            <m:sty m:val="p"/>
                          </m:rPr>
                          <a:rPr lang="el-GR" sz="1400">
                            <a:solidFill>
                              <a:schemeClr val="bg2"/>
                            </a:solidFill>
                            <a:latin typeface="Cambria Math" panose="02040503050406030204" pitchFamily="18" charset="0"/>
                          </a:rPr>
                          <m:t>ν</m:t>
                        </m:r>
                      </m:e>
                      <m:sub>
                        <m:r>
                          <a:rPr lang="fr-FR" sz="1400">
                            <a:solidFill>
                              <a:schemeClr val="bg2"/>
                            </a:solidFill>
                            <a:latin typeface="Cambria Math" panose="02040503050406030204" pitchFamily="18" charset="0"/>
                          </a:rPr>
                          <m:t>𝑡</m:t>
                        </m:r>
                      </m:sub>
                    </m:sSub>
                  </m:oMath>
                </a14:m>
                <a:r>
                  <a:rPr lang="en-US" sz="1400" dirty="0">
                    <a:solidFill>
                      <a:schemeClr val="bg2"/>
                    </a:solidFill>
                  </a:rPr>
                  <a:t> can be linked to the typical stirring parameters through the mixing length </a:t>
                </a:r>
                <a14:m>
                  <m:oMath xmlns:m="http://schemas.openxmlformats.org/officeDocument/2006/math">
                    <m:sSub>
                      <m:sSubPr>
                        <m:ctrlPr>
                          <a:rPr lang="en-US" sz="1400" i="1">
                            <a:solidFill>
                              <a:schemeClr val="bg2"/>
                            </a:solidFill>
                            <a:latin typeface="Cambria Math" panose="02040503050406030204" pitchFamily="18" charset="0"/>
                          </a:rPr>
                        </m:ctrlPr>
                      </m:sSubPr>
                      <m:e>
                        <m:r>
                          <a:rPr lang="fr-FR" sz="1400">
                            <a:solidFill>
                              <a:schemeClr val="bg2"/>
                            </a:solidFill>
                            <a:latin typeface="Cambria Math" panose="02040503050406030204" pitchFamily="18" charset="0"/>
                          </a:rPr>
                          <m:t>𝑙</m:t>
                        </m:r>
                      </m:e>
                      <m:sub>
                        <m:r>
                          <a:rPr lang="fr-FR" sz="1400">
                            <a:solidFill>
                              <a:schemeClr val="bg2"/>
                            </a:solidFill>
                            <a:latin typeface="Cambria Math" panose="02040503050406030204" pitchFamily="18" charset="0"/>
                          </a:rPr>
                          <m:t>𝑚</m:t>
                        </m:r>
                      </m:sub>
                    </m:sSub>
                  </m:oMath>
                </a14:m>
                <a:r>
                  <a:rPr lang="en-US" sz="1400" dirty="0">
                    <a:solidFill>
                      <a:schemeClr val="bg2"/>
                    </a:solidFill>
                  </a:rPr>
                  <a:t>. This concept is based on a phenomenological macroscopic approach analogous to the kinetic theory of gases where the mean free path controls the moving particles. Several formulations exist for different flow configurations. The Van Driest formulation is usually employed for near wall problems in the boundary-layer.</a:t>
                </a:r>
              </a:p>
              <a:p>
                <a:endParaRPr lang="en-US" sz="1400" dirty="0">
                  <a:solidFill>
                    <a:schemeClr val="bg2"/>
                  </a:solidFill>
                </a:endParaRPr>
              </a:p>
              <a:p>
                <a:r>
                  <a:rPr lang="en-US" sz="1400" dirty="0">
                    <a:solidFill>
                      <a:schemeClr val="bg2"/>
                    </a:solidFill>
                  </a:rPr>
                  <a:t>The Reynolds number Re described in the Assumptions section and its inverse, the </a:t>
                </a:r>
                <a14:m>
                  <m:oMath xmlns:m="http://schemas.openxmlformats.org/officeDocument/2006/math">
                    <m:sSub>
                      <m:sSubPr>
                        <m:ctrlPr>
                          <a:rPr lang="en-US" sz="1400" i="1">
                            <a:solidFill>
                              <a:schemeClr val="bg2"/>
                            </a:solidFill>
                            <a:latin typeface="Cambria Math" panose="02040503050406030204" pitchFamily="18" charset="0"/>
                          </a:rPr>
                        </m:ctrlPr>
                      </m:sSubPr>
                      <m:e>
                        <m:r>
                          <m:rPr>
                            <m:sty m:val="p"/>
                          </m:rPr>
                          <a:rPr lang="el-GR" sz="1400">
                            <a:solidFill>
                              <a:schemeClr val="bg2"/>
                            </a:solidFill>
                            <a:latin typeface="Cambria Math" panose="02040503050406030204" pitchFamily="18" charset="0"/>
                          </a:rPr>
                          <m:t>α</m:t>
                        </m:r>
                      </m:e>
                      <m:sub>
                        <m:r>
                          <a:rPr lang="fr-FR" sz="1400">
                            <a:solidFill>
                              <a:schemeClr val="bg2"/>
                            </a:solidFill>
                            <a:latin typeface="Cambria Math" panose="02040503050406030204" pitchFamily="18" charset="0"/>
                          </a:rPr>
                          <m:t>+</m:t>
                        </m:r>
                      </m:sub>
                    </m:sSub>
                  </m:oMath>
                </a14:m>
                <a:r>
                  <a:rPr lang="en-US" sz="1400" dirty="0">
                    <a:solidFill>
                      <a:schemeClr val="bg2"/>
                    </a:solidFill>
                  </a:rPr>
                  <a:t> number, allow us to identify 3 </a:t>
                </a:r>
                <a:r>
                  <a:rPr lang="en-US" sz="1400" dirty="0" err="1">
                    <a:solidFill>
                      <a:schemeClr val="bg2"/>
                    </a:solidFill>
                  </a:rPr>
                  <a:t>hydrodynamical</a:t>
                </a:r>
                <a:r>
                  <a:rPr lang="en-US" sz="1400" dirty="0">
                    <a:solidFill>
                      <a:schemeClr val="bg2"/>
                    </a:solidFill>
                  </a:rPr>
                  <a:t> flow regimes : laminar, transitional and turbulent. </a:t>
                </a:r>
              </a:p>
              <a:p>
                <a:endParaRPr lang="en-US" sz="1400" dirty="0">
                  <a:solidFill>
                    <a:schemeClr val="bg2"/>
                  </a:solidFill>
                </a:endParaRPr>
              </a:p>
              <a:p>
                <a:r>
                  <a:rPr lang="en-US" sz="1400" dirty="0">
                    <a:solidFill>
                      <a:schemeClr val="bg2"/>
                    </a:solidFill>
                  </a:rPr>
                  <a:t>As the classical Van Driest formulae doesn’t represent efficiently the flow </a:t>
                </a:r>
                <a:r>
                  <a:rPr lang="en-GB" sz="1400" dirty="0">
                    <a:solidFill>
                      <a:schemeClr val="bg2"/>
                    </a:solidFill>
                  </a:rPr>
                  <a:t>behaviour</a:t>
                </a:r>
                <a:r>
                  <a:rPr lang="en-US" sz="1400" dirty="0">
                    <a:solidFill>
                      <a:schemeClr val="bg2"/>
                    </a:solidFill>
                  </a:rPr>
                  <a:t> in the presence of a wavy wall for all regimes, the </a:t>
                </a:r>
                <a:r>
                  <a:rPr lang="en-US" sz="1400" dirty="0" err="1">
                    <a:solidFill>
                      <a:schemeClr val="bg2"/>
                    </a:solidFill>
                  </a:rPr>
                  <a:t>Hanratty</a:t>
                </a:r>
                <a:r>
                  <a:rPr lang="en-US" sz="1400" dirty="0">
                    <a:solidFill>
                      <a:schemeClr val="bg2"/>
                    </a:solidFill>
                  </a:rPr>
                  <a:t> formulation is used. The </a:t>
                </a:r>
                <a:r>
                  <a:rPr lang="en-US" sz="1400" dirty="0" err="1">
                    <a:solidFill>
                      <a:schemeClr val="bg2"/>
                    </a:solidFill>
                  </a:rPr>
                  <a:t>Hanratty</a:t>
                </a:r>
                <a:r>
                  <a:rPr lang="en-US" sz="1400" dirty="0">
                    <a:solidFill>
                      <a:schemeClr val="bg2"/>
                    </a:solidFill>
                  </a:rPr>
                  <a:t> mixing length involves a damping function </a:t>
                </a:r>
                <a14:m>
                  <m:oMath xmlns:m="http://schemas.openxmlformats.org/officeDocument/2006/math">
                    <m:sSub>
                      <m:sSubPr>
                        <m:ctrlPr>
                          <a:rPr lang="en-US" sz="1400" i="1">
                            <a:solidFill>
                              <a:schemeClr val="bg2"/>
                            </a:solidFill>
                            <a:latin typeface="Cambria Math" panose="02040503050406030204" pitchFamily="18" charset="0"/>
                          </a:rPr>
                        </m:ctrlPr>
                      </m:sSubPr>
                      <m:e>
                        <m:r>
                          <a:rPr lang="fr-FR" sz="1400">
                            <a:solidFill>
                              <a:schemeClr val="bg2"/>
                            </a:solidFill>
                            <a:latin typeface="Cambria Math" panose="02040503050406030204" pitchFamily="18" charset="0"/>
                          </a:rPr>
                          <m:t>𝐷</m:t>
                        </m:r>
                      </m:e>
                      <m:sub>
                        <m:r>
                          <a:rPr lang="fr-FR" sz="1400">
                            <a:solidFill>
                              <a:schemeClr val="bg2"/>
                            </a:solidFill>
                            <a:latin typeface="Cambria Math" panose="02040503050406030204" pitchFamily="18" charset="0"/>
                          </a:rPr>
                          <m:t>𝑚</m:t>
                        </m:r>
                      </m:sub>
                    </m:sSub>
                  </m:oMath>
                </a14:m>
                <a:r>
                  <a:rPr lang="en-US" sz="1400" dirty="0">
                    <a:solidFill>
                      <a:schemeClr val="bg2"/>
                    </a:solidFill>
                  </a:rPr>
                  <a:t> that takes into account the balance between turbulent and viscous effects near the surface through the longitudinal pressure gradient induced the wavy surface. </a:t>
                </a:r>
              </a:p>
            </p:txBody>
          </p:sp>
        </mc:Choice>
        <mc:Fallback xmlns="">
          <p:sp>
            <p:nvSpPr>
              <p:cNvPr id="55" name="ZoneTexte 54"/>
              <p:cNvSpPr txBox="1">
                <a:spLocks noRot="1" noChangeAspect="1" noMove="1" noResize="1" noEditPoints="1" noAdjustHandles="1" noChangeArrowheads="1" noChangeShapeType="1" noTextEdit="1"/>
              </p:cNvSpPr>
              <p:nvPr/>
            </p:nvSpPr>
            <p:spPr>
              <a:xfrm>
                <a:off x="228894" y="556751"/>
                <a:ext cx="11731083" cy="2462213"/>
              </a:xfrm>
              <a:prstGeom prst="rect">
                <a:avLst/>
              </a:prstGeom>
              <a:blipFill rotWithShape="0">
                <a:blip r:embed="rId10"/>
                <a:stretch>
                  <a:fillRect l="-156" t="-248" b="-17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57" name="Tableau 56"/>
              <p:cNvGraphicFramePr>
                <a:graphicFrameLocks noGrp="1"/>
              </p:cNvGraphicFramePr>
              <p:nvPr>
                <p:extLst>
                  <p:ext uri="{D42A27DB-BD31-4B8C-83A1-F6EECF244321}">
                    <p14:modId xmlns:p14="http://schemas.microsoft.com/office/powerpoint/2010/main" val="1009163128"/>
                  </p:ext>
                </p:extLst>
              </p:nvPr>
            </p:nvGraphicFramePr>
            <p:xfrm>
              <a:off x="338520" y="3170792"/>
              <a:ext cx="4661520" cy="1226235"/>
            </p:xfrm>
            <a:graphic>
              <a:graphicData uri="http://schemas.openxmlformats.org/drawingml/2006/table">
                <a:tbl>
                  <a:tblPr firstRow="1" bandRow="1">
                    <a:tableStyleId>{72833802-FEF1-4C79-8D5D-14CF1EAF98D9}</a:tableStyleId>
                  </a:tblPr>
                  <a:tblGrid>
                    <a:gridCol w="967089"/>
                    <a:gridCol w="914400"/>
                    <a:gridCol w="1855305"/>
                    <a:gridCol w="924726"/>
                  </a:tblGrid>
                  <a:tr h="29223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fr-FR" sz="1400" dirty="0" err="1" smtClean="0"/>
                            <a:t>Regimes</a:t>
                          </a:r>
                          <a:endParaRPr lang="fr-FR" sz="1400" dirty="0"/>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fr-FR" sz="1400" dirty="0" err="1" smtClean="0"/>
                            <a:t>Laminar</a:t>
                          </a:r>
                          <a:endParaRPr lang="fr-FR" sz="1400" dirty="0"/>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fr-FR" sz="1400" dirty="0" err="1" smtClean="0"/>
                            <a:t>Transitional</a:t>
                          </a:r>
                          <a:endParaRPr lang="fr-FR" sz="1400" dirty="0"/>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fr-FR" sz="1400" dirty="0" smtClean="0"/>
                            <a:t>Turbulent</a:t>
                          </a:r>
                          <a:endParaRPr lang="fr-FR" sz="1400" dirty="0"/>
                        </a:p>
                      </a:txBody>
                      <a:tcPr/>
                    </a:tc>
                  </a:tr>
                  <a:tr h="42981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fr-FR" sz="1400" dirty="0" err="1" smtClean="0"/>
                            <a:t>Re</a:t>
                          </a:r>
                          <a:endParaRPr lang="fr-FR" sz="1400" dirty="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fr-FR" sz="1400" dirty="0" smtClean="0"/>
                            <a:t>&lt; 1,1.10</a:t>
                          </a:r>
                          <a:r>
                            <a:rPr lang="fr-FR" sz="1400" baseline="30000" dirty="0" smtClean="0"/>
                            <a:t>2</a:t>
                          </a:r>
                          <a:endParaRPr lang="fr-FR" sz="1400" baseline="30000" dirty="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fr-FR" sz="1400" dirty="0" smtClean="0"/>
                            <a:t>1,1.10</a:t>
                          </a:r>
                          <a:r>
                            <a:rPr lang="fr-FR" sz="1400" baseline="30000" dirty="0" smtClean="0"/>
                            <a:t>2</a:t>
                          </a:r>
                          <a:r>
                            <a:rPr lang="fr-FR" sz="1400" baseline="0" dirty="0" smtClean="0"/>
                            <a:t> &lt; </a:t>
                          </a:r>
                          <a:r>
                            <a:rPr lang="fr-FR" sz="1400" baseline="0" dirty="0" err="1" smtClean="0"/>
                            <a:t>Re</a:t>
                          </a:r>
                          <a:r>
                            <a:rPr lang="fr-FR" sz="1400" baseline="0" dirty="0" smtClean="0"/>
                            <a:t> &lt; 1,1.10</a:t>
                          </a:r>
                          <a:r>
                            <a:rPr lang="fr-FR" sz="1400" baseline="30000" dirty="0" smtClean="0"/>
                            <a:t>4</a:t>
                          </a:r>
                          <a:endParaRPr lang="fr-FR" sz="1400" baseline="30000" dirty="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fr-FR" sz="1400" dirty="0" smtClean="0"/>
                            <a:t>&gt; 1,1.10</a:t>
                          </a:r>
                          <a:r>
                            <a:rPr lang="fr-FR" sz="1400" baseline="30000" dirty="0" smtClean="0"/>
                            <a:t>4</a:t>
                          </a:r>
                        </a:p>
                      </a:txBody>
                      <a:tcPr/>
                    </a:tc>
                  </a:tr>
                  <a:tr h="47758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14:m>
                            <m:oMathPara xmlns:m="http://schemas.openxmlformats.org/officeDocument/2006/math">
                              <m:oMathParaPr>
                                <m:jc m:val="centerGroup"/>
                              </m:oMathParaPr>
                              <m:oMath xmlns:m="http://schemas.openxmlformats.org/officeDocument/2006/math">
                                <m:sSub>
                                  <m:sSubPr>
                                    <m:ctrlPr>
                                      <a:rPr lang="fr-FR" sz="1400" i="1" baseline="0" smtClean="0">
                                        <a:latin typeface="Cambria Math" panose="02040503050406030204" pitchFamily="18" charset="0"/>
                                      </a:rPr>
                                    </m:ctrlPr>
                                  </m:sSubPr>
                                  <m:e>
                                    <m:r>
                                      <a:rPr lang="fr-FR" sz="1400" baseline="0" smtClean="0">
                                        <a:latin typeface="Cambria Math" panose="02040503050406030204" pitchFamily="18" charset="0"/>
                                      </a:rPr>
                                      <m:t>𝛼</m:t>
                                    </m:r>
                                  </m:e>
                                  <m:sub>
                                    <m:r>
                                      <a:rPr lang="fr-FR" sz="1400" baseline="0" smtClean="0">
                                        <a:latin typeface="Cambria Math" panose="02040503050406030204" pitchFamily="18" charset="0"/>
                                      </a:rPr>
                                      <m:t>+</m:t>
                                    </m:r>
                                  </m:sub>
                                </m:sSub>
                                <m:r>
                                  <a:rPr lang="fr-FR" sz="1400" baseline="0" smtClean="0">
                                    <a:latin typeface="Cambria Math" panose="02040503050406030204" pitchFamily="18" charset="0"/>
                                  </a:rPr>
                                  <m:t>=</m:t>
                                </m:r>
                                <m:r>
                                  <m:rPr>
                                    <m:sty m:val="p"/>
                                  </m:rPr>
                                  <a:rPr lang="fr-FR" sz="1400" b="0" i="0" baseline="0" smtClean="0">
                                    <a:latin typeface="Cambria Math" panose="02040503050406030204" pitchFamily="18" charset="0"/>
                                  </a:rPr>
                                  <m:t>k</m:t>
                                </m:r>
                                <m:f>
                                  <m:fPr>
                                    <m:ctrlPr>
                                      <a:rPr lang="el-GR" sz="1400" i="1" baseline="0" smtClean="0">
                                        <a:latin typeface="Cambria Math" panose="02040503050406030204" pitchFamily="18" charset="0"/>
                                      </a:rPr>
                                    </m:ctrlPr>
                                  </m:fPr>
                                  <m:num>
                                    <m:r>
                                      <a:rPr lang="el-GR" sz="1400" baseline="0" smtClean="0">
                                        <a:latin typeface="Cambria Math" panose="02040503050406030204" pitchFamily="18" charset="0"/>
                                      </a:rPr>
                                      <m:t>𝜈</m:t>
                                    </m:r>
                                  </m:num>
                                  <m:den>
                                    <m:sSub>
                                      <m:sSubPr>
                                        <m:ctrlPr>
                                          <a:rPr lang="el-GR" sz="1400" i="1" baseline="0" smtClean="0">
                                            <a:latin typeface="Cambria Math" panose="02040503050406030204" pitchFamily="18" charset="0"/>
                                          </a:rPr>
                                        </m:ctrlPr>
                                      </m:sSubPr>
                                      <m:e>
                                        <m:r>
                                          <a:rPr lang="fr-FR" sz="1400" baseline="0" smtClean="0">
                                            <a:latin typeface="Cambria Math" panose="02040503050406030204" pitchFamily="18" charset="0"/>
                                          </a:rPr>
                                          <m:t>𝑢</m:t>
                                        </m:r>
                                      </m:e>
                                      <m:sub>
                                        <m:r>
                                          <a:rPr lang="fr-FR" sz="1400" baseline="0" smtClean="0">
                                            <a:latin typeface="Cambria Math" panose="02040503050406030204" pitchFamily="18" charset="0"/>
                                          </a:rPr>
                                          <m:t>∗</m:t>
                                        </m:r>
                                      </m:sub>
                                    </m:sSub>
                                  </m:den>
                                </m:f>
                              </m:oMath>
                            </m:oMathPara>
                          </a14:m>
                          <a:endParaRPr lang="fr-FR" sz="1400" dirty="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fr-FR" sz="1400" dirty="0" smtClean="0"/>
                            <a:t>&gt; 9,1.10</a:t>
                          </a:r>
                          <a:r>
                            <a:rPr lang="fr-FR" sz="1400" baseline="30000" dirty="0" smtClean="0"/>
                            <a:t>-3</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9,1.10</a:t>
                          </a:r>
                          <a:r>
                            <a:rPr lang="fr-FR" sz="1400" baseline="30000" dirty="0" smtClean="0"/>
                            <a:t>-5</a:t>
                          </a:r>
                          <a:r>
                            <a:rPr lang="fr-FR" sz="1400" baseline="0" dirty="0" smtClean="0"/>
                            <a:t> &lt; </a:t>
                          </a:r>
                          <a14:m>
                            <m:oMath xmlns:m="http://schemas.openxmlformats.org/officeDocument/2006/math">
                              <m:sSub>
                                <m:sSubPr>
                                  <m:ctrlPr>
                                    <a:rPr lang="fr-FR" sz="1400" i="1" baseline="0" smtClean="0">
                                      <a:latin typeface="Cambria Math" panose="02040503050406030204" pitchFamily="18" charset="0"/>
                                    </a:rPr>
                                  </m:ctrlPr>
                                </m:sSubPr>
                                <m:e>
                                  <m:r>
                                    <a:rPr lang="fr-FR" sz="1400" baseline="0" smtClean="0">
                                      <a:latin typeface="Cambria Math" panose="02040503050406030204" pitchFamily="18" charset="0"/>
                                    </a:rPr>
                                    <m:t>𝛼</m:t>
                                  </m:r>
                                </m:e>
                                <m:sub>
                                  <m:r>
                                    <a:rPr lang="fr-FR" sz="1400" baseline="0" smtClean="0">
                                      <a:latin typeface="Cambria Math" panose="02040503050406030204" pitchFamily="18" charset="0"/>
                                    </a:rPr>
                                    <m:t>+</m:t>
                                  </m:r>
                                </m:sub>
                              </m:sSub>
                            </m:oMath>
                          </a14:m>
                          <a:r>
                            <a:rPr lang="fr-FR" sz="1400" baseline="0" dirty="0" smtClean="0"/>
                            <a:t> &lt; 9,1.10</a:t>
                          </a:r>
                          <a:r>
                            <a:rPr lang="fr-FR" sz="1400" baseline="30000" dirty="0" smtClean="0"/>
                            <a:t>-3</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&lt; 9,1.10</a:t>
                          </a:r>
                          <a:r>
                            <a:rPr lang="fr-FR" sz="1400" baseline="30000" dirty="0" smtClean="0"/>
                            <a:t>-5</a:t>
                          </a:r>
                        </a:p>
                      </a:txBody>
                      <a:tcPr/>
                    </a:tc>
                  </a:tr>
                </a:tbl>
              </a:graphicData>
            </a:graphic>
          </p:graphicFrame>
        </mc:Choice>
        <mc:Fallback xmlns="">
          <p:graphicFrame>
            <p:nvGraphicFramePr>
              <p:cNvPr id="57" name="Tableau 56"/>
              <p:cNvGraphicFramePr>
                <a:graphicFrameLocks noGrp="1"/>
              </p:cNvGraphicFramePr>
              <p:nvPr>
                <p:extLst>
                  <p:ext uri="{D42A27DB-BD31-4B8C-83A1-F6EECF244321}">
                    <p14:modId xmlns:p14="http://schemas.microsoft.com/office/powerpoint/2010/main" val="1009163128"/>
                  </p:ext>
                </p:extLst>
              </p:nvPr>
            </p:nvGraphicFramePr>
            <p:xfrm>
              <a:off x="338520" y="3170792"/>
              <a:ext cx="4661520" cy="1226235"/>
            </p:xfrm>
            <a:graphic>
              <a:graphicData uri="http://schemas.openxmlformats.org/drawingml/2006/table">
                <a:tbl>
                  <a:tblPr firstRow="1" bandRow="1">
                    <a:tableStyleId>{72833802-FEF1-4C79-8D5D-14CF1EAF98D9}</a:tableStyleId>
                  </a:tblPr>
                  <a:tblGrid>
                    <a:gridCol w="967089"/>
                    <a:gridCol w="914400"/>
                    <a:gridCol w="1855305"/>
                    <a:gridCol w="924726"/>
                  </a:tblGrid>
                  <a:tr h="304800">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fr-FR" sz="1400" dirty="0" err="1" smtClean="0"/>
                            <a:t>Regimes</a:t>
                          </a:r>
                          <a:endParaRPr lang="fr-FR" sz="1400" dirty="0"/>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fr-FR" sz="1400" dirty="0" err="1" smtClean="0"/>
                            <a:t>Laminar</a:t>
                          </a:r>
                          <a:endParaRPr lang="fr-FR" sz="1400" dirty="0"/>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fr-FR" sz="1400" dirty="0" err="1" smtClean="0"/>
                            <a:t>Transitional</a:t>
                          </a:r>
                          <a:endParaRPr lang="fr-FR" sz="1400" dirty="0"/>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fr-FR" sz="1400" dirty="0" smtClean="0"/>
                            <a:t>Turbulent</a:t>
                          </a:r>
                          <a:endParaRPr lang="fr-FR" sz="1400" dirty="0"/>
                        </a:p>
                      </a:txBody>
                      <a:tcPr/>
                    </a:tc>
                  </a:tr>
                  <a:tr h="42981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fr-FR" sz="1400" dirty="0" err="1" smtClean="0"/>
                            <a:t>Re</a:t>
                          </a:r>
                          <a:endParaRPr lang="fr-FR" sz="1400" dirty="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fr-FR" sz="1400" dirty="0" smtClean="0"/>
                            <a:t>&lt; 1,1.10</a:t>
                          </a:r>
                          <a:r>
                            <a:rPr lang="fr-FR" sz="1400" baseline="30000" dirty="0" smtClean="0"/>
                            <a:t>2</a:t>
                          </a:r>
                          <a:endParaRPr lang="fr-FR" sz="1400" baseline="30000" dirty="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fr-FR" sz="1400" dirty="0" smtClean="0"/>
                            <a:t>1,1.10</a:t>
                          </a:r>
                          <a:r>
                            <a:rPr lang="fr-FR" sz="1400" baseline="30000" dirty="0" smtClean="0"/>
                            <a:t>2</a:t>
                          </a:r>
                          <a:r>
                            <a:rPr lang="fr-FR" sz="1400" baseline="0" dirty="0" smtClean="0"/>
                            <a:t> &lt; </a:t>
                          </a:r>
                          <a:r>
                            <a:rPr lang="fr-FR" sz="1400" baseline="0" dirty="0" err="1" smtClean="0"/>
                            <a:t>Re</a:t>
                          </a:r>
                          <a:r>
                            <a:rPr lang="fr-FR" sz="1400" baseline="0" dirty="0" smtClean="0"/>
                            <a:t> &lt; 1,1.10</a:t>
                          </a:r>
                          <a:r>
                            <a:rPr lang="fr-FR" sz="1400" baseline="30000" dirty="0" smtClean="0"/>
                            <a:t>4</a:t>
                          </a:r>
                          <a:endParaRPr lang="fr-FR" sz="1400" baseline="30000" dirty="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fr-FR" sz="1400" dirty="0" smtClean="0"/>
                            <a:t>&gt; 1,1.10</a:t>
                          </a:r>
                          <a:r>
                            <a:rPr lang="fr-FR" sz="1400" baseline="30000" dirty="0" smtClean="0"/>
                            <a:t>4</a:t>
                          </a:r>
                        </a:p>
                      </a:txBody>
                      <a:tcPr/>
                    </a:tc>
                  </a:tr>
                  <a:tr h="491617">
                    <a:tc>
                      <a:txBody>
                        <a:bodyPr/>
                        <a:lstStyle/>
                        <a:p>
                          <a:endParaRPr lang="fr-FR"/>
                        </a:p>
                      </a:txBody>
                      <a:tcPr>
                        <a:blipFill rotWithShape="0">
                          <a:blip r:embed="rId11"/>
                          <a:stretch>
                            <a:fillRect l="-1258" t="-151852" r="-382390" b="-1235"/>
                          </a:stretch>
                        </a:blip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fr-FR" sz="1400" dirty="0" smtClean="0"/>
                            <a:t>&gt; 9,1.10</a:t>
                          </a:r>
                          <a:r>
                            <a:rPr lang="fr-FR" sz="1400" baseline="30000" dirty="0" smtClean="0"/>
                            <a:t>-3</a:t>
                          </a:r>
                        </a:p>
                      </a:txBody>
                      <a:tcPr/>
                    </a:tc>
                    <a:tc>
                      <a:txBody>
                        <a:bodyPr/>
                        <a:lstStyle/>
                        <a:p>
                          <a:endParaRPr lang="fr-FR"/>
                        </a:p>
                      </a:txBody>
                      <a:tcPr>
                        <a:blipFill rotWithShape="0">
                          <a:blip r:embed="rId11"/>
                          <a:stretch>
                            <a:fillRect l="-101967" t="-151852" r="-50164" b="-1235"/>
                          </a:stretch>
                        </a:blip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&lt; 9,1.10</a:t>
                          </a:r>
                          <a:r>
                            <a:rPr lang="fr-FR" sz="1400" baseline="30000" dirty="0" smtClean="0"/>
                            <a:t>-5</a:t>
                          </a:r>
                        </a:p>
                      </a:txBody>
                      <a:tcPr/>
                    </a:tc>
                  </a:tr>
                </a:tbl>
              </a:graphicData>
            </a:graphic>
          </p:graphicFrame>
        </mc:Fallback>
      </mc:AlternateContent>
      <mc:AlternateContent xmlns:mc="http://schemas.openxmlformats.org/markup-compatibility/2006" xmlns:a14="http://schemas.microsoft.com/office/drawing/2010/main">
        <mc:Choice Requires="a14">
          <p:sp>
            <p:nvSpPr>
              <p:cNvPr id="58" name="ZoneTexte 57"/>
              <p:cNvSpPr txBox="1"/>
              <p:nvPr/>
            </p:nvSpPr>
            <p:spPr>
              <a:xfrm>
                <a:off x="5325647" y="3387461"/>
                <a:ext cx="7916780" cy="749179"/>
              </a:xfrm>
              <a:prstGeom prst="rect">
                <a:avLst/>
              </a:prstGeom>
              <a:noFill/>
            </p:spPr>
            <p:txBody>
              <a:bodyPr wrap="square" rtlCol="0">
                <a:spAutoFit/>
              </a:bodyPr>
              <a:lstStyle/>
              <a:p>
                <a:r>
                  <a:rPr lang="fr-FR" sz="1400" dirty="0" smtClean="0">
                    <a:solidFill>
                      <a:schemeClr val="bg2"/>
                    </a:solidFill>
                  </a:rPr>
                  <a:t>Van </a:t>
                </a:r>
                <a:r>
                  <a:rPr lang="fr-FR" sz="1400" dirty="0" err="1">
                    <a:solidFill>
                      <a:schemeClr val="bg2"/>
                    </a:solidFill>
                  </a:rPr>
                  <a:t>Driest</a:t>
                </a:r>
                <a:r>
                  <a:rPr lang="fr-FR" sz="1400" dirty="0">
                    <a:solidFill>
                      <a:schemeClr val="bg2"/>
                    </a:solidFill>
                  </a:rPr>
                  <a:t> : </a:t>
                </a:r>
                <a14:m>
                  <m:oMath xmlns:m="http://schemas.openxmlformats.org/officeDocument/2006/math">
                    <m:sSub>
                      <m:sSubPr>
                        <m:ctrlPr>
                          <a:rPr lang="fr-FR" sz="1400" i="1">
                            <a:solidFill>
                              <a:schemeClr val="bg2"/>
                            </a:solidFill>
                            <a:latin typeface="Cambria Math" panose="02040503050406030204" pitchFamily="18" charset="0"/>
                          </a:rPr>
                        </m:ctrlPr>
                      </m:sSubPr>
                      <m:e>
                        <m:r>
                          <a:rPr lang="fr-FR" sz="1400">
                            <a:solidFill>
                              <a:schemeClr val="bg2"/>
                            </a:solidFill>
                            <a:latin typeface="Cambria Math" panose="02040503050406030204" pitchFamily="18" charset="0"/>
                          </a:rPr>
                          <m:t>𝑙</m:t>
                        </m:r>
                      </m:e>
                      <m:sub>
                        <m:r>
                          <a:rPr lang="fr-FR" sz="1400">
                            <a:solidFill>
                              <a:schemeClr val="bg2"/>
                            </a:solidFill>
                            <a:latin typeface="Cambria Math" panose="02040503050406030204" pitchFamily="18" charset="0"/>
                          </a:rPr>
                          <m:t>𝑚</m:t>
                        </m:r>
                      </m:sub>
                    </m:sSub>
                    <m:r>
                      <a:rPr lang="fr-FR" sz="1400">
                        <a:solidFill>
                          <a:schemeClr val="bg2"/>
                        </a:solidFill>
                        <a:latin typeface="Cambria Math" panose="02040503050406030204" pitchFamily="18" charset="0"/>
                      </a:rPr>
                      <m:t>= </m:t>
                    </m:r>
                    <m:r>
                      <a:rPr lang="el-GR" sz="1400">
                        <a:solidFill>
                          <a:schemeClr val="bg2"/>
                        </a:solidFill>
                        <a:latin typeface="Cambria Math" panose="02040503050406030204" pitchFamily="18" charset="0"/>
                      </a:rPr>
                      <m:t>𝜅</m:t>
                    </m:r>
                    <m:r>
                      <a:rPr lang="fr-FR" sz="1400">
                        <a:solidFill>
                          <a:schemeClr val="bg2"/>
                        </a:solidFill>
                        <a:latin typeface="Cambria Math" panose="02040503050406030204" pitchFamily="18" charset="0"/>
                      </a:rPr>
                      <m:t>(</m:t>
                    </m:r>
                    <m:r>
                      <a:rPr lang="fr-FR" sz="1400">
                        <a:solidFill>
                          <a:schemeClr val="bg2"/>
                        </a:solidFill>
                        <a:latin typeface="Cambria Math" panose="02040503050406030204" pitchFamily="18" charset="0"/>
                      </a:rPr>
                      <m:t>𝑧</m:t>
                    </m:r>
                    <m:r>
                      <a:rPr lang="fr-FR" sz="1400">
                        <a:solidFill>
                          <a:schemeClr val="bg2"/>
                        </a:solidFill>
                        <a:latin typeface="Cambria Math" panose="02040503050406030204" pitchFamily="18" charset="0"/>
                      </a:rPr>
                      <m:t> − </m:t>
                    </m:r>
                    <m:r>
                      <a:rPr lang="fr-FR" sz="1400">
                        <a:solidFill>
                          <a:schemeClr val="bg2"/>
                        </a:solidFill>
                        <a:latin typeface="Cambria Math" panose="02040503050406030204" pitchFamily="18" charset="0"/>
                      </a:rPr>
                      <m:t>𝜁</m:t>
                    </m:r>
                    <m:r>
                      <a:rPr lang="fr-FR" sz="1400">
                        <a:solidFill>
                          <a:schemeClr val="bg2"/>
                        </a:solidFill>
                        <a:latin typeface="Cambria Math" panose="02040503050406030204" pitchFamily="18" charset="0"/>
                      </a:rPr>
                      <m:t>)</m:t>
                    </m:r>
                    <m:d>
                      <m:dPr>
                        <m:begChr m:val="["/>
                        <m:endChr m:val="]"/>
                        <m:ctrlPr>
                          <a:rPr lang="fr-FR" sz="1400" i="1">
                            <a:solidFill>
                              <a:schemeClr val="bg2"/>
                            </a:solidFill>
                            <a:latin typeface="Cambria Math" panose="02040503050406030204" pitchFamily="18" charset="0"/>
                          </a:rPr>
                        </m:ctrlPr>
                      </m:dPr>
                      <m:e>
                        <m:r>
                          <a:rPr lang="fr-FR" sz="1400">
                            <a:solidFill>
                              <a:schemeClr val="bg2"/>
                            </a:solidFill>
                            <a:latin typeface="Cambria Math" panose="02040503050406030204" pitchFamily="18" charset="0"/>
                          </a:rPr>
                          <m:t>1−</m:t>
                        </m:r>
                        <m:func>
                          <m:funcPr>
                            <m:ctrlPr>
                              <a:rPr lang="fr-FR" sz="1400" i="1">
                                <a:solidFill>
                                  <a:schemeClr val="bg2"/>
                                </a:solidFill>
                                <a:latin typeface="Cambria Math" panose="02040503050406030204" pitchFamily="18" charset="0"/>
                              </a:rPr>
                            </m:ctrlPr>
                          </m:funcPr>
                          <m:fName>
                            <m:r>
                              <m:rPr>
                                <m:sty m:val="p"/>
                              </m:rPr>
                              <a:rPr lang="fr-FR" sz="1400">
                                <a:solidFill>
                                  <a:schemeClr val="bg2"/>
                                </a:solidFill>
                                <a:latin typeface="Cambria Math" panose="02040503050406030204" pitchFamily="18" charset="0"/>
                              </a:rPr>
                              <m:t>exp</m:t>
                            </m:r>
                          </m:fName>
                          <m:e>
                            <m:d>
                              <m:dPr>
                                <m:ctrlPr>
                                  <a:rPr lang="fr-FR" sz="1400" i="1">
                                    <a:solidFill>
                                      <a:schemeClr val="bg2"/>
                                    </a:solidFill>
                                    <a:latin typeface="Cambria Math" panose="02040503050406030204" pitchFamily="18" charset="0"/>
                                  </a:rPr>
                                </m:ctrlPr>
                              </m:dPr>
                              <m:e>
                                <m:r>
                                  <a:rPr lang="fr-FR" sz="1400">
                                    <a:solidFill>
                                      <a:schemeClr val="bg2"/>
                                    </a:solidFill>
                                    <a:latin typeface="Cambria Math" panose="02040503050406030204" pitchFamily="18" charset="0"/>
                                  </a:rPr>
                                  <m:t>−</m:t>
                                </m:r>
                                <m:f>
                                  <m:fPr>
                                    <m:ctrlPr>
                                      <a:rPr lang="fr-FR" sz="1400" i="1">
                                        <a:solidFill>
                                          <a:schemeClr val="bg2"/>
                                        </a:solidFill>
                                        <a:latin typeface="Cambria Math" panose="02040503050406030204" pitchFamily="18" charset="0"/>
                                      </a:rPr>
                                    </m:ctrlPr>
                                  </m:fPr>
                                  <m:num>
                                    <m:rad>
                                      <m:radPr>
                                        <m:degHide m:val="on"/>
                                        <m:ctrlPr>
                                          <a:rPr lang="fr-FR" sz="1400" i="1">
                                            <a:solidFill>
                                              <a:schemeClr val="bg2"/>
                                            </a:solidFill>
                                            <a:latin typeface="Cambria Math" panose="02040503050406030204" pitchFamily="18" charset="0"/>
                                          </a:rPr>
                                        </m:ctrlPr>
                                      </m:radPr>
                                      <m:deg/>
                                      <m:e>
                                        <m:sSub>
                                          <m:sSubPr>
                                            <m:ctrlPr>
                                              <a:rPr lang="fr-FR" sz="1400" i="1">
                                                <a:solidFill>
                                                  <a:schemeClr val="bg2"/>
                                                </a:solidFill>
                                                <a:latin typeface="Cambria Math" panose="02040503050406030204" pitchFamily="18" charset="0"/>
                                              </a:rPr>
                                            </m:ctrlPr>
                                          </m:sSubPr>
                                          <m:e>
                                            <m:r>
                                              <a:rPr lang="fr-FR" sz="1400">
                                                <a:solidFill>
                                                  <a:schemeClr val="bg2"/>
                                                </a:solidFill>
                                                <a:latin typeface="Cambria Math" panose="02040503050406030204" pitchFamily="18" charset="0"/>
                                              </a:rPr>
                                              <m:t>𝜏</m:t>
                                            </m:r>
                                          </m:e>
                                          <m:sub>
                                            <m:r>
                                              <a:rPr lang="fr-FR" sz="1400">
                                                <a:solidFill>
                                                  <a:schemeClr val="bg2"/>
                                                </a:solidFill>
                                                <a:latin typeface="Cambria Math" panose="02040503050406030204" pitchFamily="18" charset="0"/>
                                              </a:rPr>
                                              <m:t>𝑥𝑧</m:t>
                                            </m:r>
                                          </m:sub>
                                        </m:sSub>
                                      </m:e>
                                    </m:rad>
                                    <m:r>
                                      <a:rPr lang="fr-FR" sz="1400">
                                        <a:solidFill>
                                          <a:schemeClr val="bg2"/>
                                        </a:solidFill>
                                        <a:latin typeface="Cambria Math" panose="02040503050406030204" pitchFamily="18" charset="0"/>
                                      </a:rPr>
                                      <m:t>(</m:t>
                                    </m:r>
                                    <m:r>
                                      <a:rPr lang="fr-FR" sz="1400">
                                        <a:solidFill>
                                          <a:schemeClr val="bg2"/>
                                        </a:solidFill>
                                        <a:latin typeface="Cambria Math" panose="02040503050406030204" pitchFamily="18" charset="0"/>
                                      </a:rPr>
                                      <m:t>𝑧</m:t>
                                    </m:r>
                                    <m:r>
                                      <a:rPr lang="fr-FR" sz="1400">
                                        <a:solidFill>
                                          <a:schemeClr val="bg2"/>
                                        </a:solidFill>
                                        <a:latin typeface="Cambria Math" panose="02040503050406030204" pitchFamily="18" charset="0"/>
                                      </a:rPr>
                                      <m:t>−</m:t>
                                    </m:r>
                                    <m:r>
                                      <a:rPr lang="fr-FR" sz="1400">
                                        <a:solidFill>
                                          <a:schemeClr val="bg2"/>
                                        </a:solidFill>
                                        <a:latin typeface="Cambria Math" panose="02040503050406030204" pitchFamily="18" charset="0"/>
                                      </a:rPr>
                                      <m:t>𝜁</m:t>
                                    </m:r>
                                    <m:r>
                                      <a:rPr lang="fr-FR" sz="1400">
                                        <a:solidFill>
                                          <a:schemeClr val="bg2"/>
                                        </a:solidFill>
                                        <a:latin typeface="Cambria Math" panose="02040503050406030204" pitchFamily="18" charset="0"/>
                                      </a:rPr>
                                      <m:t>)</m:t>
                                    </m:r>
                                  </m:num>
                                  <m:den>
                                    <m:r>
                                      <a:rPr lang="fr-FR" sz="1400">
                                        <a:solidFill>
                                          <a:schemeClr val="bg2"/>
                                        </a:solidFill>
                                        <a:latin typeface="Cambria Math" panose="02040503050406030204" pitchFamily="18" charset="0"/>
                                      </a:rPr>
                                      <m:t>𝜈</m:t>
                                    </m:r>
                                    <m:sSub>
                                      <m:sSubPr>
                                        <m:ctrlPr>
                                          <a:rPr lang="fr-FR" sz="1400" i="1">
                                            <a:solidFill>
                                              <a:schemeClr val="bg2"/>
                                            </a:solidFill>
                                            <a:latin typeface="Cambria Math" panose="02040503050406030204" pitchFamily="18" charset="0"/>
                                          </a:rPr>
                                        </m:ctrlPr>
                                      </m:sSubPr>
                                      <m:e>
                                        <m:r>
                                          <a:rPr lang="fr-FR" sz="1400">
                                            <a:solidFill>
                                              <a:schemeClr val="bg2"/>
                                            </a:solidFill>
                                            <a:latin typeface="Cambria Math" panose="02040503050406030204" pitchFamily="18" charset="0"/>
                                          </a:rPr>
                                          <m:t>𝑅</m:t>
                                        </m:r>
                                      </m:e>
                                      <m:sub>
                                        <m:r>
                                          <a:rPr lang="fr-FR" sz="1400">
                                            <a:solidFill>
                                              <a:schemeClr val="bg2"/>
                                            </a:solidFill>
                                            <a:latin typeface="Cambria Math" panose="02040503050406030204" pitchFamily="18" charset="0"/>
                                          </a:rPr>
                                          <m:t>𝑡</m:t>
                                        </m:r>
                                      </m:sub>
                                    </m:sSub>
                                  </m:den>
                                </m:f>
                              </m:e>
                            </m:d>
                          </m:e>
                        </m:func>
                      </m:e>
                    </m:d>
                  </m:oMath>
                </a14:m>
                <a:r>
                  <a:rPr lang="fr-FR" sz="1400" dirty="0">
                    <a:solidFill>
                      <a:schemeClr val="bg2"/>
                    </a:solidFill>
                  </a:rPr>
                  <a:t> 	</a:t>
                </a:r>
                <a14:m>
                  <m:oMath xmlns:m="http://schemas.openxmlformats.org/officeDocument/2006/math">
                    <m:sSub>
                      <m:sSubPr>
                        <m:ctrlPr>
                          <a:rPr lang="fr-FR" sz="1400" i="1" dirty="0">
                            <a:solidFill>
                              <a:schemeClr val="bg2"/>
                            </a:solidFill>
                            <a:latin typeface="Cambria Math" panose="02040503050406030204" pitchFamily="18" charset="0"/>
                          </a:rPr>
                        </m:ctrlPr>
                      </m:sSubPr>
                      <m:e>
                        <m:r>
                          <a:rPr lang="fr-FR" sz="1400" dirty="0">
                            <a:solidFill>
                              <a:schemeClr val="bg2"/>
                            </a:solidFill>
                            <a:latin typeface="Cambria Math" panose="02040503050406030204" pitchFamily="18" charset="0"/>
                          </a:rPr>
                          <m:t>𝑅</m:t>
                        </m:r>
                      </m:e>
                      <m:sub>
                        <m:r>
                          <a:rPr lang="fr-FR" sz="1400" dirty="0">
                            <a:solidFill>
                              <a:schemeClr val="bg2"/>
                            </a:solidFill>
                            <a:latin typeface="Cambria Math" panose="02040503050406030204" pitchFamily="18" charset="0"/>
                          </a:rPr>
                          <m:t>𝑡</m:t>
                        </m:r>
                      </m:sub>
                    </m:sSub>
                    <m:r>
                      <a:rPr lang="fr-FR" sz="1400" dirty="0">
                        <a:solidFill>
                          <a:schemeClr val="bg2"/>
                        </a:solidFill>
                        <a:latin typeface="Cambria Math" panose="02040503050406030204" pitchFamily="18" charset="0"/>
                      </a:rPr>
                      <m:t>=25</m:t>
                    </m:r>
                  </m:oMath>
                </a14:m>
                <a:endParaRPr lang="fr-FR" sz="1400" dirty="0">
                  <a:solidFill>
                    <a:schemeClr val="bg2"/>
                  </a:solidFill>
                </a:endParaRPr>
              </a:p>
              <a:p>
                <a:r>
                  <a:rPr lang="fr-FR" sz="1400" dirty="0" err="1">
                    <a:solidFill>
                      <a:schemeClr val="bg2"/>
                    </a:solidFill>
                  </a:rPr>
                  <a:t>Hanratty</a:t>
                </a:r>
                <a:r>
                  <a:rPr lang="fr-FR" sz="1400" dirty="0">
                    <a:solidFill>
                      <a:schemeClr val="bg2"/>
                    </a:solidFill>
                  </a:rPr>
                  <a:t> : </a:t>
                </a:r>
                <a14:m>
                  <m:oMath xmlns:m="http://schemas.openxmlformats.org/officeDocument/2006/math">
                    <m:sSub>
                      <m:sSubPr>
                        <m:ctrlPr>
                          <a:rPr lang="fr-FR" sz="1400" i="1">
                            <a:solidFill>
                              <a:schemeClr val="bg2"/>
                            </a:solidFill>
                            <a:latin typeface="Cambria Math" panose="02040503050406030204" pitchFamily="18" charset="0"/>
                          </a:rPr>
                        </m:ctrlPr>
                      </m:sSubPr>
                      <m:e>
                        <m:r>
                          <a:rPr lang="fr-FR" sz="1400">
                            <a:solidFill>
                              <a:schemeClr val="bg2"/>
                            </a:solidFill>
                            <a:latin typeface="Cambria Math" panose="02040503050406030204" pitchFamily="18" charset="0"/>
                          </a:rPr>
                          <m:t>𝑙</m:t>
                        </m:r>
                      </m:e>
                      <m:sub>
                        <m:r>
                          <a:rPr lang="fr-FR" sz="1400">
                            <a:solidFill>
                              <a:schemeClr val="bg2"/>
                            </a:solidFill>
                            <a:latin typeface="Cambria Math" panose="02040503050406030204" pitchFamily="18" charset="0"/>
                          </a:rPr>
                          <m:t>𝑚</m:t>
                        </m:r>
                      </m:sub>
                    </m:sSub>
                    <m:r>
                      <a:rPr lang="fr-FR" sz="1400">
                        <a:solidFill>
                          <a:schemeClr val="bg2"/>
                        </a:solidFill>
                        <a:latin typeface="Cambria Math" panose="02040503050406030204" pitchFamily="18" charset="0"/>
                      </a:rPr>
                      <m:t>= </m:t>
                    </m:r>
                    <m:r>
                      <a:rPr lang="el-GR" sz="1400">
                        <a:solidFill>
                          <a:schemeClr val="bg2"/>
                        </a:solidFill>
                        <a:latin typeface="Cambria Math" panose="02040503050406030204" pitchFamily="18" charset="0"/>
                      </a:rPr>
                      <m:t>𝜅</m:t>
                    </m:r>
                    <m:r>
                      <a:rPr lang="fr-FR" sz="1400">
                        <a:solidFill>
                          <a:schemeClr val="bg2"/>
                        </a:solidFill>
                        <a:latin typeface="Cambria Math" panose="02040503050406030204" pitchFamily="18" charset="0"/>
                      </a:rPr>
                      <m:t>(</m:t>
                    </m:r>
                    <m:r>
                      <a:rPr lang="fr-FR" sz="1400">
                        <a:solidFill>
                          <a:schemeClr val="bg2"/>
                        </a:solidFill>
                        <a:latin typeface="Cambria Math" panose="02040503050406030204" pitchFamily="18" charset="0"/>
                      </a:rPr>
                      <m:t>𝑧</m:t>
                    </m:r>
                    <m:r>
                      <a:rPr lang="fr-FR" sz="1400">
                        <a:solidFill>
                          <a:schemeClr val="bg2"/>
                        </a:solidFill>
                        <a:latin typeface="Cambria Math" panose="02040503050406030204" pitchFamily="18" charset="0"/>
                      </a:rPr>
                      <m:t> − </m:t>
                    </m:r>
                    <m:r>
                      <a:rPr lang="fr-FR" sz="1400">
                        <a:solidFill>
                          <a:schemeClr val="bg2"/>
                        </a:solidFill>
                        <a:latin typeface="Cambria Math" panose="02040503050406030204" pitchFamily="18" charset="0"/>
                      </a:rPr>
                      <m:t>𝜁</m:t>
                    </m:r>
                    <m:r>
                      <a:rPr lang="fr-FR" sz="1400">
                        <a:solidFill>
                          <a:schemeClr val="bg2"/>
                        </a:solidFill>
                        <a:latin typeface="Cambria Math" panose="02040503050406030204" pitchFamily="18" charset="0"/>
                      </a:rPr>
                      <m:t>)</m:t>
                    </m:r>
                    <m:d>
                      <m:dPr>
                        <m:begChr m:val="["/>
                        <m:endChr m:val="]"/>
                        <m:ctrlPr>
                          <a:rPr lang="fr-FR" sz="1400" i="1">
                            <a:solidFill>
                              <a:schemeClr val="bg2"/>
                            </a:solidFill>
                            <a:latin typeface="Cambria Math" panose="02040503050406030204" pitchFamily="18" charset="0"/>
                          </a:rPr>
                        </m:ctrlPr>
                      </m:dPr>
                      <m:e>
                        <m:r>
                          <a:rPr lang="fr-FR" sz="1400">
                            <a:solidFill>
                              <a:schemeClr val="bg2"/>
                            </a:solidFill>
                            <a:latin typeface="Cambria Math" panose="02040503050406030204" pitchFamily="18" charset="0"/>
                          </a:rPr>
                          <m:t>1−</m:t>
                        </m:r>
                        <m:func>
                          <m:funcPr>
                            <m:ctrlPr>
                              <a:rPr lang="fr-FR" sz="1400" i="1">
                                <a:solidFill>
                                  <a:schemeClr val="bg2"/>
                                </a:solidFill>
                                <a:latin typeface="Cambria Math" panose="02040503050406030204" pitchFamily="18" charset="0"/>
                              </a:rPr>
                            </m:ctrlPr>
                          </m:funcPr>
                          <m:fName>
                            <m:r>
                              <m:rPr>
                                <m:sty m:val="p"/>
                              </m:rPr>
                              <a:rPr lang="fr-FR" sz="1400">
                                <a:solidFill>
                                  <a:schemeClr val="bg2"/>
                                </a:solidFill>
                                <a:latin typeface="Cambria Math" panose="02040503050406030204" pitchFamily="18" charset="0"/>
                              </a:rPr>
                              <m:t>exp</m:t>
                            </m:r>
                          </m:fName>
                          <m:e>
                            <m:d>
                              <m:dPr>
                                <m:ctrlPr>
                                  <a:rPr lang="fr-FR" sz="1400" i="1">
                                    <a:solidFill>
                                      <a:schemeClr val="bg2"/>
                                    </a:solidFill>
                                    <a:latin typeface="Cambria Math" panose="02040503050406030204" pitchFamily="18" charset="0"/>
                                  </a:rPr>
                                </m:ctrlPr>
                              </m:dPr>
                              <m:e>
                                <m:sSub>
                                  <m:sSubPr>
                                    <m:ctrlPr>
                                      <a:rPr lang="fr-FR" sz="1400" i="1">
                                        <a:solidFill>
                                          <a:schemeClr val="bg2"/>
                                        </a:solidFill>
                                        <a:latin typeface="Cambria Math" panose="02040503050406030204" pitchFamily="18" charset="0"/>
                                      </a:rPr>
                                    </m:ctrlPr>
                                  </m:sSubPr>
                                  <m:e>
                                    <m:r>
                                      <a:rPr lang="fr-FR" sz="1400">
                                        <a:solidFill>
                                          <a:schemeClr val="bg2"/>
                                        </a:solidFill>
                                        <a:latin typeface="Cambria Math" panose="02040503050406030204" pitchFamily="18" charset="0"/>
                                      </a:rPr>
                                      <m:t>𝐷</m:t>
                                    </m:r>
                                  </m:e>
                                  <m:sub>
                                    <m:r>
                                      <a:rPr lang="fr-FR" sz="1400">
                                        <a:solidFill>
                                          <a:schemeClr val="bg2"/>
                                        </a:solidFill>
                                        <a:latin typeface="Cambria Math" panose="02040503050406030204" pitchFamily="18" charset="0"/>
                                      </a:rPr>
                                      <m:t>𝑚</m:t>
                                    </m:r>
                                  </m:sub>
                                </m:sSub>
                              </m:e>
                            </m:d>
                          </m:e>
                        </m:func>
                      </m:e>
                    </m:d>
                  </m:oMath>
                </a14:m>
                <a:r>
                  <a:rPr lang="fr-FR" sz="1400" dirty="0">
                    <a:solidFill>
                      <a:schemeClr val="bg2"/>
                    </a:solidFill>
                  </a:rPr>
                  <a:t>		</a:t>
                </a:r>
                <a14:m>
                  <m:oMath xmlns:m="http://schemas.openxmlformats.org/officeDocument/2006/math">
                    <m:sSub>
                      <m:sSubPr>
                        <m:ctrlPr>
                          <a:rPr lang="fr-FR" sz="1400" i="1">
                            <a:solidFill>
                              <a:schemeClr val="bg2"/>
                            </a:solidFill>
                            <a:latin typeface="Cambria Math" panose="02040503050406030204" pitchFamily="18" charset="0"/>
                          </a:rPr>
                        </m:ctrlPr>
                      </m:sSubPr>
                      <m:e>
                        <m:r>
                          <a:rPr lang="fr-FR" sz="1400">
                            <a:solidFill>
                              <a:schemeClr val="bg2"/>
                            </a:solidFill>
                            <a:latin typeface="Cambria Math" panose="02040503050406030204" pitchFamily="18" charset="0"/>
                          </a:rPr>
                          <m:t>𝐷</m:t>
                        </m:r>
                      </m:e>
                      <m:sub>
                        <m:r>
                          <a:rPr lang="fr-FR" sz="1400">
                            <a:solidFill>
                              <a:schemeClr val="bg2"/>
                            </a:solidFill>
                            <a:latin typeface="Cambria Math" panose="02040503050406030204" pitchFamily="18" charset="0"/>
                          </a:rPr>
                          <m:t>𝑚</m:t>
                        </m:r>
                      </m:sub>
                    </m:sSub>
                    <m:r>
                      <a:rPr lang="fr-FR" sz="1400">
                        <a:solidFill>
                          <a:schemeClr val="bg2"/>
                        </a:solidFill>
                        <a:latin typeface="Cambria Math" panose="02040503050406030204" pitchFamily="18" charset="0"/>
                      </a:rPr>
                      <m:t>= </m:t>
                    </m:r>
                    <m:sSub>
                      <m:sSubPr>
                        <m:ctrlPr>
                          <a:rPr lang="fr-FR" sz="1400" i="1">
                            <a:solidFill>
                              <a:schemeClr val="bg2"/>
                            </a:solidFill>
                            <a:latin typeface="Cambria Math" panose="02040503050406030204" pitchFamily="18" charset="0"/>
                          </a:rPr>
                        </m:ctrlPr>
                      </m:sSubPr>
                      <m:e>
                        <m:r>
                          <a:rPr lang="fr-FR" sz="1400">
                            <a:solidFill>
                              <a:schemeClr val="bg2"/>
                            </a:solidFill>
                            <a:latin typeface="Cambria Math" panose="02040503050406030204" pitchFamily="18" charset="0"/>
                          </a:rPr>
                          <m:t>𝐷</m:t>
                        </m:r>
                      </m:e>
                      <m:sub>
                        <m:r>
                          <a:rPr lang="fr-FR" sz="1400">
                            <a:solidFill>
                              <a:schemeClr val="bg2"/>
                            </a:solidFill>
                            <a:latin typeface="Cambria Math" panose="02040503050406030204" pitchFamily="18" charset="0"/>
                          </a:rPr>
                          <m:t>𝑚</m:t>
                        </m:r>
                      </m:sub>
                    </m:sSub>
                    <m:r>
                      <a:rPr lang="fr-FR" sz="1400">
                        <a:solidFill>
                          <a:schemeClr val="bg2"/>
                        </a:solidFill>
                        <a:latin typeface="Cambria Math" panose="02040503050406030204" pitchFamily="18" charset="0"/>
                      </a:rPr>
                      <m:t>(</m:t>
                    </m:r>
                    <m:sSub>
                      <m:sSubPr>
                        <m:ctrlPr>
                          <a:rPr lang="fr-FR" sz="1400" i="1">
                            <a:solidFill>
                              <a:schemeClr val="bg2"/>
                            </a:solidFill>
                            <a:latin typeface="Cambria Math" panose="02040503050406030204" pitchFamily="18" charset="0"/>
                          </a:rPr>
                        </m:ctrlPr>
                      </m:sSubPr>
                      <m:e>
                        <m:r>
                          <a:rPr lang="fr-FR" sz="1400">
                            <a:solidFill>
                              <a:schemeClr val="bg2"/>
                            </a:solidFill>
                            <a:latin typeface="Cambria Math" panose="02040503050406030204" pitchFamily="18" charset="0"/>
                          </a:rPr>
                          <m:t>𝜏</m:t>
                        </m:r>
                      </m:e>
                      <m:sub>
                        <m:r>
                          <a:rPr lang="fr-FR" sz="1400">
                            <a:solidFill>
                              <a:schemeClr val="bg2"/>
                            </a:solidFill>
                            <a:latin typeface="Cambria Math" panose="02040503050406030204" pitchFamily="18" charset="0"/>
                          </a:rPr>
                          <m:t>𝑥𝑧</m:t>
                        </m:r>
                      </m:sub>
                    </m:sSub>
                    <m:r>
                      <a:rPr lang="fr-FR" sz="1400">
                        <a:solidFill>
                          <a:schemeClr val="bg2"/>
                        </a:solidFill>
                        <a:latin typeface="Cambria Math" panose="02040503050406030204" pitchFamily="18" charset="0"/>
                      </a:rPr>
                      <m:t>,</m:t>
                    </m:r>
                    <m:r>
                      <a:rPr lang="fr-FR" sz="1400">
                        <a:solidFill>
                          <a:schemeClr val="bg2"/>
                        </a:solidFill>
                        <a:latin typeface="Cambria Math" panose="02040503050406030204" pitchFamily="18" charset="0"/>
                      </a:rPr>
                      <m:t>𝜈</m:t>
                    </m:r>
                    <m:r>
                      <a:rPr lang="fr-FR" sz="1400">
                        <a:solidFill>
                          <a:schemeClr val="bg2"/>
                        </a:solidFill>
                        <a:latin typeface="Cambria Math" panose="02040503050406030204" pitchFamily="18" charset="0"/>
                      </a:rPr>
                      <m:t>,</m:t>
                    </m:r>
                    <m:r>
                      <a:rPr lang="fr-FR" sz="1400">
                        <a:solidFill>
                          <a:schemeClr val="bg2"/>
                        </a:solidFill>
                        <a:latin typeface="Cambria Math" panose="02040503050406030204" pitchFamily="18" charset="0"/>
                      </a:rPr>
                      <m:t>𝑧</m:t>
                    </m:r>
                    <m:r>
                      <a:rPr lang="fr-FR" sz="1400">
                        <a:solidFill>
                          <a:schemeClr val="bg2"/>
                        </a:solidFill>
                        <a:latin typeface="Cambria Math" panose="02040503050406030204" pitchFamily="18" charset="0"/>
                      </a:rPr>
                      <m:t>,</m:t>
                    </m:r>
                    <m:f>
                      <m:fPr>
                        <m:ctrlPr>
                          <a:rPr lang="fr-FR" sz="1400" i="1">
                            <a:solidFill>
                              <a:schemeClr val="bg2"/>
                            </a:solidFill>
                            <a:latin typeface="Cambria Math" panose="02040503050406030204" pitchFamily="18" charset="0"/>
                          </a:rPr>
                        </m:ctrlPr>
                      </m:fPr>
                      <m:num>
                        <m:r>
                          <a:rPr lang="fr-FR" sz="1400" b="0" i="1" smtClean="0">
                            <a:solidFill>
                              <a:schemeClr val="bg2"/>
                            </a:solidFill>
                            <a:latin typeface="Cambria Math" panose="02040503050406030204" pitchFamily="18" charset="0"/>
                          </a:rPr>
                          <m:t>𝑑𝑝</m:t>
                        </m:r>
                      </m:num>
                      <m:den>
                        <m:r>
                          <a:rPr lang="fr-FR" sz="1400" b="0" i="1" smtClean="0">
                            <a:solidFill>
                              <a:schemeClr val="bg2"/>
                            </a:solidFill>
                            <a:latin typeface="Cambria Math" panose="02040503050406030204" pitchFamily="18" charset="0"/>
                          </a:rPr>
                          <m:t>𝑑𝑥</m:t>
                        </m:r>
                      </m:den>
                    </m:f>
                    <m:r>
                      <a:rPr lang="fr-FR" sz="1400">
                        <a:solidFill>
                          <a:schemeClr val="bg2"/>
                        </a:solidFill>
                        <a:latin typeface="Cambria Math" panose="02040503050406030204" pitchFamily="18" charset="0"/>
                      </a:rPr>
                      <m:t>) </m:t>
                    </m:r>
                  </m:oMath>
                </a14:m>
                <a:endParaRPr lang="fr-FR" sz="1400" dirty="0">
                  <a:solidFill>
                    <a:schemeClr val="bg2"/>
                  </a:solidFill>
                </a:endParaRPr>
              </a:p>
            </p:txBody>
          </p:sp>
        </mc:Choice>
        <mc:Fallback xmlns="">
          <p:sp>
            <p:nvSpPr>
              <p:cNvPr id="58" name="ZoneTexte 57"/>
              <p:cNvSpPr txBox="1">
                <a:spLocks noRot="1" noChangeAspect="1" noMove="1" noResize="1" noEditPoints="1" noAdjustHandles="1" noChangeArrowheads="1" noChangeShapeType="1" noTextEdit="1"/>
              </p:cNvSpPr>
              <p:nvPr/>
            </p:nvSpPr>
            <p:spPr>
              <a:xfrm>
                <a:off x="5325647" y="3387461"/>
                <a:ext cx="7916780" cy="749179"/>
              </a:xfrm>
              <a:prstGeom prst="rect">
                <a:avLst/>
              </a:prstGeom>
              <a:blipFill rotWithShape="0">
                <a:blip r:embed="rId12"/>
                <a:stretch>
                  <a:fillRect l="-231"/>
                </a:stretch>
              </a:blipFill>
            </p:spPr>
            <p:txBody>
              <a:bodyPr/>
              <a:lstStyle/>
              <a:p>
                <a:r>
                  <a:rPr lang="fr-FR">
                    <a:noFill/>
                  </a:rPr>
                  <a:t> </a:t>
                </a:r>
              </a:p>
            </p:txBody>
          </p:sp>
        </mc:Fallback>
      </mc:AlternateContent>
    </p:spTree>
    <p:extLst>
      <p:ext uri="{BB962C8B-B14F-4D97-AF65-F5344CB8AC3E}">
        <p14:creationId xmlns:p14="http://schemas.microsoft.com/office/powerpoint/2010/main" val="83143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droite 3"/>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a:hlinkClick r:id="rId2"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Rectangle à coins arrondis 5">
            <a:hlinkClick r:id="rId3" action="ppaction://hlinksldjump"/>
          </p:cNvPr>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7" name="ZoneTexte 6">
            <a:hlinkClick r:id="rId3" action="ppaction://hlinksldjump"/>
          </p:cNvPr>
          <p:cNvSpPr txBox="1"/>
          <p:nvPr/>
        </p:nvSpPr>
        <p:spPr>
          <a:xfrm>
            <a:off x="8998908"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 name="Rectangle à coins arrondis 7">
            <a:hlinkClick r:id="rId4"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a:hlinkClick r:id="rId4"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Flèche droite 9"/>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hlinkClick r:id="rId2"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2" name="Rectangle 11"/>
          <p:cNvSpPr/>
          <p:nvPr/>
        </p:nvSpPr>
        <p:spPr>
          <a:xfrm>
            <a:off x="-1068464" y="-299561"/>
            <a:ext cx="13792200" cy="786765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à coins arrondis 12"/>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5" name="Rectangle 14"/>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16" name="Image 1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7" name="AutoShape 41">
            <a:hlinkClick r:id="rId7"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8" name="Rectangle 17"/>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p:cNvGrpSpPr/>
          <p:nvPr/>
        </p:nvGrpSpPr>
        <p:grpSpPr>
          <a:xfrm>
            <a:off x="2944598" y="4189971"/>
            <a:ext cx="1073768" cy="161701"/>
            <a:chOff x="2567268" y="4205935"/>
            <a:chExt cx="1073768" cy="161701"/>
          </a:xfrm>
        </p:grpSpPr>
        <p:sp>
          <p:nvSpPr>
            <p:cNvPr id="20" name="Ellipse 19"/>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 name="Légende encadrée 1 23"/>
          <p:cNvSpPr/>
          <p:nvPr/>
        </p:nvSpPr>
        <p:spPr>
          <a:xfrm>
            <a:off x="85725" y="116115"/>
            <a:ext cx="12004673" cy="4805408"/>
          </a:xfrm>
          <a:prstGeom prst="borderCallout1">
            <a:avLst>
              <a:gd name="adj1" fmla="val 100143"/>
              <a:gd name="adj2" fmla="val 37537"/>
              <a:gd name="adj3" fmla="val 106792"/>
              <a:gd name="adj4" fmla="val 3752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 name="Groupe 24"/>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26" name="Rectangle 25">
              <a:hlinkClick r:id="rId8"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7" name="Connecteur droit 26">
              <a:hlinkClick r:id="rId8"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hlinkClick r:id="rId8"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231686" y="156641"/>
            <a:ext cx="4245073"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Speed and concentration profiles</a:t>
            </a:r>
            <a:endParaRPr lang="en-GB" sz="2000" b="1" dirty="0">
              <a:solidFill>
                <a:schemeClr val="bg2"/>
              </a:solidFill>
              <a:latin typeface="Arial" panose="020B0604020202020204" pitchFamily="34" charset="0"/>
              <a:cs typeface="Arial" panose="020B0604020202020204" pitchFamily="34" charset="0"/>
            </a:endParaRPr>
          </a:p>
        </p:txBody>
      </p:sp>
      <p:sp>
        <p:nvSpPr>
          <p:cNvPr id="30" name="ZoneTexte 29"/>
          <p:cNvSpPr txBox="1"/>
          <p:nvPr/>
        </p:nvSpPr>
        <p:spPr>
          <a:xfrm>
            <a:off x="277138" y="555194"/>
            <a:ext cx="5791301" cy="1415772"/>
          </a:xfrm>
          <a:prstGeom prst="rect">
            <a:avLst/>
          </a:prstGeom>
          <a:noFill/>
        </p:spPr>
        <p:txBody>
          <a:bodyPr wrap="square" rtlCol="0">
            <a:spAutoFit/>
          </a:bodyPr>
          <a:lstStyle/>
          <a:p>
            <a:r>
              <a:rPr lang="en-GB" sz="1400" dirty="0" smtClean="0">
                <a:solidFill>
                  <a:schemeClr val="bg2"/>
                </a:solidFill>
              </a:rPr>
              <a:t>The linear stability analysis applied on the balance equations leads to a coupled differential system in terms of dynamics and mass transfer where both speed, shear stress, mass flux and concentration depending on the Reynolds number Re and the Schmidt number Z are obtained by solving it.  </a:t>
            </a:r>
          </a:p>
          <a:p>
            <a:endParaRPr lang="en-GB" sz="1600" dirty="0">
              <a:solidFill>
                <a:schemeClr val="bg2"/>
              </a:solidFill>
            </a:endParaRPr>
          </a:p>
        </p:txBody>
      </p:sp>
      <p:pic>
        <p:nvPicPr>
          <p:cNvPr id="31" name="Image 30">
            <a:hlinkClick r:id="rId9" action="ppaction://hlinksldjump"/>
          </p:cNvPr>
          <p:cNvPicPr>
            <a:picLocks noChangeAspect="1"/>
          </p:cNvPicPr>
          <p:nvPr/>
        </p:nvPicPr>
        <p:blipFill rotWithShape="1">
          <a:blip r:embed="rId10">
            <a:extLst>
              <a:ext uri="{28A0092B-C50C-407E-A947-70E740481C1C}">
                <a14:useLocalDpi xmlns:a14="http://schemas.microsoft.com/office/drawing/2010/main" val="0"/>
              </a:ext>
            </a:extLst>
          </a:blip>
          <a:srcRect l="4403" t="5450" r="6820"/>
          <a:stretch/>
        </p:blipFill>
        <p:spPr>
          <a:xfrm>
            <a:off x="327403" y="2241191"/>
            <a:ext cx="2766060" cy="2209458"/>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2" name="Image 31">
            <a:hlinkClick r:id="rId3"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3862" y="2236838"/>
            <a:ext cx="2740554" cy="2211576"/>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3" name="Image 32">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562" t="1400" r="753"/>
          <a:stretch/>
        </p:blipFill>
        <p:spPr>
          <a:xfrm>
            <a:off x="6105961" y="270486"/>
            <a:ext cx="3617547" cy="1811982"/>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4" name="Image 33">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29600" y="2236838"/>
            <a:ext cx="3593908" cy="2222549"/>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35" name="ZoneTexte 34"/>
          <p:cNvSpPr txBox="1"/>
          <p:nvPr/>
        </p:nvSpPr>
        <p:spPr>
          <a:xfrm>
            <a:off x="3291056" y="1741722"/>
            <a:ext cx="2582758" cy="369332"/>
          </a:xfrm>
          <a:prstGeom prst="rect">
            <a:avLst/>
          </a:prstGeom>
          <a:noFill/>
        </p:spPr>
        <p:txBody>
          <a:bodyPr wrap="none" rtlCol="0">
            <a:spAutoFit/>
          </a:bodyPr>
          <a:lstStyle/>
          <a:p>
            <a:r>
              <a:rPr lang="fr-FR" dirty="0" smtClean="0">
                <a:solidFill>
                  <a:schemeClr val="bg2"/>
                </a:solidFill>
              </a:rPr>
              <a:t>Concentration profile</a:t>
            </a:r>
            <a:endParaRPr lang="fr-FR" dirty="0">
              <a:solidFill>
                <a:schemeClr val="bg2"/>
              </a:solidFill>
            </a:endParaRPr>
          </a:p>
        </p:txBody>
      </p:sp>
      <p:sp>
        <p:nvSpPr>
          <p:cNvPr id="36" name="ZoneTexte 35"/>
          <p:cNvSpPr txBox="1"/>
          <p:nvPr/>
        </p:nvSpPr>
        <p:spPr>
          <a:xfrm>
            <a:off x="382276" y="1739255"/>
            <a:ext cx="2807179" cy="369332"/>
          </a:xfrm>
          <a:prstGeom prst="rect">
            <a:avLst/>
          </a:prstGeom>
          <a:noFill/>
        </p:spPr>
        <p:txBody>
          <a:bodyPr wrap="none" rtlCol="0">
            <a:spAutoFit/>
          </a:bodyPr>
          <a:lstStyle/>
          <a:p>
            <a:r>
              <a:rPr lang="fr-FR" dirty="0" smtClean="0">
                <a:solidFill>
                  <a:schemeClr val="bg2"/>
                </a:solidFill>
              </a:rPr>
              <a:t>Horizontal speed profile</a:t>
            </a:r>
            <a:endParaRPr lang="fr-FR" dirty="0">
              <a:solidFill>
                <a:schemeClr val="bg2"/>
              </a:solidFill>
            </a:endParaRPr>
          </a:p>
        </p:txBody>
      </p:sp>
      <mc:AlternateContent xmlns:mc="http://schemas.openxmlformats.org/markup-compatibility/2006" xmlns:a14="http://schemas.microsoft.com/office/drawing/2010/main">
        <mc:Choice Requires="a14">
          <p:sp>
            <p:nvSpPr>
              <p:cNvPr id="37" name="ZoneTexte 36"/>
              <p:cNvSpPr txBox="1"/>
              <p:nvPr/>
            </p:nvSpPr>
            <p:spPr>
              <a:xfrm>
                <a:off x="9971901" y="276827"/>
                <a:ext cx="1848602" cy="1754326"/>
              </a:xfrm>
              <a:prstGeom prst="rect">
                <a:avLst/>
              </a:prstGeom>
              <a:noFill/>
            </p:spPr>
            <p:txBody>
              <a:bodyPr wrap="square" rtlCol="0">
                <a:spAutoFit/>
              </a:bodyPr>
              <a:lstStyle/>
              <a:p>
                <a:r>
                  <a:rPr lang="fr-FR" dirty="0" err="1" smtClean="0">
                    <a:solidFill>
                      <a:schemeClr val="bg2"/>
                    </a:solidFill>
                  </a:rPr>
                  <a:t>Shear</a:t>
                </a:r>
                <a:r>
                  <a:rPr lang="fr-FR" dirty="0" smtClean="0">
                    <a:solidFill>
                      <a:schemeClr val="bg2"/>
                    </a:solidFill>
                  </a:rPr>
                  <a:t> stress phase shift as a </a:t>
                </a:r>
                <a:r>
                  <a:rPr lang="fr-FR" dirty="0" err="1" smtClean="0">
                    <a:solidFill>
                      <a:schemeClr val="bg2"/>
                    </a:solidFill>
                  </a:rPr>
                  <a:t>function</a:t>
                </a:r>
                <a:r>
                  <a:rPr lang="fr-FR" dirty="0" smtClean="0">
                    <a:solidFill>
                      <a:schemeClr val="bg2"/>
                    </a:solidFill>
                  </a:rPr>
                  <a:t> of the </a:t>
                </a:r>
                <a:r>
                  <a:rPr lang="fr-FR" dirty="0">
                    <a:solidFill>
                      <a:schemeClr val="bg2"/>
                    </a:solidFill>
                  </a:rPr>
                  <a:t>inverse </a:t>
                </a:r>
                <a:r>
                  <a:rPr lang="fr-FR" dirty="0" smtClean="0">
                    <a:solidFill>
                      <a:schemeClr val="bg2"/>
                    </a:solidFill>
                  </a:rPr>
                  <a:t>Reynolds </a:t>
                </a:r>
                <a:r>
                  <a:rPr lang="fr-FR" dirty="0" err="1" smtClean="0">
                    <a:solidFill>
                      <a:schemeClr val="bg2"/>
                    </a:solidFill>
                  </a:rPr>
                  <a:t>number</a:t>
                </a:r>
                <a:r>
                  <a:rPr lang="fr-FR" dirty="0" smtClean="0">
                    <a:solidFill>
                      <a:schemeClr val="bg2"/>
                    </a:solidFill>
                  </a:rPr>
                  <a:t> </a:t>
                </a:r>
                <a14:m>
                  <m:oMath xmlns:m="http://schemas.openxmlformats.org/officeDocument/2006/math">
                    <m:sSub>
                      <m:sSubPr>
                        <m:ctrlPr>
                          <a:rPr lang="fr-FR" i="1" smtClean="0">
                            <a:solidFill>
                              <a:schemeClr val="bg2"/>
                            </a:solidFill>
                            <a:latin typeface="Cambria Math" panose="02040503050406030204" pitchFamily="18" charset="0"/>
                          </a:rPr>
                        </m:ctrlPr>
                      </m:sSubPr>
                      <m:e>
                        <m:r>
                          <a:rPr lang="fr-FR" i="1">
                            <a:solidFill>
                              <a:schemeClr val="bg2"/>
                            </a:solidFill>
                            <a:latin typeface="Cambria Math" panose="02040503050406030204" pitchFamily="18" charset="0"/>
                            <a:ea typeface="Cambria Math" panose="02040503050406030204" pitchFamily="18" charset="0"/>
                          </a:rPr>
                          <m:t>𝛼</m:t>
                        </m:r>
                      </m:e>
                      <m:sub>
                        <m:r>
                          <a:rPr lang="fr-FR" i="1">
                            <a:solidFill>
                              <a:schemeClr val="bg2"/>
                            </a:solidFill>
                            <a:latin typeface="Cambria Math" panose="02040503050406030204" pitchFamily="18" charset="0"/>
                          </a:rPr>
                          <m:t>+</m:t>
                        </m:r>
                      </m:sub>
                    </m:sSub>
                  </m:oMath>
                </a14:m>
                <a:r>
                  <a:rPr lang="fr-FR" dirty="0" smtClean="0">
                    <a:solidFill>
                      <a:schemeClr val="bg2"/>
                    </a:solidFill>
                  </a:rPr>
                  <a:t> </a:t>
                </a:r>
                <a:endParaRPr lang="fr-FR" dirty="0">
                  <a:solidFill>
                    <a:schemeClr val="bg2"/>
                  </a:solidFill>
                </a:endParaRPr>
              </a:p>
            </p:txBody>
          </p:sp>
        </mc:Choice>
        <mc:Fallback xmlns="">
          <p:sp>
            <p:nvSpPr>
              <p:cNvPr id="37" name="ZoneTexte 36"/>
              <p:cNvSpPr txBox="1">
                <a:spLocks noRot="1" noChangeAspect="1" noMove="1" noResize="1" noEditPoints="1" noAdjustHandles="1" noChangeArrowheads="1" noChangeShapeType="1" noTextEdit="1"/>
              </p:cNvSpPr>
              <p:nvPr/>
            </p:nvSpPr>
            <p:spPr>
              <a:xfrm>
                <a:off x="9971901" y="276827"/>
                <a:ext cx="1848602" cy="1754326"/>
              </a:xfrm>
              <a:prstGeom prst="rect">
                <a:avLst/>
              </a:prstGeom>
              <a:blipFill rotWithShape="0">
                <a:blip r:embed="rId17"/>
                <a:stretch>
                  <a:fillRect l="-2970" t="-1736" b="-45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ZoneTexte 37"/>
              <p:cNvSpPr txBox="1"/>
              <p:nvPr/>
            </p:nvSpPr>
            <p:spPr>
              <a:xfrm>
                <a:off x="9994518" y="2437758"/>
                <a:ext cx="1848602" cy="1754326"/>
              </a:xfrm>
              <a:prstGeom prst="rect">
                <a:avLst/>
              </a:prstGeom>
              <a:noFill/>
            </p:spPr>
            <p:txBody>
              <a:bodyPr wrap="square" rtlCol="0">
                <a:spAutoFit/>
              </a:bodyPr>
              <a:lstStyle/>
              <a:p>
                <a:r>
                  <a:rPr lang="fr-FR" dirty="0" smtClean="0">
                    <a:solidFill>
                      <a:schemeClr val="bg2"/>
                    </a:solidFill>
                  </a:rPr>
                  <a:t>Mass flux</a:t>
                </a:r>
              </a:p>
              <a:p>
                <a:r>
                  <a:rPr lang="fr-FR" dirty="0" smtClean="0">
                    <a:solidFill>
                      <a:schemeClr val="bg2"/>
                    </a:solidFill>
                  </a:rPr>
                  <a:t>phase shift as a </a:t>
                </a:r>
                <a:r>
                  <a:rPr lang="fr-FR" dirty="0" err="1" smtClean="0">
                    <a:solidFill>
                      <a:schemeClr val="bg2"/>
                    </a:solidFill>
                  </a:rPr>
                  <a:t>function</a:t>
                </a:r>
                <a:r>
                  <a:rPr lang="fr-FR" dirty="0" smtClean="0">
                    <a:solidFill>
                      <a:schemeClr val="bg2"/>
                    </a:solidFill>
                  </a:rPr>
                  <a:t> of the </a:t>
                </a:r>
                <a:r>
                  <a:rPr lang="fr-FR" dirty="0">
                    <a:solidFill>
                      <a:schemeClr val="bg2"/>
                    </a:solidFill>
                  </a:rPr>
                  <a:t>inverse </a:t>
                </a:r>
                <a:r>
                  <a:rPr lang="fr-FR" dirty="0" smtClean="0">
                    <a:solidFill>
                      <a:schemeClr val="bg2"/>
                    </a:solidFill>
                  </a:rPr>
                  <a:t>Reynolds </a:t>
                </a:r>
                <a:r>
                  <a:rPr lang="fr-FR" dirty="0" err="1" smtClean="0">
                    <a:solidFill>
                      <a:schemeClr val="bg2"/>
                    </a:solidFill>
                  </a:rPr>
                  <a:t>number</a:t>
                </a:r>
                <a:r>
                  <a:rPr lang="fr-FR" dirty="0" smtClean="0">
                    <a:solidFill>
                      <a:schemeClr val="bg2"/>
                    </a:solidFill>
                  </a:rPr>
                  <a:t> </a:t>
                </a:r>
                <a14:m>
                  <m:oMath xmlns:m="http://schemas.openxmlformats.org/officeDocument/2006/math">
                    <m:sSub>
                      <m:sSubPr>
                        <m:ctrlPr>
                          <a:rPr lang="fr-FR" i="1" smtClean="0">
                            <a:solidFill>
                              <a:schemeClr val="bg2"/>
                            </a:solidFill>
                            <a:latin typeface="Cambria Math" panose="02040503050406030204" pitchFamily="18" charset="0"/>
                          </a:rPr>
                        </m:ctrlPr>
                      </m:sSubPr>
                      <m:e>
                        <m:r>
                          <a:rPr lang="fr-FR" i="1">
                            <a:solidFill>
                              <a:schemeClr val="bg2"/>
                            </a:solidFill>
                            <a:latin typeface="Cambria Math" panose="02040503050406030204" pitchFamily="18" charset="0"/>
                            <a:ea typeface="Cambria Math" panose="02040503050406030204" pitchFamily="18" charset="0"/>
                          </a:rPr>
                          <m:t>𝛼</m:t>
                        </m:r>
                      </m:e>
                      <m:sub>
                        <m:r>
                          <a:rPr lang="fr-FR" i="1">
                            <a:solidFill>
                              <a:schemeClr val="bg2"/>
                            </a:solidFill>
                            <a:latin typeface="Cambria Math" panose="02040503050406030204" pitchFamily="18" charset="0"/>
                          </a:rPr>
                          <m:t>+</m:t>
                        </m:r>
                      </m:sub>
                    </m:sSub>
                  </m:oMath>
                </a14:m>
                <a:r>
                  <a:rPr lang="fr-FR" dirty="0" smtClean="0">
                    <a:solidFill>
                      <a:schemeClr val="bg2"/>
                    </a:solidFill>
                  </a:rPr>
                  <a:t> </a:t>
                </a:r>
                <a:endParaRPr lang="fr-FR" dirty="0">
                  <a:solidFill>
                    <a:schemeClr val="bg2"/>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9994518" y="2437758"/>
                <a:ext cx="1848602" cy="1754326"/>
              </a:xfrm>
              <a:prstGeom prst="rect">
                <a:avLst/>
              </a:prstGeom>
              <a:blipFill rotWithShape="0">
                <a:blip r:embed="rId18"/>
                <a:stretch>
                  <a:fillRect l="-2970" t="-2083" b="-4514"/>
                </a:stretch>
              </a:blipFill>
            </p:spPr>
            <p:txBody>
              <a:bodyPr/>
              <a:lstStyle/>
              <a:p>
                <a:r>
                  <a:rPr lang="fr-FR">
                    <a:noFill/>
                  </a:rPr>
                  <a:t> </a:t>
                </a:r>
              </a:p>
            </p:txBody>
          </p:sp>
        </mc:Fallback>
      </mc:AlternateContent>
      <p:grpSp>
        <p:nvGrpSpPr>
          <p:cNvPr id="39" name="Groupe 38"/>
          <p:cNvGrpSpPr/>
          <p:nvPr/>
        </p:nvGrpSpPr>
        <p:grpSpPr>
          <a:xfrm>
            <a:off x="5522898" y="4658521"/>
            <a:ext cx="763553" cy="163119"/>
            <a:chOff x="5522898" y="4658521"/>
            <a:chExt cx="763553" cy="163119"/>
          </a:xfrm>
        </p:grpSpPr>
        <p:sp>
          <p:nvSpPr>
            <p:cNvPr id="40" name="Ellipse 39"/>
            <p:cNvSpPr/>
            <p:nvPr/>
          </p:nvSpPr>
          <p:spPr>
            <a:xfrm flipH="1" flipV="1">
              <a:off x="5522898" y="4662174"/>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flipH="1" flipV="1">
              <a:off x="5827636" y="4659939"/>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flipH="1" flipV="1">
              <a:off x="6126897" y="4658521"/>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3" name="AutoShape 41">
            <a:hlinkClick r:id="rId19" action="ppaction://hlinksldjump"/>
          </p:cNvPr>
          <p:cNvSpPr>
            <a:spLocks noChangeArrowheads="1"/>
          </p:cNvSpPr>
          <p:nvPr/>
        </p:nvSpPr>
        <p:spPr bwMode="auto">
          <a:xfrm flipH="1">
            <a:off x="4884477" y="4653671"/>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Tree>
    <p:extLst>
      <p:ext uri="{BB962C8B-B14F-4D97-AF65-F5344CB8AC3E}">
        <p14:creationId xmlns:p14="http://schemas.microsoft.com/office/powerpoint/2010/main" val="183804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 name="ZoneTexte 7"/>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9" name="ZoneTexte 8"/>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Flèche droite 9"/>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13" name="Image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5" name="Rectangle 14"/>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2944598" y="4189971"/>
            <a:ext cx="1073768" cy="161701"/>
            <a:chOff x="2567268" y="4205935"/>
            <a:chExt cx="1073768" cy="161701"/>
          </a:xfrm>
        </p:grpSpPr>
        <p:sp>
          <p:nvSpPr>
            <p:cNvPr id="17" name="Ellipse 16"/>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Légende encadrée 1 20"/>
          <p:cNvSpPr/>
          <p:nvPr/>
        </p:nvSpPr>
        <p:spPr>
          <a:xfrm>
            <a:off x="85725" y="116115"/>
            <a:ext cx="12004673" cy="4805408"/>
          </a:xfrm>
          <a:prstGeom prst="borderCallout1">
            <a:avLst>
              <a:gd name="adj1" fmla="val 100143"/>
              <a:gd name="adj2" fmla="val 37537"/>
              <a:gd name="adj3" fmla="val 106792"/>
              <a:gd name="adj4" fmla="val 3752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23" name="Rectangle 22">
              <a:hlinkClick r:id="rId5"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4" name="Connecteur droit 23">
              <a:hlinkClick r:id="rId5"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hlinkClick r:id="rId5"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ZoneTexte 25"/>
          <p:cNvSpPr txBox="1"/>
          <p:nvPr/>
        </p:nvSpPr>
        <p:spPr>
          <a:xfrm>
            <a:off x="231686" y="156641"/>
            <a:ext cx="4245073"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Speed and concentration profiles</a:t>
            </a:r>
            <a:endParaRPr lang="en-GB" sz="2000" b="1" dirty="0">
              <a:solidFill>
                <a:schemeClr val="bg2"/>
              </a:solidFill>
              <a:latin typeface="Arial" panose="020B0604020202020204" pitchFamily="34" charset="0"/>
              <a:cs typeface="Arial" panose="020B0604020202020204" pitchFamily="34" charset="0"/>
            </a:endParaRPr>
          </a:p>
        </p:txBody>
      </p:sp>
      <p:sp>
        <p:nvSpPr>
          <p:cNvPr id="27" name="Rectangle à coins arrondis 26"/>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9" name="ZoneTexte 28"/>
          <p:cNvSpPr txBox="1"/>
          <p:nvPr/>
        </p:nvSpPr>
        <p:spPr>
          <a:xfrm>
            <a:off x="277138" y="555194"/>
            <a:ext cx="5791301" cy="1415772"/>
          </a:xfrm>
          <a:prstGeom prst="rect">
            <a:avLst/>
          </a:prstGeom>
          <a:noFill/>
        </p:spPr>
        <p:txBody>
          <a:bodyPr wrap="square" rtlCol="0">
            <a:spAutoFit/>
          </a:bodyPr>
          <a:lstStyle/>
          <a:p>
            <a:r>
              <a:rPr lang="en-GB" sz="1400" dirty="0" smtClean="0">
                <a:solidFill>
                  <a:schemeClr val="bg2"/>
                </a:solidFill>
              </a:rPr>
              <a:t>The linear stability analysis applied on the balance equations leads to a coupled differential system in terms of dynamics and mass transfer where both speed, shear stress, mass flux and concentration depending on the Reynolds number Re and the Schmidt number Z are obtained by solving it.  </a:t>
            </a:r>
          </a:p>
          <a:p>
            <a:endParaRPr lang="en-GB" sz="1600" dirty="0">
              <a:solidFill>
                <a:schemeClr val="bg2"/>
              </a:solidFill>
            </a:endParaRPr>
          </a:p>
        </p:txBody>
      </p:sp>
      <p:pic>
        <p:nvPicPr>
          <p:cNvPr id="30" name="Image 29"/>
          <p:cNvPicPr>
            <a:picLocks noChangeAspect="1"/>
          </p:cNvPicPr>
          <p:nvPr/>
        </p:nvPicPr>
        <p:blipFill rotWithShape="1">
          <a:blip r:embed="rId6">
            <a:extLst>
              <a:ext uri="{28A0092B-C50C-407E-A947-70E740481C1C}">
                <a14:useLocalDpi xmlns:a14="http://schemas.microsoft.com/office/drawing/2010/main" val="0"/>
              </a:ext>
            </a:extLst>
          </a:blip>
          <a:srcRect l="4403" t="5450" r="6820"/>
          <a:stretch/>
        </p:blipFill>
        <p:spPr>
          <a:xfrm>
            <a:off x="327403" y="2241191"/>
            <a:ext cx="2766060" cy="2209458"/>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1" name="Imag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3862" y="2236838"/>
            <a:ext cx="2740554" cy="2211576"/>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2" name="Image 31"/>
          <p:cNvPicPr>
            <a:picLocks noChangeAspect="1"/>
          </p:cNvPicPr>
          <p:nvPr/>
        </p:nvPicPr>
        <p:blipFill rotWithShape="1">
          <a:blip r:embed="rId8">
            <a:extLst>
              <a:ext uri="{28A0092B-C50C-407E-A947-70E740481C1C}">
                <a14:useLocalDpi xmlns:a14="http://schemas.microsoft.com/office/drawing/2010/main" val="0"/>
              </a:ext>
            </a:extLst>
          </a:blip>
          <a:srcRect l="562" t="1400" r="753"/>
          <a:stretch/>
        </p:blipFill>
        <p:spPr>
          <a:xfrm>
            <a:off x="6105961" y="270486"/>
            <a:ext cx="3617547" cy="1811982"/>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3" name="Imag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9600" y="2236838"/>
            <a:ext cx="3593908" cy="2222549"/>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34" name="ZoneTexte 33"/>
          <p:cNvSpPr txBox="1"/>
          <p:nvPr/>
        </p:nvSpPr>
        <p:spPr>
          <a:xfrm>
            <a:off x="3291056" y="1741722"/>
            <a:ext cx="2582758" cy="369332"/>
          </a:xfrm>
          <a:prstGeom prst="rect">
            <a:avLst/>
          </a:prstGeom>
          <a:noFill/>
        </p:spPr>
        <p:txBody>
          <a:bodyPr wrap="none" rtlCol="0">
            <a:spAutoFit/>
          </a:bodyPr>
          <a:lstStyle/>
          <a:p>
            <a:r>
              <a:rPr lang="fr-FR" dirty="0" smtClean="0">
                <a:solidFill>
                  <a:schemeClr val="bg2"/>
                </a:solidFill>
              </a:rPr>
              <a:t>Concentration profile</a:t>
            </a:r>
            <a:endParaRPr lang="fr-FR" dirty="0">
              <a:solidFill>
                <a:schemeClr val="bg2"/>
              </a:solidFill>
            </a:endParaRPr>
          </a:p>
        </p:txBody>
      </p:sp>
      <p:sp>
        <p:nvSpPr>
          <p:cNvPr id="35" name="ZoneTexte 34"/>
          <p:cNvSpPr txBox="1"/>
          <p:nvPr/>
        </p:nvSpPr>
        <p:spPr>
          <a:xfrm>
            <a:off x="382276" y="1739255"/>
            <a:ext cx="2807179" cy="369332"/>
          </a:xfrm>
          <a:prstGeom prst="rect">
            <a:avLst/>
          </a:prstGeom>
          <a:noFill/>
        </p:spPr>
        <p:txBody>
          <a:bodyPr wrap="none" rtlCol="0">
            <a:spAutoFit/>
          </a:bodyPr>
          <a:lstStyle/>
          <a:p>
            <a:r>
              <a:rPr lang="fr-FR" dirty="0" smtClean="0">
                <a:solidFill>
                  <a:schemeClr val="bg2"/>
                </a:solidFill>
              </a:rPr>
              <a:t>Horizontal speed profile</a:t>
            </a:r>
            <a:endParaRPr lang="fr-FR" dirty="0">
              <a:solidFill>
                <a:schemeClr val="bg2"/>
              </a:solidFill>
            </a:endParaRPr>
          </a:p>
        </p:txBody>
      </p:sp>
      <mc:AlternateContent xmlns:mc="http://schemas.openxmlformats.org/markup-compatibility/2006" xmlns:a14="http://schemas.microsoft.com/office/drawing/2010/main">
        <mc:Choice Requires="a14">
          <p:sp>
            <p:nvSpPr>
              <p:cNvPr id="36" name="ZoneTexte 35"/>
              <p:cNvSpPr txBox="1"/>
              <p:nvPr/>
            </p:nvSpPr>
            <p:spPr>
              <a:xfrm>
                <a:off x="9971901" y="276827"/>
                <a:ext cx="1848602" cy="1754326"/>
              </a:xfrm>
              <a:prstGeom prst="rect">
                <a:avLst/>
              </a:prstGeom>
              <a:noFill/>
            </p:spPr>
            <p:txBody>
              <a:bodyPr wrap="square" rtlCol="0">
                <a:spAutoFit/>
              </a:bodyPr>
              <a:lstStyle/>
              <a:p>
                <a:r>
                  <a:rPr lang="fr-FR" dirty="0" err="1" smtClean="0">
                    <a:solidFill>
                      <a:schemeClr val="bg2"/>
                    </a:solidFill>
                  </a:rPr>
                  <a:t>Shear</a:t>
                </a:r>
                <a:r>
                  <a:rPr lang="fr-FR" dirty="0" smtClean="0">
                    <a:solidFill>
                      <a:schemeClr val="bg2"/>
                    </a:solidFill>
                  </a:rPr>
                  <a:t> stress phase shift as a </a:t>
                </a:r>
                <a:r>
                  <a:rPr lang="fr-FR" dirty="0" err="1" smtClean="0">
                    <a:solidFill>
                      <a:schemeClr val="bg2"/>
                    </a:solidFill>
                  </a:rPr>
                  <a:t>function</a:t>
                </a:r>
                <a:r>
                  <a:rPr lang="fr-FR" dirty="0" smtClean="0">
                    <a:solidFill>
                      <a:schemeClr val="bg2"/>
                    </a:solidFill>
                  </a:rPr>
                  <a:t> of the </a:t>
                </a:r>
                <a:r>
                  <a:rPr lang="fr-FR" dirty="0">
                    <a:solidFill>
                      <a:schemeClr val="bg2"/>
                    </a:solidFill>
                  </a:rPr>
                  <a:t>inverse </a:t>
                </a:r>
                <a:r>
                  <a:rPr lang="fr-FR" dirty="0" smtClean="0">
                    <a:solidFill>
                      <a:schemeClr val="bg2"/>
                    </a:solidFill>
                  </a:rPr>
                  <a:t>Reynolds </a:t>
                </a:r>
                <a:r>
                  <a:rPr lang="fr-FR" dirty="0" err="1" smtClean="0">
                    <a:solidFill>
                      <a:schemeClr val="bg2"/>
                    </a:solidFill>
                  </a:rPr>
                  <a:t>number</a:t>
                </a:r>
                <a:r>
                  <a:rPr lang="fr-FR" dirty="0" smtClean="0">
                    <a:solidFill>
                      <a:schemeClr val="bg2"/>
                    </a:solidFill>
                  </a:rPr>
                  <a:t> </a:t>
                </a:r>
                <a14:m>
                  <m:oMath xmlns:m="http://schemas.openxmlformats.org/officeDocument/2006/math">
                    <m:sSub>
                      <m:sSubPr>
                        <m:ctrlPr>
                          <a:rPr lang="fr-FR" i="1" smtClean="0">
                            <a:solidFill>
                              <a:schemeClr val="bg2"/>
                            </a:solidFill>
                            <a:latin typeface="Cambria Math" panose="02040503050406030204" pitchFamily="18" charset="0"/>
                          </a:rPr>
                        </m:ctrlPr>
                      </m:sSubPr>
                      <m:e>
                        <m:r>
                          <a:rPr lang="fr-FR" i="1">
                            <a:solidFill>
                              <a:schemeClr val="bg2"/>
                            </a:solidFill>
                            <a:latin typeface="Cambria Math" panose="02040503050406030204" pitchFamily="18" charset="0"/>
                            <a:ea typeface="Cambria Math" panose="02040503050406030204" pitchFamily="18" charset="0"/>
                          </a:rPr>
                          <m:t>𝛼</m:t>
                        </m:r>
                      </m:e>
                      <m:sub>
                        <m:r>
                          <a:rPr lang="fr-FR" i="1">
                            <a:solidFill>
                              <a:schemeClr val="bg2"/>
                            </a:solidFill>
                            <a:latin typeface="Cambria Math" panose="02040503050406030204" pitchFamily="18" charset="0"/>
                          </a:rPr>
                          <m:t>+</m:t>
                        </m:r>
                      </m:sub>
                    </m:sSub>
                  </m:oMath>
                </a14:m>
                <a:r>
                  <a:rPr lang="fr-FR" dirty="0" smtClean="0">
                    <a:solidFill>
                      <a:schemeClr val="bg2"/>
                    </a:solidFill>
                  </a:rPr>
                  <a:t> </a:t>
                </a:r>
                <a:endParaRPr lang="fr-FR" dirty="0">
                  <a:solidFill>
                    <a:schemeClr val="bg2"/>
                  </a:solidFill>
                </a:endParaRPr>
              </a:p>
            </p:txBody>
          </p:sp>
        </mc:Choice>
        <mc:Fallback xmlns="">
          <p:sp>
            <p:nvSpPr>
              <p:cNvPr id="36" name="ZoneTexte 35"/>
              <p:cNvSpPr txBox="1">
                <a:spLocks noRot="1" noChangeAspect="1" noMove="1" noResize="1" noEditPoints="1" noAdjustHandles="1" noChangeArrowheads="1" noChangeShapeType="1" noTextEdit="1"/>
              </p:cNvSpPr>
              <p:nvPr/>
            </p:nvSpPr>
            <p:spPr>
              <a:xfrm>
                <a:off x="9971901" y="276827"/>
                <a:ext cx="1848602" cy="1754326"/>
              </a:xfrm>
              <a:prstGeom prst="rect">
                <a:avLst/>
              </a:prstGeom>
              <a:blipFill rotWithShape="0">
                <a:blip r:embed="rId10"/>
                <a:stretch>
                  <a:fillRect l="-2970" t="-1736" b="-45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ZoneTexte 36"/>
              <p:cNvSpPr txBox="1"/>
              <p:nvPr/>
            </p:nvSpPr>
            <p:spPr>
              <a:xfrm>
                <a:off x="9994518" y="2437758"/>
                <a:ext cx="1848602" cy="1754326"/>
              </a:xfrm>
              <a:prstGeom prst="rect">
                <a:avLst/>
              </a:prstGeom>
              <a:noFill/>
            </p:spPr>
            <p:txBody>
              <a:bodyPr wrap="square" rtlCol="0">
                <a:spAutoFit/>
              </a:bodyPr>
              <a:lstStyle/>
              <a:p>
                <a:r>
                  <a:rPr lang="fr-FR" dirty="0" smtClean="0">
                    <a:solidFill>
                      <a:schemeClr val="bg2"/>
                    </a:solidFill>
                  </a:rPr>
                  <a:t>Mass flux</a:t>
                </a:r>
              </a:p>
              <a:p>
                <a:r>
                  <a:rPr lang="fr-FR" dirty="0" smtClean="0">
                    <a:solidFill>
                      <a:schemeClr val="bg2"/>
                    </a:solidFill>
                  </a:rPr>
                  <a:t>phase shift as a </a:t>
                </a:r>
                <a:r>
                  <a:rPr lang="fr-FR" dirty="0" err="1" smtClean="0">
                    <a:solidFill>
                      <a:schemeClr val="bg2"/>
                    </a:solidFill>
                  </a:rPr>
                  <a:t>function</a:t>
                </a:r>
                <a:r>
                  <a:rPr lang="fr-FR" dirty="0" smtClean="0">
                    <a:solidFill>
                      <a:schemeClr val="bg2"/>
                    </a:solidFill>
                  </a:rPr>
                  <a:t> of the </a:t>
                </a:r>
                <a:r>
                  <a:rPr lang="fr-FR" dirty="0">
                    <a:solidFill>
                      <a:schemeClr val="bg2"/>
                    </a:solidFill>
                  </a:rPr>
                  <a:t>inverse </a:t>
                </a:r>
                <a:r>
                  <a:rPr lang="fr-FR" dirty="0" smtClean="0">
                    <a:solidFill>
                      <a:schemeClr val="bg2"/>
                    </a:solidFill>
                  </a:rPr>
                  <a:t>Reynolds </a:t>
                </a:r>
                <a:r>
                  <a:rPr lang="fr-FR" dirty="0" err="1" smtClean="0">
                    <a:solidFill>
                      <a:schemeClr val="bg2"/>
                    </a:solidFill>
                  </a:rPr>
                  <a:t>number</a:t>
                </a:r>
                <a:r>
                  <a:rPr lang="fr-FR" dirty="0" smtClean="0">
                    <a:solidFill>
                      <a:schemeClr val="bg2"/>
                    </a:solidFill>
                  </a:rPr>
                  <a:t> </a:t>
                </a:r>
                <a14:m>
                  <m:oMath xmlns:m="http://schemas.openxmlformats.org/officeDocument/2006/math">
                    <m:sSub>
                      <m:sSubPr>
                        <m:ctrlPr>
                          <a:rPr lang="fr-FR" i="1" smtClean="0">
                            <a:solidFill>
                              <a:schemeClr val="bg2"/>
                            </a:solidFill>
                            <a:latin typeface="Cambria Math" panose="02040503050406030204" pitchFamily="18" charset="0"/>
                          </a:rPr>
                        </m:ctrlPr>
                      </m:sSubPr>
                      <m:e>
                        <m:r>
                          <a:rPr lang="fr-FR" i="1">
                            <a:solidFill>
                              <a:schemeClr val="bg2"/>
                            </a:solidFill>
                            <a:latin typeface="Cambria Math" panose="02040503050406030204" pitchFamily="18" charset="0"/>
                            <a:ea typeface="Cambria Math" panose="02040503050406030204" pitchFamily="18" charset="0"/>
                          </a:rPr>
                          <m:t>𝛼</m:t>
                        </m:r>
                      </m:e>
                      <m:sub>
                        <m:r>
                          <a:rPr lang="fr-FR" i="1">
                            <a:solidFill>
                              <a:schemeClr val="bg2"/>
                            </a:solidFill>
                            <a:latin typeface="Cambria Math" panose="02040503050406030204" pitchFamily="18" charset="0"/>
                          </a:rPr>
                          <m:t>+</m:t>
                        </m:r>
                      </m:sub>
                    </m:sSub>
                  </m:oMath>
                </a14:m>
                <a:r>
                  <a:rPr lang="fr-FR" dirty="0" smtClean="0">
                    <a:solidFill>
                      <a:schemeClr val="bg2"/>
                    </a:solidFill>
                  </a:rPr>
                  <a:t> </a:t>
                </a:r>
                <a:endParaRPr lang="fr-FR" dirty="0">
                  <a:solidFill>
                    <a:schemeClr val="bg2"/>
                  </a:solidFill>
                </a:endParaRPr>
              </a:p>
            </p:txBody>
          </p:sp>
        </mc:Choice>
        <mc:Fallback xmlns="">
          <p:sp>
            <p:nvSpPr>
              <p:cNvPr id="37" name="ZoneTexte 36"/>
              <p:cNvSpPr txBox="1">
                <a:spLocks noRot="1" noChangeAspect="1" noMove="1" noResize="1" noEditPoints="1" noAdjustHandles="1" noChangeArrowheads="1" noChangeShapeType="1" noTextEdit="1"/>
              </p:cNvSpPr>
              <p:nvPr/>
            </p:nvSpPr>
            <p:spPr>
              <a:xfrm>
                <a:off x="9994518" y="2437758"/>
                <a:ext cx="1848602" cy="1754326"/>
              </a:xfrm>
              <a:prstGeom prst="rect">
                <a:avLst/>
              </a:prstGeom>
              <a:blipFill rotWithShape="0">
                <a:blip r:embed="rId11"/>
                <a:stretch>
                  <a:fillRect l="-2970" t="-2083" b="-4514"/>
                </a:stretch>
              </a:blipFill>
            </p:spPr>
            <p:txBody>
              <a:bodyPr/>
              <a:lstStyle/>
              <a:p>
                <a:r>
                  <a:rPr lang="fr-FR">
                    <a:noFill/>
                  </a:rPr>
                  <a:t> </a:t>
                </a:r>
              </a:p>
            </p:txBody>
          </p:sp>
        </mc:Fallback>
      </mc:AlternateContent>
      <p:sp>
        <p:nvSpPr>
          <p:cNvPr id="38" name="Rectangle 37"/>
          <p:cNvSpPr/>
          <p:nvPr/>
        </p:nvSpPr>
        <p:spPr>
          <a:xfrm>
            <a:off x="-911684" y="-299561"/>
            <a:ext cx="13792200" cy="786765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9" name="Groupe 38"/>
          <p:cNvGrpSpPr/>
          <p:nvPr/>
        </p:nvGrpSpPr>
        <p:grpSpPr>
          <a:xfrm>
            <a:off x="5522898" y="4637508"/>
            <a:ext cx="1400775" cy="191394"/>
            <a:chOff x="5522898" y="4637508"/>
            <a:chExt cx="1400775" cy="191394"/>
          </a:xfrm>
        </p:grpSpPr>
        <p:sp>
          <p:nvSpPr>
            <p:cNvPr id="40" name="AutoShape 41">
              <a:hlinkClick r:id="rId12" action="ppaction://hlinksldjump"/>
            </p:cNvPr>
            <p:cNvSpPr>
              <a:spLocks noChangeArrowheads="1"/>
            </p:cNvSpPr>
            <p:nvPr/>
          </p:nvSpPr>
          <p:spPr bwMode="auto">
            <a:xfrm>
              <a:off x="6461973" y="4637508"/>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41" name="Ellipse 40"/>
            <p:cNvSpPr/>
            <p:nvPr/>
          </p:nvSpPr>
          <p:spPr>
            <a:xfrm flipH="1" flipV="1">
              <a:off x="5522898" y="4662174"/>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flipH="1" flipV="1">
              <a:off x="5827636" y="4659939"/>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flipH="1" flipV="1">
              <a:off x="6126897" y="4658521"/>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AutoShape 41">
            <a:hlinkClick r:id="rId12" action="ppaction://hlinksldjump"/>
          </p:cNvPr>
          <p:cNvSpPr>
            <a:spLocks noChangeArrowheads="1"/>
          </p:cNvSpPr>
          <p:nvPr/>
        </p:nvSpPr>
        <p:spPr bwMode="auto">
          <a:xfrm flipH="1">
            <a:off x="4884477" y="4653671"/>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pic>
        <p:nvPicPr>
          <p:cNvPr id="45" name="Image 44"/>
          <p:cNvPicPr>
            <a:picLocks noChangeAspect="1"/>
          </p:cNvPicPr>
          <p:nvPr/>
        </p:nvPicPr>
        <p:blipFill rotWithShape="1">
          <a:blip r:embed="rId6">
            <a:extLst>
              <a:ext uri="{28A0092B-C50C-407E-A947-70E740481C1C}">
                <a14:useLocalDpi xmlns:a14="http://schemas.microsoft.com/office/drawing/2010/main" val="0"/>
              </a:ext>
            </a:extLst>
          </a:blip>
          <a:srcRect l="4403" t="5450" r="6820"/>
          <a:stretch/>
        </p:blipFill>
        <p:spPr>
          <a:xfrm>
            <a:off x="3474029" y="1849734"/>
            <a:ext cx="5622295" cy="4490946"/>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46" name="Rectangle 45"/>
          <p:cNvSpPr/>
          <p:nvPr/>
        </p:nvSpPr>
        <p:spPr>
          <a:xfrm>
            <a:off x="3447807" y="506671"/>
            <a:ext cx="5674738" cy="1354217"/>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Horizontal speed profiles as functions of the dimensionless height z+ at various points along the wavy surface</a:t>
            </a:r>
          </a:p>
          <a:p>
            <a:r>
              <a:rPr lang="en-GB" sz="1400" b="1" dirty="0" smtClean="0">
                <a:latin typeface="Arial" panose="020B0604020202020204" pitchFamily="34" charset="0"/>
                <a:cs typeface="Arial" panose="020B0604020202020204" pitchFamily="34" charset="0"/>
              </a:rPr>
              <a:t>A periodic variation around the basic speed state is observed under the position above the wavy surface.</a:t>
            </a:r>
          </a:p>
        </p:txBody>
      </p:sp>
      <p:grpSp>
        <p:nvGrpSpPr>
          <p:cNvPr id="47" name="Groupe 46"/>
          <p:cNvGrpSpPr/>
          <p:nvPr/>
        </p:nvGrpSpPr>
        <p:grpSpPr>
          <a:xfrm>
            <a:off x="8749748" y="1848887"/>
            <a:ext cx="344980" cy="335490"/>
            <a:chOff x="10443937" y="884618"/>
            <a:chExt cx="344980" cy="335490"/>
          </a:xfrm>
          <a:effectLst>
            <a:outerShdw blurRad="63500" sx="102000" sy="102000" algn="ctr" rotWithShape="0">
              <a:prstClr val="black">
                <a:alpha val="40000"/>
              </a:prstClr>
            </a:outerShdw>
          </a:effectLst>
        </p:grpSpPr>
        <p:sp>
          <p:nvSpPr>
            <p:cNvPr id="48" name="Rectangle 47">
              <a:hlinkClick r:id="rId13"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49" name="Connecteur droit 48">
              <a:hlinkClick r:id="rId13"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a:hlinkClick r:id="rId13"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3908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ectangle 3"/>
          <p:cNvSpPr/>
          <p:nvPr/>
        </p:nvSpPr>
        <p:spPr>
          <a:xfrm>
            <a:off x="126739" y="1672188"/>
            <a:ext cx="6709487" cy="175432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In order to understand the mechanisms that generate and develop these periodic </a:t>
            </a:r>
            <a:r>
              <a:rPr lang="en-US" sz="1350" dirty="0" err="1">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on terrestrial glaciers and to evaluate the plausibility that similar </a:t>
            </a:r>
            <a:r>
              <a:rPr lang="en-US" sz="1350" dirty="0" err="1">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may develop on Mars, we performed a linear stability analysis applied to a turbulent boundary layer flow perturbed by a wavy ice surface. The model is developed as follow. We first solve the flow dynamics using numerical methods analogous to those used in sand wave models assuming that the airflow is similar in both problems. We then add the transport/diffusion equation of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following the same scheme. We use the Reynolds-averaged description of the equation with a </a:t>
            </a:r>
            <a:r>
              <a:rPr lang="en-US" sz="1350" dirty="0" err="1">
                <a:latin typeface="Arial" panose="020B0604020202020204" pitchFamily="34" charset="0"/>
                <a:cs typeface="Arial" panose="020B0604020202020204" pitchFamily="34" charset="0"/>
              </a:rPr>
              <a:t>Prandtl</a:t>
            </a:r>
            <a:r>
              <a:rPr lang="en-US" sz="1350" dirty="0">
                <a:latin typeface="Arial" panose="020B0604020202020204" pitchFamily="34" charset="0"/>
                <a:cs typeface="Arial" panose="020B0604020202020204" pitchFamily="34" charset="0"/>
              </a:rPr>
              <a:t>-like closure.</a:t>
            </a:r>
            <a:endParaRPr lang="fr-FR" sz="1350" dirty="0"/>
          </a:p>
        </p:txBody>
      </p:sp>
      <p:grpSp>
        <p:nvGrpSpPr>
          <p:cNvPr id="5" name="Groupe 4"/>
          <p:cNvGrpSpPr/>
          <p:nvPr/>
        </p:nvGrpSpPr>
        <p:grpSpPr>
          <a:xfrm>
            <a:off x="2944598" y="4189971"/>
            <a:ext cx="1073768" cy="161701"/>
            <a:chOff x="2567268" y="4205935"/>
            <a:chExt cx="1073768" cy="161701"/>
          </a:xfrm>
        </p:grpSpPr>
        <p:sp>
          <p:nvSpPr>
            <p:cNvPr id="6" name="Ellipse 5"/>
            <p:cNvSpPr/>
            <p:nvPr/>
          </p:nvSpPr>
          <p:spPr>
            <a:xfrm flipH="1" flipV="1">
              <a:off x="2567268" y="4208170"/>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flipH="1" flipV="1">
              <a:off x="2872006" y="4205935"/>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1" name="AutoShape 41">
            <a:hlinkClick r:id="rId5" action="ppaction://hlinksldjump"/>
          </p:cNvPr>
          <p:cNvSpPr>
            <a:spLocks noChangeArrowheads="1"/>
          </p:cNvSpPr>
          <p:nvPr/>
        </p:nvSpPr>
        <p:spPr bwMode="auto">
          <a:xfrm flipH="1">
            <a:off x="214813" y="4192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2" name="Rectangle 11"/>
          <p:cNvSpPr/>
          <p:nvPr/>
        </p:nvSpPr>
        <p:spPr>
          <a:xfrm>
            <a:off x="126739" y="1671666"/>
            <a:ext cx="6709487" cy="2793594"/>
          </a:xfrm>
          <a:prstGeom prst="rect">
            <a:avLst/>
          </a:prstGeom>
          <a:noFill/>
          <a:ln w="28575">
            <a:solidFill>
              <a:schemeClr val="accent2"/>
            </a:solidFill>
          </a:ln>
          <a:effectLst>
            <a:glow rad="254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p:cNvGrpSpPr/>
          <p:nvPr/>
        </p:nvGrpSpPr>
        <p:grpSpPr>
          <a:xfrm>
            <a:off x="524004" y="5093931"/>
            <a:ext cx="11151782" cy="1563475"/>
            <a:chOff x="524004" y="4752304"/>
            <a:chExt cx="11151782" cy="1563475"/>
          </a:xfrm>
        </p:grpSpPr>
        <p:sp>
          <p:nvSpPr>
            <p:cNvPr id="39" name="Rectangle à coins arrondis 38">
              <a:hlinkClick r:id="rId6" action="ppaction://hlinksldjump"/>
            </p:cNvPr>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0" name="Rectangle à coins arrondis 39">
              <a:hlinkClick r:id="rId7" action="ppaction://hlinksldjump"/>
            </p:cNvPr>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1" name="ZoneTexte 40">
              <a:hlinkClick r:id="rId7" action="ppaction://hlinksldjump"/>
            </p:cNvPr>
            <p:cNvSpPr txBox="1"/>
            <p:nvPr/>
          </p:nvSpPr>
          <p:spPr>
            <a:xfrm>
              <a:off x="3488276" y="4843082"/>
              <a:ext cx="2258966"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2" name="Rectangle à coins arrondis 41">
              <a:hlinkClick r:id="rId8" action="ppaction://hlinksldjump"/>
            </p:cNvPr>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3" name="Rectangle à coins arrondis 42">
              <a:hlinkClick r:id="rId9" action="ppaction://hlinksldjump"/>
            </p:cNvPr>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4" name="ZoneTexte 43">
              <a:hlinkClick r:id="rId9" action="ppaction://hlinksldjump"/>
            </p:cNvPr>
            <p:cNvSpPr txBox="1"/>
            <p:nvPr/>
          </p:nvSpPr>
          <p:spPr>
            <a:xfrm>
              <a:off x="9495203" y="4997714"/>
              <a:ext cx="2057400"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5" name="ZoneTexte 44">
              <a:hlinkClick r:id="rId8" action="ppaction://hlinksldjump"/>
            </p:cNvPr>
            <p:cNvSpPr txBox="1"/>
            <p:nvPr/>
          </p:nvSpPr>
          <p:spPr>
            <a:xfrm>
              <a:off x="6556450" y="4997714"/>
              <a:ext cx="2036228"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6" name="Flèche droite 45"/>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droite 46"/>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lèche droite 47"/>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hlinkClick r:id="rId6" action="ppaction://hlinksldjump"/>
            </p:cNvPr>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26" name="ZoneTexte 25"/>
          <p:cNvSpPr txBox="1"/>
          <p:nvPr/>
        </p:nvSpPr>
        <p:spPr>
          <a:xfrm>
            <a:off x="1293425" y="4661952"/>
            <a:ext cx="9583073" cy="276999"/>
          </a:xfrm>
          <a:prstGeom prst="rect">
            <a:avLst/>
          </a:prstGeom>
          <a:noFill/>
        </p:spPr>
        <p:txBody>
          <a:bodyPr wrap="none" rtlCol="0">
            <a:spAutoFit/>
          </a:bodyPr>
          <a:lstStyle/>
          <a:p>
            <a:r>
              <a:rPr lang="en-GB" sz="1200" dirty="0" smtClean="0">
                <a:solidFill>
                  <a:schemeClr val="tx1">
                    <a:lumMod val="65000"/>
                  </a:schemeClr>
                </a:solidFill>
              </a:rPr>
              <a:t>Click on arrows, buttons and figures to get more information on each subject. Click on the black crosses to close the windows.</a:t>
            </a:r>
            <a:endParaRPr lang="en-GB" sz="1200" dirty="0">
              <a:solidFill>
                <a:schemeClr val="tx1">
                  <a:lumMod val="65000"/>
                </a:schemeClr>
              </a:solidFill>
            </a:endParaRPr>
          </a:p>
        </p:txBody>
      </p:sp>
      <p:sp>
        <p:nvSpPr>
          <p:cNvPr id="27" name="ZoneTexte 26"/>
          <p:cNvSpPr txBox="1"/>
          <p:nvPr/>
        </p:nvSpPr>
        <p:spPr>
          <a:xfrm>
            <a:off x="-39031" y="1270465"/>
            <a:ext cx="1846980" cy="246221"/>
          </a:xfrm>
          <a:prstGeom prst="rect">
            <a:avLst/>
          </a:prstGeom>
          <a:noFill/>
        </p:spPr>
        <p:txBody>
          <a:bodyPr wrap="none" rtlCol="0">
            <a:spAutoFit/>
          </a:bodyPr>
          <a:lstStyle/>
          <a:p>
            <a:r>
              <a:rPr lang="fr-FR" sz="1000" dirty="0" smtClean="0">
                <a:solidFill>
                  <a:schemeClr val="bg1"/>
                </a:solidFill>
                <a:hlinkClick r:id="rId10" action="ppaction://hlinksldjump"/>
              </a:rPr>
              <a:t>2-min </a:t>
            </a:r>
            <a:r>
              <a:rPr lang="fr-FR" sz="1000" dirty="0" err="1" smtClean="0">
                <a:solidFill>
                  <a:schemeClr val="bg1"/>
                </a:solidFill>
                <a:hlinkClick r:id="rId10" action="ppaction://hlinksldjump"/>
              </a:rPr>
              <a:t>presentation</a:t>
            </a:r>
            <a:r>
              <a:rPr lang="fr-FR" sz="1000" dirty="0" smtClean="0">
                <a:solidFill>
                  <a:schemeClr val="bg1"/>
                </a:solidFill>
                <a:hlinkClick r:id="rId10" action="ppaction://hlinksldjump"/>
              </a:rPr>
              <a:t> support</a:t>
            </a:r>
            <a:endParaRPr lang="fr-FR" sz="1000" dirty="0">
              <a:solidFill>
                <a:schemeClr val="bg1"/>
              </a:solidFill>
            </a:endParaRPr>
          </a:p>
        </p:txBody>
      </p:sp>
    </p:spTree>
    <p:extLst>
      <p:ext uri="{BB962C8B-B14F-4D97-AF65-F5344CB8AC3E}">
        <p14:creationId xmlns:p14="http://schemas.microsoft.com/office/powerpoint/2010/main" val="2756791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 name="ZoneTexte 7"/>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9" name="ZoneTexte 8"/>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Flèche droite 9"/>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13" name="Image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5" name="Rectangle 14"/>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2944598" y="4189971"/>
            <a:ext cx="1073768" cy="161701"/>
            <a:chOff x="2567268" y="4205935"/>
            <a:chExt cx="1073768" cy="161701"/>
          </a:xfrm>
        </p:grpSpPr>
        <p:sp>
          <p:nvSpPr>
            <p:cNvPr id="17" name="Ellipse 16"/>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Légende encadrée 1 20"/>
          <p:cNvSpPr/>
          <p:nvPr/>
        </p:nvSpPr>
        <p:spPr>
          <a:xfrm>
            <a:off x="85725" y="116115"/>
            <a:ext cx="12004673" cy="4805408"/>
          </a:xfrm>
          <a:prstGeom prst="borderCallout1">
            <a:avLst>
              <a:gd name="adj1" fmla="val 100143"/>
              <a:gd name="adj2" fmla="val 37537"/>
              <a:gd name="adj3" fmla="val 106792"/>
              <a:gd name="adj4" fmla="val 3752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23" name="Rectangle 22">
              <a:hlinkClick r:id="rId5"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4" name="Connecteur droit 23">
              <a:hlinkClick r:id="rId5"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hlinkClick r:id="rId5"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ZoneTexte 25"/>
          <p:cNvSpPr txBox="1"/>
          <p:nvPr/>
        </p:nvSpPr>
        <p:spPr>
          <a:xfrm>
            <a:off x="231686" y="156641"/>
            <a:ext cx="4245073"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Speed and concentration profiles</a:t>
            </a:r>
            <a:endParaRPr lang="en-GB" sz="2000" b="1" dirty="0">
              <a:solidFill>
                <a:schemeClr val="bg2"/>
              </a:solidFill>
              <a:latin typeface="Arial" panose="020B0604020202020204" pitchFamily="34" charset="0"/>
              <a:cs typeface="Arial" panose="020B0604020202020204" pitchFamily="34" charset="0"/>
            </a:endParaRPr>
          </a:p>
        </p:txBody>
      </p:sp>
      <p:sp>
        <p:nvSpPr>
          <p:cNvPr id="27" name="Rectangle à coins arrondis 26"/>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9" name="ZoneTexte 28"/>
          <p:cNvSpPr txBox="1"/>
          <p:nvPr/>
        </p:nvSpPr>
        <p:spPr>
          <a:xfrm>
            <a:off x="277138" y="555194"/>
            <a:ext cx="5791301" cy="1415772"/>
          </a:xfrm>
          <a:prstGeom prst="rect">
            <a:avLst/>
          </a:prstGeom>
          <a:noFill/>
        </p:spPr>
        <p:txBody>
          <a:bodyPr wrap="square" rtlCol="0">
            <a:spAutoFit/>
          </a:bodyPr>
          <a:lstStyle/>
          <a:p>
            <a:r>
              <a:rPr lang="en-GB" sz="1400" dirty="0" smtClean="0">
                <a:solidFill>
                  <a:schemeClr val="bg2"/>
                </a:solidFill>
              </a:rPr>
              <a:t>The linear stability analysis applied on the balance equations leads to a coupled differential system in terms of dynamics and mass transfer where both speed, shear stress, mass flux and concentration depending on the Reynolds number Re and the Schmidt number Z are obtained by solving it.  </a:t>
            </a:r>
          </a:p>
          <a:p>
            <a:endParaRPr lang="en-GB" sz="1600" dirty="0">
              <a:solidFill>
                <a:schemeClr val="bg2"/>
              </a:solidFill>
            </a:endParaRPr>
          </a:p>
        </p:txBody>
      </p:sp>
      <p:pic>
        <p:nvPicPr>
          <p:cNvPr id="30" name="Image 29"/>
          <p:cNvPicPr>
            <a:picLocks noChangeAspect="1"/>
          </p:cNvPicPr>
          <p:nvPr/>
        </p:nvPicPr>
        <p:blipFill rotWithShape="1">
          <a:blip r:embed="rId6">
            <a:extLst>
              <a:ext uri="{28A0092B-C50C-407E-A947-70E740481C1C}">
                <a14:useLocalDpi xmlns:a14="http://schemas.microsoft.com/office/drawing/2010/main" val="0"/>
              </a:ext>
            </a:extLst>
          </a:blip>
          <a:srcRect l="4403" t="5450" r="6820"/>
          <a:stretch/>
        </p:blipFill>
        <p:spPr>
          <a:xfrm>
            <a:off x="327403" y="2241191"/>
            <a:ext cx="2766060" cy="2209458"/>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1" name="Imag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3862" y="2236838"/>
            <a:ext cx="2740554" cy="2211576"/>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2" name="Image 31"/>
          <p:cNvPicPr>
            <a:picLocks noChangeAspect="1"/>
          </p:cNvPicPr>
          <p:nvPr/>
        </p:nvPicPr>
        <p:blipFill rotWithShape="1">
          <a:blip r:embed="rId8">
            <a:extLst>
              <a:ext uri="{28A0092B-C50C-407E-A947-70E740481C1C}">
                <a14:useLocalDpi xmlns:a14="http://schemas.microsoft.com/office/drawing/2010/main" val="0"/>
              </a:ext>
            </a:extLst>
          </a:blip>
          <a:srcRect l="562" t="1400" r="753"/>
          <a:stretch/>
        </p:blipFill>
        <p:spPr>
          <a:xfrm>
            <a:off x="6105961" y="270486"/>
            <a:ext cx="3617547" cy="1811982"/>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3" name="Imag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9600" y="2236838"/>
            <a:ext cx="3593908" cy="2222549"/>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34" name="ZoneTexte 33"/>
          <p:cNvSpPr txBox="1"/>
          <p:nvPr/>
        </p:nvSpPr>
        <p:spPr>
          <a:xfrm>
            <a:off x="3291056" y="1741722"/>
            <a:ext cx="2582758" cy="369332"/>
          </a:xfrm>
          <a:prstGeom prst="rect">
            <a:avLst/>
          </a:prstGeom>
          <a:noFill/>
        </p:spPr>
        <p:txBody>
          <a:bodyPr wrap="none" rtlCol="0">
            <a:spAutoFit/>
          </a:bodyPr>
          <a:lstStyle/>
          <a:p>
            <a:r>
              <a:rPr lang="fr-FR" dirty="0" smtClean="0">
                <a:solidFill>
                  <a:schemeClr val="bg2"/>
                </a:solidFill>
              </a:rPr>
              <a:t>Concentration profile</a:t>
            </a:r>
            <a:endParaRPr lang="fr-FR" dirty="0">
              <a:solidFill>
                <a:schemeClr val="bg2"/>
              </a:solidFill>
            </a:endParaRPr>
          </a:p>
        </p:txBody>
      </p:sp>
      <p:sp>
        <p:nvSpPr>
          <p:cNvPr id="35" name="ZoneTexte 34"/>
          <p:cNvSpPr txBox="1"/>
          <p:nvPr/>
        </p:nvSpPr>
        <p:spPr>
          <a:xfrm>
            <a:off x="382276" y="1739255"/>
            <a:ext cx="2807179" cy="369332"/>
          </a:xfrm>
          <a:prstGeom prst="rect">
            <a:avLst/>
          </a:prstGeom>
          <a:noFill/>
        </p:spPr>
        <p:txBody>
          <a:bodyPr wrap="none" rtlCol="0">
            <a:spAutoFit/>
          </a:bodyPr>
          <a:lstStyle/>
          <a:p>
            <a:r>
              <a:rPr lang="fr-FR" dirty="0" smtClean="0">
                <a:solidFill>
                  <a:schemeClr val="bg2"/>
                </a:solidFill>
              </a:rPr>
              <a:t>Horizontal speed profile</a:t>
            </a:r>
            <a:endParaRPr lang="fr-FR" dirty="0">
              <a:solidFill>
                <a:schemeClr val="bg2"/>
              </a:solidFill>
            </a:endParaRPr>
          </a:p>
        </p:txBody>
      </p:sp>
      <mc:AlternateContent xmlns:mc="http://schemas.openxmlformats.org/markup-compatibility/2006" xmlns:a14="http://schemas.microsoft.com/office/drawing/2010/main">
        <mc:Choice Requires="a14">
          <p:sp>
            <p:nvSpPr>
              <p:cNvPr id="36" name="ZoneTexte 35"/>
              <p:cNvSpPr txBox="1"/>
              <p:nvPr/>
            </p:nvSpPr>
            <p:spPr>
              <a:xfrm>
                <a:off x="9971901" y="276827"/>
                <a:ext cx="1848602" cy="1754326"/>
              </a:xfrm>
              <a:prstGeom prst="rect">
                <a:avLst/>
              </a:prstGeom>
              <a:noFill/>
            </p:spPr>
            <p:txBody>
              <a:bodyPr wrap="square" rtlCol="0">
                <a:spAutoFit/>
              </a:bodyPr>
              <a:lstStyle/>
              <a:p>
                <a:r>
                  <a:rPr lang="fr-FR" dirty="0" err="1" smtClean="0">
                    <a:solidFill>
                      <a:schemeClr val="bg2"/>
                    </a:solidFill>
                  </a:rPr>
                  <a:t>Shear</a:t>
                </a:r>
                <a:r>
                  <a:rPr lang="fr-FR" dirty="0" smtClean="0">
                    <a:solidFill>
                      <a:schemeClr val="bg2"/>
                    </a:solidFill>
                  </a:rPr>
                  <a:t> stress phase shift as a </a:t>
                </a:r>
                <a:r>
                  <a:rPr lang="fr-FR" dirty="0" err="1" smtClean="0">
                    <a:solidFill>
                      <a:schemeClr val="bg2"/>
                    </a:solidFill>
                  </a:rPr>
                  <a:t>function</a:t>
                </a:r>
                <a:r>
                  <a:rPr lang="fr-FR" dirty="0" smtClean="0">
                    <a:solidFill>
                      <a:schemeClr val="bg2"/>
                    </a:solidFill>
                  </a:rPr>
                  <a:t> of the </a:t>
                </a:r>
                <a:r>
                  <a:rPr lang="fr-FR" dirty="0">
                    <a:solidFill>
                      <a:schemeClr val="bg2"/>
                    </a:solidFill>
                  </a:rPr>
                  <a:t>inverse </a:t>
                </a:r>
                <a:r>
                  <a:rPr lang="fr-FR" dirty="0" smtClean="0">
                    <a:solidFill>
                      <a:schemeClr val="bg2"/>
                    </a:solidFill>
                  </a:rPr>
                  <a:t>Reynolds </a:t>
                </a:r>
                <a:r>
                  <a:rPr lang="fr-FR" dirty="0" err="1" smtClean="0">
                    <a:solidFill>
                      <a:schemeClr val="bg2"/>
                    </a:solidFill>
                  </a:rPr>
                  <a:t>number</a:t>
                </a:r>
                <a:r>
                  <a:rPr lang="fr-FR" dirty="0" smtClean="0">
                    <a:solidFill>
                      <a:schemeClr val="bg2"/>
                    </a:solidFill>
                  </a:rPr>
                  <a:t> </a:t>
                </a:r>
                <a14:m>
                  <m:oMath xmlns:m="http://schemas.openxmlformats.org/officeDocument/2006/math">
                    <m:sSub>
                      <m:sSubPr>
                        <m:ctrlPr>
                          <a:rPr lang="fr-FR" i="1" smtClean="0">
                            <a:solidFill>
                              <a:schemeClr val="bg2"/>
                            </a:solidFill>
                            <a:latin typeface="Cambria Math" panose="02040503050406030204" pitchFamily="18" charset="0"/>
                          </a:rPr>
                        </m:ctrlPr>
                      </m:sSubPr>
                      <m:e>
                        <m:r>
                          <a:rPr lang="fr-FR" i="1">
                            <a:solidFill>
                              <a:schemeClr val="bg2"/>
                            </a:solidFill>
                            <a:latin typeface="Cambria Math" panose="02040503050406030204" pitchFamily="18" charset="0"/>
                            <a:ea typeface="Cambria Math" panose="02040503050406030204" pitchFamily="18" charset="0"/>
                          </a:rPr>
                          <m:t>𝛼</m:t>
                        </m:r>
                      </m:e>
                      <m:sub>
                        <m:r>
                          <a:rPr lang="fr-FR" i="1">
                            <a:solidFill>
                              <a:schemeClr val="bg2"/>
                            </a:solidFill>
                            <a:latin typeface="Cambria Math" panose="02040503050406030204" pitchFamily="18" charset="0"/>
                          </a:rPr>
                          <m:t>+</m:t>
                        </m:r>
                      </m:sub>
                    </m:sSub>
                  </m:oMath>
                </a14:m>
                <a:r>
                  <a:rPr lang="fr-FR" dirty="0" smtClean="0">
                    <a:solidFill>
                      <a:schemeClr val="bg2"/>
                    </a:solidFill>
                  </a:rPr>
                  <a:t> </a:t>
                </a:r>
                <a:endParaRPr lang="fr-FR" dirty="0">
                  <a:solidFill>
                    <a:schemeClr val="bg2"/>
                  </a:solidFill>
                </a:endParaRPr>
              </a:p>
            </p:txBody>
          </p:sp>
        </mc:Choice>
        <mc:Fallback xmlns="">
          <p:sp>
            <p:nvSpPr>
              <p:cNvPr id="36" name="ZoneTexte 35"/>
              <p:cNvSpPr txBox="1">
                <a:spLocks noRot="1" noChangeAspect="1" noMove="1" noResize="1" noEditPoints="1" noAdjustHandles="1" noChangeArrowheads="1" noChangeShapeType="1" noTextEdit="1"/>
              </p:cNvSpPr>
              <p:nvPr/>
            </p:nvSpPr>
            <p:spPr>
              <a:xfrm>
                <a:off x="9971901" y="276827"/>
                <a:ext cx="1848602" cy="1754326"/>
              </a:xfrm>
              <a:prstGeom prst="rect">
                <a:avLst/>
              </a:prstGeom>
              <a:blipFill rotWithShape="0">
                <a:blip r:embed="rId10"/>
                <a:stretch>
                  <a:fillRect l="-2970" t="-1736" b="-45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ZoneTexte 36"/>
              <p:cNvSpPr txBox="1"/>
              <p:nvPr/>
            </p:nvSpPr>
            <p:spPr>
              <a:xfrm>
                <a:off x="9994518" y="2437758"/>
                <a:ext cx="1848602" cy="1754326"/>
              </a:xfrm>
              <a:prstGeom prst="rect">
                <a:avLst/>
              </a:prstGeom>
              <a:noFill/>
            </p:spPr>
            <p:txBody>
              <a:bodyPr wrap="square" rtlCol="0">
                <a:spAutoFit/>
              </a:bodyPr>
              <a:lstStyle/>
              <a:p>
                <a:r>
                  <a:rPr lang="fr-FR" dirty="0" smtClean="0">
                    <a:solidFill>
                      <a:schemeClr val="bg2"/>
                    </a:solidFill>
                  </a:rPr>
                  <a:t>Mass flux</a:t>
                </a:r>
              </a:p>
              <a:p>
                <a:r>
                  <a:rPr lang="fr-FR" dirty="0" smtClean="0">
                    <a:solidFill>
                      <a:schemeClr val="bg2"/>
                    </a:solidFill>
                  </a:rPr>
                  <a:t>phase shift as a </a:t>
                </a:r>
                <a:r>
                  <a:rPr lang="fr-FR" dirty="0" err="1" smtClean="0">
                    <a:solidFill>
                      <a:schemeClr val="bg2"/>
                    </a:solidFill>
                  </a:rPr>
                  <a:t>function</a:t>
                </a:r>
                <a:r>
                  <a:rPr lang="fr-FR" dirty="0" smtClean="0">
                    <a:solidFill>
                      <a:schemeClr val="bg2"/>
                    </a:solidFill>
                  </a:rPr>
                  <a:t> of the </a:t>
                </a:r>
                <a:r>
                  <a:rPr lang="fr-FR" dirty="0">
                    <a:solidFill>
                      <a:schemeClr val="bg2"/>
                    </a:solidFill>
                  </a:rPr>
                  <a:t>inverse </a:t>
                </a:r>
                <a:r>
                  <a:rPr lang="fr-FR" dirty="0" smtClean="0">
                    <a:solidFill>
                      <a:schemeClr val="bg2"/>
                    </a:solidFill>
                  </a:rPr>
                  <a:t>Reynolds </a:t>
                </a:r>
                <a:r>
                  <a:rPr lang="fr-FR" dirty="0" err="1" smtClean="0">
                    <a:solidFill>
                      <a:schemeClr val="bg2"/>
                    </a:solidFill>
                  </a:rPr>
                  <a:t>number</a:t>
                </a:r>
                <a:r>
                  <a:rPr lang="fr-FR" dirty="0" smtClean="0">
                    <a:solidFill>
                      <a:schemeClr val="bg2"/>
                    </a:solidFill>
                  </a:rPr>
                  <a:t> </a:t>
                </a:r>
                <a14:m>
                  <m:oMath xmlns:m="http://schemas.openxmlformats.org/officeDocument/2006/math">
                    <m:sSub>
                      <m:sSubPr>
                        <m:ctrlPr>
                          <a:rPr lang="fr-FR" i="1" smtClean="0">
                            <a:solidFill>
                              <a:schemeClr val="bg2"/>
                            </a:solidFill>
                            <a:latin typeface="Cambria Math" panose="02040503050406030204" pitchFamily="18" charset="0"/>
                          </a:rPr>
                        </m:ctrlPr>
                      </m:sSubPr>
                      <m:e>
                        <m:r>
                          <a:rPr lang="fr-FR" i="1">
                            <a:solidFill>
                              <a:schemeClr val="bg2"/>
                            </a:solidFill>
                            <a:latin typeface="Cambria Math" panose="02040503050406030204" pitchFamily="18" charset="0"/>
                            <a:ea typeface="Cambria Math" panose="02040503050406030204" pitchFamily="18" charset="0"/>
                          </a:rPr>
                          <m:t>𝛼</m:t>
                        </m:r>
                      </m:e>
                      <m:sub>
                        <m:r>
                          <a:rPr lang="fr-FR" i="1">
                            <a:solidFill>
                              <a:schemeClr val="bg2"/>
                            </a:solidFill>
                            <a:latin typeface="Cambria Math" panose="02040503050406030204" pitchFamily="18" charset="0"/>
                          </a:rPr>
                          <m:t>+</m:t>
                        </m:r>
                      </m:sub>
                    </m:sSub>
                  </m:oMath>
                </a14:m>
                <a:r>
                  <a:rPr lang="fr-FR" dirty="0" smtClean="0">
                    <a:solidFill>
                      <a:schemeClr val="bg2"/>
                    </a:solidFill>
                  </a:rPr>
                  <a:t> </a:t>
                </a:r>
                <a:endParaRPr lang="fr-FR" dirty="0">
                  <a:solidFill>
                    <a:schemeClr val="bg2"/>
                  </a:solidFill>
                </a:endParaRPr>
              </a:p>
            </p:txBody>
          </p:sp>
        </mc:Choice>
        <mc:Fallback xmlns="">
          <p:sp>
            <p:nvSpPr>
              <p:cNvPr id="37" name="ZoneTexte 36"/>
              <p:cNvSpPr txBox="1">
                <a:spLocks noRot="1" noChangeAspect="1" noMove="1" noResize="1" noEditPoints="1" noAdjustHandles="1" noChangeArrowheads="1" noChangeShapeType="1" noTextEdit="1"/>
              </p:cNvSpPr>
              <p:nvPr/>
            </p:nvSpPr>
            <p:spPr>
              <a:xfrm>
                <a:off x="9994518" y="2437758"/>
                <a:ext cx="1848602" cy="1754326"/>
              </a:xfrm>
              <a:prstGeom prst="rect">
                <a:avLst/>
              </a:prstGeom>
              <a:blipFill rotWithShape="0">
                <a:blip r:embed="rId11"/>
                <a:stretch>
                  <a:fillRect l="-2970" t="-2083" b="-4514"/>
                </a:stretch>
              </a:blipFill>
            </p:spPr>
            <p:txBody>
              <a:bodyPr/>
              <a:lstStyle/>
              <a:p>
                <a:r>
                  <a:rPr lang="fr-FR">
                    <a:noFill/>
                  </a:rPr>
                  <a:t> </a:t>
                </a:r>
              </a:p>
            </p:txBody>
          </p:sp>
        </mc:Fallback>
      </mc:AlternateContent>
      <p:sp>
        <p:nvSpPr>
          <p:cNvPr id="38" name="Rectangle 37"/>
          <p:cNvSpPr/>
          <p:nvPr/>
        </p:nvSpPr>
        <p:spPr>
          <a:xfrm>
            <a:off x="-911684" y="-299561"/>
            <a:ext cx="13792200" cy="786765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9" name="Groupe 38"/>
          <p:cNvGrpSpPr/>
          <p:nvPr/>
        </p:nvGrpSpPr>
        <p:grpSpPr>
          <a:xfrm>
            <a:off x="5522898" y="4637508"/>
            <a:ext cx="1400775" cy="191394"/>
            <a:chOff x="5522898" y="4637508"/>
            <a:chExt cx="1400775" cy="191394"/>
          </a:xfrm>
        </p:grpSpPr>
        <p:sp>
          <p:nvSpPr>
            <p:cNvPr id="40" name="AutoShape 41">
              <a:hlinkClick r:id="rId12" action="ppaction://hlinksldjump"/>
            </p:cNvPr>
            <p:cNvSpPr>
              <a:spLocks noChangeArrowheads="1"/>
            </p:cNvSpPr>
            <p:nvPr/>
          </p:nvSpPr>
          <p:spPr bwMode="auto">
            <a:xfrm>
              <a:off x="6461973" y="4637508"/>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41" name="Ellipse 40"/>
            <p:cNvSpPr/>
            <p:nvPr/>
          </p:nvSpPr>
          <p:spPr>
            <a:xfrm flipH="1" flipV="1">
              <a:off x="5522898" y="4662174"/>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flipH="1" flipV="1">
              <a:off x="5827636" y="4659939"/>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flipH="1" flipV="1">
              <a:off x="6126897" y="4658521"/>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AutoShape 41">
            <a:hlinkClick r:id="rId12" action="ppaction://hlinksldjump"/>
          </p:cNvPr>
          <p:cNvSpPr>
            <a:spLocks noChangeArrowheads="1"/>
          </p:cNvSpPr>
          <p:nvPr/>
        </p:nvSpPr>
        <p:spPr bwMode="auto">
          <a:xfrm flipH="1">
            <a:off x="4884477" y="4653671"/>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50" name="Rectangle 49"/>
          <p:cNvSpPr/>
          <p:nvPr/>
        </p:nvSpPr>
        <p:spPr>
          <a:xfrm>
            <a:off x="3486607" y="506671"/>
            <a:ext cx="5674738" cy="1354217"/>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Concentration profiles as functions of the dimensionless height z+ at various points along the wavy surface</a:t>
            </a:r>
          </a:p>
          <a:p>
            <a:r>
              <a:rPr lang="en-GB" sz="1400" b="1" dirty="0" smtClean="0">
                <a:latin typeface="Arial" panose="020B0604020202020204" pitchFamily="34" charset="0"/>
                <a:cs typeface="Arial" panose="020B0604020202020204" pitchFamily="34" charset="0"/>
              </a:rPr>
              <a:t>A periodic variation around the basic concentration state is observed under the position above the wavy surface.</a:t>
            </a:r>
          </a:p>
        </p:txBody>
      </p:sp>
      <p:pic>
        <p:nvPicPr>
          <p:cNvPr id="55" name="Image 54">
            <a:hlinkClick r:id="rId13"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5272" y="1858748"/>
            <a:ext cx="5533536" cy="4465460"/>
          </a:xfrm>
          <a:prstGeom prst="rect">
            <a:avLst/>
          </a:prstGeom>
          <a:ln>
            <a:noFill/>
          </a:ln>
          <a:effectLst/>
          <a:scene3d>
            <a:camera prst="orthographicFront">
              <a:rot lat="0" lon="0" rev="0"/>
            </a:camera>
            <a:lightRig rig="contrasting" dir="t">
              <a:rot lat="0" lon="0" rev="7800000"/>
            </a:lightRig>
          </a:scene3d>
          <a:sp3d>
            <a:bevelT w="139700" h="139700"/>
          </a:sp3d>
        </p:spPr>
      </p:pic>
      <p:grpSp>
        <p:nvGrpSpPr>
          <p:cNvPr id="51" name="Groupe 50"/>
          <p:cNvGrpSpPr/>
          <p:nvPr/>
        </p:nvGrpSpPr>
        <p:grpSpPr>
          <a:xfrm>
            <a:off x="8749748" y="1848887"/>
            <a:ext cx="344980" cy="335490"/>
            <a:chOff x="10443937" y="884618"/>
            <a:chExt cx="344980" cy="335490"/>
          </a:xfrm>
          <a:effectLst>
            <a:outerShdw blurRad="63500" sx="102000" sy="102000" algn="ctr" rotWithShape="0">
              <a:prstClr val="black">
                <a:alpha val="40000"/>
              </a:prstClr>
            </a:outerShdw>
          </a:effectLst>
        </p:grpSpPr>
        <p:sp>
          <p:nvSpPr>
            <p:cNvPr id="52" name="Rectangle 51">
              <a:hlinkClick r:id="rId14"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53" name="Connecteur droit 52">
              <a:hlinkClick r:id="rId14"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a:hlinkClick r:id="rId14"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6932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 name="ZoneTexte 7"/>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9" name="ZoneTexte 8"/>
          <p:cNvSpPr txBox="1"/>
          <p:nvPr/>
        </p:nvSpPr>
        <p:spPr>
          <a:xfrm>
            <a:off x="8998908"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Flèche droite 9"/>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13" name="Image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5" name="Rectangle 14"/>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2944598" y="4189971"/>
            <a:ext cx="1073768" cy="161701"/>
            <a:chOff x="2567268" y="4205935"/>
            <a:chExt cx="1073768" cy="161701"/>
          </a:xfrm>
        </p:grpSpPr>
        <p:sp>
          <p:nvSpPr>
            <p:cNvPr id="17" name="Ellipse 16"/>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Légende encadrée 1 20"/>
          <p:cNvSpPr/>
          <p:nvPr/>
        </p:nvSpPr>
        <p:spPr>
          <a:xfrm>
            <a:off x="85725" y="116115"/>
            <a:ext cx="12004673" cy="4805408"/>
          </a:xfrm>
          <a:prstGeom prst="borderCallout1">
            <a:avLst>
              <a:gd name="adj1" fmla="val 100143"/>
              <a:gd name="adj2" fmla="val 37537"/>
              <a:gd name="adj3" fmla="val 106792"/>
              <a:gd name="adj4" fmla="val 3752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23" name="Rectangle 22">
              <a:hlinkClick r:id="rId5"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4" name="Connecteur droit 23">
              <a:hlinkClick r:id="rId5"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hlinkClick r:id="rId5"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ZoneTexte 25"/>
          <p:cNvSpPr txBox="1"/>
          <p:nvPr/>
        </p:nvSpPr>
        <p:spPr>
          <a:xfrm>
            <a:off x="231686" y="156641"/>
            <a:ext cx="4245073"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Speed and concentration profiles</a:t>
            </a:r>
            <a:endParaRPr lang="en-GB" sz="2000" b="1" dirty="0">
              <a:solidFill>
                <a:schemeClr val="bg2"/>
              </a:solidFill>
              <a:latin typeface="Arial" panose="020B0604020202020204" pitchFamily="34" charset="0"/>
              <a:cs typeface="Arial" panose="020B0604020202020204" pitchFamily="34" charset="0"/>
            </a:endParaRPr>
          </a:p>
        </p:txBody>
      </p:sp>
      <p:sp>
        <p:nvSpPr>
          <p:cNvPr id="27" name="Rectangle à coins arrondis 26"/>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9" name="ZoneTexte 28"/>
          <p:cNvSpPr txBox="1"/>
          <p:nvPr/>
        </p:nvSpPr>
        <p:spPr>
          <a:xfrm>
            <a:off x="277138" y="555194"/>
            <a:ext cx="5791301" cy="1415772"/>
          </a:xfrm>
          <a:prstGeom prst="rect">
            <a:avLst/>
          </a:prstGeom>
          <a:noFill/>
        </p:spPr>
        <p:txBody>
          <a:bodyPr wrap="square" rtlCol="0">
            <a:spAutoFit/>
          </a:bodyPr>
          <a:lstStyle/>
          <a:p>
            <a:r>
              <a:rPr lang="en-GB" sz="1400" dirty="0" smtClean="0">
                <a:solidFill>
                  <a:schemeClr val="bg2"/>
                </a:solidFill>
              </a:rPr>
              <a:t>The linear stability analysis applied on the balance equations leads to a coupled differential system in terms of dynamics and mass transfer where both speed, shear stress, mass flux and concentration depending on the Reynolds number Re and the Schmidt number Z are obtained by solving it.  </a:t>
            </a:r>
          </a:p>
          <a:p>
            <a:endParaRPr lang="en-GB" sz="1600" dirty="0">
              <a:solidFill>
                <a:schemeClr val="bg2"/>
              </a:solidFill>
            </a:endParaRPr>
          </a:p>
        </p:txBody>
      </p:sp>
      <p:pic>
        <p:nvPicPr>
          <p:cNvPr id="30" name="Image 29"/>
          <p:cNvPicPr>
            <a:picLocks noChangeAspect="1"/>
          </p:cNvPicPr>
          <p:nvPr/>
        </p:nvPicPr>
        <p:blipFill rotWithShape="1">
          <a:blip r:embed="rId6">
            <a:extLst>
              <a:ext uri="{28A0092B-C50C-407E-A947-70E740481C1C}">
                <a14:useLocalDpi xmlns:a14="http://schemas.microsoft.com/office/drawing/2010/main" val="0"/>
              </a:ext>
            </a:extLst>
          </a:blip>
          <a:srcRect l="4403" t="5450" r="6820"/>
          <a:stretch/>
        </p:blipFill>
        <p:spPr>
          <a:xfrm>
            <a:off x="327403" y="2241191"/>
            <a:ext cx="2766060" cy="2209458"/>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1" name="Imag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3862" y="2236838"/>
            <a:ext cx="2740554" cy="2211576"/>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2" name="Image 31"/>
          <p:cNvPicPr>
            <a:picLocks noChangeAspect="1"/>
          </p:cNvPicPr>
          <p:nvPr/>
        </p:nvPicPr>
        <p:blipFill rotWithShape="1">
          <a:blip r:embed="rId8">
            <a:extLst>
              <a:ext uri="{28A0092B-C50C-407E-A947-70E740481C1C}">
                <a14:useLocalDpi xmlns:a14="http://schemas.microsoft.com/office/drawing/2010/main" val="0"/>
              </a:ext>
            </a:extLst>
          </a:blip>
          <a:srcRect l="562" t="1400" r="753"/>
          <a:stretch/>
        </p:blipFill>
        <p:spPr>
          <a:xfrm>
            <a:off x="6105961" y="270486"/>
            <a:ext cx="3617547" cy="1811982"/>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3" name="Imag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9600" y="2236838"/>
            <a:ext cx="3593908" cy="2222549"/>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34" name="ZoneTexte 33"/>
          <p:cNvSpPr txBox="1"/>
          <p:nvPr/>
        </p:nvSpPr>
        <p:spPr>
          <a:xfrm>
            <a:off x="3291056" y="1741722"/>
            <a:ext cx="2582758" cy="369332"/>
          </a:xfrm>
          <a:prstGeom prst="rect">
            <a:avLst/>
          </a:prstGeom>
          <a:noFill/>
        </p:spPr>
        <p:txBody>
          <a:bodyPr wrap="none" rtlCol="0">
            <a:spAutoFit/>
          </a:bodyPr>
          <a:lstStyle/>
          <a:p>
            <a:r>
              <a:rPr lang="fr-FR" dirty="0" smtClean="0">
                <a:solidFill>
                  <a:schemeClr val="bg2"/>
                </a:solidFill>
              </a:rPr>
              <a:t>Concentration profile</a:t>
            </a:r>
            <a:endParaRPr lang="fr-FR" dirty="0">
              <a:solidFill>
                <a:schemeClr val="bg2"/>
              </a:solidFill>
            </a:endParaRPr>
          </a:p>
        </p:txBody>
      </p:sp>
      <p:sp>
        <p:nvSpPr>
          <p:cNvPr id="35" name="ZoneTexte 34"/>
          <p:cNvSpPr txBox="1"/>
          <p:nvPr/>
        </p:nvSpPr>
        <p:spPr>
          <a:xfrm>
            <a:off x="382276" y="1739255"/>
            <a:ext cx="2807179" cy="369332"/>
          </a:xfrm>
          <a:prstGeom prst="rect">
            <a:avLst/>
          </a:prstGeom>
          <a:noFill/>
        </p:spPr>
        <p:txBody>
          <a:bodyPr wrap="none" rtlCol="0">
            <a:spAutoFit/>
          </a:bodyPr>
          <a:lstStyle/>
          <a:p>
            <a:r>
              <a:rPr lang="fr-FR" dirty="0" smtClean="0">
                <a:solidFill>
                  <a:schemeClr val="bg2"/>
                </a:solidFill>
              </a:rPr>
              <a:t>Horizontal speed profile</a:t>
            </a:r>
            <a:endParaRPr lang="fr-FR" dirty="0">
              <a:solidFill>
                <a:schemeClr val="bg2"/>
              </a:solidFill>
            </a:endParaRPr>
          </a:p>
        </p:txBody>
      </p:sp>
      <mc:AlternateContent xmlns:mc="http://schemas.openxmlformats.org/markup-compatibility/2006" xmlns:a14="http://schemas.microsoft.com/office/drawing/2010/main">
        <mc:Choice Requires="a14">
          <p:sp>
            <p:nvSpPr>
              <p:cNvPr id="36" name="ZoneTexte 35"/>
              <p:cNvSpPr txBox="1"/>
              <p:nvPr/>
            </p:nvSpPr>
            <p:spPr>
              <a:xfrm>
                <a:off x="9971901" y="276827"/>
                <a:ext cx="1848602" cy="1754326"/>
              </a:xfrm>
              <a:prstGeom prst="rect">
                <a:avLst/>
              </a:prstGeom>
              <a:noFill/>
            </p:spPr>
            <p:txBody>
              <a:bodyPr wrap="square" rtlCol="0">
                <a:spAutoFit/>
              </a:bodyPr>
              <a:lstStyle/>
              <a:p>
                <a:r>
                  <a:rPr lang="fr-FR" dirty="0" err="1" smtClean="0">
                    <a:solidFill>
                      <a:schemeClr val="bg2"/>
                    </a:solidFill>
                  </a:rPr>
                  <a:t>Shear</a:t>
                </a:r>
                <a:r>
                  <a:rPr lang="fr-FR" dirty="0" smtClean="0">
                    <a:solidFill>
                      <a:schemeClr val="bg2"/>
                    </a:solidFill>
                  </a:rPr>
                  <a:t> stress phase shift as a </a:t>
                </a:r>
                <a:r>
                  <a:rPr lang="fr-FR" dirty="0" err="1" smtClean="0">
                    <a:solidFill>
                      <a:schemeClr val="bg2"/>
                    </a:solidFill>
                  </a:rPr>
                  <a:t>function</a:t>
                </a:r>
                <a:r>
                  <a:rPr lang="fr-FR" dirty="0" smtClean="0">
                    <a:solidFill>
                      <a:schemeClr val="bg2"/>
                    </a:solidFill>
                  </a:rPr>
                  <a:t> of the </a:t>
                </a:r>
                <a:r>
                  <a:rPr lang="fr-FR" dirty="0">
                    <a:solidFill>
                      <a:schemeClr val="bg2"/>
                    </a:solidFill>
                  </a:rPr>
                  <a:t>inverse </a:t>
                </a:r>
                <a:r>
                  <a:rPr lang="fr-FR" dirty="0" smtClean="0">
                    <a:solidFill>
                      <a:schemeClr val="bg2"/>
                    </a:solidFill>
                  </a:rPr>
                  <a:t>Reynolds </a:t>
                </a:r>
                <a:r>
                  <a:rPr lang="fr-FR" dirty="0" err="1" smtClean="0">
                    <a:solidFill>
                      <a:schemeClr val="bg2"/>
                    </a:solidFill>
                  </a:rPr>
                  <a:t>number</a:t>
                </a:r>
                <a:r>
                  <a:rPr lang="fr-FR" dirty="0" smtClean="0">
                    <a:solidFill>
                      <a:schemeClr val="bg2"/>
                    </a:solidFill>
                  </a:rPr>
                  <a:t> </a:t>
                </a:r>
                <a14:m>
                  <m:oMath xmlns:m="http://schemas.openxmlformats.org/officeDocument/2006/math">
                    <m:sSub>
                      <m:sSubPr>
                        <m:ctrlPr>
                          <a:rPr lang="fr-FR" i="1" smtClean="0">
                            <a:solidFill>
                              <a:schemeClr val="bg2"/>
                            </a:solidFill>
                            <a:latin typeface="Cambria Math" panose="02040503050406030204" pitchFamily="18" charset="0"/>
                          </a:rPr>
                        </m:ctrlPr>
                      </m:sSubPr>
                      <m:e>
                        <m:r>
                          <a:rPr lang="fr-FR" i="1">
                            <a:solidFill>
                              <a:schemeClr val="bg2"/>
                            </a:solidFill>
                            <a:latin typeface="Cambria Math" panose="02040503050406030204" pitchFamily="18" charset="0"/>
                            <a:ea typeface="Cambria Math" panose="02040503050406030204" pitchFamily="18" charset="0"/>
                          </a:rPr>
                          <m:t>𝛼</m:t>
                        </m:r>
                      </m:e>
                      <m:sub>
                        <m:r>
                          <a:rPr lang="fr-FR" i="1">
                            <a:solidFill>
                              <a:schemeClr val="bg2"/>
                            </a:solidFill>
                            <a:latin typeface="Cambria Math" panose="02040503050406030204" pitchFamily="18" charset="0"/>
                          </a:rPr>
                          <m:t>+</m:t>
                        </m:r>
                      </m:sub>
                    </m:sSub>
                  </m:oMath>
                </a14:m>
                <a:r>
                  <a:rPr lang="fr-FR" dirty="0" smtClean="0">
                    <a:solidFill>
                      <a:schemeClr val="bg2"/>
                    </a:solidFill>
                  </a:rPr>
                  <a:t> </a:t>
                </a:r>
                <a:endParaRPr lang="fr-FR" dirty="0">
                  <a:solidFill>
                    <a:schemeClr val="bg2"/>
                  </a:solidFill>
                </a:endParaRPr>
              </a:p>
            </p:txBody>
          </p:sp>
        </mc:Choice>
        <mc:Fallback xmlns="">
          <p:sp>
            <p:nvSpPr>
              <p:cNvPr id="36" name="ZoneTexte 35"/>
              <p:cNvSpPr txBox="1">
                <a:spLocks noRot="1" noChangeAspect="1" noMove="1" noResize="1" noEditPoints="1" noAdjustHandles="1" noChangeArrowheads="1" noChangeShapeType="1" noTextEdit="1"/>
              </p:cNvSpPr>
              <p:nvPr/>
            </p:nvSpPr>
            <p:spPr>
              <a:xfrm>
                <a:off x="9971901" y="276827"/>
                <a:ext cx="1848602" cy="1754326"/>
              </a:xfrm>
              <a:prstGeom prst="rect">
                <a:avLst/>
              </a:prstGeom>
              <a:blipFill rotWithShape="0">
                <a:blip r:embed="rId10"/>
                <a:stretch>
                  <a:fillRect l="-2970" t="-1736" b="-45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ZoneTexte 36"/>
              <p:cNvSpPr txBox="1"/>
              <p:nvPr/>
            </p:nvSpPr>
            <p:spPr>
              <a:xfrm>
                <a:off x="9994518" y="2437758"/>
                <a:ext cx="1848602" cy="1754326"/>
              </a:xfrm>
              <a:prstGeom prst="rect">
                <a:avLst/>
              </a:prstGeom>
              <a:noFill/>
            </p:spPr>
            <p:txBody>
              <a:bodyPr wrap="square" rtlCol="0">
                <a:spAutoFit/>
              </a:bodyPr>
              <a:lstStyle/>
              <a:p>
                <a:r>
                  <a:rPr lang="fr-FR" dirty="0" smtClean="0">
                    <a:solidFill>
                      <a:schemeClr val="bg2"/>
                    </a:solidFill>
                  </a:rPr>
                  <a:t>Mass flux</a:t>
                </a:r>
              </a:p>
              <a:p>
                <a:r>
                  <a:rPr lang="fr-FR" dirty="0" smtClean="0">
                    <a:solidFill>
                      <a:schemeClr val="bg2"/>
                    </a:solidFill>
                  </a:rPr>
                  <a:t>phase shift as a </a:t>
                </a:r>
                <a:r>
                  <a:rPr lang="fr-FR" dirty="0" err="1" smtClean="0">
                    <a:solidFill>
                      <a:schemeClr val="bg2"/>
                    </a:solidFill>
                  </a:rPr>
                  <a:t>function</a:t>
                </a:r>
                <a:r>
                  <a:rPr lang="fr-FR" dirty="0" smtClean="0">
                    <a:solidFill>
                      <a:schemeClr val="bg2"/>
                    </a:solidFill>
                  </a:rPr>
                  <a:t> of the </a:t>
                </a:r>
                <a:r>
                  <a:rPr lang="fr-FR" dirty="0">
                    <a:solidFill>
                      <a:schemeClr val="bg2"/>
                    </a:solidFill>
                  </a:rPr>
                  <a:t>inverse </a:t>
                </a:r>
                <a:r>
                  <a:rPr lang="fr-FR" dirty="0" smtClean="0">
                    <a:solidFill>
                      <a:schemeClr val="bg2"/>
                    </a:solidFill>
                  </a:rPr>
                  <a:t>Reynolds </a:t>
                </a:r>
                <a:r>
                  <a:rPr lang="fr-FR" dirty="0" err="1" smtClean="0">
                    <a:solidFill>
                      <a:schemeClr val="bg2"/>
                    </a:solidFill>
                  </a:rPr>
                  <a:t>number</a:t>
                </a:r>
                <a:r>
                  <a:rPr lang="fr-FR" dirty="0" smtClean="0">
                    <a:solidFill>
                      <a:schemeClr val="bg2"/>
                    </a:solidFill>
                  </a:rPr>
                  <a:t> </a:t>
                </a:r>
                <a14:m>
                  <m:oMath xmlns:m="http://schemas.openxmlformats.org/officeDocument/2006/math">
                    <m:sSub>
                      <m:sSubPr>
                        <m:ctrlPr>
                          <a:rPr lang="fr-FR" i="1" smtClean="0">
                            <a:solidFill>
                              <a:schemeClr val="bg2"/>
                            </a:solidFill>
                            <a:latin typeface="Cambria Math" panose="02040503050406030204" pitchFamily="18" charset="0"/>
                          </a:rPr>
                        </m:ctrlPr>
                      </m:sSubPr>
                      <m:e>
                        <m:r>
                          <a:rPr lang="fr-FR" i="1">
                            <a:solidFill>
                              <a:schemeClr val="bg2"/>
                            </a:solidFill>
                            <a:latin typeface="Cambria Math" panose="02040503050406030204" pitchFamily="18" charset="0"/>
                            <a:ea typeface="Cambria Math" panose="02040503050406030204" pitchFamily="18" charset="0"/>
                          </a:rPr>
                          <m:t>𝛼</m:t>
                        </m:r>
                      </m:e>
                      <m:sub>
                        <m:r>
                          <a:rPr lang="fr-FR" i="1">
                            <a:solidFill>
                              <a:schemeClr val="bg2"/>
                            </a:solidFill>
                            <a:latin typeface="Cambria Math" panose="02040503050406030204" pitchFamily="18" charset="0"/>
                          </a:rPr>
                          <m:t>+</m:t>
                        </m:r>
                      </m:sub>
                    </m:sSub>
                  </m:oMath>
                </a14:m>
                <a:r>
                  <a:rPr lang="fr-FR" dirty="0" smtClean="0">
                    <a:solidFill>
                      <a:schemeClr val="bg2"/>
                    </a:solidFill>
                  </a:rPr>
                  <a:t> </a:t>
                </a:r>
                <a:endParaRPr lang="fr-FR" dirty="0">
                  <a:solidFill>
                    <a:schemeClr val="bg2"/>
                  </a:solidFill>
                </a:endParaRPr>
              </a:p>
            </p:txBody>
          </p:sp>
        </mc:Choice>
        <mc:Fallback xmlns="">
          <p:sp>
            <p:nvSpPr>
              <p:cNvPr id="37" name="ZoneTexte 36"/>
              <p:cNvSpPr txBox="1">
                <a:spLocks noRot="1" noChangeAspect="1" noMove="1" noResize="1" noEditPoints="1" noAdjustHandles="1" noChangeArrowheads="1" noChangeShapeType="1" noTextEdit="1"/>
              </p:cNvSpPr>
              <p:nvPr/>
            </p:nvSpPr>
            <p:spPr>
              <a:xfrm>
                <a:off x="9994518" y="2437758"/>
                <a:ext cx="1848602" cy="1754326"/>
              </a:xfrm>
              <a:prstGeom prst="rect">
                <a:avLst/>
              </a:prstGeom>
              <a:blipFill rotWithShape="0">
                <a:blip r:embed="rId11"/>
                <a:stretch>
                  <a:fillRect l="-2970" t="-2083" b="-4514"/>
                </a:stretch>
              </a:blipFill>
            </p:spPr>
            <p:txBody>
              <a:bodyPr/>
              <a:lstStyle/>
              <a:p>
                <a:r>
                  <a:rPr lang="fr-FR">
                    <a:noFill/>
                  </a:rPr>
                  <a:t> </a:t>
                </a:r>
              </a:p>
            </p:txBody>
          </p:sp>
        </mc:Fallback>
      </mc:AlternateContent>
      <p:sp>
        <p:nvSpPr>
          <p:cNvPr id="38" name="Rectangle 37"/>
          <p:cNvSpPr/>
          <p:nvPr/>
        </p:nvSpPr>
        <p:spPr>
          <a:xfrm>
            <a:off x="-1118992" y="-358273"/>
            <a:ext cx="13792200" cy="786765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9" name="Groupe 38"/>
          <p:cNvGrpSpPr/>
          <p:nvPr/>
        </p:nvGrpSpPr>
        <p:grpSpPr>
          <a:xfrm>
            <a:off x="5522898" y="4637508"/>
            <a:ext cx="1400775" cy="191394"/>
            <a:chOff x="5522898" y="4637508"/>
            <a:chExt cx="1400775" cy="191394"/>
          </a:xfrm>
        </p:grpSpPr>
        <p:sp>
          <p:nvSpPr>
            <p:cNvPr id="40" name="AutoShape 41">
              <a:hlinkClick r:id="rId12" action="ppaction://hlinksldjump"/>
            </p:cNvPr>
            <p:cNvSpPr>
              <a:spLocks noChangeArrowheads="1"/>
            </p:cNvSpPr>
            <p:nvPr/>
          </p:nvSpPr>
          <p:spPr bwMode="auto">
            <a:xfrm>
              <a:off x="6461973" y="4637508"/>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41" name="Ellipse 40"/>
            <p:cNvSpPr/>
            <p:nvPr/>
          </p:nvSpPr>
          <p:spPr>
            <a:xfrm flipH="1" flipV="1">
              <a:off x="5522898" y="4662174"/>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flipH="1" flipV="1">
              <a:off x="5827636" y="4659939"/>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flipH="1" flipV="1">
              <a:off x="6126897" y="4658521"/>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AutoShape 41">
            <a:hlinkClick r:id="rId12" action="ppaction://hlinksldjump"/>
          </p:cNvPr>
          <p:cNvSpPr>
            <a:spLocks noChangeArrowheads="1"/>
          </p:cNvSpPr>
          <p:nvPr/>
        </p:nvSpPr>
        <p:spPr bwMode="auto">
          <a:xfrm flipH="1">
            <a:off x="4884477" y="4653671"/>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mc:AlternateContent xmlns:mc="http://schemas.openxmlformats.org/markup-compatibility/2006" xmlns:a14="http://schemas.microsoft.com/office/drawing/2010/main">
        <mc:Choice Requires="a14">
          <p:sp>
            <p:nvSpPr>
              <p:cNvPr id="45" name="Rectangle 44"/>
              <p:cNvSpPr/>
              <p:nvPr/>
            </p:nvSpPr>
            <p:spPr>
              <a:xfrm>
                <a:off x="2537383" y="492253"/>
                <a:ext cx="6894065" cy="1508105"/>
              </a:xfrm>
              <a:prstGeom prst="rect">
                <a:avLst/>
              </a:prstGeom>
            </p:spPr>
            <p:txBody>
              <a:bodyPr wrap="square">
                <a:spAutoFit/>
              </a:bodyPr>
              <a:lstStyle/>
              <a:p>
                <a:r>
                  <a:rPr lang="fr-FR" b="1" dirty="0" smtClean="0">
                    <a:latin typeface="Arial" panose="020B0604020202020204" pitchFamily="34" charset="0"/>
                    <a:cs typeface="Arial" panose="020B0604020202020204" pitchFamily="34" charset="0"/>
                  </a:rPr>
                  <a:t>Shear stress phase shift as a </a:t>
                </a:r>
                <a:r>
                  <a:rPr lang="fr-FR" b="1" dirty="0" err="1">
                    <a:latin typeface="Arial" panose="020B0604020202020204" pitchFamily="34" charset="0"/>
                    <a:cs typeface="Arial" panose="020B0604020202020204" pitchFamily="34" charset="0"/>
                  </a:rPr>
                  <a:t>function</a:t>
                </a:r>
                <a:r>
                  <a:rPr lang="fr-FR" b="1" dirty="0">
                    <a:latin typeface="Arial" panose="020B0604020202020204" pitchFamily="34" charset="0"/>
                    <a:cs typeface="Arial" panose="020B0604020202020204" pitchFamily="34" charset="0"/>
                  </a:rPr>
                  <a:t> of the inverse Reynolds </a:t>
                </a:r>
                <a:r>
                  <a:rPr lang="fr-FR" b="1" dirty="0" err="1">
                    <a:latin typeface="Arial" panose="020B0604020202020204" pitchFamily="34" charset="0"/>
                    <a:cs typeface="Arial" panose="020B0604020202020204" pitchFamily="34" charset="0"/>
                  </a:rPr>
                  <a:t>number</a:t>
                </a:r>
                <a:r>
                  <a:rPr lang="fr-FR" b="1" dirty="0">
                    <a:latin typeface="Arial" panose="020B0604020202020204" pitchFamily="34" charset="0"/>
                    <a:cs typeface="Arial" panose="020B0604020202020204" pitchFamily="34" charset="0"/>
                  </a:rPr>
                  <a:t> </a:t>
                </a:r>
                <a14:m>
                  <m:oMath xmlns:m="http://schemas.openxmlformats.org/officeDocument/2006/math">
                    <m:sSub>
                      <m:sSubPr>
                        <m:ctrlPr>
                          <a:rPr lang="fr-FR" b="1" i="1">
                            <a:latin typeface="Cambria Math" panose="02040503050406030204" pitchFamily="18" charset="0"/>
                            <a:cs typeface="Arial" panose="020B0604020202020204" pitchFamily="34" charset="0"/>
                          </a:rPr>
                        </m:ctrlPr>
                      </m:sSubPr>
                      <m:e>
                        <m:r>
                          <a:rPr lang="fr-FR" b="1">
                            <a:latin typeface="Cambria Math" panose="02040503050406030204" pitchFamily="18" charset="0"/>
                            <a:cs typeface="Arial" panose="020B0604020202020204" pitchFamily="34" charset="0"/>
                          </a:rPr>
                          <m:t>𝛼</m:t>
                        </m:r>
                      </m:e>
                      <m:sub>
                        <m:r>
                          <a:rPr lang="fr-FR" b="1" i="0" smtClean="0">
                            <a:latin typeface="Cambria Math" panose="02040503050406030204" pitchFamily="18" charset="0"/>
                            <a:cs typeface="Arial" panose="020B0604020202020204" pitchFamily="34" charset="0"/>
                          </a:rPr>
                          <m:t>+</m:t>
                        </m:r>
                      </m:sub>
                    </m:sSub>
                  </m:oMath>
                </a14:m>
                <a:endParaRPr lang="fr-FR"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The red curve (smooth closure) shows the results of the use of the Van Driest formulation. The blue curve represents the results of this work using the </a:t>
                </a:r>
                <a:r>
                  <a:rPr lang="en-GB" sz="1400" b="1" dirty="0" err="1" smtClean="0">
                    <a:latin typeface="Arial" panose="020B0604020202020204" pitchFamily="34" charset="0"/>
                    <a:cs typeface="Arial" panose="020B0604020202020204" pitchFamily="34" charset="0"/>
                  </a:rPr>
                  <a:t>Hanratty</a:t>
                </a:r>
                <a:r>
                  <a:rPr lang="en-GB" sz="1400" b="1" dirty="0" smtClean="0">
                    <a:latin typeface="Arial" panose="020B0604020202020204" pitchFamily="34" charset="0"/>
                    <a:cs typeface="Arial" panose="020B0604020202020204" pitchFamily="34" charset="0"/>
                  </a:rPr>
                  <a:t> formulation.</a:t>
                </a:r>
              </a:p>
              <a:p>
                <a:endParaRPr lang="en-GB" sz="1400" b="1" dirty="0">
                  <a:latin typeface="Arial" panose="020B0604020202020204" pitchFamily="34" charset="0"/>
                  <a:cs typeface="Arial" panose="020B0604020202020204" pitchFamily="34"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2537383" y="492253"/>
                <a:ext cx="6894065" cy="1508105"/>
              </a:xfrm>
              <a:prstGeom prst="rect">
                <a:avLst/>
              </a:prstGeom>
              <a:blipFill rotWithShape="0">
                <a:blip r:embed="rId13"/>
                <a:stretch>
                  <a:fillRect l="-707" t="-2429"/>
                </a:stretch>
              </a:blipFill>
            </p:spPr>
            <p:txBody>
              <a:bodyPr/>
              <a:lstStyle/>
              <a:p>
                <a:r>
                  <a:rPr lang="fr-FR">
                    <a:noFill/>
                  </a:rPr>
                  <a:t> </a:t>
                </a:r>
              </a:p>
            </p:txBody>
          </p:sp>
        </mc:Fallback>
      </mc:AlternateContent>
      <p:pic>
        <p:nvPicPr>
          <p:cNvPr id="50" name="Image 49">
            <a:hlinkClick r:id="rId14"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562" t="1400" r="753"/>
          <a:stretch/>
        </p:blipFill>
        <p:spPr>
          <a:xfrm>
            <a:off x="2546977" y="1852820"/>
            <a:ext cx="6972785" cy="3492577"/>
          </a:xfrm>
          <a:prstGeom prst="rect">
            <a:avLst/>
          </a:prstGeom>
          <a:ln>
            <a:noFill/>
          </a:ln>
          <a:effectLst/>
          <a:scene3d>
            <a:camera prst="orthographicFront">
              <a:rot lat="0" lon="0" rev="0"/>
            </a:camera>
            <a:lightRig rig="contrasting" dir="t">
              <a:rot lat="0" lon="0" rev="7800000"/>
            </a:lightRig>
          </a:scene3d>
          <a:sp3d>
            <a:bevelT w="139700" h="139700"/>
          </a:sp3d>
        </p:spPr>
      </p:pic>
      <p:grpSp>
        <p:nvGrpSpPr>
          <p:cNvPr id="51" name="Groupe 50"/>
          <p:cNvGrpSpPr/>
          <p:nvPr/>
        </p:nvGrpSpPr>
        <p:grpSpPr>
          <a:xfrm>
            <a:off x="9174480" y="1852820"/>
            <a:ext cx="344980" cy="335490"/>
            <a:chOff x="10443937" y="884618"/>
            <a:chExt cx="344980" cy="335490"/>
          </a:xfrm>
          <a:effectLst>
            <a:outerShdw blurRad="63500" sx="102000" sy="102000" algn="ctr" rotWithShape="0">
              <a:prstClr val="black">
                <a:alpha val="40000"/>
              </a:prstClr>
            </a:outerShdw>
          </a:effectLst>
        </p:grpSpPr>
        <p:sp>
          <p:nvSpPr>
            <p:cNvPr id="52" name="Rectangle 51">
              <a:hlinkClick r:id="rId15"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53" name="Connecteur droit 52">
              <a:hlinkClick r:id="rId15"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a:hlinkClick r:id="rId15"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9400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 name="ZoneTexte 7"/>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9" name="ZoneTexte 8"/>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Flèche droite 9"/>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13" name="Image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5" name="Rectangle 14"/>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2944598" y="4189971"/>
            <a:ext cx="1073768" cy="161701"/>
            <a:chOff x="2567268" y="4205935"/>
            <a:chExt cx="1073768" cy="161701"/>
          </a:xfrm>
        </p:grpSpPr>
        <p:sp>
          <p:nvSpPr>
            <p:cNvPr id="17" name="Ellipse 16"/>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Légende encadrée 1 20"/>
          <p:cNvSpPr/>
          <p:nvPr/>
        </p:nvSpPr>
        <p:spPr>
          <a:xfrm>
            <a:off x="85725" y="116115"/>
            <a:ext cx="12004673" cy="4805408"/>
          </a:xfrm>
          <a:prstGeom prst="borderCallout1">
            <a:avLst>
              <a:gd name="adj1" fmla="val 100143"/>
              <a:gd name="adj2" fmla="val 37537"/>
              <a:gd name="adj3" fmla="val 106792"/>
              <a:gd name="adj4" fmla="val 3752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23" name="Rectangle 22">
              <a:hlinkClick r:id="rId5"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4" name="Connecteur droit 23">
              <a:hlinkClick r:id="rId5"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hlinkClick r:id="rId5"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ZoneTexte 25"/>
          <p:cNvSpPr txBox="1"/>
          <p:nvPr/>
        </p:nvSpPr>
        <p:spPr>
          <a:xfrm>
            <a:off x="231686" y="156641"/>
            <a:ext cx="4245073"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Speed and concentration profiles</a:t>
            </a:r>
            <a:endParaRPr lang="en-GB" sz="2000" b="1" dirty="0">
              <a:solidFill>
                <a:schemeClr val="bg2"/>
              </a:solidFill>
              <a:latin typeface="Arial" panose="020B0604020202020204" pitchFamily="34" charset="0"/>
              <a:cs typeface="Arial" panose="020B0604020202020204" pitchFamily="34" charset="0"/>
            </a:endParaRPr>
          </a:p>
        </p:txBody>
      </p:sp>
      <p:sp>
        <p:nvSpPr>
          <p:cNvPr id="27" name="Rectangle à coins arrondis 26"/>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9" name="ZoneTexte 28"/>
          <p:cNvSpPr txBox="1"/>
          <p:nvPr/>
        </p:nvSpPr>
        <p:spPr>
          <a:xfrm>
            <a:off x="277138" y="555194"/>
            <a:ext cx="5791301" cy="1415772"/>
          </a:xfrm>
          <a:prstGeom prst="rect">
            <a:avLst/>
          </a:prstGeom>
          <a:noFill/>
        </p:spPr>
        <p:txBody>
          <a:bodyPr wrap="square" rtlCol="0">
            <a:spAutoFit/>
          </a:bodyPr>
          <a:lstStyle/>
          <a:p>
            <a:r>
              <a:rPr lang="en-GB" sz="1400" dirty="0" smtClean="0">
                <a:solidFill>
                  <a:schemeClr val="bg2"/>
                </a:solidFill>
              </a:rPr>
              <a:t>The linear stability analysis applied on the balance equations leads to a coupled differential system in terms of dynamics and mass transfer where both speed, shear stress, mass flux and concentration depending on the Reynolds number Re and the Schmidt number Z are obtained by solving it.  </a:t>
            </a:r>
          </a:p>
          <a:p>
            <a:endParaRPr lang="en-GB" sz="1600" dirty="0">
              <a:solidFill>
                <a:schemeClr val="bg2"/>
              </a:solidFill>
            </a:endParaRPr>
          </a:p>
        </p:txBody>
      </p:sp>
      <p:pic>
        <p:nvPicPr>
          <p:cNvPr id="30" name="Image 29"/>
          <p:cNvPicPr>
            <a:picLocks noChangeAspect="1"/>
          </p:cNvPicPr>
          <p:nvPr/>
        </p:nvPicPr>
        <p:blipFill rotWithShape="1">
          <a:blip r:embed="rId6">
            <a:extLst>
              <a:ext uri="{28A0092B-C50C-407E-A947-70E740481C1C}">
                <a14:useLocalDpi xmlns:a14="http://schemas.microsoft.com/office/drawing/2010/main" val="0"/>
              </a:ext>
            </a:extLst>
          </a:blip>
          <a:srcRect l="4403" t="5450" r="6820"/>
          <a:stretch/>
        </p:blipFill>
        <p:spPr>
          <a:xfrm>
            <a:off x="327403" y="2241191"/>
            <a:ext cx="2766060" cy="2209458"/>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1" name="Imag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3862" y="2236838"/>
            <a:ext cx="2740554" cy="2211576"/>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2" name="Image 31"/>
          <p:cNvPicPr>
            <a:picLocks noChangeAspect="1"/>
          </p:cNvPicPr>
          <p:nvPr/>
        </p:nvPicPr>
        <p:blipFill rotWithShape="1">
          <a:blip r:embed="rId8">
            <a:extLst>
              <a:ext uri="{28A0092B-C50C-407E-A947-70E740481C1C}">
                <a14:useLocalDpi xmlns:a14="http://schemas.microsoft.com/office/drawing/2010/main" val="0"/>
              </a:ext>
            </a:extLst>
          </a:blip>
          <a:srcRect l="562" t="1400" r="753"/>
          <a:stretch/>
        </p:blipFill>
        <p:spPr>
          <a:xfrm>
            <a:off x="6105961" y="270486"/>
            <a:ext cx="3617547" cy="1811982"/>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3" name="Imag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9600" y="2236838"/>
            <a:ext cx="3593908" cy="2222549"/>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34" name="ZoneTexte 33"/>
          <p:cNvSpPr txBox="1"/>
          <p:nvPr/>
        </p:nvSpPr>
        <p:spPr>
          <a:xfrm>
            <a:off x="3291056" y="1741722"/>
            <a:ext cx="2582758" cy="369332"/>
          </a:xfrm>
          <a:prstGeom prst="rect">
            <a:avLst/>
          </a:prstGeom>
          <a:noFill/>
        </p:spPr>
        <p:txBody>
          <a:bodyPr wrap="none" rtlCol="0">
            <a:spAutoFit/>
          </a:bodyPr>
          <a:lstStyle/>
          <a:p>
            <a:r>
              <a:rPr lang="fr-FR" dirty="0" smtClean="0">
                <a:solidFill>
                  <a:schemeClr val="bg2"/>
                </a:solidFill>
              </a:rPr>
              <a:t>Concentration profile</a:t>
            </a:r>
            <a:endParaRPr lang="fr-FR" dirty="0">
              <a:solidFill>
                <a:schemeClr val="bg2"/>
              </a:solidFill>
            </a:endParaRPr>
          </a:p>
        </p:txBody>
      </p:sp>
      <p:sp>
        <p:nvSpPr>
          <p:cNvPr id="35" name="ZoneTexte 34"/>
          <p:cNvSpPr txBox="1"/>
          <p:nvPr/>
        </p:nvSpPr>
        <p:spPr>
          <a:xfrm>
            <a:off x="382276" y="1739255"/>
            <a:ext cx="2807179" cy="369332"/>
          </a:xfrm>
          <a:prstGeom prst="rect">
            <a:avLst/>
          </a:prstGeom>
          <a:noFill/>
        </p:spPr>
        <p:txBody>
          <a:bodyPr wrap="none" rtlCol="0">
            <a:spAutoFit/>
          </a:bodyPr>
          <a:lstStyle/>
          <a:p>
            <a:r>
              <a:rPr lang="fr-FR" dirty="0" smtClean="0">
                <a:solidFill>
                  <a:schemeClr val="bg2"/>
                </a:solidFill>
              </a:rPr>
              <a:t>Horizontal speed profile</a:t>
            </a:r>
            <a:endParaRPr lang="fr-FR" dirty="0">
              <a:solidFill>
                <a:schemeClr val="bg2"/>
              </a:solidFill>
            </a:endParaRPr>
          </a:p>
        </p:txBody>
      </p:sp>
      <mc:AlternateContent xmlns:mc="http://schemas.openxmlformats.org/markup-compatibility/2006" xmlns:a14="http://schemas.microsoft.com/office/drawing/2010/main">
        <mc:Choice Requires="a14">
          <p:sp>
            <p:nvSpPr>
              <p:cNvPr id="36" name="ZoneTexte 35"/>
              <p:cNvSpPr txBox="1"/>
              <p:nvPr/>
            </p:nvSpPr>
            <p:spPr>
              <a:xfrm>
                <a:off x="9971901" y="276827"/>
                <a:ext cx="1848602" cy="1754326"/>
              </a:xfrm>
              <a:prstGeom prst="rect">
                <a:avLst/>
              </a:prstGeom>
              <a:noFill/>
            </p:spPr>
            <p:txBody>
              <a:bodyPr wrap="square" rtlCol="0">
                <a:spAutoFit/>
              </a:bodyPr>
              <a:lstStyle/>
              <a:p>
                <a:r>
                  <a:rPr lang="fr-FR" dirty="0" err="1" smtClean="0">
                    <a:solidFill>
                      <a:schemeClr val="bg2"/>
                    </a:solidFill>
                  </a:rPr>
                  <a:t>Shear</a:t>
                </a:r>
                <a:r>
                  <a:rPr lang="fr-FR" dirty="0" smtClean="0">
                    <a:solidFill>
                      <a:schemeClr val="bg2"/>
                    </a:solidFill>
                  </a:rPr>
                  <a:t> stress phase shift as a </a:t>
                </a:r>
                <a:r>
                  <a:rPr lang="fr-FR" dirty="0" err="1" smtClean="0">
                    <a:solidFill>
                      <a:schemeClr val="bg2"/>
                    </a:solidFill>
                  </a:rPr>
                  <a:t>function</a:t>
                </a:r>
                <a:r>
                  <a:rPr lang="fr-FR" dirty="0" smtClean="0">
                    <a:solidFill>
                      <a:schemeClr val="bg2"/>
                    </a:solidFill>
                  </a:rPr>
                  <a:t> of the </a:t>
                </a:r>
                <a:r>
                  <a:rPr lang="fr-FR" dirty="0">
                    <a:solidFill>
                      <a:schemeClr val="bg2"/>
                    </a:solidFill>
                  </a:rPr>
                  <a:t>inverse </a:t>
                </a:r>
                <a:r>
                  <a:rPr lang="fr-FR" dirty="0" smtClean="0">
                    <a:solidFill>
                      <a:schemeClr val="bg2"/>
                    </a:solidFill>
                  </a:rPr>
                  <a:t>Reynolds </a:t>
                </a:r>
                <a:r>
                  <a:rPr lang="fr-FR" dirty="0" err="1" smtClean="0">
                    <a:solidFill>
                      <a:schemeClr val="bg2"/>
                    </a:solidFill>
                  </a:rPr>
                  <a:t>number</a:t>
                </a:r>
                <a:r>
                  <a:rPr lang="fr-FR" dirty="0" smtClean="0">
                    <a:solidFill>
                      <a:schemeClr val="bg2"/>
                    </a:solidFill>
                  </a:rPr>
                  <a:t> </a:t>
                </a:r>
                <a14:m>
                  <m:oMath xmlns:m="http://schemas.openxmlformats.org/officeDocument/2006/math">
                    <m:sSub>
                      <m:sSubPr>
                        <m:ctrlPr>
                          <a:rPr lang="fr-FR" i="1" smtClean="0">
                            <a:solidFill>
                              <a:schemeClr val="bg2"/>
                            </a:solidFill>
                            <a:latin typeface="Cambria Math" panose="02040503050406030204" pitchFamily="18" charset="0"/>
                          </a:rPr>
                        </m:ctrlPr>
                      </m:sSubPr>
                      <m:e>
                        <m:r>
                          <a:rPr lang="fr-FR" i="1">
                            <a:solidFill>
                              <a:schemeClr val="bg2"/>
                            </a:solidFill>
                            <a:latin typeface="Cambria Math" panose="02040503050406030204" pitchFamily="18" charset="0"/>
                            <a:ea typeface="Cambria Math" panose="02040503050406030204" pitchFamily="18" charset="0"/>
                          </a:rPr>
                          <m:t>𝛼</m:t>
                        </m:r>
                      </m:e>
                      <m:sub>
                        <m:r>
                          <a:rPr lang="fr-FR" i="1">
                            <a:solidFill>
                              <a:schemeClr val="bg2"/>
                            </a:solidFill>
                            <a:latin typeface="Cambria Math" panose="02040503050406030204" pitchFamily="18" charset="0"/>
                          </a:rPr>
                          <m:t>+</m:t>
                        </m:r>
                      </m:sub>
                    </m:sSub>
                  </m:oMath>
                </a14:m>
                <a:r>
                  <a:rPr lang="fr-FR" dirty="0" smtClean="0">
                    <a:solidFill>
                      <a:schemeClr val="bg2"/>
                    </a:solidFill>
                  </a:rPr>
                  <a:t> </a:t>
                </a:r>
                <a:endParaRPr lang="fr-FR" dirty="0">
                  <a:solidFill>
                    <a:schemeClr val="bg2"/>
                  </a:solidFill>
                </a:endParaRPr>
              </a:p>
            </p:txBody>
          </p:sp>
        </mc:Choice>
        <mc:Fallback xmlns="">
          <p:sp>
            <p:nvSpPr>
              <p:cNvPr id="36" name="ZoneTexte 35"/>
              <p:cNvSpPr txBox="1">
                <a:spLocks noRot="1" noChangeAspect="1" noMove="1" noResize="1" noEditPoints="1" noAdjustHandles="1" noChangeArrowheads="1" noChangeShapeType="1" noTextEdit="1"/>
              </p:cNvSpPr>
              <p:nvPr/>
            </p:nvSpPr>
            <p:spPr>
              <a:xfrm>
                <a:off x="9971901" y="276827"/>
                <a:ext cx="1848602" cy="1754326"/>
              </a:xfrm>
              <a:prstGeom prst="rect">
                <a:avLst/>
              </a:prstGeom>
              <a:blipFill rotWithShape="0">
                <a:blip r:embed="rId10"/>
                <a:stretch>
                  <a:fillRect l="-2970" t="-1736" b="-45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ZoneTexte 36"/>
              <p:cNvSpPr txBox="1"/>
              <p:nvPr/>
            </p:nvSpPr>
            <p:spPr>
              <a:xfrm>
                <a:off x="9994518" y="2437758"/>
                <a:ext cx="1848602" cy="1754326"/>
              </a:xfrm>
              <a:prstGeom prst="rect">
                <a:avLst/>
              </a:prstGeom>
              <a:noFill/>
            </p:spPr>
            <p:txBody>
              <a:bodyPr wrap="square" rtlCol="0">
                <a:spAutoFit/>
              </a:bodyPr>
              <a:lstStyle/>
              <a:p>
                <a:r>
                  <a:rPr lang="fr-FR" dirty="0" smtClean="0">
                    <a:solidFill>
                      <a:schemeClr val="bg2"/>
                    </a:solidFill>
                  </a:rPr>
                  <a:t>Mass flux</a:t>
                </a:r>
              </a:p>
              <a:p>
                <a:r>
                  <a:rPr lang="fr-FR" dirty="0" smtClean="0">
                    <a:solidFill>
                      <a:schemeClr val="bg2"/>
                    </a:solidFill>
                  </a:rPr>
                  <a:t>phase shift as a </a:t>
                </a:r>
                <a:r>
                  <a:rPr lang="fr-FR" dirty="0" err="1" smtClean="0">
                    <a:solidFill>
                      <a:schemeClr val="bg2"/>
                    </a:solidFill>
                  </a:rPr>
                  <a:t>function</a:t>
                </a:r>
                <a:r>
                  <a:rPr lang="fr-FR" dirty="0" smtClean="0">
                    <a:solidFill>
                      <a:schemeClr val="bg2"/>
                    </a:solidFill>
                  </a:rPr>
                  <a:t> of the </a:t>
                </a:r>
                <a:r>
                  <a:rPr lang="fr-FR" dirty="0">
                    <a:solidFill>
                      <a:schemeClr val="bg2"/>
                    </a:solidFill>
                  </a:rPr>
                  <a:t>inverse </a:t>
                </a:r>
                <a:r>
                  <a:rPr lang="fr-FR" dirty="0" smtClean="0">
                    <a:solidFill>
                      <a:schemeClr val="bg2"/>
                    </a:solidFill>
                  </a:rPr>
                  <a:t>Reynolds </a:t>
                </a:r>
                <a:r>
                  <a:rPr lang="fr-FR" dirty="0" err="1" smtClean="0">
                    <a:solidFill>
                      <a:schemeClr val="bg2"/>
                    </a:solidFill>
                  </a:rPr>
                  <a:t>number</a:t>
                </a:r>
                <a:r>
                  <a:rPr lang="fr-FR" dirty="0" smtClean="0">
                    <a:solidFill>
                      <a:schemeClr val="bg2"/>
                    </a:solidFill>
                  </a:rPr>
                  <a:t> </a:t>
                </a:r>
                <a14:m>
                  <m:oMath xmlns:m="http://schemas.openxmlformats.org/officeDocument/2006/math">
                    <m:sSub>
                      <m:sSubPr>
                        <m:ctrlPr>
                          <a:rPr lang="fr-FR" i="1" smtClean="0">
                            <a:solidFill>
                              <a:schemeClr val="bg2"/>
                            </a:solidFill>
                            <a:latin typeface="Cambria Math" panose="02040503050406030204" pitchFamily="18" charset="0"/>
                          </a:rPr>
                        </m:ctrlPr>
                      </m:sSubPr>
                      <m:e>
                        <m:r>
                          <a:rPr lang="fr-FR" i="1">
                            <a:solidFill>
                              <a:schemeClr val="bg2"/>
                            </a:solidFill>
                            <a:latin typeface="Cambria Math" panose="02040503050406030204" pitchFamily="18" charset="0"/>
                            <a:ea typeface="Cambria Math" panose="02040503050406030204" pitchFamily="18" charset="0"/>
                          </a:rPr>
                          <m:t>𝛼</m:t>
                        </m:r>
                      </m:e>
                      <m:sub>
                        <m:r>
                          <a:rPr lang="fr-FR" i="1">
                            <a:solidFill>
                              <a:schemeClr val="bg2"/>
                            </a:solidFill>
                            <a:latin typeface="Cambria Math" panose="02040503050406030204" pitchFamily="18" charset="0"/>
                          </a:rPr>
                          <m:t>+</m:t>
                        </m:r>
                      </m:sub>
                    </m:sSub>
                  </m:oMath>
                </a14:m>
                <a:r>
                  <a:rPr lang="fr-FR" dirty="0" smtClean="0">
                    <a:solidFill>
                      <a:schemeClr val="bg2"/>
                    </a:solidFill>
                  </a:rPr>
                  <a:t> </a:t>
                </a:r>
                <a:endParaRPr lang="fr-FR" dirty="0">
                  <a:solidFill>
                    <a:schemeClr val="bg2"/>
                  </a:solidFill>
                </a:endParaRPr>
              </a:p>
            </p:txBody>
          </p:sp>
        </mc:Choice>
        <mc:Fallback xmlns="">
          <p:sp>
            <p:nvSpPr>
              <p:cNvPr id="37" name="ZoneTexte 36"/>
              <p:cNvSpPr txBox="1">
                <a:spLocks noRot="1" noChangeAspect="1" noMove="1" noResize="1" noEditPoints="1" noAdjustHandles="1" noChangeArrowheads="1" noChangeShapeType="1" noTextEdit="1"/>
              </p:cNvSpPr>
              <p:nvPr/>
            </p:nvSpPr>
            <p:spPr>
              <a:xfrm>
                <a:off x="9994518" y="2437758"/>
                <a:ext cx="1848602" cy="1754326"/>
              </a:xfrm>
              <a:prstGeom prst="rect">
                <a:avLst/>
              </a:prstGeom>
              <a:blipFill rotWithShape="0">
                <a:blip r:embed="rId11"/>
                <a:stretch>
                  <a:fillRect l="-2970" t="-2083" b="-4514"/>
                </a:stretch>
              </a:blipFill>
            </p:spPr>
            <p:txBody>
              <a:bodyPr/>
              <a:lstStyle/>
              <a:p>
                <a:r>
                  <a:rPr lang="fr-FR">
                    <a:noFill/>
                  </a:rPr>
                  <a:t> </a:t>
                </a:r>
              </a:p>
            </p:txBody>
          </p:sp>
        </mc:Fallback>
      </mc:AlternateContent>
      <p:sp>
        <p:nvSpPr>
          <p:cNvPr id="38" name="Rectangle 37"/>
          <p:cNvSpPr/>
          <p:nvPr/>
        </p:nvSpPr>
        <p:spPr>
          <a:xfrm>
            <a:off x="-1022287" y="-459218"/>
            <a:ext cx="13792200" cy="786765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9" name="Groupe 38"/>
          <p:cNvGrpSpPr/>
          <p:nvPr/>
        </p:nvGrpSpPr>
        <p:grpSpPr>
          <a:xfrm>
            <a:off x="5522898" y="4637508"/>
            <a:ext cx="1400775" cy="191394"/>
            <a:chOff x="5522898" y="4637508"/>
            <a:chExt cx="1400775" cy="191394"/>
          </a:xfrm>
        </p:grpSpPr>
        <p:sp>
          <p:nvSpPr>
            <p:cNvPr id="40" name="AutoShape 41">
              <a:hlinkClick r:id="rId12" action="ppaction://hlinksldjump"/>
            </p:cNvPr>
            <p:cNvSpPr>
              <a:spLocks noChangeArrowheads="1"/>
            </p:cNvSpPr>
            <p:nvPr/>
          </p:nvSpPr>
          <p:spPr bwMode="auto">
            <a:xfrm>
              <a:off x="6461973" y="4637508"/>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41" name="Ellipse 40"/>
            <p:cNvSpPr/>
            <p:nvPr/>
          </p:nvSpPr>
          <p:spPr>
            <a:xfrm flipH="1" flipV="1">
              <a:off x="5522898" y="4662174"/>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flipH="1" flipV="1">
              <a:off x="5827636" y="4659939"/>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flipH="1" flipV="1">
              <a:off x="6126897" y="4658521"/>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AutoShape 41">
            <a:hlinkClick r:id="rId12" action="ppaction://hlinksldjump"/>
          </p:cNvPr>
          <p:cNvSpPr>
            <a:spLocks noChangeArrowheads="1"/>
          </p:cNvSpPr>
          <p:nvPr/>
        </p:nvSpPr>
        <p:spPr bwMode="auto">
          <a:xfrm flipH="1">
            <a:off x="4884477" y="4653671"/>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mc:AlternateContent xmlns:mc="http://schemas.openxmlformats.org/markup-compatibility/2006" xmlns:a14="http://schemas.microsoft.com/office/drawing/2010/main">
        <mc:Choice Requires="a14">
          <p:sp>
            <p:nvSpPr>
              <p:cNvPr id="45" name="Rectangle 44"/>
              <p:cNvSpPr/>
              <p:nvPr/>
            </p:nvSpPr>
            <p:spPr>
              <a:xfrm>
                <a:off x="2426781" y="335513"/>
                <a:ext cx="6894065" cy="1723549"/>
              </a:xfrm>
              <a:prstGeom prst="rect">
                <a:avLst/>
              </a:prstGeom>
            </p:spPr>
            <p:txBody>
              <a:bodyPr wrap="square">
                <a:spAutoFit/>
              </a:bodyPr>
              <a:lstStyle/>
              <a:p>
                <a:r>
                  <a:rPr lang="fr-FR" b="1" dirty="0" smtClean="0">
                    <a:latin typeface="Arial" panose="020B0604020202020204" pitchFamily="34" charset="0"/>
                    <a:cs typeface="Arial" panose="020B0604020202020204" pitchFamily="34" charset="0"/>
                  </a:rPr>
                  <a:t>Mass flux phase shift as a </a:t>
                </a:r>
                <a:r>
                  <a:rPr lang="fr-FR" b="1" dirty="0" err="1">
                    <a:latin typeface="Arial" panose="020B0604020202020204" pitchFamily="34" charset="0"/>
                    <a:cs typeface="Arial" panose="020B0604020202020204" pitchFamily="34" charset="0"/>
                  </a:rPr>
                  <a:t>function</a:t>
                </a:r>
                <a:r>
                  <a:rPr lang="fr-FR" b="1" dirty="0">
                    <a:latin typeface="Arial" panose="020B0604020202020204" pitchFamily="34" charset="0"/>
                    <a:cs typeface="Arial" panose="020B0604020202020204" pitchFamily="34" charset="0"/>
                  </a:rPr>
                  <a:t> of the inverse Reynolds </a:t>
                </a:r>
                <a:r>
                  <a:rPr lang="fr-FR" b="1" dirty="0" err="1">
                    <a:latin typeface="Arial" panose="020B0604020202020204" pitchFamily="34" charset="0"/>
                    <a:cs typeface="Arial" panose="020B0604020202020204" pitchFamily="34" charset="0"/>
                  </a:rPr>
                  <a:t>number</a:t>
                </a:r>
                <a:r>
                  <a:rPr lang="fr-FR" b="1" dirty="0">
                    <a:latin typeface="Arial" panose="020B0604020202020204" pitchFamily="34" charset="0"/>
                    <a:cs typeface="Arial" panose="020B0604020202020204" pitchFamily="34" charset="0"/>
                  </a:rPr>
                  <a:t> </a:t>
                </a:r>
                <a14:m>
                  <m:oMath xmlns:m="http://schemas.openxmlformats.org/officeDocument/2006/math">
                    <m:sSub>
                      <m:sSubPr>
                        <m:ctrlPr>
                          <a:rPr lang="fr-FR" b="1" i="1">
                            <a:latin typeface="Cambria Math" panose="02040503050406030204" pitchFamily="18" charset="0"/>
                            <a:cs typeface="Arial" panose="020B0604020202020204" pitchFamily="34" charset="0"/>
                          </a:rPr>
                        </m:ctrlPr>
                      </m:sSubPr>
                      <m:e>
                        <m:r>
                          <a:rPr lang="fr-FR" b="1">
                            <a:latin typeface="Cambria Math" panose="02040503050406030204" pitchFamily="18" charset="0"/>
                            <a:cs typeface="Arial" panose="020B0604020202020204" pitchFamily="34" charset="0"/>
                          </a:rPr>
                          <m:t>𝛼</m:t>
                        </m:r>
                      </m:e>
                      <m:sub>
                        <m:r>
                          <a:rPr lang="fr-FR" b="1" i="0" smtClean="0">
                            <a:latin typeface="Cambria Math" panose="02040503050406030204" pitchFamily="18" charset="0"/>
                            <a:cs typeface="Arial" panose="020B0604020202020204" pitchFamily="34" charset="0"/>
                          </a:rPr>
                          <m:t>+</m:t>
                        </m:r>
                      </m:sub>
                    </m:sSub>
                  </m:oMath>
                </a14:m>
                <a:r>
                  <a:rPr lang="fr-FR" b="1" dirty="0" smtClean="0">
                    <a:latin typeface="Arial" panose="020B0604020202020204" pitchFamily="34" charset="0"/>
                    <a:cs typeface="Arial" panose="020B0604020202020204" pitchFamily="34" charset="0"/>
                  </a:rPr>
                  <a:t> for </a:t>
                </a:r>
                <a:r>
                  <a:rPr lang="fr-FR" b="1" dirty="0" err="1" smtClean="0">
                    <a:latin typeface="Arial" panose="020B0604020202020204" pitchFamily="34" charset="0"/>
                    <a:cs typeface="Arial" panose="020B0604020202020204" pitchFamily="34" charset="0"/>
                  </a:rPr>
                  <a:t>different</a:t>
                </a:r>
                <a:r>
                  <a:rPr lang="fr-FR" b="1" dirty="0" smtClean="0">
                    <a:latin typeface="Arial" panose="020B0604020202020204" pitchFamily="34" charset="0"/>
                    <a:cs typeface="Arial" panose="020B0604020202020204" pitchFamily="34" charset="0"/>
                  </a:rPr>
                  <a:t> Schmidt </a:t>
                </a:r>
                <a:r>
                  <a:rPr lang="fr-FR" b="1" dirty="0" err="1" smtClean="0">
                    <a:latin typeface="Arial" panose="020B0604020202020204" pitchFamily="34" charset="0"/>
                    <a:cs typeface="Arial" panose="020B0604020202020204" pitchFamily="34" charset="0"/>
                  </a:rPr>
                  <a:t>numbers</a:t>
                </a:r>
                <a:r>
                  <a:rPr lang="fr-FR" b="1" dirty="0" smtClean="0">
                    <a:latin typeface="Arial" panose="020B0604020202020204" pitchFamily="34" charset="0"/>
                    <a:cs typeface="Arial" panose="020B0604020202020204" pitchFamily="34" charset="0"/>
                  </a:rPr>
                  <a:t> Z</a:t>
                </a:r>
              </a:p>
              <a:p>
                <a:r>
                  <a:rPr lang="en-GB" sz="1400" b="1" dirty="0" smtClean="0">
                    <a:latin typeface="Arial" panose="020B0604020202020204" pitchFamily="34" charset="0"/>
                    <a:cs typeface="Arial" panose="020B0604020202020204" pitchFamily="34" charset="0"/>
                  </a:rPr>
                  <a:t>The red curve (smooth closure) shows the results of the use of the Van Driest formulation. The blue curve represents the results of this work using the </a:t>
                </a:r>
                <a:r>
                  <a:rPr lang="en-GB" sz="1400" b="1" dirty="0" err="1" smtClean="0">
                    <a:latin typeface="Arial" panose="020B0604020202020204" pitchFamily="34" charset="0"/>
                    <a:cs typeface="Arial" panose="020B0604020202020204" pitchFamily="34" charset="0"/>
                  </a:rPr>
                  <a:t>Hanratty</a:t>
                </a:r>
                <a:r>
                  <a:rPr lang="en-GB" sz="1400" b="1" dirty="0" smtClean="0">
                    <a:latin typeface="Arial" panose="020B0604020202020204" pitchFamily="34" charset="0"/>
                    <a:cs typeface="Arial" panose="020B0604020202020204" pitchFamily="34" charset="0"/>
                  </a:rPr>
                  <a:t> formulation for Z=729 (Schmidt number under which the presented measures were carried out).</a:t>
                </a:r>
              </a:p>
              <a:p>
                <a:endParaRPr lang="en-GB" sz="1400" b="1" dirty="0">
                  <a:latin typeface="Arial" panose="020B0604020202020204" pitchFamily="34" charset="0"/>
                  <a:cs typeface="Arial" panose="020B0604020202020204" pitchFamily="34"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2426781" y="335513"/>
                <a:ext cx="6894065" cy="1723549"/>
              </a:xfrm>
              <a:prstGeom prst="rect">
                <a:avLst/>
              </a:prstGeom>
              <a:blipFill rotWithShape="0">
                <a:blip r:embed="rId13"/>
                <a:stretch>
                  <a:fillRect l="-707" t="-1767"/>
                </a:stretch>
              </a:blipFill>
            </p:spPr>
            <p:txBody>
              <a:bodyPr/>
              <a:lstStyle/>
              <a:p>
                <a:r>
                  <a:rPr lang="fr-FR">
                    <a:noFill/>
                  </a:rPr>
                  <a:t> </a:t>
                </a:r>
              </a:p>
            </p:txBody>
          </p:sp>
        </mc:Fallback>
      </mc:AlternateContent>
      <p:pic>
        <p:nvPicPr>
          <p:cNvPr id="46" name="Imag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9457" y="1850530"/>
            <a:ext cx="6994603" cy="4325611"/>
          </a:xfrm>
          <a:prstGeom prst="rect">
            <a:avLst/>
          </a:prstGeom>
          <a:ln>
            <a:noFill/>
          </a:ln>
          <a:effectLst/>
          <a:scene3d>
            <a:camera prst="orthographicFront">
              <a:rot lat="0" lon="0" rev="0"/>
            </a:camera>
            <a:lightRig rig="contrasting" dir="t">
              <a:rot lat="0" lon="0" rev="7800000"/>
            </a:lightRig>
          </a:scene3d>
          <a:sp3d>
            <a:bevelT w="139700" h="139700"/>
          </a:sp3d>
        </p:spPr>
      </p:pic>
      <p:grpSp>
        <p:nvGrpSpPr>
          <p:cNvPr id="51" name="Groupe 50"/>
          <p:cNvGrpSpPr/>
          <p:nvPr/>
        </p:nvGrpSpPr>
        <p:grpSpPr>
          <a:xfrm>
            <a:off x="9159080" y="1855483"/>
            <a:ext cx="344980" cy="335490"/>
            <a:chOff x="10443937" y="884618"/>
            <a:chExt cx="344980" cy="335490"/>
          </a:xfrm>
          <a:effectLst>
            <a:outerShdw blurRad="63500" sx="102000" sy="102000" algn="ctr" rotWithShape="0">
              <a:prstClr val="black">
                <a:alpha val="40000"/>
              </a:prstClr>
            </a:outerShdw>
          </a:effectLst>
        </p:grpSpPr>
        <p:sp>
          <p:nvSpPr>
            <p:cNvPr id="52" name="Rectangle 51">
              <a:hlinkClick r:id="rId14"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53" name="Connecteur droit 52">
              <a:hlinkClick r:id="rId14"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a:hlinkClick r:id="rId14"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894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à coins arrondis 4">
            <a:hlinkClick r:id="rId4"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ZoneTexte 5">
            <a:hlinkClick r:id="rId4"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7"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8" name="Rectangle à coins arrondis 7">
            <a:hlinkClick r:id="rId6" action="ppaction://hlinksldjump"/>
          </p:cNvPr>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a:hlinkClick r:id="rId6" action="ppaction://hlinksldjump"/>
          </p:cNvPr>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9"/>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2944598" y="4189971"/>
            <a:ext cx="1073768" cy="161701"/>
            <a:chOff x="2567268" y="4205935"/>
            <a:chExt cx="1073768" cy="161701"/>
          </a:xfrm>
        </p:grpSpPr>
        <p:sp>
          <p:nvSpPr>
            <p:cNvPr id="14" name="Ellipse 13"/>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Rectangle à coins arrondis 17">
            <a:hlinkClick r:id="rId7" action="ppaction://hlinksldjump"/>
          </p:cNvPr>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9" name="ZoneTexte 18">
            <a:hlinkClick r:id="rId7" action="ppaction://hlinksldjump"/>
          </p:cNvPr>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0" name="Flèche droite 19"/>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28269" y="-423090"/>
            <a:ext cx="12954000" cy="769620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4" name="Rectangle 23"/>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25" name="Image 2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6"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27" name="Rectangle 26"/>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2944598" y="4189971"/>
            <a:ext cx="1073768" cy="161701"/>
            <a:chOff x="2567268" y="4205935"/>
            <a:chExt cx="1073768" cy="161701"/>
          </a:xfrm>
        </p:grpSpPr>
        <p:sp>
          <p:nvSpPr>
            <p:cNvPr id="29" name="Ellipse 28"/>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Légende encadrée 1 32"/>
          <p:cNvSpPr/>
          <p:nvPr/>
        </p:nvSpPr>
        <p:spPr>
          <a:xfrm>
            <a:off x="85725" y="116115"/>
            <a:ext cx="12004673" cy="4805408"/>
          </a:xfrm>
          <a:prstGeom prst="borderCallout1">
            <a:avLst>
              <a:gd name="adj1" fmla="val 100143"/>
              <a:gd name="adj2" fmla="val 62332"/>
              <a:gd name="adj3" fmla="val 103621"/>
              <a:gd name="adj4" fmla="val 62354"/>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4" name="Groupe 33"/>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35" name="Rectangle 34">
              <a:hlinkClick r:id="rId8"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36" name="Connecteur droit 35">
              <a:hlinkClick r:id="rId8"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hlinkClick r:id="rId8"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231686" y="156641"/>
            <a:ext cx="5495415" cy="400110"/>
          </a:xfrm>
          <a:prstGeom prst="rect">
            <a:avLst/>
          </a:prstGeom>
          <a:noFill/>
        </p:spPr>
        <p:txBody>
          <a:bodyPr wrap="none" rtlCol="0">
            <a:spAutoFit/>
          </a:bodyPr>
          <a:lstStyle/>
          <a:p>
            <a:r>
              <a:rPr lang="en-GB" sz="2000" b="1" dirty="0" smtClean="0">
                <a:solidFill>
                  <a:schemeClr val="bg2">
                    <a:lumMod val="75000"/>
                  </a:schemeClr>
                </a:solidFill>
                <a:latin typeface="Arial" panose="020B0604020202020204" pitchFamily="34" charset="0"/>
                <a:cs typeface="Arial" panose="020B0604020202020204" pitchFamily="34" charset="0"/>
              </a:rPr>
              <a:t>Amplification and propagation of the waves</a:t>
            </a:r>
            <a:endParaRPr lang="en-GB" sz="2000" b="1" dirty="0">
              <a:solidFill>
                <a:schemeClr val="bg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9" name="ZoneTexte 38"/>
              <p:cNvSpPr txBox="1"/>
              <p:nvPr/>
            </p:nvSpPr>
            <p:spPr>
              <a:xfrm>
                <a:off x="231686" y="527935"/>
                <a:ext cx="7379728" cy="2897075"/>
              </a:xfrm>
              <a:prstGeom prst="rect">
                <a:avLst/>
              </a:prstGeom>
              <a:noFill/>
            </p:spPr>
            <p:txBody>
              <a:bodyPr wrap="square" rtlCol="0">
                <a:spAutoFit/>
              </a:bodyPr>
              <a:lstStyle/>
              <a:p>
                <a:r>
                  <a:rPr lang="en-GB" sz="1400" dirty="0" smtClean="0">
                    <a:solidFill>
                      <a:schemeClr val="bg2">
                        <a:lumMod val="75000"/>
                      </a:schemeClr>
                    </a:solidFill>
                  </a:rPr>
                  <a:t>The profile of the ice surface depends on the spatial dimension x and time. The profile evolution can then be written under the form:</a:t>
                </a:r>
                <a14:m>
                  <m:oMath xmlns:m="http://schemas.openxmlformats.org/officeDocument/2006/math">
                    <m:r>
                      <a:rPr lang="fr-FR" sz="1400" b="0" i="0" smtClean="0">
                        <a:solidFill>
                          <a:schemeClr val="bg2">
                            <a:lumMod val="75000"/>
                          </a:schemeClr>
                        </a:solidFill>
                        <a:latin typeface="Cambria Math" panose="02040503050406030204" pitchFamily="18" charset="0"/>
                        <a:ea typeface="Cambria Math" panose="02040503050406030204" pitchFamily="18" charset="0"/>
                      </a:rPr>
                      <m:t> </m:t>
                    </m:r>
                  </m:oMath>
                </a14:m>
                <a:endParaRPr lang="fr-FR" sz="1400" b="0" i="0" dirty="0" smtClean="0">
                  <a:solidFill>
                    <a:schemeClr val="bg2">
                      <a:lumMod val="75000"/>
                    </a:schemeClr>
                  </a:solidFill>
                  <a:latin typeface="Cambria Math" panose="02040503050406030204" pitchFamily="18" charset="0"/>
                  <a:ea typeface="Cambria Math" panose="02040503050406030204" pitchFamily="18" charset="0"/>
                </a:endParaRPr>
              </a:p>
              <a:p>
                <a:r>
                  <a:rPr lang="en-GB" sz="1400" dirty="0" smtClean="0">
                    <a:solidFill>
                      <a:schemeClr val="bg2">
                        <a:lumMod val="75000"/>
                      </a:schemeClr>
                    </a:solidFill>
                    <a:ea typeface="Cambria Math" panose="02040503050406030204" pitchFamily="18" charset="0"/>
                  </a:rPr>
                  <a:t>           </a:t>
                </a:r>
                <a14:m>
                  <m:oMath xmlns:m="http://schemas.openxmlformats.org/officeDocument/2006/math">
                    <m:r>
                      <a:rPr lang="en-GB" sz="1400" i="1">
                        <a:solidFill>
                          <a:schemeClr val="bg2">
                            <a:lumMod val="75000"/>
                          </a:schemeClr>
                        </a:solidFill>
                        <a:latin typeface="Cambria Math" panose="02040503050406030204" pitchFamily="18" charset="0"/>
                        <a:ea typeface="Cambria Math" panose="02040503050406030204" pitchFamily="18" charset="0"/>
                      </a:rPr>
                      <m:t>𝜁</m:t>
                    </m:r>
                    <m:d>
                      <m:dPr>
                        <m:ctrlPr>
                          <a:rPr lang="fr-FR" sz="1400" i="1">
                            <a:solidFill>
                              <a:schemeClr val="bg2">
                                <a:lumMod val="75000"/>
                              </a:schemeClr>
                            </a:solidFill>
                            <a:latin typeface="Cambria Math" panose="02040503050406030204" pitchFamily="18" charset="0"/>
                            <a:ea typeface="Cambria Math" panose="02040503050406030204" pitchFamily="18" charset="0"/>
                          </a:rPr>
                        </m:ctrlPr>
                      </m:dPr>
                      <m:e>
                        <m:r>
                          <a:rPr lang="fr-FR" sz="1400" i="1">
                            <a:solidFill>
                              <a:schemeClr val="bg2">
                                <a:lumMod val="75000"/>
                              </a:schemeClr>
                            </a:solidFill>
                            <a:latin typeface="Cambria Math" panose="02040503050406030204" pitchFamily="18" charset="0"/>
                            <a:ea typeface="Cambria Math" panose="02040503050406030204" pitchFamily="18" charset="0"/>
                          </a:rPr>
                          <m:t>𝑥</m:t>
                        </m:r>
                        <m:r>
                          <a:rPr lang="fr-FR" sz="1400" i="1">
                            <a:solidFill>
                              <a:schemeClr val="bg2">
                                <a:lumMod val="75000"/>
                              </a:schemeClr>
                            </a:solidFill>
                            <a:latin typeface="Cambria Math" panose="02040503050406030204" pitchFamily="18" charset="0"/>
                            <a:ea typeface="Cambria Math" panose="02040503050406030204" pitchFamily="18" charset="0"/>
                          </a:rPr>
                          <m:t>,</m:t>
                        </m:r>
                        <m:r>
                          <a:rPr lang="fr-FR" sz="1400" i="1">
                            <a:solidFill>
                              <a:schemeClr val="bg2">
                                <a:lumMod val="75000"/>
                              </a:schemeClr>
                            </a:solidFill>
                            <a:latin typeface="Cambria Math" panose="02040503050406030204" pitchFamily="18" charset="0"/>
                            <a:ea typeface="Cambria Math" panose="02040503050406030204" pitchFamily="18" charset="0"/>
                          </a:rPr>
                          <m:t>𝑡</m:t>
                        </m:r>
                      </m:e>
                    </m:d>
                    <m:r>
                      <a:rPr lang="fr-FR" sz="1400" i="1">
                        <a:solidFill>
                          <a:schemeClr val="bg2">
                            <a:lumMod val="75000"/>
                          </a:schemeClr>
                        </a:solidFill>
                        <a:latin typeface="Cambria Math" panose="02040503050406030204" pitchFamily="18" charset="0"/>
                        <a:ea typeface="Cambria Math" panose="02040503050406030204" pitchFamily="18" charset="0"/>
                      </a:rPr>
                      <m:t>=</m:t>
                    </m:r>
                    <m:f>
                      <m:fPr>
                        <m:ctrlPr>
                          <a:rPr lang="fr-FR" sz="1400" i="1">
                            <a:solidFill>
                              <a:schemeClr val="bg2">
                                <a:lumMod val="75000"/>
                              </a:schemeClr>
                            </a:solidFill>
                            <a:latin typeface="Cambria Math" panose="02040503050406030204" pitchFamily="18" charset="0"/>
                            <a:ea typeface="Cambria Math" panose="02040503050406030204" pitchFamily="18" charset="0"/>
                          </a:rPr>
                        </m:ctrlPr>
                      </m:fPr>
                      <m:num>
                        <m:r>
                          <a:rPr lang="fr-FR" sz="1400" i="1">
                            <a:solidFill>
                              <a:schemeClr val="bg2">
                                <a:lumMod val="75000"/>
                              </a:schemeClr>
                            </a:solidFill>
                            <a:latin typeface="Cambria Math" panose="02040503050406030204" pitchFamily="18" charset="0"/>
                            <a:ea typeface="Cambria Math" panose="02040503050406030204" pitchFamily="18" charset="0"/>
                          </a:rPr>
                          <m:t>1</m:t>
                        </m:r>
                      </m:num>
                      <m:den>
                        <m:r>
                          <a:rPr lang="fr-FR" sz="1400" i="1">
                            <a:solidFill>
                              <a:schemeClr val="bg2">
                                <a:lumMod val="75000"/>
                              </a:schemeClr>
                            </a:solidFill>
                            <a:latin typeface="Cambria Math" panose="02040503050406030204" pitchFamily="18" charset="0"/>
                            <a:ea typeface="Cambria Math" panose="02040503050406030204" pitchFamily="18" charset="0"/>
                          </a:rPr>
                          <m:t>𝑘</m:t>
                        </m:r>
                      </m:den>
                    </m:f>
                    <m:d>
                      <m:dPr>
                        <m:begChr m:val="["/>
                        <m:endChr m:val="]"/>
                        <m:ctrlPr>
                          <a:rPr lang="fr-FR" sz="1400" i="1">
                            <a:solidFill>
                              <a:schemeClr val="bg2">
                                <a:lumMod val="75000"/>
                              </a:schemeClr>
                            </a:solidFill>
                            <a:latin typeface="Cambria Math" panose="02040503050406030204" pitchFamily="18" charset="0"/>
                            <a:ea typeface="Cambria Math" panose="02040503050406030204" pitchFamily="18" charset="0"/>
                          </a:rPr>
                        </m:ctrlPr>
                      </m:dPr>
                      <m:e>
                        <m:acc>
                          <m:accPr>
                            <m:chr m:val="̅"/>
                            <m:ctrlPr>
                              <a:rPr lang="fr-FR" sz="1400" i="1">
                                <a:solidFill>
                                  <a:schemeClr val="bg2">
                                    <a:lumMod val="75000"/>
                                  </a:schemeClr>
                                </a:solidFill>
                                <a:latin typeface="Cambria Math" panose="02040503050406030204" pitchFamily="18" charset="0"/>
                                <a:ea typeface="Cambria Math" panose="02040503050406030204" pitchFamily="18" charset="0"/>
                              </a:rPr>
                            </m:ctrlPr>
                          </m:accPr>
                          <m:e>
                            <m:r>
                              <a:rPr lang="fr-FR" sz="1400" i="1">
                                <a:solidFill>
                                  <a:schemeClr val="bg2">
                                    <a:lumMod val="75000"/>
                                  </a:schemeClr>
                                </a:solidFill>
                                <a:latin typeface="Cambria Math" panose="02040503050406030204" pitchFamily="18" charset="0"/>
                                <a:ea typeface="Cambria Math" panose="02040503050406030204" pitchFamily="18" charset="0"/>
                              </a:rPr>
                              <m:t>𝜁</m:t>
                            </m:r>
                          </m:e>
                        </m:acc>
                        <m:d>
                          <m:dPr>
                            <m:ctrlPr>
                              <a:rPr lang="fr-FR" sz="1400" i="1">
                                <a:solidFill>
                                  <a:schemeClr val="bg2">
                                    <a:lumMod val="75000"/>
                                  </a:schemeClr>
                                </a:solidFill>
                                <a:latin typeface="Cambria Math" panose="02040503050406030204" pitchFamily="18" charset="0"/>
                                <a:ea typeface="Cambria Math" panose="02040503050406030204" pitchFamily="18" charset="0"/>
                              </a:rPr>
                            </m:ctrlPr>
                          </m:dPr>
                          <m:e>
                            <m:r>
                              <a:rPr lang="fr-FR" sz="1400" i="1">
                                <a:solidFill>
                                  <a:schemeClr val="bg2">
                                    <a:lumMod val="75000"/>
                                  </a:schemeClr>
                                </a:solidFill>
                                <a:latin typeface="Cambria Math" panose="02040503050406030204" pitchFamily="18" charset="0"/>
                                <a:ea typeface="Cambria Math" panose="02040503050406030204" pitchFamily="18" charset="0"/>
                              </a:rPr>
                              <m:t>𝑡</m:t>
                            </m:r>
                          </m:e>
                        </m:d>
                        <m:r>
                          <a:rPr lang="fr-FR" sz="1400" i="1">
                            <a:solidFill>
                              <a:schemeClr val="bg2">
                                <a:lumMod val="75000"/>
                              </a:schemeClr>
                            </a:solidFill>
                            <a:latin typeface="Cambria Math" panose="02040503050406030204" pitchFamily="18" charset="0"/>
                            <a:ea typeface="Cambria Math" panose="02040503050406030204" pitchFamily="18" charset="0"/>
                          </a:rPr>
                          <m:t>+</m:t>
                        </m:r>
                        <m:r>
                          <a:rPr lang="fr-FR" sz="1400" i="1">
                            <a:solidFill>
                              <a:schemeClr val="bg2">
                                <a:lumMod val="75000"/>
                              </a:schemeClr>
                            </a:solidFill>
                            <a:latin typeface="Cambria Math" panose="02040503050406030204" pitchFamily="18" charset="0"/>
                            <a:ea typeface="Cambria Math" panose="02040503050406030204" pitchFamily="18" charset="0"/>
                          </a:rPr>
                          <m:t>𝑘</m:t>
                        </m:r>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𝜁</m:t>
                            </m:r>
                          </m:e>
                          <m:sub>
                            <m:r>
                              <a:rPr lang="fr-FR" sz="1400" i="1">
                                <a:solidFill>
                                  <a:schemeClr val="bg2">
                                    <a:lumMod val="75000"/>
                                  </a:schemeClr>
                                </a:solidFill>
                                <a:latin typeface="Cambria Math" panose="02040503050406030204" pitchFamily="18" charset="0"/>
                                <a:ea typeface="Cambria Math" panose="02040503050406030204" pitchFamily="18" charset="0"/>
                              </a:rPr>
                              <m:t>0</m:t>
                            </m:r>
                          </m:sub>
                        </m:sSub>
                        <m:r>
                          <a:rPr lang="fr-FR" sz="1400" i="1">
                            <a:solidFill>
                              <a:schemeClr val="bg2">
                                <a:lumMod val="75000"/>
                              </a:schemeClr>
                            </a:solidFill>
                            <a:latin typeface="Cambria Math" panose="02040503050406030204" pitchFamily="18" charset="0"/>
                            <a:ea typeface="Cambria Math" panose="02040503050406030204" pitchFamily="18" charset="0"/>
                          </a:rPr>
                          <m:t>(</m:t>
                        </m:r>
                        <m:r>
                          <a:rPr lang="fr-FR" sz="1400" i="1">
                            <a:solidFill>
                              <a:schemeClr val="bg2">
                                <a:lumMod val="75000"/>
                              </a:schemeClr>
                            </a:solidFill>
                            <a:latin typeface="Cambria Math" panose="02040503050406030204" pitchFamily="18" charset="0"/>
                            <a:ea typeface="Cambria Math" panose="02040503050406030204" pitchFamily="18" charset="0"/>
                          </a:rPr>
                          <m:t>𝑡</m:t>
                        </m:r>
                        <m:r>
                          <a:rPr lang="fr-FR" sz="1400" i="1">
                            <a:solidFill>
                              <a:schemeClr val="bg2">
                                <a:lumMod val="75000"/>
                              </a:schemeClr>
                            </a:solidFill>
                            <a:latin typeface="Cambria Math" panose="02040503050406030204" pitchFamily="18" charset="0"/>
                            <a:ea typeface="Cambria Math" panose="02040503050406030204" pitchFamily="18" charset="0"/>
                          </a:rPr>
                          <m:t>)</m:t>
                        </m:r>
                        <m:func>
                          <m:funcPr>
                            <m:ctrlPr>
                              <a:rPr lang="fr-FR" sz="1400" i="1">
                                <a:solidFill>
                                  <a:schemeClr val="bg2">
                                    <a:lumMod val="75000"/>
                                  </a:schemeClr>
                                </a:solidFill>
                                <a:latin typeface="Cambria Math" panose="02040503050406030204" pitchFamily="18" charset="0"/>
                                <a:ea typeface="Cambria Math" panose="02040503050406030204" pitchFamily="18" charset="0"/>
                              </a:rPr>
                            </m:ctrlPr>
                          </m:funcPr>
                          <m:fName>
                            <m:r>
                              <m:rPr>
                                <m:sty m:val="p"/>
                              </m:rPr>
                              <a:rPr lang="fr-FR" sz="1400">
                                <a:solidFill>
                                  <a:schemeClr val="bg2">
                                    <a:lumMod val="75000"/>
                                  </a:schemeClr>
                                </a:solidFill>
                                <a:latin typeface="Cambria Math" panose="02040503050406030204" pitchFamily="18" charset="0"/>
                                <a:ea typeface="Cambria Math" panose="02040503050406030204" pitchFamily="18" charset="0"/>
                              </a:rPr>
                              <m:t>cos</m:t>
                            </m:r>
                          </m:fName>
                          <m:e>
                            <m:d>
                              <m:dPr>
                                <m:ctrlPr>
                                  <a:rPr lang="fr-FR" sz="1400" i="1">
                                    <a:solidFill>
                                      <a:schemeClr val="bg2">
                                        <a:lumMod val="75000"/>
                                      </a:schemeClr>
                                    </a:solidFill>
                                    <a:latin typeface="Cambria Math" panose="02040503050406030204" pitchFamily="18" charset="0"/>
                                    <a:ea typeface="Cambria Math" panose="02040503050406030204" pitchFamily="18" charset="0"/>
                                  </a:rPr>
                                </m:ctrlPr>
                              </m:dPr>
                              <m:e>
                                <m:r>
                                  <a:rPr lang="fr-FR" sz="1400" i="1">
                                    <a:solidFill>
                                      <a:schemeClr val="bg2">
                                        <a:lumMod val="75000"/>
                                      </a:schemeClr>
                                    </a:solidFill>
                                    <a:latin typeface="Cambria Math" panose="02040503050406030204" pitchFamily="18" charset="0"/>
                                    <a:ea typeface="Cambria Math" panose="02040503050406030204" pitchFamily="18" charset="0"/>
                                  </a:rPr>
                                  <m:t>𝑘𝑥</m:t>
                                </m:r>
                                <m:r>
                                  <a:rPr lang="fr-FR" sz="1400" i="1">
                                    <a:solidFill>
                                      <a:schemeClr val="bg2">
                                        <a:lumMod val="75000"/>
                                      </a:schemeClr>
                                    </a:solidFill>
                                    <a:latin typeface="Cambria Math" panose="02040503050406030204" pitchFamily="18" charset="0"/>
                                    <a:ea typeface="Cambria Math" panose="02040503050406030204" pitchFamily="18" charset="0"/>
                                  </a:rPr>
                                  <m:t>−</m:t>
                                </m:r>
                                <m:r>
                                  <a:rPr lang="fr-FR" sz="1400" i="1">
                                    <a:solidFill>
                                      <a:schemeClr val="bg2">
                                        <a:lumMod val="75000"/>
                                      </a:schemeClr>
                                    </a:solidFill>
                                    <a:latin typeface="Cambria Math" panose="02040503050406030204" pitchFamily="18" charset="0"/>
                                    <a:ea typeface="Cambria Math" panose="02040503050406030204" pitchFamily="18" charset="0"/>
                                  </a:rPr>
                                  <m:t>𝑘𝑣𝑡</m:t>
                                </m:r>
                              </m:e>
                            </m:d>
                          </m:e>
                        </m:func>
                      </m:e>
                    </m:d>
                  </m:oMath>
                </a14:m>
                <a:r>
                  <a:rPr lang="en-GB" sz="1400" dirty="0" smtClean="0">
                    <a:solidFill>
                      <a:schemeClr val="bg2">
                        <a:lumMod val="75000"/>
                      </a:schemeClr>
                    </a:solidFill>
                  </a:rPr>
                  <a:t> , </a:t>
                </a:r>
                <a:r>
                  <a:rPr lang="en-GB" sz="1400" dirty="0">
                    <a:solidFill>
                      <a:schemeClr val="bg2">
                        <a:lumMod val="75000"/>
                      </a:schemeClr>
                    </a:solidFill>
                  </a:rPr>
                  <a:t>where </a:t>
                </a:r>
                <a14:m>
                  <m:oMath xmlns:m="http://schemas.openxmlformats.org/officeDocument/2006/math">
                    <m:r>
                      <a:rPr lang="fr-FR" sz="1400" i="1">
                        <a:solidFill>
                          <a:schemeClr val="bg2">
                            <a:lumMod val="75000"/>
                          </a:schemeClr>
                        </a:solidFill>
                        <a:latin typeface="Cambria Math" panose="02040503050406030204" pitchFamily="18" charset="0"/>
                        <a:ea typeface="Cambria Math" panose="02040503050406030204" pitchFamily="18" charset="0"/>
                      </a:rPr>
                      <m:t>𝑣</m:t>
                    </m:r>
                  </m:oMath>
                </a14:m>
                <a:r>
                  <a:rPr lang="en-GB" sz="1400" dirty="0">
                    <a:solidFill>
                      <a:schemeClr val="bg2">
                        <a:lumMod val="75000"/>
                      </a:schemeClr>
                    </a:solidFill>
                  </a:rPr>
                  <a:t> is the migration velocity. </a:t>
                </a:r>
              </a:p>
              <a:p>
                <a:r>
                  <a:rPr lang="en-GB" sz="1400" dirty="0" smtClean="0">
                    <a:solidFill>
                      <a:schemeClr val="bg2">
                        <a:lumMod val="75000"/>
                      </a:schemeClr>
                    </a:solidFill>
                  </a:rPr>
                  <a:t>The mass conservation equation in a sublimation case is : </a:t>
                </a:r>
                <a14:m>
                  <m:oMath xmlns:m="http://schemas.openxmlformats.org/officeDocument/2006/math">
                    <m:r>
                      <a:rPr lang="fr-FR" sz="1400" i="1">
                        <a:solidFill>
                          <a:schemeClr val="bg2">
                            <a:lumMod val="75000"/>
                          </a:schemeClr>
                        </a:solidFill>
                        <a:latin typeface="Cambria Math" panose="02040503050406030204" pitchFamily="18" charset="0"/>
                      </a:rPr>
                      <m:t>−</m:t>
                    </m:r>
                    <m:sSub>
                      <m:sSubPr>
                        <m:ctrlPr>
                          <a:rPr lang="fr-FR" sz="1400" i="1">
                            <a:solidFill>
                              <a:schemeClr val="bg2">
                                <a:lumMod val="75000"/>
                              </a:schemeClr>
                            </a:solidFill>
                            <a:latin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𝜌</m:t>
                        </m:r>
                      </m:e>
                      <m:sub>
                        <m:r>
                          <a:rPr lang="fr-FR" sz="1400" i="1">
                            <a:solidFill>
                              <a:schemeClr val="bg2">
                                <a:lumMod val="75000"/>
                              </a:schemeClr>
                            </a:solidFill>
                            <a:latin typeface="Cambria Math" panose="02040503050406030204" pitchFamily="18" charset="0"/>
                          </a:rPr>
                          <m:t>𝑠</m:t>
                        </m:r>
                      </m:sub>
                    </m:sSub>
                    <m:f>
                      <m:fPr>
                        <m:ctrlPr>
                          <a:rPr lang="fr-FR" sz="1400" i="1">
                            <a:solidFill>
                              <a:schemeClr val="bg2">
                                <a:lumMod val="75000"/>
                              </a:schemeClr>
                            </a:solidFill>
                            <a:latin typeface="Cambria Math" panose="02040503050406030204" pitchFamily="18" charset="0"/>
                          </a:rPr>
                        </m:ctrlPr>
                      </m:fPr>
                      <m:num>
                        <m:r>
                          <a:rPr lang="fr-FR" sz="1400" i="1">
                            <a:solidFill>
                              <a:schemeClr val="bg2">
                                <a:lumMod val="75000"/>
                              </a:schemeClr>
                            </a:solidFill>
                            <a:latin typeface="Cambria Math" panose="02040503050406030204" pitchFamily="18" charset="0"/>
                          </a:rPr>
                          <m:t>𝑑</m:t>
                        </m:r>
                        <m:r>
                          <a:rPr lang="fr-FR" sz="1400" i="1">
                            <a:solidFill>
                              <a:schemeClr val="bg2">
                                <a:lumMod val="75000"/>
                              </a:schemeClr>
                            </a:solidFill>
                            <a:latin typeface="Cambria Math" panose="02040503050406030204" pitchFamily="18" charset="0"/>
                            <a:ea typeface="Cambria Math" panose="02040503050406030204" pitchFamily="18" charset="0"/>
                          </a:rPr>
                          <m:t>𝜁</m:t>
                        </m:r>
                      </m:num>
                      <m:den>
                        <m:r>
                          <a:rPr lang="fr-FR" sz="1400" i="1">
                            <a:solidFill>
                              <a:schemeClr val="bg2">
                                <a:lumMod val="75000"/>
                              </a:schemeClr>
                            </a:solidFill>
                            <a:latin typeface="Cambria Math" panose="02040503050406030204" pitchFamily="18" charset="0"/>
                          </a:rPr>
                          <m:t>𝑑𝑡</m:t>
                        </m:r>
                      </m:den>
                    </m:f>
                    <m:r>
                      <a:rPr lang="fr-FR" sz="1400" i="1">
                        <a:solidFill>
                          <a:schemeClr val="bg2">
                            <a:lumMod val="75000"/>
                          </a:schemeClr>
                        </a:solidFill>
                        <a:latin typeface="Cambria Math" panose="02040503050406030204" pitchFamily="18" charset="0"/>
                      </a:rPr>
                      <m:t>=</m:t>
                    </m:r>
                    <m:r>
                      <a:rPr lang="fr-FR" sz="1400" i="1">
                        <a:solidFill>
                          <a:schemeClr val="bg2">
                            <a:lumMod val="75000"/>
                          </a:schemeClr>
                        </a:solidFill>
                        <a:latin typeface="Cambria Math" panose="02040503050406030204" pitchFamily="18" charset="0"/>
                      </a:rPr>
                      <m:t>𝑚</m:t>
                    </m:r>
                  </m:oMath>
                </a14:m>
                <a:r>
                  <a:rPr lang="en-GB" sz="1400" dirty="0">
                    <a:solidFill>
                      <a:schemeClr val="bg2">
                        <a:lumMod val="75000"/>
                      </a:schemeClr>
                    </a:solidFill>
                  </a:rPr>
                  <a:t>,</a:t>
                </a:r>
              </a:p>
              <a:p>
                <a:r>
                  <a:rPr lang="en-GB" sz="1400" dirty="0" smtClean="0">
                    <a:solidFill>
                      <a:schemeClr val="bg2">
                        <a:lumMod val="75000"/>
                      </a:schemeClr>
                    </a:solidFill>
                  </a:rPr>
                  <a:t>where the mass flux m can also be decomposed under the form :</a:t>
                </a:r>
                <a:endParaRPr lang="en-GB" sz="1400" dirty="0">
                  <a:solidFill>
                    <a:schemeClr val="bg2">
                      <a:lumMod val="75000"/>
                    </a:schemeClr>
                  </a:solidFill>
                </a:endParaRPr>
              </a:p>
              <a:p>
                <a:r>
                  <a:rPr lang="en-GB" sz="1400" dirty="0" smtClean="0">
                    <a:solidFill>
                      <a:schemeClr val="bg2">
                        <a:lumMod val="75000"/>
                      </a:schemeClr>
                    </a:solidFill>
                  </a:rPr>
                  <a:t>		      </a:t>
                </a:r>
                <a14:m>
                  <m:oMath xmlns:m="http://schemas.openxmlformats.org/officeDocument/2006/math">
                    <m:r>
                      <a:rPr lang="fr-FR" sz="1400" i="1">
                        <a:solidFill>
                          <a:schemeClr val="bg2">
                            <a:lumMod val="75000"/>
                          </a:schemeClr>
                        </a:solidFill>
                        <a:latin typeface="Cambria Math" panose="02040503050406030204" pitchFamily="18" charset="0"/>
                        <a:ea typeface="Cambria Math" panose="02040503050406030204" pitchFamily="18" charset="0"/>
                      </a:rPr>
                      <m:t>𝑚</m:t>
                    </m:r>
                    <m:r>
                      <a:rPr lang="fr-FR" sz="1400" i="1">
                        <a:solidFill>
                          <a:schemeClr val="bg2">
                            <a:lumMod val="75000"/>
                          </a:schemeClr>
                        </a:solidFill>
                        <a:latin typeface="Cambria Math" panose="02040503050406030204" pitchFamily="18" charset="0"/>
                        <a:ea typeface="Cambria Math" panose="02040503050406030204" pitchFamily="18" charset="0"/>
                      </a:rPr>
                      <m:t>=</m:t>
                    </m:r>
                    <m:r>
                      <a:rPr lang="fr-FR" sz="1400" i="1">
                        <a:solidFill>
                          <a:schemeClr val="bg2">
                            <a:lumMod val="75000"/>
                          </a:schemeClr>
                        </a:solidFill>
                        <a:latin typeface="Cambria Math" panose="02040503050406030204" pitchFamily="18" charset="0"/>
                        <a:ea typeface="Cambria Math" panose="02040503050406030204" pitchFamily="18" charset="0"/>
                      </a:rPr>
                      <m:t>𝑀</m:t>
                    </m:r>
                    <m:d>
                      <m:dPr>
                        <m:begChr m:val="["/>
                        <m:endChr m:val="]"/>
                        <m:ctrlPr>
                          <a:rPr lang="fr-FR" sz="1400" i="1">
                            <a:solidFill>
                              <a:schemeClr val="bg2">
                                <a:lumMod val="75000"/>
                              </a:schemeClr>
                            </a:solidFill>
                            <a:latin typeface="Cambria Math" panose="02040503050406030204" pitchFamily="18" charset="0"/>
                            <a:ea typeface="Cambria Math" panose="02040503050406030204" pitchFamily="18" charset="0"/>
                          </a:rPr>
                        </m:ctrlPr>
                      </m:dPr>
                      <m:e>
                        <m:r>
                          <a:rPr lang="fr-FR" sz="1400" i="1">
                            <a:solidFill>
                              <a:schemeClr val="bg2">
                                <a:lumMod val="75000"/>
                              </a:schemeClr>
                            </a:solidFill>
                            <a:latin typeface="Cambria Math" panose="02040503050406030204" pitchFamily="18" charset="0"/>
                            <a:ea typeface="Cambria Math" panose="02040503050406030204" pitchFamily="18" charset="0"/>
                          </a:rPr>
                          <m:t>1+</m:t>
                        </m:r>
                        <m:acc>
                          <m:accPr>
                            <m:chr m:val="̂"/>
                            <m:ctrlPr>
                              <a:rPr lang="fr-FR" sz="1400" i="1">
                                <a:solidFill>
                                  <a:schemeClr val="bg2">
                                    <a:lumMod val="75000"/>
                                  </a:schemeClr>
                                </a:solidFill>
                                <a:latin typeface="Cambria Math" panose="02040503050406030204" pitchFamily="18" charset="0"/>
                                <a:ea typeface="Cambria Math" panose="02040503050406030204" pitchFamily="18" charset="0"/>
                              </a:rPr>
                            </m:ctrlPr>
                          </m:accPr>
                          <m:e>
                            <m:r>
                              <a:rPr lang="fr-FR" sz="1400" i="1">
                                <a:solidFill>
                                  <a:schemeClr val="bg2">
                                    <a:lumMod val="75000"/>
                                  </a:schemeClr>
                                </a:solidFill>
                                <a:latin typeface="Cambria Math" panose="02040503050406030204" pitchFamily="18" charset="0"/>
                                <a:ea typeface="Cambria Math" panose="02040503050406030204" pitchFamily="18" charset="0"/>
                              </a:rPr>
                              <m:t>𝑚</m:t>
                            </m:r>
                          </m:e>
                        </m:acc>
                        <m:r>
                          <a:rPr lang="fr-FR" sz="1400" i="1">
                            <a:solidFill>
                              <a:schemeClr val="bg2">
                                <a:lumMod val="75000"/>
                              </a:schemeClr>
                            </a:solidFill>
                            <a:latin typeface="Cambria Math" panose="02040503050406030204" pitchFamily="18" charset="0"/>
                            <a:ea typeface="Cambria Math" panose="02040503050406030204" pitchFamily="18" charset="0"/>
                          </a:rPr>
                          <m:t>𝑘</m:t>
                        </m:r>
                        <m:sSub>
                          <m:sSubPr>
                            <m:ctrlPr>
                              <a:rPr lang="fr-FR" sz="1400" i="1">
                                <a:solidFill>
                                  <a:schemeClr val="bg2">
                                    <a:lumMod val="75000"/>
                                  </a:schemeClr>
                                </a:solidFill>
                                <a:latin typeface="Cambria Math" panose="02040503050406030204" pitchFamily="18" charset="0"/>
                                <a:ea typeface="Cambria Math" panose="02040503050406030204" pitchFamily="18" charset="0"/>
                              </a:rPr>
                            </m:ctrlPr>
                          </m:sSubPr>
                          <m:e>
                            <m:r>
                              <a:rPr lang="fr-FR" sz="1400" i="1">
                                <a:solidFill>
                                  <a:schemeClr val="bg2">
                                    <a:lumMod val="75000"/>
                                  </a:schemeClr>
                                </a:solidFill>
                                <a:latin typeface="Cambria Math" panose="02040503050406030204" pitchFamily="18" charset="0"/>
                                <a:ea typeface="Cambria Math" panose="02040503050406030204" pitchFamily="18" charset="0"/>
                              </a:rPr>
                              <m:t>𝜁</m:t>
                            </m:r>
                          </m:e>
                          <m:sub>
                            <m:r>
                              <a:rPr lang="fr-FR" sz="1400" i="1">
                                <a:solidFill>
                                  <a:schemeClr val="bg2">
                                    <a:lumMod val="75000"/>
                                  </a:schemeClr>
                                </a:solidFill>
                                <a:latin typeface="Cambria Math" panose="02040503050406030204" pitchFamily="18" charset="0"/>
                                <a:ea typeface="Cambria Math" panose="02040503050406030204" pitchFamily="18" charset="0"/>
                              </a:rPr>
                              <m:t>0</m:t>
                            </m:r>
                          </m:sub>
                        </m:sSub>
                        <m:d>
                          <m:dPr>
                            <m:ctrlPr>
                              <a:rPr lang="fr-FR" sz="1400" i="1">
                                <a:solidFill>
                                  <a:schemeClr val="bg2">
                                    <a:lumMod val="75000"/>
                                  </a:schemeClr>
                                </a:solidFill>
                                <a:latin typeface="Cambria Math" panose="02040503050406030204" pitchFamily="18" charset="0"/>
                                <a:ea typeface="Cambria Math" panose="02040503050406030204" pitchFamily="18" charset="0"/>
                              </a:rPr>
                            </m:ctrlPr>
                          </m:dPr>
                          <m:e>
                            <m:r>
                              <a:rPr lang="fr-FR" sz="1400" i="1">
                                <a:solidFill>
                                  <a:schemeClr val="bg2">
                                    <a:lumMod val="75000"/>
                                  </a:schemeClr>
                                </a:solidFill>
                                <a:latin typeface="Cambria Math" panose="02040503050406030204" pitchFamily="18" charset="0"/>
                                <a:ea typeface="Cambria Math" panose="02040503050406030204" pitchFamily="18" charset="0"/>
                              </a:rPr>
                              <m:t>𝑡</m:t>
                            </m:r>
                          </m:e>
                        </m:d>
                        <m:func>
                          <m:funcPr>
                            <m:ctrlPr>
                              <a:rPr lang="fr-FR" sz="1400" i="1">
                                <a:solidFill>
                                  <a:schemeClr val="bg2">
                                    <a:lumMod val="75000"/>
                                  </a:schemeClr>
                                </a:solidFill>
                                <a:latin typeface="Cambria Math" panose="02040503050406030204" pitchFamily="18" charset="0"/>
                                <a:ea typeface="Cambria Math" panose="02040503050406030204" pitchFamily="18" charset="0"/>
                              </a:rPr>
                            </m:ctrlPr>
                          </m:funcPr>
                          <m:fName>
                            <m:r>
                              <m:rPr>
                                <m:sty m:val="p"/>
                              </m:rPr>
                              <a:rPr lang="fr-FR" sz="1400">
                                <a:solidFill>
                                  <a:schemeClr val="bg2">
                                    <a:lumMod val="75000"/>
                                  </a:schemeClr>
                                </a:solidFill>
                                <a:latin typeface="Cambria Math" panose="02040503050406030204" pitchFamily="18" charset="0"/>
                                <a:ea typeface="Cambria Math" panose="02040503050406030204" pitchFamily="18" charset="0"/>
                              </a:rPr>
                              <m:t>cos</m:t>
                            </m:r>
                          </m:fName>
                          <m:e>
                            <m:d>
                              <m:dPr>
                                <m:begChr m:val="["/>
                                <m:endChr m:val="]"/>
                                <m:ctrlPr>
                                  <a:rPr lang="fr-FR" sz="1400" i="1">
                                    <a:solidFill>
                                      <a:schemeClr val="bg2">
                                        <a:lumMod val="75000"/>
                                      </a:schemeClr>
                                    </a:solidFill>
                                    <a:latin typeface="Cambria Math" panose="02040503050406030204" pitchFamily="18" charset="0"/>
                                    <a:ea typeface="Cambria Math" panose="02040503050406030204" pitchFamily="18" charset="0"/>
                                  </a:rPr>
                                </m:ctrlPr>
                              </m:dPr>
                              <m:e>
                                <m:d>
                                  <m:dPr>
                                    <m:ctrlPr>
                                      <a:rPr lang="fr-FR" sz="1400" i="1" smtClean="0">
                                        <a:solidFill>
                                          <a:schemeClr val="bg2">
                                            <a:lumMod val="75000"/>
                                          </a:schemeClr>
                                        </a:solidFill>
                                        <a:latin typeface="Cambria Math" panose="02040503050406030204" pitchFamily="18" charset="0"/>
                                        <a:ea typeface="Cambria Math" panose="02040503050406030204" pitchFamily="18" charset="0"/>
                                      </a:rPr>
                                    </m:ctrlPr>
                                  </m:dPr>
                                  <m:e>
                                    <m:r>
                                      <a:rPr lang="fr-FR" sz="1400" i="1">
                                        <a:solidFill>
                                          <a:schemeClr val="bg2">
                                            <a:lumMod val="75000"/>
                                          </a:schemeClr>
                                        </a:solidFill>
                                        <a:latin typeface="Cambria Math" panose="02040503050406030204" pitchFamily="18" charset="0"/>
                                        <a:ea typeface="Cambria Math" panose="02040503050406030204" pitchFamily="18" charset="0"/>
                                      </a:rPr>
                                      <m:t>𝑘𝑥</m:t>
                                    </m:r>
                                    <m:r>
                                      <a:rPr lang="fr-FR" sz="1400" i="1">
                                        <a:solidFill>
                                          <a:schemeClr val="bg2">
                                            <a:lumMod val="75000"/>
                                          </a:schemeClr>
                                        </a:solidFill>
                                        <a:latin typeface="Cambria Math" panose="02040503050406030204" pitchFamily="18" charset="0"/>
                                        <a:ea typeface="Cambria Math" panose="02040503050406030204" pitchFamily="18" charset="0"/>
                                      </a:rPr>
                                      <m:t>+</m:t>
                                    </m:r>
                                    <m:r>
                                      <a:rPr lang="fr-FR" sz="1400" i="1">
                                        <a:solidFill>
                                          <a:schemeClr val="bg2">
                                            <a:lumMod val="75000"/>
                                          </a:schemeClr>
                                        </a:solidFill>
                                        <a:latin typeface="Cambria Math" panose="02040503050406030204" pitchFamily="18" charset="0"/>
                                        <a:ea typeface="Cambria Math" panose="02040503050406030204" pitchFamily="18" charset="0"/>
                                      </a:rPr>
                                      <m:t>𝜃</m:t>
                                    </m:r>
                                  </m:e>
                                </m:d>
                              </m:e>
                            </m:d>
                          </m:e>
                        </m:func>
                        <m:r>
                          <a:rPr lang="fr-FR" sz="1400" i="1">
                            <a:solidFill>
                              <a:schemeClr val="bg2">
                                <a:lumMod val="75000"/>
                              </a:schemeClr>
                            </a:solidFill>
                            <a:latin typeface="Cambria Math" panose="02040503050406030204" pitchFamily="18" charset="0"/>
                            <a:ea typeface="Cambria Math" panose="02040503050406030204" pitchFamily="18" charset="0"/>
                          </a:rPr>
                          <m:t> −</m:t>
                        </m:r>
                        <m:r>
                          <a:rPr lang="fr-FR" sz="1400" i="1">
                            <a:solidFill>
                              <a:schemeClr val="bg2">
                                <a:lumMod val="75000"/>
                              </a:schemeClr>
                            </a:solidFill>
                            <a:latin typeface="Cambria Math" panose="02040503050406030204" pitchFamily="18" charset="0"/>
                            <a:ea typeface="Cambria Math" panose="02040503050406030204" pitchFamily="18" charset="0"/>
                          </a:rPr>
                          <m:t>𝑘𝑣𝑡</m:t>
                        </m:r>
                      </m:e>
                    </m:d>
                  </m:oMath>
                </a14:m>
                <a:r>
                  <a:rPr lang="en-GB" sz="1400" dirty="0" smtClean="0">
                    <a:solidFill>
                      <a:schemeClr val="bg2">
                        <a:lumMod val="75000"/>
                      </a:schemeClr>
                    </a:solidFill>
                  </a:rPr>
                  <a:t>,</a:t>
                </a:r>
              </a:p>
              <a:p>
                <a:r>
                  <a:rPr lang="en-GB" sz="1400" dirty="0" smtClean="0">
                    <a:solidFill>
                      <a:schemeClr val="bg2">
                        <a:lumMod val="75000"/>
                      </a:schemeClr>
                    </a:solidFill>
                  </a:rPr>
                  <a:t>where </a:t>
                </a:r>
                <a14:m>
                  <m:oMath xmlns:m="http://schemas.openxmlformats.org/officeDocument/2006/math">
                    <m:r>
                      <a:rPr lang="fr-FR" sz="1400" i="1">
                        <a:solidFill>
                          <a:schemeClr val="bg2">
                            <a:lumMod val="75000"/>
                          </a:schemeClr>
                        </a:solidFill>
                        <a:latin typeface="Cambria Math" panose="02040503050406030204" pitchFamily="18" charset="0"/>
                        <a:ea typeface="Cambria Math" panose="02040503050406030204" pitchFamily="18" charset="0"/>
                      </a:rPr>
                      <m:t>𝜃</m:t>
                    </m:r>
                  </m:oMath>
                </a14:m>
                <a:r>
                  <a:rPr lang="en-GB" sz="1400" dirty="0" smtClean="0">
                    <a:solidFill>
                      <a:schemeClr val="bg2">
                        <a:lumMod val="75000"/>
                      </a:schemeClr>
                    </a:solidFill>
                  </a:rPr>
                  <a:t> is the phase shift between the crest and the maximum of the mass flux.</a:t>
                </a:r>
              </a:p>
              <a:p>
                <a:endParaRPr lang="en-GB" sz="1400" dirty="0">
                  <a:solidFill>
                    <a:schemeClr val="bg2">
                      <a:lumMod val="75000"/>
                    </a:schemeClr>
                  </a:solidFill>
                </a:endParaRPr>
              </a:p>
              <a:p>
                <a:endParaRPr lang="en-GB" sz="1400" dirty="0">
                  <a:solidFill>
                    <a:schemeClr val="bg2">
                      <a:lumMod val="75000"/>
                    </a:schemeClr>
                  </a:solidFill>
                </a:endParaRPr>
              </a:p>
              <a:p>
                <a:endParaRPr lang="en-GB" sz="1400" dirty="0" smtClean="0">
                  <a:solidFill>
                    <a:schemeClr val="bg2">
                      <a:lumMod val="75000"/>
                    </a:schemeClr>
                  </a:solidFill>
                </a:endParaRPr>
              </a:p>
              <a:p>
                <a:endParaRPr lang="en-GB" sz="1400" dirty="0" smtClean="0">
                  <a:solidFill>
                    <a:schemeClr val="bg2">
                      <a:lumMod val="75000"/>
                    </a:schemeClr>
                  </a:solidFill>
                </a:endParaRPr>
              </a:p>
              <a:p>
                <a:endParaRPr lang="en-GB" sz="1600" dirty="0">
                  <a:solidFill>
                    <a:schemeClr val="bg2">
                      <a:lumMod val="75000"/>
                    </a:schemeClr>
                  </a:solidFill>
                </a:endParaRPr>
              </a:p>
            </p:txBody>
          </p:sp>
        </mc:Choice>
        <mc:Fallback xmlns="">
          <p:sp>
            <p:nvSpPr>
              <p:cNvPr id="39" name="ZoneTexte 38"/>
              <p:cNvSpPr txBox="1">
                <a:spLocks noRot="1" noChangeAspect="1" noMove="1" noResize="1" noEditPoints="1" noAdjustHandles="1" noChangeArrowheads="1" noChangeShapeType="1" noTextEdit="1"/>
              </p:cNvSpPr>
              <p:nvPr/>
            </p:nvSpPr>
            <p:spPr>
              <a:xfrm>
                <a:off x="231686" y="527935"/>
                <a:ext cx="7379728" cy="2897075"/>
              </a:xfrm>
              <a:prstGeom prst="rect">
                <a:avLst/>
              </a:prstGeom>
              <a:blipFill rotWithShape="0">
                <a:blip r:embed="rId9"/>
                <a:stretch>
                  <a:fillRect l="-248" t="-421"/>
                </a:stretch>
              </a:blipFill>
            </p:spPr>
            <p:txBody>
              <a:bodyPr/>
              <a:lstStyle/>
              <a:p>
                <a:r>
                  <a:rPr lang="fr-FR">
                    <a:noFill/>
                  </a:rPr>
                  <a:t> </a:t>
                </a:r>
              </a:p>
            </p:txBody>
          </p:sp>
        </mc:Fallback>
      </mc:AlternateContent>
      <p:pic>
        <p:nvPicPr>
          <p:cNvPr id="40" name="Image 39">
            <a:hlinkClick r:id="rId10"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16497" t="41667" r="15973" b="41481"/>
          <a:stretch/>
        </p:blipFill>
        <p:spPr>
          <a:xfrm>
            <a:off x="7212169" y="556751"/>
            <a:ext cx="4819950" cy="1700059"/>
          </a:xfrm>
          <a:prstGeom prst="rect">
            <a:avLst/>
          </a:prstGeom>
        </p:spPr>
      </p:pic>
      <p:sp>
        <p:nvSpPr>
          <p:cNvPr id="41" name="ZoneTexte 40"/>
          <p:cNvSpPr txBox="1"/>
          <p:nvPr/>
        </p:nvSpPr>
        <p:spPr>
          <a:xfrm>
            <a:off x="5829300" y="2857500"/>
            <a:ext cx="65" cy="276999"/>
          </a:xfrm>
          <a:prstGeom prst="rect">
            <a:avLst/>
          </a:prstGeom>
          <a:noFill/>
        </p:spPr>
        <p:txBody>
          <a:bodyPr wrap="none" lIns="0" tIns="0" rIns="0" bIns="0" rtlCol="0">
            <a:spAutoFit/>
          </a:bodyPr>
          <a:lstStyle/>
          <a:p>
            <a:endParaRPr lang="fr-FR" dirty="0"/>
          </a:p>
        </p:txBody>
      </p:sp>
      <mc:AlternateContent xmlns:mc="http://schemas.openxmlformats.org/markup-compatibility/2006" xmlns:a14="http://schemas.microsoft.com/office/drawing/2010/main">
        <mc:Choice Requires="a14">
          <p:sp>
            <p:nvSpPr>
              <p:cNvPr id="42" name="ZoneTexte 41"/>
              <p:cNvSpPr txBox="1"/>
              <p:nvPr/>
            </p:nvSpPr>
            <p:spPr>
              <a:xfrm>
                <a:off x="242458" y="2410790"/>
                <a:ext cx="4210588" cy="2533835"/>
              </a:xfrm>
              <a:prstGeom prst="rect">
                <a:avLst/>
              </a:prstGeom>
              <a:noFill/>
            </p:spPr>
            <p:txBody>
              <a:bodyPr wrap="square" rtlCol="0">
                <a:spAutoFit/>
              </a:bodyPr>
              <a:lstStyle/>
              <a:p>
                <a:r>
                  <a:rPr lang="en-GB" sz="1400" dirty="0" smtClean="0">
                    <a:solidFill>
                      <a:schemeClr val="bg2">
                        <a:lumMod val="75000"/>
                      </a:schemeClr>
                    </a:solidFill>
                  </a:rPr>
                  <a:t>Combining these equations, a growth rate </a:t>
                </a:r>
                <a14:m>
                  <m:oMath xmlns:m="http://schemas.openxmlformats.org/officeDocument/2006/math">
                    <m:r>
                      <a:rPr lang="en-GB" sz="1400" i="1">
                        <a:solidFill>
                          <a:schemeClr val="bg2">
                            <a:lumMod val="75000"/>
                          </a:schemeClr>
                        </a:solidFill>
                        <a:latin typeface="Cambria Math" panose="02040503050406030204" pitchFamily="18" charset="0"/>
                        <a:ea typeface="Cambria Math" panose="02040503050406030204" pitchFamily="18" charset="0"/>
                      </a:rPr>
                      <m:t>𝛽</m:t>
                    </m:r>
                  </m:oMath>
                </a14:m>
                <a:r>
                  <a:rPr lang="en-GB" sz="1400" dirty="0">
                    <a:solidFill>
                      <a:schemeClr val="bg2">
                        <a:lumMod val="75000"/>
                      </a:schemeClr>
                    </a:solidFill>
                  </a:rPr>
                  <a:t> (such as </a:t>
                </a:r>
                <a14:m>
                  <m:oMath xmlns:m="http://schemas.openxmlformats.org/officeDocument/2006/math">
                    <m:sSub>
                      <m:sSubPr>
                        <m:ctrlPr>
                          <a:rPr lang="en-GB" sz="1400" i="1">
                            <a:solidFill>
                              <a:schemeClr val="bg2">
                                <a:lumMod val="75000"/>
                              </a:schemeClr>
                            </a:solidFill>
                            <a:latin typeface="Cambria Math" panose="02040503050406030204" pitchFamily="18" charset="0"/>
                          </a:rPr>
                        </m:ctrlPr>
                      </m:sSubPr>
                      <m:e>
                        <m:r>
                          <a:rPr lang="en-GB" sz="1400" i="1">
                            <a:solidFill>
                              <a:schemeClr val="bg2">
                                <a:lumMod val="75000"/>
                              </a:schemeClr>
                            </a:solidFill>
                            <a:latin typeface="Cambria Math" panose="02040503050406030204" pitchFamily="18" charset="0"/>
                            <a:ea typeface="Cambria Math" panose="02040503050406030204" pitchFamily="18" charset="0"/>
                          </a:rPr>
                          <m:t>𝜁</m:t>
                        </m:r>
                      </m:e>
                      <m:sub>
                        <m:r>
                          <a:rPr lang="fr-FR" sz="1400" i="1">
                            <a:solidFill>
                              <a:schemeClr val="bg2">
                                <a:lumMod val="75000"/>
                              </a:schemeClr>
                            </a:solidFill>
                            <a:latin typeface="Cambria Math" panose="02040503050406030204" pitchFamily="18" charset="0"/>
                          </a:rPr>
                          <m:t>0</m:t>
                        </m:r>
                      </m:sub>
                    </m:sSub>
                    <m:d>
                      <m:dPr>
                        <m:ctrlPr>
                          <a:rPr lang="fr-FR" sz="1400" i="1">
                            <a:solidFill>
                              <a:schemeClr val="bg2">
                                <a:lumMod val="75000"/>
                              </a:schemeClr>
                            </a:solidFill>
                            <a:latin typeface="Cambria Math" panose="02040503050406030204" pitchFamily="18" charset="0"/>
                          </a:rPr>
                        </m:ctrlPr>
                      </m:dPr>
                      <m:e>
                        <m:r>
                          <a:rPr lang="fr-FR" sz="1400" i="1">
                            <a:solidFill>
                              <a:schemeClr val="bg2">
                                <a:lumMod val="75000"/>
                              </a:schemeClr>
                            </a:solidFill>
                            <a:latin typeface="Cambria Math" panose="02040503050406030204" pitchFamily="18" charset="0"/>
                          </a:rPr>
                          <m:t>𝑡</m:t>
                        </m:r>
                      </m:e>
                    </m:d>
                    <m:r>
                      <a:rPr lang="fr-FR" sz="1400" i="1">
                        <a:solidFill>
                          <a:schemeClr val="bg2">
                            <a:lumMod val="75000"/>
                          </a:schemeClr>
                        </a:solidFill>
                        <a:latin typeface="Cambria Math" panose="02040503050406030204" pitchFamily="18" charset="0"/>
                      </a:rPr>
                      <m:t>=</m:t>
                    </m:r>
                    <m:sSub>
                      <m:sSubPr>
                        <m:ctrlPr>
                          <a:rPr lang="fr-FR" sz="1400" i="1">
                            <a:solidFill>
                              <a:schemeClr val="bg2">
                                <a:lumMod val="75000"/>
                              </a:schemeClr>
                            </a:solidFill>
                            <a:latin typeface="Cambria Math" panose="02040503050406030204" pitchFamily="18" charset="0"/>
                          </a:rPr>
                        </m:ctrlPr>
                      </m:sSubPr>
                      <m:e>
                        <m:r>
                          <a:rPr lang="fr-FR" sz="1400" i="1">
                            <a:solidFill>
                              <a:schemeClr val="bg2">
                                <a:lumMod val="75000"/>
                              </a:schemeClr>
                            </a:solidFill>
                            <a:latin typeface="Cambria Math" panose="02040503050406030204" pitchFamily="18" charset="0"/>
                          </a:rPr>
                          <m:t>𝑍</m:t>
                        </m:r>
                      </m:e>
                      <m:sub>
                        <m:r>
                          <a:rPr lang="fr-FR" sz="1400" i="1">
                            <a:solidFill>
                              <a:schemeClr val="bg2">
                                <a:lumMod val="75000"/>
                              </a:schemeClr>
                            </a:solidFill>
                            <a:latin typeface="Cambria Math" panose="02040503050406030204" pitchFamily="18" charset="0"/>
                          </a:rPr>
                          <m:t>0</m:t>
                        </m:r>
                      </m:sub>
                    </m:sSub>
                    <m:sSup>
                      <m:sSupPr>
                        <m:ctrlPr>
                          <a:rPr lang="fr-FR" sz="1400" i="1">
                            <a:solidFill>
                              <a:schemeClr val="bg2">
                                <a:lumMod val="75000"/>
                              </a:schemeClr>
                            </a:solidFill>
                            <a:latin typeface="Cambria Math" panose="02040503050406030204" pitchFamily="18" charset="0"/>
                          </a:rPr>
                        </m:ctrlPr>
                      </m:sSupPr>
                      <m:e>
                        <m:r>
                          <a:rPr lang="fr-FR" sz="1400" i="1">
                            <a:solidFill>
                              <a:schemeClr val="bg2">
                                <a:lumMod val="75000"/>
                              </a:schemeClr>
                            </a:solidFill>
                            <a:latin typeface="Cambria Math" panose="02040503050406030204" pitchFamily="18" charset="0"/>
                          </a:rPr>
                          <m:t>𝑒</m:t>
                        </m:r>
                      </m:e>
                      <m:sup>
                        <m:r>
                          <a:rPr lang="fr-FR" sz="1400" i="1">
                            <a:solidFill>
                              <a:schemeClr val="bg2">
                                <a:lumMod val="75000"/>
                              </a:schemeClr>
                            </a:solidFill>
                            <a:latin typeface="Cambria Math" panose="02040503050406030204" pitchFamily="18" charset="0"/>
                            <a:ea typeface="Cambria Math" panose="02040503050406030204" pitchFamily="18" charset="0"/>
                          </a:rPr>
                          <m:t>𝛽</m:t>
                        </m:r>
                        <m:r>
                          <a:rPr lang="fr-FR" sz="1400" i="1">
                            <a:solidFill>
                              <a:schemeClr val="bg2">
                                <a:lumMod val="75000"/>
                              </a:schemeClr>
                            </a:solidFill>
                            <a:latin typeface="Cambria Math" panose="02040503050406030204" pitchFamily="18" charset="0"/>
                            <a:ea typeface="Cambria Math" panose="02040503050406030204" pitchFamily="18" charset="0"/>
                          </a:rPr>
                          <m:t>𝑡</m:t>
                        </m:r>
                      </m:sup>
                    </m:sSup>
                  </m:oMath>
                </a14:m>
                <a:r>
                  <a:rPr lang="en-GB" sz="1400" dirty="0">
                    <a:solidFill>
                      <a:schemeClr val="bg2">
                        <a:lumMod val="75000"/>
                      </a:schemeClr>
                    </a:solidFill>
                  </a:rPr>
                  <a:t>) and the migration velocity </a:t>
                </a:r>
                <a14:m>
                  <m:oMath xmlns:m="http://schemas.openxmlformats.org/officeDocument/2006/math">
                    <m:r>
                      <a:rPr lang="fr-FR" sz="1400" i="1">
                        <a:solidFill>
                          <a:schemeClr val="bg2">
                            <a:lumMod val="75000"/>
                          </a:schemeClr>
                        </a:solidFill>
                        <a:latin typeface="Cambria Math" panose="02040503050406030204" pitchFamily="18" charset="0"/>
                        <a:ea typeface="Cambria Math" panose="02040503050406030204" pitchFamily="18" charset="0"/>
                      </a:rPr>
                      <m:t>𝑣</m:t>
                    </m:r>
                  </m:oMath>
                </a14:m>
                <a:r>
                  <a:rPr lang="en-GB" sz="1400" dirty="0">
                    <a:solidFill>
                      <a:schemeClr val="bg2">
                        <a:lumMod val="75000"/>
                      </a:schemeClr>
                    </a:solidFill>
                  </a:rPr>
                  <a:t> are found to depend on both the perturbation of the </a:t>
                </a:r>
                <a:r>
                  <a:rPr lang="en-GB" sz="1400" dirty="0" smtClean="0">
                    <a:solidFill>
                      <a:schemeClr val="bg2">
                        <a:lumMod val="75000"/>
                      </a:schemeClr>
                    </a:solidFill>
                  </a:rPr>
                  <a:t>mass </a:t>
                </a:r>
                <a:r>
                  <a:rPr lang="en-GB" sz="1400" dirty="0">
                    <a:solidFill>
                      <a:schemeClr val="bg2">
                        <a:lumMod val="75000"/>
                      </a:schemeClr>
                    </a:solidFill>
                  </a:rPr>
                  <a:t>flux </a:t>
                </a:r>
                <a14:m>
                  <m:oMath xmlns:m="http://schemas.openxmlformats.org/officeDocument/2006/math">
                    <m:acc>
                      <m:accPr>
                        <m:chr m:val="̂"/>
                        <m:ctrlPr>
                          <a:rPr lang="fr-FR" sz="1400" i="1">
                            <a:solidFill>
                              <a:schemeClr val="bg2">
                                <a:lumMod val="75000"/>
                              </a:schemeClr>
                            </a:solidFill>
                            <a:latin typeface="Cambria Math" panose="02040503050406030204" pitchFamily="18" charset="0"/>
                            <a:ea typeface="Cambria Math" panose="02040503050406030204" pitchFamily="18" charset="0"/>
                          </a:rPr>
                        </m:ctrlPr>
                      </m:accPr>
                      <m:e>
                        <m:r>
                          <a:rPr lang="fr-FR" sz="1400" i="1">
                            <a:solidFill>
                              <a:schemeClr val="bg2">
                                <a:lumMod val="75000"/>
                              </a:schemeClr>
                            </a:solidFill>
                            <a:latin typeface="Cambria Math" panose="02040503050406030204" pitchFamily="18" charset="0"/>
                            <a:ea typeface="Cambria Math" panose="02040503050406030204" pitchFamily="18" charset="0"/>
                          </a:rPr>
                          <m:t>𝑚</m:t>
                        </m:r>
                      </m:e>
                    </m:acc>
                  </m:oMath>
                </a14:m>
                <a:r>
                  <a:rPr lang="en-GB" sz="1400" dirty="0">
                    <a:solidFill>
                      <a:schemeClr val="bg2">
                        <a:lumMod val="75000"/>
                      </a:schemeClr>
                    </a:solidFill>
                  </a:rPr>
                  <a:t> and the phase shift </a:t>
                </a:r>
                <a14:m>
                  <m:oMath xmlns:m="http://schemas.openxmlformats.org/officeDocument/2006/math">
                    <m:r>
                      <a:rPr lang="fr-FR" sz="1400" i="1">
                        <a:solidFill>
                          <a:schemeClr val="bg2">
                            <a:lumMod val="75000"/>
                          </a:schemeClr>
                        </a:solidFill>
                        <a:latin typeface="Cambria Math" panose="02040503050406030204" pitchFamily="18" charset="0"/>
                        <a:ea typeface="Cambria Math" panose="02040503050406030204" pitchFamily="18" charset="0"/>
                      </a:rPr>
                      <m:t>𝜃</m:t>
                    </m:r>
                  </m:oMath>
                </a14:m>
                <a:r>
                  <a:rPr lang="en-GB" sz="1400" dirty="0" smtClean="0">
                    <a:solidFill>
                      <a:schemeClr val="bg2">
                        <a:lumMod val="75000"/>
                      </a:schemeClr>
                    </a:solidFill>
                  </a:rPr>
                  <a:t>. The </a:t>
                </a:r>
                <a14:m>
                  <m:oMath xmlns:m="http://schemas.openxmlformats.org/officeDocument/2006/math">
                    <m:sSub>
                      <m:sSubPr>
                        <m:ctrlPr>
                          <a:rPr lang="fr-FR" sz="1400" b="1" i="1" smtClean="0">
                            <a:solidFill>
                              <a:schemeClr val="bg2">
                                <a:lumMod val="75000"/>
                              </a:schemeClr>
                            </a:solidFill>
                            <a:latin typeface="Cambria Math" panose="02040503050406030204" pitchFamily="18" charset="0"/>
                            <a:cs typeface="Arial" panose="020B0604020202020204" pitchFamily="34" charset="0"/>
                          </a:rPr>
                        </m:ctrlPr>
                      </m:sSubPr>
                      <m:e>
                        <m:r>
                          <a:rPr lang="fr-FR" sz="1400" b="1">
                            <a:solidFill>
                              <a:schemeClr val="bg2">
                                <a:lumMod val="75000"/>
                              </a:schemeClr>
                            </a:solidFill>
                            <a:latin typeface="Cambria Math" panose="02040503050406030204" pitchFamily="18" charset="0"/>
                            <a:cs typeface="Arial" panose="020B0604020202020204" pitchFamily="34" charset="0"/>
                          </a:rPr>
                          <m:t>𝛼</m:t>
                        </m:r>
                      </m:e>
                      <m:sub>
                        <m:r>
                          <a:rPr lang="fr-FR" sz="1400" b="1">
                            <a:solidFill>
                              <a:schemeClr val="bg2">
                                <a:lumMod val="75000"/>
                              </a:schemeClr>
                            </a:solidFill>
                            <a:latin typeface="Cambria Math" panose="02040503050406030204" pitchFamily="18" charset="0"/>
                            <a:cs typeface="Arial" panose="020B0604020202020204" pitchFamily="34" charset="0"/>
                          </a:rPr>
                          <m:t>+</m:t>
                        </m:r>
                      </m:sub>
                    </m:sSub>
                  </m:oMath>
                </a14:m>
                <a:r>
                  <a:rPr lang="en-GB" sz="1400" dirty="0" smtClean="0">
                    <a:solidFill>
                      <a:schemeClr val="bg2">
                        <a:lumMod val="75000"/>
                      </a:schemeClr>
                    </a:solidFill>
                  </a:rPr>
                  <a:t> number for which </a:t>
                </a:r>
                <a14:m>
                  <m:oMath xmlns:m="http://schemas.openxmlformats.org/officeDocument/2006/math">
                    <m:r>
                      <a:rPr lang="en-GB" sz="1400" i="1">
                        <a:solidFill>
                          <a:schemeClr val="bg2">
                            <a:lumMod val="75000"/>
                          </a:schemeClr>
                        </a:solidFill>
                        <a:latin typeface="Cambria Math" panose="02040503050406030204" pitchFamily="18" charset="0"/>
                        <a:ea typeface="Cambria Math" panose="02040503050406030204" pitchFamily="18" charset="0"/>
                      </a:rPr>
                      <m:t>𝛽</m:t>
                    </m:r>
                  </m:oMath>
                </a14:m>
                <a:r>
                  <a:rPr lang="en-GB" sz="1400" dirty="0" smtClean="0">
                    <a:solidFill>
                      <a:schemeClr val="bg2">
                        <a:lumMod val="75000"/>
                      </a:schemeClr>
                    </a:solidFill>
                  </a:rPr>
                  <a:t> is maximum indicates the wave length that we should observe under the specified chosen conditions. The sign of </a:t>
                </a:r>
                <a14:m>
                  <m:oMath xmlns:m="http://schemas.openxmlformats.org/officeDocument/2006/math">
                    <m:r>
                      <a:rPr lang="fr-FR" sz="1400" i="1">
                        <a:solidFill>
                          <a:schemeClr val="bg2">
                            <a:lumMod val="75000"/>
                          </a:schemeClr>
                        </a:solidFill>
                        <a:latin typeface="Cambria Math" panose="02040503050406030204" pitchFamily="18" charset="0"/>
                        <a:ea typeface="Cambria Math" panose="02040503050406030204" pitchFamily="18" charset="0"/>
                      </a:rPr>
                      <m:t>𝑣</m:t>
                    </m:r>
                  </m:oMath>
                </a14:m>
                <a:r>
                  <a:rPr lang="en-GB" sz="1400" dirty="0" smtClean="0">
                    <a:solidFill>
                      <a:schemeClr val="bg2">
                        <a:lumMod val="75000"/>
                      </a:schemeClr>
                    </a:solidFill>
                  </a:rPr>
                  <a:t> corresponding to this </a:t>
                </a:r>
                <a14:m>
                  <m:oMath xmlns:m="http://schemas.openxmlformats.org/officeDocument/2006/math">
                    <m:sSub>
                      <m:sSubPr>
                        <m:ctrlPr>
                          <a:rPr lang="fr-FR" sz="1400" b="1" i="1">
                            <a:solidFill>
                              <a:schemeClr val="bg2">
                                <a:lumMod val="75000"/>
                              </a:schemeClr>
                            </a:solidFill>
                            <a:latin typeface="Cambria Math" panose="02040503050406030204" pitchFamily="18" charset="0"/>
                            <a:cs typeface="Arial" panose="020B0604020202020204" pitchFamily="34" charset="0"/>
                          </a:rPr>
                        </m:ctrlPr>
                      </m:sSubPr>
                      <m:e>
                        <m:r>
                          <a:rPr lang="fr-FR" sz="1400" b="1">
                            <a:solidFill>
                              <a:schemeClr val="bg2">
                                <a:lumMod val="75000"/>
                              </a:schemeClr>
                            </a:solidFill>
                            <a:latin typeface="Cambria Math" panose="02040503050406030204" pitchFamily="18" charset="0"/>
                            <a:cs typeface="Arial" panose="020B0604020202020204" pitchFamily="34" charset="0"/>
                          </a:rPr>
                          <m:t>𝛼</m:t>
                        </m:r>
                      </m:e>
                      <m:sub>
                        <m:r>
                          <a:rPr lang="fr-FR" sz="1400" b="1">
                            <a:solidFill>
                              <a:schemeClr val="bg2">
                                <a:lumMod val="75000"/>
                              </a:schemeClr>
                            </a:solidFill>
                            <a:latin typeface="Cambria Math" panose="02040503050406030204" pitchFamily="18" charset="0"/>
                            <a:cs typeface="Arial" panose="020B0604020202020204" pitchFamily="34" charset="0"/>
                          </a:rPr>
                          <m:t>+</m:t>
                        </m:r>
                      </m:sub>
                    </m:sSub>
                  </m:oMath>
                </a14:m>
                <a:r>
                  <a:rPr lang="en-GB" sz="1400" dirty="0" smtClean="0">
                    <a:solidFill>
                      <a:schemeClr val="bg2">
                        <a:lumMod val="75000"/>
                      </a:schemeClr>
                    </a:solidFill>
                  </a:rPr>
                  <a:t> gives the propagation direction of the waves.</a:t>
                </a:r>
                <a:endParaRPr lang="en-GB" sz="1400" dirty="0">
                  <a:solidFill>
                    <a:schemeClr val="bg2">
                      <a:lumMod val="75000"/>
                    </a:schemeClr>
                  </a:solidFill>
                </a:endParaRPr>
              </a:p>
              <a:p>
                <a:endParaRPr lang="fr-FR" dirty="0">
                  <a:solidFill>
                    <a:schemeClr val="bg2">
                      <a:lumMod val="75000"/>
                    </a:schemeClr>
                  </a:solidFill>
                </a:endParaRPr>
              </a:p>
            </p:txBody>
          </p:sp>
        </mc:Choice>
        <mc:Fallback xmlns="">
          <p:sp>
            <p:nvSpPr>
              <p:cNvPr id="42" name="ZoneTexte 41"/>
              <p:cNvSpPr txBox="1">
                <a:spLocks noRot="1" noChangeAspect="1" noMove="1" noResize="1" noEditPoints="1" noAdjustHandles="1" noChangeArrowheads="1" noChangeShapeType="1" noTextEdit="1"/>
              </p:cNvSpPr>
              <p:nvPr/>
            </p:nvSpPr>
            <p:spPr>
              <a:xfrm>
                <a:off x="242458" y="2410790"/>
                <a:ext cx="4210588" cy="2533835"/>
              </a:xfrm>
              <a:prstGeom prst="rect">
                <a:avLst/>
              </a:prstGeom>
              <a:blipFill rotWithShape="0">
                <a:blip r:embed="rId12"/>
                <a:stretch>
                  <a:fillRect l="-435" t="-2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42"/>
              <p:cNvSpPr txBox="1"/>
              <p:nvPr/>
            </p:nvSpPr>
            <p:spPr>
              <a:xfrm>
                <a:off x="5516535" y="2499170"/>
                <a:ext cx="1812291" cy="369332"/>
              </a:xfrm>
              <a:prstGeom prst="rect">
                <a:avLst/>
              </a:prstGeom>
              <a:noFill/>
            </p:spPr>
            <p:txBody>
              <a:bodyPr wrap="none" rtlCol="0">
                <a:spAutoFit/>
              </a:bodyPr>
              <a:lstStyle/>
              <a:p>
                <a:r>
                  <a:rPr lang="fr-FR" dirty="0" smtClean="0">
                    <a:solidFill>
                      <a:schemeClr val="bg2">
                        <a:lumMod val="75000"/>
                      </a:schemeClr>
                    </a:solidFill>
                  </a:rPr>
                  <a:t>Growth rate </a:t>
                </a:r>
                <a14:m>
                  <m:oMath xmlns:m="http://schemas.openxmlformats.org/officeDocument/2006/math">
                    <m:r>
                      <a:rPr lang="en-GB" i="1">
                        <a:solidFill>
                          <a:schemeClr val="bg2">
                            <a:lumMod val="75000"/>
                          </a:schemeClr>
                        </a:solidFill>
                        <a:latin typeface="Cambria Math" panose="02040503050406030204" pitchFamily="18" charset="0"/>
                        <a:ea typeface="Cambria Math" panose="02040503050406030204" pitchFamily="18" charset="0"/>
                      </a:rPr>
                      <m:t>𝛽</m:t>
                    </m:r>
                  </m:oMath>
                </a14:m>
                <a:r>
                  <a:rPr lang="fr-FR" dirty="0" smtClean="0">
                    <a:solidFill>
                      <a:schemeClr val="bg2">
                        <a:lumMod val="75000"/>
                      </a:schemeClr>
                    </a:solidFill>
                  </a:rPr>
                  <a:t> </a:t>
                </a:r>
                <a:endParaRPr lang="fr-FR" dirty="0">
                  <a:solidFill>
                    <a:schemeClr val="bg2">
                      <a:lumMod val="75000"/>
                    </a:schemeClr>
                  </a:solidFill>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5516535" y="2499170"/>
                <a:ext cx="1812291" cy="369332"/>
              </a:xfrm>
              <a:prstGeom prst="rect">
                <a:avLst/>
              </a:prstGeom>
              <a:blipFill rotWithShape="0">
                <a:blip r:embed="rId13"/>
                <a:stretch>
                  <a:fillRect l="-3030" t="-9836"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43"/>
              <p:cNvSpPr txBox="1"/>
              <p:nvPr/>
            </p:nvSpPr>
            <p:spPr>
              <a:xfrm>
                <a:off x="9012297" y="2501353"/>
                <a:ext cx="2438809" cy="369332"/>
              </a:xfrm>
              <a:prstGeom prst="rect">
                <a:avLst/>
              </a:prstGeom>
              <a:noFill/>
            </p:spPr>
            <p:txBody>
              <a:bodyPr wrap="none" rtlCol="0">
                <a:spAutoFit/>
              </a:bodyPr>
              <a:lstStyle/>
              <a:p>
                <a:r>
                  <a:rPr lang="fr-FR" dirty="0" smtClean="0">
                    <a:solidFill>
                      <a:schemeClr val="bg2">
                        <a:lumMod val="75000"/>
                      </a:schemeClr>
                    </a:solidFill>
                  </a:rPr>
                  <a:t>Migration </a:t>
                </a:r>
                <a:r>
                  <a:rPr lang="fr-FR" dirty="0" err="1" smtClean="0">
                    <a:solidFill>
                      <a:schemeClr val="bg2">
                        <a:lumMod val="75000"/>
                      </a:schemeClr>
                    </a:solidFill>
                  </a:rPr>
                  <a:t>velocity</a:t>
                </a:r>
                <a:r>
                  <a:rPr lang="fr-FR" dirty="0" smtClean="0">
                    <a:solidFill>
                      <a:schemeClr val="bg2">
                        <a:lumMod val="75000"/>
                      </a:schemeClr>
                    </a:solidFill>
                  </a:rPr>
                  <a:t> </a:t>
                </a:r>
                <a14:m>
                  <m:oMath xmlns:m="http://schemas.openxmlformats.org/officeDocument/2006/math">
                    <m:r>
                      <a:rPr lang="fr-FR" i="1">
                        <a:solidFill>
                          <a:schemeClr val="bg2">
                            <a:lumMod val="75000"/>
                          </a:schemeClr>
                        </a:solidFill>
                        <a:latin typeface="Cambria Math" panose="02040503050406030204" pitchFamily="18" charset="0"/>
                        <a:ea typeface="Cambria Math" panose="02040503050406030204" pitchFamily="18" charset="0"/>
                      </a:rPr>
                      <m:t>𝑣</m:t>
                    </m:r>
                  </m:oMath>
                </a14:m>
                <a:r>
                  <a:rPr lang="fr-FR" dirty="0" smtClean="0">
                    <a:solidFill>
                      <a:schemeClr val="bg2">
                        <a:lumMod val="75000"/>
                      </a:schemeClr>
                    </a:solidFill>
                  </a:rPr>
                  <a:t> </a:t>
                </a:r>
                <a:endParaRPr lang="fr-FR" dirty="0">
                  <a:solidFill>
                    <a:schemeClr val="bg2">
                      <a:lumMod val="75000"/>
                    </a:schemeClr>
                  </a:solidFill>
                </a:endParaRPr>
              </a:p>
            </p:txBody>
          </p:sp>
        </mc:Choice>
        <mc:Fallback xmlns="">
          <p:sp>
            <p:nvSpPr>
              <p:cNvPr id="44" name="ZoneTexte 43"/>
              <p:cNvSpPr txBox="1">
                <a:spLocks noRot="1" noChangeAspect="1" noMove="1" noResize="1" noEditPoints="1" noAdjustHandles="1" noChangeArrowheads="1" noChangeShapeType="1" noTextEdit="1"/>
              </p:cNvSpPr>
              <p:nvPr/>
            </p:nvSpPr>
            <p:spPr>
              <a:xfrm>
                <a:off x="9012297" y="2501353"/>
                <a:ext cx="2438809" cy="369332"/>
              </a:xfrm>
              <a:prstGeom prst="rect">
                <a:avLst/>
              </a:prstGeom>
              <a:blipFill rotWithShape="0">
                <a:blip r:embed="rId14"/>
                <a:stretch>
                  <a:fillRect l="-2000" t="-8197" b="-24590"/>
                </a:stretch>
              </a:blipFill>
            </p:spPr>
            <p:txBody>
              <a:bodyPr/>
              <a:lstStyle/>
              <a:p>
                <a:r>
                  <a:rPr lang="fr-FR">
                    <a:noFill/>
                  </a:rPr>
                  <a:t> </a:t>
                </a:r>
              </a:p>
            </p:txBody>
          </p:sp>
        </mc:Fallback>
      </mc:AlternateContent>
      <p:pic>
        <p:nvPicPr>
          <p:cNvPr id="45" name="Image 44">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55751" y="2827090"/>
            <a:ext cx="3681358" cy="2002943"/>
          </a:xfrm>
          <a:prstGeom prst="rect">
            <a:avLst/>
          </a:prstGeom>
        </p:spPr>
      </p:pic>
      <p:pic>
        <p:nvPicPr>
          <p:cNvPr id="46" name="Image 45">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89610" y="2829098"/>
            <a:ext cx="3677668" cy="2000935"/>
          </a:xfrm>
          <a:prstGeom prst="rect">
            <a:avLst/>
          </a:prstGeom>
        </p:spPr>
      </p:pic>
    </p:spTree>
    <p:extLst>
      <p:ext uri="{BB962C8B-B14F-4D97-AF65-F5344CB8AC3E}">
        <p14:creationId xmlns:p14="http://schemas.microsoft.com/office/powerpoint/2010/main" val="78957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à coins arrondis 4">
            <a:hlinkClick r:id="rId4"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ZoneTexte 5">
            <a:hlinkClick r:id="rId4"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7"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8" name="Rectangle à coins arrondis 7">
            <a:hlinkClick r:id="rId6" action="ppaction://hlinksldjump"/>
          </p:cNvPr>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a:hlinkClick r:id="rId6" action="ppaction://hlinksldjump"/>
          </p:cNvPr>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9"/>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2944598" y="4189971"/>
            <a:ext cx="1073768" cy="161701"/>
            <a:chOff x="2567268" y="4205935"/>
            <a:chExt cx="1073768" cy="161701"/>
          </a:xfrm>
        </p:grpSpPr>
        <p:sp>
          <p:nvSpPr>
            <p:cNvPr id="14" name="Ellipse 13"/>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Rectangle à coins arrondis 17">
            <a:hlinkClick r:id="rId7" action="ppaction://hlinksldjump"/>
          </p:cNvPr>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9" name="ZoneTexte 18">
            <a:hlinkClick r:id="rId7" action="ppaction://hlinksldjump"/>
          </p:cNvPr>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0" name="Flèche droite 19"/>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8"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2" name="ZoneTexte 21">
            <a:hlinkClick r:id="rId8"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3" name="Rectangle 2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24" name="Image 2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5"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26" name="Rectangle 25"/>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 name="Groupe 26"/>
          <p:cNvGrpSpPr/>
          <p:nvPr/>
        </p:nvGrpSpPr>
        <p:grpSpPr>
          <a:xfrm>
            <a:off x="2944598" y="4189971"/>
            <a:ext cx="1073768" cy="161701"/>
            <a:chOff x="2567268" y="4205935"/>
            <a:chExt cx="1073768" cy="161701"/>
          </a:xfrm>
        </p:grpSpPr>
        <p:sp>
          <p:nvSpPr>
            <p:cNvPr id="28" name="Ellipse 27"/>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Légende encadrée 1 31"/>
          <p:cNvSpPr/>
          <p:nvPr/>
        </p:nvSpPr>
        <p:spPr>
          <a:xfrm>
            <a:off x="85725" y="116115"/>
            <a:ext cx="12004673" cy="4805408"/>
          </a:xfrm>
          <a:prstGeom prst="borderCallout1">
            <a:avLst>
              <a:gd name="adj1" fmla="val 100143"/>
              <a:gd name="adj2" fmla="val 62332"/>
              <a:gd name="adj3" fmla="val 103621"/>
              <a:gd name="adj4" fmla="val 62354"/>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3" name="Groupe 32"/>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34" name="Rectangle 33">
              <a:hlinkClick r:id="rId9"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35" name="Connecteur droit 34">
              <a:hlinkClick r:id="rId9"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a:hlinkClick r:id="rId9"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ZoneTexte 36"/>
          <p:cNvSpPr txBox="1"/>
          <p:nvPr/>
        </p:nvSpPr>
        <p:spPr>
          <a:xfrm>
            <a:off x="231686" y="156641"/>
            <a:ext cx="5495415"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Amplification and propagation of the waves</a:t>
            </a:r>
            <a:endParaRPr lang="en-GB" sz="2000" b="1" dirty="0">
              <a:solidFill>
                <a:schemeClr val="bg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ZoneTexte 37"/>
              <p:cNvSpPr txBox="1"/>
              <p:nvPr/>
            </p:nvSpPr>
            <p:spPr>
              <a:xfrm>
                <a:off x="231686" y="527935"/>
                <a:ext cx="7379728" cy="2897075"/>
              </a:xfrm>
              <a:prstGeom prst="rect">
                <a:avLst/>
              </a:prstGeom>
              <a:noFill/>
            </p:spPr>
            <p:txBody>
              <a:bodyPr wrap="square" rtlCol="0">
                <a:spAutoFit/>
              </a:bodyPr>
              <a:lstStyle/>
              <a:p>
                <a:r>
                  <a:rPr lang="en-GB" sz="1400" dirty="0" smtClean="0">
                    <a:solidFill>
                      <a:schemeClr val="bg2"/>
                    </a:solidFill>
                  </a:rPr>
                  <a:t>The profile of the ice surface depends on the spatial dimension x and time. The profile evolution can then be written under the form:</a:t>
                </a:r>
                <a14:m>
                  <m:oMath xmlns:m="http://schemas.openxmlformats.org/officeDocument/2006/math">
                    <m:r>
                      <a:rPr lang="fr-FR" sz="1400" b="0" i="0" smtClean="0">
                        <a:solidFill>
                          <a:schemeClr val="bg2"/>
                        </a:solidFill>
                        <a:latin typeface="Cambria Math" panose="02040503050406030204" pitchFamily="18" charset="0"/>
                        <a:ea typeface="Cambria Math" panose="02040503050406030204" pitchFamily="18" charset="0"/>
                      </a:rPr>
                      <m:t> </m:t>
                    </m:r>
                  </m:oMath>
                </a14:m>
                <a:endParaRPr lang="fr-FR" sz="1400" b="0" i="0" dirty="0" smtClean="0">
                  <a:solidFill>
                    <a:schemeClr val="bg2"/>
                  </a:solidFill>
                  <a:latin typeface="Cambria Math" panose="02040503050406030204" pitchFamily="18" charset="0"/>
                  <a:ea typeface="Cambria Math" panose="02040503050406030204" pitchFamily="18" charset="0"/>
                </a:endParaRPr>
              </a:p>
              <a:p>
                <a:r>
                  <a:rPr lang="en-GB" sz="1400" dirty="0" smtClean="0">
                    <a:solidFill>
                      <a:schemeClr val="bg2"/>
                    </a:solidFill>
                    <a:ea typeface="Cambria Math" panose="02040503050406030204" pitchFamily="18" charset="0"/>
                  </a:rPr>
                  <a:t>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𝜁</m:t>
                    </m:r>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𝑥</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𝑡</m:t>
                        </m:r>
                      </m:e>
                    </m:d>
                    <m:r>
                      <a:rPr lang="fr-FR" sz="1400" i="1">
                        <a:solidFill>
                          <a:schemeClr val="bg2"/>
                        </a:solidFill>
                        <a:latin typeface="Cambria Math" panose="02040503050406030204" pitchFamily="18" charset="0"/>
                        <a:ea typeface="Cambria Math" panose="02040503050406030204" pitchFamily="18" charset="0"/>
                      </a:rPr>
                      <m:t>=</m:t>
                    </m:r>
                    <m:f>
                      <m:fPr>
                        <m:ctrlPr>
                          <a:rPr lang="fr-FR" sz="1400" i="1">
                            <a:solidFill>
                              <a:schemeClr val="bg2"/>
                            </a:solidFill>
                            <a:latin typeface="Cambria Math" panose="02040503050406030204" pitchFamily="18" charset="0"/>
                            <a:ea typeface="Cambria Math" panose="02040503050406030204" pitchFamily="18" charset="0"/>
                          </a:rPr>
                        </m:ctrlPr>
                      </m:fPr>
                      <m:num>
                        <m:r>
                          <a:rPr lang="fr-FR" sz="1400" i="1">
                            <a:solidFill>
                              <a:schemeClr val="bg2"/>
                            </a:solidFill>
                            <a:latin typeface="Cambria Math" panose="02040503050406030204" pitchFamily="18" charset="0"/>
                            <a:ea typeface="Cambria Math" panose="02040503050406030204" pitchFamily="18" charset="0"/>
                          </a:rPr>
                          <m:t>1</m:t>
                        </m:r>
                      </m:num>
                      <m:den>
                        <m:r>
                          <a:rPr lang="fr-FR" sz="1400" i="1">
                            <a:solidFill>
                              <a:schemeClr val="bg2"/>
                            </a:solidFill>
                            <a:latin typeface="Cambria Math" panose="02040503050406030204" pitchFamily="18" charset="0"/>
                            <a:ea typeface="Cambria Math" panose="02040503050406030204" pitchFamily="18" charset="0"/>
                          </a:rPr>
                          <m:t>𝑘</m:t>
                        </m:r>
                      </m:den>
                    </m:f>
                    <m:d>
                      <m:dPr>
                        <m:begChr m:val="["/>
                        <m:endChr m:val="]"/>
                        <m:ctrlPr>
                          <a:rPr lang="fr-FR" sz="1400" i="1">
                            <a:solidFill>
                              <a:schemeClr val="bg2"/>
                            </a:solidFill>
                            <a:latin typeface="Cambria Math" panose="02040503050406030204" pitchFamily="18" charset="0"/>
                            <a:ea typeface="Cambria Math" panose="02040503050406030204" pitchFamily="18" charset="0"/>
                          </a:rPr>
                        </m:ctrlPr>
                      </m:dPr>
                      <m:e>
                        <m:acc>
                          <m:accPr>
                            <m:chr m:val="̅"/>
                            <m:ctrlPr>
                              <a:rPr lang="fr-FR" sz="1400" i="1">
                                <a:solidFill>
                                  <a:schemeClr val="bg2"/>
                                </a:solidFill>
                                <a:latin typeface="Cambria Math" panose="02040503050406030204" pitchFamily="18" charset="0"/>
                                <a:ea typeface="Cambria Math" panose="02040503050406030204" pitchFamily="18" charset="0"/>
                              </a:rPr>
                            </m:ctrlPr>
                          </m:accPr>
                          <m:e>
                            <m:r>
                              <a:rPr lang="fr-FR" sz="1400" i="1">
                                <a:solidFill>
                                  <a:schemeClr val="bg2"/>
                                </a:solidFill>
                                <a:latin typeface="Cambria Math" panose="02040503050406030204" pitchFamily="18" charset="0"/>
                                <a:ea typeface="Cambria Math" panose="02040503050406030204" pitchFamily="18" charset="0"/>
                              </a:rPr>
                              <m:t>𝜁</m:t>
                            </m:r>
                          </m:e>
                        </m:acc>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𝑡</m:t>
                            </m:r>
                          </m:e>
                        </m:d>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𝑘</m:t>
                        </m:r>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ea typeface="Cambria Math" panose="02040503050406030204" pitchFamily="18" charset="0"/>
                              </a:rPr>
                              <m:t>0</m:t>
                            </m:r>
                          </m:sub>
                        </m:sSub>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𝑡</m:t>
                        </m:r>
                        <m:r>
                          <a:rPr lang="fr-FR" sz="1400" i="1">
                            <a:solidFill>
                              <a:schemeClr val="bg2"/>
                            </a:solidFill>
                            <a:latin typeface="Cambria Math" panose="02040503050406030204" pitchFamily="18" charset="0"/>
                            <a:ea typeface="Cambria Math" panose="02040503050406030204" pitchFamily="18" charset="0"/>
                          </a:rPr>
                          <m:t>)</m:t>
                        </m:r>
                        <m:func>
                          <m:funcPr>
                            <m:ctrlPr>
                              <a:rPr lang="fr-FR" sz="1400" i="1">
                                <a:solidFill>
                                  <a:schemeClr val="bg2"/>
                                </a:solidFill>
                                <a:latin typeface="Cambria Math" panose="02040503050406030204" pitchFamily="18" charset="0"/>
                                <a:ea typeface="Cambria Math" panose="02040503050406030204" pitchFamily="18" charset="0"/>
                              </a:rPr>
                            </m:ctrlPr>
                          </m:funcPr>
                          <m:fName>
                            <m:r>
                              <m:rPr>
                                <m:sty m:val="p"/>
                              </m:rPr>
                              <a:rPr lang="fr-FR" sz="1400">
                                <a:solidFill>
                                  <a:schemeClr val="bg2"/>
                                </a:solidFill>
                                <a:latin typeface="Cambria Math" panose="02040503050406030204" pitchFamily="18" charset="0"/>
                                <a:ea typeface="Cambria Math" panose="02040503050406030204" pitchFamily="18" charset="0"/>
                              </a:rPr>
                              <m:t>cos</m:t>
                            </m:r>
                          </m:fName>
                          <m:e>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𝑘𝑥</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𝑘𝑣𝑡</m:t>
                                </m:r>
                              </m:e>
                            </m:d>
                          </m:e>
                        </m:func>
                      </m:e>
                    </m:d>
                  </m:oMath>
                </a14:m>
                <a:r>
                  <a:rPr lang="en-GB" sz="1400" dirty="0" smtClean="0">
                    <a:solidFill>
                      <a:schemeClr val="bg2"/>
                    </a:solidFill>
                  </a:rPr>
                  <a:t> , </a:t>
                </a:r>
                <a:r>
                  <a:rPr lang="en-GB" sz="1400" dirty="0">
                    <a:solidFill>
                      <a:schemeClr val="bg2"/>
                    </a:solidFill>
                  </a:rPr>
                  <a:t>where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𝑣</m:t>
                    </m:r>
                  </m:oMath>
                </a14:m>
                <a:r>
                  <a:rPr lang="en-GB" sz="1400" dirty="0">
                    <a:solidFill>
                      <a:schemeClr val="bg2"/>
                    </a:solidFill>
                  </a:rPr>
                  <a:t> is the migration velocity. </a:t>
                </a:r>
              </a:p>
              <a:p>
                <a:r>
                  <a:rPr lang="en-GB" sz="1400" dirty="0" smtClean="0">
                    <a:solidFill>
                      <a:schemeClr val="bg2"/>
                    </a:solidFill>
                  </a:rPr>
                  <a:t>The mass conservation equation in a sublimation case is : </a:t>
                </a:r>
                <a14:m>
                  <m:oMath xmlns:m="http://schemas.openxmlformats.org/officeDocument/2006/math">
                    <m:r>
                      <a:rPr lang="fr-FR" sz="1400" i="1">
                        <a:solidFill>
                          <a:schemeClr val="bg2"/>
                        </a:solidFill>
                        <a:latin typeface="Cambria Math" panose="02040503050406030204" pitchFamily="18" charset="0"/>
                      </a:rPr>
                      <m:t>−</m:t>
                    </m:r>
                    <m:sSub>
                      <m:sSubPr>
                        <m:ctrlPr>
                          <a:rPr lang="fr-FR"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𝜌</m:t>
                        </m:r>
                      </m:e>
                      <m:sub>
                        <m:r>
                          <a:rPr lang="fr-FR" sz="1400" i="1">
                            <a:solidFill>
                              <a:schemeClr val="bg2"/>
                            </a:solidFill>
                            <a:latin typeface="Cambria Math" panose="02040503050406030204" pitchFamily="18" charset="0"/>
                          </a:rPr>
                          <m:t>𝑠</m:t>
                        </m:r>
                      </m:sub>
                    </m:sSub>
                    <m:f>
                      <m:fPr>
                        <m:ctrlPr>
                          <a:rPr lang="fr-FR" sz="1400" i="1">
                            <a:solidFill>
                              <a:schemeClr val="bg2"/>
                            </a:solidFill>
                            <a:latin typeface="Cambria Math" panose="02040503050406030204" pitchFamily="18" charset="0"/>
                          </a:rPr>
                        </m:ctrlPr>
                      </m:fPr>
                      <m:num>
                        <m:r>
                          <a:rPr lang="fr-FR" sz="1400" i="1">
                            <a:solidFill>
                              <a:schemeClr val="bg2"/>
                            </a:solidFill>
                            <a:latin typeface="Cambria Math" panose="02040503050406030204" pitchFamily="18" charset="0"/>
                          </a:rPr>
                          <m:t>𝑑</m:t>
                        </m:r>
                        <m:r>
                          <a:rPr lang="fr-FR" sz="1400" i="1">
                            <a:solidFill>
                              <a:schemeClr val="bg2"/>
                            </a:solidFill>
                            <a:latin typeface="Cambria Math" panose="02040503050406030204" pitchFamily="18" charset="0"/>
                            <a:ea typeface="Cambria Math" panose="02040503050406030204" pitchFamily="18" charset="0"/>
                          </a:rPr>
                          <m:t>𝜁</m:t>
                        </m:r>
                      </m:num>
                      <m:den>
                        <m:r>
                          <a:rPr lang="fr-FR" sz="1400" i="1">
                            <a:solidFill>
                              <a:schemeClr val="bg2"/>
                            </a:solidFill>
                            <a:latin typeface="Cambria Math" panose="02040503050406030204" pitchFamily="18" charset="0"/>
                          </a:rPr>
                          <m:t>𝑑𝑡</m:t>
                        </m:r>
                      </m:den>
                    </m:f>
                    <m:r>
                      <a:rPr lang="fr-FR" sz="1400" i="1">
                        <a:solidFill>
                          <a:schemeClr val="bg2"/>
                        </a:solidFill>
                        <a:latin typeface="Cambria Math" panose="02040503050406030204" pitchFamily="18" charset="0"/>
                      </a:rPr>
                      <m:t>=</m:t>
                    </m:r>
                    <m:r>
                      <a:rPr lang="fr-FR" sz="1400" i="1">
                        <a:solidFill>
                          <a:schemeClr val="bg2"/>
                        </a:solidFill>
                        <a:latin typeface="Cambria Math" panose="02040503050406030204" pitchFamily="18" charset="0"/>
                      </a:rPr>
                      <m:t>𝑚</m:t>
                    </m:r>
                  </m:oMath>
                </a14:m>
                <a:r>
                  <a:rPr lang="en-GB" sz="1400" dirty="0">
                    <a:solidFill>
                      <a:schemeClr val="bg2"/>
                    </a:solidFill>
                  </a:rPr>
                  <a:t>,</a:t>
                </a:r>
              </a:p>
              <a:p>
                <a:r>
                  <a:rPr lang="en-GB" sz="1400" dirty="0" smtClean="0">
                    <a:solidFill>
                      <a:schemeClr val="bg2"/>
                    </a:solidFill>
                  </a:rPr>
                  <a:t>where the mass flux m can also be decomposed under the form :</a:t>
                </a:r>
                <a:endParaRPr lang="en-GB" sz="1400" dirty="0">
                  <a:solidFill>
                    <a:schemeClr val="bg2"/>
                  </a:solidFill>
                </a:endParaRPr>
              </a:p>
              <a:p>
                <a:r>
                  <a:rPr lang="en-GB" sz="1400" dirty="0" smtClean="0">
                    <a:solidFill>
                      <a:schemeClr val="bg2"/>
                    </a:solidFill>
                  </a:rPr>
                  <a:t>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𝑚</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𝑀</m:t>
                    </m:r>
                    <m:d>
                      <m:dPr>
                        <m:begChr m:val="["/>
                        <m:endChr m:val="]"/>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1+</m:t>
                        </m:r>
                        <m:acc>
                          <m:accPr>
                            <m:chr m:val="̂"/>
                            <m:ctrlPr>
                              <a:rPr lang="fr-FR" sz="1400" i="1">
                                <a:solidFill>
                                  <a:schemeClr val="bg2"/>
                                </a:solidFill>
                                <a:latin typeface="Cambria Math" panose="02040503050406030204" pitchFamily="18" charset="0"/>
                                <a:ea typeface="Cambria Math" panose="02040503050406030204" pitchFamily="18" charset="0"/>
                              </a:rPr>
                            </m:ctrlPr>
                          </m:accPr>
                          <m:e>
                            <m:r>
                              <a:rPr lang="fr-FR" sz="1400" i="1">
                                <a:solidFill>
                                  <a:schemeClr val="bg2"/>
                                </a:solidFill>
                                <a:latin typeface="Cambria Math" panose="02040503050406030204" pitchFamily="18" charset="0"/>
                                <a:ea typeface="Cambria Math" panose="02040503050406030204" pitchFamily="18" charset="0"/>
                              </a:rPr>
                              <m:t>𝑚</m:t>
                            </m:r>
                          </m:e>
                        </m:acc>
                        <m:r>
                          <a:rPr lang="fr-FR" sz="1400" i="1">
                            <a:solidFill>
                              <a:schemeClr val="bg2"/>
                            </a:solidFill>
                            <a:latin typeface="Cambria Math" panose="02040503050406030204" pitchFamily="18" charset="0"/>
                            <a:ea typeface="Cambria Math" panose="02040503050406030204" pitchFamily="18" charset="0"/>
                          </a:rPr>
                          <m:t>𝑘</m:t>
                        </m:r>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ea typeface="Cambria Math" panose="02040503050406030204" pitchFamily="18" charset="0"/>
                              </a:rPr>
                              <m:t>0</m:t>
                            </m:r>
                          </m:sub>
                        </m:sSub>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𝑡</m:t>
                            </m:r>
                          </m:e>
                        </m:d>
                        <m:func>
                          <m:funcPr>
                            <m:ctrlPr>
                              <a:rPr lang="fr-FR" sz="1400" i="1">
                                <a:solidFill>
                                  <a:schemeClr val="bg2"/>
                                </a:solidFill>
                                <a:latin typeface="Cambria Math" panose="02040503050406030204" pitchFamily="18" charset="0"/>
                                <a:ea typeface="Cambria Math" panose="02040503050406030204" pitchFamily="18" charset="0"/>
                              </a:rPr>
                            </m:ctrlPr>
                          </m:funcPr>
                          <m:fName>
                            <m:r>
                              <m:rPr>
                                <m:sty m:val="p"/>
                              </m:rPr>
                              <a:rPr lang="fr-FR" sz="1400">
                                <a:solidFill>
                                  <a:schemeClr val="bg2"/>
                                </a:solidFill>
                                <a:latin typeface="Cambria Math" panose="02040503050406030204" pitchFamily="18" charset="0"/>
                                <a:ea typeface="Cambria Math" panose="02040503050406030204" pitchFamily="18" charset="0"/>
                              </a:rPr>
                              <m:t>cos</m:t>
                            </m:r>
                          </m:fName>
                          <m:e>
                            <m:d>
                              <m:dPr>
                                <m:begChr m:val="["/>
                                <m:endChr m:val="]"/>
                                <m:ctrlPr>
                                  <a:rPr lang="fr-FR" sz="1400" i="1">
                                    <a:solidFill>
                                      <a:schemeClr val="bg2"/>
                                    </a:solidFill>
                                    <a:latin typeface="Cambria Math" panose="02040503050406030204" pitchFamily="18" charset="0"/>
                                    <a:ea typeface="Cambria Math" panose="02040503050406030204" pitchFamily="18" charset="0"/>
                                  </a:rPr>
                                </m:ctrlPr>
                              </m:dPr>
                              <m:e>
                                <m:d>
                                  <m:dPr>
                                    <m:ctrlPr>
                                      <a:rPr lang="fr-FR" sz="1400" i="1" smtClean="0">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𝑘𝑥</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𝜃</m:t>
                                    </m:r>
                                  </m:e>
                                </m:d>
                              </m:e>
                            </m:d>
                          </m:e>
                        </m:func>
                        <m:r>
                          <a:rPr lang="fr-FR" sz="1400" i="1">
                            <a:solidFill>
                              <a:schemeClr val="bg2"/>
                            </a:solidFill>
                            <a:latin typeface="Cambria Math" panose="02040503050406030204" pitchFamily="18" charset="0"/>
                            <a:ea typeface="Cambria Math" panose="02040503050406030204" pitchFamily="18" charset="0"/>
                          </a:rPr>
                          <m:t> −</m:t>
                        </m:r>
                        <m:r>
                          <a:rPr lang="fr-FR" sz="1400" i="1">
                            <a:solidFill>
                              <a:schemeClr val="bg2"/>
                            </a:solidFill>
                            <a:latin typeface="Cambria Math" panose="02040503050406030204" pitchFamily="18" charset="0"/>
                            <a:ea typeface="Cambria Math" panose="02040503050406030204" pitchFamily="18" charset="0"/>
                          </a:rPr>
                          <m:t>𝑘𝑣𝑡</m:t>
                        </m:r>
                      </m:e>
                    </m:d>
                  </m:oMath>
                </a14:m>
                <a:r>
                  <a:rPr lang="en-GB" sz="1400" dirty="0" smtClean="0">
                    <a:solidFill>
                      <a:schemeClr val="bg2"/>
                    </a:solidFill>
                  </a:rPr>
                  <a:t>,</a:t>
                </a:r>
              </a:p>
              <a:p>
                <a:r>
                  <a:rPr lang="en-GB" sz="1400" dirty="0" smtClean="0">
                    <a:solidFill>
                      <a:schemeClr val="bg2"/>
                    </a:solidFill>
                  </a:rPr>
                  <a:t>where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𝜃</m:t>
                    </m:r>
                  </m:oMath>
                </a14:m>
                <a:r>
                  <a:rPr lang="en-GB" sz="1400" dirty="0" smtClean="0">
                    <a:solidFill>
                      <a:schemeClr val="bg2"/>
                    </a:solidFill>
                  </a:rPr>
                  <a:t> is the phase shift between the crest and the maximum of the mass flux.</a:t>
                </a:r>
              </a:p>
              <a:p>
                <a:endParaRPr lang="en-GB" sz="1400" dirty="0">
                  <a:solidFill>
                    <a:schemeClr val="bg2"/>
                  </a:solidFill>
                </a:endParaRPr>
              </a:p>
              <a:p>
                <a:endParaRPr lang="en-GB" sz="1400" dirty="0">
                  <a:solidFill>
                    <a:schemeClr val="bg2"/>
                  </a:solidFill>
                </a:endParaRPr>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231686" y="527935"/>
                <a:ext cx="7379728" cy="2897075"/>
              </a:xfrm>
              <a:prstGeom prst="rect">
                <a:avLst/>
              </a:prstGeom>
              <a:blipFill rotWithShape="0">
                <a:blip r:embed="rId10"/>
                <a:stretch>
                  <a:fillRect l="-248" t="-421"/>
                </a:stretch>
              </a:blipFill>
            </p:spPr>
            <p:txBody>
              <a:bodyPr/>
              <a:lstStyle/>
              <a:p>
                <a:r>
                  <a:rPr lang="fr-FR">
                    <a:noFill/>
                  </a:rPr>
                  <a:t> </a:t>
                </a:r>
              </a:p>
            </p:txBody>
          </p:sp>
        </mc:Fallback>
      </mc:AlternateContent>
      <p:pic>
        <p:nvPicPr>
          <p:cNvPr id="39" name="Image 38"/>
          <p:cNvPicPr>
            <a:picLocks noChangeAspect="1"/>
          </p:cNvPicPr>
          <p:nvPr/>
        </p:nvPicPr>
        <p:blipFill rotWithShape="1">
          <a:blip r:embed="rId11">
            <a:extLst>
              <a:ext uri="{28A0092B-C50C-407E-A947-70E740481C1C}">
                <a14:useLocalDpi xmlns:a14="http://schemas.microsoft.com/office/drawing/2010/main" val="0"/>
              </a:ext>
            </a:extLst>
          </a:blip>
          <a:srcRect l="16497" t="41667" r="15973" b="41481"/>
          <a:stretch/>
        </p:blipFill>
        <p:spPr>
          <a:xfrm>
            <a:off x="7212169" y="556751"/>
            <a:ext cx="4819950" cy="1700059"/>
          </a:xfrm>
          <a:prstGeom prst="rect">
            <a:avLst/>
          </a:prstGeom>
        </p:spPr>
      </p:pic>
      <p:sp>
        <p:nvSpPr>
          <p:cNvPr id="40" name="ZoneTexte 39"/>
          <p:cNvSpPr txBox="1"/>
          <p:nvPr/>
        </p:nvSpPr>
        <p:spPr>
          <a:xfrm>
            <a:off x="5829300" y="2857500"/>
            <a:ext cx="65" cy="276999"/>
          </a:xfrm>
          <a:prstGeom prst="rect">
            <a:avLst/>
          </a:prstGeom>
          <a:noFill/>
        </p:spPr>
        <p:txBody>
          <a:bodyPr wrap="none" lIns="0" tIns="0" rIns="0" bIns="0" rtlCol="0">
            <a:spAutoFit/>
          </a:bodyPr>
          <a:lstStyle/>
          <a:p>
            <a:endParaRPr lang="fr-FR" dirty="0"/>
          </a:p>
        </p:txBody>
      </p:sp>
      <mc:AlternateContent xmlns:mc="http://schemas.openxmlformats.org/markup-compatibility/2006" xmlns:a14="http://schemas.microsoft.com/office/drawing/2010/main">
        <mc:Choice Requires="a14">
          <p:sp>
            <p:nvSpPr>
              <p:cNvPr id="41" name="ZoneTexte 40"/>
              <p:cNvSpPr txBox="1"/>
              <p:nvPr/>
            </p:nvSpPr>
            <p:spPr>
              <a:xfrm>
                <a:off x="242458" y="2410790"/>
                <a:ext cx="4210588" cy="2533835"/>
              </a:xfrm>
              <a:prstGeom prst="rect">
                <a:avLst/>
              </a:prstGeom>
              <a:noFill/>
            </p:spPr>
            <p:txBody>
              <a:bodyPr wrap="square" rtlCol="0">
                <a:spAutoFit/>
              </a:bodyPr>
              <a:lstStyle/>
              <a:p>
                <a:r>
                  <a:rPr lang="en-GB" sz="1400" dirty="0">
                    <a:solidFill>
                      <a:schemeClr val="bg2"/>
                    </a:solidFill>
                  </a:rPr>
                  <a:t>Combining these equations, a growth rate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𝛽</m:t>
                    </m:r>
                  </m:oMath>
                </a14:m>
                <a:r>
                  <a:rPr lang="en-GB" sz="1400" dirty="0">
                    <a:solidFill>
                      <a:schemeClr val="bg2"/>
                    </a:solidFill>
                  </a:rPr>
                  <a:t> (such as </a:t>
                </a:r>
                <a14:m>
                  <m:oMath xmlns:m="http://schemas.openxmlformats.org/officeDocument/2006/math">
                    <m:sSub>
                      <m:sSubPr>
                        <m:ctrlPr>
                          <a:rPr lang="en-GB" sz="1400" i="1">
                            <a:solidFill>
                              <a:schemeClr val="bg2"/>
                            </a:solidFill>
                            <a:latin typeface="Cambria Math" panose="02040503050406030204" pitchFamily="18" charset="0"/>
                          </a:rPr>
                        </m:ctrlPr>
                      </m:sSubPr>
                      <m:e>
                        <m:r>
                          <a:rPr lang="en-GB"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rPr>
                          <m:t>0</m:t>
                        </m:r>
                      </m:sub>
                    </m:sSub>
                    <m:d>
                      <m:dPr>
                        <m:ctrlPr>
                          <a:rPr lang="fr-FR" sz="1400" i="1">
                            <a:solidFill>
                              <a:schemeClr val="bg2"/>
                            </a:solidFill>
                            <a:latin typeface="Cambria Math" panose="02040503050406030204" pitchFamily="18" charset="0"/>
                          </a:rPr>
                        </m:ctrlPr>
                      </m:dPr>
                      <m:e>
                        <m:r>
                          <a:rPr lang="fr-FR" sz="1400" i="1">
                            <a:solidFill>
                              <a:schemeClr val="bg2"/>
                            </a:solidFill>
                            <a:latin typeface="Cambria Math" panose="02040503050406030204" pitchFamily="18" charset="0"/>
                          </a:rPr>
                          <m:t>𝑡</m:t>
                        </m:r>
                      </m:e>
                    </m:d>
                    <m:r>
                      <a:rPr lang="fr-FR" sz="1400" i="1">
                        <a:solidFill>
                          <a:schemeClr val="bg2"/>
                        </a:solidFill>
                        <a:latin typeface="Cambria Math" panose="02040503050406030204" pitchFamily="18" charset="0"/>
                      </a:rPr>
                      <m:t>=</m:t>
                    </m:r>
                    <m:sSub>
                      <m:sSubPr>
                        <m:ctrlPr>
                          <a:rPr lang="fr-FR"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rPr>
                          <m:t>𝑍</m:t>
                        </m:r>
                      </m:e>
                      <m:sub>
                        <m:r>
                          <a:rPr lang="fr-FR" sz="1400" i="1">
                            <a:solidFill>
                              <a:schemeClr val="bg2"/>
                            </a:solidFill>
                            <a:latin typeface="Cambria Math" panose="02040503050406030204" pitchFamily="18" charset="0"/>
                          </a:rPr>
                          <m:t>0</m:t>
                        </m:r>
                      </m:sub>
                    </m:sSub>
                    <m:sSup>
                      <m:sSupPr>
                        <m:ctrlPr>
                          <a:rPr lang="fr-FR" sz="1400" i="1">
                            <a:solidFill>
                              <a:schemeClr val="bg2"/>
                            </a:solidFill>
                            <a:latin typeface="Cambria Math" panose="02040503050406030204" pitchFamily="18" charset="0"/>
                          </a:rPr>
                        </m:ctrlPr>
                      </m:sSupPr>
                      <m:e>
                        <m:r>
                          <a:rPr lang="fr-FR" sz="1400" i="1">
                            <a:solidFill>
                              <a:schemeClr val="bg2"/>
                            </a:solidFill>
                            <a:latin typeface="Cambria Math" panose="02040503050406030204" pitchFamily="18" charset="0"/>
                          </a:rPr>
                          <m:t>𝑒</m:t>
                        </m:r>
                      </m:e>
                      <m:sup>
                        <m:r>
                          <a:rPr lang="fr-FR" sz="1400" i="1">
                            <a:solidFill>
                              <a:schemeClr val="bg2"/>
                            </a:solidFill>
                            <a:latin typeface="Cambria Math" panose="02040503050406030204" pitchFamily="18" charset="0"/>
                            <a:ea typeface="Cambria Math" panose="02040503050406030204" pitchFamily="18" charset="0"/>
                          </a:rPr>
                          <m:t>𝛽</m:t>
                        </m:r>
                        <m:r>
                          <a:rPr lang="fr-FR" sz="1400" i="1">
                            <a:solidFill>
                              <a:schemeClr val="bg2"/>
                            </a:solidFill>
                            <a:latin typeface="Cambria Math" panose="02040503050406030204" pitchFamily="18" charset="0"/>
                            <a:ea typeface="Cambria Math" panose="02040503050406030204" pitchFamily="18" charset="0"/>
                          </a:rPr>
                          <m:t>𝑡</m:t>
                        </m:r>
                      </m:sup>
                    </m:sSup>
                  </m:oMath>
                </a14:m>
                <a:r>
                  <a:rPr lang="en-GB" sz="1400" dirty="0">
                    <a:solidFill>
                      <a:schemeClr val="bg2"/>
                    </a:solidFill>
                  </a:rPr>
                  <a:t>) and the migration velocity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𝑣</m:t>
                    </m:r>
                  </m:oMath>
                </a14:m>
                <a:r>
                  <a:rPr lang="en-GB" sz="1400" dirty="0">
                    <a:solidFill>
                      <a:schemeClr val="bg2"/>
                    </a:solidFill>
                  </a:rPr>
                  <a:t> are found to depend on both the perturbation of the </a:t>
                </a:r>
                <a:r>
                  <a:rPr lang="en-GB" sz="1400" dirty="0" smtClean="0">
                    <a:solidFill>
                      <a:schemeClr val="bg2"/>
                    </a:solidFill>
                  </a:rPr>
                  <a:t>mass </a:t>
                </a:r>
                <a:r>
                  <a:rPr lang="en-GB" sz="1400" dirty="0">
                    <a:solidFill>
                      <a:schemeClr val="bg2"/>
                    </a:solidFill>
                  </a:rPr>
                  <a:t>flux </a:t>
                </a:r>
                <a14:m>
                  <m:oMath xmlns:m="http://schemas.openxmlformats.org/officeDocument/2006/math">
                    <m:acc>
                      <m:accPr>
                        <m:chr m:val="̂"/>
                        <m:ctrlPr>
                          <a:rPr lang="fr-FR" sz="1400" i="1">
                            <a:solidFill>
                              <a:schemeClr val="bg2"/>
                            </a:solidFill>
                            <a:latin typeface="Cambria Math" panose="02040503050406030204" pitchFamily="18" charset="0"/>
                            <a:ea typeface="Cambria Math" panose="02040503050406030204" pitchFamily="18" charset="0"/>
                          </a:rPr>
                        </m:ctrlPr>
                      </m:accPr>
                      <m:e>
                        <m:r>
                          <a:rPr lang="fr-FR" sz="1400" i="1">
                            <a:solidFill>
                              <a:schemeClr val="bg2"/>
                            </a:solidFill>
                            <a:latin typeface="Cambria Math" panose="02040503050406030204" pitchFamily="18" charset="0"/>
                            <a:ea typeface="Cambria Math" panose="02040503050406030204" pitchFamily="18" charset="0"/>
                          </a:rPr>
                          <m:t>𝑚</m:t>
                        </m:r>
                      </m:e>
                    </m:acc>
                  </m:oMath>
                </a14:m>
                <a:r>
                  <a:rPr lang="en-GB" sz="1400" dirty="0">
                    <a:solidFill>
                      <a:schemeClr val="bg2"/>
                    </a:solidFill>
                  </a:rPr>
                  <a:t> and the phase shift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𝜃</m:t>
                    </m:r>
                  </m:oMath>
                </a14:m>
                <a:r>
                  <a:rPr lang="en-GB" sz="1400" dirty="0" smtClean="0">
                    <a:solidFill>
                      <a:schemeClr val="bg2"/>
                    </a:solidFill>
                  </a:rPr>
                  <a:t>. The </a:t>
                </a:r>
                <a14:m>
                  <m:oMath xmlns:m="http://schemas.openxmlformats.org/officeDocument/2006/math">
                    <m:sSub>
                      <m:sSubPr>
                        <m:ctrlPr>
                          <a:rPr lang="fr-FR" sz="1400" b="1" i="1" smtClean="0">
                            <a:solidFill>
                              <a:schemeClr val="bg2"/>
                            </a:solidFill>
                            <a:latin typeface="Cambria Math" panose="02040503050406030204" pitchFamily="18" charset="0"/>
                            <a:cs typeface="Arial" panose="020B0604020202020204" pitchFamily="34" charset="0"/>
                          </a:rPr>
                        </m:ctrlPr>
                      </m:sSubPr>
                      <m:e>
                        <m:r>
                          <a:rPr lang="fr-FR" sz="1400" b="1">
                            <a:solidFill>
                              <a:schemeClr val="bg2"/>
                            </a:solidFill>
                            <a:latin typeface="Cambria Math" panose="02040503050406030204" pitchFamily="18" charset="0"/>
                            <a:cs typeface="Arial" panose="020B0604020202020204" pitchFamily="34" charset="0"/>
                          </a:rPr>
                          <m:t>𝛼</m:t>
                        </m:r>
                      </m:e>
                      <m:sub>
                        <m:r>
                          <a:rPr lang="fr-FR" sz="1400" b="1">
                            <a:solidFill>
                              <a:schemeClr val="bg2"/>
                            </a:solidFill>
                            <a:latin typeface="Cambria Math" panose="02040503050406030204" pitchFamily="18" charset="0"/>
                            <a:cs typeface="Arial" panose="020B0604020202020204" pitchFamily="34" charset="0"/>
                          </a:rPr>
                          <m:t>+</m:t>
                        </m:r>
                      </m:sub>
                    </m:sSub>
                  </m:oMath>
                </a14:m>
                <a:r>
                  <a:rPr lang="en-GB" sz="1400" dirty="0" smtClean="0">
                    <a:solidFill>
                      <a:schemeClr val="bg2"/>
                    </a:solidFill>
                  </a:rPr>
                  <a:t> number for which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𝛽</m:t>
                    </m:r>
                  </m:oMath>
                </a14:m>
                <a:r>
                  <a:rPr lang="en-GB" sz="1400" dirty="0" smtClean="0">
                    <a:solidFill>
                      <a:schemeClr val="bg2"/>
                    </a:solidFill>
                  </a:rPr>
                  <a:t> is maximum indicates the wave length that we should observe under the specified chosen conditions. The sign of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𝑣</m:t>
                    </m:r>
                  </m:oMath>
                </a14:m>
                <a:r>
                  <a:rPr lang="en-GB" sz="1400" dirty="0" smtClean="0">
                    <a:solidFill>
                      <a:schemeClr val="bg2"/>
                    </a:solidFill>
                  </a:rPr>
                  <a:t> corresponding to this </a:t>
                </a:r>
                <a14:m>
                  <m:oMath xmlns:m="http://schemas.openxmlformats.org/officeDocument/2006/math">
                    <m:sSub>
                      <m:sSubPr>
                        <m:ctrlPr>
                          <a:rPr lang="fr-FR" sz="1400" b="1" i="1">
                            <a:solidFill>
                              <a:schemeClr val="bg2"/>
                            </a:solidFill>
                            <a:latin typeface="Cambria Math" panose="02040503050406030204" pitchFamily="18" charset="0"/>
                            <a:cs typeface="Arial" panose="020B0604020202020204" pitchFamily="34" charset="0"/>
                          </a:rPr>
                        </m:ctrlPr>
                      </m:sSubPr>
                      <m:e>
                        <m:r>
                          <a:rPr lang="fr-FR" sz="1400" b="1">
                            <a:solidFill>
                              <a:schemeClr val="bg2"/>
                            </a:solidFill>
                            <a:latin typeface="Cambria Math" panose="02040503050406030204" pitchFamily="18" charset="0"/>
                            <a:cs typeface="Arial" panose="020B0604020202020204" pitchFamily="34" charset="0"/>
                          </a:rPr>
                          <m:t>𝛼</m:t>
                        </m:r>
                      </m:e>
                      <m:sub>
                        <m:r>
                          <a:rPr lang="fr-FR" sz="1400" b="1">
                            <a:solidFill>
                              <a:schemeClr val="bg2"/>
                            </a:solidFill>
                            <a:latin typeface="Cambria Math" panose="02040503050406030204" pitchFamily="18" charset="0"/>
                            <a:cs typeface="Arial" panose="020B0604020202020204" pitchFamily="34" charset="0"/>
                          </a:rPr>
                          <m:t>+</m:t>
                        </m:r>
                      </m:sub>
                    </m:sSub>
                  </m:oMath>
                </a14:m>
                <a:r>
                  <a:rPr lang="en-GB" sz="1400" dirty="0" smtClean="0">
                    <a:solidFill>
                      <a:schemeClr val="bg2"/>
                    </a:solidFill>
                  </a:rPr>
                  <a:t> gives the propagation direction of the waves.</a:t>
                </a:r>
                <a:endParaRPr lang="en-GB" sz="1400" dirty="0">
                  <a:solidFill>
                    <a:schemeClr val="bg2"/>
                  </a:solidFill>
                </a:endParaRPr>
              </a:p>
              <a:p>
                <a:endParaRPr lang="fr-FR" dirty="0"/>
              </a:p>
            </p:txBody>
          </p:sp>
        </mc:Choice>
        <mc:Fallback xmlns="">
          <p:sp>
            <p:nvSpPr>
              <p:cNvPr id="41" name="ZoneTexte 40"/>
              <p:cNvSpPr txBox="1">
                <a:spLocks noRot="1" noChangeAspect="1" noMove="1" noResize="1" noEditPoints="1" noAdjustHandles="1" noChangeArrowheads="1" noChangeShapeType="1" noTextEdit="1"/>
              </p:cNvSpPr>
              <p:nvPr/>
            </p:nvSpPr>
            <p:spPr>
              <a:xfrm>
                <a:off x="242458" y="2410790"/>
                <a:ext cx="4210588" cy="2533835"/>
              </a:xfrm>
              <a:prstGeom prst="rect">
                <a:avLst/>
              </a:prstGeom>
              <a:blipFill rotWithShape="0">
                <a:blip r:embed="rId12"/>
                <a:stretch>
                  <a:fillRect l="-435" t="-2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ZoneTexte 41"/>
              <p:cNvSpPr txBox="1"/>
              <p:nvPr/>
            </p:nvSpPr>
            <p:spPr>
              <a:xfrm>
                <a:off x="5516535" y="2499170"/>
                <a:ext cx="1812291" cy="369332"/>
              </a:xfrm>
              <a:prstGeom prst="rect">
                <a:avLst/>
              </a:prstGeom>
              <a:noFill/>
            </p:spPr>
            <p:txBody>
              <a:bodyPr wrap="none" rtlCol="0">
                <a:spAutoFit/>
              </a:bodyPr>
              <a:lstStyle/>
              <a:p>
                <a:r>
                  <a:rPr lang="fr-FR" dirty="0" err="1" smtClean="0">
                    <a:solidFill>
                      <a:schemeClr val="bg2"/>
                    </a:solidFill>
                  </a:rPr>
                  <a:t>Growth</a:t>
                </a:r>
                <a:r>
                  <a:rPr lang="fr-FR" dirty="0" smtClean="0">
                    <a:solidFill>
                      <a:schemeClr val="bg2"/>
                    </a:solidFill>
                  </a:rPr>
                  <a:t> rate </a:t>
                </a:r>
                <a14:m>
                  <m:oMath xmlns:m="http://schemas.openxmlformats.org/officeDocument/2006/math">
                    <m:r>
                      <a:rPr lang="en-GB" i="1">
                        <a:solidFill>
                          <a:schemeClr val="bg2"/>
                        </a:solidFill>
                        <a:latin typeface="Cambria Math" panose="02040503050406030204" pitchFamily="18" charset="0"/>
                        <a:ea typeface="Cambria Math" panose="02040503050406030204" pitchFamily="18" charset="0"/>
                      </a:rPr>
                      <m:t>𝛽</m:t>
                    </m:r>
                  </m:oMath>
                </a14:m>
                <a:r>
                  <a:rPr lang="fr-FR" dirty="0" smtClean="0">
                    <a:solidFill>
                      <a:schemeClr val="bg2"/>
                    </a:solidFill>
                  </a:rPr>
                  <a:t> </a:t>
                </a:r>
                <a:endParaRPr lang="fr-FR" dirty="0">
                  <a:solidFill>
                    <a:schemeClr val="bg2"/>
                  </a:solidFill>
                </a:endParaRPr>
              </a:p>
            </p:txBody>
          </p:sp>
        </mc:Choice>
        <mc:Fallback xmlns="">
          <p:sp>
            <p:nvSpPr>
              <p:cNvPr id="42" name="ZoneTexte 41"/>
              <p:cNvSpPr txBox="1">
                <a:spLocks noRot="1" noChangeAspect="1" noMove="1" noResize="1" noEditPoints="1" noAdjustHandles="1" noChangeArrowheads="1" noChangeShapeType="1" noTextEdit="1"/>
              </p:cNvSpPr>
              <p:nvPr/>
            </p:nvSpPr>
            <p:spPr>
              <a:xfrm>
                <a:off x="5516535" y="2499170"/>
                <a:ext cx="1812291" cy="369332"/>
              </a:xfrm>
              <a:prstGeom prst="rect">
                <a:avLst/>
              </a:prstGeom>
              <a:blipFill rotWithShape="0">
                <a:blip r:embed="rId13"/>
                <a:stretch>
                  <a:fillRect l="-3030" t="-9836"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42"/>
              <p:cNvSpPr txBox="1"/>
              <p:nvPr/>
            </p:nvSpPr>
            <p:spPr>
              <a:xfrm>
                <a:off x="9012297" y="2501353"/>
                <a:ext cx="2438809" cy="369332"/>
              </a:xfrm>
              <a:prstGeom prst="rect">
                <a:avLst/>
              </a:prstGeom>
              <a:noFill/>
            </p:spPr>
            <p:txBody>
              <a:bodyPr wrap="none" rtlCol="0">
                <a:spAutoFit/>
              </a:bodyPr>
              <a:lstStyle/>
              <a:p>
                <a:r>
                  <a:rPr lang="fr-FR" dirty="0" smtClean="0">
                    <a:solidFill>
                      <a:schemeClr val="bg2"/>
                    </a:solidFill>
                  </a:rPr>
                  <a:t>Migration </a:t>
                </a:r>
                <a:r>
                  <a:rPr lang="fr-FR" dirty="0" err="1" smtClean="0">
                    <a:solidFill>
                      <a:schemeClr val="bg2"/>
                    </a:solidFill>
                  </a:rPr>
                  <a:t>velocity</a:t>
                </a:r>
                <a:r>
                  <a:rPr lang="fr-FR" dirty="0" smtClean="0">
                    <a:solidFill>
                      <a:schemeClr val="bg2"/>
                    </a:solidFill>
                  </a:rPr>
                  <a:t> </a:t>
                </a:r>
                <a14:m>
                  <m:oMath xmlns:m="http://schemas.openxmlformats.org/officeDocument/2006/math">
                    <m:r>
                      <a:rPr lang="fr-FR" i="1">
                        <a:solidFill>
                          <a:schemeClr val="bg2"/>
                        </a:solidFill>
                        <a:latin typeface="Cambria Math" panose="02040503050406030204" pitchFamily="18" charset="0"/>
                        <a:ea typeface="Cambria Math" panose="02040503050406030204" pitchFamily="18" charset="0"/>
                      </a:rPr>
                      <m:t>𝑣</m:t>
                    </m:r>
                  </m:oMath>
                </a14:m>
                <a:r>
                  <a:rPr lang="fr-FR" dirty="0" smtClean="0">
                    <a:solidFill>
                      <a:schemeClr val="bg2"/>
                    </a:solidFill>
                  </a:rPr>
                  <a:t> </a:t>
                </a:r>
                <a:endParaRPr lang="fr-FR" dirty="0">
                  <a:solidFill>
                    <a:schemeClr val="bg2"/>
                  </a:solidFill>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9012297" y="2501353"/>
                <a:ext cx="2438809" cy="369332"/>
              </a:xfrm>
              <a:prstGeom prst="rect">
                <a:avLst/>
              </a:prstGeom>
              <a:blipFill rotWithShape="0">
                <a:blip r:embed="rId14"/>
                <a:stretch>
                  <a:fillRect l="-2000" t="-8197" b="-24590"/>
                </a:stretch>
              </a:blipFill>
            </p:spPr>
            <p:txBody>
              <a:bodyPr/>
              <a:lstStyle/>
              <a:p>
                <a:r>
                  <a:rPr lang="fr-FR">
                    <a:noFill/>
                  </a:rPr>
                  <a:t> </a:t>
                </a:r>
              </a:p>
            </p:txBody>
          </p:sp>
        </mc:Fallback>
      </mc:AlternateContent>
      <p:pic>
        <p:nvPicPr>
          <p:cNvPr id="44" name="Image 4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55751" y="2827090"/>
            <a:ext cx="3681358" cy="2002943"/>
          </a:xfrm>
          <a:prstGeom prst="rect">
            <a:avLst/>
          </a:prstGeom>
        </p:spPr>
      </p:pic>
      <p:pic>
        <p:nvPicPr>
          <p:cNvPr id="45" name="Image 4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89610" y="2829098"/>
            <a:ext cx="3677668" cy="2000935"/>
          </a:xfrm>
          <a:prstGeom prst="rect">
            <a:avLst/>
          </a:prstGeom>
        </p:spPr>
      </p:pic>
      <p:sp>
        <p:nvSpPr>
          <p:cNvPr id="46" name="Rectangle 45"/>
          <p:cNvSpPr/>
          <p:nvPr/>
        </p:nvSpPr>
        <p:spPr>
          <a:xfrm>
            <a:off x="-528269" y="-340441"/>
            <a:ext cx="12954000" cy="769620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7" name="Image 46"/>
          <p:cNvPicPr>
            <a:picLocks noChangeAspect="1"/>
          </p:cNvPicPr>
          <p:nvPr/>
        </p:nvPicPr>
        <p:blipFill rotWithShape="1">
          <a:blip r:embed="rId11">
            <a:extLst>
              <a:ext uri="{28A0092B-C50C-407E-A947-70E740481C1C}">
                <a14:useLocalDpi xmlns:a14="http://schemas.microsoft.com/office/drawing/2010/main" val="0"/>
              </a:ext>
            </a:extLst>
          </a:blip>
          <a:srcRect l="16497" t="41667" r="15973" b="41481"/>
          <a:stretch/>
        </p:blipFill>
        <p:spPr>
          <a:xfrm>
            <a:off x="2466611" y="2112302"/>
            <a:ext cx="7912141" cy="2790715"/>
          </a:xfrm>
          <a:prstGeom prst="rect">
            <a:avLst/>
          </a:prstGeom>
        </p:spPr>
      </p:pic>
      <p:grpSp>
        <p:nvGrpSpPr>
          <p:cNvPr id="48" name="Groupe 47"/>
          <p:cNvGrpSpPr/>
          <p:nvPr/>
        </p:nvGrpSpPr>
        <p:grpSpPr>
          <a:xfrm>
            <a:off x="10033193" y="2117881"/>
            <a:ext cx="344980" cy="335490"/>
            <a:chOff x="10443937" y="884618"/>
            <a:chExt cx="344980" cy="335490"/>
          </a:xfrm>
          <a:effectLst>
            <a:outerShdw blurRad="63500" sx="102000" sy="102000" algn="ctr" rotWithShape="0">
              <a:prstClr val="black">
                <a:alpha val="40000"/>
              </a:prstClr>
            </a:outerShdw>
          </a:effectLst>
        </p:grpSpPr>
        <p:sp>
          <p:nvSpPr>
            <p:cNvPr id="49" name="Rectangle 48">
              <a:hlinkClick r:id="rId17"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50" name="Connecteur droit 49">
              <a:hlinkClick r:id="rId17"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a:hlinkClick r:id="rId17"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9485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à coins arrondis 4">
            <a:hlinkClick r:id="rId4"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ZoneTexte 5">
            <a:hlinkClick r:id="rId4"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7"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8" name="Rectangle à coins arrondis 7">
            <a:hlinkClick r:id="rId6" action="ppaction://hlinksldjump"/>
          </p:cNvPr>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a:hlinkClick r:id="rId6" action="ppaction://hlinksldjump"/>
          </p:cNvPr>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9"/>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2944598" y="4189971"/>
            <a:ext cx="1073768" cy="161701"/>
            <a:chOff x="2567268" y="4205935"/>
            <a:chExt cx="1073768" cy="161701"/>
          </a:xfrm>
        </p:grpSpPr>
        <p:sp>
          <p:nvSpPr>
            <p:cNvPr id="14" name="Ellipse 13"/>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Rectangle à coins arrondis 17">
            <a:hlinkClick r:id="rId7" action="ppaction://hlinksldjump"/>
          </p:cNvPr>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9" name="ZoneTexte 18">
            <a:hlinkClick r:id="rId7" action="ppaction://hlinksldjump"/>
          </p:cNvPr>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0" name="Flèche droite 19"/>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8"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2" name="ZoneTexte 21">
            <a:hlinkClick r:id="rId8"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3" name="Rectangle 2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24" name="Image 2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5"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26" name="Rectangle 25"/>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 name="Groupe 26"/>
          <p:cNvGrpSpPr/>
          <p:nvPr/>
        </p:nvGrpSpPr>
        <p:grpSpPr>
          <a:xfrm>
            <a:off x="2944598" y="4189971"/>
            <a:ext cx="1073768" cy="161701"/>
            <a:chOff x="2567268" y="4205935"/>
            <a:chExt cx="1073768" cy="161701"/>
          </a:xfrm>
        </p:grpSpPr>
        <p:sp>
          <p:nvSpPr>
            <p:cNvPr id="28" name="Ellipse 27"/>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Légende encadrée 1 31"/>
          <p:cNvSpPr/>
          <p:nvPr/>
        </p:nvSpPr>
        <p:spPr>
          <a:xfrm>
            <a:off x="85725" y="116115"/>
            <a:ext cx="12004673" cy="4805408"/>
          </a:xfrm>
          <a:prstGeom prst="borderCallout1">
            <a:avLst>
              <a:gd name="adj1" fmla="val 100143"/>
              <a:gd name="adj2" fmla="val 62332"/>
              <a:gd name="adj3" fmla="val 103621"/>
              <a:gd name="adj4" fmla="val 62354"/>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3" name="Groupe 32"/>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34" name="Rectangle 33">
              <a:hlinkClick r:id="rId9"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35" name="Connecteur droit 34">
              <a:hlinkClick r:id="rId9"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a:hlinkClick r:id="rId9"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ZoneTexte 36"/>
          <p:cNvSpPr txBox="1"/>
          <p:nvPr/>
        </p:nvSpPr>
        <p:spPr>
          <a:xfrm>
            <a:off x="231686" y="156641"/>
            <a:ext cx="5495415"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Amplification and propagation of the waves</a:t>
            </a:r>
            <a:endParaRPr lang="en-GB" sz="2000" b="1" dirty="0">
              <a:solidFill>
                <a:schemeClr val="bg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ZoneTexte 37"/>
              <p:cNvSpPr txBox="1"/>
              <p:nvPr/>
            </p:nvSpPr>
            <p:spPr>
              <a:xfrm>
                <a:off x="231686" y="527935"/>
                <a:ext cx="7379728" cy="2897075"/>
              </a:xfrm>
              <a:prstGeom prst="rect">
                <a:avLst/>
              </a:prstGeom>
              <a:noFill/>
            </p:spPr>
            <p:txBody>
              <a:bodyPr wrap="square" rtlCol="0">
                <a:spAutoFit/>
              </a:bodyPr>
              <a:lstStyle/>
              <a:p>
                <a:r>
                  <a:rPr lang="en-GB" sz="1400" dirty="0" smtClean="0">
                    <a:solidFill>
                      <a:schemeClr val="bg2"/>
                    </a:solidFill>
                  </a:rPr>
                  <a:t>The profile of the ice surface depends on the spatial dimension x and time. The profile evolution can then be written under the form:</a:t>
                </a:r>
                <a14:m>
                  <m:oMath xmlns:m="http://schemas.openxmlformats.org/officeDocument/2006/math">
                    <m:r>
                      <a:rPr lang="fr-FR" sz="1400" b="0" i="0" smtClean="0">
                        <a:solidFill>
                          <a:schemeClr val="bg2"/>
                        </a:solidFill>
                        <a:latin typeface="Cambria Math" panose="02040503050406030204" pitchFamily="18" charset="0"/>
                        <a:ea typeface="Cambria Math" panose="02040503050406030204" pitchFamily="18" charset="0"/>
                      </a:rPr>
                      <m:t> </m:t>
                    </m:r>
                  </m:oMath>
                </a14:m>
                <a:endParaRPr lang="fr-FR" sz="1400" b="0" i="0" dirty="0" smtClean="0">
                  <a:solidFill>
                    <a:schemeClr val="bg2"/>
                  </a:solidFill>
                  <a:latin typeface="Cambria Math" panose="02040503050406030204" pitchFamily="18" charset="0"/>
                  <a:ea typeface="Cambria Math" panose="02040503050406030204" pitchFamily="18" charset="0"/>
                </a:endParaRPr>
              </a:p>
              <a:p>
                <a:r>
                  <a:rPr lang="en-GB" sz="1400" dirty="0" smtClean="0">
                    <a:solidFill>
                      <a:schemeClr val="bg2"/>
                    </a:solidFill>
                    <a:ea typeface="Cambria Math" panose="02040503050406030204" pitchFamily="18" charset="0"/>
                  </a:rPr>
                  <a:t>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𝜁</m:t>
                    </m:r>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𝑥</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𝑡</m:t>
                        </m:r>
                      </m:e>
                    </m:d>
                    <m:r>
                      <a:rPr lang="fr-FR" sz="1400" i="1">
                        <a:solidFill>
                          <a:schemeClr val="bg2"/>
                        </a:solidFill>
                        <a:latin typeface="Cambria Math" panose="02040503050406030204" pitchFamily="18" charset="0"/>
                        <a:ea typeface="Cambria Math" panose="02040503050406030204" pitchFamily="18" charset="0"/>
                      </a:rPr>
                      <m:t>=</m:t>
                    </m:r>
                    <m:f>
                      <m:fPr>
                        <m:ctrlPr>
                          <a:rPr lang="fr-FR" sz="1400" i="1">
                            <a:solidFill>
                              <a:schemeClr val="bg2"/>
                            </a:solidFill>
                            <a:latin typeface="Cambria Math" panose="02040503050406030204" pitchFamily="18" charset="0"/>
                            <a:ea typeface="Cambria Math" panose="02040503050406030204" pitchFamily="18" charset="0"/>
                          </a:rPr>
                        </m:ctrlPr>
                      </m:fPr>
                      <m:num>
                        <m:r>
                          <a:rPr lang="fr-FR" sz="1400" i="1">
                            <a:solidFill>
                              <a:schemeClr val="bg2"/>
                            </a:solidFill>
                            <a:latin typeface="Cambria Math" panose="02040503050406030204" pitchFamily="18" charset="0"/>
                            <a:ea typeface="Cambria Math" panose="02040503050406030204" pitchFamily="18" charset="0"/>
                          </a:rPr>
                          <m:t>1</m:t>
                        </m:r>
                      </m:num>
                      <m:den>
                        <m:r>
                          <a:rPr lang="fr-FR" sz="1400" i="1">
                            <a:solidFill>
                              <a:schemeClr val="bg2"/>
                            </a:solidFill>
                            <a:latin typeface="Cambria Math" panose="02040503050406030204" pitchFamily="18" charset="0"/>
                            <a:ea typeface="Cambria Math" panose="02040503050406030204" pitchFamily="18" charset="0"/>
                          </a:rPr>
                          <m:t>𝑘</m:t>
                        </m:r>
                      </m:den>
                    </m:f>
                    <m:d>
                      <m:dPr>
                        <m:begChr m:val="["/>
                        <m:endChr m:val="]"/>
                        <m:ctrlPr>
                          <a:rPr lang="fr-FR" sz="1400" i="1">
                            <a:solidFill>
                              <a:schemeClr val="bg2"/>
                            </a:solidFill>
                            <a:latin typeface="Cambria Math" panose="02040503050406030204" pitchFamily="18" charset="0"/>
                            <a:ea typeface="Cambria Math" panose="02040503050406030204" pitchFamily="18" charset="0"/>
                          </a:rPr>
                        </m:ctrlPr>
                      </m:dPr>
                      <m:e>
                        <m:acc>
                          <m:accPr>
                            <m:chr m:val="̅"/>
                            <m:ctrlPr>
                              <a:rPr lang="fr-FR" sz="1400" i="1">
                                <a:solidFill>
                                  <a:schemeClr val="bg2"/>
                                </a:solidFill>
                                <a:latin typeface="Cambria Math" panose="02040503050406030204" pitchFamily="18" charset="0"/>
                                <a:ea typeface="Cambria Math" panose="02040503050406030204" pitchFamily="18" charset="0"/>
                              </a:rPr>
                            </m:ctrlPr>
                          </m:accPr>
                          <m:e>
                            <m:r>
                              <a:rPr lang="fr-FR" sz="1400" i="1">
                                <a:solidFill>
                                  <a:schemeClr val="bg2"/>
                                </a:solidFill>
                                <a:latin typeface="Cambria Math" panose="02040503050406030204" pitchFamily="18" charset="0"/>
                                <a:ea typeface="Cambria Math" panose="02040503050406030204" pitchFamily="18" charset="0"/>
                              </a:rPr>
                              <m:t>𝜁</m:t>
                            </m:r>
                          </m:e>
                        </m:acc>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𝑡</m:t>
                            </m:r>
                          </m:e>
                        </m:d>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𝑘</m:t>
                        </m:r>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ea typeface="Cambria Math" panose="02040503050406030204" pitchFamily="18" charset="0"/>
                              </a:rPr>
                              <m:t>0</m:t>
                            </m:r>
                          </m:sub>
                        </m:sSub>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𝑡</m:t>
                        </m:r>
                        <m:r>
                          <a:rPr lang="fr-FR" sz="1400" i="1">
                            <a:solidFill>
                              <a:schemeClr val="bg2"/>
                            </a:solidFill>
                            <a:latin typeface="Cambria Math" panose="02040503050406030204" pitchFamily="18" charset="0"/>
                            <a:ea typeface="Cambria Math" panose="02040503050406030204" pitchFamily="18" charset="0"/>
                          </a:rPr>
                          <m:t>)</m:t>
                        </m:r>
                        <m:func>
                          <m:funcPr>
                            <m:ctrlPr>
                              <a:rPr lang="fr-FR" sz="1400" i="1">
                                <a:solidFill>
                                  <a:schemeClr val="bg2"/>
                                </a:solidFill>
                                <a:latin typeface="Cambria Math" panose="02040503050406030204" pitchFamily="18" charset="0"/>
                                <a:ea typeface="Cambria Math" panose="02040503050406030204" pitchFamily="18" charset="0"/>
                              </a:rPr>
                            </m:ctrlPr>
                          </m:funcPr>
                          <m:fName>
                            <m:r>
                              <m:rPr>
                                <m:sty m:val="p"/>
                              </m:rPr>
                              <a:rPr lang="fr-FR" sz="1400">
                                <a:solidFill>
                                  <a:schemeClr val="bg2"/>
                                </a:solidFill>
                                <a:latin typeface="Cambria Math" panose="02040503050406030204" pitchFamily="18" charset="0"/>
                                <a:ea typeface="Cambria Math" panose="02040503050406030204" pitchFamily="18" charset="0"/>
                              </a:rPr>
                              <m:t>cos</m:t>
                            </m:r>
                          </m:fName>
                          <m:e>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𝑘𝑥</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𝑘𝑣𝑡</m:t>
                                </m:r>
                              </m:e>
                            </m:d>
                          </m:e>
                        </m:func>
                      </m:e>
                    </m:d>
                  </m:oMath>
                </a14:m>
                <a:r>
                  <a:rPr lang="en-GB" sz="1400" dirty="0" smtClean="0">
                    <a:solidFill>
                      <a:schemeClr val="bg2"/>
                    </a:solidFill>
                  </a:rPr>
                  <a:t> , </a:t>
                </a:r>
                <a:r>
                  <a:rPr lang="en-GB" sz="1400" dirty="0">
                    <a:solidFill>
                      <a:schemeClr val="bg2"/>
                    </a:solidFill>
                  </a:rPr>
                  <a:t>where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𝑣</m:t>
                    </m:r>
                  </m:oMath>
                </a14:m>
                <a:r>
                  <a:rPr lang="en-GB" sz="1400" dirty="0">
                    <a:solidFill>
                      <a:schemeClr val="bg2"/>
                    </a:solidFill>
                  </a:rPr>
                  <a:t> is the migration velocity. </a:t>
                </a:r>
              </a:p>
              <a:p>
                <a:r>
                  <a:rPr lang="en-GB" sz="1400" dirty="0" smtClean="0">
                    <a:solidFill>
                      <a:schemeClr val="bg2"/>
                    </a:solidFill>
                  </a:rPr>
                  <a:t>The mass conservation equation in a sublimation case is : </a:t>
                </a:r>
                <a14:m>
                  <m:oMath xmlns:m="http://schemas.openxmlformats.org/officeDocument/2006/math">
                    <m:r>
                      <a:rPr lang="fr-FR" sz="1400" i="1">
                        <a:solidFill>
                          <a:schemeClr val="bg2"/>
                        </a:solidFill>
                        <a:latin typeface="Cambria Math" panose="02040503050406030204" pitchFamily="18" charset="0"/>
                      </a:rPr>
                      <m:t>−</m:t>
                    </m:r>
                    <m:sSub>
                      <m:sSubPr>
                        <m:ctrlPr>
                          <a:rPr lang="fr-FR"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𝜌</m:t>
                        </m:r>
                      </m:e>
                      <m:sub>
                        <m:r>
                          <a:rPr lang="fr-FR" sz="1400" i="1">
                            <a:solidFill>
                              <a:schemeClr val="bg2"/>
                            </a:solidFill>
                            <a:latin typeface="Cambria Math" panose="02040503050406030204" pitchFamily="18" charset="0"/>
                          </a:rPr>
                          <m:t>𝑠</m:t>
                        </m:r>
                      </m:sub>
                    </m:sSub>
                    <m:f>
                      <m:fPr>
                        <m:ctrlPr>
                          <a:rPr lang="fr-FR" sz="1400" i="1">
                            <a:solidFill>
                              <a:schemeClr val="bg2"/>
                            </a:solidFill>
                            <a:latin typeface="Cambria Math" panose="02040503050406030204" pitchFamily="18" charset="0"/>
                          </a:rPr>
                        </m:ctrlPr>
                      </m:fPr>
                      <m:num>
                        <m:r>
                          <a:rPr lang="fr-FR" sz="1400" i="1">
                            <a:solidFill>
                              <a:schemeClr val="bg2"/>
                            </a:solidFill>
                            <a:latin typeface="Cambria Math" panose="02040503050406030204" pitchFamily="18" charset="0"/>
                          </a:rPr>
                          <m:t>𝑑</m:t>
                        </m:r>
                        <m:r>
                          <a:rPr lang="fr-FR" sz="1400" i="1">
                            <a:solidFill>
                              <a:schemeClr val="bg2"/>
                            </a:solidFill>
                            <a:latin typeface="Cambria Math" panose="02040503050406030204" pitchFamily="18" charset="0"/>
                            <a:ea typeface="Cambria Math" panose="02040503050406030204" pitchFamily="18" charset="0"/>
                          </a:rPr>
                          <m:t>𝜁</m:t>
                        </m:r>
                      </m:num>
                      <m:den>
                        <m:r>
                          <a:rPr lang="fr-FR" sz="1400" i="1">
                            <a:solidFill>
                              <a:schemeClr val="bg2"/>
                            </a:solidFill>
                            <a:latin typeface="Cambria Math" panose="02040503050406030204" pitchFamily="18" charset="0"/>
                          </a:rPr>
                          <m:t>𝑑𝑡</m:t>
                        </m:r>
                      </m:den>
                    </m:f>
                    <m:r>
                      <a:rPr lang="fr-FR" sz="1400" i="1">
                        <a:solidFill>
                          <a:schemeClr val="bg2"/>
                        </a:solidFill>
                        <a:latin typeface="Cambria Math" panose="02040503050406030204" pitchFamily="18" charset="0"/>
                      </a:rPr>
                      <m:t>=</m:t>
                    </m:r>
                    <m:r>
                      <a:rPr lang="fr-FR" sz="1400" i="1">
                        <a:solidFill>
                          <a:schemeClr val="bg2"/>
                        </a:solidFill>
                        <a:latin typeface="Cambria Math" panose="02040503050406030204" pitchFamily="18" charset="0"/>
                      </a:rPr>
                      <m:t>𝑚</m:t>
                    </m:r>
                  </m:oMath>
                </a14:m>
                <a:r>
                  <a:rPr lang="en-GB" sz="1400" dirty="0">
                    <a:solidFill>
                      <a:schemeClr val="bg2"/>
                    </a:solidFill>
                  </a:rPr>
                  <a:t>,</a:t>
                </a:r>
              </a:p>
              <a:p>
                <a:r>
                  <a:rPr lang="en-GB" sz="1400" dirty="0" smtClean="0">
                    <a:solidFill>
                      <a:schemeClr val="bg2"/>
                    </a:solidFill>
                  </a:rPr>
                  <a:t>where the mass flux m can also be decomposed under the form :</a:t>
                </a:r>
                <a:endParaRPr lang="en-GB" sz="1400" dirty="0">
                  <a:solidFill>
                    <a:schemeClr val="bg2"/>
                  </a:solidFill>
                </a:endParaRPr>
              </a:p>
              <a:p>
                <a:r>
                  <a:rPr lang="en-GB" sz="1400" dirty="0" smtClean="0">
                    <a:solidFill>
                      <a:schemeClr val="bg2"/>
                    </a:solidFill>
                  </a:rPr>
                  <a:t>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𝑚</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𝑀</m:t>
                    </m:r>
                    <m:d>
                      <m:dPr>
                        <m:begChr m:val="["/>
                        <m:endChr m:val="]"/>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1+</m:t>
                        </m:r>
                        <m:acc>
                          <m:accPr>
                            <m:chr m:val="̂"/>
                            <m:ctrlPr>
                              <a:rPr lang="fr-FR" sz="1400" i="1">
                                <a:solidFill>
                                  <a:schemeClr val="bg2"/>
                                </a:solidFill>
                                <a:latin typeface="Cambria Math" panose="02040503050406030204" pitchFamily="18" charset="0"/>
                                <a:ea typeface="Cambria Math" panose="02040503050406030204" pitchFamily="18" charset="0"/>
                              </a:rPr>
                            </m:ctrlPr>
                          </m:accPr>
                          <m:e>
                            <m:r>
                              <a:rPr lang="fr-FR" sz="1400" i="1">
                                <a:solidFill>
                                  <a:schemeClr val="bg2"/>
                                </a:solidFill>
                                <a:latin typeface="Cambria Math" panose="02040503050406030204" pitchFamily="18" charset="0"/>
                                <a:ea typeface="Cambria Math" panose="02040503050406030204" pitchFamily="18" charset="0"/>
                              </a:rPr>
                              <m:t>𝑚</m:t>
                            </m:r>
                          </m:e>
                        </m:acc>
                        <m:r>
                          <a:rPr lang="fr-FR" sz="1400" i="1">
                            <a:solidFill>
                              <a:schemeClr val="bg2"/>
                            </a:solidFill>
                            <a:latin typeface="Cambria Math" panose="02040503050406030204" pitchFamily="18" charset="0"/>
                            <a:ea typeface="Cambria Math" panose="02040503050406030204" pitchFamily="18" charset="0"/>
                          </a:rPr>
                          <m:t>𝑘</m:t>
                        </m:r>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ea typeface="Cambria Math" panose="02040503050406030204" pitchFamily="18" charset="0"/>
                              </a:rPr>
                              <m:t>0</m:t>
                            </m:r>
                          </m:sub>
                        </m:sSub>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𝑡</m:t>
                            </m:r>
                          </m:e>
                        </m:d>
                        <m:func>
                          <m:funcPr>
                            <m:ctrlPr>
                              <a:rPr lang="fr-FR" sz="1400" i="1">
                                <a:solidFill>
                                  <a:schemeClr val="bg2"/>
                                </a:solidFill>
                                <a:latin typeface="Cambria Math" panose="02040503050406030204" pitchFamily="18" charset="0"/>
                                <a:ea typeface="Cambria Math" panose="02040503050406030204" pitchFamily="18" charset="0"/>
                              </a:rPr>
                            </m:ctrlPr>
                          </m:funcPr>
                          <m:fName>
                            <m:r>
                              <m:rPr>
                                <m:sty m:val="p"/>
                              </m:rPr>
                              <a:rPr lang="fr-FR" sz="1400">
                                <a:solidFill>
                                  <a:schemeClr val="bg2"/>
                                </a:solidFill>
                                <a:latin typeface="Cambria Math" panose="02040503050406030204" pitchFamily="18" charset="0"/>
                                <a:ea typeface="Cambria Math" panose="02040503050406030204" pitchFamily="18" charset="0"/>
                              </a:rPr>
                              <m:t>cos</m:t>
                            </m:r>
                          </m:fName>
                          <m:e>
                            <m:d>
                              <m:dPr>
                                <m:begChr m:val="["/>
                                <m:endChr m:val="]"/>
                                <m:ctrlPr>
                                  <a:rPr lang="fr-FR" sz="1400" i="1">
                                    <a:solidFill>
                                      <a:schemeClr val="bg2"/>
                                    </a:solidFill>
                                    <a:latin typeface="Cambria Math" panose="02040503050406030204" pitchFamily="18" charset="0"/>
                                    <a:ea typeface="Cambria Math" panose="02040503050406030204" pitchFamily="18" charset="0"/>
                                  </a:rPr>
                                </m:ctrlPr>
                              </m:dPr>
                              <m:e>
                                <m:d>
                                  <m:dPr>
                                    <m:ctrlPr>
                                      <a:rPr lang="fr-FR" sz="1400" i="1" smtClean="0">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𝑘𝑥</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𝜃</m:t>
                                    </m:r>
                                  </m:e>
                                </m:d>
                              </m:e>
                            </m:d>
                          </m:e>
                        </m:func>
                        <m:r>
                          <a:rPr lang="fr-FR" sz="1400" i="1">
                            <a:solidFill>
                              <a:schemeClr val="bg2"/>
                            </a:solidFill>
                            <a:latin typeface="Cambria Math" panose="02040503050406030204" pitchFamily="18" charset="0"/>
                            <a:ea typeface="Cambria Math" panose="02040503050406030204" pitchFamily="18" charset="0"/>
                          </a:rPr>
                          <m:t> −</m:t>
                        </m:r>
                        <m:r>
                          <a:rPr lang="fr-FR" sz="1400" i="1">
                            <a:solidFill>
                              <a:schemeClr val="bg2"/>
                            </a:solidFill>
                            <a:latin typeface="Cambria Math" panose="02040503050406030204" pitchFamily="18" charset="0"/>
                            <a:ea typeface="Cambria Math" panose="02040503050406030204" pitchFamily="18" charset="0"/>
                          </a:rPr>
                          <m:t>𝑘𝑣𝑡</m:t>
                        </m:r>
                      </m:e>
                    </m:d>
                  </m:oMath>
                </a14:m>
                <a:r>
                  <a:rPr lang="en-GB" sz="1400" dirty="0" smtClean="0">
                    <a:solidFill>
                      <a:schemeClr val="bg2"/>
                    </a:solidFill>
                  </a:rPr>
                  <a:t>,</a:t>
                </a:r>
              </a:p>
              <a:p>
                <a:r>
                  <a:rPr lang="en-GB" sz="1400" dirty="0" smtClean="0">
                    <a:solidFill>
                      <a:schemeClr val="bg2"/>
                    </a:solidFill>
                  </a:rPr>
                  <a:t>where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𝜃</m:t>
                    </m:r>
                  </m:oMath>
                </a14:m>
                <a:r>
                  <a:rPr lang="en-GB" sz="1400" dirty="0" smtClean="0">
                    <a:solidFill>
                      <a:schemeClr val="bg2"/>
                    </a:solidFill>
                  </a:rPr>
                  <a:t> is the phase shift between the crest and the maximum of the mass flux.</a:t>
                </a:r>
              </a:p>
              <a:p>
                <a:endParaRPr lang="en-GB" sz="1400" dirty="0">
                  <a:solidFill>
                    <a:schemeClr val="bg2"/>
                  </a:solidFill>
                </a:endParaRPr>
              </a:p>
              <a:p>
                <a:endParaRPr lang="en-GB" sz="1400" dirty="0">
                  <a:solidFill>
                    <a:schemeClr val="bg2"/>
                  </a:solidFill>
                </a:endParaRPr>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231686" y="527935"/>
                <a:ext cx="7379728" cy="2897075"/>
              </a:xfrm>
              <a:prstGeom prst="rect">
                <a:avLst/>
              </a:prstGeom>
              <a:blipFill rotWithShape="0">
                <a:blip r:embed="rId10"/>
                <a:stretch>
                  <a:fillRect l="-248" t="-421"/>
                </a:stretch>
              </a:blipFill>
            </p:spPr>
            <p:txBody>
              <a:bodyPr/>
              <a:lstStyle/>
              <a:p>
                <a:r>
                  <a:rPr lang="fr-FR">
                    <a:noFill/>
                  </a:rPr>
                  <a:t> </a:t>
                </a:r>
              </a:p>
            </p:txBody>
          </p:sp>
        </mc:Fallback>
      </mc:AlternateContent>
      <p:pic>
        <p:nvPicPr>
          <p:cNvPr id="39" name="Image 38"/>
          <p:cNvPicPr>
            <a:picLocks noChangeAspect="1"/>
          </p:cNvPicPr>
          <p:nvPr/>
        </p:nvPicPr>
        <p:blipFill rotWithShape="1">
          <a:blip r:embed="rId11">
            <a:extLst>
              <a:ext uri="{28A0092B-C50C-407E-A947-70E740481C1C}">
                <a14:useLocalDpi xmlns:a14="http://schemas.microsoft.com/office/drawing/2010/main" val="0"/>
              </a:ext>
            </a:extLst>
          </a:blip>
          <a:srcRect l="16497" t="41667" r="15973" b="41481"/>
          <a:stretch/>
        </p:blipFill>
        <p:spPr>
          <a:xfrm>
            <a:off x="7212169" y="556751"/>
            <a:ext cx="4819950" cy="1700059"/>
          </a:xfrm>
          <a:prstGeom prst="rect">
            <a:avLst/>
          </a:prstGeom>
        </p:spPr>
      </p:pic>
      <p:sp>
        <p:nvSpPr>
          <p:cNvPr id="40" name="ZoneTexte 39"/>
          <p:cNvSpPr txBox="1"/>
          <p:nvPr/>
        </p:nvSpPr>
        <p:spPr>
          <a:xfrm>
            <a:off x="5829300" y="2857500"/>
            <a:ext cx="65" cy="276999"/>
          </a:xfrm>
          <a:prstGeom prst="rect">
            <a:avLst/>
          </a:prstGeom>
          <a:noFill/>
        </p:spPr>
        <p:txBody>
          <a:bodyPr wrap="none" lIns="0" tIns="0" rIns="0" bIns="0" rtlCol="0">
            <a:spAutoFit/>
          </a:bodyPr>
          <a:lstStyle/>
          <a:p>
            <a:endParaRPr lang="fr-FR" dirty="0"/>
          </a:p>
        </p:txBody>
      </p:sp>
      <mc:AlternateContent xmlns:mc="http://schemas.openxmlformats.org/markup-compatibility/2006" xmlns:a14="http://schemas.microsoft.com/office/drawing/2010/main">
        <mc:Choice Requires="a14">
          <p:sp>
            <p:nvSpPr>
              <p:cNvPr id="41" name="ZoneTexte 40"/>
              <p:cNvSpPr txBox="1"/>
              <p:nvPr/>
            </p:nvSpPr>
            <p:spPr>
              <a:xfrm>
                <a:off x="242458" y="2410790"/>
                <a:ext cx="4210588" cy="2533835"/>
              </a:xfrm>
              <a:prstGeom prst="rect">
                <a:avLst/>
              </a:prstGeom>
              <a:noFill/>
            </p:spPr>
            <p:txBody>
              <a:bodyPr wrap="square" rtlCol="0">
                <a:spAutoFit/>
              </a:bodyPr>
              <a:lstStyle/>
              <a:p>
                <a:r>
                  <a:rPr lang="en-GB" sz="1400" dirty="0">
                    <a:solidFill>
                      <a:schemeClr val="bg2"/>
                    </a:solidFill>
                  </a:rPr>
                  <a:t>Combining these equations, a growth rate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𝛽</m:t>
                    </m:r>
                  </m:oMath>
                </a14:m>
                <a:r>
                  <a:rPr lang="en-GB" sz="1400" dirty="0">
                    <a:solidFill>
                      <a:schemeClr val="bg2"/>
                    </a:solidFill>
                  </a:rPr>
                  <a:t> (such as </a:t>
                </a:r>
                <a14:m>
                  <m:oMath xmlns:m="http://schemas.openxmlformats.org/officeDocument/2006/math">
                    <m:sSub>
                      <m:sSubPr>
                        <m:ctrlPr>
                          <a:rPr lang="en-GB" sz="1400" i="1">
                            <a:solidFill>
                              <a:schemeClr val="bg2"/>
                            </a:solidFill>
                            <a:latin typeface="Cambria Math" panose="02040503050406030204" pitchFamily="18" charset="0"/>
                          </a:rPr>
                        </m:ctrlPr>
                      </m:sSubPr>
                      <m:e>
                        <m:r>
                          <a:rPr lang="en-GB"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rPr>
                          <m:t>0</m:t>
                        </m:r>
                      </m:sub>
                    </m:sSub>
                    <m:d>
                      <m:dPr>
                        <m:ctrlPr>
                          <a:rPr lang="fr-FR" sz="1400" i="1">
                            <a:solidFill>
                              <a:schemeClr val="bg2"/>
                            </a:solidFill>
                            <a:latin typeface="Cambria Math" panose="02040503050406030204" pitchFamily="18" charset="0"/>
                          </a:rPr>
                        </m:ctrlPr>
                      </m:dPr>
                      <m:e>
                        <m:r>
                          <a:rPr lang="fr-FR" sz="1400" i="1">
                            <a:solidFill>
                              <a:schemeClr val="bg2"/>
                            </a:solidFill>
                            <a:latin typeface="Cambria Math" panose="02040503050406030204" pitchFamily="18" charset="0"/>
                          </a:rPr>
                          <m:t>𝑡</m:t>
                        </m:r>
                      </m:e>
                    </m:d>
                    <m:r>
                      <a:rPr lang="fr-FR" sz="1400" i="1">
                        <a:solidFill>
                          <a:schemeClr val="bg2"/>
                        </a:solidFill>
                        <a:latin typeface="Cambria Math" panose="02040503050406030204" pitchFamily="18" charset="0"/>
                      </a:rPr>
                      <m:t>=</m:t>
                    </m:r>
                    <m:sSub>
                      <m:sSubPr>
                        <m:ctrlPr>
                          <a:rPr lang="fr-FR"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rPr>
                          <m:t>𝑍</m:t>
                        </m:r>
                      </m:e>
                      <m:sub>
                        <m:r>
                          <a:rPr lang="fr-FR" sz="1400" i="1">
                            <a:solidFill>
                              <a:schemeClr val="bg2"/>
                            </a:solidFill>
                            <a:latin typeface="Cambria Math" panose="02040503050406030204" pitchFamily="18" charset="0"/>
                          </a:rPr>
                          <m:t>0</m:t>
                        </m:r>
                      </m:sub>
                    </m:sSub>
                    <m:sSup>
                      <m:sSupPr>
                        <m:ctrlPr>
                          <a:rPr lang="fr-FR" sz="1400" i="1">
                            <a:solidFill>
                              <a:schemeClr val="bg2"/>
                            </a:solidFill>
                            <a:latin typeface="Cambria Math" panose="02040503050406030204" pitchFamily="18" charset="0"/>
                          </a:rPr>
                        </m:ctrlPr>
                      </m:sSupPr>
                      <m:e>
                        <m:r>
                          <a:rPr lang="fr-FR" sz="1400" i="1">
                            <a:solidFill>
                              <a:schemeClr val="bg2"/>
                            </a:solidFill>
                            <a:latin typeface="Cambria Math" panose="02040503050406030204" pitchFamily="18" charset="0"/>
                          </a:rPr>
                          <m:t>𝑒</m:t>
                        </m:r>
                      </m:e>
                      <m:sup>
                        <m:r>
                          <a:rPr lang="fr-FR" sz="1400" i="1">
                            <a:solidFill>
                              <a:schemeClr val="bg2"/>
                            </a:solidFill>
                            <a:latin typeface="Cambria Math" panose="02040503050406030204" pitchFamily="18" charset="0"/>
                            <a:ea typeface="Cambria Math" panose="02040503050406030204" pitchFamily="18" charset="0"/>
                          </a:rPr>
                          <m:t>𝛽</m:t>
                        </m:r>
                        <m:r>
                          <a:rPr lang="fr-FR" sz="1400" i="1">
                            <a:solidFill>
                              <a:schemeClr val="bg2"/>
                            </a:solidFill>
                            <a:latin typeface="Cambria Math" panose="02040503050406030204" pitchFamily="18" charset="0"/>
                            <a:ea typeface="Cambria Math" panose="02040503050406030204" pitchFamily="18" charset="0"/>
                          </a:rPr>
                          <m:t>𝑡</m:t>
                        </m:r>
                      </m:sup>
                    </m:sSup>
                  </m:oMath>
                </a14:m>
                <a:r>
                  <a:rPr lang="en-GB" sz="1400" dirty="0">
                    <a:solidFill>
                      <a:schemeClr val="bg2"/>
                    </a:solidFill>
                  </a:rPr>
                  <a:t>) and the migration velocity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𝑣</m:t>
                    </m:r>
                  </m:oMath>
                </a14:m>
                <a:r>
                  <a:rPr lang="en-GB" sz="1400" dirty="0">
                    <a:solidFill>
                      <a:schemeClr val="bg2"/>
                    </a:solidFill>
                  </a:rPr>
                  <a:t> are found to depend on both the perturbation of the </a:t>
                </a:r>
                <a:r>
                  <a:rPr lang="en-GB" sz="1400" dirty="0" smtClean="0">
                    <a:solidFill>
                      <a:schemeClr val="bg2"/>
                    </a:solidFill>
                  </a:rPr>
                  <a:t>mass </a:t>
                </a:r>
                <a:r>
                  <a:rPr lang="en-GB" sz="1400" dirty="0">
                    <a:solidFill>
                      <a:schemeClr val="bg2"/>
                    </a:solidFill>
                  </a:rPr>
                  <a:t>flux </a:t>
                </a:r>
                <a14:m>
                  <m:oMath xmlns:m="http://schemas.openxmlformats.org/officeDocument/2006/math">
                    <m:acc>
                      <m:accPr>
                        <m:chr m:val="̂"/>
                        <m:ctrlPr>
                          <a:rPr lang="fr-FR" sz="1400" i="1">
                            <a:solidFill>
                              <a:schemeClr val="bg2"/>
                            </a:solidFill>
                            <a:latin typeface="Cambria Math" panose="02040503050406030204" pitchFamily="18" charset="0"/>
                            <a:ea typeface="Cambria Math" panose="02040503050406030204" pitchFamily="18" charset="0"/>
                          </a:rPr>
                        </m:ctrlPr>
                      </m:accPr>
                      <m:e>
                        <m:r>
                          <a:rPr lang="fr-FR" sz="1400" i="1">
                            <a:solidFill>
                              <a:schemeClr val="bg2"/>
                            </a:solidFill>
                            <a:latin typeface="Cambria Math" panose="02040503050406030204" pitchFamily="18" charset="0"/>
                            <a:ea typeface="Cambria Math" panose="02040503050406030204" pitchFamily="18" charset="0"/>
                          </a:rPr>
                          <m:t>𝑚</m:t>
                        </m:r>
                      </m:e>
                    </m:acc>
                  </m:oMath>
                </a14:m>
                <a:r>
                  <a:rPr lang="en-GB" sz="1400" dirty="0">
                    <a:solidFill>
                      <a:schemeClr val="bg2"/>
                    </a:solidFill>
                  </a:rPr>
                  <a:t> and the phase shift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𝜃</m:t>
                    </m:r>
                  </m:oMath>
                </a14:m>
                <a:r>
                  <a:rPr lang="en-GB" sz="1400" dirty="0" smtClean="0">
                    <a:solidFill>
                      <a:schemeClr val="bg2"/>
                    </a:solidFill>
                  </a:rPr>
                  <a:t>. The </a:t>
                </a:r>
                <a14:m>
                  <m:oMath xmlns:m="http://schemas.openxmlformats.org/officeDocument/2006/math">
                    <m:sSub>
                      <m:sSubPr>
                        <m:ctrlPr>
                          <a:rPr lang="fr-FR" sz="1400" b="1" i="1" smtClean="0">
                            <a:solidFill>
                              <a:schemeClr val="bg2"/>
                            </a:solidFill>
                            <a:latin typeface="Cambria Math" panose="02040503050406030204" pitchFamily="18" charset="0"/>
                            <a:cs typeface="Arial" panose="020B0604020202020204" pitchFamily="34" charset="0"/>
                          </a:rPr>
                        </m:ctrlPr>
                      </m:sSubPr>
                      <m:e>
                        <m:r>
                          <a:rPr lang="fr-FR" sz="1400" b="1">
                            <a:solidFill>
                              <a:schemeClr val="bg2"/>
                            </a:solidFill>
                            <a:latin typeface="Cambria Math" panose="02040503050406030204" pitchFamily="18" charset="0"/>
                            <a:cs typeface="Arial" panose="020B0604020202020204" pitchFamily="34" charset="0"/>
                          </a:rPr>
                          <m:t>𝛼</m:t>
                        </m:r>
                      </m:e>
                      <m:sub>
                        <m:r>
                          <a:rPr lang="fr-FR" sz="1400" b="1">
                            <a:solidFill>
                              <a:schemeClr val="bg2"/>
                            </a:solidFill>
                            <a:latin typeface="Cambria Math" panose="02040503050406030204" pitchFamily="18" charset="0"/>
                            <a:cs typeface="Arial" panose="020B0604020202020204" pitchFamily="34" charset="0"/>
                          </a:rPr>
                          <m:t>+</m:t>
                        </m:r>
                      </m:sub>
                    </m:sSub>
                  </m:oMath>
                </a14:m>
                <a:r>
                  <a:rPr lang="en-GB" sz="1400" dirty="0" smtClean="0">
                    <a:solidFill>
                      <a:schemeClr val="bg2"/>
                    </a:solidFill>
                  </a:rPr>
                  <a:t> number for which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𝛽</m:t>
                    </m:r>
                  </m:oMath>
                </a14:m>
                <a:r>
                  <a:rPr lang="en-GB" sz="1400" dirty="0" smtClean="0">
                    <a:solidFill>
                      <a:schemeClr val="bg2"/>
                    </a:solidFill>
                  </a:rPr>
                  <a:t> is maximum indicates the wave length that we should observe under the specified chosen conditions. The sign of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𝑣</m:t>
                    </m:r>
                  </m:oMath>
                </a14:m>
                <a:r>
                  <a:rPr lang="en-GB" sz="1400" dirty="0" smtClean="0">
                    <a:solidFill>
                      <a:schemeClr val="bg2"/>
                    </a:solidFill>
                  </a:rPr>
                  <a:t> corresponding to this </a:t>
                </a:r>
                <a14:m>
                  <m:oMath xmlns:m="http://schemas.openxmlformats.org/officeDocument/2006/math">
                    <m:sSub>
                      <m:sSubPr>
                        <m:ctrlPr>
                          <a:rPr lang="fr-FR" sz="1400" b="1" i="1">
                            <a:solidFill>
                              <a:schemeClr val="bg2"/>
                            </a:solidFill>
                            <a:latin typeface="Cambria Math" panose="02040503050406030204" pitchFamily="18" charset="0"/>
                            <a:cs typeface="Arial" panose="020B0604020202020204" pitchFamily="34" charset="0"/>
                          </a:rPr>
                        </m:ctrlPr>
                      </m:sSubPr>
                      <m:e>
                        <m:r>
                          <a:rPr lang="fr-FR" sz="1400" b="1">
                            <a:solidFill>
                              <a:schemeClr val="bg2"/>
                            </a:solidFill>
                            <a:latin typeface="Cambria Math" panose="02040503050406030204" pitchFamily="18" charset="0"/>
                            <a:cs typeface="Arial" panose="020B0604020202020204" pitchFamily="34" charset="0"/>
                          </a:rPr>
                          <m:t>𝛼</m:t>
                        </m:r>
                      </m:e>
                      <m:sub>
                        <m:r>
                          <a:rPr lang="fr-FR" sz="1400" b="1">
                            <a:solidFill>
                              <a:schemeClr val="bg2"/>
                            </a:solidFill>
                            <a:latin typeface="Cambria Math" panose="02040503050406030204" pitchFamily="18" charset="0"/>
                            <a:cs typeface="Arial" panose="020B0604020202020204" pitchFamily="34" charset="0"/>
                          </a:rPr>
                          <m:t>+</m:t>
                        </m:r>
                      </m:sub>
                    </m:sSub>
                  </m:oMath>
                </a14:m>
                <a:r>
                  <a:rPr lang="en-GB" sz="1400" dirty="0" smtClean="0">
                    <a:solidFill>
                      <a:schemeClr val="bg2"/>
                    </a:solidFill>
                  </a:rPr>
                  <a:t> gives the propagation direction of the waves.</a:t>
                </a:r>
                <a:endParaRPr lang="en-GB" sz="1400" dirty="0">
                  <a:solidFill>
                    <a:schemeClr val="bg2"/>
                  </a:solidFill>
                </a:endParaRPr>
              </a:p>
              <a:p>
                <a:endParaRPr lang="fr-FR" dirty="0"/>
              </a:p>
            </p:txBody>
          </p:sp>
        </mc:Choice>
        <mc:Fallback xmlns="">
          <p:sp>
            <p:nvSpPr>
              <p:cNvPr id="41" name="ZoneTexte 40"/>
              <p:cNvSpPr txBox="1">
                <a:spLocks noRot="1" noChangeAspect="1" noMove="1" noResize="1" noEditPoints="1" noAdjustHandles="1" noChangeArrowheads="1" noChangeShapeType="1" noTextEdit="1"/>
              </p:cNvSpPr>
              <p:nvPr/>
            </p:nvSpPr>
            <p:spPr>
              <a:xfrm>
                <a:off x="242458" y="2410790"/>
                <a:ext cx="4210588" cy="2533835"/>
              </a:xfrm>
              <a:prstGeom prst="rect">
                <a:avLst/>
              </a:prstGeom>
              <a:blipFill rotWithShape="0">
                <a:blip r:embed="rId12"/>
                <a:stretch>
                  <a:fillRect l="-435" t="-2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ZoneTexte 41"/>
              <p:cNvSpPr txBox="1"/>
              <p:nvPr/>
            </p:nvSpPr>
            <p:spPr>
              <a:xfrm>
                <a:off x="5516535" y="2499170"/>
                <a:ext cx="1812291" cy="369332"/>
              </a:xfrm>
              <a:prstGeom prst="rect">
                <a:avLst/>
              </a:prstGeom>
              <a:noFill/>
            </p:spPr>
            <p:txBody>
              <a:bodyPr wrap="none" rtlCol="0">
                <a:spAutoFit/>
              </a:bodyPr>
              <a:lstStyle/>
              <a:p>
                <a:r>
                  <a:rPr lang="fr-FR" dirty="0" err="1" smtClean="0">
                    <a:solidFill>
                      <a:schemeClr val="bg2"/>
                    </a:solidFill>
                  </a:rPr>
                  <a:t>Growth</a:t>
                </a:r>
                <a:r>
                  <a:rPr lang="fr-FR" dirty="0" smtClean="0">
                    <a:solidFill>
                      <a:schemeClr val="bg2"/>
                    </a:solidFill>
                  </a:rPr>
                  <a:t> rate </a:t>
                </a:r>
                <a14:m>
                  <m:oMath xmlns:m="http://schemas.openxmlformats.org/officeDocument/2006/math">
                    <m:r>
                      <a:rPr lang="en-GB" i="1">
                        <a:solidFill>
                          <a:schemeClr val="bg2"/>
                        </a:solidFill>
                        <a:latin typeface="Cambria Math" panose="02040503050406030204" pitchFamily="18" charset="0"/>
                        <a:ea typeface="Cambria Math" panose="02040503050406030204" pitchFamily="18" charset="0"/>
                      </a:rPr>
                      <m:t>𝛽</m:t>
                    </m:r>
                  </m:oMath>
                </a14:m>
                <a:r>
                  <a:rPr lang="fr-FR" dirty="0" smtClean="0">
                    <a:solidFill>
                      <a:schemeClr val="bg2"/>
                    </a:solidFill>
                  </a:rPr>
                  <a:t> </a:t>
                </a:r>
                <a:endParaRPr lang="fr-FR" dirty="0">
                  <a:solidFill>
                    <a:schemeClr val="bg2"/>
                  </a:solidFill>
                </a:endParaRPr>
              </a:p>
            </p:txBody>
          </p:sp>
        </mc:Choice>
        <mc:Fallback xmlns="">
          <p:sp>
            <p:nvSpPr>
              <p:cNvPr id="42" name="ZoneTexte 41"/>
              <p:cNvSpPr txBox="1">
                <a:spLocks noRot="1" noChangeAspect="1" noMove="1" noResize="1" noEditPoints="1" noAdjustHandles="1" noChangeArrowheads="1" noChangeShapeType="1" noTextEdit="1"/>
              </p:cNvSpPr>
              <p:nvPr/>
            </p:nvSpPr>
            <p:spPr>
              <a:xfrm>
                <a:off x="5516535" y="2499170"/>
                <a:ext cx="1812291" cy="369332"/>
              </a:xfrm>
              <a:prstGeom prst="rect">
                <a:avLst/>
              </a:prstGeom>
              <a:blipFill rotWithShape="0">
                <a:blip r:embed="rId13"/>
                <a:stretch>
                  <a:fillRect l="-3030" t="-9836"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42"/>
              <p:cNvSpPr txBox="1"/>
              <p:nvPr/>
            </p:nvSpPr>
            <p:spPr>
              <a:xfrm>
                <a:off x="9012297" y="2501353"/>
                <a:ext cx="2438809" cy="369332"/>
              </a:xfrm>
              <a:prstGeom prst="rect">
                <a:avLst/>
              </a:prstGeom>
              <a:noFill/>
            </p:spPr>
            <p:txBody>
              <a:bodyPr wrap="none" rtlCol="0">
                <a:spAutoFit/>
              </a:bodyPr>
              <a:lstStyle/>
              <a:p>
                <a:r>
                  <a:rPr lang="fr-FR" dirty="0" smtClean="0">
                    <a:solidFill>
                      <a:schemeClr val="bg2"/>
                    </a:solidFill>
                  </a:rPr>
                  <a:t>Migration </a:t>
                </a:r>
                <a:r>
                  <a:rPr lang="fr-FR" dirty="0" err="1" smtClean="0">
                    <a:solidFill>
                      <a:schemeClr val="bg2"/>
                    </a:solidFill>
                  </a:rPr>
                  <a:t>velocity</a:t>
                </a:r>
                <a:r>
                  <a:rPr lang="fr-FR" dirty="0" smtClean="0">
                    <a:solidFill>
                      <a:schemeClr val="bg2"/>
                    </a:solidFill>
                  </a:rPr>
                  <a:t> </a:t>
                </a:r>
                <a14:m>
                  <m:oMath xmlns:m="http://schemas.openxmlformats.org/officeDocument/2006/math">
                    <m:r>
                      <a:rPr lang="fr-FR" i="1">
                        <a:solidFill>
                          <a:schemeClr val="bg2"/>
                        </a:solidFill>
                        <a:latin typeface="Cambria Math" panose="02040503050406030204" pitchFamily="18" charset="0"/>
                        <a:ea typeface="Cambria Math" panose="02040503050406030204" pitchFamily="18" charset="0"/>
                      </a:rPr>
                      <m:t>𝑣</m:t>
                    </m:r>
                  </m:oMath>
                </a14:m>
                <a:r>
                  <a:rPr lang="fr-FR" dirty="0" smtClean="0">
                    <a:solidFill>
                      <a:schemeClr val="bg2"/>
                    </a:solidFill>
                  </a:rPr>
                  <a:t> </a:t>
                </a:r>
                <a:endParaRPr lang="fr-FR" dirty="0">
                  <a:solidFill>
                    <a:schemeClr val="bg2"/>
                  </a:solidFill>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9012297" y="2501353"/>
                <a:ext cx="2438809" cy="369332"/>
              </a:xfrm>
              <a:prstGeom prst="rect">
                <a:avLst/>
              </a:prstGeom>
              <a:blipFill rotWithShape="0">
                <a:blip r:embed="rId14"/>
                <a:stretch>
                  <a:fillRect l="-2000" t="-8197" b="-24590"/>
                </a:stretch>
              </a:blipFill>
            </p:spPr>
            <p:txBody>
              <a:bodyPr/>
              <a:lstStyle/>
              <a:p>
                <a:r>
                  <a:rPr lang="fr-FR">
                    <a:noFill/>
                  </a:rPr>
                  <a:t> </a:t>
                </a:r>
              </a:p>
            </p:txBody>
          </p:sp>
        </mc:Fallback>
      </mc:AlternateContent>
      <p:pic>
        <p:nvPicPr>
          <p:cNvPr id="44" name="Image 4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55751" y="2827090"/>
            <a:ext cx="3681358" cy="2002943"/>
          </a:xfrm>
          <a:prstGeom prst="rect">
            <a:avLst/>
          </a:prstGeom>
        </p:spPr>
      </p:pic>
      <p:pic>
        <p:nvPicPr>
          <p:cNvPr id="45" name="Image 4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89610" y="2829098"/>
            <a:ext cx="3677668" cy="2000935"/>
          </a:xfrm>
          <a:prstGeom prst="rect">
            <a:avLst/>
          </a:prstGeom>
        </p:spPr>
      </p:pic>
      <p:sp>
        <p:nvSpPr>
          <p:cNvPr id="46" name="Rectangle 45"/>
          <p:cNvSpPr/>
          <p:nvPr/>
        </p:nvSpPr>
        <p:spPr>
          <a:xfrm>
            <a:off x="-528269" y="-423090"/>
            <a:ext cx="12954000" cy="769620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7" name="Imag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39700" y="1735587"/>
            <a:ext cx="6949433" cy="3781028"/>
          </a:xfrm>
          <a:prstGeom prst="rect">
            <a:avLst/>
          </a:prstGeom>
        </p:spPr>
      </p:pic>
      <mc:AlternateContent xmlns:mc="http://schemas.openxmlformats.org/markup-compatibility/2006" xmlns:a14="http://schemas.microsoft.com/office/drawing/2010/main">
        <mc:Choice Requires="a14">
          <p:sp>
            <p:nvSpPr>
              <p:cNvPr id="52" name="Rectangle 51"/>
              <p:cNvSpPr/>
              <p:nvPr/>
            </p:nvSpPr>
            <p:spPr>
              <a:xfrm>
                <a:off x="3013302" y="207709"/>
                <a:ext cx="6894065" cy="1631216"/>
              </a:xfrm>
              <a:prstGeom prst="rect">
                <a:avLst/>
              </a:prstGeom>
            </p:spPr>
            <p:txBody>
              <a:bodyPr wrap="square">
                <a:spAutoFit/>
              </a:bodyPr>
              <a:lstStyle/>
              <a:p>
                <a:r>
                  <a:rPr lang="fr-FR" b="1" dirty="0" smtClean="0">
                    <a:latin typeface="Arial" panose="020B0604020202020204" pitchFamily="34" charset="0"/>
                    <a:cs typeface="Arial" panose="020B0604020202020204" pitchFamily="34" charset="0"/>
                  </a:rPr>
                  <a:t>Growth rate </a:t>
                </a:r>
                <a14:m>
                  <m:oMath xmlns:m="http://schemas.openxmlformats.org/officeDocument/2006/math">
                    <m:r>
                      <a:rPr lang="en-GB" b="1">
                        <a:latin typeface="Cambria Math" panose="02040503050406030204" pitchFamily="18" charset="0"/>
                        <a:cs typeface="Arial" panose="020B0604020202020204" pitchFamily="34" charset="0"/>
                      </a:rPr>
                      <m:t>𝛽</m:t>
                    </m:r>
                    <m:r>
                      <a:rPr lang="en-GB" b="1">
                        <a:latin typeface="Cambria Math" panose="02040503050406030204" pitchFamily="18" charset="0"/>
                        <a:cs typeface="Arial" panose="020B0604020202020204" pitchFamily="34" charset="0"/>
                      </a:rPr>
                      <m:t> </m:t>
                    </m:r>
                  </m:oMath>
                </a14:m>
                <a:r>
                  <a:rPr lang="fr-FR" b="1" dirty="0" smtClean="0">
                    <a:latin typeface="Arial" panose="020B0604020202020204" pitchFamily="34" charset="0"/>
                    <a:cs typeface="Arial" panose="020B0604020202020204" pitchFamily="34" charset="0"/>
                  </a:rPr>
                  <a:t>as a </a:t>
                </a:r>
                <a:r>
                  <a:rPr lang="fr-FR" b="1" dirty="0" err="1">
                    <a:latin typeface="Arial" panose="020B0604020202020204" pitchFamily="34" charset="0"/>
                    <a:cs typeface="Arial" panose="020B0604020202020204" pitchFamily="34" charset="0"/>
                  </a:rPr>
                  <a:t>function</a:t>
                </a:r>
                <a:r>
                  <a:rPr lang="fr-FR" b="1" dirty="0">
                    <a:latin typeface="Arial" panose="020B0604020202020204" pitchFamily="34" charset="0"/>
                    <a:cs typeface="Arial" panose="020B0604020202020204" pitchFamily="34" charset="0"/>
                  </a:rPr>
                  <a:t> of the inverse Reynolds </a:t>
                </a:r>
                <a:r>
                  <a:rPr lang="fr-FR" b="1" dirty="0" err="1">
                    <a:latin typeface="Arial" panose="020B0604020202020204" pitchFamily="34" charset="0"/>
                    <a:cs typeface="Arial" panose="020B0604020202020204" pitchFamily="34" charset="0"/>
                  </a:rPr>
                  <a:t>number</a:t>
                </a:r>
                <a:r>
                  <a:rPr lang="fr-FR" b="1" dirty="0">
                    <a:latin typeface="Arial" panose="020B0604020202020204" pitchFamily="34" charset="0"/>
                    <a:cs typeface="Arial" panose="020B0604020202020204" pitchFamily="34" charset="0"/>
                  </a:rPr>
                  <a:t> </a:t>
                </a:r>
                <a14:m>
                  <m:oMath xmlns:m="http://schemas.openxmlformats.org/officeDocument/2006/math">
                    <m:sSub>
                      <m:sSubPr>
                        <m:ctrlPr>
                          <a:rPr lang="fr-FR" b="1" i="1">
                            <a:latin typeface="Cambria Math" panose="02040503050406030204" pitchFamily="18" charset="0"/>
                            <a:cs typeface="Arial" panose="020B0604020202020204" pitchFamily="34" charset="0"/>
                          </a:rPr>
                        </m:ctrlPr>
                      </m:sSubPr>
                      <m:e>
                        <m:r>
                          <a:rPr lang="fr-FR" b="1">
                            <a:latin typeface="Cambria Math" panose="02040503050406030204" pitchFamily="18" charset="0"/>
                            <a:cs typeface="Arial" panose="020B0604020202020204" pitchFamily="34" charset="0"/>
                          </a:rPr>
                          <m:t>𝛼</m:t>
                        </m:r>
                      </m:e>
                      <m:sub>
                        <m:r>
                          <a:rPr lang="fr-FR" b="1" i="0" smtClean="0">
                            <a:latin typeface="Cambria Math" panose="02040503050406030204" pitchFamily="18" charset="0"/>
                            <a:cs typeface="Arial" panose="020B0604020202020204" pitchFamily="34" charset="0"/>
                          </a:rPr>
                          <m:t>+</m:t>
                        </m:r>
                      </m:sub>
                    </m:sSub>
                  </m:oMath>
                </a14:m>
                <a:r>
                  <a:rPr lang="fr-FR" b="1" dirty="0" smtClean="0">
                    <a:latin typeface="Arial" panose="020B0604020202020204" pitchFamily="34" charset="0"/>
                    <a:cs typeface="Arial" panose="020B0604020202020204" pitchFamily="34" charset="0"/>
                  </a:rPr>
                  <a:t> for </a:t>
                </a:r>
                <a:r>
                  <a:rPr lang="fr-FR" b="1" dirty="0" err="1" smtClean="0">
                    <a:latin typeface="Arial" panose="020B0604020202020204" pitchFamily="34" charset="0"/>
                    <a:cs typeface="Arial" panose="020B0604020202020204" pitchFamily="34" charset="0"/>
                  </a:rPr>
                  <a:t>different</a:t>
                </a:r>
                <a:r>
                  <a:rPr lang="fr-FR" b="1" dirty="0" smtClean="0">
                    <a:latin typeface="Arial" panose="020B0604020202020204" pitchFamily="34" charset="0"/>
                    <a:cs typeface="Arial" panose="020B0604020202020204" pitchFamily="34" charset="0"/>
                  </a:rPr>
                  <a:t> Schmidt </a:t>
                </a:r>
                <a:r>
                  <a:rPr lang="fr-FR" b="1" dirty="0" err="1" smtClean="0">
                    <a:latin typeface="Arial" panose="020B0604020202020204" pitchFamily="34" charset="0"/>
                    <a:cs typeface="Arial" panose="020B0604020202020204" pitchFamily="34" charset="0"/>
                  </a:rPr>
                  <a:t>numbers</a:t>
                </a:r>
                <a:r>
                  <a:rPr lang="fr-FR" b="1" dirty="0" smtClean="0">
                    <a:latin typeface="Arial" panose="020B0604020202020204" pitchFamily="34" charset="0"/>
                    <a:cs typeface="Arial" panose="020B0604020202020204" pitchFamily="34" charset="0"/>
                  </a:rPr>
                  <a:t> Z</a:t>
                </a:r>
              </a:p>
              <a:p>
                <a:endParaRPr lang="fr-FR" b="1" dirty="0" smtClean="0">
                  <a:latin typeface="Arial" panose="020B0604020202020204" pitchFamily="34" charset="0"/>
                  <a:cs typeface="Arial" panose="020B0604020202020204" pitchFamily="34" charset="0"/>
                </a:endParaRPr>
              </a:p>
              <a:p>
                <a:r>
                  <a:rPr lang="fr-FR" sz="1400" b="1" dirty="0" err="1" smtClean="0">
                    <a:latin typeface="Arial" panose="020B0604020202020204" pitchFamily="34" charset="0"/>
                    <a:cs typeface="Arial" panose="020B0604020202020204" pitchFamily="34" charset="0"/>
                  </a:rPr>
                  <a:t>Earth</a:t>
                </a:r>
                <a:r>
                  <a:rPr lang="fr-FR" sz="1400" b="1" dirty="0" smtClean="0">
                    <a:latin typeface="Arial" panose="020B0604020202020204" pitchFamily="34" charset="0"/>
                    <a:cs typeface="Arial" panose="020B0604020202020204" pitchFamily="34" charset="0"/>
                  </a:rPr>
                  <a:t> case : Z=0,7</a:t>
                </a:r>
              </a:p>
              <a:p>
                <a:r>
                  <a:rPr lang="fr-FR" sz="1400" b="1" dirty="0" smtClean="0">
                    <a:latin typeface="Arial" panose="020B0604020202020204" pitchFamily="34" charset="0"/>
                    <a:cs typeface="Arial" panose="020B0604020202020204" pitchFamily="34" charset="0"/>
                  </a:rPr>
                  <a:t>Mars case : Z=0,45</a:t>
                </a:r>
              </a:p>
              <a:p>
                <a:endParaRPr lang="fr-FR" b="1" dirty="0" smtClean="0">
                  <a:latin typeface="Arial" panose="020B0604020202020204" pitchFamily="34" charset="0"/>
                  <a:cs typeface="Arial" panose="020B0604020202020204" pitchFamily="34"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3013302" y="207709"/>
                <a:ext cx="6894065" cy="1631216"/>
              </a:xfrm>
              <a:prstGeom prst="rect">
                <a:avLst/>
              </a:prstGeom>
              <a:blipFill rotWithShape="0">
                <a:blip r:embed="rId17"/>
                <a:stretch>
                  <a:fillRect l="-707" t="-1866"/>
                </a:stretch>
              </a:blipFill>
            </p:spPr>
            <p:txBody>
              <a:bodyPr/>
              <a:lstStyle/>
              <a:p>
                <a:r>
                  <a:rPr lang="fr-FR">
                    <a:noFill/>
                  </a:rPr>
                  <a:t> </a:t>
                </a:r>
              </a:p>
            </p:txBody>
          </p:sp>
        </mc:Fallback>
      </mc:AlternateContent>
      <p:sp>
        <p:nvSpPr>
          <p:cNvPr id="53" name="Accolade fermante 52"/>
          <p:cNvSpPr/>
          <p:nvPr/>
        </p:nvSpPr>
        <p:spPr>
          <a:xfrm>
            <a:off x="4797980" y="1088099"/>
            <a:ext cx="45719" cy="3979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4" name="ZoneTexte 53"/>
              <p:cNvSpPr txBox="1"/>
              <p:nvPr/>
            </p:nvSpPr>
            <p:spPr>
              <a:xfrm>
                <a:off x="4981463" y="1015198"/>
                <a:ext cx="3814186" cy="528350"/>
              </a:xfrm>
              <a:prstGeom prst="rect">
                <a:avLst/>
              </a:prstGeom>
              <a:noFill/>
            </p:spPr>
            <p:txBody>
              <a:bodyPr wrap="none" rtlCol="0">
                <a:spAutoFit/>
              </a:bodyPr>
              <a:lstStyle/>
              <a:p>
                <a:r>
                  <a:rPr lang="fr-FR" sz="1400" b="1" dirty="0" smtClean="0">
                    <a:latin typeface="Arial" panose="020B0604020202020204" pitchFamily="34" charset="0"/>
                    <a:cs typeface="Arial" panose="020B0604020202020204" pitchFamily="34" charset="0"/>
                  </a:rPr>
                  <a:t>Most </a:t>
                </a:r>
                <a:r>
                  <a:rPr lang="fr-FR" sz="1400" b="1" dirty="0" err="1">
                    <a:latin typeface="Arial" panose="020B0604020202020204" pitchFamily="34" charset="0"/>
                    <a:cs typeface="Arial" panose="020B0604020202020204" pitchFamily="34" charset="0"/>
                  </a:rPr>
                  <a:t>amplified</a:t>
                </a:r>
                <a:r>
                  <a:rPr lang="fr-FR" sz="1400" b="1" dirty="0">
                    <a:latin typeface="Arial" panose="020B0604020202020204" pitchFamily="34" charset="0"/>
                    <a:cs typeface="Arial" panose="020B0604020202020204" pitchFamily="34" charset="0"/>
                  </a:rPr>
                  <a:t> </a:t>
                </a:r>
                <a:r>
                  <a:rPr lang="fr-FR" sz="1400" b="1" dirty="0" err="1">
                    <a:latin typeface="Arial" panose="020B0604020202020204" pitchFamily="34" charset="0"/>
                    <a:cs typeface="Arial" panose="020B0604020202020204" pitchFamily="34" charset="0"/>
                  </a:rPr>
                  <a:t>wavelenght</a:t>
                </a:r>
                <a:r>
                  <a:rPr lang="fr-FR" sz="1400" b="1" dirty="0">
                    <a:latin typeface="Arial" panose="020B0604020202020204" pitchFamily="34" charset="0"/>
                    <a:cs typeface="Arial" panose="020B0604020202020204" pitchFamily="34" charset="0"/>
                  </a:rPr>
                  <a:t> for </a:t>
                </a:r>
                <a14:m>
                  <m:oMath xmlns:m="http://schemas.openxmlformats.org/officeDocument/2006/math">
                    <m:sSub>
                      <m:sSubPr>
                        <m:ctrlPr>
                          <a:rPr lang="fr-FR" sz="1400" b="1" i="1">
                            <a:latin typeface="Cambria Math" panose="02040503050406030204" pitchFamily="18" charset="0"/>
                            <a:cs typeface="Arial" panose="020B0604020202020204" pitchFamily="34" charset="0"/>
                          </a:rPr>
                        </m:ctrlPr>
                      </m:sSubPr>
                      <m:e>
                        <m:r>
                          <a:rPr lang="fr-FR" sz="1400" b="1">
                            <a:latin typeface="Cambria Math" panose="02040503050406030204" pitchFamily="18" charset="0"/>
                            <a:cs typeface="Arial" panose="020B0604020202020204" pitchFamily="34" charset="0"/>
                          </a:rPr>
                          <m:t>𝛼</m:t>
                        </m:r>
                      </m:e>
                      <m:sub>
                        <m:r>
                          <a:rPr lang="fr-FR" sz="1400" b="1">
                            <a:latin typeface="Cambria Math" panose="02040503050406030204" pitchFamily="18" charset="0"/>
                            <a:cs typeface="Arial" panose="020B0604020202020204" pitchFamily="34" charset="0"/>
                          </a:rPr>
                          <m:t>+</m:t>
                        </m:r>
                      </m:sub>
                    </m:sSub>
                    <m:r>
                      <a:rPr lang="fr-FR" sz="1400" b="1" i="0" smtClean="0">
                        <a:latin typeface="Cambria Math" panose="02040503050406030204" pitchFamily="18" charset="0"/>
                        <a:cs typeface="Arial" panose="020B0604020202020204" pitchFamily="34" charset="0"/>
                      </a:rPr>
                      <m:t>=</m:t>
                    </m:r>
                    <m:r>
                      <a:rPr lang="fr-FR" sz="1400" b="1" i="0" smtClean="0">
                        <a:latin typeface="Cambria Math" panose="02040503050406030204" pitchFamily="18" charset="0"/>
                        <a:cs typeface="Arial" panose="020B0604020202020204" pitchFamily="34" charset="0"/>
                      </a:rPr>
                      <m:t>𝟕</m:t>
                    </m:r>
                    <m:r>
                      <a:rPr lang="fr-FR" sz="1400" b="1" i="0" smtClean="0">
                        <a:latin typeface="Cambria Math" panose="02040503050406030204" pitchFamily="18" charset="0"/>
                        <a:cs typeface="Arial" panose="020B0604020202020204" pitchFamily="34" charset="0"/>
                      </a:rPr>
                      <m:t>.</m:t>
                    </m:r>
                    <m:sSup>
                      <m:sSupPr>
                        <m:ctrlPr>
                          <a:rPr lang="fr-FR" sz="1400" b="1" i="1" smtClean="0">
                            <a:latin typeface="Cambria Math" panose="02040503050406030204" pitchFamily="18" charset="0"/>
                            <a:cs typeface="Arial" panose="020B0604020202020204" pitchFamily="34" charset="0"/>
                          </a:rPr>
                        </m:ctrlPr>
                      </m:sSupPr>
                      <m:e>
                        <m:r>
                          <a:rPr lang="fr-FR" sz="1400" b="1" i="1" smtClean="0">
                            <a:latin typeface="Cambria Math" panose="02040503050406030204" pitchFamily="18" charset="0"/>
                            <a:cs typeface="Arial" panose="020B0604020202020204" pitchFamily="34" charset="0"/>
                          </a:rPr>
                          <m:t>𝟏𝟎</m:t>
                        </m:r>
                      </m:e>
                      <m:sup>
                        <m:r>
                          <a:rPr lang="fr-FR" sz="1400" b="1" i="1" smtClean="0">
                            <a:latin typeface="Cambria Math" panose="02040503050406030204" pitchFamily="18" charset="0"/>
                            <a:cs typeface="Arial" panose="020B0604020202020204" pitchFamily="34" charset="0"/>
                          </a:rPr>
                          <m:t>−</m:t>
                        </m:r>
                        <m:r>
                          <a:rPr lang="fr-FR" sz="1400" b="1" i="1" smtClean="0">
                            <a:latin typeface="Cambria Math" panose="02040503050406030204" pitchFamily="18" charset="0"/>
                            <a:cs typeface="Arial" panose="020B0604020202020204" pitchFamily="34" charset="0"/>
                          </a:rPr>
                          <m:t>𝟑</m:t>
                        </m:r>
                      </m:sup>
                    </m:sSup>
                  </m:oMath>
                </a14:m>
                <a:endParaRPr lang="fr-FR" sz="1400" b="1" dirty="0" smtClean="0">
                  <a:latin typeface="Arial" panose="020B0604020202020204" pitchFamily="34" charset="0"/>
                  <a:cs typeface="Arial" panose="020B0604020202020204" pitchFamily="34" charset="0"/>
                </a:endParaRPr>
              </a:p>
              <a:p>
                <a:r>
                  <a:rPr lang="fr-FR" sz="1400" b="1" dirty="0" smtClean="0">
                    <a:latin typeface="Arial" panose="020B0604020202020204" pitchFamily="34" charset="0"/>
                    <a:cs typeface="Arial" panose="020B0604020202020204" pitchFamily="34" charset="0"/>
                  </a:rPr>
                  <a:t>         </a:t>
                </a:r>
                <a:r>
                  <a:rPr lang="fr-FR" sz="1400" b="1" dirty="0" err="1" smtClean="0">
                    <a:latin typeface="Arial" panose="020B0604020202020204" pitchFamily="34" charset="0"/>
                    <a:cs typeface="Arial" panose="020B0604020202020204" pitchFamily="34" charset="0"/>
                  </a:rPr>
                  <a:t>Transitional</a:t>
                </a:r>
                <a:r>
                  <a:rPr lang="fr-FR" sz="1400" b="1" dirty="0" smtClean="0">
                    <a:latin typeface="Arial" panose="020B0604020202020204" pitchFamily="34" charset="0"/>
                    <a:cs typeface="Arial" panose="020B0604020202020204" pitchFamily="34" charset="0"/>
                  </a:rPr>
                  <a:t> </a:t>
                </a:r>
                <a:r>
                  <a:rPr lang="fr-FR" sz="1400" b="1" dirty="0" err="1" smtClean="0">
                    <a:latin typeface="Arial" panose="020B0604020202020204" pitchFamily="34" charset="0"/>
                    <a:cs typeface="Arial" panose="020B0604020202020204" pitchFamily="34" charset="0"/>
                  </a:rPr>
                  <a:t>regime</a:t>
                </a:r>
                <a:endParaRPr lang="fr-FR" sz="1400" b="1" dirty="0">
                  <a:latin typeface="Arial" panose="020B0604020202020204" pitchFamily="34" charset="0"/>
                  <a:cs typeface="Arial" panose="020B0604020202020204" pitchFamily="34" charset="0"/>
                </a:endParaRPr>
              </a:p>
            </p:txBody>
          </p:sp>
        </mc:Choice>
        <mc:Fallback xmlns="">
          <p:sp>
            <p:nvSpPr>
              <p:cNvPr id="54" name="ZoneTexte 53"/>
              <p:cNvSpPr txBox="1">
                <a:spLocks noRot="1" noChangeAspect="1" noMove="1" noResize="1" noEditPoints="1" noAdjustHandles="1" noChangeArrowheads="1" noChangeShapeType="1" noTextEdit="1"/>
              </p:cNvSpPr>
              <p:nvPr/>
            </p:nvSpPr>
            <p:spPr>
              <a:xfrm>
                <a:off x="4981463" y="1015198"/>
                <a:ext cx="3814186" cy="528350"/>
              </a:xfrm>
              <a:prstGeom prst="rect">
                <a:avLst/>
              </a:prstGeom>
              <a:blipFill rotWithShape="0">
                <a:blip r:embed="rId18"/>
                <a:stretch>
                  <a:fillRect l="-479" t="-1163" b="-11628"/>
                </a:stretch>
              </a:blipFill>
            </p:spPr>
            <p:txBody>
              <a:bodyPr/>
              <a:lstStyle/>
              <a:p>
                <a:r>
                  <a:rPr lang="fr-FR">
                    <a:noFill/>
                  </a:rPr>
                  <a:t> </a:t>
                </a:r>
              </a:p>
            </p:txBody>
          </p:sp>
        </mc:Fallback>
      </mc:AlternateContent>
      <p:sp>
        <p:nvSpPr>
          <p:cNvPr id="55" name="Flèche droite 54"/>
          <p:cNvSpPr/>
          <p:nvPr/>
        </p:nvSpPr>
        <p:spPr>
          <a:xfrm>
            <a:off x="5097903" y="1326953"/>
            <a:ext cx="364078" cy="11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6" name="Groupe 55"/>
          <p:cNvGrpSpPr/>
          <p:nvPr/>
        </p:nvGrpSpPr>
        <p:grpSpPr>
          <a:xfrm>
            <a:off x="9639330" y="1735587"/>
            <a:ext cx="344980" cy="335490"/>
            <a:chOff x="10443937" y="884618"/>
            <a:chExt cx="344980" cy="335490"/>
          </a:xfrm>
          <a:effectLst>
            <a:outerShdw blurRad="63500" sx="102000" sy="102000" algn="ctr" rotWithShape="0">
              <a:prstClr val="black">
                <a:alpha val="40000"/>
              </a:prstClr>
            </a:outerShdw>
          </a:effectLst>
        </p:grpSpPr>
        <p:sp>
          <p:nvSpPr>
            <p:cNvPr id="57" name="Rectangle 56">
              <a:hlinkClick r:id="rId19"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58" name="Connecteur droit 57">
              <a:hlinkClick r:id="rId19"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a:hlinkClick r:id="rId19"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7500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à coins arrondis 4">
            <a:hlinkClick r:id="rId4"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ZoneTexte 5">
            <a:hlinkClick r:id="rId4"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7"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8" name="Rectangle à coins arrondis 7">
            <a:hlinkClick r:id="rId6" action="ppaction://hlinksldjump"/>
          </p:cNvPr>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a:hlinkClick r:id="rId6" action="ppaction://hlinksldjump"/>
          </p:cNvPr>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9"/>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2944598" y="4189971"/>
            <a:ext cx="1073768" cy="161701"/>
            <a:chOff x="2567268" y="4205935"/>
            <a:chExt cx="1073768" cy="161701"/>
          </a:xfrm>
        </p:grpSpPr>
        <p:sp>
          <p:nvSpPr>
            <p:cNvPr id="14" name="Ellipse 13"/>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Rectangle à coins arrondis 17">
            <a:hlinkClick r:id="rId7" action="ppaction://hlinksldjump"/>
          </p:cNvPr>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9" name="ZoneTexte 18">
            <a:hlinkClick r:id="rId7" action="ppaction://hlinksldjump"/>
          </p:cNvPr>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0" name="Flèche droite 19"/>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8"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2" name="ZoneTexte 21">
            <a:hlinkClick r:id="rId8"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3" name="Rectangle 2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24" name="Image 2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5"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26" name="Rectangle 25"/>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 name="Groupe 26"/>
          <p:cNvGrpSpPr/>
          <p:nvPr/>
        </p:nvGrpSpPr>
        <p:grpSpPr>
          <a:xfrm>
            <a:off x="2944598" y="4189971"/>
            <a:ext cx="1073768" cy="161701"/>
            <a:chOff x="2567268" y="4205935"/>
            <a:chExt cx="1073768" cy="161701"/>
          </a:xfrm>
        </p:grpSpPr>
        <p:sp>
          <p:nvSpPr>
            <p:cNvPr id="28" name="Ellipse 27"/>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Légende encadrée 1 31"/>
          <p:cNvSpPr/>
          <p:nvPr/>
        </p:nvSpPr>
        <p:spPr>
          <a:xfrm>
            <a:off x="85725" y="116115"/>
            <a:ext cx="12004673" cy="4805408"/>
          </a:xfrm>
          <a:prstGeom prst="borderCallout1">
            <a:avLst>
              <a:gd name="adj1" fmla="val 100143"/>
              <a:gd name="adj2" fmla="val 62332"/>
              <a:gd name="adj3" fmla="val 103621"/>
              <a:gd name="adj4" fmla="val 62354"/>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3" name="Groupe 32"/>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34" name="Rectangle 33">
              <a:hlinkClick r:id="rId9"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35" name="Connecteur droit 34">
              <a:hlinkClick r:id="rId9"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a:hlinkClick r:id="rId9"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ZoneTexte 36"/>
          <p:cNvSpPr txBox="1"/>
          <p:nvPr/>
        </p:nvSpPr>
        <p:spPr>
          <a:xfrm>
            <a:off x="231686" y="156641"/>
            <a:ext cx="5495415"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Amplification and propagation of the waves</a:t>
            </a:r>
            <a:endParaRPr lang="en-GB" sz="2000" b="1" dirty="0">
              <a:solidFill>
                <a:schemeClr val="bg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ZoneTexte 37"/>
              <p:cNvSpPr txBox="1"/>
              <p:nvPr/>
            </p:nvSpPr>
            <p:spPr>
              <a:xfrm>
                <a:off x="231686" y="527935"/>
                <a:ext cx="7379728" cy="2897075"/>
              </a:xfrm>
              <a:prstGeom prst="rect">
                <a:avLst/>
              </a:prstGeom>
              <a:noFill/>
            </p:spPr>
            <p:txBody>
              <a:bodyPr wrap="square" rtlCol="0">
                <a:spAutoFit/>
              </a:bodyPr>
              <a:lstStyle/>
              <a:p>
                <a:r>
                  <a:rPr lang="en-GB" sz="1400" dirty="0" smtClean="0">
                    <a:solidFill>
                      <a:schemeClr val="bg2"/>
                    </a:solidFill>
                  </a:rPr>
                  <a:t>The profile of the ice surface depends on the spatial dimension x and time. The profile evolution can then be written under the form:</a:t>
                </a:r>
                <a14:m>
                  <m:oMath xmlns:m="http://schemas.openxmlformats.org/officeDocument/2006/math">
                    <m:r>
                      <a:rPr lang="fr-FR" sz="1400" b="0" i="0" smtClean="0">
                        <a:solidFill>
                          <a:schemeClr val="bg2"/>
                        </a:solidFill>
                        <a:latin typeface="Cambria Math" panose="02040503050406030204" pitchFamily="18" charset="0"/>
                        <a:ea typeface="Cambria Math" panose="02040503050406030204" pitchFamily="18" charset="0"/>
                      </a:rPr>
                      <m:t> </m:t>
                    </m:r>
                  </m:oMath>
                </a14:m>
                <a:endParaRPr lang="fr-FR" sz="1400" b="0" i="0" dirty="0" smtClean="0">
                  <a:solidFill>
                    <a:schemeClr val="bg2"/>
                  </a:solidFill>
                  <a:latin typeface="Cambria Math" panose="02040503050406030204" pitchFamily="18" charset="0"/>
                  <a:ea typeface="Cambria Math" panose="02040503050406030204" pitchFamily="18" charset="0"/>
                </a:endParaRPr>
              </a:p>
              <a:p>
                <a:r>
                  <a:rPr lang="en-GB" sz="1400" dirty="0" smtClean="0">
                    <a:solidFill>
                      <a:schemeClr val="bg2"/>
                    </a:solidFill>
                    <a:ea typeface="Cambria Math" panose="02040503050406030204" pitchFamily="18" charset="0"/>
                  </a:rPr>
                  <a:t>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𝜁</m:t>
                    </m:r>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𝑥</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𝑡</m:t>
                        </m:r>
                      </m:e>
                    </m:d>
                    <m:r>
                      <a:rPr lang="fr-FR" sz="1400" i="1">
                        <a:solidFill>
                          <a:schemeClr val="bg2"/>
                        </a:solidFill>
                        <a:latin typeface="Cambria Math" panose="02040503050406030204" pitchFamily="18" charset="0"/>
                        <a:ea typeface="Cambria Math" panose="02040503050406030204" pitchFamily="18" charset="0"/>
                      </a:rPr>
                      <m:t>=</m:t>
                    </m:r>
                    <m:f>
                      <m:fPr>
                        <m:ctrlPr>
                          <a:rPr lang="fr-FR" sz="1400" i="1">
                            <a:solidFill>
                              <a:schemeClr val="bg2"/>
                            </a:solidFill>
                            <a:latin typeface="Cambria Math" panose="02040503050406030204" pitchFamily="18" charset="0"/>
                            <a:ea typeface="Cambria Math" panose="02040503050406030204" pitchFamily="18" charset="0"/>
                          </a:rPr>
                        </m:ctrlPr>
                      </m:fPr>
                      <m:num>
                        <m:r>
                          <a:rPr lang="fr-FR" sz="1400" i="1">
                            <a:solidFill>
                              <a:schemeClr val="bg2"/>
                            </a:solidFill>
                            <a:latin typeface="Cambria Math" panose="02040503050406030204" pitchFamily="18" charset="0"/>
                            <a:ea typeface="Cambria Math" panose="02040503050406030204" pitchFamily="18" charset="0"/>
                          </a:rPr>
                          <m:t>1</m:t>
                        </m:r>
                      </m:num>
                      <m:den>
                        <m:r>
                          <a:rPr lang="fr-FR" sz="1400" i="1">
                            <a:solidFill>
                              <a:schemeClr val="bg2"/>
                            </a:solidFill>
                            <a:latin typeface="Cambria Math" panose="02040503050406030204" pitchFamily="18" charset="0"/>
                            <a:ea typeface="Cambria Math" panose="02040503050406030204" pitchFamily="18" charset="0"/>
                          </a:rPr>
                          <m:t>𝑘</m:t>
                        </m:r>
                      </m:den>
                    </m:f>
                    <m:d>
                      <m:dPr>
                        <m:begChr m:val="["/>
                        <m:endChr m:val="]"/>
                        <m:ctrlPr>
                          <a:rPr lang="fr-FR" sz="1400" i="1">
                            <a:solidFill>
                              <a:schemeClr val="bg2"/>
                            </a:solidFill>
                            <a:latin typeface="Cambria Math" panose="02040503050406030204" pitchFamily="18" charset="0"/>
                            <a:ea typeface="Cambria Math" panose="02040503050406030204" pitchFamily="18" charset="0"/>
                          </a:rPr>
                        </m:ctrlPr>
                      </m:dPr>
                      <m:e>
                        <m:acc>
                          <m:accPr>
                            <m:chr m:val="̅"/>
                            <m:ctrlPr>
                              <a:rPr lang="fr-FR" sz="1400" i="1">
                                <a:solidFill>
                                  <a:schemeClr val="bg2"/>
                                </a:solidFill>
                                <a:latin typeface="Cambria Math" panose="02040503050406030204" pitchFamily="18" charset="0"/>
                                <a:ea typeface="Cambria Math" panose="02040503050406030204" pitchFamily="18" charset="0"/>
                              </a:rPr>
                            </m:ctrlPr>
                          </m:accPr>
                          <m:e>
                            <m:r>
                              <a:rPr lang="fr-FR" sz="1400" i="1">
                                <a:solidFill>
                                  <a:schemeClr val="bg2"/>
                                </a:solidFill>
                                <a:latin typeface="Cambria Math" panose="02040503050406030204" pitchFamily="18" charset="0"/>
                                <a:ea typeface="Cambria Math" panose="02040503050406030204" pitchFamily="18" charset="0"/>
                              </a:rPr>
                              <m:t>𝜁</m:t>
                            </m:r>
                          </m:e>
                        </m:acc>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𝑡</m:t>
                            </m:r>
                          </m:e>
                        </m:d>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𝑘</m:t>
                        </m:r>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ea typeface="Cambria Math" panose="02040503050406030204" pitchFamily="18" charset="0"/>
                              </a:rPr>
                              <m:t>0</m:t>
                            </m:r>
                          </m:sub>
                        </m:sSub>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𝑡</m:t>
                        </m:r>
                        <m:r>
                          <a:rPr lang="fr-FR" sz="1400" i="1">
                            <a:solidFill>
                              <a:schemeClr val="bg2"/>
                            </a:solidFill>
                            <a:latin typeface="Cambria Math" panose="02040503050406030204" pitchFamily="18" charset="0"/>
                            <a:ea typeface="Cambria Math" panose="02040503050406030204" pitchFamily="18" charset="0"/>
                          </a:rPr>
                          <m:t>)</m:t>
                        </m:r>
                        <m:func>
                          <m:funcPr>
                            <m:ctrlPr>
                              <a:rPr lang="fr-FR" sz="1400" i="1">
                                <a:solidFill>
                                  <a:schemeClr val="bg2"/>
                                </a:solidFill>
                                <a:latin typeface="Cambria Math" panose="02040503050406030204" pitchFamily="18" charset="0"/>
                                <a:ea typeface="Cambria Math" panose="02040503050406030204" pitchFamily="18" charset="0"/>
                              </a:rPr>
                            </m:ctrlPr>
                          </m:funcPr>
                          <m:fName>
                            <m:r>
                              <m:rPr>
                                <m:sty m:val="p"/>
                              </m:rPr>
                              <a:rPr lang="fr-FR" sz="1400">
                                <a:solidFill>
                                  <a:schemeClr val="bg2"/>
                                </a:solidFill>
                                <a:latin typeface="Cambria Math" panose="02040503050406030204" pitchFamily="18" charset="0"/>
                                <a:ea typeface="Cambria Math" panose="02040503050406030204" pitchFamily="18" charset="0"/>
                              </a:rPr>
                              <m:t>cos</m:t>
                            </m:r>
                          </m:fName>
                          <m:e>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𝑘𝑥</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𝑘𝑣𝑡</m:t>
                                </m:r>
                              </m:e>
                            </m:d>
                          </m:e>
                        </m:func>
                      </m:e>
                    </m:d>
                  </m:oMath>
                </a14:m>
                <a:r>
                  <a:rPr lang="en-GB" sz="1400" dirty="0" smtClean="0">
                    <a:solidFill>
                      <a:schemeClr val="bg2"/>
                    </a:solidFill>
                  </a:rPr>
                  <a:t> , </a:t>
                </a:r>
                <a:r>
                  <a:rPr lang="en-GB" sz="1400" dirty="0">
                    <a:solidFill>
                      <a:schemeClr val="bg2"/>
                    </a:solidFill>
                  </a:rPr>
                  <a:t>where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𝑣</m:t>
                    </m:r>
                  </m:oMath>
                </a14:m>
                <a:r>
                  <a:rPr lang="en-GB" sz="1400" dirty="0">
                    <a:solidFill>
                      <a:schemeClr val="bg2"/>
                    </a:solidFill>
                  </a:rPr>
                  <a:t> is the migration velocity. </a:t>
                </a:r>
              </a:p>
              <a:p>
                <a:r>
                  <a:rPr lang="en-GB" sz="1400" dirty="0" smtClean="0">
                    <a:solidFill>
                      <a:schemeClr val="bg2"/>
                    </a:solidFill>
                  </a:rPr>
                  <a:t>The mass conservation equation in a sublimation case is : </a:t>
                </a:r>
                <a14:m>
                  <m:oMath xmlns:m="http://schemas.openxmlformats.org/officeDocument/2006/math">
                    <m:r>
                      <a:rPr lang="fr-FR" sz="1400" i="1">
                        <a:solidFill>
                          <a:schemeClr val="bg2"/>
                        </a:solidFill>
                        <a:latin typeface="Cambria Math" panose="02040503050406030204" pitchFamily="18" charset="0"/>
                      </a:rPr>
                      <m:t>−</m:t>
                    </m:r>
                    <m:sSub>
                      <m:sSubPr>
                        <m:ctrlPr>
                          <a:rPr lang="fr-FR"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𝜌</m:t>
                        </m:r>
                      </m:e>
                      <m:sub>
                        <m:r>
                          <a:rPr lang="fr-FR" sz="1400" i="1">
                            <a:solidFill>
                              <a:schemeClr val="bg2"/>
                            </a:solidFill>
                            <a:latin typeface="Cambria Math" panose="02040503050406030204" pitchFamily="18" charset="0"/>
                          </a:rPr>
                          <m:t>𝑠</m:t>
                        </m:r>
                      </m:sub>
                    </m:sSub>
                    <m:f>
                      <m:fPr>
                        <m:ctrlPr>
                          <a:rPr lang="fr-FR" sz="1400" i="1">
                            <a:solidFill>
                              <a:schemeClr val="bg2"/>
                            </a:solidFill>
                            <a:latin typeface="Cambria Math" panose="02040503050406030204" pitchFamily="18" charset="0"/>
                          </a:rPr>
                        </m:ctrlPr>
                      </m:fPr>
                      <m:num>
                        <m:r>
                          <a:rPr lang="fr-FR" sz="1400" i="1">
                            <a:solidFill>
                              <a:schemeClr val="bg2"/>
                            </a:solidFill>
                            <a:latin typeface="Cambria Math" panose="02040503050406030204" pitchFamily="18" charset="0"/>
                          </a:rPr>
                          <m:t>𝑑</m:t>
                        </m:r>
                        <m:r>
                          <a:rPr lang="fr-FR" sz="1400" i="1">
                            <a:solidFill>
                              <a:schemeClr val="bg2"/>
                            </a:solidFill>
                            <a:latin typeface="Cambria Math" panose="02040503050406030204" pitchFamily="18" charset="0"/>
                            <a:ea typeface="Cambria Math" panose="02040503050406030204" pitchFamily="18" charset="0"/>
                          </a:rPr>
                          <m:t>𝜁</m:t>
                        </m:r>
                      </m:num>
                      <m:den>
                        <m:r>
                          <a:rPr lang="fr-FR" sz="1400" i="1">
                            <a:solidFill>
                              <a:schemeClr val="bg2"/>
                            </a:solidFill>
                            <a:latin typeface="Cambria Math" panose="02040503050406030204" pitchFamily="18" charset="0"/>
                          </a:rPr>
                          <m:t>𝑑𝑡</m:t>
                        </m:r>
                      </m:den>
                    </m:f>
                    <m:r>
                      <a:rPr lang="fr-FR" sz="1400" i="1">
                        <a:solidFill>
                          <a:schemeClr val="bg2"/>
                        </a:solidFill>
                        <a:latin typeface="Cambria Math" panose="02040503050406030204" pitchFamily="18" charset="0"/>
                      </a:rPr>
                      <m:t>=</m:t>
                    </m:r>
                    <m:r>
                      <a:rPr lang="fr-FR" sz="1400" i="1">
                        <a:solidFill>
                          <a:schemeClr val="bg2"/>
                        </a:solidFill>
                        <a:latin typeface="Cambria Math" panose="02040503050406030204" pitchFamily="18" charset="0"/>
                      </a:rPr>
                      <m:t>𝑚</m:t>
                    </m:r>
                  </m:oMath>
                </a14:m>
                <a:r>
                  <a:rPr lang="en-GB" sz="1400" dirty="0">
                    <a:solidFill>
                      <a:schemeClr val="bg2"/>
                    </a:solidFill>
                  </a:rPr>
                  <a:t>,</a:t>
                </a:r>
              </a:p>
              <a:p>
                <a:r>
                  <a:rPr lang="en-GB" sz="1400" dirty="0" smtClean="0">
                    <a:solidFill>
                      <a:schemeClr val="bg2"/>
                    </a:solidFill>
                  </a:rPr>
                  <a:t>where the mass flux m can also be decomposed under the form :</a:t>
                </a:r>
                <a:endParaRPr lang="en-GB" sz="1400" dirty="0">
                  <a:solidFill>
                    <a:schemeClr val="bg2"/>
                  </a:solidFill>
                </a:endParaRPr>
              </a:p>
              <a:p>
                <a:r>
                  <a:rPr lang="en-GB" sz="1400" dirty="0" smtClean="0">
                    <a:solidFill>
                      <a:schemeClr val="bg2"/>
                    </a:solidFill>
                  </a:rPr>
                  <a:t>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𝑚</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𝑀</m:t>
                    </m:r>
                    <m:d>
                      <m:dPr>
                        <m:begChr m:val="["/>
                        <m:endChr m:val="]"/>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1+</m:t>
                        </m:r>
                        <m:acc>
                          <m:accPr>
                            <m:chr m:val="̂"/>
                            <m:ctrlPr>
                              <a:rPr lang="fr-FR" sz="1400" i="1">
                                <a:solidFill>
                                  <a:schemeClr val="bg2"/>
                                </a:solidFill>
                                <a:latin typeface="Cambria Math" panose="02040503050406030204" pitchFamily="18" charset="0"/>
                                <a:ea typeface="Cambria Math" panose="02040503050406030204" pitchFamily="18" charset="0"/>
                              </a:rPr>
                            </m:ctrlPr>
                          </m:accPr>
                          <m:e>
                            <m:r>
                              <a:rPr lang="fr-FR" sz="1400" i="1">
                                <a:solidFill>
                                  <a:schemeClr val="bg2"/>
                                </a:solidFill>
                                <a:latin typeface="Cambria Math" panose="02040503050406030204" pitchFamily="18" charset="0"/>
                                <a:ea typeface="Cambria Math" panose="02040503050406030204" pitchFamily="18" charset="0"/>
                              </a:rPr>
                              <m:t>𝑚</m:t>
                            </m:r>
                          </m:e>
                        </m:acc>
                        <m:r>
                          <a:rPr lang="fr-FR" sz="1400" i="1">
                            <a:solidFill>
                              <a:schemeClr val="bg2"/>
                            </a:solidFill>
                            <a:latin typeface="Cambria Math" panose="02040503050406030204" pitchFamily="18" charset="0"/>
                            <a:ea typeface="Cambria Math" panose="02040503050406030204" pitchFamily="18" charset="0"/>
                          </a:rPr>
                          <m:t>𝑘</m:t>
                        </m:r>
                        <m:sSub>
                          <m:sSubPr>
                            <m:ctrlPr>
                              <a:rPr lang="fr-FR" sz="1400" i="1">
                                <a:solidFill>
                                  <a:schemeClr val="bg2"/>
                                </a:solidFill>
                                <a:latin typeface="Cambria Math" panose="02040503050406030204" pitchFamily="18" charset="0"/>
                                <a:ea typeface="Cambria Math" panose="02040503050406030204" pitchFamily="18" charset="0"/>
                              </a:rPr>
                            </m:ctrlPr>
                          </m:sSubPr>
                          <m:e>
                            <m:r>
                              <a:rPr lang="fr-FR"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ea typeface="Cambria Math" panose="02040503050406030204" pitchFamily="18" charset="0"/>
                              </a:rPr>
                              <m:t>0</m:t>
                            </m:r>
                          </m:sub>
                        </m:sSub>
                        <m:d>
                          <m:dPr>
                            <m:ctrlPr>
                              <a:rPr lang="fr-FR" sz="1400" i="1">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𝑡</m:t>
                            </m:r>
                          </m:e>
                        </m:d>
                        <m:func>
                          <m:funcPr>
                            <m:ctrlPr>
                              <a:rPr lang="fr-FR" sz="1400" i="1">
                                <a:solidFill>
                                  <a:schemeClr val="bg2"/>
                                </a:solidFill>
                                <a:latin typeface="Cambria Math" panose="02040503050406030204" pitchFamily="18" charset="0"/>
                                <a:ea typeface="Cambria Math" panose="02040503050406030204" pitchFamily="18" charset="0"/>
                              </a:rPr>
                            </m:ctrlPr>
                          </m:funcPr>
                          <m:fName>
                            <m:r>
                              <m:rPr>
                                <m:sty m:val="p"/>
                              </m:rPr>
                              <a:rPr lang="fr-FR" sz="1400">
                                <a:solidFill>
                                  <a:schemeClr val="bg2"/>
                                </a:solidFill>
                                <a:latin typeface="Cambria Math" panose="02040503050406030204" pitchFamily="18" charset="0"/>
                                <a:ea typeface="Cambria Math" panose="02040503050406030204" pitchFamily="18" charset="0"/>
                              </a:rPr>
                              <m:t>cos</m:t>
                            </m:r>
                          </m:fName>
                          <m:e>
                            <m:d>
                              <m:dPr>
                                <m:begChr m:val="["/>
                                <m:endChr m:val="]"/>
                                <m:ctrlPr>
                                  <a:rPr lang="fr-FR" sz="1400" i="1">
                                    <a:solidFill>
                                      <a:schemeClr val="bg2"/>
                                    </a:solidFill>
                                    <a:latin typeface="Cambria Math" panose="02040503050406030204" pitchFamily="18" charset="0"/>
                                    <a:ea typeface="Cambria Math" panose="02040503050406030204" pitchFamily="18" charset="0"/>
                                  </a:rPr>
                                </m:ctrlPr>
                              </m:dPr>
                              <m:e>
                                <m:d>
                                  <m:dPr>
                                    <m:ctrlPr>
                                      <a:rPr lang="fr-FR" sz="1400" i="1" smtClean="0">
                                        <a:solidFill>
                                          <a:schemeClr val="bg2"/>
                                        </a:solidFill>
                                        <a:latin typeface="Cambria Math" panose="02040503050406030204" pitchFamily="18" charset="0"/>
                                        <a:ea typeface="Cambria Math" panose="02040503050406030204" pitchFamily="18" charset="0"/>
                                      </a:rPr>
                                    </m:ctrlPr>
                                  </m:dPr>
                                  <m:e>
                                    <m:r>
                                      <a:rPr lang="fr-FR" sz="1400" i="1">
                                        <a:solidFill>
                                          <a:schemeClr val="bg2"/>
                                        </a:solidFill>
                                        <a:latin typeface="Cambria Math" panose="02040503050406030204" pitchFamily="18" charset="0"/>
                                        <a:ea typeface="Cambria Math" panose="02040503050406030204" pitchFamily="18" charset="0"/>
                                      </a:rPr>
                                      <m:t>𝑘𝑥</m:t>
                                    </m:r>
                                    <m:r>
                                      <a:rPr lang="fr-FR" sz="1400" i="1">
                                        <a:solidFill>
                                          <a:schemeClr val="bg2"/>
                                        </a:solidFill>
                                        <a:latin typeface="Cambria Math" panose="02040503050406030204" pitchFamily="18" charset="0"/>
                                        <a:ea typeface="Cambria Math" panose="02040503050406030204" pitchFamily="18" charset="0"/>
                                      </a:rPr>
                                      <m:t>+</m:t>
                                    </m:r>
                                    <m:r>
                                      <a:rPr lang="fr-FR" sz="1400" i="1">
                                        <a:solidFill>
                                          <a:schemeClr val="bg2"/>
                                        </a:solidFill>
                                        <a:latin typeface="Cambria Math" panose="02040503050406030204" pitchFamily="18" charset="0"/>
                                        <a:ea typeface="Cambria Math" panose="02040503050406030204" pitchFamily="18" charset="0"/>
                                      </a:rPr>
                                      <m:t>𝜃</m:t>
                                    </m:r>
                                  </m:e>
                                </m:d>
                              </m:e>
                            </m:d>
                          </m:e>
                        </m:func>
                        <m:r>
                          <a:rPr lang="fr-FR" sz="1400" i="1">
                            <a:solidFill>
                              <a:schemeClr val="bg2"/>
                            </a:solidFill>
                            <a:latin typeface="Cambria Math" panose="02040503050406030204" pitchFamily="18" charset="0"/>
                            <a:ea typeface="Cambria Math" panose="02040503050406030204" pitchFamily="18" charset="0"/>
                          </a:rPr>
                          <m:t> −</m:t>
                        </m:r>
                        <m:r>
                          <a:rPr lang="fr-FR" sz="1400" i="1">
                            <a:solidFill>
                              <a:schemeClr val="bg2"/>
                            </a:solidFill>
                            <a:latin typeface="Cambria Math" panose="02040503050406030204" pitchFamily="18" charset="0"/>
                            <a:ea typeface="Cambria Math" panose="02040503050406030204" pitchFamily="18" charset="0"/>
                          </a:rPr>
                          <m:t>𝑘𝑣𝑡</m:t>
                        </m:r>
                      </m:e>
                    </m:d>
                  </m:oMath>
                </a14:m>
                <a:r>
                  <a:rPr lang="en-GB" sz="1400" dirty="0" smtClean="0">
                    <a:solidFill>
                      <a:schemeClr val="bg2"/>
                    </a:solidFill>
                  </a:rPr>
                  <a:t>,</a:t>
                </a:r>
              </a:p>
              <a:p>
                <a:r>
                  <a:rPr lang="en-GB" sz="1400" dirty="0" smtClean="0">
                    <a:solidFill>
                      <a:schemeClr val="bg2"/>
                    </a:solidFill>
                  </a:rPr>
                  <a:t>where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𝜃</m:t>
                    </m:r>
                  </m:oMath>
                </a14:m>
                <a:r>
                  <a:rPr lang="en-GB" sz="1400" dirty="0" smtClean="0">
                    <a:solidFill>
                      <a:schemeClr val="bg2"/>
                    </a:solidFill>
                  </a:rPr>
                  <a:t> is the phase shift between the crest and the maximum of the mass flux.</a:t>
                </a:r>
              </a:p>
              <a:p>
                <a:endParaRPr lang="en-GB" sz="1400" dirty="0">
                  <a:solidFill>
                    <a:schemeClr val="bg2"/>
                  </a:solidFill>
                </a:endParaRPr>
              </a:p>
              <a:p>
                <a:endParaRPr lang="en-GB" sz="1400" dirty="0">
                  <a:solidFill>
                    <a:schemeClr val="bg2"/>
                  </a:solidFill>
                </a:endParaRPr>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231686" y="527935"/>
                <a:ext cx="7379728" cy="2897075"/>
              </a:xfrm>
              <a:prstGeom prst="rect">
                <a:avLst/>
              </a:prstGeom>
              <a:blipFill rotWithShape="0">
                <a:blip r:embed="rId10"/>
                <a:stretch>
                  <a:fillRect l="-248" t="-421"/>
                </a:stretch>
              </a:blipFill>
            </p:spPr>
            <p:txBody>
              <a:bodyPr/>
              <a:lstStyle/>
              <a:p>
                <a:r>
                  <a:rPr lang="fr-FR">
                    <a:noFill/>
                  </a:rPr>
                  <a:t> </a:t>
                </a:r>
              </a:p>
            </p:txBody>
          </p:sp>
        </mc:Fallback>
      </mc:AlternateContent>
      <p:pic>
        <p:nvPicPr>
          <p:cNvPr id="39" name="Image 38"/>
          <p:cNvPicPr>
            <a:picLocks noChangeAspect="1"/>
          </p:cNvPicPr>
          <p:nvPr/>
        </p:nvPicPr>
        <p:blipFill rotWithShape="1">
          <a:blip r:embed="rId11">
            <a:extLst>
              <a:ext uri="{28A0092B-C50C-407E-A947-70E740481C1C}">
                <a14:useLocalDpi xmlns:a14="http://schemas.microsoft.com/office/drawing/2010/main" val="0"/>
              </a:ext>
            </a:extLst>
          </a:blip>
          <a:srcRect l="16497" t="41667" r="15973" b="41481"/>
          <a:stretch/>
        </p:blipFill>
        <p:spPr>
          <a:xfrm>
            <a:off x="7212169" y="556751"/>
            <a:ext cx="4819950" cy="1700059"/>
          </a:xfrm>
          <a:prstGeom prst="rect">
            <a:avLst/>
          </a:prstGeom>
        </p:spPr>
      </p:pic>
      <p:sp>
        <p:nvSpPr>
          <p:cNvPr id="40" name="ZoneTexte 39"/>
          <p:cNvSpPr txBox="1"/>
          <p:nvPr/>
        </p:nvSpPr>
        <p:spPr>
          <a:xfrm>
            <a:off x="5829300" y="2857500"/>
            <a:ext cx="65" cy="276999"/>
          </a:xfrm>
          <a:prstGeom prst="rect">
            <a:avLst/>
          </a:prstGeom>
          <a:noFill/>
        </p:spPr>
        <p:txBody>
          <a:bodyPr wrap="none" lIns="0" tIns="0" rIns="0" bIns="0" rtlCol="0">
            <a:spAutoFit/>
          </a:bodyPr>
          <a:lstStyle/>
          <a:p>
            <a:endParaRPr lang="fr-FR" dirty="0"/>
          </a:p>
        </p:txBody>
      </p:sp>
      <mc:AlternateContent xmlns:mc="http://schemas.openxmlformats.org/markup-compatibility/2006" xmlns:a14="http://schemas.microsoft.com/office/drawing/2010/main">
        <mc:Choice Requires="a14">
          <p:sp>
            <p:nvSpPr>
              <p:cNvPr id="41" name="ZoneTexte 40"/>
              <p:cNvSpPr txBox="1"/>
              <p:nvPr/>
            </p:nvSpPr>
            <p:spPr>
              <a:xfrm>
                <a:off x="242458" y="2410790"/>
                <a:ext cx="4210588" cy="2533835"/>
              </a:xfrm>
              <a:prstGeom prst="rect">
                <a:avLst/>
              </a:prstGeom>
              <a:noFill/>
            </p:spPr>
            <p:txBody>
              <a:bodyPr wrap="square" rtlCol="0">
                <a:spAutoFit/>
              </a:bodyPr>
              <a:lstStyle/>
              <a:p>
                <a:r>
                  <a:rPr lang="en-GB" sz="1400" dirty="0">
                    <a:solidFill>
                      <a:schemeClr val="bg2"/>
                    </a:solidFill>
                  </a:rPr>
                  <a:t>Combining these equations, a growth rate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𝛽</m:t>
                    </m:r>
                  </m:oMath>
                </a14:m>
                <a:r>
                  <a:rPr lang="en-GB" sz="1400" dirty="0">
                    <a:solidFill>
                      <a:schemeClr val="bg2"/>
                    </a:solidFill>
                  </a:rPr>
                  <a:t> (such as </a:t>
                </a:r>
                <a14:m>
                  <m:oMath xmlns:m="http://schemas.openxmlformats.org/officeDocument/2006/math">
                    <m:sSub>
                      <m:sSubPr>
                        <m:ctrlPr>
                          <a:rPr lang="en-GB" sz="1400" i="1">
                            <a:solidFill>
                              <a:schemeClr val="bg2"/>
                            </a:solidFill>
                            <a:latin typeface="Cambria Math" panose="02040503050406030204" pitchFamily="18" charset="0"/>
                          </a:rPr>
                        </m:ctrlPr>
                      </m:sSubPr>
                      <m:e>
                        <m:r>
                          <a:rPr lang="en-GB" sz="1400" i="1">
                            <a:solidFill>
                              <a:schemeClr val="bg2"/>
                            </a:solidFill>
                            <a:latin typeface="Cambria Math" panose="02040503050406030204" pitchFamily="18" charset="0"/>
                            <a:ea typeface="Cambria Math" panose="02040503050406030204" pitchFamily="18" charset="0"/>
                          </a:rPr>
                          <m:t>𝜁</m:t>
                        </m:r>
                      </m:e>
                      <m:sub>
                        <m:r>
                          <a:rPr lang="fr-FR" sz="1400" i="1">
                            <a:solidFill>
                              <a:schemeClr val="bg2"/>
                            </a:solidFill>
                            <a:latin typeface="Cambria Math" panose="02040503050406030204" pitchFamily="18" charset="0"/>
                          </a:rPr>
                          <m:t>0</m:t>
                        </m:r>
                      </m:sub>
                    </m:sSub>
                    <m:d>
                      <m:dPr>
                        <m:ctrlPr>
                          <a:rPr lang="fr-FR" sz="1400" i="1">
                            <a:solidFill>
                              <a:schemeClr val="bg2"/>
                            </a:solidFill>
                            <a:latin typeface="Cambria Math" panose="02040503050406030204" pitchFamily="18" charset="0"/>
                          </a:rPr>
                        </m:ctrlPr>
                      </m:dPr>
                      <m:e>
                        <m:r>
                          <a:rPr lang="fr-FR" sz="1400" i="1">
                            <a:solidFill>
                              <a:schemeClr val="bg2"/>
                            </a:solidFill>
                            <a:latin typeface="Cambria Math" panose="02040503050406030204" pitchFamily="18" charset="0"/>
                          </a:rPr>
                          <m:t>𝑡</m:t>
                        </m:r>
                      </m:e>
                    </m:d>
                    <m:r>
                      <a:rPr lang="fr-FR" sz="1400" i="1">
                        <a:solidFill>
                          <a:schemeClr val="bg2"/>
                        </a:solidFill>
                        <a:latin typeface="Cambria Math" panose="02040503050406030204" pitchFamily="18" charset="0"/>
                      </a:rPr>
                      <m:t>=</m:t>
                    </m:r>
                    <m:sSub>
                      <m:sSubPr>
                        <m:ctrlPr>
                          <a:rPr lang="fr-FR" sz="1400" i="1">
                            <a:solidFill>
                              <a:schemeClr val="bg2"/>
                            </a:solidFill>
                            <a:latin typeface="Cambria Math" panose="02040503050406030204" pitchFamily="18" charset="0"/>
                          </a:rPr>
                        </m:ctrlPr>
                      </m:sSubPr>
                      <m:e>
                        <m:r>
                          <a:rPr lang="fr-FR" sz="1400" i="1">
                            <a:solidFill>
                              <a:schemeClr val="bg2"/>
                            </a:solidFill>
                            <a:latin typeface="Cambria Math" panose="02040503050406030204" pitchFamily="18" charset="0"/>
                          </a:rPr>
                          <m:t>𝑍</m:t>
                        </m:r>
                      </m:e>
                      <m:sub>
                        <m:r>
                          <a:rPr lang="fr-FR" sz="1400" i="1">
                            <a:solidFill>
                              <a:schemeClr val="bg2"/>
                            </a:solidFill>
                            <a:latin typeface="Cambria Math" panose="02040503050406030204" pitchFamily="18" charset="0"/>
                          </a:rPr>
                          <m:t>0</m:t>
                        </m:r>
                      </m:sub>
                    </m:sSub>
                    <m:sSup>
                      <m:sSupPr>
                        <m:ctrlPr>
                          <a:rPr lang="fr-FR" sz="1400" i="1">
                            <a:solidFill>
                              <a:schemeClr val="bg2"/>
                            </a:solidFill>
                            <a:latin typeface="Cambria Math" panose="02040503050406030204" pitchFamily="18" charset="0"/>
                          </a:rPr>
                        </m:ctrlPr>
                      </m:sSupPr>
                      <m:e>
                        <m:r>
                          <a:rPr lang="fr-FR" sz="1400" i="1">
                            <a:solidFill>
                              <a:schemeClr val="bg2"/>
                            </a:solidFill>
                            <a:latin typeface="Cambria Math" panose="02040503050406030204" pitchFamily="18" charset="0"/>
                          </a:rPr>
                          <m:t>𝑒</m:t>
                        </m:r>
                      </m:e>
                      <m:sup>
                        <m:r>
                          <a:rPr lang="fr-FR" sz="1400" i="1">
                            <a:solidFill>
                              <a:schemeClr val="bg2"/>
                            </a:solidFill>
                            <a:latin typeface="Cambria Math" panose="02040503050406030204" pitchFamily="18" charset="0"/>
                            <a:ea typeface="Cambria Math" panose="02040503050406030204" pitchFamily="18" charset="0"/>
                          </a:rPr>
                          <m:t>𝛽</m:t>
                        </m:r>
                        <m:r>
                          <a:rPr lang="fr-FR" sz="1400" i="1">
                            <a:solidFill>
                              <a:schemeClr val="bg2"/>
                            </a:solidFill>
                            <a:latin typeface="Cambria Math" panose="02040503050406030204" pitchFamily="18" charset="0"/>
                            <a:ea typeface="Cambria Math" panose="02040503050406030204" pitchFamily="18" charset="0"/>
                          </a:rPr>
                          <m:t>𝑡</m:t>
                        </m:r>
                      </m:sup>
                    </m:sSup>
                  </m:oMath>
                </a14:m>
                <a:r>
                  <a:rPr lang="en-GB" sz="1400" dirty="0">
                    <a:solidFill>
                      <a:schemeClr val="bg2"/>
                    </a:solidFill>
                  </a:rPr>
                  <a:t>) and the migration velocity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𝑣</m:t>
                    </m:r>
                  </m:oMath>
                </a14:m>
                <a:r>
                  <a:rPr lang="en-GB" sz="1400" dirty="0">
                    <a:solidFill>
                      <a:schemeClr val="bg2"/>
                    </a:solidFill>
                  </a:rPr>
                  <a:t> are found to depend on both the perturbation of the </a:t>
                </a:r>
                <a:r>
                  <a:rPr lang="en-GB" sz="1400" dirty="0" smtClean="0">
                    <a:solidFill>
                      <a:schemeClr val="bg2"/>
                    </a:solidFill>
                  </a:rPr>
                  <a:t>mass </a:t>
                </a:r>
                <a:r>
                  <a:rPr lang="en-GB" sz="1400" dirty="0">
                    <a:solidFill>
                      <a:schemeClr val="bg2"/>
                    </a:solidFill>
                  </a:rPr>
                  <a:t>flux </a:t>
                </a:r>
                <a14:m>
                  <m:oMath xmlns:m="http://schemas.openxmlformats.org/officeDocument/2006/math">
                    <m:acc>
                      <m:accPr>
                        <m:chr m:val="̂"/>
                        <m:ctrlPr>
                          <a:rPr lang="fr-FR" sz="1400" i="1">
                            <a:solidFill>
                              <a:schemeClr val="bg2"/>
                            </a:solidFill>
                            <a:latin typeface="Cambria Math" panose="02040503050406030204" pitchFamily="18" charset="0"/>
                            <a:ea typeface="Cambria Math" panose="02040503050406030204" pitchFamily="18" charset="0"/>
                          </a:rPr>
                        </m:ctrlPr>
                      </m:accPr>
                      <m:e>
                        <m:r>
                          <a:rPr lang="fr-FR" sz="1400" i="1">
                            <a:solidFill>
                              <a:schemeClr val="bg2"/>
                            </a:solidFill>
                            <a:latin typeface="Cambria Math" panose="02040503050406030204" pitchFamily="18" charset="0"/>
                            <a:ea typeface="Cambria Math" panose="02040503050406030204" pitchFamily="18" charset="0"/>
                          </a:rPr>
                          <m:t>𝑚</m:t>
                        </m:r>
                      </m:e>
                    </m:acc>
                  </m:oMath>
                </a14:m>
                <a:r>
                  <a:rPr lang="en-GB" sz="1400" dirty="0">
                    <a:solidFill>
                      <a:schemeClr val="bg2"/>
                    </a:solidFill>
                  </a:rPr>
                  <a:t> and the phase shift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𝜃</m:t>
                    </m:r>
                  </m:oMath>
                </a14:m>
                <a:r>
                  <a:rPr lang="en-GB" sz="1400" dirty="0" smtClean="0">
                    <a:solidFill>
                      <a:schemeClr val="bg2"/>
                    </a:solidFill>
                  </a:rPr>
                  <a:t>. The </a:t>
                </a:r>
                <a14:m>
                  <m:oMath xmlns:m="http://schemas.openxmlformats.org/officeDocument/2006/math">
                    <m:sSub>
                      <m:sSubPr>
                        <m:ctrlPr>
                          <a:rPr lang="fr-FR" sz="1400" b="1" i="1" smtClean="0">
                            <a:solidFill>
                              <a:schemeClr val="bg2"/>
                            </a:solidFill>
                            <a:latin typeface="Cambria Math" panose="02040503050406030204" pitchFamily="18" charset="0"/>
                            <a:cs typeface="Arial" panose="020B0604020202020204" pitchFamily="34" charset="0"/>
                          </a:rPr>
                        </m:ctrlPr>
                      </m:sSubPr>
                      <m:e>
                        <m:r>
                          <a:rPr lang="fr-FR" sz="1400" b="1">
                            <a:solidFill>
                              <a:schemeClr val="bg2"/>
                            </a:solidFill>
                            <a:latin typeface="Cambria Math" panose="02040503050406030204" pitchFamily="18" charset="0"/>
                            <a:cs typeface="Arial" panose="020B0604020202020204" pitchFamily="34" charset="0"/>
                          </a:rPr>
                          <m:t>𝛼</m:t>
                        </m:r>
                      </m:e>
                      <m:sub>
                        <m:r>
                          <a:rPr lang="fr-FR" sz="1400" b="1">
                            <a:solidFill>
                              <a:schemeClr val="bg2"/>
                            </a:solidFill>
                            <a:latin typeface="Cambria Math" panose="02040503050406030204" pitchFamily="18" charset="0"/>
                            <a:cs typeface="Arial" panose="020B0604020202020204" pitchFamily="34" charset="0"/>
                          </a:rPr>
                          <m:t>+</m:t>
                        </m:r>
                      </m:sub>
                    </m:sSub>
                  </m:oMath>
                </a14:m>
                <a:r>
                  <a:rPr lang="en-GB" sz="1400" dirty="0" smtClean="0">
                    <a:solidFill>
                      <a:schemeClr val="bg2"/>
                    </a:solidFill>
                  </a:rPr>
                  <a:t> number for which </a:t>
                </a:r>
                <a14:m>
                  <m:oMath xmlns:m="http://schemas.openxmlformats.org/officeDocument/2006/math">
                    <m:r>
                      <a:rPr lang="en-GB" sz="1400" i="1">
                        <a:solidFill>
                          <a:schemeClr val="bg2"/>
                        </a:solidFill>
                        <a:latin typeface="Cambria Math" panose="02040503050406030204" pitchFamily="18" charset="0"/>
                        <a:ea typeface="Cambria Math" panose="02040503050406030204" pitchFamily="18" charset="0"/>
                      </a:rPr>
                      <m:t>𝛽</m:t>
                    </m:r>
                  </m:oMath>
                </a14:m>
                <a:r>
                  <a:rPr lang="en-GB" sz="1400" dirty="0" smtClean="0">
                    <a:solidFill>
                      <a:schemeClr val="bg2"/>
                    </a:solidFill>
                  </a:rPr>
                  <a:t> is maximum indicates the wave length that we should observe under the specified chosen conditions. The sign of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𝑣</m:t>
                    </m:r>
                  </m:oMath>
                </a14:m>
                <a:r>
                  <a:rPr lang="en-GB" sz="1400" dirty="0" smtClean="0">
                    <a:solidFill>
                      <a:schemeClr val="bg2"/>
                    </a:solidFill>
                  </a:rPr>
                  <a:t> corresponding to this </a:t>
                </a:r>
                <a14:m>
                  <m:oMath xmlns:m="http://schemas.openxmlformats.org/officeDocument/2006/math">
                    <m:sSub>
                      <m:sSubPr>
                        <m:ctrlPr>
                          <a:rPr lang="fr-FR" sz="1400" b="1" i="1">
                            <a:solidFill>
                              <a:schemeClr val="bg2"/>
                            </a:solidFill>
                            <a:latin typeface="Cambria Math" panose="02040503050406030204" pitchFamily="18" charset="0"/>
                            <a:cs typeface="Arial" panose="020B0604020202020204" pitchFamily="34" charset="0"/>
                          </a:rPr>
                        </m:ctrlPr>
                      </m:sSubPr>
                      <m:e>
                        <m:r>
                          <a:rPr lang="fr-FR" sz="1400" b="1">
                            <a:solidFill>
                              <a:schemeClr val="bg2"/>
                            </a:solidFill>
                            <a:latin typeface="Cambria Math" panose="02040503050406030204" pitchFamily="18" charset="0"/>
                            <a:cs typeface="Arial" panose="020B0604020202020204" pitchFamily="34" charset="0"/>
                          </a:rPr>
                          <m:t>𝛼</m:t>
                        </m:r>
                      </m:e>
                      <m:sub>
                        <m:r>
                          <a:rPr lang="fr-FR" sz="1400" b="1">
                            <a:solidFill>
                              <a:schemeClr val="bg2"/>
                            </a:solidFill>
                            <a:latin typeface="Cambria Math" panose="02040503050406030204" pitchFamily="18" charset="0"/>
                            <a:cs typeface="Arial" panose="020B0604020202020204" pitchFamily="34" charset="0"/>
                          </a:rPr>
                          <m:t>+</m:t>
                        </m:r>
                      </m:sub>
                    </m:sSub>
                  </m:oMath>
                </a14:m>
                <a:r>
                  <a:rPr lang="en-GB" sz="1400" dirty="0" smtClean="0">
                    <a:solidFill>
                      <a:schemeClr val="bg2"/>
                    </a:solidFill>
                  </a:rPr>
                  <a:t> gives the propagation direction of the waves.</a:t>
                </a:r>
                <a:endParaRPr lang="en-GB" sz="1400" dirty="0">
                  <a:solidFill>
                    <a:schemeClr val="bg2"/>
                  </a:solidFill>
                </a:endParaRPr>
              </a:p>
              <a:p>
                <a:endParaRPr lang="fr-FR" dirty="0"/>
              </a:p>
            </p:txBody>
          </p:sp>
        </mc:Choice>
        <mc:Fallback xmlns="">
          <p:sp>
            <p:nvSpPr>
              <p:cNvPr id="41" name="ZoneTexte 40"/>
              <p:cNvSpPr txBox="1">
                <a:spLocks noRot="1" noChangeAspect="1" noMove="1" noResize="1" noEditPoints="1" noAdjustHandles="1" noChangeArrowheads="1" noChangeShapeType="1" noTextEdit="1"/>
              </p:cNvSpPr>
              <p:nvPr/>
            </p:nvSpPr>
            <p:spPr>
              <a:xfrm>
                <a:off x="242458" y="2410790"/>
                <a:ext cx="4210588" cy="2533835"/>
              </a:xfrm>
              <a:prstGeom prst="rect">
                <a:avLst/>
              </a:prstGeom>
              <a:blipFill rotWithShape="0">
                <a:blip r:embed="rId12"/>
                <a:stretch>
                  <a:fillRect l="-435" t="-2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ZoneTexte 41"/>
              <p:cNvSpPr txBox="1"/>
              <p:nvPr/>
            </p:nvSpPr>
            <p:spPr>
              <a:xfrm>
                <a:off x="5516535" y="2499170"/>
                <a:ext cx="1812291" cy="369332"/>
              </a:xfrm>
              <a:prstGeom prst="rect">
                <a:avLst/>
              </a:prstGeom>
              <a:noFill/>
            </p:spPr>
            <p:txBody>
              <a:bodyPr wrap="none" rtlCol="0">
                <a:spAutoFit/>
              </a:bodyPr>
              <a:lstStyle/>
              <a:p>
                <a:r>
                  <a:rPr lang="fr-FR" dirty="0" err="1" smtClean="0">
                    <a:solidFill>
                      <a:schemeClr val="bg2"/>
                    </a:solidFill>
                  </a:rPr>
                  <a:t>Growth</a:t>
                </a:r>
                <a:r>
                  <a:rPr lang="fr-FR" dirty="0" smtClean="0">
                    <a:solidFill>
                      <a:schemeClr val="bg2"/>
                    </a:solidFill>
                  </a:rPr>
                  <a:t> rate </a:t>
                </a:r>
                <a14:m>
                  <m:oMath xmlns:m="http://schemas.openxmlformats.org/officeDocument/2006/math">
                    <m:r>
                      <a:rPr lang="en-GB" i="1">
                        <a:solidFill>
                          <a:schemeClr val="bg2"/>
                        </a:solidFill>
                        <a:latin typeface="Cambria Math" panose="02040503050406030204" pitchFamily="18" charset="0"/>
                        <a:ea typeface="Cambria Math" panose="02040503050406030204" pitchFamily="18" charset="0"/>
                      </a:rPr>
                      <m:t>𝛽</m:t>
                    </m:r>
                  </m:oMath>
                </a14:m>
                <a:r>
                  <a:rPr lang="fr-FR" dirty="0" smtClean="0">
                    <a:solidFill>
                      <a:schemeClr val="bg2"/>
                    </a:solidFill>
                  </a:rPr>
                  <a:t> </a:t>
                </a:r>
                <a:endParaRPr lang="fr-FR" dirty="0">
                  <a:solidFill>
                    <a:schemeClr val="bg2"/>
                  </a:solidFill>
                </a:endParaRPr>
              </a:p>
            </p:txBody>
          </p:sp>
        </mc:Choice>
        <mc:Fallback xmlns="">
          <p:sp>
            <p:nvSpPr>
              <p:cNvPr id="42" name="ZoneTexte 41"/>
              <p:cNvSpPr txBox="1">
                <a:spLocks noRot="1" noChangeAspect="1" noMove="1" noResize="1" noEditPoints="1" noAdjustHandles="1" noChangeArrowheads="1" noChangeShapeType="1" noTextEdit="1"/>
              </p:cNvSpPr>
              <p:nvPr/>
            </p:nvSpPr>
            <p:spPr>
              <a:xfrm>
                <a:off x="5516535" y="2499170"/>
                <a:ext cx="1812291" cy="369332"/>
              </a:xfrm>
              <a:prstGeom prst="rect">
                <a:avLst/>
              </a:prstGeom>
              <a:blipFill rotWithShape="0">
                <a:blip r:embed="rId13"/>
                <a:stretch>
                  <a:fillRect l="-3030" t="-9836"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42"/>
              <p:cNvSpPr txBox="1"/>
              <p:nvPr/>
            </p:nvSpPr>
            <p:spPr>
              <a:xfrm>
                <a:off x="9012297" y="2501353"/>
                <a:ext cx="2438809" cy="369332"/>
              </a:xfrm>
              <a:prstGeom prst="rect">
                <a:avLst/>
              </a:prstGeom>
              <a:noFill/>
            </p:spPr>
            <p:txBody>
              <a:bodyPr wrap="none" rtlCol="0">
                <a:spAutoFit/>
              </a:bodyPr>
              <a:lstStyle/>
              <a:p>
                <a:r>
                  <a:rPr lang="fr-FR" dirty="0" smtClean="0">
                    <a:solidFill>
                      <a:schemeClr val="bg2"/>
                    </a:solidFill>
                  </a:rPr>
                  <a:t>Migration </a:t>
                </a:r>
                <a:r>
                  <a:rPr lang="fr-FR" dirty="0" err="1" smtClean="0">
                    <a:solidFill>
                      <a:schemeClr val="bg2"/>
                    </a:solidFill>
                  </a:rPr>
                  <a:t>velocity</a:t>
                </a:r>
                <a:r>
                  <a:rPr lang="fr-FR" dirty="0" smtClean="0">
                    <a:solidFill>
                      <a:schemeClr val="bg2"/>
                    </a:solidFill>
                  </a:rPr>
                  <a:t> </a:t>
                </a:r>
                <a14:m>
                  <m:oMath xmlns:m="http://schemas.openxmlformats.org/officeDocument/2006/math">
                    <m:r>
                      <a:rPr lang="fr-FR" i="1">
                        <a:solidFill>
                          <a:schemeClr val="bg2"/>
                        </a:solidFill>
                        <a:latin typeface="Cambria Math" panose="02040503050406030204" pitchFamily="18" charset="0"/>
                        <a:ea typeface="Cambria Math" panose="02040503050406030204" pitchFamily="18" charset="0"/>
                      </a:rPr>
                      <m:t>𝑣</m:t>
                    </m:r>
                  </m:oMath>
                </a14:m>
                <a:r>
                  <a:rPr lang="fr-FR" dirty="0" smtClean="0">
                    <a:solidFill>
                      <a:schemeClr val="bg2"/>
                    </a:solidFill>
                  </a:rPr>
                  <a:t> </a:t>
                </a:r>
                <a:endParaRPr lang="fr-FR" dirty="0">
                  <a:solidFill>
                    <a:schemeClr val="bg2"/>
                  </a:solidFill>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9012297" y="2501353"/>
                <a:ext cx="2438809" cy="369332"/>
              </a:xfrm>
              <a:prstGeom prst="rect">
                <a:avLst/>
              </a:prstGeom>
              <a:blipFill rotWithShape="0">
                <a:blip r:embed="rId14"/>
                <a:stretch>
                  <a:fillRect l="-2000" t="-8197" b="-24590"/>
                </a:stretch>
              </a:blipFill>
            </p:spPr>
            <p:txBody>
              <a:bodyPr/>
              <a:lstStyle/>
              <a:p>
                <a:r>
                  <a:rPr lang="fr-FR">
                    <a:noFill/>
                  </a:rPr>
                  <a:t> </a:t>
                </a:r>
              </a:p>
            </p:txBody>
          </p:sp>
        </mc:Fallback>
      </mc:AlternateContent>
      <p:pic>
        <p:nvPicPr>
          <p:cNvPr id="44" name="Image 4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55751" y="2827090"/>
            <a:ext cx="3681358" cy="2002943"/>
          </a:xfrm>
          <a:prstGeom prst="rect">
            <a:avLst/>
          </a:prstGeom>
        </p:spPr>
      </p:pic>
      <p:pic>
        <p:nvPicPr>
          <p:cNvPr id="45" name="Image 4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89610" y="2829098"/>
            <a:ext cx="3677668" cy="2000935"/>
          </a:xfrm>
          <a:prstGeom prst="rect">
            <a:avLst/>
          </a:prstGeom>
        </p:spPr>
      </p:pic>
      <p:sp>
        <p:nvSpPr>
          <p:cNvPr id="46" name="Rectangle 45"/>
          <p:cNvSpPr/>
          <p:nvPr/>
        </p:nvSpPr>
        <p:spPr>
          <a:xfrm>
            <a:off x="-427431" y="-213836"/>
            <a:ext cx="12954000" cy="769620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7" name="Image 46">
            <a:hlinkClick r:id="rId17"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89199" y="1738430"/>
            <a:ext cx="6899833" cy="3754041"/>
          </a:xfrm>
          <a:prstGeom prst="rect">
            <a:avLst/>
          </a:prstGeom>
        </p:spPr>
      </p:pic>
      <mc:AlternateContent xmlns:mc="http://schemas.openxmlformats.org/markup-compatibility/2006" xmlns:a14="http://schemas.microsoft.com/office/drawing/2010/main">
        <mc:Choice Requires="a14">
          <p:sp>
            <p:nvSpPr>
              <p:cNvPr id="52" name="Rectangle 51"/>
              <p:cNvSpPr/>
              <p:nvPr/>
            </p:nvSpPr>
            <p:spPr>
              <a:xfrm>
                <a:off x="3013302" y="207709"/>
                <a:ext cx="6894065" cy="1631216"/>
              </a:xfrm>
              <a:prstGeom prst="rect">
                <a:avLst/>
              </a:prstGeom>
            </p:spPr>
            <p:txBody>
              <a:bodyPr wrap="square">
                <a:spAutoFit/>
              </a:bodyPr>
              <a:lstStyle/>
              <a:p>
                <a:r>
                  <a:rPr lang="fr-FR" b="1" dirty="0">
                    <a:latin typeface="Arial" panose="020B0604020202020204" pitchFamily="34" charset="0"/>
                    <a:cs typeface="Arial" panose="020B0604020202020204" pitchFamily="34" charset="0"/>
                  </a:rPr>
                  <a:t>Migration </a:t>
                </a:r>
                <a:r>
                  <a:rPr lang="fr-FR" b="1" dirty="0" err="1">
                    <a:latin typeface="Arial" panose="020B0604020202020204" pitchFamily="34" charset="0"/>
                    <a:cs typeface="Arial" panose="020B0604020202020204" pitchFamily="34" charset="0"/>
                  </a:rPr>
                  <a:t>velocity</a:t>
                </a:r>
                <a:r>
                  <a:rPr lang="fr-FR" b="1" dirty="0">
                    <a:latin typeface="Arial" panose="020B0604020202020204" pitchFamily="34" charset="0"/>
                    <a:cs typeface="Arial" panose="020B0604020202020204" pitchFamily="34" charset="0"/>
                  </a:rPr>
                  <a:t> </a:t>
                </a:r>
                <a14:m>
                  <m:oMath xmlns:m="http://schemas.openxmlformats.org/officeDocument/2006/math">
                    <m:r>
                      <a:rPr lang="fr-FR" b="1">
                        <a:latin typeface="Cambria Math" panose="02040503050406030204" pitchFamily="18" charset="0"/>
                        <a:cs typeface="Arial" panose="020B0604020202020204" pitchFamily="34" charset="0"/>
                      </a:rPr>
                      <m:t>𝑣</m:t>
                    </m:r>
                    <m:r>
                      <a:rPr lang="fr-FR" b="1">
                        <a:latin typeface="Cambria Math" panose="02040503050406030204" pitchFamily="18" charset="0"/>
                        <a:cs typeface="Arial" panose="020B0604020202020204" pitchFamily="34" charset="0"/>
                      </a:rPr>
                      <m:t> </m:t>
                    </m:r>
                  </m:oMath>
                </a14:m>
                <a:r>
                  <a:rPr lang="fr-FR" b="1" dirty="0" smtClean="0">
                    <a:latin typeface="Arial" panose="020B0604020202020204" pitchFamily="34" charset="0"/>
                    <a:cs typeface="Arial" panose="020B0604020202020204" pitchFamily="34" charset="0"/>
                  </a:rPr>
                  <a:t>as a </a:t>
                </a:r>
                <a:r>
                  <a:rPr lang="fr-FR" b="1" dirty="0" err="1">
                    <a:latin typeface="Arial" panose="020B0604020202020204" pitchFamily="34" charset="0"/>
                    <a:cs typeface="Arial" panose="020B0604020202020204" pitchFamily="34" charset="0"/>
                  </a:rPr>
                  <a:t>function</a:t>
                </a:r>
                <a:r>
                  <a:rPr lang="fr-FR" b="1" dirty="0">
                    <a:latin typeface="Arial" panose="020B0604020202020204" pitchFamily="34" charset="0"/>
                    <a:cs typeface="Arial" panose="020B0604020202020204" pitchFamily="34" charset="0"/>
                  </a:rPr>
                  <a:t> of the inverse Reynolds </a:t>
                </a:r>
                <a:r>
                  <a:rPr lang="fr-FR" b="1" dirty="0" err="1">
                    <a:latin typeface="Arial" panose="020B0604020202020204" pitchFamily="34" charset="0"/>
                    <a:cs typeface="Arial" panose="020B0604020202020204" pitchFamily="34" charset="0"/>
                  </a:rPr>
                  <a:t>number</a:t>
                </a:r>
                <a:r>
                  <a:rPr lang="fr-FR" b="1" dirty="0">
                    <a:latin typeface="Arial" panose="020B0604020202020204" pitchFamily="34" charset="0"/>
                    <a:cs typeface="Arial" panose="020B0604020202020204" pitchFamily="34" charset="0"/>
                  </a:rPr>
                  <a:t> </a:t>
                </a:r>
                <a14:m>
                  <m:oMath xmlns:m="http://schemas.openxmlformats.org/officeDocument/2006/math">
                    <m:sSub>
                      <m:sSubPr>
                        <m:ctrlPr>
                          <a:rPr lang="fr-FR" b="1" i="1">
                            <a:latin typeface="Cambria Math" panose="02040503050406030204" pitchFamily="18" charset="0"/>
                            <a:cs typeface="Arial" panose="020B0604020202020204" pitchFamily="34" charset="0"/>
                          </a:rPr>
                        </m:ctrlPr>
                      </m:sSubPr>
                      <m:e>
                        <m:r>
                          <a:rPr lang="fr-FR" b="1">
                            <a:latin typeface="Cambria Math" panose="02040503050406030204" pitchFamily="18" charset="0"/>
                            <a:cs typeface="Arial" panose="020B0604020202020204" pitchFamily="34" charset="0"/>
                          </a:rPr>
                          <m:t>𝛼</m:t>
                        </m:r>
                      </m:e>
                      <m:sub>
                        <m:r>
                          <a:rPr lang="fr-FR" b="1" i="0" smtClean="0">
                            <a:latin typeface="Cambria Math" panose="02040503050406030204" pitchFamily="18" charset="0"/>
                            <a:cs typeface="Arial" panose="020B0604020202020204" pitchFamily="34" charset="0"/>
                          </a:rPr>
                          <m:t>+</m:t>
                        </m:r>
                      </m:sub>
                    </m:sSub>
                  </m:oMath>
                </a14:m>
                <a:r>
                  <a:rPr lang="fr-FR" b="1" dirty="0" smtClean="0">
                    <a:latin typeface="Arial" panose="020B0604020202020204" pitchFamily="34" charset="0"/>
                    <a:cs typeface="Arial" panose="020B0604020202020204" pitchFamily="34" charset="0"/>
                  </a:rPr>
                  <a:t> for </a:t>
                </a:r>
                <a:r>
                  <a:rPr lang="fr-FR" b="1" dirty="0" err="1" smtClean="0">
                    <a:latin typeface="Arial" panose="020B0604020202020204" pitchFamily="34" charset="0"/>
                    <a:cs typeface="Arial" panose="020B0604020202020204" pitchFamily="34" charset="0"/>
                  </a:rPr>
                  <a:t>different</a:t>
                </a:r>
                <a:r>
                  <a:rPr lang="fr-FR" b="1" dirty="0" smtClean="0">
                    <a:latin typeface="Arial" panose="020B0604020202020204" pitchFamily="34" charset="0"/>
                    <a:cs typeface="Arial" panose="020B0604020202020204" pitchFamily="34" charset="0"/>
                  </a:rPr>
                  <a:t> Schmidt </a:t>
                </a:r>
                <a:r>
                  <a:rPr lang="fr-FR" b="1" dirty="0" err="1" smtClean="0">
                    <a:latin typeface="Arial" panose="020B0604020202020204" pitchFamily="34" charset="0"/>
                    <a:cs typeface="Arial" panose="020B0604020202020204" pitchFamily="34" charset="0"/>
                  </a:rPr>
                  <a:t>numbers</a:t>
                </a:r>
                <a:r>
                  <a:rPr lang="fr-FR" b="1" dirty="0" smtClean="0">
                    <a:latin typeface="Arial" panose="020B0604020202020204" pitchFamily="34" charset="0"/>
                    <a:cs typeface="Arial" panose="020B0604020202020204" pitchFamily="34" charset="0"/>
                  </a:rPr>
                  <a:t> Z</a:t>
                </a:r>
              </a:p>
              <a:p>
                <a:endParaRPr lang="fr-FR" b="1" dirty="0" smtClean="0">
                  <a:latin typeface="Arial" panose="020B0604020202020204" pitchFamily="34" charset="0"/>
                  <a:cs typeface="Arial" panose="020B0604020202020204" pitchFamily="34" charset="0"/>
                </a:endParaRPr>
              </a:p>
              <a:p>
                <a:r>
                  <a:rPr lang="fr-FR" sz="1400" b="1" dirty="0" err="1" smtClean="0">
                    <a:latin typeface="Arial" panose="020B0604020202020204" pitchFamily="34" charset="0"/>
                    <a:cs typeface="Arial" panose="020B0604020202020204" pitchFamily="34" charset="0"/>
                  </a:rPr>
                  <a:t>Earth</a:t>
                </a:r>
                <a:r>
                  <a:rPr lang="fr-FR" sz="1400" b="1" dirty="0" smtClean="0">
                    <a:latin typeface="Arial" panose="020B0604020202020204" pitchFamily="34" charset="0"/>
                    <a:cs typeface="Arial" panose="020B0604020202020204" pitchFamily="34" charset="0"/>
                  </a:rPr>
                  <a:t> case : Z=0,7</a:t>
                </a:r>
              </a:p>
              <a:p>
                <a:r>
                  <a:rPr lang="fr-FR" sz="1400" b="1" dirty="0" smtClean="0">
                    <a:latin typeface="Arial" panose="020B0604020202020204" pitchFamily="34" charset="0"/>
                    <a:cs typeface="Arial" panose="020B0604020202020204" pitchFamily="34" charset="0"/>
                  </a:rPr>
                  <a:t>Mars case : Z=0,45</a:t>
                </a:r>
              </a:p>
              <a:p>
                <a:endParaRPr lang="fr-FR" b="1" dirty="0" smtClean="0">
                  <a:latin typeface="Arial" panose="020B0604020202020204" pitchFamily="34" charset="0"/>
                  <a:cs typeface="Arial" panose="020B0604020202020204" pitchFamily="34"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3013302" y="207709"/>
                <a:ext cx="6894065" cy="1631216"/>
              </a:xfrm>
              <a:prstGeom prst="rect">
                <a:avLst/>
              </a:prstGeom>
              <a:blipFill rotWithShape="0">
                <a:blip r:embed="rId18"/>
                <a:stretch>
                  <a:fillRect l="-707" t="-1866"/>
                </a:stretch>
              </a:blipFill>
            </p:spPr>
            <p:txBody>
              <a:bodyPr/>
              <a:lstStyle/>
              <a:p>
                <a:r>
                  <a:rPr lang="fr-FR">
                    <a:noFill/>
                  </a:rPr>
                  <a:t> </a:t>
                </a:r>
              </a:p>
            </p:txBody>
          </p:sp>
        </mc:Fallback>
      </mc:AlternateContent>
      <p:sp>
        <p:nvSpPr>
          <p:cNvPr id="53" name="Accolade fermante 52"/>
          <p:cNvSpPr/>
          <p:nvPr/>
        </p:nvSpPr>
        <p:spPr>
          <a:xfrm>
            <a:off x="4797980" y="1088099"/>
            <a:ext cx="45719" cy="3979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4" name="ZoneTexte 53"/>
              <p:cNvSpPr txBox="1"/>
              <p:nvPr/>
            </p:nvSpPr>
            <p:spPr>
              <a:xfrm>
                <a:off x="4981463" y="1015198"/>
                <a:ext cx="3145413" cy="307777"/>
              </a:xfrm>
              <a:prstGeom prst="rect">
                <a:avLst/>
              </a:prstGeom>
              <a:noFill/>
            </p:spPr>
            <p:txBody>
              <a:bodyPr wrap="none" rtlCol="0">
                <a:spAutoFit/>
              </a:bodyPr>
              <a:lstStyle/>
              <a:p>
                <a14:m>
                  <m:oMath xmlns:m="http://schemas.openxmlformats.org/officeDocument/2006/math">
                    <m:r>
                      <a:rPr lang="fr-FR" sz="1400" b="1" smtClean="0">
                        <a:latin typeface="Cambria Math" panose="02040503050406030204" pitchFamily="18" charset="0"/>
                        <a:cs typeface="Arial" panose="020B0604020202020204" pitchFamily="34" charset="0"/>
                      </a:rPr>
                      <m:t>𝑣</m:t>
                    </m:r>
                    <m:r>
                      <a:rPr lang="fr-FR" sz="1400" b="1" i="0" smtClean="0">
                        <a:latin typeface="Cambria Math" panose="02040503050406030204" pitchFamily="18" charset="0"/>
                        <a:cs typeface="Arial" panose="020B0604020202020204" pitchFamily="34" charset="0"/>
                      </a:rPr>
                      <m:t>+&gt;</m:t>
                    </m:r>
                    <m:r>
                      <a:rPr lang="fr-FR" sz="1400" b="1" i="0" smtClean="0">
                        <a:latin typeface="Cambria Math" panose="02040503050406030204" pitchFamily="18" charset="0"/>
                        <a:cs typeface="Arial" panose="020B0604020202020204" pitchFamily="34" charset="0"/>
                      </a:rPr>
                      <m:t>𝟎</m:t>
                    </m:r>
                    <m:r>
                      <a:rPr lang="fr-FR" sz="1400" b="1" i="0" smtClean="0">
                        <a:latin typeface="Cambria Math" panose="02040503050406030204" pitchFamily="18" charset="0"/>
                        <a:cs typeface="Arial" panose="020B0604020202020204" pitchFamily="34" charset="0"/>
                      </a:rPr>
                      <m:t> </m:t>
                    </m:r>
                  </m:oMath>
                </a14:m>
                <a:r>
                  <a:rPr lang="fr-FR" sz="1400" b="1" dirty="0" smtClean="0">
                    <a:latin typeface="Arial" panose="020B0604020202020204" pitchFamily="34" charset="0"/>
                    <a:cs typeface="Arial" panose="020B0604020202020204" pitchFamily="34" charset="0"/>
                  </a:rPr>
                  <a:t>	     </a:t>
                </a:r>
                <a:r>
                  <a:rPr lang="fr-FR" sz="1400" b="1" dirty="0" err="1" smtClean="0">
                    <a:latin typeface="Arial" panose="020B0604020202020204" pitchFamily="34" charset="0"/>
                    <a:cs typeface="Arial" panose="020B0604020202020204" pitchFamily="34" charset="0"/>
                  </a:rPr>
                  <a:t>downwind</a:t>
                </a:r>
                <a:r>
                  <a:rPr lang="fr-FR" sz="1400" b="1" dirty="0" smtClean="0">
                    <a:latin typeface="Arial" panose="020B0604020202020204" pitchFamily="34" charset="0"/>
                    <a:cs typeface="Arial" panose="020B0604020202020204" pitchFamily="34" charset="0"/>
                  </a:rPr>
                  <a:t> migration </a:t>
                </a:r>
                <a:endParaRPr lang="fr-FR" sz="1400" b="1" dirty="0">
                  <a:latin typeface="Arial" panose="020B0604020202020204" pitchFamily="34" charset="0"/>
                  <a:cs typeface="Arial" panose="020B0604020202020204" pitchFamily="34" charset="0"/>
                </a:endParaRPr>
              </a:p>
            </p:txBody>
          </p:sp>
        </mc:Choice>
        <mc:Fallback xmlns="">
          <p:sp>
            <p:nvSpPr>
              <p:cNvPr id="54" name="ZoneTexte 53"/>
              <p:cNvSpPr txBox="1">
                <a:spLocks noRot="1" noChangeAspect="1" noMove="1" noResize="1" noEditPoints="1" noAdjustHandles="1" noChangeArrowheads="1" noChangeShapeType="1" noTextEdit="1"/>
              </p:cNvSpPr>
              <p:nvPr/>
            </p:nvSpPr>
            <p:spPr>
              <a:xfrm>
                <a:off x="4981463" y="1015198"/>
                <a:ext cx="3145413" cy="307777"/>
              </a:xfrm>
              <a:prstGeom prst="rect">
                <a:avLst/>
              </a:prstGeom>
              <a:blipFill rotWithShape="0">
                <a:blip r:embed="rId19"/>
                <a:stretch>
                  <a:fillRect t="-4000" b="-20000"/>
                </a:stretch>
              </a:blipFill>
            </p:spPr>
            <p:txBody>
              <a:bodyPr/>
              <a:lstStyle/>
              <a:p>
                <a:r>
                  <a:rPr lang="fr-FR">
                    <a:noFill/>
                  </a:rPr>
                  <a:t> </a:t>
                </a:r>
              </a:p>
            </p:txBody>
          </p:sp>
        </mc:Fallback>
      </mc:AlternateContent>
      <p:sp>
        <p:nvSpPr>
          <p:cNvPr id="55" name="Flèche droite 54"/>
          <p:cNvSpPr/>
          <p:nvPr/>
        </p:nvSpPr>
        <p:spPr>
          <a:xfrm>
            <a:off x="5766692" y="1108915"/>
            <a:ext cx="364078" cy="11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6" name="ZoneTexte 55"/>
              <p:cNvSpPr txBox="1"/>
              <p:nvPr/>
            </p:nvSpPr>
            <p:spPr>
              <a:xfrm>
                <a:off x="4979157" y="1239924"/>
                <a:ext cx="2896947" cy="307777"/>
              </a:xfrm>
              <a:prstGeom prst="rect">
                <a:avLst/>
              </a:prstGeom>
              <a:noFill/>
            </p:spPr>
            <p:txBody>
              <a:bodyPr wrap="none" rtlCol="0">
                <a:spAutoFit/>
              </a:bodyPr>
              <a:lstStyle/>
              <a:p>
                <a14:m>
                  <m:oMath xmlns:m="http://schemas.openxmlformats.org/officeDocument/2006/math">
                    <m:r>
                      <a:rPr lang="fr-FR" sz="1400" b="1" smtClean="0">
                        <a:latin typeface="Cambria Math" panose="02040503050406030204" pitchFamily="18" charset="0"/>
                        <a:cs typeface="Arial" panose="020B0604020202020204" pitchFamily="34" charset="0"/>
                      </a:rPr>
                      <m:t>𝑣</m:t>
                    </m:r>
                    <m:r>
                      <a:rPr lang="fr-FR" sz="1400" b="1" i="0" smtClean="0">
                        <a:latin typeface="Cambria Math" panose="02040503050406030204" pitchFamily="18" charset="0"/>
                        <a:cs typeface="Arial" panose="020B0604020202020204" pitchFamily="34" charset="0"/>
                      </a:rPr>
                      <m:t>+&lt;</m:t>
                    </m:r>
                    <m:r>
                      <a:rPr lang="fr-FR" sz="1400" b="1" i="0" smtClean="0">
                        <a:latin typeface="Cambria Math" panose="02040503050406030204" pitchFamily="18" charset="0"/>
                        <a:cs typeface="Arial" panose="020B0604020202020204" pitchFamily="34" charset="0"/>
                      </a:rPr>
                      <m:t>𝟎</m:t>
                    </m:r>
                    <m:r>
                      <a:rPr lang="fr-FR" sz="1400" b="1" i="0" smtClean="0">
                        <a:latin typeface="Cambria Math" panose="02040503050406030204" pitchFamily="18" charset="0"/>
                        <a:cs typeface="Arial" panose="020B0604020202020204" pitchFamily="34" charset="0"/>
                      </a:rPr>
                      <m:t> </m:t>
                    </m:r>
                  </m:oMath>
                </a14:m>
                <a:r>
                  <a:rPr lang="fr-FR" sz="1400" b="1" dirty="0" smtClean="0">
                    <a:latin typeface="Arial" panose="020B0604020202020204" pitchFamily="34" charset="0"/>
                    <a:cs typeface="Arial" panose="020B0604020202020204" pitchFamily="34" charset="0"/>
                  </a:rPr>
                  <a:t>	     </a:t>
                </a:r>
                <a:r>
                  <a:rPr lang="fr-FR" sz="1400" b="1" dirty="0" err="1" smtClean="0">
                    <a:latin typeface="Arial" panose="020B0604020202020204" pitchFamily="34" charset="0"/>
                    <a:cs typeface="Arial" panose="020B0604020202020204" pitchFamily="34" charset="0"/>
                  </a:rPr>
                  <a:t>upwind</a:t>
                </a:r>
                <a:r>
                  <a:rPr lang="fr-FR" sz="1400" b="1" dirty="0" smtClean="0">
                    <a:latin typeface="Arial" panose="020B0604020202020204" pitchFamily="34" charset="0"/>
                    <a:cs typeface="Arial" panose="020B0604020202020204" pitchFamily="34" charset="0"/>
                  </a:rPr>
                  <a:t> migration </a:t>
                </a:r>
                <a:endParaRPr lang="fr-FR" sz="1400" b="1" dirty="0">
                  <a:latin typeface="Arial" panose="020B0604020202020204" pitchFamily="34" charset="0"/>
                  <a:cs typeface="Arial" panose="020B0604020202020204" pitchFamily="34" charset="0"/>
                </a:endParaRPr>
              </a:p>
            </p:txBody>
          </p:sp>
        </mc:Choice>
        <mc:Fallback xmlns="">
          <p:sp>
            <p:nvSpPr>
              <p:cNvPr id="56" name="ZoneTexte 55"/>
              <p:cNvSpPr txBox="1">
                <a:spLocks noRot="1" noChangeAspect="1" noMove="1" noResize="1" noEditPoints="1" noAdjustHandles="1" noChangeArrowheads="1" noChangeShapeType="1" noTextEdit="1"/>
              </p:cNvSpPr>
              <p:nvPr/>
            </p:nvSpPr>
            <p:spPr>
              <a:xfrm>
                <a:off x="4979157" y="1239924"/>
                <a:ext cx="2896947" cy="307777"/>
              </a:xfrm>
              <a:prstGeom prst="rect">
                <a:avLst/>
              </a:prstGeom>
              <a:blipFill rotWithShape="0">
                <a:blip r:embed="rId20"/>
                <a:stretch>
                  <a:fillRect t="-1961" b="-19608"/>
                </a:stretch>
              </a:blipFill>
            </p:spPr>
            <p:txBody>
              <a:bodyPr/>
              <a:lstStyle/>
              <a:p>
                <a:r>
                  <a:rPr lang="fr-FR">
                    <a:noFill/>
                  </a:rPr>
                  <a:t> </a:t>
                </a:r>
              </a:p>
            </p:txBody>
          </p:sp>
        </mc:Fallback>
      </mc:AlternateContent>
      <p:sp>
        <p:nvSpPr>
          <p:cNvPr id="57" name="Flèche droite 56"/>
          <p:cNvSpPr/>
          <p:nvPr/>
        </p:nvSpPr>
        <p:spPr>
          <a:xfrm>
            <a:off x="5761282" y="1348180"/>
            <a:ext cx="364078" cy="11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8" name="Groupe 57"/>
          <p:cNvGrpSpPr/>
          <p:nvPr/>
        </p:nvGrpSpPr>
        <p:grpSpPr>
          <a:xfrm>
            <a:off x="9638284" y="1743910"/>
            <a:ext cx="344980" cy="335490"/>
            <a:chOff x="10443937" y="884618"/>
            <a:chExt cx="344980" cy="335490"/>
          </a:xfrm>
          <a:effectLst>
            <a:outerShdw blurRad="63500" sx="102000" sy="102000" algn="ctr" rotWithShape="0">
              <a:prstClr val="black">
                <a:alpha val="40000"/>
              </a:prstClr>
            </a:outerShdw>
          </a:effectLst>
        </p:grpSpPr>
        <p:sp>
          <p:nvSpPr>
            <p:cNvPr id="59" name="Rectangle 58">
              <a:hlinkClick r:id="rId21"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60" name="Connecteur droit 59">
              <a:hlinkClick r:id="rId21"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cteur droit 60">
              <a:hlinkClick r:id="rId21"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4622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à coins arrondis 4">
            <a:hlinkClick r:id="rId4"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ZoneTexte 5">
            <a:hlinkClick r:id="rId4"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7"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8" name="Rectangle à coins arrondis 7">
            <a:hlinkClick r:id="rId6" action="ppaction://hlinksldjump"/>
          </p:cNvPr>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a:hlinkClick r:id="rId6" action="ppaction://hlinksldjump"/>
          </p:cNvPr>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9"/>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2944598" y="4189971"/>
            <a:ext cx="1073768" cy="161701"/>
            <a:chOff x="2567268" y="4205935"/>
            <a:chExt cx="1073768" cy="161701"/>
          </a:xfrm>
        </p:grpSpPr>
        <p:sp>
          <p:nvSpPr>
            <p:cNvPr id="14" name="Ellipse 13"/>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Rectangle à coins arrondis 21">
            <a:hlinkClick r:id="rId7"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3" name="ZoneTexte 22">
            <a:hlinkClick r:id="rId7"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0" name="Flèche droite 19"/>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90549" y="-398079"/>
            <a:ext cx="12954000" cy="769620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4" name="Rectangle 23"/>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25" name="Image 2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6"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27" name="Rectangle 26"/>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2944598" y="4189971"/>
            <a:ext cx="1073768" cy="161701"/>
            <a:chOff x="2567268" y="4205935"/>
            <a:chExt cx="1073768" cy="161701"/>
          </a:xfrm>
        </p:grpSpPr>
        <p:sp>
          <p:nvSpPr>
            <p:cNvPr id="29" name="Ellipse 28"/>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Légende encadrée 1 32"/>
          <p:cNvSpPr/>
          <p:nvPr/>
        </p:nvSpPr>
        <p:spPr>
          <a:xfrm>
            <a:off x="85725" y="116115"/>
            <a:ext cx="12004673" cy="4805408"/>
          </a:xfrm>
          <a:prstGeom prst="borderCallout1">
            <a:avLst>
              <a:gd name="adj1" fmla="val 100130"/>
              <a:gd name="adj2" fmla="val 86986"/>
              <a:gd name="adj3" fmla="val 103450"/>
              <a:gd name="adj4" fmla="val 87008"/>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4" name="Groupe 33"/>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35" name="Rectangle 34">
              <a:hlinkClick r:id="rId8"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36" name="Connecteur droit 35">
              <a:hlinkClick r:id="rId8"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hlinkClick r:id="rId8"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231686" y="156641"/>
            <a:ext cx="3775393"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Application and observations</a:t>
            </a:r>
            <a:endParaRPr lang="en-GB" sz="2000" b="1" dirty="0">
              <a:solidFill>
                <a:schemeClr val="bg2"/>
              </a:solidFill>
              <a:latin typeface="Arial" panose="020B0604020202020204" pitchFamily="34" charset="0"/>
              <a:cs typeface="Arial" panose="020B0604020202020204" pitchFamily="34" charset="0"/>
            </a:endParaRPr>
          </a:p>
        </p:txBody>
      </p:sp>
      <p:sp>
        <p:nvSpPr>
          <p:cNvPr id="41" name="ZoneTexte 40"/>
          <p:cNvSpPr txBox="1"/>
          <p:nvPr/>
        </p:nvSpPr>
        <p:spPr>
          <a:xfrm>
            <a:off x="5829300" y="2857500"/>
            <a:ext cx="65" cy="276999"/>
          </a:xfrm>
          <a:prstGeom prst="rect">
            <a:avLst/>
          </a:prstGeom>
          <a:noFill/>
        </p:spPr>
        <p:txBody>
          <a:bodyPr wrap="none" lIns="0" tIns="0" rIns="0" bIns="0" rtlCol="0">
            <a:spAutoFit/>
          </a:bodyPr>
          <a:lstStyle/>
          <a:p>
            <a:endParaRPr lang="fr-FR" dirty="0"/>
          </a:p>
        </p:txBody>
      </p:sp>
      <mc:AlternateContent xmlns:mc="http://schemas.openxmlformats.org/markup-compatibility/2006" xmlns:a14="http://schemas.microsoft.com/office/drawing/2010/main">
        <mc:Choice Requires="a14">
          <p:sp>
            <p:nvSpPr>
              <p:cNvPr id="39" name="ZoneTexte 38"/>
              <p:cNvSpPr txBox="1"/>
              <p:nvPr/>
            </p:nvSpPr>
            <p:spPr>
              <a:xfrm>
                <a:off x="231686" y="437126"/>
                <a:ext cx="11681272" cy="1200329"/>
              </a:xfrm>
              <a:prstGeom prst="rect">
                <a:avLst/>
              </a:prstGeom>
              <a:noFill/>
            </p:spPr>
            <p:txBody>
              <a:bodyPr wrap="square" rtlCol="0">
                <a:spAutoFit/>
              </a:bodyPr>
              <a:lstStyle/>
              <a:p>
                <a:r>
                  <a:rPr lang="en-GB" sz="1400" dirty="0" smtClean="0">
                    <a:solidFill>
                      <a:schemeClr val="bg2"/>
                    </a:solidFill>
                  </a:rPr>
                  <a:t>The resulting curves of the growth factor and the migration velocity compared to the mass flux phase shift as a function of the Reynolds number inverse </a:t>
                </a:r>
                <a14:m>
                  <m:oMath xmlns:m="http://schemas.openxmlformats.org/officeDocument/2006/math">
                    <m:sSub>
                      <m:sSubPr>
                        <m:ctrlPr>
                          <a:rPr lang="fr-FR" sz="1400" b="1" i="1">
                            <a:solidFill>
                              <a:schemeClr val="bg2"/>
                            </a:solidFill>
                            <a:latin typeface="Cambria Math" panose="02040503050406030204" pitchFamily="18" charset="0"/>
                            <a:cs typeface="Arial" panose="020B0604020202020204" pitchFamily="34" charset="0"/>
                          </a:rPr>
                        </m:ctrlPr>
                      </m:sSubPr>
                      <m:e>
                        <m:r>
                          <a:rPr lang="fr-FR" sz="1400" b="1">
                            <a:solidFill>
                              <a:schemeClr val="bg2"/>
                            </a:solidFill>
                            <a:latin typeface="Cambria Math" panose="02040503050406030204" pitchFamily="18" charset="0"/>
                            <a:cs typeface="Arial" panose="020B0604020202020204" pitchFamily="34" charset="0"/>
                          </a:rPr>
                          <m:t>𝛼</m:t>
                        </m:r>
                      </m:e>
                      <m:sub>
                        <m:r>
                          <a:rPr lang="fr-FR" sz="1400" b="1">
                            <a:solidFill>
                              <a:schemeClr val="bg2"/>
                            </a:solidFill>
                            <a:latin typeface="Cambria Math" panose="02040503050406030204" pitchFamily="18" charset="0"/>
                            <a:cs typeface="Arial" panose="020B0604020202020204" pitchFamily="34" charset="0"/>
                          </a:rPr>
                          <m:t>+</m:t>
                        </m:r>
                      </m:sub>
                    </m:sSub>
                  </m:oMath>
                </a14:m>
                <a:r>
                  <a:rPr lang="en-GB" sz="1400" dirty="0" smtClean="0">
                    <a:solidFill>
                      <a:schemeClr val="bg2"/>
                    </a:solidFill>
                  </a:rPr>
                  <a:t> show the behaviour of the ice waves depending on the phase shift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𝜃</m:t>
                    </m:r>
                  </m:oMath>
                </a14:m>
                <a:r>
                  <a:rPr lang="en-GB" sz="1400" dirty="0" smtClean="0">
                    <a:solidFill>
                      <a:schemeClr val="bg2"/>
                    </a:solidFill>
                  </a:rPr>
                  <a:t>. When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𝜃</m:t>
                    </m:r>
                    <m:r>
                      <a:rPr lang="fr-FR" sz="1400" b="0" i="1" smtClean="0">
                        <a:solidFill>
                          <a:schemeClr val="bg2"/>
                        </a:solidFill>
                        <a:latin typeface="Cambria Math" panose="02040503050406030204" pitchFamily="18" charset="0"/>
                        <a:ea typeface="Cambria Math" panose="02040503050406030204" pitchFamily="18" charset="0"/>
                      </a:rPr>
                      <m:t>&lt;180°</m:t>
                    </m:r>
                  </m:oMath>
                </a14:m>
                <a:r>
                  <a:rPr lang="en-GB" sz="1400" dirty="0" smtClean="0">
                    <a:solidFill>
                      <a:schemeClr val="bg2"/>
                    </a:solidFill>
                  </a:rPr>
                  <a:t>,  the waves migrate downwind (a), when </a:t>
                </a:r>
                <a14:m>
                  <m:oMath xmlns:m="http://schemas.openxmlformats.org/officeDocument/2006/math">
                    <m:r>
                      <a:rPr lang="fr-FR" sz="1400" b="0" i="0" smtClean="0">
                        <a:solidFill>
                          <a:schemeClr val="bg2"/>
                        </a:solidFill>
                        <a:latin typeface="Cambria Math" panose="02040503050406030204" pitchFamily="18" charset="0"/>
                        <a:ea typeface="Cambria Math" panose="02040503050406030204" pitchFamily="18" charset="0"/>
                      </a:rPr>
                      <m:t>90</m:t>
                    </m:r>
                    <m:r>
                      <a:rPr lang="fr-FR" sz="1400" b="0" i="1" smtClean="0">
                        <a:solidFill>
                          <a:schemeClr val="bg2"/>
                        </a:solidFill>
                        <a:latin typeface="Cambria Math" panose="02040503050406030204" pitchFamily="18" charset="0"/>
                        <a:ea typeface="Cambria Math" panose="02040503050406030204" pitchFamily="18" charset="0"/>
                      </a:rPr>
                      <m:t>°</m:t>
                    </m:r>
                    <m:r>
                      <a:rPr lang="fr-FR" sz="1400" b="0" i="0" smtClean="0">
                        <a:solidFill>
                          <a:schemeClr val="bg2"/>
                        </a:solidFill>
                        <a:latin typeface="Cambria Math" panose="02040503050406030204" pitchFamily="18" charset="0"/>
                        <a:ea typeface="Cambria Math" panose="02040503050406030204" pitchFamily="18" charset="0"/>
                      </a:rPr>
                      <m:t>&lt;</m:t>
                    </m:r>
                    <m:r>
                      <a:rPr lang="fr-FR" sz="1400" i="1">
                        <a:solidFill>
                          <a:schemeClr val="bg2"/>
                        </a:solidFill>
                        <a:latin typeface="Cambria Math" panose="02040503050406030204" pitchFamily="18" charset="0"/>
                        <a:ea typeface="Cambria Math" panose="02040503050406030204" pitchFamily="18" charset="0"/>
                      </a:rPr>
                      <m:t>𝜃</m:t>
                    </m:r>
                    <m:r>
                      <a:rPr lang="fr-FR" sz="1400" i="1">
                        <a:solidFill>
                          <a:schemeClr val="bg2"/>
                        </a:solidFill>
                        <a:latin typeface="Cambria Math" panose="02040503050406030204" pitchFamily="18" charset="0"/>
                        <a:ea typeface="Cambria Math" panose="02040503050406030204" pitchFamily="18" charset="0"/>
                      </a:rPr>
                      <m:t>&lt;270°</m:t>
                    </m:r>
                  </m:oMath>
                </a14:m>
                <a:r>
                  <a:rPr lang="en-GB" sz="1400" dirty="0" smtClean="0">
                    <a:solidFill>
                      <a:schemeClr val="bg2"/>
                    </a:solidFill>
                  </a:rPr>
                  <a:t>, the waves can grow and for </a:t>
                </a:r>
                <a14:m>
                  <m:oMath xmlns:m="http://schemas.openxmlformats.org/officeDocument/2006/math">
                    <m:r>
                      <a:rPr lang="fr-FR" sz="1400" i="1">
                        <a:solidFill>
                          <a:schemeClr val="bg2"/>
                        </a:solidFill>
                        <a:latin typeface="Cambria Math" panose="02040503050406030204" pitchFamily="18" charset="0"/>
                        <a:ea typeface="Cambria Math" panose="02040503050406030204" pitchFamily="18" charset="0"/>
                      </a:rPr>
                      <m:t>𝜃</m:t>
                    </m:r>
                    <m:r>
                      <a:rPr lang="fr-FR" sz="1400" b="0" i="1" smtClean="0">
                        <a:solidFill>
                          <a:schemeClr val="bg2"/>
                        </a:solidFill>
                        <a:latin typeface="Cambria Math" panose="02040503050406030204" pitchFamily="18" charset="0"/>
                        <a:ea typeface="Cambria Math" panose="02040503050406030204" pitchFamily="18" charset="0"/>
                      </a:rPr>
                      <m:t>&gt;180</m:t>
                    </m:r>
                    <m:r>
                      <a:rPr lang="fr-FR" sz="1400" i="1">
                        <a:solidFill>
                          <a:schemeClr val="bg2"/>
                        </a:solidFill>
                        <a:latin typeface="Cambria Math" panose="02040503050406030204" pitchFamily="18" charset="0"/>
                        <a:ea typeface="Cambria Math" panose="02040503050406030204" pitchFamily="18" charset="0"/>
                      </a:rPr>
                      <m:t>°</m:t>
                    </m:r>
                  </m:oMath>
                </a14:m>
                <a:r>
                  <a:rPr lang="en-GB" sz="1400" dirty="0" smtClean="0">
                    <a:solidFill>
                      <a:schemeClr val="bg2"/>
                    </a:solidFill>
                  </a:rPr>
                  <a:t> (b), the waves migrate upwind (c).</a:t>
                </a:r>
              </a:p>
              <a:p>
                <a:endParaRPr lang="en-GB" sz="1400" dirty="0" smtClean="0">
                  <a:solidFill>
                    <a:schemeClr val="bg2"/>
                  </a:solidFill>
                </a:endParaRPr>
              </a:p>
              <a:p>
                <a:endParaRPr lang="en-GB" sz="1600" dirty="0">
                  <a:solidFill>
                    <a:schemeClr val="bg2"/>
                  </a:solidFill>
                </a:endParaRPr>
              </a:p>
            </p:txBody>
          </p:sp>
        </mc:Choice>
        <mc:Fallback xmlns="">
          <p:sp>
            <p:nvSpPr>
              <p:cNvPr id="39" name="ZoneTexte 38"/>
              <p:cNvSpPr txBox="1">
                <a:spLocks noRot="1" noChangeAspect="1" noMove="1" noResize="1" noEditPoints="1" noAdjustHandles="1" noChangeArrowheads="1" noChangeShapeType="1" noTextEdit="1"/>
              </p:cNvSpPr>
              <p:nvPr/>
            </p:nvSpPr>
            <p:spPr>
              <a:xfrm>
                <a:off x="231686" y="437126"/>
                <a:ext cx="11681272" cy="1200329"/>
              </a:xfrm>
              <a:prstGeom prst="rect">
                <a:avLst/>
              </a:prstGeom>
              <a:blipFill rotWithShape="0">
                <a:blip r:embed="rId9"/>
                <a:stretch>
                  <a:fillRect l="-157" t="-1015" r="-20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42"/>
              <p:cNvSpPr txBox="1"/>
              <p:nvPr/>
            </p:nvSpPr>
            <p:spPr>
              <a:xfrm>
                <a:off x="192405" y="2875451"/>
                <a:ext cx="11512652" cy="3568477"/>
              </a:xfrm>
              <a:prstGeom prst="rect">
                <a:avLst/>
              </a:prstGeom>
              <a:noFill/>
            </p:spPr>
            <p:txBody>
              <a:bodyPr wrap="square" rtlCol="0">
                <a:spAutoFit/>
              </a:bodyPr>
              <a:lstStyle/>
              <a:p>
                <a:r>
                  <a:rPr lang="en-GB" sz="1500" dirty="0" smtClean="0"/>
                  <a:t>The dimensionless curves of the growth factor and the migration velocity make it possible to access to the most amplified wavelength and the velocity of ripples for every environment since the characteristic parameters are known.</a:t>
                </a:r>
                <a:r>
                  <a:rPr lang="en-GB" sz="1500" dirty="0" smtClean="0">
                    <a:solidFill>
                      <a:schemeClr val="bg2"/>
                    </a:solidFill>
                  </a:rPr>
                  <a:t>  </a:t>
                </a:r>
              </a:p>
              <a:p>
                <a:r>
                  <a:rPr lang="en-GB" sz="1400" dirty="0" smtClean="0">
                    <a:solidFill>
                      <a:schemeClr val="bg2"/>
                    </a:solidFill>
                  </a:rPr>
                  <a:t>Then we try to apply these results first to the conditions of the blue ice area in Antarctica and then to those of the Martian polar cap as we know it.  </a:t>
                </a:r>
                <a:endParaRPr lang="en-GB" sz="1400" dirty="0">
                  <a:solidFill>
                    <a:schemeClr val="bg2"/>
                  </a:solidFill>
                </a:endParaRPr>
              </a:p>
              <a:p>
                <a:r>
                  <a:rPr lang="en-GB" sz="1400" dirty="0" smtClean="0">
                    <a:solidFill>
                      <a:schemeClr val="bg2"/>
                    </a:solidFill>
                  </a:rPr>
                  <a:t>The dimensionless </a:t>
                </a:r>
                <a14:m>
                  <m:oMath xmlns:m="http://schemas.openxmlformats.org/officeDocument/2006/math">
                    <m:sSub>
                      <m:sSubPr>
                        <m:ctrlPr>
                          <a:rPr lang="fr-FR" sz="1400" b="1" i="1">
                            <a:solidFill>
                              <a:schemeClr val="bg2"/>
                            </a:solidFill>
                            <a:latin typeface="Cambria Math" panose="02040503050406030204" pitchFamily="18" charset="0"/>
                            <a:cs typeface="Arial" panose="020B0604020202020204" pitchFamily="34" charset="0"/>
                          </a:rPr>
                        </m:ctrlPr>
                      </m:sSubPr>
                      <m:e>
                        <m:r>
                          <a:rPr lang="fr-FR" sz="1400" b="1">
                            <a:solidFill>
                              <a:schemeClr val="bg2"/>
                            </a:solidFill>
                            <a:latin typeface="Cambria Math" panose="02040503050406030204" pitchFamily="18" charset="0"/>
                            <a:cs typeface="Arial" panose="020B0604020202020204" pitchFamily="34" charset="0"/>
                          </a:rPr>
                          <m:t>𝛼</m:t>
                        </m:r>
                      </m:e>
                      <m:sub>
                        <m:r>
                          <a:rPr lang="fr-FR" sz="1400" b="1">
                            <a:solidFill>
                              <a:schemeClr val="bg2"/>
                            </a:solidFill>
                            <a:latin typeface="Cambria Math" panose="02040503050406030204" pitchFamily="18" charset="0"/>
                            <a:cs typeface="Arial" panose="020B0604020202020204" pitchFamily="34" charset="0"/>
                          </a:rPr>
                          <m:t>+</m:t>
                        </m:r>
                      </m:sub>
                    </m:sSub>
                  </m:oMath>
                </a14:m>
                <a:r>
                  <a:rPr lang="en-GB" sz="1400" dirty="0" smtClean="0">
                    <a:solidFill>
                      <a:schemeClr val="bg2"/>
                    </a:solidFill>
                  </a:rPr>
                  <a:t> number giving the most amplified wavelength is:</a:t>
                </a:r>
                <a14:m>
                  <m:oMath xmlns:m="http://schemas.openxmlformats.org/officeDocument/2006/math">
                    <m:r>
                      <a:rPr lang="fr-FR" sz="1400" b="0" i="0" smtClean="0">
                        <a:solidFill>
                          <a:schemeClr val="bg2"/>
                        </a:solidFill>
                        <a:latin typeface="Cambria Math" panose="02040503050406030204" pitchFamily="18" charset="0"/>
                        <a:cs typeface="Arial" panose="020B0604020202020204" pitchFamily="34" charset="0"/>
                      </a:rPr>
                      <m:t>  </m:t>
                    </m:r>
                    <m:sSub>
                      <m:sSubPr>
                        <m:ctrlPr>
                          <a:rPr lang="fr-FR" sz="1400" b="1" i="1">
                            <a:solidFill>
                              <a:schemeClr val="bg2"/>
                            </a:solidFill>
                            <a:latin typeface="Cambria Math" panose="02040503050406030204" pitchFamily="18" charset="0"/>
                            <a:cs typeface="Arial" panose="020B0604020202020204" pitchFamily="34" charset="0"/>
                          </a:rPr>
                        </m:ctrlPr>
                      </m:sSubPr>
                      <m:e>
                        <m:r>
                          <a:rPr lang="fr-FR" sz="1400" b="1" i="0" smtClean="0">
                            <a:solidFill>
                              <a:schemeClr val="bg2"/>
                            </a:solidFill>
                            <a:latin typeface="Cambria Math" panose="02040503050406030204" pitchFamily="18" charset="0"/>
                            <a:cs typeface="Arial" panose="020B0604020202020204" pitchFamily="34" charset="0"/>
                          </a:rPr>
                          <m:t> </m:t>
                        </m:r>
                        <m:r>
                          <a:rPr lang="fr-FR" sz="1400" b="1">
                            <a:solidFill>
                              <a:schemeClr val="bg2"/>
                            </a:solidFill>
                            <a:latin typeface="Cambria Math" panose="02040503050406030204" pitchFamily="18" charset="0"/>
                            <a:cs typeface="Arial" panose="020B0604020202020204" pitchFamily="34" charset="0"/>
                          </a:rPr>
                          <m:t>𝛼</m:t>
                        </m:r>
                      </m:e>
                      <m:sub>
                        <m:r>
                          <a:rPr lang="fr-FR" sz="1400" b="1">
                            <a:solidFill>
                              <a:schemeClr val="bg2"/>
                            </a:solidFill>
                            <a:latin typeface="Cambria Math" panose="02040503050406030204" pitchFamily="18" charset="0"/>
                            <a:cs typeface="Arial" panose="020B0604020202020204" pitchFamily="34" charset="0"/>
                          </a:rPr>
                          <m:t>+</m:t>
                        </m:r>
                      </m:sub>
                    </m:sSub>
                    <m:r>
                      <a:rPr lang="fr-FR" sz="1400" b="1" i="1" smtClean="0">
                        <a:solidFill>
                          <a:schemeClr val="bg2"/>
                        </a:solidFill>
                        <a:latin typeface="Cambria Math" panose="02040503050406030204" pitchFamily="18" charset="0"/>
                        <a:cs typeface="Arial" panose="020B0604020202020204" pitchFamily="34" charset="0"/>
                      </a:rPr>
                      <m:t>=</m:t>
                    </m:r>
                    <m:r>
                      <a:rPr lang="fr-FR" sz="1400" b="1" i="1" smtClean="0">
                        <a:solidFill>
                          <a:schemeClr val="bg2"/>
                        </a:solidFill>
                        <a:latin typeface="Cambria Math" panose="02040503050406030204" pitchFamily="18" charset="0"/>
                        <a:cs typeface="Arial" panose="020B0604020202020204" pitchFamily="34" charset="0"/>
                      </a:rPr>
                      <m:t>𝒌</m:t>
                    </m:r>
                    <m:f>
                      <m:fPr>
                        <m:ctrlPr>
                          <a:rPr lang="fr-FR" sz="1400" b="1" i="1">
                            <a:solidFill>
                              <a:schemeClr val="bg2"/>
                            </a:solidFill>
                            <a:latin typeface="Cambria Math" panose="02040503050406030204" pitchFamily="18" charset="0"/>
                            <a:cs typeface="Arial" panose="020B0604020202020204" pitchFamily="34" charset="0"/>
                          </a:rPr>
                        </m:ctrlPr>
                      </m:fPr>
                      <m:num>
                        <m:r>
                          <a:rPr lang="fr-FR" sz="1400" b="1" i="1">
                            <a:solidFill>
                              <a:schemeClr val="bg2"/>
                            </a:solidFill>
                            <a:latin typeface="Cambria Math" panose="02040503050406030204" pitchFamily="18" charset="0"/>
                            <a:ea typeface="Cambria Math" panose="02040503050406030204" pitchFamily="18" charset="0"/>
                            <a:cs typeface="Arial" panose="020B0604020202020204" pitchFamily="34" charset="0"/>
                          </a:rPr>
                          <m:t>𝝂</m:t>
                        </m:r>
                      </m:num>
                      <m:den>
                        <m:sSub>
                          <m:sSubPr>
                            <m:ctrlPr>
                              <a:rPr lang="fr-FR" sz="1400" b="1" i="1">
                                <a:solidFill>
                                  <a:schemeClr val="bg2"/>
                                </a:solidFill>
                                <a:latin typeface="Cambria Math" panose="02040503050406030204" pitchFamily="18" charset="0"/>
                                <a:cs typeface="Arial" panose="020B0604020202020204" pitchFamily="34" charset="0"/>
                              </a:rPr>
                            </m:ctrlPr>
                          </m:sSubPr>
                          <m:e>
                            <m:r>
                              <a:rPr lang="fr-FR" sz="1400" b="1" i="1">
                                <a:solidFill>
                                  <a:schemeClr val="bg2"/>
                                </a:solidFill>
                                <a:latin typeface="Cambria Math" panose="02040503050406030204" pitchFamily="18" charset="0"/>
                                <a:cs typeface="Arial" panose="020B0604020202020204" pitchFamily="34" charset="0"/>
                              </a:rPr>
                              <m:t>𝒖</m:t>
                            </m:r>
                          </m:e>
                          <m:sub>
                            <m:r>
                              <a:rPr lang="fr-FR" sz="1400" b="1" i="1">
                                <a:solidFill>
                                  <a:schemeClr val="bg2"/>
                                </a:solidFill>
                                <a:latin typeface="Cambria Math" panose="02040503050406030204" pitchFamily="18" charset="0"/>
                                <a:cs typeface="Arial" panose="020B0604020202020204" pitchFamily="34" charset="0"/>
                              </a:rPr>
                              <m:t>∗</m:t>
                            </m:r>
                          </m:sub>
                        </m:sSub>
                      </m:den>
                    </m:f>
                    <m:r>
                      <a:rPr lang="fr-FR" sz="1400" b="1" i="1" smtClean="0">
                        <a:solidFill>
                          <a:schemeClr val="bg2"/>
                        </a:solidFill>
                        <a:latin typeface="Cambria Math" panose="02040503050406030204" pitchFamily="18" charset="0"/>
                        <a:cs typeface="Arial" panose="020B0604020202020204" pitchFamily="34" charset="0"/>
                      </a:rPr>
                      <m:t>=</m:t>
                    </m:r>
                    <m:f>
                      <m:fPr>
                        <m:ctrlPr>
                          <a:rPr lang="fr-FR" sz="1400" b="1" i="1" smtClean="0">
                            <a:solidFill>
                              <a:schemeClr val="bg2"/>
                            </a:solidFill>
                            <a:latin typeface="Cambria Math" panose="02040503050406030204" pitchFamily="18" charset="0"/>
                            <a:cs typeface="Arial" panose="020B0604020202020204" pitchFamily="34" charset="0"/>
                          </a:rPr>
                        </m:ctrlPr>
                      </m:fPr>
                      <m:num>
                        <m:r>
                          <a:rPr lang="fr-FR" sz="1400" b="1" i="1" smtClean="0">
                            <a:solidFill>
                              <a:schemeClr val="bg2"/>
                            </a:solidFill>
                            <a:latin typeface="Cambria Math" panose="02040503050406030204" pitchFamily="18" charset="0"/>
                            <a:cs typeface="Arial" panose="020B0604020202020204" pitchFamily="34" charset="0"/>
                          </a:rPr>
                          <m:t>𝟐</m:t>
                        </m:r>
                        <m:r>
                          <a:rPr lang="fr-FR" sz="14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𝝅</m:t>
                        </m:r>
                      </m:num>
                      <m:den>
                        <m:r>
                          <a:rPr lang="fr-FR" sz="14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𝝀</m:t>
                        </m:r>
                      </m:den>
                    </m:f>
                    <m:f>
                      <m:fPr>
                        <m:ctrlPr>
                          <a:rPr lang="fr-FR" sz="1400" b="1" i="1" smtClean="0">
                            <a:solidFill>
                              <a:schemeClr val="bg2"/>
                            </a:solidFill>
                            <a:latin typeface="Cambria Math" panose="02040503050406030204" pitchFamily="18" charset="0"/>
                            <a:cs typeface="Arial" panose="020B0604020202020204" pitchFamily="34" charset="0"/>
                          </a:rPr>
                        </m:ctrlPr>
                      </m:fPr>
                      <m:num>
                        <m:r>
                          <a:rPr lang="fr-FR" sz="14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𝝂</m:t>
                        </m:r>
                      </m:num>
                      <m:den>
                        <m:sSub>
                          <m:sSubPr>
                            <m:ctrlPr>
                              <a:rPr lang="fr-FR" sz="1400" b="1" i="1" smtClean="0">
                                <a:solidFill>
                                  <a:schemeClr val="bg2"/>
                                </a:solidFill>
                                <a:latin typeface="Cambria Math" panose="02040503050406030204" pitchFamily="18" charset="0"/>
                                <a:cs typeface="Arial" panose="020B0604020202020204" pitchFamily="34" charset="0"/>
                              </a:rPr>
                            </m:ctrlPr>
                          </m:sSubPr>
                          <m:e>
                            <m:r>
                              <a:rPr lang="fr-FR" sz="1400" b="1" i="1" smtClean="0">
                                <a:solidFill>
                                  <a:schemeClr val="bg2"/>
                                </a:solidFill>
                                <a:latin typeface="Cambria Math" panose="02040503050406030204" pitchFamily="18" charset="0"/>
                                <a:cs typeface="Arial" panose="020B0604020202020204" pitchFamily="34" charset="0"/>
                              </a:rPr>
                              <m:t>𝒖</m:t>
                            </m:r>
                          </m:e>
                          <m:sub>
                            <m:r>
                              <a:rPr lang="fr-FR" sz="1400" b="1" i="1" smtClean="0">
                                <a:solidFill>
                                  <a:schemeClr val="bg2"/>
                                </a:solidFill>
                                <a:latin typeface="Cambria Math" panose="02040503050406030204" pitchFamily="18" charset="0"/>
                                <a:cs typeface="Arial" panose="020B0604020202020204" pitchFamily="34" charset="0"/>
                              </a:rPr>
                              <m:t>∗</m:t>
                            </m:r>
                          </m:sub>
                        </m:sSub>
                      </m:den>
                    </m:f>
                    <m:r>
                      <a:rPr lang="fr-FR" sz="1400" b="1" i="1" smtClean="0">
                        <a:solidFill>
                          <a:schemeClr val="bg2"/>
                        </a:solidFill>
                        <a:latin typeface="Cambria Math" panose="02040503050406030204" pitchFamily="18" charset="0"/>
                        <a:cs typeface="Arial" panose="020B0604020202020204" pitchFamily="34" charset="0"/>
                      </a:rPr>
                      <m:t>=</m:t>
                    </m:r>
                    <m:r>
                      <a:rPr lang="fr-FR" sz="1400" b="1" i="1" smtClean="0">
                        <a:solidFill>
                          <a:schemeClr val="bg2"/>
                        </a:solidFill>
                        <a:latin typeface="Cambria Math" panose="02040503050406030204" pitchFamily="18" charset="0"/>
                        <a:cs typeface="Arial" panose="020B0604020202020204" pitchFamily="34" charset="0"/>
                      </a:rPr>
                      <m:t>𝟕</m:t>
                    </m:r>
                    <m:r>
                      <a:rPr lang="fr-FR" sz="1400" b="1" i="1" smtClean="0">
                        <a:solidFill>
                          <a:schemeClr val="bg2"/>
                        </a:solidFill>
                        <a:latin typeface="Cambria Math" panose="02040503050406030204" pitchFamily="18" charset="0"/>
                        <a:cs typeface="Arial" panose="020B0604020202020204" pitchFamily="34" charset="0"/>
                      </a:rPr>
                      <m:t>.</m:t>
                    </m:r>
                    <m:sSup>
                      <m:sSupPr>
                        <m:ctrlPr>
                          <a:rPr lang="fr-FR" sz="1400" b="1" i="1" smtClean="0">
                            <a:solidFill>
                              <a:schemeClr val="bg2"/>
                            </a:solidFill>
                            <a:latin typeface="Cambria Math" panose="02040503050406030204" pitchFamily="18" charset="0"/>
                            <a:cs typeface="Arial" panose="020B0604020202020204" pitchFamily="34" charset="0"/>
                          </a:rPr>
                        </m:ctrlPr>
                      </m:sSupPr>
                      <m:e>
                        <m:r>
                          <a:rPr lang="fr-FR" sz="1400" b="1" i="1" smtClean="0">
                            <a:solidFill>
                              <a:schemeClr val="bg2"/>
                            </a:solidFill>
                            <a:latin typeface="Cambria Math" panose="02040503050406030204" pitchFamily="18" charset="0"/>
                            <a:cs typeface="Arial" panose="020B0604020202020204" pitchFamily="34" charset="0"/>
                          </a:rPr>
                          <m:t>𝟏𝟎</m:t>
                        </m:r>
                      </m:e>
                      <m:sup>
                        <m:r>
                          <a:rPr lang="fr-FR" sz="1400" b="1" i="1" smtClean="0">
                            <a:solidFill>
                              <a:schemeClr val="bg2"/>
                            </a:solidFill>
                            <a:latin typeface="Cambria Math" panose="02040503050406030204" pitchFamily="18" charset="0"/>
                            <a:cs typeface="Arial" panose="020B0604020202020204" pitchFamily="34" charset="0"/>
                          </a:rPr>
                          <m:t>−</m:t>
                        </m:r>
                        <m:r>
                          <a:rPr lang="fr-FR" sz="1400" b="1" i="1" smtClean="0">
                            <a:solidFill>
                              <a:schemeClr val="bg2"/>
                            </a:solidFill>
                            <a:latin typeface="Cambria Math" panose="02040503050406030204" pitchFamily="18" charset="0"/>
                            <a:cs typeface="Arial" panose="020B0604020202020204" pitchFamily="34" charset="0"/>
                          </a:rPr>
                          <m:t>𝟑</m:t>
                        </m:r>
                      </m:sup>
                    </m:sSup>
                  </m:oMath>
                </a14:m>
                <a:r>
                  <a:rPr lang="en-GB" sz="1400" dirty="0" smtClean="0">
                    <a:solidFill>
                      <a:schemeClr val="bg2"/>
                    </a:solidFill>
                  </a:rPr>
                  <a:t> that leads to the following predictions:</a:t>
                </a:r>
              </a:p>
              <a:p>
                <a:r>
                  <a:rPr lang="fr-FR" b="1" dirty="0" err="1" smtClean="0"/>
                  <a:t>Predictions</a:t>
                </a:r>
                <a:r>
                  <a:rPr lang="fr-FR" b="1" dirty="0" smtClean="0"/>
                  <a:t>:</a:t>
                </a:r>
                <a:r>
                  <a:rPr lang="fr-FR" sz="1400" b="1" dirty="0" smtClean="0"/>
                  <a:t>	   </a:t>
                </a:r>
                <a:r>
                  <a:rPr lang="fr-FR" b="1" dirty="0" smtClean="0"/>
                  <a:t>Blue </a:t>
                </a:r>
                <a:r>
                  <a:rPr lang="fr-FR" b="1" dirty="0" err="1"/>
                  <a:t>ice</a:t>
                </a:r>
                <a:r>
                  <a:rPr lang="fr-FR" b="1" dirty="0"/>
                  <a:t> area (</a:t>
                </a:r>
                <a:r>
                  <a:rPr lang="fr-FR" b="1" dirty="0" err="1"/>
                  <a:t>Antarctica</a:t>
                </a:r>
                <a:r>
                  <a:rPr lang="fr-FR" b="1" dirty="0" smtClean="0"/>
                  <a:t>): </a:t>
                </a:r>
                <a14:m>
                  <m:oMath xmlns:m="http://schemas.openxmlformats.org/officeDocument/2006/math">
                    <m:r>
                      <a:rPr lang="fr-FR" b="1" i="1">
                        <a:latin typeface="Cambria Math" panose="02040503050406030204" pitchFamily="18" charset="0"/>
                        <a:ea typeface="Cambria Math" panose="02040503050406030204" pitchFamily="18" charset="0"/>
                      </a:rPr>
                      <m:t>𝝀</m:t>
                    </m:r>
                    <m:r>
                      <a:rPr lang="fr-FR" b="1" i="1">
                        <a:latin typeface="Cambria Math" panose="02040503050406030204" pitchFamily="18" charset="0"/>
                        <a:ea typeface="Cambria Math" panose="02040503050406030204" pitchFamily="18" charset="0"/>
                      </a:rPr>
                      <m:t>∼</m:t>
                    </m:r>
                    <m:r>
                      <a:rPr lang="fr-FR" b="1" i="1">
                        <a:latin typeface="Cambria Math" panose="02040503050406030204" pitchFamily="18" charset="0"/>
                        <a:ea typeface="Cambria Math" panose="02040503050406030204" pitchFamily="18" charset="0"/>
                      </a:rPr>
                      <m:t>𝟐𝟒</m:t>
                    </m:r>
                    <m:r>
                      <a:rPr lang="fr-FR" b="1" i="1">
                        <a:latin typeface="Cambria Math" panose="02040503050406030204" pitchFamily="18" charset="0"/>
                        <a:ea typeface="Cambria Math" panose="02040503050406030204" pitchFamily="18" charset="0"/>
                      </a:rPr>
                      <m:t> </m:t>
                    </m:r>
                    <m:r>
                      <a:rPr lang="fr-FR" b="1" i="1">
                        <a:latin typeface="Cambria Math" panose="02040503050406030204" pitchFamily="18" charset="0"/>
                        <a:ea typeface="Cambria Math" panose="02040503050406030204" pitchFamily="18" charset="0"/>
                      </a:rPr>
                      <m:t>𝒄𝒎</m:t>
                    </m:r>
                  </m:oMath>
                </a14:m>
                <a:r>
                  <a:rPr lang="fr-FR" b="1" dirty="0" smtClean="0"/>
                  <a:t>  	     </a:t>
                </a:r>
                <a:r>
                  <a:rPr lang="fr-FR" b="1" dirty="0" err="1" smtClean="0"/>
                  <a:t>Martian</a:t>
                </a:r>
                <a:r>
                  <a:rPr lang="fr-FR" b="1" dirty="0" smtClean="0"/>
                  <a:t> </a:t>
                </a:r>
                <a:r>
                  <a:rPr lang="fr-FR" b="1" dirty="0"/>
                  <a:t>polar </a:t>
                </a:r>
                <a:r>
                  <a:rPr lang="fr-FR" b="1" dirty="0" smtClean="0"/>
                  <a:t>cap: </a:t>
                </a:r>
                <a14:m>
                  <m:oMath xmlns:m="http://schemas.openxmlformats.org/officeDocument/2006/math">
                    <m:r>
                      <a:rPr lang="fr-FR" b="1" i="1">
                        <a:latin typeface="Cambria Math" panose="02040503050406030204" pitchFamily="18" charset="0"/>
                        <a:ea typeface="Cambria Math" panose="02040503050406030204" pitchFamily="18" charset="0"/>
                      </a:rPr>
                      <m:t>𝝀</m:t>
                    </m:r>
                    <m:r>
                      <a:rPr lang="fr-FR" b="1" i="1">
                        <a:latin typeface="Cambria Math" panose="02040503050406030204" pitchFamily="18" charset="0"/>
                        <a:ea typeface="Cambria Math" panose="02040503050406030204" pitchFamily="18" charset="0"/>
                      </a:rPr>
                      <m:t>∼</m:t>
                    </m:r>
                    <m:r>
                      <a:rPr lang="fr-FR" b="1" i="1">
                        <a:latin typeface="Cambria Math" panose="02040503050406030204" pitchFamily="18" charset="0"/>
                        <a:ea typeface="Cambria Math" panose="02040503050406030204" pitchFamily="18" charset="0"/>
                      </a:rPr>
                      <m:t>𝟔</m:t>
                    </m:r>
                    <m:r>
                      <a:rPr lang="fr-FR" b="1" i="1">
                        <a:latin typeface="Cambria Math" panose="02040503050406030204" pitchFamily="18" charset="0"/>
                        <a:ea typeface="Cambria Math" panose="02040503050406030204" pitchFamily="18" charset="0"/>
                      </a:rPr>
                      <m:t> </m:t>
                    </m:r>
                    <m:r>
                      <a:rPr lang="fr-FR" b="1" i="1">
                        <a:latin typeface="Cambria Math" panose="02040503050406030204" pitchFamily="18" charset="0"/>
                        <a:ea typeface="Cambria Math" panose="02040503050406030204" pitchFamily="18" charset="0"/>
                      </a:rPr>
                      <m:t>𝒎</m:t>
                    </m:r>
                  </m:oMath>
                </a14:m>
                <a:endParaRPr lang="fr-FR" b="1" dirty="0"/>
              </a:p>
              <a:p>
                <a:endParaRPr lang="fr-FR" sz="1400" dirty="0"/>
              </a:p>
              <a:p>
                <a:endParaRPr lang="fr-FR" sz="1400" dirty="0"/>
              </a:p>
              <a:p>
                <a:endParaRPr lang="fr-FR" sz="1400" dirty="0"/>
              </a:p>
              <a:p>
                <a:endParaRPr lang="fr-FR" sz="1400" dirty="0"/>
              </a:p>
              <a:p>
                <a:endParaRPr lang="fr-FR" sz="1400" dirty="0"/>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192405" y="2875451"/>
                <a:ext cx="11512652" cy="3568477"/>
              </a:xfrm>
              <a:prstGeom prst="rect">
                <a:avLst/>
              </a:prstGeom>
              <a:blipFill rotWithShape="0">
                <a:blip r:embed="rId10"/>
                <a:stretch>
                  <a:fillRect l="-477" t="-342" r="-530"/>
                </a:stretch>
              </a:blipFill>
            </p:spPr>
            <p:txBody>
              <a:bodyPr/>
              <a:lstStyle/>
              <a:p>
                <a:r>
                  <a:rPr lang="fr-FR">
                    <a:noFill/>
                  </a:rPr>
                  <a:t> </a:t>
                </a:r>
              </a:p>
            </p:txBody>
          </p:sp>
        </mc:Fallback>
      </mc:AlternateContent>
      <p:grpSp>
        <p:nvGrpSpPr>
          <p:cNvPr id="45" name="Groupe 44"/>
          <p:cNvGrpSpPr/>
          <p:nvPr/>
        </p:nvGrpSpPr>
        <p:grpSpPr>
          <a:xfrm>
            <a:off x="5829300" y="4658316"/>
            <a:ext cx="1096037" cy="191394"/>
            <a:chOff x="5827636" y="4637508"/>
            <a:chExt cx="1096037" cy="191394"/>
          </a:xfrm>
        </p:grpSpPr>
        <p:sp>
          <p:nvSpPr>
            <p:cNvPr id="46" name="AutoShape 41">
              <a:hlinkClick r:id="rId11" action="ppaction://hlinksldjump"/>
            </p:cNvPr>
            <p:cNvSpPr>
              <a:spLocks noChangeArrowheads="1"/>
            </p:cNvSpPr>
            <p:nvPr/>
          </p:nvSpPr>
          <p:spPr bwMode="auto">
            <a:xfrm>
              <a:off x="6461973" y="4637508"/>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48" name="Ellipse 47"/>
            <p:cNvSpPr/>
            <p:nvPr/>
          </p:nvSpPr>
          <p:spPr>
            <a:xfrm flipH="1" flipV="1">
              <a:off x="5827636" y="4659939"/>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flipH="1" flipV="1">
              <a:off x="6126897" y="4658521"/>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4" name="Image 43"/>
          <p:cNvPicPr>
            <a:picLocks noChangeAspect="1"/>
          </p:cNvPicPr>
          <p:nvPr/>
        </p:nvPicPr>
        <p:blipFill rotWithShape="1">
          <a:blip r:embed="rId12">
            <a:extLst>
              <a:ext uri="{28A0092B-C50C-407E-A947-70E740481C1C}">
                <a14:useLocalDpi xmlns:a14="http://schemas.microsoft.com/office/drawing/2010/main" val="0"/>
              </a:ext>
            </a:extLst>
          </a:blip>
          <a:srcRect l="6587" t="4225" r="356" b="5197"/>
          <a:stretch/>
        </p:blipFill>
        <p:spPr>
          <a:xfrm>
            <a:off x="1405012" y="1235987"/>
            <a:ext cx="9359900" cy="1511301"/>
          </a:xfrm>
          <a:prstGeom prst="rect">
            <a:avLst/>
          </a:prstGeom>
        </p:spPr>
      </p:pic>
    </p:spTree>
    <p:extLst>
      <p:ext uri="{BB962C8B-B14F-4D97-AF65-F5344CB8AC3E}">
        <p14:creationId xmlns:p14="http://schemas.microsoft.com/office/powerpoint/2010/main" val="2947144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à coins arrondis 4">
            <a:hlinkClick r:id="rId4"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ZoneTexte 5">
            <a:hlinkClick r:id="rId4"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7"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8" name="Rectangle à coins arrondis 7">
            <a:hlinkClick r:id="rId6" action="ppaction://hlinksldjump"/>
          </p:cNvPr>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a:hlinkClick r:id="rId6" action="ppaction://hlinksldjump"/>
          </p:cNvPr>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9"/>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2944598" y="4189971"/>
            <a:ext cx="1073768" cy="161701"/>
            <a:chOff x="2567268" y="4205935"/>
            <a:chExt cx="1073768" cy="161701"/>
          </a:xfrm>
        </p:grpSpPr>
        <p:sp>
          <p:nvSpPr>
            <p:cNvPr id="14" name="Ellipse 13"/>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Rectangle à coins arrondis 21">
            <a:hlinkClick r:id="rId7"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3" name="ZoneTexte 22">
            <a:hlinkClick r:id="rId7"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0" name="Flèche droite 19"/>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90549" y="-398079"/>
            <a:ext cx="12954000" cy="769620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4" name="Rectangle 23"/>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25" name="Image 2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6"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27" name="Rectangle 26"/>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2944598" y="4189971"/>
            <a:ext cx="1073768" cy="161701"/>
            <a:chOff x="2567268" y="4205935"/>
            <a:chExt cx="1073768" cy="161701"/>
          </a:xfrm>
        </p:grpSpPr>
        <p:sp>
          <p:nvSpPr>
            <p:cNvPr id="29" name="Ellipse 28"/>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Légende encadrée 1 32"/>
          <p:cNvSpPr/>
          <p:nvPr/>
        </p:nvSpPr>
        <p:spPr>
          <a:xfrm>
            <a:off x="85725" y="116115"/>
            <a:ext cx="12004673" cy="4805408"/>
          </a:xfrm>
          <a:prstGeom prst="borderCallout1">
            <a:avLst>
              <a:gd name="adj1" fmla="val 100130"/>
              <a:gd name="adj2" fmla="val 86986"/>
              <a:gd name="adj3" fmla="val 103450"/>
              <a:gd name="adj4" fmla="val 87008"/>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4" name="Groupe 33"/>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35" name="Rectangle 34">
              <a:hlinkClick r:id="rId8"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36" name="Connecteur droit 35">
              <a:hlinkClick r:id="rId8"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hlinkClick r:id="rId8"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231686" y="156641"/>
            <a:ext cx="3775393"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Application and observations</a:t>
            </a:r>
            <a:endParaRPr lang="en-GB" sz="2000" b="1" dirty="0">
              <a:solidFill>
                <a:schemeClr val="bg2"/>
              </a:solidFill>
              <a:latin typeface="Arial" panose="020B0604020202020204" pitchFamily="34" charset="0"/>
              <a:cs typeface="Arial" panose="020B0604020202020204" pitchFamily="34" charset="0"/>
            </a:endParaRPr>
          </a:p>
        </p:txBody>
      </p:sp>
      <p:sp>
        <p:nvSpPr>
          <p:cNvPr id="41" name="ZoneTexte 40"/>
          <p:cNvSpPr txBox="1"/>
          <p:nvPr/>
        </p:nvSpPr>
        <p:spPr>
          <a:xfrm>
            <a:off x="5829300" y="2857500"/>
            <a:ext cx="65" cy="276999"/>
          </a:xfrm>
          <a:prstGeom prst="rect">
            <a:avLst/>
          </a:prstGeom>
          <a:noFill/>
        </p:spPr>
        <p:txBody>
          <a:bodyPr wrap="none" lIns="0" tIns="0" rIns="0" bIns="0" rtlCol="0">
            <a:spAutoFit/>
          </a:bodyPr>
          <a:lstStyle/>
          <a:p>
            <a:endParaRPr lang="fr-FR" dirty="0"/>
          </a:p>
        </p:txBody>
      </p:sp>
      <p:sp>
        <p:nvSpPr>
          <p:cNvPr id="43" name="ZoneTexte 42"/>
          <p:cNvSpPr txBox="1"/>
          <p:nvPr/>
        </p:nvSpPr>
        <p:spPr>
          <a:xfrm>
            <a:off x="3862741" y="405669"/>
            <a:ext cx="5129734" cy="2323713"/>
          </a:xfrm>
          <a:prstGeom prst="rect">
            <a:avLst/>
          </a:prstGeom>
          <a:noFill/>
        </p:spPr>
        <p:txBody>
          <a:bodyPr wrap="square" rtlCol="0">
            <a:spAutoFit/>
          </a:bodyPr>
          <a:lstStyle/>
          <a:p>
            <a:r>
              <a:rPr lang="en-GB" sz="1400" dirty="0" smtClean="0"/>
              <a:t>The predictions are compared to… </a:t>
            </a:r>
          </a:p>
          <a:p>
            <a:endParaRPr lang="en-GB" sz="1500" dirty="0"/>
          </a:p>
          <a:p>
            <a:endParaRPr lang="fr-FR" sz="1400" dirty="0"/>
          </a:p>
          <a:p>
            <a:endParaRPr lang="fr-FR" sz="1400" dirty="0"/>
          </a:p>
          <a:p>
            <a:endParaRPr lang="fr-FR" sz="1400" dirty="0"/>
          </a:p>
          <a:p>
            <a:endParaRPr lang="fr-FR" sz="1400" dirty="0"/>
          </a:p>
          <a:p>
            <a:endParaRPr lang="fr-FR" sz="1400" dirty="0"/>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p:sp>
        <p:nvSpPr>
          <p:cNvPr id="44" name="ZoneTexte 43"/>
          <p:cNvSpPr txBox="1"/>
          <p:nvPr/>
        </p:nvSpPr>
        <p:spPr>
          <a:xfrm>
            <a:off x="4964763" y="3035809"/>
            <a:ext cx="4874794" cy="2308324"/>
          </a:xfrm>
          <a:prstGeom prst="rect">
            <a:avLst/>
          </a:prstGeom>
          <a:noFill/>
        </p:spPr>
        <p:txBody>
          <a:bodyPr wrap="square" rtlCol="0">
            <a:spAutoFit/>
          </a:bodyPr>
          <a:lstStyle/>
          <a:p>
            <a:r>
              <a:rPr lang="en-GB" sz="1500" dirty="0"/>
              <a:t>a</a:t>
            </a:r>
            <a:r>
              <a:rPr lang="en-GB" sz="1500" dirty="0" smtClean="0"/>
              <a:t>nd to the </a:t>
            </a:r>
            <a:r>
              <a:rPr lang="en-GB" sz="1500" b="1" dirty="0" smtClean="0"/>
              <a:t>detectable ripples on the Martian polar cap, discovered a posteriori</a:t>
            </a:r>
            <a:endParaRPr lang="en-GB" b="1" dirty="0" smtClean="0"/>
          </a:p>
          <a:p>
            <a:endParaRPr lang="fr-FR" sz="1400" dirty="0"/>
          </a:p>
          <a:p>
            <a:endParaRPr lang="fr-FR" sz="1400" dirty="0"/>
          </a:p>
          <a:p>
            <a:endParaRPr lang="fr-FR" sz="1400" dirty="0"/>
          </a:p>
          <a:p>
            <a:endParaRPr lang="fr-FR" sz="1400" dirty="0"/>
          </a:p>
          <a:p>
            <a:endParaRPr lang="fr-FR" sz="1400" dirty="0"/>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p:sp>
        <p:nvSpPr>
          <p:cNvPr id="46" name="ZoneTexte 45"/>
          <p:cNvSpPr txBox="1"/>
          <p:nvPr/>
        </p:nvSpPr>
        <p:spPr>
          <a:xfrm>
            <a:off x="3590733" y="668280"/>
            <a:ext cx="5129734" cy="2323713"/>
          </a:xfrm>
          <a:prstGeom prst="rect">
            <a:avLst/>
          </a:prstGeom>
          <a:noFill/>
        </p:spPr>
        <p:txBody>
          <a:bodyPr wrap="square" rtlCol="0">
            <a:spAutoFit/>
          </a:bodyPr>
          <a:lstStyle/>
          <a:p>
            <a:r>
              <a:rPr lang="en-GB" sz="1600" dirty="0"/>
              <a:t>t</a:t>
            </a:r>
            <a:r>
              <a:rPr lang="en-GB" sz="1600" dirty="0" smtClean="0"/>
              <a:t>he observations in the blue ice area</a:t>
            </a:r>
          </a:p>
          <a:p>
            <a:endParaRPr lang="en-GB" sz="1500" dirty="0"/>
          </a:p>
          <a:p>
            <a:endParaRPr lang="fr-FR" sz="1400" dirty="0"/>
          </a:p>
          <a:p>
            <a:endParaRPr lang="fr-FR" sz="1400" dirty="0"/>
          </a:p>
          <a:p>
            <a:endParaRPr lang="fr-FR" sz="1400" dirty="0"/>
          </a:p>
          <a:p>
            <a:endParaRPr lang="fr-FR" sz="1400" dirty="0"/>
          </a:p>
          <a:p>
            <a:endParaRPr lang="fr-FR" sz="1400" dirty="0"/>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p:grpSp>
        <p:nvGrpSpPr>
          <p:cNvPr id="61" name="Groupe 60"/>
          <p:cNvGrpSpPr/>
          <p:nvPr/>
        </p:nvGrpSpPr>
        <p:grpSpPr>
          <a:xfrm>
            <a:off x="203621" y="195271"/>
            <a:ext cx="11335811" cy="4627292"/>
            <a:chOff x="-3620080" y="-1251306"/>
            <a:chExt cx="11335811" cy="4627292"/>
          </a:xfrm>
        </p:grpSpPr>
        <p:pic>
          <p:nvPicPr>
            <p:cNvPr id="2" name="Image 1">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1336" t="2038" r="703" b="1666"/>
            <a:stretch/>
          </p:blipFill>
          <p:spPr>
            <a:xfrm>
              <a:off x="3580448" y="-1251306"/>
              <a:ext cx="4135283" cy="2781820"/>
            </a:xfrm>
            <a:prstGeom prst="rect">
              <a:avLst/>
            </a:prstGeom>
            <a:ln w="12700">
              <a:noFill/>
            </a:ln>
            <a:effectLst/>
          </p:spPr>
        </p:pic>
        <p:pic>
          <p:nvPicPr>
            <p:cNvPr id="39" name="Image 3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0080" y="806170"/>
              <a:ext cx="4739830" cy="2569816"/>
            </a:xfrm>
            <a:prstGeom prst="rect">
              <a:avLst/>
            </a:prstGeom>
            <a:ln w="12700">
              <a:noFill/>
            </a:ln>
          </p:spPr>
        </p:pic>
      </p:grpSp>
      <mc:AlternateContent xmlns:mc="http://schemas.openxmlformats.org/markup-compatibility/2006" xmlns:a14="http://schemas.microsoft.com/office/drawing/2010/main">
        <mc:Choice Requires="a14">
          <p:graphicFrame>
            <p:nvGraphicFramePr>
              <p:cNvPr id="42" name="Tableau 41"/>
              <p:cNvGraphicFramePr>
                <a:graphicFrameLocks noGrp="1"/>
              </p:cNvGraphicFramePr>
              <p:nvPr>
                <p:extLst>
                  <p:ext uri="{D42A27DB-BD31-4B8C-83A1-F6EECF244321}">
                    <p14:modId xmlns:p14="http://schemas.microsoft.com/office/powerpoint/2010/main" val="3585620730"/>
                  </p:ext>
                </p:extLst>
              </p:nvPr>
            </p:nvGraphicFramePr>
            <p:xfrm>
              <a:off x="2695477" y="1085558"/>
              <a:ext cx="4594252" cy="919480"/>
            </p:xfrm>
            <a:graphic>
              <a:graphicData uri="http://schemas.openxmlformats.org/drawingml/2006/table">
                <a:tbl>
                  <a:tblPr firstRow="1" bandRow="1">
                    <a:effectLst/>
                    <a:tableStyleId>{21E4AEA4-8DFA-4A89-87EB-49C32662AFE0}</a:tableStyleId>
                  </a:tblPr>
                  <a:tblGrid>
                    <a:gridCol w="3340446"/>
                    <a:gridCol w="1253806"/>
                  </a:tblGrid>
                  <a:tr h="237114">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0840">
                    <a:tc>
                      <a:txBody>
                        <a:bodyPr/>
                        <a:lstStyle/>
                        <a:p>
                          <a:pPr algn="ctr"/>
                          <a:r>
                            <a:rPr lang="fr-FR" sz="1200" dirty="0" smtClean="0"/>
                            <a:t>From </a:t>
                          </a:r>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𝑧</m:t>
                                  </m:r>
                                </m:e>
                                <m:sub>
                                  <m:r>
                                    <a:rPr lang="fr-FR" sz="1200" b="0" i="1" smtClean="0">
                                      <a:latin typeface="Cambria Math" panose="02040503050406030204" pitchFamily="18" charset="0"/>
                                    </a:rPr>
                                    <m:t>0</m:t>
                                  </m:r>
                                </m:sub>
                              </m:sSub>
                            </m:oMath>
                          </a14:m>
                          <a:r>
                            <a:rPr lang="fr-FR" sz="1200" dirty="0" smtClean="0"/>
                            <a:t> (</a:t>
                          </a:r>
                          <a:r>
                            <a:rPr lang="fr-FR" sz="1200" dirty="0" err="1" smtClean="0"/>
                            <a:t>smooth</a:t>
                          </a:r>
                          <a:r>
                            <a:rPr lang="fr-FR" sz="1200" dirty="0" smtClean="0"/>
                            <a:t> condition): </a:t>
                          </a:r>
                          <a14:m>
                            <m:oMath xmlns:m="http://schemas.openxmlformats.org/officeDocument/2006/math">
                              <m:f>
                                <m:fPr>
                                  <m:ctrlPr>
                                    <a:rPr lang="fr-FR" sz="1200" b="1" i="1" smtClean="0">
                                      <a:solidFill>
                                        <a:schemeClr val="bg2"/>
                                      </a:solidFill>
                                      <a:latin typeface="Cambria Math" panose="02040503050406030204" pitchFamily="18" charset="0"/>
                                      <a:cs typeface="Arial" panose="020B0604020202020204" pitchFamily="34" charset="0"/>
                                    </a:rPr>
                                  </m:ctrlPr>
                                </m:fPr>
                                <m:num>
                                  <m:r>
                                    <a:rPr lang="fr-FR" sz="1200" b="1" i="1" smtClean="0">
                                      <a:solidFill>
                                        <a:schemeClr val="bg2"/>
                                      </a:solidFill>
                                      <a:latin typeface="Cambria Math" panose="02040503050406030204" pitchFamily="18" charset="0"/>
                                      <a:cs typeface="Arial" panose="020B0604020202020204" pitchFamily="34" charset="0"/>
                                    </a:rPr>
                                    <m:t>𝟐</m:t>
                                  </m:r>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𝝅</m:t>
                                  </m:r>
                                </m:num>
                                <m:den>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𝝀</m:t>
                                  </m:r>
                                </m:den>
                              </m:f>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𝑧</m:t>
                                  </m:r>
                                </m:e>
                                <m:sub>
                                  <m:r>
                                    <a:rPr lang="fr-FR" sz="1200" b="0" i="1" smtClean="0">
                                      <a:latin typeface="Cambria Math" panose="02040503050406030204" pitchFamily="18" charset="0"/>
                                    </a:rPr>
                                    <m:t>0</m:t>
                                  </m:r>
                                </m:sub>
                              </m:sSub>
                              <m:r>
                                <a:rPr lang="fr-FR" sz="1200" b="0" i="0" smtClean="0">
                                  <a:latin typeface="Cambria Math" panose="02040503050406030204" pitchFamily="18" charset="0"/>
                                </a:rPr>
                                <m:t>=0,11</m:t>
                              </m:r>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0" smtClean="0">
                                      <a:solidFill>
                                        <a:schemeClr val="bg2"/>
                                      </a:solidFill>
                                      <a:latin typeface="Cambria Math" panose="02040503050406030204" pitchFamily="18" charset="0"/>
                                      <a:cs typeface="Arial" panose="020B0604020202020204" pitchFamily="34" charset="0"/>
                                    </a:rPr>
                                    <m:t> </m:t>
                                  </m:r>
                                  <m:r>
                                    <a:rPr lang="fr-FR" sz="1200" b="1">
                                      <a:solidFill>
                                        <a:schemeClr val="bg2"/>
                                      </a:solidFill>
                                      <a:latin typeface="Cambria Math" panose="02040503050406030204" pitchFamily="18" charset="0"/>
                                      <a:cs typeface="Arial" panose="020B0604020202020204" pitchFamily="34" charset="0"/>
                                    </a:rPr>
                                    <m:t>𝛼</m:t>
                                  </m:r>
                                </m:e>
                                <m:sub>
                                  <m:r>
                                    <a:rPr lang="fr-FR" sz="1200" b="1">
                                      <a:solidFill>
                                        <a:schemeClr val="bg2"/>
                                      </a:solidFill>
                                      <a:latin typeface="Cambria Math" panose="02040503050406030204" pitchFamily="18" charset="0"/>
                                      <a:cs typeface="Arial" panose="020B0604020202020204" pitchFamily="34" charset="0"/>
                                    </a:rPr>
                                    <m:t>+</m:t>
                                  </m:r>
                                </m:sub>
                              </m:sSub>
                            </m:oMath>
                          </a14:m>
                          <a:endParaRPr lang="fr-FR" sz="1200" dirty="0"/>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200" i="1" dirty="0" smtClean="0">
                            <a:latin typeface="Cambria Math" panose="02040503050406030204" pitchFamily="18" charset="0"/>
                            <a:ea typeface="Cambria Math"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=20−24 </m:t>
                                </m:r>
                                <m:r>
                                  <a:rPr lang="fr-FR" sz="1200" b="0" i="1" smtClean="0">
                                    <a:latin typeface="Cambria Math" panose="02040503050406030204" pitchFamily="18" charset="0"/>
                                    <a:ea typeface="Cambria Math" panose="02040503050406030204" pitchFamily="18" charset="0"/>
                                  </a:rPr>
                                  <m:t>𝑐𝑚</m:t>
                                </m:r>
                              </m:oMath>
                            </m:oMathPara>
                          </a14:m>
                          <a:endParaRPr lang="fr-FR" sz="1200" dirty="0"/>
                        </a:p>
                        <a:p>
                          <a:pPr algn="ctr"/>
                          <a:endParaRPr lang="fr-FR" sz="1200" dirty="0"/>
                        </a:p>
                      </a:txBody>
                      <a:tcPr/>
                    </a:tc>
                  </a:tr>
                  <a:tr h="179088">
                    <a:tc>
                      <a:txBody>
                        <a:bodyPr/>
                        <a:lstStyle/>
                        <a:p>
                          <a:pPr algn="ct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=24 </m:t>
                                </m:r>
                                <m:r>
                                  <a:rPr lang="fr-FR" sz="1200" b="0" i="1" smtClean="0">
                                    <a:latin typeface="Cambria Math" panose="02040503050406030204" pitchFamily="18" charset="0"/>
                                    <a:ea typeface="Cambria Math" panose="02040503050406030204" pitchFamily="18" charset="0"/>
                                  </a:rPr>
                                  <m:t>𝑐𝑚</m:t>
                                </m:r>
                              </m:oMath>
                            </m:oMathPara>
                          </a14:m>
                          <a:endParaRPr lang="fr-FR" sz="1200" dirty="0"/>
                        </a:p>
                      </a:txBody>
                      <a:tcPr/>
                    </a:tc>
                    <a:tc vMerge="1">
                      <a:txBody>
                        <a:bodyPr/>
                        <a:lstStyle/>
                        <a:p>
                          <a:endParaRPr lang="fr-FR" dirty="0"/>
                        </a:p>
                      </a:txBody>
                      <a:tcPr/>
                    </a:tc>
                  </a:tr>
                </a:tbl>
              </a:graphicData>
            </a:graphic>
          </p:graphicFrame>
        </mc:Choice>
        <mc:Fallback xmlns="">
          <p:graphicFrame>
            <p:nvGraphicFramePr>
              <p:cNvPr id="42" name="Tableau 41"/>
              <p:cNvGraphicFramePr>
                <a:graphicFrameLocks noGrp="1"/>
              </p:cNvGraphicFramePr>
              <p:nvPr>
                <p:extLst>
                  <p:ext uri="{D42A27DB-BD31-4B8C-83A1-F6EECF244321}">
                    <p14:modId xmlns:p14="http://schemas.microsoft.com/office/powerpoint/2010/main" val="3585620730"/>
                  </p:ext>
                </p:extLst>
              </p:nvPr>
            </p:nvGraphicFramePr>
            <p:xfrm>
              <a:off x="2695477" y="1085558"/>
              <a:ext cx="4594252" cy="919480"/>
            </p:xfrm>
            <a:graphic>
              <a:graphicData uri="http://schemas.openxmlformats.org/drawingml/2006/table">
                <a:tbl>
                  <a:tblPr firstRow="1" bandRow="1">
                    <a:effectLst/>
                    <a:tableStyleId>{21E4AEA4-8DFA-4A89-87EB-49C32662AFE0}</a:tableStyleId>
                  </a:tblPr>
                  <a:tblGrid>
                    <a:gridCol w="3340446"/>
                    <a:gridCol w="1253806"/>
                  </a:tblGrid>
                  <a:tr h="274320">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0840">
                    <a:tc>
                      <a:txBody>
                        <a:bodyPr/>
                        <a:lstStyle/>
                        <a:p>
                          <a:endParaRPr lang="fr-FR"/>
                        </a:p>
                      </a:txBody>
                      <a:tcPr>
                        <a:blipFill rotWithShape="0">
                          <a:blip r:embed="rId13"/>
                          <a:stretch>
                            <a:fillRect l="-182" t="-75410" r="-38321" b="-77049"/>
                          </a:stretch>
                        </a:blipFill>
                      </a:tcPr>
                    </a:tc>
                    <a:tc rowSpan="2">
                      <a:txBody>
                        <a:bodyPr/>
                        <a:lstStyle/>
                        <a:p>
                          <a:endParaRPr lang="fr-FR"/>
                        </a:p>
                      </a:txBody>
                      <a:tcPr>
                        <a:blipFill rotWithShape="0">
                          <a:blip r:embed="rId13"/>
                          <a:stretch>
                            <a:fillRect l="-266505" t="-43396" r="-1942" b="-1887"/>
                          </a:stretch>
                        </a:blipFill>
                      </a:tcPr>
                    </a:tc>
                  </a:tr>
                  <a:tr h="274320">
                    <a:tc>
                      <a:txBody>
                        <a:bodyPr/>
                        <a:lstStyle/>
                        <a:p>
                          <a:endParaRPr lang="fr-FR"/>
                        </a:p>
                      </a:txBody>
                      <a:tcPr>
                        <a:blipFill rotWithShape="0">
                          <a:blip r:embed="rId13"/>
                          <a:stretch>
                            <a:fillRect l="-182" t="-237778" r="-38321" b="-4444"/>
                          </a:stretch>
                        </a:blipFill>
                      </a:tcPr>
                    </a:tc>
                    <a:tc vMerge="1">
                      <a:txBody>
                        <a:bodyPr/>
                        <a:lstStyle/>
                        <a:p>
                          <a:endParaRPr lang="fr-FR"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5" name="Tableau 54"/>
              <p:cNvGraphicFramePr>
                <a:graphicFrameLocks noGrp="1"/>
              </p:cNvGraphicFramePr>
              <p:nvPr>
                <p:extLst>
                  <p:ext uri="{D42A27DB-BD31-4B8C-83A1-F6EECF244321}">
                    <p14:modId xmlns:p14="http://schemas.microsoft.com/office/powerpoint/2010/main" val="2926433947"/>
                  </p:ext>
                </p:extLst>
              </p:nvPr>
            </p:nvGraphicFramePr>
            <p:xfrm>
              <a:off x="5088635" y="3687055"/>
              <a:ext cx="4594252" cy="926021"/>
            </p:xfrm>
            <a:graphic>
              <a:graphicData uri="http://schemas.openxmlformats.org/drawingml/2006/table">
                <a:tbl>
                  <a:tblPr firstRow="1" bandRow="1">
                    <a:tableStyleId>{21E4AEA4-8DFA-4A89-87EB-49C32662AFE0}</a:tableStyleId>
                  </a:tblPr>
                  <a:tblGrid>
                    <a:gridCol w="3340446"/>
                    <a:gridCol w="1253806"/>
                  </a:tblGrid>
                  <a:tr h="237114">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0840">
                    <a:tc>
                      <a:txBody>
                        <a:bodyPr/>
                        <a:lstStyle/>
                        <a:p>
                          <a:pPr algn="ctr"/>
                          <a:r>
                            <a:rPr lang="fr-FR" sz="1200" dirty="0" err="1" smtClean="0"/>
                            <a:t>From</a:t>
                          </a:r>
                          <a:r>
                            <a:rPr lang="fr-FR" sz="1200" dirty="0" smtClean="0"/>
                            <a:t> </a:t>
                          </a:r>
                          <a14:m>
                            <m:oMath xmlns:m="http://schemas.openxmlformats.org/officeDocument/2006/math">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1" smtClean="0">
                                      <a:solidFill>
                                        <a:schemeClr val="bg2"/>
                                      </a:solidFill>
                                      <a:latin typeface="Cambria Math" panose="02040503050406030204" pitchFamily="18" charset="0"/>
                                      <a:cs typeface="Arial" panose="020B0604020202020204" pitchFamily="34" charset="0"/>
                                    </a:rPr>
                                    <m:t>𝒖</m:t>
                                  </m:r>
                                </m:e>
                                <m:sub>
                                  <m:r>
                                    <a:rPr lang="fr-FR" sz="1200" b="1" i="1" smtClean="0">
                                      <a:solidFill>
                                        <a:schemeClr val="bg2"/>
                                      </a:solidFill>
                                      <a:latin typeface="Cambria Math" panose="02040503050406030204" pitchFamily="18" charset="0"/>
                                      <a:cs typeface="Arial" panose="020B0604020202020204" pitchFamily="34" charset="0"/>
                                    </a:rPr>
                                    <m:t>∗</m:t>
                                  </m:r>
                                </m:sub>
                              </m:sSub>
                            </m:oMath>
                          </a14:m>
                          <a:r>
                            <a:rPr lang="fr-FR" sz="1200" dirty="0" smtClean="0"/>
                            <a:t>, </a:t>
                          </a:r>
                          <a14:m>
                            <m:oMath xmlns:m="http://schemas.openxmlformats.org/officeDocument/2006/math">
                              <m:r>
                                <a:rPr lang="fr-FR" sz="1200" i="1" smtClean="0">
                                  <a:latin typeface="Cambria Math" panose="02040503050406030204" pitchFamily="18" charset="0"/>
                                  <a:ea typeface="Cambria Math" panose="02040503050406030204" pitchFamily="18" charset="0"/>
                                </a:rPr>
                                <m:t>𝜈</m:t>
                              </m:r>
                            </m:oMath>
                          </a14:m>
                          <a:r>
                            <a:rPr lang="fr-FR" sz="1200" dirty="0" smtClean="0"/>
                            <a:t> :</a:t>
                          </a:r>
                          <a14:m>
                            <m:oMath xmlns:m="http://schemas.openxmlformats.org/officeDocument/2006/math">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0" smtClean="0">
                                      <a:solidFill>
                                        <a:schemeClr val="bg2"/>
                                      </a:solidFill>
                                      <a:latin typeface="Cambria Math" panose="02040503050406030204" pitchFamily="18" charset="0"/>
                                      <a:cs typeface="Arial" panose="020B0604020202020204" pitchFamily="34" charset="0"/>
                                    </a:rPr>
                                    <m:t> </m:t>
                                  </m:r>
                                  <m:r>
                                    <a:rPr lang="fr-FR" sz="1200" b="1">
                                      <a:solidFill>
                                        <a:schemeClr val="bg2"/>
                                      </a:solidFill>
                                      <a:latin typeface="Cambria Math" panose="02040503050406030204" pitchFamily="18" charset="0"/>
                                      <a:cs typeface="Arial" panose="020B0604020202020204" pitchFamily="34" charset="0"/>
                                    </a:rPr>
                                    <m:t>𝛼</m:t>
                                  </m:r>
                                </m:e>
                                <m:sub>
                                  <m:r>
                                    <a:rPr lang="fr-FR" sz="1200" b="1">
                                      <a:solidFill>
                                        <a:schemeClr val="bg2"/>
                                      </a:solidFill>
                                      <a:latin typeface="Cambria Math" panose="02040503050406030204" pitchFamily="18" charset="0"/>
                                      <a:cs typeface="Arial" panose="020B0604020202020204" pitchFamily="34" charset="0"/>
                                    </a:rPr>
                                    <m:t>+</m:t>
                                  </m:r>
                                </m:sub>
                              </m:sSub>
                              <m:r>
                                <a:rPr lang="fr-FR" sz="1200" b="1" i="1" smtClean="0">
                                  <a:solidFill>
                                    <a:schemeClr val="bg2"/>
                                  </a:solidFill>
                                  <a:latin typeface="Cambria Math" panose="02040503050406030204" pitchFamily="18" charset="0"/>
                                  <a:cs typeface="Arial" panose="020B0604020202020204" pitchFamily="34" charset="0"/>
                                </a:rPr>
                                <m:t>=</m:t>
                              </m:r>
                              <m:f>
                                <m:fPr>
                                  <m:ctrlPr>
                                    <a:rPr lang="fr-FR" sz="1200" b="1" i="1" smtClean="0">
                                      <a:solidFill>
                                        <a:schemeClr val="bg2"/>
                                      </a:solidFill>
                                      <a:latin typeface="Cambria Math" panose="02040503050406030204" pitchFamily="18" charset="0"/>
                                      <a:cs typeface="Arial" panose="020B0604020202020204" pitchFamily="34" charset="0"/>
                                    </a:rPr>
                                  </m:ctrlPr>
                                </m:fPr>
                                <m:num>
                                  <m:r>
                                    <a:rPr lang="fr-FR" sz="1200" b="1" i="1" smtClean="0">
                                      <a:solidFill>
                                        <a:schemeClr val="bg2"/>
                                      </a:solidFill>
                                      <a:latin typeface="Cambria Math" panose="02040503050406030204" pitchFamily="18" charset="0"/>
                                      <a:cs typeface="Arial" panose="020B0604020202020204" pitchFamily="34" charset="0"/>
                                    </a:rPr>
                                    <m:t>𝟐</m:t>
                                  </m:r>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𝝅</m:t>
                                  </m:r>
                                </m:num>
                                <m:den>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𝝀</m:t>
                                  </m:r>
                                </m:den>
                              </m:f>
                              <m:f>
                                <m:fPr>
                                  <m:ctrlPr>
                                    <a:rPr lang="fr-FR" sz="1200" b="1" i="1" smtClean="0">
                                      <a:solidFill>
                                        <a:schemeClr val="bg2"/>
                                      </a:solidFill>
                                      <a:latin typeface="Cambria Math" panose="02040503050406030204" pitchFamily="18" charset="0"/>
                                      <a:cs typeface="Arial" panose="020B0604020202020204" pitchFamily="34" charset="0"/>
                                    </a:rPr>
                                  </m:ctrlPr>
                                </m:fPr>
                                <m:num>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𝝂</m:t>
                                  </m:r>
                                </m:num>
                                <m:den>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1" smtClean="0">
                                          <a:solidFill>
                                            <a:schemeClr val="bg2"/>
                                          </a:solidFill>
                                          <a:latin typeface="Cambria Math" panose="02040503050406030204" pitchFamily="18" charset="0"/>
                                          <a:cs typeface="Arial" panose="020B0604020202020204" pitchFamily="34" charset="0"/>
                                        </a:rPr>
                                        <m:t>𝒖</m:t>
                                      </m:r>
                                    </m:e>
                                    <m:sub>
                                      <m:r>
                                        <a:rPr lang="fr-FR" sz="1200" b="1" i="1" smtClean="0">
                                          <a:solidFill>
                                            <a:schemeClr val="bg2"/>
                                          </a:solidFill>
                                          <a:latin typeface="Cambria Math" panose="02040503050406030204" pitchFamily="18" charset="0"/>
                                          <a:cs typeface="Arial" panose="020B0604020202020204" pitchFamily="34" charset="0"/>
                                        </a:rPr>
                                        <m:t>∗</m:t>
                                      </m:r>
                                    </m:sub>
                                  </m:sSub>
                                </m:den>
                              </m:f>
                            </m:oMath>
                          </a14:m>
                          <a:endParaRPr lang="fr-FR" sz="1200" dirty="0"/>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200" i="1" dirty="0" smtClean="0">
                            <a:latin typeface="Cambria Math" panose="02040503050406030204" pitchFamily="18" charset="0"/>
                            <a:ea typeface="Cambria Math"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=7 </m:t>
                                </m:r>
                                <m:r>
                                  <a:rPr lang="fr-FR" sz="1200" b="0" i="1" smtClean="0">
                                    <a:latin typeface="Cambria Math" panose="02040503050406030204" pitchFamily="18" charset="0"/>
                                    <a:ea typeface="Cambria Math" panose="02040503050406030204" pitchFamily="18" charset="0"/>
                                  </a:rPr>
                                  <m:t>𝑚</m:t>
                                </m:r>
                              </m:oMath>
                            </m:oMathPara>
                          </a14:m>
                          <a:endParaRPr lang="fr-FR" sz="1200" dirty="0"/>
                        </a:p>
                        <a:p>
                          <a:pPr algn="ctr"/>
                          <a:endParaRPr lang="fr-FR" sz="1200" dirty="0"/>
                        </a:p>
                      </a:txBody>
                      <a:tcPr/>
                    </a:tc>
                  </a:tr>
                  <a:tr h="179088">
                    <a:tc>
                      <a:txBody>
                        <a:bodyPr/>
                        <a:lstStyle/>
                        <a:p>
                          <a:pPr algn="ct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=6 </m:t>
                                </m:r>
                                <m:r>
                                  <a:rPr lang="fr-FR" sz="1200" b="0" i="1" smtClean="0">
                                    <a:latin typeface="Cambria Math" panose="02040503050406030204" pitchFamily="18" charset="0"/>
                                    <a:ea typeface="Cambria Math" panose="02040503050406030204" pitchFamily="18" charset="0"/>
                                  </a:rPr>
                                  <m:t>𝑚</m:t>
                                </m:r>
                              </m:oMath>
                            </m:oMathPara>
                          </a14:m>
                          <a:endParaRPr lang="fr-FR" sz="1200" dirty="0"/>
                        </a:p>
                      </a:txBody>
                      <a:tcPr/>
                    </a:tc>
                    <a:tc vMerge="1">
                      <a:txBody>
                        <a:bodyPr/>
                        <a:lstStyle/>
                        <a:p>
                          <a:endParaRPr lang="fr-FR" dirty="0"/>
                        </a:p>
                      </a:txBody>
                      <a:tcPr/>
                    </a:tc>
                  </a:tr>
                </a:tbl>
              </a:graphicData>
            </a:graphic>
          </p:graphicFrame>
        </mc:Choice>
        <mc:Fallback xmlns="">
          <p:graphicFrame>
            <p:nvGraphicFramePr>
              <p:cNvPr id="55" name="Tableau 54"/>
              <p:cNvGraphicFramePr>
                <a:graphicFrameLocks noGrp="1"/>
              </p:cNvGraphicFramePr>
              <p:nvPr>
                <p:extLst>
                  <p:ext uri="{D42A27DB-BD31-4B8C-83A1-F6EECF244321}">
                    <p14:modId xmlns:p14="http://schemas.microsoft.com/office/powerpoint/2010/main" val="2926433947"/>
                  </p:ext>
                </p:extLst>
              </p:nvPr>
            </p:nvGraphicFramePr>
            <p:xfrm>
              <a:off x="5088635" y="3687055"/>
              <a:ext cx="4594252" cy="926021"/>
            </p:xfrm>
            <a:graphic>
              <a:graphicData uri="http://schemas.openxmlformats.org/drawingml/2006/table">
                <a:tbl>
                  <a:tblPr firstRow="1" bandRow="1">
                    <a:tableStyleId>{21E4AEA4-8DFA-4A89-87EB-49C32662AFE0}</a:tableStyleId>
                  </a:tblPr>
                  <a:tblGrid>
                    <a:gridCol w="3340446"/>
                    <a:gridCol w="1253806"/>
                  </a:tblGrid>
                  <a:tr h="274320">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7381">
                    <a:tc>
                      <a:txBody>
                        <a:bodyPr/>
                        <a:lstStyle/>
                        <a:p>
                          <a:endParaRPr lang="fr-FR"/>
                        </a:p>
                      </a:txBody>
                      <a:tcPr>
                        <a:blipFill rotWithShape="0">
                          <a:blip r:embed="rId14"/>
                          <a:stretch>
                            <a:fillRect l="-182" t="-73016" r="-38251" b="-74603"/>
                          </a:stretch>
                        </a:blipFill>
                      </a:tcPr>
                    </a:tc>
                    <a:tc rowSpan="2">
                      <a:txBody>
                        <a:bodyPr/>
                        <a:lstStyle/>
                        <a:p>
                          <a:endParaRPr lang="fr-FR"/>
                        </a:p>
                      </a:txBody>
                      <a:tcPr>
                        <a:blipFill rotWithShape="0">
                          <a:blip r:embed="rId14"/>
                          <a:stretch>
                            <a:fillRect l="-266990" t="-42593" r="-1942" b="-1852"/>
                          </a:stretch>
                        </a:blipFill>
                      </a:tcPr>
                    </a:tc>
                  </a:tr>
                  <a:tr h="274320">
                    <a:tc>
                      <a:txBody>
                        <a:bodyPr/>
                        <a:lstStyle/>
                        <a:p>
                          <a:endParaRPr lang="fr-FR"/>
                        </a:p>
                      </a:txBody>
                      <a:tcPr>
                        <a:blipFill rotWithShape="0">
                          <a:blip r:embed="rId14"/>
                          <a:stretch>
                            <a:fillRect l="-182" t="-242222" r="-38251" b="-4444"/>
                          </a:stretch>
                        </a:blipFill>
                      </a:tcPr>
                    </a:tc>
                    <a:tc vMerge="1">
                      <a:txBody>
                        <a:bodyPr/>
                        <a:lstStyle/>
                        <a:p>
                          <a:endParaRPr lang="fr-FR" dirty="0"/>
                        </a:p>
                      </a:txBody>
                      <a:tcPr/>
                    </a:tc>
                  </a:tr>
                </a:tbl>
              </a:graphicData>
            </a:graphic>
          </p:graphicFrame>
        </mc:Fallback>
      </mc:AlternateContent>
      <p:grpSp>
        <p:nvGrpSpPr>
          <p:cNvPr id="56" name="Groupe 55"/>
          <p:cNvGrpSpPr/>
          <p:nvPr/>
        </p:nvGrpSpPr>
        <p:grpSpPr>
          <a:xfrm>
            <a:off x="5829300" y="4679329"/>
            <a:ext cx="458815" cy="160884"/>
            <a:chOff x="5827636" y="4658521"/>
            <a:chExt cx="458815" cy="160884"/>
          </a:xfrm>
        </p:grpSpPr>
        <p:sp>
          <p:nvSpPr>
            <p:cNvPr id="58" name="Ellipse 57"/>
            <p:cNvSpPr/>
            <p:nvPr/>
          </p:nvSpPr>
          <p:spPr>
            <a:xfrm flipH="1" flipV="1">
              <a:off x="5827636" y="4659939"/>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flipH="1" flipV="1">
              <a:off x="6126897" y="4658521"/>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AutoShape 41">
            <a:hlinkClick r:id="rId15" action="ppaction://hlinksldjump"/>
          </p:cNvPr>
          <p:cNvSpPr>
            <a:spLocks noChangeArrowheads="1"/>
          </p:cNvSpPr>
          <p:nvPr/>
        </p:nvSpPr>
        <p:spPr bwMode="auto">
          <a:xfrm flipH="1">
            <a:off x="5232911" y="4670213"/>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Tree>
    <p:extLst>
      <p:ext uri="{BB962C8B-B14F-4D97-AF65-F5344CB8AC3E}">
        <p14:creationId xmlns:p14="http://schemas.microsoft.com/office/powerpoint/2010/main" val="4059629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à coins arrondis 4">
            <a:hlinkClick r:id="rId4"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ZoneTexte 5">
            <a:hlinkClick r:id="rId4"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7"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8" name="Rectangle à coins arrondis 7">
            <a:hlinkClick r:id="rId6" action="ppaction://hlinksldjump"/>
          </p:cNvPr>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a:hlinkClick r:id="rId6" action="ppaction://hlinksldjump"/>
          </p:cNvPr>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9"/>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2944598" y="4189971"/>
            <a:ext cx="1073768" cy="161701"/>
            <a:chOff x="2567268" y="4205935"/>
            <a:chExt cx="1073768" cy="161701"/>
          </a:xfrm>
        </p:grpSpPr>
        <p:sp>
          <p:nvSpPr>
            <p:cNvPr id="14" name="Ellipse 13"/>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Rectangle à coins arrondis 21">
            <a:hlinkClick r:id="rId7"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3" name="ZoneTexte 22">
            <a:hlinkClick r:id="rId7"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0" name="Flèche droite 19"/>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4" name="Rectangle 23"/>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25" name="Image 2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6"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27" name="Rectangle 26"/>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2944598" y="4189971"/>
            <a:ext cx="1073768" cy="161701"/>
            <a:chOff x="2567268" y="4205935"/>
            <a:chExt cx="1073768" cy="161701"/>
          </a:xfrm>
        </p:grpSpPr>
        <p:sp>
          <p:nvSpPr>
            <p:cNvPr id="29" name="Ellipse 28"/>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Légende encadrée 1 32"/>
          <p:cNvSpPr/>
          <p:nvPr/>
        </p:nvSpPr>
        <p:spPr>
          <a:xfrm>
            <a:off x="85725" y="116115"/>
            <a:ext cx="12004673" cy="4805408"/>
          </a:xfrm>
          <a:prstGeom prst="borderCallout1">
            <a:avLst>
              <a:gd name="adj1" fmla="val 100130"/>
              <a:gd name="adj2" fmla="val 86986"/>
              <a:gd name="adj3" fmla="val 103450"/>
              <a:gd name="adj4" fmla="val 87008"/>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4" name="Groupe 33"/>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35" name="Rectangle 34">
              <a:hlinkClick r:id="rId8"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36" name="Connecteur droit 35">
              <a:hlinkClick r:id="rId8"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hlinkClick r:id="rId8"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231686" y="156641"/>
            <a:ext cx="3775393"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Application and observations</a:t>
            </a:r>
            <a:endParaRPr lang="en-GB" sz="2000" b="1" dirty="0">
              <a:solidFill>
                <a:schemeClr val="bg2"/>
              </a:solidFill>
              <a:latin typeface="Arial" panose="020B0604020202020204" pitchFamily="34" charset="0"/>
              <a:cs typeface="Arial" panose="020B0604020202020204" pitchFamily="34" charset="0"/>
            </a:endParaRPr>
          </a:p>
        </p:txBody>
      </p:sp>
      <p:sp>
        <p:nvSpPr>
          <p:cNvPr id="41" name="ZoneTexte 40"/>
          <p:cNvSpPr txBox="1"/>
          <p:nvPr/>
        </p:nvSpPr>
        <p:spPr>
          <a:xfrm>
            <a:off x="5829300" y="2857500"/>
            <a:ext cx="65" cy="276999"/>
          </a:xfrm>
          <a:prstGeom prst="rect">
            <a:avLst/>
          </a:prstGeom>
          <a:noFill/>
        </p:spPr>
        <p:txBody>
          <a:bodyPr wrap="none" lIns="0" tIns="0" rIns="0" bIns="0" rtlCol="0">
            <a:spAutoFit/>
          </a:bodyPr>
          <a:lstStyle/>
          <a:p>
            <a:endParaRPr lang="fr-FR" dirty="0"/>
          </a:p>
        </p:txBody>
      </p:sp>
      <p:sp>
        <p:nvSpPr>
          <p:cNvPr id="43" name="ZoneTexte 42"/>
          <p:cNvSpPr txBox="1"/>
          <p:nvPr/>
        </p:nvSpPr>
        <p:spPr>
          <a:xfrm>
            <a:off x="3862741" y="405669"/>
            <a:ext cx="5129734" cy="2323713"/>
          </a:xfrm>
          <a:prstGeom prst="rect">
            <a:avLst/>
          </a:prstGeom>
          <a:noFill/>
        </p:spPr>
        <p:txBody>
          <a:bodyPr wrap="square" rtlCol="0">
            <a:spAutoFit/>
          </a:bodyPr>
          <a:lstStyle/>
          <a:p>
            <a:r>
              <a:rPr lang="en-GB" sz="1400" dirty="0" smtClean="0"/>
              <a:t>The predictions are compared to… </a:t>
            </a:r>
          </a:p>
          <a:p>
            <a:endParaRPr lang="en-GB" sz="1500" dirty="0"/>
          </a:p>
          <a:p>
            <a:endParaRPr lang="fr-FR" sz="1400" dirty="0"/>
          </a:p>
          <a:p>
            <a:endParaRPr lang="fr-FR" sz="1400" dirty="0"/>
          </a:p>
          <a:p>
            <a:endParaRPr lang="fr-FR" sz="1400" dirty="0"/>
          </a:p>
          <a:p>
            <a:endParaRPr lang="fr-FR" sz="1400" dirty="0"/>
          </a:p>
          <a:p>
            <a:endParaRPr lang="fr-FR" sz="1400" dirty="0"/>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p:sp>
        <p:nvSpPr>
          <p:cNvPr id="44" name="ZoneTexte 43"/>
          <p:cNvSpPr txBox="1"/>
          <p:nvPr/>
        </p:nvSpPr>
        <p:spPr>
          <a:xfrm>
            <a:off x="4964763" y="3035809"/>
            <a:ext cx="4874794" cy="2308324"/>
          </a:xfrm>
          <a:prstGeom prst="rect">
            <a:avLst/>
          </a:prstGeom>
          <a:noFill/>
        </p:spPr>
        <p:txBody>
          <a:bodyPr wrap="square" rtlCol="0">
            <a:spAutoFit/>
          </a:bodyPr>
          <a:lstStyle/>
          <a:p>
            <a:r>
              <a:rPr lang="en-GB" sz="1500" dirty="0"/>
              <a:t>a</a:t>
            </a:r>
            <a:r>
              <a:rPr lang="en-GB" sz="1500" dirty="0" smtClean="0"/>
              <a:t>nd to the </a:t>
            </a:r>
            <a:r>
              <a:rPr lang="en-GB" sz="1500" b="1" dirty="0" smtClean="0"/>
              <a:t>detectable ripples on the Martian polar cap, discovered a posteriori</a:t>
            </a:r>
            <a:endParaRPr lang="en-GB" b="1" dirty="0" smtClean="0"/>
          </a:p>
          <a:p>
            <a:endParaRPr lang="fr-FR" sz="1400" dirty="0"/>
          </a:p>
          <a:p>
            <a:endParaRPr lang="fr-FR" sz="1400" dirty="0"/>
          </a:p>
          <a:p>
            <a:endParaRPr lang="fr-FR" sz="1400" dirty="0"/>
          </a:p>
          <a:p>
            <a:endParaRPr lang="fr-FR" sz="1400" dirty="0"/>
          </a:p>
          <a:p>
            <a:endParaRPr lang="fr-FR" sz="1400" dirty="0"/>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p:sp>
        <p:nvSpPr>
          <p:cNvPr id="46" name="ZoneTexte 45"/>
          <p:cNvSpPr txBox="1"/>
          <p:nvPr/>
        </p:nvSpPr>
        <p:spPr>
          <a:xfrm>
            <a:off x="3590733" y="668280"/>
            <a:ext cx="5129734" cy="2323713"/>
          </a:xfrm>
          <a:prstGeom prst="rect">
            <a:avLst/>
          </a:prstGeom>
          <a:noFill/>
        </p:spPr>
        <p:txBody>
          <a:bodyPr wrap="square" rtlCol="0">
            <a:spAutoFit/>
          </a:bodyPr>
          <a:lstStyle/>
          <a:p>
            <a:r>
              <a:rPr lang="en-GB" sz="1600" dirty="0"/>
              <a:t>t</a:t>
            </a:r>
            <a:r>
              <a:rPr lang="en-GB" sz="1600" dirty="0" smtClean="0"/>
              <a:t>he observations in the blue ice area</a:t>
            </a:r>
          </a:p>
          <a:p>
            <a:endParaRPr lang="en-GB" sz="1500" dirty="0"/>
          </a:p>
          <a:p>
            <a:endParaRPr lang="fr-FR" sz="1400" dirty="0"/>
          </a:p>
          <a:p>
            <a:endParaRPr lang="fr-FR" sz="1400" dirty="0"/>
          </a:p>
          <a:p>
            <a:endParaRPr lang="fr-FR" sz="1400" dirty="0"/>
          </a:p>
          <a:p>
            <a:endParaRPr lang="fr-FR" sz="1400" dirty="0"/>
          </a:p>
          <a:p>
            <a:endParaRPr lang="fr-FR" sz="1400" dirty="0"/>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p:grpSp>
        <p:nvGrpSpPr>
          <p:cNvPr id="61" name="Groupe 60"/>
          <p:cNvGrpSpPr/>
          <p:nvPr/>
        </p:nvGrpSpPr>
        <p:grpSpPr>
          <a:xfrm>
            <a:off x="203621" y="195271"/>
            <a:ext cx="11335811" cy="4627292"/>
            <a:chOff x="-3620080" y="-1251306"/>
            <a:chExt cx="11335811" cy="4627292"/>
          </a:xfrm>
        </p:grpSpPr>
        <p:pic>
          <p:nvPicPr>
            <p:cNvPr id="2" name="Image 1"/>
            <p:cNvPicPr>
              <a:picLocks noChangeAspect="1"/>
            </p:cNvPicPr>
            <p:nvPr/>
          </p:nvPicPr>
          <p:blipFill rotWithShape="1">
            <a:blip r:embed="rId9" cstate="print">
              <a:extLst>
                <a:ext uri="{28A0092B-C50C-407E-A947-70E740481C1C}">
                  <a14:useLocalDpi xmlns:a14="http://schemas.microsoft.com/office/drawing/2010/main" val="0"/>
                </a:ext>
              </a:extLst>
            </a:blip>
            <a:srcRect l="1336" t="2038" r="703" b="1666"/>
            <a:stretch/>
          </p:blipFill>
          <p:spPr>
            <a:xfrm>
              <a:off x="3580448" y="-1251306"/>
              <a:ext cx="4135283" cy="2781820"/>
            </a:xfrm>
            <a:prstGeom prst="rect">
              <a:avLst/>
            </a:prstGeom>
            <a:ln w="12700">
              <a:noFill/>
            </a:ln>
            <a:effectLst/>
          </p:spPr>
        </p:pic>
        <p:pic>
          <p:nvPicPr>
            <p:cNvPr id="39" name="Imag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0080" y="806170"/>
              <a:ext cx="4739830" cy="2569816"/>
            </a:xfrm>
            <a:prstGeom prst="rect">
              <a:avLst/>
            </a:prstGeom>
            <a:ln w="12700">
              <a:solidFill>
                <a:srgbClr val="7030A0"/>
              </a:solidFill>
            </a:ln>
          </p:spPr>
        </p:pic>
      </p:grpSp>
      <mc:AlternateContent xmlns:mc="http://schemas.openxmlformats.org/markup-compatibility/2006" xmlns:a14="http://schemas.microsoft.com/office/drawing/2010/main">
        <mc:Choice Requires="a14">
          <p:graphicFrame>
            <p:nvGraphicFramePr>
              <p:cNvPr id="42" name="Tableau 41"/>
              <p:cNvGraphicFramePr>
                <a:graphicFrameLocks noGrp="1"/>
              </p:cNvGraphicFramePr>
              <p:nvPr/>
            </p:nvGraphicFramePr>
            <p:xfrm>
              <a:off x="2695477" y="1085558"/>
              <a:ext cx="4594252" cy="919480"/>
            </p:xfrm>
            <a:graphic>
              <a:graphicData uri="http://schemas.openxmlformats.org/drawingml/2006/table">
                <a:tbl>
                  <a:tblPr firstRow="1" bandRow="1">
                    <a:effectLst/>
                    <a:tableStyleId>{21E4AEA4-8DFA-4A89-87EB-49C32662AFE0}</a:tableStyleId>
                  </a:tblPr>
                  <a:tblGrid>
                    <a:gridCol w="3340446"/>
                    <a:gridCol w="1253806"/>
                  </a:tblGrid>
                  <a:tr h="237114">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0840">
                    <a:tc>
                      <a:txBody>
                        <a:bodyPr/>
                        <a:lstStyle/>
                        <a:p>
                          <a:pPr algn="ctr"/>
                          <a:r>
                            <a:rPr lang="fr-FR" sz="1200" dirty="0" smtClean="0"/>
                            <a:t>From </a:t>
                          </a:r>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𝑧</m:t>
                                  </m:r>
                                </m:e>
                                <m:sub>
                                  <m:r>
                                    <a:rPr lang="fr-FR" sz="1200" b="0" i="1" smtClean="0">
                                      <a:latin typeface="Cambria Math" panose="02040503050406030204" pitchFamily="18" charset="0"/>
                                    </a:rPr>
                                    <m:t>0</m:t>
                                  </m:r>
                                </m:sub>
                              </m:sSub>
                            </m:oMath>
                          </a14:m>
                          <a:r>
                            <a:rPr lang="fr-FR" sz="1200" dirty="0" smtClean="0"/>
                            <a:t> (</a:t>
                          </a:r>
                          <a:r>
                            <a:rPr lang="fr-FR" sz="1200" dirty="0" err="1" smtClean="0"/>
                            <a:t>smooth</a:t>
                          </a:r>
                          <a:r>
                            <a:rPr lang="fr-FR" sz="1200" dirty="0" smtClean="0"/>
                            <a:t> condition): </a:t>
                          </a:r>
                          <a14:m>
                            <m:oMath xmlns:m="http://schemas.openxmlformats.org/officeDocument/2006/math">
                              <m:f>
                                <m:fPr>
                                  <m:ctrlPr>
                                    <a:rPr lang="fr-FR" sz="1200" b="1" i="1" smtClean="0">
                                      <a:solidFill>
                                        <a:schemeClr val="bg2"/>
                                      </a:solidFill>
                                      <a:latin typeface="Cambria Math" panose="02040503050406030204" pitchFamily="18" charset="0"/>
                                      <a:cs typeface="Arial" panose="020B0604020202020204" pitchFamily="34" charset="0"/>
                                    </a:rPr>
                                  </m:ctrlPr>
                                </m:fPr>
                                <m:num>
                                  <m:r>
                                    <a:rPr lang="fr-FR" sz="1200" b="1" i="1" smtClean="0">
                                      <a:solidFill>
                                        <a:schemeClr val="bg2"/>
                                      </a:solidFill>
                                      <a:latin typeface="Cambria Math" panose="02040503050406030204" pitchFamily="18" charset="0"/>
                                      <a:cs typeface="Arial" panose="020B0604020202020204" pitchFamily="34" charset="0"/>
                                    </a:rPr>
                                    <m:t>𝟐</m:t>
                                  </m:r>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𝝅</m:t>
                                  </m:r>
                                </m:num>
                                <m:den>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𝝀</m:t>
                                  </m:r>
                                </m:den>
                              </m:f>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𝑧</m:t>
                                  </m:r>
                                </m:e>
                                <m:sub>
                                  <m:r>
                                    <a:rPr lang="fr-FR" sz="1200" b="0" i="1" smtClean="0">
                                      <a:latin typeface="Cambria Math" panose="02040503050406030204" pitchFamily="18" charset="0"/>
                                    </a:rPr>
                                    <m:t>0</m:t>
                                  </m:r>
                                </m:sub>
                              </m:sSub>
                              <m:r>
                                <a:rPr lang="fr-FR" sz="1200" b="0" i="0" smtClean="0">
                                  <a:latin typeface="Cambria Math" panose="02040503050406030204" pitchFamily="18" charset="0"/>
                                </a:rPr>
                                <m:t>=0,11</m:t>
                              </m:r>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0" smtClean="0">
                                      <a:solidFill>
                                        <a:schemeClr val="bg2"/>
                                      </a:solidFill>
                                      <a:latin typeface="Cambria Math" panose="02040503050406030204" pitchFamily="18" charset="0"/>
                                      <a:cs typeface="Arial" panose="020B0604020202020204" pitchFamily="34" charset="0"/>
                                    </a:rPr>
                                    <m:t> </m:t>
                                  </m:r>
                                  <m:r>
                                    <a:rPr lang="fr-FR" sz="1200" b="1">
                                      <a:solidFill>
                                        <a:schemeClr val="bg2"/>
                                      </a:solidFill>
                                      <a:latin typeface="Cambria Math" panose="02040503050406030204" pitchFamily="18" charset="0"/>
                                      <a:cs typeface="Arial" panose="020B0604020202020204" pitchFamily="34" charset="0"/>
                                    </a:rPr>
                                    <m:t>𝛼</m:t>
                                  </m:r>
                                </m:e>
                                <m:sub>
                                  <m:r>
                                    <a:rPr lang="fr-FR" sz="1200" b="1">
                                      <a:solidFill>
                                        <a:schemeClr val="bg2"/>
                                      </a:solidFill>
                                      <a:latin typeface="Cambria Math" panose="02040503050406030204" pitchFamily="18" charset="0"/>
                                      <a:cs typeface="Arial" panose="020B0604020202020204" pitchFamily="34" charset="0"/>
                                    </a:rPr>
                                    <m:t>+</m:t>
                                  </m:r>
                                </m:sub>
                              </m:sSub>
                            </m:oMath>
                          </a14:m>
                          <a:endParaRPr lang="fr-FR" sz="1200" dirty="0"/>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200" i="1" dirty="0" smtClean="0">
                            <a:latin typeface="Cambria Math" panose="02040503050406030204" pitchFamily="18" charset="0"/>
                            <a:ea typeface="Cambria Math"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=20−24 </m:t>
                                </m:r>
                                <m:r>
                                  <a:rPr lang="fr-FR" sz="1200" b="0" i="1" smtClean="0">
                                    <a:latin typeface="Cambria Math" panose="02040503050406030204" pitchFamily="18" charset="0"/>
                                    <a:ea typeface="Cambria Math" panose="02040503050406030204" pitchFamily="18" charset="0"/>
                                  </a:rPr>
                                  <m:t>𝑐𝑚</m:t>
                                </m:r>
                              </m:oMath>
                            </m:oMathPara>
                          </a14:m>
                          <a:endParaRPr lang="fr-FR" sz="1200" dirty="0"/>
                        </a:p>
                        <a:p>
                          <a:pPr algn="ctr"/>
                          <a:endParaRPr lang="fr-FR" sz="1200" dirty="0"/>
                        </a:p>
                      </a:txBody>
                      <a:tcPr/>
                    </a:tc>
                  </a:tr>
                  <a:tr h="179088">
                    <a:tc>
                      <a:txBody>
                        <a:bodyPr/>
                        <a:lstStyle/>
                        <a:p>
                          <a:pPr algn="ct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=24 </m:t>
                                </m:r>
                                <m:r>
                                  <a:rPr lang="fr-FR" sz="1200" b="0" i="1" smtClean="0">
                                    <a:latin typeface="Cambria Math" panose="02040503050406030204" pitchFamily="18" charset="0"/>
                                    <a:ea typeface="Cambria Math" panose="02040503050406030204" pitchFamily="18" charset="0"/>
                                  </a:rPr>
                                  <m:t>𝑐𝑚</m:t>
                                </m:r>
                              </m:oMath>
                            </m:oMathPara>
                          </a14:m>
                          <a:endParaRPr lang="fr-FR" sz="1200" dirty="0"/>
                        </a:p>
                      </a:txBody>
                      <a:tcPr/>
                    </a:tc>
                    <a:tc vMerge="1">
                      <a:txBody>
                        <a:bodyPr/>
                        <a:lstStyle/>
                        <a:p>
                          <a:endParaRPr lang="fr-FR" dirty="0"/>
                        </a:p>
                      </a:txBody>
                      <a:tcPr/>
                    </a:tc>
                  </a:tr>
                </a:tbl>
              </a:graphicData>
            </a:graphic>
          </p:graphicFrame>
        </mc:Choice>
        <mc:Fallback xmlns="">
          <p:graphicFrame>
            <p:nvGraphicFramePr>
              <p:cNvPr id="42" name="Tableau 41"/>
              <p:cNvGraphicFramePr>
                <a:graphicFrameLocks noGrp="1"/>
              </p:cNvGraphicFramePr>
              <p:nvPr/>
            </p:nvGraphicFramePr>
            <p:xfrm>
              <a:off x="2695477" y="1085558"/>
              <a:ext cx="4594252" cy="919480"/>
            </p:xfrm>
            <a:graphic>
              <a:graphicData uri="http://schemas.openxmlformats.org/drawingml/2006/table">
                <a:tbl>
                  <a:tblPr firstRow="1" bandRow="1">
                    <a:effectLst/>
                    <a:tableStyleId>{21E4AEA4-8DFA-4A89-87EB-49C32662AFE0}</a:tableStyleId>
                  </a:tblPr>
                  <a:tblGrid>
                    <a:gridCol w="3340446"/>
                    <a:gridCol w="1253806"/>
                  </a:tblGrid>
                  <a:tr h="274320">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0840">
                    <a:tc>
                      <a:txBody>
                        <a:bodyPr/>
                        <a:lstStyle/>
                        <a:p>
                          <a:endParaRPr lang="fr-FR"/>
                        </a:p>
                      </a:txBody>
                      <a:tcPr>
                        <a:blipFill rotWithShape="0">
                          <a:blip r:embed="rId11"/>
                          <a:stretch>
                            <a:fillRect l="-182" t="-75410" r="-38321" b="-77049"/>
                          </a:stretch>
                        </a:blipFill>
                      </a:tcPr>
                    </a:tc>
                    <a:tc rowSpan="2">
                      <a:txBody>
                        <a:bodyPr/>
                        <a:lstStyle/>
                        <a:p>
                          <a:endParaRPr lang="fr-FR"/>
                        </a:p>
                      </a:txBody>
                      <a:tcPr>
                        <a:blipFill rotWithShape="0">
                          <a:blip r:embed="rId11"/>
                          <a:stretch>
                            <a:fillRect l="-266505" t="-43396" r="-1942" b="-1887"/>
                          </a:stretch>
                        </a:blipFill>
                      </a:tcPr>
                    </a:tc>
                  </a:tr>
                  <a:tr h="274320">
                    <a:tc>
                      <a:txBody>
                        <a:bodyPr/>
                        <a:lstStyle/>
                        <a:p>
                          <a:endParaRPr lang="fr-FR"/>
                        </a:p>
                      </a:txBody>
                      <a:tcPr>
                        <a:blipFill rotWithShape="0">
                          <a:blip r:embed="rId11"/>
                          <a:stretch>
                            <a:fillRect l="-182" t="-237778" r="-38321" b="-4444"/>
                          </a:stretch>
                        </a:blipFill>
                      </a:tcPr>
                    </a:tc>
                    <a:tc vMerge="1">
                      <a:txBody>
                        <a:bodyPr/>
                        <a:lstStyle/>
                        <a:p>
                          <a:endParaRPr lang="fr-FR"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5" name="Tableau 54"/>
              <p:cNvGraphicFramePr>
                <a:graphicFrameLocks noGrp="1"/>
              </p:cNvGraphicFramePr>
              <p:nvPr/>
            </p:nvGraphicFramePr>
            <p:xfrm>
              <a:off x="5088635" y="3687055"/>
              <a:ext cx="4594252" cy="926021"/>
            </p:xfrm>
            <a:graphic>
              <a:graphicData uri="http://schemas.openxmlformats.org/drawingml/2006/table">
                <a:tbl>
                  <a:tblPr firstRow="1" bandRow="1">
                    <a:tableStyleId>{21E4AEA4-8DFA-4A89-87EB-49C32662AFE0}</a:tableStyleId>
                  </a:tblPr>
                  <a:tblGrid>
                    <a:gridCol w="3340446"/>
                    <a:gridCol w="1253806"/>
                  </a:tblGrid>
                  <a:tr h="237114">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0840">
                    <a:tc>
                      <a:txBody>
                        <a:bodyPr/>
                        <a:lstStyle/>
                        <a:p>
                          <a:pPr algn="ctr"/>
                          <a:r>
                            <a:rPr lang="fr-FR" sz="1200" dirty="0" err="1" smtClean="0"/>
                            <a:t>From</a:t>
                          </a:r>
                          <a:r>
                            <a:rPr lang="fr-FR" sz="1200" dirty="0" smtClean="0"/>
                            <a:t> </a:t>
                          </a:r>
                          <a14:m>
                            <m:oMath xmlns:m="http://schemas.openxmlformats.org/officeDocument/2006/math">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1" smtClean="0">
                                      <a:solidFill>
                                        <a:schemeClr val="bg2"/>
                                      </a:solidFill>
                                      <a:latin typeface="Cambria Math" panose="02040503050406030204" pitchFamily="18" charset="0"/>
                                      <a:cs typeface="Arial" panose="020B0604020202020204" pitchFamily="34" charset="0"/>
                                    </a:rPr>
                                    <m:t>𝒖</m:t>
                                  </m:r>
                                </m:e>
                                <m:sub>
                                  <m:r>
                                    <a:rPr lang="fr-FR" sz="1200" b="1" i="1" smtClean="0">
                                      <a:solidFill>
                                        <a:schemeClr val="bg2"/>
                                      </a:solidFill>
                                      <a:latin typeface="Cambria Math" panose="02040503050406030204" pitchFamily="18" charset="0"/>
                                      <a:cs typeface="Arial" panose="020B0604020202020204" pitchFamily="34" charset="0"/>
                                    </a:rPr>
                                    <m:t>∗</m:t>
                                  </m:r>
                                </m:sub>
                              </m:sSub>
                            </m:oMath>
                          </a14:m>
                          <a:r>
                            <a:rPr lang="fr-FR" sz="1200" dirty="0" smtClean="0"/>
                            <a:t>, </a:t>
                          </a:r>
                          <a14:m>
                            <m:oMath xmlns:m="http://schemas.openxmlformats.org/officeDocument/2006/math">
                              <m:r>
                                <a:rPr lang="fr-FR" sz="1200" i="1" smtClean="0">
                                  <a:latin typeface="Cambria Math" panose="02040503050406030204" pitchFamily="18" charset="0"/>
                                  <a:ea typeface="Cambria Math" panose="02040503050406030204" pitchFamily="18" charset="0"/>
                                </a:rPr>
                                <m:t>𝜈</m:t>
                              </m:r>
                            </m:oMath>
                          </a14:m>
                          <a:r>
                            <a:rPr lang="fr-FR" sz="1200" dirty="0" smtClean="0"/>
                            <a:t> :</a:t>
                          </a:r>
                          <a14:m>
                            <m:oMath xmlns:m="http://schemas.openxmlformats.org/officeDocument/2006/math">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0" smtClean="0">
                                      <a:solidFill>
                                        <a:schemeClr val="bg2"/>
                                      </a:solidFill>
                                      <a:latin typeface="Cambria Math" panose="02040503050406030204" pitchFamily="18" charset="0"/>
                                      <a:cs typeface="Arial" panose="020B0604020202020204" pitchFamily="34" charset="0"/>
                                    </a:rPr>
                                    <m:t> </m:t>
                                  </m:r>
                                  <m:r>
                                    <a:rPr lang="fr-FR" sz="1200" b="1">
                                      <a:solidFill>
                                        <a:schemeClr val="bg2"/>
                                      </a:solidFill>
                                      <a:latin typeface="Cambria Math" panose="02040503050406030204" pitchFamily="18" charset="0"/>
                                      <a:cs typeface="Arial" panose="020B0604020202020204" pitchFamily="34" charset="0"/>
                                    </a:rPr>
                                    <m:t>𝛼</m:t>
                                  </m:r>
                                </m:e>
                                <m:sub>
                                  <m:r>
                                    <a:rPr lang="fr-FR" sz="1200" b="1">
                                      <a:solidFill>
                                        <a:schemeClr val="bg2"/>
                                      </a:solidFill>
                                      <a:latin typeface="Cambria Math" panose="02040503050406030204" pitchFamily="18" charset="0"/>
                                      <a:cs typeface="Arial" panose="020B0604020202020204" pitchFamily="34" charset="0"/>
                                    </a:rPr>
                                    <m:t>+</m:t>
                                  </m:r>
                                </m:sub>
                              </m:sSub>
                              <m:r>
                                <a:rPr lang="fr-FR" sz="1200" b="1" i="1" smtClean="0">
                                  <a:solidFill>
                                    <a:schemeClr val="bg2"/>
                                  </a:solidFill>
                                  <a:latin typeface="Cambria Math" panose="02040503050406030204" pitchFamily="18" charset="0"/>
                                  <a:cs typeface="Arial" panose="020B0604020202020204" pitchFamily="34" charset="0"/>
                                </a:rPr>
                                <m:t>=</m:t>
                              </m:r>
                              <m:f>
                                <m:fPr>
                                  <m:ctrlPr>
                                    <a:rPr lang="fr-FR" sz="1200" b="1" i="1" smtClean="0">
                                      <a:solidFill>
                                        <a:schemeClr val="bg2"/>
                                      </a:solidFill>
                                      <a:latin typeface="Cambria Math" panose="02040503050406030204" pitchFamily="18" charset="0"/>
                                      <a:cs typeface="Arial" panose="020B0604020202020204" pitchFamily="34" charset="0"/>
                                    </a:rPr>
                                  </m:ctrlPr>
                                </m:fPr>
                                <m:num>
                                  <m:r>
                                    <a:rPr lang="fr-FR" sz="1200" b="1" i="1" smtClean="0">
                                      <a:solidFill>
                                        <a:schemeClr val="bg2"/>
                                      </a:solidFill>
                                      <a:latin typeface="Cambria Math" panose="02040503050406030204" pitchFamily="18" charset="0"/>
                                      <a:cs typeface="Arial" panose="020B0604020202020204" pitchFamily="34" charset="0"/>
                                    </a:rPr>
                                    <m:t>𝟐</m:t>
                                  </m:r>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𝝅</m:t>
                                  </m:r>
                                </m:num>
                                <m:den>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𝝀</m:t>
                                  </m:r>
                                </m:den>
                              </m:f>
                              <m:f>
                                <m:fPr>
                                  <m:ctrlPr>
                                    <a:rPr lang="fr-FR" sz="1200" b="1" i="1" smtClean="0">
                                      <a:solidFill>
                                        <a:schemeClr val="bg2"/>
                                      </a:solidFill>
                                      <a:latin typeface="Cambria Math" panose="02040503050406030204" pitchFamily="18" charset="0"/>
                                      <a:cs typeface="Arial" panose="020B0604020202020204" pitchFamily="34" charset="0"/>
                                    </a:rPr>
                                  </m:ctrlPr>
                                </m:fPr>
                                <m:num>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𝝂</m:t>
                                  </m:r>
                                </m:num>
                                <m:den>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1" smtClean="0">
                                          <a:solidFill>
                                            <a:schemeClr val="bg2"/>
                                          </a:solidFill>
                                          <a:latin typeface="Cambria Math" panose="02040503050406030204" pitchFamily="18" charset="0"/>
                                          <a:cs typeface="Arial" panose="020B0604020202020204" pitchFamily="34" charset="0"/>
                                        </a:rPr>
                                        <m:t>𝒖</m:t>
                                      </m:r>
                                    </m:e>
                                    <m:sub>
                                      <m:r>
                                        <a:rPr lang="fr-FR" sz="1200" b="1" i="1" smtClean="0">
                                          <a:solidFill>
                                            <a:schemeClr val="bg2"/>
                                          </a:solidFill>
                                          <a:latin typeface="Cambria Math" panose="02040503050406030204" pitchFamily="18" charset="0"/>
                                          <a:cs typeface="Arial" panose="020B0604020202020204" pitchFamily="34" charset="0"/>
                                        </a:rPr>
                                        <m:t>∗</m:t>
                                      </m:r>
                                    </m:sub>
                                  </m:sSub>
                                </m:den>
                              </m:f>
                            </m:oMath>
                          </a14:m>
                          <a:endParaRPr lang="fr-FR" sz="1200" dirty="0"/>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200" i="1" dirty="0" smtClean="0">
                            <a:latin typeface="Cambria Math" panose="02040503050406030204" pitchFamily="18" charset="0"/>
                            <a:ea typeface="Cambria Math"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=7 </m:t>
                                </m:r>
                                <m:r>
                                  <a:rPr lang="fr-FR" sz="1200" b="0" i="1" smtClean="0">
                                    <a:latin typeface="Cambria Math" panose="02040503050406030204" pitchFamily="18" charset="0"/>
                                    <a:ea typeface="Cambria Math" panose="02040503050406030204" pitchFamily="18" charset="0"/>
                                  </a:rPr>
                                  <m:t>𝑚</m:t>
                                </m:r>
                              </m:oMath>
                            </m:oMathPara>
                          </a14:m>
                          <a:endParaRPr lang="fr-FR" sz="1200" dirty="0"/>
                        </a:p>
                        <a:p>
                          <a:pPr algn="ctr"/>
                          <a:endParaRPr lang="fr-FR" sz="1200" dirty="0"/>
                        </a:p>
                      </a:txBody>
                      <a:tcPr/>
                    </a:tc>
                  </a:tr>
                  <a:tr h="179088">
                    <a:tc>
                      <a:txBody>
                        <a:bodyPr/>
                        <a:lstStyle/>
                        <a:p>
                          <a:pPr algn="ct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=6 </m:t>
                                </m:r>
                                <m:r>
                                  <a:rPr lang="fr-FR" sz="1200" b="0" i="1" smtClean="0">
                                    <a:latin typeface="Cambria Math" panose="02040503050406030204" pitchFamily="18" charset="0"/>
                                    <a:ea typeface="Cambria Math" panose="02040503050406030204" pitchFamily="18" charset="0"/>
                                  </a:rPr>
                                  <m:t>𝑚</m:t>
                                </m:r>
                              </m:oMath>
                            </m:oMathPara>
                          </a14:m>
                          <a:endParaRPr lang="fr-FR" sz="1200" dirty="0"/>
                        </a:p>
                      </a:txBody>
                      <a:tcPr/>
                    </a:tc>
                    <a:tc vMerge="1">
                      <a:txBody>
                        <a:bodyPr/>
                        <a:lstStyle/>
                        <a:p>
                          <a:endParaRPr lang="fr-FR" dirty="0"/>
                        </a:p>
                      </a:txBody>
                      <a:tcPr/>
                    </a:tc>
                  </a:tr>
                </a:tbl>
              </a:graphicData>
            </a:graphic>
          </p:graphicFrame>
        </mc:Choice>
        <mc:Fallback xmlns="">
          <p:graphicFrame>
            <p:nvGraphicFramePr>
              <p:cNvPr id="55" name="Tableau 54"/>
              <p:cNvGraphicFramePr>
                <a:graphicFrameLocks noGrp="1"/>
              </p:cNvGraphicFramePr>
              <p:nvPr/>
            </p:nvGraphicFramePr>
            <p:xfrm>
              <a:off x="5088635" y="3687055"/>
              <a:ext cx="4594252" cy="926021"/>
            </p:xfrm>
            <a:graphic>
              <a:graphicData uri="http://schemas.openxmlformats.org/drawingml/2006/table">
                <a:tbl>
                  <a:tblPr firstRow="1" bandRow="1">
                    <a:tableStyleId>{21E4AEA4-8DFA-4A89-87EB-49C32662AFE0}</a:tableStyleId>
                  </a:tblPr>
                  <a:tblGrid>
                    <a:gridCol w="3340446"/>
                    <a:gridCol w="1253806"/>
                  </a:tblGrid>
                  <a:tr h="274320">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7381">
                    <a:tc>
                      <a:txBody>
                        <a:bodyPr/>
                        <a:lstStyle/>
                        <a:p>
                          <a:endParaRPr lang="fr-FR"/>
                        </a:p>
                      </a:txBody>
                      <a:tcPr>
                        <a:blipFill rotWithShape="0">
                          <a:blip r:embed="rId12"/>
                          <a:stretch>
                            <a:fillRect l="-182" t="-73016" r="-38251" b="-74603"/>
                          </a:stretch>
                        </a:blipFill>
                      </a:tcPr>
                    </a:tc>
                    <a:tc rowSpan="2">
                      <a:txBody>
                        <a:bodyPr/>
                        <a:lstStyle/>
                        <a:p>
                          <a:endParaRPr lang="fr-FR"/>
                        </a:p>
                      </a:txBody>
                      <a:tcPr>
                        <a:blipFill rotWithShape="0">
                          <a:blip r:embed="rId12"/>
                          <a:stretch>
                            <a:fillRect l="-266990" t="-42593" r="-1942" b="-1852"/>
                          </a:stretch>
                        </a:blipFill>
                      </a:tcPr>
                    </a:tc>
                  </a:tr>
                  <a:tr h="274320">
                    <a:tc>
                      <a:txBody>
                        <a:bodyPr/>
                        <a:lstStyle/>
                        <a:p>
                          <a:endParaRPr lang="fr-FR"/>
                        </a:p>
                      </a:txBody>
                      <a:tcPr>
                        <a:blipFill rotWithShape="0">
                          <a:blip r:embed="rId12"/>
                          <a:stretch>
                            <a:fillRect l="-182" t="-242222" r="-38251" b="-4444"/>
                          </a:stretch>
                        </a:blipFill>
                      </a:tcPr>
                    </a:tc>
                    <a:tc vMerge="1">
                      <a:txBody>
                        <a:bodyPr/>
                        <a:lstStyle/>
                        <a:p>
                          <a:endParaRPr lang="fr-FR" dirty="0"/>
                        </a:p>
                      </a:txBody>
                      <a:tcPr/>
                    </a:tc>
                  </a:tr>
                </a:tbl>
              </a:graphicData>
            </a:graphic>
          </p:graphicFrame>
        </mc:Fallback>
      </mc:AlternateContent>
      <p:grpSp>
        <p:nvGrpSpPr>
          <p:cNvPr id="56" name="Groupe 55"/>
          <p:cNvGrpSpPr/>
          <p:nvPr/>
        </p:nvGrpSpPr>
        <p:grpSpPr>
          <a:xfrm>
            <a:off x="5829300" y="4679329"/>
            <a:ext cx="458815" cy="160884"/>
            <a:chOff x="5827636" y="4658521"/>
            <a:chExt cx="458815" cy="160884"/>
          </a:xfrm>
        </p:grpSpPr>
        <p:sp>
          <p:nvSpPr>
            <p:cNvPr id="58" name="Ellipse 57"/>
            <p:cNvSpPr/>
            <p:nvPr/>
          </p:nvSpPr>
          <p:spPr>
            <a:xfrm flipH="1" flipV="1">
              <a:off x="5827636" y="4659939"/>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flipH="1" flipV="1">
              <a:off x="6126897" y="4658521"/>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AutoShape 41">
            <a:hlinkClick r:id="rId13" action="ppaction://hlinksldjump"/>
          </p:cNvPr>
          <p:cNvSpPr>
            <a:spLocks noChangeArrowheads="1"/>
          </p:cNvSpPr>
          <p:nvPr/>
        </p:nvSpPr>
        <p:spPr bwMode="auto">
          <a:xfrm flipH="1">
            <a:off x="5232911" y="4670213"/>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21" name="Rectangle 20"/>
          <p:cNvSpPr/>
          <p:nvPr/>
        </p:nvSpPr>
        <p:spPr>
          <a:xfrm>
            <a:off x="-190549" y="-398079"/>
            <a:ext cx="12954000" cy="769620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 name="Imag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3082" y="884618"/>
            <a:ext cx="9385835" cy="5088763"/>
          </a:xfrm>
          <a:prstGeom prst="rect">
            <a:avLst/>
          </a:prstGeom>
        </p:spPr>
      </p:pic>
      <p:sp>
        <p:nvSpPr>
          <p:cNvPr id="62" name="ZoneTexte 61"/>
          <p:cNvSpPr txBox="1"/>
          <p:nvPr/>
        </p:nvSpPr>
        <p:spPr>
          <a:xfrm>
            <a:off x="1278814" y="462946"/>
            <a:ext cx="9634369" cy="400110"/>
          </a:xfrm>
          <a:prstGeom prst="rect">
            <a:avLst/>
          </a:prstGeom>
          <a:noFill/>
        </p:spPr>
        <p:txBody>
          <a:bodyPr wrap="none" rtlCol="0">
            <a:spAutoFit/>
          </a:bodyPr>
          <a:lstStyle/>
          <a:p>
            <a:r>
              <a:rPr lang="en-GB" sz="2000" b="1" dirty="0" smtClean="0">
                <a:latin typeface="Arial" panose="020B0604020202020204" pitchFamily="34" charset="0"/>
                <a:cs typeface="Arial" panose="020B0604020202020204" pitchFamily="34" charset="0"/>
              </a:rPr>
              <a:t>« Ripples » on the Martian polar ice cap (7 meters in wavelength) [Massé,2016]</a:t>
            </a:r>
            <a:endParaRPr lang="en-GB" sz="2000" b="1" dirty="0">
              <a:latin typeface="Arial" panose="020B0604020202020204" pitchFamily="34" charset="0"/>
              <a:cs typeface="Arial" panose="020B0604020202020204" pitchFamily="34" charset="0"/>
            </a:endParaRPr>
          </a:p>
        </p:txBody>
      </p:sp>
      <p:grpSp>
        <p:nvGrpSpPr>
          <p:cNvPr id="63" name="Groupe 62"/>
          <p:cNvGrpSpPr/>
          <p:nvPr/>
        </p:nvGrpSpPr>
        <p:grpSpPr>
          <a:xfrm>
            <a:off x="10443937" y="867719"/>
            <a:ext cx="344980" cy="335490"/>
            <a:chOff x="10443937" y="884618"/>
            <a:chExt cx="344980" cy="335490"/>
          </a:xfrm>
          <a:effectLst>
            <a:outerShdw blurRad="63500" sx="102000" sy="102000" algn="ctr" rotWithShape="0">
              <a:prstClr val="black">
                <a:alpha val="40000"/>
              </a:prstClr>
            </a:outerShdw>
          </a:effectLst>
        </p:grpSpPr>
        <p:sp>
          <p:nvSpPr>
            <p:cNvPr id="64" name="Rectangle 63">
              <a:hlinkClick r:id="rId13"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65" name="Connecteur droit 64">
              <a:hlinkClick r:id="rId13"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a:hlinkClick r:id="rId13"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2363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ectangle 3"/>
          <p:cNvSpPr/>
          <p:nvPr/>
        </p:nvSpPr>
        <p:spPr>
          <a:xfrm>
            <a:off x="126739" y="1672188"/>
            <a:ext cx="6709487" cy="2585323"/>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We insert a damping term in </a:t>
            </a:r>
            <a:r>
              <a:rPr lang="en-US" sz="1350" dirty="0" smtClean="0">
                <a:latin typeface="Arial" panose="020B0604020202020204" pitchFamily="34" charset="0"/>
                <a:cs typeface="Arial" panose="020B0604020202020204" pitchFamily="34" charset="0"/>
              </a:rPr>
              <a:t>the exponential </a:t>
            </a:r>
            <a:r>
              <a:rPr lang="en-US" sz="1350" dirty="0">
                <a:latin typeface="Arial" panose="020B0604020202020204" pitchFamily="34" charset="0"/>
                <a:cs typeface="Arial" panose="020B0604020202020204" pitchFamily="34" charset="0"/>
              </a:rPr>
              <a:t>formula of the Van Driest mixing length, depending on the pressure gradient felt by the flow </a:t>
            </a:r>
            <a:r>
              <a:rPr lang="en-US" sz="1350" dirty="0" smtClean="0">
                <a:latin typeface="Arial" panose="020B0604020202020204" pitchFamily="34" charset="0"/>
                <a:cs typeface="Arial" panose="020B0604020202020204" pitchFamily="34" charset="0"/>
              </a:rPr>
              <a:t>and related </a:t>
            </a:r>
            <a:r>
              <a:rPr lang="en-US" sz="1350" dirty="0">
                <a:latin typeface="Arial" panose="020B0604020202020204" pitchFamily="34" charset="0"/>
                <a:cs typeface="Arial" panose="020B0604020202020204" pitchFamily="34" charset="0"/>
              </a:rPr>
              <a:t>to the thickness of the viscous sublayer at the ice-atmosphere interface. This formulation is an efficient way</a:t>
            </a:r>
          </a:p>
          <a:p>
            <a:pPr algn="just"/>
            <a:r>
              <a:rPr lang="en-US" sz="1350" dirty="0">
                <a:latin typeface="Arial" panose="020B0604020202020204" pitchFamily="34" charset="0"/>
                <a:cs typeface="Arial" panose="020B0604020202020204" pitchFamily="34" charset="0"/>
              </a:rPr>
              <a:t>to properly represent the transitional regime under which the ripples grow. Once the mass flux of water </a:t>
            </a:r>
            <a:r>
              <a:rPr lang="en-US" sz="1350" dirty="0" err="1" smtClean="0">
                <a:latin typeface="Arial" panose="020B0604020202020204" pitchFamily="34" charset="0"/>
                <a:cs typeface="Arial" panose="020B0604020202020204" pitchFamily="34" charset="0"/>
              </a:rPr>
              <a:t>vapour</a:t>
            </a:r>
            <a:r>
              <a:rPr lang="en-US" sz="1350" dirty="0" smtClean="0">
                <a:latin typeface="Arial" panose="020B0604020202020204" pitchFamily="34" charset="0"/>
                <a:cs typeface="Arial" panose="020B0604020202020204" pitchFamily="34" charset="0"/>
              </a:rPr>
              <a:t> is </a:t>
            </a:r>
            <a:r>
              <a:rPr lang="en-US" sz="1350" dirty="0">
                <a:latin typeface="Arial" panose="020B0604020202020204" pitchFamily="34" charset="0"/>
                <a:cs typeface="Arial" panose="020B0604020202020204" pitchFamily="34" charset="0"/>
              </a:rPr>
              <a:t>solved, the phase shift between the ripples crests and the maximum of the flux can be deduced for </a:t>
            </a:r>
            <a:r>
              <a:rPr lang="en-US" sz="1350" dirty="0" smtClean="0">
                <a:latin typeface="Arial" panose="020B0604020202020204" pitchFamily="34" charset="0"/>
                <a:cs typeface="Arial" panose="020B0604020202020204" pitchFamily="34" charset="0"/>
              </a:rPr>
              <a:t>different environments</a:t>
            </a:r>
            <a:r>
              <a:rPr lang="en-US" sz="1350" dirty="0">
                <a:latin typeface="Arial" panose="020B0604020202020204" pitchFamily="34" charset="0"/>
                <a:cs typeface="Arial" panose="020B0604020202020204" pitchFamily="34" charset="0"/>
              </a:rPr>
              <a:t>. The temporal evolution of the ice surface can be expressed from these quantities to infer the growth</a:t>
            </a:r>
          </a:p>
          <a:p>
            <a:pPr algn="just"/>
            <a:r>
              <a:rPr lang="en-US" sz="1350" dirty="0">
                <a:latin typeface="Arial" panose="020B0604020202020204" pitchFamily="34" charset="0"/>
                <a:cs typeface="Arial" panose="020B0604020202020204" pitchFamily="34" charset="0"/>
              </a:rPr>
              <a:t>rate, migration direction and velocity of the </a:t>
            </a:r>
            <a:r>
              <a:rPr lang="en-US" sz="1350" dirty="0" smtClean="0">
                <a:latin typeface="Arial" panose="020B0604020202020204" pitchFamily="34" charset="0"/>
                <a:cs typeface="Arial" panose="020B0604020202020204" pitchFamily="34" charset="0"/>
              </a:rPr>
              <a:t>ripples. The </a:t>
            </a:r>
            <a:r>
              <a:rPr lang="en-US" sz="1350" dirty="0">
                <a:latin typeface="Arial" panose="020B0604020202020204" pitchFamily="34" charset="0"/>
                <a:cs typeface="Arial" panose="020B0604020202020204" pitchFamily="34" charset="0"/>
              </a:rPr>
              <a:t>present approach has been first used to model the atmospheric flow developing over wavy </a:t>
            </a:r>
            <a:r>
              <a:rPr lang="en-US" sz="1350" dirty="0" smtClean="0">
                <a:latin typeface="Arial" panose="020B0604020202020204" pitchFamily="34" charset="0"/>
                <a:cs typeface="Arial" panose="020B0604020202020204" pitchFamily="34" charset="0"/>
              </a:rPr>
              <a:t>terrestrial ice </a:t>
            </a:r>
            <a:r>
              <a:rPr lang="en-US" sz="1350" dirty="0" err="1">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in the Blue Ice Areas of Antarctica. Both the predicted preferential wavelength and </a:t>
            </a:r>
            <a:r>
              <a:rPr lang="en-US" sz="1350" dirty="0" smtClean="0">
                <a:latin typeface="Arial" panose="020B0604020202020204" pitchFamily="34" charset="0"/>
                <a:cs typeface="Arial" panose="020B0604020202020204" pitchFamily="34" charset="0"/>
              </a:rPr>
              <a:t>propagation direction </a:t>
            </a:r>
            <a:r>
              <a:rPr lang="en-US" sz="1350" dirty="0">
                <a:latin typeface="Arial" panose="020B0604020202020204" pitchFamily="34" charset="0"/>
                <a:cs typeface="Arial" panose="020B0604020202020204" pitchFamily="34" charset="0"/>
              </a:rPr>
              <a:t>of the ice ripple have been found to be in agreement with the observations.</a:t>
            </a:r>
            <a:endParaRPr lang="fr-FR" sz="1350" dirty="0"/>
          </a:p>
        </p:txBody>
      </p:sp>
      <p:grpSp>
        <p:nvGrpSpPr>
          <p:cNvPr id="5" name="Groupe 4"/>
          <p:cNvGrpSpPr/>
          <p:nvPr/>
        </p:nvGrpSpPr>
        <p:grpSpPr>
          <a:xfrm>
            <a:off x="2944598" y="4189971"/>
            <a:ext cx="1073768" cy="161701"/>
            <a:chOff x="2567268" y="4205935"/>
            <a:chExt cx="1073768" cy="161701"/>
          </a:xfrm>
        </p:grpSpPr>
        <p:sp>
          <p:nvSpPr>
            <p:cNvPr id="6" name="Ellipse 5"/>
            <p:cNvSpPr/>
            <p:nvPr/>
          </p:nvSpPr>
          <p:spPr>
            <a:xfrm flipH="1" flipV="1">
              <a:off x="2567268" y="4208170"/>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flipH="1" flipV="1">
              <a:off x="3176744" y="4207814"/>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1" name="AutoShape 41">
            <a:hlinkClick r:id="rId5" action="ppaction://hlinksldjump"/>
          </p:cNvPr>
          <p:cNvSpPr>
            <a:spLocks noChangeArrowheads="1"/>
          </p:cNvSpPr>
          <p:nvPr/>
        </p:nvSpPr>
        <p:spPr bwMode="auto">
          <a:xfrm flipH="1">
            <a:off x="214813" y="4192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2" name="Rectangle 11"/>
          <p:cNvSpPr/>
          <p:nvPr/>
        </p:nvSpPr>
        <p:spPr>
          <a:xfrm>
            <a:off x="126739" y="1671666"/>
            <a:ext cx="6709487" cy="2793594"/>
          </a:xfrm>
          <a:prstGeom prst="rect">
            <a:avLst/>
          </a:prstGeom>
          <a:noFill/>
          <a:ln w="28575">
            <a:solidFill>
              <a:schemeClr val="accent2"/>
            </a:solidFill>
          </a:ln>
          <a:effectLst>
            <a:glow rad="254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p:cNvGrpSpPr/>
          <p:nvPr/>
        </p:nvGrpSpPr>
        <p:grpSpPr>
          <a:xfrm>
            <a:off x="524004" y="5093931"/>
            <a:ext cx="11151782" cy="1563475"/>
            <a:chOff x="524004" y="4752304"/>
            <a:chExt cx="11151782" cy="1563475"/>
          </a:xfrm>
        </p:grpSpPr>
        <p:sp>
          <p:nvSpPr>
            <p:cNvPr id="39" name="Rectangle à coins arrondis 38">
              <a:hlinkClick r:id="rId6" action="ppaction://hlinksldjump"/>
            </p:cNvPr>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0" name="Rectangle à coins arrondis 39">
              <a:hlinkClick r:id="rId7" action="ppaction://hlinksldjump"/>
            </p:cNvPr>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1" name="ZoneTexte 40">
              <a:hlinkClick r:id="rId7" action="ppaction://hlinksldjump"/>
            </p:cNvPr>
            <p:cNvSpPr txBox="1"/>
            <p:nvPr/>
          </p:nvSpPr>
          <p:spPr>
            <a:xfrm>
              <a:off x="3488276" y="4843082"/>
              <a:ext cx="2258966"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2" name="Rectangle à coins arrondis 41">
              <a:hlinkClick r:id="rId8" action="ppaction://hlinksldjump"/>
            </p:cNvPr>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3" name="Rectangle à coins arrondis 42">
              <a:hlinkClick r:id="rId9" action="ppaction://hlinksldjump"/>
            </p:cNvPr>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4" name="ZoneTexte 43">
              <a:hlinkClick r:id="rId9" action="ppaction://hlinksldjump"/>
            </p:cNvPr>
            <p:cNvSpPr txBox="1"/>
            <p:nvPr/>
          </p:nvSpPr>
          <p:spPr>
            <a:xfrm>
              <a:off x="9495203" y="4997714"/>
              <a:ext cx="2057400"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5" name="ZoneTexte 44">
              <a:hlinkClick r:id="rId8" action="ppaction://hlinksldjump"/>
            </p:cNvPr>
            <p:cNvSpPr txBox="1"/>
            <p:nvPr/>
          </p:nvSpPr>
          <p:spPr>
            <a:xfrm>
              <a:off x="6556450" y="4997714"/>
              <a:ext cx="2036228"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6" name="Flèche droite 45"/>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droite 46"/>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lèche droite 47"/>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hlinkClick r:id="rId6" action="ppaction://hlinksldjump"/>
            </p:cNvPr>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26" name="ZoneTexte 25"/>
          <p:cNvSpPr txBox="1"/>
          <p:nvPr/>
        </p:nvSpPr>
        <p:spPr>
          <a:xfrm>
            <a:off x="1293425" y="4661952"/>
            <a:ext cx="9583073" cy="276999"/>
          </a:xfrm>
          <a:prstGeom prst="rect">
            <a:avLst/>
          </a:prstGeom>
          <a:noFill/>
        </p:spPr>
        <p:txBody>
          <a:bodyPr wrap="none" rtlCol="0">
            <a:spAutoFit/>
          </a:bodyPr>
          <a:lstStyle/>
          <a:p>
            <a:r>
              <a:rPr lang="en-GB" sz="1200" dirty="0" smtClean="0">
                <a:solidFill>
                  <a:schemeClr val="tx1">
                    <a:lumMod val="65000"/>
                  </a:schemeClr>
                </a:solidFill>
              </a:rPr>
              <a:t>Click on arrows, buttons and figures to get more information on each subject. Click on the black crosses to close the windows.</a:t>
            </a:r>
            <a:endParaRPr lang="en-GB" sz="1200" dirty="0">
              <a:solidFill>
                <a:schemeClr val="tx1">
                  <a:lumMod val="65000"/>
                </a:schemeClr>
              </a:solidFill>
            </a:endParaRPr>
          </a:p>
        </p:txBody>
      </p:sp>
      <p:sp>
        <p:nvSpPr>
          <p:cNvPr id="27" name="ZoneTexte 26"/>
          <p:cNvSpPr txBox="1"/>
          <p:nvPr/>
        </p:nvSpPr>
        <p:spPr>
          <a:xfrm>
            <a:off x="-39031" y="1270465"/>
            <a:ext cx="1846980" cy="246221"/>
          </a:xfrm>
          <a:prstGeom prst="rect">
            <a:avLst/>
          </a:prstGeom>
          <a:noFill/>
        </p:spPr>
        <p:txBody>
          <a:bodyPr wrap="none" rtlCol="0">
            <a:spAutoFit/>
          </a:bodyPr>
          <a:lstStyle/>
          <a:p>
            <a:r>
              <a:rPr lang="fr-FR" sz="1000" dirty="0" smtClean="0">
                <a:solidFill>
                  <a:schemeClr val="bg1"/>
                </a:solidFill>
                <a:hlinkClick r:id="rId10" action="ppaction://hlinksldjump"/>
              </a:rPr>
              <a:t>2-min </a:t>
            </a:r>
            <a:r>
              <a:rPr lang="fr-FR" sz="1000" dirty="0" err="1" smtClean="0">
                <a:solidFill>
                  <a:schemeClr val="bg1"/>
                </a:solidFill>
                <a:hlinkClick r:id="rId10" action="ppaction://hlinksldjump"/>
              </a:rPr>
              <a:t>presentation</a:t>
            </a:r>
            <a:r>
              <a:rPr lang="fr-FR" sz="1000" dirty="0" smtClean="0">
                <a:solidFill>
                  <a:schemeClr val="bg1"/>
                </a:solidFill>
                <a:hlinkClick r:id="rId10" action="ppaction://hlinksldjump"/>
              </a:rPr>
              <a:t> support</a:t>
            </a:r>
            <a:endParaRPr lang="fr-FR" sz="1000" dirty="0">
              <a:solidFill>
                <a:schemeClr val="bg1"/>
              </a:solidFill>
            </a:endParaRPr>
          </a:p>
        </p:txBody>
      </p:sp>
    </p:spTree>
    <p:extLst>
      <p:ext uri="{BB962C8B-B14F-4D97-AF65-F5344CB8AC3E}">
        <p14:creationId xmlns:p14="http://schemas.microsoft.com/office/powerpoint/2010/main" val="930369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à coins arrondis 4">
            <a:hlinkClick r:id="rId4" action="ppaction://hlinksldjump"/>
          </p:cNvPr>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6" name="ZoneTexte 5">
            <a:hlinkClick r:id="rId4" action="ppaction://hlinksldjump"/>
          </p:cNvPr>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7"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8" name="Rectangle à coins arrondis 7">
            <a:hlinkClick r:id="rId6" action="ppaction://hlinksldjump"/>
          </p:cNvPr>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a:hlinkClick r:id="rId6" action="ppaction://hlinksldjump"/>
          </p:cNvPr>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9"/>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2944598" y="4189971"/>
            <a:ext cx="1073768" cy="161701"/>
            <a:chOff x="2567268" y="4205935"/>
            <a:chExt cx="1073768" cy="161701"/>
          </a:xfrm>
        </p:grpSpPr>
        <p:sp>
          <p:nvSpPr>
            <p:cNvPr id="14" name="Ellipse 13"/>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Rectangle à coins arrondis 21">
            <a:hlinkClick r:id="rId7" action="ppaction://hlinksldjump"/>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23" name="ZoneTexte 22">
            <a:hlinkClick r:id="rId7" action="ppaction://hlinksldjump"/>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0" name="Flèche droite 19"/>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4" name="Rectangle 23"/>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25" name="Image 2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6" name="AutoShape 41">
            <a:hlinkClick r:id="rId5"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27" name="Rectangle 26"/>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2944598" y="4189971"/>
            <a:ext cx="1073768" cy="161701"/>
            <a:chOff x="2567268" y="4205935"/>
            <a:chExt cx="1073768" cy="161701"/>
          </a:xfrm>
        </p:grpSpPr>
        <p:sp>
          <p:nvSpPr>
            <p:cNvPr id="29" name="Ellipse 28"/>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Légende encadrée 1 32"/>
          <p:cNvSpPr/>
          <p:nvPr/>
        </p:nvSpPr>
        <p:spPr>
          <a:xfrm>
            <a:off x="85725" y="116115"/>
            <a:ext cx="12004673" cy="4805408"/>
          </a:xfrm>
          <a:prstGeom prst="borderCallout1">
            <a:avLst>
              <a:gd name="adj1" fmla="val 100130"/>
              <a:gd name="adj2" fmla="val 86986"/>
              <a:gd name="adj3" fmla="val 103450"/>
              <a:gd name="adj4" fmla="val 87008"/>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4" name="Groupe 33"/>
          <p:cNvGrpSpPr/>
          <p:nvPr/>
        </p:nvGrpSpPr>
        <p:grpSpPr>
          <a:xfrm>
            <a:off x="11744338" y="116113"/>
            <a:ext cx="344980" cy="335490"/>
            <a:chOff x="10443937" y="884618"/>
            <a:chExt cx="344980" cy="335490"/>
          </a:xfrm>
          <a:effectLst>
            <a:outerShdw blurRad="63500" sx="102000" sy="102000" algn="ctr" rotWithShape="0">
              <a:prstClr val="black">
                <a:alpha val="40000"/>
              </a:prstClr>
            </a:outerShdw>
          </a:effectLst>
        </p:grpSpPr>
        <p:sp>
          <p:nvSpPr>
            <p:cNvPr id="35" name="Rectangle 34">
              <a:hlinkClick r:id="rId8"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36" name="Connecteur droit 35">
              <a:hlinkClick r:id="rId8"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hlinkClick r:id="rId8"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231686" y="156641"/>
            <a:ext cx="3775393" cy="400110"/>
          </a:xfrm>
          <a:prstGeom prst="rect">
            <a:avLst/>
          </a:prstGeom>
          <a:noFill/>
        </p:spPr>
        <p:txBody>
          <a:bodyPr wrap="none" rtlCol="0">
            <a:spAutoFit/>
          </a:bodyPr>
          <a:lstStyle/>
          <a:p>
            <a:r>
              <a:rPr lang="en-GB" sz="2000" b="1" dirty="0" smtClean="0">
                <a:solidFill>
                  <a:schemeClr val="bg2"/>
                </a:solidFill>
                <a:latin typeface="Arial" panose="020B0604020202020204" pitchFamily="34" charset="0"/>
                <a:cs typeface="Arial" panose="020B0604020202020204" pitchFamily="34" charset="0"/>
              </a:rPr>
              <a:t>Application and observations</a:t>
            </a:r>
            <a:endParaRPr lang="en-GB" sz="2000" b="1" dirty="0">
              <a:solidFill>
                <a:schemeClr val="bg2"/>
              </a:solidFill>
              <a:latin typeface="Arial" panose="020B0604020202020204" pitchFamily="34" charset="0"/>
              <a:cs typeface="Arial" panose="020B0604020202020204" pitchFamily="34" charset="0"/>
            </a:endParaRPr>
          </a:p>
        </p:txBody>
      </p:sp>
      <p:sp>
        <p:nvSpPr>
          <p:cNvPr id="41" name="ZoneTexte 40"/>
          <p:cNvSpPr txBox="1"/>
          <p:nvPr/>
        </p:nvSpPr>
        <p:spPr>
          <a:xfrm>
            <a:off x="5829300" y="2857500"/>
            <a:ext cx="65" cy="276999"/>
          </a:xfrm>
          <a:prstGeom prst="rect">
            <a:avLst/>
          </a:prstGeom>
          <a:noFill/>
        </p:spPr>
        <p:txBody>
          <a:bodyPr wrap="none" lIns="0" tIns="0" rIns="0" bIns="0" rtlCol="0">
            <a:spAutoFit/>
          </a:bodyPr>
          <a:lstStyle/>
          <a:p>
            <a:endParaRPr lang="fr-FR" dirty="0"/>
          </a:p>
        </p:txBody>
      </p:sp>
      <p:sp>
        <p:nvSpPr>
          <p:cNvPr id="43" name="ZoneTexte 42"/>
          <p:cNvSpPr txBox="1"/>
          <p:nvPr/>
        </p:nvSpPr>
        <p:spPr>
          <a:xfrm>
            <a:off x="3862741" y="405669"/>
            <a:ext cx="5129734" cy="2323713"/>
          </a:xfrm>
          <a:prstGeom prst="rect">
            <a:avLst/>
          </a:prstGeom>
          <a:noFill/>
        </p:spPr>
        <p:txBody>
          <a:bodyPr wrap="square" rtlCol="0">
            <a:spAutoFit/>
          </a:bodyPr>
          <a:lstStyle/>
          <a:p>
            <a:r>
              <a:rPr lang="en-GB" sz="1400" dirty="0" smtClean="0"/>
              <a:t>The predictions are compared to… </a:t>
            </a:r>
          </a:p>
          <a:p>
            <a:endParaRPr lang="en-GB" sz="1500" dirty="0"/>
          </a:p>
          <a:p>
            <a:endParaRPr lang="fr-FR" sz="1400" dirty="0"/>
          </a:p>
          <a:p>
            <a:endParaRPr lang="fr-FR" sz="1400" dirty="0"/>
          </a:p>
          <a:p>
            <a:endParaRPr lang="fr-FR" sz="1400" dirty="0"/>
          </a:p>
          <a:p>
            <a:endParaRPr lang="fr-FR" sz="1400" dirty="0"/>
          </a:p>
          <a:p>
            <a:endParaRPr lang="fr-FR" sz="1400" dirty="0"/>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p:sp>
        <p:nvSpPr>
          <p:cNvPr id="44" name="ZoneTexte 43"/>
          <p:cNvSpPr txBox="1"/>
          <p:nvPr/>
        </p:nvSpPr>
        <p:spPr>
          <a:xfrm>
            <a:off x="4964763" y="3035809"/>
            <a:ext cx="4874794" cy="2308324"/>
          </a:xfrm>
          <a:prstGeom prst="rect">
            <a:avLst/>
          </a:prstGeom>
          <a:noFill/>
        </p:spPr>
        <p:txBody>
          <a:bodyPr wrap="square" rtlCol="0">
            <a:spAutoFit/>
          </a:bodyPr>
          <a:lstStyle/>
          <a:p>
            <a:r>
              <a:rPr lang="en-GB" sz="1500" dirty="0"/>
              <a:t>a</a:t>
            </a:r>
            <a:r>
              <a:rPr lang="en-GB" sz="1500" dirty="0" smtClean="0"/>
              <a:t>nd to the </a:t>
            </a:r>
            <a:r>
              <a:rPr lang="en-GB" sz="1500" b="1" dirty="0" smtClean="0"/>
              <a:t>detectable ripples on the Martian polar cap, discovered a posteriori</a:t>
            </a:r>
            <a:endParaRPr lang="en-GB" b="1" dirty="0" smtClean="0"/>
          </a:p>
          <a:p>
            <a:endParaRPr lang="fr-FR" sz="1400" dirty="0"/>
          </a:p>
          <a:p>
            <a:endParaRPr lang="fr-FR" sz="1400" dirty="0"/>
          </a:p>
          <a:p>
            <a:endParaRPr lang="fr-FR" sz="1400" dirty="0"/>
          </a:p>
          <a:p>
            <a:endParaRPr lang="fr-FR" sz="1400" dirty="0"/>
          </a:p>
          <a:p>
            <a:endParaRPr lang="fr-FR" sz="1400" dirty="0"/>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p:sp>
        <p:nvSpPr>
          <p:cNvPr id="46" name="ZoneTexte 45"/>
          <p:cNvSpPr txBox="1"/>
          <p:nvPr/>
        </p:nvSpPr>
        <p:spPr>
          <a:xfrm>
            <a:off x="3590733" y="668280"/>
            <a:ext cx="5129734" cy="2323713"/>
          </a:xfrm>
          <a:prstGeom prst="rect">
            <a:avLst/>
          </a:prstGeom>
          <a:noFill/>
        </p:spPr>
        <p:txBody>
          <a:bodyPr wrap="square" rtlCol="0">
            <a:spAutoFit/>
          </a:bodyPr>
          <a:lstStyle/>
          <a:p>
            <a:r>
              <a:rPr lang="en-GB" sz="1600" dirty="0"/>
              <a:t>t</a:t>
            </a:r>
            <a:r>
              <a:rPr lang="en-GB" sz="1600" dirty="0" smtClean="0"/>
              <a:t>he observations in the blue ice area</a:t>
            </a:r>
          </a:p>
          <a:p>
            <a:endParaRPr lang="en-GB" sz="1500" dirty="0"/>
          </a:p>
          <a:p>
            <a:endParaRPr lang="fr-FR" sz="1400" dirty="0"/>
          </a:p>
          <a:p>
            <a:endParaRPr lang="fr-FR" sz="1400" dirty="0"/>
          </a:p>
          <a:p>
            <a:endParaRPr lang="fr-FR" sz="1400" dirty="0"/>
          </a:p>
          <a:p>
            <a:endParaRPr lang="fr-FR" sz="1400" dirty="0"/>
          </a:p>
          <a:p>
            <a:endParaRPr lang="fr-FR" sz="1400" dirty="0"/>
          </a:p>
          <a:p>
            <a:endParaRPr lang="en-GB" sz="1400" dirty="0" smtClean="0">
              <a:solidFill>
                <a:schemeClr val="bg2"/>
              </a:solidFill>
            </a:endParaRPr>
          </a:p>
          <a:p>
            <a:endParaRPr lang="en-GB" sz="1400" dirty="0" smtClean="0">
              <a:solidFill>
                <a:schemeClr val="bg2"/>
              </a:solidFill>
            </a:endParaRPr>
          </a:p>
          <a:p>
            <a:endParaRPr lang="en-GB" sz="1600" dirty="0">
              <a:solidFill>
                <a:schemeClr val="bg2"/>
              </a:solidFill>
            </a:endParaRPr>
          </a:p>
        </p:txBody>
      </p:sp>
      <p:grpSp>
        <p:nvGrpSpPr>
          <p:cNvPr id="61" name="Groupe 60"/>
          <p:cNvGrpSpPr/>
          <p:nvPr/>
        </p:nvGrpSpPr>
        <p:grpSpPr>
          <a:xfrm>
            <a:off x="203621" y="195271"/>
            <a:ext cx="11335811" cy="4627292"/>
            <a:chOff x="-3620080" y="-1251306"/>
            <a:chExt cx="11335811" cy="4627292"/>
          </a:xfrm>
        </p:grpSpPr>
        <p:pic>
          <p:nvPicPr>
            <p:cNvPr id="2" name="Image 1"/>
            <p:cNvPicPr>
              <a:picLocks noChangeAspect="1"/>
            </p:cNvPicPr>
            <p:nvPr/>
          </p:nvPicPr>
          <p:blipFill rotWithShape="1">
            <a:blip r:embed="rId9" cstate="print">
              <a:extLst>
                <a:ext uri="{28A0092B-C50C-407E-A947-70E740481C1C}">
                  <a14:useLocalDpi xmlns:a14="http://schemas.microsoft.com/office/drawing/2010/main" val="0"/>
                </a:ext>
              </a:extLst>
            </a:blip>
            <a:srcRect l="1336" t="2038" r="703" b="1666"/>
            <a:stretch/>
          </p:blipFill>
          <p:spPr>
            <a:xfrm>
              <a:off x="3580448" y="-1251306"/>
              <a:ext cx="4135283" cy="2781820"/>
            </a:xfrm>
            <a:prstGeom prst="rect">
              <a:avLst/>
            </a:prstGeom>
            <a:ln w="12700">
              <a:noFill/>
            </a:ln>
            <a:effectLst/>
          </p:spPr>
        </p:pic>
        <p:pic>
          <p:nvPicPr>
            <p:cNvPr id="39" name="Imag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0080" y="806170"/>
              <a:ext cx="4739830" cy="2569816"/>
            </a:xfrm>
            <a:prstGeom prst="rect">
              <a:avLst/>
            </a:prstGeom>
            <a:ln w="12700">
              <a:solidFill>
                <a:srgbClr val="7030A0"/>
              </a:solidFill>
            </a:ln>
          </p:spPr>
        </p:pic>
      </p:grpSp>
      <mc:AlternateContent xmlns:mc="http://schemas.openxmlformats.org/markup-compatibility/2006" xmlns:a14="http://schemas.microsoft.com/office/drawing/2010/main">
        <mc:Choice Requires="a14">
          <p:graphicFrame>
            <p:nvGraphicFramePr>
              <p:cNvPr id="42" name="Tableau 41"/>
              <p:cNvGraphicFramePr>
                <a:graphicFrameLocks noGrp="1"/>
              </p:cNvGraphicFramePr>
              <p:nvPr/>
            </p:nvGraphicFramePr>
            <p:xfrm>
              <a:off x="2695477" y="1085558"/>
              <a:ext cx="4594252" cy="919480"/>
            </p:xfrm>
            <a:graphic>
              <a:graphicData uri="http://schemas.openxmlformats.org/drawingml/2006/table">
                <a:tbl>
                  <a:tblPr firstRow="1" bandRow="1">
                    <a:effectLst/>
                    <a:tableStyleId>{21E4AEA4-8DFA-4A89-87EB-49C32662AFE0}</a:tableStyleId>
                  </a:tblPr>
                  <a:tblGrid>
                    <a:gridCol w="3340446"/>
                    <a:gridCol w="1253806"/>
                  </a:tblGrid>
                  <a:tr h="237114">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0840">
                    <a:tc>
                      <a:txBody>
                        <a:bodyPr/>
                        <a:lstStyle/>
                        <a:p>
                          <a:pPr algn="ctr"/>
                          <a:r>
                            <a:rPr lang="fr-FR" sz="1200" dirty="0" smtClean="0"/>
                            <a:t>From </a:t>
                          </a:r>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𝑧</m:t>
                                  </m:r>
                                </m:e>
                                <m:sub>
                                  <m:r>
                                    <a:rPr lang="fr-FR" sz="1200" b="0" i="1" smtClean="0">
                                      <a:latin typeface="Cambria Math" panose="02040503050406030204" pitchFamily="18" charset="0"/>
                                    </a:rPr>
                                    <m:t>0</m:t>
                                  </m:r>
                                </m:sub>
                              </m:sSub>
                            </m:oMath>
                          </a14:m>
                          <a:r>
                            <a:rPr lang="fr-FR" sz="1200" dirty="0" smtClean="0"/>
                            <a:t> (</a:t>
                          </a:r>
                          <a:r>
                            <a:rPr lang="fr-FR" sz="1200" dirty="0" err="1" smtClean="0"/>
                            <a:t>smooth</a:t>
                          </a:r>
                          <a:r>
                            <a:rPr lang="fr-FR" sz="1200" dirty="0" smtClean="0"/>
                            <a:t> condition): </a:t>
                          </a:r>
                          <a14:m>
                            <m:oMath xmlns:m="http://schemas.openxmlformats.org/officeDocument/2006/math">
                              <m:f>
                                <m:fPr>
                                  <m:ctrlPr>
                                    <a:rPr lang="fr-FR" sz="1200" b="1" i="1" smtClean="0">
                                      <a:solidFill>
                                        <a:schemeClr val="bg2"/>
                                      </a:solidFill>
                                      <a:latin typeface="Cambria Math" panose="02040503050406030204" pitchFamily="18" charset="0"/>
                                      <a:cs typeface="Arial" panose="020B0604020202020204" pitchFamily="34" charset="0"/>
                                    </a:rPr>
                                  </m:ctrlPr>
                                </m:fPr>
                                <m:num>
                                  <m:r>
                                    <a:rPr lang="fr-FR" sz="1200" b="1" i="1" smtClean="0">
                                      <a:solidFill>
                                        <a:schemeClr val="bg2"/>
                                      </a:solidFill>
                                      <a:latin typeface="Cambria Math" panose="02040503050406030204" pitchFamily="18" charset="0"/>
                                      <a:cs typeface="Arial" panose="020B0604020202020204" pitchFamily="34" charset="0"/>
                                    </a:rPr>
                                    <m:t>𝟐</m:t>
                                  </m:r>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𝝅</m:t>
                                  </m:r>
                                </m:num>
                                <m:den>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𝝀</m:t>
                                  </m:r>
                                </m:den>
                              </m:f>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𝑧</m:t>
                                  </m:r>
                                </m:e>
                                <m:sub>
                                  <m:r>
                                    <a:rPr lang="fr-FR" sz="1200" b="0" i="1" smtClean="0">
                                      <a:latin typeface="Cambria Math" panose="02040503050406030204" pitchFamily="18" charset="0"/>
                                    </a:rPr>
                                    <m:t>0</m:t>
                                  </m:r>
                                </m:sub>
                              </m:sSub>
                              <m:r>
                                <a:rPr lang="fr-FR" sz="1200" b="0" i="0" smtClean="0">
                                  <a:latin typeface="Cambria Math" panose="02040503050406030204" pitchFamily="18" charset="0"/>
                                </a:rPr>
                                <m:t>=0,11</m:t>
                              </m:r>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0" smtClean="0">
                                      <a:solidFill>
                                        <a:schemeClr val="bg2"/>
                                      </a:solidFill>
                                      <a:latin typeface="Cambria Math" panose="02040503050406030204" pitchFamily="18" charset="0"/>
                                      <a:cs typeface="Arial" panose="020B0604020202020204" pitchFamily="34" charset="0"/>
                                    </a:rPr>
                                    <m:t> </m:t>
                                  </m:r>
                                  <m:r>
                                    <a:rPr lang="fr-FR" sz="1200" b="1">
                                      <a:solidFill>
                                        <a:schemeClr val="bg2"/>
                                      </a:solidFill>
                                      <a:latin typeface="Cambria Math" panose="02040503050406030204" pitchFamily="18" charset="0"/>
                                      <a:cs typeface="Arial" panose="020B0604020202020204" pitchFamily="34" charset="0"/>
                                    </a:rPr>
                                    <m:t>𝛼</m:t>
                                  </m:r>
                                </m:e>
                                <m:sub>
                                  <m:r>
                                    <a:rPr lang="fr-FR" sz="1200" b="1">
                                      <a:solidFill>
                                        <a:schemeClr val="bg2"/>
                                      </a:solidFill>
                                      <a:latin typeface="Cambria Math" panose="02040503050406030204" pitchFamily="18" charset="0"/>
                                      <a:cs typeface="Arial" panose="020B0604020202020204" pitchFamily="34" charset="0"/>
                                    </a:rPr>
                                    <m:t>+</m:t>
                                  </m:r>
                                </m:sub>
                              </m:sSub>
                            </m:oMath>
                          </a14:m>
                          <a:endParaRPr lang="fr-FR" sz="1200" dirty="0"/>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200" i="1" dirty="0" smtClean="0">
                            <a:latin typeface="Cambria Math" panose="02040503050406030204" pitchFamily="18" charset="0"/>
                            <a:ea typeface="Cambria Math"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=20−24 </m:t>
                                </m:r>
                                <m:r>
                                  <a:rPr lang="fr-FR" sz="1200" b="0" i="1" smtClean="0">
                                    <a:latin typeface="Cambria Math" panose="02040503050406030204" pitchFamily="18" charset="0"/>
                                    <a:ea typeface="Cambria Math" panose="02040503050406030204" pitchFamily="18" charset="0"/>
                                  </a:rPr>
                                  <m:t>𝑐𝑚</m:t>
                                </m:r>
                              </m:oMath>
                            </m:oMathPara>
                          </a14:m>
                          <a:endParaRPr lang="fr-FR" sz="1200" dirty="0"/>
                        </a:p>
                        <a:p>
                          <a:pPr algn="ctr"/>
                          <a:endParaRPr lang="fr-FR" sz="1200" dirty="0"/>
                        </a:p>
                      </a:txBody>
                      <a:tcPr/>
                    </a:tc>
                  </a:tr>
                  <a:tr h="179088">
                    <a:tc>
                      <a:txBody>
                        <a:bodyPr/>
                        <a:lstStyle/>
                        <a:p>
                          <a:pPr algn="ct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=24 </m:t>
                                </m:r>
                                <m:r>
                                  <a:rPr lang="fr-FR" sz="1200" b="0" i="1" smtClean="0">
                                    <a:latin typeface="Cambria Math" panose="02040503050406030204" pitchFamily="18" charset="0"/>
                                    <a:ea typeface="Cambria Math" panose="02040503050406030204" pitchFamily="18" charset="0"/>
                                  </a:rPr>
                                  <m:t>𝑐𝑚</m:t>
                                </m:r>
                              </m:oMath>
                            </m:oMathPara>
                          </a14:m>
                          <a:endParaRPr lang="fr-FR" sz="1200" dirty="0"/>
                        </a:p>
                      </a:txBody>
                      <a:tcPr/>
                    </a:tc>
                    <a:tc vMerge="1">
                      <a:txBody>
                        <a:bodyPr/>
                        <a:lstStyle/>
                        <a:p>
                          <a:endParaRPr lang="fr-FR" dirty="0"/>
                        </a:p>
                      </a:txBody>
                      <a:tcPr/>
                    </a:tc>
                  </a:tr>
                </a:tbl>
              </a:graphicData>
            </a:graphic>
          </p:graphicFrame>
        </mc:Choice>
        <mc:Fallback xmlns="">
          <p:graphicFrame>
            <p:nvGraphicFramePr>
              <p:cNvPr id="42" name="Tableau 41"/>
              <p:cNvGraphicFramePr>
                <a:graphicFrameLocks noGrp="1"/>
              </p:cNvGraphicFramePr>
              <p:nvPr/>
            </p:nvGraphicFramePr>
            <p:xfrm>
              <a:off x="2695477" y="1085558"/>
              <a:ext cx="4594252" cy="919480"/>
            </p:xfrm>
            <a:graphic>
              <a:graphicData uri="http://schemas.openxmlformats.org/drawingml/2006/table">
                <a:tbl>
                  <a:tblPr firstRow="1" bandRow="1">
                    <a:effectLst/>
                    <a:tableStyleId>{21E4AEA4-8DFA-4A89-87EB-49C32662AFE0}</a:tableStyleId>
                  </a:tblPr>
                  <a:tblGrid>
                    <a:gridCol w="3340446"/>
                    <a:gridCol w="1253806"/>
                  </a:tblGrid>
                  <a:tr h="274320">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0840">
                    <a:tc>
                      <a:txBody>
                        <a:bodyPr/>
                        <a:lstStyle/>
                        <a:p>
                          <a:endParaRPr lang="fr-FR"/>
                        </a:p>
                      </a:txBody>
                      <a:tcPr>
                        <a:blipFill rotWithShape="0">
                          <a:blip r:embed="rId11"/>
                          <a:stretch>
                            <a:fillRect l="-182" t="-75410" r="-38321" b="-77049"/>
                          </a:stretch>
                        </a:blipFill>
                      </a:tcPr>
                    </a:tc>
                    <a:tc rowSpan="2">
                      <a:txBody>
                        <a:bodyPr/>
                        <a:lstStyle/>
                        <a:p>
                          <a:endParaRPr lang="fr-FR"/>
                        </a:p>
                      </a:txBody>
                      <a:tcPr>
                        <a:blipFill rotWithShape="0">
                          <a:blip r:embed="rId11"/>
                          <a:stretch>
                            <a:fillRect l="-266505" t="-43396" r="-1942" b="-1887"/>
                          </a:stretch>
                        </a:blipFill>
                      </a:tcPr>
                    </a:tc>
                  </a:tr>
                  <a:tr h="274320">
                    <a:tc>
                      <a:txBody>
                        <a:bodyPr/>
                        <a:lstStyle/>
                        <a:p>
                          <a:endParaRPr lang="fr-FR"/>
                        </a:p>
                      </a:txBody>
                      <a:tcPr>
                        <a:blipFill rotWithShape="0">
                          <a:blip r:embed="rId11"/>
                          <a:stretch>
                            <a:fillRect l="-182" t="-237778" r="-38321" b="-4444"/>
                          </a:stretch>
                        </a:blipFill>
                      </a:tcPr>
                    </a:tc>
                    <a:tc vMerge="1">
                      <a:txBody>
                        <a:bodyPr/>
                        <a:lstStyle/>
                        <a:p>
                          <a:endParaRPr lang="fr-FR"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5" name="Tableau 54"/>
              <p:cNvGraphicFramePr>
                <a:graphicFrameLocks noGrp="1"/>
              </p:cNvGraphicFramePr>
              <p:nvPr/>
            </p:nvGraphicFramePr>
            <p:xfrm>
              <a:off x="5088635" y="3687055"/>
              <a:ext cx="4594252" cy="926021"/>
            </p:xfrm>
            <a:graphic>
              <a:graphicData uri="http://schemas.openxmlformats.org/drawingml/2006/table">
                <a:tbl>
                  <a:tblPr firstRow="1" bandRow="1">
                    <a:tableStyleId>{21E4AEA4-8DFA-4A89-87EB-49C32662AFE0}</a:tableStyleId>
                  </a:tblPr>
                  <a:tblGrid>
                    <a:gridCol w="3340446"/>
                    <a:gridCol w="1253806"/>
                  </a:tblGrid>
                  <a:tr h="237114">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0840">
                    <a:tc>
                      <a:txBody>
                        <a:bodyPr/>
                        <a:lstStyle/>
                        <a:p>
                          <a:pPr algn="ctr"/>
                          <a:r>
                            <a:rPr lang="fr-FR" sz="1200" dirty="0" err="1" smtClean="0"/>
                            <a:t>From</a:t>
                          </a:r>
                          <a:r>
                            <a:rPr lang="fr-FR" sz="1200" dirty="0" smtClean="0"/>
                            <a:t> </a:t>
                          </a:r>
                          <a14:m>
                            <m:oMath xmlns:m="http://schemas.openxmlformats.org/officeDocument/2006/math">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1" smtClean="0">
                                      <a:solidFill>
                                        <a:schemeClr val="bg2"/>
                                      </a:solidFill>
                                      <a:latin typeface="Cambria Math" panose="02040503050406030204" pitchFamily="18" charset="0"/>
                                      <a:cs typeface="Arial" panose="020B0604020202020204" pitchFamily="34" charset="0"/>
                                    </a:rPr>
                                    <m:t>𝒖</m:t>
                                  </m:r>
                                </m:e>
                                <m:sub>
                                  <m:r>
                                    <a:rPr lang="fr-FR" sz="1200" b="1" i="1" smtClean="0">
                                      <a:solidFill>
                                        <a:schemeClr val="bg2"/>
                                      </a:solidFill>
                                      <a:latin typeface="Cambria Math" panose="02040503050406030204" pitchFamily="18" charset="0"/>
                                      <a:cs typeface="Arial" panose="020B0604020202020204" pitchFamily="34" charset="0"/>
                                    </a:rPr>
                                    <m:t>∗</m:t>
                                  </m:r>
                                </m:sub>
                              </m:sSub>
                            </m:oMath>
                          </a14:m>
                          <a:r>
                            <a:rPr lang="fr-FR" sz="1200" dirty="0" smtClean="0"/>
                            <a:t>, </a:t>
                          </a:r>
                          <a14:m>
                            <m:oMath xmlns:m="http://schemas.openxmlformats.org/officeDocument/2006/math">
                              <m:r>
                                <a:rPr lang="fr-FR" sz="1200" i="1" smtClean="0">
                                  <a:latin typeface="Cambria Math" panose="02040503050406030204" pitchFamily="18" charset="0"/>
                                  <a:ea typeface="Cambria Math" panose="02040503050406030204" pitchFamily="18" charset="0"/>
                                </a:rPr>
                                <m:t>𝜈</m:t>
                              </m:r>
                            </m:oMath>
                          </a14:m>
                          <a:r>
                            <a:rPr lang="fr-FR" sz="1200" dirty="0" smtClean="0"/>
                            <a:t> :</a:t>
                          </a:r>
                          <a14:m>
                            <m:oMath xmlns:m="http://schemas.openxmlformats.org/officeDocument/2006/math">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0" smtClean="0">
                                      <a:solidFill>
                                        <a:schemeClr val="bg2"/>
                                      </a:solidFill>
                                      <a:latin typeface="Cambria Math" panose="02040503050406030204" pitchFamily="18" charset="0"/>
                                      <a:cs typeface="Arial" panose="020B0604020202020204" pitchFamily="34" charset="0"/>
                                    </a:rPr>
                                    <m:t> </m:t>
                                  </m:r>
                                  <m:r>
                                    <a:rPr lang="fr-FR" sz="1200" b="1">
                                      <a:solidFill>
                                        <a:schemeClr val="bg2"/>
                                      </a:solidFill>
                                      <a:latin typeface="Cambria Math" panose="02040503050406030204" pitchFamily="18" charset="0"/>
                                      <a:cs typeface="Arial" panose="020B0604020202020204" pitchFamily="34" charset="0"/>
                                    </a:rPr>
                                    <m:t>𝛼</m:t>
                                  </m:r>
                                </m:e>
                                <m:sub>
                                  <m:r>
                                    <a:rPr lang="fr-FR" sz="1200" b="1">
                                      <a:solidFill>
                                        <a:schemeClr val="bg2"/>
                                      </a:solidFill>
                                      <a:latin typeface="Cambria Math" panose="02040503050406030204" pitchFamily="18" charset="0"/>
                                      <a:cs typeface="Arial" panose="020B0604020202020204" pitchFamily="34" charset="0"/>
                                    </a:rPr>
                                    <m:t>+</m:t>
                                  </m:r>
                                </m:sub>
                              </m:sSub>
                              <m:r>
                                <a:rPr lang="fr-FR" sz="1200" b="1" i="1" smtClean="0">
                                  <a:solidFill>
                                    <a:schemeClr val="bg2"/>
                                  </a:solidFill>
                                  <a:latin typeface="Cambria Math" panose="02040503050406030204" pitchFamily="18" charset="0"/>
                                  <a:cs typeface="Arial" panose="020B0604020202020204" pitchFamily="34" charset="0"/>
                                </a:rPr>
                                <m:t>=</m:t>
                              </m:r>
                              <m:f>
                                <m:fPr>
                                  <m:ctrlPr>
                                    <a:rPr lang="fr-FR" sz="1200" b="1" i="1" smtClean="0">
                                      <a:solidFill>
                                        <a:schemeClr val="bg2"/>
                                      </a:solidFill>
                                      <a:latin typeface="Cambria Math" panose="02040503050406030204" pitchFamily="18" charset="0"/>
                                      <a:cs typeface="Arial" panose="020B0604020202020204" pitchFamily="34" charset="0"/>
                                    </a:rPr>
                                  </m:ctrlPr>
                                </m:fPr>
                                <m:num>
                                  <m:r>
                                    <a:rPr lang="fr-FR" sz="1200" b="1" i="1" smtClean="0">
                                      <a:solidFill>
                                        <a:schemeClr val="bg2"/>
                                      </a:solidFill>
                                      <a:latin typeface="Cambria Math" panose="02040503050406030204" pitchFamily="18" charset="0"/>
                                      <a:cs typeface="Arial" panose="020B0604020202020204" pitchFamily="34" charset="0"/>
                                    </a:rPr>
                                    <m:t>𝟐</m:t>
                                  </m:r>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𝝅</m:t>
                                  </m:r>
                                </m:num>
                                <m:den>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𝝀</m:t>
                                  </m:r>
                                </m:den>
                              </m:f>
                              <m:f>
                                <m:fPr>
                                  <m:ctrlPr>
                                    <a:rPr lang="fr-FR" sz="1200" b="1" i="1" smtClean="0">
                                      <a:solidFill>
                                        <a:schemeClr val="bg2"/>
                                      </a:solidFill>
                                      <a:latin typeface="Cambria Math" panose="02040503050406030204" pitchFamily="18" charset="0"/>
                                      <a:cs typeface="Arial" panose="020B0604020202020204" pitchFamily="34" charset="0"/>
                                    </a:rPr>
                                  </m:ctrlPr>
                                </m:fPr>
                                <m:num>
                                  <m:r>
                                    <a:rPr lang="fr-FR" sz="1200" b="1" i="1" smtClean="0">
                                      <a:solidFill>
                                        <a:schemeClr val="bg2"/>
                                      </a:solidFill>
                                      <a:latin typeface="Cambria Math" panose="02040503050406030204" pitchFamily="18" charset="0"/>
                                      <a:ea typeface="Cambria Math" panose="02040503050406030204" pitchFamily="18" charset="0"/>
                                      <a:cs typeface="Arial" panose="020B0604020202020204" pitchFamily="34" charset="0"/>
                                    </a:rPr>
                                    <m:t>𝝂</m:t>
                                  </m:r>
                                </m:num>
                                <m:den>
                                  <m:sSub>
                                    <m:sSubPr>
                                      <m:ctrlPr>
                                        <a:rPr lang="fr-FR" sz="1200" b="1" i="1" smtClean="0">
                                          <a:solidFill>
                                            <a:schemeClr val="bg2"/>
                                          </a:solidFill>
                                          <a:latin typeface="Cambria Math" panose="02040503050406030204" pitchFamily="18" charset="0"/>
                                          <a:cs typeface="Arial" panose="020B0604020202020204" pitchFamily="34" charset="0"/>
                                        </a:rPr>
                                      </m:ctrlPr>
                                    </m:sSubPr>
                                    <m:e>
                                      <m:r>
                                        <a:rPr lang="fr-FR" sz="1200" b="1" i="1" smtClean="0">
                                          <a:solidFill>
                                            <a:schemeClr val="bg2"/>
                                          </a:solidFill>
                                          <a:latin typeface="Cambria Math" panose="02040503050406030204" pitchFamily="18" charset="0"/>
                                          <a:cs typeface="Arial" panose="020B0604020202020204" pitchFamily="34" charset="0"/>
                                        </a:rPr>
                                        <m:t>𝒖</m:t>
                                      </m:r>
                                    </m:e>
                                    <m:sub>
                                      <m:r>
                                        <a:rPr lang="fr-FR" sz="1200" b="1" i="1" smtClean="0">
                                          <a:solidFill>
                                            <a:schemeClr val="bg2"/>
                                          </a:solidFill>
                                          <a:latin typeface="Cambria Math" panose="02040503050406030204" pitchFamily="18" charset="0"/>
                                          <a:cs typeface="Arial" panose="020B0604020202020204" pitchFamily="34" charset="0"/>
                                        </a:rPr>
                                        <m:t>∗</m:t>
                                      </m:r>
                                    </m:sub>
                                  </m:sSub>
                                </m:den>
                              </m:f>
                            </m:oMath>
                          </a14:m>
                          <a:endParaRPr lang="fr-FR" sz="1200" dirty="0"/>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200" i="1" dirty="0" smtClean="0">
                            <a:latin typeface="Cambria Math" panose="02040503050406030204" pitchFamily="18" charset="0"/>
                            <a:ea typeface="Cambria Math"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=7 </m:t>
                                </m:r>
                                <m:r>
                                  <a:rPr lang="fr-FR" sz="1200" b="0" i="1" smtClean="0">
                                    <a:latin typeface="Cambria Math" panose="02040503050406030204" pitchFamily="18" charset="0"/>
                                    <a:ea typeface="Cambria Math" panose="02040503050406030204" pitchFamily="18" charset="0"/>
                                  </a:rPr>
                                  <m:t>𝑚</m:t>
                                </m:r>
                              </m:oMath>
                            </m:oMathPara>
                          </a14:m>
                          <a:endParaRPr lang="fr-FR" sz="1200" dirty="0"/>
                        </a:p>
                        <a:p>
                          <a:pPr algn="ctr"/>
                          <a:endParaRPr lang="fr-FR" sz="1200" dirty="0"/>
                        </a:p>
                      </a:txBody>
                      <a:tcPr/>
                    </a:tc>
                  </a:tr>
                  <a:tr h="179088">
                    <a:tc>
                      <a:txBody>
                        <a:bodyPr/>
                        <a:lstStyle/>
                        <a:p>
                          <a:pPr algn="ct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𝜆</m:t>
                                </m:r>
                                <m:r>
                                  <a:rPr lang="fr-FR" sz="1200" b="0" i="1" smtClean="0">
                                    <a:latin typeface="Cambria Math" panose="02040503050406030204" pitchFamily="18" charset="0"/>
                                    <a:ea typeface="Cambria Math" panose="02040503050406030204" pitchFamily="18" charset="0"/>
                                  </a:rPr>
                                  <m:t>=6 </m:t>
                                </m:r>
                                <m:r>
                                  <a:rPr lang="fr-FR" sz="1200" b="0" i="1" smtClean="0">
                                    <a:latin typeface="Cambria Math" panose="02040503050406030204" pitchFamily="18" charset="0"/>
                                    <a:ea typeface="Cambria Math" panose="02040503050406030204" pitchFamily="18" charset="0"/>
                                  </a:rPr>
                                  <m:t>𝑚</m:t>
                                </m:r>
                              </m:oMath>
                            </m:oMathPara>
                          </a14:m>
                          <a:endParaRPr lang="fr-FR" sz="1200" dirty="0"/>
                        </a:p>
                      </a:txBody>
                      <a:tcPr/>
                    </a:tc>
                    <a:tc vMerge="1">
                      <a:txBody>
                        <a:bodyPr/>
                        <a:lstStyle/>
                        <a:p>
                          <a:endParaRPr lang="fr-FR" dirty="0"/>
                        </a:p>
                      </a:txBody>
                      <a:tcPr/>
                    </a:tc>
                  </a:tr>
                </a:tbl>
              </a:graphicData>
            </a:graphic>
          </p:graphicFrame>
        </mc:Choice>
        <mc:Fallback xmlns="">
          <p:graphicFrame>
            <p:nvGraphicFramePr>
              <p:cNvPr id="55" name="Tableau 54"/>
              <p:cNvGraphicFramePr>
                <a:graphicFrameLocks noGrp="1"/>
              </p:cNvGraphicFramePr>
              <p:nvPr/>
            </p:nvGraphicFramePr>
            <p:xfrm>
              <a:off x="5088635" y="3687055"/>
              <a:ext cx="4594252" cy="926021"/>
            </p:xfrm>
            <a:graphic>
              <a:graphicData uri="http://schemas.openxmlformats.org/drawingml/2006/table">
                <a:tbl>
                  <a:tblPr firstRow="1" bandRow="1">
                    <a:tableStyleId>{21E4AEA4-8DFA-4A89-87EB-49C32662AFE0}</a:tableStyleId>
                  </a:tblPr>
                  <a:tblGrid>
                    <a:gridCol w="3340446"/>
                    <a:gridCol w="1253806"/>
                  </a:tblGrid>
                  <a:tr h="274320">
                    <a:tc>
                      <a:txBody>
                        <a:bodyPr/>
                        <a:lstStyle/>
                        <a:p>
                          <a:pPr algn="ctr"/>
                          <a:r>
                            <a:rPr lang="fr-FR" sz="1200" dirty="0" err="1" smtClean="0"/>
                            <a:t>Predictions</a:t>
                          </a:r>
                          <a:endParaRPr lang="fr-FR" sz="1200" dirty="0"/>
                        </a:p>
                      </a:txBody>
                      <a:tcPr/>
                    </a:tc>
                    <a:tc>
                      <a:txBody>
                        <a:bodyPr/>
                        <a:lstStyle/>
                        <a:p>
                          <a:pPr algn="ctr"/>
                          <a:r>
                            <a:rPr lang="fr-FR" sz="1200" dirty="0" smtClean="0"/>
                            <a:t>Observations</a:t>
                          </a:r>
                          <a:endParaRPr lang="fr-FR" sz="1200" dirty="0"/>
                        </a:p>
                      </a:txBody>
                      <a:tcPr/>
                    </a:tc>
                  </a:tr>
                  <a:tr h="377381">
                    <a:tc>
                      <a:txBody>
                        <a:bodyPr/>
                        <a:lstStyle/>
                        <a:p>
                          <a:endParaRPr lang="fr-FR"/>
                        </a:p>
                      </a:txBody>
                      <a:tcPr>
                        <a:blipFill rotWithShape="0">
                          <a:blip r:embed="rId12"/>
                          <a:stretch>
                            <a:fillRect l="-182" t="-73016" r="-38251" b="-74603"/>
                          </a:stretch>
                        </a:blipFill>
                      </a:tcPr>
                    </a:tc>
                    <a:tc rowSpan="2">
                      <a:txBody>
                        <a:bodyPr/>
                        <a:lstStyle/>
                        <a:p>
                          <a:endParaRPr lang="fr-FR"/>
                        </a:p>
                      </a:txBody>
                      <a:tcPr>
                        <a:blipFill rotWithShape="0">
                          <a:blip r:embed="rId12"/>
                          <a:stretch>
                            <a:fillRect l="-266990" t="-42593" r="-1942" b="-1852"/>
                          </a:stretch>
                        </a:blipFill>
                      </a:tcPr>
                    </a:tc>
                  </a:tr>
                  <a:tr h="274320">
                    <a:tc>
                      <a:txBody>
                        <a:bodyPr/>
                        <a:lstStyle/>
                        <a:p>
                          <a:endParaRPr lang="fr-FR"/>
                        </a:p>
                      </a:txBody>
                      <a:tcPr>
                        <a:blipFill rotWithShape="0">
                          <a:blip r:embed="rId12"/>
                          <a:stretch>
                            <a:fillRect l="-182" t="-242222" r="-38251" b="-4444"/>
                          </a:stretch>
                        </a:blipFill>
                      </a:tcPr>
                    </a:tc>
                    <a:tc vMerge="1">
                      <a:txBody>
                        <a:bodyPr/>
                        <a:lstStyle/>
                        <a:p>
                          <a:endParaRPr lang="fr-FR" dirty="0"/>
                        </a:p>
                      </a:txBody>
                      <a:tcPr/>
                    </a:tc>
                  </a:tr>
                </a:tbl>
              </a:graphicData>
            </a:graphic>
          </p:graphicFrame>
        </mc:Fallback>
      </mc:AlternateContent>
      <p:grpSp>
        <p:nvGrpSpPr>
          <p:cNvPr id="56" name="Groupe 55"/>
          <p:cNvGrpSpPr/>
          <p:nvPr/>
        </p:nvGrpSpPr>
        <p:grpSpPr>
          <a:xfrm>
            <a:off x="5829300" y="4679329"/>
            <a:ext cx="458815" cy="160884"/>
            <a:chOff x="5827636" y="4658521"/>
            <a:chExt cx="458815" cy="160884"/>
          </a:xfrm>
        </p:grpSpPr>
        <p:sp>
          <p:nvSpPr>
            <p:cNvPr id="58" name="Ellipse 57"/>
            <p:cNvSpPr/>
            <p:nvPr/>
          </p:nvSpPr>
          <p:spPr>
            <a:xfrm flipH="1" flipV="1">
              <a:off x="5827636" y="4659939"/>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flipH="1" flipV="1">
              <a:off x="6126897" y="4658521"/>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AutoShape 41">
            <a:hlinkClick r:id="rId13" action="ppaction://hlinksldjump"/>
          </p:cNvPr>
          <p:cNvSpPr>
            <a:spLocks noChangeArrowheads="1"/>
          </p:cNvSpPr>
          <p:nvPr/>
        </p:nvSpPr>
        <p:spPr bwMode="auto">
          <a:xfrm flipH="1">
            <a:off x="5232911" y="4670213"/>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21" name="Rectangle 20"/>
          <p:cNvSpPr/>
          <p:nvPr/>
        </p:nvSpPr>
        <p:spPr>
          <a:xfrm>
            <a:off x="-190549" y="-398079"/>
            <a:ext cx="12954000" cy="769620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1191146" y="463485"/>
            <a:ext cx="10575331" cy="400110"/>
          </a:xfrm>
          <a:prstGeom prst="rect">
            <a:avLst/>
          </a:prstGeom>
          <a:noFill/>
        </p:spPr>
        <p:txBody>
          <a:bodyPr wrap="none" rtlCol="0">
            <a:spAutoFit/>
          </a:bodyPr>
          <a:lstStyle/>
          <a:p>
            <a:r>
              <a:rPr lang="en-GB" sz="2000" b="1" dirty="0" smtClean="0">
                <a:latin typeface="Arial" panose="020B0604020202020204" pitchFamily="34" charset="0"/>
                <a:cs typeface="Arial" panose="020B0604020202020204" pitchFamily="34" charset="0"/>
              </a:rPr>
              <a:t>« Ripples » on the blue ice area (Antarctica) (20-24 cm in wavelength) [Bintanja,2001]</a:t>
            </a:r>
            <a:endParaRPr lang="en-GB" sz="2000" b="1" dirty="0">
              <a:latin typeface="Arial" panose="020B0604020202020204" pitchFamily="34" charset="0"/>
              <a:cs typeface="Arial" panose="020B0604020202020204" pitchFamily="34" charset="0"/>
            </a:endParaRPr>
          </a:p>
        </p:txBody>
      </p:sp>
      <p:pic>
        <p:nvPicPr>
          <p:cNvPr id="63" name="Image 62"/>
          <p:cNvPicPr>
            <a:picLocks noChangeAspect="1"/>
          </p:cNvPicPr>
          <p:nvPr/>
        </p:nvPicPr>
        <p:blipFill rotWithShape="1">
          <a:blip r:embed="rId9" cstate="print">
            <a:extLst>
              <a:ext uri="{28A0092B-C50C-407E-A947-70E740481C1C}">
                <a14:useLocalDpi xmlns:a14="http://schemas.microsoft.com/office/drawing/2010/main" val="0"/>
              </a:ext>
            </a:extLst>
          </a:blip>
          <a:srcRect l="1336" t="2038" r="703" b="1666"/>
          <a:stretch/>
        </p:blipFill>
        <p:spPr>
          <a:xfrm>
            <a:off x="2329417" y="896200"/>
            <a:ext cx="7652365" cy="5147774"/>
          </a:xfrm>
          <a:prstGeom prst="rect">
            <a:avLst/>
          </a:prstGeom>
          <a:ln w="12700">
            <a:noFill/>
          </a:ln>
          <a:effectLst/>
        </p:spPr>
      </p:pic>
      <p:grpSp>
        <p:nvGrpSpPr>
          <p:cNvPr id="52" name="Groupe 51"/>
          <p:cNvGrpSpPr/>
          <p:nvPr/>
        </p:nvGrpSpPr>
        <p:grpSpPr>
          <a:xfrm>
            <a:off x="9637205" y="893890"/>
            <a:ext cx="344980" cy="335490"/>
            <a:chOff x="10443937" y="884618"/>
            <a:chExt cx="344980" cy="335490"/>
          </a:xfrm>
          <a:effectLst>
            <a:outerShdw blurRad="63500" sx="102000" sy="102000" algn="ctr" rotWithShape="0">
              <a:prstClr val="black">
                <a:alpha val="40000"/>
              </a:prstClr>
            </a:outerShdw>
          </a:effectLst>
        </p:grpSpPr>
        <p:sp>
          <p:nvSpPr>
            <p:cNvPr id="53" name="Rectangle 52">
              <a:hlinkClick r:id="rId13"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54" name="Connecteur droit 53">
              <a:hlinkClick r:id="rId13"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a:hlinkClick r:id="rId13"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0185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6" name="Rectangle 5"/>
          <p:cNvSpPr/>
          <p:nvPr/>
        </p:nvSpPr>
        <p:spPr>
          <a:xfrm>
            <a:off x="126739" y="1671666"/>
            <a:ext cx="6709487" cy="2793594"/>
          </a:xfrm>
          <a:prstGeom prst="rect">
            <a:avLst/>
          </a:prstGeom>
          <a:noFill/>
          <a:ln w="28575">
            <a:solidFill>
              <a:schemeClr val="accent2"/>
            </a:solidFill>
          </a:ln>
          <a:effectLst>
            <a:glow rad="254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p:cNvGrpSpPr/>
          <p:nvPr/>
        </p:nvGrpSpPr>
        <p:grpSpPr>
          <a:xfrm>
            <a:off x="2944598" y="4189971"/>
            <a:ext cx="1073768" cy="161701"/>
            <a:chOff x="2567268" y="4205935"/>
            <a:chExt cx="1073768" cy="161701"/>
          </a:xfrm>
        </p:grpSpPr>
        <p:sp>
          <p:nvSpPr>
            <p:cNvPr id="8" name="Ellipse 7"/>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p:cNvGrpSpPr/>
          <p:nvPr/>
        </p:nvGrpSpPr>
        <p:grpSpPr>
          <a:xfrm>
            <a:off x="524004" y="5093931"/>
            <a:ext cx="11151782" cy="1563475"/>
            <a:chOff x="524004" y="4752304"/>
            <a:chExt cx="11151782" cy="1563475"/>
          </a:xfrm>
        </p:grpSpPr>
        <p:sp>
          <p:nvSpPr>
            <p:cNvPr id="13" name="Rectangle à coins arrondis 12">
              <a:hlinkClick r:id="rId5" action="ppaction://hlinksldjump"/>
            </p:cNvPr>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4" name="Rectangle à coins arrondis 13">
              <a:hlinkClick r:id="rId6" action="ppaction://hlinksldjump"/>
            </p:cNvPr>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5" name="ZoneTexte 14">
              <a:hlinkClick r:id="rId6" action="ppaction://hlinksldjump"/>
            </p:cNvPr>
            <p:cNvSpPr txBox="1"/>
            <p:nvPr/>
          </p:nvSpPr>
          <p:spPr>
            <a:xfrm>
              <a:off x="3488276" y="4843082"/>
              <a:ext cx="2258966"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6" name="Rectangle à coins arrondis 15">
              <a:hlinkClick r:id="rId7" action="ppaction://hlinksldjump"/>
            </p:cNvPr>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8" action="ppaction://hlinksldjump"/>
            </p:cNvPr>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8" name="ZoneTexte 17">
              <a:hlinkClick r:id="rId8" action="ppaction://hlinksldjump"/>
            </p:cNvPr>
            <p:cNvSpPr txBox="1"/>
            <p:nvPr/>
          </p:nvSpPr>
          <p:spPr>
            <a:xfrm>
              <a:off x="9495203" y="4997714"/>
              <a:ext cx="2057400"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9" name="ZoneTexte 18">
              <a:hlinkClick r:id="rId7" action="ppaction://hlinksldjump"/>
            </p:cNvPr>
            <p:cNvSpPr txBox="1"/>
            <p:nvPr/>
          </p:nvSpPr>
          <p:spPr>
            <a:xfrm>
              <a:off x="6556450" y="4997714"/>
              <a:ext cx="2036228"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0" name="Flèche droite 19"/>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hlinkClick r:id="rId5" action="ppaction://hlinksldjump"/>
            </p:cNvPr>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24" name="ZoneTexte 23"/>
          <p:cNvSpPr txBox="1"/>
          <p:nvPr/>
        </p:nvSpPr>
        <p:spPr>
          <a:xfrm>
            <a:off x="1293425" y="4661952"/>
            <a:ext cx="9583073" cy="276999"/>
          </a:xfrm>
          <a:prstGeom prst="rect">
            <a:avLst/>
          </a:prstGeom>
          <a:noFill/>
        </p:spPr>
        <p:txBody>
          <a:bodyPr wrap="none" rtlCol="0">
            <a:spAutoFit/>
          </a:bodyPr>
          <a:lstStyle/>
          <a:p>
            <a:r>
              <a:rPr lang="en-GB" sz="1200" dirty="0" smtClean="0">
                <a:solidFill>
                  <a:schemeClr val="tx1">
                    <a:lumMod val="65000"/>
                  </a:schemeClr>
                </a:solidFill>
              </a:rPr>
              <a:t>Click on arrows, buttons and figures to get more information on each subject. Click on the black crosses to close the windows.</a:t>
            </a:r>
            <a:endParaRPr lang="en-GB" sz="1200" dirty="0">
              <a:solidFill>
                <a:schemeClr val="tx1">
                  <a:lumMod val="65000"/>
                </a:schemeClr>
              </a:solidFill>
            </a:endParaRPr>
          </a:p>
        </p:txBody>
      </p:sp>
      <p:sp>
        <p:nvSpPr>
          <p:cNvPr id="2" name="ZoneTexte 1"/>
          <p:cNvSpPr txBox="1"/>
          <p:nvPr/>
        </p:nvSpPr>
        <p:spPr>
          <a:xfrm>
            <a:off x="-39031" y="1270465"/>
            <a:ext cx="1846980" cy="246221"/>
          </a:xfrm>
          <a:prstGeom prst="rect">
            <a:avLst/>
          </a:prstGeom>
          <a:noFill/>
        </p:spPr>
        <p:txBody>
          <a:bodyPr wrap="none" rtlCol="0">
            <a:spAutoFit/>
          </a:bodyPr>
          <a:lstStyle/>
          <a:p>
            <a:r>
              <a:rPr lang="fr-FR" sz="1000" dirty="0" smtClean="0">
                <a:solidFill>
                  <a:schemeClr val="bg1"/>
                </a:solidFill>
              </a:rPr>
              <a:t>2-min </a:t>
            </a:r>
            <a:r>
              <a:rPr lang="fr-FR" sz="1000" dirty="0" err="1" smtClean="0">
                <a:solidFill>
                  <a:schemeClr val="bg1"/>
                </a:solidFill>
              </a:rPr>
              <a:t>presentation</a:t>
            </a:r>
            <a:r>
              <a:rPr lang="fr-FR" sz="1000" dirty="0" smtClean="0">
                <a:solidFill>
                  <a:schemeClr val="bg1"/>
                </a:solidFill>
              </a:rPr>
              <a:t> support</a:t>
            </a:r>
            <a:endParaRPr lang="fr-FR" sz="1000" dirty="0">
              <a:solidFill>
                <a:schemeClr val="bg1"/>
              </a:solidFill>
            </a:endParaRPr>
          </a:p>
        </p:txBody>
      </p:sp>
      <p:sp>
        <p:nvSpPr>
          <p:cNvPr id="25" name="Rectangle 24"/>
          <p:cNvSpPr/>
          <p:nvPr/>
        </p:nvSpPr>
        <p:spPr>
          <a:xfrm>
            <a:off x="-624184" y="-355954"/>
            <a:ext cx="12954000" cy="769620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 name="Groupe 31"/>
          <p:cNvGrpSpPr/>
          <p:nvPr/>
        </p:nvGrpSpPr>
        <p:grpSpPr>
          <a:xfrm>
            <a:off x="287829" y="4556488"/>
            <a:ext cx="6264439" cy="2085525"/>
            <a:chOff x="214091" y="3662658"/>
            <a:chExt cx="7198417" cy="2166386"/>
          </a:xfrm>
        </p:grpSpPr>
        <p:pic>
          <p:nvPicPr>
            <p:cNvPr id="30" name="Image 29"/>
            <p:cNvPicPr>
              <a:picLocks noChangeAspect="1"/>
            </p:cNvPicPr>
            <p:nvPr/>
          </p:nvPicPr>
          <p:blipFill rotWithShape="1">
            <a:blip r:embed="rId9">
              <a:extLst>
                <a:ext uri="{28A0092B-C50C-407E-A947-70E740481C1C}">
                  <a14:useLocalDpi xmlns:a14="http://schemas.microsoft.com/office/drawing/2010/main" val="0"/>
                </a:ext>
              </a:extLst>
            </a:blip>
            <a:srcRect l="4570" t="3292" r="6907"/>
            <a:stretch/>
          </p:blipFill>
          <p:spPr>
            <a:xfrm>
              <a:off x="214091" y="3662658"/>
              <a:ext cx="3644721" cy="2166386"/>
            </a:xfrm>
            <a:prstGeom prst="rect">
              <a:avLst/>
            </a:prstGeom>
          </p:spPr>
        </p:pic>
        <p:pic>
          <p:nvPicPr>
            <p:cNvPr id="31" name="Image 30"/>
            <p:cNvPicPr>
              <a:picLocks noChangeAspect="1"/>
            </p:cNvPicPr>
            <p:nvPr/>
          </p:nvPicPr>
          <p:blipFill rotWithShape="1">
            <a:blip r:embed="rId10">
              <a:extLst>
                <a:ext uri="{28A0092B-C50C-407E-A947-70E740481C1C}">
                  <a14:useLocalDpi xmlns:a14="http://schemas.microsoft.com/office/drawing/2010/main" val="0"/>
                </a:ext>
              </a:extLst>
            </a:blip>
            <a:srcRect l="7100" t="4169" r="7193"/>
            <a:stretch/>
          </p:blipFill>
          <p:spPr>
            <a:xfrm>
              <a:off x="3851422" y="3662658"/>
              <a:ext cx="3561086" cy="2166386"/>
            </a:xfrm>
            <a:prstGeom prst="rect">
              <a:avLst/>
            </a:prstGeom>
          </p:spPr>
        </p:pic>
      </p:grpSp>
      <p:grpSp>
        <p:nvGrpSpPr>
          <p:cNvPr id="35" name="Groupe 34"/>
          <p:cNvGrpSpPr/>
          <p:nvPr/>
        </p:nvGrpSpPr>
        <p:grpSpPr>
          <a:xfrm>
            <a:off x="7245976" y="3102697"/>
            <a:ext cx="2996459" cy="3555327"/>
            <a:chOff x="7312632" y="2853599"/>
            <a:chExt cx="3272438" cy="3968870"/>
          </a:xfrm>
        </p:grpSpPr>
        <p:pic>
          <p:nvPicPr>
            <p:cNvPr id="33" name="Image 32"/>
            <p:cNvPicPr>
              <a:picLocks noChangeAspect="1"/>
            </p:cNvPicPr>
            <p:nvPr/>
          </p:nvPicPr>
          <p:blipFill rotWithShape="1">
            <a:blip r:embed="rId11" cstate="print">
              <a:extLst>
                <a:ext uri="{28A0092B-C50C-407E-A947-70E740481C1C}">
                  <a14:useLocalDpi xmlns:a14="http://schemas.microsoft.com/office/drawing/2010/main" val="0"/>
                </a:ext>
              </a:extLst>
            </a:blip>
            <a:srcRect l="1336" t="2038" r="703" b="1666"/>
            <a:stretch/>
          </p:blipFill>
          <p:spPr>
            <a:xfrm>
              <a:off x="7312632" y="2853599"/>
              <a:ext cx="3272438" cy="2201381"/>
            </a:xfrm>
            <a:prstGeom prst="rect">
              <a:avLst/>
            </a:prstGeom>
            <a:ln w="12700">
              <a:noFill/>
            </a:ln>
            <a:effectLst/>
          </p:spPr>
        </p:pic>
        <p:pic>
          <p:nvPicPr>
            <p:cNvPr id="34" name="Imag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16432" y="5050296"/>
              <a:ext cx="3268638" cy="1772173"/>
            </a:xfrm>
            <a:prstGeom prst="rect">
              <a:avLst/>
            </a:prstGeom>
            <a:ln w="12700">
              <a:noFill/>
            </a:ln>
          </p:spPr>
        </p:pic>
      </p:grpSp>
      <p:grpSp>
        <p:nvGrpSpPr>
          <p:cNvPr id="48" name="Groupe 47"/>
          <p:cNvGrpSpPr/>
          <p:nvPr/>
        </p:nvGrpSpPr>
        <p:grpSpPr>
          <a:xfrm>
            <a:off x="331410" y="202965"/>
            <a:ext cx="5400733" cy="2469601"/>
            <a:chOff x="246665" y="504402"/>
            <a:chExt cx="5400733" cy="2469601"/>
          </a:xfrm>
        </p:grpSpPr>
        <p:grpSp>
          <p:nvGrpSpPr>
            <p:cNvPr id="28" name="Groupe 27"/>
            <p:cNvGrpSpPr/>
            <p:nvPr/>
          </p:nvGrpSpPr>
          <p:grpSpPr>
            <a:xfrm>
              <a:off x="246665" y="887754"/>
              <a:ext cx="5400733" cy="2086249"/>
              <a:chOff x="768818" y="870921"/>
              <a:chExt cx="5166812" cy="1895274"/>
            </a:xfrm>
          </p:grpSpPr>
          <p:pic>
            <p:nvPicPr>
              <p:cNvPr id="26" name="Imag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8818" y="872999"/>
                <a:ext cx="2785256" cy="18911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7" name="Rectangle 26"/>
              <p:cNvSpPr/>
              <p:nvPr/>
            </p:nvSpPr>
            <p:spPr>
              <a:xfrm>
                <a:off x="3877992" y="870921"/>
                <a:ext cx="2057638" cy="1895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solidFill>
                      <a:schemeClr val="bg2"/>
                    </a:solidFill>
                    <a:latin typeface="Arial" panose="020B0604020202020204" pitchFamily="34" charset="0"/>
                    <a:cs typeface="Arial" panose="020B0604020202020204" pitchFamily="34" charset="0"/>
                  </a:rPr>
                  <a:t>Ripples</a:t>
                </a:r>
                <a:r>
                  <a:rPr lang="fr-FR" b="1" dirty="0" smtClean="0">
                    <a:solidFill>
                      <a:schemeClr val="bg2"/>
                    </a:solidFill>
                    <a:latin typeface="Arial" panose="020B0604020202020204" pitchFamily="34" charset="0"/>
                    <a:cs typeface="Arial" panose="020B0604020202020204" pitchFamily="34" charset="0"/>
                  </a:rPr>
                  <a:t> on Mars ?</a:t>
                </a:r>
                <a:endParaRPr lang="fr-FR" b="1" dirty="0">
                  <a:solidFill>
                    <a:schemeClr val="bg2"/>
                  </a:solidFill>
                  <a:latin typeface="Arial" panose="020B0604020202020204" pitchFamily="34" charset="0"/>
                  <a:cs typeface="Arial" panose="020B0604020202020204" pitchFamily="34" charset="0"/>
                </a:endParaRPr>
              </a:p>
            </p:txBody>
          </p:sp>
        </p:grpSp>
        <p:sp>
          <p:nvSpPr>
            <p:cNvPr id="36" name="ZoneTexte 35"/>
            <p:cNvSpPr txBox="1"/>
            <p:nvPr/>
          </p:nvSpPr>
          <p:spPr>
            <a:xfrm>
              <a:off x="286730" y="504402"/>
              <a:ext cx="2831224" cy="369332"/>
            </a:xfrm>
            <a:prstGeom prst="rect">
              <a:avLst/>
            </a:prstGeom>
            <a:noFill/>
          </p:spPr>
          <p:txBody>
            <a:bodyPr wrap="none" rtlCol="0">
              <a:spAutoFit/>
            </a:bodyPr>
            <a:lstStyle/>
            <a:p>
              <a:r>
                <a:rPr lang="fr-FR" b="1" dirty="0" err="1" smtClean="0"/>
                <a:t>Ice</a:t>
              </a:r>
              <a:r>
                <a:rPr lang="fr-FR" b="1" dirty="0" smtClean="0"/>
                <a:t> </a:t>
              </a:r>
              <a:r>
                <a:rPr lang="fr-FR" b="1" dirty="0" err="1" smtClean="0"/>
                <a:t>ripples</a:t>
              </a:r>
              <a:r>
                <a:rPr lang="fr-FR" b="1" dirty="0" smtClean="0"/>
                <a:t> in </a:t>
              </a:r>
              <a:r>
                <a:rPr lang="fr-FR" b="1" dirty="0" err="1" smtClean="0"/>
                <a:t>Antarctica</a:t>
              </a:r>
              <a:endParaRPr lang="fr-FR" b="1" dirty="0"/>
            </a:p>
          </p:txBody>
        </p:sp>
      </p:grpSp>
      <p:sp>
        <p:nvSpPr>
          <p:cNvPr id="37" name="Flèche droite 36"/>
          <p:cNvSpPr/>
          <p:nvPr/>
        </p:nvSpPr>
        <p:spPr>
          <a:xfrm>
            <a:off x="3268042" y="1535916"/>
            <a:ext cx="274068" cy="132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9" name="Groupe 48"/>
          <p:cNvGrpSpPr/>
          <p:nvPr/>
        </p:nvGrpSpPr>
        <p:grpSpPr>
          <a:xfrm>
            <a:off x="7252375" y="19585"/>
            <a:ext cx="3879544" cy="2526234"/>
            <a:chOff x="7314534" y="138139"/>
            <a:chExt cx="3879544" cy="2526234"/>
          </a:xfrm>
        </p:grpSpPr>
        <p:pic>
          <p:nvPicPr>
            <p:cNvPr id="29" name="Image 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4534" y="784470"/>
              <a:ext cx="3879544" cy="1879903"/>
            </a:xfrm>
            <a:prstGeom prst="rect">
              <a:avLst/>
            </a:prstGeom>
          </p:spPr>
        </p:pic>
        <p:sp>
          <p:nvSpPr>
            <p:cNvPr id="38" name="ZoneTexte 37"/>
            <p:cNvSpPr txBox="1"/>
            <p:nvPr/>
          </p:nvSpPr>
          <p:spPr>
            <a:xfrm>
              <a:off x="7820259" y="138139"/>
              <a:ext cx="2868093" cy="646331"/>
            </a:xfrm>
            <a:prstGeom prst="rect">
              <a:avLst/>
            </a:prstGeom>
            <a:noFill/>
          </p:spPr>
          <p:txBody>
            <a:bodyPr wrap="none" rtlCol="0">
              <a:spAutoFit/>
            </a:bodyPr>
            <a:lstStyle/>
            <a:p>
              <a:pPr algn="ctr"/>
              <a:r>
                <a:rPr lang="fr-FR" b="1" dirty="0"/>
                <a:t>M</a:t>
              </a:r>
              <a:r>
                <a:rPr lang="fr-FR" b="1" dirty="0" smtClean="0"/>
                <a:t>ass flux (sublimation) </a:t>
              </a:r>
            </a:p>
            <a:p>
              <a:pPr algn="ctr"/>
              <a:r>
                <a:rPr lang="fr-FR" b="1" dirty="0" smtClean="0"/>
                <a:t>over a </a:t>
              </a:r>
              <a:r>
                <a:rPr lang="fr-FR" b="1" dirty="0" err="1" smtClean="0"/>
                <a:t>wavy</a:t>
              </a:r>
              <a:r>
                <a:rPr lang="fr-FR" b="1" dirty="0" smtClean="0"/>
                <a:t> </a:t>
              </a:r>
              <a:r>
                <a:rPr lang="fr-FR" b="1" dirty="0" err="1" smtClean="0"/>
                <a:t>ice</a:t>
              </a:r>
              <a:r>
                <a:rPr lang="fr-FR" b="1" dirty="0" smtClean="0"/>
                <a:t> surface</a:t>
              </a:r>
              <a:endParaRPr lang="fr-FR" b="1" dirty="0"/>
            </a:p>
          </p:txBody>
        </p:sp>
      </p:grpSp>
      <p:grpSp>
        <p:nvGrpSpPr>
          <p:cNvPr id="41" name="Groupe 40"/>
          <p:cNvGrpSpPr/>
          <p:nvPr/>
        </p:nvGrpSpPr>
        <p:grpSpPr>
          <a:xfrm>
            <a:off x="361485" y="3864768"/>
            <a:ext cx="5671745" cy="646331"/>
            <a:chOff x="703782" y="3837387"/>
            <a:chExt cx="5671745" cy="646331"/>
          </a:xfrm>
        </p:grpSpPr>
        <p:sp>
          <p:nvSpPr>
            <p:cNvPr id="39" name="ZoneTexte 38"/>
            <p:cNvSpPr txBox="1"/>
            <p:nvPr/>
          </p:nvSpPr>
          <p:spPr>
            <a:xfrm>
              <a:off x="703782" y="3837387"/>
              <a:ext cx="5671745" cy="646331"/>
            </a:xfrm>
            <a:prstGeom prst="rect">
              <a:avLst/>
            </a:prstGeom>
            <a:noFill/>
          </p:spPr>
          <p:txBody>
            <a:bodyPr wrap="none" rtlCol="0">
              <a:spAutoFit/>
            </a:bodyPr>
            <a:lstStyle/>
            <a:p>
              <a:r>
                <a:rPr lang="en-GB" b="1" dirty="0" smtClean="0"/>
                <a:t>Dimensionless growth rate and migration velocity</a:t>
              </a:r>
            </a:p>
            <a:p>
              <a:r>
                <a:rPr lang="en-GB" b="1" dirty="0" smtClean="0"/>
                <a:t>      most amplified wavelength </a:t>
              </a:r>
              <a:endParaRPr lang="en-GB" b="1" dirty="0"/>
            </a:p>
          </p:txBody>
        </p:sp>
        <p:sp>
          <p:nvSpPr>
            <p:cNvPr id="40" name="Flèche droite 39"/>
            <p:cNvSpPr/>
            <p:nvPr/>
          </p:nvSpPr>
          <p:spPr>
            <a:xfrm>
              <a:off x="797633" y="4268588"/>
              <a:ext cx="274068" cy="132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3" name="ZoneTexte 42"/>
          <p:cNvSpPr txBox="1"/>
          <p:nvPr/>
        </p:nvSpPr>
        <p:spPr>
          <a:xfrm>
            <a:off x="2079458" y="3202016"/>
            <a:ext cx="2719014" cy="369332"/>
          </a:xfrm>
          <a:prstGeom prst="rect">
            <a:avLst/>
          </a:prstGeom>
          <a:noFill/>
        </p:spPr>
        <p:txBody>
          <a:bodyPr wrap="none" rtlCol="0">
            <a:spAutoFit/>
          </a:bodyPr>
          <a:lstStyle/>
          <a:p>
            <a:r>
              <a:rPr lang="fr-FR" b="1" dirty="0" err="1" smtClean="0"/>
              <a:t>Linear</a:t>
            </a:r>
            <a:r>
              <a:rPr lang="fr-FR" b="1" dirty="0" smtClean="0"/>
              <a:t> </a:t>
            </a:r>
            <a:r>
              <a:rPr lang="fr-FR" b="1" dirty="0" err="1" smtClean="0"/>
              <a:t>stability</a:t>
            </a:r>
            <a:r>
              <a:rPr lang="fr-FR" b="1" dirty="0" smtClean="0"/>
              <a:t> </a:t>
            </a:r>
            <a:r>
              <a:rPr lang="fr-FR" b="1" dirty="0" err="1" smtClean="0"/>
              <a:t>analysis</a:t>
            </a:r>
            <a:endParaRPr lang="fr-FR" b="1" dirty="0"/>
          </a:p>
        </p:txBody>
      </p:sp>
      <p:sp>
        <p:nvSpPr>
          <p:cNvPr id="45" name="Flèche droite 44"/>
          <p:cNvSpPr/>
          <p:nvPr/>
        </p:nvSpPr>
        <p:spPr>
          <a:xfrm rot="5400000">
            <a:off x="3208445" y="3674124"/>
            <a:ext cx="274068" cy="132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6" name="ZoneTexte 45"/>
              <p:cNvSpPr txBox="1"/>
              <p:nvPr/>
            </p:nvSpPr>
            <p:spPr>
              <a:xfrm>
                <a:off x="10220871" y="3633510"/>
                <a:ext cx="1944763" cy="1015663"/>
              </a:xfrm>
              <a:prstGeom prst="rect">
                <a:avLst/>
              </a:prstGeom>
              <a:noFill/>
            </p:spPr>
            <p:txBody>
              <a:bodyPr wrap="none" rtlCol="0">
                <a:spAutoFit/>
              </a:bodyPr>
              <a:lstStyle/>
              <a:p>
                <a:r>
                  <a:rPr lang="fr-FR" sz="1400" b="1" u="sng" dirty="0" smtClean="0"/>
                  <a:t>Earth (</a:t>
                </a:r>
                <a:r>
                  <a:rPr lang="fr-FR" sz="1400" b="1" u="sng" dirty="0" err="1" smtClean="0"/>
                  <a:t>Antarctica</a:t>
                </a:r>
                <a:r>
                  <a:rPr lang="fr-FR" sz="1400" b="1" u="sng" dirty="0" smtClean="0"/>
                  <a:t>)</a:t>
                </a:r>
              </a:p>
              <a:p>
                <a:r>
                  <a:rPr lang="fr-FR" sz="1400" b="1" dirty="0" smtClean="0"/>
                  <a:t>Model: </a:t>
                </a:r>
                <a14:m>
                  <m:oMath xmlns:m="http://schemas.openxmlformats.org/officeDocument/2006/math">
                    <m:r>
                      <a:rPr lang="fr-FR" sz="1400" b="1" i="1" smtClean="0">
                        <a:latin typeface="Cambria Math" panose="02040503050406030204" pitchFamily="18" charset="0"/>
                        <a:ea typeface="Cambria Math" panose="02040503050406030204" pitchFamily="18" charset="0"/>
                      </a:rPr>
                      <m:t>𝝀</m:t>
                    </m:r>
                    <m:r>
                      <a:rPr lang="fr-FR" sz="1400" b="1" i="1" smtClean="0">
                        <a:latin typeface="Cambria Math" panose="02040503050406030204" pitchFamily="18" charset="0"/>
                        <a:ea typeface="Cambria Math" panose="02040503050406030204" pitchFamily="18" charset="0"/>
                      </a:rPr>
                      <m:t>=</m:t>
                    </m:r>
                    <m:r>
                      <a:rPr lang="fr-FR" sz="1400" b="1" i="1" smtClean="0">
                        <a:latin typeface="Cambria Math" panose="02040503050406030204" pitchFamily="18" charset="0"/>
                        <a:ea typeface="Cambria Math" panose="02040503050406030204" pitchFamily="18" charset="0"/>
                      </a:rPr>
                      <m:t>𝟐𝟒</m:t>
                    </m:r>
                  </m:oMath>
                </a14:m>
                <a:r>
                  <a:rPr lang="fr-FR" sz="1400" b="1" dirty="0" smtClean="0"/>
                  <a:t> cm</a:t>
                </a:r>
              </a:p>
              <a:p>
                <a:r>
                  <a:rPr lang="fr-FR" sz="1400" b="1" dirty="0" smtClean="0"/>
                  <a:t>Obs: </a:t>
                </a:r>
                <a14:m>
                  <m:oMath xmlns:m="http://schemas.openxmlformats.org/officeDocument/2006/math">
                    <m:r>
                      <a:rPr lang="fr-FR" sz="1400" b="1" i="1">
                        <a:latin typeface="Cambria Math" panose="02040503050406030204" pitchFamily="18" charset="0"/>
                        <a:ea typeface="Cambria Math" panose="02040503050406030204" pitchFamily="18" charset="0"/>
                      </a:rPr>
                      <m:t>𝝀</m:t>
                    </m:r>
                    <m:r>
                      <a:rPr lang="fr-FR" sz="1400" b="1" i="1">
                        <a:latin typeface="Cambria Math" panose="02040503050406030204" pitchFamily="18" charset="0"/>
                        <a:ea typeface="Cambria Math" panose="02040503050406030204" pitchFamily="18" charset="0"/>
                      </a:rPr>
                      <m:t>=</m:t>
                    </m:r>
                    <m:r>
                      <a:rPr lang="fr-FR" sz="1400" b="1" i="1">
                        <a:latin typeface="Cambria Math" panose="02040503050406030204" pitchFamily="18" charset="0"/>
                        <a:ea typeface="Cambria Math" panose="02040503050406030204" pitchFamily="18" charset="0"/>
                      </a:rPr>
                      <m:t>𝟐𝟎</m:t>
                    </m:r>
                    <m:r>
                      <a:rPr lang="fr-FR" sz="1400" b="1" i="1" smtClean="0">
                        <a:latin typeface="Cambria Math" panose="02040503050406030204" pitchFamily="18" charset="0"/>
                        <a:ea typeface="Cambria Math" panose="02040503050406030204" pitchFamily="18" charset="0"/>
                      </a:rPr>
                      <m:t>−</m:t>
                    </m:r>
                    <m:r>
                      <a:rPr lang="fr-FR" sz="1400" b="1" i="1" smtClean="0">
                        <a:latin typeface="Cambria Math" panose="02040503050406030204" pitchFamily="18" charset="0"/>
                        <a:ea typeface="Cambria Math" panose="02040503050406030204" pitchFamily="18" charset="0"/>
                      </a:rPr>
                      <m:t>𝟐𝟒</m:t>
                    </m:r>
                  </m:oMath>
                </a14:m>
                <a:r>
                  <a:rPr lang="fr-FR" sz="1400" b="1" dirty="0" smtClean="0">
                    <a:ea typeface="Cambria Math" panose="02040503050406030204" pitchFamily="18" charset="0"/>
                  </a:rPr>
                  <a:t> cm</a:t>
                </a:r>
                <a:endParaRPr lang="fr-FR" sz="1400" b="1" dirty="0">
                  <a:ea typeface="Cambria Math" panose="02040503050406030204" pitchFamily="18" charset="0"/>
                </a:endParaRPr>
              </a:p>
              <a:p>
                <a:endParaRPr lang="fr-FR" b="1" dirty="0"/>
              </a:p>
            </p:txBody>
          </p:sp>
        </mc:Choice>
        <mc:Fallback xmlns="">
          <p:sp>
            <p:nvSpPr>
              <p:cNvPr id="46" name="ZoneTexte 45"/>
              <p:cNvSpPr txBox="1">
                <a:spLocks noRot="1" noChangeAspect="1" noMove="1" noResize="1" noEditPoints="1" noAdjustHandles="1" noChangeArrowheads="1" noChangeShapeType="1" noTextEdit="1"/>
              </p:cNvSpPr>
              <p:nvPr/>
            </p:nvSpPr>
            <p:spPr>
              <a:xfrm>
                <a:off x="10220871" y="3633510"/>
                <a:ext cx="1944763" cy="1015663"/>
              </a:xfrm>
              <a:prstGeom prst="rect">
                <a:avLst/>
              </a:prstGeom>
              <a:blipFill rotWithShape="0">
                <a:blip r:embed="rId15"/>
                <a:stretch>
                  <a:fillRect l="-940" t="-119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7" name="ZoneTexte 46"/>
              <p:cNvSpPr txBox="1"/>
              <p:nvPr/>
            </p:nvSpPr>
            <p:spPr>
              <a:xfrm>
                <a:off x="10230234" y="5468035"/>
                <a:ext cx="1507144" cy="800219"/>
              </a:xfrm>
              <a:prstGeom prst="rect">
                <a:avLst/>
              </a:prstGeom>
              <a:noFill/>
            </p:spPr>
            <p:txBody>
              <a:bodyPr wrap="none" rtlCol="0">
                <a:spAutoFit/>
              </a:bodyPr>
              <a:lstStyle/>
              <a:p>
                <a:r>
                  <a:rPr lang="fr-FR" sz="1400" b="1" u="sng" dirty="0" smtClean="0"/>
                  <a:t>Mars polar cap</a:t>
                </a:r>
              </a:p>
              <a:p>
                <a:r>
                  <a:rPr lang="fr-FR" sz="1400" b="1" dirty="0" smtClean="0"/>
                  <a:t>Model: </a:t>
                </a:r>
                <a14:m>
                  <m:oMath xmlns:m="http://schemas.openxmlformats.org/officeDocument/2006/math">
                    <m:r>
                      <a:rPr lang="fr-FR" sz="1400" b="1" i="1" smtClean="0">
                        <a:latin typeface="Cambria Math" panose="02040503050406030204" pitchFamily="18" charset="0"/>
                        <a:ea typeface="Cambria Math" panose="02040503050406030204" pitchFamily="18" charset="0"/>
                      </a:rPr>
                      <m:t>𝝀</m:t>
                    </m:r>
                    <m:r>
                      <a:rPr lang="fr-FR" sz="1400" b="1" i="1" smtClean="0">
                        <a:latin typeface="Cambria Math" panose="02040503050406030204" pitchFamily="18" charset="0"/>
                        <a:ea typeface="Cambria Math" panose="02040503050406030204" pitchFamily="18" charset="0"/>
                      </a:rPr>
                      <m:t>=</m:t>
                    </m:r>
                    <m:r>
                      <a:rPr lang="fr-FR" sz="1400" b="1" i="1" smtClean="0">
                        <a:latin typeface="Cambria Math" panose="02040503050406030204" pitchFamily="18" charset="0"/>
                        <a:ea typeface="Cambria Math" panose="02040503050406030204" pitchFamily="18" charset="0"/>
                      </a:rPr>
                      <m:t>𝟔</m:t>
                    </m:r>
                  </m:oMath>
                </a14:m>
                <a:r>
                  <a:rPr lang="fr-FR" sz="1400" b="1" dirty="0" smtClean="0"/>
                  <a:t> m</a:t>
                </a:r>
              </a:p>
              <a:p>
                <a:r>
                  <a:rPr lang="fr-FR" sz="1400" b="1" dirty="0" smtClean="0"/>
                  <a:t>Obs: </a:t>
                </a:r>
                <a14:m>
                  <m:oMath xmlns:m="http://schemas.openxmlformats.org/officeDocument/2006/math">
                    <m:r>
                      <a:rPr lang="fr-FR" sz="1400" b="1" i="1">
                        <a:latin typeface="Cambria Math" panose="02040503050406030204" pitchFamily="18" charset="0"/>
                        <a:ea typeface="Cambria Math" panose="02040503050406030204" pitchFamily="18" charset="0"/>
                      </a:rPr>
                      <m:t>𝝀</m:t>
                    </m:r>
                    <m:r>
                      <a:rPr lang="fr-FR" sz="1400" b="1" i="1">
                        <a:latin typeface="Cambria Math" panose="02040503050406030204" pitchFamily="18" charset="0"/>
                        <a:ea typeface="Cambria Math" panose="02040503050406030204" pitchFamily="18" charset="0"/>
                      </a:rPr>
                      <m:t>=</m:t>
                    </m:r>
                    <m:r>
                      <a:rPr lang="fr-FR" sz="1400" b="1" i="1" smtClean="0">
                        <a:latin typeface="Cambria Math" panose="02040503050406030204" pitchFamily="18" charset="0"/>
                        <a:ea typeface="Cambria Math" panose="02040503050406030204" pitchFamily="18" charset="0"/>
                      </a:rPr>
                      <m:t>𝟕</m:t>
                    </m:r>
                  </m:oMath>
                </a14:m>
                <a:r>
                  <a:rPr lang="fr-FR" b="1" dirty="0" smtClean="0"/>
                  <a:t> </a:t>
                </a:r>
                <a:r>
                  <a:rPr lang="fr-FR" sz="1400" b="1" dirty="0" smtClean="0"/>
                  <a:t>m</a:t>
                </a:r>
                <a:endParaRPr lang="fr-FR" sz="1400" b="1" dirty="0"/>
              </a:p>
            </p:txBody>
          </p:sp>
        </mc:Choice>
        <mc:Fallback xmlns="">
          <p:sp>
            <p:nvSpPr>
              <p:cNvPr id="47" name="ZoneTexte 46"/>
              <p:cNvSpPr txBox="1">
                <a:spLocks noRot="1" noChangeAspect="1" noMove="1" noResize="1" noEditPoints="1" noAdjustHandles="1" noChangeArrowheads="1" noChangeShapeType="1" noTextEdit="1"/>
              </p:cNvSpPr>
              <p:nvPr/>
            </p:nvSpPr>
            <p:spPr>
              <a:xfrm>
                <a:off x="10230234" y="5468035"/>
                <a:ext cx="1507144" cy="800219"/>
              </a:xfrm>
              <a:prstGeom prst="rect">
                <a:avLst/>
              </a:prstGeom>
              <a:blipFill rotWithShape="0">
                <a:blip r:embed="rId16"/>
                <a:stretch>
                  <a:fillRect l="-1215" t="-1527" r="-405" b="-5344"/>
                </a:stretch>
              </a:blipFill>
            </p:spPr>
            <p:txBody>
              <a:bodyPr/>
              <a:lstStyle/>
              <a:p>
                <a:r>
                  <a:rPr lang="fr-FR">
                    <a:noFill/>
                  </a:rPr>
                  <a:t> </a:t>
                </a:r>
              </a:p>
            </p:txBody>
          </p:sp>
        </mc:Fallback>
      </mc:AlternateContent>
      <p:cxnSp>
        <p:nvCxnSpPr>
          <p:cNvPr id="51" name="Connecteur droit 50"/>
          <p:cNvCxnSpPr/>
          <p:nvPr/>
        </p:nvCxnSpPr>
        <p:spPr>
          <a:xfrm>
            <a:off x="-567250" y="2917976"/>
            <a:ext cx="13304422" cy="36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6836226" y="-1245470"/>
            <a:ext cx="0" cy="9105900"/>
          </a:xfrm>
          <a:prstGeom prst="line">
            <a:avLst/>
          </a:prstGeom>
        </p:spPr>
        <p:style>
          <a:lnRef idx="1">
            <a:schemeClr val="accent1"/>
          </a:lnRef>
          <a:fillRef idx="0">
            <a:schemeClr val="accent1"/>
          </a:fillRef>
          <a:effectRef idx="0">
            <a:schemeClr val="accent1"/>
          </a:effectRef>
          <a:fontRef idx="minor">
            <a:schemeClr val="tx1"/>
          </a:fontRef>
        </p:style>
      </p:cxnSp>
      <p:grpSp>
        <p:nvGrpSpPr>
          <p:cNvPr id="55" name="Groupe 54"/>
          <p:cNvGrpSpPr/>
          <p:nvPr/>
        </p:nvGrpSpPr>
        <p:grpSpPr>
          <a:xfrm>
            <a:off x="11794778" y="58491"/>
            <a:ext cx="344980" cy="335490"/>
            <a:chOff x="10443937" y="884618"/>
            <a:chExt cx="344980" cy="335490"/>
          </a:xfrm>
          <a:effectLst>
            <a:outerShdw blurRad="63500" sx="102000" sy="102000" algn="ctr" rotWithShape="0">
              <a:prstClr val="black">
                <a:alpha val="40000"/>
              </a:prstClr>
            </a:outerShdw>
          </a:effectLst>
        </p:grpSpPr>
        <p:sp>
          <p:nvSpPr>
            <p:cNvPr id="56" name="Rectangle 55">
              <a:hlinkClick r:id="rId17" action="ppaction://hlinksldjump"/>
            </p:cNvPr>
            <p:cNvSpPr/>
            <p:nvPr/>
          </p:nvSpPr>
          <p:spPr>
            <a:xfrm>
              <a:off x="10443937" y="884618"/>
              <a:ext cx="344980" cy="335490"/>
            </a:xfrm>
            <a:prstGeom prst="rect">
              <a:avLst/>
            </a:prstGeom>
            <a:ln w="95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57" name="Connecteur droit 56">
              <a:hlinkClick r:id="rId17"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a:hlinkClick r:id="rId17"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886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ectangle 3"/>
          <p:cNvSpPr/>
          <p:nvPr/>
        </p:nvSpPr>
        <p:spPr>
          <a:xfrm>
            <a:off x="126739" y="1672188"/>
            <a:ext cx="6709487" cy="2377574"/>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present model </a:t>
            </a:r>
            <a:r>
              <a:rPr lang="en-US" sz="1350" dirty="0" smtClean="0">
                <a:latin typeface="Arial" panose="020B0604020202020204" pitchFamily="34" charset="0"/>
                <a:cs typeface="Arial" panose="020B0604020202020204" pitchFamily="34" charset="0"/>
              </a:rPr>
              <a:t>has subsequently </a:t>
            </a:r>
            <a:r>
              <a:rPr lang="en-US" sz="1350" dirty="0">
                <a:latin typeface="Arial" panose="020B0604020202020204" pitchFamily="34" charset="0"/>
                <a:cs typeface="Arial" panose="020B0604020202020204" pitchFamily="34" charset="0"/>
              </a:rPr>
              <a:t>been applied to the same flow configuration but on Mars. Ice ripples are indeed likely to exist </a:t>
            </a:r>
            <a:r>
              <a:rPr lang="en-US" sz="1350" dirty="0" smtClean="0">
                <a:latin typeface="Arial" panose="020B0604020202020204" pitchFamily="34" charset="0"/>
                <a:cs typeface="Arial" panose="020B0604020202020204" pitchFamily="34" charset="0"/>
              </a:rPr>
              <a:t>there, given </a:t>
            </a:r>
            <a:r>
              <a:rPr lang="en-US" sz="1350" dirty="0">
                <a:latin typeface="Arial" panose="020B0604020202020204" pitchFamily="34" charset="0"/>
                <a:cs typeface="Arial" panose="020B0604020202020204" pitchFamily="34" charset="0"/>
              </a:rPr>
              <a:t>that temperature and pressure conditions in the </a:t>
            </a:r>
            <a:r>
              <a:rPr lang="en-US" sz="1350" dirty="0" err="1">
                <a:latin typeface="Arial" panose="020B0604020202020204" pitchFamily="34" charset="0"/>
                <a:cs typeface="Arial" panose="020B0604020202020204" pitchFamily="34" charset="0"/>
              </a:rPr>
              <a:t>martian</a:t>
            </a:r>
            <a:r>
              <a:rPr lang="en-US" sz="1350" dirty="0">
                <a:latin typeface="Arial" panose="020B0604020202020204" pitchFamily="34" charset="0"/>
                <a:cs typeface="Arial" panose="020B0604020202020204" pitchFamily="34" charset="0"/>
              </a:rPr>
              <a:t> atmosphere favors sublimation/condensation as </a:t>
            </a:r>
            <a:r>
              <a:rPr lang="en-US" sz="1350" dirty="0" smtClean="0">
                <a:latin typeface="Arial" panose="020B0604020202020204" pitchFamily="34" charset="0"/>
                <a:cs typeface="Arial" panose="020B0604020202020204" pitchFamily="34" charset="0"/>
              </a:rPr>
              <a:t>the dominant </a:t>
            </a:r>
            <a:r>
              <a:rPr lang="en-US" sz="1350" dirty="0">
                <a:latin typeface="Arial" panose="020B0604020202020204" pitchFamily="34" charset="0"/>
                <a:cs typeface="Arial" panose="020B0604020202020204" pitchFamily="34" charset="0"/>
              </a:rPr>
              <a:t>mass-transport process. The model has proved able to predict not only the development of ice-ripple </a:t>
            </a:r>
            <a:r>
              <a:rPr lang="en-US" sz="1350" dirty="0" smtClean="0">
                <a:latin typeface="Arial" panose="020B0604020202020204" pitchFamily="34" charset="0"/>
                <a:cs typeface="Arial" panose="020B0604020202020204" pitchFamily="34" charset="0"/>
              </a:rPr>
              <a:t>on Mars </a:t>
            </a:r>
            <a:r>
              <a:rPr lang="en-US" sz="1350" dirty="0">
                <a:latin typeface="Arial" panose="020B0604020202020204" pitchFamily="34" charset="0"/>
                <a:cs typeface="Arial" panose="020B0604020202020204" pitchFamily="34" charset="0"/>
              </a:rPr>
              <a:t>(</a:t>
            </a:r>
            <a:r>
              <a:rPr lang="en-US" sz="1350" dirty="0" err="1">
                <a:latin typeface="Arial" panose="020B0604020202020204" pitchFamily="34" charset="0"/>
                <a:cs typeface="Arial" panose="020B0604020202020204" pitchFamily="34" charset="0"/>
              </a:rPr>
              <a:t>i.e</a:t>
            </a:r>
            <a:r>
              <a:rPr lang="en-US" sz="1350" dirty="0">
                <a:latin typeface="Arial" panose="020B0604020202020204" pitchFamily="34" charset="0"/>
                <a:cs typeface="Arial" panose="020B0604020202020204" pitchFamily="34" charset="0"/>
              </a:rPr>
              <a:t> it showed that some most amplified wavelength also exist under Martian atmospheric conditions) </a:t>
            </a:r>
            <a:r>
              <a:rPr lang="en-US" sz="1350" dirty="0" smtClean="0">
                <a:latin typeface="Arial" panose="020B0604020202020204" pitchFamily="34" charset="0"/>
                <a:cs typeface="Arial" panose="020B0604020202020204" pitchFamily="34" charset="0"/>
              </a:rPr>
              <a:t>but also </a:t>
            </a:r>
            <a:r>
              <a:rPr lang="en-US" sz="1350" dirty="0">
                <a:latin typeface="Arial" panose="020B0604020202020204" pitchFamily="34" charset="0"/>
                <a:cs typeface="Arial" panose="020B0604020202020204" pitchFamily="34" charset="0"/>
              </a:rPr>
              <a:t>both their wavelength and propagation direction. The preferential wavelength of ices-ripples on the </a:t>
            </a:r>
            <a:r>
              <a:rPr lang="en-US" sz="1350" dirty="0" smtClean="0">
                <a:latin typeface="Arial" panose="020B0604020202020204" pitchFamily="34" charset="0"/>
                <a:cs typeface="Arial" panose="020B0604020202020204" pitchFamily="34" charset="0"/>
              </a:rPr>
              <a:t>Martian polar </a:t>
            </a:r>
            <a:r>
              <a:rPr lang="en-US" sz="1350" dirty="0">
                <a:latin typeface="Arial" panose="020B0604020202020204" pitchFamily="34" charset="0"/>
                <a:cs typeface="Arial" panose="020B0604020202020204" pitchFamily="34" charset="0"/>
              </a:rPr>
              <a:t>caps appears to be much larger than on the Earth. Finally, a good match between the most likely </a:t>
            </a:r>
            <a:r>
              <a:rPr lang="en-US" sz="1350" dirty="0" smtClean="0">
                <a:latin typeface="Arial" panose="020B0604020202020204" pitchFamily="34" charset="0"/>
                <a:cs typeface="Arial" panose="020B0604020202020204" pitchFamily="34" charset="0"/>
              </a:rPr>
              <a:t>ice-ripple wavelength </a:t>
            </a:r>
            <a:r>
              <a:rPr lang="en-US" sz="1350" dirty="0">
                <a:latin typeface="Arial" panose="020B0604020202020204" pitchFamily="34" charset="0"/>
                <a:cs typeface="Arial" panose="020B0604020202020204" pitchFamily="34" charset="0"/>
              </a:rPr>
              <a:t>predicted by the model and those deduced from recent available observations of the surface of </a:t>
            </a:r>
            <a:r>
              <a:rPr lang="en-US" sz="1350" dirty="0" smtClean="0">
                <a:latin typeface="Arial" panose="020B0604020202020204" pitchFamily="34" charset="0"/>
                <a:cs typeface="Arial" panose="020B0604020202020204" pitchFamily="34" charset="0"/>
              </a:rPr>
              <a:t>Martian polar </a:t>
            </a:r>
            <a:r>
              <a:rPr lang="en-US" sz="1350" dirty="0">
                <a:latin typeface="Arial" panose="020B0604020202020204" pitchFamily="34" charset="0"/>
                <a:cs typeface="Arial" panose="020B0604020202020204" pitchFamily="34" charset="0"/>
              </a:rPr>
              <a:t>caps is shown.</a:t>
            </a:r>
            <a:endParaRPr lang="fr-FR" sz="1350" dirty="0"/>
          </a:p>
        </p:txBody>
      </p:sp>
      <p:grpSp>
        <p:nvGrpSpPr>
          <p:cNvPr id="5" name="Groupe 4"/>
          <p:cNvGrpSpPr/>
          <p:nvPr/>
        </p:nvGrpSpPr>
        <p:grpSpPr>
          <a:xfrm>
            <a:off x="2944598" y="4189971"/>
            <a:ext cx="1073768" cy="161701"/>
            <a:chOff x="2567268" y="4205935"/>
            <a:chExt cx="1073768" cy="161701"/>
          </a:xfrm>
        </p:grpSpPr>
        <p:sp>
          <p:nvSpPr>
            <p:cNvPr id="6" name="Ellipse 5"/>
            <p:cNvSpPr/>
            <p:nvPr/>
          </p:nvSpPr>
          <p:spPr>
            <a:xfrm flipH="1" flipV="1">
              <a:off x="2567268" y="4208170"/>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3481482" y="4207814"/>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AutoShape 41">
            <a:hlinkClick r:id="rId4" action="ppaction://hlinksldjump"/>
          </p:cNvPr>
          <p:cNvSpPr>
            <a:spLocks noChangeArrowheads="1"/>
          </p:cNvSpPr>
          <p:nvPr/>
        </p:nvSpPr>
        <p:spPr bwMode="auto">
          <a:xfrm flipH="1">
            <a:off x="214813" y="4192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11" name="Rectangle 10"/>
          <p:cNvSpPr/>
          <p:nvPr/>
        </p:nvSpPr>
        <p:spPr>
          <a:xfrm>
            <a:off x="126739" y="1671666"/>
            <a:ext cx="6709487" cy="2793594"/>
          </a:xfrm>
          <a:prstGeom prst="rect">
            <a:avLst/>
          </a:prstGeom>
          <a:noFill/>
          <a:ln w="28575">
            <a:solidFill>
              <a:schemeClr val="accent2"/>
            </a:solidFill>
          </a:ln>
          <a:effectLst>
            <a:glow rad="254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 name="Groupe 36"/>
          <p:cNvGrpSpPr/>
          <p:nvPr/>
        </p:nvGrpSpPr>
        <p:grpSpPr>
          <a:xfrm>
            <a:off x="524004" y="5093931"/>
            <a:ext cx="11151782" cy="1563475"/>
            <a:chOff x="524004" y="4752304"/>
            <a:chExt cx="11151782" cy="1563475"/>
          </a:xfrm>
        </p:grpSpPr>
        <p:sp>
          <p:nvSpPr>
            <p:cNvPr id="38" name="Rectangle à coins arrondis 37">
              <a:hlinkClick r:id="rId5" action="ppaction://hlinksldjump"/>
            </p:cNvPr>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39" name="Rectangle à coins arrondis 38">
              <a:hlinkClick r:id="rId6" action="ppaction://hlinksldjump"/>
            </p:cNvPr>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0" name="ZoneTexte 39">
              <a:hlinkClick r:id="rId6" action="ppaction://hlinksldjump"/>
            </p:cNvPr>
            <p:cNvSpPr txBox="1"/>
            <p:nvPr/>
          </p:nvSpPr>
          <p:spPr>
            <a:xfrm>
              <a:off x="3488276" y="4843082"/>
              <a:ext cx="2258966"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1" name="Rectangle à coins arrondis 40">
              <a:hlinkClick r:id="rId7" action="ppaction://hlinksldjump"/>
            </p:cNvPr>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2" name="Rectangle à coins arrondis 41">
              <a:hlinkClick r:id="rId8" action="ppaction://hlinksldjump"/>
            </p:cNvPr>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3" name="ZoneTexte 42">
              <a:hlinkClick r:id="rId8" action="ppaction://hlinksldjump"/>
            </p:cNvPr>
            <p:cNvSpPr txBox="1"/>
            <p:nvPr/>
          </p:nvSpPr>
          <p:spPr>
            <a:xfrm>
              <a:off x="9495203" y="4997714"/>
              <a:ext cx="2057400"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4" name="ZoneTexte 43">
              <a:hlinkClick r:id="rId7" action="ppaction://hlinksldjump"/>
            </p:cNvPr>
            <p:cNvSpPr txBox="1"/>
            <p:nvPr/>
          </p:nvSpPr>
          <p:spPr>
            <a:xfrm>
              <a:off x="6556450" y="4997714"/>
              <a:ext cx="2036228"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5" name="Flèche droite 44"/>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lèche droite 45"/>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droite 46"/>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a:hlinkClick r:id="rId5" action="ppaction://hlinksldjump"/>
            </p:cNvPr>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25" name="ZoneTexte 24"/>
          <p:cNvSpPr txBox="1"/>
          <p:nvPr/>
        </p:nvSpPr>
        <p:spPr>
          <a:xfrm>
            <a:off x="1293425" y="4661952"/>
            <a:ext cx="9583073" cy="276999"/>
          </a:xfrm>
          <a:prstGeom prst="rect">
            <a:avLst/>
          </a:prstGeom>
          <a:noFill/>
        </p:spPr>
        <p:txBody>
          <a:bodyPr wrap="none" rtlCol="0">
            <a:spAutoFit/>
          </a:bodyPr>
          <a:lstStyle/>
          <a:p>
            <a:r>
              <a:rPr lang="en-GB" sz="1200" dirty="0" smtClean="0">
                <a:solidFill>
                  <a:schemeClr val="tx1">
                    <a:lumMod val="65000"/>
                  </a:schemeClr>
                </a:solidFill>
              </a:rPr>
              <a:t>Click on arrows, buttons and figures to get more information on each subject. Click on the black crosses to close the windows.</a:t>
            </a:r>
            <a:endParaRPr lang="en-GB" sz="1200" dirty="0">
              <a:solidFill>
                <a:schemeClr val="tx1">
                  <a:lumMod val="65000"/>
                </a:schemeClr>
              </a:solidFill>
            </a:endParaRPr>
          </a:p>
        </p:txBody>
      </p:sp>
      <p:sp>
        <p:nvSpPr>
          <p:cNvPr id="26" name="ZoneTexte 25"/>
          <p:cNvSpPr txBox="1"/>
          <p:nvPr/>
        </p:nvSpPr>
        <p:spPr>
          <a:xfrm>
            <a:off x="-39031" y="1270465"/>
            <a:ext cx="1846980" cy="246221"/>
          </a:xfrm>
          <a:prstGeom prst="rect">
            <a:avLst/>
          </a:prstGeom>
          <a:noFill/>
        </p:spPr>
        <p:txBody>
          <a:bodyPr wrap="none" rtlCol="0">
            <a:spAutoFit/>
          </a:bodyPr>
          <a:lstStyle/>
          <a:p>
            <a:r>
              <a:rPr lang="fr-FR" sz="1000" dirty="0" smtClean="0">
                <a:solidFill>
                  <a:schemeClr val="bg1"/>
                </a:solidFill>
                <a:hlinkClick r:id="rId9" action="ppaction://hlinksldjump"/>
              </a:rPr>
              <a:t>2-min </a:t>
            </a:r>
            <a:r>
              <a:rPr lang="fr-FR" sz="1000" dirty="0" err="1" smtClean="0">
                <a:solidFill>
                  <a:schemeClr val="bg1"/>
                </a:solidFill>
                <a:hlinkClick r:id="rId9" action="ppaction://hlinksldjump"/>
              </a:rPr>
              <a:t>presentation</a:t>
            </a:r>
            <a:r>
              <a:rPr lang="fr-FR" sz="1000" dirty="0" smtClean="0">
                <a:solidFill>
                  <a:schemeClr val="bg1"/>
                </a:solidFill>
                <a:hlinkClick r:id="rId9" action="ppaction://hlinksldjump"/>
              </a:rPr>
              <a:t> support</a:t>
            </a:r>
            <a:endParaRPr lang="fr-FR" sz="1000" dirty="0">
              <a:solidFill>
                <a:schemeClr val="bg1"/>
              </a:solidFill>
            </a:endParaRPr>
          </a:p>
        </p:txBody>
      </p:sp>
    </p:spTree>
    <p:extLst>
      <p:ext uri="{BB962C8B-B14F-4D97-AF65-F5344CB8AC3E}">
        <p14:creationId xmlns:p14="http://schemas.microsoft.com/office/powerpoint/2010/main" val="450013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sp>
        <p:nvSpPr>
          <p:cNvPr id="4" name="AutoShape 41">
            <a:hlinkClick r:id="rId2"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p:spPr>
        <p:txBody>
          <a:bodyPr wrap="none" anchor="ctr"/>
          <a:lstStyle/>
          <a:p>
            <a:endParaRPr lang="nl-NL"/>
          </a:p>
        </p:txBody>
      </p:sp>
      <p:sp>
        <p:nvSpPr>
          <p:cNvPr id="5" name="Rectangle 4"/>
          <p:cNvSpPr/>
          <p:nvPr/>
        </p:nvSpPr>
        <p:spPr>
          <a:xfrm>
            <a:off x="126739" y="1671666"/>
            <a:ext cx="6709487" cy="279359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2944598" y="4189971"/>
            <a:ext cx="1073768" cy="161701"/>
            <a:chOff x="2567268" y="4205935"/>
            <a:chExt cx="1073768" cy="161701"/>
          </a:xfrm>
        </p:grpSpPr>
        <p:sp>
          <p:nvSpPr>
            <p:cNvPr id="7" name="Ellipse 6"/>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p:cNvGrpSpPr/>
          <p:nvPr/>
        </p:nvGrpSpPr>
        <p:grpSpPr>
          <a:xfrm>
            <a:off x="524004" y="5093931"/>
            <a:ext cx="11524893" cy="1563475"/>
            <a:chOff x="524004" y="4752304"/>
            <a:chExt cx="11524893" cy="1563475"/>
          </a:xfrm>
        </p:grpSpPr>
        <p:sp>
          <p:nvSpPr>
            <p:cNvPr id="12" name="Rectangle à coins arrondis 11"/>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301719" y="4836132"/>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5" name="Rectangle à coins arrondis 14"/>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8998908" y="4997714"/>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6049569" y="4997714"/>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9" name="Flèche droite 18"/>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23" name="Rectangle 22"/>
          <p:cNvSpPr/>
          <p:nvPr/>
        </p:nvSpPr>
        <p:spPr>
          <a:xfrm>
            <a:off x="-400050" y="-361950"/>
            <a:ext cx="12992100" cy="739140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082" y="884618"/>
            <a:ext cx="9385835" cy="5088763"/>
          </a:xfrm>
          <a:prstGeom prst="rect">
            <a:avLst/>
          </a:prstGeom>
        </p:spPr>
      </p:pic>
      <p:grpSp>
        <p:nvGrpSpPr>
          <p:cNvPr id="25" name="Groupe 24"/>
          <p:cNvGrpSpPr/>
          <p:nvPr/>
        </p:nvGrpSpPr>
        <p:grpSpPr>
          <a:xfrm>
            <a:off x="10443937" y="884618"/>
            <a:ext cx="344980" cy="335490"/>
            <a:chOff x="10443937" y="884618"/>
            <a:chExt cx="344980" cy="335490"/>
          </a:xfrm>
          <a:effectLst>
            <a:outerShdw blurRad="63500" sx="102000" sy="102000" algn="ctr" rotWithShape="0">
              <a:prstClr val="black">
                <a:alpha val="40000"/>
              </a:prstClr>
            </a:outerShdw>
          </a:effectLst>
        </p:grpSpPr>
        <p:sp>
          <p:nvSpPr>
            <p:cNvPr id="26" name="Rectangle 25">
              <a:hlinkClick r:id="rId4"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7" name="Connecteur droit 26">
              <a:hlinkClick r:id="rId4"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hlinkClick r:id="rId4"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2140429" y="400613"/>
            <a:ext cx="8053808" cy="400110"/>
          </a:xfrm>
          <a:prstGeom prst="rect">
            <a:avLst/>
          </a:prstGeom>
          <a:noFill/>
        </p:spPr>
        <p:txBody>
          <a:bodyPr wrap="none" rtlCol="0">
            <a:spAutoFit/>
          </a:bodyPr>
          <a:lstStyle/>
          <a:p>
            <a:r>
              <a:rPr lang="en-GB" sz="2000" b="1" dirty="0" smtClean="0">
                <a:latin typeface="Arial" panose="020B0604020202020204" pitchFamily="34" charset="0"/>
                <a:cs typeface="Arial" panose="020B0604020202020204" pitchFamily="34" charset="0"/>
              </a:rPr>
              <a:t>« Ripples » on the Martian polar ice cap (7 meters in wavelength)</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179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1">
            <a:hlinkClick r:id="rId2"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p:spPr>
        <p:txBody>
          <a:bodyPr wrap="none" anchor="ctr"/>
          <a:lstStyle/>
          <a:p>
            <a:endParaRPr lang="nl-NL"/>
          </a:p>
        </p:txBody>
      </p:sp>
      <p:sp>
        <p:nvSpPr>
          <p:cNvPr id="5" name="Rectangle 4"/>
          <p:cNvSpPr/>
          <p:nvPr/>
        </p:nvSpPr>
        <p:spPr>
          <a:xfrm>
            <a:off x="126739" y="1671666"/>
            <a:ext cx="6709487" cy="279359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524004" y="5093931"/>
            <a:ext cx="11524893" cy="1563475"/>
            <a:chOff x="524004" y="4752304"/>
            <a:chExt cx="11524893" cy="1563475"/>
          </a:xfrm>
        </p:grpSpPr>
        <p:sp>
          <p:nvSpPr>
            <p:cNvPr id="7" name="Rectangle à coins arrondis 6"/>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301719" y="4836132"/>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à coins arrondis 9"/>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998908" y="4997714"/>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3" name="ZoneTexte 12"/>
            <p:cNvSpPr txBox="1"/>
            <p:nvPr/>
          </p:nvSpPr>
          <p:spPr>
            <a:xfrm>
              <a:off x="6049569" y="4997714"/>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4" name="Flèche droite 13"/>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grpSp>
        <p:nvGrpSpPr>
          <p:cNvPr id="18" name="Groupe 17"/>
          <p:cNvGrpSpPr/>
          <p:nvPr/>
        </p:nvGrpSpPr>
        <p:grpSpPr>
          <a:xfrm>
            <a:off x="2944598" y="4189971"/>
            <a:ext cx="1073768" cy="161701"/>
            <a:chOff x="2567268" y="4205935"/>
            <a:chExt cx="1073768" cy="161701"/>
          </a:xfrm>
        </p:grpSpPr>
        <p:sp>
          <p:nvSpPr>
            <p:cNvPr id="19" name="Ellipse 18"/>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Rectangle 29"/>
          <p:cNvSpPr/>
          <p:nvPr/>
        </p:nvSpPr>
        <p:spPr>
          <a:xfrm>
            <a:off x="126739" y="1672188"/>
            <a:ext cx="6709487" cy="175432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In order to understand the mechanisms that generate and develop these periodic </a:t>
            </a:r>
            <a:r>
              <a:rPr lang="en-US" sz="1350" dirty="0" err="1">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on terrestrial glaciers and to evaluate the plausibility that similar </a:t>
            </a:r>
            <a:r>
              <a:rPr lang="en-US" sz="1350" dirty="0" err="1">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may develop on Mars, we performed a linear stability analysis applied to a turbulent boundary layer flow perturbed by a wavy ice surface. The model is developed as follow. We first solve the flow dynamics using numerical methods analogous to those used in sand wave models assuming that the airflow is similar in both problems. We then add the transport/diffusion equation of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following the same scheme. We use the Reynolds-averaged description of the equation with a </a:t>
            </a:r>
            <a:r>
              <a:rPr lang="en-US" sz="1350" dirty="0" err="1">
                <a:latin typeface="Arial" panose="020B0604020202020204" pitchFamily="34" charset="0"/>
                <a:cs typeface="Arial" panose="020B0604020202020204" pitchFamily="34" charset="0"/>
              </a:rPr>
              <a:t>Prandtl</a:t>
            </a:r>
            <a:r>
              <a:rPr lang="en-US" sz="1350" dirty="0">
                <a:latin typeface="Arial" panose="020B0604020202020204" pitchFamily="34" charset="0"/>
                <a:cs typeface="Arial" panose="020B0604020202020204" pitchFamily="34" charset="0"/>
              </a:rPr>
              <a:t>-like closure.</a:t>
            </a:r>
            <a:endParaRPr lang="fr-FR" sz="1350" dirty="0"/>
          </a:p>
        </p:txBody>
      </p:sp>
      <p:sp>
        <p:nvSpPr>
          <p:cNvPr id="23" name="Rectangle 22"/>
          <p:cNvSpPr/>
          <p:nvPr/>
        </p:nvSpPr>
        <p:spPr>
          <a:xfrm>
            <a:off x="-314374" y="-221187"/>
            <a:ext cx="13201650" cy="7639958"/>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082" y="884618"/>
            <a:ext cx="9385835" cy="5088763"/>
          </a:xfrm>
          <a:prstGeom prst="rect">
            <a:avLst/>
          </a:prstGeom>
        </p:spPr>
      </p:pic>
      <p:grpSp>
        <p:nvGrpSpPr>
          <p:cNvPr id="25" name="Groupe 24"/>
          <p:cNvGrpSpPr/>
          <p:nvPr/>
        </p:nvGrpSpPr>
        <p:grpSpPr>
          <a:xfrm>
            <a:off x="10443937" y="884618"/>
            <a:ext cx="344980" cy="335490"/>
            <a:chOff x="10443937" y="884618"/>
            <a:chExt cx="344980" cy="335490"/>
          </a:xfrm>
          <a:effectLst>
            <a:outerShdw blurRad="63500" sx="102000" sy="102000" algn="ctr" rotWithShape="0">
              <a:prstClr val="black">
                <a:alpha val="40000"/>
              </a:prstClr>
            </a:outerShdw>
          </a:effectLst>
        </p:grpSpPr>
        <p:sp>
          <p:nvSpPr>
            <p:cNvPr id="26" name="Rectangle 25">
              <a:hlinkClick r:id="rId2"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7" name="Connecteur droit 26">
              <a:hlinkClick r:id="rId2"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hlinkClick r:id="rId2"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2140429" y="400613"/>
            <a:ext cx="8053808" cy="400110"/>
          </a:xfrm>
          <a:prstGeom prst="rect">
            <a:avLst/>
          </a:prstGeom>
          <a:noFill/>
        </p:spPr>
        <p:txBody>
          <a:bodyPr wrap="none" rtlCol="0">
            <a:spAutoFit/>
          </a:bodyPr>
          <a:lstStyle/>
          <a:p>
            <a:r>
              <a:rPr lang="en-GB" sz="2000" b="1" dirty="0" smtClean="0">
                <a:latin typeface="Arial" panose="020B0604020202020204" pitchFamily="34" charset="0"/>
                <a:cs typeface="Arial" panose="020B0604020202020204" pitchFamily="34" charset="0"/>
              </a:rPr>
              <a:t>« Ripples » on the Martian polar ice cap (7 meters in wavelength)</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871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1">
            <a:hlinkClick r:id="rId2"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p:spPr>
        <p:txBody>
          <a:bodyPr wrap="none" anchor="ctr"/>
          <a:lstStyle/>
          <a:p>
            <a:endParaRPr lang="nl-NL"/>
          </a:p>
        </p:txBody>
      </p:sp>
      <p:sp>
        <p:nvSpPr>
          <p:cNvPr id="5" name="Rectangle 4"/>
          <p:cNvSpPr/>
          <p:nvPr/>
        </p:nvSpPr>
        <p:spPr>
          <a:xfrm>
            <a:off x="126739" y="1671666"/>
            <a:ext cx="6709487" cy="279359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2944598" y="4189971"/>
            <a:ext cx="1073768" cy="161701"/>
            <a:chOff x="2567268" y="4205935"/>
            <a:chExt cx="1073768" cy="161701"/>
          </a:xfrm>
        </p:grpSpPr>
        <p:sp>
          <p:nvSpPr>
            <p:cNvPr id="7" name="Ellipse 6"/>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p:cNvGrpSpPr/>
          <p:nvPr/>
        </p:nvGrpSpPr>
        <p:grpSpPr>
          <a:xfrm>
            <a:off x="524004" y="5093931"/>
            <a:ext cx="11524893" cy="1563475"/>
            <a:chOff x="524004" y="4752304"/>
            <a:chExt cx="11524893" cy="1563475"/>
          </a:xfrm>
        </p:grpSpPr>
        <p:sp>
          <p:nvSpPr>
            <p:cNvPr id="12" name="Rectangle à coins arrondis 11"/>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301719" y="4836132"/>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5" name="Rectangle à coins arrondis 14"/>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8998908" y="4997714"/>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6049569" y="4997714"/>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9" name="Flèche droite 18"/>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30" name="Rectangle 29"/>
          <p:cNvSpPr/>
          <p:nvPr/>
        </p:nvSpPr>
        <p:spPr>
          <a:xfrm>
            <a:off x="126739" y="1672188"/>
            <a:ext cx="6709487" cy="2585323"/>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We insert a damping term in </a:t>
            </a:r>
            <a:r>
              <a:rPr lang="en-US" sz="1350" dirty="0" smtClean="0">
                <a:latin typeface="Arial" panose="020B0604020202020204" pitchFamily="34" charset="0"/>
                <a:cs typeface="Arial" panose="020B0604020202020204" pitchFamily="34" charset="0"/>
              </a:rPr>
              <a:t>the exponential </a:t>
            </a:r>
            <a:r>
              <a:rPr lang="en-US" sz="1350" dirty="0">
                <a:latin typeface="Arial" panose="020B0604020202020204" pitchFamily="34" charset="0"/>
                <a:cs typeface="Arial" panose="020B0604020202020204" pitchFamily="34" charset="0"/>
              </a:rPr>
              <a:t>formula of the Van Driest mixing length, depending on the pressure gradient felt by the flow </a:t>
            </a:r>
            <a:r>
              <a:rPr lang="en-US" sz="1350" dirty="0" smtClean="0">
                <a:latin typeface="Arial" panose="020B0604020202020204" pitchFamily="34" charset="0"/>
                <a:cs typeface="Arial" panose="020B0604020202020204" pitchFamily="34" charset="0"/>
              </a:rPr>
              <a:t>and related </a:t>
            </a:r>
            <a:r>
              <a:rPr lang="en-US" sz="1350" dirty="0">
                <a:latin typeface="Arial" panose="020B0604020202020204" pitchFamily="34" charset="0"/>
                <a:cs typeface="Arial" panose="020B0604020202020204" pitchFamily="34" charset="0"/>
              </a:rPr>
              <a:t>to the thickness of the viscous sublayer at the ice-atmosphere interface. This formulation is an efficient way</a:t>
            </a:r>
          </a:p>
          <a:p>
            <a:pPr algn="just"/>
            <a:r>
              <a:rPr lang="en-US" sz="1350" dirty="0">
                <a:latin typeface="Arial" panose="020B0604020202020204" pitchFamily="34" charset="0"/>
                <a:cs typeface="Arial" panose="020B0604020202020204" pitchFamily="34" charset="0"/>
              </a:rPr>
              <a:t>to properly represent the transitional regime under which the ripples grow. Once the mass flux of water </a:t>
            </a:r>
            <a:r>
              <a:rPr lang="en-US" sz="1350" dirty="0" err="1" smtClean="0">
                <a:latin typeface="Arial" panose="020B0604020202020204" pitchFamily="34" charset="0"/>
                <a:cs typeface="Arial" panose="020B0604020202020204" pitchFamily="34" charset="0"/>
              </a:rPr>
              <a:t>vapour</a:t>
            </a:r>
            <a:r>
              <a:rPr lang="en-US" sz="1350" dirty="0" smtClean="0">
                <a:latin typeface="Arial" panose="020B0604020202020204" pitchFamily="34" charset="0"/>
                <a:cs typeface="Arial" panose="020B0604020202020204" pitchFamily="34" charset="0"/>
              </a:rPr>
              <a:t> is </a:t>
            </a:r>
            <a:r>
              <a:rPr lang="en-US" sz="1350" dirty="0">
                <a:latin typeface="Arial" panose="020B0604020202020204" pitchFamily="34" charset="0"/>
                <a:cs typeface="Arial" panose="020B0604020202020204" pitchFamily="34" charset="0"/>
              </a:rPr>
              <a:t>solved, the phase shift between the ripples crests and the maximum of the flux can be deduced for </a:t>
            </a:r>
            <a:r>
              <a:rPr lang="en-US" sz="1350" dirty="0" smtClean="0">
                <a:latin typeface="Arial" panose="020B0604020202020204" pitchFamily="34" charset="0"/>
                <a:cs typeface="Arial" panose="020B0604020202020204" pitchFamily="34" charset="0"/>
              </a:rPr>
              <a:t>different environments</a:t>
            </a:r>
            <a:r>
              <a:rPr lang="en-US" sz="1350" dirty="0">
                <a:latin typeface="Arial" panose="020B0604020202020204" pitchFamily="34" charset="0"/>
                <a:cs typeface="Arial" panose="020B0604020202020204" pitchFamily="34" charset="0"/>
              </a:rPr>
              <a:t>. The temporal evolution of the ice surface can be expressed from these quantities to infer the growth</a:t>
            </a:r>
          </a:p>
          <a:p>
            <a:pPr algn="just"/>
            <a:r>
              <a:rPr lang="en-US" sz="1350" dirty="0">
                <a:latin typeface="Arial" panose="020B0604020202020204" pitchFamily="34" charset="0"/>
                <a:cs typeface="Arial" panose="020B0604020202020204" pitchFamily="34" charset="0"/>
              </a:rPr>
              <a:t>rate, migration direction and velocity of the </a:t>
            </a:r>
            <a:r>
              <a:rPr lang="en-US" sz="1350" dirty="0" smtClean="0">
                <a:latin typeface="Arial" panose="020B0604020202020204" pitchFamily="34" charset="0"/>
                <a:cs typeface="Arial" panose="020B0604020202020204" pitchFamily="34" charset="0"/>
              </a:rPr>
              <a:t>ripples. The </a:t>
            </a:r>
            <a:r>
              <a:rPr lang="en-US" sz="1350" dirty="0">
                <a:latin typeface="Arial" panose="020B0604020202020204" pitchFamily="34" charset="0"/>
                <a:cs typeface="Arial" panose="020B0604020202020204" pitchFamily="34" charset="0"/>
              </a:rPr>
              <a:t>present approach has been first used to model the atmospheric flow developing over wavy </a:t>
            </a:r>
            <a:r>
              <a:rPr lang="en-US" sz="1350" dirty="0" smtClean="0">
                <a:latin typeface="Arial" panose="020B0604020202020204" pitchFamily="34" charset="0"/>
                <a:cs typeface="Arial" panose="020B0604020202020204" pitchFamily="34" charset="0"/>
              </a:rPr>
              <a:t>terrestrial ice </a:t>
            </a:r>
            <a:r>
              <a:rPr lang="en-US" sz="1350" dirty="0" err="1">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in the Blue Ice Areas of Antarctica. Both the predicted preferential wavelength and </a:t>
            </a:r>
            <a:r>
              <a:rPr lang="en-US" sz="1350" dirty="0" smtClean="0">
                <a:latin typeface="Arial" panose="020B0604020202020204" pitchFamily="34" charset="0"/>
                <a:cs typeface="Arial" panose="020B0604020202020204" pitchFamily="34" charset="0"/>
              </a:rPr>
              <a:t>propagation direction </a:t>
            </a:r>
            <a:r>
              <a:rPr lang="en-US" sz="1350" dirty="0">
                <a:latin typeface="Arial" panose="020B0604020202020204" pitchFamily="34" charset="0"/>
                <a:cs typeface="Arial" panose="020B0604020202020204" pitchFamily="34" charset="0"/>
              </a:rPr>
              <a:t>of the ice ripple have been found to be in agreement with the observations.</a:t>
            </a:r>
            <a:endParaRPr lang="fr-FR" sz="1350" dirty="0"/>
          </a:p>
        </p:txBody>
      </p:sp>
      <p:sp>
        <p:nvSpPr>
          <p:cNvPr id="23" name="Rectangle 22"/>
          <p:cNvSpPr/>
          <p:nvPr/>
        </p:nvSpPr>
        <p:spPr>
          <a:xfrm>
            <a:off x="-371476" y="-127314"/>
            <a:ext cx="12934950" cy="752475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082" y="884618"/>
            <a:ext cx="9385835" cy="5088763"/>
          </a:xfrm>
          <a:prstGeom prst="rect">
            <a:avLst/>
          </a:prstGeom>
        </p:spPr>
      </p:pic>
      <p:grpSp>
        <p:nvGrpSpPr>
          <p:cNvPr id="25" name="Groupe 24"/>
          <p:cNvGrpSpPr/>
          <p:nvPr/>
        </p:nvGrpSpPr>
        <p:grpSpPr>
          <a:xfrm>
            <a:off x="10443937" y="884618"/>
            <a:ext cx="344980" cy="335490"/>
            <a:chOff x="10443937" y="884618"/>
            <a:chExt cx="344980" cy="335490"/>
          </a:xfrm>
          <a:effectLst>
            <a:outerShdw blurRad="63500" sx="102000" sy="102000" algn="ctr" rotWithShape="0">
              <a:prstClr val="black">
                <a:alpha val="40000"/>
              </a:prstClr>
            </a:outerShdw>
          </a:effectLst>
        </p:grpSpPr>
        <p:sp>
          <p:nvSpPr>
            <p:cNvPr id="26" name="Rectangle 25">
              <a:hlinkClick r:id="rId4"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7" name="Connecteur droit 26">
              <a:hlinkClick r:id="rId4"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hlinkClick r:id="rId4"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2140429" y="400613"/>
            <a:ext cx="8053808" cy="400110"/>
          </a:xfrm>
          <a:prstGeom prst="rect">
            <a:avLst/>
          </a:prstGeom>
          <a:noFill/>
        </p:spPr>
        <p:txBody>
          <a:bodyPr wrap="none" rtlCol="0">
            <a:spAutoFit/>
          </a:bodyPr>
          <a:lstStyle/>
          <a:p>
            <a:r>
              <a:rPr lang="en-GB" sz="2000" b="1" dirty="0" smtClean="0">
                <a:latin typeface="Arial" panose="020B0604020202020204" pitchFamily="34" charset="0"/>
                <a:cs typeface="Arial" panose="020B0604020202020204" pitchFamily="34" charset="0"/>
              </a:rPr>
              <a:t>« Ripples » on the Martian polar ice cap (7 meters in wavelength)</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804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1">
            <a:hlinkClick r:id="rId2"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p:spPr>
        <p:txBody>
          <a:bodyPr wrap="none" anchor="ctr"/>
          <a:lstStyle/>
          <a:p>
            <a:endParaRPr lang="nl-NL"/>
          </a:p>
        </p:txBody>
      </p:sp>
      <p:sp>
        <p:nvSpPr>
          <p:cNvPr id="5" name="Rectangle 4"/>
          <p:cNvSpPr/>
          <p:nvPr/>
        </p:nvSpPr>
        <p:spPr>
          <a:xfrm>
            <a:off x="126739" y="1671666"/>
            <a:ext cx="6709487" cy="279359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2944598" y="4189971"/>
            <a:ext cx="1073768" cy="161701"/>
            <a:chOff x="2567268" y="4205935"/>
            <a:chExt cx="1073768" cy="161701"/>
          </a:xfrm>
        </p:grpSpPr>
        <p:sp>
          <p:nvSpPr>
            <p:cNvPr id="7" name="Ellipse 6"/>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p:cNvGrpSpPr/>
          <p:nvPr/>
        </p:nvGrpSpPr>
        <p:grpSpPr>
          <a:xfrm>
            <a:off x="524004" y="5093931"/>
            <a:ext cx="11524893" cy="1563475"/>
            <a:chOff x="524004" y="4752304"/>
            <a:chExt cx="11524893" cy="1563475"/>
          </a:xfrm>
        </p:grpSpPr>
        <p:sp>
          <p:nvSpPr>
            <p:cNvPr id="12" name="Rectangle à coins arrondis 11"/>
            <p:cNvSpPr/>
            <p:nvPr/>
          </p:nvSpPr>
          <p:spPr>
            <a:xfrm>
              <a:off x="524004" y="4752304"/>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3473343" y="4752304"/>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301719" y="4836132"/>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5" name="Rectangle à coins arrondis 14"/>
            <p:cNvSpPr/>
            <p:nvPr/>
          </p:nvSpPr>
          <p:spPr>
            <a:xfrm>
              <a:off x="6422682" y="4752304"/>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9372021" y="4752304"/>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8998908" y="4997714"/>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6049569" y="4997714"/>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9" name="Flèche droite 18"/>
            <p:cNvSpPr/>
            <p:nvPr/>
          </p:nvSpPr>
          <p:spPr>
            <a:xfrm>
              <a:off x="2918410" y="5470673"/>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5852816" y="5470673"/>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8832021" y="5470673"/>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656294" y="4997714"/>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30" name="Rectangle 29"/>
          <p:cNvSpPr/>
          <p:nvPr/>
        </p:nvSpPr>
        <p:spPr>
          <a:xfrm>
            <a:off x="126739" y="1672188"/>
            <a:ext cx="6709487" cy="2377574"/>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present model </a:t>
            </a:r>
            <a:r>
              <a:rPr lang="en-US" sz="1350" dirty="0" smtClean="0">
                <a:latin typeface="Arial" panose="020B0604020202020204" pitchFamily="34" charset="0"/>
                <a:cs typeface="Arial" panose="020B0604020202020204" pitchFamily="34" charset="0"/>
              </a:rPr>
              <a:t>has subsequently </a:t>
            </a:r>
            <a:r>
              <a:rPr lang="en-US" sz="1350" dirty="0">
                <a:latin typeface="Arial" panose="020B0604020202020204" pitchFamily="34" charset="0"/>
                <a:cs typeface="Arial" panose="020B0604020202020204" pitchFamily="34" charset="0"/>
              </a:rPr>
              <a:t>been applied to the same flow configuration but on Mars. Ice ripples are indeed likely to exist </a:t>
            </a:r>
            <a:r>
              <a:rPr lang="en-US" sz="1350" dirty="0" smtClean="0">
                <a:latin typeface="Arial" panose="020B0604020202020204" pitchFamily="34" charset="0"/>
                <a:cs typeface="Arial" panose="020B0604020202020204" pitchFamily="34" charset="0"/>
              </a:rPr>
              <a:t>there, given </a:t>
            </a:r>
            <a:r>
              <a:rPr lang="en-US" sz="1350" dirty="0">
                <a:latin typeface="Arial" panose="020B0604020202020204" pitchFamily="34" charset="0"/>
                <a:cs typeface="Arial" panose="020B0604020202020204" pitchFamily="34" charset="0"/>
              </a:rPr>
              <a:t>that temperature and pressure conditions in the </a:t>
            </a:r>
            <a:r>
              <a:rPr lang="en-US" sz="1350" dirty="0" err="1">
                <a:latin typeface="Arial" panose="020B0604020202020204" pitchFamily="34" charset="0"/>
                <a:cs typeface="Arial" panose="020B0604020202020204" pitchFamily="34" charset="0"/>
              </a:rPr>
              <a:t>martian</a:t>
            </a:r>
            <a:r>
              <a:rPr lang="en-US" sz="1350" dirty="0">
                <a:latin typeface="Arial" panose="020B0604020202020204" pitchFamily="34" charset="0"/>
                <a:cs typeface="Arial" panose="020B0604020202020204" pitchFamily="34" charset="0"/>
              </a:rPr>
              <a:t> atmosphere favors sublimation/condensation as </a:t>
            </a:r>
            <a:r>
              <a:rPr lang="en-US" sz="1350" dirty="0" smtClean="0">
                <a:latin typeface="Arial" panose="020B0604020202020204" pitchFamily="34" charset="0"/>
                <a:cs typeface="Arial" panose="020B0604020202020204" pitchFamily="34" charset="0"/>
              </a:rPr>
              <a:t>the dominant </a:t>
            </a:r>
            <a:r>
              <a:rPr lang="en-US" sz="1350" dirty="0">
                <a:latin typeface="Arial" panose="020B0604020202020204" pitchFamily="34" charset="0"/>
                <a:cs typeface="Arial" panose="020B0604020202020204" pitchFamily="34" charset="0"/>
              </a:rPr>
              <a:t>mass-transport process. The model has proved able to predict not only the development of ice-ripple </a:t>
            </a:r>
            <a:r>
              <a:rPr lang="en-US" sz="1350" dirty="0" smtClean="0">
                <a:latin typeface="Arial" panose="020B0604020202020204" pitchFamily="34" charset="0"/>
                <a:cs typeface="Arial" panose="020B0604020202020204" pitchFamily="34" charset="0"/>
              </a:rPr>
              <a:t>on Mars </a:t>
            </a:r>
            <a:r>
              <a:rPr lang="en-US" sz="1350" dirty="0">
                <a:latin typeface="Arial" panose="020B0604020202020204" pitchFamily="34" charset="0"/>
                <a:cs typeface="Arial" panose="020B0604020202020204" pitchFamily="34" charset="0"/>
              </a:rPr>
              <a:t>(</a:t>
            </a:r>
            <a:r>
              <a:rPr lang="en-US" sz="1350" dirty="0" err="1">
                <a:latin typeface="Arial" panose="020B0604020202020204" pitchFamily="34" charset="0"/>
                <a:cs typeface="Arial" panose="020B0604020202020204" pitchFamily="34" charset="0"/>
              </a:rPr>
              <a:t>i.e</a:t>
            </a:r>
            <a:r>
              <a:rPr lang="en-US" sz="1350" dirty="0">
                <a:latin typeface="Arial" panose="020B0604020202020204" pitchFamily="34" charset="0"/>
                <a:cs typeface="Arial" panose="020B0604020202020204" pitchFamily="34" charset="0"/>
              </a:rPr>
              <a:t> it showed that some most amplified wavelength also exist under Martian atmospheric conditions) </a:t>
            </a:r>
            <a:r>
              <a:rPr lang="en-US" sz="1350" dirty="0" smtClean="0">
                <a:latin typeface="Arial" panose="020B0604020202020204" pitchFamily="34" charset="0"/>
                <a:cs typeface="Arial" panose="020B0604020202020204" pitchFamily="34" charset="0"/>
              </a:rPr>
              <a:t>but also </a:t>
            </a:r>
            <a:r>
              <a:rPr lang="en-US" sz="1350" dirty="0">
                <a:latin typeface="Arial" panose="020B0604020202020204" pitchFamily="34" charset="0"/>
                <a:cs typeface="Arial" panose="020B0604020202020204" pitchFamily="34" charset="0"/>
              </a:rPr>
              <a:t>both their wavelength and propagation direction. The preferential wavelength of ices-ripples on the </a:t>
            </a:r>
            <a:r>
              <a:rPr lang="en-US" sz="1350" dirty="0" smtClean="0">
                <a:latin typeface="Arial" panose="020B0604020202020204" pitchFamily="34" charset="0"/>
                <a:cs typeface="Arial" panose="020B0604020202020204" pitchFamily="34" charset="0"/>
              </a:rPr>
              <a:t>Martian polar </a:t>
            </a:r>
            <a:r>
              <a:rPr lang="en-US" sz="1350" dirty="0">
                <a:latin typeface="Arial" panose="020B0604020202020204" pitchFamily="34" charset="0"/>
                <a:cs typeface="Arial" panose="020B0604020202020204" pitchFamily="34" charset="0"/>
              </a:rPr>
              <a:t>caps appears to be much larger than on the Earth. Finally, a good match between the most likely </a:t>
            </a:r>
            <a:r>
              <a:rPr lang="en-US" sz="1350" dirty="0" smtClean="0">
                <a:latin typeface="Arial" panose="020B0604020202020204" pitchFamily="34" charset="0"/>
                <a:cs typeface="Arial" panose="020B0604020202020204" pitchFamily="34" charset="0"/>
              </a:rPr>
              <a:t>ice-ripple wavelength </a:t>
            </a:r>
            <a:r>
              <a:rPr lang="en-US" sz="1350" dirty="0">
                <a:latin typeface="Arial" panose="020B0604020202020204" pitchFamily="34" charset="0"/>
                <a:cs typeface="Arial" panose="020B0604020202020204" pitchFamily="34" charset="0"/>
              </a:rPr>
              <a:t>predicted by the model and those deduced from recent available observations of the surface of </a:t>
            </a:r>
            <a:r>
              <a:rPr lang="en-US" sz="1350" dirty="0" smtClean="0">
                <a:latin typeface="Arial" panose="020B0604020202020204" pitchFamily="34" charset="0"/>
                <a:cs typeface="Arial" panose="020B0604020202020204" pitchFamily="34" charset="0"/>
              </a:rPr>
              <a:t>Martian polar </a:t>
            </a:r>
            <a:r>
              <a:rPr lang="en-US" sz="1350" dirty="0">
                <a:latin typeface="Arial" panose="020B0604020202020204" pitchFamily="34" charset="0"/>
                <a:cs typeface="Arial" panose="020B0604020202020204" pitchFamily="34" charset="0"/>
              </a:rPr>
              <a:t>caps is shown.</a:t>
            </a:r>
            <a:endParaRPr lang="fr-FR" sz="1350" dirty="0"/>
          </a:p>
        </p:txBody>
      </p:sp>
      <p:sp>
        <p:nvSpPr>
          <p:cNvPr id="23" name="Rectangle 22"/>
          <p:cNvSpPr/>
          <p:nvPr/>
        </p:nvSpPr>
        <p:spPr>
          <a:xfrm>
            <a:off x="-351231" y="-193989"/>
            <a:ext cx="12801600" cy="7658100"/>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082" y="884618"/>
            <a:ext cx="9385835" cy="5088763"/>
          </a:xfrm>
          <a:prstGeom prst="rect">
            <a:avLst/>
          </a:prstGeom>
        </p:spPr>
      </p:pic>
      <p:grpSp>
        <p:nvGrpSpPr>
          <p:cNvPr id="25" name="Groupe 24"/>
          <p:cNvGrpSpPr/>
          <p:nvPr/>
        </p:nvGrpSpPr>
        <p:grpSpPr>
          <a:xfrm>
            <a:off x="10443937" y="884618"/>
            <a:ext cx="344980" cy="335490"/>
            <a:chOff x="10443937" y="884618"/>
            <a:chExt cx="344980" cy="335490"/>
          </a:xfrm>
          <a:effectLst>
            <a:outerShdw blurRad="63500" sx="102000" sy="102000" algn="ctr" rotWithShape="0">
              <a:prstClr val="black">
                <a:alpha val="40000"/>
              </a:prstClr>
            </a:outerShdw>
          </a:effectLst>
        </p:grpSpPr>
        <p:sp>
          <p:nvSpPr>
            <p:cNvPr id="26" name="Rectangle 25">
              <a:hlinkClick r:id="rId4"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7" name="Connecteur droit 26">
              <a:hlinkClick r:id="rId4"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hlinkClick r:id="rId4"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2140429" y="400613"/>
            <a:ext cx="8053808" cy="400110"/>
          </a:xfrm>
          <a:prstGeom prst="rect">
            <a:avLst/>
          </a:prstGeom>
          <a:noFill/>
        </p:spPr>
        <p:txBody>
          <a:bodyPr wrap="none" rtlCol="0">
            <a:spAutoFit/>
          </a:bodyPr>
          <a:lstStyle/>
          <a:p>
            <a:r>
              <a:rPr lang="en-GB" sz="2000" b="1" dirty="0" smtClean="0">
                <a:latin typeface="Arial" panose="020B0604020202020204" pitchFamily="34" charset="0"/>
                <a:cs typeface="Arial" panose="020B0604020202020204" pitchFamily="34" charset="0"/>
              </a:rPr>
              <a:t>« Ripples » on the Martian polar ice cap (7 meters in wavelength)</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1946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39" y="1672188"/>
            <a:ext cx="6709487" cy="1962076"/>
          </a:xfrm>
          <a:prstGeom prst="rect">
            <a:avLst/>
          </a:prstGeom>
        </p:spPr>
        <p:txBody>
          <a:bodyPr wrap="square">
            <a:spAutoFit/>
          </a:bodyPr>
          <a:lstStyle/>
          <a:p>
            <a:pPr algn="just"/>
            <a:r>
              <a:rPr lang="en-US" sz="1350" dirty="0">
                <a:latin typeface="Arial" panose="020B0604020202020204" pitchFamily="34" charset="0"/>
                <a:cs typeface="Arial" panose="020B0604020202020204" pitchFamily="34" charset="0"/>
              </a:rPr>
              <a:t>The redistribution of surface ice induced the wind flow may lead to the development and migration of </a:t>
            </a:r>
            <a:r>
              <a:rPr lang="en-US" sz="1350" dirty="0" smtClean="0">
                <a:latin typeface="Arial" panose="020B0604020202020204" pitchFamily="34" charset="0"/>
                <a:cs typeface="Arial" panose="020B0604020202020204" pitchFamily="34" charset="0"/>
              </a:rPr>
              <a:t>periodic </a:t>
            </a:r>
            <a:r>
              <a:rPr lang="en-US" sz="1350" dirty="0" err="1" smtClean="0">
                <a:latin typeface="Arial" panose="020B0604020202020204" pitchFamily="34" charset="0"/>
                <a:cs typeface="Arial" panose="020B0604020202020204" pitchFamily="34" charset="0"/>
              </a:rPr>
              <a:t>bedforms</a:t>
            </a:r>
            <a:r>
              <a:rPr lang="en-US" sz="1350" dirty="0">
                <a:latin typeface="Arial" panose="020B0604020202020204" pitchFamily="34" charset="0"/>
                <a:cs typeface="Arial" panose="020B0604020202020204" pitchFamily="34" charset="0"/>
              </a:rPr>
              <a:t>, or “ice ripples”, at the surface of ice sheets. In certain cold and dry environments, this </a:t>
            </a:r>
            <a:r>
              <a:rPr lang="en-US" sz="1350" dirty="0" smtClean="0">
                <a:latin typeface="Arial" panose="020B0604020202020204" pitchFamily="34" charset="0"/>
                <a:cs typeface="Arial" panose="020B0604020202020204" pitchFamily="34" charset="0"/>
              </a:rPr>
              <a:t>redistribution need </a:t>
            </a:r>
            <a:r>
              <a:rPr lang="en-US" sz="1350" dirty="0">
                <a:latin typeface="Arial" panose="020B0604020202020204" pitchFamily="34" charset="0"/>
                <a:cs typeface="Arial" panose="020B0604020202020204" pitchFamily="34" charset="0"/>
              </a:rPr>
              <a:t>not involve solid particle transport but may be dominated by sublimation and condensation, inducing </a:t>
            </a:r>
            <a:r>
              <a:rPr lang="en-US" sz="1350" dirty="0" smtClean="0">
                <a:latin typeface="Arial" panose="020B0604020202020204" pitchFamily="34" charset="0"/>
                <a:cs typeface="Arial" panose="020B0604020202020204" pitchFamily="34" charset="0"/>
              </a:rPr>
              <a:t>mass transfers </a:t>
            </a:r>
            <a:r>
              <a:rPr lang="en-US" sz="1350" dirty="0">
                <a:latin typeface="Arial" panose="020B0604020202020204" pitchFamily="34" charset="0"/>
                <a:cs typeface="Arial" panose="020B0604020202020204" pitchFamily="34" charset="0"/>
              </a:rPr>
              <a:t>between the ice surface and the overlying steady boundary layer turbulent flow. These mass </a:t>
            </a:r>
            <a:r>
              <a:rPr lang="en-US" sz="1350" dirty="0" smtClean="0">
                <a:latin typeface="Arial" panose="020B0604020202020204" pitchFamily="34" charset="0"/>
                <a:cs typeface="Arial" panose="020B0604020202020204" pitchFamily="34" charset="0"/>
              </a:rPr>
              <a:t>transfers diffuse </a:t>
            </a:r>
            <a:r>
              <a:rPr lang="en-US" sz="1350" dirty="0">
                <a:latin typeface="Arial" panose="020B0604020202020204" pitchFamily="34" charset="0"/>
                <a:cs typeface="Arial" panose="020B0604020202020204" pitchFamily="34" charset="0"/>
              </a:rPr>
              <a:t>the water </a:t>
            </a:r>
            <a:r>
              <a:rPr lang="en-US" sz="1350" dirty="0" err="1">
                <a:latin typeface="Arial" panose="020B0604020202020204" pitchFamily="34" charset="0"/>
                <a:cs typeface="Arial" panose="020B0604020202020204" pitchFamily="34" charset="0"/>
              </a:rPr>
              <a:t>vapour</a:t>
            </a:r>
            <a:r>
              <a:rPr lang="en-US" sz="1350" dirty="0">
                <a:latin typeface="Arial" panose="020B0604020202020204" pitchFamily="34" charset="0"/>
                <a:cs typeface="Arial" panose="020B0604020202020204" pitchFamily="34" charset="0"/>
              </a:rPr>
              <a:t> sublimated from the ice into the atmosphere and become responsible for the </a:t>
            </a:r>
            <a:r>
              <a:rPr lang="en-US" sz="1350" dirty="0" smtClean="0">
                <a:latin typeface="Arial" panose="020B0604020202020204" pitchFamily="34" charset="0"/>
                <a:cs typeface="Arial" panose="020B0604020202020204" pitchFamily="34" charset="0"/>
              </a:rPr>
              <a:t>amplification and </a:t>
            </a:r>
            <a:r>
              <a:rPr lang="en-US" sz="1350" dirty="0">
                <a:latin typeface="Arial" panose="020B0604020202020204" pitchFamily="34" charset="0"/>
                <a:cs typeface="Arial" panose="020B0604020202020204" pitchFamily="34" charset="0"/>
              </a:rPr>
              <a:t>propagation of ripples in a direction perpendicular to their crests. Such ice ripples, 24 cm in </a:t>
            </a:r>
            <a:r>
              <a:rPr lang="en-US" sz="1350" dirty="0" smtClean="0">
                <a:latin typeface="Arial" panose="020B0604020202020204" pitchFamily="34" charset="0"/>
                <a:cs typeface="Arial" panose="020B0604020202020204" pitchFamily="34" charset="0"/>
              </a:rPr>
              <a:t>wavelength, have </a:t>
            </a:r>
            <a:r>
              <a:rPr lang="en-US" sz="1350" dirty="0">
                <a:latin typeface="Arial" panose="020B0604020202020204" pitchFamily="34" charset="0"/>
                <a:cs typeface="Arial" panose="020B0604020202020204" pitchFamily="34" charset="0"/>
              </a:rPr>
              <a:t>been described in the so-called Blue Ice Areas of Antarctica</a:t>
            </a:r>
            <a:r>
              <a:rPr lang="en-US" sz="1350" dirty="0" smtClean="0">
                <a:latin typeface="Arial" panose="020B0604020202020204" pitchFamily="34" charset="0"/>
                <a:cs typeface="Arial" panose="020B0604020202020204" pitchFamily="34" charset="0"/>
              </a:rPr>
              <a:t>. </a:t>
            </a:r>
            <a:endParaRPr lang="fr-FR" sz="1350" dirty="0">
              <a:latin typeface="Arial" panose="020B0604020202020204" pitchFamily="34" charset="0"/>
              <a:cs typeface="Arial" panose="020B0604020202020204"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827" y="1671666"/>
            <a:ext cx="5152571" cy="27935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AutoShape 41">
            <a:hlinkClick r:id="rId4" action="ppaction://hlinksldjump"/>
          </p:cNvPr>
          <p:cNvSpPr>
            <a:spLocks noChangeArrowheads="1"/>
          </p:cNvSpPr>
          <p:nvPr/>
        </p:nvSpPr>
        <p:spPr bwMode="auto">
          <a:xfrm>
            <a:off x="6286451" y="4189971"/>
            <a:ext cx="461700" cy="191394"/>
          </a:xfrm>
          <a:prstGeom prst="rightArrow">
            <a:avLst>
              <a:gd name="adj1" fmla="val 55880"/>
              <a:gd name="adj2" fmla="val 67278"/>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nl-NL"/>
          </a:p>
        </p:txBody>
      </p:sp>
      <p:sp>
        <p:nvSpPr>
          <p:cNvPr id="6" name="Rectangle à coins arrondis 5">
            <a:hlinkClick r:id="" action="ppaction://noaction"/>
          </p:cNvPr>
          <p:cNvSpPr/>
          <p:nvPr/>
        </p:nvSpPr>
        <p:spPr>
          <a:xfrm>
            <a:off x="3473343" y="5093931"/>
            <a:ext cx="2303765" cy="155973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7" name="ZoneTexte 6">
            <a:hlinkClick r:id="" action="ppaction://noaction"/>
          </p:cNvPr>
          <p:cNvSpPr txBox="1"/>
          <p:nvPr/>
        </p:nvSpPr>
        <p:spPr>
          <a:xfrm>
            <a:off x="3301719" y="5177759"/>
            <a:ext cx="2647012" cy="1384995"/>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Dynamics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Mass </a:t>
            </a: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transfer</a:t>
            </a:r>
            <a:endPar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modelling</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 name="Rectangle à coins arrondis 7">
            <a:hlinkClick r:id="" action="ppaction://noaction"/>
          </p:cNvPr>
          <p:cNvSpPr/>
          <p:nvPr/>
        </p:nvSpPr>
        <p:spPr>
          <a:xfrm>
            <a:off x="6422682" y="5093931"/>
            <a:ext cx="2303765" cy="155973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26739" y="1671666"/>
            <a:ext cx="6709487" cy="2793594"/>
          </a:xfrm>
          <a:prstGeom prst="rect">
            <a:avLst/>
          </a:prstGeom>
          <a:noFill/>
          <a:ln w="28575">
            <a:solidFill>
              <a:schemeClr val="accent2"/>
            </a:solidFill>
          </a:ln>
          <a:effectLst>
            <a:glow rad="50800">
              <a:schemeClr val="accent2">
                <a:alpha val="4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a:hlinkClick r:id="" action="ppaction://noaction"/>
          </p:cNvPr>
          <p:cNvSpPr/>
          <p:nvPr/>
        </p:nvSpPr>
        <p:spPr>
          <a:xfrm>
            <a:off x="9372021" y="5093931"/>
            <a:ext cx="2303765" cy="1559730"/>
          </a:xfrm>
          <a:prstGeom prst="roundRect">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2918410" y="5812300"/>
            <a:ext cx="464292" cy="115910"/>
          </a:xfrm>
          <a:prstGeom prst="rightArrow">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hlinkClick r:id="" action="ppaction://noaction"/>
          </p:cNvPr>
          <p:cNvSpPr txBox="1"/>
          <p:nvPr/>
        </p:nvSpPr>
        <p:spPr>
          <a:xfrm>
            <a:off x="8998908" y="5339341"/>
            <a:ext cx="3049989" cy="1061829"/>
          </a:xfrm>
          <a:prstGeom prst="rect">
            <a:avLst/>
          </a:prstGeom>
          <a:noFill/>
        </p:spPr>
        <p:txBody>
          <a:bodyPr wrap="square" rtlCol="0">
            <a:spAutoFit/>
          </a:bodyPr>
          <a:lstStyle/>
          <a:p>
            <a:pPr algn="ctr"/>
            <a:r>
              <a:rPr lang="en-GB"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Application</a:t>
            </a: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Observations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3" name="Flèche droite 12"/>
          <p:cNvSpPr/>
          <p:nvPr/>
        </p:nvSpPr>
        <p:spPr>
          <a:xfrm>
            <a:off x="5852816" y="5812300"/>
            <a:ext cx="464292" cy="115910"/>
          </a:xfrm>
          <a:prstGeom prst="rightArrow">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 action="ppaction://noaction"/>
          </p:cNvPr>
          <p:cNvSpPr txBox="1"/>
          <p:nvPr/>
        </p:nvSpPr>
        <p:spPr>
          <a:xfrm>
            <a:off x="6049569" y="5339341"/>
            <a:ext cx="3049989"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Amplification </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Propagation</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5" name="Flèche droite 14"/>
          <p:cNvSpPr/>
          <p:nvPr/>
        </p:nvSpPr>
        <p:spPr>
          <a:xfrm>
            <a:off x="8832021" y="5812300"/>
            <a:ext cx="464292" cy="115910"/>
          </a:xfrm>
          <a:prstGeom prs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2944598" y="4189971"/>
            <a:ext cx="1073768" cy="161701"/>
            <a:chOff x="2567268" y="4205935"/>
            <a:chExt cx="1073768" cy="161701"/>
          </a:xfrm>
        </p:grpSpPr>
        <p:sp>
          <p:nvSpPr>
            <p:cNvPr id="17" name="Ellipse 16"/>
            <p:cNvSpPr/>
            <p:nvPr/>
          </p:nvSpPr>
          <p:spPr>
            <a:xfrm flipH="1" flipV="1">
              <a:off x="2567268" y="4208170"/>
              <a:ext cx="159554" cy="1594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flipH="1" flipV="1">
              <a:off x="2872006" y="4205935"/>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flipH="1" flipV="1">
              <a:off x="3176744"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flipH="1" flipV="1">
              <a:off x="3481482" y="4207814"/>
              <a:ext cx="159554" cy="1594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Rectangle 20"/>
          <p:cNvSpPr/>
          <p:nvPr/>
        </p:nvSpPr>
        <p:spPr>
          <a:xfrm>
            <a:off x="-1626052" y="-1197798"/>
            <a:ext cx="14957736" cy="8532522"/>
          </a:xfrm>
          <a:prstGeom prst="rect">
            <a:avLst/>
          </a:prstGeom>
          <a:solidFill>
            <a:srgbClr val="0D0D0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Légende encadrée 1 21"/>
          <p:cNvSpPr/>
          <p:nvPr/>
        </p:nvSpPr>
        <p:spPr>
          <a:xfrm>
            <a:off x="85851" y="116114"/>
            <a:ext cx="12003312" cy="4805409"/>
          </a:xfrm>
          <a:prstGeom prst="borderCallout1">
            <a:avLst>
              <a:gd name="adj1" fmla="val 99013"/>
              <a:gd name="adj2" fmla="val 12885"/>
              <a:gd name="adj3" fmla="val 107396"/>
              <a:gd name="adj4" fmla="val 128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 name="Groupe 22"/>
          <p:cNvGrpSpPr/>
          <p:nvPr/>
        </p:nvGrpSpPr>
        <p:grpSpPr>
          <a:xfrm>
            <a:off x="11744801" y="116114"/>
            <a:ext cx="344980" cy="335490"/>
            <a:chOff x="10443937" y="884618"/>
            <a:chExt cx="344980" cy="335490"/>
          </a:xfrm>
          <a:effectLst>
            <a:outerShdw blurRad="63500" sx="102000" sy="102000" algn="ctr" rotWithShape="0">
              <a:prstClr val="black">
                <a:alpha val="40000"/>
              </a:prstClr>
            </a:outerShdw>
          </a:effectLst>
        </p:grpSpPr>
        <p:sp>
          <p:nvSpPr>
            <p:cNvPr id="24" name="Rectangle 23">
              <a:hlinkClick r:id="rId5" action="ppaction://hlinksldjump"/>
            </p:cNvPr>
            <p:cNvSpPr/>
            <p:nvPr/>
          </p:nvSpPr>
          <p:spPr>
            <a:xfrm>
              <a:off x="10443937" y="884618"/>
              <a:ext cx="344980" cy="3354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5" name="Connecteur droit 24">
              <a:hlinkClick r:id="rId5" action="ppaction://hlinksldjump"/>
            </p:cNvPr>
            <p:cNvCxnSpPr/>
            <p:nvPr/>
          </p:nvCxnSpPr>
          <p:spPr>
            <a:xfrm>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a:hlinkClick r:id="rId5" action="ppaction://hlinksldjump"/>
            </p:cNvPr>
            <p:cNvCxnSpPr/>
            <p:nvPr/>
          </p:nvCxnSpPr>
          <p:spPr>
            <a:xfrm flipH="1">
              <a:off x="10443937" y="884618"/>
              <a:ext cx="344980" cy="335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ZoneTexte 26"/>
          <p:cNvSpPr txBox="1"/>
          <p:nvPr/>
        </p:nvSpPr>
        <p:spPr>
          <a:xfrm>
            <a:off x="231686" y="156641"/>
            <a:ext cx="1465466" cy="400110"/>
          </a:xfrm>
          <a:prstGeom prst="rect">
            <a:avLst/>
          </a:prstGeom>
          <a:noFill/>
        </p:spPr>
        <p:txBody>
          <a:bodyPr wrap="none" rtlCol="0">
            <a:spAutoFit/>
          </a:bodyPr>
          <a:lstStyle/>
          <a:p>
            <a:r>
              <a:rPr lang="fr-FR" sz="2000" b="1" dirty="0" smtClean="0">
                <a:solidFill>
                  <a:schemeClr val="bg2"/>
                </a:solidFill>
                <a:latin typeface="Arial" panose="020B0604020202020204" pitchFamily="34" charset="0"/>
                <a:cs typeface="Arial" panose="020B0604020202020204" pitchFamily="34" charset="0"/>
              </a:rPr>
              <a:t>Motivation</a:t>
            </a:r>
            <a:endParaRPr lang="fr-FR" sz="2000" b="1" dirty="0">
              <a:solidFill>
                <a:schemeClr val="bg2"/>
              </a:solidFill>
              <a:latin typeface="Arial" panose="020B0604020202020204" pitchFamily="34" charset="0"/>
              <a:cs typeface="Arial" panose="020B0604020202020204" pitchFamily="34" charset="0"/>
            </a:endParaRPr>
          </a:p>
        </p:txBody>
      </p:sp>
      <p:sp>
        <p:nvSpPr>
          <p:cNvPr id="28" name="ZoneTexte 27"/>
          <p:cNvSpPr txBox="1"/>
          <p:nvPr/>
        </p:nvSpPr>
        <p:spPr>
          <a:xfrm>
            <a:off x="244284" y="512169"/>
            <a:ext cx="4927897" cy="4031873"/>
          </a:xfrm>
          <a:prstGeom prst="rect">
            <a:avLst/>
          </a:prstGeom>
          <a:noFill/>
        </p:spPr>
        <p:txBody>
          <a:bodyPr wrap="square" rtlCol="0">
            <a:spAutoFit/>
          </a:bodyPr>
          <a:lstStyle/>
          <a:p>
            <a:pPr algn="just"/>
            <a:r>
              <a:rPr lang="en-GB" sz="1600" dirty="0" smtClean="0">
                <a:solidFill>
                  <a:schemeClr val="bg2"/>
                </a:solidFill>
                <a:latin typeface="Arial" panose="020B0604020202020204" pitchFamily="34" charset="0"/>
                <a:cs typeface="Arial" panose="020B0604020202020204" pitchFamily="34" charset="0"/>
              </a:rPr>
              <a:t>Periodic </a:t>
            </a:r>
            <a:r>
              <a:rPr lang="en-GB" sz="1600" dirty="0" err="1" smtClean="0">
                <a:solidFill>
                  <a:schemeClr val="bg2"/>
                </a:solidFill>
                <a:latin typeface="Arial" panose="020B0604020202020204" pitchFamily="34" charset="0"/>
                <a:cs typeface="Arial" panose="020B0604020202020204" pitchFamily="34" charset="0"/>
              </a:rPr>
              <a:t>bedforms</a:t>
            </a:r>
            <a:r>
              <a:rPr lang="en-GB" sz="1600" dirty="0" smtClean="0">
                <a:solidFill>
                  <a:schemeClr val="bg2"/>
                </a:solidFill>
                <a:latin typeface="Arial" panose="020B0604020202020204" pitchFamily="34" charset="0"/>
                <a:cs typeface="Arial" panose="020B0604020202020204" pitchFamily="34" charset="0"/>
              </a:rPr>
              <a:t> of different sizes are observed on terrestrial glaciers. Their wavelength can range from the centimetre scale (</a:t>
            </a:r>
            <a:r>
              <a:rPr lang="en-GB" sz="1600" dirty="0" smtClean="0">
                <a:solidFill>
                  <a:schemeClr val="bg2"/>
                </a:solidFill>
                <a:latin typeface="Arial" panose="020B0604020202020204" pitchFamily="34" charset="0"/>
                <a:cs typeface="Arial" panose="020B0604020202020204" pitchFamily="34" charset="0"/>
                <a:hlinkClick r:id="rId6" action="ppaction://hlinksldjump"/>
              </a:rPr>
              <a:t>figure c</a:t>
            </a:r>
            <a:r>
              <a:rPr lang="en-GB" sz="1600" dirty="0" smtClean="0">
                <a:solidFill>
                  <a:schemeClr val="bg2"/>
                </a:solidFill>
                <a:latin typeface="Arial" panose="020B0604020202020204" pitchFamily="34" charset="0"/>
                <a:cs typeface="Arial" panose="020B0604020202020204" pitchFamily="34" charset="0"/>
              </a:rPr>
              <a:t>) to the kilometre one (</a:t>
            </a:r>
            <a:r>
              <a:rPr lang="en-GB" sz="1600" dirty="0" smtClean="0">
                <a:solidFill>
                  <a:schemeClr val="bg2"/>
                </a:solidFill>
                <a:latin typeface="Arial" panose="020B0604020202020204" pitchFamily="34" charset="0"/>
                <a:cs typeface="Arial" panose="020B0604020202020204" pitchFamily="34" charset="0"/>
                <a:hlinkClick r:id="rId7" action="ppaction://hlinksldjump"/>
              </a:rPr>
              <a:t>figure a</a:t>
            </a:r>
            <a:r>
              <a:rPr lang="en-GB" sz="1600" dirty="0" smtClean="0">
                <a:solidFill>
                  <a:schemeClr val="bg2"/>
                </a:solidFill>
                <a:latin typeface="Arial" panose="020B0604020202020204" pitchFamily="34" charset="0"/>
                <a:cs typeface="Arial" panose="020B0604020202020204" pitchFamily="34" charset="0"/>
              </a:rPr>
              <a:t>).  Similar giant ice waves are also visible on the north polar cap of Mars (</a:t>
            </a:r>
            <a:r>
              <a:rPr lang="en-GB" sz="1600" dirty="0" smtClean="0">
                <a:solidFill>
                  <a:schemeClr val="bg2"/>
                </a:solidFill>
                <a:latin typeface="Arial" panose="020B0604020202020204" pitchFamily="34" charset="0"/>
                <a:cs typeface="Arial" panose="020B0604020202020204" pitchFamily="34" charset="0"/>
                <a:hlinkClick r:id="rId8" action="ppaction://hlinksldjump"/>
              </a:rPr>
              <a:t>figure b</a:t>
            </a:r>
            <a:r>
              <a:rPr lang="en-GB" sz="1600" dirty="0" smtClean="0">
                <a:solidFill>
                  <a:schemeClr val="bg2"/>
                </a:solidFill>
                <a:latin typeface="Arial" panose="020B0604020202020204" pitchFamily="34" charset="0"/>
                <a:cs typeface="Arial" panose="020B0604020202020204" pitchFamily="34" charset="0"/>
              </a:rPr>
              <a:t>). Assuming that the environmental conditions (dry and cold atmosphere, permanent and uniform wind regimes…) of the both planets are close, an analogy can be made that may lead to the following questions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are the relevant mechanisms controlling the generation of ice ripples on Earth ?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would be the mechanisms controlling the plausible ice ripples on Mars ?</a:t>
            </a:r>
          </a:p>
          <a:p>
            <a:pPr marL="285750" indent="-285750" algn="just">
              <a:buFont typeface="Arial" panose="020B0604020202020204" pitchFamily="34" charset="0"/>
              <a:buChar char="•"/>
            </a:pPr>
            <a:r>
              <a:rPr lang="en-GB" sz="1600" dirty="0" smtClean="0">
                <a:solidFill>
                  <a:schemeClr val="bg2"/>
                </a:solidFill>
                <a:latin typeface="Arial" panose="020B0604020202020204" pitchFamily="34" charset="0"/>
                <a:cs typeface="Arial" panose="020B0604020202020204" pitchFamily="34" charset="0"/>
              </a:rPr>
              <a:t>What would be their size and are they detectable from orbital observations ?</a:t>
            </a:r>
            <a:endParaRPr lang="en-GB" sz="1600" dirty="0">
              <a:solidFill>
                <a:schemeClr val="bg2"/>
              </a:solidFill>
              <a:latin typeface="Arial" panose="020B0604020202020204" pitchFamily="34" charset="0"/>
              <a:cs typeface="Arial" panose="020B0604020202020204" pitchFamily="34" charset="0"/>
            </a:endParaRPr>
          </a:p>
        </p:txBody>
      </p:sp>
      <p:grpSp>
        <p:nvGrpSpPr>
          <p:cNvPr id="29" name="Groupe 28"/>
          <p:cNvGrpSpPr/>
          <p:nvPr/>
        </p:nvGrpSpPr>
        <p:grpSpPr>
          <a:xfrm>
            <a:off x="5289726" y="142175"/>
            <a:ext cx="6111512" cy="4491901"/>
            <a:chOff x="5508768" y="322358"/>
            <a:chExt cx="6111512" cy="4491901"/>
          </a:xfrm>
        </p:grpSpPr>
        <p:pic>
          <p:nvPicPr>
            <p:cNvPr id="30" name="Image 29">
              <a:hlinkClick r:id="rId6"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6906" y="2918984"/>
              <a:ext cx="2785256" cy="18911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1" name="Image 30">
              <a:hlinkClick r:id="rId7" action="ppaction://hlinksldjump"/>
            </p:cNvPr>
            <p:cNvPicPr>
              <a:picLocks noChangeAspect="1"/>
            </p:cNvPicPr>
            <p:nvPr/>
          </p:nvPicPr>
          <p:blipFill rotWithShape="1">
            <a:blip r:embed="rId10"/>
            <a:srcRect l="5492" t="5284" r="5008" b="5587"/>
            <a:stretch/>
          </p:blipFill>
          <p:spPr>
            <a:xfrm>
              <a:off x="6430130" y="752420"/>
              <a:ext cx="2792032" cy="20547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2" name="Image 31">
              <a:hlinkClick r:id="rId8" action="ppaction://hlinksldjump"/>
            </p:cNvPr>
            <p:cNvPicPr>
              <a:picLocks noChangeAspect="1"/>
            </p:cNvPicPr>
            <p:nvPr/>
          </p:nvPicPr>
          <p:blipFill rotWithShape="1">
            <a:blip r:embed="rId11"/>
            <a:srcRect l="2944" r="4568" b="14298"/>
            <a:stretch/>
          </p:blipFill>
          <p:spPr>
            <a:xfrm>
              <a:off x="9576601" y="752420"/>
              <a:ext cx="2043679" cy="20684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3" name="Rectangle 32"/>
            <p:cNvSpPr/>
            <p:nvPr/>
          </p:nvSpPr>
          <p:spPr>
            <a:xfrm>
              <a:off x="9562642" y="2918985"/>
              <a:ext cx="2057638" cy="1895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solidFill>
                    <a:schemeClr val="bg2"/>
                  </a:solidFill>
                  <a:latin typeface="Arial" panose="020B0604020202020204" pitchFamily="34" charset="0"/>
                  <a:cs typeface="Arial" panose="020B0604020202020204" pitchFamily="34" charset="0"/>
                </a:rPr>
                <a:t>Ripples</a:t>
              </a:r>
              <a:r>
                <a:rPr lang="fr-FR" b="1" dirty="0" smtClean="0">
                  <a:solidFill>
                    <a:schemeClr val="bg2"/>
                  </a:solidFill>
                  <a:latin typeface="Arial" panose="020B0604020202020204" pitchFamily="34" charset="0"/>
                  <a:cs typeface="Arial" panose="020B0604020202020204" pitchFamily="34" charset="0"/>
                </a:rPr>
                <a:t> on Mars ?</a:t>
              </a:r>
              <a:endParaRPr lang="fr-FR" b="1" dirty="0">
                <a:solidFill>
                  <a:schemeClr val="bg2"/>
                </a:solidFill>
                <a:latin typeface="Arial" panose="020B0604020202020204" pitchFamily="34" charset="0"/>
                <a:cs typeface="Arial" panose="020B0604020202020204" pitchFamily="34" charset="0"/>
              </a:endParaRPr>
            </a:p>
          </p:txBody>
        </p:sp>
        <p:sp>
          <p:nvSpPr>
            <p:cNvPr id="34" name="ZoneTexte 33"/>
            <p:cNvSpPr txBox="1"/>
            <p:nvPr/>
          </p:nvSpPr>
          <p:spPr>
            <a:xfrm>
              <a:off x="7395053" y="322358"/>
              <a:ext cx="675185" cy="338554"/>
            </a:xfrm>
            <a:prstGeom prst="rect">
              <a:avLst/>
            </a:prstGeom>
            <a:noFill/>
          </p:spPr>
          <p:txBody>
            <a:bodyPr wrap="none" rtlCol="0">
              <a:spAutoFit/>
            </a:bodyPr>
            <a:lstStyle/>
            <a:p>
              <a:r>
                <a:rPr lang="fr-FR" sz="1600" dirty="0" err="1" smtClean="0">
                  <a:solidFill>
                    <a:schemeClr val="bg2"/>
                  </a:solidFill>
                  <a:latin typeface="Arial" panose="020B0604020202020204" pitchFamily="34" charset="0"/>
                  <a:cs typeface="Arial" panose="020B0604020202020204" pitchFamily="34" charset="0"/>
                </a:rPr>
                <a:t>Earth</a:t>
              </a:r>
              <a:endParaRPr lang="fr-FR" sz="1600" dirty="0">
                <a:solidFill>
                  <a:schemeClr val="bg2"/>
                </a:solidFill>
                <a:latin typeface="Arial" panose="020B0604020202020204" pitchFamily="34" charset="0"/>
                <a:cs typeface="Arial" panose="020B0604020202020204" pitchFamily="34" charset="0"/>
              </a:endParaRPr>
            </a:p>
          </p:txBody>
        </p:sp>
        <p:sp>
          <p:nvSpPr>
            <p:cNvPr id="35" name="ZoneTexte 34"/>
            <p:cNvSpPr txBox="1"/>
            <p:nvPr/>
          </p:nvSpPr>
          <p:spPr>
            <a:xfrm>
              <a:off x="10253889" y="369322"/>
              <a:ext cx="641522" cy="338554"/>
            </a:xfrm>
            <a:prstGeom prst="rect">
              <a:avLst/>
            </a:prstGeom>
            <a:noFill/>
          </p:spPr>
          <p:txBody>
            <a:bodyPr wrap="none" rtlCol="0">
              <a:spAutoFit/>
            </a:bodyPr>
            <a:lstStyle/>
            <a:p>
              <a:r>
                <a:rPr lang="fr-FR" sz="1600" dirty="0" smtClean="0">
                  <a:solidFill>
                    <a:schemeClr val="bg2"/>
                  </a:solidFill>
                  <a:latin typeface="Arial" panose="020B0604020202020204" pitchFamily="34" charset="0"/>
                  <a:cs typeface="Arial" panose="020B0604020202020204" pitchFamily="34" charset="0"/>
                </a:rPr>
                <a:t>Mars</a:t>
              </a:r>
              <a:endParaRPr lang="fr-FR" sz="1600" dirty="0">
                <a:solidFill>
                  <a:schemeClr val="bg2"/>
                </a:solidFill>
                <a:latin typeface="Arial" panose="020B0604020202020204" pitchFamily="34" charset="0"/>
                <a:cs typeface="Arial" panose="020B0604020202020204" pitchFamily="34" charset="0"/>
              </a:endParaRPr>
            </a:p>
          </p:txBody>
        </p:sp>
        <p:sp>
          <p:nvSpPr>
            <p:cNvPr id="36" name="ZoneTexte 35"/>
            <p:cNvSpPr txBox="1"/>
            <p:nvPr/>
          </p:nvSpPr>
          <p:spPr>
            <a:xfrm>
              <a:off x="5566254" y="1467270"/>
              <a:ext cx="764953" cy="584775"/>
            </a:xfrm>
            <a:prstGeom prst="rect">
              <a:avLst/>
            </a:prstGeom>
            <a:noFill/>
          </p:spPr>
          <p:txBody>
            <a:bodyPr wrap="none" rtlCol="0">
              <a:spAutoFit/>
            </a:bodyPr>
            <a:lstStyle/>
            <a:p>
              <a:pPr algn="ctr"/>
              <a:r>
                <a:rPr lang="fr-FR" sz="1600" dirty="0" smtClean="0">
                  <a:solidFill>
                    <a:schemeClr val="bg2"/>
                  </a:solidFill>
                  <a:latin typeface="Arial" panose="020B0604020202020204" pitchFamily="34" charset="0"/>
                  <a:cs typeface="Arial" panose="020B0604020202020204" pitchFamily="34" charset="0"/>
                </a:rPr>
                <a:t>Giant </a:t>
              </a:r>
            </a:p>
            <a:p>
              <a:pPr algn="ctr"/>
              <a:r>
                <a:rPr lang="fr-FR" sz="1600" dirty="0" err="1" smtClean="0">
                  <a:solidFill>
                    <a:schemeClr val="bg2"/>
                  </a:solidFill>
                  <a:latin typeface="Arial" panose="020B0604020202020204" pitchFamily="34" charset="0"/>
                  <a:cs typeface="Arial" panose="020B0604020202020204" pitchFamily="34" charset="0"/>
                </a:rPr>
                <a:t>waves</a:t>
              </a:r>
              <a:endParaRPr lang="fr-FR" sz="1600" dirty="0">
                <a:solidFill>
                  <a:schemeClr val="bg2"/>
                </a:solidFill>
                <a:latin typeface="Arial" panose="020B0604020202020204" pitchFamily="34" charset="0"/>
                <a:cs typeface="Arial" panose="020B0604020202020204" pitchFamily="34" charset="0"/>
              </a:endParaRPr>
            </a:p>
          </p:txBody>
        </p:sp>
        <p:sp>
          <p:nvSpPr>
            <p:cNvPr id="37" name="ZoneTexte 36"/>
            <p:cNvSpPr txBox="1"/>
            <p:nvPr/>
          </p:nvSpPr>
          <p:spPr>
            <a:xfrm>
              <a:off x="5508768" y="3629990"/>
              <a:ext cx="885178" cy="338554"/>
            </a:xfrm>
            <a:prstGeom prst="rect">
              <a:avLst/>
            </a:prstGeom>
            <a:noFill/>
          </p:spPr>
          <p:txBody>
            <a:bodyPr wrap="none" rtlCol="0">
              <a:spAutoFit/>
            </a:bodyPr>
            <a:lstStyle/>
            <a:p>
              <a:pPr algn="ctr"/>
              <a:r>
                <a:rPr lang="fr-FR" sz="1600" dirty="0" err="1" smtClean="0">
                  <a:solidFill>
                    <a:schemeClr val="bg2"/>
                  </a:solidFill>
                  <a:latin typeface="Arial" panose="020B0604020202020204" pitchFamily="34" charset="0"/>
                  <a:cs typeface="Arial" panose="020B0604020202020204" pitchFamily="34" charset="0"/>
                </a:rPr>
                <a:t>Ripples</a:t>
              </a:r>
              <a:endParaRPr lang="fr-FR" sz="1600" dirty="0">
                <a:solidFill>
                  <a:schemeClr val="bg2"/>
                </a:solidFill>
                <a:latin typeface="Arial" panose="020B0604020202020204" pitchFamily="34" charset="0"/>
                <a:cs typeface="Arial" panose="020B0604020202020204" pitchFamily="34" charset="0"/>
              </a:endParaRPr>
            </a:p>
          </p:txBody>
        </p:sp>
      </p:grpSp>
      <p:sp>
        <p:nvSpPr>
          <p:cNvPr id="38" name="AutoShape 41">
            <a:hlinkClick r:id="rId12" action="ppaction://hlinksldjump"/>
          </p:cNvPr>
          <p:cNvSpPr>
            <a:spLocks noChangeArrowheads="1"/>
          </p:cNvSpPr>
          <p:nvPr/>
        </p:nvSpPr>
        <p:spPr bwMode="auto">
          <a:xfrm>
            <a:off x="3473268" y="4577120"/>
            <a:ext cx="461700" cy="191394"/>
          </a:xfrm>
          <a:prstGeom prst="rightArrow">
            <a:avLst>
              <a:gd name="adj1" fmla="val 55880"/>
              <a:gd name="adj2" fmla="val 67278"/>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nl-NL"/>
          </a:p>
        </p:txBody>
      </p:sp>
      <p:sp>
        <p:nvSpPr>
          <p:cNvPr id="39" name="Ellipse 38"/>
          <p:cNvSpPr/>
          <p:nvPr/>
        </p:nvSpPr>
        <p:spPr>
          <a:xfrm flipH="1" flipV="1">
            <a:off x="2722330" y="4576657"/>
            <a:ext cx="159554" cy="1594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flipH="1" flipV="1">
            <a:off x="3027068" y="4574422"/>
            <a:ext cx="159554" cy="1594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6209853" y="572237"/>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a</a:t>
            </a:r>
            <a:endParaRPr lang="fr-FR" sz="1600" b="1" dirty="0">
              <a:solidFill>
                <a:schemeClr val="bg2"/>
              </a:solidFill>
              <a:latin typeface="Arial" panose="020B0604020202020204" pitchFamily="34" charset="0"/>
              <a:cs typeface="Arial" panose="020B0604020202020204" pitchFamily="34" charset="0"/>
            </a:endParaRPr>
          </a:p>
        </p:txBody>
      </p:sp>
      <p:sp>
        <p:nvSpPr>
          <p:cNvPr id="42" name="ZoneTexte 41"/>
          <p:cNvSpPr txBox="1"/>
          <p:nvPr/>
        </p:nvSpPr>
        <p:spPr>
          <a:xfrm>
            <a:off x="9359346" y="572237"/>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b</a:t>
            </a:r>
            <a:endParaRPr lang="fr-FR" sz="1600" b="1" dirty="0">
              <a:solidFill>
                <a:schemeClr val="bg2"/>
              </a:solidFill>
              <a:latin typeface="Arial" panose="020B0604020202020204" pitchFamily="34" charset="0"/>
              <a:cs typeface="Arial" panose="020B0604020202020204" pitchFamily="34" charset="0"/>
            </a:endParaRPr>
          </a:p>
        </p:txBody>
      </p:sp>
      <p:sp>
        <p:nvSpPr>
          <p:cNvPr id="43" name="ZoneTexte 42"/>
          <p:cNvSpPr txBox="1"/>
          <p:nvPr/>
        </p:nvSpPr>
        <p:spPr>
          <a:xfrm>
            <a:off x="6216629" y="2738178"/>
            <a:ext cx="309531" cy="338554"/>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bg2"/>
                </a:solidFill>
                <a:latin typeface="Arial" panose="020B0604020202020204" pitchFamily="34" charset="0"/>
                <a:cs typeface="Arial" panose="020B0604020202020204" pitchFamily="34" charset="0"/>
              </a:rPr>
              <a:t>c</a:t>
            </a:r>
            <a:endParaRPr lang="fr-FR" sz="1600" b="1" dirty="0">
              <a:solidFill>
                <a:schemeClr val="bg2"/>
              </a:solidFill>
              <a:latin typeface="Arial" panose="020B0604020202020204" pitchFamily="34" charset="0"/>
              <a:cs typeface="Arial" panose="020B0604020202020204" pitchFamily="34" charset="0"/>
            </a:endParaRPr>
          </a:p>
        </p:txBody>
      </p:sp>
      <p:sp>
        <p:nvSpPr>
          <p:cNvPr id="44" name="Rectangle à coins arrondis 43"/>
          <p:cNvSpPr/>
          <p:nvPr/>
        </p:nvSpPr>
        <p:spPr>
          <a:xfrm>
            <a:off x="524004" y="5093931"/>
            <a:ext cx="2303765" cy="1563475"/>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656294" y="5339341"/>
            <a:ext cx="2039183" cy="1061829"/>
          </a:xfrm>
          <a:prstGeom prst="rect">
            <a:avLst/>
          </a:prstGeom>
          <a:noFill/>
        </p:spPr>
        <p:txBody>
          <a:bodyPr wrap="square" rtlCol="0">
            <a:spAutoFit/>
          </a:bodyPr>
          <a:lstStyle/>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Motivation</a:t>
            </a:r>
          </a:p>
          <a:p>
            <a:pPr algn="ctr"/>
            <a:r>
              <a:rPr lang="fr-FR" sz="2100" b="1" dirty="0"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a:t>
            </a:r>
          </a:p>
          <a:p>
            <a:pPr algn="ctr"/>
            <a:r>
              <a:rPr lang="fr-FR" sz="2100" b="1" dirty="0" err="1" smtClean="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Assumptions</a:t>
            </a:r>
            <a:endParaRPr lang="fr-FR" sz="2100"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206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Personnalisé 1">
      <a:dk1>
        <a:sysClr val="windowText" lastClr="000000"/>
      </a:dk1>
      <a:lt1>
        <a:sysClr val="window" lastClr="FFFFFF"/>
      </a:lt1>
      <a:dk2>
        <a:srgbClr val="373545"/>
      </a:dk2>
      <a:lt2>
        <a:srgbClr val="CEDBE6"/>
      </a:lt2>
      <a:accent1>
        <a:srgbClr val="FFFFFF"/>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9014</TotalTime>
  <Words>7763</Words>
  <Application>Microsoft Office PowerPoint</Application>
  <PresentationFormat>Grand écran</PresentationFormat>
  <Paragraphs>869</Paragraphs>
  <Slides>31</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31</vt:i4>
      </vt:variant>
    </vt:vector>
  </HeadingPairs>
  <TitlesOfParts>
    <vt:vector size="39" baseType="lpstr">
      <vt:lpstr>Arial</vt:lpstr>
      <vt:lpstr>Calibri</vt:lpstr>
      <vt:lpstr>Calibri Light</vt:lpstr>
      <vt:lpstr>Cambria Math</vt:lpstr>
      <vt:lpstr>Century Gothic</vt:lpstr>
      <vt:lpstr>Wingdings 3</vt:lpstr>
      <vt:lpstr>Thème Office</vt:lpstr>
      <vt:lpstr>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Maï Bordiec</dc:creator>
  <cp:lastModifiedBy>Maï Bordiec</cp:lastModifiedBy>
  <cp:revision>119</cp:revision>
  <dcterms:created xsi:type="dcterms:W3CDTF">2017-04-12T18:20:28Z</dcterms:created>
  <dcterms:modified xsi:type="dcterms:W3CDTF">2017-04-27T05:49:28Z</dcterms:modified>
</cp:coreProperties>
</file>