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70" r:id="rId2"/>
    <p:sldId id="302" r:id="rId3"/>
    <p:sldId id="312" r:id="rId4"/>
    <p:sldId id="303" r:id="rId5"/>
    <p:sldId id="283" r:id="rId6"/>
    <p:sldId id="284" r:id="rId7"/>
    <p:sldId id="290" r:id="rId8"/>
    <p:sldId id="297" r:id="rId9"/>
    <p:sldId id="271" r:id="rId10"/>
    <p:sldId id="285" r:id="rId11"/>
    <p:sldId id="304" r:id="rId12"/>
    <p:sldId id="307" r:id="rId13"/>
    <p:sldId id="308" r:id="rId14"/>
    <p:sldId id="309" r:id="rId15"/>
    <p:sldId id="305" r:id="rId16"/>
    <p:sldId id="306" r:id="rId17"/>
    <p:sldId id="276" r:id="rId18"/>
    <p:sldId id="293" r:id="rId19"/>
    <p:sldId id="262" r:id="rId20"/>
    <p:sldId id="263" r:id="rId21"/>
    <p:sldId id="264" r:id="rId22"/>
    <p:sldId id="265" r:id="rId23"/>
    <p:sldId id="311" r:id="rId24"/>
    <p:sldId id="300" r:id="rId25"/>
    <p:sldId id="299" r:id="rId26"/>
    <p:sldId id="278" r:id="rId27"/>
    <p:sldId id="279" r:id="rId28"/>
    <p:sldId id="268" r:id="rId29"/>
    <p:sldId id="269" r:id="rId30"/>
    <p:sldId id="313" r:id="rId31"/>
    <p:sldId id="314" r:id="rId3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tefano Aretusini" initials="SA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F7F7"/>
    <a:srgbClr val="00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606" autoAdjust="0"/>
    <p:restoredTop sz="88640" autoAdjust="0"/>
  </p:normalViewPr>
  <p:slideViewPr>
    <p:cSldViewPr snapToGrid="0" snapToObjects="1">
      <p:cViewPr>
        <p:scale>
          <a:sx n="66" d="100"/>
          <a:sy n="66" d="100"/>
        </p:scale>
        <p:origin x="1363" y="-158"/>
      </p:cViewPr>
      <p:guideLst>
        <p:guide orient="horz" pos="2160"/>
        <p:guide pos="2880"/>
      </p:guideLst>
    </p:cSldViewPr>
  </p:slideViewPr>
  <p:notesTextViewPr>
    <p:cViewPr>
      <p:scale>
        <a:sx n="150" d="100"/>
        <a:sy n="15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slide" Target="../slides/slide28.xml"/><Relationship Id="rId3" Type="http://schemas.openxmlformats.org/officeDocument/2006/relationships/slide" Target="../slides/slide22.xml"/><Relationship Id="rId7" Type="http://schemas.openxmlformats.org/officeDocument/2006/relationships/slide" Target="../slides/slide19.xml"/><Relationship Id="rId2" Type="http://schemas.openxmlformats.org/officeDocument/2006/relationships/slide" Target="../slides/slide29.xml"/><Relationship Id="rId1" Type="http://schemas.openxmlformats.org/officeDocument/2006/relationships/slide" Target="../slides/slide5.xml"/><Relationship Id="rId6" Type="http://schemas.openxmlformats.org/officeDocument/2006/relationships/slide" Target="../slides/slide18.xml"/><Relationship Id="rId5" Type="http://schemas.openxmlformats.org/officeDocument/2006/relationships/slide" Target="../slides/slide15.xml"/><Relationship Id="rId4" Type="http://schemas.openxmlformats.org/officeDocument/2006/relationships/slide" Target="../slides/slide1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B9B2D22-39F0-41BA-B3EB-08E628B888FF}" type="doc">
      <dgm:prSet loTypeId="urn:microsoft.com/office/officeart/2005/8/layout/l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821EFFAE-10AE-4297-BB2F-DD54B7D4BC77}">
      <dgm:prSet phldrT="[Testo]" custT="1"/>
      <dgm:spPr>
        <a:solidFill>
          <a:srgbClr val="0070C0"/>
        </a:solidFill>
      </dgm:spPr>
      <dgm:t>
        <a:bodyPr/>
        <a:lstStyle/>
        <a:p>
          <a:r>
            <a:rPr lang="it-IT" sz="2400" dirty="0"/>
            <a:t>INTRODUCTION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 action="ppaction://hlinksldjump"/>
          </dgm14:cNvPr>
        </a:ext>
      </dgm:extLst>
    </dgm:pt>
    <dgm:pt modelId="{87B5A5F6-2759-4759-B8FF-F1F20ACDA705}" type="parTrans" cxnId="{330DDB17-DB85-473A-8DAF-6EB4000D0097}">
      <dgm:prSet/>
      <dgm:spPr/>
      <dgm:t>
        <a:bodyPr/>
        <a:lstStyle/>
        <a:p>
          <a:endParaRPr lang="it-IT" sz="2000"/>
        </a:p>
      </dgm:t>
    </dgm:pt>
    <dgm:pt modelId="{0AB65CD9-83C6-46C8-9BB1-2BDEA5C8828F}" type="sibTrans" cxnId="{330DDB17-DB85-473A-8DAF-6EB4000D0097}">
      <dgm:prSet/>
      <dgm:spPr>
        <a:ln>
          <a:solidFill>
            <a:schemeClr val="tx1"/>
          </a:solidFill>
        </a:ln>
      </dgm:spPr>
      <dgm:t>
        <a:bodyPr/>
        <a:lstStyle/>
        <a:p>
          <a:endParaRPr lang="it-IT" sz="2000"/>
        </a:p>
      </dgm:t>
    </dgm:pt>
    <dgm:pt modelId="{89A4EAED-6FE2-4D0D-805B-3B5C29C7CDFB}">
      <dgm:prSet phldrT="[Testo]" custT="1"/>
      <dgm:spPr>
        <a:solidFill>
          <a:srgbClr val="00B0F0"/>
        </a:solidFill>
      </dgm:spPr>
      <dgm:t>
        <a:bodyPr/>
        <a:lstStyle/>
        <a:p>
          <a:r>
            <a:rPr lang="it-IT" sz="2400" dirty="0"/>
            <a:t>METHODS</a:t>
          </a:r>
        </a:p>
      </dgm:t>
    </dgm:pt>
    <dgm:pt modelId="{F0A1A400-9172-43A6-8380-F1A193E24350}" type="parTrans" cxnId="{197BB2C5-FE63-454E-833E-6FA94A27FD1A}">
      <dgm:prSet/>
      <dgm:spPr/>
      <dgm:t>
        <a:bodyPr/>
        <a:lstStyle/>
        <a:p>
          <a:endParaRPr lang="it-IT" sz="2000"/>
        </a:p>
      </dgm:t>
    </dgm:pt>
    <dgm:pt modelId="{932A653A-083B-41DD-B408-1A8BDA8D6D9D}" type="sibTrans" cxnId="{197BB2C5-FE63-454E-833E-6FA94A27FD1A}">
      <dgm:prSet/>
      <dgm:spPr>
        <a:ln>
          <a:solidFill>
            <a:schemeClr val="tx1"/>
          </a:solidFill>
        </a:ln>
      </dgm:spPr>
      <dgm:t>
        <a:bodyPr/>
        <a:lstStyle/>
        <a:p>
          <a:endParaRPr lang="it-IT" sz="2000"/>
        </a:p>
      </dgm:t>
    </dgm:pt>
    <dgm:pt modelId="{4443D867-7C13-41E9-870D-133F97799051}">
      <dgm:prSet phldrT="[Testo]" custT="1"/>
      <dgm:spPr>
        <a:solidFill>
          <a:srgbClr val="002060"/>
        </a:solidFill>
      </dgm:spPr>
      <dgm:t>
        <a:bodyPr/>
        <a:lstStyle/>
        <a:p>
          <a:r>
            <a:rPr lang="it-IT" sz="2400" dirty="0"/>
            <a:t>RESULTS</a:t>
          </a:r>
        </a:p>
      </dgm:t>
    </dgm:pt>
    <dgm:pt modelId="{5BF8A0DD-9E7B-453A-9EE4-1F32365547F1}" type="parTrans" cxnId="{FD5983D2-AFB8-4294-89D5-4086F7F10AE7}">
      <dgm:prSet/>
      <dgm:spPr/>
      <dgm:t>
        <a:bodyPr/>
        <a:lstStyle/>
        <a:p>
          <a:endParaRPr lang="it-IT" sz="2000"/>
        </a:p>
      </dgm:t>
    </dgm:pt>
    <dgm:pt modelId="{E54B43B9-9435-4B2D-92FF-3AA2FA628968}" type="sibTrans" cxnId="{FD5983D2-AFB8-4294-89D5-4086F7F10AE7}">
      <dgm:prSet/>
      <dgm:spPr>
        <a:ln>
          <a:solidFill>
            <a:schemeClr val="tx1"/>
          </a:solidFill>
        </a:ln>
      </dgm:spPr>
      <dgm:t>
        <a:bodyPr/>
        <a:lstStyle/>
        <a:p>
          <a:endParaRPr lang="it-IT" sz="2000"/>
        </a:p>
      </dgm:t>
    </dgm:pt>
    <dgm:pt modelId="{CC7ED01B-57A5-4E61-8A18-574EC81C3BD9}">
      <dgm:prSet phldrT="[Testo]" custT="1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it-IT" sz="2400" dirty="0"/>
            <a:t>DISCUSSION</a:t>
          </a:r>
        </a:p>
      </dgm:t>
    </dgm:pt>
    <dgm:pt modelId="{70D934FC-F222-41A4-835B-C307A78F3C0A}" type="parTrans" cxnId="{DABB8292-73D0-4FA2-B3D3-DD29BD60F556}">
      <dgm:prSet/>
      <dgm:spPr/>
      <dgm:t>
        <a:bodyPr/>
        <a:lstStyle/>
        <a:p>
          <a:endParaRPr lang="it-IT" sz="2000"/>
        </a:p>
      </dgm:t>
    </dgm:pt>
    <dgm:pt modelId="{14B73437-19B0-43F9-98B5-24BA33983170}" type="sibTrans" cxnId="{DABB8292-73D0-4FA2-B3D3-DD29BD60F556}">
      <dgm:prSet/>
      <dgm:spPr>
        <a:ln>
          <a:solidFill>
            <a:schemeClr val="tx1"/>
          </a:solidFill>
        </a:ln>
      </dgm:spPr>
      <dgm:t>
        <a:bodyPr/>
        <a:lstStyle/>
        <a:p>
          <a:endParaRPr lang="it-IT" sz="2000"/>
        </a:p>
      </dgm:t>
    </dgm:pt>
    <dgm:pt modelId="{16097D1B-868D-4E90-9AB9-7EEA069EDA2A}">
      <dgm:prSet phldrT="[Testo]" custT="1"/>
      <dgm:spPr>
        <a:solidFill>
          <a:srgbClr val="FF0000"/>
        </a:solidFill>
      </dgm:spPr>
      <dgm:t>
        <a:bodyPr/>
        <a:lstStyle/>
        <a:p>
          <a:r>
            <a:rPr lang="it-IT" sz="2400" dirty="0"/>
            <a:t>CONCLUSIONS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2" action="ppaction://hlinksldjump"/>
          </dgm14:cNvPr>
        </a:ext>
      </dgm:extLst>
    </dgm:pt>
    <dgm:pt modelId="{4C25A1B9-7494-4D54-BB39-6AB1694173B6}" type="parTrans" cxnId="{58B2A1CC-17CA-43BD-A551-CDFFB57BA699}">
      <dgm:prSet/>
      <dgm:spPr/>
      <dgm:t>
        <a:bodyPr/>
        <a:lstStyle/>
        <a:p>
          <a:endParaRPr lang="it-IT" sz="2000"/>
        </a:p>
      </dgm:t>
    </dgm:pt>
    <dgm:pt modelId="{588EC0E4-A592-4426-9762-192AAEE82ECA}" type="sibTrans" cxnId="{58B2A1CC-17CA-43BD-A551-CDFFB57BA699}">
      <dgm:prSet/>
      <dgm:spPr/>
      <dgm:t>
        <a:bodyPr/>
        <a:lstStyle/>
        <a:p>
          <a:endParaRPr lang="it-IT" sz="2000"/>
        </a:p>
      </dgm:t>
    </dgm:pt>
    <dgm:pt modelId="{73F57040-B790-4D15-A624-B6A22125C8D8}">
      <dgm:prSet phldrT="[Testo]" custT="1"/>
      <dgm:spPr>
        <a:solidFill>
          <a:schemeClr val="accent5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it-IT" sz="1800" dirty="0"/>
            <a:t>DEFORMATION PROCESSES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3" action="ppaction://hlinksldjump"/>
          </dgm14:cNvPr>
        </a:ext>
      </dgm:extLst>
    </dgm:pt>
    <dgm:pt modelId="{9267C0DC-FEDA-4AC6-83F3-01EB4BF95536}" type="parTrans" cxnId="{3B1E2F63-E640-40E0-84CC-6272647BE3E2}">
      <dgm:prSet/>
      <dgm:spPr/>
      <dgm:t>
        <a:bodyPr/>
        <a:lstStyle/>
        <a:p>
          <a:endParaRPr lang="it-IT" sz="2000"/>
        </a:p>
      </dgm:t>
    </dgm:pt>
    <dgm:pt modelId="{4181D30A-1897-4C30-B9CD-EAA3404E6D35}" type="sibTrans" cxnId="{3B1E2F63-E640-40E0-84CC-6272647BE3E2}">
      <dgm:prSet/>
      <dgm:spPr/>
      <dgm:t>
        <a:bodyPr/>
        <a:lstStyle/>
        <a:p>
          <a:endParaRPr lang="it-IT" sz="2000"/>
        </a:p>
      </dgm:t>
    </dgm:pt>
    <dgm:pt modelId="{3A240495-559D-45C5-B748-E41ED63A30AE}">
      <dgm:prSet phldrT="[Testo]" custT="1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r>
            <a:rPr lang="it-IT" sz="1800" dirty="0"/>
            <a:t>EXPERIMENTS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4" action="ppaction://hlinksldjump"/>
          </dgm14:cNvPr>
        </a:ext>
      </dgm:extLst>
    </dgm:pt>
    <dgm:pt modelId="{0D804109-011E-4ED7-AB3F-A2A06F9B0A40}" type="parTrans" cxnId="{F25AF0DC-1DF0-4AB0-AE03-451B277453F0}">
      <dgm:prSet/>
      <dgm:spPr/>
      <dgm:t>
        <a:bodyPr/>
        <a:lstStyle/>
        <a:p>
          <a:endParaRPr lang="it-IT" sz="2000"/>
        </a:p>
      </dgm:t>
    </dgm:pt>
    <dgm:pt modelId="{D20C201E-69C4-480F-9129-DAE7F48051A6}" type="sibTrans" cxnId="{F25AF0DC-1DF0-4AB0-AE03-451B277453F0}">
      <dgm:prSet/>
      <dgm:spPr/>
      <dgm:t>
        <a:bodyPr/>
        <a:lstStyle/>
        <a:p>
          <a:endParaRPr lang="it-IT" sz="2000"/>
        </a:p>
      </dgm:t>
    </dgm:pt>
    <dgm:pt modelId="{AB0B7AA8-E522-4003-859A-53720FB3D736}">
      <dgm:prSet phldrT="[Testo]" custT="1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r>
            <a:rPr lang="it-IT" sz="1800" dirty="0"/>
            <a:t>ADVANCED MICROSCOPY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5" action="ppaction://hlinksldjump"/>
          </dgm14:cNvPr>
        </a:ext>
      </dgm:extLst>
    </dgm:pt>
    <dgm:pt modelId="{FC6D4BFC-9748-4A37-A71C-5A75B2997801}" type="parTrans" cxnId="{DAFD505D-07E4-4836-AE64-D0D53EB90DA5}">
      <dgm:prSet/>
      <dgm:spPr/>
      <dgm:t>
        <a:bodyPr/>
        <a:lstStyle/>
        <a:p>
          <a:endParaRPr lang="it-IT" sz="2000"/>
        </a:p>
      </dgm:t>
    </dgm:pt>
    <dgm:pt modelId="{7DB7314A-FC59-4B56-AA06-D10C093FFA21}" type="sibTrans" cxnId="{DAFD505D-07E4-4836-AE64-D0D53EB90DA5}">
      <dgm:prSet/>
      <dgm:spPr/>
      <dgm:t>
        <a:bodyPr/>
        <a:lstStyle/>
        <a:p>
          <a:endParaRPr lang="it-IT" sz="2000"/>
        </a:p>
      </dgm:t>
    </dgm:pt>
    <dgm:pt modelId="{BA025983-CE16-45C4-9E49-96C21589E71B}">
      <dgm:prSet phldrT="[Testo]" custT="1"/>
      <dgm:spPr>
        <a:solidFill>
          <a:schemeClr val="tx2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it-IT" sz="1800" dirty="0"/>
            <a:t>FRICTION COEFFICIENT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6" action="ppaction://hlinksldjump"/>
          </dgm14:cNvPr>
        </a:ext>
      </dgm:extLst>
    </dgm:pt>
    <dgm:pt modelId="{B88EB81C-7DF0-4668-A596-35285E2FB8E3}" type="parTrans" cxnId="{29844152-1631-41E0-A416-57AF89789858}">
      <dgm:prSet/>
      <dgm:spPr/>
      <dgm:t>
        <a:bodyPr/>
        <a:lstStyle/>
        <a:p>
          <a:endParaRPr lang="it-IT" sz="2000"/>
        </a:p>
      </dgm:t>
    </dgm:pt>
    <dgm:pt modelId="{BA98B060-5B2E-4BAE-9F72-4D4EF27F3BD6}" type="sibTrans" cxnId="{29844152-1631-41E0-A416-57AF89789858}">
      <dgm:prSet/>
      <dgm:spPr/>
      <dgm:t>
        <a:bodyPr/>
        <a:lstStyle/>
        <a:p>
          <a:endParaRPr lang="it-IT" sz="2000"/>
        </a:p>
      </dgm:t>
    </dgm:pt>
    <dgm:pt modelId="{83FAA671-7926-46D7-9762-58E171581293}">
      <dgm:prSet phldrT="[Testo]" custT="1"/>
      <dgm:spPr>
        <a:solidFill>
          <a:schemeClr val="tx2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it-IT" sz="1800" dirty="0"/>
            <a:t>NANO-FOLIATION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7" action="ppaction://hlinksldjump"/>
          </dgm14:cNvPr>
        </a:ext>
      </dgm:extLst>
    </dgm:pt>
    <dgm:pt modelId="{32F2DB61-DD90-4E1A-B46B-A9CA46F88F47}" type="parTrans" cxnId="{AC69C1AD-6B0B-427E-8A50-6F40968D7C7C}">
      <dgm:prSet/>
      <dgm:spPr/>
      <dgm:t>
        <a:bodyPr/>
        <a:lstStyle/>
        <a:p>
          <a:endParaRPr lang="it-IT" sz="2000"/>
        </a:p>
      </dgm:t>
    </dgm:pt>
    <dgm:pt modelId="{D58AB11B-562F-4779-ADB5-90F845755457}" type="sibTrans" cxnId="{AC69C1AD-6B0B-427E-8A50-6F40968D7C7C}">
      <dgm:prSet/>
      <dgm:spPr/>
      <dgm:t>
        <a:bodyPr/>
        <a:lstStyle/>
        <a:p>
          <a:endParaRPr lang="it-IT" sz="2000"/>
        </a:p>
      </dgm:t>
    </dgm:pt>
    <dgm:pt modelId="{76CB1E92-DD47-4E88-A17A-DD82960E75A6}">
      <dgm:prSet phldrT="[Testo]" custT="1"/>
      <dgm:spPr>
        <a:solidFill>
          <a:schemeClr val="accent5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it-IT" sz="1800" dirty="0"/>
            <a:t>SEISMOLOGY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8" action="ppaction://hlinksldjump"/>
          </dgm14:cNvPr>
        </a:ext>
      </dgm:extLst>
    </dgm:pt>
    <dgm:pt modelId="{AA598D85-322E-422B-87A2-09642EFA742B}" type="parTrans" cxnId="{BADBEC46-9F2D-4DAC-8E30-36F8A4A7D3DB}">
      <dgm:prSet/>
      <dgm:spPr/>
      <dgm:t>
        <a:bodyPr/>
        <a:lstStyle/>
        <a:p>
          <a:endParaRPr lang="it-IT"/>
        </a:p>
      </dgm:t>
    </dgm:pt>
    <dgm:pt modelId="{6A24C56F-2010-4500-B1AE-CFB32E97BDCD}" type="sibTrans" cxnId="{BADBEC46-9F2D-4DAC-8E30-36F8A4A7D3DB}">
      <dgm:prSet/>
      <dgm:spPr/>
      <dgm:t>
        <a:bodyPr/>
        <a:lstStyle/>
        <a:p>
          <a:endParaRPr lang="it-IT"/>
        </a:p>
      </dgm:t>
    </dgm:pt>
    <dgm:pt modelId="{5CF1437D-C6C3-48EC-9C1B-A16F72B3FED2}" type="pres">
      <dgm:prSet presAssocID="{EB9B2D22-39F0-41BA-B3EB-08E628B888FF}" presName="Name0" presStyleCnt="0">
        <dgm:presLayoutVars>
          <dgm:chPref val="3"/>
          <dgm:dir/>
          <dgm:animLvl val="lvl"/>
          <dgm:resizeHandles/>
        </dgm:presLayoutVars>
      </dgm:prSet>
      <dgm:spPr/>
    </dgm:pt>
    <dgm:pt modelId="{0BE6EB00-C560-4CDC-9D43-5AE5B8C007B0}" type="pres">
      <dgm:prSet presAssocID="{821EFFAE-10AE-4297-BB2F-DD54B7D4BC77}" presName="horFlow" presStyleCnt="0"/>
      <dgm:spPr/>
    </dgm:pt>
    <dgm:pt modelId="{82874E23-ED62-4932-99A6-07823A482890}" type="pres">
      <dgm:prSet presAssocID="{821EFFAE-10AE-4297-BB2F-DD54B7D4BC77}" presName="bigChev" presStyleLbl="node1" presStyleIdx="0" presStyleCnt="5" custScaleX="144310"/>
      <dgm:spPr/>
    </dgm:pt>
    <dgm:pt modelId="{5660DD16-094D-4431-B018-54FE2808379D}" type="pres">
      <dgm:prSet presAssocID="{821EFFAE-10AE-4297-BB2F-DD54B7D4BC77}" presName="vSp" presStyleCnt="0"/>
      <dgm:spPr/>
    </dgm:pt>
    <dgm:pt modelId="{3225FAB8-C81C-4976-BE1E-532B2068125B}" type="pres">
      <dgm:prSet presAssocID="{89A4EAED-6FE2-4D0D-805B-3B5C29C7CDFB}" presName="horFlow" presStyleCnt="0"/>
      <dgm:spPr/>
    </dgm:pt>
    <dgm:pt modelId="{2C8680E4-4917-498B-8B80-9393B266FE69}" type="pres">
      <dgm:prSet presAssocID="{89A4EAED-6FE2-4D0D-805B-3B5C29C7CDFB}" presName="bigChev" presStyleLbl="node1" presStyleIdx="1" presStyleCnt="5" custScaleX="144310"/>
      <dgm:spPr/>
    </dgm:pt>
    <dgm:pt modelId="{C26EA3D9-CA0E-40C9-B38E-81C4C4CD5F17}" type="pres">
      <dgm:prSet presAssocID="{0D804109-011E-4ED7-AB3F-A2A06F9B0A40}" presName="parTrans" presStyleCnt="0"/>
      <dgm:spPr/>
    </dgm:pt>
    <dgm:pt modelId="{0C32BB55-BAE4-4F7A-A176-5EE3AF9152FE}" type="pres">
      <dgm:prSet presAssocID="{3A240495-559D-45C5-B748-E41ED63A30AE}" presName="node" presStyleLbl="alignAccFollowNode1" presStyleIdx="0" presStyleCnt="6" custScaleX="125047">
        <dgm:presLayoutVars>
          <dgm:bulletEnabled val="1"/>
        </dgm:presLayoutVars>
      </dgm:prSet>
      <dgm:spPr/>
    </dgm:pt>
    <dgm:pt modelId="{52FDDBC4-A612-400E-942F-94084B3BACD7}" type="pres">
      <dgm:prSet presAssocID="{D20C201E-69C4-480F-9129-DAE7F48051A6}" presName="sibTrans" presStyleCnt="0"/>
      <dgm:spPr/>
    </dgm:pt>
    <dgm:pt modelId="{64F94584-38CC-4F7C-8C05-90EF8B36DEA4}" type="pres">
      <dgm:prSet presAssocID="{AB0B7AA8-E522-4003-859A-53720FB3D736}" presName="node" presStyleLbl="alignAccFollowNode1" presStyleIdx="1" presStyleCnt="6" custScaleX="125047">
        <dgm:presLayoutVars>
          <dgm:bulletEnabled val="1"/>
        </dgm:presLayoutVars>
      </dgm:prSet>
      <dgm:spPr/>
    </dgm:pt>
    <dgm:pt modelId="{0491BED8-B26C-4E8A-B1AF-2FCA9FC15DA4}" type="pres">
      <dgm:prSet presAssocID="{89A4EAED-6FE2-4D0D-805B-3B5C29C7CDFB}" presName="vSp" presStyleCnt="0"/>
      <dgm:spPr/>
    </dgm:pt>
    <dgm:pt modelId="{51AE7FC2-AADF-4389-8199-BD156F0070F7}" type="pres">
      <dgm:prSet presAssocID="{4443D867-7C13-41E9-870D-133F97799051}" presName="horFlow" presStyleCnt="0"/>
      <dgm:spPr/>
    </dgm:pt>
    <dgm:pt modelId="{949D32C8-3567-4B7D-8362-CF2AF94D4D9D}" type="pres">
      <dgm:prSet presAssocID="{4443D867-7C13-41E9-870D-133F97799051}" presName="bigChev" presStyleLbl="node1" presStyleIdx="2" presStyleCnt="5" custScaleX="144310"/>
      <dgm:spPr/>
    </dgm:pt>
    <dgm:pt modelId="{98F8C5D1-B40E-4E3F-94F2-88B7B551D587}" type="pres">
      <dgm:prSet presAssocID="{B88EB81C-7DF0-4668-A596-35285E2FB8E3}" presName="parTrans" presStyleCnt="0"/>
      <dgm:spPr/>
    </dgm:pt>
    <dgm:pt modelId="{EA178E67-D701-4FD0-B644-BEA2FE579658}" type="pres">
      <dgm:prSet presAssocID="{BA025983-CE16-45C4-9E49-96C21589E71B}" presName="node" presStyleLbl="alignAccFollowNode1" presStyleIdx="2" presStyleCnt="6" custScaleX="125047">
        <dgm:presLayoutVars>
          <dgm:bulletEnabled val="1"/>
        </dgm:presLayoutVars>
      </dgm:prSet>
      <dgm:spPr/>
    </dgm:pt>
    <dgm:pt modelId="{EF681DB0-4106-4A97-A0C0-429899809C63}" type="pres">
      <dgm:prSet presAssocID="{BA98B060-5B2E-4BAE-9F72-4D4EF27F3BD6}" presName="sibTrans" presStyleCnt="0"/>
      <dgm:spPr/>
    </dgm:pt>
    <dgm:pt modelId="{70C44A04-9DB3-4E30-9FAC-7618C1EA7CB7}" type="pres">
      <dgm:prSet presAssocID="{83FAA671-7926-46D7-9762-58E171581293}" presName="node" presStyleLbl="alignAccFollowNode1" presStyleIdx="3" presStyleCnt="6" custScaleX="125047">
        <dgm:presLayoutVars>
          <dgm:bulletEnabled val="1"/>
        </dgm:presLayoutVars>
      </dgm:prSet>
      <dgm:spPr/>
    </dgm:pt>
    <dgm:pt modelId="{D74BE184-96EE-47AD-B5BC-0208A3283FB5}" type="pres">
      <dgm:prSet presAssocID="{4443D867-7C13-41E9-870D-133F97799051}" presName="vSp" presStyleCnt="0"/>
      <dgm:spPr/>
    </dgm:pt>
    <dgm:pt modelId="{068D6416-C3D7-4736-BB92-2F1E000DF685}" type="pres">
      <dgm:prSet presAssocID="{CC7ED01B-57A5-4E61-8A18-574EC81C3BD9}" presName="horFlow" presStyleCnt="0"/>
      <dgm:spPr/>
    </dgm:pt>
    <dgm:pt modelId="{5C5287AA-83EA-4D2F-AA17-F8B8FB89304A}" type="pres">
      <dgm:prSet presAssocID="{CC7ED01B-57A5-4E61-8A18-574EC81C3BD9}" presName="bigChev" presStyleLbl="node1" presStyleIdx="3" presStyleCnt="5" custScaleX="144310"/>
      <dgm:spPr/>
    </dgm:pt>
    <dgm:pt modelId="{FC32FC7A-22E6-49C6-9505-1C82DE7F10DB}" type="pres">
      <dgm:prSet presAssocID="{9267C0DC-FEDA-4AC6-83F3-01EB4BF95536}" presName="parTrans" presStyleCnt="0"/>
      <dgm:spPr/>
    </dgm:pt>
    <dgm:pt modelId="{C834A5C7-B6DE-414A-9904-660901E3BCDA}" type="pres">
      <dgm:prSet presAssocID="{73F57040-B790-4D15-A624-B6A22125C8D8}" presName="node" presStyleLbl="alignAccFollowNode1" presStyleIdx="4" presStyleCnt="6" custScaleX="125047">
        <dgm:presLayoutVars>
          <dgm:bulletEnabled val="1"/>
        </dgm:presLayoutVars>
      </dgm:prSet>
      <dgm:spPr/>
    </dgm:pt>
    <dgm:pt modelId="{97E8CA0A-05D5-4AE1-9C7C-91FECE251A09}" type="pres">
      <dgm:prSet presAssocID="{4181D30A-1897-4C30-B9CD-EAA3404E6D35}" presName="sibTrans" presStyleCnt="0"/>
      <dgm:spPr/>
    </dgm:pt>
    <dgm:pt modelId="{2032E16E-0D5A-4BF4-92D4-E6D2A06CEBA2}" type="pres">
      <dgm:prSet presAssocID="{76CB1E92-DD47-4E88-A17A-DD82960E75A6}" presName="node" presStyleLbl="alignAccFollowNode1" presStyleIdx="5" presStyleCnt="6" custScaleX="125138">
        <dgm:presLayoutVars>
          <dgm:bulletEnabled val="1"/>
        </dgm:presLayoutVars>
      </dgm:prSet>
      <dgm:spPr/>
    </dgm:pt>
    <dgm:pt modelId="{D648FF32-6C5D-44EC-882E-453B6C27C380}" type="pres">
      <dgm:prSet presAssocID="{CC7ED01B-57A5-4E61-8A18-574EC81C3BD9}" presName="vSp" presStyleCnt="0"/>
      <dgm:spPr/>
    </dgm:pt>
    <dgm:pt modelId="{80069193-69B2-4F09-94D6-49EFC245BA4A}" type="pres">
      <dgm:prSet presAssocID="{16097D1B-868D-4E90-9AB9-7EEA069EDA2A}" presName="horFlow" presStyleCnt="0"/>
      <dgm:spPr/>
    </dgm:pt>
    <dgm:pt modelId="{5D95AFFB-7E38-4859-8699-C13256B6D491}" type="pres">
      <dgm:prSet presAssocID="{16097D1B-868D-4E90-9AB9-7EEA069EDA2A}" presName="bigChev" presStyleLbl="node1" presStyleIdx="4" presStyleCnt="5" custScaleX="144310"/>
      <dgm:spPr/>
    </dgm:pt>
  </dgm:ptLst>
  <dgm:cxnLst>
    <dgm:cxn modelId="{DABB8292-73D0-4FA2-B3D3-DD29BD60F556}" srcId="{EB9B2D22-39F0-41BA-B3EB-08E628B888FF}" destId="{CC7ED01B-57A5-4E61-8A18-574EC81C3BD9}" srcOrd="3" destOrd="0" parTransId="{70D934FC-F222-41A4-835B-C307A78F3C0A}" sibTransId="{14B73437-19B0-43F9-98B5-24BA33983170}"/>
    <dgm:cxn modelId="{1F4BF458-572E-44F5-B005-B31D25399201}" type="presOf" srcId="{821EFFAE-10AE-4297-BB2F-DD54B7D4BC77}" destId="{82874E23-ED62-4932-99A6-07823A482890}" srcOrd="0" destOrd="0" presId="urn:microsoft.com/office/officeart/2005/8/layout/lProcess3"/>
    <dgm:cxn modelId="{FD5983D2-AFB8-4294-89D5-4086F7F10AE7}" srcId="{EB9B2D22-39F0-41BA-B3EB-08E628B888FF}" destId="{4443D867-7C13-41E9-870D-133F97799051}" srcOrd="2" destOrd="0" parTransId="{5BF8A0DD-9E7B-453A-9EE4-1F32365547F1}" sibTransId="{E54B43B9-9435-4B2D-92FF-3AA2FA628968}"/>
    <dgm:cxn modelId="{58B2A1CC-17CA-43BD-A551-CDFFB57BA699}" srcId="{EB9B2D22-39F0-41BA-B3EB-08E628B888FF}" destId="{16097D1B-868D-4E90-9AB9-7EEA069EDA2A}" srcOrd="4" destOrd="0" parTransId="{4C25A1B9-7494-4D54-BB39-6AB1694173B6}" sibTransId="{588EC0E4-A592-4426-9762-192AAEE82ECA}"/>
    <dgm:cxn modelId="{1BBA0B66-DC99-447D-8979-0BD61ECC1267}" type="presOf" srcId="{EB9B2D22-39F0-41BA-B3EB-08E628B888FF}" destId="{5CF1437D-C6C3-48EC-9C1B-A16F72B3FED2}" srcOrd="0" destOrd="0" presId="urn:microsoft.com/office/officeart/2005/8/layout/lProcess3"/>
    <dgm:cxn modelId="{3B1E2F63-E640-40E0-84CC-6272647BE3E2}" srcId="{CC7ED01B-57A5-4E61-8A18-574EC81C3BD9}" destId="{73F57040-B790-4D15-A624-B6A22125C8D8}" srcOrd="0" destOrd="0" parTransId="{9267C0DC-FEDA-4AC6-83F3-01EB4BF95536}" sibTransId="{4181D30A-1897-4C30-B9CD-EAA3404E6D35}"/>
    <dgm:cxn modelId="{D771338E-06B2-43B6-9DF0-C0D129142766}" type="presOf" srcId="{83FAA671-7926-46D7-9762-58E171581293}" destId="{70C44A04-9DB3-4E30-9FAC-7618C1EA7CB7}" srcOrd="0" destOrd="0" presId="urn:microsoft.com/office/officeart/2005/8/layout/lProcess3"/>
    <dgm:cxn modelId="{330DDB17-DB85-473A-8DAF-6EB4000D0097}" srcId="{EB9B2D22-39F0-41BA-B3EB-08E628B888FF}" destId="{821EFFAE-10AE-4297-BB2F-DD54B7D4BC77}" srcOrd="0" destOrd="0" parTransId="{87B5A5F6-2759-4759-B8FF-F1F20ACDA705}" sibTransId="{0AB65CD9-83C6-46C8-9BB1-2BDEA5C8828F}"/>
    <dgm:cxn modelId="{BADBEC46-9F2D-4DAC-8E30-36F8A4A7D3DB}" srcId="{CC7ED01B-57A5-4E61-8A18-574EC81C3BD9}" destId="{76CB1E92-DD47-4E88-A17A-DD82960E75A6}" srcOrd="1" destOrd="0" parTransId="{AA598D85-322E-422B-87A2-09642EFA742B}" sibTransId="{6A24C56F-2010-4500-B1AE-CFB32E97BDCD}"/>
    <dgm:cxn modelId="{1CFFD775-21A0-427C-9CA4-FAE0E61D55B7}" type="presOf" srcId="{76CB1E92-DD47-4E88-A17A-DD82960E75A6}" destId="{2032E16E-0D5A-4BF4-92D4-E6D2A06CEBA2}" srcOrd="0" destOrd="0" presId="urn:microsoft.com/office/officeart/2005/8/layout/lProcess3"/>
    <dgm:cxn modelId="{861BBCD5-F945-42F2-B549-AD19A3DF9E6A}" type="presOf" srcId="{3A240495-559D-45C5-B748-E41ED63A30AE}" destId="{0C32BB55-BAE4-4F7A-A176-5EE3AF9152FE}" srcOrd="0" destOrd="0" presId="urn:microsoft.com/office/officeart/2005/8/layout/lProcess3"/>
    <dgm:cxn modelId="{29844152-1631-41E0-A416-57AF89789858}" srcId="{4443D867-7C13-41E9-870D-133F97799051}" destId="{BA025983-CE16-45C4-9E49-96C21589E71B}" srcOrd="0" destOrd="0" parTransId="{B88EB81C-7DF0-4668-A596-35285E2FB8E3}" sibTransId="{BA98B060-5B2E-4BAE-9F72-4D4EF27F3BD6}"/>
    <dgm:cxn modelId="{4891F549-03CE-4F39-9F6B-F861F0C6FB80}" type="presOf" srcId="{89A4EAED-6FE2-4D0D-805B-3B5C29C7CDFB}" destId="{2C8680E4-4917-498B-8B80-9393B266FE69}" srcOrd="0" destOrd="0" presId="urn:microsoft.com/office/officeart/2005/8/layout/lProcess3"/>
    <dgm:cxn modelId="{398EAE5A-2A17-4A0A-845A-B221A977F20A}" type="presOf" srcId="{AB0B7AA8-E522-4003-859A-53720FB3D736}" destId="{64F94584-38CC-4F7C-8C05-90EF8B36DEA4}" srcOrd="0" destOrd="0" presId="urn:microsoft.com/office/officeart/2005/8/layout/lProcess3"/>
    <dgm:cxn modelId="{AB9AD9AB-6071-4473-9C3F-C66848BC3F50}" type="presOf" srcId="{CC7ED01B-57A5-4E61-8A18-574EC81C3BD9}" destId="{5C5287AA-83EA-4D2F-AA17-F8B8FB89304A}" srcOrd="0" destOrd="0" presId="urn:microsoft.com/office/officeart/2005/8/layout/lProcess3"/>
    <dgm:cxn modelId="{CD31FC7F-346E-4446-97A1-8DAB8D26ACB6}" type="presOf" srcId="{BA025983-CE16-45C4-9E49-96C21589E71B}" destId="{EA178E67-D701-4FD0-B644-BEA2FE579658}" srcOrd="0" destOrd="0" presId="urn:microsoft.com/office/officeart/2005/8/layout/lProcess3"/>
    <dgm:cxn modelId="{8F9E81F9-3249-40BB-9C5C-0EA193F1AB1F}" type="presOf" srcId="{4443D867-7C13-41E9-870D-133F97799051}" destId="{949D32C8-3567-4B7D-8362-CF2AF94D4D9D}" srcOrd="0" destOrd="0" presId="urn:microsoft.com/office/officeart/2005/8/layout/lProcess3"/>
    <dgm:cxn modelId="{3A58CB5D-F0FA-47A8-85BC-2754E5388C59}" type="presOf" srcId="{16097D1B-868D-4E90-9AB9-7EEA069EDA2A}" destId="{5D95AFFB-7E38-4859-8699-C13256B6D491}" srcOrd="0" destOrd="0" presId="urn:microsoft.com/office/officeart/2005/8/layout/lProcess3"/>
    <dgm:cxn modelId="{F25AF0DC-1DF0-4AB0-AE03-451B277453F0}" srcId="{89A4EAED-6FE2-4D0D-805B-3B5C29C7CDFB}" destId="{3A240495-559D-45C5-B748-E41ED63A30AE}" srcOrd="0" destOrd="0" parTransId="{0D804109-011E-4ED7-AB3F-A2A06F9B0A40}" sibTransId="{D20C201E-69C4-480F-9129-DAE7F48051A6}"/>
    <dgm:cxn modelId="{DAFD505D-07E4-4836-AE64-D0D53EB90DA5}" srcId="{89A4EAED-6FE2-4D0D-805B-3B5C29C7CDFB}" destId="{AB0B7AA8-E522-4003-859A-53720FB3D736}" srcOrd="1" destOrd="0" parTransId="{FC6D4BFC-9748-4A37-A71C-5A75B2997801}" sibTransId="{7DB7314A-FC59-4B56-AA06-D10C093FFA21}"/>
    <dgm:cxn modelId="{AC69C1AD-6B0B-427E-8A50-6F40968D7C7C}" srcId="{4443D867-7C13-41E9-870D-133F97799051}" destId="{83FAA671-7926-46D7-9762-58E171581293}" srcOrd="1" destOrd="0" parTransId="{32F2DB61-DD90-4E1A-B46B-A9CA46F88F47}" sibTransId="{D58AB11B-562F-4779-ADB5-90F845755457}"/>
    <dgm:cxn modelId="{197BB2C5-FE63-454E-833E-6FA94A27FD1A}" srcId="{EB9B2D22-39F0-41BA-B3EB-08E628B888FF}" destId="{89A4EAED-6FE2-4D0D-805B-3B5C29C7CDFB}" srcOrd="1" destOrd="0" parTransId="{F0A1A400-9172-43A6-8380-F1A193E24350}" sibTransId="{932A653A-083B-41DD-B408-1A8BDA8D6D9D}"/>
    <dgm:cxn modelId="{70C3EF12-0A02-46F5-A2CB-CAEF6B880C09}" type="presOf" srcId="{73F57040-B790-4D15-A624-B6A22125C8D8}" destId="{C834A5C7-B6DE-414A-9904-660901E3BCDA}" srcOrd="0" destOrd="0" presId="urn:microsoft.com/office/officeart/2005/8/layout/lProcess3"/>
    <dgm:cxn modelId="{EC63D15A-D34B-41C5-B7E4-3607AB87AD8A}" type="presParOf" srcId="{5CF1437D-C6C3-48EC-9C1B-A16F72B3FED2}" destId="{0BE6EB00-C560-4CDC-9D43-5AE5B8C007B0}" srcOrd="0" destOrd="0" presId="urn:microsoft.com/office/officeart/2005/8/layout/lProcess3"/>
    <dgm:cxn modelId="{8D1A4B23-80DD-4E85-95E6-98EF067D1A00}" type="presParOf" srcId="{0BE6EB00-C560-4CDC-9D43-5AE5B8C007B0}" destId="{82874E23-ED62-4932-99A6-07823A482890}" srcOrd="0" destOrd="0" presId="urn:microsoft.com/office/officeart/2005/8/layout/lProcess3"/>
    <dgm:cxn modelId="{1BC93089-049F-4B3D-AD25-D6253B04C0B8}" type="presParOf" srcId="{5CF1437D-C6C3-48EC-9C1B-A16F72B3FED2}" destId="{5660DD16-094D-4431-B018-54FE2808379D}" srcOrd="1" destOrd="0" presId="urn:microsoft.com/office/officeart/2005/8/layout/lProcess3"/>
    <dgm:cxn modelId="{37B9FB25-42A6-478A-9746-9C652F2E6500}" type="presParOf" srcId="{5CF1437D-C6C3-48EC-9C1B-A16F72B3FED2}" destId="{3225FAB8-C81C-4976-BE1E-532B2068125B}" srcOrd="2" destOrd="0" presId="urn:microsoft.com/office/officeart/2005/8/layout/lProcess3"/>
    <dgm:cxn modelId="{00BD62BB-42C1-4DA1-99A6-EF3A246F0FF0}" type="presParOf" srcId="{3225FAB8-C81C-4976-BE1E-532B2068125B}" destId="{2C8680E4-4917-498B-8B80-9393B266FE69}" srcOrd="0" destOrd="0" presId="urn:microsoft.com/office/officeart/2005/8/layout/lProcess3"/>
    <dgm:cxn modelId="{BB0DDEF4-D136-4D9C-A5F1-F5A7216D2FDD}" type="presParOf" srcId="{3225FAB8-C81C-4976-BE1E-532B2068125B}" destId="{C26EA3D9-CA0E-40C9-B38E-81C4C4CD5F17}" srcOrd="1" destOrd="0" presId="urn:microsoft.com/office/officeart/2005/8/layout/lProcess3"/>
    <dgm:cxn modelId="{EF76BC86-7E72-4E95-A08A-F42BFDB07024}" type="presParOf" srcId="{3225FAB8-C81C-4976-BE1E-532B2068125B}" destId="{0C32BB55-BAE4-4F7A-A176-5EE3AF9152FE}" srcOrd="2" destOrd="0" presId="urn:microsoft.com/office/officeart/2005/8/layout/lProcess3"/>
    <dgm:cxn modelId="{C1811B59-CBB7-4B44-B38B-D2BC3A41B3FB}" type="presParOf" srcId="{3225FAB8-C81C-4976-BE1E-532B2068125B}" destId="{52FDDBC4-A612-400E-942F-94084B3BACD7}" srcOrd="3" destOrd="0" presId="urn:microsoft.com/office/officeart/2005/8/layout/lProcess3"/>
    <dgm:cxn modelId="{3E486976-0D30-432B-9402-8F512C896A54}" type="presParOf" srcId="{3225FAB8-C81C-4976-BE1E-532B2068125B}" destId="{64F94584-38CC-4F7C-8C05-90EF8B36DEA4}" srcOrd="4" destOrd="0" presId="urn:microsoft.com/office/officeart/2005/8/layout/lProcess3"/>
    <dgm:cxn modelId="{B69EE447-6AED-47C6-8B68-2F62C8BDC3CA}" type="presParOf" srcId="{5CF1437D-C6C3-48EC-9C1B-A16F72B3FED2}" destId="{0491BED8-B26C-4E8A-B1AF-2FCA9FC15DA4}" srcOrd="3" destOrd="0" presId="urn:microsoft.com/office/officeart/2005/8/layout/lProcess3"/>
    <dgm:cxn modelId="{B8005B58-57B6-4AD9-B092-2226B8135BBA}" type="presParOf" srcId="{5CF1437D-C6C3-48EC-9C1B-A16F72B3FED2}" destId="{51AE7FC2-AADF-4389-8199-BD156F0070F7}" srcOrd="4" destOrd="0" presId="urn:microsoft.com/office/officeart/2005/8/layout/lProcess3"/>
    <dgm:cxn modelId="{DFEFAD47-9852-4C74-BBC9-7E1E33DF663D}" type="presParOf" srcId="{51AE7FC2-AADF-4389-8199-BD156F0070F7}" destId="{949D32C8-3567-4B7D-8362-CF2AF94D4D9D}" srcOrd="0" destOrd="0" presId="urn:microsoft.com/office/officeart/2005/8/layout/lProcess3"/>
    <dgm:cxn modelId="{0B6964CB-4CF3-49DB-A6FD-6CA98044DD73}" type="presParOf" srcId="{51AE7FC2-AADF-4389-8199-BD156F0070F7}" destId="{98F8C5D1-B40E-4E3F-94F2-88B7B551D587}" srcOrd="1" destOrd="0" presId="urn:microsoft.com/office/officeart/2005/8/layout/lProcess3"/>
    <dgm:cxn modelId="{E1452C58-02EE-4BFE-96B4-054852F7C44D}" type="presParOf" srcId="{51AE7FC2-AADF-4389-8199-BD156F0070F7}" destId="{EA178E67-D701-4FD0-B644-BEA2FE579658}" srcOrd="2" destOrd="0" presId="urn:microsoft.com/office/officeart/2005/8/layout/lProcess3"/>
    <dgm:cxn modelId="{331692EF-D1A9-4B77-82FD-E0B195BFF1E9}" type="presParOf" srcId="{51AE7FC2-AADF-4389-8199-BD156F0070F7}" destId="{EF681DB0-4106-4A97-A0C0-429899809C63}" srcOrd="3" destOrd="0" presId="urn:microsoft.com/office/officeart/2005/8/layout/lProcess3"/>
    <dgm:cxn modelId="{D24E97E0-ABE8-4B03-B3B7-72FD3BF6E066}" type="presParOf" srcId="{51AE7FC2-AADF-4389-8199-BD156F0070F7}" destId="{70C44A04-9DB3-4E30-9FAC-7618C1EA7CB7}" srcOrd="4" destOrd="0" presId="urn:microsoft.com/office/officeart/2005/8/layout/lProcess3"/>
    <dgm:cxn modelId="{2040F504-B8BB-40D9-AEC3-92124D95D294}" type="presParOf" srcId="{5CF1437D-C6C3-48EC-9C1B-A16F72B3FED2}" destId="{D74BE184-96EE-47AD-B5BC-0208A3283FB5}" srcOrd="5" destOrd="0" presId="urn:microsoft.com/office/officeart/2005/8/layout/lProcess3"/>
    <dgm:cxn modelId="{D2AAD5C9-6192-4873-A09B-C7256BD11536}" type="presParOf" srcId="{5CF1437D-C6C3-48EC-9C1B-A16F72B3FED2}" destId="{068D6416-C3D7-4736-BB92-2F1E000DF685}" srcOrd="6" destOrd="0" presId="urn:microsoft.com/office/officeart/2005/8/layout/lProcess3"/>
    <dgm:cxn modelId="{050B1B15-092E-4DBB-BACC-1A67ECC90D08}" type="presParOf" srcId="{068D6416-C3D7-4736-BB92-2F1E000DF685}" destId="{5C5287AA-83EA-4D2F-AA17-F8B8FB89304A}" srcOrd="0" destOrd="0" presId="urn:microsoft.com/office/officeart/2005/8/layout/lProcess3"/>
    <dgm:cxn modelId="{79E66804-BF1B-4AAE-9BE9-1A16812A68FB}" type="presParOf" srcId="{068D6416-C3D7-4736-BB92-2F1E000DF685}" destId="{FC32FC7A-22E6-49C6-9505-1C82DE7F10DB}" srcOrd="1" destOrd="0" presId="urn:microsoft.com/office/officeart/2005/8/layout/lProcess3"/>
    <dgm:cxn modelId="{E3C23422-40C4-4A5B-80AE-29C37EF0F2D1}" type="presParOf" srcId="{068D6416-C3D7-4736-BB92-2F1E000DF685}" destId="{C834A5C7-B6DE-414A-9904-660901E3BCDA}" srcOrd="2" destOrd="0" presId="urn:microsoft.com/office/officeart/2005/8/layout/lProcess3"/>
    <dgm:cxn modelId="{6047B9BF-4696-4F5D-9D9F-459A89601F9E}" type="presParOf" srcId="{068D6416-C3D7-4736-BB92-2F1E000DF685}" destId="{97E8CA0A-05D5-4AE1-9C7C-91FECE251A09}" srcOrd="3" destOrd="0" presId="urn:microsoft.com/office/officeart/2005/8/layout/lProcess3"/>
    <dgm:cxn modelId="{AA3FE432-8477-4D35-938D-FDFDC2AF7111}" type="presParOf" srcId="{068D6416-C3D7-4736-BB92-2F1E000DF685}" destId="{2032E16E-0D5A-4BF4-92D4-E6D2A06CEBA2}" srcOrd="4" destOrd="0" presId="urn:microsoft.com/office/officeart/2005/8/layout/lProcess3"/>
    <dgm:cxn modelId="{A9B40F1D-3519-42C4-90A7-96856F32B358}" type="presParOf" srcId="{5CF1437D-C6C3-48EC-9C1B-A16F72B3FED2}" destId="{D648FF32-6C5D-44EC-882E-453B6C27C380}" srcOrd="7" destOrd="0" presId="urn:microsoft.com/office/officeart/2005/8/layout/lProcess3"/>
    <dgm:cxn modelId="{C7CF6F9C-AF4B-4E70-9CF9-41D3E36CFA1B}" type="presParOf" srcId="{5CF1437D-C6C3-48EC-9C1B-A16F72B3FED2}" destId="{80069193-69B2-4F09-94D6-49EFC245BA4A}" srcOrd="8" destOrd="0" presId="urn:microsoft.com/office/officeart/2005/8/layout/lProcess3"/>
    <dgm:cxn modelId="{A5B8664E-AB0D-4BA5-A4FC-C191E65685AC}" type="presParOf" srcId="{80069193-69B2-4F09-94D6-49EFC245BA4A}" destId="{5D95AFFB-7E38-4859-8699-C13256B6D491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874E23-ED62-4932-99A6-07823A482890}">
      <dsp:nvSpPr>
        <dsp:cNvPr id="0" name=""/>
        <dsp:cNvSpPr/>
      </dsp:nvSpPr>
      <dsp:spPr>
        <a:xfrm>
          <a:off x="528347" y="2103"/>
          <a:ext cx="3546318" cy="982972"/>
        </a:xfrm>
        <a:prstGeom prst="chevron">
          <a:avLst/>
        </a:prstGeom>
        <a:solidFill>
          <a:srgbClr val="0070C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kern="1200" dirty="0"/>
            <a:t>INTRODUCTION</a:t>
          </a:r>
        </a:p>
      </dsp:txBody>
      <dsp:txXfrm>
        <a:off x="1019833" y="2103"/>
        <a:ext cx="2563346" cy="982972"/>
      </dsp:txXfrm>
    </dsp:sp>
    <dsp:sp modelId="{2C8680E4-4917-498B-8B80-9393B266FE69}">
      <dsp:nvSpPr>
        <dsp:cNvPr id="0" name=""/>
        <dsp:cNvSpPr/>
      </dsp:nvSpPr>
      <dsp:spPr>
        <a:xfrm>
          <a:off x="528347" y="1122691"/>
          <a:ext cx="3546318" cy="982972"/>
        </a:xfrm>
        <a:prstGeom prst="chevron">
          <a:avLst/>
        </a:prstGeom>
        <a:solidFill>
          <a:srgbClr val="00B0F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kern="1200" dirty="0"/>
            <a:t>METHODS</a:t>
          </a:r>
        </a:p>
      </dsp:txBody>
      <dsp:txXfrm>
        <a:off x="1019833" y="1122691"/>
        <a:ext cx="2563346" cy="982972"/>
      </dsp:txXfrm>
    </dsp:sp>
    <dsp:sp modelId="{0C32BB55-BAE4-4F7A-A176-5EE3AF9152FE}">
      <dsp:nvSpPr>
        <dsp:cNvPr id="0" name=""/>
        <dsp:cNvSpPr/>
      </dsp:nvSpPr>
      <dsp:spPr>
        <a:xfrm>
          <a:off x="3755200" y="1206244"/>
          <a:ext cx="2550543" cy="815867"/>
        </a:xfrm>
        <a:prstGeom prst="chevron">
          <a:avLst/>
        </a:prstGeom>
        <a:solidFill>
          <a:schemeClr val="tx2">
            <a:lumMod val="20000"/>
            <a:lumOff val="8000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kern="1200" dirty="0"/>
            <a:t>EXPERIMENTS</a:t>
          </a:r>
        </a:p>
      </dsp:txBody>
      <dsp:txXfrm>
        <a:off x="4163134" y="1206244"/>
        <a:ext cx="1734676" cy="815867"/>
      </dsp:txXfrm>
    </dsp:sp>
    <dsp:sp modelId="{64F94584-38CC-4F7C-8C05-90EF8B36DEA4}">
      <dsp:nvSpPr>
        <dsp:cNvPr id="0" name=""/>
        <dsp:cNvSpPr/>
      </dsp:nvSpPr>
      <dsp:spPr>
        <a:xfrm>
          <a:off x="6020189" y="1206244"/>
          <a:ext cx="2550543" cy="815867"/>
        </a:xfrm>
        <a:prstGeom prst="chevron">
          <a:avLst/>
        </a:prstGeom>
        <a:solidFill>
          <a:schemeClr val="tx2">
            <a:lumMod val="20000"/>
            <a:lumOff val="8000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kern="1200" dirty="0"/>
            <a:t>ADVANCED MICROSCOPY</a:t>
          </a:r>
        </a:p>
      </dsp:txBody>
      <dsp:txXfrm>
        <a:off x="6428123" y="1206244"/>
        <a:ext cx="1734676" cy="815867"/>
      </dsp:txXfrm>
    </dsp:sp>
    <dsp:sp modelId="{949D32C8-3567-4B7D-8362-CF2AF94D4D9D}">
      <dsp:nvSpPr>
        <dsp:cNvPr id="0" name=""/>
        <dsp:cNvSpPr/>
      </dsp:nvSpPr>
      <dsp:spPr>
        <a:xfrm>
          <a:off x="528347" y="2243280"/>
          <a:ext cx="3546318" cy="982972"/>
        </a:xfrm>
        <a:prstGeom prst="chevron">
          <a:avLst/>
        </a:prstGeom>
        <a:solidFill>
          <a:srgbClr val="00206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kern="1200" dirty="0"/>
            <a:t>RESULTS</a:t>
          </a:r>
        </a:p>
      </dsp:txBody>
      <dsp:txXfrm>
        <a:off x="1019833" y="2243280"/>
        <a:ext cx="2563346" cy="982972"/>
      </dsp:txXfrm>
    </dsp:sp>
    <dsp:sp modelId="{EA178E67-D701-4FD0-B644-BEA2FE579658}">
      <dsp:nvSpPr>
        <dsp:cNvPr id="0" name=""/>
        <dsp:cNvSpPr/>
      </dsp:nvSpPr>
      <dsp:spPr>
        <a:xfrm>
          <a:off x="3755200" y="2326832"/>
          <a:ext cx="2550543" cy="815867"/>
        </a:xfrm>
        <a:prstGeom prst="chevron">
          <a:avLst/>
        </a:prstGeom>
        <a:solidFill>
          <a:schemeClr val="tx2">
            <a:lumMod val="40000"/>
            <a:lumOff val="60000"/>
            <a:alpha val="9000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kern="1200" dirty="0"/>
            <a:t>FRICTION COEFFICIENT</a:t>
          </a:r>
        </a:p>
      </dsp:txBody>
      <dsp:txXfrm>
        <a:off x="4163134" y="2326832"/>
        <a:ext cx="1734676" cy="815867"/>
      </dsp:txXfrm>
    </dsp:sp>
    <dsp:sp modelId="{70C44A04-9DB3-4E30-9FAC-7618C1EA7CB7}">
      <dsp:nvSpPr>
        <dsp:cNvPr id="0" name=""/>
        <dsp:cNvSpPr/>
      </dsp:nvSpPr>
      <dsp:spPr>
        <a:xfrm>
          <a:off x="6020189" y="2326832"/>
          <a:ext cx="2550543" cy="815867"/>
        </a:xfrm>
        <a:prstGeom prst="chevron">
          <a:avLst/>
        </a:prstGeom>
        <a:solidFill>
          <a:schemeClr val="tx2">
            <a:lumMod val="40000"/>
            <a:lumOff val="60000"/>
            <a:alpha val="9000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kern="1200" dirty="0"/>
            <a:t>NANO-FOLIATION</a:t>
          </a:r>
        </a:p>
      </dsp:txBody>
      <dsp:txXfrm>
        <a:off x="6428123" y="2326832"/>
        <a:ext cx="1734676" cy="815867"/>
      </dsp:txXfrm>
    </dsp:sp>
    <dsp:sp modelId="{5C5287AA-83EA-4D2F-AA17-F8B8FB89304A}">
      <dsp:nvSpPr>
        <dsp:cNvPr id="0" name=""/>
        <dsp:cNvSpPr/>
      </dsp:nvSpPr>
      <dsp:spPr>
        <a:xfrm>
          <a:off x="528347" y="3363868"/>
          <a:ext cx="3546318" cy="982972"/>
        </a:xfrm>
        <a:prstGeom prst="chevron">
          <a:avLst/>
        </a:prstGeom>
        <a:solidFill>
          <a:schemeClr val="accent5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kern="1200" dirty="0"/>
            <a:t>DISCUSSION</a:t>
          </a:r>
        </a:p>
      </dsp:txBody>
      <dsp:txXfrm>
        <a:off x="1019833" y="3363868"/>
        <a:ext cx="2563346" cy="982972"/>
      </dsp:txXfrm>
    </dsp:sp>
    <dsp:sp modelId="{C834A5C7-B6DE-414A-9904-660901E3BCDA}">
      <dsp:nvSpPr>
        <dsp:cNvPr id="0" name=""/>
        <dsp:cNvSpPr/>
      </dsp:nvSpPr>
      <dsp:spPr>
        <a:xfrm>
          <a:off x="3755200" y="3447421"/>
          <a:ext cx="2550543" cy="815867"/>
        </a:xfrm>
        <a:prstGeom prst="chevron">
          <a:avLst/>
        </a:prstGeom>
        <a:solidFill>
          <a:schemeClr val="accent5">
            <a:lumMod val="60000"/>
            <a:lumOff val="40000"/>
            <a:alpha val="9000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kern="1200" dirty="0"/>
            <a:t>DEFORMATION PROCESSES</a:t>
          </a:r>
        </a:p>
      </dsp:txBody>
      <dsp:txXfrm>
        <a:off x="4163134" y="3447421"/>
        <a:ext cx="1734676" cy="815867"/>
      </dsp:txXfrm>
    </dsp:sp>
    <dsp:sp modelId="{2032E16E-0D5A-4BF4-92D4-E6D2A06CEBA2}">
      <dsp:nvSpPr>
        <dsp:cNvPr id="0" name=""/>
        <dsp:cNvSpPr/>
      </dsp:nvSpPr>
      <dsp:spPr>
        <a:xfrm>
          <a:off x="6020189" y="3447421"/>
          <a:ext cx="2552399" cy="815867"/>
        </a:xfrm>
        <a:prstGeom prst="chevron">
          <a:avLst/>
        </a:prstGeom>
        <a:solidFill>
          <a:schemeClr val="accent5">
            <a:lumMod val="60000"/>
            <a:lumOff val="40000"/>
            <a:alpha val="9000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kern="1200" dirty="0"/>
            <a:t>SEISMOLOGY</a:t>
          </a:r>
        </a:p>
      </dsp:txBody>
      <dsp:txXfrm>
        <a:off x="6428123" y="3447421"/>
        <a:ext cx="1736532" cy="815867"/>
      </dsp:txXfrm>
    </dsp:sp>
    <dsp:sp modelId="{5D95AFFB-7E38-4859-8699-C13256B6D491}">
      <dsp:nvSpPr>
        <dsp:cNvPr id="0" name=""/>
        <dsp:cNvSpPr/>
      </dsp:nvSpPr>
      <dsp:spPr>
        <a:xfrm>
          <a:off x="528347" y="4484457"/>
          <a:ext cx="3546318" cy="982972"/>
        </a:xfrm>
        <a:prstGeom prst="chevron">
          <a:avLst/>
        </a:prstGeom>
        <a:solidFill>
          <a:srgbClr val="FF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kern="1200" dirty="0"/>
            <a:t>CONCLUSIONS</a:t>
          </a:r>
        </a:p>
      </dsp:txBody>
      <dsp:txXfrm>
        <a:off x="1019833" y="4484457"/>
        <a:ext cx="2563346" cy="98297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2910F4-8F5D-4D57-96DD-923A2893D431}" type="datetimeFigureOut">
              <a:rPr lang="en-GB" smtClean="0"/>
              <a:t>25/04/2017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6C8893-4691-4F90-84D1-D8B10E4CF5C4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33304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6C8893-4691-4F90-84D1-D8B10E4CF5C4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19101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6C8893-4691-4F90-84D1-D8B10E4CF5C4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5309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6C8893-4691-4F90-84D1-D8B10E4CF5C4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62176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6C8893-4691-4F90-84D1-D8B10E4CF5C4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30702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6C8893-4691-4F90-84D1-D8B10E4CF5C4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59423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6C8893-4691-4F90-84D1-D8B10E4CF5C4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82705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6C8893-4691-4F90-84D1-D8B10E4CF5C4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17445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6C8893-4691-4F90-84D1-D8B10E4CF5C4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93226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4D7391-9072-4897-AD79-E14C1ED16CB9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26088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An example</a:t>
            </a:r>
            <a:r>
              <a:rPr lang="en-GB" baseline="0" dirty="0"/>
              <a:t> of seismic slip event: </a:t>
            </a:r>
            <a:r>
              <a:rPr lang="en-GB" baseline="0" dirty="0" err="1"/>
              <a:t>megathrust</a:t>
            </a:r>
            <a:r>
              <a:rPr lang="en-GB" baseline="0" dirty="0"/>
              <a:t> </a:t>
            </a:r>
            <a:r>
              <a:rPr lang="en-GB" baseline="0" dirty="0" err="1"/>
              <a:t>eqk</a:t>
            </a:r>
            <a:endParaRPr dirty="0"/>
          </a:p>
        </p:txBody>
      </p:sp>
      <p:sp>
        <p:nvSpPr>
          <p:cNvPr id="564" name="TextShape 2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A8BC5CF4-4DC6-4AB2-B8A8-DC23BD024AEB}" type="slidenum">
              <a:rPr lang="it-IT" sz="1200" strike="noStrike">
                <a:latin typeface="Times New Roman"/>
              </a:rPr>
              <a:pPr algn="r">
                <a:lnSpc>
                  <a:spcPct val="100000"/>
                </a:lnSpc>
              </a:pPr>
              <a:t>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312442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6C8893-4691-4F90-84D1-D8B10E4CF5C4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97143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6C8893-4691-4F90-84D1-D8B10E4CF5C4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01439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6C8893-4691-4F90-84D1-D8B10E4CF5C4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43670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6C8893-4691-4F90-84D1-D8B10E4CF5C4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17906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6C8893-4691-4F90-84D1-D8B10E4CF5C4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17906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42900" indent="-342900">
              <a:buFont typeface="Arial" pitchFamily="34" charset="0"/>
              <a:buChar char="•"/>
            </a:pPr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E7532-9FF1-4263-9A23-03331AAB2AA8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2000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New sample</a:t>
            </a:r>
            <a:r>
              <a:rPr lang="it-IT" baseline="0" dirty="0"/>
              <a:t> </a:t>
            </a:r>
            <a:r>
              <a:rPr lang="it-IT" baseline="0" dirty="0" err="1"/>
              <a:t>holder</a:t>
            </a:r>
            <a:r>
              <a:rPr lang="it-IT" baseline="0" dirty="0"/>
              <a:t> with SHIVA: </a:t>
            </a:r>
            <a:r>
              <a:rPr lang="it-IT" baseline="0" dirty="0" err="1"/>
              <a:t>reproduces</a:t>
            </a:r>
            <a:r>
              <a:rPr lang="it-IT" baseline="0" dirty="0"/>
              <a:t> the </a:t>
            </a:r>
            <a:r>
              <a:rPr lang="it-IT" baseline="0" dirty="0" err="1"/>
              <a:t>ROSA’s</a:t>
            </a:r>
            <a:r>
              <a:rPr lang="it-IT" baseline="0" dirty="0"/>
              <a:t> </a:t>
            </a:r>
            <a:r>
              <a:rPr lang="it-IT" baseline="0" dirty="0" err="1"/>
              <a:t>one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AF330BBB-E434-49E4-9F6C-1C92860CA083}" type="slidenum">
              <a:rPr lang="it-IT" sz="1400" smtClean="0">
                <a:latin typeface="Times New Roman"/>
              </a:rPr>
              <a:pPr algn="r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040329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9F856-36AA-4396-ABC5-B20BFE82E4EA}" type="datetimeFigureOut">
              <a:rPr lang="en-GB" smtClean="0"/>
              <a:t>25/04/2017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81217-0116-4237-99BF-CEEAFDC0D230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76373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9F856-36AA-4396-ABC5-B20BFE82E4EA}" type="datetimeFigureOut">
              <a:rPr lang="en-GB" smtClean="0"/>
              <a:t>25/04/2017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81217-0116-4237-99BF-CEEAFDC0D230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10139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9F856-36AA-4396-ABC5-B20BFE82E4EA}" type="datetimeFigureOut">
              <a:rPr lang="en-GB" smtClean="0"/>
              <a:t>25/04/2017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81217-0116-4237-99BF-CEEAFDC0D230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31496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9F856-36AA-4396-ABC5-B20BFE82E4EA}" type="datetimeFigureOut">
              <a:rPr lang="en-GB" smtClean="0"/>
              <a:t>25/04/2017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81217-0116-4237-99BF-CEEAFDC0D230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46986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9F856-36AA-4396-ABC5-B20BFE82E4EA}" type="datetimeFigureOut">
              <a:rPr lang="en-GB" smtClean="0"/>
              <a:t>25/04/2017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81217-0116-4237-99BF-CEEAFDC0D230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33638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9F856-36AA-4396-ABC5-B20BFE82E4EA}" type="datetimeFigureOut">
              <a:rPr lang="en-GB" smtClean="0"/>
              <a:t>25/04/2017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81217-0116-4237-99BF-CEEAFDC0D230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26145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9F856-36AA-4396-ABC5-B20BFE82E4EA}" type="datetimeFigureOut">
              <a:rPr lang="en-GB" smtClean="0"/>
              <a:t>25/04/2017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81217-0116-4237-99BF-CEEAFDC0D230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38682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9F856-36AA-4396-ABC5-B20BFE82E4EA}" type="datetimeFigureOut">
              <a:rPr lang="en-GB" smtClean="0"/>
              <a:t>25/04/2017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81217-0116-4237-99BF-CEEAFDC0D230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52703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9F856-36AA-4396-ABC5-B20BFE82E4EA}" type="datetimeFigureOut">
              <a:rPr lang="en-GB" smtClean="0"/>
              <a:t>25/04/2017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81217-0116-4237-99BF-CEEAFDC0D230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26949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9F856-36AA-4396-ABC5-B20BFE82E4EA}" type="datetimeFigureOut">
              <a:rPr lang="en-GB" smtClean="0"/>
              <a:t>25/04/2017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81217-0116-4237-99BF-CEEAFDC0D230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360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9F856-36AA-4396-ABC5-B20BFE82E4EA}" type="datetimeFigureOut">
              <a:rPr lang="en-GB" smtClean="0"/>
              <a:t>25/04/2017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81217-0116-4237-99BF-CEEAFDC0D230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04556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59F856-36AA-4396-ABC5-B20BFE82E4EA}" type="datetimeFigureOut">
              <a:rPr lang="en-GB" smtClean="0"/>
              <a:t>25/04/2017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281217-0116-4237-99BF-CEEAFDC0D230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815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27.png"/><Relationship Id="rId4" Type="http://schemas.openxmlformats.org/officeDocument/2006/relationships/image" Target="../media/image19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slide" Target="slide4.xml"/><Relationship Id="rId5" Type="http://schemas.openxmlformats.org/officeDocument/2006/relationships/image" Target="../media/image30.png"/><Relationship Id="rId4" Type="http://schemas.openxmlformats.org/officeDocument/2006/relationships/image" Target="../media/image1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slide" Target="slide4.xml"/><Relationship Id="rId4" Type="http://schemas.openxmlformats.org/officeDocument/2006/relationships/image" Target="../media/image32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4.jpeg"/><Relationship Id="rId7" Type="http://schemas.openxmlformats.org/officeDocument/2006/relationships/slide" Target="slide4.xml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Relationship Id="rId9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40.tiff"/><Relationship Id="rId7" Type="http://schemas.openxmlformats.org/officeDocument/2006/relationships/image" Target="../media/image38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jpeg"/><Relationship Id="rId4" Type="http://schemas.openxmlformats.org/officeDocument/2006/relationships/image" Target="../media/image41.png"/><Relationship Id="rId9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tiff"/><Relationship Id="rId5" Type="http://schemas.openxmlformats.org/officeDocument/2006/relationships/image" Target="../media/image46.tiff"/><Relationship Id="rId10" Type="http://schemas.openxmlformats.org/officeDocument/2006/relationships/image" Target="../media/image38.png"/><Relationship Id="rId4" Type="http://schemas.openxmlformats.org/officeDocument/2006/relationships/image" Target="../media/image45.tiff"/><Relationship Id="rId9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slide" Target="slide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9.png"/><Relationship Id="rId7" Type="http://schemas.openxmlformats.org/officeDocument/2006/relationships/image" Target="../media/image54.png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19.gif"/><Relationship Id="rId4" Type="http://schemas.openxmlformats.org/officeDocument/2006/relationships/image" Target="../media/image26.jpeg"/><Relationship Id="rId9" Type="http://schemas.openxmlformats.org/officeDocument/2006/relationships/image" Target="../media/image5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19.gif"/><Relationship Id="rId7" Type="http://schemas.openxmlformats.org/officeDocument/2006/relationships/image" Target="../media/image54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slide" Target="slide4.xml"/><Relationship Id="rId4" Type="http://schemas.openxmlformats.org/officeDocument/2006/relationships/image" Target="../media/image53.png"/><Relationship Id="rId9" Type="http://schemas.openxmlformats.org/officeDocument/2006/relationships/image" Target="../media/image5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slide" Target="slide4.xml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gif"/><Relationship Id="rId5" Type="http://schemas.openxmlformats.org/officeDocument/2006/relationships/image" Target="../media/image26.jpeg"/><Relationship Id="rId4" Type="http://schemas.openxmlformats.org/officeDocument/2006/relationships/image" Target="../media/image9.png"/><Relationship Id="rId9" Type="http://schemas.openxmlformats.org/officeDocument/2006/relationships/image" Target="../media/image5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slide" Target="slide4.xml"/><Relationship Id="rId4" Type="http://schemas.openxmlformats.org/officeDocument/2006/relationships/image" Target="../media/image47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0.png"/><Relationship Id="rId7" Type="http://schemas.openxmlformats.org/officeDocument/2006/relationships/slide" Target="slide4.xm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21.jpe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62.png"/><Relationship Id="rId9" Type="http://schemas.openxmlformats.org/officeDocument/2006/relationships/image" Target="../media/image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slide" Target="slide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65.png"/><Relationship Id="rId7" Type="http://schemas.openxmlformats.org/officeDocument/2006/relationships/image" Target="../media/image68.tif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tiff"/><Relationship Id="rId5" Type="http://schemas.openxmlformats.org/officeDocument/2006/relationships/image" Target="../media/image66.tiff"/><Relationship Id="rId4" Type="http://schemas.openxmlformats.org/officeDocument/2006/relationships/image" Target="../media/image45.tiff"/><Relationship Id="rId9" Type="http://schemas.openxmlformats.org/officeDocument/2006/relationships/image" Target="../media/image9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46.tiff"/><Relationship Id="rId7" Type="http://schemas.microsoft.com/office/2007/relationships/hdphoto" Target="../media/hdphoto1.wdp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5" Type="http://schemas.openxmlformats.org/officeDocument/2006/relationships/image" Target="../media/image70.tiff"/><Relationship Id="rId4" Type="http://schemas.openxmlformats.org/officeDocument/2006/relationships/image" Target="../media/image69.tiff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diagramLayout" Target="../diagrams/layout1.xml"/><Relationship Id="rId7" Type="http://schemas.openxmlformats.org/officeDocument/2006/relationships/slide" Target="slide4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11" Type="http://schemas.openxmlformats.org/officeDocument/2006/relationships/image" Target="../media/image4.png"/><Relationship Id="rId5" Type="http://schemas.openxmlformats.org/officeDocument/2006/relationships/diagramColors" Target="../diagrams/colors1.xml"/><Relationship Id="rId10" Type="http://schemas.openxmlformats.org/officeDocument/2006/relationships/image" Target="../media/image10.pn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slide" Target="slide4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3.png"/><Relationship Id="rId7" Type="http://schemas.openxmlformats.org/officeDocument/2006/relationships/slide" Target="slide4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slide" Target="slide4.xml"/><Relationship Id="rId5" Type="http://schemas.openxmlformats.org/officeDocument/2006/relationships/image" Target="../media/image17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slide" Target="slide4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gif"/><Relationship Id="rId7" Type="http://schemas.openxmlformats.org/officeDocument/2006/relationships/image" Target="../media/image23.png"/><Relationship Id="rId12" Type="http://schemas.openxmlformats.org/officeDocument/2006/relationships/image" Target="../media/image25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9.png"/><Relationship Id="rId5" Type="http://schemas.openxmlformats.org/officeDocument/2006/relationships/image" Target="../media/image21.jpeg"/><Relationship Id="rId10" Type="http://schemas.openxmlformats.org/officeDocument/2006/relationships/slide" Target="slide4.xml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6496" y="213891"/>
            <a:ext cx="8191008" cy="1470025"/>
          </a:xfrm>
        </p:spPr>
        <p:txBody>
          <a:bodyPr>
            <a:noAutofit/>
          </a:bodyPr>
          <a:lstStyle/>
          <a:p>
            <a:br>
              <a:rPr lang="en-GB" dirty="0"/>
            </a:br>
            <a:r>
              <a:rPr lang="en-US" dirty="0"/>
              <a:t> </a:t>
            </a:r>
            <a:br>
              <a:rPr lang="en-GB" dirty="0"/>
            </a:br>
            <a:r>
              <a:rPr lang="en-US" dirty="0"/>
              <a:t>Seismic slip on clay </a:t>
            </a:r>
            <a:r>
              <a:rPr lang="en-US" dirty="0" err="1"/>
              <a:t>nano</a:t>
            </a:r>
            <a:r>
              <a:rPr lang="en-US" dirty="0"/>
              <a:t>-foliation</a:t>
            </a:r>
            <a:br>
              <a:rPr lang="en-GB" dirty="0"/>
            </a:br>
            <a:r>
              <a:rPr lang="en-US" dirty="0"/>
              <a:t> </a:t>
            </a:r>
            <a:br>
              <a:rPr lang="en-GB" dirty="0"/>
            </a:br>
            <a:endParaRPr lang="en-GB" dirty="0"/>
          </a:p>
        </p:txBody>
      </p:sp>
      <p:sp>
        <p:nvSpPr>
          <p:cNvPr id="6" name="TextShape 2"/>
          <p:cNvSpPr txBox="1"/>
          <p:nvPr/>
        </p:nvSpPr>
        <p:spPr>
          <a:xfrm>
            <a:off x="90000" y="2636912"/>
            <a:ext cx="8964000" cy="307329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sz="2400" strike="noStrike" dirty="0">
                <a:solidFill>
                  <a:srgbClr val="000000"/>
                </a:solidFill>
                <a:latin typeface="Calibri"/>
              </a:rPr>
              <a:t>STEFANO ARETUSINI</a:t>
            </a:r>
          </a:p>
          <a:p>
            <a:pPr algn="ctr">
              <a:lnSpc>
                <a:spcPct val="100000"/>
              </a:lnSpc>
            </a:pPr>
            <a:endParaRPr lang="en-US" sz="2400" strike="noStrike" dirty="0">
              <a:solidFill>
                <a:srgbClr val="000000"/>
              </a:solidFill>
              <a:latin typeface="Calibri"/>
            </a:endParaRPr>
          </a:p>
          <a:p>
            <a:pPr algn="ctr"/>
            <a:r>
              <a:rPr lang="en-US" sz="2400" dirty="0">
                <a:solidFill>
                  <a:srgbClr val="000000"/>
                </a:solidFill>
              </a:rPr>
              <a:t>EGU </a:t>
            </a:r>
          </a:p>
          <a:p>
            <a:pPr algn="ctr"/>
            <a:r>
              <a:rPr lang="en-US" sz="2400" dirty="0">
                <a:solidFill>
                  <a:srgbClr val="000000"/>
                </a:solidFill>
              </a:rPr>
              <a:t>Vienna, </a:t>
            </a:r>
            <a:r>
              <a:rPr lang="en-US" sz="2400" dirty="0"/>
              <a:t>26th</a:t>
            </a:r>
            <a:r>
              <a:rPr lang="en-US" sz="2400" dirty="0">
                <a:solidFill>
                  <a:srgbClr val="000000"/>
                </a:solidFill>
                <a:latin typeface="Calibri"/>
              </a:rPr>
              <a:t> April 2017</a:t>
            </a:r>
          </a:p>
          <a:p>
            <a:pPr algn="ctr">
              <a:lnSpc>
                <a:spcPct val="100000"/>
              </a:lnSpc>
            </a:pPr>
            <a:endParaRPr lang="en-US" sz="2000" dirty="0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100000"/>
              </a:lnSpc>
            </a:pPr>
            <a:r>
              <a:rPr lang="it-IT" sz="2000" dirty="0">
                <a:solidFill>
                  <a:srgbClr val="000000"/>
                </a:solidFill>
                <a:latin typeface="Calibri"/>
              </a:rPr>
              <a:t>OLIVER PLÜMPER</a:t>
            </a:r>
            <a:endParaRPr lang="en-US" sz="2000" strike="noStrike" dirty="0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100000"/>
              </a:lnSpc>
            </a:pPr>
            <a:r>
              <a:rPr lang="en-US" sz="2000" dirty="0">
                <a:solidFill>
                  <a:srgbClr val="000000"/>
                </a:solidFill>
                <a:latin typeface="Calibri"/>
              </a:rPr>
              <a:t>ELENA SPAGNUOLO</a:t>
            </a:r>
            <a:endParaRPr lang="en-US" sz="1600" dirty="0"/>
          </a:p>
          <a:p>
            <a:pPr algn="ctr"/>
            <a:r>
              <a:rPr lang="en-US" sz="2000" dirty="0">
                <a:solidFill>
                  <a:srgbClr val="000000"/>
                </a:solidFill>
              </a:rPr>
              <a:t>GIULIO DI TORO</a:t>
            </a:r>
            <a:endParaRPr lang="en-US" sz="1600" dirty="0"/>
          </a:p>
          <a:p>
            <a:pPr algn="ctr">
              <a:lnSpc>
                <a:spcPct val="100000"/>
              </a:lnSpc>
            </a:pPr>
            <a:endParaRPr lang="en-US" dirty="0"/>
          </a:p>
          <a:p>
            <a:pPr algn="ctr">
              <a:lnSpc>
                <a:spcPct val="100000"/>
              </a:lnSpc>
            </a:pPr>
            <a:endParaRPr lang="en-US" dirty="0"/>
          </a:p>
        </p:txBody>
      </p:sp>
      <p:pic>
        <p:nvPicPr>
          <p:cNvPr id="7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7386971" y="4196346"/>
            <a:ext cx="1442560" cy="1440000"/>
          </a:xfrm>
          <a:prstGeom prst="rect">
            <a:avLst/>
          </a:prstGeom>
          <a:ln>
            <a:noFill/>
          </a:ln>
        </p:spPr>
      </p:pic>
      <p:pic>
        <p:nvPicPr>
          <p:cNvPr id="8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521866" y="4196346"/>
            <a:ext cx="1452803" cy="1440000"/>
          </a:xfrm>
          <a:prstGeom prst="rect">
            <a:avLst/>
          </a:prstGeom>
          <a:ln>
            <a:noFill/>
          </a:ln>
        </p:spPr>
      </p:pic>
      <p:pic>
        <p:nvPicPr>
          <p:cNvPr id="10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3795667" y="5418000"/>
            <a:ext cx="1552665" cy="1440000"/>
          </a:xfrm>
          <a:prstGeom prst="rect">
            <a:avLst/>
          </a:prstGeom>
          <a:ln>
            <a:noFill/>
          </a:ln>
        </p:spPr>
      </p:pic>
      <p:pic>
        <p:nvPicPr>
          <p:cNvPr id="11" name="Picture 2" descr="http://assets.manchester.ac.uk/corporate/images/design/logo-university-of-manchester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7192" y="2880428"/>
            <a:ext cx="1962150" cy="819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https://upload.wikimedia.org/wikipedia/en/thumb/2/26/Utrecht_University_logo.svg/1024px-Utrecht_University_logo.svg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86971" y="2570003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59788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CustomShape 9"/>
          <p:cNvSpPr/>
          <p:nvPr/>
        </p:nvSpPr>
        <p:spPr>
          <a:xfrm>
            <a:off x="152400" y="16599"/>
            <a:ext cx="8864600" cy="699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What happens at seismic slip rates and why?</a:t>
            </a:r>
          </a:p>
        </p:txBody>
      </p:sp>
      <p:sp>
        <p:nvSpPr>
          <p:cNvPr id="2" name="Rettangolo 1"/>
          <p:cNvSpPr/>
          <p:nvPr/>
        </p:nvSpPr>
        <p:spPr>
          <a:xfrm>
            <a:off x="2159145" y="2053272"/>
            <a:ext cx="216695" cy="26711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7" name="Gruppo 6"/>
          <p:cNvGrpSpPr/>
          <p:nvPr/>
        </p:nvGrpSpPr>
        <p:grpSpPr>
          <a:xfrm>
            <a:off x="324360" y="1523264"/>
            <a:ext cx="7239686" cy="5424635"/>
            <a:chOff x="952157" y="1236656"/>
            <a:chExt cx="7239686" cy="5424635"/>
          </a:xfrm>
        </p:grpSpPr>
        <p:grpSp>
          <p:nvGrpSpPr>
            <p:cNvPr id="9" name="Gruppo 8"/>
            <p:cNvGrpSpPr/>
            <p:nvPr/>
          </p:nvGrpSpPr>
          <p:grpSpPr>
            <a:xfrm>
              <a:off x="952157" y="1236656"/>
              <a:ext cx="7239686" cy="5424635"/>
              <a:chOff x="1483883" y="1322435"/>
              <a:chExt cx="6182386" cy="4632409"/>
            </a:xfrm>
          </p:grpSpPr>
          <p:grpSp>
            <p:nvGrpSpPr>
              <p:cNvPr id="3" name="Group 2"/>
              <p:cNvGrpSpPr/>
              <p:nvPr/>
            </p:nvGrpSpPr>
            <p:grpSpPr>
              <a:xfrm>
                <a:off x="1483883" y="1322435"/>
                <a:ext cx="6182386" cy="4632409"/>
                <a:chOff x="360" y="1917000"/>
                <a:chExt cx="4611508" cy="3455364"/>
              </a:xfrm>
            </p:grpSpPr>
            <p:pic>
              <p:nvPicPr>
                <p:cNvPr id="33" name="Picture 2"/>
                <p:cNvPicPr/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467640" y="1917000"/>
                  <a:ext cx="4139640" cy="3096000"/>
                </a:xfrm>
                <a:prstGeom prst="rect">
                  <a:avLst/>
                </a:prstGeom>
                <a:ln>
                  <a:noFill/>
                </a:ln>
              </p:spPr>
            </p:pic>
            <p:sp>
              <p:nvSpPr>
                <p:cNvPr id="34" name="CustomShape 1"/>
                <p:cNvSpPr/>
                <p:nvPr/>
              </p:nvSpPr>
              <p:spPr>
                <a:xfrm rot="224400">
                  <a:off x="915120" y="4299120"/>
                  <a:ext cx="2806200" cy="334080"/>
                </a:xfrm>
                <a:custGeom>
                  <a:avLst/>
                  <a:gdLst/>
                  <a:ahLst/>
                  <a:cxnLst/>
                  <a:rect l="0" t="0" r="r" b="b"/>
                  <a:pathLst>
                    <a:path w="2895601" h="455084">
                      <a:moveTo>
                        <a:pt x="0" y="86783"/>
                      </a:moveTo>
                      <a:cubicBezTo>
                        <a:pt x="647700" y="43391"/>
                        <a:pt x="1295400" y="0"/>
                        <a:pt x="1778000" y="61383"/>
                      </a:cubicBezTo>
                      <a:cubicBezTo>
                        <a:pt x="2260600" y="122766"/>
                        <a:pt x="2578100" y="288924"/>
                        <a:pt x="2895600" y="455083"/>
                      </a:cubicBezTo>
                    </a:path>
                  </a:pathLst>
                </a:custGeom>
                <a:noFill/>
                <a:ln w="57240">
                  <a:solidFill>
                    <a:srgbClr val="4A7EBB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/>
              </p:style>
            </p:sp>
            <p:sp>
              <p:nvSpPr>
                <p:cNvPr id="38" name="CustomShape 12"/>
                <p:cNvSpPr/>
                <p:nvPr/>
              </p:nvSpPr>
              <p:spPr>
                <a:xfrm>
                  <a:off x="3034708" y="5007684"/>
                  <a:ext cx="1577160" cy="364680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wrap="none" lIns="90000" tIns="45000" rIns="90000" bIns="45000"/>
                <a:lstStyle/>
                <a:p>
                  <a:pPr algn="ctr">
                    <a:lnSpc>
                      <a:spcPct val="100000"/>
                    </a:lnSpc>
                  </a:pPr>
                  <a:r>
                    <a:rPr lang="it-IT" strike="noStrike" dirty="0">
                      <a:solidFill>
                        <a:srgbClr val="000000"/>
                      </a:solidFill>
                      <a:latin typeface="Calibri"/>
                    </a:rPr>
                    <a:t>Ferri et al 2011</a:t>
                  </a:r>
                  <a:endParaRPr dirty="0"/>
                </a:p>
              </p:txBody>
            </p:sp>
            <p:sp>
              <p:nvSpPr>
                <p:cNvPr id="39" name="CustomShape 16"/>
                <p:cNvSpPr/>
                <p:nvPr/>
              </p:nvSpPr>
              <p:spPr>
                <a:xfrm rot="16200000">
                  <a:off x="-789480" y="3151440"/>
                  <a:ext cx="1944000" cy="364320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wrap="none" lIns="90000" tIns="45000" rIns="90000" bIns="45000"/>
                <a:lstStyle/>
                <a:p>
                  <a:pPr algn="ctr">
                    <a:lnSpc>
                      <a:spcPct val="100000"/>
                    </a:lnSpc>
                  </a:pPr>
                  <a:r>
                    <a:rPr lang="it-IT" sz="2400" b="1" strike="noStrike" dirty="0">
                      <a:solidFill>
                        <a:srgbClr val="000000"/>
                      </a:solidFill>
                      <a:latin typeface="Calibri"/>
                    </a:rPr>
                    <a:t>Apparent friction µ</a:t>
                  </a:r>
                  <a:endParaRPr sz="2400" b="1" dirty="0"/>
                </a:p>
              </p:txBody>
            </p:sp>
            <p:sp>
              <p:nvSpPr>
                <p:cNvPr id="40" name="CustomShape 15"/>
                <p:cNvSpPr/>
                <p:nvPr/>
              </p:nvSpPr>
              <p:spPr>
                <a:xfrm>
                  <a:off x="1661400" y="4983300"/>
                  <a:ext cx="1459800" cy="364680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wrap="none" lIns="90000" tIns="45000" rIns="90000" bIns="45000"/>
                <a:lstStyle/>
                <a:p>
                  <a:pPr algn="ctr">
                    <a:lnSpc>
                      <a:spcPct val="100000"/>
                    </a:lnSpc>
                  </a:pPr>
                  <a:r>
                    <a:rPr lang="it-IT" sz="2400" b="1" strike="noStrike" dirty="0" err="1">
                      <a:solidFill>
                        <a:srgbClr val="000000"/>
                      </a:solidFill>
                      <a:latin typeface="Calibri"/>
                    </a:rPr>
                    <a:t>Velocity</a:t>
                  </a:r>
                  <a:r>
                    <a:rPr lang="it-IT" sz="2400" b="1" strike="noStrike" dirty="0">
                      <a:solidFill>
                        <a:srgbClr val="000000"/>
                      </a:solidFill>
                      <a:latin typeface="Calibri"/>
                    </a:rPr>
                    <a:t> (m/s)</a:t>
                  </a:r>
                  <a:endParaRPr sz="2400" b="1" dirty="0"/>
                </a:p>
              </p:txBody>
            </p:sp>
          </p:grpSp>
          <p:sp>
            <p:nvSpPr>
              <p:cNvPr id="4" name="Rectangle 3"/>
              <p:cNvSpPr/>
              <p:nvPr/>
            </p:nvSpPr>
            <p:spPr>
              <a:xfrm>
                <a:off x="2882549" y="2974080"/>
                <a:ext cx="3870676" cy="113024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b="1"/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4885229" y="1600200"/>
                <a:ext cx="1554614" cy="161583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b="1"/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6215764" y="3933825"/>
                <a:ext cx="537462" cy="93955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b="1"/>
              </a:p>
            </p:txBody>
          </p:sp>
          <p:sp>
            <p:nvSpPr>
              <p:cNvPr id="5" name="TextBox 4"/>
              <p:cNvSpPr txBox="1"/>
              <p:nvPr/>
            </p:nvSpPr>
            <p:spPr>
              <a:xfrm>
                <a:off x="5343056" y="3297019"/>
                <a:ext cx="1347597" cy="5519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b="1" dirty="0">
                    <a:solidFill>
                      <a:srgbClr val="FF0000"/>
                    </a:solidFill>
                  </a:rPr>
                  <a:t>EVEN WEAKER</a:t>
                </a:r>
              </a:p>
              <a:p>
                <a:pPr algn="ctr"/>
                <a:r>
                  <a:rPr lang="en-GB" b="1" dirty="0">
                    <a:solidFill>
                      <a:srgbClr val="FF0000"/>
                    </a:solidFill>
                  </a:rPr>
                  <a:t>why?</a:t>
                </a:r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2514600" y="1386653"/>
                <a:ext cx="1914525" cy="737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b="1"/>
              </a:p>
            </p:txBody>
          </p:sp>
        </p:grpSp>
        <p:grpSp>
          <p:nvGrpSpPr>
            <p:cNvPr id="22" name="Group 7"/>
            <p:cNvGrpSpPr/>
            <p:nvPr/>
          </p:nvGrpSpPr>
          <p:grpSpPr>
            <a:xfrm>
              <a:off x="2771439" y="2053272"/>
              <a:ext cx="1352027" cy="1374171"/>
              <a:chOff x="386388" y="756343"/>
              <a:chExt cx="2799073" cy="2844917"/>
            </a:xfrm>
          </p:grpSpPr>
          <p:grpSp>
            <p:nvGrpSpPr>
              <p:cNvPr id="24" name="Gruppo 2"/>
              <p:cNvGrpSpPr/>
              <p:nvPr/>
            </p:nvGrpSpPr>
            <p:grpSpPr>
              <a:xfrm>
                <a:off x="386388" y="756343"/>
                <a:ext cx="2799073" cy="2844917"/>
                <a:chOff x="6762226" y="4428670"/>
                <a:chExt cx="2346278" cy="2384706"/>
              </a:xfrm>
            </p:grpSpPr>
            <p:pic>
              <p:nvPicPr>
                <p:cNvPr id="28" name="Picture 2" descr="http://wellnessadvocate.com/images/Structural_Formulas/Montmorillonite_structure.gif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762226" y="4428670"/>
                  <a:ext cx="2346278" cy="238470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30" name="Freeform 58"/>
                <p:cNvSpPr/>
                <p:nvPr/>
              </p:nvSpPr>
              <p:spPr>
                <a:xfrm rot="10800000">
                  <a:off x="7342584" y="6352712"/>
                  <a:ext cx="1056442" cy="248575"/>
                </a:xfrm>
                <a:custGeom>
                  <a:avLst/>
                  <a:gdLst>
                    <a:gd name="connsiteX0" fmla="*/ 0 w 1056442"/>
                    <a:gd name="connsiteY0" fmla="*/ 248575 h 248575"/>
                    <a:gd name="connsiteX1" fmla="*/ 1056442 w 1056442"/>
                    <a:gd name="connsiteY1" fmla="*/ 248575 h 248575"/>
                    <a:gd name="connsiteX2" fmla="*/ 710213 w 1056442"/>
                    <a:gd name="connsiteY2" fmla="*/ 0 h 248575"/>
                    <a:gd name="connsiteX3" fmla="*/ 701336 w 1056442"/>
                    <a:gd name="connsiteY3" fmla="*/ 0 h 2485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56442" h="248575">
                      <a:moveTo>
                        <a:pt x="0" y="248575"/>
                      </a:moveTo>
                      <a:lnTo>
                        <a:pt x="1056442" y="248575"/>
                      </a:lnTo>
                      <a:lnTo>
                        <a:pt x="710213" y="0"/>
                      </a:lnTo>
                      <a:lnTo>
                        <a:pt x="701336" y="0"/>
                      </a:lnTo>
                    </a:path>
                  </a:pathLst>
                </a:custGeom>
                <a:noFill/>
                <a:ln w="571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b="1"/>
                </a:p>
              </p:txBody>
            </p:sp>
            <p:sp>
              <p:nvSpPr>
                <p:cNvPr id="29" name="Freeform 57"/>
                <p:cNvSpPr/>
                <p:nvPr/>
              </p:nvSpPr>
              <p:spPr>
                <a:xfrm>
                  <a:off x="7289604" y="5569174"/>
                  <a:ext cx="1056443" cy="248576"/>
                </a:xfrm>
                <a:custGeom>
                  <a:avLst/>
                  <a:gdLst>
                    <a:gd name="connsiteX0" fmla="*/ 0 w 1056442"/>
                    <a:gd name="connsiteY0" fmla="*/ 248575 h 248575"/>
                    <a:gd name="connsiteX1" fmla="*/ 1056442 w 1056442"/>
                    <a:gd name="connsiteY1" fmla="*/ 248575 h 248575"/>
                    <a:gd name="connsiteX2" fmla="*/ 710213 w 1056442"/>
                    <a:gd name="connsiteY2" fmla="*/ 0 h 248575"/>
                    <a:gd name="connsiteX3" fmla="*/ 701336 w 1056442"/>
                    <a:gd name="connsiteY3" fmla="*/ 0 h 2485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56442" h="248575">
                      <a:moveTo>
                        <a:pt x="0" y="248575"/>
                      </a:moveTo>
                      <a:lnTo>
                        <a:pt x="1056442" y="248575"/>
                      </a:lnTo>
                      <a:lnTo>
                        <a:pt x="710213" y="0"/>
                      </a:lnTo>
                      <a:lnTo>
                        <a:pt x="701336" y="0"/>
                      </a:lnTo>
                    </a:path>
                  </a:pathLst>
                </a:custGeom>
                <a:noFill/>
                <a:ln w="571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b="1"/>
                </a:p>
              </p:txBody>
            </p:sp>
          </p:grpSp>
          <p:sp>
            <p:nvSpPr>
              <p:cNvPr id="25" name="Rectangle 5"/>
              <p:cNvSpPr/>
              <p:nvPr/>
            </p:nvSpPr>
            <p:spPr>
              <a:xfrm>
                <a:off x="386388" y="2656148"/>
                <a:ext cx="2799073" cy="1464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27" name="Immagine 42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310494" y="2513550"/>
                <a:ext cx="335207" cy="340210"/>
              </a:xfrm>
              <a:prstGeom prst="rect">
                <a:avLst/>
              </a:prstGeom>
              <a:ln w="38100">
                <a:noFill/>
              </a:ln>
            </p:spPr>
          </p:pic>
          <p:pic>
            <p:nvPicPr>
              <p:cNvPr id="26" name="Immagine 42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339065" y="2513550"/>
                <a:ext cx="335207" cy="340210"/>
              </a:xfrm>
              <a:prstGeom prst="rect">
                <a:avLst/>
              </a:prstGeom>
              <a:ln w="38100">
                <a:noFill/>
              </a:ln>
            </p:spPr>
          </p:pic>
        </p:grpSp>
        <p:grpSp>
          <p:nvGrpSpPr>
            <p:cNvPr id="31" name="Group 7"/>
            <p:cNvGrpSpPr/>
            <p:nvPr/>
          </p:nvGrpSpPr>
          <p:grpSpPr>
            <a:xfrm>
              <a:off x="5496436" y="2053272"/>
              <a:ext cx="1352027" cy="1374171"/>
              <a:chOff x="386388" y="756343"/>
              <a:chExt cx="2799073" cy="2844917"/>
            </a:xfrm>
          </p:grpSpPr>
          <p:grpSp>
            <p:nvGrpSpPr>
              <p:cNvPr id="32" name="Gruppo 2"/>
              <p:cNvGrpSpPr/>
              <p:nvPr/>
            </p:nvGrpSpPr>
            <p:grpSpPr>
              <a:xfrm>
                <a:off x="386388" y="756343"/>
                <a:ext cx="2799073" cy="2844917"/>
                <a:chOff x="6762226" y="4428670"/>
                <a:chExt cx="2346278" cy="2384706"/>
              </a:xfrm>
            </p:grpSpPr>
            <p:pic>
              <p:nvPicPr>
                <p:cNvPr id="43" name="Picture 2" descr="http://wellnessadvocate.com/images/Structural_Formulas/Montmorillonite_structure.gif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762226" y="4428670"/>
                  <a:ext cx="2346278" cy="238470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44" name="Freeform 58"/>
                <p:cNvSpPr/>
                <p:nvPr/>
              </p:nvSpPr>
              <p:spPr>
                <a:xfrm rot="10800000">
                  <a:off x="7342584" y="6352712"/>
                  <a:ext cx="1056442" cy="248575"/>
                </a:xfrm>
                <a:custGeom>
                  <a:avLst/>
                  <a:gdLst>
                    <a:gd name="connsiteX0" fmla="*/ 0 w 1056442"/>
                    <a:gd name="connsiteY0" fmla="*/ 248575 h 248575"/>
                    <a:gd name="connsiteX1" fmla="*/ 1056442 w 1056442"/>
                    <a:gd name="connsiteY1" fmla="*/ 248575 h 248575"/>
                    <a:gd name="connsiteX2" fmla="*/ 710213 w 1056442"/>
                    <a:gd name="connsiteY2" fmla="*/ 0 h 248575"/>
                    <a:gd name="connsiteX3" fmla="*/ 701336 w 1056442"/>
                    <a:gd name="connsiteY3" fmla="*/ 0 h 2485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56442" h="248575">
                      <a:moveTo>
                        <a:pt x="0" y="248575"/>
                      </a:moveTo>
                      <a:lnTo>
                        <a:pt x="1056442" y="248575"/>
                      </a:lnTo>
                      <a:lnTo>
                        <a:pt x="710213" y="0"/>
                      </a:lnTo>
                      <a:lnTo>
                        <a:pt x="701336" y="0"/>
                      </a:lnTo>
                    </a:path>
                  </a:pathLst>
                </a:custGeom>
                <a:noFill/>
                <a:ln w="57150">
                  <a:solidFill>
                    <a:srgbClr val="FF0000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b="1"/>
                </a:p>
              </p:txBody>
            </p:sp>
            <p:sp>
              <p:nvSpPr>
                <p:cNvPr id="45" name="Freeform 57"/>
                <p:cNvSpPr/>
                <p:nvPr/>
              </p:nvSpPr>
              <p:spPr>
                <a:xfrm>
                  <a:off x="7289604" y="5569174"/>
                  <a:ext cx="1056443" cy="248576"/>
                </a:xfrm>
                <a:custGeom>
                  <a:avLst/>
                  <a:gdLst>
                    <a:gd name="connsiteX0" fmla="*/ 0 w 1056442"/>
                    <a:gd name="connsiteY0" fmla="*/ 248575 h 248575"/>
                    <a:gd name="connsiteX1" fmla="*/ 1056442 w 1056442"/>
                    <a:gd name="connsiteY1" fmla="*/ 248575 h 248575"/>
                    <a:gd name="connsiteX2" fmla="*/ 710213 w 1056442"/>
                    <a:gd name="connsiteY2" fmla="*/ 0 h 248575"/>
                    <a:gd name="connsiteX3" fmla="*/ 701336 w 1056442"/>
                    <a:gd name="connsiteY3" fmla="*/ 0 h 2485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56442" h="248575">
                      <a:moveTo>
                        <a:pt x="0" y="248575"/>
                      </a:moveTo>
                      <a:lnTo>
                        <a:pt x="1056442" y="248575"/>
                      </a:lnTo>
                      <a:lnTo>
                        <a:pt x="710213" y="0"/>
                      </a:lnTo>
                      <a:lnTo>
                        <a:pt x="701336" y="0"/>
                      </a:lnTo>
                    </a:path>
                  </a:pathLst>
                </a:custGeom>
                <a:noFill/>
                <a:ln w="57150">
                  <a:solidFill>
                    <a:srgbClr val="FF0000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b="1"/>
                </a:p>
              </p:txBody>
            </p:sp>
          </p:grpSp>
          <p:sp>
            <p:nvSpPr>
              <p:cNvPr id="36" name="Rectangle 5"/>
              <p:cNvSpPr/>
              <p:nvPr/>
            </p:nvSpPr>
            <p:spPr>
              <a:xfrm>
                <a:off x="386388" y="2656148"/>
                <a:ext cx="2799073" cy="1464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37" name="Immagine 42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310494" y="2513550"/>
                <a:ext cx="335207" cy="340210"/>
              </a:xfrm>
              <a:prstGeom prst="rect">
                <a:avLst/>
              </a:prstGeom>
              <a:ln w="38100">
                <a:noFill/>
              </a:ln>
            </p:spPr>
          </p:pic>
          <p:pic>
            <p:nvPicPr>
              <p:cNvPr id="41" name="Immagine 42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339065" y="2513550"/>
                <a:ext cx="335207" cy="340210"/>
              </a:xfrm>
              <a:prstGeom prst="rect">
                <a:avLst/>
              </a:prstGeom>
              <a:ln w="38100">
                <a:noFill/>
              </a:ln>
            </p:spPr>
          </p:pic>
        </p:grpSp>
        <p:sp>
          <p:nvSpPr>
            <p:cNvPr id="10" name="CasellaDiTesto 9"/>
            <p:cNvSpPr txBox="1"/>
            <p:nvPr/>
          </p:nvSpPr>
          <p:spPr>
            <a:xfrm>
              <a:off x="6977257" y="2495912"/>
              <a:ext cx="47000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4800" b="1" dirty="0">
                  <a:solidFill>
                    <a:srgbClr val="FF0000"/>
                  </a:solidFill>
                </a:rPr>
                <a:t>?</a:t>
              </a:r>
            </a:p>
          </p:txBody>
        </p:sp>
        <p:cxnSp>
          <p:nvCxnSpPr>
            <p:cNvPr id="12" name="Connettore diritto 11"/>
            <p:cNvCxnSpPr/>
            <p:nvPr/>
          </p:nvCxnSpPr>
          <p:spPr>
            <a:xfrm flipV="1">
              <a:off x="4401088" y="1250304"/>
              <a:ext cx="0" cy="4407334"/>
            </a:xfrm>
            <a:prstGeom prst="line">
              <a:avLst/>
            </a:prstGeom>
            <a:ln w="28575">
              <a:solidFill>
                <a:srgbClr val="FF0000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CasellaDiTesto 12"/>
            <p:cNvSpPr txBox="1"/>
            <p:nvPr/>
          </p:nvSpPr>
          <p:spPr>
            <a:xfrm>
              <a:off x="5189195" y="1325504"/>
              <a:ext cx="139012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 b="1" dirty="0" err="1"/>
                <a:t>Seismic</a:t>
              </a:r>
              <a:r>
                <a:rPr lang="it-IT" sz="2400" b="1" dirty="0"/>
                <a:t> V</a:t>
              </a:r>
            </a:p>
          </p:txBody>
        </p:sp>
        <p:sp>
          <p:nvSpPr>
            <p:cNvPr id="14" name="Rettangolo 13"/>
            <p:cNvSpPr/>
            <p:nvPr/>
          </p:nvSpPr>
          <p:spPr>
            <a:xfrm>
              <a:off x="2956165" y="3577570"/>
              <a:ext cx="77014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b="1" dirty="0">
                  <a:solidFill>
                    <a:srgbClr val="FF0000"/>
                  </a:solidFill>
                </a:rPr>
                <a:t>WEAK</a:t>
              </a:r>
              <a:endParaRPr lang="it-IT" dirty="0"/>
            </a:p>
          </p:txBody>
        </p:sp>
        <p:sp>
          <p:nvSpPr>
            <p:cNvPr id="47" name="CasellaDiTesto 46"/>
            <p:cNvSpPr txBox="1"/>
            <p:nvPr/>
          </p:nvSpPr>
          <p:spPr>
            <a:xfrm>
              <a:off x="2414772" y="1368308"/>
              <a:ext cx="184229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 b="1" dirty="0" err="1">
                  <a:solidFill>
                    <a:srgbClr val="FF0000"/>
                  </a:solidFill>
                </a:rPr>
                <a:t>Subseismic</a:t>
              </a:r>
              <a:r>
                <a:rPr lang="it-IT" sz="2400" b="1" dirty="0">
                  <a:solidFill>
                    <a:srgbClr val="FF0000"/>
                  </a:solidFill>
                </a:rPr>
                <a:t> V</a:t>
              </a:r>
            </a:p>
          </p:txBody>
        </p:sp>
      </p:grpSp>
      <p:pic>
        <p:nvPicPr>
          <p:cNvPr id="48" name="Picture 3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48457" y="11017"/>
            <a:ext cx="695543" cy="295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CasellaDiTesto 5"/>
          <p:cNvSpPr txBox="1"/>
          <p:nvPr/>
        </p:nvSpPr>
        <p:spPr>
          <a:xfrm>
            <a:off x="0" y="614149"/>
            <a:ext cx="9144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dirty="0">
                <a:latin typeface="Calibri" panose="020F0502020204030204" pitchFamily="34" charset="0"/>
                <a:cs typeface="Arial" panose="020B0604020202020204" pitchFamily="34" charset="0"/>
              </a:rPr>
              <a:t>At </a:t>
            </a:r>
            <a:r>
              <a:rPr lang="en-US" sz="2200" b="1" dirty="0">
                <a:latin typeface="Calibri" panose="020F0502020204030204" pitchFamily="34" charset="0"/>
                <a:cs typeface="Arial" panose="020B0604020202020204" pitchFamily="34" charset="0"/>
              </a:rPr>
              <a:t>seismic slip rates </a:t>
            </a:r>
            <a:r>
              <a:rPr lang="en-US" sz="2200" dirty="0">
                <a:latin typeface="Calibri" panose="020F0502020204030204" pitchFamily="34" charset="0"/>
                <a:cs typeface="Arial" panose="020B0604020202020204" pitchFamily="34" charset="0"/>
              </a:rPr>
              <a:t>(&gt;10</a:t>
            </a:r>
            <a:r>
              <a:rPr lang="en-US" sz="2200" baseline="30000" dirty="0">
                <a:latin typeface="Calibri" panose="020F0502020204030204" pitchFamily="34" charset="0"/>
                <a:cs typeface="Arial" panose="020B0604020202020204" pitchFamily="34" charset="0"/>
              </a:rPr>
              <a:t>-4</a:t>
            </a:r>
            <a:r>
              <a:rPr lang="en-US" sz="2200" dirty="0">
                <a:latin typeface="Calibri" panose="020F0502020204030204" pitchFamily="34" charset="0"/>
                <a:cs typeface="Arial" panose="020B0604020202020204" pitchFamily="34" charset="0"/>
              </a:rPr>
              <a:t> ms</a:t>
            </a:r>
            <a:r>
              <a:rPr lang="en-US" sz="2200" baseline="30000" dirty="0">
                <a:latin typeface="Calibri" panose="020F0502020204030204" pitchFamily="34" charset="0"/>
                <a:cs typeface="Arial" panose="020B0604020202020204" pitchFamily="34" charset="0"/>
              </a:rPr>
              <a:t>-1</a:t>
            </a:r>
            <a:r>
              <a:rPr lang="en-US" sz="2200" dirty="0">
                <a:latin typeface="Calibri" panose="020F0502020204030204" pitchFamily="34" charset="0"/>
                <a:cs typeface="Arial" panose="020B0604020202020204" pitchFamily="34" charset="0"/>
              </a:rPr>
              <a:t>) friction coefficient of </a:t>
            </a:r>
            <a:r>
              <a:rPr lang="en-US" sz="2200" b="1" dirty="0">
                <a:latin typeface="Calibri" panose="020F0502020204030204" pitchFamily="34" charset="0"/>
                <a:cs typeface="Arial" panose="020B0604020202020204" pitchFamily="34" charset="0"/>
              </a:rPr>
              <a:t>wet smectite</a:t>
            </a:r>
            <a:r>
              <a:rPr lang="en-US" sz="2200" dirty="0">
                <a:latin typeface="Calibri" panose="020F0502020204030204" pitchFamily="34" charset="0"/>
                <a:cs typeface="Arial" panose="020B0604020202020204" pitchFamily="34" charset="0"/>
              </a:rPr>
              <a:t> is even lower. However, we don’t know the controlling deformation processes, </a:t>
            </a:r>
            <a:r>
              <a:rPr lang="en-US" sz="2200" b="1" dirty="0">
                <a:latin typeface="Calibri" panose="020F0502020204030204" pitchFamily="34" charset="0"/>
                <a:cs typeface="Arial" panose="020B0604020202020204" pitchFamily="34" charset="0"/>
              </a:rPr>
              <a:t>yet</a:t>
            </a:r>
            <a:r>
              <a:rPr lang="en-US" sz="2200" dirty="0">
                <a:latin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2200" dirty="0"/>
          </a:p>
          <a:p>
            <a:pPr algn="just"/>
            <a:endParaRPr lang="en-US" sz="2200" dirty="0"/>
          </a:p>
        </p:txBody>
      </p:sp>
      <p:sp>
        <p:nvSpPr>
          <p:cNvPr id="15" name="CasellaDiTesto 14"/>
          <p:cNvSpPr txBox="1"/>
          <p:nvPr/>
        </p:nvSpPr>
        <p:spPr>
          <a:xfrm>
            <a:off x="6829487" y="2070098"/>
            <a:ext cx="2300438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err="1"/>
              <a:t>See</a:t>
            </a:r>
            <a:r>
              <a:rPr lang="it-IT" sz="2000" dirty="0"/>
              <a:t> </a:t>
            </a:r>
            <a:r>
              <a:rPr lang="it-IT" sz="2000" dirty="0" err="1"/>
              <a:t>also</a:t>
            </a:r>
            <a:r>
              <a:rPr lang="it-IT" sz="2000" dirty="0"/>
              <a:t>:</a:t>
            </a:r>
          </a:p>
          <a:p>
            <a:r>
              <a:rPr lang="it-IT" sz="2000" dirty="0"/>
              <a:t>Faulkner et al., 2011</a:t>
            </a:r>
          </a:p>
          <a:p>
            <a:r>
              <a:rPr lang="it-IT" sz="2000" dirty="0" err="1"/>
              <a:t>Ujiie</a:t>
            </a:r>
            <a:r>
              <a:rPr lang="it-IT" sz="2000" dirty="0"/>
              <a:t> et al., 2013</a:t>
            </a:r>
          </a:p>
          <a:p>
            <a:r>
              <a:rPr lang="it-IT" sz="2000" dirty="0"/>
              <a:t>French et al., 2014</a:t>
            </a:r>
          </a:p>
          <a:p>
            <a:r>
              <a:rPr lang="it-IT" sz="2000" dirty="0" err="1"/>
              <a:t>Sawai</a:t>
            </a:r>
            <a:r>
              <a:rPr lang="it-IT" sz="2000" dirty="0"/>
              <a:t> et al., 2014</a:t>
            </a:r>
          </a:p>
          <a:p>
            <a:r>
              <a:rPr lang="it-IT" sz="2000" dirty="0"/>
              <a:t>Bullock et al., 2015</a:t>
            </a:r>
          </a:p>
          <a:p>
            <a:r>
              <a:rPr lang="it-IT" sz="2000" dirty="0" err="1"/>
              <a:t>Remitti</a:t>
            </a:r>
            <a:r>
              <a:rPr lang="it-IT" sz="2000" dirty="0"/>
              <a:t> et al., 2015</a:t>
            </a:r>
            <a:endParaRPr lang="en-US" sz="2000" dirty="0"/>
          </a:p>
        </p:txBody>
      </p:sp>
      <p:sp useBgFill="1">
        <p:nvSpPr>
          <p:cNvPr id="18" name="CasellaDiTesto 17"/>
          <p:cNvSpPr txBox="1"/>
          <p:nvPr/>
        </p:nvSpPr>
        <p:spPr>
          <a:xfrm>
            <a:off x="6829487" y="4304174"/>
            <a:ext cx="2088007" cy="1631216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it-IT" sz="2000" b="1" dirty="0" err="1"/>
              <a:t>But</a:t>
            </a:r>
            <a:r>
              <a:rPr lang="it-IT" sz="2000" b="1" dirty="0"/>
              <a:t> none of </a:t>
            </a:r>
            <a:r>
              <a:rPr lang="it-IT" sz="2000" b="1" dirty="0" err="1"/>
              <a:t>them</a:t>
            </a:r>
            <a:r>
              <a:rPr lang="it-IT" sz="2000" b="1" dirty="0"/>
              <a:t> </a:t>
            </a:r>
            <a:r>
              <a:rPr lang="it-IT" sz="2000" b="1" dirty="0" err="1"/>
              <a:t>investigated</a:t>
            </a:r>
            <a:r>
              <a:rPr lang="it-IT" sz="2000" b="1" dirty="0"/>
              <a:t> the </a:t>
            </a:r>
            <a:r>
              <a:rPr lang="it-IT" sz="2000" b="1" dirty="0" err="1"/>
              <a:t>deformation</a:t>
            </a:r>
            <a:r>
              <a:rPr lang="it-IT" sz="2000" b="1" dirty="0"/>
              <a:t> </a:t>
            </a:r>
            <a:r>
              <a:rPr lang="it-IT" sz="2000" b="1" dirty="0" err="1"/>
              <a:t>processes</a:t>
            </a:r>
            <a:r>
              <a:rPr lang="it-IT" sz="2000" b="1" dirty="0"/>
              <a:t> </a:t>
            </a:r>
            <a:r>
              <a:rPr lang="it-IT" sz="2000" b="1" dirty="0" err="1"/>
              <a:t>at</a:t>
            </a:r>
            <a:r>
              <a:rPr lang="it-IT" sz="2000" b="1" dirty="0"/>
              <a:t> the nano-scale.</a:t>
            </a:r>
            <a:endParaRPr lang="en-US" sz="2000" b="1" dirty="0"/>
          </a:p>
        </p:txBody>
      </p:sp>
      <p:sp>
        <p:nvSpPr>
          <p:cNvPr id="11" name="Rettangolo 10"/>
          <p:cNvSpPr/>
          <p:nvPr/>
        </p:nvSpPr>
        <p:spPr>
          <a:xfrm>
            <a:off x="1524919" y="2221247"/>
            <a:ext cx="341101" cy="6431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6542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618" y="-852"/>
            <a:ext cx="7610764" cy="6163724"/>
          </a:xfrm>
          <a:prstGeom prst="rect">
            <a:avLst/>
          </a:prstGeom>
        </p:spPr>
      </p:pic>
      <p:pic>
        <p:nvPicPr>
          <p:cNvPr id="5" name="Picture 3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48457" y="11017"/>
            <a:ext cx="695543" cy="295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CasellaDiTesto 2"/>
          <p:cNvSpPr txBox="1"/>
          <p:nvPr/>
        </p:nvSpPr>
        <p:spPr>
          <a:xfrm>
            <a:off x="0" y="6100554"/>
            <a:ext cx="9144000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it-IT" sz="2200" dirty="0" err="1"/>
              <a:t>We</a:t>
            </a:r>
            <a:r>
              <a:rPr lang="it-IT" sz="2200" dirty="0"/>
              <a:t> </a:t>
            </a:r>
            <a:r>
              <a:rPr lang="it-IT" sz="2200" dirty="0" err="1"/>
              <a:t>tested</a:t>
            </a:r>
            <a:r>
              <a:rPr lang="it-IT" sz="2200" dirty="0"/>
              <a:t> a </a:t>
            </a:r>
            <a:r>
              <a:rPr lang="it-IT" sz="2200" dirty="0" err="1"/>
              <a:t>megathrust</a:t>
            </a:r>
            <a:r>
              <a:rPr lang="it-IT" sz="2200" dirty="0"/>
              <a:t> fault core </a:t>
            </a:r>
            <a:r>
              <a:rPr lang="it-IT" sz="2200" dirty="0" err="1"/>
              <a:t>analogue</a:t>
            </a:r>
            <a:r>
              <a:rPr lang="it-IT" sz="2200" dirty="0"/>
              <a:t> </a:t>
            </a:r>
            <a:r>
              <a:rPr lang="it-IT" sz="2200" dirty="0" err="1"/>
              <a:t>material</a:t>
            </a:r>
            <a:r>
              <a:rPr lang="it-IT" sz="2200" dirty="0"/>
              <a:t> with 70 wt.% smectite (Ca-Montmorillonite) and 30 wt.% </a:t>
            </a:r>
            <a:r>
              <a:rPr lang="it-IT" sz="2200" dirty="0" err="1"/>
              <a:t>opal</a:t>
            </a:r>
            <a:r>
              <a:rPr lang="it-IT" sz="2200" dirty="0"/>
              <a:t>-CT (STx-1b source </a:t>
            </a:r>
            <a:r>
              <a:rPr lang="it-IT" sz="2200" dirty="0" err="1"/>
              <a:t>clay</a:t>
            </a:r>
            <a:r>
              <a:rPr lang="it-IT" sz="2200" dirty="0"/>
              <a:t>).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9129003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 descr="C:\Users\Giulio\Documents\Giulio\Research\Projects\ERC_2007\Project\USEMS\HVRFA\Italian_HVRFA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53269" y="0"/>
            <a:ext cx="7637462" cy="6100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CasellaDiTesto 23"/>
          <p:cNvSpPr txBox="1"/>
          <p:nvPr/>
        </p:nvSpPr>
        <p:spPr>
          <a:xfrm>
            <a:off x="250001" y="128296"/>
            <a:ext cx="86439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/>
            <a:r>
              <a:rPr lang="en-US" sz="4000" b="1" dirty="0"/>
              <a:t>Rotary-Shear Experiments</a:t>
            </a:r>
          </a:p>
        </p:txBody>
      </p:sp>
      <p:pic>
        <p:nvPicPr>
          <p:cNvPr id="6" name="Picture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8031079" y="702969"/>
            <a:ext cx="1068044" cy="1066149"/>
          </a:xfrm>
          <a:prstGeom prst="rect">
            <a:avLst/>
          </a:prstGeom>
          <a:ln>
            <a:noFill/>
          </a:ln>
        </p:spPr>
      </p:pic>
      <p:sp>
        <p:nvSpPr>
          <p:cNvPr id="33" name="CasellaDiTesto 32"/>
          <p:cNvSpPr txBox="1"/>
          <p:nvPr/>
        </p:nvSpPr>
        <p:spPr>
          <a:xfrm>
            <a:off x="4380932" y="985770"/>
            <a:ext cx="4320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/>
            <a:r>
              <a:rPr lang="en-US" sz="2400" b="1" u="sng" dirty="0"/>
              <a:t>SHIVA (Rome, INGV)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0" y="6100554"/>
            <a:ext cx="9144000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it-IT" sz="2200" dirty="0"/>
              <a:t>To </a:t>
            </a:r>
            <a:r>
              <a:rPr lang="it-IT" sz="2200" dirty="0" err="1"/>
              <a:t>achieve</a:t>
            </a:r>
            <a:r>
              <a:rPr lang="it-IT" sz="2200" dirty="0"/>
              <a:t> </a:t>
            </a:r>
            <a:r>
              <a:rPr lang="it-IT" sz="2200" dirty="0" err="1"/>
              <a:t>seismic</a:t>
            </a:r>
            <a:r>
              <a:rPr lang="it-IT" sz="2200" dirty="0"/>
              <a:t> slip </a:t>
            </a:r>
            <a:r>
              <a:rPr lang="it-IT" sz="2200" dirty="0" err="1"/>
              <a:t>rates</a:t>
            </a:r>
            <a:r>
              <a:rPr lang="it-IT" sz="2200" dirty="0"/>
              <a:t>, </a:t>
            </a:r>
            <a:r>
              <a:rPr lang="it-IT" sz="2200" dirty="0" err="1"/>
              <a:t>we</a:t>
            </a:r>
            <a:r>
              <a:rPr lang="it-IT" sz="2200" dirty="0"/>
              <a:t> </a:t>
            </a:r>
            <a:r>
              <a:rPr lang="it-IT" sz="2200" dirty="0" err="1"/>
              <a:t>used</a:t>
            </a:r>
            <a:r>
              <a:rPr lang="it-IT" sz="2200" dirty="0"/>
              <a:t> SHIVA, a rotary </a:t>
            </a:r>
            <a:r>
              <a:rPr lang="it-IT" sz="2200" dirty="0" err="1"/>
              <a:t>shear</a:t>
            </a:r>
            <a:r>
              <a:rPr lang="it-IT" sz="2200" dirty="0"/>
              <a:t> machine (INGV, Rome). </a:t>
            </a:r>
            <a:r>
              <a:rPr lang="it-IT" sz="2200" dirty="0" err="1"/>
              <a:t>It</a:t>
            </a:r>
            <a:r>
              <a:rPr lang="it-IT" sz="2200" dirty="0"/>
              <a:t> can </a:t>
            </a:r>
            <a:r>
              <a:rPr lang="it-IT" sz="2200" dirty="0" err="1"/>
              <a:t>apply</a:t>
            </a:r>
            <a:r>
              <a:rPr lang="it-IT" sz="2200" dirty="0"/>
              <a:t> slip </a:t>
            </a:r>
            <a:r>
              <a:rPr lang="it-IT" sz="2200" dirty="0" err="1"/>
              <a:t>rates</a:t>
            </a:r>
            <a:r>
              <a:rPr lang="it-IT" sz="2200" dirty="0"/>
              <a:t> up to 10 ms</a:t>
            </a:r>
            <a:r>
              <a:rPr lang="it-IT" sz="2200" baseline="30000" dirty="0"/>
              <a:t>-1</a:t>
            </a:r>
            <a:r>
              <a:rPr lang="it-IT" sz="2200" dirty="0"/>
              <a:t>.</a:t>
            </a:r>
            <a:endParaRPr lang="en-US" sz="2200" baseline="30000" dirty="0"/>
          </a:p>
        </p:txBody>
      </p:sp>
      <p:grpSp>
        <p:nvGrpSpPr>
          <p:cNvPr id="11" name="Gruppo 10"/>
          <p:cNvGrpSpPr/>
          <p:nvPr/>
        </p:nvGrpSpPr>
        <p:grpSpPr>
          <a:xfrm>
            <a:off x="5459102" y="4517689"/>
            <a:ext cx="3611967" cy="1444787"/>
            <a:chOff x="2951886" y="1178008"/>
            <a:chExt cx="6192114" cy="2476846"/>
          </a:xfrm>
        </p:grpSpPr>
        <p:pic>
          <p:nvPicPr>
            <p:cNvPr id="13" name="Immagine 1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51886" y="1178008"/>
              <a:ext cx="6192114" cy="2476846"/>
            </a:xfrm>
            <a:prstGeom prst="rect">
              <a:avLst/>
            </a:prstGeom>
            <a:ln w="38100">
              <a:solidFill>
                <a:srgbClr val="FF0000"/>
              </a:solidFill>
            </a:ln>
          </p:spPr>
        </p:pic>
        <p:sp>
          <p:nvSpPr>
            <p:cNvPr id="14" name="Freccia circolare a destra 13"/>
            <p:cNvSpPr/>
            <p:nvPr/>
          </p:nvSpPr>
          <p:spPr>
            <a:xfrm rot="16200000">
              <a:off x="3009036" y="2113536"/>
              <a:ext cx="491490" cy="605790"/>
            </a:xfrm>
            <a:prstGeom prst="curved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chemeClr val="tx1"/>
                </a:solidFill>
              </a:endParaRPr>
            </a:p>
          </p:txBody>
        </p:sp>
        <p:sp>
          <p:nvSpPr>
            <p:cNvPr id="15" name="Freccia in giù 14"/>
            <p:cNvSpPr/>
            <p:nvPr/>
          </p:nvSpPr>
          <p:spPr>
            <a:xfrm rot="5400000">
              <a:off x="8139022" y="2141600"/>
              <a:ext cx="514350" cy="581205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cxnSp>
        <p:nvCxnSpPr>
          <p:cNvPr id="3" name="Connettore diritto 2"/>
          <p:cNvCxnSpPr/>
          <p:nvPr/>
        </p:nvCxnSpPr>
        <p:spPr>
          <a:xfrm>
            <a:off x="4640239" y="2825087"/>
            <a:ext cx="818863" cy="169260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3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48457" y="11017"/>
            <a:ext cx="695543" cy="295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0683460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50824" cy="6100549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0" y="6100554"/>
            <a:ext cx="9144000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it-IT" sz="2200" dirty="0"/>
              <a:t>At </a:t>
            </a:r>
            <a:r>
              <a:rPr lang="it-IT" sz="2200" dirty="0" err="1"/>
              <a:t>seismic</a:t>
            </a:r>
            <a:r>
              <a:rPr lang="it-IT" sz="2200" dirty="0"/>
              <a:t> slip </a:t>
            </a:r>
            <a:r>
              <a:rPr lang="it-IT" sz="2200" dirty="0" err="1"/>
              <a:t>rates</a:t>
            </a:r>
            <a:r>
              <a:rPr lang="it-IT" sz="2200" dirty="0"/>
              <a:t>, </a:t>
            </a:r>
            <a:r>
              <a:rPr lang="it-IT" sz="2200" dirty="0" err="1"/>
              <a:t>rocks</a:t>
            </a:r>
            <a:r>
              <a:rPr lang="it-IT" sz="2200" dirty="0"/>
              <a:t> </a:t>
            </a:r>
            <a:r>
              <a:rPr lang="it-IT" sz="2200" dirty="0" err="1"/>
              <a:t>typically</a:t>
            </a:r>
            <a:r>
              <a:rPr lang="it-IT" sz="2200" dirty="0"/>
              <a:t> </a:t>
            </a:r>
            <a:r>
              <a:rPr lang="it-IT" sz="2200" dirty="0" err="1"/>
              <a:t>heat</a:t>
            </a:r>
            <a:r>
              <a:rPr lang="it-IT" sz="2200" dirty="0"/>
              <a:t> up by </a:t>
            </a:r>
            <a:r>
              <a:rPr lang="it-IT" sz="2200" dirty="0" err="1"/>
              <a:t>frictional</a:t>
            </a:r>
            <a:r>
              <a:rPr lang="it-IT" sz="2200" dirty="0"/>
              <a:t> </a:t>
            </a:r>
            <a:r>
              <a:rPr lang="it-IT" sz="2200" dirty="0" err="1"/>
              <a:t>heating</a:t>
            </a:r>
            <a:r>
              <a:rPr lang="it-IT" sz="2200" dirty="0"/>
              <a:t> </a:t>
            </a:r>
            <a:r>
              <a:rPr lang="it-IT" sz="2200" dirty="0" err="1"/>
              <a:t>until</a:t>
            </a:r>
            <a:r>
              <a:rPr lang="it-IT" sz="2200" dirty="0"/>
              <a:t> </a:t>
            </a:r>
            <a:r>
              <a:rPr lang="it-IT" sz="2200" dirty="0" err="1"/>
              <a:t>they</a:t>
            </a:r>
            <a:r>
              <a:rPr lang="it-IT" sz="2200" dirty="0"/>
              <a:t> </a:t>
            </a:r>
            <a:r>
              <a:rPr lang="it-IT" sz="2200" dirty="0" err="1"/>
              <a:t>melt</a:t>
            </a:r>
            <a:r>
              <a:rPr lang="it-IT" sz="2200" dirty="0"/>
              <a:t>. </a:t>
            </a:r>
            <a:r>
              <a:rPr lang="it-IT" sz="2200" dirty="0" err="1"/>
              <a:t>What</a:t>
            </a:r>
            <a:r>
              <a:rPr lang="it-IT" sz="2200" dirty="0"/>
              <a:t> </a:t>
            </a:r>
            <a:r>
              <a:rPr lang="it-IT" sz="2200" dirty="0" err="1"/>
              <a:t>happens</a:t>
            </a:r>
            <a:r>
              <a:rPr lang="it-IT" sz="2200" dirty="0"/>
              <a:t> to </a:t>
            </a:r>
            <a:r>
              <a:rPr lang="it-IT" sz="2200" b="1" dirty="0" err="1"/>
              <a:t>wet</a:t>
            </a:r>
            <a:r>
              <a:rPr lang="it-IT" sz="2200" b="1" dirty="0"/>
              <a:t> </a:t>
            </a:r>
            <a:r>
              <a:rPr lang="it-IT" sz="2200" b="1" dirty="0" err="1"/>
              <a:t>clays</a:t>
            </a:r>
            <a:r>
              <a:rPr lang="it-IT" sz="2200" dirty="0"/>
              <a:t>?</a:t>
            </a:r>
            <a:endParaRPr lang="en-US" sz="2200" baseline="30000" dirty="0"/>
          </a:p>
        </p:txBody>
      </p:sp>
      <p:pic>
        <p:nvPicPr>
          <p:cNvPr id="5" name="Picture 3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48457" y="11017"/>
            <a:ext cx="695543" cy="295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5605359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CustomShape 1"/>
          <p:cNvSpPr/>
          <p:nvPr/>
        </p:nvSpPr>
        <p:spPr>
          <a:xfrm>
            <a:off x="0" y="0"/>
            <a:ext cx="9143640" cy="699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it-IT" sz="3600" b="1" strike="noStrike" dirty="0">
                <a:solidFill>
                  <a:srgbClr val="000000"/>
                </a:solidFill>
                <a:latin typeface="Calibri"/>
              </a:rPr>
              <a:t>Sample </a:t>
            </a:r>
            <a:r>
              <a:rPr lang="it-IT" sz="3600" b="1" strike="noStrike" dirty="0" err="1">
                <a:solidFill>
                  <a:srgbClr val="000000"/>
                </a:solidFill>
                <a:latin typeface="Calibri"/>
              </a:rPr>
              <a:t>holder</a:t>
            </a:r>
            <a:r>
              <a:rPr lang="it-IT" sz="3600" b="1" dirty="0">
                <a:solidFill>
                  <a:srgbClr val="000000"/>
                </a:solidFill>
                <a:latin typeface="Calibri"/>
              </a:rPr>
              <a:t> and FE </a:t>
            </a:r>
            <a:r>
              <a:rPr lang="it-IT" sz="3600" b="1" dirty="0" err="1">
                <a:solidFill>
                  <a:srgbClr val="000000"/>
                </a:solidFill>
                <a:latin typeface="Calibri"/>
              </a:rPr>
              <a:t>thermal</a:t>
            </a:r>
            <a:r>
              <a:rPr lang="it-IT" sz="3600" b="1" strike="noStrike" dirty="0">
                <a:solidFill>
                  <a:srgbClr val="000000"/>
                </a:solidFill>
                <a:latin typeface="Calibri"/>
              </a:rPr>
              <a:t> model</a:t>
            </a:r>
            <a:endParaRPr sz="1600" dirty="0"/>
          </a:p>
        </p:txBody>
      </p:sp>
      <p:grpSp>
        <p:nvGrpSpPr>
          <p:cNvPr id="9" name="Gruppo 8"/>
          <p:cNvGrpSpPr/>
          <p:nvPr/>
        </p:nvGrpSpPr>
        <p:grpSpPr>
          <a:xfrm>
            <a:off x="396461" y="542993"/>
            <a:ext cx="5223572" cy="2089429"/>
            <a:chOff x="2951886" y="1178008"/>
            <a:chExt cx="6192114" cy="2476846"/>
          </a:xfrm>
        </p:grpSpPr>
        <p:pic>
          <p:nvPicPr>
            <p:cNvPr id="3" name="Immagin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51886" y="1178008"/>
              <a:ext cx="6192114" cy="2476846"/>
            </a:xfrm>
            <a:prstGeom prst="rect">
              <a:avLst/>
            </a:prstGeom>
          </p:spPr>
        </p:pic>
        <p:sp>
          <p:nvSpPr>
            <p:cNvPr id="18" name="Freccia circolare a destra 17"/>
            <p:cNvSpPr/>
            <p:nvPr/>
          </p:nvSpPr>
          <p:spPr>
            <a:xfrm rot="16200000">
              <a:off x="3009036" y="2113536"/>
              <a:ext cx="491490" cy="605790"/>
            </a:xfrm>
            <a:prstGeom prst="curved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chemeClr val="tx1"/>
                </a:solidFill>
              </a:endParaRPr>
            </a:p>
          </p:txBody>
        </p:sp>
        <p:sp>
          <p:nvSpPr>
            <p:cNvPr id="20" name="Freccia in giù 19"/>
            <p:cNvSpPr/>
            <p:nvPr/>
          </p:nvSpPr>
          <p:spPr>
            <a:xfrm rot="5400000">
              <a:off x="8139022" y="2141600"/>
              <a:ext cx="514350" cy="581205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8" name="Rettangolo 7"/>
          <p:cNvSpPr/>
          <p:nvPr/>
        </p:nvSpPr>
        <p:spPr>
          <a:xfrm>
            <a:off x="568217" y="2670157"/>
            <a:ext cx="1604765" cy="7951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CasellaDiTesto 9"/>
          <p:cNvSpPr txBox="1"/>
          <p:nvPr/>
        </p:nvSpPr>
        <p:spPr>
          <a:xfrm>
            <a:off x="911636" y="2796487"/>
            <a:ext cx="9907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50 mm</a:t>
            </a:r>
          </a:p>
        </p:txBody>
      </p:sp>
      <p:grpSp>
        <p:nvGrpSpPr>
          <p:cNvPr id="12" name="Gruppo 11"/>
          <p:cNvGrpSpPr/>
          <p:nvPr/>
        </p:nvGrpSpPr>
        <p:grpSpPr>
          <a:xfrm rot="16200000">
            <a:off x="1701949" y="1953785"/>
            <a:ext cx="2612599" cy="5013030"/>
            <a:chOff x="5418980" y="1496174"/>
            <a:chExt cx="2184400" cy="4191405"/>
          </a:xfrm>
        </p:grpSpPr>
        <p:grpSp>
          <p:nvGrpSpPr>
            <p:cNvPr id="258" name="Gruppo 257"/>
            <p:cNvGrpSpPr/>
            <p:nvPr/>
          </p:nvGrpSpPr>
          <p:grpSpPr>
            <a:xfrm>
              <a:off x="5418980" y="1496174"/>
              <a:ext cx="2184400" cy="4191405"/>
              <a:chOff x="5418980" y="1496174"/>
              <a:chExt cx="2184400" cy="4191405"/>
            </a:xfrm>
          </p:grpSpPr>
          <p:sp>
            <p:nvSpPr>
              <p:cNvPr id="7" name="Figura a mano libera 6"/>
              <p:cNvSpPr/>
              <p:nvPr/>
            </p:nvSpPr>
            <p:spPr>
              <a:xfrm>
                <a:off x="5418980" y="1496174"/>
                <a:ext cx="2184400" cy="1657350"/>
              </a:xfrm>
              <a:custGeom>
                <a:avLst/>
                <a:gdLst>
                  <a:gd name="connsiteX0" fmla="*/ 0 w 2197100"/>
                  <a:gd name="connsiteY0" fmla="*/ 0 h 1657350"/>
                  <a:gd name="connsiteX1" fmla="*/ 0 w 2197100"/>
                  <a:gd name="connsiteY1" fmla="*/ 825500 h 1657350"/>
                  <a:gd name="connsiteX2" fmla="*/ 920750 w 2197100"/>
                  <a:gd name="connsiteY2" fmla="*/ 825500 h 1657350"/>
                  <a:gd name="connsiteX3" fmla="*/ 920750 w 2197100"/>
                  <a:gd name="connsiteY3" fmla="*/ 1657350 h 1657350"/>
                  <a:gd name="connsiteX4" fmla="*/ 1524000 w 2197100"/>
                  <a:gd name="connsiteY4" fmla="*/ 1657350 h 1657350"/>
                  <a:gd name="connsiteX5" fmla="*/ 1651000 w 2197100"/>
                  <a:gd name="connsiteY5" fmla="*/ 1530350 h 1657350"/>
                  <a:gd name="connsiteX6" fmla="*/ 1651000 w 2197100"/>
                  <a:gd name="connsiteY6" fmla="*/ 838200 h 1657350"/>
                  <a:gd name="connsiteX7" fmla="*/ 2197100 w 2197100"/>
                  <a:gd name="connsiteY7" fmla="*/ 838200 h 1657350"/>
                  <a:gd name="connsiteX8" fmla="*/ 2197100 w 2197100"/>
                  <a:gd name="connsiteY8" fmla="*/ 0 h 1657350"/>
                  <a:gd name="connsiteX9" fmla="*/ 0 w 2197100"/>
                  <a:gd name="connsiteY9" fmla="*/ 0 h 1657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197100" h="1657350">
                    <a:moveTo>
                      <a:pt x="0" y="0"/>
                    </a:moveTo>
                    <a:lnTo>
                      <a:pt x="0" y="825500"/>
                    </a:lnTo>
                    <a:lnTo>
                      <a:pt x="920750" y="825500"/>
                    </a:lnTo>
                    <a:lnTo>
                      <a:pt x="920750" y="1657350"/>
                    </a:lnTo>
                    <a:lnTo>
                      <a:pt x="1524000" y="1657350"/>
                    </a:lnTo>
                    <a:lnTo>
                      <a:pt x="1651000" y="1530350"/>
                    </a:lnTo>
                    <a:lnTo>
                      <a:pt x="1651000" y="838200"/>
                    </a:lnTo>
                    <a:lnTo>
                      <a:pt x="2197100" y="838200"/>
                    </a:lnTo>
                    <a:lnTo>
                      <a:pt x="21971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1" name="Figura a mano libera 10"/>
              <p:cNvSpPr/>
              <p:nvPr/>
            </p:nvSpPr>
            <p:spPr>
              <a:xfrm>
                <a:off x="5418980" y="2328024"/>
                <a:ext cx="917482" cy="1231900"/>
              </a:xfrm>
              <a:custGeom>
                <a:avLst/>
                <a:gdLst>
                  <a:gd name="connsiteX0" fmla="*/ 901700 w 901700"/>
                  <a:gd name="connsiteY0" fmla="*/ 825500 h 1231900"/>
                  <a:gd name="connsiteX1" fmla="*/ 838200 w 901700"/>
                  <a:gd name="connsiteY1" fmla="*/ 825500 h 1231900"/>
                  <a:gd name="connsiteX2" fmla="*/ 838200 w 901700"/>
                  <a:gd name="connsiteY2" fmla="*/ 1231900 h 1231900"/>
                  <a:gd name="connsiteX3" fmla="*/ 508000 w 901700"/>
                  <a:gd name="connsiteY3" fmla="*/ 1231900 h 1231900"/>
                  <a:gd name="connsiteX4" fmla="*/ 508000 w 901700"/>
                  <a:gd name="connsiteY4" fmla="*/ 901700 h 1231900"/>
                  <a:gd name="connsiteX5" fmla="*/ 0 w 901700"/>
                  <a:gd name="connsiteY5" fmla="*/ 901700 h 1231900"/>
                  <a:gd name="connsiteX6" fmla="*/ 0 w 901700"/>
                  <a:gd name="connsiteY6" fmla="*/ 0 h 1231900"/>
                  <a:gd name="connsiteX7" fmla="*/ 895350 w 901700"/>
                  <a:gd name="connsiteY7" fmla="*/ 0 h 1231900"/>
                  <a:gd name="connsiteX8" fmla="*/ 901700 w 901700"/>
                  <a:gd name="connsiteY8" fmla="*/ 825500 h 1231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01700" h="1231900">
                    <a:moveTo>
                      <a:pt x="901700" y="825500"/>
                    </a:moveTo>
                    <a:lnTo>
                      <a:pt x="838200" y="825500"/>
                    </a:lnTo>
                    <a:lnTo>
                      <a:pt x="838200" y="1231900"/>
                    </a:lnTo>
                    <a:lnTo>
                      <a:pt x="508000" y="1231900"/>
                    </a:lnTo>
                    <a:lnTo>
                      <a:pt x="508000" y="901700"/>
                    </a:lnTo>
                    <a:lnTo>
                      <a:pt x="0" y="901700"/>
                    </a:lnTo>
                    <a:lnTo>
                      <a:pt x="0" y="0"/>
                    </a:lnTo>
                    <a:lnTo>
                      <a:pt x="895350" y="0"/>
                    </a:lnTo>
                    <a:cubicBezTo>
                      <a:pt x="897467" y="275167"/>
                      <a:pt x="899583" y="550333"/>
                      <a:pt x="901700" y="825500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/>
              </a:p>
            </p:txBody>
          </p:sp>
          <p:sp>
            <p:nvSpPr>
              <p:cNvPr id="30" name="Figura a mano libera 29"/>
              <p:cNvSpPr/>
              <p:nvPr/>
            </p:nvSpPr>
            <p:spPr>
              <a:xfrm flipV="1">
                <a:off x="5418980" y="4030229"/>
                <a:ext cx="2184400" cy="1657350"/>
              </a:xfrm>
              <a:custGeom>
                <a:avLst/>
                <a:gdLst>
                  <a:gd name="connsiteX0" fmla="*/ 0 w 2197100"/>
                  <a:gd name="connsiteY0" fmla="*/ 0 h 1657350"/>
                  <a:gd name="connsiteX1" fmla="*/ 0 w 2197100"/>
                  <a:gd name="connsiteY1" fmla="*/ 825500 h 1657350"/>
                  <a:gd name="connsiteX2" fmla="*/ 920750 w 2197100"/>
                  <a:gd name="connsiteY2" fmla="*/ 825500 h 1657350"/>
                  <a:gd name="connsiteX3" fmla="*/ 920750 w 2197100"/>
                  <a:gd name="connsiteY3" fmla="*/ 1657350 h 1657350"/>
                  <a:gd name="connsiteX4" fmla="*/ 1524000 w 2197100"/>
                  <a:gd name="connsiteY4" fmla="*/ 1657350 h 1657350"/>
                  <a:gd name="connsiteX5" fmla="*/ 1651000 w 2197100"/>
                  <a:gd name="connsiteY5" fmla="*/ 1530350 h 1657350"/>
                  <a:gd name="connsiteX6" fmla="*/ 1651000 w 2197100"/>
                  <a:gd name="connsiteY6" fmla="*/ 838200 h 1657350"/>
                  <a:gd name="connsiteX7" fmla="*/ 2197100 w 2197100"/>
                  <a:gd name="connsiteY7" fmla="*/ 838200 h 1657350"/>
                  <a:gd name="connsiteX8" fmla="*/ 2197100 w 2197100"/>
                  <a:gd name="connsiteY8" fmla="*/ 0 h 1657350"/>
                  <a:gd name="connsiteX9" fmla="*/ 0 w 2197100"/>
                  <a:gd name="connsiteY9" fmla="*/ 0 h 1657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197100" h="1657350">
                    <a:moveTo>
                      <a:pt x="0" y="0"/>
                    </a:moveTo>
                    <a:lnTo>
                      <a:pt x="0" y="825500"/>
                    </a:lnTo>
                    <a:lnTo>
                      <a:pt x="920750" y="825500"/>
                    </a:lnTo>
                    <a:lnTo>
                      <a:pt x="920750" y="1657350"/>
                    </a:lnTo>
                    <a:lnTo>
                      <a:pt x="1524000" y="1657350"/>
                    </a:lnTo>
                    <a:lnTo>
                      <a:pt x="1651000" y="1530350"/>
                    </a:lnTo>
                    <a:lnTo>
                      <a:pt x="1651000" y="838200"/>
                    </a:lnTo>
                    <a:lnTo>
                      <a:pt x="2197100" y="838200"/>
                    </a:lnTo>
                    <a:lnTo>
                      <a:pt x="21971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6A6A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31" name="Figura a mano libera 30"/>
              <p:cNvSpPr/>
              <p:nvPr/>
            </p:nvSpPr>
            <p:spPr>
              <a:xfrm flipV="1">
                <a:off x="5418980" y="3623829"/>
                <a:ext cx="917482" cy="1231900"/>
              </a:xfrm>
              <a:custGeom>
                <a:avLst/>
                <a:gdLst>
                  <a:gd name="connsiteX0" fmla="*/ 901700 w 901700"/>
                  <a:gd name="connsiteY0" fmla="*/ 825500 h 1231900"/>
                  <a:gd name="connsiteX1" fmla="*/ 838200 w 901700"/>
                  <a:gd name="connsiteY1" fmla="*/ 825500 h 1231900"/>
                  <a:gd name="connsiteX2" fmla="*/ 838200 w 901700"/>
                  <a:gd name="connsiteY2" fmla="*/ 1231900 h 1231900"/>
                  <a:gd name="connsiteX3" fmla="*/ 508000 w 901700"/>
                  <a:gd name="connsiteY3" fmla="*/ 1231900 h 1231900"/>
                  <a:gd name="connsiteX4" fmla="*/ 508000 w 901700"/>
                  <a:gd name="connsiteY4" fmla="*/ 901700 h 1231900"/>
                  <a:gd name="connsiteX5" fmla="*/ 0 w 901700"/>
                  <a:gd name="connsiteY5" fmla="*/ 901700 h 1231900"/>
                  <a:gd name="connsiteX6" fmla="*/ 0 w 901700"/>
                  <a:gd name="connsiteY6" fmla="*/ 0 h 1231900"/>
                  <a:gd name="connsiteX7" fmla="*/ 895350 w 901700"/>
                  <a:gd name="connsiteY7" fmla="*/ 0 h 1231900"/>
                  <a:gd name="connsiteX8" fmla="*/ 901700 w 901700"/>
                  <a:gd name="connsiteY8" fmla="*/ 825500 h 1231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01700" h="1231900">
                    <a:moveTo>
                      <a:pt x="901700" y="825500"/>
                    </a:moveTo>
                    <a:lnTo>
                      <a:pt x="838200" y="825500"/>
                    </a:lnTo>
                    <a:lnTo>
                      <a:pt x="838200" y="1231900"/>
                    </a:lnTo>
                    <a:lnTo>
                      <a:pt x="508000" y="1231900"/>
                    </a:lnTo>
                    <a:lnTo>
                      <a:pt x="508000" y="901700"/>
                    </a:lnTo>
                    <a:lnTo>
                      <a:pt x="0" y="901700"/>
                    </a:lnTo>
                    <a:lnTo>
                      <a:pt x="0" y="0"/>
                    </a:lnTo>
                    <a:lnTo>
                      <a:pt x="895350" y="0"/>
                    </a:lnTo>
                    <a:cubicBezTo>
                      <a:pt x="897467" y="275167"/>
                      <a:pt x="899583" y="550333"/>
                      <a:pt x="901700" y="825500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3" name="Rettangolo 12"/>
              <p:cNvSpPr/>
              <p:nvPr/>
            </p:nvSpPr>
            <p:spPr>
              <a:xfrm>
                <a:off x="5418980" y="3234487"/>
                <a:ext cx="511079" cy="64995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32" name="Rettangolo 31"/>
              <p:cNvSpPr/>
              <p:nvPr/>
            </p:nvSpPr>
            <p:spPr>
              <a:xfrm>
                <a:off x="6272261" y="3155022"/>
                <a:ext cx="175066" cy="77783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4" name="Rettangolo 13"/>
              <p:cNvSpPr/>
              <p:nvPr/>
            </p:nvSpPr>
            <p:spPr>
              <a:xfrm>
                <a:off x="5934919" y="3559924"/>
                <a:ext cx="334167" cy="63905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36" name="Ovale 35"/>
              <p:cNvSpPr/>
              <p:nvPr/>
            </p:nvSpPr>
            <p:spPr>
              <a:xfrm>
                <a:off x="6040925" y="3624448"/>
                <a:ext cx="96754" cy="96754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sp>
          <p:nvSpPr>
            <p:cNvPr id="17" name="CasellaDiTesto 16"/>
            <p:cNvSpPr txBox="1"/>
            <p:nvPr/>
          </p:nvSpPr>
          <p:spPr>
            <a:xfrm rot="5400000">
              <a:off x="6626980" y="3827143"/>
              <a:ext cx="1310092" cy="3087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b="1" dirty="0" err="1">
                  <a:solidFill>
                    <a:srgbClr val="FF0000"/>
                  </a:solidFill>
                </a:rPr>
                <a:t>Thermocouple</a:t>
              </a:r>
              <a:endParaRPr lang="it-IT" b="1" dirty="0">
                <a:solidFill>
                  <a:srgbClr val="FF0000"/>
                </a:solidFill>
              </a:endParaRPr>
            </a:p>
          </p:txBody>
        </p:sp>
        <p:sp>
          <p:nvSpPr>
            <p:cNvPr id="256" name="CasellaDiTesto 255"/>
            <p:cNvSpPr txBox="1"/>
            <p:nvPr/>
          </p:nvSpPr>
          <p:spPr>
            <a:xfrm rot="5400000">
              <a:off x="5611642" y="2641348"/>
              <a:ext cx="9156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b="1" dirty="0" err="1">
                  <a:solidFill>
                    <a:srgbClr val="FFFF00"/>
                  </a:solidFill>
                </a:rPr>
                <a:t>Gouge</a:t>
              </a:r>
              <a:endParaRPr lang="it-IT" b="1" dirty="0">
                <a:solidFill>
                  <a:srgbClr val="FFFF00"/>
                </a:solidFill>
              </a:endParaRPr>
            </a:p>
          </p:txBody>
        </p:sp>
        <p:sp>
          <p:nvSpPr>
            <p:cNvPr id="47" name="Freccia circolare a destra 46"/>
            <p:cNvSpPr/>
            <p:nvPr/>
          </p:nvSpPr>
          <p:spPr>
            <a:xfrm>
              <a:off x="6240020" y="1614538"/>
              <a:ext cx="414613" cy="511035"/>
            </a:xfrm>
            <a:prstGeom prst="curved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chemeClr val="tx1"/>
                </a:solidFill>
              </a:endParaRPr>
            </a:p>
          </p:txBody>
        </p:sp>
        <p:sp>
          <p:nvSpPr>
            <p:cNvPr id="48" name="Freccia in giù 47"/>
            <p:cNvSpPr/>
            <p:nvPr/>
          </p:nvSpPr>
          <p:spPr>
            <a:xfrm rot="10800000">
              <a:off x="6240020" y="5063996"/>
              <a:ext cx="433898" cy="490296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pic>
        <p:nvPicPr>
          <p:cNvPr id="40" name="Immagine 3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4742340" y="2385936"/>
            <a:ext cx="5047278" cy="3153706"/>
          </a:xfrm>
          <a:prstGeom prst="rect">
            <a:avLst/>
          </a:prstGeom>
        </p:spPr>
      </p:pic>
      <p:sp>
        <p:nvSpPr>
          <p:cNvPr id="2" name="Rettangolo 1"/>
          <p:cNvSpPr/>
          <p:nvPr/>
        </p:nvSpPr>
        <p:spPr>
          <a:xfrm>
            <a:off x="2483968" y="4536670"/>
            <a:ext cx="1048561" cy="122993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" name="Rettangolo 24"/>
          <p:cNvSpPr/>
          <p:nvPr/>
        </p:nvSpPr>
        <p:spPr>
          <a:xfrm>
            <a:off x="5689126" y="2514600"/>
            <a:ext cx="3153706" cy="32520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5" name="Connettore 2 4"/>
          <p:cNvCxnSpPr/>
          <p:nvPr/>
        </p:nvCxnSpPr>
        <p:spPr>
          <a:xfrm flipH="1">
            <a:off x="3105065" y="3955811"/>
            <a:ext cx="100825" cy="89600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2 14"/>
          <p:cNvCxnSpPr/>
          <p:nvPr/>
        </p:nvCxnSpPr>
        <p:spPr>
          <a:xfrm flipV="1">
            <a:off x="2322095" y="4907017"/>
            <a:ext cx="647937" cy="115720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CasellaDiTesto 28"/>
          <p:cNvSpPr txBox="1"/>
          <p:nvPr/>
        </p:nvSpPr>
        <p:spPr>
          <a:xfrm>
            <a:off x="0" y="5773002"/>
            <a:ext cx="9144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200" dirty="0"/>
              <a:t>The </a:t>
            </a:r>
            <a:r>
              <a:rPr lang="it-IT" sz="2200" dirty="0" err="1"/>
              <a:t>clay</a:t>
            </a:r>
            <a:r>
              <a:rPr lang="it-IT" sz="2200" dirty="0"/>
              <a:t> </a:t>
            </a:r>
            <a:r>
              <a:rPr lang="it-IT" sz="2200" dirty="0" err="1"/>
              <a:t>gouge</a:t>
            </a:r>
            <a:r>
              <a:rPr lang="it-IT" sz="2200" dirty="0"/>
              <a:t> (</a:t>
            </a:r>
            <a:r>
              <a:rPr lang="it-IT" sz="2200" dirty="0" err="1"/>
              <a:t>yellow</a:t>
            </a:r>
            <a:r>
              <a:rPr lang="it-IT" sz="2200" dirty="0"/>
              <a:t>) </a:t>
            </a:r>
            <a:r>
              <a:rPr lang="it-IT" sz="2200" dirty="0" err="1"/>
              <a:t>is</a:t>
            </a:r>
            <a:r>
              <a:rPr lang="it-IT" sz="2200" dirty="0"/>
              <a:t> </a:t>
            </a:r>
            <a:r>
              <a:rPr lang="it-IT" sz="2200" dirty="0" err="1"/>
              <a:t>confined</a:t>
            </a:r>
            <a:r>
              <a:rPr lang="it-IT" sz="2200" dirty="0"/>
              <a:t> by teflon inside the sample </a:t>
            </a:r>
            <a:r>
              <a:rPr lang="it-IT" sz="2200" dirty="0" err="1"/>
              <a:t>holder</a:t>
            </a:r>
            <a:r>
              <a:rPr lang="it-IT" sz="2200" dirty="0"/>
              <a:t>. Temperature </a:t>
            </a:r>
            <a:r>
              <a:rPr lang="it-IT" sz="2200" dirty="0" err="1"/>
              <a:t>increase</a:t>
            </a:r>
            <a:r>
              <a:rPr lang="it-IT" sz="2200" dirty="0"/>
              <a:t> by </a:t>
            </a:r>
            <a:r>
              <a:rPr lang="it-IT" sz="2200" dirty="0" err="1"/>
              <a:t>frictional</a:t>
            </a:r>
            <a:r>
              <a:rPr lang="it-IT" sz="2200" dirty="0"/>
              <a:t> </a:t>
            </a:r>
            <a:r>
              <a:rPr lang="it-IT" sz="2200" dirty="0" err="1"/>
              <a:t>heating</a:t>
            </a:r>
            <a:r>
              <a:rPr lang="it-IT" sz="2200" dirty="0"/>
              <a:t> </a:t>
            </a:r>
            <a:r>
              <a:rPr lang="it-IT" sz="2200" dirty="0" err="1"/>
              <a:t>is</a:t>
            </a:r>
            <a:r>
              <a:rPr lang="it-IT" sz="2200" dirty="0"/>
              <a:t> </a:t>
            </a:r>
            <a:r>
              <a:rPr lang="it-IT" sz="2200" dirty="0" err="1"/>
              <a:t>measured</a:t>
            </a:r>
            <a:r>
              <a:rPr lang="it-IT" sz="2200" dirty="0"/>
              <a:t> with a </a:t>
            </a:r>
            <a:r>
              <a:rPr lang="it-IT" sz="2200" dirty="0" err="1"/>
              <a:t>thermocouple</a:t>
            </a:r>
            <a:r>
              <a:rPr lang="it-IT" sz="2200" dirty="0"/>
              <a:t> and </a:t>
            </a:r>
            <a:r>
              <a:rPr lang="it-IT" sz="2200" dirty="0" err="1"/>
              <a:t>used</a:t>
            </a:r>
            <a:r>
              <a:rPr lang="it-IT" sz="2200" dirty="0"/>
              <a:t> to calibrate a FEM </a:t>
            </a:r>
            <a:r>
              <a:rPr lang="it-IT" sz="2200" dirty="0" err="1"/>
              <a:t>numerical</a:t>
            </a:r>
            <a:r>
              <a:rPr lang="it-IT" sz="2200" dirty="0"/>
              <a:t> model (Comsol </a:t>
            </a:r>
            <a:r>
              <a:rPr lang="it-IT" sz="2200" dirty="0" err="1"/>
              <a:t>Multiphysics</a:t>
            </a:r>
            <a:r>
              <a:rPr lang="it-IT" sz="2200" dirty="0"/>
              <a:t>).</a:t>
            </a:r>
            <a:endParaRPr lang="en-US" sz="2200" baseline="30000" dirty="0"/>
          </a:p>
        </p:txBody>
      </p:sp>
      <p:pic>
        <p:nvPicPr>
          <p:cNvPr id="33" name="Picture 3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48457" y="11017"/>
            <a:ext cx="695543" cy="295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720499065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129694" y="49156"/>
            <a:ext cx="45417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 err="1"/>
              <a:t>Focused</a:t>
            </a:r>
            <a:r>
              <a:rPr lang="it-IT" sz="3600" dirty="0"/>
              <a:t> </a:t>
            </a:r>
            <a:r>
              <a:rPr lang="it-IT" sz="3600" dirty="0" err="1"/>
              <a:t>Ion</a:t>
            </a:r>
            <a:r>
              <a:rPr lang="it-IT" sz="3600" dirty="0"/>
              <a:t> </a:t>
            </a:r>
            <a:r>
              <a:rPr lang="it-IT" sz="3600" dirty="0" err="1"/>
              <a:t>Beam</a:t>
            </a:r>
            <a:r>
              <a:rPr lang="it-IT" sz="3600" dirty="0"/>
              <a:t> SEM</a:t>
            </a:r>
          </a:p>
        </p:txBody>
      </p:sp>
      <p:grpSp>
        <p:nvGrpSpPr>
          <p:cNvPr id="13" name="Gruppo 12"/>
          <p:cNvGrpSpPr/>
          <p:nvPr/>
        </p:nvGrpSpPr>
        <p:grpSpPr>
          <a:xfrm>
            <a:off x="-38512" y="1057244"/>
            <a:ext cx="9182513" cy="4968240"/>
            <a:chOff x="129390" y="1603492"/>
            <a:chExt cx="9014610" cy="4877396"/>
          </a:xfrm>
        </p:grpSpPr>
        <p:pic>
          <p:nvPicPr>
            <p:cNvPr id="7" name="Immagine 6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70158" y="1604736"/>
              <a:ext cx="2773842" cy="2519212"/>
            </a:xfrm>
            <a:prstGeom prst="rect">
              <a:avLst/>
            </a:prstGeom>
          </p:spPr>
        </p:pic>
        <p:pic>
          <p:nvPicPr>
            <p:cNvPr id="9" name="Immagine 8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62234" y="4158018"/>
              <a:ext cx="3264110" cy="2320578"/>
            </a:xfrm>
            <a:prstGeom prst="rect">
              <a:avLst/>
            </a:prstGeom>
          </p:spPr>
        </p:pic>
        <p:pic>
          <p:nvPicPr>
            <p:cNvPr id="3" name="Immagine 2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54960" y="1605784"/>
              <a:ext cx="3543645" cy="2519310"/>
            </a:xfrm>
            <a:prstGeom prst="rect">
              <a:avLst/>
            </a:prstGeom>
          </p:spPr>
        </p:pic>
        <p:pic>
          <p:nvPicPr>
            <p:cNvPr id="10" name="Immagine 9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401303" y="4158018"/>
              <a:ext cx="2742697" cy="2322870"/>
            </a:xfrm>
            <a:prstGeom prst="rect">
              <a:avLst/>
            </a:prstGeom>
          </p:spPr>
        </p:pic>
        <p:pic>
          <p:nvPicPr>
            <p:cNvPr id="1026" name="Picture 2" descr="http://labsoft.pl/wordpress/wp-content/uploads/2013/08/Helios-NanoLab-650_06.jpg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390" y="1604736"/>
              <a:ext cx="3249240" cy="48738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CasellaDiTesto 11"/>
            <p:cNvSpPr txBox="1"/>
            <p:nvPr/>
          </p:nvSpPr>
          <p:spPr>
            <a:xfrm>
              <a:off x="3378630" y="1603492"/>
              <a:ext cx="78098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1) DIG</a:t>
              </a:r>
            </a:p>
          </p:txBody>
        </p:sp>
        <p:sp>
          <p:nvSpPr>
            <p:cNvPr id="15" name="CasellaDiTesto 14"/>
            <p:cNvSpPr txBox="1"/>
            <p:nvPr/>
          </p:nvSpPr>
          <p:spPr>
            <a:xfrm>
              <a:off x="6376136" y="1603492"/>
              <a:ext cx="8595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2) PICK</a:t>
              </a:r>
            </a:p>
          </p:txBody>
        </p:sp>
        <p:sp>
          <p:nvSpPr>
            <p:cNvPr id="16" name="CasellaDiTesto 15"/>
            <p:cNvSpPr txBox="1"/>
            <p:nvPr/>
          </p:nvSpPr>
          <p:spPr>
            <a:xfrm>
              <a:off x="3362234" y="4173704"/>
              <a:ext cx="9765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3) DOCK</a:t>
              </a:r>
            </a:p>
          </p:txBody>
        </p:sp>
        <p:sp>
          <p:nvSpPr>
            <p:cNvPr id="17" name="CasellaDiTesto 16"/>
            <p:cNvSpPr txBox="1"/>
            <p:nvPr/>
          </p:nvSpPr>
          <p:spPr>
            <a:xfrm>
              <a:off x="6370158" y="4173704"/>
              <a:ext cx="16972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3) STICK &amp; THIN</a:t>
              </a:r>
            </a:p>
          </p:txBody>
        </p:sp>
      </p:grpSp>
      <p:pic>
        <p:nvPicPr>
          <p:cNvPr id="18" name="Picture 3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448457" y="11017"/>
            <a:ext cx="695543" cy="295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CasellaDiTesto 7"/>
          <p:cNvSpPr txBox="1"/>
          <p:nvPr/>
        </p:nvSpPr>
        <p:spPr>
          <a:xfrm>
            <a:off x="336684" y="1134430"/>
            <a:ext cx="25543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/>
              <a:t>FEI </a:t>
            </a:r>
            <a:r>
              <a:rPr lang="it-IT" b="1" dirty="0" err="1"/>
              <a:t>Helios</a:t>
            </a:r>
            <a:r>
              <a:rPr lang="it-IT" b="1" dirty="0"/>
              <a:t> FIB-SEM-TSEM</a:t>
            </a:r>
          </a:p>
        </p:txBody>
      </p:sp>
      <p:sp>
        <p:nvSpPr>
          <p:cNvPr id="19" name="CasellaDiTesto 18"/>
          <p:cNvSpPr txBox="1"/>
          <p:nvPr/>
        </p:nvSpPr>
        <p:spPr>
          <a:xfrm>
            <a:off x="2431" y="6023149"/>
            <a:ext cx="91415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200" dirty="0" err="1"/>
              <a:t>We</a:t>
            </a:r>
            <a:r>
              <a:rPr lang="it-IT" sz="2200" dirty="0"/>
              <a:t> </a:t>
            </a:r>
            <a:r>
              <a:rPr lang="it-IT" sz="2200" dirty="0" err="1"/>
              <a:t>prepared</a:t>
            </a:r>
            <a:r>
              <a:rPr lang="it-IT" sz="2200" dirty="0"/>
              <a:t> </a:t>
            </a:r>
            <a:r>
              <a:rPr lang="it-IT" sz="2200" dirty="0" err="1"/>
              <a:t>samples</a:t>
            </a:r>
            <a:r>
              <a:rPr lang="it-IT" sz="2200" dirty="0"/>
              <a:t> for Transmission Electron </a:t>
            </a:r>
            <a:r>
              <a:rPr lang="it-IT" sz="2200" dirty="0" err="1"/>
              <a:t>Microscope</a:t>
            </a:r>
            <a:r>
              <a:rPr lang="it-IT" sz="2200" dirty="0"/>
              <a:t> </a:t>
            </a:r>
            <a:r>
              <a:rPr lang="it-IT" sz="2200" dirty="0" err="1"/>
              <a:t>using</a:t>
            </a:r>
            <a:r>
              <a:rPr lang="it-IT" sz="2200" dirty="0"/>
              <a:t> a </a:t>
            </a:r>
            <a:r>
              <a:rPr lang="it-IT" sz="2200" dirty="0" err="1"/>
              <a:t>Focused</a:t>
            </a:r>
            <a:r>
              <a:rPr lang="it-IT" sz="2200" dirty="0"/>
              <a:t> </a:t>
            </a:r>
            <a:r>
              <a:rPr lang="it-IT" sz="2200" dirty="0" err="1"/>
              <a:t>Ion</a:t>
            </a:r>
            <a:r>
              <a:rPr lang="it-IT" sz="2200" dirty="0"/>
              <a:t> </a:t>
            </a:r>
            <a:r>
              <a:rPr lang="it-IT" sz="2200" dirty="0" err="1"/>
              <a:t>Beam</a:t>
            </a:r>
            <a:r>
              <a:rPr lang="it-IT" sz="2200" dirty="0"/>
              <a:t> Scanning Electron </a:t>
            </a:r>
            <a:r>
              <a:rPr lang="it-IT" sz="2200" dirty="0" err="1"/>
              <a:t>Microscope</a:t>
            </a:r>
            <a:r>
              <a:rPr lang="it-IT" sz="2200" dirty="0"/>
              <a:t> (Utrecht </a:t>
            </a:r>
            <a:r>
              <a:rPr lang="it-IT" sz="2200" dirty="0" err="1"/>
              <a:t>University</a:t>
            </a:r>
            <a:r>
              <a:rPr lang="it-IT" sz="2200" dirty="0"/>
              <a:t>).</a:t>
            </a:r>
            <a:endParaRPr lang="en-US" sz="2200" dirty="0"/>
          </a:p>
        </p:txBody>
      </p:sp>
      <p:sp>
        <p:nvSpPr>
          <p:cNvPr id="20" name="CasellaDiTesto 19"/>
          <p:cNvSpPr txBox="1"/>
          <p:nvPr/>
        </p:nvSpPr>
        <p:spPr>
          <a:xfrm>
            <a:off x="6933638" y="599664"/>
            <a:ext cx="15882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Oliver </a:t>
            </a:r>
            <a:r>
              <a:rPr lang="it-IT" dirty="0" err="1"/>
              <a:t>Plümper</a:t>
            </a:r>
            <a:endParaRPr lang="it-IT" dirty="0"/>
          </a:p>
        </p:txBody>
      </p:sp>
      <p:pic>
        <p:nvPicPr>
          <p:cNvPr id="21" name="Picture 2" descr="https://upload.wikimedia.org/wikipedia/en/thumb/2/26/Utrecht_University_logo.svg/1024px-Utrecht_University_logo.svg.png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92266" y="-712"/>
            <a:ext cx="671001" cy="671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71010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www.fei.com/uploadedImages/FEISite/Pages/Products/TEM/Talos/talos-right-465x465.png?n=859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695119" y="1529148"/>
            <a:ext cx="4665187" cy="4665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129694" y="49156"/>
            <a:ext cx="65414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/>
              <a:t>Transmission Electron </a:t>
            </a:r>
            <a:r>
              <a:rPr lang="it-IT" sz="3600" dirty="0" err="1"/>
              <a:t>Microscopy</a:t>
            </a:r>
            <a:endParaRPr lang="it-IT" sz="3600" dirty="0"/>
          </a:p>
        </p:txBody>
      </p:sp>
      <p:sp>
        <p:nvSpPr>
          <p:cNvPr id="2" name="CasellaDiTesto 1"/>
          <p:cNvSpPr txBox="1"/>
          <p:nvPr/>
        </p:nvSpPr>
        <p:spPr>
          <a:xfrm>
            <a:off x="908941" y="1364231"/>
            <a:ext cx="14570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FEI </a:t>
            </a:r>
            <a:r>
              <a:rPr lang="it-IT" dirty="0" err="1"/>
              <a:t>Talos</a:t>
            </a:r>
            <a:r>
              <a:rPr lang="it-IT" dirty="0"/>
              <a:t> TEM</a:t>
            </a:r>
          </a:p>
        </p:txBody>
      </p:sp>
      <p:grpSp>
        <p:nvGrpSpPr>
          <p:cNvPr id="12" name="Gruppo 11"/>
          <p:cNvGrpSpPr/>
          <p:nvPr/>
        </p:nvGrpSpPr>
        <p:grpSpPr>
          <a:xfrm>
            <a:off x="3602598" y="1087122"/>
            <a:ext cx="5544005" cy="5544002"/>
            <a:chOff x="3900008" y="1644320"/>
            <a:chExt cx="5132023" cy="5132021"/>
          </a:xfrm>
        </p:grpSpPr>
        <p:pic>
          <p:nvPicPr>
            <p:cNvPr id="10" name="Immagine 9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66021" y="1644320"/>
              <a:ext cx="2566010" cy="2646198"/>
            </a:xfrm>
            <a:prstGeom prst="rect">
              <a:avLst/>
            </a:prstGeom>
          </p:spPr>
        </p:pic>
        <p:pic>
          <p:nvPicPr>
            <p:cNvPr id="7" name="Immagine 6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00009" y="4210331"/>
              <a:ext cx="2566010" cy="2566010"/>
            </a:xfrm>
            <a:prstGeom prst="rect">
              <a:avLst/>
            </a:prstGeom>
          </p:spPr>
        </p:pic>
        <p:pic>
          <p:nvPicPr>
            <p:cNvPr id="9" name="Immagine 8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00008" y="1644320"/>
              <a:ext cx="2566010" cy="2566011"/>
            </a:xfrm>
            <a:prstGeom prst="rect">
              <a:avLst/>
            </a:prstGeom>
          </p:spPr>
        </p:pic>
        <p:pic>
          <p:nvPicPr>
            <p:cNvPr id="11" name="Immagine 1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466020" y="4210331"/>
              <a:ext cx="2566010" cy="2566010"/>
            </a:xfrm>
            <a:prstGeom prst="rect">
              <a:avLst/>
            </a:prstGeom>
          </p:spPr>
        </p:pic>
      </p:grpSp>
      <p:sp>
        <p:nvSpPr>
          <p:cNvPr id="3" name="CasellaDiTesto 2"/>
          <p:cNvSpPr txBox="1"/>
          <p:nvPr/>
        </p:nvSpPr>
        <p:spPr>
          <a:xfrm>
            <a:off x="4008208" y="1118568"/>
            <a:ext cx="19607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High Angle </a:t>
            </a:r>
          </a:p>
          <a:p>
            <a:pPr algn="ctr"/>
            <a:r>
              <a:rPr lang="it-IT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Annular</a:t>
            </a:r>
            <a:r>
              <a:rPr lang="it-IT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Dark Field</a:t>
            </a:r>
          </a:p>
        </p:txBody>
      </p:sp>
      <p:sp>
        <p:nvSpPr>
          <p:cNvPr id="13" name="CasellaDiTesto 12"/>
          <p:cNvSpPr txBox="1"/>
          <p:nvPr/>
        </p:nvSpPr>
        <p:spPr>
          <a:xfrm>
            <a:off x="7096054" y="1149907"/>
            <a:ext cx="1272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b="1" dirty="0" err="1">
                <a:solidFill>
                  <a:schemeClr val="bg1"/>
                </a:solidFill>
              </a:rPr>
              <a:t>Bright</a:t>
            </a:r>
            <a:r>
              <a:rPr lang="it-IT" b="1" dirty="0">
                <a:solidFill>
                  <a:schemeClr val="bg1"/>
                </a:solidFill>
              </a:rPr>
              <a:t> Field</a:t>
            </a:r>
          </a:p>
        </p:txBody>
      </p:sp>
      <p:sp>
        <p:nvSpPr>
          <p:cNvPr id="14" name="CasellaDiTesto 13"/>
          <p:cNvSpPr txBox="1"/>
          <p:nvPr/>
        </p:nvSpPr>
        <p:spPr>
          <a:xfrm>
            <a:off x="3660711" y="3896831"/>
            <a:ext cx="26557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b="1" dirty="0">
                <a:solidFill>
                  <a:schemeClr val="bg1"/>
                </a:solidFill>
              </a:rPr>
              <a:t>Electron Dispersive X-Ray </a:t>
            </a:r>
          </a:p>
          <a:p>
            <a:pPr algn="ctr"/>
            <a:r>
              <a:rPr lang="it-IT" b="1" dirty="0" err="1">
                <a:solidFill>
                  <a:schemeClr val="bg1"/>
                </a:solidFill>
              </a:rPr>
              <a:t>Spectroscopy</a:t>
            </a:r>
            <a:endParaRPr lang="it-IT" b="1" dirty="0">
              <a:solidFill>
                <a:schemeClr val="bg1"/>
              </a:solidFill>
            </a:endParaRPr>
          </a:p>
        </p:txBody>
      </p:sp>
      <p:sp>
        <p:nvSpPr>
          <p:cNvPr id="15" name="CasellaDiTesto 14"/>
          <p:cNvSpPr txBox="1"/>
          <p:nvPr/>
        </p:nvSpPr>
        <p:spPr>
          <a:xfrm>
            <a:off x="6711013" y="3896831"/>
            <a:ext cx="20426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b="1" dirty="0" err="1">
                <a:solidFill>
                  <a:schemeClr val="bg1"/>
                </a:solidFill>
              </a:rPr>
              <a:t>Selected</a:t>
            </a:r>
            <a:r>
              <a:rPr lang="it-IT" b="1" dirty="0">
                <a:solidFill>
                  <a:schemeClr val="bg1"/>
                </a:solidFill>
              </a:rPr>
              <a:t> Area </a:t>
            </a:r>
          </a:p>
          <a:p>
            <a:pPr algn="ctr"/>
            <a:r>
              <a:rPr lang="it-IT" b="1" dirty="0">
                <a:solidFill>
                  <a:schemeClr val="bg1"/>
                </a:solidFill>
              </a:rPr>
              <a:t>Electron </a:t>
            </a:r>
            <a:r>
              <a:rPr lang="it-IT" b="1" dirty="0" err="1">
                <a:solidFill>
                  <a:schemeClr val="bg1"/>
                </a:solidFill>
              </a:rPr>
              <a:t>Diffraction</a:t>
            </a:r>
            <a:endParaRPr lang="it-IT" b="1" dirty="0">
              <a:solidFill>
                <a:schemeClr val="bg1"/>
              </a:solidFill>
            </a:endParaRPr>
          </a:p>
        </p:txBody>
      </p:sp>
      <p:grpSp>
        <p:nvGrpSpPr>
          <p:cNvPr id="19" name="Gruppo 18"/>
          <p:cNvGrpSpPr/>
          <p:nvPr/>
        </p:nvGrpSpPr>
        <p:grpSpPr>
          <a:xfrm>
            <a:off x="6933638" y="-712"/>
            <a:ext cx="1588255" cy="969708"/>
            <a:chOff x="6933638" y="-712"/>
            <a:chExt cx="1588255" cy="969708"/>
          </a:xfrm>
        </p:grpSpPr>
        <p:sp>
          <p:nvSpPr>
            <p:cNvPr id="16" name="CasellaDiTesto 15"/>
            <p:cNvSpPr txBox="1"/>
            <p:nvPr/>
          </p:nvSpPr>
          <p:spPr>
            <a:xfrm>
              <a:off x="6933638" y="599664"/>
              <a:ext cx="15882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/>
                <a:t>Oliver </a:t>
              </a:r>
              <a:r>
                <a:rPr lang="it-IT" dirty="0" err="1"/>
                <a:t>Plümper</a:t>
              </a:r>
              <a:endParaRPr lang="it-IT" dirty="0"/>
            </a:p>
          </p:txBody>
        </p:sp>
        <p:pic>
          <p:nvPicPr>
            <p:cNvPr id="17" name="Picture 2" descr="https://upload.wikimedia.org/wikipedia/en/thumb/2/26/Utrecht_University_logo.svg/1024px-Utrecht_University_logo.svg.png"/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92266" y="-712"/>
              <a:ext cx="671001" cy="671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8" name="Picture 3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448457" y="11017"/>
            <a:ext cx="695543" cy="295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6548522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 40"/>
          <p:cNvGrpSpPr/>
          <p:nvPr/>
        </p:nvGrpSpPr>
        <p:grpSpPr>
          <a:xfrm>
            <a:off x="0" y="772442"/>
            <a:ext cx="4072251" cy="2384409"/>
            <a:chOff x="42848" y="1097272"/>
            <a:chExt cx="4072251" cy="2384409"/>
          </a:xfrm>
        </p:grpSpPr>
        <p:grpSp>
          <p:nvGrpSpPr>
            <p:cNvPr id="17" name="Gruppo 16"/>
            <p:cNvGrpSpPr/>
            <p:nvPr/>
          </p:nvGrpSpPr>
          <p:grpSpPr>
            <a:xfrm>
              <a:off x="42848" y="1097272"/>
              <a:ext cx="4072251" cy="2384409"/>
              <a:chOff x="-33576" y="1169304"/>
              <a:chExt cx="5212080" cy="3051810"/>
            </a:xfrm>
          </p:grpSpPr>
          <p:pic>
            <p:nvPicPr>
              <p:cNvPr id="3" name="Immagine 2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-33576" y="1169304"/>
                <a:ext cx="5212080" cy="3051810"/>
              </a:xfrm>
              <a:prstGeom prst="rect">
                <a:avLst/>
              </a:prstGeom>
            </p:spPr>
          </p:pic>
          <p:sp>
            <p:nvSpPr>
              <p:cNvPr id="15" name="Figura a mano libera 14"/>
              <p:cNvSpPr/>
              <p:nvPr/>
            </p:nvSpPr>
            <p:spPr>
              <a:xfrm>
                <a:off x="3646509" y="2857500"/>
                <a:ext cx="525780" cy="765810"/>
              </a:xfrm>
              <a:custGeom>
                <a:avLst/>
                <a:gdLst>
                  <a:gd name="connsiteX0" fmla="*/ 0 w 525780"/>
                  <a:gd name="connsiteY0" fmla="*/ 0 h 765810"/>
                  <a:gd name="connsiteX1" fmla="*/ 0 w 525780"/>
                  <a:gd name="connsiteY1" fmla="*/ 354330 h 765810"/>
                  <a:gd name="connsiteX2" fmla="*/ 502920 w 525780"/>
                  <a:gd name="connsiteY2" fmla="*/ 765810 h 765810"/>
                  <a:gd name="connsiteX3" fmla="*/ 525780 w 525780"/>
                  <a:gd name="connsiteY3" fmla="*/ 480060 h 765810"/>
                  <a:gd name="connsiteX4" fmla="*/ 0 w 525780"/>
                  <a:gd name="connsiteY4" fmla="*/ 0 h 7658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5780" h="765810">
                    <a:moveTo>
                      <a:pt x="0" y="0"/>
                    </a:moveTo>
                    <a:lnTo>
                      <a:pt x="0" y="354330"/>
                    </a:lnTo>
                    <a:lnTo>
                      <a:pt x="502920" y="765810"/>
                    </a:lnTo>
                    <a:lnTo>
                      <a:pt x="525780" y="48006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6" name="CasellaDiTesto 15"/>
              <p:cNvSpPr txBox="1"/>
              <p:nvPr/>
            </p:nvSpPr>
            <p:spPr>
              <a:xfrm>
                <a:off x="3158316" y="3746241"/>
                <a:ext cx="1941306" cy="4727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b="1" dirty="0" err="1">
                    <a:solidFill>
                      <a:srgbClr val="FFFF00"/>
                    </a:solidFill>
                  </a:rPr>
                  <a:t>Radial</a:t>
                </a:r>
                <a:r>
                  <a:rPr lang="it-IT" b="1" dirty="0">
                    <a:solidFill>
                      <a:srgbClr val="FFFF00"/>
                    </a:solidFill>
                  </a:rPr>
                  <a:t> </a:t>
                </a:r>
                <a:r>
                  <a:rPr lang="it-IT" b="1" dirty="0" err="1">
                    <a:solidFill>
                      <a:srgbClr val="FFFF00"/>
                    </a:solidFill>
                  </a:rPr>
                  <a:t>section</a:t>
                </a:r>
                <a:endParaRPr lang="it-IT" b="1" dirty="0">
                  <a:solidFill>
                    <a:srgbClr val="FFFF00"/>
                  </a:solidFill>
                </a:endParaRPr>
              </a:p>
            </p:txBody>
          </p:sp>
        </p:grpSp>
        <p:cxnSp>
          <p:nvCxnSpPr>
            <p:cNvPr id="24" name="Straight Connector 2"/>
            <p:cNvCxnSpPr/>
            <p:nvPr/>
          </p:nvCxnSpPr>
          <p:spPr>
            <a:xfrm>
              <a:off x="212385" y="3105758"/>
              <a:ext cx="609634" cy="1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6"/>
            <p:cNvSpPr txBox="1"/>
            <p:nvPr/>
          </p:nvSpPr>
          <p:spPr>
            <a:xfrm>
              <a:off x="91964" y="3146465"/>
              <a:ext cx="850476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FF0000"/>
                  </a:solidFill>
                </a:rPr>
                <a:t>10 mm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4078197" y="1412776"/>
            <a:ext cx="5030307" cy="1623675"/>
            <a:chOff x="179512" y="2701243"/>
            <a:chExt cx="8896467" cy="2871589"/>
          </a:xfrm>
        </p:grpSpPr>
        <p:pic>
          <p:nvPicPr>
            <p:cNvPr id="29" name="Picture 3" descr="C:\Users\mbexwsa2\Dropbox\Dottorato\Microstructures\U3\1252\FIB-SEM\TileSet (stitched)\0\data\l_1\c_0\tile_0.tif"/>
            <p:cNvPicPr>
              <a:picLocks noChangeAspect="1" noChangeArrowheads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79512" y="2701243"/>
              <a:ext cx="8896467" cy="20050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Oval 29"/>
            <p:cNvSpPr/>
            <p:nvPr/>
          </p:nvSpPr>
          <p:spPr>
            <a:xfrm>
              <a:off x="3075965" y="4385036"/>
              <a:ext cx="97761" cy="9776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31" name="Straight Connector 30"/>
            <p:cNvCxnSpPr/>
            <p:nvPr/>
          </p:nvCxnSpPr>
          <p:spPr>
            <a:xfrm>
              <a:off x="7949301" y="4897511"/>
              <a:ext cx="778354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/>
            <p:cNvSpPr txBox="1"/>
            <p:nvPr/>
          </p:nvSpPr>
          <p:spPr>
            <a:xfrm>
              <a:off x="7698897" y="4919641"/>
              <a:ext cx="1279165" cy="6531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dirty="0"/>
                <a:t>1 mm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-16302" y="3215147"/>
            <a:ext cx="4595352" cy="3642853"/>
            <a:chOff x="4528262" y="1"/>
            <a:chExt cx="4615738" cy="3659013"/>
          </a:xfrm>
        </p:grpSpPr>
        <p:pic>
          <p:nvPicPr>
            <p:cNvPr id="34" name="Picture 3" descr="C:\Users\mbexwsa2\Dropbox\Dottorato\Microstructures\U3\1252\FIB-SEM\TileSet\Tile_004-008-000_0.tif"/>
            <p:cNvPicPr>
              <a:picLocks noChangeAspect="1" noChangeArrowheads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546598" y="1"/>
              <a:ext cx="4597402" cy="36197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36" name="Straight Connector 35"/>
            <p:cNvCxnSpPr/>
            <p:nvPr/>
          </p:nvCxnSpPr>
          <p:spPr>
            <a:xfrm>
              <a:off x="4875525" y="2228235"/>
              <a:ext cx="0" cy="2772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7" name="Group 36"/>
            <p:cNvGrpSpPr/>
            <p:nvPr/>
          </p:nvGrpSpPr>
          <p:grpSpPr>
            <a:xfrm>
              <a:off x="4528262" y="3237213"/>
              <a:ext cx="1078546" cy="421801"/>
              <a:chOff x="5702105" y="3203522"/>
              <a:chExt cx="1078546" cy="421801"/>
            </a:xfrm>
          </p:grpSpPr>
          <p:cxnSp>
            <p:nvCxnSpPr>
              <p:cNvPr id="38" name="Straight Connector 37"/>
              <p:cNvCxnSpPr/>
              <p:nvPr/>
            </p:nvCxnSpPr>
            <p:spPr>
              <a:xfrm>
                <a:off x="5760365" y="3203522"/>
                <a:ext cx="962025" cy="0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" name="TextBox 38"/>
              <p:cNvSpPr txBox="1"/>
              <p:nvPr/>
            </p:nvSpPr>
            <p:spPr>
              <a:xfrm>
                <a:off x="5702105" y="3209916"/>
                <a:ext cx="1078546" cy="4154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b="1" dirty="0">
                    <a:solidFill>
                      <a:schemeClr val="bg1"/>
                    </a:solidFill>
                  </a:rPr>
                  <a:t>100  µm</a:t>
                </a:r>
              </a:p>
            </p:txBody>
          </p:sp>
        </p:grpSp>
      </p:grpSp>
      <p:grpSp>
        <p:nvGrpSpPr>
          <p:cNvPr id="14" name="Group 13"/>
          <p:cNvGrpSpPr/>
          <p:nvPr/>
        </p:nvGrpSpPr>
        <p:grpSpPr>
          <a:xfrm rot="16200000">
            <a:off x="3733917" y="3425546"/>
            <a:ext cx="3640768" cy="3219969"/>
            <a:chOff x="5564013" y="1512173"/>
            <a:chExt cx="3570424" cy="3157756"/>
          </a:xfrm>
        </p:grpSpPr>
        <p:grpSp>
          <p:nvGrpSpPr>
            <p:cNvPr id="13" name="Gruppo 12"/>
            <p:cNvGrpSpPr/>
            <p:nvPr/>
          </p:nvGrpSpPr>
          <p:grpSpPr>
            <a:xfrm>
              <a:off x="5564013" y="1512173"/>
              <a:ext cx="3570424" cy="3157756"/>
              <a:chOff x="4899575" y="1509639"/>
              <a:chExt cx="3559547" cy="3055776"/>
            </a:xfrm>
          </p:grpSpPr>
          <p:pic>
            <p:nvPicPr>
              <p:cNvPr id="6" name="Immagine 5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rot="10800000">
                <a:off x="4899575" y="1509639"/>
                <a:ext cx="3559547" cy="3055776"/>
              </a:xfrm>
              <a:prstGeom prst="rect">
                <a:avLst/>
              </a:prstGeom>
            </p:spPr>
          </p:pic>
          <p:sp>
            <p:nvSpPr>
              <p:cNvPr id="18" name="CasellaDiTesto 17"/>
              <p:cNvSpPr txBox="1"/>
              <p:nvPr/>
            </p:nvSpPr>
            <p:spPr>
              <a:xfrm rot="5400000">
                <a:off x="6790764" y="2819389"/>
                <a:ext cx="2882609" cy="36109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b="1" dirty="0"/>
                  <a:t>Focused Ion Beam - Ion image</a:t>
                </a:r>
              </a:p>
            </p:txBody>
          </p:sp>
        </p:grpSp>
        <p:cxnSp>
          <p:nvCxnSpPr>
            <p:cNvPr id="21" name="Straight Connector 2"/>
            <p:cNvCxnSpPr/>
            <p:nvPr/>
          </p:nvCxnSpPr>
          <p:spPr>
            <a:xfrm rot="5400000">
              <a:off x="5299211" y="2329707"/>
              <a:ext cx="1380767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6"/>
            <p:cNvSpPr txBox="1"/>
            <p:nvPr/>
          </p:nvSpPr>
          <p:spPr>
            <a:xfrm rot="5400000">
              <a:off x="5371292" y="2189254"/>
              <a:ext cx="925331" cy="3067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b="1" dirty="0"/>
                <a:t>40 µm</a:t>
              </a:r>
            </a:p>
          </p:txBody>
        </p:sp>
      </p:grpSp>
      <p:sp>
        <p:nvSpPr>
          <p:cNvPr id="45" name="CasellaDiTesto 17"/>
          <p:cNvSpPr txBox="1"/>
          <p:nvPr/>
        </p:nvSpPr>
        <p:spPr>
          <a:xfrm>
            <a:off x="4102090" y="980728"/>
            <a:ext cx="42930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err="1"/>
              <a:t>Radial</a:t>
            </a:r>
            <a:r>
              <a:rPr lang="it-IT" sz="2400" b="1" dirty="0"/>
              <a:t> </a:t>
            </a:r>
            <a:r>
              <a:rPr lang="it-IT" sz="2400" b="1" dirty="0" err="1"/>
              <a:t>section</a:t>
            </a:r>
            <a:r>
              <a:rPr lang="it-IT" sz="2400" b="1" dirty="0"/>
              <a:t>: SEM – BSE image</a:t>
            </a:r>
          </a:p>
        </p:txBody>
      </p:sp>
      <p:sp>
        <p:nvSpPr>
          <p:cNvPr id="46" name="CasellaDiTesto 17"/>
          <p:cNvSpPr txBox="1"/>
          <p:nvPr/>
        </p:nvSpPr>
        <p:spPr>
          <a:xfrm>
            <a:off x="2013845" y="6424226"/>
            <a:ext cx="17675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chemeClr val="bg1"/>
                </a:solidFill>
              </a:rPr>
              <a:t>SEM - BSE image</a:t>
            </a:r>
          </a:p>
        </p:txBody>
      </p:sp>
      <p:sp>
        <p:nvSpPr>
          <p:cNvPr id="47" name="CasellaDiTesto 17"/>
          <p:cNvSpPr txBox="1"/>
          <p:nvPr/>
        </p:nvSpPr>
        <p:spPr>
          <a:xfrm>
            <a:off x="7451576" y="3267541"/>
            <a:ext cx="16569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chemeClr val="bg1"/>
                </a:solidFill>
              </a:rPr>
              <a:t>TEM - BF image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326202" y="3250994"/>
            <a:ext cx="32382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Position of FIB </a:t>
            </a:r>
            <a:r>
              <a:rPr lang="it-IT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sampling</a:t>
            </a:r>
            <a:endParaRPr lang="it-IT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5" name="Immagine 3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02387" y="3251779"/>
            <a:ext cx="1888852" cy="3599778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7328480" y="3283099"/>
            <a:ext cx="16569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TEM - BF image</a:t>
            </a:r>
          </a:p>
        </p:txBody>
      </p:sp>
      <p:cxnSp>
        <p:nvCxnSpPr>
          <p:cNvPr id="9" name="Connettore diritto 8"/>
          <p:cNvCxnSpPr/>
          <p:nvPr/>
        </p:nvCxnSpPr>
        <p:spPr>
          <a:xfrm>
            <a:off x="282575" y="5433540"/>
            <a:ext cx="9525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ttore diritto 39"/>
          <p:cNvCxnSpPr/>
          <p:nvPr/>
        </p:nvCxnSpPr>
        <p:spPr>
          <a:xfrm>
            <a:off x="282575" y="5709516"/>
            <a:ext cx="9525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asellaDiTesto 9"/>
          <p:cNvSpPr txBox="1"/>
          <p:nvPr/>
        </p:nvSpPr>
        <p:spPr>
          <a:xfrm>
            <a:off x="367529" y="5391329"/>
            <a:ext cx="8338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FIB </a:t>
            </a:r>
            <a:r>
              <a:rPr lang="it-IT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cut</a:t>
            </a:r>
            <a:endParaRPr lang="it-IT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2" name="CasellaDiTesto 41"/>
          <p:cNvSpPr txBox="1"/>
          <p:nvPr/>
        </p:nvSpPr>
        <p:spPr>
          <a:xfrm>
            <a:off x="129694" y="49156"/>
            <a:ext cx="63756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 err="1"/>
              <a:t>Microstructures</a:t>
            </a:r>
            <a:r>
              <a:rPr lang="it-IT" sz="3600" dirty="0"/>
              <a:t>: mm to nm scale</a:t>
            </a:r>
          </a:p>
        </p:txBody>
      </p:sp>
      <p:pic>
        <p:nvPicPr>
          <p:cNvPr id="48" name="Picture 3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448457" y="11017"/>
            <a:ext cx="695543" cy="295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49" name="Gruppo 48"/>
          <p:cNvGrpSpPr/>
          <p:nvPr/>
        </p:nvGrpSpPr>
        <p:grpSpPr>
          <a:xfrm>
            <a:off x="6933638" y="-712"/>
            <a:ext cx="1588255" cy="969708"/>
            <a:chOff x="6933638" y="-712"/>
            <a:chExt cx="1588255" cy="969708"/>
          </a:xfrm>
        </p:grpSpPr>
        <p:sp>
          <p:nvSpPr>
            <p:cNvPr id="50" name="CasellaDiTesto 49"/>
            <p:cNvSpPr txBox="1"/>
            <p:nvPr/>
          </p:nvSpPr>
          <p:spPr>
            <a:xfrm>
              <a:off x="6933638" y="599664"/>
              <a:ext cx="15882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/>
                <a:t>Oliver </a:t>
              </a:r>
              <a:r>
                <a:rPr lang="it-IT" dirty="0" err="1"/>
                <a:t>Plümper</a:t>
              </a:r>
              <a:endParaRPr lang="it-IT" dirty="0"/>
            </a:p>
          </p:txBody>
        </p:sp>
        <p:pic>
          <p:nvPicPr>
            <p:cNvPr id="51" name="Picture 2" descr="https://upload.wikimedia.org/wikipedia/en/thumb/2/26/Utrecht_University_logo.svg/1024px-Utrecht_University_logo.svg.png"/>
            <p:cNvPicPr>
              <a:picLocks noChangeAspect="1" noChangeArrowheads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92266" y="-712"/>
              <a:ext cx="671001" cy="671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315506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mbexwsa2\Dropbox\Dottorato\MyPapers\paper_supershort_nanofoliation\figures\figure1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3362" y="1739900"/>
            <a:ext cx="8925303" cy="3470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8449" y="83865"/>
            <a:ext cx="8880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600" b="1"/>
            </a:lvl1pPr>
          </a:lstStyle>
          <a:p>
            <a:r>
              <a:rPr lang="en-GB" dirty="0">
                <a:solidFill>
                  <a:srgbClr val="FF0000"/>
                </a:solidFill>
              </a:rPr>
              <a:t>Friction coefficient </a:t>
            </a:r>
            <a:r>
              <a:rPr lang="en-GB" dirty="0"/>
              <a:t>and temperature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171502" y="4052565"/>
            <a:ext cx="12662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>
                <a:solidFill>
                  <a:srgbClr val="FF0000"/>
                </a:solidFill>
              </a:rPr>
              <a:t>V=1.3 m/s</a:t>
            </a:r>
          </a:p>
        </p:txBody>
      </p:sp>
      <p:sp>
        <p:nvSpPr>
          <p:cNvPr id="14" name="TextBox 13"/>
          <p:cNvSpPr txBox="1"/>
          <p:nvPr/>
        </p:nvSpPr>
        <p:spPr>
          <a:xfrm rot="19803140">
            <a:off x="3067058" y="2042835"/>
            <a:ext cx="13960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>
                <a:solidFill>
                  <a:srgbClr val="002060"/>
                </a:solidFill>
              </a:rPr>
              <a:t>V=0.01 m/s</a:t>
            </a:r>
          </a:p>
        </p:txBody>
      </p:sp>
      <p:sp>
        <p:nvSpPr>
          <p:cNvPr id="15" name="TextBox 14"/>
          <p:cNvSpPr txBox="1"/>
          <p:nvPr/>
        </p:nvSpPr>
        <p:spPr>
          <a:xfrm rot="19964062">
            <a:off x="3915303" y="2517953"/>
            <a:ext cx="12662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>
                <a:solidFill>
                  <a:srgbClr val="7030A0"/>
                </a:solidFill>
              </a:rPr>
              <a:t>V=0.1 m/s</a:t>
            </a:r>
          </a:p>
        </p:txBody>
      </p:sp>
      <p:sp>
        <p:nvSpPr>
          <p:cNvPr id="17" name="TextBox 14"/>
          <p:cNvSpPr txBox="1"/>
          <p:nvPr/>
        </p:nvSpPr>
        <p:spPr>
          <a:xfrm rot="18951948">
            <a:off x="7292523" y="2321250"/>
            <a:ext cx="12662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>
                <a:solidFill>
                  <a:srgbClr val="7030A0"/>
                </a:solidFill>
              </a:rPr>
              <a:t>V=0.1 m/s</a:t>
            </a:r>
          </a:p>
        </p:txBody>
      </p:sp>
      <p:sp>
        <p:nvSpPr>
          <p:cNvPr id="18" name="TextBox 12"/>
          <p:cNvSpPr txBox="1"/>
          <p:nvPr/>
        </p:nvSpPr>
        <p:spPr>
          <a:xfrm rot="20180308">
            <a:off x="7739880" y="3275208"/>
            <a:ext cx="12662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>
                <a:solidFill>
                  <a:srgbClr val="FF0000"/>
                </a:solidFill>
              </a:rPr>
              <a:t>V=1.3 m/s</a:t>
            </a:r>
          </a:p>
        </p:txBody>
      </p:sp>
      <p:sp>
        <p:nvSpPr>
          <p:cNvPr id="19" name="TextBox 13"/>
          <p:cNvSpPr txBox="1"/>
          <p:nvPr/>
        </p:nvSpPr>
        <p:spPr>
          <a:xfrm rot="21262726">
            <a:off x="7227601" y="4119978"/>
            <a:ext cx="13960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>
                <a:solidFill>
                  <a:srgbClr val="002060"/>
                </a:solidFill>
              </a:rPr>
              <a:t>V=0.01 m/s</a:t>
            </a:r>
          </a:p>
        </p:txBody>
      </p:sp>
      <p:sp>
        <p:nvSpPr>
          <p:cNvPr id="4" name="Rettangolo 3"/>
          <p:cNvSpPr/>
          <p:nvPr/>
        </p:nvSpPr>
        <p:spPr>
          <a:xfrm>
            <a:off x="6146800" y="1936854"/>
            <a:ext cx="1185139" cy="9714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3" name="Picture 3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48457" y="11017"/>
            <a:ext cx="695543" cy="295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CasellaDiTesto 7"/>
          <p:cNvSpPr txBox="1"/>
          <p:nvPr/>
        </p:nvSpPr>
        <p:spPr>
          <a:xfrm>
            <a:off x="0" y="5222641"/>
            <a:ext cx="9144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AutoNum type="arabicParenR"/>
            </a:pPr>
            <a:r>
              <a:rPr lang="it-IT" sz="2200" dirty="0"/>
              <a:t>Short </a:t>
            </a:r>
            <a:r>
              <a:rPr lang="it-IT" sz="2200" dirty="0" err="1"/>
              <a:t>term</a:t>
            </a:r>
            <a:r>
              <a:rPr lang="it-IT" sz="2200" dirty="0"/>
              <a:t> (d&lt;0.1 m): </a:t>
            </a:r>
            <a:r>
              <a:rPr lang="it-IT" sz="2200" dirty="0" err="1"/>
              <a:t>weakening</a:t>
            </a:r>
            <a:r>
              <a:rPr lang="it-IT" sz="2200" dirty="0"/>
              <a:t> </a:t>
            </a:r>
            <a:r>
              <a:rPr lang="it-IT" sz="2200" dirty="0" err="1"/>
              <a:t>independent</a:t>
            </a:r>
            <a:r>
              <a:rPr lang="it-IT" sz="2200" dirty="0"/>
              <a:t> of slip rate;</a:t>
            </a:r>
          </a:p>
          <a:p>
            <a:pPr marL="457200" indent="-457200" algn="just">
              <a:buAutoNum type="arabicParenR"/>
            </a:pPr>
            <a:r>
              <a:rPr lang="it-IT" sz="2200" dirty="0"/>
              <a:t>Long </a:t>
            </a:r>
            <a:r>
              <a:rPr lang="it-IT" sz="2200" dirty="0" err="1"/>
              <a:t>term</a:t>
            </a:r>
            <a:r>
              <a:rPr lang="it-IT" sz="2200" dirty="0"/>
              <a:t> (0.1&lt;d&lt;3 m): time </a:t>
            </a:r>
            <a:r>
              <a:rPr lang="it-IT" sz="2200" dirty="0" err="1"/>
              <a:t>dependent</a:t>
            </a:r>
            <a:r>
              <a:rPr lang="it-IT" sz="2200" dirty="0"/>
              <a:t> </a:t>
            </a:r>
            <a:r>
              <a:rPr lang="it-IT" sz="2200" dirty="0" err="1"/>
              <a:t>strengthening</a:t>
            </a:r>
            <a:endParaRPr lang="it-IT" sz="2200" dirty="0"/>
          </a:p>
          <a:p>
            <a:pPr marL="457200" indent="-457200" algn="just">
              <a:buAutoNum type="arabicParenR"/>
            </a:pPr>
            <a:r>
              <a:rPr lang="it-IT" sz="2200" dirty="0"/>
              <a:t>Temperature rise by </a:t>
            </a:r>
            <a:r>
              <a:rPr lang="it-IT" sz="2200" dirty="0" err="1"/>
              <a:t>frictional</a:t>
            </a:r>
            <a:r>
              <a:rPr lang="it-IT" sz="2200" dirty="0"/>
              <a:t> </a:t>
            </a:r>
            <a:r>
              <a:rPr lang="it-IT" sz="2200" dirty="0" err="1"/>
              <a:t>heating</a:t>
            </a:r>
            <a:r>
              <a:rPr lang="it-IT" sz="2200" dirty="0"/>
              <a:t> </a:t>
            </a:r>
            <a:r>
              <a:rPr lang="it-IT" sz="2200" dirty="0" err="1"/>
              <a:t>is</a:t>
            </a:r>
            <a:r>
              <a:rPr lang="it-IT" sz="2200" dirty="0"/>
              <a:t> </a:t>
            </a:r>
            <a:r>
              <a:rPr lang="it-IT" sz="2200" dirty="0" err="1"/>
              <a:t>limited</a:t>
            </a:r>
            <a:r>
              <a:rPr lang="it-IT" sz="2200" dirty="0"/>
              <a:t> </a:t>
            </a:r>
            <a:r>
              <a:rPr lang="it-IT" sz="2200" dirty="0" err="1"/>
              <a:t>at</a:t>
            </a:r>
            <a:r>
              <a:rPr lang="it-IT" sz="2200" dirty="0"/>
              <a:t> T&lt;100 °C. No </a:t>
            </a:r>
            <a:r>
              <a:rPr lang="it-IT" sz="2200" dirty="0" err="1"/>
              <a:t>melting</a:t>
            </a:r>
            <a:r>
              <a:rPr lang="it-IT" sz="2200" dirty="0"/>
              <a:t>, </a:t>
            </a:r>
            <a:r>
              <a:rPr lang="it-IT" sz="2200" dirty="0" err="1"/>
              <a:t>limited</a:t>
            </a:r>
            <a:r>
              <a:rPr lang="it-IT" sz="2200" dirty="0"/>
              <a:t> </a:t>
            </a:r>
            <a:r>
              <a:rPr lang="it-IT" sz="2200" dirty="0" err="1"/>
              <a:t>dehydration</a:t>
            </a:r>
            <a:r>
              <a:rPr lang="it-IT" sz="2200" dirty="0"/>
              <a:t>.</a:t>
            </a:r>
            <a:endParaRPr lang="en-US" sz="2200" dirty="0"/>
          </a:p>
        </p:txBody>
      </p:sp>
      <p:sp>
        <p:nvSpPr>
          <p:cNvPr id="9" name="Ovale 8"/>
          <p:cNvSpPr/>
          <p:nvPr/>
        </p:nvSpPr>
        <p:spPr>
          <a:xfrm>
            <a:off x="2538942" y="1837055"/>
            <a:ext cx="542855" cy="54285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4000" dirty="0"/>
              <a:t>2</a:t>
            </a:r>
            <a:endParaRPr lang="en-US" dirty="0"/>
          </a:p>
        </p:txBody>
      </p:sp>
      <p:sp>
        <p:nvSpPr>
          <p:cNvPr id="24" name="Ovale 23"/>
          <p:cNvSpPr/>
          <p:nvPr/>
        </p:nvSpPr>
        <p:spPr>
          <a:xfrm>
            <a:off x="510859" y="1837056"/>
            <a:ext cx="542855" cy="54285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4000" dirty="0"/>
              <a:t>1</a:t>
            </a:r>
            <a:endParaRPr lang="en-US" dirty="0"/>
          </a:p>
        </p:txBody>
      </p:sp>
      <p:sp>
        <p:nvSpPr>
          <p:cNvPr id="25" name="Ovale 24"/>
          <p:cNvSpPr/>
          <p:nvPr/>
        </p:nvSpPr>
        <p:spPr>
          <a:xfrm>
            <a:off x="6045682" y="1837056"/>
            <a:ext cx="542855" cy="54285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4000" dirty="0"/>
              <a:t>3</a:t>
            </a:r>
            <a:endParaRPr lang="en-US" dirty="0"/>
          </a:p>
        </p:txBody>
      </p:sp>
      <p:sp>
        <p:nvSpPr>
          <p:cNvPr id="10" name="CasellaDiTesto 9"/>
          <p:cNvSpPr txBox="1"/>
          <p:nvPr/>
        </p:nvSpPr>
        <p:spPr>
          <a:xfrm>
            <a:off x="0" y="730196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000" dirty="0"/>
              <a:t>σ</a:t>
            </a:r>
            <a:r>
              <a:rPr lang="it-IT" sz="2000" baseline="-25000" dirty="0"/>
              <a:t>n</a:t>
            </a:r>
            <a:r>
              <a:rPr lang="it-IT" sz="2000" dirty="0"/>
              <a:t> = 5 </a:t>
            </a:r>
            <a:r>
              <a:rPr lang="it-IT" sz="2000" dirty="0" err="1"/>
              <a:t>MPa</a:t>
            </a:r>
            <a:r>
              <a:rPr lang="it-IT" sz="2000" dirty="0"/>
              <a:t>; </a:t>
            </a:r>
            <a:r>
              <a:rPr lang="it-IT" sz="2000" dirty="0" err="1"/>
              <a:t>Displacement</a:t>
            </a:r>
            <a:r>
              <a:rPr lang="it-IT" sz="2000" dirty="0"/>
              <a:t> = 3 m; V=0.01, 0.1 and 1.3 m/s </a:t>
            </a:r>
          </a:p>
          <a:p>
            <a:pPr algn="ctr"/>
            <a:r>
              <a:rPr lang="it-IT" sz="2000" dirty="0" err="1"/>
              <a:t>Tohoku-Oki</a:t>
            </a:r>
            <a:r>
              <a:rPr lang="it-IT" sz="2000" dirty="0"/>
              <a:t>: </a:t>
            </a:r>
            <a:r>
              <a:rPr lang="el-GR" sz="2000" dirty="0"/>
              <a:t>σ</a:t>
            </a:r>
            <a:r>
              <a:rPr lang="it-IT" sz="2000" baseline="-25000" dirty="0"/>
              <a:t>n</a:t>
            </a:r>
            <a:r>
              <a:rPr lang="it-IT" sz="2000" baseline="30000" dirty="0"/>
              <a:t>‘</a:t>
            </a:r>
            <a:r>
              <a:rPr lang="it-IT" sz="2000" baseline="-25000" dirty="0"/>
              <a:t> </a:t>
            </a:r>
            <a:r>
              <a:rPr lang="it-IT" sz="2000" dirty="0"/>
              <a:t>= 7 </a:t>
            </a:r>
            <a:r>
              <a:rPr lang="it-IT" sz="2000" dirty="0" err="1"/>
              <a:t>MPa</a:t>
            </a:r>
            <a:r>
              <a:rPr lang="it-IT" sz="2000" dirty="0"/>
              <a:t> (</a:t>
            </a:r>
            <a:r>
              <a:rPr lang="it-IT" sz="2000" dirty="0" err="1"/>
              <a:t>Fulton</a:t>
            </a:r>
            <a:r>
              <a:rPr lang="it-IT" sz="2000" dirty="0"/>
              <a:t> et al., 2013); Maximum slip = 30 m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6867558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32225" y="148357"/>
            <a:ext cx="10271310" cy="6400961"/>
          </a:xfrm>
          <a:prstGeom prst="rect">
            <a:avLst/>
          </a:prstGeom>
        </p:spPr>
      </p:pic>
      <p:pic>
        <p:nvPicPr>
          <p:cNvPr id="22" name="Picture 3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48457" y="11017"/>
            <a:ext cx="695543" cy="295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CasellaDiTesto 1"/>
          <p:cNvSpPr txBox="1"/>
          <p:nvPr/>
        </p:nvSpPr>
        <p:spPr>
          <a:xfrm>
            <a:off x="-15875" y="6091137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200" dirty="0"/>
              <a:t>At the </a:t>
            </a:r>
            <a:r>
              <a:rPr lang="it-IT" sz="2200" dirty="0" err="1"/>
              <a:t>micrometer</a:t>
            </a:r>
            <a:r>
              <a:rPr lang="it-IT" sz="2200" dirty="0"/>
              <a:t> scale, a </a:t>
            </a:r>
            <a:r>
              <a:rPr lang="it-IT" sz="2200" dirty="0" err="1"/>
              <a:t>similar</a:t>
            </a:r>
            <a:r>
              <a:rPr lang="it-IT" sz="2200" dirty="0"/>
              <a:t> nano-</a:t>
            </a:r>
            <a:r>
              <a:rPr lang="it-IT" sz="2200" dirty="0" err="1"/>
              <a:t>foliation</a:t>
            </a:r>
            <a:r>
              <a:rPr lang="it-IT" sz="2200" dirty="0"/>
              <a:t> </a:t>
            </a:r>
            <a:r>
              <a:rPr lang="it-IT" sz="2200" dirty="0" err="1"/>
              <a:t>developed</a:t>
            </a:r>
            <a:r>
              <a:rPr lang="it-IT" sz="2200" dirty="0"/>
              <a:t> </a:t>
            </a:r>
            <a:r>
              <a:rPr lang="it-IT" sz="2200" dirty="0" err="1"/>
              <a:t>at</a:t>
            </a:r>
            <a:r>
              <a:rPr lang="it-IT" sz="2200" dirty="0"/>
              <a:t> </a:t>
            </a:r>
            <a:r>
              <a:rPr lang="it-IT" sz="2200" dirty="0" err="1"/>
              <a:t>all</a:t>
            </a:r>
            <a:r>
              <a:rPr lang="it-IT" sz="2200" dirty="0"/>
              <a:t> </a:t>
            </a:r>
            <a:r>
              <a:rPr lang="it-IT" sz="2200" dirty="0" err="1"/>
              <a:t>imposed</a:t>
            </a:r>
            <a:r>
              <a:rPr lang="it-IT" sz="2200" dirty="0"/>
              <a:t> slip </a:t>
            </a:r>
            <a:r>
              <a:rPr lang="it-IT" sz="2200" dirty="0" err="1"/>
              <a:t>rates</a:t>
            </a:r>
            <a:r>
              <a:rPr lang="it-IT" sz="2200" dirty="0"/>
              <a:t> (scale = 4 µm).</a:t>
            </a:r>
            <a:endParaRPr lang="en-US" sz="2200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7405626" y="549612"/>
            <a:ext cx="1377890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1600" dirty="0">
                <a:solidFill>
                  <a:schemeClr val="bg1"/>
                </a:solidFill>
              </a:rPr>
              <a:t>V = 1.3 ms</a:t>
            </a:r>
            <a:r>
              <a:rPr lang="it-IT" sz="1600" baseline="30000" dirty="0">
                <a:solidFill>
                  <a:schemeClr val="bg1"/>
                </a:solidFill>
              </a:rPr>
              <a:t>-1</a:t>
            </a:r>
            <a:endParaRPr lang="en-US" sz="1600" baseline="30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80280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Foliations</a:t>
            </a:r>
            <a:r>
              <a:rPr lang="it-IT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can </a:t>
            </a:r>
            <a:r>
              <a:rPr lang="it-IT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develop</a:t>
            </a:r>
            <a:r>
              <a:rPr lang="it-IT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 2.5 seconds!</a:t>
            </a:r>
            <a:endParaRPr 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7546511" y="61555"/>
            <a:ext cx="1597489" cy="52322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it-IT" sz="2800" b="1" dirty="0">
                <a:solidFill>
                  <a:srgbClr val="FF0000"/>
                </a:solidFill>
              </a:rPr>
              <a:t>BEFORE…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13645" y="6182436"/>
            <a:ext cx="51267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err="1">
                <a:solidFill>
                  <a:schemeClr val="bg1"/>
                </a:solidFill>
              </a:rPr>
              <a:t>Fantastic</a:t>
            </a:r>
            <a:r>
              <a:rPr lang="it-IT" sz="2400" b="1" dirty="0">
                <a:solidFill>
                  <a:schemeClr val="bg1"/>
                </a:solidFill>
              </a:rPr>
              <a:t> </a:t>
            </a:r>
            <a:r>
              <a:rPr lang="it-IT" sz="2400" b="1" dirty="0" err="1">
                <a:solidFill>
                  <a:schemeClr val="bg1"/>
                </a:solidFill>
              </a:rPr>
              <a:t>clays</a:t>
            </a:r>
            <a:r>
              <a:rPr lang="it-IT" sz="2400" b="1" dirty="0">
                <a:solidFill>
                  <a:schemeClr val="bg1"/>
                </a:solidFill>
              </a:rPr>
              <a:t> and </a:t>
            </a:r>
            <a:r>
              <a:rPr lang="it-IT" sz="2400" b="1" dirty="0" err="1">
                <a:solidFill>
                  <a:schemeClr val="bg1"/>
                </a:solidFill>
              </a:rPr>
              <a:t>where</a:t>
            </a:r>
            <a:r>
              <a:rPr lang="it-IT" sz="2400" b="1" dirty="0">
                <a:solidFill>
                  <a:schemeClr val="bg1"/>
                </a:solidFill>
              </a:rPr>
              <a:t> to </a:t>
            </a:r>
            <a:r>
              <a:rPr lang="it-IT" sz="2400" b="1" dirty="0" err="1">
                <a:solidFill>
                  <a:schemeClr val="bg1"/>
                </a:solidFill>
              </a:rPr>
              <a:t>find</a:t>
            </a:r>
            <a:r>
              <a:rPr lang="it-IT" sz="2400" b="1" dirty="0">
                <a:solidFill>
                  <a:schemeClr val="bg1"/>
                </a:solidFill>
              </a:rPr>
              <a:t> </a:t>
            </a:r>
            <a:r>
              <a:rPr lang="it-IT" sz="2400" b="1" dirty="0" err="1">
                <a:solidFill>
                  <a:schemeClr val="bg1"/>
                </a:solidFill>
              </a:rPr>
              <a:t>them</a:t>
            </a:r>
            <a:endParaRPr lang="en-US" sz="2400" b="1" dirty="0">
              <a:solidFill>
                <a:schemeClr val="bg1"/>
              </a:solidFill>
            </a:endParaRPr>
          </a:p>
        </p:txBody>
      </p:sp>
      <p:grpSp>
        <p:nvGrpSpPr>
          <p:cNvPr id="6" name="Gruppo 5"/>
          <p:cNvGrpSpPr/>
          <p:nvPr/>
        </p:nvGrpSpPr>
        <p:grpSpPr>
          <a:xfrm>
            <a:off x="7136523" y="6313302"/>
            <a:ext cx="1947600" cy="544698"/>
            <a:chOff x="5299020" y="6056512"/>
            <a:chExt cx="1947600" cy="544698"/>
          </a:xfrm>
        </p:grpSpPr>
        <p:cxnSp>
          <p:nvCxnSpPr>
            <p:cNvPr id="7" name="Connettore diritto 6"/>
            <p:cNvCxnSpPr/>
            <p:nvPr/>
          </p:nvCxnSpPr>
          <p:spPr>
            <a:xfrm rot="5400000">
              <a:off x="6272820" y="5082712"/>
              <a:ext cx="0" cy="194760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CasellaDiTesto 7"/>
            <p:cNvSpPr txBox="1"/>
            <p:nvPr/>
          </p:nvSpPr>
          <p:spPr>
            <a:xfrm>
              <a:off x="5705197" y="6139545"/>
              <a:ext cx="113524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 b="1" dirty="0">
                  <a:solidFill>
                    <a:schemeClr val="bg1"/>
                  </a:solidFill>
                </a:rPr>
                <a:t>500 nm</a:t>
              </a:r>
              <a:endParaRPr lang="en-US" sz="24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385817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798" y="40944"/>
            <a:ext cx="8743582" cy="6701051"/>
          </a:xfrm>
          <a:prstGeom prst="rect">
            <a:avLst/>
          </a:prstGeom>
        </p:spPr>
      </p:pic>
      <p:pic>
        <p:nvPicPr>
          <p:cNvPr id="38" name="Picture 3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48457" y="11017"/>
            <a:ext cx="695543" cy="295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CasellaDiTesto 9"/>
          <p:cNvSpPr txBox="1"/>
          <p:nvPr/>
        </p:nvSpPr>
        <p:spPr>
          <a:xfrm>
            <a:off x="0" y="6059307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200" dirty="0"/>
              <a:t>At the </a:t>
            </a:r>
            <a:r>
              <a:rPr lang="it-IT" sz="2200" dirty="0" err="1"/>
              <a:t>nanoscale</a:t>
            </a:r>
            <a:r>
              <a:rPr lang="it-IT" sz="2200" dirty="0"/>
              <a:t>, the nano-</a:t>
            </a:r>
            <a:r>
              <a:rPr lang="it-IT" sz="2200" dirty="0" err="1"/>
              <a:t>foliation</a:t>
            </a:r>
            <a:r>
              <a:rPr lang="it-IT" sz="2200" dirty="0"/>
              <a:t> </a:t>
            </a:r>
            <a:r>
              <a:rPr lang="it-IT" sz="2200" dirty="0" err="1"/>
              <a:t>is</a:t>
            </a:r>
            <a:r>
              <a:rPr lang="it-IT" sz="2200" dirty="0"/>
              <a:t> </a:t>
            </a:r>
            <a:r>
              <a:rPr lang="it-IT" sz="2200" dirty="0" err="1"/>
              <a:t>well</a:t>
            </a:r>
            <a:r>
              <a:rPr lang="it-IT" sz="2200" dirty="0"/>
              <a:t> </a:t>
            </a:r>
            <a:r>
              <a:rPr lang="it-IT" sz="2200" dirty="0" err="1"/>
              <a:t>developed</a:t>
            </a:r>
            <a:r>
              <a:rPr lang="it-IT" sz="2200" dirty="0"/>
              <a:t>, with </a:t>
            </a:r>
            <a:r>
              <a:rPr lang="it-IT" sz="2200" dirty="0" err="1"/>
              <a:t>clear</a:t>
            </a:r>
            <a:r>
              <a:rPr lang="it-IT" sz="2200" dirty="0"/>
              <a:t> S-C’ </a:t>
            </a:r>
            <a:r>
              <a:rPr lang="it-IT" sz="2200" dirty="0" err="1"/>
              <a:t>patterns</a:t>
            </a:r>
            <a:r>
              <a:rPr lang="it-IT" sz="2200" dirty="0"/>
              <a:t>, </a:t>
            </a:r>
            <a:r>
              <a:rPr lang="it-IT" sz="2200" dirty="0" err="1"/>
              <a:t>at</a:t>
            </a:r>
            <a:r>
              <a:rPr lang="it-IT" sz="2200" dirty="0"/>
              <a:t> V≤0.1 ms</a:t>
            </a:r>
            <a:r>
              <a:rPr lang="it-IT" sz="2200" baseline="30000" dirty="0"/>
              <a:t>-1</a:t>
            </a:r>
            <a:r>
              <a:rPr lang="it-IT" sz="2200" dirty="0"/>
              <a:t>, </a:t>
            </a:r>
            <a:r>
              <a:rPr lang="it-IT" sz="2200" dirty="0" err="1"/>
              <a:t>while</a:t>
            </a:r>
            <a:r>
              <a:rPr lang="it-IT" sz="2200" dirty="0"/>
              <a:t> </a:t>
            </a:r>
            <a:r>
              <a:rPr lang="it-IT" sz="2200" dirty="0" err="1"/>
              <a:t>is</a:t>
            </a:r>
            <a:r>
              <a:rPr lang="it-IT" sz="2200" dirty="0"/>
              <a:t> </a:t>
            </a:r>
            <a:r>
              <a:rPr lang="it-IT" sz="2200" dirty="0" err="1"/>
              <a:t>anastomosing</a:t>
            </a:r>
            <a:r>
              <a:rPr lang="it-IT" sz="2200" dirty="0"/>
              <a:t> </a:t>
            </a:r>
            <a:r>
              <a:rPr lang="it-IT" sz="2200" dirty="0" err="1"/>
              <a:t>at</a:t>
            </a:r>
            <a:r>
              <a:rPr lang="it-IT" sz="2200" dirty="0"/>
              <a:t> V=1.5 ms</a:t>
            </a:r>
            <a:r>
              <a:rPr lang="it-IT" sz="2200" baseline="30000" dirty="0"/>
              <a:t>-1</a:t>
            </a:r>
            <a:r>
              <a:rPr lang="it-IT" sz="2200" dirty="0"/>
              <a:t> (scale = 400 nm).</a:t>
            </a:r>
            <a:endParaRPr lang="en-US" sz="2200" dirty="0"/>
          </a:p>
        </p:txBody>
      </p:sp>
      <p:sp>
        <p:nvSpPr>
          <p:cNvPr id="3" name="Rettangolo 2"/>
          <p:cNvSpPr/>
          <p:nvPr/>
        </p:nvSpPr>
        <p:spPr>
          <a:xfrm>
            <a:off x="6998676" y="3114462"/>
            <a:ext cx="1160585" cy="2002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asellaDiTesto 4"/>
          <p:cNvSpPr txBox="1"/>
          <p:nvPr/>
        </p:nvSpPr>
        <p:spPr>
          <a:xfrm>
            <a:off x="6837272" y="3028523"/>
            <a:ext cx="13778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/>
              <a:t>V = 1.3 ms</a:t>
            </a:r>
            <a:r>
              <a:rPr lang="it-IT" sz="1600" baseline="30000" dirty="0"/>
              <a:t>-1</a:t>
            </a:r>
            <a:endParaRPr lang="en-US" sz="1600" baseline="30000" dirty="0"/>
          </a:p>
        </p:txBody>
      </p:sp>
    </p:spTree>
    <p:extLst>
      <p:ext uri="{BB962C8B-B14F-4D97-AF65-F5344CB8AC3E}">
        <p14:creationId xmlns:p14="http://schemas.microsoft.com/office/powerpoint/2010/main" val="1765609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Figura a mano libera 29"/>
          <p:cNvSpPr/>
          <p:nvPr/>
        </p:nvSpPr>
        <p:spPr>
          <a:xfrm>
            <a:off x="6462713" y="3014663"/>
            <a:ext cx="1219200" cy="166687"/>
          </a:xfrm>
          <a:custGeom>
            <a:avLst/>
            <a:gdLst>
              <a:gd name="connsiteX0" fmla="*/ 0 w 1219200"/>
              <a:gd name="connsiteY0" fmla="*/ 66675 h 166687"/>
              <a:gd name="connsiteX1" fmla="*/ 38100 w 1219200"/>
              <a:gd name="connsiteY1" fmla="*/ 109537 h 166687"/>
              <a:gd name="connsiteX2" fmla="*/ 80962 w 1219200"/>
              <a:gd name="connsiteY2" fmla="*/ 133350 h 166687"/>
              <a:gd name="connsiteX3" fmla="*/ 95250 w 1219200"/>
              <a:gd name="connsiteY3" fmla="*/ 142875 h 166687"/>
              <a:gd name="connsiteX4" fmla="*/ 114300 w 1219200"/>
              <a:gd name="connsiteY4" fmla="*/ 147637 h 166687"/>
              <a:gd name="connsiteX5" fmla="*/ 247650 w 1219200"/>
              <a:gd name="connsiteY5" fmla="*/ 157162 h 166687"/>
              <a:gd name="connsiteX6" fmla="*/ 381000 w 1219200"/>
              <a:gd name="connsiteY6" fmla="*/ 166687 h 166687"/>
              <a:gd name="connsiteX7" fmla="*/ 628650 w 1219200"/>
              <a:gd name="connsiteY7" fmla="*/ 161925 h 166687"/>
              <a:gd name="connsiteX8" fmla="*/ 671512 w 1219200"/>
              <a:gd name="connsiteY8" fmla="*/ 147637 h 166687"/>
              <a:gd name="connsiteX9" fmla="*/ 685800 w 1219200"/>
              <a:gd name="connsiteY9" fmla="*/ 142875 h 166687"/>
              <a:gd name="connsiteX10" fmla="*/ 700087 w 1219200"/>
              <a:gd name="connsiteY10" fmla="*/ 133350 h 166687"/>
              <a:gd name="connsiteX11" fmla="*/ 733425 w 1219200"/>
              <a:gd name="connsiteY11" fmla="*/ 123825 h 166687"/>
              <a:gd name="connsiteX12" fmla="*/ 766762 w 1219200"/>
              <a:gd name="connsiteY12" fmla="*/ 114300 h 166687"/>
              <a:gd name="connsiteX13" fmla="*/ 809625 w 1219200"/>
              <a:gd name="connsiteY13" fmla="*/ 104775 h 166687"/>
              <a:gd name="connsiteX14" fmla="*/ 838200 w 1219200"/>
              <a:gd name="connsiteY14" fmla="*/ 90487 h 166687"/>
              <a:gd name="connsiteX15" fmla="*/ 852487 w 1219200"/>
              <a:gd name="connsiteY15" fmla="*/ 85725 h 166687"/>
              <a:gd name="connsiteX16" fmla="*/ 881062 w 1219200"/>
              <a:gd name="connsiteY16" fmla="*/ 71437 h 166687"/>
              <a:gd name="connsiteX17" fmla="*/ 895350 w 1219200"/>
              <a:gd name="connsiteY17" fmla="*/ 61912 h 166687"/>
              <a:gd name="connsiteX18" fmla="*/ 909637 w 1219200"/>
              <a:gd name="connsiteY18" fmla="*/ 57150 h 166687"/>
              <a:gd name="connsiteX19" fmla="*/ 928687 w 1219200"/>
              <a:gd name="connsiteY19" fmla="*/ 47625 h 166687"/>
              <a:gd name="connsiteX20" fmla="*/ 957262 w 1219200"/>
              <a:gd name="connsiteY20" fmla="*/ 38100 h 166687"/>
              <a:gd name="connsiteX21" fmla="*/ 971550 w 1219200"/>
              <a:gd name="connsiteY21" fmla="*/ 33337 h 166687"/>
              <a:gd name="connsiteX22" fmla="*/ 990600 w 1219200"/>
              <a:gd name="connsiteY22" fmla="*/ 28575 h 166687"/>
              <a:gd name="connsiteX23" fmla="*/ 1042987 w 1219200"/>
              <a:gd name="connsiteY23" fmla="*/ 14287 h 166687"/>
              <a:gd name="connsiteX24" fmla="*/ 1066800 w 1219200"/>
              <a:gd name="connsiteY24" fmla="*/ 9525 h 166687"/>
              <a:gd name="connsiteX25" fmla="*/ 1176337 w 1219200"/>
              <a:gd name="connsiteY25" fmla="*/ 4762 h 166687"/>
              <a:gd name="connsiteX26" fmla="*/ 1219200 w 1219200"/>
              <a:gd name="connsiteY26" fmla="*/ 0 h 166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219200" h="166687">
                <a:moveTo>
                  <a:pt x="0" y="66675"/>
                </a:moveTo>
                <a:cubicBezTo>
                  <a:pt x="26473" y="109032"/>
                  <a:pt x="9604" y="100040"/>
                  <a:pt x="38100" y="109537"/>
                </a:cubicBezTo>
                <a:cubicBezTo>
                  <a:pt x="128193" y="169599"/>
                  <a:pt x="30670" y="108203"/>
                  <a:pt x="80962" y="133350"/>
                </a:cubicBezTo>
                <a:cubicBezTo>
                  <a:pt x="86082" y="135910"/>
                  <a:pt x="89989" y="140620"/>
                  <a:pt x="95250" y="142875"/>
                </a:cubicBezTo>
                <a:cubicBezTo>
                  <a:pt x="101266" y="145453"/>
                  <a:pt x="107882" y="146353"/>
                  <a:pt x="114300" y="147637"/>
                </a:cubicBezTo>
                <a:cubicBezTo>
                  <a:pt x="164644" y="157706"/>
                  <a:pt x="179267" y="153563"/>
                  <a:pt x="247650" y="157162"/>
                </a:cubicBezTo>
                <a:cubicBezTo>
                  <a:pt x="312274" y="160563"/>
                  <a:pt x="321514" y="161730"/>
                  <a:pt x="381000" y="166687"/>
                </a:cubicBezTo>
                <a:cubicBezTo>
                  <a:pt x="463550" y="165100"/>
                  <a:pt x="546195" y="166190"/>
                  <a:pt x="628650" y="161925"/>
                </a:cubicBezTo>
                <a:cubicBezTo>
                  <a:pt x="628658" y="161925"/>
                  <a:pt x="664365" y="150019"/>
                  <a:pt x="671512" y="147637"/>
                </a:cubicBezTo>
                <a:lnTo>
                  <a:pt x="685800" y="142875"/>
                </a:lnTo>
                <a:cubicBezTo>
                  <a:pt x="690562" y="139700"/>
                  <a:pt x="694968" y="135910"/>
                  <a:pt x="700087" y="133350"/>
                </a:cubicBezTo>
                <a:cubicBezTo>
                  <a:pt x="707704" y="129541"/>
                  <a:pt x="726298" y="125861"/>
                  <a:pt x="733425" y="123825"/>
                </a:cubicBezTo>
                <a:cubicBezTo>
                  <a:pt x="761287" y="115864"/>
                  <a:pt x="733238" y="121750"/>
                  <a:pt x="766762" y="114300"/>
                </a:cubicBezTo>
                <a:cubicBezTo>
                  <a:pt x="788834" y="109395"/>
                  <a:pt x="789319" y="110577"/>
                  <a:pt x="809625" y="104775"/>
                </a:cubicBezTo>
                <a:cubicBezTo>
                  <a:pt x="837552" y="96796"/>
                  <a:pt x="810373" y="104400"/>
                  <a:pt x="838200" y="90487"/>
                </a:cubicBezTo>
                <a:cubicBezTo>
                  <a:pt x="842690" y="88242"/>
                  <a:pt x="847725" y="87312"/>
                  <a:pt x="852487" y="85725"/>
                </a:cubicBezTo>
                <a:cubicBezTo>
                  <a:pt x="893436" y="58427"/>
                  <a:pt x="841626" y="91156"/>
                  <a:pt x="881062" y="71437"/>
                </a:cubicBezTo>
                <a:cubicBezTo>
                  <a:pt x="886182" y="68877"/>
                  <a:pt x="890230" y="64472"/>
                  <a:pt x="895350" y="61912"/>
                </a:cubicBezTo>
                <a:cubicBezTo>
                  <a:pt x="899840" y="59667"/>
                  <a:pt x="905023" y="59127"/>
                  <a:pt x="909637" y="57150"/>
                </a:cubicBezTo>
                <a:cubicBezTo>
                  <a:pt x="916163" y="54353"/>
                  <a:pt x="922095" y="50262"/>
                  <a:pt x="928687" y="47625"/>
                </a:cubicBezTo>
                <a:cubicBezTo>
                  <a:pt x="938009" y="43896"/>
                  <a:pt x="947737" y="41275"/>
                  <a:pt x="957262" y="38100"/>
                </a:cubicBezTo>
                <a:cubicBezTo>
                  <a:pt x="962025" y="36512"/>
                  <a:pt x="966680" y="34554"/>
                  <a:pt x="971550" y="33337"/>
                </a:cubicBezTo>
                <a:cubicBezTo>
                  <a:pt x="977900" y="31750"/>
                  <a:pt x="984285" y="30297"/>
                  <a:pt x="990600" y="28575"/>
                </a:cubicBezTo>
                <a:cubicBezTo>
                  <a:pt x="1011010" y="23009"/>
                  <a:pt x="1023611" y="18593"/>
                  <a:pt x="1042987" y="14287"/>
                </a:cubicBezTo>
                <a:cubicBezTo>
                  <a:pt x="1050889" y="12531"/>
                  <a:pt x="1058726" y="10102"/>
                  <a:pt x="1066800" y="9525"/>
                </a:cubicBezTo>
                <a:cubicBezTo>
                  <a:pt x="1103254" y="6921"/>
                  <a:pt x="1139825" y="6350"/>
                  <a:pt x="1176337" y="4762"/>
                </a:cubicBezTo>
                <a:lnTo>
                  <a:pt x="1219200" y="0"/>
                </a:lnTo>
              </a:path>
            </a:pathLst>
          </a:custGeom>
          <a:noFill/>
          <a:ln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1" name="Figura a mano libera 30"/>
          <p:cNvSpPr/>
          <p:nvPr/>
        </p:nvSpPr>
        <p:spPr>
          <a:xfrm>
            <a:off x="6786563" y="2438592"/>
            <a:ext cx="814387" cy="156971"/>
          </a:xfrm>
          <a:custGeom>
            <a:avLst/>
            <a:gdLst>
              <a:gd name="connsiteX0" fmla="*/ 109537 w 814387"/>
              <a:gd name="connsiteY0" fmla="*/ 147446 h 156971"/>
              <a:gd name="connsiteX1" fmla="*/ 80962 w 814387"/>
              <a:gd name="connsiteY1" fmla="*/ 152208 h 156971"/>
              <a:gd name="connsiteX2" fmla="*/ 61912 w 814387"/>
              <a:gd name="connsiteY2" fmla="*/ 156971 h 156971"/>
              <a:gd name="connsiteX3" fmla="*/ 0 w 814387"/>
              <a:gd name="connsiteY3" fmla="*/ 152208 h 156971"/>
              <a:gd name="connsiteX4" fmla="*/ 23812 w 814387"/>
              <a:gd name="connsiteY4" fmla="*/ 128396 h 156971"/>
              <a:gd name="connsiteX5" fmla="*/ 47625 w 814387"/>
              <a:gd name="connsiteY5" fmla="*/ 104583 h 156971"/>
              <a:gd name="connsiteX6" fmla="*/ 80962 w 814387"/>
              <a:gd name="connsiteY6" fmla="*/ 90296 h 156971"/>
              <a:gd name="connsiteX7" fmla="*/ 109537 w 814387"/>
              <a:gd name="connsiteY7" fmla="*/ 71246 h 156971"/>
              <a:gd name="connsiteX8" fmla="*/ 123825 w 814387"/>
              <a:gd name="connsiteY8" fmla="*/ 61721 h 156971"/>
              <a:gd name="connsiteX9" fmla="*/ 138112 w 814387"/>
              <a:gd name="connsiteY9" fmla="*/ 56958 h 156971"/>
              <a:gd name="connsiteX10" fmla="*/ 180975 w 814387"/>
              <a:gd name="connsiteY10" fmla="*/ 33146 h 156971"/>
              <a:gd name="connsiteX11" fmla="*/ 195262 w 814387"/>
              <a:gd name="connsiteY11" fmla="*/ 23621 h 156971"/>
              <a:gd name="connsiteX12" fmla="*/ 209550 w 814387"/>
              <a:gd name="connsiteY12" fmla="*/ 18858 h 156971"/>
              <a:gd name="connsiteX13" fmla="*/ 280987 w 814387"/>
              <a:gd name="connsiteY13" fmla="*/ 9333 h 156971"/>
              <a:gd name="connsiteX14" fmla="*/ 409575 w 814387"/>
              <a:gd name="connsiteY14" fmla="*/ 9333 h 156971"/>
              <a:gd name="connsiteX15" fmla="*/ 433387 w 814387"/>
              <a:gd name="connsiteY15" fmla="*/ 14096 h 156971"/>
              <a:gd name="connsiteX16" fmla="*/ 538162 w 814387"/>
              <a:gd name="connsiteY16" fmla="*/ 23621 h 156971"/>
              <a:gd name="connsiteX17" fmla="*/ 561975 w 814387"/>
              <a:gd name="connsiteY17" fmla="*/ 28383 h 156971"/>
              <a:gd name="connsiteX18" fmla="*/ 576262 w 814387"/>
              <a:gd name="connsiteY18" fmla="*/ 33146 h 156971"/>
              <a:gd name="connsiteX19" fmla="*/ 657225 w 814387"/>
              <a:gd name="connsiteY19" fmla="*/ 47433 h 156971"/>
              <a:gd name="connsiteX20" fmla="*/ 671512 w 814387"/>
              <a:gd name="connsiteY20" fmla="*/ 52196 h 156971"/>
              <a:gd name="connsiteX21" fmla="*/ 747712 w 814387"/>
              <a:gd name="connsiteY21" fmla="*/ 66483 h 156971"/>
              <a:gd name="connsiteX22" fmla="*/ 800100 w 814387"/>
              <a:gd name="connsiteY22" fmla="*/ 76008 h 156971"/>
              <a:gd name="connsiteX23" fmla="*/ 814387 w 814387"/>
              <a:gd name="connsiteY23" fmla="*/ 76008 h 156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814387" h="156971">
                <a:moveTo>
                  <a:pt x="109537" y="147446"/>
                </a:moveTo>
                <a:cubicBezTo>
                  <a:pt x="100012" y="149033"/>
                  <a:pt x="90431" y="150314"/>
                  <a:pt x="80962" y="152208"/>
                </a:cubicBezTo>
                <a:cubicBezTo>
                  <a:pt x="74544" y="153492"/>
                  <a:pt x="68457" y="156971"/>
                  <a:pt x="61912" y="156971"/>
                </a:cubicBezTo>
                <a:cubicBezTo>
                  <a:pt x="41214" y="156971"/>
                  <a:pt x="20637" y="153796"/>
                  <a:pt x="0" y="152208"/>
                </a:cubicBezTo>
                <a:cubicBezTo>
                  <a:pt x="25403" y="114105"/>
                  <a:pt x="-7940" y="160149"/>
                  <a:pt x="23812" y="128396"/>
                </a:cubicBezTo>
                <a:cubicBezTo>
                  <a:pt x="42862" y="109346"/>
                  <a:pt x="22225" y="117283"/>
                  <a:pt x="47625" y="104583"/>
                </a:cubicBezTo>
                <a:cubicBezTo>
                  <a:pt x="87038" y="84877"/>
                  <a:pt x="31413" y="120025"/>
                  <a:pt x="80962" y="90296"/>
                </a:cubicBezTo>
                <a:cubicBezTo>
                  <a:pt x="90778" y="84406"/>
                  <a:pt x="100012" y="77596"/>
                  <a:pt x="109537" y="71246"/>
                </a:cubicBezTo>
                <a:cubicBezTo>
                  <a:pt x="114300" y="68071"/>
                  <a:pt x="118395" y="63531"/>
                  <a:pt x="123825" y="61721"/>
                </a:cubicBezTo>
                <a:cubicBezTo>
                  <a:pt x="128587" y="60133"/>
                  <a:pt x="133724" y="59396"/>
                  <a:pt x="138112" y="56958"/>
                </a:cubicBezTo>
                <a:cubicBezTo>
                  <a:pt x="187233" y="29668"/>
                  <a:pt x="148648" y="43920"/>
                  <a:pt x="180975" y="33146"/>
                </a:cubicBezTo>
                <a:cubicBezTo>
                  <a:pt x="185737" y="29971"/>
                  <a:pt x="190143" y="26181"/>
                  <a:pt x="195262" y="23621"/>
                </a:cubicBezTo>
                <a:cubicBezTo>
                  <a:pt x="199752" y="21376"/>
                  <a:pt x="204723" y="20237"/>
                  <a:pt x="209550" y="18858"/>
                </a:cubicBezTo>
                <a:cubicBezTo>
                  <a:pt x="238995" y="10445"/>
                  <a:pt x="239804" y="13077"/>
                  <a:pt x="280987" y="9333"/>
                </a:cubicBezTo>
                <a:cubicBezTo>
                  <a:pt x="330385" y="-7131"/>
                  <a:pt x="298358" y="1663"/>
                  <a:pt x="409575" y="9333"/>
                </a:cubicBezTo>
                <a:cubicBezTo>
                  <a:pt x="417650" y="9890"/>
                  <a:pt x="425363" y="13026"/>
                  <a:pt x="433387" y="14096"/>
                </a:cubicBezTo>
                <a:cubicBezTo>
                  <a:pt x="455580" y="17055"/>
                  <a:pt x="518376" y="21972"/>
                  <a:pt x="538162" y="23621"/>
                </a:cubicBezTo>
                <a:cubicBezTo>
                  <a:pt x="546100" y="25208"/>
                  <a:pt x="554122" y="26420"/>
                  <a:pt x="561975" y="28383"/>
                </a:cubicBezTo>
                <a:cubicBezTo>
                  <a:pt x="566845" y="29601"/>
                  <a:pt x="571371" y="32017"/>
                  <a:pt x="576262" y="33146"/>
                </a:cubicBezTo>
                <a:cubicBezTo>
                  <a:pt x="614373" y="41941"/>
                  <a:pt x="622090" y="42414"/>
                  <a:pt x="657225" y="47433"/>
                </a:cubicBezTo>
                <a:cubicBezTo>
                  <a:pt x="661987" y="49021"/>
                  <a:pt x="666621" y="51067"/>
                  <a:pt x="671512" y="52196"/>
                </a:cubicBezTo>
                <a:cubicBezTo>
                  <a:pt x="715849" y="62428"/>
                  <a:pt x="710777" y="59768"/>
                  <a:pt x="747712" y="66483"/>
                </a:cubicBezTo>
                <a:cubicBezTo>
                  <a:pt x="765485" y="69714"/>
                  <a:pt x="782040" y="74002"/>
                  <a:pt x="800100" y="76008"/>
                </a:cubicBezTo>
                <a:cubicBezTo>
                  <a:pt x="804833" y="76534"/>
                  <a:pt x="809625" y="76008"/>
                  <a:pt x="814387" y="76008"/>
                </a:cubicBezTo>
              </a:path>
            </a:pathLst>
          </a:custGeom>
          <a:noFill/>
          <a:ln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25" name="Gruppo 24"/>
          <p:cNvGrpSpPr/>
          <p:nvPr/>
        </p:nvGrpSpPr>
        <p:grpSpPr>
          <a:xfrm>
            <a:off x="-1" y="27152"/>
            <a:ext cx="6786563" cy="6786563"/>
            <a:chOff x="1143000" y="0"/>
            <a:chExt cx="6858000" cy="6858000"/>
          </a:xfrm>
        </p:grpSpPr>
        <p:pic>
          <p:nvPicPr>
            <p:cNvPr id="4098" name="Picture 2" descr="C:\Users\mbexwsa2\Dropbox\Dottorato\MyPapers\paper_supershort_nanofoliation\figures\figure4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000" y="0"/>
              <a:ext cx="6858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Freeform 5"/>
            <p:cNvSpPr/>
            <p:nvPr/>
          </p:nvSpPr>
          <p:spPr>
            <a:xfrm>
              <a:off x="1438140" y="4729163"/>
              <a:ext cx="795473" cy="1185862"/>
            </a:xfrm>
            <a:custGeom>
              <a:avLst/>
              <a:gdLst>
                <a:gd name="connsiteX0" fmla="*/ 135 w 795473"/>
                <a:gd name="connsiteY0" fmla="*/ 1181100 h 1185862"/>
                <a:gd name="connsiteX1" fmla="*/ 38235 w 795473"/>
                <a:gd name="connsiteY1" fmla="*/ 1147762 h 1185862"/>
                <a:gd name="connsiteX2" fmla="*/ 47760 w 795473"/>
                <a:gd name="connsiteY2" fmla="*/ 1133475 h 1185862"/>
                <a:gd name="connsiteX3" fmla="*/ 62048 w 795473"/>
                <a:gd name="connsiteY3" fmla="*/ 1119187 h 1185862"/>
                <a:gd name="connsiteX4" fmla="*/ 81098 w 795473"/>
                <a:gd name="connsiteY4" fmla="*/ 1090612 h 1185862"/>
                <a:gd name="connsiteX5" fmla="*/ 100148 w 795473"/>
                <a:gd name="connsiteY5" fmla="*/ 1062037 h 1185862"/>
                <a:gd name="connsiteX6" fmla="*/ 119198 w 795473"/>
                <a:gd name="connsiteY6" fmla="*/ 1028700 h 1185862"/>
                <a:gd name="connsiteX7" fmla="*/ 138248 w 795473"/>
                <a:gd name="connsiteY7" fmla="*/ 1000125 h 1185862"/>
                <a:gd name="connsiteX8" fmla="*/ 147773 w 795473"/>
                <a:gd name="connsiteY8" fmla="*/ 985837 h 1185862"/>
                <a:gd name="connsiteX9" fmla="*/ 152535 w 795473"/>
                <a:gd name="connsiteY9" fmla="*/ 971550 h 1185862"/>
                <a:gd name="connsiteX10" fmla="*/ 171585 w 795473"/>
                <a:gd name="connsiteY10" fmla="*/ 942975 h 1185862"/>
                <a:gd name="connsiteX11" fmla="*/ 176348 w 795473"/>
                <a:gd name="connsiteY11" fmla="*/ 928687 h 1185862"/>
                <a:gd name="connsiteX12" fmla="*/ 190635 w 795473"/>
                <a:gd name="connsiteY12" fmla="*/ 914400 h 1185862"/>
                <a:gd name="connsiteX13" fmla="*/ 209685 w 795473"/>
                <a:gd name="connsiteY13" fmla="*/ 885825 h 1185862"/>
                <a:gd name="connsiteX14" fmla="*/ 228735 w 795473"/>
                <a:gd name="connsiteY14" fmla="*/ 857250 h 1185862"/>
                <a:gd name="connsiteX15" fmla="*/ 238260 w 795473"/>
                <a:gd name="connsiteY15" fmla="*/ 842962 h 1185862"/>
                <a:gd name="connsiteX16" fmla="*/ 252548 w 795473"/>
                <a:gd name="connsiteY16" fmla="*/ 814387 h 1185862"/>
                <a:gd name="connsiteX17" fmla="*/ 271598 w 795473"/>
                <a:gd name="connsiteY17" fmla="*/ 781050 h 1185862"/>
                <a:gd name="connsiteX18" fmla="*/ 290648 w 795473"/>
                <a:gd name="connsiteY18" fmla="*/ 738187 h 1185862"/>
                <a:gd name="connsiteX19" fmla="*/ 300173 w 795473"/>
                <a:gd name="connsiteY19" fmla="*/ 700087 h 1185862"/>
                <a:gd name="connsiteX20" fmla="*/ 304935 w 795473"/>
                <a:gd name="connsiteY20" fmla="*/ 681037 h 1185862"/>
                <a:gd name="connsiteX21" fmla="*/ 314460 w 795473"/>
                <a:gd name="connsiteY21" fmla="*/ 661987 h 1185862"/>
                <a:gd name="connsiteX22" fmla="*/ 323985 w 795473"/>
                <a:gd name="connsiteY22" fmla="*/ 633412 h 1185862"/>
                <a:gd name="connsiteX23" fmla="*/ 328748 w 795473"/>
                <a:gd name="connsiteY23" fmla="*/ 619125 h 1185862"/>
                <a:gd name="connsiteX24" fmla="*/ 338273 w 795473"/>
                <a:gd name="connsiteY24" fmla="*/ 604837 h 1185862"/>
                <a:gd name="connsiteX25" fmla="*/ 357323 w 795473"/>
                <a:gd name="connsiteY25" fmla="*/ 561975 h 1185862"/>
                <a:gd name="connsiteX26" fmla="*/ 385898 w 795473"/>
                <a:gd name="connsiteY26" fmla="*/ 514350 h 1185862"/>
                <a:gd name="connsiteX27" fmla="*/ 390660 w 795473"/>
                <a:gd name="connsiteY27" fmla="*/ 500062 h 1185862"/>
                <a:gd name="connsiteX28" fmla="*/ 409710 w 795473"/>
                <a:gd name="connsiteY28" fmla="*/ 471487 h 1185862"/>
                <a:gd name="connsiteX29" fmla="*/ 414473 w 795473"/>
                <a:gd name="connsiteY29" fmla="*/ 452437 h 1185862"/>
                <a:gd name="connsiteX30" fmla="*/ 423998 w 795473"/>
                <a:gd name="connsiteY30" fmla="*/ 423862 h 1185862"/>
                <a:gd name="connsiteX31" fmla="*/ 428760 w 795473"/>
                <a:gd name="connsiteY31" fmla="*/ 404812 h 1185862"/>
                <a:gd name="connsiteX32" fmla="*/ 438285 w 795473"/>
                <a:gd name="connsiteY32" fmla="*/ 376237 h 1185862"/>
                <a:gd name="connsiteX33" fmla="*/ 447810 w 795473"/>
                <a:gd name="connsiteY33" fmla="*/ 347662 h 1185862"/>
                <a:gd name="connsiteX34" fmla="*/ 462098 w 795473"/>
                <a:gd name="connsiteY34" fmla="*/ 304800 h 1185862"/>
                <a:gd name="connsiteX35" fmla="*/ 466860 w 795473"/>
                <a:gd name="connsiteY35" fmla="*/ 290512 h 1185862"/>
                <a:gd name="connsiteX36" fmla="*/ 495435 w 795473"/>
                <a:gd name="connsiteY36" fmla="*/ 247650 h 1185862"/>
                <a:gd name="connsiteX37" fmla="*/ 514485 w 795473"/>
                <a:gd name="connsiteY37" fmla="*/ 219075 h 1185862"/>
                <a:gd name="connsiteX38" fmla="*/ 524010 w 795473"/>
                <a:gd name="connsiteY38" fmla="*/ 204787 h 1185862"/>
                <a:gd name="connsiteX39" fmla="*/ 538298 w 795473"/>
                <a:gd name="connsiteY39" fmla="*/ 195262 h 1185862"/>
                <a:gd name="connsiteX40" fmla="*/ 562110 w 795473"/>
                <a:gd name="connsiteY40" fmla="*/ 166687 h 1185862"/>
                <a:gd name="connsiteX41" fmla="*/ 590685 w 795473"/>
                <a:gd name="connsiteY41" fmla="*/ 147637 h 1185862"/>
                <a:gd name="connsiteX42" fmla="*/ 638310 w 795473"/>
                <a:gd name="connsiteY42" fmla="*/ 114300 h 1185862"/>
                <a:gd name="connsiteX43" fmla="*/ 666885 w 795473"/>
                <a:gd name="connsiteY43" fmla="*/ 90487 h 1185862"/>
                <a:gd name="connsiteX44" fmla="*/ 695460 w 795473"/>
                <a:gd name="connsiteY44" fmla="*/ 71437 h 1185862"/>
                <a:gd name="connsiteX45" fmla="*/ 752610 w 795473"/>
                <a:gd name="connsiteY45" fmla="*/ 33337 h 1185862"/>
                <a:gd name="connsiteX46" fmla="*/ 781185 w 795473"/>
                <a:gd name="connsiteY46" fmla="*/ 14287 h 1185862"/>
                <a:gd name="connsiteX47" fmla="*/ 795473 w 795473"/>
                <a:gd name="connsiteY47" fmla="*/ 0 h 1185862"/>
                <a:gd name="connsiteX48" fmla="*/ 785948 w 795473"/>
                <a:gd name="connsiteY48" fmla="*/ 33337 h 1185862"/>
                <a:gd name="connsiteX49" fmla="*/ 762135 w 795473"/>
                <a:gd name="connsiteY49" fmla="*/ 66675 h 1185862"/>
                <a:gd name="connsiteX50" fmla="*/ 743085 w 795473"/>
                <a:gd name="connsiteY50" fmla="*/ 95250 h 1185862"/>
                <a:gd name="connsiteX51" fmla="*/ 724035 w 795473"/>
                <a:gd name="connsiteY51" fmla="*/ 123825 h 1185862"/>
                <a:gd name="connsiteX52" fmla="*/ 714510 w 795473"/>
                <a:gd name="connsiteY52" fmla="*/ 138112 h 1185862"/>
                <a:gd name="connsiteX53" fmla="*/ 700223 w 795473"/>
                <a:gd name="connsiteY53" fmla="*/ 166687 h 1185862"/>
                <a:gd name="connsiteX54" fmla="*/ 690698 w 795473"/>
                <a:gd name="connsiteY54" fmla="*/ 195262 h 1185862"/>
                <a:gd name="connsiteX55" fmla="*/ 681173 w 795473"/>
                <a:gd name="connsiteY55" fmla="*/ 223837 h 1185862"/>
                <a:gd name="connsiteX56" fmla="*/ 676410 w 795473"/>
                <a:gd name="connsiteY56" fmla="*/ 238125 h 1185862"/>
                <a:gd name="connsiteX57" fmla="*/ 666885 w 795473"/>
                <a:gd name="connsiteY57" fmla="*/ 276225 h 1185862"/>
                <a:gd name="connsiteX58" fmla="*/ 662123 w 795473"/>
                <a:gd name="connsiteY58" fmla="*/ 290512 h 1185862"/>
                <a:gd name="connsiteX59" fmla="*/ 657360 w 795473"/>
                <a:gd name="connsiteY59" fmla="*/ 309562 h 1185862"/>
                <a:gd name="connsiteX60" fmla="*/ 643073 w 795473"/>
                <a:gd name="connsiteY60" fmla="*/ 352425 h 1185862"/>
                <a:gd name="connsiteX61" fmla="*/ 638310 w 795473"/>
                <a:gd name="connsiteY61" fmla="*/ 366712 h 1185862"/>
                <a:gd name="connsiteX62" fmla="*/ 633548 w 795473"/>
                <a:gd name="connsiteY62" fmla="*/ 385762 h 1185862"/>
                <a:gd name="connsiteX63" fmla="*/ 624023 w 795473"/>
                <a:gd name="connsiteY63" fmla="*/ 414337 h 1185862"/>
                <a:gd name="connsiteX64" fmla="*/ 619260 w 795473"/>
                <a:gd name="connsiteY64" fmla="*/ 428625 h 1185862"/>
                <a:gd name="connsiteX65" fmla="*/ 609735 w 795473"/>
                <a:gd name="connsiteY65" fmla="*/ 466725 h 1185862"/>
                <a:gd name="connsiteX66" fmla="*/ 604973 w 795473"/>
                <a:gd name="connsiteY66" fmla="*/ 485775 h 1185862"/>
                <a:gd name="connsiteX67" fmla="*/ 595448 w 795473"/>
                <a:gd name="connsiteY67" fmla="*/ 514350 h 1185862"/>
                <a:gd name="connsiteX68" fmla="*/ 590685 w 795473"/>
                <a:gd name="connsiteY68" fmla="*/ 528637 h 1185862"/>
                <a:gd name="connsiteX69" fmla="*/ 585923 w 795473"/>
                <a:gd name="connsiteY69" fmla="*/ 547687 h 1185862"/>
                <a:gd name="connsiteX70" fmla="*/ 576398 w 795473"/>
                <a:gd name="connsiteY70" fmla="*/ 576262 h 1185862"/>
                <a:gd name="connsiteX71" fmla="*/ 571635 w 795473"/>
                <a:gd name="connsiteY71" fmla="*/ 609600 h 1185862"/>
                <a:gd name="connsiteX72" fmla="*/ 566873 w 795473"/>
                <a:gd name="connsiteY72" fmla="*/ 657225 h 1185862"/>
                <a:gd name="connsiteX73" fmla="*/ 562110 w 795473"/>
                <a:gd name="connsiteY73" fmla="*/ 671512 h 1185862"/>
                <a:gd name="connsiteX74" fmla="*/ 557348 w 795473"/>
                <a:gd name="connsiteY74" fmla="*/ 695325 h 1185862"/>
                <a:gd name="connsiteX75" fmla="*/ 547823 w 795473"/>
                <a:gd name="connsiteY75" fmla="*/ 723900 h 1185862"/>
                <a:gd name="connsiteX76" fmla="*/ 533535 w 795473"/>
                <a:gd name="connsiteY76" fmla="*/ 757237 h 1185862"/>
                <a:gd name="connsiteX77" fmla="*/ 524010 w 795473"/>
                <a:gd name="connsiteY77" fmla="*/ 795337 h 1185862"/>
                <a:gd name="connsiteX78" fmla="*/ 519248 w 795473"/>
                <a:gd name="connsiteY78" fmla="*/ 809625 h 1185862"/>
                <a:gd name="connsiteX79" fmla="*/ 514485 w 795473"/>
                <a:gd name="connsiteY79" fmla="*/ 847725 h 1185862"/>
                <a:gd name="connsiteX80" fmla="*/ 509723 w 795473"/>
                <a:gd name="connsiteY80" fmla="*/ 881062 h 1185862"/>
                <a:gd name="connsiteX81" fmla="*/ 504960 w 795473"/>
                <a:gd name="connsiteY81" fmla="*/ 933450 h 1185862"/>
                <a:gd name="connsiteX82" fmla="*/ 490673 w 795473"/>
                <a:gd name="connsiteY82" fmla="*/ 1038225 h 1185862"/>
                <a:gd name="connsiteX83" fmla="*/ 485910 w 795473"/>
                <a:gd name="connsiteY83" fmla="*/ 1052512 h 1185862"/>
                <a:gd name="connsiteX84" fmla="*/ 447810 w 795473"/>
                <a:gd name="connsiteY84" fmla="*/ 1085850 h 1185862"/>
                <a:gd name="connsiteX85" fmla="*/ 419235 w 795473"/>
                <a:gd name="connsiteY85" fmla="*/ 1095375 h 1185862"/>
                <a:gd name="connsiteX86" fmla="*/ 404948 w 795473"/>
                <a:gd name="connsiteY86" fmla="*/ 1100137 h 1185862"/>
                <a:gd name="connsiteX87" fmla="*/ 338273 w 795473"/>
                <a:gd name="connsiteY87" fmla="*/ 1095375 h 1185862"/>
                <a:gd name="connsiteX88" fmla="*/ 309698 w 795473"/>
                <a:gd name="connsiteY88" fmla="*/ 1085850 h 1185862"/>
                <a:gd name="connsiteX89" fmla="*/ 204923 w 795473"/>
                <a:gd name="connsiteY89" fmla="*/ 1090612 h 1185862"/>
                <a:gd name="connsiteX90" fmla="*/ 176348 w 795473"/>
                <a:gd name="connsiteY90" fmla="*/ 1104900 h 1185862"/>
                <a:gd name="connsiteX91" fmla="*/ 162060 w 795473"/>
                <a:gd name="connsiteY91" fmla="*/ 1119187 h 1185862"/>
                <a:gd name="connsiteX92" fmla="*/ 147773 w 795473"/>
                <a:gd name="connsiteY92" fmla="*/ 1128712 h 1185862"/>
                <a:gd name="connsiteX93" fmla="*/ 119198 w 795473"/>
                <a:gd name="connsiteY93" fmla="*/ 1147762 h 1185862"/>
                <a:gd name="connsiteX94" fmla="*/ 104910 w 795473"/>
                <a:gd name="connsiteY94" fmla="*/ 1162050 h 1185862"/>
                <a:gd name="connsiteX95" fmla="*/ 71573 w 795473"/>
                <a:gd name="connsiteY95" fmla="*/ 1176337 h 1185862"/>
                <a:gd name="connsiteX96" fmla="*/ 52523 w 795473"/>
                <a:gd name="connsiteY96" fmla="*/ 1185862 h 1185862"/>
                <a:gd name="connsiteX97" fmla="*/ 135 w 795473"/>
                <a:gd name="connsiteY97" fmla="*/ 1181100 h 11858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</a:cxnLst>
              <a:rect l="l" t="t" r="r" b="b"/>
              <a:pathLst>
                <a:path w="795473" h="1185862">
                  <a:moveTo>
                    <a:pt x="135" y="1181100"/>
                  </a:moveTo>
                  <a:cubicBezTo>
                    <a:pt x="-2246" y="1174750"/>
                    <a:pt x="27494" y="1160651"/>
                    <a:pt x="38235" y="1147762"/>
                  </a:cubicBezTo>
                  <a:cubicBezTo>
                    <a:pt x="41899" y="1143365"/>
                    <a:pt x="44096" y="1137872"/>
                    <a:pt x="47760" y="1133475"/>
                  </a:cubicBezTo>
                  <a:cubicBezTo>
                    <a:pt x="52072" y="1128301"/>
                    <a:pt x="57913" y="1124504"/>
                    <a:pt x="62048" y="1119187"/>
                  </a:cubicBezTo>
                  <a:cubicBezTo>
                    <a:pt x="69076" y="1110151"/>
                    <a:pt x="74748" y="1100137"/>
                    <a:pt x="81098" y="1090612"/>
                  </a:cubicBezTo>
                  <a:lnTo>
                    <a:pt x="100148" y="1062037"/>
                  </a:lnTo>
                  <a:cubicBezTo>
                    <a:pt x="133101" y="1012608"/>
                    <a:pt x="82939" y="1089132"/>
                    <a:pt x="119198" y="1028700"/>
                  </a:cubicBezTo>
                  <a:cubicBezTo>
                    <a:pt x="125088" y="1018884"/>
                    <a:pt x="131898" y="1009650"/>
                    <a:pt x="138248" y="1000125"/>
                  </a:cubicBezTo>
                  <a:lnTo>
                    <a:pt x="147773" y="985837"/>
                  </a:lnTo>
                  <a:cubicBezTo>
                    <a:pt x="149360" y="981075"/>
                    <a:pt x="150097" y="975938"/>
                    <a:pt x="152535" y="971550"/>
                  </a:cubicBezTo>
                  <a:cubicBezTo>
                    <a:pt x="158094" y="961543"/>
                    <a:pt x="167965" y="953835"/>
                    <a:pt x="171585" y="942975"/>
                  </a:cubicBezTo>
                  <a:cubicBezTo>
                    <a:pt x="173173" y="938212"/>
                    <a:pt x="173563" y="932864"/>
                    <a:pt x="176348" y="928687"/>
                  </a:cubicBezTo>
                  <a:cubicBezTo>
                    <a:pt x="180084" y="923083"/>
                    <a:pt x="186500" y="919716"/>
                    <a:pt x="190635" y="914400"/>
                  </a:cubicBezTo>
                  <a:cubicBezTo>
                    <a:pt x="197663" y="905364"/>
                    <a:pt x="203335" y="895350"/>
                    <a:pt x="209685" y="885825"/>
                  </a:cubicBezTo>
                  <a:lnTo>
                    <a:pt x="228735" y="857250"/>
                  </a:lnTo>
                  <a:cubicBezTo>
                    <a:pt x="231910" y="852487"/>
                    <a:pt x="236450" y="848392"/>
                    <a:pt x="238260" y="842962"/>
                  </a:cubicBezTo>
                  <a:cubicBezTo>
                    <a:pt x="246993" y="816767"/>
                    <a:pt x="237776" y="840238"/>
                    <a:pt x="252548" y="814387"/>
                  </a:cubicBezTo>
                  <a:cubicBezTo>
                    <a:pt x="276712" y="772099"/>
                    <a:pt x="248396" y="815852"/>
                    <a:pt x="271598" y="781050"/>
                  </a:cubicBezTo>
                  <a:cubicBezTo>
                    <a:pt x="282933" y="747045"/>
                    <a:pt x="275554" y="760829"/>
                    <a:pt x="290648" y="738187"/>
                  </a:cubicBezTo>
                  <a:cubicBezTo>
                    <a:pt x="300331" y="689767"/>
                    <a:pt x="290408" y="734263"/>
                    <a:pt x="300173" y="700087"/>
                  </a:cubicBezTo>
                  <a:cubicBezTo>
                    <a:pt x="301971" y="693793"/>
                    <a:pt x="302637" y="687166"/>
                    <a:pt x="304935" y="681037"/>
                  </a:cubicBezTo>
                  <a:cubicBezTo>
                    <a:pt x="307428" y="674389"/>
                    <a:pt x="311823" y="668579"/>
                    <a:pt x="314460" y="661987"/>
                  </a:cubicBezTo>
                  <a:cubicBezTo>
                    <a:pt x="318189" y="652665"/>
                    <a:pt x="320810" y="642937"/>
                    <a:pt x="323985" y="633412"/>
                  </a:cubicBezTo>
                  <a:cubicBezTo>
                    <a:pt x="325573" y="628650"/>
                    <a:pt x="325963" y="623302"/>
                    <a:pt x="328748" y="619125"/>
                  </a:cubicBezTo>
                  <a:lnTo>
                    <a:pt x="338273" y="604837"/>
                  </a:lnTo>
                  <a:cubicBezTo>
                    <a:pt x="349608" y="570832"/>
                    <a:pt x="342229" y="584616"/>
                    <a:pt x="357323" y="561975"/>
                  </a:cubicBezTo>
                  <a:cubicBezTo>
                    <a:pt x="369688" y="524881"/>
                    <a:pt x="359748" y="540500"/>
                    <a:pt x="385898" y="514350"/>
                  </a:cubicBezTo>
                  <a:cubicBezTo>
                    <a:pt x="387485" y="509587"/>
                    <a:pt x="388222" y="504450"/>
                    <a:pt x="390660" y="500062"/>
                  </a:cubicBezTo>
                  <a:cubicBezTo>
                    <a:pt x="396219" y="490055"/>
                    <a:pt x="409710" y="471487"/>
                    <a:pt x="409710" y="471487"/>
                  </a:cubicBezTo>
                  <a:cubicBezTo>
                    <a:pt x="411298" y="465137"/>
                    <a:pt x="412592" y="458706"/>
                    <a:pt x="414473" y="452437"/>
                  </a:cubicBezTo>
                  <a:cubicBezTo>
                    <a:pt x="417358" y="442820"/>
                    <a:pt x="421563" y="433603"/>
                    <a:pt x="423998" y="423862"/>
                  </a:cubicBezTo>
                  <a:cubicBezTo>
                    <a:pt x="425585" y="417512"/>
                    <a:pt x="426879" y="411081"/>
                    <a:pt x="428760" y="404812"/>
                  </a:cubicBezTo>
                  <a:cubicBezTo>
                    <a:pt x="431645" y="395195"/>
                    <a:pt x="435110" y="385762"/>
                    <a:pt x="438285" y="376237"/>
                  </a:cubicBezTo>
                  <a:lnTo>
                    <a:pt x="447810" y="347662"/>
                  </a:lnTo>
                  <a:lnTo>
                    <a:pt x="462098" y="304800"/>
                  </a:lnTo>
                  <a:cubicBezTo>
                    <a:pt x="463686" y="300037"/>
                    <a:pt x="464075" y="294689"/>
                    <a:pt x="466860" y="290512"/>
                  </a:cubicBezTo>
                  <a:lnTo>
                    <a:pt x="495435" y="247650"/>
                  </a:lnTo>
                  <a:lnTo>
                    <a:pt x="514485" y="219075"/>
                  </a:lnTo>
                  <a:cubicBezTo>
                    <a:pt x="517660" y="214312"/>
                    <a:pt x="519247" y="207962"/>
                    <a:pt x="524010" y="204787"/>
                  </a:cubicBezTo>
                  <a:lnTo>
                    <a:pt x="538298" y="195262"/>
                  </a:lnTo>
                  <a:cubicBezTo>
                    <a:pt x="546764" y="182564"/>
                    <a:pt x="549419" y="176558"/>
                    <a:pt x="562110" y="166687"/>
                  </a:cubicBezTo>
                  <a:cubicBezTo>
                    <a:pt x="571146" y="159659"/>
                    <a:pt x="581527" y="154505"/>
                    <a:pt x="590685" y="147637"/>
                  </a:cubicBezTo>
                  <a:cubicBezTo>
                    <a:pt x="618891" y="126483"/>
                    <a:pt x="603134" y="137750"/>
                    <a:pt x="638310" y="114300"/>
                  </a:cubicBezTo>
                  <a:cubicBezTo>
                    <a:pt x="689367" y="80262"/>
                    <a:pt x="611880" y="133270"/>
                    <a:pt x="666885" y="90487"/>
                  </a:cubicBezTo>
                  <a:cubicBezTo>
                    <a:pt x="675921" y="83459"/>
                    <a:pt x="685935" y="77787"/>
                    <a:pt x="695460" y="71437"/>
                  </a:cubicBezTo>
                  <a:lnTo>
                    <a:pt x="752610" y="33337"/>
                  </a:lnTo>
                  <a:lnTo>
                    <a:pt x="781185" y="14287"/>
                  </a:lnTo>
                  <a:lnTo>
                    <a:pt x="795473" y="0"/>
                  </a:lnTo>
                  <a:cubicBezTo>
                    <a:pt x="793948" y="6099"/>
                    <a:pt x="789363" y="26508"/>
                    <a:pt x="785948" y="33337"/>
                  </a:cubicBezTo>
                  <a:cubicBezTo>
                    <a:pt x="782075" y="41083"/>
                    <a:pt x="765914" y="61277"/>
                    <a:pt x="762135" y="66675"/>
                  </a:cubicBezTo>
                  <a:cubicBezTo>
                    <a:pt x="755570" y="76053"/>
                    <a:pt x="749435" y="85725"/>
                    <a:pt x="743085" y="95250"/>
                  </a:cubicBezTo>
                  <a:lnTo>
                    <a:pt x="724035" y="123825"/>
                  </a:lnTo>
                  <a:lnTo>
                    <a:pt x="714510" y="138112"/>
                  </a:lnTo>
                  <a:cubicBezTo>
                    <a:pt x="697147" y="190207"/>
                    <a:pt x="724836" y="111309"/>
                    <a:pt x="700223" y="166687"/>
                  </a:cubicBezTo>
                  <a:cubicBezTo>
                    <a:pt x="696145" y="175862"/>
                    <a:pt x="693873" y="185737"/>
                    <a:pt x="690698" y="195262"/>
                  </a:cubicBezTo>
                  <a:lnTo>
                    <a:pt x="681173" y="223837"/>
                  </a:lnTo>
                  <a:cubicBezTo>
                    <a:pt x="679585" y="228600"/>
                    <a:pt x="677628" y="233255"/>
                    <a:pt x="676410" y="238125"/>
                  </a:cubicBezTo>
                  <a:cubicBezTo>
                    <a:pt x="673235" y="250825"/>
                    <a:pt x="671024" y="263806"/>
                    <a:pt x="666885" y="276225"/>
                  </a:cubicBezTo>
                  <a:cubicBezTo>
                    <a:pt x="665298" y="280987"/>
                    <a:pt x="663502" y="285685"/>
                    <a:pt x="662123" y="290512"/>
                  </a:cubicBezTo>
                  <a:cubicBezTo>
                    <a:pt x="660325" y="296806"/>
                    <a:pt x="659241" y="303293"/>
                    <a:pt x="657360" y="309562"/>
                  </a:cubicBezTo>
                  <a:cubicBezTo>
                    <a:pt x="653032" y="323987"/>
                    <a:pt x="647836" y="338137"/>
                    <a:pt x="643073" y="352425"/>
                  </a:cubicBezTo>
                  <a:cubicBezTo>
                    <a:pt x="641486" y="357187"/>
                    <a:pt x="639527" y="361842"/>
                    <a:pt x="638310" y="366712"/>
                  </a:cubicBezTo>
                  <a:cubicBezTo>
                    <a:pt x="636723" y="373062"/>
                    <a:pt x="635429" y="379493"/>
                    <a:pt x="633548" y="385762"/>
                  </a:cubicBezTo>
                  <a:cubicBezTo>
                    <a:pt x="630663" y="395379"/>
                    <a:pt x="627198" y="404812"/>
                    <a:pt x="624023" y="414337"/>
                  </a:cubicBezTo>
                  <a:cubicBezTo>
                    <a:pt x="622435" y="419100"/>
                    <a:pt x="620478" y="423755"/>
                    <a:pt x="619260" y="428625"/>
                  </a:cubicBezTo>
                  <a:lnTo>
                    <a:pt x="609735" y="466725"/>
                  </a:lnTo>
                  <a:cubicBezTo>
                    <a:pt x="608148" y="473075"/>
                    <a:pt x="607043" y="479565"/>
                    <a:pt x="604973" y="485775"/>
                  </a:cubicBezTo>
                  <a:lnTo>
                    <a:pt x="595448" y="514350"/>
                  </a:lnTo>
                  <a:cubicBezTo>
                    <a:pt x="593860" y="519112"/>
                    <a:pt x="591902" y="523767"/>
                    <a:pt x="590685" y="528637"/>
                  </a:cubicBezTo>
                  <a:cubicBezTo>
                    <a:pt x="589098" y="534987"/>
                    <a:pt x="587804" y="541418"/>
                    <a:pt x="585923" y="547687"/>
                  </a:cubicBezTo>
                  <a:cubicBezTo>
                    <a:pt x="583038" y="557304"/>
                    <a:pt x="576398" y="576262"/>
                    <a:pt x="576398" y="576262"/>
                  </a:cubicBezTo>
                  <a:cubicBezTo>
                    <a:pt x="574810" y="587375"/>
                    <a:pt x="572947" y="598451"/>
                    <a:pt x="571635" y="609600"/>
                  </a:cubicBezTo>
                  <a:cubicBezTo>
                    <a:pt x="569771" y="625445"/>
                    <a:pt x="569299" y="641456"/>
                    <a:pt x="566873" y="657225"/>
                  </a:cubicBezTo>
                  <a:cubicBezTo>
                    <a:pt x="566110" y="662187"/>
                    <a:pt x="563328" y="666642"/>
                    <a:pt x="562110" y="671512"/>
                  </a:cubicBezTo>
                  <a:cubicBezTo>
                    <a:pt x="560147" y="679365"/>
                    <a:pt x="559478" y="687515"/>
                    <a:pt x="557348" y="695325"/>
                  </a:cubicBezTo>
                  <a:cubicBezTo>
                    <a:pt x="554706" y="705011"/>
                    <a:pt x="550258" y="714160"/>
                    <a:pt x="547823" y="723900"/>
                  </a:cubicBezTo>
                  <a:cubicBezTo>
                    <a:pt x="541672" y="748503"/>
                    <a:pt x="546691" y="737504"/>
                    <a:pt x="533535" y="757237"/>
                  </a:cubicBezTo>
                  <a:cubicBezTo>
                    <a:pt x="522650" y="789898"/>
                    <a:pt x="535504" y="749361"/>
                    <a:pt x="524010" y="795337"/>
                  </a:cubicBezTo>
                  <a:cubicBezTo>
                    <a:pt x="522792" y="800207"/>
                    <a:pt x="520835" y="804862"/>
                    <a:pt x="519248" y="809625"/>
                  </a:cubicBezTo>
                  <a:cubicBezTo>
                    <a:pt x="517660" y="822325"/>
                    <a:pt x="516177" y="835038"/>
                    <a:pt x="514485" y="847725"/>
                  </a:cubicBezTo>
                  <a:cubicBezTo>
                    <a:pt x="513001" y="858852"/>
                    <a:pt x="510963" y="869906"/>
                    <a:pt x="509723" y="881062"/>
                  </a:cubicBezTo>
                  <a:cubicBezTo>
                    <a:pt x="507787" y="898489"/>
                    <a:pt x="506896" y="916023"/>
                    <a:pt x="504960" y="933450"/>
                  </a:cubicBezTo>
                  <a:cubicBezTo>
                    <a:pt x="504549" y="937145"/>
                    <a:pt x="495753" y="1015367"/>
                    <a:pt x="490673" y="1038225"/>
                  </a:cubicBezTo>
                  <a:cubicBezTo>
                    <a:pt x="489584" y="1043125"/>
                    <a:pt x="488155" y="1048022"/>
                    <a:pt x="485910" y="1052512"/>
                  </a:cubicBezTo>
                  <a:cubicBezTo>
                    <a:pt x="478131" y="1068070"/>
                    <a:pt x="464957" y="1080134"/>
                    <a:pt x="447810" y="1085850"/>
                  </a:cubicBezTo>
                  <a:lnTo>
                    <a:pt x="419235" y="1095375"/>
                  </a:lnTo>
                  <a:lnTo>
                    <a:pt x="404948" y="1100137"/>
                  </a:lnTo>
                  <a:cubicBezTo>
                    <a:pt x="382723" y="1098550"/>
                    <a:pt x="360308" y="1098680"/>
                    <a:pt x="338273" y="1095375"/>
                  </a:cubicBezTo>
                  <a:cubicBezTo>
                    <a:pt x="328344" y="1093886"/>
                    <a:pt x="309698" y="1085850"/>
                    <a:pt x="309698" y="1085850"/>
                  </a:cubicBezTo>
                  <a:cubicBezTo>
                    <a:pt x="274773" y="1087437"/>
                    <a:pt x="239773" y="1087824"/>
                    <a:pt x="204923" y="1090612"/>
                  </a:cubicBezTo>
                  <a:cubicBezTo>
                    <a:pt x="195419" y="1091372"/>
                    <a:pt x="183167" y="1099217"/>
                    <a:pt x="176348" y="1104900"/>
                  </a:cubicBezTo>
                  <a:cubicBezTo>
                    <a:pt x="171174" y="1109212"/>
                    <a:pt x="167234" y="1114875"/>
                    <a:pt x="162060" y="1119187"/>
                  </a:cubicBezTo>
                  <a:cubicBezTo>
                    <a:pt x="157663" y="1122851"/>
                    <a:pt x="152170" y="1125048"/>
                    <a:pt x="147773" y="1128712"/>
                  </a:cubicBezTo>
                  <a:cubicBezTo>
                    <a:pt x="123991" y="1148531"/>
                    <a:pt x="144305" y="1139393"/>
                    <a:pt x="119198" y="1147762"/>
                  </a:cubicBezTo>
                  <a:cubicBezTo>
                    <a:pt x="114435" y="1152525"/>
                    <a:pt x="110391" y="1158135"/>
                    <a:pt x="104910" y="1162050"/>
                  </a:cubicBezTo>
                  <a:cubicBezTo>
                    <a:pt x="89113" y="1173334"/>
                    <a:pt x="87120" y="1169674"/>
                    <a:pt x="71573" y="1176337"/>
                  </a:cubicBezTo>
                  <a:cubicBezTo>
                    <a:pt x="65047" y="1179134"/>
                    <a:pt x="58873" y="1182687"/>
                    <a:pt x="52523" y="1185862"/>
                  </a:cubicBezTo>
                  <a:cubicBezTo>
                    <a:pt x="11327" y="1179978"/>
                    <a:pt x="2516" y="1187450"/>
                    <a:pt x="135" y="1181100"/>
                  </a:cubicBezTo>
                  <a:close/>
                </a:path>
              </a:pathLst>
            </a:custGeom>
            <a:noFill/>
            <a:ln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Freeform 7"/>
            <p:cNvSpPr/>
            <p:nvPr/>
          </p:nvSpPr>
          <p:spPr>
            <a:xfrm>
              <a:off x="1947831" y="5072063"/>
              <a:ext cx="614561" cy="709883"/>
            </a:xfrm>
            <a:custGeom>
              <a:avLst/>
              <a:gdLst>
                <a:gd name="connsiteX0" fmla="*/ 32 w 614561"/>
                <a:gd name="connsiteY0" fmla="*/ 709612 h 709883"/>
                <a:gd name="connsiteX1" fmla="*/ 19082 w 614561"/>
                <a:gd name="connsiteY1" fmla="*/ 685800 h 709883"/>
                <a:gd name="connsiteX2" fmla="*/ 38132 w 614561"/>
                <a:gd name="connsiteY2" fmla="*/ 657225 h 709883"/>
                <a:gd name="connsiteX3" fmla="*/ 61944 w 614561"/>
                <a:gd name="connsiteY3" fmla="*/ 614362 h 709883"/>
                <a:gd name="connsiteX4" fmla="*/ 71469 w 614561"/>
                <a:gd name="connsiteY4" fmla="*/ 600075 h 709883"/>
                <a:gd name="connsiteX5" fmla="*/ 90519 w 614561"/>
                <a:gd name="connsiteY5" fmla="*/ 571500 h 709883"/>
                <a:gd name="connsiteX6" fmla="*/ 123857 w 614561"/>
                <a:gd name="connsiteY6" fmla="*/ 523875 h 709883"/>
                <a:gd name="connsiteX7" fmla="*/ 152432 w 614561"/>
                <a:gd name="connsiteY7" fmla="*/ 495300 h 709883"/>
                <a:gd name="connsiteX8" fmla="*/ 166719 w 614561"/>
                <a:gd name="connsiteY8" fmla="*/ 481012 h 709883"/>
                <a:gd name="connsiteX9" fmla="*/ 181007 w 614561"/>
                <a:gd name="connsiteY9" fmla="*/ 461962 h 709883"/>
                <a:gd name="connsiteX10" fmla="*/ 200057 w 614561"/>
                <a:gd name="connsiteY10" fmla="*/ 433387 h 709883"/>
                <a:gd name="connsiteX11" fmla="*/ 214344 w 614561"/>
                <a:gd name="connsiteY11" fmla="*/ 423862 h 709883"/>
                <a:gd name="connsiteX12" fmla="*/ 252444 w 614561"/>
                <a:gd name="connsiteY12" fmla="*/ 366712 h 709883"/>
                <a:gd name="connsiteX13" fmla="*/ 261969 w 614561"/>
                <a:gd name="connsiteY13" fmla="*/ 352425 h 709883"/>
                <a:gd name="connsiteX14" fmla="*/ 276257 w 614561"/>
                <a:gd name="connsiteY14" fmla="*/ 342900 h 709883"/>
                <a:gd name="connsiteX15" fmla="*/ 304832 w 614561"/>
                <a:gd name="connsiteY15" fmla="*/ 300037 h 709883"/>
                <a:gd name="connsiteX16" fmla="*/ 314357 w 614561"/>
                <a:gd name="connsiteY16" fmla="*/ 285750 h 709883"/>
                <a:gd name="connsiteX17" fmla="*/ 328644 w 614561"/>
                <a:gd name="connsiteY17" fmla="*/ 271462 h 709883"/>
                <a:gd name="connsiteX18" fmla="*/ 361982 w 614561"/>
                <a:gd name="connsiteY18" fmla="*/ 233362 h 709883"/>
                <a:gd name="connsiteX19" fmla="*/ 385794 w 614561"/>
                <a:gd name="connsiteY19" fmla="*/ 204787 h 709883"/>
                <a:gd name="connsiteX20" fmla="*/ 395319 w 614561"/>
                <a:gd name="connsiteY20" fmla="*/ 190500 h 709883"/>
                <a:gd name="connsiteX21" fmla="*/ 423894 w 614561"/>
                <a:gd name="connsiteY21" fmla="*/ 171450 h 709883"/>
                <a:gd name="connsiteX22" fmla="*/ 452469 w 614561"/>
                <a:gd name="connsiteY22" fmla="*/ 147637 h 709883"/>
                <a:gd name="connsiteX23" fmla="*/ 481044 w 614561"/>
                <a:gd name="connsiteY23" fmla="*/ 128587 h 709883"/>
                <a:gd name="connsiteX24" fmla="*/ 504857 w 614561"/>
                <a:gd name="connsiteY24" fmla="*/ 100012 h 709883"/>
                <a:gd name="connsiteX25" fmla="*/ 519144 w 614561"/>
                <a:gd name="connsiteY25" fmla="*/ 90487 h 709883"/>
                <a:gd name="connsiteX26" fmla="*/ 547719 w 614561"/>
                <a:gd name="connsiteY26" fmla="*/ 61912 h 709883"/>
                <a:gd name="connsiteX27" fmla="*/ 557244 w 614561"/>
                <a:gd name="connsiteY27" fmla="*/ 47625 h 709883"/>
                <a:gd name="connsiteX28" fmla="*/ 571532 w 614561"/>
                <a:gd name="connsiteY28" fmla="*/ 38100 h 709883"/>
                <a:gd name="connsiteX29" fmla="*/ 576294 w 614561"/>
                <a:gd name="connsiteY29" fmla="*/ 23812 h 709883"/>
                <a:gd name="connsiteX30" fmla="*/ 590582 w 614561"/>
                <a:gd name="connsiteY30" fmla="*/ 14287 h 709883"/>
                <a:gd name="connsiteX31" fmla="*/ 604869 w 614561"/>
                <a:gd name="connsiteY31" fmla="*/ 0 h 709883"/>
                <a:gd name="connsiteX32" fmla="*/ 614394 w 614561"/>
                <a:gd name="connsiteY32" fmla="*/ 14287 h 709883"/>
                <a:gd name="connsiteX33" fmla="*/ 590582 w 614561"/>
                <a:gd name="connsiteY33" fmla="*/ 61912 h 709883"/>
                <a:gd name="connsiteX34" fmla="*/ 571532 w 614561"/>
                <a:gd name="connsiteY34" fmla="*/ 90487 h 709883"/>
                <a:gd name="connsiteX35" fmla="*/ 542957 w 614561"/>
                <a:gd name="connsiteY35" fmla="*/ 119062 h 709883"/>
                <a:gd name="connsiteX36" fmla="*/ 523907 w 614561"/>
                <a:gd name="connsiteY36" fmla="*/ 147637 h 709883"/>
                <a:gd name="connsiteX37" fmla="*/ 495332 w 614561"/>
                <a:gd name="connsiteY37" fmla="*/ 171450 h 709883"/>
                <a:gd name="connsiteX38" fmla="*/ 476282 w 614561"/>
                <a:gd name="connsiteY38" fmla="*/ 200025 h 709883"/>
                <a:gd name="connsiteX39" fmla="*/ 447707 w 614561"/>
                <a:gd name="connsiteY39" fmla="*/ 228600 h 709883"/>
                <a:gd name="connsiteX40" fmla="*/ 442944 w 614561"/>
                <a:gd name="connsiteY40" fmla="*/ 242887 h 709883"/>
                <a:gd name="connsiteX41" fmla="*/ 428657 w 614561"/>
                <a:gd name="connsiteY41" fmla="*/ 252412 h 709883"/>
                <a:gd name="connsiteX42" fmla="*/ 414369 w 614561"/>
                <a:gd name="connsiteY42" fmla="*/ 266700 h 709883"/>
                <a:gd name="connsiteX43" fmla="*/ 404844 w 614561"/>
                <a:gd name="connsiteY43" fmla="*/ 280987 h 709883"/>
                <a:gd name="connsiteX44" fmla="*/ 390557 w 614561"/>
                <a:gd name="connsiteY44" fmla="*/ 295275 h 709883"/>
                <a:gd name="connsiteX45" fmla="*/ 381032 w 614561"/>
                <a:gd name="connsiteY45" fmla="*/ 309562 h 709883"/>
                <a:gd name="connsiteX46" fmla="*/ 352457 w 614561"/>
                <a:gd name="connsiteY46" fmla="*/ 333375 h 709883"/>
                <a:gd name="connsiteX47" fmla="*/ 323882 w 614561"/>
                <a:gd name="connsiteY47" fmla="*/ 357187 h 709883"/>
                <a:gd name="connsiteX48" fmla="*/ 314357 w 614561"/>
                <a:gd name="connsiteY48" fmla="*/ 371475 h 709883"/>
                <a:gd name="connsiteX49" fmla="*/ 300069 w 614561"/>
                <a:gd name="connsiteY49" fmla="*/ 381000 h 709883"/>
                <a:gd name="connsiteX50" fmla="*/ 281019 w 614561"/>
                <a:gd name="connsiteY50" fmla="*/ 409575 h 709883"/>
                <a:gd name="connsiteX51" fmla="*/ 261969 w 614561"/>
                <a:gd name="connsiteY51" fmla="*/ 466725 h 709883"/>
                <a:gd name="connsiteX52" fmla="*/ 252444 w 614561"/>
                <a:gd name="connsiteY52" fmla="*/ 495300 h 709883"/>
                <a:gd name="connsiteX53" fmla="*/ 242919 w 614561"/>
                <a:gd name="connsiteY53" fmla="*/ 514350 h 709883"/>
                <a:gd name="connsiteX54" fmla="*/ 223869 w 614561"/>
                <a:gd name="connsiteY54" fmla="*/ 542925 h 709883"/>
                <a:gd name="connsiteX55" fmla="*/ 209582 w 614561"/>
                <a:gd name="connsiteY55" fmla="*/ 552450 h 709883"/>
                <a:gd name="connsiteX56" fmla="*/ 190532 w 614561"/>
                <a:gd name="connsiteY56" fmla="*/ 581025 h 709883"/>
                <a:gd name="connsiteX57" fmla="*/ 171482 w 614561"/>
                <a:gd name="connsiteY57" fmla="*/ 604837 h 709883"/>
                <a:gd name="connsiteX58" fmla="*/ 147669 w 614561"/>
                <a:gd name="connsiteY58" fmla="*/ 633412 h 709883"/>
                <a:gd name="connsiteX59" fmla="*/ 123857 w 614561"/>
                <a:gd name="connsiteY59" fmla="*/ 661987 h 709883"/>
                <a:gd name="connsiteX60" fmla="*/ 95282 w 614561"/>
                <a:gd name="connsiteY60" fmla="*/ 676275 h 709883"/>
                <a:gd name="connsiteX61" fmla="*/ 80994 w 614561"/>
                <a:gd name="connsiteY61" fmla="*/ 685800 h 709883"/>
                <a:gd name="connsiteX62" fmla="*/ 23844 w 614561"/>
                <a:gd name="connsiteY62" fmla="*/ 695325 h 709883"/>
                <a:gd name="connsiteX63" fmla="*/ 32 w 614561"/>
                <a:gd name="connsiteY63" fmla="*/ 709612 h 7098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614561" h="709883">
                  <a:moveTo>
                    <a:pt x="32" y="709612"/>
                  </a:moveTo>
                  <a:cubicBezTo>
                    <a:pt x="-762" y="708024"/>
                    <a:pt x="13103" y="694021"/>
                    <a:pt x="19082" y="685800"/>
                  </a:cubicBezTo>
                  <a:cubicBezTo>
                    <a:pt x="25815" y="676542"/>
                    <a:pt x="38132" y="657225"/>
                    <a:pt x="38132" y="657225"/>
                  </a:cubicBezTo>
                  <a:cubicBezTo>
                    <a:pt x="46513" y="632077"/>
                    <a:pt x="40110" y="647113"/>
                    <a:pt x="61944" y="614362"/>
                  </a:cubicBezTo>
                  <a:cubicBezTo>
                    <a:pt x="65119" y="609600"/>
                    <a:pt x="69659" y="605505"/>
                    <a:pt x="71469" y="600075"/>
                  </a:cubicBezTo>
                  <a:cubicBezTo>
                    <a:pt x="80578" y="572749"/>
                    <a:pt x="69709" y="598256"/>
                    <a:pt x="90519" y="571500"/>
                  </a:cubicBezTo>
                  <a:cubicBezTo>
                    <a:pt x="103928" y="554260"/>
                    <a:pt x="109665" y="539644"/>
                    <a:pt x="123857" y="523875"/>
                  </a:cubicBezTo>
                  <a:cubicBezTo>
                    <a:pt x="132868" y="513863"/>
                    <a:pt x="142907" y="504825"/>
                    <a:pt x="152432" y="495300"/>
                  </a:cubicBezTo>
                  <a:cubicBezTo>
                    <a:pt x="157194" y="490537"/>
                    <a:pt x="162678" y="486400"/>
                    <a:pt x="166719" y="481012"/>
                  </a:cubicBezTo>
                  <a:cubicBezTo>
                    <a:pt x="171482" y="474662"/>
                    <a:pt x="176455" y="468465"/>
                    <a:pt x="181007" y="461962"/>
                  </a:cubicBezTo>
                  <a:cubicBezTo>
                    <a:pt x="187572" y="452584"/>
                    <a:pt x="190532" y="439737"/>
                    <a:pt x="200057" y="433387"/>
                  </a:cubicBezTo>
                  <a:lnTo>
                    <a:pt x="214344" y="423862"/>
                  </a:lnTo>
                  <a:lnTo>
                    <a:pt x="252444" y="366712"/>
                  </a:lnTo>
                  <a:cubicBezTo>
                    <a:pt x="255619" y="361950"/>
                    <a:pt x="257207" y="355600"/>
                    <a:pt x="261969" y="352425"/>
                  </a:cubicBezTo>
                  <a:lnTo>
                    <a:pt x="276257" y="342900"/>
                  </a:lnTo>
                  <a:lnTo>
                    <a:pt x="304832" y="300037"/>
                  </a:lnTo>
                  <a:cubicBezTo>
                    <a:pt x="308007" y="295275"/>
                    <a:pt x="310310" y="289797"/>
                    <a:pt x="314357" y="285750"/>
                  </a:cubicBezTo>
                  <a:cubicBezTo>
                    <a:pt x="319119" y="280987"/>
                    <a:pt x="324509" y="276778"/>
                    <a:pt x="328644" y="271462"/>
                  </a:cubicBezTo>
                  <a:cubicBezTo>
                    <a:pt x="358560" y="232997"/>
                    <a:pt x="334323" y="251801"/>
                    <a:pt x="361982" y="233362"/>
                  </a:cubicBezTo>
                  <a:cubicBezTo>
                    <a:pt x="371077" y="206075"/>
                    <a:pt x="359845" y="230736"/>
                    <a:pt x="385794" y="204787"/>
                  </a:cubicBezTo>
                  <a:cubicBezTo>
                    <a:pt x="389841" y="200740"/>
                    <a:pt x="391011" y="194269"/>
                    <a:pt x="395319" y="190500"/>
                  </a:cubicBezTo>
                  <a:cubicBezTo>
                    <a:pt x="403934" y="182962"/>
                    <a:pt x="415799" y="179545"/>
                    <a:pt x="423894" y="171450"/>
                  </a:cubicBezTo>
                  <a:cubicBezTo>
                    <a:pt x="465628" y="129716"/>
                    <a:pt x="412694" y="180782"/>
                    <a:pt x="452469" y="147637"/>
                  </a:cubicBezTo>
                  <a:cubicBezTo>
                    <a:pt x="476252" y="127819"/>
                    <a:pt x="455937" y="136957"/>
                    <a:pt x="481044" y="128587"/>
                  </a:cubicBezTo>
                  <a:cubicBezTo>
                    <a:pt x="490410" y="114539"/>
                    <a:pt x="491106" y="111472"/>
                    <a:pt x="504857" y="100012"/>
                  </a:cubicBezTo>
                  <a:cubicBezTo>
                    <a:pt x="509254" y="96348"/>
                    <a:pt x="514866" y="94290"/>
                    <a:pt x="519144" y="90487"/>
                  </a:cubicBezTo>
                  <a:cubicBezTo>
                    <a:pt x="529212" y="81538"/>
                    <a:pt x="540247" y="73120"/>
                    <a:pt x="547719" y="61912"/>
                  </a:cubicBezTo>
                  <a:cubicBezTo>
                    <a:pt x="550894" y="57150"/>
                    <a:pt x="553197" y="51672"/>
                    <a:pt x="557244" y="47625"/>
                  </a:cubicBezTo>
                  <a:cubicBezTo>
                    <a:pt x="561292" y="43578"/>
                    <a:pt x="566769" y="41275"/>
                    <a:pt x="571532" y="38100"/>
                  </a:cubicBezTo>
                  <a:cubicBezTo>
                    <a:pt x="573119" y="33337"/>
                    <a:pt x="573158" y="27732"/>
                    <a:pt x="576294" y="23812"/>
                  </a:cubicBezTo>
                  <a:cubicBezTo>
                    <a:pt x="579870" y="19342"/>
                    <a:pt x="586185" y="17951"/>
                    <a:pt x="590582" y="14287"/>
                  </a:cubicBezTo>
                  <a:cubicBezTo>
                    <a:pt x="595756" y="9975"/>
                    <a:pt x="600107" y="4762"/>
                    <a:pt x="604869" y="0"/>
                  </a:cubicBezTo>
                  <a:cubicBezTo>
                    <a:pt x="608044" y="4762"/>
                    <a:pt x="613584" y="8621"/>
                    <a:pt x="614394" y="14287"/>
                  </a:cubicBezTo>
                  <a:cubicBezTo>
                    <a:pt x="616612" y="29809"/>
                    <a:pt x="596200" y="53485"/>
                    <a:pt x="590582" y="61912"/>
                  </a:cubicBezTo>
                  <a:lnTo>
                    <a:pt x="571532" y="90487"/>
                  </a:lnTo>
                  <a:cubicBezTo>
                    <a:pt x="562007" y="100012"/>
                    <a:pt x="550429" y="107854"/>
                    <a:pt x="542957" y="119062"/>
                  </a:cubicBezTo>
                  <a:cubicBezTo>
                    <a:pt x="536607" y="128587"/>
                    <a:pt x="533432" y="141287"/>
                    <a:pt x="523907" y="147637"/>
                  </a:cubicBezTo>
                  <a:cubicBezTo>
                    <a:pt x="511205" y="156105"/>
                    <a:pt x="505206" y="158754"/>
                    <a:pt x="495332" y="171450"/>
                  </a:cubicBezTo>
                  <a:cubicBezTo>
                    <a:pt x="488304" y="180486"/>
                    <a:pt x="484377" y="191930"/>
                    <a:pt x="476282" y="200025"/>
                  </a:cubicBezTo>
                  <a:lnTo>
                    <a:pt x="447707" y="228600"/>
                  </a:lnTo>
                  <a:cubicBezTo>
                    <a:pt x="446119" y="233362"/>
                    <a:pt x="446080" y="238967"/>
                    <a:pt x="442944" y="242887"/>
                  </a:cubicBezTo>
                  <a:cubicBezTo>
                    <a:pt x="439368" y="247356"/>
                    <a:pt x="433054" y="248748"/>
                    <a:pt x="428657" y="252412"/>
                  </a:cubicBezTo>
                  <a:cubicBezTo>
                    <a:pt x="423483" y="256724"/>
                    <a:pt x="418681" y="261526"/>
                    <a:pt x="414369" y="266700"/>
                  </a:cubicBezTo>
                  <a:cubicBezTo>
                    <a:pt x="410705" y="271097"/>
                    <a:pt x="408508" y="276590"/>
                    <a:pt x="404844" y="280987"/>
                  </a:cubicBezTo>
                  <a:cubicBezTo>
                    <a:pt x="400532" y="286161"/>
                    <a:pt x="394869" y="290101"/>
                    <a:pt x="390557" y="295275"/>
                  </a:cubicBezTo>
                  <a:cubicBezTo>
                    <a:pt x="386893" y="299672"/>
                    <a:pt x="384696" y="305165"/>
                    <a:pt x="381032" y="309562"/>
                  </a:cubicBezTo>
                  <a:cubicBezTo>
                    <a:pt x="362059" y="332329"/>
                    <a:pt x="372890" y="316348"/>
                    <a:pt x="352457" y="333375"/>
                  </a:cubicBezTo>
                  <a:cubicBezTo>
                    <a:pt x="315788" y="363932"/>
                    <a:pt x="359354" y="333538"/>
                    <a:pt x="323882" y="357187"/>
                  </a:cubicBezTo>
                  <a:cubicBezTo>
                    <a:pt x="320707" y="361950"/>
                    <a:pt x="318404" y="367428"/>
                    <a:pt x="314357" y="371475"/>
                  </a:cubicBezTo>
                  <a:cubicBezTo>
                    <a:pt x="310310" y="375522"/>
                    <a:pt x="303838" y="376692"/>
                    <a:pt x="300069" y="381000"/>
                  </a:cubicBezTo>
                  <a:cubicBezTo>
                    <a:pt x="292531" y="389615"/>
                    <a:pt x="281019" y="409575"/>
                    <a:pt x="281019" y="409575"/>
                  </a:cubicBezTo>
                  <a:lnTo>
                    <a:pt x="261969" y="466725"/>
                  </a:lnTo>
                  <a:lnTo>
                    <a:pt x="252444" y="495300"/>
                  </a:lnTo>
                  <a:cubicBezTo>
                    <a:pt x="249269" y="501650"/>
                    <a:pt x="246572" y="508262"/>
                    <a:pt x="242919" y="514350"/>
                  </a:cubicBezTo>
                  <a:cubicBezTo>
                    <a:pt x="237029" y="524166"/>
                    <a:pt x="233394" y="536575"/>
                    <a:pt x="223869" y="542925"/>
                  </a:cubicBezTo>
                  <a:lnTo>
                    <a:pt x="209582" y="552450"/>
                  </a:lnTo>
                  <a:cubicBezTo>
                    <a:pt x="198257" y="586421"/>
                    <a:pt x="214315" y="545351"/>
                    <a:pt x="190532" y="581025"/>
                  </a:cubicBezTo>
                  <a:cubicBezTo>
                    <a:pt x="172130" y="608628"/>
                    <a:pt x="203433" y="583536"/>
                    <a:pt x="171482" y="604837"/>
                  </a:cubicBezTo>
                  <a:cubicBezTo>
                    <a:pt x="151047" y="645707"/>
                    <a:pt x="174596" y="606485"/>
                    <a:pt x="147669" y="633412"/>
                  </a:cubicBezTo>
                  <a:cubicBezTo>
                    <a:pt x="110208" y="670873"/>
                    <a:pt x="170666" y="622980"/>
                    <a:pt x="123857" y="661987"/>
                  </a:cubicBezTo>
                  <a:cubicBezTo>
                    <a:pt x="103386" y="679046"/>
                    <a:pt x="116759" y="665536"/>
                    <a:pt x="95282" y="676275"/>
                  </a:cubicBezTo>
                  <a:cubicBezTo>
                    <a:pt x="90162" y="678835"/>
                    <a:pt x="86354" y="683790"/>
                    <a:pt x="80994" y="685800"/>
                  </a:cubicBezTo>
                  <a:cubicBezTo>
                    <a:pt x="72427" y="689013"/>
                    <a:pt x="28789" y="694619"/>
                    <a:pt x="23844" y="695325"/>
                  </a:cubicBezTo>
                  <a:cubicBezTo>
                    <a:pt x="8236" y="705731"/>
                    <a:pt x="826" y="711200"/>
                    <a:pt x="32" y="709612"/>
                  </a:cubicBezTo>
                  <a:close/>
                </a:path>
              </a:pathLst>
            </a:custGeom>
            <a:noFill/>
            <a:ln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Freeform 10"/>
            <p:cNvSpPr/>
            <p:nvPr/>
          </p:nvSpPr>
          <p:spPr>
            <a:xfrm>
              <a:off x="2013332" y="4600573"/>
              <a:ext cx="801306" cy="989279"/>
            </a:xfrm>
            <a:custGeom>
              <a:avLst/>
              <a:gdLst>
                <a:gd name="connsiteX0" fmla="*/ 1206 w 801306"/>
                <a:gd name="connsiteY0" fmla="*/ 966790 h 989279"/>
                <a:gd name="connsiteX1" fmla="*/ 20256 w 801306"/>
                <a:gd name="connsiteY1" fmla="*/ 890590 h 989279"/>
                <a:gd name="connsiteX2" fmla="*/ 39306 w 801306"/>
                <a:gd name="connsiteY2" fmla="*/ 862015 h 989279"/>
                <a:gd name="connsiteX3" fmla="*/ 58356 w 801306"/>
                <a:gd name="connsiteY3" fmla="*/ 833440 h 989279"/>
                <a:gd name="connsiteX4" fmla="*/ 67881 w 801306"/>
                <a:gd name="connsiteY4" fmla="*/ 819152 h 989279"/>
                <a:gd name="connsiteX5" fmla="*/ 82168 w 801306"/>
                <a:gd name="connsiteY5" fmla="*/ 776290 h 989279"/>
                <a:gd name="connsiteX6" fmla="*/ 86931 w 801306"/>
                <a:gd name="connsiteY6" fmla="*/ 762002 h 989279"/>
                <a:gd name="connsiteX7" fmla="*/ 96456 w 801306"/>
                <a:gd name="connsiteY7" fmla="*/ 728665 h 989279"/>
                <a:gd name="connsiteX8" fmla="*/ 110743 w 801306"/>
                <a:gd name="connsiteY8" fmla="*/ 681040 h 989279"/>
                <a:gd name="connsiteX9" fmla="*/ 115506 w 801306"/>
                <a:gd name="connsiteY9" fmla="*/ 666752 h 989279"/>
                <a:gd name="connsiteX10" fmla="*/ 120268 w 801306"/>
                <a:gd name="connsiteY10" fmla="*/ 647702 h 989279"/>
                <a:gd name="connsiteX11" fmla="*/ 139318 w 801306"/>
                <a:gd name="connsiteY11" fmla="*/ 619127 h 989279"/>
                <a:gd name="connsiteX12" fmla="*/ 148843 w 801306"/>
                <a:gd name="connsiteY12" fmla="*/ 590552 h 989279"/>
                <a:gd name="connsiteX13" fmla="*/ 158368 w 801306"/>
                <a:gd name="connsiteY13" fmla="*/ 571502 h 989279"/>
                <a:gd name="connsiteX14" fmla="*/ 167893 w 801306"/>
                <a:gd name="connsiteY14" fmla="*/ 542927 h 989279"/>
                <a:gd name="connsiteX15" fmla="*/ 177418 w 801306"/>
                <a:gd name="connsiteY15" fmla="*/ 528640 h 989279"/>
                <a:gd name="connsiteX16" fmla="*/ 186943 w 801306"/>
                <a:gd name="connsiteY16" fmla="*/ 500065 h 989279"/>
                <a:gd name="connsiteX17" fmla="*/ 191706 w 801306"/>
                <a:gd name="connsiteY17" fmla="*/ 485777 h 989279"/>
                <a:gd name="connsiteX18" fmla="*/ 201231 w 801306"/>
                <a:gd name="connsiteY18" fmla="*/ 471490 h 989279"/>
                <a:gd name="connsiteX19" fmla="*/ 220281 w 801306"/>
                <a:gd name="connsiteY19" fmla="*/ 428627 h 989279"/>
                <a:gd name="connsiteX20" fmla="*/ 229806 w 801306"/>
                <a:gd name="connsiteY20" fmla="*/ 400052 h 989279"/>
                <a:gd name="connsiteX21" fmla="*/ 234568 w 801306"/>
                <a:gd name="connsiteY21" fmla="*/ 385765 h 989279"/>
                <a:gd name="connsiteX22" fmla="*/ 244093 w 801306"/>
                <a:gd name="connsiteY22" fmla="*/ 371477 h 989279"/>
                <a:gd name="connsiteX23" fmla="*/ 253618 w 801306"/>
                <a:gd name="connsiteY23" fmla="*/ 342902 h 989279"/>
                <a:gd name="connsiteX24" fmla="*/ 272668 w 801306"/>
                <a:gd name="connsiteY24" fmla="*/ 314327 h 989279"/>
                <a:gd name="connsiteX25" fmla="*/ 277431 w 801306"/>
                <a:gd name="connsiteY25" fmla="*/ 300040 h 989279"/>
                <a:gd name="connsiteX26" fmla="*/ 301243 w 801306"/>
                <a:gd name="connsiteY26" fmla="*/ 271465 h 989279"/>
                <a:gd name="connsiteX27" fmla="*/ 310768 w 801306"/>
                <a:gd name="connsiteY27" fmla="*/ 242890 h 989279"/>
                <a:gd name="connsiteX28" fmla="*/ 344106 w 801306"/>
                <a:gd name="connsiteY28" fmla="*/ 200027 h 989279"/>
                <a:gd name="connsiteX29" fmla="*/ 372681 w 801306"/>
                <a:gd name="connsiteY29" fmla="*/ 180977 h 989279"/>
                <a:gd name="connsiteX30" fmla="*/ 401256 w 801306"/>
                <a:gd name="connsiteY30" fmla="*/ 157165 h 989279"/>
                <a:gd name="connsiteX31" fmla="*/ 410781 w 801306"/>
                <a:gd name="connsiteY31" fmla="*/ 142877 h 989279"/>
                <a:gd name="connsiteX32" fmla="*/ 425068 w 801306"/>
                <a:gd name="connsiteY32" fmla="*/ 133352 h 989279"/>
                <a:gd name="connsiteX33" fmla="*/ 444118 w 801306"/>
                <a:gd name="connsiteY33" fmla="*/ 104777 h 989279"/>
                <a:gd name="connsiteX34" fmla="*/ 448881 w 801306"/>
                <a:gd name="connsiteY34" fmla="*/ 90490 h 989279"/>
                <a:gd name="connsiteX35" fmla="*/ 463168 w 801306"/>
                <a:gd name="connsiteY35" fmla="*/ 76202 h 989279"/>
                <a:gd name="connsiteX36" fmla="*/ 486981 w 801306"/>
                <a:gd name="connsiteY36" fmla="*/ 33340 h 989279"/>
                <a:gd name="connsiteX37" fmla="*/ 496506 w 801306"/>
                <a:gd name="connsiteY37" fmla="*/ 19052 h 989279"/>
                <a:gd name="connsiteX38" fmla="*/ 748918 w 801306"/>
                <a:gd name="connsiteY38" fmla="*/ 4765 h 989279"/>
                <a:gd name="connsiteX39" fmla="*/ 787018 w 801306"/>
                <a:gd name="connsiteY39" fmla="*/ 2 h 989279"/>
                <a:gd name="connsiteX40" fmla="*/ 801306 w 801306"/>
                <a:gd name="connsiteY40" fmla="*/ 4765 h 989279"/>
                <a:gd name="connsiteX41" fmla="*/ 787018 w 801306"/>
                <a:gd name="connsiteY41" fmla="*/ 19052 h 989279"/>
                <a:gd name="connsiteX42" fmla="*/ 777493 w 801306"/>
                <a:gd name="connsiteY42" fmla="*/ 33340 h 989279"/>
                <a:gd name="connsiteX43" fmla="*/ 748918 w 801306"/>
                <a:gd name="connsiteY43" fmla="*/ 57152 h 989279"/>
                <a:gd name="connsiteX44" fmla="*/ 739393 w 801306"/>
                <a:gd name="connsiteY44" fmla="*/ 71440 h 989279"/>
                <a:gd name="connsiteX45" fmla="*/ 710818 w 801306"/>
                <a:gd name="connsiteY45" fmla="*/ 90490 h 989279"/>
                <a:gd name="connsiteX46" fmla="*/ 677481 w 801306"/>
                <a:gd name="connsiteY46" fmla="*/ 133352 h 989279"/>
                <a:gd name="connsiteX47" fmla="*/ 667956 w 801306"/>
                <a:gd name="connsiteY47" fmla="*/ 147640 h 989279"/>
                <a:gd name="connsiteX48" fmla="*/ 653668 w 801306"/>
                <a:gd name="connsiteY48" fmla="*/ 161927 h 989279"/>
                <a:gd name="connsiteX49" fmla="*/ 620331 w 801306"/>
                <a:gd name="connsiteY49" fmla="*/ 204790 h 989279"/>
                <a:gd name="connsiteX50" fmla="*/ 606043 w 801306"/>
                <a:gd name="connsiteY50" fmla="*/ 233365 h 989279"/>
                <a:gd name="connsiteX51" fmla="*/ 601281 w 801306"/>
                <a:gd name="connsiteY51" fmla="*/ 247652 h 989279"/>
                <a:gd name="connsiteX52" fmla="*/ 591756 w 801306"/>
                <a:gd name="connsiteY52" fmla="*/ 261940 h 989279"/>
                <a:gd name="connsiteX53" fmla="*/ 582231 w 801306"/>
                <a:gd name="connsiteY53" fmla="*/ 290515 h 989279"/>
                <a:gd name="connsiteX54" fmla="*/ 567943 w 801306"/>
                <a:gd name="connsiteY54" fmla="*/ 319090 h 989279"/>
                <a:gd name="connsiteX55" fmla="*/ 558418 w 801306"/>
                <a:gd name="connsiteY55" fmla="*/ 333377 h 989279"/>
                <a:gd name="connsiteX56" fmla="*/ 553656 w 801306"/>
                <a:gd name="connsiteY56" fmla="*/ 347665 h 989279"/>
                <a:gd name="connsiteX57" fmla="*/ 529843 w 801306"/>
                <a:gd name="connsiteY57" fmla="*/ 376240 h 989279"/>
                <a:gd name="connsiteX58" fmla="*/ 515556 w 801306"/>
                <a:gd name="connsiteY58" fmla="*/ 385765 h 989279"/>
                <a:gd name="connsiteX59" fmla="*/ 482218 w 801306"/>
                <a:gd name="connsiteY59" fmla="*/ 423865 h 989279"/>
                <a:gd name="connsiteX60" fmla="*/ 463168 w 801306"/>
                <a:gd name="connsiteY60" fmla="*/ 452440 h 989279"/>
                <a:gd name="connsiteX61" fmla="*/ 434593 w 801306"/>
                <a:gd name="connsiteY61" fmla="*/ 481015 h 989279"/>
                <a:gd name="connsiteX62" fmla="*/ 420306 w 801306"/>
                <a:gd name="connsiteY62" fmla="*/ 495302 h 989279"/>
                <a:gd name="connsiteX63" fmla="*/ 386968 w 801306"/>
                <a:gd name="connsiteY63" fmla="*/ 533402 h 989279"/>
                <a:gd name="connsiteX64" fmla="*/ 363156 w 801306"/>
                <a:gd name="connsiteY64" fmla="*/ 561977 h 989279"/>
                <a:gd name="connsiteX65" fmla="*/ 353631 w 801306"/>
                <a:gd name="connsiteY65" fmla="*/ 576265 h 989279"/>
                <a:gd name="connsiteX66" fmla="*/ 339343 w 801306"/>
                <a:gd name="connsiteY66" fmla="*/ 590552 h 989279"/>
                <a:gd name="connsiteX67" fmla="*/ 329818 w 801306"/>
                <a:gd name="connsiteY67" fmla="*/ 604840 h 989279"/>
                <a:gd name="connsiteX68" fmla="*/ 301243 w 801306"/>
                <a:gd name="connsiteY68" fmla="*/ 623890 h 989279"/>
                <a:gd name="connsiteX69" fmla="*/ 286956 w 801306"/>
                <a:gd name="connsiteY69" fmla="*/ 638177 h 989279"/>
                <a:gd name="connsiteX70" fmla="*/ 272668 w 801306"/>
                <a:gd name="connsiteY70" fmla="*/ 647702 h 989279"/>
                <a:gd name="connsiteX71" fmla="*/ 244093 w 801306"/>
                <a:gd name="connsiteY71" fmla="*/ 676277 h 989279"/>
                <a:gd name="connsiteX72" fmla="*/ 234568 w 801306"/>
                <a:gd name="connsiteY72" fmla="*/ 690565 h 989279"/>
                <a:gd name="connsiteX73" fmla="*/ 220281 w 801306"/>
                <a:gd name="connsiteY73" fmla="*/ 700090 h 989279"/>
                <a:gd name="connsiteX74" fmla="*/ 205993 w 801306"/>
                <a:gd name="connsiteY74" fmla="*/ 714377 h 989279"/>
                <a:gd name="connsiteX75" fmla="*/ 196468 w 801306"/>
                <a:gd name="connsiteY75" fmla="*/ 733427 h 989279"/>
                <a:gd name="connsiteX76" fmla="*/ 177418 w 801306"/>
                <a:gd name="connsiteY76" fmla="*/ 762002 h 989279"/>
                <a:gd name="connsiteX77" fmla="*/ 167893 w 801306"/>
                <a:gd name="connsiteY77" fmla="*/ 776290 h 989279"/>
                <a:gd name="connsiteX78" fmla="*/ 158368 w 801306"/>
                <a:gd name="connsiteY78" fmla="*/ 790577 h 989279"/>
                <a:gd name="connsiteX79" fmla="*/ 148843 w 801306"/>
                <a:gd name="connsiteY79" fmla="*/ 804865 h 989279"/>
                <a:gd name="connsiteX80" fmla="*/ 134556 w 801306"/>
                <a:gd name="connsiteY80" fmla="*/ 819152 h 989279"/>
                <a:gd name="connsiteX81" fmla="*/ 115506 w 801306"/>
                <a:gd name="connsiteY81" fmla="*/ 847727 h 989279"/>
                <a:gd name="connsiteX82" fmla="*/ 105981 w 801306"/>
                <a:gd name="connsiteY82" fmla="*/ 862015 h 989279"/>
                <a:gd name="connsiteX83" fmla="*/ 91693 w 801306"/>
                <a:gd name="connsiteY83" fmla="*/ 871540 h 989279"/>
                <a:gd name="connsiteX84" fmla="*/ 77406 w 801306"/>
                <a:gd name="connsiteY84" fmla="*/ 900115 h 989279"/>
                <a:gd name="connsiteX85" fmla="*/ 63118 w 801306"/>
                <a:gd name="connsiteY85" fmla="*/ 914402 h 989279"/>
                <a:gd name="connsiteX86" fmla="*/ 29781 w 801306"/>
                <a:gd name="connsiteY86" fmla="*/ 952502 h 989279"/>
                <a:gd name="connsiteX87" fmla="*/ 20256 w 801306"/>
                <a:gd name="connsiteY87" fmla="*/ 966790 h 989279"/>
                <a:gd name="connsiteX88" fmla="*/ 10731 w 801306"/>
                <a:gd name="connsiteY88" fmla="*/ 985840 h 989279"/>
                <a:gd name="connsiteX89" fmla="*/ 1206 w 801306"/>
                <a:gd name="connsiteY89" fmla="*/ 966790 h 989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801306" h="989279">
                  <a:moveTo>
                    <a:pt x="1206" y="966790"/>
                  </a:moveTo>
                  <a:cubicBezTo>
                    <a:pt x="2580" y="959920"/>
                    <a:pt x="11888" y="903142"/>
                    <a:pt x="20256" y="890590"/>
                  </a:cubicBezTo>
                  <a:lnTo>
                    <a:pt x="39306" y="862015"/>
                  </a:lnTo>
                  <a:lnTo>
                    <a:pt x="58356" y="833440"/>
                  </a:lnTo>
                  <a:lnTo>
                    <a:pt x="67881" y="819152"/>
                  </a:lnTo>
                  <a:lnTo>
                    <a:pt x="82168" y="776290"/>
                  </a:lnTo>
                  <a:cubicBezTo>
                    <a:pt x="83756" y="771527"/>
                    <a:pt x="85714" y="766872"/>
                    <a:pt x="86931" y="762002"/>
                  </a:cubicBezTo>
                  <a:cubicBezTo>
                    <a:pt x="101818" y="702448"/>
                    <a:pt x="82791" y="776491"/>
                    <a:pt x="96456" y="728665"/>
                  </a:cubicBezTo>
                  <a:cubicBezTo>
                    <a:pt x="110855" y="678268"/>
                    <a:pt x="88100" y="748967"/>
                    <a:pt x="110743" y="681040"/>
                  </a:cubicBezTo>
                  <a:cubicBezTo>
                    <a:pt x="112331" y="676277"/>
                    <a:pt x="114289" y="671622"/>
                    <a:pt x="115506" y="666752"/>
                  </a:cubicBezTo>
                  <a:cubicBezTo>
                    <a:pt x="117093" y="660402"/>
                    <a:pt x="117341" y="653556"/>
                    <a:pt x="120268" y="647702"/>
                  </a:cubicBezTo>
                  <a:cubicBezTo>
                    <a:pt x="125387" y="637463"/>
                    <a:pt x="135698" y="629987"/>
                    <a:pt x="139318" y="619127"/>
                  </a:cubicBezTo>
                  <a:cubicBezTo>
                    <a:pt x="142493" y="609602"/>
                    <a:pt x="144353" y="599532"/>
                    <a:pt x="148843" y="590552"/>
                  </a:cubicBezTo>
                  <a:cubicBezTo>
                    <a:pt x="152018" y="584202"/>
                    <a:pt x="155731" y="578094"/>
                    <a:pt x="158368" y="571502"/>
                  </a:cubicBezTo>
                  <a:cubicBezTo>
                    <a:pt x="162097" y="562180"/>
                    <a:pt x="162324" y="551281"/>
                    <a:pt x="167893" y="542927"/>
                  </a:cubicBezTo>
                  <a:cubicBezTo>
                    <a:pt x="171068" y="538165"/>
                    <a:pt x="175093" y="533870"/>
                    <a:pt x="177418" y="528640"/>
                  </a:cubicBezTo>
                  <a:cubicBezTo>
                    <a:pt x="181496" y="519465"/>
                    <a:pt x="183768" y="509590"/>
                    <a:pt x="186943" y="500065"/>
                  </a:cubicBezTo>
                  <a:cubicBezTo>
                    <a:pt x="188531" y="495302"/>
                    <a:pt x="188921" y="489954"/>
                    <a:pt x="191706" y="485777"/>
                  </a:cubicBezTo>
                  <a:lnTo>
                    <a:pt x="201231" y="471490"/>
                  </a:lnTo>
                  <a:cubicBezTo>
                    <a:pt x="212566" y="437485"/>
                    <a:pt x="205187" y="451269"/>
                    <a:pt x="220281" y="428627"/>
                  </a:cubicBezTo>
                  <a:lnTo>
                    <a:pt x="229806" y="400052"/>
                  </a:lnTo>
                  <a:cubicBezTo>
                    <a:pt x="231393" y="395290"/>
                    <a:pt x="231784" y="389942"/>
                    <a:pt x="234568" y="385765"/>
                  </a:cubicBezTo>
                  <a:cubicBezTo>
                    <a:pt x="237743" y="381002"/>
                    <a:pt x="241768" y="376708"/>
                    <a:pt x="244093" y="371477"/>
                  </a:cubicBezTo>
                  <a:cubicBezTo>
                    <a:pt x="248171" y="362302"/>
                    <a:pt x="248049" y="351256"/>
                    <a:pt x="253618" y="342902"/>
                  </a:cubicBezTo>
                  <a:cubicBezTo>
                    <a:pt x="259968" y="333377"/>
                    <a:pt x="269047" y="325187"/>
                    <a:pt x="272668" y="314327"/>
                  </a:cubicBezTo>
                  <a:cubicBezTo>
                    <a:pt x="274256" y="309565"/>
                    <a:pt x="275186" y="304530"/>
                    <a:pt x="277431" y="300040"/>
                  </a:cubicBezTo>
                  <a:cubicBezTo>
                    <a:pt x="284063" y="286777"/>
                    <a:pt x="290709" y="281999"/>
                    <a:pt x="301243" y="271465"/>
                  </a:cubicBezTo>
                  <a:cubicBezTo>
                    <a:pt x="304418" y="261940"/>
                    <a:pt x="305199" y="251244"/>
                    <a:pt x="310768" y="242890"/>
                  </a:cubicBezTo>
                  <a:cubicBezTo>
                    <a:pt x="321849" y="226268"/>
                    <a:pt x="328610" y="212079"/>
                    <a:pt x="344106" y="200027"/>
                  </a:cubicBezTo>
                  <a:cubicBezTo>
                    <a:pt x="353142" y="192999"/>
                    <a:pt x="364586" y="189072"/>
                    <a:pt x="372681" y="180977"/>
                  </a:cubicBezTo>
                  <a:cubicBezTo>
                    <a:pt x="391015" y="162643"/>
                    <a:pt x="381364" y="170426"/>
                    <a:pt x="401256" y="157165"/>
                  </a:cubicBezTo>
                  <a:cubicBezTo>
                    <a:pt x="404431" y="152402"/>
                    <a:pt x="406734" y="146925"/>
                    <a:pt x="410781" y="142877"/>
                  </a:cubicBezTo>
                  <a:cubicBezTo>
                    <a:pt x="414828" y="138830"/>
                    <a:pt x="421299" y="137660"/>
                    <a:pt x="425068" y="133352"/>
                  </a:cubicBezTo>
                  <a:cubicBezTo>
                    <a:pt x="432606" y="124737"/>
                    <a:pt x="440497" y="115637"/>
                    <a:pt x="444118" y="104777"/>
                  </a:cubicBezTo>
                  <a:cubicBezTo>
                    <a:pt x="445706" y="100015"/>
                    <a:pt x="446096" y="94667"/>
                    <a:pt x="448881" y="90490"/>
                  </a:cubicBezTo>
                  <a:cubicBezTo>
                    <a:pt x="452617" y="84886"/>
                    <a:pt x="458406" y="80965"/>
                    <a:pt x="463168" y="76202"/>
                  </a:cubicBezTo>
                  <a:cubicBezTo>
                    <a:pt x="471552" y="51055"/>
                    <a:pt x="465146" y="66093"/>
                    <a:pt x="486981" y="33340"/>
                  </a:cubicBezTo>
                  <a:cubicBezTo>
                    <a:pt x="490156" y="28577"/>
                    <a:pt x="491076" y="20862"/>
                    <a:pt x="496506" y="19052"/>
                  </a:cubicBezTo>
                  <a:cubicBezTo>
                    <a:pt x="595880" y="-14073"/>
                    <a:pt x="515043" y="9741"/>
                    <a:pt x="748918" y="4765"/>
                  </a:cubicBezTo>
                  <a:cubicBezTo>
                    <a:pt x="761618" y="3177"/>
                    <a:pt x="774219" y="2"/>
                    <a:pt x="787018" y="2"/>
                  </a:cubicBezTo>
                  <a:cubicBezTo>
                    <a:pt x="792038" y="2"/>
                    <a:pt x="801306" y="-255"/>
                    <a:pt x="801306" y="4765"/>
                  </a:cubicBezTo>
                  <a:cubicBezTo>
                    <a:pt x="801306" y="11500"/>
                    <a:pt x="791330" y="13878"/>
                    <a:pt x="787018" y="19052"/>
                  </a:cubicBezTo>
                  <a:cubicBezTo>
                    <a:pt x="783354" y="23449"/>
                    <a:pt x="781157" y="28943"/>
                    <a:pt x="777493" y="33340"/>
                  </a:cubicBezTo>
                  <a:cubicBezTo>
                    <a:pt x="766034" y="47091"/>
                    <a:pt x="762966" y="47787"/>
                    <a:pt x="748918" y="57152"/>
                  </a:cubicBezTo>
                  <a:cubicBezTo>
                    <a:pt x="745743" y="61915"/>
                    <a:pt x="743701" y="67671"/>
                    <a:pt x="739393" y="71440"/>
                  </a:cubicBezTo>
                  <a:cubicBezTo>
                    <a:pt x="730778" y="78978"/>
                    <a:pt x="710818" y="90490"/>
                    <a:pt x="710818" y="90490"/>
                  </a:cubicBezTo>
                  <a:cubicBezTo>
                    <a:pt x="662665" y="162720"/>
                    <a:pt x="714787" y="88584"/>
                    <a:pt x="677481" y="133352"/>
                  </a:cubicBezTo>
                  <a:cubicBezTo>
                    <a:pt x="673817" y="137749"/>
                    <a:pt x="671620" y="143243"/>
                    <a:pt x="667956" y="147640"/>
                  </a:cubicBezTo>
                  <a:cubicBezTo>
                    <a:pt x="663644" y="152814"/>
                    <a:pt x="657803" y="156611"/>
                    <a:pt x="653668" y="161927"/>
                  </a:cubicBezTo>
                  <a:cubicBezTo>
                    <a:pt x="613784" y="213206"/>
                    <a:pt x="652772" y="172346"/>
                    <a:pt x="620331" y="204790"/>
                  </a:cubicBezTo>
                  <a:cubicBezTo>
                    <a:pt x="608357" y="240707"/>
                    <a:pt x="624511" y="196429"/>
                    <a:pt x="606043" y="233365"/>
                  </a:cubicBezTo>
                  <a:cubicBezTo>
                    <a:pt x="603798" y="237855"/>
                    <a:pt x="603526" y="243162"/>
                    <a:pt x="601281" y="247652"/>
                  </a:cubicBezTo>
                  <a:cubicBezTo>
                    <a:pt x="598721" y="252772"/>
                    <a:pt x="594081" y="256709"/>
                    <a:pt x="591756" y="261940"/>
                  </a:cubicBezTo>
                  <a:cubicBezTo>
                    <a:pt x="587678" y="271115"/>
                    <a:pt x="587800" y="282161"/>
                    <a:pt x="582231" y="290515"/>
                  </a:cubicBezTo>
                  <a:cubicBezTo>
                    <a:pt x="554935" y="331458"/>
                    <a:pt x="587661" y="279656"/>
                    <a:pt x="567943" y="319090"/>
                  </a:cubicBezTo>
                  <a:cubicBezTo>
                    <a:pt x="565383" y="324209"/>
                    <a:pt x="561593" y="328615"/>
                    <a:pt x="558418" y="333377"/>
                  </a:cubicBezTo>
                  <a:cubicBezTo>
                    <a:pt x="556831" y="338140"/>
                    <a:pt x="555901" y="343175"/>
                    <a:pt x="553656" y="347665"/>
                  </a:cubicBezTo>
                  <a:cubicBezTo>
                    <a:pt x="548305" y="358368"/>
                    <a:pt x="538870" y="368717"/>
                    <a:pt x="529843" y="376240"/>
                  </a:cubicBezTo>
                  <a:cubicBezTo>
                    <a:pt x="525446" y="379904"/>
                    <a:pt x="520318" y="382590"/>
                    <a:pt x="515556" y="385765"/>
                  </a:cubicBezTo>
                  <a:cubicBezTo>
                    <a:pt x="493331" y="419103"/>
                    <a:pt x="506031" y="407990"/>
                    <a:pt x="482218" y="423865"/>
                  </a:cubicBezTo>
                  <a:cubicBezTo>
                    <a:pt x="475868" y="433390"/>
                    <a:pt x="471263" y="444345"/>
                    <a:pt x="463168" y="452440"/>
                  </a:cubicBezTo>
                  <a:lnTo>
                    <a:pt x="434593" y="481015"/>
                  </a:lnTo>
                  <a:cubicBezTo>
                    <a:pt x="429831" y="485777"/>
                    <a:pt x="424042" y="489698"/>
                    <a:pt x="420306" y="495302"/>
                  </a:cubicBezTo>
                  <a:cubicBezTo>
                    <a:pt x="398081" y="528640"/>
                    <a:pt x="410781" y="517527"/>
                    <a:pt x="386968" y="533402"/>
                  </a:cubicBezTo>
                  <a:cubicBezTo>
                    <a:pt x="363319" y="568877"/>
                    <a:pt x="393714" y="525307"/>
                    <a:pt x="363156" y="561977"/>
                  </a:cubicBezTo>
                  <a:cubicBezTo>
                    <a:pt x="359492" y="566374"/>
                    <a:pt x="357295" y="571868"/>
                    <a:pt x="353631" y="576265"/>
                  </a:cubicBezTo>
                  <a:cubicBezTo>
                    <a:pt x="349319" y="581439"/>
                    <a:pt x="343655" y="585378"/>
                    <a:pt x="339343" y="590552"/>
                  </a:cubicBezTo>
                  <a:cubicBezTo>
                    <a:pt x="335679" y="594949"/>
                    <a:pt x="334126" y="601071"/>
                    <a:pt x="329818" y="604840"/>
                  </a:cubicBezTo>
                  <a:cubicBezTo>
                    <a:pt x="321203" y="612378"/>
                    <a:pt x="309338" y="615795"/>
                    <a:pt x="301243" y="623890"/>
                  </a:cubicBezTo>
                  <a:cubicBezTo>
                    <a:pt x="296481" y="628652"/>
                    <a:pt x="292130" y="633865"/>
                    <a:pt x="286956" y="638177"/>
                  </a:cubicBezTo>
                  <a:cubicBezTo>
                    <a:pt x="282559" y="641841"/>
                    <a:pt x="276946" y="643899"/>
                    <a:pt x="272668" y="647702"/>
                  </a:cubicBezTo>
                  <a:cubicBezTo>
                    <a:pt x="262600" y="656651"/>
                    <a:pt x="251565" y="665069"/>
                    <a:pt x="244093" y="676277"/>
                  </a:cubicBezTo>
                  <a:cubicBezTo>
                    <a:pt x="240918" y="681040"/>
                    <a:pt x="238615" y="686517"/>
                    <a:pt x="234568" y="690565"/>
                  </a:cubicBezTo>
                  <a:cubicBezTo>
                    <a:pt x="230521" y="694612"/>
                    <a:pt x="224678" y="696426"/>
                    <a:pt x="220281" y="700090"/>
                  </a:cubicBezTo>
                  <a:cubicBezTo>
                    <a:pt x="215107" y="704402"/>
                    <a:pt x="210756" y="709615"/>
                    <a:pt x="205993" y="714377"/>
                  </a:cubicBezTo>
                  <a:cubicBezTo>
                    <a:pt x="202818" y="720727"/>
                    <a:pt x="200121" y="727339"/>
                    <a:pt x="196468" y="733427"/>
                  </a:cubicBezTo>
                  <a:cubicBezTo>
                    <a:pt x="190578" y="743243"/>
                    <a:pt x="183768" y="752477"/>
                    <a:pt x="177418" y="762002"/>
                  </a:cubicBezTo>
                  <a:lnTo>
                    <a:pt x="167893" y="776290"/>
                  </a:lnTo>
                  <a:lnTo>
                    <a:pt x="158368" y="790577"/>
                  </a:lnTo>
                  <a:cubicBezTo>
                    <a:pt x="155193" y="795340"/>
                    <a:pt x="152890" y="800818"/>
                    <a:pt x="148843" y="804865"/>
                  </a:cubicBezTo>
                  <a:cubicBezTo>
                    <a:pt x="144081" y="809627"/>
                    <a:pt x="138691" y="813836"/>
                    <a:pt x="134556" y="819152"/>
                  </a:cubicBezTo>
                  <a:cubicBezTo>
                    <a:pt x="127528" y="828188"/>
                    <a:pt x="121856" y="838202"/>
                    <a:pt x="115506" y="847727"/>
                  </a:cubicBezTo>
                  <a:cubicBezTo>
                    <a:pt x="112331" y="852490"/>
                    <a:pt x="110744" y="858840"/>
                    <a:pt x="105981" y="862015"/>
                  </a:cubicBezTo>
                  <a:lnTo>
                    <a:pt x="91693" y="871540"/>
                  </a:lnTo>
                  <a:cubicBezTo>
                    <a:pt x="86921" y="885858"/>
                    <a:pt x="87664" y="887806"/>
                    <a:pt x="77406" y="900115"/>
                  </a:cubicBezTo>
                  <a:cubicBezTo>
                    <a:pt x="73094" y="905289"/>
                    <a:pt x="67253" y="909086"/>
                    <a:pt x="63118" y="914402"/>
                  </a:cubicBezTo>
                  <a:cubicBezTo>
                    <a:pt x="33198" y="952870"/>
                    <a:pt x="57440" y="934062"/>
                    <a:pt x="29781" y="952502"/>
                  </a:cubicBezTo>
                  <a:cubicBezTo>
                    <a:pt x="26606" y="957265"/>
                    <a:pt x="23096" y="961820"/>
                    <a:pt x="20256" y="966790"/>
                  </a:cubicBezTo>
                  <a:cubicBezTo>
                    <a:pt x="16734" y="972954"/>
                    <a:pt x="15276" y="980386"/>
                    <a:pt x="10731" y="985840"/>
                  </a:cubicBezTo>
                  <a:cubicBezTo>
                    <a:pt x="7067" y="990237"/>
                    <a:pt x="-3557" y="995365"/>
                    <a:pt x="1206" y="966790"/>
                  </a:cubicBezTo>
                  <a:close/>
                </a:path>
              </a:pathLst>
            </a:custGeom>
            <a:noFill/>
            <a:ln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CasellaDiTesto 18"/>
            <p:cNvSpPr txBox="1"/>
            <p:nvPr/>
          </p:nvSpPr>
          <p:spPr>
            <a:xfrm>
              <a:off x="4614549" y="112103"/>
              <a:ext cx="1880643" cy="52322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it-IT" sz="2800" b="1" dirty="0">
                  <a:solidFill>
                    <a:srgbClr val="FF0000"/>
                  </a:solidFill>
                </a:rPr>
                <a:t>V=0.01 m/s</a:t>
              </a:r>
            </a:p>
          </p:txBody>
        </p:sp>
        <p:sp>
          <p:nvSpPr>
            <p:cNvPr id="20" name="CasellaDiTesto 19"/>
            <p:cNvSpPr txBox="1"/>
            <p:nvPr/>
          </p:nvSpPr>
          <p:spPr>
            <a:xfrm>
              <a:off x="1232007" y="3463730"/>
              <a:ext cx="1697901" cy="52322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it-IT" sz="2800" b="1" dirty="0">
                  <a:solidFill>
                    <a:srgbClr val="FF0000"/>
                  </a:solidFill>
                </a:rPr>
                <a:t>V=0.1 m/s</a:t>
              </a:r>
            </a:p>
          </p:txBody>
        </p:sp>
        <p:sp>
          <p:nvSpPr>
            <p:cNvPr id="21" name="CasellaDiTesto 20"/>
            <p:cNvSpPr txBox="1"/>
            <p:nvPr/>
          </p:nvSpPr>
          <p:spPr>
            <a:xfrm>
              <a:off x="4614549" y="3485051"/>
              <a:ext cx="1715774" cy="528728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it-IT" sz="2800" b="1" dirty="0">
                  <a:solidFill>
                    <a:srgbClr val="FF0000"/>
                  </a:solidFill>
                </a:rPr>
                <a:t>V=1.3 m/s</a:t>
              </a:r>
            </a:p>
          </p:txBody>
        </p:sp>
        <p:sp>
          <p:nvSpPr>
            <p:cNvPr id="22" name="CasellaDiTesto 21"/>
            <p:cNvSpPr txBox="1"/>
            <p:nvPr/>
          </p:nvSpPr>
          <p:spPr>
            <a:xfrm>
              <a:off x="1232007" y="112103"/>
              <a:ext cx="1418978" cy="52322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it-IT" sz="2800" b="1" dirty="0">
                  <a:solidFill>
                    <a:srgbClr val="FF0000"/>
                  </a:solidFill>
                </a:rPr>
                <a:t>V=0 m/s</a:t>
              </a:r>
            </a:p>
          </p:txBody>
        </p:sp>
        <p:sp>
          <p:nvSpPr>
            <p:cNvPr id="7" name="Figura a mano libera 6"/>
            <p:cNvSpPr/>
            <p:nvPr/>
          </p:nvSpPr>
          <p:spPr>
            <a:xfrm>
              <a:off x="6477000" y="5338537"/>
              <a:ext cx="387413" cy="295501"/>
            </a:xfrm>
            <a:custGeom>
              <a:avLst/>
              <a:gdLst>
                <a:gd name="connsiteX0" fmla="*/ 0 w 387413"/>
                <a:gd name="connsiteY0" fmla="*/ 295501 h 295501"/>
                <a:gd name="connsiteX1" fmla="*/ 23813 w 387413"/>
                <a:gd name="connsiteY1" fmla="*/ 285976 h 295501"/>
                <a:gd name="connsiteX2" fmla="*/ 38100 w 387413"/>
                <a:gd name="connsiteY2" fmla="*/ 281213 h 295501"/>
                <a:gd name="connsiteX3" fmla="*/ 52388 w 387413"/>
                <a:gd name="connsiteY3" fmla="*/ 271688 h 295501"/>
                <a:gd name="connsiteX4" fmla="*/ 100013 w 387413"/>
                <a:gd name="connsiteY4" fmla="*/ 257401 h 295501"/>
                <a:gd name="connsiteX5" fmla="*/ 138113 w 387413"/>
                <a:gd name="connsiteY5" fmla="*/ 247876 h 295501"/>
                <a:gd name="connsiteX6" fmla="*/ 157163 w 387413"/>
                <a:gd name="connsiteY6" fmla="*/ 243113 h 295501"/>
                <a:gd name="connsiteX7" fmla="*/ 185738 w 387413"/>
                <a:gd name="connsiteY7" fmla="*/ 233588 h 295501"/>
                <a:gd name="connsiteX8" fmla="*/ 223838 w 387413"/>
                <a:gd name="connsiteY8" fmla="*/ 224063 h 295501"/>
                <a:gd name="connsiteX9" fmla="*/ 247650 w 387413"/>
                <a:gd name="connsiteY9" fmla="*/ 219301 h 295501"/>
                <a:gd name="connsiteX10" fmla="*/ 276225 w 387413"/>
                <a:gd name="connsiteY10" fmla="*/ 209776 h 295501"/>
                <a:gd name="connsiteX11" fmla="*/ 285750 w 387413"/>
                <a:gd name="connsiteY11" fmla="*/ 195488 h 295501"/>
                <a:gd name="connsiteX12" fmla="*/ 300038 w 387413"/>
                <a:gd name="connsiteY12" fmla="*/ 185963 h 295501"/>
                <a:gd name="connsiteX13" fmla="*/ 309563 w 387413"/>
                <a:gd name="connsiteY13" fmla="*/ 157388 h 295501"/>
                <a:gd name="connsiteX14" fmla="*/ 319088 w 387413"/>
                <a:gd name="connsiteY14" fmla="*/ 143101 h 295501"/>
                <a:gd name="connsiteX15" fmla="*/ 323850 w 387413"/>
                <a:gd name="connsiteY15" fmla="*/ 128813 h 295501"/>
                <a:gd name="connsiteX16" fmla="*/ 342900 w 387413"/>
                <a:gd name="connsiteY16" fmla="*/ 100238 h 295501"/>
                <a:gd name="connsiteX17" fmla="*/ 352425 w 387413"/>
                <a:gd name="connsiteY17" fmla="*/ 71663 h 295501"/>
                <a:gd name="connsiteX18" fmla="*/ 361950 w 387413"/>
                <a:gd name="connsiteY18" fmla="*/ 57376 h 295501"/>
                <a:gd name="connsiteX19" fmla="*/ 371475 w 387413"/>
                <a:gd name="connsiteY19" fmla="*/ 28801 h 295501"/>
                <a:gd name="connsiteX20" fmla="*/ 381000 w 387413"/>
                <a:gd name="connsiteY20" fmla="*/ 14513 h 295501"/>
                <a:gd name="connsiteX21" fmla="*/ 385763 w 387413"/>
                <a:gd name="connsiteY21" fmla="*/ 226 h 295501"/>
                <a:gd name="connsiteX22" fmla="*/ 357188 w 387413"/>
                <a:gd name="connsiteY22" fmla="*/ 9751 h 295501"/>
                <a:gd name="connsiteX23" fmla="*/ 342900 w 387413"/>
                <a:gd name="connsiteY23" fmla="*/ 24038 h 295501"/>
                <a:gd name="connsiteX24" fmla="*/ 314325 w 387413"/>
                <a:gd name="connsiteY24" fmla="*/ 43088 h 295501"/>
                <a:gd name="connsiteX25" fmla="*/ 285750 w 387413"/>
                <a:gd name="connsiteY25" fmla="*/ 66901 h 295501"/>
                <a:gd name="connsiteX26" fmla="*/ 271463 w 387413"/>
                <a:gd name="connsiteY26" fmla="*/ 71663 h 295501"/>
                <a:gd name="connsiteX27" fmla="*/ 242888 w 387413"/>
                <a:gd name="connsiteY27" fmla="*/ 90713 h 295501"/>
                <a:gd name="connsiteX28" fmla="*/ 228600 w 387413"/>
                <a:gd name="connsiteY28" fmla="*/ 100238 h 295501"/>
                <a:gd name="connsiteX29" fmla="*/ 219075 w 387413"/>
                <a:gd name="connsiteY29" fmla="*/ 114526 h 295501"/>
                <a:gd name="connsiteX30" fmla="*/ 204788 w 387413"/>
                <a:gd name="connsiteY30" fmla="*/ 128813 h 295501"/>
                <a:gd name="connsiteX31" fmla="*/ 180975 w 387413"/>
                <a:gd name="connsiteY31" fmla="*/ 166913 h 295501"/>
                <a:gd name="connsiteX32" fmla="*/ 161925 w 387413"/>
                <a:gd name="connsiteY32" fmla="*/ 185963 h 295501"/>
                <a:gd name="connsiteX33" fmla="*/ 142875 w 387413"/>
                <a:gd name="connsiteY33" fmla="*/ 205013 h 295501"/>
                <a:gd name="connsiteX34" fmla="*/ 119063 w 387413"/>
                <a:gd name="connsiteY34" fmla="*/ 228826 h 295501"/>
                <a:gd name="connsiteX35" fmla="*/ 90488 w 387413"/>
                <a:gd name="connsiteY35" fmla="*/ 252638 h 295501"/>
                <a:gd name="connsiteX36" fmla="*/ 66675 w 387413"/>
                <a:gd name="connsiteY36" fmla="*/ 276451 h 295501"/>
                <a:gd name="connsiteX37" fmla="*/ 52388 w 387413"/>
                <a:gd name="connsiteY37" fmla="*/ 281213 h 295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387413" h="295501">
                  <a:moveTo>
                    <a:pt x="0" y="295501"/>
                  </a:moveTo>
                  <a:cubicBezTo>
                    <a:pt x="7938" y="292326"/>
                    <a:pt x="15808" y="288978"/>
                    <a:pt x="23813" y="285976"/>
                  </a:cubicBezTo>
                  <a:cubicBezTo>
                    <a:pt x="28513" y="284213"/>
                    <a:pt x="33610" y="283458"/>
                    <a:pt x="38100" y="281213"/>
                  </a:cubicBezTo>
                  <a:cubicBezTo>
                    <a:pt x="43220" y="278653"/>
                    <a:pt x="47157" y="274013"/>
                    <a:pt x="52388" y="271688"/>
                  </a:cubicBezTo>
                  <a:cubicBezTo>
                    <a:pt x="72769" y="262630"/>
                    <a:pt x="80613" y="262944"/>
                    <a:pt x="100013" y="257401"/>
                  </a:cubicBezTo>
                  <a:cubicBezTo>
                    <a:pt x="144710" y="244630"/>
                    <a:pt x="72724" y="262407"/>
                    <a:pt x="138113" y="247876"/>
                  </a:cubicBezTo>
                  <a:cubicBezTo>
                    <a:pt x="144503" y="246456"/>
                    <a:pt x="150894" y="244994"/>
                    <a:pt x="157163" y="243113"/>
                  </a:cubicBezTo>
                  <a:cubicBezTo>
                    <a:pt x="166780" y="240228"/>
                    <a:pt x="175998" y="236023"/>
                    <a:pt x="185738" y="233588"/>
                  </a:cubicBezTo>
                  <a:cubicBezTo>
                    <a:pt x="198438" y="230413"/>
                    <a:pt x="211001" y="226630"/>
                    <a:pt x="223838" y="224063"/>
                  </a:cubicBezTo>
                  <a:cubicBezTo>
                    <a:pt x="231775" y="222476"/>
                    <a:pt x="239841" y="221431"/>
                    <a:pt x="247650" y="219301"/>
                  </a:cubicBezTo>
                  <a:cubicBezTo>
                    <a:pt x="257336" y="216659"/>
                    <a:pt x="276225" y="209776"/>
                    <a:pt x="276225" y="209776"/>
                  </a:cubicBezTo>
                  <a:cubicBezTo>
                    <a:pt x="279400" y="205013"/>
                    <a:pt x="281703" y="199535"/>
                    <a:pt x="285750" y="195488"/>
                  </a:cubicBezTo>
                  <a:cubicBezTo>
                    <a:pt x="289797" y="191441"/>
                    <a:pt x="297004" y="190817"/>
                    <a:pt x="300038" y="185963"/>
                  </a:cubicBezTo>
                  <a:cubicBezTo>
                    <a:pt x="305359" y="177449"/>
                    <a:pt x="303994" y="165742"/>
                    <a:pt x="309563" y="157388"/>
                  </a:cubicBezTo>
                  <a:lnTo>
                    <a:pt x="319088" y="143101"/>
                  </a:lnTo>
                  <a:cubicBezTo>
                    <a:pt x="320675" y="138338"/>
                    <a:pt x="321412" y="133201"/>
                    <a:pt x="323850" y="128813"/>
                  </a:cubicBezTo>
                  <a:cubicBezTo>
                    <a:pt x="329409" y="118806"/>
                    <a:pt x="339280" y="111098"/>
                    <a:pt x="342900" y="100238"/>
                  </a:cubicBezTo>
                  <a:cubicBezTo>
                    <a:pt x="346075" y="90713"/>
                    <a:pt x="346856" y="80017"/>
                    <a:pt x="352425" y="71663"/>
                  </a:cubicBezTo>
                  <a:cubicBezTo>
                    <a:pt x="355600" y="66901"/>
                    <a:pt x="359625" y="62606"/>
                    <a:pt x="361950" y="57376"/>
                  </a:cubicBezTo>
                  <a:cubicBezTo>
                    <a:pt x="366028" y="48201"/>
                    <a:pt x="365906" y="37155"/>
                    <a:pt x="371475" y="28801"/>
                  </a:cubicBezTo>
                  <a:cubicBezTo>
                    <a:pt x="374650" y="24038"/>
                    <a:pt x="378440" y="19633"/>
                    <a:pt x="381000" y="14513"/>
                  </a:cubicBezTo>
                  <a:cubicBezTo>
                    <a:pt x="383245" y="10023"/>
                    <a:pt x="390686" y="1210"/>
                    <a:pt x="385763" y="226"/>
                  </a:cubicBezTo>
                  <a:cubicBezTo>
                    <a:pt x="375918" y="-1743"/>
                    <a:pt x="357188" y="9751"/>
                    <a:pt x="357188" y="9751"/>
                  </a:cubicBezTo>
                  <a:cubicBezTo>
                    <a:pt x="352425" y="14513"/>
                    <a:pt x="348216" y="19903"/>
                    <a:pt x="342900" y="24038"/>
                  </a:cubicBezTo>
                  <a:cubicBezTo>
                    <a:pt x="333864" y="31066"/>
                    <a:pt x="322419" y="34993"/>
                    <a:pt x="314325" y="43088"/>
                  </a:cubicBezTo>
                  <a:cubicBezTo>
                    <a:pt x="303791" y="53623"/>
                    <a:pt x="299013" y="60270"/>
                    <a:pt x="285750" y="66901"/>
                  </a:cubicBezTo>
                  <a:cubicBezTo>
                    <a:pt x="281260" y="69146"/>
                    <a:pt x="276225" y="70076"/>
                    <a:pt x="271463" y="71663"/>
                  </a:cubicBezTo>
                  <a:lnTo>
                    <a:pt x="242888" y="90713"/>
                  </a:lnTo>
                  <a:lnTo>
                    <a:pt x="228600" y="100238"/>
                  </a:lnTo>
                  <a:cubicBezTo>
                    <a:pt x="225425" y="105001"/>
                    <a:pt x="222739" y="110129"/>
                    <a:pt x="219075" y="114526"/>
                  </a:cubicBezTo>
                  <a:cubicBezTo>
                    <a:pt x="214763" y="119700"/>
                    <a:pt x="208059" y="122926"/>
                    <a:pt x="204788" y="128813"/>
                  </a:cubicBezTo>
                  <a:cubicBezTo>
                    <a:pt x="181452" y="170819"/>
                    <a:pt x="210459" y="147258"/>
                    <a:pt x="180975" y="166913"/>
                  </a:cubicBezTo>
                  <a:cubicBezTo>
                    <a:pt x="168276" y="205014"/>
                    <a:pt x="187325" y="160563"/>
                    <a:pt x="161925" y="185963"/>
                  </a:cubicBezTo>
                  <a:cubicBezTo>
                    <a:pt x="136525" y="211363"/>
                    <a:pt x="180976" y="192314"/>
                    <a:pt x="142875" y="205013"/>
                  </a:cubicBezTo>
                  <a:cubicBezTo>
                    <a:pt x="125414" y="231205"/>
                    <a:pt x="142873" y="208985"/>
                    <a:pt x="119063" y="228826"/>
                  </a:cubicBezTo>
                  <a:cubicBezTo>
                    <a:pt x="82394" y="259383"/>
                    <a:pt x="125960" y="228989"/>
                    <a:pt x="90488" y="252638"/>
                  </a:cubicBezTo>
                  <a:cubicBezTo>
                    <a:pt x="80963" y="266926"/>
                    <a:pt x="82551" y="268513"/>
                    <a:pt x="66675" y="276451"/>
                  </a:cubicBezTo>
                  <a:cubicBezTo>
                    <a:pt x="62185" y="278696"/>
                    <a:pt x="52388" y="281213"/>
                    <a:pt x="52388" y="281213"/>
                  </a:cubicBezTo>
                </a:path>
              </a:pathLst>
            </a:custGeom>
            <a:noFill/>
            <a:ln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2" name="Figura a mano libera 11"/>
            <p:cNvSpPr/>
            <p:nvPr/>
          </p:nvSpPr>
          <p:spPr>
            <a:xfrm>
              <a:off x="4638675" y="5510213"/>
              <a:ext cx="805027" cy="433387"/>
            </a:xfrm>
            <a:custGeom>
              <a:avLst/>
              <a:gdLst>
                <a:gd name="connsiteX0" fmla="*/ 4763 w 805027"/>
                <a:gd name="connsiteY0" fmla="*/ 433387 h 433387"/>
                <a:gd name="connsiteX1" fmla="*/ 38100 w 805027"/>
                <a:gd name="connsiteY1" fmla="*/ 428625 h 433387"/>
                <a:gd name="connsiteX2" fmla="*/ 66675 w 805027"/>
                <a:gd name="connsiteY2" fmla="*/ 423862 h 433387"/>
                <a:gd name="connsiteX3" fmla="*/ 252413 w 805027"/>
                <a:gd name="connsiteY3" fmla="*/ 409575 h 433387"/>
                <a:gd name="connsiteX4" fmla="*/ 285750 w 805027"/>
                <a:gd name="connsiteY4" fmla="*/ 400050 h 433387"/>
                <a:gd name="connsiteX5" fmla="*/ 314325 w 805027"/>
                <a:gd name="connsiteY5" fmla="*/ 385762 h 433387"/>
                <a:gd name="connsiteX6" fmla="*/ 328613 w 805027"/>
                <a:gd name="connsiteY6" fmla="*/ 371475 h 433387"/>
                <a:gd name="connsiteX7" fmla="*/ 342900 w 805027"/>
                <a:gd name="connsiteY7" fmla="*/ 361950 h 433387"/>
                <a:gd name="connsiteX8" fmla="*/ 385763 w 805027"/>
                <a:gd name="connsiteY8" fmla="*/ 323850 h 433387"/>
                <a:gd name="connsiteX9" fmla="*/ 390525 w 805027"/>
                <a:gd name="connsiteY9" fmla="*/ 309562 h 433387"/>
                <a:gd name="connsiteX10" fmla="*/ 419100 w 805027"/>
                <a:gd name="connsiteY10" fmla="*/ 290512 h 433387"/>
                <a:gd name="connsiteX11" fmla="*/ 442913 w 805027"/>
                <a:gd name="connsiteY11" fmla="*/ 266700 h 433387"/>
                <a:gd name="connsiteX12" fmla="*/ 452438 w 805027"/>
                <a:gd name="connsiteY12" fmla="*/ 252412 h 433387"/>
                <a:gd name="connsiteX13" fmla="*/ 495300 w 805027"/>
                <a:gd name="connsiteY13" fmla="*/ 228600 h 433387"/>
                <a:gd name="connsiteX14" fmla="*/ 519113 w 805027"/>
                <a:gd name="connsiteY14" fmla="*/ 209550 h 433387"/>
                <a:gd name="connsiteX15" fmla="*/ 561975 w 805027"/>
                <a:gd name="connsiteY15" fmla="*/ 180975 h 433387"/>
                <a:gd name="connsiteX16" fmla="*/ 576263 w 805027"/>
                <a:gd name="connsiteY16" fmla="*/ 171450 h 433387"/>
                <a:gd name="connsiteX17" fmla="*/ 590550 w 805027"/>
                <a:gd name="connsiteY17" fmla="*/ 166687 h 433387"/>
                <a:gd name="connsiteX18" fmla="*/ 623888 w 805027"/>
                <a:gd name="connsiteY18" fmla="*/ 142875 h 433387"/>
                <a:gd name="connsiteX19" fmla="*/ 652463 w 805027"/>
                <a:gd name="connsiteY19" fmla="*/ 123825 h 433387"/>
                <a:gd name="connsiteX20" fmla="*/ 666750 w 805027"/>
                <a:gd name="connsiteY20" fmla="*/ 119062 h 433387"/>
                <a:gd name="connsiteX21" fmla="*/ 695325 w 805027"/>
                <a:gd name="connsiteY21" fmla="*/ 104775 h 433387"/>
                <a:gd name="connsiteX22" fmla="*/ 723900 w 805027"/>
                <a:gd name="connsiteY22" fmla="*/ 90487 h 433387"/>
                <a:gd name="connsiteX23" fmla="*/ 738188 w 805027"/>
                <a:gd name="connsiteY23" fmla="*/ 80962 h 433387"/>
                <a:gd name="connsiteX24" fmla="*/ 747713 w 805027"/>
                <a:gd name="connsiteY24" fmla="*/ 66675 h 433387"/>
                <a:gd name="connsiteX25" fmla="*/ 762000 w 805027"/>
                <a:gd name="connsiteY25" fmla="*/ 57150 h 433387"/>
                <a:gd name="connsiteX26" fmla="*/ 795338 w 805027"/>
                <a:gd name="connsiteY26" fmla="*/ 19050 h 433387"/>
                <a:gd name="connsiteX27" fmla="*/ 804863 w 805027"/>
                <a:gd name="connsiteY27" fmla="*/ 4762 h 433387"/>
                <a:gd name="connsiteX28" fmla="*/ 790575 w 805027"/>
                <a:gd name="connsiteY28" fmla="*/ 0 h 433387"/>
                <a:gd name="connsiteX29" fmla="*/ 719138 w 805027"/>
                <a:gd name="connsiteY29" fmla="*/ 4762 h 433387"/>
                <a:gd name="connsiteX30" fmla="*/ 685800 w 805027"/>
                <a:gd name="connsiteY30" fmla="*/ 14287 h 433387"/>
                <a:gd name="connsiteX31" fmla="*/ 638175 w 805027"/>
                <a:gd name="connsiteY31" fmla="*/ 23812 h 433387"/>
                <a:gd name="connsiteX32" fmla="*/ 623888 w 805027"/>
                <a:gd name="connsiteY32" fmla="*/ 28575 h 433387"/>
                <a:gd name="connsiteX33" fmla="*/ 576263 w 805027"/>
                <a:gd name="connsiteY33" fmla="*/ 38100 h 433387"/>
                <a:gd name="connsiteX34" fmla="*/ 542925 w 805027"/>
                <a:gd name="connsiteY34" fmla="*/ 47625 h 433387"/>
                <a:gd name="connsiteX35" fmla="*/ 519113 w 805027"/>
                <a:gd name="connsiteY35" fmla="*/ 52387 h 433387"/>
                <a:gd name="connsiteX36" fmla="*/ 504825 w 805027"/>
                <a:gd name="connsiteY36" fmla="*/ 57150 h 433387"/>
                <a:gd name="connsiteX37" fmla="*/ 485775 w 805027"/>
                <a:gd name="connsiteY37" fmla="*/ 61912 h 433387"/>
                <a:gd name="connsiteX38" fmla="*/ 461963 w 805027"/>
                <a:gd name="connsiteY38" fmla="*/ 66675 h 433387"/>
                <a:gd name="connsiteX39" fmla="*/ 414338 w 805027"/>
                <a:gd name="connsiteY39" fmla="*/ 85725 h 433387"/>
                <a:gd name="connsiteX40" fmla="*/ 400050 w 805027"/>
                <a:gd name="connsiteY40" fmla="*/ 95250 h 433387"/>
                <a:gd name="connsiteX41" fmla="*/ 371475 w 805027"/>
                <a:gd name="connsiteY41" fmla="*/ 104775 h 433387"/>
                <a:gd name="connsiteX42" fmla="*/ 328613 w 805027"/>
                <a:gd name="connsiteY42" fmla="*/ 128587 h 433387"/>
                <a:gd name="connsiteX43" fmla="*/ 271463 w 805027"/>
                <a:gd name="connsiteY43" fmla="*/ 166687 h 433387"/>
                <a:gd name="connsiteX44" fmla="*/ 257175 w 805027"/>
                <a:gd name="connsiteY44" fmla="*/ 176212 h 433387"/>
                <a:gd name="connsiteX45" fmla="*/ 242888 w 805027"/>
                <a:gd name="connsiteY45" fmla="*/ 185737 h 433387"/>
                <a:gd name="connsiteX46" fmla="*/ 228600 w 805027"/>
                <a:gd name="connsiteY46" fmla="*/ 190500 h 433387"/>
                <a:gd name="connsiteX47" fmla="*/ 200025 w 805027"/>
                <a:gd name="connsiteY47" fmla="*/ 204787 h 433387"/>
                <a:gd name="connsiteX48" fmla="*/ 171450 w 805027"/>
                <a:gd name="connsiteY48" fmla="*/ 223837 h 433387"/>
                <a:gd name="connsiteX49" fmla="*/ 157163 w 805027"/>
                <a:gd name="connsiteY49" fmla="*/ 228600 h 433387"/>
                <a:gd name="connsiteX50" fmla="*/ 142875 w 805027"/>
                <a:gd name="connsiteY50" fmla="*/ 238125 h 433387"/>
                <a:gd name="connsiteX51" fmla="*/ 128588 w 805027"/>
                <a:gd name="connsiteY51" fmla="*/ 242887 h 433387"/>
                <a:gd name="connsiteX52" fmla="*/ 85725 w 805027"/>
                <a:gd name="connsiteY52" fmla="*/ 252412 h 433387"/>
                <a:gd name="connsiteX53" fmla="*/ 57150 w 805027"/>
                <a:gd name="connsiteY53" fmla="*/ 261937 h 433387"/>
                <a:gd name="connsiteX54" fmla="*/ 33338 w 805027"/>
                <a:gd name="connsiteY54" fmla="*/ 266700 h 433387"/>
                <a:gd name="connsiteX55" fmla="*/ 0 w 805027"/>
                <a:gd name="connsiteY55" fmla="*/ 271462 h 433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805027" h="433387">
                  <a:moveTo>
                    <a:pt x="4763" y="433387"/>
                  </a:moveTo>
                  <a:lnTo>
                    <a:pt x="38100" y="428625"/>
                  </a:lnTo>
                  <a:cubicBezTo>
                    <a:pt x="47644" y="427157"/>
                    <a:pt x="57050" y="424642"/>
                    <a:pt x="66675" y="423862"/>
                  </a:cubicBezTo>
                  <a:cubicBezTo>
                    <a:pt x="287619" y="405947"/>
                    <a:pt x="149668" y="422417"/>
                    <a:pt x="252413" y="409575"/>
                  </a:cubicBezTo>
                  <a:cubicBezTo>
                    <a:pt x="258512" y="408050"/>
                    <a:pt x="278921" y="403465"/>
                    <a:pt x="285750" y="400050"/>
                  </a:cubicBezTo>
                  <a:cubicBezTo>
                    <a:pt x="322686" y="381582"/>
                    <a:pt x="278408" y="397736"/>
                    <a:pt x="314325" y="385762"/>
                  </a:cubicBezTo>
                  <a:cubicBezTo>
                    <a:pt x="319088" y="381000"/>
                    <a:pt x="323439" y="375787"/>
                    <a:pt x="328613" y="371475"/>
                  </a:cubicBezTo>
                  <a:cubicBezTo>
                    <a:pt x="333010" y="367811"/>
                    <a:pt x="338622" y="365753"/>
                    <a:pt x="342900" y="361950"/>
                  </a:cubicBezTo>
                  <a:cubicBezTo>
                    <a:pt x="391830" y="318456"/>
                    <a:pt x="353337" y="345466"/>
                    <a:pt x="385763" y="323850"/>
                  </a:cubicBezTo>
                  <a:cubicBezTo>
                    <a:pt x="387350" y="319087"/>
                    <a:pt x="386975" y="313112"/>
                    <a:pt x="390525" y="309562"/>
                  </a:cubicBezTo>
                  <a:cubicBezTo>
                    <a:pt x="398620" y="301467"/>
                    <a:pt x="419100" y="290512"/>
                    <a:pt x="419100" y="290512"/>
                  </a:cubicBezTo>
                  <a:cubicBezTo>
                    <a:pt x="444502" y="252410"/>
                    <a:pt x="411160" y="298453"/>
                    <a:pt x="442913" y="266700"/>
                  </a:cubicBezTo>
                  <a:cubicBezTo>
                    <a:pt x="446960" y="262653"/>
                    <a:pt x="448130" y="256181"/>
                    <a:pt x="452438" y="252412"/>
                  </a:cubicBezTo>
                  <a:cubicBezTo>
                    <a:pt x="472593" y="234776"/>
                    <a:pt x="475677" y="235141"/>
                    <a:pt x="495300" y="228600"/>
                  </a:cubicBezTo>
                  <a:cubicBezTo>
                    <a:pt x="512900" y="202199"/>
                    <a:pt x="494755" y="223082"/>
                    <a:pt x="519113" y="209550"/>
                  </a:cubicBezTo>
                  <a:cubicBezTo>
                    <a:pt x="519123" y="209544"/>
                    <a:pt x="554826" y="185741"/>
                    <a:pt x="561975" y="180975"/>
                  </a:cubicBezTo>
                  <a:cubicBezTo>
                    <a:pt x="566738" y="177800"/>
                    <a:pt x="570833" y="173260"/>
                    <a:pt x="576263" y="171450"/>
                  </a:cubicBezTo>
                  <a:cubicBezTo>
                    <a:pt x="581025" y="169862"/>
                    <a:pt x="586060" y="168932"/>
                    <a:pt x="590550" y="166687"/>
                  </a:cubicBezTo>
                  <a:cubicBezTo>
                    <a:pt x="598293" y="162815"/>
                    <a:pt x="618493" y="146652"/>
                    <a:pt x="623888" y="142875"/>
                  </a:cubicBezTo>
                  <a:cubicBezTo>
                    <a:pt x="633266" y="136310"/>
                    <a:pt x="641603" y="127446"/>
                    <a:pt x="652463" y="123825"/>
                  </a:cubicBezTo>
                  <a:cubicBezTo>
                    <a:pt x="657225" y="122237"/>
                    <a:pt x="662260" y="121307"/>
                    <a:pt x="666750" y="119062"/>
                  </a:cubicBezTo>
                  <a:cubicBezTo>
                    <a:pt x="703671" y="100601"/>
                    <a:pt x="659422" y="116742"/>
                    <a:pt x="695325" y="104775"/>
                  </a:cubicBezTo>
                  <a:cubicBezTo>
                    <a:pt x="736274" y="77477"/>
                    <a:pt x="684464" y="110206"/>
                    <a:pt x="723900" y="90487"/>
                  </a:cubicBezTo>
                  <a:cubicBezTo>
                    <a:pt x="729020" y="87927"/>
                    <a:pt x="733425" y="84137"/>
                    <a:pt x="738188" y="80962"/>
                  </a:cubicBezTo>
                  <a:cubicBezTo>
                    <a:pt x="741363" y="76200"/>
                    <a:pt x="743666" y="70722"/>
                    <a:pt x="747713" y="66675"/>
                  </a:cubicBezTo>
                  <a:cubicBezTo>
                    <a:pt x="751760" y="62628"/>
                    <a:pt x="758231" y="61458"/>
                    <a:pt x="762000" y="57150"/>
                  </a:cubicBezTo>
                  <a:cubicBezTo>
                    <a:pt x="800892" y="12702"/>
                    <a:pt x="763191" y="40480"/>
                    <a:pt x="795338" y="19050"/>
                  </a:cubicBezTo>
                  <a:cubicBezTo>
                    <a:pt x="798513" y="14287"/>
                    <a:pt x="806251" y="10315"/>
                    <a:pt x="804863" y="4762"/>
                  </a:cubicBezTo>
                  <a:cubicBezTo>
                    <a:pt x="803645" y="-108"/>
                    <a:pt x="795595" y="0"/>
                    <a:pt x="790575" y="0"/>
                  </a:cubicBezTo>
                  <a:cubicBezTo>
                    <a:pt x="766710" y="0"/>
                    <a:pt x="742950" y="3175"/>
                    <a:pt x="719138" y="4762"/>
                  </a:cubicBezTo>
                  <a:cubicBezTo>
                    <a:pt x="704140" y="9762"/>
                    <a:pt x="702550" y="10698"/>
                    <a:pt x="685800" y="14287"/>
                  </a:cubicBezTo>
                  <a:cubicBezTo>
                    <a:pt x="669970" y="17679"/>
                    <a:pt x="653533" y="18692"/>
                    <a:pt x="638175" y="23812"/>
                  </a:cubicBezTo>
                  <a:cubicBezTo>
                    <a:pt x="633413" y="25400"/>
                    <a:pt x="628779" y="27446"/>
                    <a:pt x="623888" y="28575"/>
                  </a:cubicBezTo>
                  <a:cubicBezTo>
                    <a:pt x="608113" y="32215"/>
                    <a:pt x="591622" y="32981"/>
                    <a:pt x="576263" y="38100"/>
                  </a:cubicBezTo>
                  <a:cubicBezTo>
                    <a:pt x="560358" y="43401"/>
                    <a:pt x="560857" y="43640"/>
                    <a:pt x="542925" y="47625"/>
                  </a:cubicBezTo>
                  <a:cubicBezTo>
                    <a:pt x="535023" y="49381"/>
                    <a:pt x="526966" y="50424"/>
                    <a:pt x="519113" y="52387"/>
                  </a:cubicBezTo>
                  <a:cubicBezTo>
                    <a:pt x="514243" y="53605"/>
                    <a:pt x="509652" y="55771"/>
                    <a:pt x="504825" y="57150"/>
                  </a:cubicBezTo>
                  <a:cubicBezTo>
                    <a:pt x="498531" y="58948"/>
                    <a:pt x="492165" y="60492"/>
                    <a:pt x="485775" y="61912"/>
                  </a:cubicBezTo>
                  <a:cubicBezTo>
                    <a:pt x="477873" y="63668"/>
                    <a:pt x="469772" y="64545"/>
                    <a:pt x="461963" y="66675"/>
                  </a:cubicBezTo>
                  <a:cubicBezTo>
                    <a:pt x="443295" y="71766"/>
                    <a:pt x="430600" y="76432"/>
                    <a:pt x="414338" y="85725"/>
                  </a:cubicBezTo>
                  <a:cubicBezTo>
                    <a:pt x="409368" y="88565"/>
                    <a:pt x="405281" y="92925"/>
                    <a:pt x="400050" y="95250"/>
                  </a:cubicBezTo>
                  <a:cubicBezTo>
                    <a:pt x="390875" y="99328"/>
                    <a:pt x="379829" y="99206"/>
                    <a:pt x="371475" y="104775"/>
                  </a:cubicBezTo>
                  <a:cubicBezTo>
                    <a:pt x="338723" y="126610"/>
                    <a:pt x="353760" y="120205"/>
                    <a:pt x="328613" y="128587"/>
                  </a:cubicBezTo>
                  <a:lnTo>
                    <a:pt x="271463" y="166687"/>
                  </a:lnTo>
                  <a:lnTo>
                    <a:pt x="257175" y="176212"/>
                  </a:lnTo>
                  <a:cubicBezTo>
                    <a:pt x="252413" y="179387"/>
                    <a:pt x="248318" y="183927"/>
                    <a:pt x="242888" y="185737"/>
                  </a:cubicBezTo>
                  <a:cubicBezTo>
                    <a:pt x="238125" y="187325"/>
                    <a:pt x="233090" y="188255"/>
                    <a:pt x="228600" y="190500"/>
                  </a:cubicBezTo>
                  <a:cubicBezTo>
                    <a:pt x="191678" y="208961"/>
                    <a:pt x="235932" y="192820"/>
                    <a:pt x="200025" y="204787"/>
                  </a:cubicBezTo>
                  <a:cubicBezTo>
                    <a:pt x="190500" y="211137"/>
                    <a:pt x="182310" y="220216"/>
                    <a:pt x="171450" y="223837"/>
                  </a:cubicBezTo>
                  <a:cubicBezTo>
                    <a:pt x="166688" y="225425"/>
                    <a:pt x="161653" y="226355"/>
                    <a:pt x="157163" y="228600"/>
                  </a:cubicBezTo>
                  <a:cubicBezTo>
                    <a:pt x="152043" y="231160"/>
                    <a:pt x="147995" y="235565"/>
                    <a:pt x="142875" y="238125"/>
                  </a:cubicBezTo>
                  <a:cubicBezTo>
                    <a:pt x="138385" y="240370"/>
                    <a:pt x="133458" y="241669"/>
                    <a:pt x="128588" y="242887"/>
                  </a:cubicBezTo>
                  <a:cubicBezTo>
                    <a:pt x="101419" y="249679"/>
                    <a:pt x="110152" y="245084"/>
                    <a:pt x="85725" y="252412"/>
                  </a:cubicBezTo>
                  <a:cubicBezTo>
                    <a:pt x="76108" y="255297"/>
                    <a:pt x="66995" y="259968"/>
                    <a:pt x="57150" y="261937"/>
                  </a:cubicBezTo>
                  <a:cubicBezTo>
                    <a:pt x="49213" y="263525"/>
                    <a:pt x="41322" y="265369"/>
                    <a:pt x="33338" y="266700"/>
                  </a:cubicBezTo>
                  <a:cubicBezTo>
                    <a:pt x="22265" y="268545"/>
                    <a:pt x="0" y="271462"/>
                    <a:pt x="0" y="271462"/>
                  </a:cubicBezTo>
                </a:path>
              </a:pathLst>
            </a:custGeom>
            <a:noFill/>
            <a:ln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29" name="Figura a mano libera 28"/>
          <p:cNvSpPr/>
          <p:nvPr/>
        </p:nvSpPr>
        <p:spPr>
          <a:xfrm>
            <a:off x="5384989" y="2246866"/>
            <a:ext cx="1277510" cy="578403"/>
          </a:xfrm>
          <a:custGeom>
            <a:avLst/>
            <a:gdLst>
              <a:gd name="connsiteX0" fmla="*/ 0 w 1209675"/>
              <a:gd name="connsiteY0" fmla="*/ 547690 h 547690"/>
              <a:gd name="connsiteX1" fmla="*/ 4763 w 1209675"/>
              <a:gd name="connsiteY1" fmla="*/ 471490 h 547690"/>
              <a:gd name="connsiteX2" fmla="*/ 28575 w 1209675"/>
              <a:gd name="connsiteY2" fmla="*/ 428627 h 547690"/>
              <a:gd name="connsiteX3" fmla="*/ 38100 w 1209675"/>
              <a:gd name="connsiteY3" fmla="*/ 414340 h 547690"/>
              <a:gd name="connsiteX4" fmla="*/ 42863 w 1209675"/>
              <a:gd name="connsiteY4" fmla="*/ 400052 h 547690"/>
              <a:gd name="connsiteX5" fmla="*/ 76200 w 1209675"/>
              <a:gd name="connsiteY5" fmla="*/ 357190 h 547690"/>
              <a:gd name="connsiteX6" fmla="*/ 80963 w 1209675"/>
              <a:gd name="connsiteY6" fmla="*/ 342902 h 547690"/>
              <a:gd name="connsiteX7" fmla="*/ 109538 w 1209675"/>
              <a:gd name="connsiteY7" fmla="*/ 319090 h 547690"/>
              <a:gd name="connsiteX8" fmla="*/ 133350 w 1209675"/>
              <a:gd name="connsiteY8" fmla="*/ 276227 h 547690"/>
              <a:gd name="connsiteX9" fmla="*/ 147638 w 1209675"/>
              <a:gd name="connsiteY9" fmla="*/ 247652 h 547690"/>
              <a:gd name="connsiteX10" fmla="*/ 152400 w 1209675"/>
              <a:gd name="connsiteY10" fmla="*/ 233365 h 547690"/>
              <a:gd name="connsiteX11" fmla="*/ 171450 w 1209675"/>
              <a:gd name="connsiteY11" fmla="*/ 204790 h 547690"/>
              <a:gd name="connsiteX12" fmla="*/ 176213 w 1209675"/>
              <a:gd name="connsiteY12" fmla="*/ 190502 h 547690"/>
              <a:gd name="connsiteX13" fmla="*/ 185738 w 1209675"/>
              <a:gd name="connsiteY13" fmla="*/ 176215 h 547690"/>
              <a:gd name="connsiteX14" fmla="*/ 214313 w 1209675"/>
              <a:gd name="connsiteY14" fmla="*/ 152402 h 547690"/>
              <a:gd name="connsiteX15" fmla="*/ 228600 w 1209675"/>
              <a:gd name="connsiteY15" fmla="*/ 147640 h 547690"/>
              <a:gd name="connsiteX16" fmla="*/ 257175 w 1209675"/>
              <a:gd name="connsiteY16" fmla="*/ 128590 h 547690"/>
              <a:gd name="connsiteX17" fmla="*/ 285750 w 1209675"/>
              <a:gd name="connsiteY17" fmla="*/ 119065 h 547690"/>
              <a:gd name="connsiteX18" fmla="*/ 304800 w 1209675"/>
              <a:gd name="connsiteY18" fmla="*/ 109540 h 547690"/>
              <a:gd name="connsiteX19" fmla="*/ 333375 w 1209675"/>
              <a:gd name="connsiteY19" fmla="*/ 100015 h 547690"/>
              <a:gd name="connsiteX20" fmla="*/ 376238 w 1209675"/>
              <a:gd name="connsiteY20" fmla="*/ 85727 h 547690"/>
              <a:gd name="connsiteX21" fmla="*/ 409575 w 1209675"/>
              <a:gd name="connsiteY21" fmla="*/ 71440 h 547690"/>
              <a:gd name="connsiteX22" fmla="*/ 438150 w 1209675"/>
              <a:gd name="connsiteY22" fmla="*/ 61915 h 547690"/>
              <a:gd name="connsiteX23" fmla="*/ 466725 w 1209675"/>
              <a:gd name="connsiteY23" fmla="*/ 52390 h 547690"/>
              <a:gd name="connsiteX24" fmla="*/ 542925 w 1209675"/>
              <a:gd name="connsiteY24" fmla="*/ 42865 h 547690"/>
              <a:gd name="connsiteX25" fmla="*/ 585788 w 1209675"/>
              <a:gd name="connsiteY25" fmla="*/ 33340 h 547690"/>
              <a:gd name="connsiteX26" fmla="*/ 638175 w 1209675"/>
              <a:gd name="connsiteY26" fmla="*/ 23815 h 547690"/>
              <a:gd name="connsiteX27" fmla="*/ 652463 w 1209675"/>
              <a:gd name="connsiteY27" fmla="*/ 19052 h 547690"/>
              <a:gd name="connsiteX28" fmla="*/ 819150 w 1209675"/>
              <a:gd name="connsiteY28" fmla="*/ 19052 h 547690"/>
              <a:gd name="connsiteX29" fmla="*/ 1019175 w 1209675"/>
              <a:gd name="connsiteY29" fmla="*/ 19052 h 547690"/>
              <a:gd name="connsiteX30" fmla="*/ 1123950 w 1209675"/>
              <a:gd name="connsiteY30" fmla="*/ 9527 h 547690"/>
              <a:gd name="connsiteX31" fmla="*/ 1143000 w 1209675"/>
              <a:gd name="connsiteY31" fmla="*/ 4765 h 547690"/>
              <a:gd name="connsiteX32" fmla="*/ 1209675 w 1209675"/>
              <a:gd name="connsiteY32" fmla="*/ 2 h 547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209675" h="547690">
                <a:moveTo>
                  <a:pt x="0" y="547690"/>
                </a:moveTo>
                <a:cubicBezTo>
                  <a:pt x="1588" y="522290"/>
                  <a:pt x="2099" y="496800"/>
                  <a:pt x="4763" y="471490"/>
                </a:cubicBezTo>
                <a:cubicBezTo>
                  <a:pt x="6335" y="456556"/>
                  <a:pt x="22268" y="438087"/>
                  <a:pt x="28575" y="428627"/>
                </a:cubicBezTo>
                <a:cubicBezTo>
                  <a:pt x="31750" y="423865"/>
                  <a:pt x="36290" y="419770"/>
                  <a:pt x="38100" y="414340"/>
                </a:cubicBezTo>
                <a:cubicBezTo>
                  <a:pt x="39688" y="409577"/>
                  <a:pt x="40078" y="404229"/>
                  <a:pt x="42863" y="400052"/>
                </a:cubicBezTo>
                <a:cubicBezTo>
                  <a:pt x="59301" y="375395"/>
                  <a:pt x="63517" y="395236"/>
                  <a:pt x="76200" y="357190"/>
                </a:cubicBezTo>
                <a:cubicBezTo>
                  <a:pt x="77788" y="352427"/>
                  <a:pt x="78178" y="347079"/>
                  <a:pt x="80963" y="342902"/>
                </a:cubicBezTo>
                <a:cubicBezTo>
                  <a:pt x="88297" y="331901"/>
                  <a:pt x="98995" y="326118"/>
                  <a:pt x="109538" y="319090"/>
                </a:cubicBezTo>
                <a:cubicBezTo>
                  <a:pt x="121193" y="284125"/>
                  <a:pt x="111964" y="297615"/>
                  <a:pt x="133350" y="276227"/>
                </a:cubicBezTo>
                <a:cubicBezTo>
                  <a:pt x="145324" y="240310"/>
                  <a:pt x="129170" y="284588"/>
                  <a:pt x="147638" y="247652"/>
                </a:cubicBezTo>
                <a:cubicBezTo>
                  <a:pt x="149883" y="243162"/>
                  <a:pt x="149962" y="237753"/>
                  <a:pt x="152400" y="233365"/>
                </a:cubicBezTo>
                <a:cubicBezTo>
                  <a:pt x="157959" y="223358"/>
                  <a:pt x="167830" y="215650"/>
                  <a:pt x="171450" y="204790"/>
                </a:cubicBezTo>
                <a:cubicBezTo>
                  <a:pt x="173038" y="200027"/>
                  <a:pt x="173968" y="194992"/>
                  <a:pt x="176213" y="190502"/>
                </a:cubicBezTo>
                <a:cubicBezTo>
                  <a:pt x="178773" y="185383"/>
                  <a:pt x="182074" y="180612"/>
                  <a:pt x="185738" y="176215"/>
                </a:cubicBezTo>
                <a:cubicBezTo>
                  <a:pt x="193263" y="167185"/>
                  <a:pt x="203607" y="157755"/>
                  <a:pt x="214313" y="152402"/>
                </a:cubicBezTo>
                <a:cubicBezTo>
                  <a:pt x="218803" y="150157"/>
                  <a:pt x="223838" y="149227"/>
                  <a:pt x="228600" y="147640"/>
                </a:cubicBezTo>
                <a:cubicBezTo>
                  <a:pt x="238125" y="141290"/>
                  <a:pt x="246315" y="132210"/>
                  <a:pt x="257175" y="128590"/>
                </a:cubicBezTo>
                <a:lnTo>
                  <a:pt x="285750" y="119065"/>
                </a:lnTo>
                <a:cubicBezTo>
                  <a:pt x="292485" y="116820"/>
                  <a:pt x="298208" y="112177"/>
                  <a:pt x="304800" y="109540"/>
                </a:cubicBezTo>
                <a:cubicBezTo>
                  <a:pt x="314122" y="105811"/>
                  <a:pt x="323850" y="103190"/>
                  <a:pt x="333375" y="100015"/>
                </a:cubicBezTo>
                <a:lnTo>
                  <a:pt x="376238" y="85727"/>
                </a:lnTo>
                <a:cubicBezTo>
                  <a:pt x="422234" y="70395"/>
                  <a:pt x="350715" y="94984"/>
                  <a:pt x="409575" y="71440"/>
                </a:cubicBezTo>
                <a:cubicBezTo>
                  <a:pt x="418897" y="67711"/>
                  <a:pt x="428625" y="65090"/>
                  <a:pt x="438150" y="61915"/>
                </a:cubicBezTo>
                <a:cubicBezTo>
                  <a:pt x="438154" y="61914"/>
                  <a:pt x="466720" y="52391"/>
                  <a:pt x="466725" y="52390"/>
                </a:cubicBezTo>
                <a:cubicBezTo>
                  <a:pt x="511037" y="45004"/>
                  <a:pt x="485692" y="48588"/>
                  <a:pt x="542925" y="42865"/>
                </a:cubicBezTo>
                <a:cubicBezTo>
                  <a:pt x="570733" y="33595"/>
                  <a:pt x="543876" y="41722"/>
                  <a:pt x="585788" y="33340"/>
                </a:cubicBezTo>
                <a:cubicBezTo>
                  <a:pt x="641933" y="22111"/>
                  <a:pt x="553418" y="35922"/>
                  <a:pt x="638175" y="23815"/>
                </a:cubicBezTo>
                <a:cubicBezTo>
                  <a:pt x="642938" y="22227"/>
                  <a:pt x="647562" y="20141"/>
                  <a:pt x="652463" y="19052"/>
                </a:cubicBezTo>
                <a:cubicBezTo>
                  <a:pt x="710454" y="6165"/>
                  <a:pt x="747821" y="16593"/>
                  <a:pt x="819150" y="19052"/>
                </a:cubicBezTo>
                <a:cubicBezTo>
                  <a:pt x="898170" y="34857"/>
                  <a:pt x="852370" y="27534"/>
                  <a:pt x="1019175" y="19052"/>
                </a:cubicBezTo>
                <a:cubicBezTo>
                  <a:pt x="1054199" y="17271"/>
                  <a:pt x="1123950" y="9527"/>
                  <a:pt x="1123950" y="9527"/>
                </a:cubicBezTo>
                <a:cubicBezTo>
                  <a:pt x="1130300" y="7940"/>
                  <a:pt x="1136505" y="5577"/>
                  <a:pt x="1143000" y="4765"/>
                </a:cubicBezTo>
                <a:cubicBezTo>
                  <a:pt x="1183214" y="-262"/>
                  <a:pt x="1184372" y="2"/>
                  <a:pt x="1209675" y="2"/>
                </a:cubicBezTo>
              </a:path>
            </a:pathLst>
          </a:custGeom>
          <a:noFill/>
          <a:ln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097" name="Figura a mano libera 4096"/>
          <p:cNvSpPr/>
          <p:nvPr/>
        </p:nvSpPr>
        <p:spPr>
          <a:xfrm>
            <a:off x="3941504" y="2196572"/>
            <a:ext cx="1106505" cy="568342"/>
          </a:xfrm>
          <a:custGeom>
            <a:avLst/>
            <a:gdLst>
              <a:gd name="connsiteX0" fmla="*/ 0 w 1047750"/>
              <a:gd name="connsiteY0" fmla="*/ 538163 h 538163"/>
              <a:gd name="connsiteX1" fmla="*/ 23812 w 1047750"/>
              <a:gd name="connsiteY1" fmla="*/ 519113 h 538163"/>
              <a:gd name="connsiteX2" fmla="*/ 38100 w 1047750"/>
              <a:gd name="connsiteY2" fmla="*/ 509588 h 538163"/>
              <a:gd name="connsiteX3" fmla="*/ 57150 w 1047750"/>
              <a:gd name="connsiteY3" fmla="*/ 490538 h 538163"/>
              <a:gd name="connsiteX4" fmla="*/ 80962 w 1047750"/>
              <a:gd name="connsiteY4" fmla="*/ 471488 h 538163"/>
              <a:gd name="connsiteX5" fmla="*/ 109537 w 1047750"/>
              <a:gd name="connsiteY5" fmla="*/ 452438 h 538163"/>
              <a:gd name="connsiteX6" fmla="*/ 123825 w 1047750"/>
              <a:gd name="connsiteY6" fmla="*/ 442913 h 538163"/>
              <a:gd name="connsiteX7" fmla="*/ 138112 w 1047750"/>
              <a:gd name="connsiteY7" fmla="*/ 438150 h 538163"/>
              <a:gd name="connsiteX8" fmla="*/ 185737 w 1047750"/>
              <a:gd name="connsiteY8" fmla="*/ 404813 h 538163"/>
              <a:gd name="connsiteX9" fmla="*/ 214312 w 1047750"/>
              <a:gd name="connsiteY9" fmla="*/ 390525 h 538163"/>
              <a:gd name="connsiteX10" fmla="*/ 242887 w 1047750"/>
              <a:gd name="connsiteY10" fmla="*/ 381000 h 538163"/>
              <a:gd name="connsiteX11" fmla="*/ 290512 w 1047750"/>
              <a:gd name="connsiteY11" fmla="*/ 352425 h 538163"/>
              <a:gd name="connsiteX12" fmla="*/ 304800 w 1047750"/>
              <a:gd name="connsiteY12" fmla="*/ 347663 h 538163"/>
              <a:gd name="connsiteX13" fmla="*/ 319087 w 1047750"/>
              <a:gd name="connsiteY13" fmla="*/ 338138 h 538163"/>
              <a:gd name="connsiteX14" fmla="*/ 352425 w 1047750"/>
              <a:gd name="connsiteY14" fmla="*/ 328613 h 538163"/>
              <a:gd name="connsiteX15" fmla="*/ 366712 w 1047750"/>
              <a:gd name="connsiteY15" fmla="*/ 319088 h 538163"/>
              <a:gd name="connsiteX16" fmla="*/ 400050 w 1047750"/>
              <a:gd name="connsiteY16" fmla="*/ 309563 h 538163"/>
              <a:gd name="connsiteX17" fmla="*/ 457200 w 1047750"/>
              <a:gd name="connsiteY17" fmla="*/ 300038 h 538163"/>
              <a:gd name="connsiteX18" fmla="*/ 595312 w 1047750"/>
              <a:gd name="connsiteY18" fmla="*/ 290513 h 538163"/>
              <a:gd name="connsiteX19" fmla="*/ 661987 w 1047750"/>
              <a:gd name="connsiteY19" fmla="*/ 271463 h 538163"/>
              <a:gd name="connsiteX20" fmla="*/ 676275 w 1047750"/>
              <a:gd name="connsiteY20" fmla="*/ 266700 h 538163"/>
              <a:gd name="connsiteX21" fmla="*/ 695325 w 1047750"/>
              <a:gd name="connsiteY21" fmla="*/ 257175 h 538163"/>
              <a:gd name="connsiteX22" fmla="*/ 723900 w 1047750"/>
              <a:gd name="connsiteY22" fmla="*/ 247650 h 538163"/>
              <a:gd name="connsiteX23" fmla="*/ 752475 w 1047750"/>
              <a:gd name="connsiteY23" fmla="*/ 233363 h 538163"/>
              <a:gd name="connsiteX24" fmla="*/ 766762 w 1047750"/>
              <a:gd name="connsiteY24" fmla="*/ 219075 h 538163"/>
              <a:gd name="connsiteX25" fmla="*/ 781050 w 1047750"/>
              <a:gd name="connsiteY25" fmla="*/ 214313 h 538163"/>
              <a:gd name="connsiteX26" fmla="*/ 809625 w 1047750"/>
              <a:gd name="connsiteY26" fmla="*/ 195263 h 538163"/>
              <a:gd name="connsiteX27" fmla="*/ 852487 w 1047750"/>
              <a:gd name="connsiteY27" fmla="*/ 166688 h 538163"/>
              <a:gd name="connsiteX28" fmla="*/ 866775 w 1047750"/>
              <a:gd name="connsiteY28" fmla="*/ 157163 h 538163"/>
              <a:gd name="connsiteX29" fmla="*/ 881062 w 1047750"/>
              <a:gd name="connsiteY29" fmla="*/ 152400 h 538163"/>
              <a:gd name="connsiteX30" fmla="*/ 919162 w 1047750"/>
              <a:gd name="connsiteY30" fmla="*/ 119063 h 538163"/>
              <a:gd name="connsiteX31" fmla="*/ 933450 w 1047750"/>
              <a:gd name="connsiteY31" fmla="*/ 104775 h 538163"/>
              <a:gd name="connsiteX32" fmla="*/ 942975 w 1047750"/>
              <a:gd name="connsiteY32" fmla="*/ 90488 h 538163"/>
              <a:gd name="connsiteX33" fmla="*/ 957262 w 1047750"/>
              <a:gd name="connsiteY33" fmla="*/ 80963 h 538163"/>
              <a:gd name="connsiteX34" fmla="*/ 966787 w 1047750"/>
              <a:gd name="connsiteY34" fmla="*/ 66675 h 538163"/>
              <a:gd name="connsiteX35" fmla="*/ 981075 w 1047750"/>
              <a:gd name="connsiteY35" fmla="*/ 57150 h 538163"/>
              <a:gd name="connsiteX36" fmla="*/ 1000125 w 1047750"/>
              <a:gd name="connsiteY36" fmla="*/ 38100 h 538163"/>
              <a:gd name="connsiteX37" fmla="*/ 1019175 w 1047750"/>
              <a:gd name="connsiteY37" fmla="*/ 19050 h 538163"/>
              <a:gd name="connsiteX38" fmla="*/ 1047750 w 1047750"/>
              <a:gd name="connsiteY38" fmla="*/ 0 h 5381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1047750" h="538163">
                <a:moveTo>
                  <a:pt x="0" y="538163"/>
                </a:moveTo>
                <a:cubicBezTo>
                  <a:pt x="7937" y="531813"/>
                  <a:pt x="15680" y="525212"/>
                  <a:pt x="23812" y="519113"/>
                </a:cubicBezTo>
                <a:cubicBezTo>
                  <a:pt x="28391" y="515679"/>
                  <a:pt x="34524" y="514058"/>
                  <a:pt x="38100" y="509588"/>
                </a:cubicBezTo>
                <a:cubicBezTo>
                  <a:pt x="56573" y="486497"/>
                  <a:pt x="25976" y="500928"/>
                  <a:pt x="57150" y="490538"/>
                </a:cubicBezTo>
                <a:cubicBezTo>
                  <a:pt x="78453" y="458583"/>
                  <a:pt x="53358" y="489891"/>
                  <a:pt x="80962" y="471488"/>
                </a:cubicBezTo>
                <a:cubicBezTo>
                  <a:pt x="116636" y="447705"/>
                  <a:pt x="75567" y="463761"/>
                  <a:pt x="109537" y="452438"/>
                </a:cubicBezTo>
                <a:cubicBezTo>
                  <a:pt x="114300" y="449263"/>
                  <a:pt x="118705" y="445473"/>
                  <a:pt x="123825" y="442913"/>
                </a:cubicBezTo>
                <a:cubicBezTo>
                  <a:pt x="128315" y="440668"/>
                  <a:pt x="133753" y="440641"/>
                  <a:pt x="138112" y="438150"/>
                </a:cubicBezTo>
                <a:cubicBezTo>
                  <a:pt x="153325" y="429457"/>
                  <a:pt x="169300" y="410292"/>
                  <a:pt x="185737" y="404813"/>
                </a:cubicBezTo>
                <a:cubicBezTo>
                  <a:pt x="237853" y="387440"/>
                  <a:pt x="158911" y="415148"/>
                  <a:pt x="214312" y="390525"/>
                </a:cubicBezTo>
                <a:cubicBezTo>
                  <a:pt x="223487" y="386447"/>
                  <a:pt x="234533" y="386569"/>
                  <a:pt x="242887" y="381000"/>
                </a:cubicBezTo>
                <a:cubicBezTo>
                  <a:pt x="263198" y="367459"/>
                  <a:pt x="270011" y="361210"/>
                  <a:pt x="290512" y="352425"/>
                </a:cubicBezTo>
                <a:cubicBezTo>
                  <a:pt x="295126" y="350448"/>
                  <a:pt x="300037" y="349250"/>
                  <a:pt x="304800" y="347663"/>
                </a:cubicBezTo>
                <a:cubicBezTo>
                  <a:pt x="309562" y="344488"/>
                  <a:pt x="313968" y="340698"/>
                  <a:pt x="319087" y="338138"/>
                </a:cubicBezTo>
                <a:cubicBezTo>
                  <a:pt x="325922" y="334720"/>
                  <a:pt x="346317" y="330140"/>
                  <a:pt x="352425" y="328613"/>
                </a:cubicBezTo>
                <a:cubicBezTo>
                  <a:pt x="357187" y="325438"/>
                  <a:pt x="361593" y="321648"/>
                  <a:pt x="366712" y="319088"/>
                </a:cubicBezTo>
                <a:cubicBezTo>
                  <a:pt x="373079" y="315904"/>
                  <a:pt x="394552" y="310785"/>
                  <a:pt x="400050" y="309563"/>
                </a:cubicBezTo>
                <a:cubicBezTo>
                  <a:pt x="416529" y="305901"/>
                  <a:pt x="441284" y="301364"/>
                  <a:pt x="457200" y="300038"/>
                </a:cubicBezTo>
                <a:cubicBezTo>
                  <a:pt x="503187" y="296206"/>
                  <a:pt x="595312" y="290513"/>
                  <a:pt x="595312" y="290513"/>
                </a:cubicBezTo>
                <a:cubicBezTo>
                  <a:pt x="643147" y="278554"/>
                  <a:pt x="620997" y="285127"/>
                  <a:pt x="661987" y="271463"/>
                </a:cubicBezTo>
                <a:cubicBezTo>
                  <a:pt x="666750" y="269875"/>
                  <a:pt x="671785" y="268945"/>
                  <a:pt x="676275" y="266700"/>
                </a:cubicBezTo>
                <a:cubicBezTo>
                  <a:pt x="682625" y="263525"/>
                  <a:pt x="688733" y="259812"/>
                  <a:pt x="695325" y="257175"/>
                </a:cubicBezTo>
                <a:cubicBezTo>
                  <a:pt x="704647" y="253446"/>
                  <a:pt x="715546" y="253219"/>
                  <a:pt x="723900" y="247650"/>
                </a:cubicBezTo>
                <a:cubicBezTo>
                  <a:pt x="742364" y="235340"/>
                  <a:pt x="732757" y="239935"/>
                  <a:pt x="752475" y="233363"/>
                </a:cubicBezTo>
                <a:cubicBezTo>
                  <a:pt x="757237" y="228600"/>
                  <a:pt x="761158" y="222811"/>
                  <a:pt x="766762" y="219075"/>
                </a:cubicBezTo>
                <a:cubicBezTo>
                  <a:pt x="770939" y="216290"/>
                  <a:pt x="776662" y="216751"/>
                  <a:pt x="781050" y="214313"/>
                </a:cubicBezTo>
                <a:cubicBezTo>
                  <a:pt x="791057" y="208754"/>
                  <a:pt x="800100" y="201613"/>
                  <a:pt x="809625" y="195263"/>
                </a:cubicBezTo>
                <a:lnTo>
                  <a:pt x="852487" y="166688"/>
                </a:lnTo>
                <a:cubicBezTo>
                  <a:pt x="857250" y="163513"/>
                  <a:pt x="861345" y="158973"/>
                  <a:pt x="866775" y="157163"/>
                </a:cubicBezTo>
                <a:lnTo>
                  <a:pt x="881062" y="152400"/>
                </a:lnTo>
                <a:cubicBezTo>
                  <a:pt x="908051" y="111919"/>
                  <a:pt x="863597" y="174628"/>
                  <a:pt x="919162" y="119063"/>
                </a:cubicBezTo>
                <a:cubicBezTo>
                  <a:pt x="923925" y="114300"/>
                  <a:pt x="929138" y="109949"/>
                  <a:pt x="933450" y="104775"/>
                </a:cubicBezTo>
                <a:cubicBezTo>
                  <a:pt x="937114" y="100378"/>
                  <a:pt x="938928" y="94535"/>
                  <a:pt x="942975" y="90488"/>
                </a:cubicBezTo>
                <a:cubicBezTo>
                  <a:pt x="947022" y="86441"/>
                  <a:pt x="952500" y="84138"/>
                  <a:pt x="957262" y="80963"/>
                </a:cubicBezTo>
                <a:cubicBezTo>
                  <a:pt x="960437" y="76200"/>
                  <a:pt x="962740" y="70722"/>
                  <a:pt x="966787" y="66675"/>
                </a:cubicBezTo>
                <a:cubicBezTo>
                  <a:pt x="970834" y="62628"/>
                  <a:pt x="977499" y="61620"/>
                  <a:pt x="981075" y="57150"/>
                </a:cubicBezTo>
                <a:cubicBezTo>
                  <a:pt x="999548" y="34059"/>
                  <a:pt x="968950" y="48492"/>
                  <a:pt x="1000125" y="38100"/>
                </a:cubicBezTo>
                <a:cubicBezTo>
                  <a:pt x="1008206" y="13856"/>
                  <a:pt x="998393" y="30596"/>
                  <a:pt x="1019175" y="19050"/>
                </a:cubicBezTo>
                <a:cubicBezTo>
                  <a:pt x="1029182" y="13491"/>
                  <a:pt x="1047750" y="0"/>
                  <a:pt x="1047750" y="0"/>
                </a:cubicBezTo>
              </a:path>
            </a:pathLst>
          </a:cu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101" name="Figura a mano libera 4100"/>
          <p:cNvSpPr/>
          <p:nvPr/>
        </p:nvSpPr>
        <p:spPr>
          <a:xfrm>
            <a:off x="3900261" y="2323317"/>
            <a:ext cx="1150765" cy="611595"/>
          </a:xfrm>
          <a:custGeom>
            <a:avLst/>
            <a:gdLst>
              <a:gd name="connsiteX0" fmla="*/ 0 w 1089660"/>
              <a:gd name="connsiteY0" fmla="*/ 579120 h 579120"/>
              <a:gd name="connsiteX1" fmla="*/ 38100 w 1089660"/>
              <a:gd name="connsiteY1" fmla="*/ 563880 h 579120"/>
              <a:gd name="connsiteX2" fmla="*/ 83820 w 1089660"/>
              <a:gd name="connsiteY2" fmla="*/ 548640 h 579120"/>
              <a:gd name="connsiteX3" fmla="*/ 106680 w 1089660"/>
              <a:gd name="connsiteY3" fmla="*/ 533400 h 579120"/>
              <a:gd name="connsiteX4" fmla="*/ 129540 w 1089660"/>
              <a:gd name="connsiteY4" fmla="*/ 525780 h 579120"/>
              <a:gd name="connsiteX5" fmla="*/ 175260 w 1089660"/>
              <a:gd name="connsiteY5" fmla="*/ 495300 h 579120"/>
              <a:gd name="connsiteX6" fmla="*/ 243840 w 1089660"/>
              <a:gd name="connsiteY6" fmla="*/ 472440 h 579120"/>
              <a:gd name="connsiteX7" fmla="*/ 266700 w 1089660"/>
              <a:gd name="connsiteY7" fmla="*/ 464820 h 579120"/>
              <a:gd name="connsiteX8" fmla="*/ 297180 w 1089660"/>
              <a:gd name="connsiteY8" fmla="*/ 457200 h 579120"/>
              <a:gd name="connsiteX9" fmla="*/ 342900 w 1089660"/>
              <a:gd name="connsiteY9" fmla="*/ 441960 h 579120"/>
              <a:gd name="connsiteX10" fmla="*/ 388620 w 1089660"/>
              <a:gd name="connsiteY10" fmla="*/ 426720 h 579120"/>
              <a:gd name="connsiteX11" fmla="*/ 411480 w 1089660"/>
              <a:gd name="connsiteY11" fmla="*/ 419100 h 579120"/>
              <a:gd name="connsiteX12" fmla="*/ 678180 w 1089660"/>
              <a:gd name="connsiteY12" fmla="*/ 411480 h 579120"/>
              <a:gd name="connsiteX13" fmla="*/ 708660 w 1089660"/>
              <a:gd name="connsiteY13" fmla="*/ 403860 h 579120"/>
              <a:gd name="connsiteX14" fmla="*/ 731520 w 1089660"/>
              <a:gd name="connsiteY14" fmla="*/ 396240 h 579120"/>
              <a:gd name="connsiteX15" fmla="*/ 800100 w 1089660"/>
              <a:gd name="connsiteY15" fmla="*/ 381000 h 579120"/>
              <a:gd name="connsiteX16" fmla="*/ 845820 w 1089660"/>
              <a:gd name="connsiteY16" fmla="*/ 365760 h 579120"/>
              <a:gd name="connsiteX17" fmla="*/ 868680 w 1089660"/>
              <a:gd name="connsiteY17" fmla="*/ 358140 h 579120"/>
              <a:gd name="connsiteX18" fmla="*/ 914400 w 1089660"/>
              <a:gd name="connsiteY18" fmla="*/ 327660 h 579120"/>
              <a:gd name="connsiteX19" fmla="*/ 937260 w 1089660"/>
              <a:gd name="connsiteY19" fmla="*/ 312420 h 579120"/>
              <a:gd name="connsiteX20" fmla="*/ 952500 w 1089660"/>
              <a:gd name="connsiteY20" fmla="*/ 289560 h 579120"/>
              <a:gd name="connsiteX21" fmla="*/ 975360 w 1089660"/>
              <a:gd name="connsiteY21" fmla="*/ 274320 h 579120"/>
              <a:gd name="connsiteX22" fmla="*/ 982980 w 1089660"/>
              <a:gd name="connsiteY22" fmla="*/ 251460 h 579120"/>
              <a:gd name="connsiteX23" fmla="*/ 998220 w 1089660"/>
              <a:gd name="connsiteY23" fmla="*/ 228600 h 579120"/>
              <a:gd name="connsiteX24" fmla="*/ 1005840 w 1089660"/>
              <a:gd name="connsiteY24" fmla="*/ 205740 h 579120"/>
              <a:gd name="connsiteX25" fmla="*/ 1021080 w 1089660"/>
              <a:gd name="connsiteY25" fmla="*/ 182880 h 579120"/>
              <a:gd name="connsiteX26" fmla="*/ 1036320 w 1089660"/>
              <a:gd name="connsiteY26" fmla="*/ 137160 h 579120"/>
              <a:gd name="connsiteX27" fmla="*/ 1051560 w 1089660"/>
              <a:gd name="connsiteY27" fmla="*/ 114300 h 579120"/>
              <a:gd name="connsiteX28" fmla="*/ 1066800 w 1089660"/>
              <a:gd name="connsiteY28" fmla="*/ 68580 h 579120"/>
              <a:gd name="connsiteX29" fmla="*/ 1074420 w 1089660"/>
              <a:gd name="connsiteY29" fmla="*/ 45720 h 579120"/>
              <a:gd name="connsiteX30" fmla="*/ 1082040 w 1089660"/>
              <a:gd name="connsiteY30" fmla="*/ 22860 h 579120"/>
              <a:gd name="connsiteX31" fmla="*/ 1089660 w 1089660"/>
              <a:gd name="connsiteY31" fmla="*/ 0 h 579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089660" h="579120">
                <a:moveTo>
                  <a:pt x="0" y="579120"/>
                </a:moveTo>
                <a:cubicBezTo>
                  <a:pt x="12700" y="574040"/>
                  <a:pt x="25245" y="568554"/>
                  <a:pt x="38100" y="563880"/>
                </a:cubicBezTo>
                <a:cubicBezTo>
                  <a:pt x="53197" y="558390"/>
                  <a:pt x="70454" y="557551"/>
                  <a:pt x="83820" y="548640"/>
                </a:cubicBezTo>
                <a:cubicBezTo>
                  <a:pt x="91440" y="543560"/>
                  <a:pt x="98489" y="537496"/>
                  <a:pt x="106680" y="533400"/>
                </a:cubicBezTo>
                <a:cubicBezTo>
                  <a:pt x="113864" y="529808"/>
                  <a:pt x="122519" y="529681"/>
                  <a:pt x="129540" y="525780"/>
                </a:cubicBezTo>
                <a:cubicBezTo>
                  <a:pt x="145551" y="516885"/>
                  <a:pt x="157884" y="501092"/>
                  <a:pt x="175260" y="495300"/>
                </a:cubicBezTo>
                <a:lnTo>
                  <a:pt x="243840" y="472440"/>
                </a:lnTo>
                <a:cubicBezTo>
                  <a:pt x="251460" y="469900"/>
                  <a:pt x="258908" y="466768"/>
                  <a:pt x="266700" y="464820"/>
                </a:cubicBezTo>
                <a:cubicBezTo>
                  <a:pt x="276860" y="462280"/>
                  <a:pt x="287149" y="460209"/>
                  <a:pt x="297180" y="457200"/>
                </a:cubicBezTo>
                <a:cubicBezTo>
                  <a:pt x="312567" y="452584"/>
                  <a:pt x="327660" y="447040"/>
                  <a:pt x="342900" y="441960"/>
                </a:cubicBezTo>
                <a:lnTo>
                  <a:pt x="388620" y="426720"/>
                </a:lnTo>
                <a:cubicBezTo>
                  <a:pt x="396240" y="424180"/>
                  <a:pt x="403451" y="419329"/>
                  <a:pt x="411480" y="419100"/>
                </a:cubicBezTo>
                <a:lnTo>
                  <a:pt x="678180" y="411480"/>
                </a:lnTo>
                <a:cubicBezTo>
                  <a:pt x="688340" y="408940"/>
                  <a:pt x="698590" y="406737"/>
                  <a:pt x="708660" y="403860"/>
                </a:cubicBezTo>
                <a:cubicBezTo>
                  <a:pt x="716383" y="401653"/>
                  <a:pt x="723728" y="398188"/>
                  <a:pt x="731520" y="396240"/>
                </a:cubicBezTo>
                <a:cubicBezTo>
                  <a:pt x="775025" y="385364"/>
                  <a:pt x="760988" y="392734"/>
                  <a:pt x="800100" y="381000"/>
                </a:cubicBezTo>
                <a:cubicBezTo>
                  <a:pt x="815487" y="376384"/>
                  <a:pt x="830580" y="370840"/>
                  <a:pt x="845820" y="365760"/>
                </a:cubicBezTo>
                <a:cubicBezTo>
                  <a:pt x="853440" y="363220"/>
                  <a:pt x="861997" y="362595"/>
                  <a:pt x="868680" y="358140"/>
                </a:cubicBezTo>
                <a:lnTo>
                  <a:pt x="914400" y="327660"/>
                </a:lnTo>
                <a:lnTo>
                  <a:pt x="937260" y="312420"/>
                </a:lnTo>
                <a:cubicBezTo>
                  <a:pt x="942340" y="304800"/>
                  <a:pt x="946024" y="296036"/>
                  <a:pt x="952500" y="289560"/>
                </a:cubicBezTo>
                <a:cubicBezTo>
                  <a:pt x="958976" y="283084"/>
                  <a:pt x="969639" y="281471"/>
                  <a:pt x="975360" y="274320"/>
                </a:cubicBezTo>
                <a:cubicBezTo>
                  <a:pt x="980378" y="268048"/>
                  <a:pt x="979388" y="258644"/>
                  <a:pt x="982980" y="251460"/>
                </a:cubicBezTo>
                <a:cubicBezTo>
                  <a:pt x="987076" y="243269"/>
                  <a:pt x="994124" y="236791"/>
                  <a:pt x="998220" y="228600"/>
                </a:cubicBezTo>
                <a:cubicBezTo>
                  <a:pt x="1001812" y="221416"/>
                  <a:pt x="1002248" y="212924"/>
                  <a:pt x="1005840" y="205740"/>
                </a:cubicBezTo>
                <a:cubicBezTo>
                  <a:pt x="1009936" y="197549"/>
                  <a:pt x="1017361" y="191249"/>
                  <a:pt x="1021080" y="182880"/>
                </a:cubicBezTo>
                <a:cubicBezTo>
                  <a:pt x="1027604" y="168200"/>
                  <a:pt x="1027409" y="150526"/>
                  <a:pt x="1036320" y="137160"/>
                </a:cubicBezTo>
                <a:cubicBezTo>
                  <a:pt x="1041400" y="129540"/>
                  <a:pt x="1047841" y="122669"/>
                  <a:pt x="1051560" y="114300"/>
                </a:cubicBezTo>
                <a:cubicBezTo>
                  <a:pt x="1058084" y="99620"/>
                  <a:pt x="1061720" y="83820"/>
                  <a:pt x="1066800" y="68580"/>
                </a:cubicBezTo>
                <a:lnTo>
                  <a:pt x="1074420" y="45720"/>
                </a:lnTo>
                <a:lnTo>
                  <a:pt x="1082040" y="22860"/>
                </a:lnTo>
                <a:lnTo>
                  <a:pt x="1089660" y="0"/>
                </a:lnTo>
              </a:path>
            </a:pathLst>
          </a:cu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103" name="Figura a mano libera 4102"/>
          <p:cNvSpPr/>
          <p:nvPr/>
        </p:nvSpPr>
        <p:spPr>
          <a:xfrm>
            <a:off x="787939" y="1306141"/>
            <a:ext cx="865591" cy="1364681"/>
          </a:xfrm>
          <a:custGeom>
            <a:avLst/>
            <a:gdLst>
              <a:gd name="connsiteX0" fmla="*/ 24 w 819629"/>
              <a:gd name="connsiteY0" fmla="*/ 81150 h 1292217"/>
              <a:gd name="connsiteX1" fmla="*/ 23837 w 819629"/>
              <a:gd name="connsiteY1" fmla="*/ 57338 h 1292217"/>
              <a:gd name="connsiteX2" fmla="*/ 33362 w 819629"/>
              <a:gd name="connsiteY2" fmla="*/ 28763 h 1292217"/>
              <a:gd name="connsiteX3" fmla="*/ 42887 w 819629"/>
              <a:gd name="connsiteY3" fmla="*/ 14475 h 1292217"/>
              <a:gd name="connsiteX4" fmla="*/ 47649 w 819629"/>
              <a:gd name="connsiteY4" fmla="*/ 188 h 1292217"/>
              <a:gd name="connsiteX5" fmla="*/ 61937 w 819629"/>
              <a:gd name="connsiteY5" fmla="*/ 9713 h 1292217"/>
              <a:gd name="connsiteX6" fmla="*/ 80987 w 819629"/>
              <a:gd name="connsiteY6" fmla="*/ 38288 h 1292217"/>
              <a:gd name="connsiteX7" fmla="*/ 90512 w 819629"/>
              <a:gd name="connsiteY7" fmla="*/ 52575 h 1292217"/>
              <a:gd name="connsiteX8" fmla="*/ 109562 w 819629"/>
              <a:gd name="connsiteY8" fmla="*/ 81150 h 1292217"/>
              <a:gd name="connsiteX9" fmla="*/ 114324 w 819629"/>
              <a:gd name="connsiteY9" fmla="*/ 95438 h 1292217"/>
              <a:gd name="connsiteX10" fmla="*/ 123849 w 819629"/>
              <a:gd name="connsiteY10" fmla="*/ 109725 h 1292217"/>
              <a:gd name="connsiteX11" fmla="*/ 128612 w 819629"/>
              <a:gd name="connsiteY11" fmla="*/ 124013 h 1292217"/>
              <a:gd name="connsiteX12" fmla="*/ 157187 w 819629"/>
              <a:gd name="connsiteY12" fmla="*/ 152588 h 1292217"/>
              <a:gd name="connsiteX13" fmla="*/ 185762 w 819629"/>
              <a:gd name="connsiteY13" fmla="*/ 195450 h 1292217"/>
              <a:gd name="connsiteX14" fmla="*/ 195287 w 819629"/>
              <a:gd name="connsiteY14" fmla="*/ 209738 h 1292217"/>
              <a:gd name="connsiteX15" fmla="*/ 209574 w 819629"/>
              <a:gd name="connsiteY15" fmla="*/ 238313 h 1292217"/>
              <a:gd name="connsiteX16" fmla="*/ 223862 w 819629"/>
              <a:gd name="connsiteY16" fmla="*/ 266888 h 1292217"/>
              <a:gd name="connsiteX17" fmla="*/ 247674 w 819629"/>
              <a:gd name="connsiteY17" fmla="*/ 309750 h 1292217"/>
              <a:gd name="connsiteX18" fmla="*/ 266724 w 819629"/>
              <a:gd name="connsiteY18" fmla="*/ 338325 h 1292217"/>
              <a:gd name="connsiteX19" fmla="*/ 276249 w 819629"/>
              <a:gd name="connsiteY19" fmla="*/ 352613 h 1292217"/>
              <a:gd name="connsiteX20" fmla="*/ 290537 w 819629"/>
              <a:gd name="connsiteY20" fmla="*/ 362138 h 1292217"/>
              <a:gd name="connsiteX21" fmla="*/ 323874 w 819629"/>
              <a:gd name="connsiteY21" fmla="*/ 405000 h 1292217"/>
              <a:gd name="connsiteX22" fmla="*/ 357212 w 819629"/>
              <a:gd name="connsiteY22" fmla="*/ 443100 h 1292217"/>
              <a:gd name="connsiteX23" fmla="*/ 376262 w 819629"/>
              <a:gd name="connsiteY23" fmla="*/ 471675 h 1292217"/>
              <a:gd name="connsiteX24" fmla="*/ 395312 w 819629"/>
              <a:gd name="connsiteY24" fmla="*/ 500250 h 1292217"/>
              <a:gd name="connsiteX25" fmla="*/ 414362 w 819629"/>
              <a:gd name="connsiteY25" fmla="*/ 524063 h 1292217"/>
              <a:gd name="connsiteX26" fmla="*/ 419124 w 819629"/>
              <a:gd name="connsiteY26" fmla="*/ 538350 h 1292217"/>
              <a:gd name="connsiteX27" fmla="*/ 438174 w 819629"/>
              <a:gd name="connsiteY27" fmla="*/ 566925 h 1292217"/>
              <a:gd name="connsiteX28" fmla="*/ 447699 w 819629"/>
              <a:gd name="connsiteY28" fmla="*/ 581213 h 1292217"/>
              <a:gd name="connsiteX29" fmla="*/ 457224 w 819629"/>
              <a:gd name="connsiteY29" fmla="*/ 609788 h 1292217"/>
              <a:gd name="connsiteX30" fmla="*/ 476274 w 819629"/>
              <a:gd name="connsiteY30" fmla="*/ 638363 h 1292217"/>
              <a:gd name="connsiteX31" fmla="*/ 485799 w 819629"/>
              <a:gd name="connsiteY31" fmla="*/ 652650 h 1292217"/>
              <a:gd name="connsiteX32" fmla="*/ 490562 w 819629"/>
              <a:gd name="connsiteY32" fmla="*/ 666938 h 1292217"/>
              <a:gd name="connsiteX33" fmla="*/ 514374 w 819629"/>
              <a:gd name="connsiteY33" fmla="*/ 700275 h 1292217"/>
              <a:gd name="connsiteX34" fmla="*/ 538187 w 819629"/>
              <a:gd name="connsiteY34" fmla="*/ 743138 h 1292217"/>
              <a:gd name="connsiteX35" fmla="*/ 552474 w 819629"/>
              <a:gd name="connsiteY35" fmla="*/ 771713 h 1292217"/>
              <a:gd name="connsiteX36" fmla="*/ 561999 w 819629"/>
              <a:gd name="connsiteY36" fmla="*/ 790763 h 1292217"/>
              <a:gd name="connsiteX37" fmla="*/ 571524 w 819629"/>
              <a:gd name="connsiteY37" fmla="*/ 805050 h 1292217"/>
              <a:gd name="connsiteX38" fmla="*/ 581049 w 819629"/>
              <a:gd name="connsiteY38" fmla="*/ 833625 h 1292217"/>
              <a:gd name="connsiteX39" fmla="*/ 600099 w 819629"/>
              <a:gd name="connsiteY39" fmla="*/ 862200 h 1292217"/>
              <a:gd name="connsiteX40" fmla="*/ 614387 w 819629"/>
              <a:gd name="connsiteY40" fmla="*/ 890775 h 1292217"/>
              <a:gd name="connsiteX41" fmla="*/ 633437 w 819629"/>
              <a:gd name="connsiteY41" fmla="*/ 919350 h 1292217"/>
              <a:gd name="connsiteX42" fmla="*/ 638199 w 819629"/>
              <a:gd name="connsiteY42" fmla="*/ 933638 h 1292217"/>
              <a:gd name="connsiteX43" fmla="*/ 647724 w 819629"/>
              <a:gd name="connsiteY43" fmla="*/ 947925 h 1292217"/>
              <a:gd name="connsiteX44" fmla="*/ 652487 w 819629"/>
              <a:gd name="connsiteY44" fmla="*/ 962213 h 1292217"/>
              <a:gd name="connsiteX45" fmla="*/ 671537 w 819629"/>
              <a:gd name="connsiteY45" fmla="*/ 990788 h 1292217"/>
              <a:gd name="connsiteX46" fmla="*/ 676299 w 819629"/>
              <a:gd name="connsiteY46" fmla="*/ 1005075 h 1292217"/>
              <a:gd name="connsiteX47" fmla="*/ 695349 w 819629"/>
              <a:gd name="connsiteY47" fmla="*/ 1033650 h 1292217"/>
              <a:gd name="connsiteX48" fmla="*/ 700112 w 819629"/>
              <a:gd name="connsiteY48" fmla="*/ 1047938 h 1292217"/>
              <a:gd name="connsiteX49" fmla="*/ 719162 w 819629"/>
              <a:gd name="connsiteY49" fmla="*/ 1076513 h 1292217"/>
              <a:gd name="connsiteX50" fmla="*/ 728687 w 819629"/>
              <a:gd name="connsiteY50" fmla="*/ 1090800 h 1292217"/>
              <a:gd name="connsiteX51" fmla="*/ 742974 w 819629"/>
              <a:gd name="connsiteY51" fmla="*/ 1119375 h 1292217"/>
              <a:gd name="connsiteX52" fmla="*/ 757262 w 819629"/>
              <a:gd name="connsiteY52" fmla="*/ 1147950 h 1292217"/>
              <a:gd name="connsiteX53" fmla="*/ 776312 w 819629"/>
              <a:gd name="connsiteY53" fmla="*/ 1190813 h 1292217"/>
              <a:gd name="connsiteX54" fmla="*/ 790599 w 819629"/>
              <a:gd name="connsiteY54" fmla="*/ 1219388 h 1292217"/>
              <a:gd name="connsiteX55" fmla="*/ 800124 w 819629"/>
              <a:gd name="connsiteY55" fmla="*/ 1247963 h 1292217"/>
              <a:gd name="connsiteX56" fmla="*/ 804887 w 819629"/>
              <a:gd name="connsiteY56" fmla="*/ 1262250 h 1292217"/>
              <a:gd name="connsiteX57" fmla="*/ 809649 w 819629"/>
              <a:gd name="connsiteY57" fmla="*/ 1276538 h 1292217"/>
              <a:gd name="connsiteX58" fmla="*/ 819174 w 819629"/>
              <a:gd name="connsiteY58" fmla="*/ 1290825 h 1292217"/>
              <a:gd name="connsiteX59" fmla="*/ 804887 w 819629"/>
              <a:gd name="connsiteY59" fmla="*/ 1286063 h 1292217"/>
              <a:gd name="connsiteX60" fmla="*/ 781074 w 819629"/>
              <a:gd name="connsiteY60" fmla="*/ 1257488 h 1292217"/>
              <a:gd name="connsiteX61" fmla="*/ 762024 w 819629"/>
              <a:gd name="connsiteY61" fmla="*/ 1228913 h 1292217"/>
              <a:gd name="connsiteX62" fmla="*/ 752499 w 819629"/>
              <a:gd name="connsiteY62" fmla="*/ 1214625 h 1292217"/>
              <a:gd name="connsiteX63" fmla="*/ 723924 w 819629"/>
              <a:gd name="connsiteY63" fmla="*/ 1186050 h 1292217"/>
              <a:gd name="connsiteX64" fmla="*/ 719162 w 819629"/>
              <a:gd name="connsiteY64" fmla="*/ 1171763 h 1292217"/>
              <a:gd name="connsiteX65" fmla="*/ 704874 w 819629"/>
              <a:gd name="connsiteY65" fmla="*/ 1167000 h 1292217"/>
              <a:gd name="connsiteX66" fmla="*/ 690587 w 819629"/>
              <a:gd name="connsiteY66" fmla="*/ 1157475 h 1292217"/>
              <a:gd name="connsiteX67" fmla="*/ 666774 w 819629"/>
              <a:gd name="connsiteY67" fmla="*/ 1152713 h 1292217"/>
              <a:gd name="connsiteX68" fmla="*/ 647724 w 819629"/>
              <a:gd name="connsiteY68" fmla="*/ 1147950 h 1292217"/>
              <a:gd name="connsiteX69" fmla="*/ 595337 w 819629"/>
              <a:gd name="connsiteY69" fmla="*/ 1138425 h 1292217"/>
              <a:gd name="connsiteX70" fmla="*/ 547712 w 819629"/>
              <a:gd name="connsiteY70" fmla="*/ 1124138 h 1292217"/>
              <a:gd name="connsiteX71" fmla="*/ 533424 w 819629"/>
              <a:gd name="connsiteY71" fmla="*/ 1119375 h 1292217"/>
              <a:gd name="connsiteX72" fmla="*/ 514374 w 819629"/>
              <a:gd name="connsiteY72" fmla="*/ 1090800 h 1292217"/>
              <a:gd name="connsiteX73" fmla="*/ 495324 w 819629"/>
              <a:gd name="connsiteY73" fmla="*/ 1047938 h 1292217"/>
              <a:gd name="connsiteX74" fmla="*/ 476274 w 819629"/>
              <a:gd name="connsiteY74" fmla="*/ 1005075 h 1292217"/>
              <a:gd name="connsiteX75" fmla="*/ 461987 w 819629"/>
              <a:gd name="connsiteY75" fmla="*/ 976500 h 1292217"/>
              <a:gd name="connsiteX76" fmla="*/ 452462 w 819629"/>
              <a:gd name="connsiteY76" fmla="*/ 947925 h 1292217"/>
              <a:gd name="connsiteX77" fmla="*/ 447699 w 819629"/>
              <a:gd name="connsiteY77" fmla="*/ 933638 h 1292217"/>
              <a:gd name="connsiteX78" fmla="*/ 438174 w 819629"/>
              <a:gd name="connsiteY78" fmla="*/ 919350 h 1292217"/>
              <a:gd name="connsiteX79" fmla="*/ 423887 w 819629"/>
              <a:gd name="connsiteY79" fmla="*/ 890775 h 1292217"/>
              <a:gd name="connsiteX80" fmla="*/ 409599 w 819629"/>
              <a:gd name="connsiteY80" fmla="*/ 862200 h 1292217"/>
              <a:gd name="connsiteX81" fmla="*/ 395312 w 819629"/>
              <a:gd name="connsiteY81" fmla="*/ 833625 h 1292217"/>
              <a:gd name="connsiteX82" fmla="*/ 371499 w 819629"/>
              <a:gd name="connsiteY82" fmla="*/ 790763 h 1292217"/>
              <a:gd name="connsiteX83" fmla="*/ 361974 w 819629"/>
              <a:gd name="connsiteY83" fmla="*/ 762188 h 1292217"/>
              <a:gd name="connsiteX84" fmla="*/ 342924 w 819629"/>
              <a:gd name="connsiteY84" fmla="*/ 733613 h 1292217"/>
              <a:gd name="connsiteX85" fmla="*/ 328637 w 819629"/>
              <a:gd name="connsiteY85" fmla="*/ 700275 h 1292217"/>
              <a:gd name="connsiteX86" fmla="*/ 319112 w 819629"/>
              <a:gd name="connsiteY86" fmla="*/ 671700 h 1292217"/>
              <a:gd name="connsiteX87" fmla="*/ 300062 w 819629"/>
              <a:gd name="connsiteY87" fmla="*/ 628838 h 1292217"/>
              <a:gd name="connsiteX88" fmla="*/ 290537 w 819629"/>
              <a:gd name="connsiteY88" fmla="*/ 609788 h 1292217"/>
              <a:gd name="connsiteX89" fmla="*/ 281012 w 819629"/>
              <a:gd name="connsiteY89" fmla="*/ 581213 h 1292217"/>
              <a:gd name="connsiteX90" fmla="*/ 276249 w 819629"/>
              <a:gd name="connsiteY90" fmla="*/ 566925 h 1292217"/>
              <a:gd name="connsiteX91" fmla="*/ 257199 w 819629"/>
              <a:gd name="connsiteY91" fmla="*/ 538350 h 1292217"/>
              <a:gd name="connsiteX92" fmla="*/ 233387 w 819629"/>
              <a:gd name="connsiteY92" fmla="*/ 495488 h 1292217"/>
              <a:gd name="connsiteX93" fmla="*/ 223862 w 819629"/>
              <a:gd name="connsiteY93" fmla="*/ 476438 h 1292217"/>
              <a:gd name="connsiteX94" fmla="*/ 219099 w 819629"/>
              <a:gd name="connsiteY94" fmla="*/ 462150 h 1292217"/>
              <a:gd name="connsiteX95" fmla="*/ 204812 w 819629"/>
              <a:gd name="connsiteY95" fmla="*/ 452625 h 1292217"/>
              <a:gd name="connsiteX96" fmla="*/ 180999 w 819629"/>
              <a:gd name="connsiteY96" fmla="*/ 409763 h 1292217"/>
              <a:gd name="connsiteX97" fmla="*/ 171474 w 819629"/>
              <a:gd name="connsiteY97" fmla="*/ 395475 h 1292217"/>
              <a:gd name="connsiteX98" fmla="*/ 161949 w 819629"/>
              <a:gd name="connsiteY98" fmla="*/ 381188 h 1292217"/>
              <a:gd name="connsiteX99" fmla="*/ 147662 w 819629"/>
              <a:gd name="connsiteY99" fmla="*/ 352613 h 1292217"/>
              <a:gd name="connsiteX100" fmla="*/ 133374 w 819629"/>
              <a:gd name="connsiteY100" fmla="*/ 324038 h 1292217"/>
              <a:gd name="connsiteX101" fmla="*/ 119087 w 819629"/>
              <a:gd name="connsiteY101" fmla="*/ 295463 h 1292217"/>
              <a:gd name="connsiteX102" fmla="*/ 95274 w 819629"/>
              <a:gd name="connsiteY102" fmla="*/ 252600 h 1292217"/>
              <a:gd name="connsiteX103" fmla="*/ 85749 w 819629"/>
              <a:gd name="connsiteY103" fmla="*/ 224025 h 1292217"/>
              <a:gd name="connsiteX104" fmla="*/ 80987 w 819629"/>
              <a:gd name="connsiteY104" fmla="*/ 209738 h 1292217"/>
              <a:gd name="connsiteX105" fmla="*/ 71462 w 819629"/>
              <a:gd name="connsiteY105" fmla="*/ 195450 h 1292217"/>
              <a:gd name="connsiteX106" fmla="*/ 57174 w 819629"/>
              <a:gd name="connsiteY106" fmla="*/ 162113 h 1292217"/>
              <a:gd name="connsiteX107" fmla="*/ 38124 w 819629"/>
              <a:gd name="connsiteY107" fmla="*/ 133538 h 1292217"/>
              <a:gd name="connsiteX108" fmla="*/ 28599 w 819629"/>
              <a:gd name="connsiteY108" fmla="*/ 119250 h 1292217"/>
              <a:gd name="connsiteX109" fmla="*/ 24 w 819629"/>
              <a:gd name="connsiteY109" fmla="*/ 81150 h 12922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</a:cxnLst>
            <a:rect l="l" t="t" r="r" b="b"/>
            <a:pathLst>
              <a:path w="819629" h="1292217">
                <a:moveTo>
                  <a:pt x="24" y="81150"/>
                </a:moveTo>
                <a:cubicBezTo>
                  <a:pt x="-770" y="70831"/>
                  <a:pt x="17810" y="66808"/>
                  <a:pt x="23837" y="57338"/>
                </a:cubicBezTo>
                <a:cubicBezTo>
                  <a:pt x="29227" y="48868"/>
                  <a:pt x="27793" y="37117"/>
                  <a:pt x="33362" y="28763"/>
                </a:cubicBezTo>
                <a:lnTo>
                  <a:pt x="42887" y="14475"/>
                </a:lnTo>
                <a:cubicBezTo>
                  <a:pt x="44474" y="9713"/>
                  <a:pt x="42779" y="1405"/>
                  <a:pt x="47649" y="188"/>
                </a:cubicBezTo>
                <a:cubicBezTo>
                  <a:pt x="53202" y="-1200"/>
                  <a:pt x="58168" y="5405"/>
                  <a:pt x="61937" y="9713"/>
                </a:cubicBezTo>
                <a:cubicBezTo>
                  <a:pt x="69475" y="18328"/>
                  <a:pt x="74637" y="28763"/>
                  <a:pt x="80987" y="38288"/>
                </a:cubicBezTo>
                <a:lnTo>
                  <a:pt x="90512" y="52575"/>
                </a:lnTo>
                <a:cubicBezTo>
                  <a:pt x="101835" y="86549"/>
                  <a:pt x="85779" y="45475"/>
                  <a:pt x="109562" y="81150"/>
                </a:cubicBezTo>
                <a:cubicBezTo>
                  <a:pt x="112347" y="85327"/>
                  <a:pt x="112079" y="90948"/>
                  <a:pt x="114324" y="95438"/>
                </a:cubicBezTo>
                <a:cubicBezTo>
                  <a:pt x="116884" y="100557"/>
                  <a:pt x="121289" y="104606"/>
                  <a:pt x="123849" y="109725"/>
                </a:cubicBezTo>
                <a:cubicBezTo>
                  <a:pt x="126094" y="114215"/>
                  <a:pt x="125530" y="120050"/>
                  <a:pt x="128612" y="124013"/>
                </a:cubicBezTo>
                <a:cubicBezTo>
                  <a:pt x="136882" y="134646"/>
                  <a:pt x="149715" y="141380"/>
                  <a:pt x="157187" y="152588"/>
                </a:cubicBezTo>
                <a:lnTo>
                  <a:pt x="185762" y="195450"/>
                </a:lnTo>
                <a:lnTo>
                  <a:pt x="195287" y="209738"/>
                </a:lnTo>
                <a:cubicBezTo>
                  <a:pt x="207254" y="245641"/>
                  <a:pt x="191113" y="201392"/>
                  <a:pt x="209574" y="238313"/>
                </a:cubicBezTo>
                <a:cubicBezTo>
                  <a:pt x="229293" y="277749"/>
                  <a:pt x="196564" y="225939"/>
                  <a:pt x="223862" y="266888"/>
                </a:cubicBezTo>
                <a:cubicBezTo>
                  <a:pt x="232244" y="292036"/>
                  <a:pt x="225839" y="276997"/>
                  <a:pt x="247674" y="309750"/>
                </a:cubicBezTo>
                <a:lnTo>
                  <a:pt x="266724" y="338325"/>
                </a:lnTo>
                <a:cubicBezTo>
                  <a:pt x="269899" y="343088"/>
                  <a:pt x="271486" y="349438"/>
                  <a:pt x="276249" y="352613"/>
                </a:cubicBezTo>
                <a:lnTo>
                  <a:pt x="290537" y="362138"/>
                </a:lnTo>
                <a:cubicBezTo>
                  <a:pt x="303548" y="401175"/>
                  <a:pt x="281043" y="340753"/>
                  <a:pt x="323874" y="405000"/>
                </a:cubicBezTo>
                <a:cubicBezTo>
                  <a:pt x="346099" y="438338"/>
                  <a:pt x="333399" y="427225"/>
                  <a:pt x="357212" y="443100"/>
                </a:cubicBezTo>
                <a:cubicBezTo>
                  <a:pt x="366319" y="470426"/>
                  <a:pt x="355451" y="444919"/>
                  <a:pt x="376262" y="471675"/>
                </a:cubicBezTo>
                <a:cubicBezTo>
                  <a:pt x="383290" y="480711"/>
                  <a:pt x="395312" y="500250"/>
                  <a:pt x="395312" y="500250"/>
                </a:cubicBezTo>
                <a:cubicBezTo>
                  <a:pt x="407281" y="536161"/>
                  <a:pt x="389743" y="493290"/>
                  <a:pt x="414362" y="524063"/>
                </a:cubicBezTo>
                <a:cubicBezTo>
                  <a:pt x="417498" y="527983"/>
                  <a:pt x="416686" y="533962"/>
                  <a:pt x="419124" y="538350"/>
                </a:cubicBezTo>
                <a:cubicBezTo>
                  <a:pt x="424683" y="548357"/>
                  <a:pt x="431824" y="557400"/>
                  <a:pt x="438174" y="566925"/>
                </a:cubicBezTo>
                <a:cubicBezTo>
                  <a:pt x="441349" y="571688"/>
                  <a:pt x="445889" y="575783"/>
                  <a:pt x="447699" y="581213"/>
                </a:cubicBezTo>
                <a:cubicBezTo>
                  <a:pt x="450874" y="590738"/>
                  <a:pt x="451655" y="601434"/>
                  <a:pt x="457224" y="609788"/>
                </a:cubicBezTo>
                <a:lnTo>
                  <a:pt x="476274" y="638363"/>
                </a:lnTo>
                <a:cubicBezTo>
                  <a:pt x="479449" y="643125"/>
                  <a:pt x="483989" y="647220"/>
                  <a:pt x="485799" y="652650"/>
                </a:cubicBezTo>
                <a:cubicBezTo>
                  <a:pt x="487387" y="657413"/>
                  <a:pt x="488071" y="662579"/>
                  <a:pt x="490562" y="666938"/>
                </a:cubicBezTo>
                <a:cubicBezTo>
                  <a:pt x="494075" y="673086"/>
                  <a:pt x="510691" y="691989"/>
                  <a:pt x="514374" y="700275"/>
                </a:cubicBezTo>
                <a:cubicBezTo>
                  <a:pt x="533022" y="742233"/>
                  <a:pt x="512108" y="717059"/>
                  <a:pt x="538187" y="743138"/>
                </a:cubicBezTo>
                <a:cubicBezTo>
                  <a:pt x="546917" y="769331"/>
                  <a:pt x="537703" y="745864"/>
                  <a:pt x="552474" y="771713"/>
                </a:cubicBezTo>
                <a:cubicBezTo>
                  <a:pt x="555996" y="777877"/>
                  <a:pt x="558477" y="784599"/>
                  <a:pt x="561999" y="790763"/>
                </a:cubicBezTo>
                <a:cubicBezTo>
                  <a:pt x="564839" y="795733"/>
                  <a:pt x="569199" y="799820"/>
                  <a:pt x="571524" y="805050"/>
                </a:cubicBezTo>
                <a:cubicBezTo>
                  <a:pt x="575602" y="814225"/>
                  <a:pt x="575480" y="825271"/>
                  <a:pt x="581049" y="833625"/>
                </a:cubicBezTo>
                <a:cubicBezTo>
                  <a:pt x="587399" y="843150"/>
                  <a:pt x="596479" y="851340"/>
                  <a:pt x="600099" y="862200"/>
                </a:cubicBezTo>
                <a:cubicBezTo>
                  <a:pt x="606672" y="881918"/>
                  <a:pt x="602077" y="872311"/>
                  <a:pt x="614387" y="890775"/>
                </a:cubicBezTo>
                <a:cubicBezTo>
                  <a:pt x="625710" y="924749"/>
                  <a:pt x="609654" y="883675"/>
                  <a:pt x="633437" y="919350"/>
                </a:cubicBezTo>
                <a:cubicBezTo>
                  <a:pt x="636222" y="923527"/>
                  <a:pt x="635954" y="929148"/>
                  <a:pt x="638199" y="933638"/>
                </a:cubicBezTo>
                <a:cubicBezTo>
                  <a:pt x="640759" y="938757"/>
                  <a:pt x="645164" y="942806"/>
                  <a:pt x="647724" y="947925"/>
                </a:cubicBezTo>
                <a:cubicBezTo>
                  <a:pt x="649969" y="952415"/>
                  <a:pt x="650049" y="957824"/>
                  <a:pt x="652487" y="962213"/>
                </a:cubicBezTo>
                <a:cubicBezTo>
                  <a:pt x="658046" y="972220"/>
                  <a:pt x="671537" y="990788"/>
                  <a:pt x="671537" y="990788"/>
                </a:cubicBezTo>
                <a:cubicBezTo>
                  <a:pt x="673124" y="995550"/>
                  <a:pt x="673861" y="1000687"/>
                  <a:pt x="676299" y="1005075"/>
                </a:cubicBezTo>
                <a:cubicBezTo>
                  <a:pt x="681858" y="1015082"/>
                  <a:pt x="691729" y="1022790"/>
                  <a:pt x="695349" y="1033650"/>
                </a:cubicBezTo>
                <a:cubicBezTo>
                  <a:pt x="696937" y="1038413"/>
                  <a:pt x="697674" y="1043549"/>
                  <a:pt x="700112" y="1047938"/>
                </a:cubicBezTo>
                <a:cubicBezTo>
                  <a:pt x="705671" y="1057945"/>
                  <a:pt x="712812" y="1066988"/>
                  <a:pt x="719162" y="1076513"/>
                </a:cubicBezTo>
                <a:lnTo>
                  <a:pt x="728687" y="1090800"/>
                </a:lnTo>
                <a:cubicBezTo>
                  <a:pt x="740654" y="1126707"/>
                  <a:pt x="724513" y="1082453"/>
                  <a:pt x="742974" y="1119375"/>
                </a:cubicBezTo>
                <a:cubicBezTo>
                  <a:pt x="762692" y="1158809"/>
                  <a:pt x="729966" y="1107007"/>
                  <a:pt x="757262" y="1147950"/>
                </a:cubicBezTo>
                <a:cubicBezTo>
                  <a:pt x="768597" y="1181955"/>
                  <a:pt x="761218" y="1168171"/>
                  <a:pt x="776312" y="1190813"/>
                </a:cubicBezTo>
                <a:cubicBezTo>
                  <a:pt x="793676" y="1242910"/>
                  <a:pt x="765983" y="1164002"/>
                  <a:pt x="790599" y="1219388"/>
                </a:cubicBezTo>
                <a:cubicBezTo>
                  <a:pt x="794677" y="1228563"/>
                  <a:pt x="796949" y="1238438"/>
                  <a:pt x="800124" y="1247963"/>
                </a:cubicBezTo>
                <a:lnTo>
                  <a:pt x="804887" y="1262250"/>
                </a:lnTo>
                <a:cubicBezTo>
                  <a:pt x="806475" y="1267013"/>
                  <a:pt x="806864" y="1272361"/>
                  <a:pt x="809649" y="1276538"/>
                </a:cubicBezTo>
                <a:cubicBezTo>
                  <a:pt x="812824" y="1281300"/>
                  <a:pt x="821733" y="1285705"/>
                  <a:pt x="819174" y="1290825"/>
                </a:cubicBezTo>
                <a:cubicBezTo>
                  <a:pt x="816929" y="1295315"/>
                  <a:pt x="809649" y="1287650"/>
                  <a:pt x="804887" y="1286063"/>
                </a:cubicBezTo>
                <a:cubicBezTo>
                  <a:pt x="770855" y="1235013"/>
                  <a:pt x="823850" y="1312484"/>
                  <a:pt x="781074" y="1257488"/>
                </a:cubicBezTo>
                <a:cubicBezTo>
                  <a:pt x="774046" y="1248452"/>
                  <a:pt x="768374" y="1238438"/>
                  <a:pt x="762024" y="1228913"/>
                </a:cubicBezTo>
                <a:cubicBezTo>
                  <a:pt x="758849" y="1224150"/>
                  <a:pt x="756546" y="1218672"/>
                  <a:pt x="752499" y="1214625"/>
                </a:cubicBezTo>
                <a:lnTo>
                  <a:pt x="723924" y="1186050"/>
                </a:lnTo>
                <a:cubicBezTo>
                  <a:pt x="722337" y="1181288"/>
                  <a:pt x="722712" y="1175313"/>
                  <a:pt x="719162" y="1171763"/>
                </a:cubicBezTo>
                <a:cubicBezTo>
                  <a:pt x="715612" y="1168213"/>
                  <a:pt x="709364" y="1169245"/>
                  <a:pt x="704874" y="1167000"/>
                </a:cubicBezTo>
                <a:cubicBezTo>
                  <a:pt x="699755" y="1164440"/>
                  <a:pt x="695946" y="1159485"/>
                  <a:pt x="690587" y="1157475"/>
                </a:cubicBezTo>
                <a:cubicBezTo>
                  <a:pt x="683008" y="1154633"/>
                  <a:pt x="674676" y="1154469"/>
                  <a:pt x="666774" y="1152713"/>
                </a:cubicBezTo>
                <a:cubicBezTo>
                  <a:pt x="660384" y="1151293"/>
                  <a:pt x="654142" y="1149234"/>
                  <a:pt x="647724" y="1147950"/>
                </a:cubicBezTo>
                <a:cubicBezTo>
                  <a:pt x="595960" y="1137597"/>
                  <a:pt x="641363" y="1148653"/>
                  <a:pt x="595337" y="1138425"/>
                </a:cubicBezTo>
                <a:cubicBezTo>
                  <a:pt x="573738" y="1133625"/>
                  <a:pt x="571465" y="1132056"/>
                  <a:pt x="547712" y="1124138"/>
                </a:cubicBezTo>
                <a:lnTo>
                  <a:pt x="533424" y="1119375"/>
                </a:lnTo>
                <a:cubicBezTo>
                  <a:pt x="527074" y="1109850"/>
                  <a:pt x="517994" y="1101660"/>
                  <a:pt x="514374" y="1090800"/>
                </a:cubicBezTo>
                <a:cubicBezTo>
                  <a:pt x="503039" y="1056795"/>
                  <a:pt x="510418" y="1070579"/>
                  <a:pt x="495324" y="1047938"/>
                </a:cubicBezTo>
                <a:cubicBezTo>
                  <a:pt x="483989" y="1013933"/>
                  <a:pt x="491368" y="1027717"/>
                  <a:pt x="476274" y="1005075"/>
                </a:cubicBezTo>
                <a:cubicBezTo>
                  <a:pt x="458910" y="952978"/>
                  <a:pt x="486603" y="1031886"/>
                  <a:pt x="461987" y="976500"/>
                </a:cubicBezTo>
                <a:cubicBezTo>
                  <a:pt x="457909" y="967325"/>
                  <a:pt x="455637" y="957450"/>
                  <a:pt x="452462" y="947925"/>
                </a:cubicBezTo>
                <a:cubicBezTo>
                  <a:pt x="450874" y="943163"/>
                  <a:pt x="450484" y="937815"/>
                  <a:pt x="447699" y="933638"/>
                </a:cubicBezTo>
                <a:lnTo>
                  <a:pt x="438174" y="919350"/>
                </a:lnTo>
                <a:cubicBezTo>
                  <a:pt x="426207" y="883447"/>
                  <a:pt x="442348" y="927696"/>
                  <a:pt x="423887" y="890775"/>
                </a:cubicBezTo>
                <a:cubicBezTo>
                  <a:pt x="404168" y="851339"/>
                  <a:pt x="436897" y="903149"/>
                  <a:pt x="409599" y="862200"/>
                </a:cubicBezTo>
                <a:cubicBezTo>
                  <a:pt x="392235" y="810103"/>
                  <a:pt x="419928" y="889011"/>
                  <a:pt x="395312" y="833625"/>
                </a:cubicBezTo>
                <a:cubicBezTo>
                  <a:pt x="376665" y="791669"/>
                  <a:pt x="397577" y="816839"/>
                  <a:pt x="371499" y="790763"/>
                </a:cubicBezTo>
                <a:cubicBezTo>
                  <a:pt x="368324" y="781238"/>
                  <a:pt x="367543" y="770542"/>
                  <a:pt x="361974" y="762188"/>
                </a:cubicBezTo>
                <a:lnTo>
                  <a:pt x="342924" y="733613"/>
                </a:lnTo>
                <a:cubicBezTo>
                  <a:pt x="330328" y="683225"/>
                  <a:pt x="347429" y="742558"/>
                  <a:pt x="328637" y="700275"/>
                </a:cubicBezTo>
                <a:cubicBezTo>
                  <a:pt x="324559" y="691100"/>
                  <a:pt x="324681" y="680054"/>
                  <a:pt x="319112" y="671700"/>
                </a:cubicBezTo>
                <a:cubicBezTo>
                  <a:pt x="291095" y="629676"/>
                  <a:pt x="334065" y="696843"/>
                  <a:pt x="300062" y="628838"/>
                </a:cubicBezTo>
                <a:cubicBezTo>
                  <a:pt x="296887" y="622488"/>
                  <a:pt x="293174" y="616380"/>
                  <a:pt x="290537" y="609788"/>
                </a:cubicBezTo>
                <a:cubicBezTo>
                  <a:pt x="286808" y="600466"/>
                  <a:pt x="284187" y="590738"/>
                  <a:pt x="281012" y="581213"/>
                </a:cubicBezTo>
                <a:cubicBezTo>
                  <a:pt x="279424" y="576450"/>
                  <a:pt x="279034" y="571102"/>
                  <a:pt x="276249" y="566925"/>
                </a:cubicBezTo>
                <a:lnTo>
                  <a:pt x="257199" y="538350"/>
                </a:lnTo>
                <a:cubicBezTo>
                  <a:pt x="237573" y="479473"/>
                  <a:pt x="260120" y="532915"/>
                  <a:pt x="233387" y="495488"/>
                </a:cubicBezTo>
                <a:cubicBezTo>
                  <a:pt x="229261" y="489711"/>
                  <a:pt x="226659" y="482963"/>
                  <a:pt x="223862" y="476438"/>
                </a:cubicBezTo>
                <a:cubicBezTo>
                  <a:pt x="221884" y="471824"/>
                  <a:pt x="222235" y="466070"/>
                  <a:pt x="219099" y="462150"/>
                </a:cubicBezTo>
                <a:cubicBezTo>
                  <a:pt x="215523" y="457681"/>
                  <a:pt x="209574" y="455800"/>
                  <a:pt x="204812" y="452625"/>
                </a:cubicBezTo>
                <a:cubicBezTo>
                  <a:pt x="196428" y="427478"/>
                  <a:pt x="202834" y="442516"/>
                  <a:pt x="180999" y="409763"/>
                </a:cubicBezTo>
                <a:lnTo>
                  <a:pt x="171474" y="395475"/>
                </a:lnTo>
                <a:lnTo>
                  <a:pt x="161949" y="381188"/>
                </a:lnTo>
                <a:cubicBezTo>
                  <a:pt x="149982" y="345281"/>
                  <a:pt x="166123" y="389535"/>
                  <a:pt x="147662" y="352613"/>
                </a:cubicBezTo>
                <a:cubicBezTo>
                  <a:pt x="127944" y="313179"/>
                  <a:pt x="160670" y="364981"/>
                  <a:pt x="133374" y="324038"/>
                </a:cubicBezTo>
                <a:cubicBezTo>
                  <a:pt x="116011" y="271943"/>
                  <a:pt x="143700" y="350841"/>
                  <a:pt x="119087" y="295463"/>
                </a:cubicBezTo>
                <a:cubicBezTo>
                  <a:pt x="100439" y="253505"/>
                  <a:pt x="121353" y="278679"/>
                  <a:pt x="95274" y="252600"/>
                </a:cubicBezTo>
                <a:lnTo>
                  <a:pt x="85749" y="224025"/>
                </a:lnTo>
                <a:cubicBezTo>
                  <a:pt x="84162" y="219263"/>
                  <a:pt x="83771" y="213915"/>
                  <a:pt x="80987" y="209738"/>
                </a:cubicBezTo>
                <a:cubicBezTo>
                  <a:pt x="77812" y="204975"/>
                  <a:pt x="74022" y="200570"/>
                  <a:pt x="71462" y="195450"/>
                </a:cubicBezTo>
                <a:cubicBezTo>
                  <a:pt x="51756" y="156039"/>
                  <a:pt x="86902" y="211659"/>
                  <a:pt x="57174" y="162113"/>
                </a:cubicBezTo>
                <a:cubicBezTo>
                  <a:pt x="51284" y="152297"/>
                  <a:pt x="44474" y="143063"/>
                  <a:pt x="38124" y="133538"/>
                </a:cubicBezTo>
                <a:lnTo>
                  <a:pt x="28599" y="119250"/>
                </a:lnTo>
                <a:cubicBezTo>
                  <a:pt x="17830" y="103096"/>
                  <a:pt x="818" y="91469"/>
                  <a:pt x="24" y="81150"/>
                </a:cubicBezTo>
                <a:close/>
              </a:path>
            </a:pathLst>
          </a:cu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7" name="Picture 3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48457" y="11017"/>
            <a:ext cx="695543" cy="295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CasellaDiTesto 3"/>
          <p:cNvSpPr txBox="1"/>
          <p:nvPr/>
        </p:nvSpPr>
        <p:spPr>
          <a:xfrm>
            <a:off x="6634350" y="396972"/>
            <a:ext cx="24815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b="1" dirty="0">
                <a:solidFill>
                  <a:srgbClr val="FF0000"/>
                </a:solidFill>
              </a:rPr>
              <a:t>Tabular </a:t>
            </a:r>
            <a:r>
              <a:rPr lang="it-IT" sz="2200" b="1" dirty="0" err="1">
                <a:solidFill>
                  <a:srgbClr val="FF0000"/>
                </a:solidFill>
              </a:rPr>
              <a:t>crystal</a:t>
            </a:r>
            <a:r>
              <a:rPr lang="it-IT" sz="2200" b="1" dirty="0">
                <a:solidFill>
                  <a:srgbClr val="FF0000"/>
                </a:solidFill>
              </a:rPr>
              <a:t> (undeformed)</a:t>
            </a:r>
            <a:endParaRPr lang="en-US" sz="2200" b="1" dirty="0">
              <a:solidFill>
                <a:srgbClr val="FF0000"/>
              </a:solidFill>
            </a:endParaRPr>
          </a:p>
        </p:txBody>
      </p:sp>
      <p:sp>
        <p:nvSpPr>
          <p:cNvPr id="32" name="CasellaDiTesto 31"/>
          <p:cNvSpPr txBox="1"/>
          <p:nvPr/>
        </p:nvSpPr>
        <p:spPr>
          <a:xfrm>
            <a:off x="6634350" y="1162594"/>
            <a:ext cx="24815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b="1" dirty="0" err="1">
                <a:solidFill>
                  <a:srgbClr val="FF0000"/>
                </a:solidFill>
              </a:rPr>
              <a:t>Sigmoidal</a:t>
            </a:r>
            <a:r>
              <a:rPr lang="it-IT" sz="2200" b="1" dirty="0">
                <a:solidFill>
                  <a:srgbClr val="FF0000"/>
                </a:solidFill>
              </a:rPr>
              <a:t> </a:t>
            </a:r>
            <a:r>
              <a:rPr lang="it-IT" sz="2200" b="1" dirty="0" err="1">
                <a:solidFill>
                  <a:srgbClr val="FF0000"/>
                </a:solidFill>
              </a:rPr>
              <a:t>crystal</a:t>
            </a:r>
            <a:r>
              <a:rPr lang="it-IT" sz="2200" b="1" dirty="0">
                <a:solidFill>
                  <a:srgbClr val="FF0000"/>
                </a:solidFill>
              </a:rPr>
              <a:t> (</a:t>
            </a:r>
            <a:r>
              <a:rPr lang="it-IT" sz="2200" b="1" dirty="0" err="1">
                <a:solidFill>
                  <a:srgbClr val="FF0000"/>
                </a:solidFill>
              </a:rPr>
              <a:t>deformed</a:t>
            </a:r>
            <a:r>
              <a:rPr lang="it-IT" sz="2200" b="1" dirty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33" name="CasellaDiTesto 32"/>
          <p:cNvSpPr txBox="1"/>
          <p:nvPr/>
        </p:nvSpPr>
        <p:spPr>
          <a:xfrm>
            <a:off x="6634350" y="5053256"/>
            <a:ext cx="24815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b="1" dirty="0" err="1"/>
              <a:t>Subrounded</a:t>
            </a:r>
            <a:r>
              <a:rPr lang="it-IT" sz="2200" b="1" dirty="0"/>
              <a:t> </a:t>
            </a:r>
            <a:r>
              <a:rPr lang="it-IT" sz="2200" b="1" dirty="0" err="1"/>
              <a:t>crystal</a:t>
            </a:r>
            <a:r>
              <a:rPr lang="it-IT" sz="2200" b="1" dirty="0"/>
              <a:t> (undeformed)</a:t>
            </a:r>
            <a:endParaRPr lang="en-US" sz="2200" b="1" dirty="0"/>
          </a:p>
        </p:txBody>
      </p:sp>
      <p:sp>
        <p:nvSpPr>
          <p:cNvPr id="34" name="CasellaDiTesto 33"/>
          <p:cNvSpPr txBox="1"/>
          <p:nvPr/>
        </p:nvSpPr>
        <p:spPr>
          <a:xfrm>
            <a:off x="6634350" y="5818878"/>
            <a:ext cx="24815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b="1" dirty="0" err="1"/>
              <a:t>Angular</a:t>
            </a:r>
            <a:r>
              <a:rPr lang="it-IT" sz="2200" b="1" dirty="0"/>
              <a:t> </a:t>
            </a:r>
            <a:r>
              <a:rPr lang="it-IT" sz="2200" b="1" dirty="0" err="1"/>
              <a:t>crystal</a:t>
            </a:r>
            <a:r>
              <a:rPr lang="it-IT" sz="2200" b="1" dirty="0"/>
              <a:t> (</a:t>
            </a:r>
            <a:r>
              <a:rPr lang="it-IT" sz="2200" b="1" dirty="0" err="1"/>
              <a:t>deformed</a:t>
            </a:r>
            <a:r>
              <a:rPr lang="it-IT" sz="2200" b="1" dirty="0"/>
              <a:t>)</a:t>
            </a:r>
            <a:endParaRPr lang="en-US" sz="2200" b="1" dirty="0"/>
          </a:p>
        </p:txBody>
      </p:sp>
      <p:sp>
        <p:nvSpPr>
          <p:cNvPr id="5" name="Figura a mano libera: forma 4"/>
          <p:cNvSpPr/>
          <p:nvPr/>
        </p:nvSpPr>
        <p:spPr>
          <a:xfrm>
            <a:off x="122830" y="1787857"/>
            <a:ext cx="1160060" cy="1542197"/>
          </a:xfrm>
          <a:custGeom>
            <a:avLst/>
            <a:gdLst>
              <a:gd name="connsiteX0" fmla="*/ 0 w 1160060"/>
              <a:gd name="connsiteY0" fmla="*/ 0 h 1542197"/>
              <a:gd name="connsiteX1" fmla="*/ 0 w 1160060"/>
              <a:gd name="connsiteY1" fmla="*/ 0 h 1542197"/>
              <a:gd name="connsiteX2" fmla="*/ 259307 w 1160060"/>
              <a:gd name="connsiteY2" fmla="*/ 27295 h 1542197"/>
              <a:gd name="connsiteX3" fmla="*/ 327546 w 1160060"/>
              <a:gd name="connsiteY3" fmla="*/ 54591 h 1542197"/>
              <a:gd name="connsiteX4" fmla="*/ 409433 w 1160060"/>
              <a:gd name="connsiteY4" fmla="*/ 81886 h 1542197"/>
              <a:gd name="connsiteX5" fmla="*/ 450376 w 1160060"/>
              <a:gd name="connsiteY5" fmla="*/ 95534 h 1542197"/>
              <a:gd name="connsiteX6" fmla="*/ 491319 w 1160060"/>
              <a:gd name="connsiteY6" fmla="*/ 109182 h 1542197"/>
              <a:gd name="connsiteX7" fmla="*/ 532263 w 1160060"/>
              <a:gd name="connsiteY7" fmla="*/ 136477 h 1542197"/>
              <a:gd name="connsiteX8" fmla="*/ 586854 w 1160060"/>
              <a:gd name="connsiteY8" fmla="*/ 177421 h 1542197"/>
              <a:gd name="connsiteX9" fmla="*/ 709683 w 1160060"/>
              <a:gd name="connsiteY9" fmla="*/ 259307 h 1542197"/>
              <a:gd name="connsiteX10" fmla="*/ 750627 w 1160060"/>
              <a:gd name="connsiteY10" fmla="*/ 286603 h 1542197"/>
              <a:gd name="connsiteX11" fmla="*/ 791570 w 1160060"/>
              <a:gd name="connsiteY11" fmla="*/ 313898 h 1542197"/>
              <a:gd name="connsiteX12" fmla="*/ 818866 w 1160060"/>
              <a:gd name="connsiteY12" fmla="*/ 354842 h 1542197"/>
              <a:gd name="connsiteX13" fmla="*/ 900752 w 1160060"/>
              <a:gd name="connsiteY13" fmla="*/ 436728 h 1542197"/>
              <a:gd name="connsiteX14" fmla="*/ 968991 w 1160060"/>
              <a:gd name="connsiteY14" fmla="*/ 518615 h 1542197"/>
              <a:gd name="connsiteX15" fmla="*/ 1023582 w 1160060"/>
              <a:gd name="connsiteY15" fmla="*/ 600501 h 1542197"/>
              <a:gd name="connsiteX16" fmla="*/ 1037230 w 1160060"/>
              <a:gd name="connsiteY16" fmla="*/ 641444 h 1542197"/>
              <a:gd name="connsiteX17" fmla="*/ 1064525 w 1160060"/>
              <a:gd name="connsiteY17" fmla="*/ 682388 h 1542197"/>
              <a:gd name="connsiteX18" fmla="*/ 1105469 w 1160060"/>
              <a:gd name="connsiteY18" fmla="*/ 764274 h 1542197"/>
              <a:gd name="connsiteX19" fmla="*/ 1146412 w 1160060"/>
              <a:gd name="connsiteY19" fmla="*/ 887104 h 1542197"/>
              <a:gd name="connsiteX20" fmla="*/ 1160060 w 1160060"/>
              <a:gd name="connsiteY20" fmla="*/ 928047 h 1542197"/>
              <a:gd name="connsiteX21" fmla="*/ 1146412 w 1160060"/>
              <a:gd name="connsiteY21" fmla="*/ 1460310 h 1542197"/>
              <a:gd name="connsiteX22" fmla="*/ 1105469 w 1160060"/>
              <a:gd name="connsiteY22" fmla="*/ 1487606 h 1542197"/>
              <a:gd name="connsiteX23" fmla="*/ 1078173 w 1160060"/>
              <a:gd name="connsiteY23" fmla="*/ 1528549 h 1542197"/>
              <a:gd name="connsiteX24" fmla="*/ 1064525 w 1160060"/>
              <a:gd name="connsiteY24" fmla="*/ 1528549 h 1542197"/>
              <a:gd name="connsiteX25" fmla="*/ 1078173 w 1160060"/>
              <a:gd name="connsiteY25" fmla="*/ 1542197 h 15421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60060" h="1542197">
                <a:moveTo>
                  <a:pt x="0" y="0"/>
                </a:moveTo>
                <a:lnTo>
                  <a:pt x="0" y="0"/>
                </a:lnTo>
                <a:cubicBezTo>
                  <a:pt x="42010" y="3231"/>
                  <a:pt x="194957" y="9745"/>
                  <a:pt x="259307" y="27295"/>
                </a:cubicBezTo>
                <a:cubicBezTo>
                  <a:pt x="282942" y="33741"/>
                  <a:pt x="304522" y="46219"/>
                  <a:pt x="327546" y="54591"/>
                </a:cubicBezTo>
                <a:cubicBezTo>
                  <a:pt x="354586" y="64424"/>
                  <a:pt x="382137" y="72788"/>
                  <a:pt x="409433" y="81886"/>
                </a:cubicBezTo>
                <a:lnTo>
                  <a:pt x="450376" y="95534"/>
                </a:lnTo>
                <a:cubicBezTo>
                  <a:pt x="464024" y="100083"/>
                  <a:pt x="479349" y="101202"/>
                  <a:pt x="491319" y="109182"/>
                </a:cubicBezTo>
                <a:cubicBezTo>
                  <a:pt x="504967" y="118280"/>
                  <a:pt x="518916" y="126943"/>
                  <a:pt x="532263" y="136477"/>
                </a:cubicBezTo>
                <a:cubicBezTo>
                  <a:pt x="550773" y="149698"/>
                  <a:pt x="568219" y="164377"/>
                  <a:pt x="586854" y="177421"/>
                </a:cubicBezTo>
                <a:cubicBezTo>
                  <a:pt x="586894" y="177449"/>
                  <a:pt x="689191" y="245646"/>
                  <a:pt x="709683" y="259307"/>
                </a:cubicBezTo>
                <a:lnTo>
                  <a:pt x="750627" y="286603"/>
                </a:lnTo>
                <a:lnTo>
                  <a:pt x="791570" y="313898"/>
                </a:lnTo>
                <a:cubicBezTo>
                  <a:pt x="800669" y="327546"/>
                  <a:pt x="807969" y="342582"/>
                  <a:pt x="818866" y="354842"/>
                </a:cubicBezTo>
                <a:cubicBezTo>
                  <a:pt x="844511" y="383693"/>
                  <a:pt x="879339" y="404610"/>
                  <a:pt x="900752" y="436728"/>
                </a:cubicBezTo>
                <a:cubicBezTo>
                  <a:pt x="938754" y="493730"/>
                  <a:pt x="916450" y="466072"/>
                  <a:pt x="968991" y="518615"/>
                </a:cubicBezTo>
                <a:cubicBezTo>
                  <a:pt x="1001443" y="615967"/>
                  <a:pt x="955428" y="498270"/>
                  <a:pt x="1023582" y="600501"/>
                </a:cubicBezTo>
                <a:cubicBezTo>
                  <a:pt x="1031562" y="612471"/>
                  <a:pt x="1030796" y="628577"/>
                  <a:pt x="1037230" y="641444"/>
                </a:cubicBezTo>
                <a:cubicBezTo>
                  <a:pt x="1044565" y="656115"/>
                  <a:pt x="1057190" y="667717"/>
                  <a:pt x="1064525" y="682388"/>
                </a:cubicBezTo>
                <a:cubicBezTo>
                  <a:pt x="1121022" y="795383"/>
                  <a:pt x="1027252" y="646951"/>
                  <a:pt x="1105469" y="764274"/>
                </a:cubicBezTo>
                <a:lnTo>
                  <a:pt x="1146412" y="887104"/>
                </a:lnTo>
                <a:lnTo>
                  <a:pt x="1160060" y="928047"/>
                </a:lnTo>
                <a:cubicBezTo>
                  <a:pt x="1155511" y="1105468"/>
                  <a:pt x="1163645" y="1283669"/>
                  <a:pt x="1146412" y="1460310"/>
                </a:cubicBezTo>
                <a:cubicBezTo>
                  <a:pt x="1144819" y="1476635"/>
                  <a:pt x="1117067" y="1476008"/>
                  <a:pt x="1105469" y="1487606"/>
                </a:cubicBezTo>
                <a:cubicBezTo>
                  <a:pt x="1093871" y="1499204"/>
                  <a:pt x="1089772" y="1516951"/>
                  <a:pt x="1078173" y="1528549"/>
                </a:cubicBezTo>
                <a:cubicBezTo>
                  <a:pt x="1074956" y="1531766"/>
                  <a:pt x="1069074" y="1528549"/>
                  <a:pt x="1064525" y="1528549"/>
                </a:cubicBezTo>
                <a:lnTo>
                  <a:pt x="1078173" y="1542197"/>
                </a:lnTo>
              </a:path>
            </a:pathLst>
          </a:custGeom>
          <a:noFill/>
          <a:ln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CasellaDiTesto 34"/>
          <p:cNvSpPr txBox="1"/>
          <p:nvPr/>
        </p:nvSpPr>
        <p:spPr>
          <a:xfrm>
            <a:off x="6634350" y="1942325"/>
            <a:ext cx="248150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b="1" dirty="0">
                <a:solidFill>
                  <a:srgbClr val="FF0000"/>
                </a:solidFill>
              </a:rPr>
              <a:t>Progressive </a:t>
            </a:r>
            <a:r>
              <a:rPr lang="it-IT" sz="2200" b="1" dirty="0" err="1">
                <a:solidFill>
                  <a:srgbClr val="FF0000"/>
                </a:solidFill>
              </a:rPr>
              <a:t>disappearence</a:t>
            </a:r>
            <a:r>
              <a:rPr lang="it-IT" sz="2200" b="1" dirty="0">
                <a:solidFill>
                  <a:srgbClr val="FF0000"/>
                </a:solidFill>
              </a:rPr>
              <a:t> of </a:t>
            </a:r>
            <a:r>
              <a:rPr lang="it-IT" sz="2200" b="1" dirty="0" err="1">
                <a:solidFill>
                  <a:srgbClr val="FF0000"/>
                </a:solidFill>
              </a:rPr>
              <a:t>crystal</a:t>
            </a:r>
            <a:r>
              <a:rPr lang="it-IT" sz="2200" b="1" dirty="0">
                <a:solidFill>
                  <a:srgbClr val="FF0000"/>
                </a:solidFill>
              </a:rPr>
              <a:t> </a:t>
            </a:r>
            <a:r>
              <a:rPr lang="it-IT" sz="2200" b="1" dirty="0" err="1">
                <a:solidFill>
                  <a:srgbClr val="FF0000"/>
                </a:solidFill>
              </a:rPr>
              <a:t>boundaries</a:t>
            </a:r>
            <a:endParaRPr lang="it-IT" sz="2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02744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589685"/>
            <a:ext cx="914399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200" dirty="0"/>
              <a:t>The smectite </a:t>
            </a:r>
            <a:r>
              <a:rPr lang="en-GB" sz="2200" dirty="0" err="1"/>
              <a:t>nano</a:t>
            </a:r>
            <a:r>
              <a:rPr lang="en-GB" sz="2200" dirty="0"/>
              <a:t>-foliation deforms by frictional sliding (FS). FS on </a:t>
            </a:r>
            <a:r>
              <a:rPr lang="en-GB" sz="2200" b="1" dirty="0"/>
              <a:t>hydrated interlayers </a:t>
            </a:r>
            <a:r>
              <a:rPr lang="en-GB" sz="2200" dirty="0"/>
              <a:t>accommodates intra-crystalline displacement and bending (sigmoidal shapes). FS on crystal boundaries accommodates inter-crystalline displacement thanks to water molecules bonded to smectite surfaces.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118449" y="-45403"/>
            <a:ext cx="890710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dirty="0"/>
              <a:t>Nano-foliation at all V…</a:t>
            </a:r>
          </a:p>
        </p:txBody>
      </p:sp>
      <p:pic>
        <p:nvPicPr>
          <p:cNvPr id="30" name="Picture 3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48457" y="11017"/>
            <a:ext cx="695543" cy="295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32" name="Gruppo 31"/>
          <p:cNvGrpSpPr/>
          <p:nvPr/>
        </p:nvGrpSpPr>
        <p:grpSpPr>
          <a:xfrm>
            <a:off x="635000" y="2761282"/>
            <a:ext cx="5541118" cy="4151912"/>
            <a:chOff x="635000" y="2583858"/>
            <a:chExt cx="5541118" cy="4151912"/>
          </a:xfrm>
        </p:grpSpPr>
        <p:grpSp>
          <p:nvGrpSpPr>
            <p:cNvPr id="33" name="Group 2"/>
            <p:cNvGrpSpPr/>
            <p:nvPr/>
          </p:nvGrpSpPr>
          <p:grpSpPr>
            <a:xfrm>
              <a:off x="635000" y="2583858"/>
              <a:ext cx="5541118" cy="4151912"/>
              <a:chOff x="952157" y="1250304"/>
              <a:chExt cx="7239686" cy="5424635"/>
            </a:xfrm>
          </p:grpSpPr>
          <p:grpSp>
            <p:nvGrpSpPr>
              <p:cNvPr id="40" name="Gruppo 8"/>
              <p:cNvGrpSpPr/>
              <p:nvPr/>
            </p:nvGrpSpPr>
            <p:grpSpPr>
              <a:xfrm>
                <a:off x="952157" y="1250304"/>
                <a:ext cx="7239686" cy="5424635"/>
                <a:chOff x="1483883" y="1322435"/>
                <a:chExt cx="6182386" cy="4632409"/>
              </a:xfrm>
            </p:grpSpPr>
            <p:grpSp>
              <p:nvGrpSpPr>
                <p:cNvPr id="49" name="Group 25"/>
                <p:cNvGrpSpPr/>
                <p:nvPr/>
              </p:nvGrpSpPr>
              <p:grpSpPr>
                <a:xfrm>
                  <a:off x="1483883" y="1322435"/>
                  <a:ext cx="6182386" cy="4632409"/>
                  <a:chOff x="360" y="1917000"/>
                  <a:chExt cx="4611508" cy="3455364"/>
                </a:xfrm>
              </p:grpSpPr>
              <p:pic>
                <p:nvPicPr>
                  <p:cNvPr id="56" name="Picture 2"/>
                  <p:cNvPicPr/>
                  <p:nvPr/>
                </p:nvPicPr>
                <p:blipFill>
                  <a:blip r:embed="rId4" cstate="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/>
                </p:blipFill>
                <p:spPr>
                  <a:xfrm>
                    <a:off x="467640" y="1917000"/>
                    <a:ext cx="4139640" cy="3096000"/>
                  </a:xfrm>
                  <a:prstGeom prst="rect">
                    <a:avLst/>
                  </a:prstGeom>
                  <a:ln>
                    <a:noFill/>
                  </a:ln>
                </p:spPr>
              </p:pic>
              <p:sp>
                <p:nvSpPr>
                  <p:cNvPr id="59" name="CustomShape 1"/>
                  <p:cNvSpPr/>
                  <p:nvPr/>
                </p:nvSpPr>
                <p:spPr>
                  <a:xfrm rot="224400">
                    <a:off x="915120" y="4299120"/>
                    <a:ext cx="2806200" cy="334080"/>
                  </a:xfrm>
                  <a:custGeom>
                    <a:avLst/>
                    <a:gdLst/>
                    <a:ahLst/>
                    <a:cxnLst/>
                    <a:rect l="0" t="0" r="r" b="b"/>
                    <a:pathLst>
                      <a:path w="2895601" h="455084">
                        <a:moveTo>
                          <a:pt x="0" y="86783"/>
                        </a:moveTo>
                        <a:cubicBezTo>
                          <a:pt x="647700" y="43391"/>
                          <a:pt x="1295400" y="0"/>
                          <a:pt x="1778000" y="61383"/>
                        </a:cubicBezTo>
                        <a:cubicBezTo>
                          <a:pt x="2260600" y="122766"/>
                          <a:pt x="2578100" y="288924"/>
                          <a:pt x="2895600" y="455083"/>
                        </a:cubicBezTo>
                      </a:path>
                    </a:pathLst>
                  </a:custGeom>
                  <a:noFill/>
                  <a:ln w="57240">
                    <a:solidFill>
                      <a:srgbClr val="4A7EBB"/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/>
                </p:style>
              </p:sp>
              <p:sp>
                <p:nvSpPr>
                  <p:cNvPr id="60" name="CustomShape 12"/>
                  <p:cNvSpPr/>
                  <p:nvPr/>
                </p:nvSpPr>
                <p:spPr>
                  <a:xfrm>
                    <a:off x="3034708" y="5007684"/>
                    <a:ext cx="1577160" cy="36468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 wrap="none" lIns="90000" tIns="45000" rIns="90000" bIns="45000"/>
                  <a:lstStyle/>
                  <a:p>
                    <a:pPr algn="ctr">
                      <a:lnSpc>
                        <a:spcPct val="100000"/>
                      </a:lnSpc>
                    </a:pPr>
                    <a:r>
                      <a:rPr lang="it-IT" sz="1400" strike="noStrike" dirty="0">
                        <a:solidFill>
                          <a:srgbClr val="000000"/>
                        </a:solidFill>
                        <a:latin typeface="Calibri"/>
                      </a:rPr>
                      <a:t>Ferri et al 2011</a:t>
                    </a:r>
                    <a:endParaRPr sz="1400" dirty="0"/>
                  </a:p>
                </p:txBody>
              </p:sp>
              <p:sp>
                <p:nvSpPr>
                  <p:cNvPr id="62" name="CustomShape 16"/>
                  <p:cNvSpPr/>
                  <p:nvPr/>
                </p:nvSpPr>
                <p:spPr>
                  <a:xfrm rot="16200000">
                    <a:off x="-789480" y="3151440"/>
                    <a:ext cx="1944000" cy="36432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 wrap="none" lIns="90000" tIns="45000" rIns="90000" bIns="45000"/>
                  <a:lstStyle/>
                  <a:p>
                    <a:pPr algn="ctr">
                      <a:lnSpc>
                        <a:spcPct val="100000"/>
                      </a:lnSpc>
                    </a:pPr>
                    <a:r>
                      <a:rPr lang="it-IT" sz="2400" b="1" strike="noStrike" dirty="0">
                        <a:solidFill>
                          <a:srgbClr val="000000"/>
                        </a:solidFill>
                        <a:latin typeface="Calibri"/>
                      </a:rPr>
                      <a:t>Apparent friction µ</a:t>
                    </a:r>
                    <a:endParaRPr sz="2400" b="1" dirty="0"/>
                  </a:p>
                </p:txBody>
              </p:sp>
              <p:sp>
                <p:nvSpPr>
                  <p:cNvPr id="63" name="CustomShape 15"/>
                  <p:cNvSpPr/>
                  <p:nvPr/>
                </p:nvSpPr>
                <p:spPr>
                  <a:xfrm>
                    <a:off x="1661400" y="4983300"/>
                    <a:ext cx="1459800" cy="36468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 wrap="none" lIns="90000" tIns="45000" rIns="90000" bIns="45000"/>
                  <a:lstStyle/>
                  <a:p>
                    <a:pPr algn="ctr">
                      <a:lnSpc>
                        <a:spcPct val="100000"/>
                      </a:lnSpc>
                    </a:pPr>
                    <a:r>
                      <a:rPr lang="it-IT" sz="2400" b="1" strike="noStrike" dirty="0" err="1">
                        <a:solidFill>
                          <a:srgbClr val="000000"/>
                        </a:solidFill>
                        <a:latin typeface="Calibri"/>
                      </a:rPr>
                      <a:t>Velocity</a:t>
                    </a:r>
                    <a:r>
                      <a:rPr lang="it-IT" sz="2400" b="1" strike="noStrike" dirty="0">
                        <a:solidFill>
                          <a:srgbClr val="000000"/>
                        </a:solidFill>
                        <a:latin typeface="Calibri"/>
                      </a:rPr>
                      <a:t> (m/s)</a:t>
                    </a:r>
                    <a:endParaRPr sz="2400" b="1" dirty="0"/>
                  </a:p>
                </p:txBody>
              </p:sp>
            </p:grpSp>
            <p:sp>
              <p:nvSpPr>
                <p:cNvPr id="50" name="Rectangle 26"/>
                <p:cNvSpPr/>
                <p:nvPr/>
              </p:nvSpPr>
              <p:spPr>
                <a:xfrm>
                  <a:off x="2882549" y="2974080"/>
                  <a:ext cx="3870676" cy="1130243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b="1"/>
                </a:p>
              </p:txBody>
            </p:sp>
            <p:sp>
              <p:nvSpPr>
                <p:cNvPr id="52" name="Rectangle 27"/>
                <p:cNvSpPr/>
                <p:nvPr/>
              </p:nvSpPr>
              <p:spPr>
                <a:xfrm>
                  <a:off x="4885229" y="1600200"/>
                  <a:ext cx="1554614" cy="161583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b="1"/>
                </a:p>
              </p:txBody>
            </p:sp>
            <p:sp>
              <p:nvSpPr>
                <p:cNvPr id="53" name="Rectangle 28"/>
                <p:cNvSpPr/>
                <p:nvPr/>
              </p:nvSpPr>
              <p:spPr>
                <a:xfrm>
                  <a:off x="6215764" y="3933825"/>
                  <a:ext cx="537462" cy="93955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b="1"/>
                </a:p>
              </p:txBody>
            </p:sp>
            <p:sp>
              <p:nvSpPr>
                <p:cNvPr id="54" name="Rectangle 30"/>
                <p:cNvSpPr/>
                <p:nvPr/>
              </p:nvSpPr>
              <p:spPr>
                <a:xfrm>
                  <a:off x="2500430" y="1386653"/>
                  <a:ext cx="1914525" cy="73742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b="1"/>
                </a:p>
              </p:txBody>
            </p:sp>
          </p:grpSp>
          <p:grpSp>
            <p:nvGrpSpPr>
              <p:cNvPr id="41" name="Group 7"/>
              <p:cNvGrpSpPr/>
              <p:nvPr/>
            </p:nvGrpSpPr>
            <p:grpSpPr>
              <a:xfrm>
                <a:off x="2771439" y="2053272"/>
                <a:ext cx="1352027" cy="1374171"/>
                <a:chOff x="386388" y="756343"/>
                <a:chExt cx="2799073" cy="2844917"/>
              </a:xfrm>
            </p:grpSpPr>
            <p:grpSp>
              <p:nvGrpSpPr>
                <p:cNvPr id="42" name="Gruppo 2"/>
                <p:cNvGrpSpPr/>
                <p:nvPr/>
              </p:nvGrpSpPr>
              <p:grpSpPr>
                <a:xfrm>
                  <a:off x="386388" y="756343"/>
                  <a:ext cx="2799073" cy="2844917"/>
                  <a:chOff x="6762226" y="4428670"/>
                  <a:chExt cx="2346278" cy="2384706"/>
                </a:xfrm>
              </p:grpSpPr>
              <p:pic>
                <p:nvPicPr>
                  <p:cNvPr id="46" name="Picture 2" descr="http://wellnessadvocate.com/images/Structural_Formulas/Montmorillonite_structure.gif"/>
                  <p:cNvPicPr>
                    <a:picLocks noChangeAspect="1" noChangeArrowheads="1"/>
                  </p:cNvPicPr>
                  <p:nvPr/>
                </p:nvPicPr>
                <p:blipFill>
                  <a:blip r:embed="rId5" cstate="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6762226" y="4428670"/>
                    <a:ext cx="2346278" cy="2384706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sp>
                <p:nvSpPr>
                  <p:cNvPr id="47" name="Freeform 58"/>
                  <p:cNvSpPr/>
                  <p:nvPr/>
                </p:nvSpPr>
                <p:spPr>
                  <a:xfrm rot="10800000">
                    <a:off x="7342584" y="6352712"/>
                    <a:ext cx="1056442" cy="248575"/>
                  </a:xfrm>
                  <a:custGeom>
                    <a:avLst/>
                    <a:gdLst>
                      <a:gd name="connsiteX0" fmla="*/ 0 w 1056442"/>
                      <a:gd name="connsiteY0" fmla="*/ 248575 h 248575"/>
                      <a:gd name="connsiteX1" fmla="*/ 1056442 w 1056442"/>
                      <a:gd name="connsiteY1" fmla="*/ 248575 h 248575"/>
                      <a:gd name="connsiteX2" fmla="*/ 710213 w 1056442"/>
                      <a:gd name="connsiteY2" fmla="*/ 0 h 248575"/>
                      <a:gd name="connsiteX3" fmla="*/ 701336 w 1056442"/>
                      <a:gd name="connsiteY3" fmla="*/ 0 h 2485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56442" h="248575">
                        <a:moveTo>
                          <a:pt x="0" y="248575"/>
                        </a:moveTo>
                        <a:lnTo>
                          <a:pt x="1056442" y="248575"/>
                        </a:lnTo>
                        <a:lnTo>
                          <a:pt x="710213" y="0"/>
                        </a:lnTo>
                        <a:lnTo>
                          <a:pt x="701336" y="0"/>
                        </a:lnTo>
                      </a:path>
                    </a:pathLst>
                  </a:custGeom>
                  <a:noFill/>
                  <a:ln w="5715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b="1"/>
                  </a:p>
                </p:txBody>
              </p:sp>
              <p:sp>
                <p:nvSpPr>
                  <p:cNvPr id="48" name="Freeform 57"/>
                  <p:cNvSpPr/>
                  <p:nvPr/>
                </p:nvSpPr>
                <p:spPr>
                  <a:xfrm>
                    <a:off x="7289604" y="5569174"/>
                    <a:ext cx="1056443" cy="248576"/>
                  </a:xfrm>
                  <a:custGeom>
                    <a:avLst/>
                    <a:gdLst>
                      <a:gd name="connsiteX0" fmla="*/ 0 w 1056442"/>
                      <a:gd name="connsiteY0" fmla="*/ 248575 h 248575"/>
                      <a:gd name="connsiteX1" fmla="*/ 1056442 w 1056442"/>
                      <a:gd name="connsiteY1" fmla="*/ 248575 h 248575"/>
                      <a:gd name="connsiteX2" fmla="*/ 710213 w 1056442"/>
                      <a:gd name="connsiteY2" fmla="*/ 0 h 248575"/>
                      <a:gd name="connsiteX3" fmla="*/ 701336 w 1056442"/>
                      <a:gd name="connsiteY3" fmla="*/ 0 h 2485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56442" h="248575">
                        <a:moveTo>
                          <a:pt x="0" y="248575"/>
                        </a:moveTo>
                        <a:lnTo>
                          <a:pt x="1056442" y="248575"/>
                        </a:lnTo>
                        <a:lnTo>
                          <a:pt x="710213" y="0"/>
                        </a:lnTo>
                        <a:lnTo>
                          <a:pt x="701336" y="0"/>
                        </a:lnTo>
                      </a:path>
                    </a:pathLst>
                  </a:custGeom>
                  <a:noFill/>
                  <a:ln w="5715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b="1"/>
                  </a:p>
                </p:txBody>
              </p:sp>
            </p:grpSp>
            <p:sp>
              <p:nvSpPr>
                <p:cNvPr id="43" name="Rectangle 5"/>
                <p:cNvSpPr/>
                <p:nvPr/>
              </p:nvSpPr>
              <p:spPr>
                <a:xfrm>
                  <a:off x="386388" y="2656148"/>
                  <a:ext cx="2799073" cy="14648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pic>
              <p:nvPicPr>
                <p:cNvPr id="44" name="Immagine 42"/>
                <p:cNvPicPr>
                  <a:picLocks noChangeAspect="1"/>
                </p:cNvPicPr>
                <p:nvPr/>
              </p:nvPicPr>
              <p:blipFill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1310494" y="2513550"/>
                  <a:ext cx="335207" cy="340210"/>
                </a:xfrm>
                <a:prstGeom prst="rect">
                  <a:avLst/>
                </a:prstGeom>
                <a:ln w="38100">
                  <a:noFill/>
                </a:ln>
              </p:spPr>
            </p:pic>
            <p:pic>
              <p:nvPicPr>
                <p:cNvPr id="45" name="Immagine 42"/>
                <p:cNvPicPr>
                  <a:picLocks noChangeAspect="1"/>
                </p:cNvPicPr>
                <p:nvPr/>
              </p:nvPicPr>
              <p:blipFill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2339065" y="2513550"/>
                  <a:ext cx="335207" cy="340210"/>
                </a:xfrm>
                <a:prstGeom prst="rect">
                  <a:avLst/>
                </a:prstGeom>
                <a:ln w="38100">
                  <a:noFill/>
                </a:ln>
              </p:spPr>
            </p:pic>
          </p:grpSp>
        </p:grpSp>
        <p:sp>
          <p:nvSpPr>
            <p:cNvPr id="37" name="Figura a mano libera 3"/>
            <p:cNvSpPr/>
            <p:nvPr/>
          </p:nvSpPr>
          <p:spPr>
            <a:xfrm>
              <a:off x="3723065" y="2765380"/>
              <a:ext cx="2169735" cy="2946400"/>
            </a:xfrm>
            <a:custGeom>
              <a:avLst/>
              <a:gdLst>
                <a:gd name="connsiteX0" fmla="*/ 2169735 w 2169735"/>
                <a:gd name="connsiteY0" fmla="*/ 0 h 2946400"/>
                <a:gd name="connsiteX1" fmla="*/ 963235 w 2169735"/>
                <a:gd name="connsiteY1" fmla="*/ 304800 h 2946400"/>
                <a:gd name="connsiteX2" fmla="*/ 36135 w 2169735"/>
                <a:gd name="connsiteY2" fmla="*/ 762000 h 2946400"/>
                <a:gd name="connsiteX3" fmla="*/ 277435 w 2169735"/>
                <a:gd name="connsiteY3" fmla="*/ 2946400 h 2946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69735" h="2946400">
                  <a:moveTo>
                    <a:pt x="2169735" y="0"/>
                  </a:moveTo>
                  <a:cubicBezTo>
                    <a:pt x="1744285" y="88900"/>
                    <a:pt x="1318835" y="177800"/>
                    <a:pt x="963235" y="304800"/>
                  </a:cubicBezTo>
                  <a:cubicBezTo>
                    <a:pt x="607635" y="431800"/>
                    <a:pt x="150435" y="321733"/>
                    <a:pt x="36135" y="762000"/>
                  </a:cubicBezTo>
                  <a:cubicBezTo>
                    <a:pt x="-78165" y="1202267"/>
                    <a:pt x="99635" y="2074333"/>
                    <a:pt x="277435" y="2946400"/>
                  </a:cubicBezTo>
                </a:path>
              </a:pathLst>
            </a:custGeom>
            <a:noFill/>
            <a:ln>
              <a:solidFill>
                <a:srgbClr val="0000FF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8" name="Figura a mano libera 5"/>
            <p:cNvSpPr/>
            <p:nvPr/>
          </p:nvSpPr>
          <p:spPr>
            <a:xfrm>
              <a:off x="5181600" y="5800680"/>
              <a:ext cx="723900" cy="127000"/>
            </a:xfrm>
            <a:custGeom>
              <a:avLst/>
              <a:gdLst>
                <a:gd name="connsiteX0" fmla="*/ 723900 w 723900"/>
                <a:gd name="connsiteY0" fmla="*/ 0 h 127000"/>
                <a:gd name="connsiteX1" fmla="*/ 190500 w 723900"/>
                <a:gd name="connsiteY1" fmla="*/ 38100 h 127000"/>
                <a:gd name="connsiteX2" fmla="*/ 0 w 723900"/>
                <a:gd name="connsiteY2" fmla="*/ 127000 h 12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23900" h="127000">
                  <a:moveTo>
                    <a:pt x="723900" y="0"/>
                  </a:moveTo>
                  <a:cubicBezTo>
                    <a:pt x="517525" y="8466"/>
                    <a:pt x="311150" y="16933"/>
                    <a:pt x="190500" y="38100"/>
                  </a:cubicBezTo>
                  <a:cubicBezTo>
                    <a:pt x="69850" y="59267"/>
                    <a:pt x="0" y="127000"/>
                    <a:pt x="0" y="127000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39" name="Connettore 7 9"/>
            <p:cNvCxnSpPr/>
            <p:nvPr/>
          </p:nvCxnSpPr>
          <p:spPr>
            <a:xfrm rot="5400000">
              <a:off x="4489854" y="4542977"/>
              <a:ext cx="1543050" cy="1226357"/>
            </a:xfrm>
            <a:prstGeom prst="curvedConnector3">
              <a:avLst>
                <a:gd name="adj1" fmla="val -2469"/>
              </a:avLst>
            </a:prstGeom>
            <a:ln w="28575">
              <a:solidFill>
                <a:srgbClr val="FF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uppo 4"/>
          <p:cNvGrpSpPr/>
          <p:nvPr/>
        </p:nvGrpSpPr>
        <p:grpSpPr>
          <a:xfrm>
            <a:off x="5988758" y="2276243"/>
            <a:ext cx="2998267" cy="4555776"/>
            <a:chOff x="3099042" y="-521762"/>
            <a:chExt cx="2998267" cy="4555776"/>
          </a:xfrm>
        </p:grpSpPr>
        <p:pic>
          <p:nvPicPr>
            <p:cNvPr id="66" name="Immagine 65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3270" y="-521762"/>
              <a:ext cx="2964039" cy="1494945"/>
            </a:xfrm>
            <a:prstGeom prst="rect">
              <a:avLst/>
            </a:prstGeom>
          </p:spPr>
        </p:pic>
        <p:pic>
          <p:nvPicPr>
            <p:cNvPr id="68" name="Immagine 67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099042" y="1006899"/>
              <a:ext cx="2918194" cy="1494945"/>
            </a:xfrm>
            <a:prstGeom prst="rect">
              <a:avLst/>
            </a:prstGeom>
          </p:spPr>
        </p:pic>
        <p:pic>
          <p:nvPicPr>
            <p:cNvPr id="69" name="Immagine 68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52236" y="2539069"/>
              <a:ext cx="2834666" cy="14949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370040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589685"/>
            <a:ext cx="9143999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200" dirty="0"/>
              <a:t>Deformation of Opal-CT grains is </a:t>
            </a:r>
            <a:r>
              <a:rPr lang="en-GB" sz="2200" dirty="0" err="1"/>
              <a:t>cataclastic</a:t>
            </a:r>
            <a:r>
              <a:rPr lang="en-GB" sz="2200" dirty="0"/>
              <a:t> (fracturing, see angular shapes, and rigid rotation of clasts). Modelling (not discussed here) suggests that pressure solution is reaction limited and cannot accommodate the experimental strain rates. Opal-CT grains interaction with smectites results in anastomosing fabric (kinking of smectite crystals) and development of porosity.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118449" y="-45403"/>
            <a:ext cx="890710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dirty="0"/>
              <a:t>Nano-foliation at all V…</a:t>
            </a:r>
          </a:p>
        </p:txBody>
      </p:sp>
      <p:grpSp>
        <p:nvGrpSpPr>
          <p:cNvPr id="3" name="Gruppo 2"/>
          <p:cNvGrpSpPr/>
          <p:nvPr/>
        </p:nvGrpSpPr>
        <p:grpSpPr>
          <a:xfrm>
            <a:off x="635000" y="2761282"/>
            <a:ext cx="5541118" cy="4151912"/>
            <a:chOff x="635000" y="2583858"/>
            <a:chExt cx="5541118" cy="4151912"/>
          </a:xfrm>
        </p:grpSpPr>
        <p:grpSp>
          <p:nvGrpSpPr>
            <p:cNvPr id="61" name="Group 2"/>
            <p:cNvGrpSpPr/>
            <p:nvPr/>
          </p:nvGrpSpPr>
          <p:grpSpPr>
            <a:xfrm>
              <a:off x="635000" y="2583858"/>
              <a:ext cx="5541118" cy="4151912"/>
              <a:chOff x="952157" y="1250304"/>
              <a:chExt cx="7239686" cy="5424635"/>
            </a:xfrm>
          </p:grpSpPr>
          <p:grpSp>
            <p:nvGrpSpPr>
              <p:cNvPr id="73" name="Gruppo 8"/>
              <p:cNvGrpSpPr/>
              <p:nvPr/>
            </p:nvGrpSpPr>
            <p:grpSpPr>
              <a:xfrm>
                <a:off x="952157" y="1250304"/>
                <a:ext cx="7239686" cy="5424635"/>
                <a:chOff x="1483883" y="1322435"/>
                <a:chExt cx="6182386" cy="4632409"/>
              </a:xfrm>
            </p:grpSpPr>
            <p:grpSp>
              <p:nvGrpSpPr>
                <p:cNvPr id="91" name="Group 25"/>
                <p:cNvGrpSpPr/>
                <p:nvPr/>
              </p:nvGrpSpPr>
              <p:grpSpPr>
                <a:xfrm>
                  <a:off x="1483883" y="1322435"/>
                  <a:ext cx="6182386" cy="4632409"/>
                  <a:chOff x="360" y="1917000"/>
                  <a:chExt cx="4611508" cy="3455364"/>
                </a:xfrm>
              </p:grpSpPr>
              <p:pic>
                <p:nvPicPr>
                  <p:cNvPr id="96" name="Picture 2"/>
                  <p:cNvPicPr/>
                  <p:nvPr/>
                </p:nvPicPr>
                <p:blipFill>
                  <a:blip r:embed="rId2" cstate="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/>
                </p:blipFill>
                <p:spPr>
                  <a:xfrm>
                    <a:off x="467640" y="1917000"/>
                    <a:ext cx="4139640" cy="3096000"/>
                  </a:xfrm>
                  <a:prstGeom prst="rect">
                    <a:avLst/>
                  </a:prstGeom>
                  <a:ln>
                    <a:noFill/>
                  </a:ln>
                </p:spPr>
              </p:pic>
              <p:sp>
                <p:nvSpPr>
                  <p:cNvPr id="97" name="CustomShape 1"/>
                  <p:cNvSpPr/>
                  <p:nvPr/>
                </p:nvSpPr>
                <p:spPr>
                  <a:xfrm rot="224400">
                    <a:off x="915120" y="4299120"/>
                    <a:ext cx="2806200" cy="334080"/>
                  </a:xfrm>
                  <a:custGeom>
                    <a:avLst/>
                    <a:gdLst/>
                    <a:ahLst/>
                    <a:cxnLst/>
                    <a:rect l="0" t="0" r="r" b="b"/>
                    <a:pathLst>
                      <a:path w="2895601" h="455084">
                        <a:moveTo>
                          <a:pt x="0" y="86783"/>
                        </a:moveTo>
                        <a:cubicBezTo>
                          <a:pt x="647700" y="43391"/>
                          <a:pt x="1295400" y="0"/>
                          <a:pt x="1778000" y="61383"/>
                        </a:cubicBezTo>
                        <a:cubicBezTo>
                          <a:pt x="2260600" y="122766"/>
                          <a:pt x="2578100" y="288924"/>
                          <a:pt x="2895600" y="455083"/>
                        </a:cubicBezTo>
                      </a:path>
                    </a:pathLst>
                  </a:custGeom>
                  <a:noFill/>
                  <a:ln w="57240">
                    <a:solidFill>
                      <a:srgbClr val="4A7EBB"/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/>
                </p:style>
              </p:sp>
              <p:sp>
                <p:nvSpPr>
                  <p:cNvPr id="98" name="CustomShape 12"/>
                  <p:cNvSpPr/>
                  <p:nvPr/>
                </p:nvSpPr>
                <p:spPr>
                  <a:xfrm>
                    <a:off x="3034708" y="5007684"/>
                    <a:ext cx="1577160" cy="36468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 wrap="none" lIns="90000" tIns="45000" rIns="90000" bIns="45000"/>
                  <a:lstStyle/>
                  <a:p>
                    <a:pPr algn="ctr">
                      <a:lnSpc>
                        <a:spcPct val="100000"/>
                      </a:lnSpc>
                    </a:pPr>
                    <a:r>
                      <a:rPr lang="it-IT" sz="1400" strike="noStrike" dirty="0">
                        <a:solidFill>
                          <a:srgbClr val="000000"/>
                        </a:solidFill>
                        <a:latin typeface="Calibri"/>
                      </a:rPr>
                      <a:t>Ferri et al 2011</a:t>
                    </a:r>
                    <a:endParaRPr sz="1400" dirty="0"/>
                  </a:p>
                </p:txBody>
              </p:sp>
              <p:sp>
                <p:nvSpPr>
                  <p:cNvPr id="99" name="CustomShape 16"/>
                  <p:cNvSpPr/>
                  <p:nvPr/>
                </p:nvSpPr>
                <p:spPr>
                  <a:xfrm rot="16200000">
                    <a:off x="-789480" y="3151440"/>
                    <a:ext cx="1944000" cy="36432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 wrap="none" lIns="90000" tIns="45000" rIns="90000" bIns="45000"/>
                  <a:lstStyle/>
                  <a:p>
                    <a:pPr algn="ctr">
                      <a:lnSpc>
                        <a:spcPct val="100000"/>
                      </a:lnSpc>
                    </a:pPr>
                    <a:r>
                      <a:rPr lang="it-IT" sz="2400" b="1" strike="noStrike" dirty="0">
                        <a:solidFill>
                          <a:srgbClr val="000000"/>
                        </a:solidFill>
                        <a:latin typeface="Calibri"/>
                      </a:rPr>
                      <a:t>Apparent friction µ</a:t>
                    </a:r>
                    <a:endParaRPr sz="2400" b="1" dirty="0"/>
                  </a:p>
                </p:txBody>
              </p:sp>
              <p:sp>
                <p:nvSpPr>
                  <p:cNvPr id="100" name="CustomShape 15"/>
                  <p:cNvSpPr/>
                  <p:nvPr/>
                </p:nvSpPr>
                <p:spPr>
                  <a:xfrm>
                    <a:off x="1661400" y="4983300"/>
                    <a:ext cx="1459800" cy="36468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 wrap="none" lIns="90000" tIns="45000" rIns="90000" bIns="45000"/>
                  <a:lstStyle/>
                  <a:p>
                    <a:pPr algn="ctr">
                      <a:lnSpc>
                        <a:spcPct val="100000"/>
                      </a:lnSpc>
                    </a:pPr>
                    <a:r>
                      <a:rPr lang="it-IT" sz="2400" b="1" strike="noStrike" dirty="0" err="1">
                        <a:solidFill>
                          <a:srgbClr val="000000"/>
                        </a:solidFill>
                        <a:latin typeface="Calibri"/>
                      </a:rPr>
                      <a:t>Velocity</a:t>
                    </a:r>
                    <a:r>
                      <a:rPr lang="it-IT" sz="2400" b="1" strike="noStrike" dirty="0">
                        <a:solidFill>
                          <a:srgbClr val="000000"/>
                        </a:solidFill>
                        <a:latin typeface="Calibri"/>
                      </a:rPr>
                      <a:t> (m/s)</a:t>
                    </a:r>
                    <a:endParaRPr sz="2400" b="1" dirty="0"/>
                  </a:p>
                </p:txBody>
              </p:sp>
            </p:grpSp>
            <p:sp>
              <p:nvSpPr>
                <p:cNvPr id="92" name="Rectangle 26"/>
                <p:cNvSpPr/>
                <p:nvPr/>
              </p:nvSpPr>
              <p:spPr>
                <a:xfrm>
                  <a:off x="2882549" y="2974080"/>
                  <a:ext cx="3870676" cy="1130243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b="1"/>
                </a:p>
              </p:txBody>
            </p:sp>
            <p:sp>
              <p:nvSpPr>
                <p:cNvPr id="93" name="Rectangle 27"/>
                <p:cNvSpPr/>
                <p:nvPr/>
              </p:nvSpPr>
              <p:spPr>
                <a:xfrm>
                  <a:off x="4885229" y="1600200"/>
                  <a:ext cx="1554614" cy="161583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b="1"/>
                </a:p>
              </p:txBody>
            </p:sp>
            <p:sp>
              <p:nvSpPr>
                <p:cNvPr id="94" name="Rectangle 28"/>
                <p:cNvSpPr/>
                <p:nvPr/>
              </p:nvSpPr>
              <p:spPr>
                <a:xfrm>
                  <a:off x="6215764" y="3933825"/>
                  <a:ext cx="537462" cy="93955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b="1"/>
                </a:p>
              </p:txBody>
            </p:sp>
            <p:sp>
              <p:nvSpPr>
                <p:cNvPr id="95" name="Rectangle 30"/>
                <p:cNvSpPr/>
                <p:nvPr/>
              </p:nvSpPr>
              <p:spPr>
                <a:xfrm>
                  <a:off x="2500430" y="1386653"/>
                  <a:ext cx="1914525" cy="73742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b="1"/>
                </a:p>
              </p:txBody>
            </p:sp>
          </p:grpSp>
          <p:grpSp>
            <p:nvGrpSpPr>
              <p:cNvPr id="74" name="Group 7"/>
              <p:cNvGrpSpPr/>
              <p:nvPr/>
            </p:nvGrpSpPr>
            <p:grpSpPr>
              <a:xfrm>
                <a:off x="2771439" y="2053272"/>
                <a:ext cx="1352027" cy="1374171"/>
                <a:chOff x="386388" y="756343"/>
                <a:chExt cx="2799073" cy="2844917"/>
              </a:xfrm>
            </p:grpSpPr>
            <p:grpSp>
              <p:nvGrpSpPr>
                <p:cNvPr id="84" name="Gruppo 2"/>
                <p:cNvGrpSpPr/>
                <p:nvPr/>
              </p:nvGrpSpPr>
              <p:grpSpPr>
                <a:xfrm>
                  <a:off x="386388" y="756343"/>
                  <a:ext cx="2799073" cy="2844917"/>
                  <a:chOff x="6762226" y="4428670"/>
                  <a:chExt cx="2346278" cy="2384706"/>
                </a:xfrm>
              </p:grpSpPr>
              <p:pic>
                <p:nvPicPr>
                  <p:cNvPr id="88" name="Picture 2" descr="http://wellnessadvocate.com/images/Structural_Formulas/Montmorillonite_structure.gif"/>
                  <p:cNvPicPr>
                    <a:picLocks noChangeAspect="1" noChangeArrowheads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6762226" y="4428670"/>
                    <a:ext cx="2346278" cy="2384706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sp>
                <p:nvSpPr>
                  <p:cNvPr id="89" name="Freeform 58"/>
                  <p:cNvSpPr/>
                  <p:nvPr/>
                </p:nvSpPr>
                <p:spPr>
                  <a:xfrm rot="10800000">
                    <a:off x="7342584" y="6352712"/>
                    <a:ext cx="1056442" cy="248575"/>
                  </a:xfrm>
                  <a:custGeom>
                    <a:avLst/>
                    <a:gdLst>
                      <a:gd name="connsiteX0" fmla="*/ 0 w 1056442"/>
                      <a:gd name="connsiteY0" fmla="*/ 248575 h 248575"/>
                      <a:gd name="connsiteX1" fmla="*/ 1056442 w 1056442"/>
                      <a:gd name="connsiteY1" fmla="*/ 248575 h 248575"/>
                      <a:gd name="connsiteX2" fmla="*/ 710213 w 1056442"/>
                      <a:gd name="connsiteY2" fmla="*/ 0 h 248575"/>
                      <a:gd name="connsiteX3" fmla="*/ 701336 w 1056442"/>
                      <a:gd name="connsiteY3" fmla="*/ 0 h 2485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56442" h="248575">
                        <a:moveTo>
                          <a:pt x="0" y="248575"/>
                        </a:moveTo>
                        <a:lnTo>
                          <a:pt x="1056442" y="248575"/>
                        </a:lnTo>
                        <a:lnTo>
                          <a:pt x="710213" y="0"/>
                        </a:lnTo>
                        <a:lnTo>
                          <a:pt x="701336" y="0"/>
                        </a:lnTo>
                      </a:path>
                    </a:pathLst>
                  </a:custGeom>
                  <a:noFill/>
                  <a:ln w="5715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b="1"/>
                  </a:p>
                </p:txBody>
              </p:sp>
              <p:sp>
                <p:nvSpPr>
                  <p:cNvPr id="90" name="Freeform 57"/>
                  <p:cNvSpPr/>
                  <p:nvPr/>
                </p:nvSpPr>
                <p:spPr>
                  <a:xfrm>
                    <a:off x="7289604" y="5569174"/>
                    <a:ext cx="1056443" cy="248576"/>
                  </a:xfrm>
                  <a:custGeom>
                    <a:avLst/>
                    <a:gdLst>
                      <a:gd name="connsiteX0" fmla="*/ 0 w 1056442"/>
                      <a:gd name="connsiteY0" fmla="*/ 248575 h 248575"/>
                      <a:gd name="connsiteX1" fmla="*/ 1056442 w 1056442"/>
                      <a:gd name="connsiteY1" fmla="*/ 248575 h 248575"/>
                      <a:gd name="connsiteX2" fmla="*/ 710213 w 1056442"/>
                      <a:gd name="connsiteY2" fmla="*/ 0 h 248575"/>
                      <a:gd name="connsiteX3" fmla="*/ 701336 w 1056442"/>
                      <a:gd name="connsiteY3" fmla="*/ 0 h 2485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56442" h="248575">
                        <a:moveTo>
                          <a:pt x="0" y="248575"/>
                        </a:moveTo>
                        <a:lnTo>
                          <a:pt x="1056442" y="248575"/>
                        </a:lnTo>
                        <a:lnTo>
                          <a:pt x="710213" y="0"/>
                        </a:lnTo>
                        <a:lnTo>
                          <a:pt x="701336" y="0"/>
                        </a:lnTo>
                      </a:path>
                    </a:pathLst>
                  </a:custGeom>
                  <a:noFill/>
                  <a:ln w="5715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b="1"/>
                  </a:p>
                </p:txBody>
              </p:sp>
            </p:grpSp>
            <p:sp>
              <p:nvSpPr>
                <p:cNvPr id="85" name="Rectangle 5"/>
                <p:cNvSpPr/>
                <p:nvPr/>
              </p:nvSpPr>
              <p:spPr>
                <a:xfrm>
                  <a:off x="386388" y="2656148"/>
                  <a:ext cx="2799073" cy="14648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pic>
              <p:nvPicPr>
                <p:cNvPr id="86" name="Immagine 42"/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1310494" y="2513550"/>
                  <a:ext cx="335207" cy="340210"/>
                </a:xfrm>
                <a:prstGeom prst="rect">
                  <a:avLst/>
                </a:prstGeom>
                <a:ln w="38100">
                  <a:noFill/>
                </a:ln>
              </p:spPr>
            </p:pic>
            <p:pic>
              <p:nvPicPr>
                <p:cNvPr id="87" name="Immagine 42"/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2339065" y="2513550"/>
                  <a:ext cx="335207" cy="340210"/>
                </a:xfrm>
                <a:prstGeom prst="rect">
                  <a:avLst/>
                </a:prstGeom>
                <a:ln w="38100">
                  <a:noFill/>
                </a:ln>
              </p:spPr>
            </p:pic>
          </p:grpSp>
        </p:grpSp>
        <p:sp>
          <p:nvSpPr>
            <p:cNvPr id="4" name="Figura a mano libera 3"/>
            <p:cNvSpPr/>
            <p:nvPr/>
          </p:nvSpPr>
          <p:spPr>
            <a:xfrm>
              <a:off x="3723065" y="2765380"/>
              <a:ext cx="2169735" cy="2946400"/>
            </a:xfrm>
            <a:custGeom>
              <a:avLst/>
              <a:gdLst>
                <a:gd name="connsiteX0" fmla="*/ 2169735 w 2169735"/>
                <a:gd name="connsiteY0" fmla="*/ 0 h 2946400"/>
                <a:gd name="connsiteX1" fmla="*/ 963235 w 2169735"/>
                <a:gd name="connsiteY1" fmla="*/ 304800 h 2946400"/>
                <a:gd name="connsiteX2" fmla="*/ 36135 w 2169735"/>
                <a:gd name="connsiteY2" fmla="*/ 762000 h 2946400"/>
                <a:gd name="connsiteX3" fmla="*/ 277435 w 2169735"/>
                <a:gd name="connsiteY3" fmla="*/ 2946400 h 2946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69735" h="2946400">
                  <a:moveTo>
                    <a:pt x="2169735" y="0"/>
                  </a:moveTo>
                  <a:cubicBezTo>
                    <a:pt x="1744285" y="88900"/>
                    <a:pt x="1318835" y="177800"/>
                    <a:pt x="963235" y="304800"/>
                  </a:cubicBezTo>
                  <a:cubicBezTo>
                    <a:pt x="607635" y="431800"/>
                    <a:pt x="150435" y="321733"/>
                    <a:pt x="36135" y="762000"/>
                  </a:cubicBezTo>
                  <a:cubicBezTo>
                    <a:pt x="-78165" y="1202267"/>
                    <a:pt x="99635" y="2074333"/>
                    <a:pt x="277435" y="2946400"/>
                  </a:cubicBezTo>
                </a:path>
              </a:pathLst>
            </a:custGeom>
            <a:noFill/>
            <a:ln>
              <a:solidFill>
                <a:srgbClr val="0000FF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" name="Figura a mano libera 5"/>
            <p:cNvSpPr/>
            <p:nvPr/>
          </p:nvSpPr>
          <p:spPr>
            <a:xfrm>
              <a:off x="5181600" y="5800680"/>
              <a:ext cx="723900" cy="127000"/>
            </a:xfrm>
            <a:custGeom>
              <a:avLst/>
              <a:gdLst>
                <a:gd name="connsiteX0" fmla="*/ 723900 w 723900"/>
                <a:gd name="connsiteY0" fmla="*/ 0 h 127000"/>
                <a:gd name="connsiteX1" fmla="*/ 190500 w 723900"/>
                <a:gd name="connsiteY1" fmla="*/ 38100 h 127000"/>
                <a:gd name="connsiteX2" fmla="*/ 0 w 723900"/>
                <a:gd name="connsiteY2" fmla="*/ 127000 h 12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23900" h="127000">
                  <a:moveTo>
                    <a:pt x="723900" y="0"/>
                  </a:moveTo>
                  <a:cubicBezTo>
                    <a:pt x="517525" y="8466"/>
                    <a:pt x="311150" y="16933"/>
                    <a:pt x="190500" y="38100"/>
                  </a:cubicBezTo>
                  <a:cubicBezTo>
                    <a:pt x="69850" y="59267"/>
                    <a:pt x="0" y="127000"/>
                    <a:pt x="0" y="127000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10" name="Connettore 7 9"/>
            <p:cNvCxnSpPr/>
            <p:nvPr/>
          </p:nvCxnSpPr>
          <p:spPr>
            <a:xfrm rot="5400000">
              <a:off x="4489854" y="4542977"/>
              <a:ext cx="1543050" cy="1226357"/>
            </a:xfrm>
            <a:prstGeom prst="curvedConnector3">
              <a:avLst>
                <a:gd name="adj1" fmla="val -2469"/>
              </a:avLst>
            </a:prstGeom>
            <a:ln w="28575">
              <a:solidFill>
                <a:srgbClr val="FF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0" name="Picture 3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48457" y="11017"/>
            <a:ext cx="695543" cy="295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36" name="Gruppo 35"/>
          <p:cNvGrpSpPr/>
          <p:nvPr/>
        </p:nvGrpSpPr>
        <p:grpSpPr>
          <a:xfrm>
            <a:off x="5988758" y="2276243"/>
            <a:ext cx="2998267" cy="4555776"/>
            <a:chOff x="3099042" y="-521762"/>
            <a:chExt cx="2998267" cy="4555776"/>
          </a:xfrm>
        </p:grpSpPr>
        <p:pic>
          <p:nvPicPr>
            <p:cNvPr id="37" name="Immagine 36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3270" y="-521762"/>
              <a:ext cx="2964039" cy="1494945"/>
            </a:xfrm>
            <a:prstGeom prst="rect">
              <a:avLst/>
            </a:prstGeom>
          </p:spPr>
        </p:pic>
        <p:pic>
          <p:nvPicPr>
            <p:cNvPr id="38" name="Immagine 37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099042" y="1006899"/>
              <a:ext cx="2918194" cy="1494945"/>
            </a:xfrm>
            <a:prstGeom prst="rect">
              <a:avLst/>
            </a:prstGeom>
          </p:spPr>
        </p:pic>
        <p:pic>
          <p:nvPicPr>
            <p:cNvPr id="39" name="Immagine 38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52236" y="2539069"/>
              <a:ext cx="2834666" cy="14949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324061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3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48457" y="11017"/>
            <a:ext cx="695543" cy="295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Gruppo 1"/>
          <p:cNvGrpSpPr/>
          <p:nvPr/>
        </p:nvGrpSpPr>
        <p:grpSpPr>
          <a:xfrm>
            <a:off x="635000" y="2192471"/>
            <a:ext cx="7611054" cy="4720723"/>
            <a:chOff x="635000" y="1878567"/>
            <a:chExt cx="7611054" cy="4720723"/>
          </a:xfrm>
        </p:grpSpPr>
        <p:grpSp>
          <p:nvGrpSpPr>
            <p:cNvPr id="7" name="Gruppo 6"/>
            <p:cNvGrpSpPr/>
            <p:nvPr/>
          </p:nvGrpSpPr>
          <p:grpSpPr>
            <a:xfrm>
              <a:off x="635000" y="1878567"/>
              <a:ext cx="7611054" cy="4720723"/>
              <a:chOff x="825500" y="2005567"/>
              <a:chExt cx="7611054" cy="4720723"/>
            </a:xfrm>
          </p:grpSpPr>
          <p:grpSp>
            <p:nvGrpSpPr>
              <p:cNvPr id="3" name="Group 2"/>
              <p:cNvGrpSpPr/>
              <p:nvPr/>
            </p:nvGrpSpPr>
            <p:grpSpPr>
              <a:xfrm>
                <a:off x="825500" y="2574378"/>
                <a:ext cx="5541118" cy="4151912"/>
                <a:chOff x="952157" y="1250304"/>
                <a:chExt cx="7239686" cy="5424635"/>
              </a:xfrm>
            </p:grpSpPr>
            <p:grpSp>
              <p:nvGrpSpPr>
                <p:cNvPr id="25" name="Gruppo 8"/>
                <p:cNvGrpSpPr/>
                <p:nvPr/>
              </p:nvGrpSpPr>
              <p:grpSpPr>
                <a:xfrm>
                  <a:off x="952157" y="1250304"/>
                  <a:ext cx="7239686" cy="5424635"/>
                  <a:chOff x="1483883" y="1322435"/>
                  <a:chExt cx="6182386" cy="4632409"/>
                </a:xfrm>
              </p:grpSpPr>
              <p:grpSp>
                <p:nvGrpSpPr>
                  <p:cNvPr id="26" name="Group 25"/>
                  <p:cNvGrpSpPr/>
                  <p:nvPr/>
                </p:nvGrpSpPr>
                <p:grpSpPr>
                  <a:xfrm>
                    <a:off x="1483883" y="1322435"/>
                    <a:ext cx="6182386" cy="4632409"/>
                    <a:chOff x="360" y="1917000"/>
                    <a:chExt cx="4611508" cy="3455364"/>
                  </a:xfrm>
                </p:grpSpPr>
                <p:pic>
                  <p:nvPicPr>
                    <p:cNvPr id="32" name="Picture 2"/>
                    <p:cNvPicPr/>
                    <p:nvPr/>
                  </p:nvPicPr>
                  <p:blipFill>
                    <a:blip r:embed="rId5" cstate="print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rcRect/>
                    <a:stretch/>
                  </p:blipFill>
                  <p:spPr>
                    <a:xfrm>
                      <a:off x="467640" y="1917000"/>
                      <a:ext cx="4139640" cy="309600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33" name="CustomShape 1"/>
                    <p:cNvSpPr/>
                    <p:nvPr/>
                  </p:nvSpPr>
                  <p:spPr>
                    <a:xfrm rot="224400">
                      <a:off x="915120" y="4299120"/>
                      <a:ext cx="2806200" cy="334080"/>
                    </a:xfrm>
                    <a:custGeom>
                      <a:avLst/>
                      <a:gdLst/>
                      <a:ahLst/>
                      <a:cxnLst/>
                      <a:rect l="0" t="0" r="r" b="b"/>
                      <a:pathLst>
                        <a:path w="2895601" h="455084">
                          <a:moveTo>
                            <a:pt x="0" y="86783"/>
                          </a:moveTo>
                          <a:cubicBezTo>
                            <a:pt x="647700" y="43391"/>
                            <a:pt x="1295400" y="0"/>
                            <a:pt x="1778000" y="61383"/>
                          </a:cubicBezTo>
                          <a:cubicBezTo>
                            <a:pt x="2260600" y="122766"/>
                            <a:pt x="2578100" y="288924"/>
                            <a:pt x="2895600" y="455083"/>
                          </a:cubicBezTo>
                        </a:path>
                      </a:pathLst>
                    </a:custGeom>
                    <a:noFill/>
                    <a:ln w="57240">
                      <a:solidFill>
                        <a:srgbClr val="4A7EBB"/>
                      </a:solidFill>
                      <a:round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/>
                  </p:style>
                </p:sp>
                <p:sp>
                  <p:nvSpPr>
                    <p:cNvPr id="34" name="CustomShape 12"/>
                    <p:cNvSpPr/>
                    <p:nvPr/>
                  </p:nvSpPr>
                  <p:spPr>
                    <a:xfrm>
                      <a:off x="3034708" y="5007684"/>
                      <a:ext cx="1577160" cy="36468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  <p:txBody>
                    <a:bodyPr wrap="none" lIns="90000" tIns="45000" rIns="90000" bIns="45000"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it-IT" sz="1400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Ferri et al 2011</a:t>
                      </a:r>
                      <a:endParaRPr sz="1400" dirty="0"/>
                    </a:p>
                  </p:txBody>
                </p:sp>
                <p:sp>
                  <p:nvSpPr>
                    <p:cNvPr id="35" name="CustomShape 16"/>
                    <p:cNvSpPr/>
                    <p:nvPr/>
                  </p:nvSpPr>
                  <p:spPr>
                    <a:xfrm rot="16200000">
                      <a:off x="-789480" y="3151440"/>
                      <a:ext cx="1944000" cy="36432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  <p:txBody>
                    <a:bodyPr wrap="none" lIns="90000" tIns="45000" rIns="90000" bIns="45000"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it-IT" sz="2400" b="1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Apparent friction µ</a:t>
                      </a:r>
                      <a:endParaRPr sz="2400" b="1" dirty="0"/>
                    </a:p>
                  </p:txBody>
                </p:sp>
                <p:sp>
                  <p:nvSpPr>
                    <p:cNvPr id="36" name="CustomShape 15"/>
                    <p:cNvSpPr/>
                    <p:nvPr/>
                  </p:nvSpPr>
                  <p:spPr>
                    <a:xfrm>
                      <a:off x="1661400" y="4983300"/>
                      <a:ext cx="1459800" cy="36468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  <p:txBody>
                    <a:bodyPr wrap="none" lIns="90000" tIns="45000" rIns="90000" bIns="45000"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it-IT" sz="2400" b="1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Velocity</a:t>
                      </a:r>
                      <a:r>
                        <a:rPr lang="it-IT" sz="2400" b="1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(m/s)</a:t>
                      </a:r>
                      <a:endParaRPr sz="2400" b="1" dirty="0"/>
                    </a:p>
                  </p:txBody>
                </p:sp>
              </p:grpSp>
              <p:sp>
                <p:nvSpPr>
                  <p:cNvPr id="27" name="Rectangle 26"/>
                  <p:cNvSpPr/>
                  <p:nvPr/>
                </p:nvSpPr>
                <p:spPr>
                  <a:xfrm>
                    <a:off x="2882549" y="2974080"/>
                    <a:ext cx="3870676" cy="1130243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b="1"/>
                  </a:p>
                </p:txBody>
              </p:sp>
              <p:sp>
                <p:nvSpPr>
                  <p:cNvPr id="28" name="Rectangle 27"/>
                  <p:cNvSpPr/>
                  <p:nvPr/>
                </p:nvSpPr>
                <p:spPr>
                  <a:xfrm>
                    <a:off x="4885229" y="1600200"/>
                    <a:ext cx="1554614" cy="1615835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b="1"/>
                  </a:p>
                </p:txBody>
              </p:sp>
              <p:sp>
                <p:nvSpPr>
                  <p:cNvPr id="29" name="Rectangle 28"/>
                  <p:cNvSpPr/>
                  <p:nvPr/>
                </p:nvSpPr>
                <p:spPr>
                  <a:xfrm>
                    <a:off x="6215764" y="3933825"/>
                    <a:ext cx="537462" cy="939559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b="1"/>
                  </a:p>
                </p:txBody>
              </p:sp>
              <p:sp>
                <p:nvSpPr>
                  <p:cNvPr id="31" name="Rectangle 30"/>
                  <p:cNvSpPr/>
                  <p:nvPr/>
                </p:nvSpPr>
                <p:spPr>
                  <a:xfrm>
                    <a:off x="2500430" y="1386653"/>
                    <a:ext cx="1914525" cy="737422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b="1"/>
                  </a:p>
                </p:txBody>
              </p:sp>
            </p:grpSp>
            <p:grpSp>
              <p:nvGrpSpPr>
                <p:cNvPr id="37" name="Group 7"/>
                <p:cNvGrpSpPr/>
                <p:nvPr/>
              </p:nvGrpSpPr>
              <p:grpSpPr>
                <a:xfrm>
                  <a:off x="2771439" y="2053272"/>
                  <a:ext cx="1352027" cy="1374171"/>
                  <a:chOff x="386388" y="756343"/>
                  <a:chExt cx="2799073" cy="2844917"/>
                </a:xfrm>
              </p:grpSpPr>
              <p:grpSp>
                <p:nvGrpSpPr>
                  <p:cNvPr id="38" name="Gruppo 2"/>
                  <p:cNvGrpSpPr/>
                  <p:nvPr/>
                </p:nvGrpSpPr>
                <p:grpSpPr>
                  <a:xfrm>
                    <a:off x="386388" y="756343"/>
                    <a:ext cx="2799073" cy="2844917"/>
                    <a:chOff x="6762226" y="4428670"/>
                    <a:chExt cx="2346278" cy="2384706"/>
                  </a:xfrm>
                </p:grpSpPr>
                <p:pic>
                  <p:nvPicPr>
                    <p:cNvPr id="42" name="Picture 2" descr="http://wellnessadvocate.com/images/Structural_Formulas/Montmorillonite_structure.gif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6" cstate="print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6762226" y="4428670"/>
                      <a:ext cx="2346278" cy="2384706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sp>
                  <p:nvSpPr>
                    <p:cNvPr id="43" name="Freeform 58"/>
                    <p:cNvSpPr/>
                    <p:nvPr/>
                  </p:nvSpPr>
                  <p:spPr>
                    <a:xfrm rot="10800000">
                      <a:off x="7342584" y="6352712"/>
                      <a:ext cx="1056442" cy="248575"/>
                    </a:xfrm>
                    <a:custGeom>
                      <a:avLst/>
                      <a:gdLst>
                        <a:gd name="connsiteX0" fmla="*/ 0 w 1056442"/>
                        <a:gd name="connsiteY0" fmla="*/ 248575 h 248575"/>
                        <a:gd name="connsiteX1" fmla="*/ 1056442 w 1056442"/>
                        <a:gd name="connsiteY1" fmla="*/ 248575 h 248575"/>
                        <a:gd name="connsiteX2" fmla="*/ 710213 w 1056442"/>
                        <a:gd name="connsiteY2" fmla="*/ 0 h 248575"/>
                        <a:gd name="connsiteX3" fmla="*/ 701336 w 1056442"/>
                        <a:gd name="connsiteY3" fmla="*/ 0 h 24857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056442" h="248575">
                          <a:moveTo>
                            <a:pt x="0" y="248575"/>
                          </a:moveTo>
                          <a:lnTo>
                            <a:pt x="1056442" y="248575"/>
                          </a:lnTo>
                          <a:lnTo>
                            <a:pt x="710213" y="0"/>
                          </a:lnTo>
                          <a:lnTo>
                            <a:pt x="701336" y="0"/>
                          </a:lnTo>
                        </a:path>
                      </a:pathLst>
                    </a:custGeom>
                    <a:noFill/>
                    <a:ln w="57150"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 b="1"/>
                    </a:p>
                  </p:txBody>
                </p:sp>
                <p:sp>
                  <p:nvSpPr>
                    <p:cNvPr id="44" name="Freeform 57"/>
                    <p:cNvSpPr/>
                    <p:nvPr/>
                  </p:nvSpPr>
                  <p:spPr>
                    <a:xfrm>
                      <a:off x="7289604" y="5569174"/>
                      <a:ext cx="1056443" cy="248576"/>
                    </a:xfrm>
                    <a:custGeom>
                      <a:avLst/>
                      <a:gdLst>
                        <a:gd name="connsiteX0" fmla="*/ 0 w 1056442"/>
                        <a:gd name="connsiteY0" fmla="*/ 248575 h 248575"/>
                        <a:gd name="connsiteX1" fmla="*/ 1056442 w 1056442"/>
                        <a:gd name="connsiteY1" fmla="*/ 248575 h 248575"/>
                        <a:gd name="connsiteX2" fmla="*/ 710213 w 1056442"/>
                        <a:gd name="connsiteY2" fmla="*/ 0 h 248575"/>
                        <a:gd name="connsiteX3" fmla="*/ 701336 w 1056442"/>
                        <a:gd name="connsiteY3" fmla="*/ 0 h 24857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056442" h="248575">
                          <a:moveTo>
                            <a:pt x="0" y="248575"/>
                          </a:moveTo>
                          <a:lnTo>
                            <a:pt x="1056442" y="248575"/>
                          </a:lnTo>
                          <a:lnTo>
                            <a:pt x="710213" y="0"/>
                          </a:lnTo>
                          <a:lnTo>
                            <a:pt x="701336" y="0"/>
                          </a:lnTo>
                        </a:path>
                      </a:pathLst>
                    </a:custGeom>
                    <a:noFill/>
                    <a:ln w="57150"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 b="1"/>
                    </a:p>
                  </p:txBody>
                </p:sp>
              </p:grpSp>
              <p:sp>
                <p:nvSpPr>
                  <p:cNvPr id="39" name="Rectangle 5"/>
                  <p:cNvSpPr/>
                  <p:nvPr/>
                </p:nvSpPr>
                <p:spPr>
                  <a:xfrm>
                    <a:off x="386388" y="2656148"/>
                    <a:ext cx="2799073" cy="146487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pic>
                <p:nvPicPr>
                  <p:cNvPr id="40" name="Immagine 42"/>
                  <p:cNvPicPr>
                    <a:picLocks noChangeAspect="1"/>
                  </p:cNvPicPr>
                  <p:nvPr/>
                </p:nvPicPr>
                <p:blipFill rotWithShape="1">
                  <a:blip r:embed="rId7" cstate="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/>
                </p:blipFill>
                <p:spPr>
                  <a:xfrm>
                    <a:off x="1310494" y="2513550"/>
                    <a:ext cx="335207" cy="340210"/>
                  </a:xfrm>
                  <a:prstGeom prst="rect">
                    <a:avLst/>
                  </a:prstGeom>
                  <a:ln w="38100">
                    <a:noFill/>
                  </a:ln>
                </p:spPr>
              </p:pic>
              <p:pic>
                <p:nvPicPr>
                  <p:cNvPr id="41" name="Immagine 42"/>
                  <p:cNvPicPr>
                    <a:picLocks noChangeAspect="1"/>
                  </p:cNvPicPr>
                  <p:nvPr/>
                </p:nvPicPr>
                <p:blipFill rotWithShape="1">
                  <a:blip r:embed="rId7" cstate="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/>
                </p:blipFill>
                <p:spPr>
                  <a:xfrm>
                    <a:off x="2339065" y="2513550"/>
                    <a:ext cx="335207" cy="340210"/>
                  </a:xfrm>
                  <a:prstGeom prst="rect">
                    <a:avLst/>
                  </a:prstGeom>
                  <a:ln w="38100">
                    <a:noFill/>
                  </a:ln>
                </p:spPr>
              </p:pic>
            </p:grpSp>
          </p:grpSp>
          <p:sp>
            <p:nvSpPr>
              <p:cNvPr id="63" name="Oval 62"/>
              <p:cNvSpPr/>
              <p:nvPr/>
            </p:nvSpPr>
            <p:spPr>
              <a:xfrm>
                <a:off x="4694129" y="5539733"/>
                <a:ext cx="265387" cy="265387"/>
              </a:xfrm>
              <a:prstGeom prst="ellipse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4" name="Oval 63"/>
              <p:cNvSpPr/>
              <p:nvPr/>
            </p:nvSpPr>
            <p:spPr>
              <a:xfrm>
                <a:off x="5201932" y="5701801"/>
                <a:ext cx="265387" cy="265387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5" name="Oval 64"/>
              <p:cNvSpPr/>
              <p:nvPr/>
            </p:nvSpPr>
            <p:spPr>
              <a:xfrm>
                <a:off x="4206139" y="4108024"/>
                <a:ext cx="265387" cy="265387"/>
              </a:xfrm>
              <a:prstGeom prst="ellips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6" name="Oval 65"/>
              <p:cNvSpPr/>
              <p:nvPr/>
            </p:nvSpPr>
            <p:spPr>
              <a:xfrm>
                <a:off x="4659844" y="4725092"/>
                <a:ext cx="265387" cy="265387"/>
              </a:xfrm>
              <a:prstGeom prst="ellipse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8" name="TextBox 67"/>
              <p:cNvSpPr txBox="1"/>
              <p:nvPr/>
            </p:nvSpPr>
            <p:spPr>
              <a:xfrm>
                <a:off x="4215904" y="4323564"/>
                <a:ext cx="115326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b="1" dirty="0">
                    <a:solidFill>
                      <a:srgbClr val="FF0000"/>
                    </a:solidFill>
                  </a:rPr>
                  <a:t>Long term</a:t>
                </a:r>
              </a:p>
            </p:txBody>
          </p:sp>
          <p:pic>
            <p:nvPicPr>
              <p:cNvPr id="57" name="Picture 2" descr="C:\Users\mbexwsa2\Dropbox\Dottorato\MyPapers\paper_supershort_nanofoliation\figures\figure1.png"/>
              <p:cNvPicPr>
                <a:picLocks noChangeAspect="1" noChangeArrowheads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6067620" y="2005567"/>
                <a:ext cx="2368934" cy="231311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9" name="Picture 2" descr="C:\Users\mbexwsa2\Dropbox\Dottorato\MyPapers\paper_supershort_nanofoliation\figures\figure1.png"/>
              <p:cNvPicPr>
                <a:picLocks noChangeAspect="1" noChangeArrowheads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6131120" y="4413335"/>
                <a:ext cx="900070" cy="209385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4" name="Connettore 2 3"/>
              <p:cNvCxnSpPr/>
              <p:nvPr/>
            </p:nvCxnSpPr>
            <p:spPr>
              <a:xfrm flipV="1">
                <a:off x="4925231" y="3547448"/>
                <a:ext cx="1205889" cy="764849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Connettore 2 68"/>
              <p:cNvCxnSpPr/>
              <p:nvPr/>
            </p:nvCxnSpPr>
            <p:spPr>
              <a:xfrm>
                <a:off x="5455716" y="5637409"/>
                <a:ext cx="698960" cy="310392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7" name="TextBox 66"/>
              <p:cNvSpPr txBox="1"/>
              <p:nvPr/>
            </p:nvSpPr>
            <p:spPr>
              <a:xfrm>
                <a:off x="4286972" y="5185996"/>
                <a:ext cx="121738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b="1" dirty="0">
                    <a:solidFill>
                      <a:srgbClr val="FF0000"/>
                    </a:solidFill>
                  </a:rPr>
                  <a:t>Short term</a:t>
                </a:r>
              </a:p>
            </p:txBody>
          </p:sp>
        </p:grpSp>
        <p:sp>
          <p:nvSpPr>
            <p:cNvPr id="46" name="Oval 60"/>
            <p:cNvSpPr/>
            <p:nvPr/>
          </p:nvSpPr>
          <p:spPr>
            <a:xfrm>
              <a:off x="4027379" y="5266728"/>
              <a:ext cx="265387" cy="265387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47" name="TextBox 1"/>
          <p:cNvSpPr txBox="1"/>
          <p:nvPr/>
        </p:nvSpPr>
        <p:spPr>
          <a:xfrm>
            <a:off x="0" y="589685"/>
            <a:ext cx="914399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200" dirty="0"/>
              <a:t>In the </a:t>
            </a:r>
            <a:r>
              <a:rPr lang="en-GB" sz="2200" b="1" dirty="0"/>
              <a:t>short term </a:t>
            </a:r>
            <a:r>
              <a:rPr lang="en-GB" sz="2200" dirty="0"/>
              <a:t>(d&lt;0.1 m), </a:t>
            </a:r>
            <a:r>
              <a:rPr lang="en-GB" sz="2200" b="1" dirty="0"/>
              <a:t>undrained - saturated conditions</a:t>
            </a:r>
            <a:r>
              <a:rPr lang="en-GB" sz="2200" dirty="0"/>
              <a:t> favour inter- and intra-crystalline FS, development of </a:t>
            </a:r>
            <a:r>
              <a:rPr lang="en-GB" sz="2200" dirty="0" err="1"/>
              <a:t>nano</a:t>
            </a:r>
            <a:r>
              <a:rPr lang="en-GB" sz="2200" dirty="0"/>
              <a:t>-foliation and slip weakening.</a:t>
            </a:r>
          </a:p>
          <a:p>
            <a:pPr algn="just"/>
            <a:r>
              <a:rPr lang="en-GB" sz="2200" dirty="0"/>
              <a:t>In the </a:t>
            </a:r>
            <a:r>
              <a:rPr lang="en-GB" sz="2200" b="1" dirty="0"/>
              <a:t>long term </a:t>
            </a:r>
            <a:r>
              <a:rPr lang="en-GB" sz="2200" dirty="0"/>
              <a:t>(0.1&lt;d&lt;3 m), water drainage and </a:t>
            </a:r>
            <a:r>
              <a:rPr lang="en-GB" sz="2200" b="1" dirty="0"/>
              <a:t>partially-saturated conditions</a:t>
            </a:r>
            <a:r>
              <a:rPr lang="en-GB" sz="2200" dirty="0"/>
              <a:t> inhibits inter- and intra-crystalline FS and promotes strengthening.</a:t>
            </a:r>
          </a:p>
        </p:txBody>
      </p:sp>
      <p:sp>
        <p:nvSpPr>
          <p:cNvPr id="48" name="TextBox 50"/>
          <p:cNvSpPr txBox="1"/>
          <p:nvPr/>
        </p:nvSpPr>
        <p:spPr>
          <a:xfrm>
            <a:off x="118449" y="-45403"/>
            <a:ext cx="890710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dirty="0"/>
              <a:t>… but friction changes</a:t>
            </a:r>
          </a:p>
        </p:txBody>
      </p:sp>
    </p:spTree>
    <p:extLst>
      <p:ext uri="{BB962C8B-B14F-4D97-AF65-F5344CB8AC3E}">
        <p14:creationId xmlns:p14="http://schemas.microsoft.com/office/powerpoint/2010/main" val="33108070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magin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0115" y="533318"/>
            <a:ext cx="8403771" cy="5791364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120994" y="7448"/>
            <a:ext cx="884349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600" dirty="0"/>
              <a:t>1D water diffusion</a:t>
            </a:r>
            <a:endParaRPr lang="en-GB" sz="3600" baseline="30000" dirty="0"/>
          </a:p>
        </p:txBody>
      </p:sp>
      <p:sp>
        <p:nvSpPr>
          <p:cNvPr id="31" name="TextBox 30"/>
          <p:cNvSpPr txBox="1"/>
          <p:nvPr/>
        </p:nvSpPr>
        <p:spPr>
          <a:xfrm>
            <a:off x="7138654" y="891923"/>
            <a:ext cx="1825833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/>
              <a:t>D</a:t>
            </a:r>
            <a:r>
              <a:rPr lang="en-GB" sz="2200" baseline="-25000" dirty="0"/>
              <a:t>p</a:t>
            </a:r>
            <a:r>
              <a:rPr lang="en-GB" sz="2200" dirty="0"/>
              <a:t>~3.45*10</a:t>
            </a:r>
            <a:r>
              <a:rPr lang="en-GB" sz="2200" baseline="30000" dirty="0"/>
              <a:t>-9</a:t>
            </a:r>
            <a:r>
              <a:rPr lang="en-GB" sz="2200" dirty="0"/>
              <a:t> m</a:t>
            </a:r>
            <a:r>
              <a:rPr lang="en-GB" sz="2200" baseline="30000" dirty="0"/>
              <a:t>2</a:t>
            </a:r>
            <a:r>
              <a:rPr lang="en-GB" sz="2200" dirty="0"/>
              <a:t>/s </a:t>
            </a:r>
          </a:p>
          <a:p>
            <a:endParaRPr lang="en-GB" sz="2200" dirty="0"/>
          </a:p>
          <a:p>
            <a:r>
              <a:rPr lang="en-GB" sz="2200" dirty="0"/>
              <a:t>1/100 of </a:t>
            </a:r>
            <a:r>
              <a:rPr lang="en-GB" sz="2200" dirty="0" err="1"/>
              <a:t>D</a:t>
            </a:r>
            <a:r>
              <a:rPr lang="en-GB" sz="2200" baseline="-25000" dirty="0" err="1"/>
              <a:t>p</a:t>
            </a:r>
            <a:r>
              <a:rPr lang="en-GB" sz="2200" dirty="0"/>
              <a:t> in Gonzales Sanchez et al., 2008</a:t>
            </a:r>
            <a:endParaRPr lang="en-GB" sz="2200" baseline="30000" dirty="0"/>
          </a:p>
        </p:txBody>
      </p:sp>
      <p:sp>
        <p:nvSpPr>
          <p:cNvPr id="44" name="TextBox 43"/>
          <p:cNvSpPr txBox="1"/>
          <p:nvPr/>
        </p:nvSpPr>
        <p:spPr>
          <a:xfrm>
            <a:off x="13648" y="6261933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400" dirty="0"/>
              <a:t>With longer times, the whole gouge thickness becomes water-depleted</a:t>
            </a:r>
            <a:endParaRPr lang="en-GB" sz="240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13"/>
              <p:cNvSpPr txBox="1"/>
              <p:nvPr/>
            </p:nvSpPr>
            <p:spPr>
              <a:xfrm>
                <a:off x="4792591" y="1258558"/>
                <a:ext cx="2241639" cy="9115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2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800" i="1" smtClean="0">
                              <a:latin typeface="Cambria Math"/>
                            </a:rPr>
                            <m:t>𝜕</m:t>
                          </m:r>
                          <m:r>
                            <a:rPr lang="en-GB" sz="2800" b="0" i="1" smtClean="0">
                              <a:latin typeface="Cambria Math"/>
                            </a:rPr>
                            <m:t>𝐶</m:t>
                          </m:r>
                        </m:num>
                        <m:den>
                          <m:r>
                            <a:rPr lang="en-GB" sz="2800" i="1" smtClean="0">
                              <a:latin typeface="Cambria Math"/>
                            </a:rPr>
                            <m:t>𝜕</m:t>
                          </m:r>
                          <m:r>
                            <a:rPr lang="en-GB" sz="2800" b="0" i="1" smtClean="0">
                              <a:latin typeface="Cambria Math"/>
                            </a:rPr>
                            <m:t>𝑡</m:t>
                          </m:r>
                        </m:den>
                      </m:f>
                      <m:r>
                        <a:rPr lang="en-GB" sz="2800" b="0" i="1" smtClean="0">
                          <a:latin typeface="Cambria Math"/>
                        </a:rPr>
                        <m:t>=</m:t>
                      </m:r>
                      <m:r>
                        <a:rPr lang="en-GB" sz="2800" b="0" i="1" smtClean="0">
                          <a:latin typeface="Cambria Math"/>
                        </a:rPr>
                        <m:t>𝐷𝑝</m:t>
                      </m:r>
                      <m:f>
                        <m:fPr>
                          <m:ctrlPr>
                            <a:rPr lang="en-GB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800" b="0" i="1" smtClean="0">
                              <a:latin typeface="Cambria Math"/>
                            </a:rPr>
                            <m:t>𝜕</m:t>
                          </m:r>
                          <m:r>
                            <a:rPr lang="en-GB" sz="2800" b="0" i="1" baseline="30000" smtClean="0">
                              <a:latin typeface="Cambria Math"/>
                            </a:rPr>
                            <m:t>2</m:t>
                          </m:r>
                          <m:r>
                            <a:rPr lang="en-GB" sz="2800" b="0" i="1" smtClean="0">
                              <a:latin typeface="Cambria Math"/>
                            </a:rPr>
                            <m:t>𝐶</m:t>
                          </m:r>
                        </m:num>
                        <m:den>
                          <m:r>
                            <a:rPr lang="en-GB" sz="2800" b="0" i="1" smtClean="0">
                              <a:latin typeface="Cambria Math"/>
                            </a:rPr>
                            <m:t>𝜕</m:t>
                          </m:r>
                          <m:r>
                            <a:rPr lang="en-GB" sz="2800" b="0" i="1" smtClean="0">
                              <a:latin typeface="Cambria Math"/>
                            </a:rPr>
                            <m:t>𝑥</m:t>
                          </m:r>
                          <m:r>
                            <a:rPr lang="en-GB" sz="2800" b="0" i="1" baseline="30000" smtClean="0">
                              <a:latin typeface="Cambria Math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GB" sz="2800" dirty="0"/>
              </a:p>
            </p:txBody>
          </p:sp>
        </mc:Choice>
        <mc:Fallback xmlns="">
          <p:sp>
            <p:nvSpPr>
              <p:cNvPr id="37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2591" y="1258558"/>
                <a:ext cx="2241639" cy="91159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Rettangolo 37"/>
          <p:cNvSpPr/>
          <p:nvPr/>
        </p:nvSpPr>
        <p:spPr>
          <a:xfrm>
            <a:off x="2378545" y="924817"/>
            <a:ext cx="2353112" cy="4779297"/>
          </a:xfrm>
          <a:prstGeom prst="rect">
            <a:avLst/>
          </a:prstGeom>
          <a:solidFill>
            <a:srgbClr val="FFFF00">
              <a:alpha val="2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9" name="TextBox 12"/>
          <p:cNvSpPr txBox="1"/>
          <p:nvPr/>
        </p:nvSpPr>
        <p:spPr>
          <a:xfrm rot="2106415">
            <a:off x="4835291" y="4932320"/>
            <a:ext cx="19010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>
                <a:solidFill>
                  <a:srgbClr val="FF0000"/>
                </a:solidFill>
              </a:rPr>
              <a:t>t=2 s; V=1.3 m/s</a:t>
            </a:r>
          </a:p>
        </p:txBody>
      </p:sp>
      <p:sp>
        <p:nvSpPr>
          <p:cNvPr id="40" name="TextBox 13"/>
          <p:cNvSpPr txBox="1"/>
          <p:nvPr/>
        </p:nvSpPr>
        <p:spPr>
          <a:xfrm rot="641994">
            <a:off x="4997179" y="3672849"/>
            <a:ext cx="22905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>
                <a:solidFill>
                  <a:srgbClr val="0606FF"/>
                </a:solidFill>
              </a:rPr>
              <a:t>t=250 s; V=0.01 m/s</a:t>
            </a:r>
          </a:p>
        </p:txBody>
      </p:sp>
      <p:sp>
        <p:nvSpPr>
          <p:cNvPr id="41" name="TextBox 14"/>
          <p:cNvSpPr txBox="1"/>
          <p:nvPr/>
        </p:nvSpPr>
        <p:spPr>
          <a:xfrm rot="1412324">
            <a:off x="5567966" y="4643628"/>
            <a:ext cx="20308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>
                <a:solidFill>
                  <a:srgbClr val="FF00FF"/>
                </a:solidFill>
              </a:rPr>
              <a:t>t=25 s; V=0.1 m/s</a:t>
            </a:r>
          </a:p>
        </p:txBody>
      </p:sp>
      <p:sp>
        <p:nvSpPr>
          <p:cNvPr id="43" name="TextBox 4"/>
          <p:cNvSpPr txBox="1"/>
          <p:nvPr/>
        </p:nvSpPr>
        <p:spPr>
          <a:xfrm>
            <a:off x="2808252" y="5089781"/>
            <a:ext cx="1493698" cy="4224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Gouge layer</a:t>
            </a:r>
          </a:p>
        </p:txBody>
      </p:sp>
      <p:sp>
        <p:nvSpPr>
          <p:cNvPr id="18" name="CasellaDiTesto 17"/>
          <p:cNvSpPr txBox="1"/>
          <p:nvPr/>
        </p:nvSpPr>
        <p:spPr>
          <a:xfrm>
            <a:off x="172416" y="748761"/>
            <a:ext cx="13251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b="1" dirty="0"/>
              <a:t>13 wt% H</a:t>
            </a:r>
            <a:r>
              <a:rPr lang="it-IT" b="1" baseline="-25000" dirty="0"/>
              <a:t>2</a:t>
            </a:r>
            <a:r>
              <a:rPr lang="it-IT" b="1" dirty="0"/>
              <a:t>O</a:t>
            </a:r>
          </a:p>
        </p:txBody>
      </p:sp>
      <p:sp>
        <p:nvSpPr>
          <p:cNvPr id="48" name="CasellaDiTesto 47"/>
          <p:cNvSpPr txBox="1"/>
          <p:nvPr/>
        </p:nvSpPr>
        <p:spPr>
          <a:xfrm>
            <a:off x="127500" y="3442193"/>
            <a:ext cx="14149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b="1" dirty="0"/>
              <a:t>5.5 wt% H</a:t>
            </a:r>
            <a:r>
              <a:rPr lang="it-IT" b="1" baseline="-25000" dirty="0"/>
              <a:t>2</a:t>
            </a:r>
            <a:r>
              <a:rPr lang="it-IT" b="1" dirty="0"/>
              <a:t>O</a:t>
            </a:r>
          </a:p>
        </p:txBody>
      </p:sp>
      <p:cxnSp>
        <p:nvCxnSpPr>
          <p:cNvPr id="21" name="Connettore 2 20"/>
          <p:cNvCxnSpPr/>
          <p:nvPr/>
        </p:nvCxnSpPr>
        <p:spPr>
          <a:xfrm>
            <a:off x="1542439" y="924817"/>
            <a:ext cx="591161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nettore 2 48"/>
          <p:cNvCxnSpPr/>
          <p:nvPr/>
        </p:nvCxnSpPr>
        <p:spPr>
          <a:xfrm>
            <a:off x="1542439" y="3611876"/>
            <a:ext cx="591161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3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48457" y="11017"/>
            <a:ext cx="695543" cy="295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1229630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3" descr="\\nask.man.ac.uk\home$\Desktop\ikari2007_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22581" y="409019"/>
            <a:ext cx="5882479" cy="5898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1899435" y="908720"/>
            <a:ext cx="5047465" cy="50158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Oval 15"/>
          <p:cNvSpPr/>
          <p:nvPr/>
        </p:nvSpPr>
        <p:spPr>
          <a:xfrm>
            <a:off x="4493043" y="3287860"/>
            <a:ext cx="331631" cy="331631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Oval 16"/>
          <p:cNvSpPr/>
          <p:nvPr/>
        </p:nvSpPr>
        <p:spPr>
          <a:xfrm>
            <a:off x="5222631" y="3681079"/>
            <a:ext cx="331631" cy="331631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77" name="Straight Connector 76"/>
          <p:cNvCxnSpPr/>
          <p:nvPr/>
        </p:nvCxnSpPr>
        <p:spPr>
          <a:xfrm>
            <a:off x="1835696" y="5301208"/>
            <a:ext cx="5264853" cy="0"/>
          </a:xfrm>
          <a:prstGeom prst="line">
            <a:avLst/>
          </a:prstGeom>
          <a:ln w="762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>
            <a:off x="1899435" y="5517232"/>
            <a:ext cx="5264853" cy="0"/>
          </a:xfrm>
          <a:prstGeom prst="line">
            <a:avLst/>
          </a:prstGeom>
          <a:ln w="762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/>
          <p:cNvSpPr/>
          <p:nvPr/>
        </p:nvSpPr>
        <p:spPr>
          <a:xfrm>
            <a:off x="5857466" y="5203915"/>
            <a:ext cx="331631" cy="331631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Oval 18"/>
          <p:cNvSpPr/>
          <p:nvPr/>
        </p:nvSpPr>
        <p:spPr>
          <a:xfrm>
            <a:off x="3521895" y="1991841"/>
            <a:ext cx="331631" cy="331631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Oval 19"/>
          <p:cNvSpPr/>
          <p:nvPr/>
        </p:nvSpPr>
        <p:spPr>
          <a:xfrm>
            <a:off x="3166630" y="1754961"/>
            <a:ext cx="331631" cy="331631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Oval 20"/>
          <p:cNvSpPr/>
          <p:nvPr/>
        </p:nvSpPr>
        <p:spPr>
          <a:xfrm>
            <a:off x="2020139" y="1991841"/>
            <a:ext cx="331631" cy="331631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Oval 21"/>
          <p:cNvSpPr/>
          <p:nvPr/>
        </p:nvSpPr>
        <p:spPr>
          <a:xfrm>
            <a:off x="2185954" y="1279523"/>
            <a:ext cx="331631" cy="331631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3" name="Straight Connector 22"/>
          <p:cNvCxnSpPr/>
          <p:nvPr/>
        </p:nvCxnSpPr>
        <p:spPr>
          <a:xfrm flipV="1">
            <a:off x="2962809" y="836995"/>
            <a:ext cx="0" cy="523336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4327230" y="832338"/>
            <a:ext cx="0" cy="523336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6004330" y="794433"/>
            <a:ext cx="0" cy="523336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H="1" flipV="1">
            <a:off x="3166631" y="2157659"/>
            <a:ext cx="1079015" cy="248808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Immagine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55143" y="2541596"/>
            <a:ext cx="1080000" cy="508605"/>
          </a:xfrm>
          <a:prstGeom prst="rect">
            <a:avLst/>
          </a:prstGeom>
        </p:spPr>
      </p:pic>
      <p:pic>
        <p:nvPicPr>
          <p:cNvPr id="41" name="Immagine 4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83820" y="1228810"/>
            <a:ext cx="1080000" cy="519410"/>
          </a:xfrm>
          <a:prstGeom prst="rect">
            <a:avLst/>
          </a:prstGeom>
        </p:spPr>
      </p:pic>
      <p:pic>
        <p:nvPicPr>
          <p:cNvPr id="42" name="Immagine 4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31861" y="2323472"/>
            <a:ext cx="1080000" cy="865546"/>
          </a:xfrm>
          <a:prstGeom prst="rect">
            <a:avLst/>
          </a:prstGeom>
        </p:spPr>
      </p:pic>
      <p:pic>
        <p:nvPicPr>
          <p:cNvPr id="43" name="Immagine 4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04330" y="4100202"/>
            <a:ext cx="1080000" cy="948065"/>
          </a:xfrm>
          <a:prstGeom prst="rect">
            <a:avLst/>
          </a:prstGeom>
        </p:spPr>
      </p:pic>
      <p:sp>
        <p:nvSpPr>
          <p:cNvPr id="62" name="TextBox 61"/>
          <p:cNvSpPr txBox="1"/>
          <p:nvPr/>
        </p:nvSpPr>
        <p:spPr>
          <a:xfrm>
            <a:off x="806550" y="461669"/>
            <a:ext cx="410690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3200" dirty="0"/>
              <a:t>µ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6400894" y="6093296"/>
            <a:ext cx="2131546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3200" dirty="0"/>
              <a:t>Water wt.%</a:t>
            </a:r>
          </a:p>
        </p:txBody>
      </p:sp>
      <p:sp>
        <p:nvSpPr>
          <p:cNvPr id="64" name="TextBox 63"/>
          <p:cNvSpPr txBox="1"/>
          <p:nvPr/>
        </p:nvSpPr>
        <p:spPr>
          <a:xfrm rot="16200000">
            <a:off x="-138433" y="2275431"/>
            <a:ext cx="2131417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2000" b="1" dirty="0"/>
              <a:t>Partially saturated</a:t>
            </a:r>
          </a:p>
        </p:txBody>
      </p:sp>
      <p:sp>
        <p:nvSpPr>
          <p:cNvPr id="30" name="Rectangle 29"/>
          <p:cNvSpPr/>
          <p:nvPr/>
        </p:nvSpPr>
        <p:spPr>
          <a:xfrm>
            <a:off x="0" y="116632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dirty="0"/>
              <a:t>Time for drainage - strengthening </a:t>
            </a:r>
            <a:r>
              <a:rPr lang="en-GB" sz="3200" b="1" dirty="0">
                <a:solidFill>
                  <a:srgbClr val="FF0000"/>
                </a:solidFill>
              </a:rPr>
              <a:t>V≤0.1m/s</a:t>
            </a:r>
            <a:endParaRPr lang="en-GB" sz="3200" dirty="0"/>
          </a:p>
        </p:txBody>
      </p:sp>
      <p:sp>
        <p:nvSpPr>
          <p:cNvPr id="75" name="Oval 74"/>
          <p:cNvSpPr/>
          <p:nvPr/>
        </p:nvSpPr>
        <p:spPr>
          <a:xfrm>
            <a:off x="4192360" y="5074295"/>
            <a:ext cx="775923" cy="77592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9" name="TextBox 78"/>
          <p:cNvSpPr txBox="1"/>
          <p:nvPr/>
        </p:nvSpPr>
        <p:spPr>
          <a:xfrm>
            <a:off x="107504" y="5085184"/>
            <a:ext cx="12195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/>
              <a:t>Saturated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35496" y="5373216"/>
            <a:ext cx="1753878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sz="2000" b="1" dirty="0" err="1"/>
              <a:t>Overpressured</a:t>
            </a:r>
            <a:endParaRPr lang="en-GB" sz="2000" b="1" dirty="0"/>
          </a:p>
        </p:txBody>
      </p:sp>
      <p:grpSp>
        <p:nvGrpSpPr>
          <p:cNvPr id="86" name="Group 85"/>
          <p:cNvGrpSpPr/>
          <p:nvPr/>
        </p:nvGrpSpPr>
        <p:grpSpPr>
          <a:xfrm>
            <a:off x="7127482" y="908720"/>
            <a:ext cx="1909014" cy="2002208"/>
            <a:chOff x="7249569" y="1101363"/>
            <a:chExt cx="1909014" cy="2002208"/>
          </a:xfrm>
        </p:grpSpPr>
        <p:sp>
          <p:nvSpPr>
            <p:cNvPr id="81" name="Freeform 80"/>
            <p:cNvSpPr/>
            <p:nvPr/>
          </p:nvSpPr>
          <p:spPr>
            <a:xfrm>
              <a:off x="7573212" y="1347242"/>
              <a:ext cx="1339053" cy="1349085"/>
            </a:xfrm>
            <a:custGeom>
              <a:avLst/>
              <a:gdLst>
                <a:gd name="connsiteX0" fmla="*/ 0 w 2147888"/>
                <a:gd name="connsiteY0" fmla="*/ 2185987 h 2185987"/>
                <a:gd name="connsiteX1" fmla="*/ 4763 w 2147888"/>
                <a:gd name="connsiteY1" fmla="*/ 733425 h 2185987"/>
                <a:gd name="connsiteX2" fmla="*/ 14288 w 2147888"/>
                <a:gd name="connsiteY2" fmla="*/ 1338262 h 2185987"/>
                <a:gd name="connsiteX3" fmla="*/ 19050 w 2147888"/>
                <a:gd name="connsiteY3" fmla="*/ 1381125 h 2185987"/>
                <a:gd name="connsiteX4" fmla="*/ 23813 w 2147888"/>
                <a:gd name="connsiteY4" fmla="*/ 1500187 h 2185987"/>
                <a:gd name="connsiteX5" fmla="*/ 28575 w 2147888"/>
                <a:gd name="connsiteY5" fmla="*/ 1519237 h 2185987"/>
                <a:gd name="connsiteX6" fmla="*/ 38100 w 2147888"/>
                <a:gd name="connsiteY6" fmla="*/ 1576387 h 2185987"/>
                <a:gd name="connsiteX7" fmla="*/ 52388 w 2147888"/>
                <a:gd name="connsiteY7" fmla="*/ 1619250 h 2185987"/>
                <a:gd name="connsiteX8" fmla="*/ 57150 w 2147888"/>
                <a:gd name="connsiteY8" fmla="*/ 1633537 h 2185987"/>
                <a:gd name="connsiteX9" fmla="*/ 71438 w 2147888"/>
                <a:gd name="connsiteY9" fmla="*/ 1638300 h 2185987"/>
                <a:gd name="connsiteX10" fmla="*/ 76200 w 2147888"/>
                <a:gd name="connsiteY10" fmla="*/ 1614487 h 2185987"/>
                <a:gd name="connsiteX11" fmla="*/ 90488 w 2147888"/>
                <a:gd name="connsiteY11" fmla="*/ 1571625 h 2185987"/>
                <a:gd name="connsiteX12" fmla="*/ 100013 w 2147888"/>
                <a:gd name="connsiteY12" fmla="*/ 1543050 h 2185987"/>
                <a:gd name="connsiteX13" fmla="*/ 109538 w 2147888"/>
                <a:gd name="connsiteY13" fmla="*/ 1528762 h 2185987"/>
                <a:gd name="connsiteX14" fmla="*/ 114300 w 2147888"/>
                <a:gd name="connsiteY14" fmla="*/ 1504950 h 2185987"/>
                <a:gd name="connsiteX15" fmla="*/ 123825 w 2147888"/>
                <a:gd name="connsiteY15" fmla="*/ 1476375 h 2185987"/>
                <a:gd name="connsiteX16" fmla="*/ 128588 w 2147888"/>
                <a:gd name="connsiteY16" fmla="*/ 1457325 h 2185987"/>
                <a:gd name="connsiteX17" fmla="*/ 138113 w 2147888"/>
                <a:gd name="connsiteY17" fmla="*/ 1428750 h 2185987"/>
                <a:gd name="connsiteX18" fmla="*/ 147638 w 2147888"/>
                <a:gd name="connsiteY18" fmla="*/ 1385887 h 2185987"/>
                <a:gd name="connsiteX19" fmla="*/ 157163 w 2147888"/>
                <a:gd name="connsiteY19" fmla="*/ 1357312 h 2185987"/>
                <a:gd name="connsiteX20" fmla="*/ 161925 w 2147888"/>
                <a:gd name="connsiteY20" fmla="*/ 1343025 h 2185987"/>
                <a:gd name="connsiteX21" fmla="*/ 171450 w 2147888"/>
                <a:gd name="connsiteY21" fmla="*/ 1328737 h 2185987"/>
                <a:gd name="connsiteX22" fmla="*/ 180975 w 2147888"/>
                <a:gd name="connsiteY22" fmla="*/ 1300162 h 2185987"/>
                <a:gd name="connsiteX23" fmla="*/ 200025 w 2147888"/>
                <a:gd name="connsiteY23" fmla="*/ 1257300 h 2185987"/>
                <a:gd name="connsiteX24" fmla="*/ 204788 w 2147888"/>
                <a:gd name="connsiteY24" fmla="*/ 1243012 h 2185987"/>
                <a:gd name="connsiteX25" fmla="*/ 223838 w 2147888"/>
                <a:gd name="connsiteY25" fmla="*/ 1214437 h 2185987"/>
                <a:gd name="connsiteX26" fmla="*/ 233363 w 2147888"/>
                <a:gd name="connsiteY26" fmla="*/ 1185862 h 2185987"/>
                <a:gd name="connsiteX27" fmla="*/ 252413 w 2147888"/>
                <a:gd name="connsiteY27" fmla="*/ 1157287 h 2185987"/>
                <a:gd name="connsiteX28" fmla="*/ 271463 w 2147888"/>
                <a:gd name="connsiteY28" fmla="*/ 1114425 h 2185987"/>
                <a:gd name="connsiteX29" fmla="*/ 295275 w 2147888"/>
                <a:gd name="connsiteY29" fmla="*/ 1071562 h 2185987"/>
                <a:gd name="connsiteX30" fmla="*/ 309563 w 2147888"/>
                <a:gd name="connsiteY30" fmla="*/ 1042987 h 2185987"/>
                <a:gd name="connsiteX31" fmla="*/ 319088 w 2147888"/>
                <a:gd name="connsiteY31" fmla="*/ 1023937 h 2185987"/>
                <a:gd name="connsiteX32" fmla="*/ 338138 w 2147888"/>
                <a:gd name="connsiteY32" fmla="*/ 995362 h 2185987"/>
                <a:gd name="connsiteX33" fmla="*/ 361950 w 2147888"/>
                <a:gd name="connsiteY33" fmla="*/ 962025 h 2185987"/>
                <a:gd name="connsiteX34" fmla="*/ 376238 w 2147888"/>
                <a:gd name="connsiteY34" fmla="*/ 947737 h 2185987"/>
                <a:gd name="connsiteX35" fmla="*/ 385763 w 2147888"/>
                <a:gd name="connsiteY35" fmla="*/ 933450 h 2185987"/>
                <a:gd name="connsiteX36" fmla="*/ 400050 w 2147888"/>
                <a:gd name="connsiteY36" fmla="*/ 919162 h 2185987"/>
                <a:gd name="connsiteX37" fmla="*/ 409575 w 2147888"/>
                <a:gd name="connsiteY37" fmla="*/ 904875 h 2185987"/>
                <a:gd name="connsiteX38" fmla="*/ 442913 w 2147888"/>
                <a:gd name="connsiteY38" fmla="*/ 871537 h 2185987"/>
                <a:gd name="connsiteX39" fmla="*/ 452438 w 2147888"/>
                <a:gd name="connsiteY39" fmla="*/ 857250 h 2185987"/>
                <a:gd name="connsiteX40" fmla="*/ 466725 w 2147888"/>
                <a:gd name="connsiteY40" fmla="*/ 847725 h 2185987"/>
                <a:gd name="connsiteX41" fmla="*/ 495300 w 2147888"/>
                <a:gd name="connsiteY41" fmla="*/ 819150 h 2185987"/>
                <a:gd name="connsiteX42" fmla="*/ 519113 w 2147888"/>
                <a:gd name="connsiteY42" fmla="*/ 790575 h 2185987"/>
                <a:gd name="connsiteX43" fmla="*/ 547688 w 2147888"/>
                <a:gd name="connsiteY43" fmla="*/ 771525 h 2185987"/>
                <a:gd name="connsiteX44" fmla="*/ 561975 w 2147888"/>
                <a:gd name="connsiteY44" fmla="*/ 762000 h 2185987"/>
                <a:gd name="connsiteX45" fmla="*/ 590550 w 2147888"/>
                <a:gd name="connsiteY45" fmla="*/ 738187 h 2185987"/>
                <a:gd name="connsiteX46" fmla="*/ 619125 w 2147888"/>
                <a:gd name="connsiteY46" fmla="*/ 719137 h 2185987"/>
                <a:gd name="connsiteX47" fmla="*/ 633413 w 2147888"/>
                <a:gd name="connsiteY47" fmla="*/ 704850 h 2185987"/>
                <a:gd name="connsiteX48" fmla="*/ 647700 w 2147888"/>
                <a:gd name="connsiteY48" fmla="*/ 695325 h 2185987"/>
                <a:gd name="connsiteX49" fmla="*/ 657225 w 2147888"/>
                <a:gd name="connsiteY49" fmla="*/ 681037 h 2185987"/>
                <a:gd name="connsiteX50" fmla="*/ 704850 w 2147888"/>
                <a:gd name="connsiteY50" fmla="*/ 652462 h 2185987"/>
                <a:gd name="connsiteX51" fmla="*/ 733425 w 2147888"/>
                <a:gd name="connsiteY51" fmla="*/ 628650 h 2185987"/>
                <a:gd name="connsiteX52" fmla="*/ 747713 w 2147888"/>
                <a:gd name="connsiteY52" fmla="*/ 619125 h 2185987"/>
                <a:gd name="connsiteX53" fmla="*/ 766763 w 2147888"/>
                <a:gd name="connsiteY53" fmla="*/ 609600 h 2185987"/>
                <a:gd name="connsiteX54" fmla="*/ 781050 w 2147888"/>
                <a:gd name="connsiteY54" fmla="*/ 595312 h 2185987"/>
                <a:gd name="connsiteX55" fmla="*/ 800100 w 2147888"/>
                <a:gd name="connsiteY55" fmla="*/ 585787 h 2185987"/>
                <a:gd name="connsiteX56" fmla="*/ 819150 w 2147888"/>
                <a:gd name="connsiteY56" fmla="*/ 571500 h 2185987"/>
                <a:gd name="connsiteX57" fmla="*/ 847725 w 2147888"/>
                <a:gd name="connsiteY57" fmla="*/ 552450 h 2185987"/>
                <a:gd name="connsiteX58" fmla="*/ 862013 w 2147888"/>
                <a:gd name="connsiteY58" fmla="*/ 542925 h 2185987"/>
                <a:gd name="connsiteX59" fmla="*/ 881063 w 2147888"/>
                <a:gd name="connsiteY59" fmla="*/ 533400 h 2185987"/>
                <a:gd name="connsiteX60" fmla="*/ 895350 w 2147888"/>
                <a:gd name="connsiteY60" fmla="*/ 523875 h 2185987"/>
                <a:gd name="connsiteX61" fmla="*/ 909638 w 2147888"/>
                <a:gd name="connsiteY61" fmla="*/ 519112 h 2185987"/>
                <a:gd name="connsiteX62" fmla="*/ 952500 w 2147888"/>
                <a:gd name="connsiteY62" fmla="*/ 495300 h 2185987"/>
                <a:gd name="connsiteX63" fmla="*/ 981075 w 2147888"/>
                <a:gd name="connsiteY63" fmla="*/ 476250 h 2185987"/>
                <a:gd name="connsiteX64" fmla="*/ 995363 w 2147888"/>
                <a:gd name="connsiteY64" fmla="*/ 471487 h 2185987"/>
                <a:gd name="connsiteX65" fmla="*/ 1028700 w 2147888"/>
                <a:gd name="connsiteY65" fmla="*/ 452437 h 2185987"/>
                <a:gd name="connsiteX66" fmla="*/ 1057275 w 2147888"/>
                <a:gd name="connsiteY66" fmla="*/ 442912 h 2185987"/>
                <a:gd name="connsiteX67" fmla="*/ 1071563 w 2147888"/>
                <a:gd name="connsiteY67" fmla="*/ 438150 h 2185987"/>
                <a:gd name="connsiteX68" fmla="*/ 1090613 w 2147888"/>
                <a:gd name="connsiteY68" fmla="*/ 428625 h 2185987"/>
                <a:gd name="connsiteX69" fmla="*/ 1104900 w 2147888"/>
                <a:gd name="connsiteY69" fmla="*/ 423862 h 2185987"/>
                <a:gd name="connsiteX70" fmla="*/ 1143000 w 2147888"/>
                <a:gd name="connsiteY70" fmla="*/ 404812 h 2185987"/>
                <a:gd name="connsiteX71" fmla="*/ 1157288 w 2147888"/>
                <a:gd name="connsiteY71" fmla="*/ 395287 h 2185987"/>
                <a:gd name="connsiteX72" fmla="*/ 1185863 w 2147888"/>
                <a:gd name="connsiteY72" fmla="*/ 385762 h 2185987"/>
                <a:gd name="connsiteX73" fmla="*/ 1214438 w 2147888"/>
                <a:gd name="connsiteY73" fmla="*/ 366712 h 2185987"/>
                <a:gd name="connsiteX74" fmla="*/ 1262063 w 2147888"/>
                <a:gd name="connsiteY74" fmla="*/ 347662 h 2185987"/>
                <a:gd name="connsiteX75" fmla="*/ 1295400 w 2147888"/>
                <a:gd name="connsiteY75" fmla="*/ 338137 h 2185987"/>
                <a:gd name="connsiteX76" fmla="*/ 1314450 w 2147888"/>
                <a:gd name="connsiteY76" fmla="*/ 323850 h 2185987"/>
                <a:gd name="connsiteX77" fmla="*/ 1343025 w 2147888"/>
                <a:gd name="connsiteY77" fmla="*/ 314325 h 2185987"/>
                <a:gd name="connsiteX78" fmla="*/ 1357313 w 2147888"/>
                <a:gd name="connsiteY78" fmla="*/ 304800 h 2185987"/>
                <a:gd name="connsiteX79" fmla="*/ 1371600 w 2147888"/>
                <a:gd name="connsiteY79" fmla="*/ 300037 h 2185987"/>
                <a:gd name="connsiteX80" fmla="*/ 1381125 w 2147888"/>
                <a:gd name="connsiteY80" fmla="*/ 285750 h 2185987"/>
                <a:gd name="connsiteX81" fmla="*/ 1409700 w 2147888"/>
                <a:gd name="connsiteY81" fmla="*/ 276225 h 2185987"/>
                <a:gd name="connsiteX82" fmla="*/ 1438275 w 2147888"/>
                <a:gd name="connsiteY82" fmla="*/ 266700 h 2185987"/>
                <a:gd name="connsiteX83" fmla="*/ 1452563 w 2147888"/>
                <a:gd name="connsiteY83" fmla="*/ 261937 h 2185987"/>
                <a:gd name="connsiteX84" fmla="*/ 1490663 w 2147888"/>
                <a:gd name="connsiteY84" fmla="*/ 242887 h 2185987"/>
                <a:gd name="connsiteX85" fmla="*/ 1504950 w 2147888"/>
                <a:gd name="connsiteY85" fmla="*/ 233362 h 2185987"/>
                <a:gd name="connsiteX86" fmla="*/ 1524000 w 2147888"/>
                <a:gd name="connsiteY86" fmla="*/ 228600 h 2185987"/>
                <a:gd name="connsiteX87" fmla="*/ 1538288 w 2147888"/>
                <a:gd name="connsiteY87" fmla="*/ 219075 h 2185987"/>
                <a:gd name="connsiteX88" fmla="*/ 1585913 w 2147888"/>
                <a:gd name="connsiteY88" fmla="*/ 204787 h 2185987"/>
                <a:gd name="connsiteX89" fmla="*/ 1614488 w 2147888"/>
                <a:gd name="connsiteY89" fmla="*/ 190500 h 2185987"/>
                <a:gd name="connsiteX90" fmla="*/ 1633538 w 2147888"/>
                <a:gd name="connsiteY90" fmla="*/ 180975 h 2185987"/>
                <a:gd name="connsiteX91" fmla="*/ 1685925 w 2147888"/>
                <a:gd name="connsiteY91" fmla="*/ 161925 h 2185987"/>
                <a:gd name="connsiteX92" fmla="*/ 1700213 w 2147888"/>
                <a:gd name="connsiteY92" fmla="*/ 157162 h 2185987"/>
                <a:gd name="connsiteX93" fmla="*/ 1771650 w 2147888"/>
                <a:gd name="connsiteY93" fmla="*/ 104775 h 2185987"/>
                <a:gd name="connsiteX94" fmla="*/ 1800225 w 2147888"/>
                <a:gd name="connsiteY94" fmla="*/ 95250 h 2185987"/>
                <a:gd name="connsiteX95" fmla="*/ 1814513 w 2147888"/>
                <a:gd name="connsiteY95" fmla="*/ 90487 h 2185987"/>
                <a:gd name="connsiteX96" fmla="*/ 1833563 w 2147888"/>
                <a:gd name="connsiteY96" fmla="*/ 85725 h 2185987"/>
                <a:gd name="connsiteX97" fmla="*/ 1847850 w 2147888"/>
                <a:gd name="connsiteY97" fmla="*/ 80962 h 2185987"/>
                <a:gd name="connsiteX98" fmla="*/ 1895475 w 2147888"/>
                <a:gd name="connsiteY98" fmla="*/ 66675 h 2185987"/>
                <a:gd name="connsiteX99" fmla="*/ 1909763 w 2147888"/>
                <a:gd name="connsiteY99" fmla="*/ 61912 h 2185987"/>
                <a:gd name="connsiteX100" fmla="*/ 1924050 w 2147888"/>
                <a:gd name="connsiteY100" fmla="*/ 57150 h 2185987"/>
                <a:gd name="connsiteX101" fmla="*/ 1971675 w 2147888"/>
                <a:gd name="connsiteY101" fmla="*/ 38100 h 2185987"/>
                <a:gd name="connsiteX102" fmla="*/ 1985963 w 2147888"/>
                <a:gd name="connsiteY102" fmla="*/ 33337 h 2185987"/>
                <a:gd name="connsiteX103" fmla="*/ 2000250 w 2147888"/>
                <a:gd name="connsiteY103" fmla="*/ 23812 h 2185987"/>
                <a:gd name="connsiteX104" fmla="*/ 2043113 w 2147888"/>
                <a:gd name="connsiteY104" fmla="*/ 19050 h 2185987"/>
                <a:gd name="connsiteX105" fmla="*/ 2076450 w 2147888"/>
                <a:gd name="connsiteY105" fmla="*/ 9525 h 2185987"/>
                <a:gd name="connsiteX106" fmla="*/ 2090738 w 2147888"/>
                <a:gd name="connsiteY106" fmla="*/ 4762 h 2185987"/>
                <a:gd name="connsiteX107" fmla="*/ 2133600 w 2147888"/>
                <a:gd name="connsiteY107" fmla="*/ 0 h 2185987"/>
                <a:gd name="connsiteX108" fmla="*/ 2133600 w 2147888"/>
                <a:gd name="connsiteY108" fmla="*/ 2185987 h 2185987"/>
                <a:gd name="connsiteX109" fmla="*/ 2147888 w 2147888"/>
                <a:gd name="connsiteY109" fmla="*/ 2181225 h 2185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</a:cxnLst>
              <a:rect l="l" t="t" r="r" b="b"/>
              <a:pathLst>
                <a:path w="2147888" h="2185987">
                  <a:moveTo>
                    <a:pt x="0" y="2185987"/>
                  </a:moveTo>
                  <a:cubicBezTo>
                    <a:pt x="1588" y="1701800"/>
                    <a:pt x="3175" y="1217612"/>
                    <a:pt x="4763" y="733425"/>
                  </a:cubicBezTo>
                  <a:lnTo>
                    <a:pt x="14288" y="1338262"/>
                  </a:lnTo>
                  <a:cubicBezTo>
                    <a:pt x="15875" y="1352550"/>
                    <a:pt x="18206" y="1366774"/>
                    <a:pt x="19050" y="1381125"/>
                  </a:cubicBezTo>
                  <a:cubicBezTo>
                    <a:pt x="21382" y="1420776"/>
                    <a:pt x="21080" y="1460562"/>
                    <a:pt x="23813" y="1500187"/>
                  </a:cubicBezTo>
                  <a:cubicBezTo>
                    <a:pt x="24263" y="1506717"/>
                    <a:pt x="27499" y="1512781"/>
                    <a:pt x="28575" y="1519237"/>
                  </a:cubicBezTo>
                  <a:cubicBezTo>
                    <a:pt x="34482" y="1554682"/>
                    <a:pt x="30064" y="1549600"/>
                    <a:pt x="38100" y="1576387"/>
                  </a:cubicBezTo>
                  <a:cubicBezTo>
                    <a:pt x="38110" y="1576420"/>
                    <a:pt x="50001" y="1612090"/>
                    <a:pt x="52388" y="1619250"/>
                  </a:cubicBezTo>
                  <a:cubicBezTo>
                    <a:pt x="53975" y="1624012"/>
                    <a:pt x="52388" y="1631949"/>
                    <a:pt x="57150" y="1633537"/>
                  </a:cubicBezTo>
                  <a:lnTo>
                    <a:pt x="71438" y="1638300"/>
                  </a:lnTo>
                  <a:cubicBezTo>
                    <a:pt x="73025" y="1630362"/>
                    <a:pt x="74070" y="1622297"/>
                    <a:pt x="76200" y="1614487"/>
                  </a:cubicBezTo>
                  <a:cubicBezTo>
                    <a:pt x="76210" y="1614450"/>
                    <a:pt x="88101" y="1578787"/>
                    <a:pt x="90488" y="1571625"/>
                  </a:cubicBezTo>
                  <a:cubicBezTo>
                    <a:pt x="90490" y="1571620"/>
                    <a:pt x="100009" y="1543055"/>
                    <a:pt x="100013" y="1543050"/>
                  </a:cubicBezTo>
                  <a:lnTo>
                    <a:pt x="109538" y="1528762"/>
                  </a:lnTo>
                  <a:cubicBezTo>
                    <a:pt x="111125" y="1520825"/>
                    <a:pt x="112170" y="1512759"/>
                    <a:pt x="114300" y="1504950"/>
                  </a:cubicBezTo>
                  <a:cubicBezTo>
                    <a:pt x="116942" y="1495264"/>
                    <a:pt x="121390" y="1486115"/>
                    <a:pt x="123825" y="1476375"/>
                  </a:cubicBezTo>
                  <a:cubicBezTo>
                    <a:pt x="125413" y="1470025"/>
                    <a:pt x="126707" y="1463594"/>
                    <a:pt x="128588" y="1457325"/>
                  </a:cubicBezTo>
                  <a:cubicBezTo>
                    <a:pt x="131473" y="1447708"/>
                    <a:pt x="136144" y="1438595"/>
                    <a:pt x="138113" y="1428750"/>
                  </a:cubicBezTo>
                  <a:cubicBezTo>
                    <a:pt x="140834" y="1415143"/>
                    <a:pt x="143600" y="1399348"/>
                    <a:pt x="147638" y="1385887"/>
                  </a:cubicBezTo>
                  <a:cubicBezTo>
                    <a:pt x="150523" y="1376270"/>
                    <a:pt x="153988" y="1366837"/>
                    <a:pt x="157163" y="1357312"/>
                  </a:cubicBezTo>
                  <a:cubicBezTo>
                    <a:pt x="158750" y="1352550"/>
                    <a:pt x="159141" y="1347202"/>
                    <a:pt x="161925" y="1343025"/>
                  </a:cubicBezTo>
                  <a:cubicBezTo>
                    <a:pt x="165100" y="1338262"/>
                    <a:pt x="169125" y="1333968"/>
                    <a:pt x="171450" y="1328737"/>
                  </a:cubicBezTo>
                  <a:cubicBezTo>
                    <a:pt x="175528" y="1319562"/>
                    <a:pt x="175406" y="1308516"/>
                    <a:pt x="180975" y="1300162"/>
                  </a:cubicBezTo>
                  <a:cubicBezTo>
                    <a:pt x="196070" y="1277521"/>
                    <a:pt x="188689" y="1291306"/>
                    <a:pt x="200025" y="1257300"/>
                  </a:cubicBezTo>
                  <a:cubicBezTo>
                    <a:pt x="201613" y="1252537"/>
                    <a:pt x="202003" y="1247189"/>
                    <a:pt x="204788" y="1243012"/>
                  </a:cubicBezTo>
                  <a:lnTo>
                    <a:pt x="223838" y="1214437"/>
                  </a:lnTo>
                  <a:cubicBezTo>
                    <a:pt x="227013" y="1204912"/>
                    <a:pt x="227794" y="1194216"/>
                    <a:pt x="233363" y="1185862"/>
                  </a:cubicBezTo>
                  <a:lnTo>
                    <a:pt x="252413" y="1157287"/>
                  </a:lnTo>
                  <a:cubicBezTo>
                    <a:pt x="263748" y="1123282"/>
                    <a:pt x="256369" y="1137066"/>
                    <a:pt x="271463" y="1114425"/>
                  </a:cubicBezTo>
                  <a:cubicBezTo>
                    <a:pt x="283118" y="1079460"/>
                    <a:pt x="273889" y="1092950"/>
                    <a:pt x="295275" y="1071562"/>
                  </a:cubicBezTo>
                  <a:cubicBezTo>
                    <a:pt x="304008" y="1045367"/>
                    <a:pt x="294791" y="1068838"/>
                    <a:pt x="309563" y="1042987"/>
                  </a:cubicBezTo>
                  <a:cubicBezTo>
                    <a:pt x="313085" y="1036823"/>
                    <a:pt x="315435" y="1030025"/>
                    <a:pt x="319088" y="1023937"/>
                  </a:cubicBezTo>
                  <a:cubicBezTo>
                    <a:pt x="324978" y="1014121"/>
                    <a:pt x="331788" y="1004887"/>
                    <a:pt x="338138" y="995362"/>
                  </a:cubicBezTo>
                  <a:cubicBezTo>
                    <a:pt x="345673" y="984059"/>
                    <a:pt x="353094" y="972357"/>
                    <a:pt x="361950" y="962025"/>
                  </a:cubicBezTo>
                  <a:cubicBezTo>
                    <a:pt x="366333" y="956911"/>
                    <a:pt x="371926" y="952911"/>
                    <a:pt x="376238" y="947737"/>
                  </a:cubicBezTo>
                  <a:cubicBezTo>
                    <a:pt x="379902" y="943340"/>
                    <a:pt x="382099" y="937847"/>
                    <a:pt x="385763" y="933450"/>
                  </a:cubicBezTo>
                  <a:cubicBezTo>
                    <a:pt x="390075" y="928276"/>
                    <a:pt x="395738" y="924336"/>
                    <a:pt x="400050" y="919162"/>
                  </a:cubicBezTo>
                  <a:cubicBezTo>
                    <a:pt x="403714" y="914765"/>
                    <a:pt x="405746" y="909129"/>
                    <a:pt x="409575" y="904875"/>
                  </a:cubicBezTo>
                  <a:cubicBezTo>
                    <a:pt x="420088" y="893194"/>
                    <a:pt x="434195" y="884613"/>
                    <a:pt x="442913" y="871537"/>
                  </a:cubicBezTo>
                  <a:cubicBezTo>
                    <a:pt x="446088" y="866775"/>
                    <a:pt x="448391" y="861297"/>
                    <a:pt x="452438" y="857250"/>
                  </a:cubicBezTo>
                  <a:cubicBezTo>
                    <a:pt x="456485" y="853203"/>
                    <a:pt x="462678" y="851772"/>
                    <a:pt x="466725" y="847725"/>
                  </a:cubicBezTo>
                  <a:cubicBezTo>
                    <a:pt x="502168" y="812282"/>
                    <a:pt x="461630" y="841597"/>
                    <a:pt x="495300" y="819150"/>
                  </a:cubicBezTo>
                  <a:cubicBezTo>
                    <a:pt x="503768" y="806448"/>
                    <a:pt x="506417" y="800449"/>
                    <a:pt x="519113" y="790575"/>
                  </a:cubicBezTo>
                  <a:cubicBezTo>
                    <a:pt x="528149" y="783547"/>
                    <a:pt x="538163" y="777875"/>
                    <a:pt x="547688" y="771525"/>
                  </a:cubicBezTo>
                  <a:cubicBezTo>
                    <a:pt x="552450" y="768350"/>
                    <a:pt x="557928" y="766047"/>
                    <a:pt x="561975" y="762000"/>
                  </a:cubicBezTo>
                  <a:cubicBezTo>
                    <a:pt x="603709" y="720266"/>
                    <a:pt x="550775" y="771332"/>
                    <a:pt x="590550" y="738187"/>
                  </a:cubicBezTo>
                  <a:cubicBezTo>
                    <a:pt x="614333" y="718369"/>
                    <a:pt x="594018" y="727507"/>
                    <a:pt x="619125" y="719137"/>
                  </a:cubicBezTo>
                  <a:cubicBezTo>
                    <a:pt x="623888" y="714375"/>
                    <a:pt x="628239" y="709162"/>
                    <a:pt x="633413" y="704850"/>
                  </a:cubicBezTo>
                  <a:cubicBezTo>
                    <a:pt x="637810" y="701186"/>
                    <a:pt x="643653" y="699372"/>
                    <a:pt x="647700" y="695325"/>
                  </a:cubicBezTo>
                  <a:cubicBezTo>
                    <a:pt x="651747" y="691277"/>
                    <a:pt x="652828" y="684701"/>
                    <a:pt x="657225" y="681037"/>
                  </a:cubicBezTo>
                  <a:cubicBezTo>
                    <a:pt x="677529" y="664117"/>
                    <a:pt x="684856" y="679119"/>
                    <a:pt x="704850" y="652462"/>
                  </a:cubicBezTo>
                  <a:cubicBezTo>
                    <a:pt x="722150" y="629396"/>
                    <a:pt x="711608" y="635922"/>
                    <a:pt x="733425" y="628650"/>
                  </a:cubicBezTo>
                  <a:cubicBezTo>
                    <a:pt x="738188" y="625475"/>
                    <a:pt x="742743" y="621965"/>
                    <a:pt x="747713" y="619125"/>
                  </a:cubicBezTo>
                  <a:cubicBezTo>
                    <a:pt x="753877" y="615603"/>
                    <a:pt x="760986" y="613727"/>
                    <a:pt x="766763" y="609600"/>
                  </a:cubicBezTo>
                  <a:cubicBezTo>
                    <a:pt x="772244" y="605685"/>
                    <a:pt x="775569" y="599227"/>
                    <a:pt x="781050" y="595312"/>
                  </a:cubicBezTo>
                  <a:cubicBezTo>
                    <a:pt x="786827" y="591185"/>
                    <a:pt x="794080" y="589550"/>
                    <a:pt x="800100" y="585787"/>
                  </a:cubicBezTo>
                  <a:cubicBezTo>
                    <a:pt x="806831" y="581580"/>
                    <a:pt x="812647" y="576052"/>
                    <a:pt x="819150" y="571500"/>
                  </a:cubicBezTo>
                  <a:cubicBezTo>
                    <a:pt x="828528" y="564935"/>
                    <a:pt x="838200" y="558800"/>
                    <a:pt x="847725" y="552450"/>
                  </a:cubicBezTo>
                  <a:cubicBezTo>
                    <a:pt x="852488" y="549275"/>
                    <a:pt x="856893" y="545485"/>
                    <a:pt x="862013" y="542925"/>
                  </a:cubicBezTo>
                  <a:cubicBezTo>
                    <a:pt x="868363" y="539750"/>
                    <a:pt x="874899" y="536922"/>
                    <a:pt x="881063" y="533400"/>
                  </a:cubicBezTo>
                  <a:cubicBezTo>
                    <a:pt x="886033" y="530560"/>
                    <a:pt x="890231" y="526435"/>
                    <a:pt x="895350" y="523875"/>
                  </a:cubicBezTo>
                  <a:cubicBezTo>
                    <a:pt x="899840" y="521630"/>
                    <a:pt x="905249" y="521550"/>
                    <a:pt x="909638" y="519112"/>
                  </a:cubicBezTo>
                  <a:cubicBezTo>
                    <a:pt x="958763" y="491820"/>
                    <a:pt x="920173" y="506075"/>
                    <a:pt x="952500" y="495300"/>
                  </a:cubicBezTo>
                  <a:cubicBezTo>
                    <a:pt x="962025" y="488950"/>
                    <a:pt x="970215" y="479870"/>
                    <a:pt x="981075" y="476250"/>
                  </a:cubicBezTo>
                  <a:cubicBezTo>
                    <a:pt x="985838" y="474662"/>
                    <a:pt x="990873" y="473732"/>
                    <a:pt x="995363" y="471487"/>
                  </a:cubicBezTo>
                  <a:cubicBezTo>
                    <a:pt x="1029727" y="454304"/>
                    <a:pt x="986954" y="469135"/>
                    <a:pt x="1028700" y="452437"/>
                  </a:cubicBezTo>
                  <a:cubicBezTo>
                    <a:pt x="1038022" y="448708"/>
                    <a:pt x="1047750" y="446087"/>
                    <a:pt x="1057275" y="442912"/>
                  </a:cubicBezTo>
                  <a:cubicBezTo>
                    <a:pt x="1062038" y="441325"/>
                    <a:pt x="1067073" y="440395"/>
                    <a:pt x="1071563" y="438150"/>
                  </a:cubicBezTo>
                  <a:cubicBezTo>
                    <a:pt x="1077913" y="434975"/>
                    <a:pt x="1084088" y="431422"/>
                    <a:pt x="1090613" y="428625"/>
                  </a:cubicBezTo>
                  <a:cubicBezTo>
                    <a:pt x="1095227" y="426647"/>
                    <a:pt x="1100330" y="425939"/>
                    <a:pt x="1104900" y="423862"/>
                  </a:cubicBezTo>
                  <a:cubicBezTo>
                    <a:pt x="1117826" y="417986"/>
                    <a:pt x="1131186" y="412688"/>
                    <a:pt x="1143000" y="404812"/>
                  </a:cubicBezTo>
                  <a:cubicBezTo>
                    <a:pt x="1147763" y="401637"/>
                    <a:pt x="1152057" y="397612"/>
                    <a:pt x="1157288" y="395287"/>
                  </a:cubicBezTo>
                  <a:cubicBezTo>
                    <a:pt x="1166463" y="391209"/>
                    <a:pt x="1177509" y="391331"/>
                    <a:pt x="1185863" y="385762"/>
                  </a:cubicBezTo>
                  <a:cubicBezTo>
                    <a:pt x="1195388" y="379412"/>
                    <a:pt x="1203578" y="370332"/>
                    <a:pt x="1214438" y="366712"/>
                  </a:cubicBezTo>
                  <a:cubicBezTo>
                    <a:pt x="1279485" y="345030"/>
                    <a:pt x="1213006" y="368686"/>
                    <a:pt x="1262063" y="347662"/>
                  </a:cubicBezTo>
                  <a:cubicBezTo>
                    <a:pt x="1271624" y="343564"/>
                    <a:pt x="1285739" y="340553"/>
                    <a:pt x="1295400" y="338137"/>
                  </a:cubicBezTo>
                  <a:cubicBezTo>
                    <a:pt x="1301750" y="333375"/>
                    <a:pt x="1307351" y="327400"/>
                    <a:pt x="1314450" y="323850"/>
                  </a:cubicBezTo>
                  <a:cubicBezTo>
                    <a:pt x="1323430" y="319360"/>
                    <a:pt x="1343025" y="314325"/>
                    <a:pt x="1343025" y="314325"/>
                  </a:cubicBezTo>
                  <a:cubicBezTo>
                    <a:pt x="1347788" y="311150"/>
                    <a:pt x="1352193" y="307360"/>
                    <a:pt x="1357313" y="304800"/>
                  </a:cubicBezTo>
                  <a:cubicBezTo>
                    <a:pt x="1361803" y="302555"/>
                    <a:pt x="1367680" y="303173"/>
                    <a:pt x="1371600" y="300037"/>
                  </a:cubicBezTo>
                  <a:cubicBezTo>
                    <a:pt x="1376069" y="296461"/>
                    <a:pt x="1376271" y="288783"/>
                    <a:pt x="1381125" y="285750"/>
                  </a:cubicBezTo>
                  <a:cubicBezTo>
                    <a:pt x="1389639" y="280429"/>
                    <a:pt x="1400175" y="279400"/>
                    <a:pt x="1409700" y="276225"/>
                  </a:cubicBezTo>
                  <a:lnTo>
                    <a:pt x="1438275" y="266700"/>
                  </a:lnTo>
                  <a:cubicBezTo>
                    <a:pt x="1443038" y="265112"/>
                    <a:pt x="1448073" y="264182"/>
                    <a:pt x="1452563" y="261937"/>
                  </a:cubicBezTo>
                  <a:cubicBezTo>
                    <a:pt x="1465263" y="255587"/>
                    <a:pt x="1478849" y="250763"/>
                    <a:pt x="1490663" y="242887"/>
                  </a:cubicBezTo>
                  <a:cubicBezTo>
                    <a:pt x="1495425" y="239712"/>
                    <a:pt x="1499689" y="235617"/>
                    <a:pt x="1504950" y="233362"/>
                  </a:cubicBezTo>
                  <a:cubicBezTo>
                    <a:pt x="1510966" y="230784"/>
                    <a:pt x="1517650" y="230187"/>
                    <a:pt x="1524000" y="228600"/>
                  </a:cubicBezTo>
                  <a:cubicBezTo>
                    <a:pt x="1528763" y="225425"/>
                    <a:pt x="1533027" y="221330"/>
                    <a:pt x="1538288" y="219075"/>
                  </a:cubicBezTo>
                  <a:cubicBezTo>
                    <a:pt x="1556920" y="211090"/>
                    <a:pt x="1566711" y="217589"/>
                    <a:pt x="1585913" y="204787"/>
                  </a:cubicBezTo>
                  <a:cubicBezTo>
                    <a:pt x="1613370" y="186482"/>
                    <a:pt x="1586882" y="202330"/>
                    <a:pt x="1614488" y="190500"/>
                  </a:cubicBezTo>
                  <a:cubicBezTo>
                    <a:pt x="1621014" y="187703"/>
                    <a:pt x="1627050" y="183858"/>
                    <a:pt x="1633538" y="180975"/>
                  </a:cubicBezTo>
                  <a:cubicBezTo>
                    <a:pt x="1653421" y="172138"/>
                    <a:pt x="1664802" y="168966"/>
                    <a:pt x="1685925" y="161925"/>
                  </a:cubicBezTo>
                  <a:lnTo>
                    <a:pt x="1700213" y="157162"/>
                  </a:lnTo>
                  <a:cubicBezTo>
                    <a:pt x="1700367" y="157042"/>
                    <a:pt x="1760741" y="108411"/>
                    <a:pt x="1771650" y="104775"/>
                  </a:cubicBezTo>
                  <a:lnTo>
                    <a:pt x="1800225" y="95250"/>
                  </a:lnTo>
                  <a:cubicBezTo>
                    <a:pt x="1804988" y="93662"/>
                    <a:pt x="1809643" y="91704"/>
                    <a:pt x="1814513" y="90487"/>
                  </a:cubicBezTo>
                  <a:cubicBezTo>
                    <a:pt x="1820863" y="88900"/>
                    <a:pt x="1827269" y="87523"/>
                    <a:pt x="1833563" y="85725"/>
                  </a:cubicBezTo>
                  <a:cubicBezTo>
                    <a:pt x="1838390" y="84346"/>
                    <a:pt x="1843023" y="82341"/>
                    <a:pt x="1847850" y="80962"/>
                  </a:cubicBezTo>
                  <a:cubicBezTo>
                    <a:pt x="1898247" y="66563"/>
                    <a:pt x="1827548" y="89318"/>
                    <a:pt x="1895475" y="66675"/>
                  </a:cubicBezTo>
                  <a:lnTo>
                    <a:pt x="1909763" y="61912"/>
                  </a:lnTo>
                  <a:cubicBezTo>
                    <a:pt x="1914525" y="60325"/>
                    <a:pt x="1919560" y="59395"/>
                    <a:pt x="1924050" y="57150"/>
                  </a:cubicBezTo>
                  <a:cubicBezTo>
                    <a:pt x="1952081" y="43134"/>
                    <a:pt x="1936363" y="49871"/>
                    <a:pt x="1971675" y="38100"/>
                  </a:cubicBezTo>
                  <a:cubicBezTo>
                    <a:pt x="1976438" y="36512"/>
                    <a:pt x="1981786" y="36122"/>
                    <a:pt x="1985963" y="33337"/>
                  </a:cubicBezTo>
                  <a:cubicBezTo>
                    <a:pt x="1990725" y="30162"/>
                    <a:pt x="1994697" y="25200"/>
                    <a:pt x="2000250" y="23812"/>
                  </a:cubicBezTo>
                  <a:cubicBezTo>
                    <a:pt x="2014196" y="20326"/>
                    <a:pt x="2028825" y="20637"/>
                    <a:pt x="2043113" y="19050"/>
                  </a:cubicBezTo>
                  <a:cubicBezTo>
                    <a:pt x="2077362" y="7632"/>
                    <a:pt x="2034598" y="21483"/>
                    <a:pt x="2076450" y="9525"/>
                  </a:cubicBezTo>
                  <a:cubicBezTo>
                    <a:pt x="2081277" y="8146"/>
                    <a:pt x="2085786" y="5587"/>
                    <a:pt x="2090738" y="4762"/>
                  </a:cubicBezTo>
                  <a:cubicBezTo>
                    <a:pt x="2104918" y="2399"/>
                    <a:pt x="2133600" y="0"/>
                    <a:pt x="2133600" y="0"/>
                  </a:cubicBezTo>
                  <a:lnTo>
                    <a:pt x="2133600" y="2185987"/>
                  </a:lnTo>
                  <a:lnTo>
                    <a:pt x="2147888" y="2181225"/>
                  </a:ln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7249569" y="1275988"/>
              <a:ext cx="3113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µ</a:t>
              </a: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8336773" y="2734239"/>
              <a:ext cx="6319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</a:lstStyle>
            <a:p>
              <a:r>
                <a:rPr lang="en-GB" dirty="0"/>
                <a:t>d(m)</a:t>
              </a:r>
            </a:p>
          </p:txBody>
        </p:sp>
        <p:cxnSp>
          <p:nvCxnSpPr>
            <p:cNvPr id="84" name="Straight Arrow Connector 83"/>
            <p:cNvCxnSpPr/>
            <p:nvPr/>
          </p:nvCxnSpPr>
          <p:spPr>
            <a:xfrm>
              <a:off x="7525707" y="2715984"/>
              <a:ext cx="1632876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Arrow Connector 84"/>
            <p:cNvCxnSpPr/>
            <p:nvPr/>
          </p:nvCxnSpPr>
          <p:spPr>
            <a:xfrm rot="16200000">
              <a:off x="6707565" y="1917801"/>
              <a:ext cx="1632876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TextBox 34"/>
          <p:cNvSpPr txBox="1"/>
          <p:nvPr/>
        </p:nvSpPr>
        <p:spPr>
          <a:xfrm>
            <a:off x="1807882" y="3237910"/>
            <a:ext cx="19093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 b="1"/>
            </a:lvl1pPr>
          </a:lstStyle>
          <a:p>
            <a:pPr algn="ctr"/>
            <a:r>
              <a:rPr lang="en-GB" sz="3200" dirty="0">
                <a:solidFill>
                  <a:srgbClr val="FF0000"/>
                </a:solidFill>
              </a:rPr>
              <a:t>Long term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3693395" y="4489520"/>
            <a:ext cx="20247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3200" b="1" dirty="0">
                <a:solidFill>
                  <a:srgbClr val="FF0000"/>
                </a:solidFill>
              </a:rPr>
              <a:t>Short term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105265" y="2597815"/>
            <a:ext cx="67499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 b="1"/>
            </a:lvl1pPr>
          </a:lstStyle>
          <a:p>
            <a:pPr algn="ctr"/>
            <a:r>
              <a:rPr lang="en-GB" sz="4000" dirty="0">
                <a:solidFill>
                  <a:srgbClr val="FF0000"/>
                </a:solidFill>
              </a:rPr>
              <a:t>ST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106893" y="1566833"/>
            <a:ext cx="61677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4000" b="1" dirty="0">
                <a:solidFill>
                  <a:srgbClr val="FF0000"/>
                </a:solidFill>
              </a:rPr>
              <a:t>LT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283134" y="3642174"/>
            <a:ext cx="175336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FF0000"/>
                </a:solidFill>
              </a:rPr>
              <a:t>LOW V</a:t>
            </a:r>
          </a:p>
          <a:p>
            <a:pPr algn="ctr"/>
            <a:r>
              <a:rPr lang="en-GB" b="1" dirty="0">
                <a:solidFill>
                  <a:srgbClr val="FF0000"/>
                </a:solidFill>
              </a:rPr>
              <a:t>THERE IS TIME</a:t>
            </a:r>
          </a:p>
          <a:p>
            <a:pPr algn="ctr"/>
            <a:r>
              <a:rPr lang="en-GB" b="1" dirty="0"/>
              <a:t>FOR WATER DIFFUSION:</a:t>
            </a:r>
          </a:p>
          <a:p>
            <a:pPr algn="ctr"/>
            <a:r>
              <a:rPr lang="en-GB" b="1" dirty="0">
                <a:solidFill>
                  <a:srgbClr val="FF0000"/>
                </a:solidFill>
              </a:rPr>
              <a:t>WATER LOSS</a:t>
            </a:r>
          </a:p>
        </p:txBody>
      </p:sp>
      <p:pic>
        <p:nvPicPr>
          <p:cNvPr id="39" name="Picture 3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448457" y="11017"/>
            <a:ext cx="695543" cy="295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CasellaDiTesto 3"/>
          <p:cNvSpPr txBox="1"/>
          <p:nvPr/>
        </p:nvSpPr>
        <p:spPr>
          <a:xfrm>
            <a:off x="57629" y="6400801"/>
            <a:ext cx="366016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200" dirty="0" err="1"/>
              <a:t>Modified</a:t>
            </a:r>
            <a:r>
              <a:rPr lang="it-IT" sz="2200" dirty="0"/>
              <a:t> </a:t>
            </a:r>
            <a:r>
              <a:rPr lang="it-IT" sz="2200" dirty="0" err="1"/>
              <a:t>after</a:t>
            </a:r>
            <a:r>
              <a:rPr lang="it-IT" sz="2200" dirty="0"/>
              <a:t> </a:t>
            </a:r>
            <a:r>
              <a:rPr lang="it-IT" sz="2200" dirty="0" err="1"/>
              <a:t>Ikari</a:t>
            </a:r>
            <a:r>
              <a:rPr lang="it-IT" sz="2200" dirty="0"/>
              <a:t> et al. 2007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23079701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3" descr="\\nask.man.ac.uk\home$\Desktop\ikari2007_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22581" y="409019"/>
            <a:ext cx="5882479" cy="5898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Rettangolo 56"/>
          <p:cNvSpPr/>
          <p:nvPr/>
        </p:nvSpPr>
        <p:spPr>
          <a:xfrm>
            <a:off x="1899435" y="908720"/>
            <a:ext cx="5047465" cy="50158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Oval 15"/>
          <p:cNvSpPr/>
          <p:nvPr/>
        </p:nvSpPr>
        <p:spPr>
          <a:xfrm>
            <a:off x="4493043" y="3287860"/>
            <a:ext cx="331631" cy="331631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Oval 16"/>
          <p:cNvSpPr/>
          <p:nvPr/>
        </p:nvSpPr>
        <p:spPr>
          <a:xfrm>
            <a:off x="5222631" y="3681079"/>
            <a:ext cx="331631" cy="331631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Oval 17"/>
          <p:cNvSpPr/>
          <p:nvPr/>
        </p:nvSpPr>
        <p:spPr>
          <a:xfrm>
            <a:off x="5857466" y="5203915"/>
            <a:ext cx="331631" cy="331631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Oval 18"/>
          <p:cNvSpPr/>
          <p:nvPr/>
        </p:nvSpPr>
        <p:spPr>
          <a:xfrm>
            <a:off x="3521895" y="1991841"/>
            <a:ext cx="331631" cy="331631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Oval 19"/>
          <p:cNvSpPr/>
          <p:nvPr/>
        </p:nvSpPr>
        <p:spPr>
          <a:xfrm>
            <a:off x="3166630" y="1754961"/>
            <a:ext cx="331631" cy="331631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Oval 20"/>
          <p:cNvSpPr/>
          <p:nvPr/>
        </p:nvSpPr>
        <p:spPr>
          <a:xfrm>
            <a:off x="2020139" y="1991841"/>
            <a:ext cx="331631" cy="331631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Oval 21"/>
          <p:cNvSpPr/>
          <p:nvPr/>
        </p:nvSpPr>
        <p:spPr>
          <a:xfrm>
            <a:off x="2185954" y="1279523"/>
            <a:ext cx="331631" cy="331631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3" name="Straight Connector 22"/>
          <p:cNvCxnSpPr/>
          <p:nvPr/>
        </p:nvCxnSpPr>
        <p:spPr>
          <a:xfrm flipV="1">
            <a:off x="2962809" y="836995"/>
            <a:ext cx="0" cy="523336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4327230" y="832338"/>
            <a:ext cx="0" cy="523336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6004330" y="794433"/>
            <a:ext cx="0" cy="523336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/>
          <p:cNvSpPr txBox="1"/>
          <p:nvPr/>
        </p:nvSpPr>
        <p:spPr>
          <a:xfrm>
            <a:off x="806550" y="461669"/>
            <a:ext cx="410690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3200" dirty="0"/>
              <a:t>µ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6400894" y="6093296"/>
            <a:ext cx="2131546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3200" dirty="0"/>
              <a:t>Water wt.%</a:t>
            </a:r>
          </a:p>
        </p:txBody>
      </p:sp>
      <p:sp>
        <p:nvSpPr>
          <p:cNvPr id="64" name="TextBox 63"/>
          <p:cNvSpPr txBox="1"/>
          <p:nvPr/>
        </p:nvSpPr>
        <p:spPr>
          <a:xfrm rot="16200000">
            <a:off x="-138433" y="2275431"/>
            <a:ext cx="2131417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2000" b="1" dirty="0"/>
              <a:t>Partially saturated</a:t>
            </a:r>
          </a:p>
        </p:txBody>
      </p:sp>
      <p:sp>
        <p:nvSpPr>
          <p:cNvPr id="30" name="Rectangle 29"/>
          <p:cNvSpPr/>
          <p:nvPr/>
        </p:nvSpPr>
        <p:spPr>
          <a:xfrm>
            <a:off x="120994" y="116632"/>
            <a:ext cx="887933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dirty="0">
                <a:solidFill>
                  <a:srgbClr val="FF0000"/>
                </a:solidFill>
              </a:rPr>
              <a:t>No time for drainage</a:t>
            </a:r>
            <a:r>
              <a:rPr lang="en-GB" sz="3200" dirty="0"/>
              <a:t> @ </a:t>
            </a:r>
            <a:r>
              <a:rPr lang="en-GB" sz="3200" b="1" dirty="0">
                <a:solidFill>
                  <a:srgbClr val="FF0000"/>
                </a:solidFill>
              </a:rPr>
              <a:t>V=1.5m/s</a:t>
            </a:r>
            <a:endParaRPr lang="en-GB" sz="3200" dirty="0"/>
          </a:p>
        </p:txBody>
      </p:sp>
      <p:cxnSp>
        <p:nvCxnSpPr>
          <p:cNvPr id="48" name="Straight Connector 47"/>
          <p:cNvCxnSpPr/>
          <p:nvPr/>
        </p:nvCxnSpPr>
        <p:spPr>
          <a:xfrm>
            <a:off x="1835696" y="5301208"/>
            <a:ext cx="5264853" cy="0"/>
          </a:xfrm>
          <a:prstGeom prst="line">
            <a:avLst/>
          </a:prstGeom>
          <a:ln w="762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>
            <a:off x="1899435" y="5517232"/>
            <a:ext cx="5264853" cy="0"/>
          </a:xfrm>
          <a:prstGeom prst="line">
            <a:avLst/>
          </a:prstGeom>
          <a:ln w="762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107504" y="5085184"/>
            <a:ext cx="12195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/>
              <a:t>Saturated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35496" y="5373216"/>
            <a:ext cx="1753878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sz="2000" b="1" dirty="0" err="1"/>
              <a:t>Overpressured</a:t>
            </a:r>
            <a:endParaRPr lang="en-GB" sz="2000" b="1" dirty="0"/>
          </a:p>
        </p:txBody>
      </p:sp>
      <p:grpSp>
        <p:nvGrpSpPr>
          <p:cNvPr id="2" name="Group 1"/>
          <p:cNvGrpSpPr>
            <a:grpSpLocks noChangeAspect="1"/>
          </p:cNvGrpSpPr>
          <p:nvPr/>
        </p:nvGrpSpPr>
        <p:grpSpPr>
          <a:xfrm>
            <a:off x="4418922" y="5780617"/>
            <a:ext cx="1080000" cy="865545"/>
            <a:chOff x="4418922" y="5640915"/>
            <a:chExt cx="1440000" cy="1154062"/>
          </a:xfrm>
        </p:grpSpPr>
        <p:pic>
          <p:nvPicPr>
            <p:cNvPr id="36" name="Immagine 4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418922" y="5640915"/>
              <a:ext cx="1440000" cy="1154062"/>
            </a:xfrm>
            <a:prstGeom prst="rect">
              <a:avLst/>
            </a:prstGeom>
          </p:spPr>
        </p:pic>
        <p:cxnSp>
          <p:nvCxnSpPr>
            <p:cNvPr id="4" name="Straight Arrow Connector 3"/>
            <p:cNvCxnSpPr/>
            <p:nvPr/>
          </p:nvCxnSpPr>
          <p:spPr>
            <a:xfrm flipH="1" flipV="1">
              <a:off x="4761269" y="5877272"/>
              <a:ext cx="170771" cy="188427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/>
            <p:cNvCxnSpPr/>
            <p:nvPr/>
          </p:nvCxnSpPr>
          <p:spPr>
            <a:xfrm flipV="1">
              <a:off x="5138194" y="5805264"/>
              <a:ext cx="0" cy="166221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/>
            <p:cNvCxnSpPr/>
            <p:nvPr/>
          </p:nvCxnSpPr>
          <p:spPr>
            <a:xfrm flipV="1">
              <a:off x="5337333" y="5871819"/>
              <a:ext cx="170771" cy="188427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/>
            <p:cNvCxnSpPr/>
            <p:nvPr/>
          </p:nvCxnSpPr>
          <p:spPr>
            <a:xfrm flipH="1">
              <a:off x="4788024" y="6336917"/>
              <a:ext cx="170771" cy="188427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/>
            <p:cNvCxnSpPr/>
            <p:nvPr/>
          </p:nvCxnSpPr>
          <p:spPr>
            <a:xfrm>
              <a:off x="5164949" y="6381328"/>
              <a:ext cx="0" cy="166221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/>
            <p:cNvCxnSpPr/>
            <p:nvPr/>
          </p:nvCxnSpPr>
          <p:spPr>
            <a:xfrm>
              <a:off x="5364088" y="6331464"/>
              <a:ext cx="170771" cy="188427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/>
          <p:cNvGrpSpPr/>
          <p:nvPr/>
        </p:nvGrpSpPr>
        <p:grpSpPr>
          <a:xfrm>
            <a:off x="7092280" y="908720"/>
            <a:ext cx="1913429" cy="2021075"/>
            <a:chOff x="7123366" y="1097662"/>
            <a:chExt cx="1913429" cy="2021075"/>
          </a:xfrm>
        </p:grpSpPr>
        <p:sp>
          <p:nvSpPr>
            <p:cNvPr id="49" name="Freeform 48"/>
            <p:cNvSpPr/>
            <p:nvPr/>
          </p:nvSpPr>
          <p:spPr>
            <a:xfrm>
              <a:off x="7468067" y="1588767"/>
              <a:ext cx="1336297" cy="1137778"/>
            </a:xfrm>
            <a:custGeom>
              <a:avLst/>
              <a:gdLst>
                <a:gd name="connsiteX0" fmla="*/ 0 w 2147888"/>
                <a:gd name="connsiteY0" fmla="*/ 1819275 h 1828800"/>
                <a:gd name="connsiteX1" fmla="*/ 0 w 2147888"/>
                <a:gd name="connsiteY1" fmla="*/ 0 h 1828800"/>
                <a:gd name="connsiteX2" fmla="*/ 0 w 2147888"/>
                <a:gd name="connsiteY2" fmla="*/ 923925 h 1828800"/>
                <a:gd name="connsiteX3" fmla="*/ 4763 w 2147888"/>
                <a:gd name="connsiteY3" fmla="*/ 1138237 h 1828800"/>
                <a:gd name="connsiteX4" fmla="*/ 9525 w 2147888"/>
                <a:gd name="connsiteY4" fmla="*/ 1162050 h 1828800"/>
                <a:gd name="connsiteX5" fmla="*/ 19050 w 2147888"/>
                <a:gd name="connsiteY5" fmla="*/ 1219200 h 1828800"/>
                <a:gd name="connsiteX6" fmla="*/ 23813 w 2147888"/>
                <a:gd name="connsiteY6" fmla="*/ 1285875 h 1828800"/>
                <a:gd name="connsiteX7" fmla="*/ 28575 w 2147888"/>
                <a:gd name="connsiteY7" fmla="*/ 1304925 h 1828800"/>
                <a:gd name="connsiteX8" fmla="*/ 33338 w 2147888"/>
                <a:gd name="connsiteY8" fmla="*/ 1338262 h 1828800"/>
                <a:gd name="connsiteX9" fmla="*/ 38100 w 2147888"/>
                <a:gd name="connsiteY9" fmla="*/ 1381125 h 1828800"/>
                <a:gd name="connsiteX10" fmla="*/ 66675 w 2147888"/>
                <a:gd name="connsiteY10" fmla="*/ 1438275 h 1828800"/>
                <a:gd name="connsiteX11" fmla="*/ 104775 w 2147888"/>
                <a:gd name="connsiteY11" fmla="*/ 1481137 h 1828800"/>
                <a:gd name="connsiteX12" fmla="*/ 133350 w 2147888"/>
                <a:gd name="connsiteY12" fmla="*/ 1500187 h 1828800"/>
                <a:gd name="connsiteX13" fmla="*/ 161925 w 2147888"/>
                <a:gd name="connsiteY13" fmla="*/ 1519237 h 1828800"/>
                <a:gd name="connsiteX14" fmla="*/ 176213 w 2147888"/>
                <a:gd name="connsiteY14" fmla="*/ 1524000 h 1828800"/>
                <a:gd name="connsiteX15" fmla="*/ 223838 w 2147888"/>
                <a:gd name="connsiteY15" fmla="*/ 1533525 h 1828800"/>
                <a:gd name="connsiteX16" fmla="*/ 319088 w 2147888"/>
                <a:gd name="connsiteY16" fmla="*/ 1538287 h 1828800"/>
                <a:gd name="connsiteX17" fmla="*/ 395288 w 2147888"/>
                <a:gd name="connsiteY17" fmla="*/ 1547812 h 1828800"/>
                <a:gd name="connsiteX18" fmla="*/ 419100 w 2147888"/>
                <a:gd name="connsiteY18" fmla="*/ 1552575 h 1828800"/>
                <a:gd name="connsiteX19" fmla="*/ 452438 w 2147888"/>
                <a:gd name="connsiteY19" fmla="*/ 1557337 h 1828800"/>
                <a:gd name="connsiteX20" fmla="*/ 476250 w 2147888"/>
                <a:gd name="connsiteY20" fmla="*/ 1562100 h 1828800"/>
                <a:gd name="connsiteX21" fmla="*/ 542925 w 2147888"/>
                <a:gd name="connsiteY21" fmla="*/ 1566862 h 1828800"/>
                <a:gd name="connsiteX22" fmla="*/ 576263 w 2147888"/>
                <a:gd name="connsiteY22" fmla="*/ 1571625 h 1828800"/>
                <a:gd name="connsiteX23" fmla="*/ 600075 w 2147888"/>
                <a:gd name="connsiteY23" fmla="*/ 1576387 h 1828800"/>
                <a:gd name="connsiteX24" fmla="*/ 638175 w 2147888"/>
                <a:gd name="connsiteY24" fmla="*/ 1581150 h 1828800"/>
                <a:gd name="connsiteX25" fmla="*/ 681038 w 2147888"/>
                <a:gd name="connsiteY25" fmla="*/ 1590675 h 1828800"/>
                <a:gd name="connsiteX26" fmla="*/ 723900 w 2147888"/>
                <a:gd name="connsiteY26" fmla="*/ 1595437 h 1828800"/>
                <a:gd name="connsiteX27" fmla="*/ 900113 w 2147888"/>
                <a:gd name="connsiteY27" fmla="*/ 1604962 h 1828800"/>
                <a:gd name="connsiteX28" fmla="*/ 928688 w 2147888"/>
                <a:gd name="connsiteY28" fmla="*/ 1609725 h 1828800"/>
                <a:gd name="connsiteX29" fmla="*/ 952500 w 2147888"/>
                <a:gd name="connsiteY29" fmla="*/ 1614487 h 1828800"/>
                <a:gd name="connsiteX30" fmla="*/ 1052513 w 2147888"/>
                <a:gd name="connsiteY30" fmla="*/ 1619250 h 1828800"/>
                <a:gd name="connsiteX31" fmla="*/ 1119188 w 2147888"/>
                <a:gd name="connsiteY31" fmla="*/ 1624012 h 1828800"/>
                <a:gd name="connsiteX32" fmla="*/ 1181100 w 2147888"/>
                <a:gd name="connsiteY32" fmla="*/ 1633537 h 1828800"/>
                <a:gd name="connsiteX33" fmla="*/ 1266825 w 2147888"/>
                <a:gd name="connsiteY33" fmla="*/ 1638300 h 1828800"/>
                <a:gd name="connsiteX34" fmla="*/ 1800225 w 2147888"/>
                <a:gd name="connsiteY34" fmla="*/ 1633537 h 1828800"/>
                <a:gd name="connsiteX35" fmla="*/ 1876425 w 2147888"/>
                <a:gd name="connsiteY35" fmla="*/ 1624012 h 1828800"/>
                <a:gd name="connsiteX36" fmla="*/ 1900238 w 2147888"/>
                <a:gd name="connsiteY36" fmla="*/ 1619250 h 1828800"/>
                <a:gd name="connsiteX37" fmla="*/ 1943100 w 2147888"/>
                <a:gd name="connsiteY37" fmla="*/ 1614487 h 1828800"/>
                <a:gd name="connsiteX38" fmla="*/ 1976438 w 2147888"/>
                <a:gd name="connsiteY38" fmla="*/ 1609725 h 1828800"/>
                <a:gd name="connsiteX39" fmla="*/ 2143125 w 2147888"/>
                <a:gd name="connsiteY39" fmla="*/ 1609725 h 1828800"/>
                <a:gd name="connsiteX40" fmla="*/ 2147888 w 2147888"/>
                <a:gd name="connsiteY40" fmla="*/ 1828800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2147888" h="1828800">
                  <a:moveTo>
                    <a:pt x="0" y="1819275"/>
                  </a:moveTo>
                  <a:lnTo>
                    <a:pt x="0" y="0"/>
                  </a:lnTo>
                  <a:lnTo>
                    <a:pt x="0" y="923925"/>
                  </a:lnTo>
                  <a:cubicBezTo>
                    <a:pt x="1588" y="995362"/>
                    <a:pt x="1907" y="1066839"/>
                    <a:pt x="4763" y="1138237"/>
                  </a:cubicBezTo>
                  <a:cubicBezTo>
                    <a:pt x="5087" y="1146325"/>
                    <a:pt x="8294" y="1154049"/>
                    <a:pt x="9525" y="1162050"/>
                  </a:cubicBezTo>
                  <a:cubicBezTo>
                    <a:pt x="18443" y="1220020"/>
                    <a:pt x="9474" y="1180893"/>
                    <a:pt x="19050" y="1219200"/>
                  </a:cubicBezTo>
                  <a:cubicBezTo>
                    <a:pt x="20638" y="1241425"/>
                    <a:pt x="21352" y="1263730"/>
                    <a:pt x="23813" y="1285875"/>
                  </a:cubicBezTo>
                  <a:cubicBezTo>
                    <a:pt x="24536" y="1292380"/>
                    <a:pt x="27404" y="1298485"/>
                    <a:pt x="28575" y="1304925"/>
                  </a:cubicBezTo>
                  <a:cubicBezTo>
                    <a:pt x="30583" y="1315969"/>
                    <a:pt x="31946" y="1327124"/>
                    <a:pt x="33338" y="1338262"/>
                  </a:cubicBezTo>
                  <a:cubicBezTo>
                    <a:pt x="35121" y="1352527"/>
                    <a:pt x="35281" y="1367029"/>
                    <a:pt x="38100" y="1381125"/>
                  </a:cubicBezTo>
                  <a:cubicBezTo>
                    <a:pt x="43733" y="1409292"/>
                    <a:pt x="50621" y="1414194"/>
                    <a:pt x="66675" y="1438275"/>
                  </a:cubicBezTo>
                  <a:cubicBezTo>
                    <a:pt x="83671" y="1463769"/>
                    <a:pt x="72156" y="1448518"/>
                    <a:pt x="104775" y="1481137"/>
                  </a:cubicBezTo>
                  <a:cubicBezTo>
                    <a:pt x="122613" y="1498975"/>
                    <a:pt x="112673" y="1493295"/>
                    <a:pt x="133350" y="1500187"/>
                  </a:cubicBezTo>
                  <a:cubicBezTo>
                    <a:pt x="142875" y="1506537"/>
                    <a:pt x="151065" y="1515617"/>
                    <a:pt x="161925" y="1519237"/>
                  </a:cubicBezTo>
                  <a:cubicBezTo>
                    <a:pt x="166688" y="1520825"/>
                    <a:pt x="171386" y="1522621"/>
                    <a:pt x="176213" y="1524000"/>
                  </a:cubicBezTo>
                  <a:cubicBezTo>
                    <a:pt x="189559" y="1527813"/>
                    <a:pt x="211043" y="1532541"/>
                    <a:pt x="223838" y="1533525"/>
                  </a:cubicBezTo>
                  <a:cubicBezTo>
                    <a:pt x="255534" y="1535963"/>
                    <a:pt x="287338" y="1536700"/>
                    <a:pt x="319088" y="1538287"/>
                  </a:cubicBezTo>
                  <a:cubicBezTo>
                    <a:pt x="355508" y="1550429"/>
                    <a:pt x="318074" y="1539233"/>
                    <a:pt x="395288" y="1547812"/>
                  </a:cubicBezTo>
                  <a:cubicBezTo>
                    <a:pt x="403333" y="1548706"/>
                    <a:pt x="411116" y="1551244"/>
                    <a:pt x="419100" y="1552575"/>
                  </a:cubicBezTo>
                  <a:cubicBezTo>
                    <a:pt x="430173" y="1554420"/>
                    <a:pt x="441365" y="1555492"/>
                    <a:pt x="452438" y="1557337"/>
                  </a:cubicBezTo>
                  <a:cubicBezTo>
                    <a:pt x="460422" y="1558668"/>
                    <a:pt x="468200" y="1561253"/>
                    <a:pt x="476250" y="1562100"/>
                  </a:cubicBezTo>
                  <a:cubicBezTo>
                    <a:pt x="498409" y="1564433"/>
                    <a:pt x="520700" y="1565275"/>
                    <a:pt x="542925" y="1566862"/>
                  </a:cubicBezTo>
                  <a:cubicBezTo>
                    <a:pt x="554038" y="1568450"/>
                    <a:pt x="565190" y="1569780"/>
                    <a:pt x="576263" y="1571625"/>
                  </a:cubicBezTo>
                  <a:cubicBezTo>
                    <a:pt x="584247" y="1572956"/>
                    <a:pt x="592075" y="1575156"/>
                    <a:pt x="600075" y="1576387"/>
                  </a:cubicBezTo>
                  <a:cubicBezTo>
                    <a:pt x="612725" y="1578333"/>
                    <a:pt x="625550" y="1579046"/>
                    <a:pt x="638175" y="1581150"/>
                  </a:cubicBezTo>
                  <a:cubicBezTo>
                    <a:pt x="700526" y="1591542"/>
                    <a:pt x="606967" y="1580093"/>
                    <a:pt x="681038" y="1590675"/>
                  </a:cubicBezTo>
                  <a:cubicBezTo>
                    <a:pt x="695269" y="1592708"/>
                    <a:pt x="709584" y="1594136"/>
                    <a:pt x="723900" y="1595437"/>
                  </a:cubicBezTo>
                  <a:cubicBezTo>
                    <a:pt x="795468" y="1601943"/>
                    <a:pt x="817391" y="1601516"/>
                    <a:pt x="900113" y="1604962"/>
                  </a:cubicBezTo>
                  <a:lnTo>
                    <a:pt x="928688" y="1609725"/>
                  </a:lnTo>
                  <a:cubicBezTo>
                    <a:pt x="936652" y="1611173"/>
                    <a:pt x="944429" y="1613866"/>
                    <a:pt x="952500" y="1614487"/>
                  </a:cubicBezTo>
                  <a:cubicBezTo>
                    <a:pt x="985777" y="1617047"/>
                    <a:pt x="1019192" y="1617346"/>
                    <a:pt x="1052513" y="1619250"/>
                  </a:cubicBezTo>
                  <a:cubicBezTo>
                    <a:pt x="1074758" y="1620521"/>
                    <a:pt x="1096963" y="1622425"/>
                    <a:pt x="1119188" y="1624012"/>
                  </a:cubicBezTo>
                  <a:cubicBezTo>
                    <a:pt x="1144159" y="1629007"/>
                    <a:pt x="1152980" y="1631374"/>
                    <a:pt x="1181100" y="1633537"/>
                  </a:cubicBezTo>
                  <a:cubicBezTo>
                    <a:pt x="1209635" y="1635732"/>
                    <a:pt x="1238250" y="1636712"/>
                    <a:pt x="1266825" y="1638300"/>
                  </a:cubicBezTo>
                  <a:lnTo>
                    <a:pt x="1800225" y="1633537"/>
                  </a:lnTo>
                  <a:cubicBezTo>
                    <a:pt x="1821839" y="1633183"/>
                    <a:pt x="1853672" y="1628149"/>
                    <a:pt x="1876425" y="1624012"/>
                  </a:cubicBezTo>
                  <a:cubicBezTo>
                    <a:pt x="1884389" y="1622564"/>
                    <a:pt x="1892225" y="1620395"/>
                    <a:pt x="1900238" y="1619250"/>
                  </a:cubicBezTo>
                  <a:cubicBezTo>
                    <a:pt x="1914469" y="1617217"/>
                    <a:pt x="1928836" y="1616270"/>
                    <a:pt x="1943100" y="1614487"/>
                  </a:cubicBezTo>
                  <a:cubicBezTo>
                    <a:pt x="1954239" y="1613095"/>
                    <a:pt x="1965216" y="1609992"/>
                    <a:pt x="1976438" y="1609725"/>
                  </a:cubicBezTo>
                  <a:cubicBezTo>
                    <a:pt x="2031985" y="1608403"/>
                    <a:pt x="2087563" y="1609725"/>
                    <a:pt x="2143125" y="1609725"/>
                  </a:cubicBezTo>
                  <a:lnTo>
                    <a:pt x="2147888" y="1828800"/>
                  </a:ln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7123366" y="1310955"/>
              <a:ext cx="3113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µ</a:t>
              </a: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8228756" y="2749405"/>
              <a:ext cx="6319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</a:lstStyle>
            <a:p>
              <a:r>
                <a:rPr lang="en-GB" dirty="0"/>
                <a:t>d(m)</a:t>
              </a:r>
            </a:p>
          </p:txBody>
        </p:sp>
        <p:cxnSp>
          <p:nvCxnSpPr>
            <p:cNvPr id="52" name="Straight Arrow Connector 51"/>
            <p:cNvCxnSpPr/>
            <p:nvPr/>
          </p:nvCxnSpPr>
          <p:spPr>
            <a:xfrm>
              <a:off x="7403919" y="2723582"/>
              <a:ext cx="1632876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/>
            <p:cNvCxnSpPr/>
            <p:nvPr/>
          </p:nvCxnSpPr>
          <p:spPr>
            <a:xfrm rot="16200000">
              <a:off x="6604222" y="1914100"/>
              <a:ext cx="1632876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9" name="Immagine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55143" y="2541596"/>
            <a:ext cx="1080000" cy="508605"/>
          </a:xfrm>
          <a:prstGeom prst="rect">
            <a:avLst/>
          </a:prstGeom>
        </p:spPr>
      </p:pic>
      <p:pic>
        <p:nvPicPr>
          <p:cNvPr id="60" name="Immagine 4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83820" y="1228810"/>
            <a:ext cx="1080000" cy="519410"/>
          </a:xfrm>
          <a:prstGeom prst="rect">
            <a:avLst/>
          </a:prstGeom>
        </p:spPr>
      </p:pic>
      <p:pic>
        <p:nvPicPr>
          <p:cNvPr id="61" name="Immagine 4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31861" y="2323472"/>
            <a:ext cx="1080000" cy="865546"/>
          </a:xfrm>
          <a:prstGeom prst="rect">
            <a:avLst/>
          </a:prstGeom>
        </p:spPr>
      </p:pic>
      <p:pic>
        <p:nvPicPr>
          <p:cNvPr id="65" name="Immagine 4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04330" y="4100202"/>
            <a:ext cx="1080000" cy="948065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3127304" y="4409235"/>
            <a:ext cx="29656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 b="1"/>
            </a:lvl1pPr>
          </a:lstStyle>
          <a:p>
            <a:pPr algn="ctr"/>
            <a:r>
              <a:rPr lang="en-GB" sz="3200" dirty="0">
                <a:solidFill>
                  <a:srgbClr val="FF0000"/>
                </a:solidFill>
              </a:rPr>
              <a:t>Short=long term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7105265" y="2597815"/>
            <a:ext cx="67499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 b="1"/>
            </a:lvl1pPr>
          </a:lstStyle>
          <a:p>
            <a:pPr algn="ctr"/>
            <a:r>
              <a:rPr lang="en-GB" sz="4000" dirty="0">
                <a:solidFill>
                  <a:srgbClr val="FF0000"/>
                </a:solidFill>
              </a:rPr>
              <a:t>ST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8106893" y="1566833"/>
            <a:ext cx="61677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4000" b="1" dirty="0">
                <a:solidFill>
                  <a:srgbClr val="FF0000"/>
                </a:solidFill>
              </a:rPr>
              <a:t>LT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7283134" y="3630994"/>
            <a:ext cx="186086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FF0000"/>
                </a:solidFill>
              </a:rPr>
              <a:t>HIGH V</a:t>
            </a:r>
          </a:p>
          <a:p>
            <a:pPr algn="ctr"/>
            <a:r>
              <a:rPr lang="en-GB" b="1" dirty="0">
                <a:solidFill>
                  <a:srgbClr val="FF0000"/>
                </a:solidFill>
              </a:rPr>
              <a:t>NO TIME</a:t>
            </a:r>
          </a:p>
          <a:p>
            <a:pPr algn="ctr"/>
            <a:r>
              <a:rPr lang="en-GB" b="1" dirty="0"/>
              <a:t>FOR WATER DIFFUSION:</a:t>
            </a:r>
          </a:p>
          <a:p>
            <a:pPr algn="ctr"/>
            <a:r>
              <a:rPr lang="en-GB" b="1" dirty="0">
                <a:solidFill>
                  <a:srgbClr val="FF0000"/>
                </a:solidFill>
              </a:rPr>
              <a:t>WATER</a:t>
            </a:r>
          </a:p>
          <a:p>
            <a:pPr algn="ctr"/>
            <a:r>
              <a:rPr lang="en-GB" b="1" dirty="0">
                <a:solidFill>
                  <a:srgbClr val="FF0000"/>
                </a:solidFill>
              </a:rPr>
              <a:t>PRESSURIZATION</a:t>
            </a:r>
          </a:p>
        </p:txBody>
      </p:sp>
      <p:sp>
        <p:nvSpPr>
          <p:cNvPr id="56" name="Oval 74"/>
          <p:cNvSpPr/>
          <p:nvPr/>
        </p:nvSpPr>
        <p:spPr>
          <a:xfrm>
            <a:off x="4192360" y="5074295"/>
            <a:ext cx="775923" cy="77592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8" name="Picture 3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448457" y="11017"/>
            <a:ext cx="695543" cy="295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8" name="CasellaDiTesto 67"/>
          <p:cNvSpPr txBox="1"/>
          <p:nvPr/>
        </p:nvSpPr>
        <p:spPr>
          <a:xfrm>
            <a:off x="57629" y="6400801"/>
            <a:ext cx="366016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200" dirty="0" err="1"/>
              <a:t>Modified</a:t>
            </a:r>
            <a:r>
              <a:rPr lang="it-IT" sz="2200" dirty="0"/>
              <a:t> </a:t>
            </a:r>
            <a:r>
              <a:rPr lang="it-IT" sz="2200" dirty="0" err="1"/>
              <a:t>after</a:t>
            </a:r>
            <a:r>
              <a:rPr lang="it-IT" sz="2200" dirty="0"/>
              <a:t> </a:t>
            </a:r>
            <a:r>
              <a:rPr lang="it-IT" sz="2200" dirty="0" err="1"/>
              <a:t>Ikari</a:t>
            </a:r>
            <a:r>
              <a:rPr lang="it-IT" sz="2200" dirty="0"/>
              <a:t> et al. 2007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266635808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TextBox 75"/>
          <p:cNvSpPr txBox="1"/>
          <p:nvPr/>
        </p:nvSpPr>
        <p:spPr>
          <a:xfrm>
            <a:off x="1764278" y="1102279"/>
            <a:ext cx="1697901" cy="523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00B0F0"/>
                </a:solidFill>
              </a:rPr>
              <a:t>V≤0.1 m/s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5655182" y="1166987"/>
            <a:ext cx="16979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FF0000"/>
                </a:solidFill>
              </a:rPr>
              <a:t>V=1.3 m/s</a:t>
            </a:r>
          </a:p>
        </p:txBody>
      </p:sp>
      <p:sp>
        <p:nvSpPr>
          <p:cNvPr id="48" name="Rectangle 47"/>
          <p:cNvSpPr/>
          <p:nvPr/>
        </p:nvSpPr>
        <p:spPr>
          <a:xfrm>
            <a:off x="120994" y="116632"/>
            <a:ext cx="874477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600" dirty="0"/>
              <a:t>Seismologic implications: to slip or not to slip</a:t>
            </a:r>
          </a:p>
        </p:txBody>
      </p:sp>
      <p:pic>
        <p:nvPicPr>
          <p:cNvPr id="49" name="Picture 2" descr="http://mindfulyourownbusiness.com/wp-content/uploads/2014/03/logodessin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05989" y="798207"/>
            <a:ext cx="1315048" cy="1111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4" name="Group 73"/>
          <p:cNvGrpSpPr/>
          <p:nvPr/>
        </p:nvGrpSpPr>
        <p:grpSpPr>
          <a:xfrm>
            <a:off x="879824" y="1075317"/>
            <a:ext cx="4288504" cy="3187133"/>
            <a:chOff x="167436" y="3791340"/>
            <a:chExt cx="2361485" cy="1755010"/>
          </a:xfrm>
        </p:grpSpPr>
        <p:sp>
          <p:nvSpPr>
            <p:cNvPr id="41" name="Rectangle 40"/>
            <p:cNvSpPr/>
            <p:nvPr/>
          </p:nvSpPr>
          <p:spPr>
            <a:xfrm>
              <a:off x="500604" y="5068769"/>
              <a:ext cx="1315350" cy="323886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4" name="Right Triangle 43"/>
            <p:cNvSpPr/>
            <p:nvPr/>
          </p:nvSpPr>
          <p:spPr>
            <a:xfrm>
              <a:off x="487533" y="4491561"/>
              <a:ext cx="45719" cy="577208"/>
            </a:xfrm>
            <a:prstGeom prst="rtTriangl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511029" y="4030544"/>
              <a:ext cx="1289050" cy="1031875"/>
            </a:xfrm>
            <a:custGeom>
              <a:avLst/>
              <a:gdLst>
                <a:gd name="connsiteX0" fmla="*/ 0 w 1289050"/>
                <a:gd name="connsiteY0" fmla="*/ 1031875 h 1031875"/>
                <a:gd name="connsiteX1" fmla="*/ 1289050 w 1289050"/>
                <a:gd name="connsiteY1" fmla="*/ 1031875 h 1031875"/>
                <a:gd name="connsiteX2" fmla="*/ 1289050 w 1289050"/>
                <a:gd name="connsiteY2" fmla="*/ 0 h 1031875"/>
                <a:gd name="connsiteX3" fmla="*/ 1254125 w 1289050"/>
                <a:gd name="connsiteY3" fmla="*/ 6350 h 1031875"/>
                <a:gd name="connsiteX4" fmla="*/ 1244600 w 1289050"/>
                <a:gd name="connsiteY4" fmla="*/ 12700 h 1031875"/>
                <a:gd name="connsiteX5" fmla="*/ 1222375 w 1289050"/>
                <a:gd name="connsiteY5" fmla="*/ 19050 h 1031875"/>
                <a:gd name="connsiteX6" fmla="*/ 1200150 w 1289050"/>
                <a:gd name="connsiteY6" fmla="*/ 25400 h 1031875"/>
                <a:gd name="connsiteX7" fmla="*/ 1177925 w 1289050"/>
                <a:gd name="connsiteY7" fmla="*/ 34925 h 1031875"/>
                <a:gd name="connsiteX8" fmla="*/ 1168400 w 1289050"/>
                <a:gd name="connsiteY8" fmla="*/ 41275 h 1031875"/>
                <a:gd name="connsiteX9" fmla="*/ 1158875 w 1289050"/>
                <a:gd name="connsiteY9" fmla="*/ 44450 h 1031875"/>
                <a:gd name="connsiteX10" fmla="*/ 1149350 w 1289050"/>
                <a:gd name="connsiteY10" fmla="*/ 50800 h 1031875"/>
                <a:gd name="connsiteX11" fmla="*/ 1139825 w 1289050"/>
                <a:gd name="connsiteY11" fmla="*/ 53975 h 1031875"/>
                <a:gd name="connsiteX12" fmla="*/ 1130300 w 1289050"/>
                <a:gd name="connsiteY12" fmla="*/ 60325 h 1031875"/>
                <a:gd name="connsiteX13" fmla="*/ 1101725 w 1289050"/>
                <a:gd name="connsiteY13" fmla="*/ 69850 h 1031875"/>
                <a:gd name="connsiteX14" fmla="*/ 1092200 w 1289050"/>
                <a:gd name="connsiteY14" fmla="*/ 73025 h 1031875"/>
                <a:gd name="connsiteX15" fmla="*/ 1082675 w 1289050"/>
                <a:gd name="connsiteY15" fmla="*/ 79375 h 1031875"/>
                <a:gd name="connsiteX16" fmla="*/ 1066800 w 1289050"/>
                <a:gd name="connsiteY16" fmla="*/ 82550 h 1031875"/>
                <a:gd name="connsiteX17" fmla="*/ 1057275 w 1289050"/>
                <a:gd name="connsiteY17" fmla="*/ 85725 h 1031875"/>
                <a:gd name="connsiteX18" fmla="*/ 1044575 w 1289050"/>
                <a:gd name="connsiteY18" fmla="*/ 88900 h 1031875"/>
                <a:gd name="connsiteX19" fmla="*/ 1035050 w 1289050"/>
                <a:gd name="connsiteY19" fmla="*/ 92075 h 1031875"/>
                <a:gd name="connsiteX20" fmla="*/ 1000125 w 1289050"/>
                <a:gd name="connsiteY20" fmla="*/ 101600 h 1031875"/>
                <a:gd name="connsiteX21" fmla="*/ 971550 w 1289050"/>
                <a:gd name="connsiteY21" fmla="*/ 114300 h 1031875"/>
                <a:gd name="connsiteX22" fmla="*/ 962025 w 1289050"/>
                <a:gd name="connsiteY22" fmla="*/ 117475 h 1031875"/>
                <a:gd name="connsiteX23" fmla="*/ 952500 w 1289050"/>
                <a:gd name="connsiteY23" fmla="*/ 123825 h 1031875"/>
                <a:gd name="connsiteX24" fmla="*/ 933450 w 1289050"/>
                <a:gd name="connsiteY24" fmla="*/ 130175 h 1031875"/>
                <a:gd name="connsiteX25" fmla="*/ 923925 w 1289050"/>
                <a:gd name="connsiteY25" fmla="*/ 136525 h 1031875"/>
                <a:gd name="connsiteX26" fmla="*/ 901700 w 1289050"/>
                <a:gd name="connsiteY26" fmla="*/ 142875 h 1031875"/>
                <a:gd name="connsiteX27" fmla="*/ 892175 w 1289050"/>
                <a:gd name="connsiteY27" fmla="*/ 149225 h 1031875"/>
                <a:gd name="connsiteX28" fmla="*/ 882650 w 1289050"/>
                <a:gd name="connsiteY28" fmla="*/ 152400 h 1031875"/>
                <a:gd name="connsiteX29" fmla="*/ 873125 w 1289050"/>
                <a:gd name="connsiteY29" fmla="*/ 158750 h 1031875"/>
                <a:gd name="connsiteX30" fmla="*/ 863600 w 1289050"/>
                <a:gd name="connsiteY30" fmla="*/ 161925 h 1031875"/>
                <a:gd name="connsiteX31" fmla="*/ 850900 w 1289050"/>
                <a:gd name="connsiteY31" fmla="*/ 168275 h 1031875"/>
                <a:gd name="connsiteX32" fmla="*/ 841375 w 1289050"/>
                <a:gd name="connsiteY32" fmla="*/ 171450 h 1031875"/>
                <a:gd name="connsiteX33" fmla="*/ 828675 w 1289050"/>
                <a:gd name="connsiteY33" fmla="*/ 177800 h 1031875"/>
                <a:gd name="connsiteX34" fmla="*/ 809625 w 1289050"/>
                <a:gd name="connsiteY34" fmla="*/ 184150 h 1031875"/>
                <a:gd name="connsiteX35" fmla="*/ 790575 w 1289050"/>
                <a:gd name="connsiteY35" fmla="*/ 196850 h 1031875"/>
                <a:gd name="connsiteX36" fmla="*/ 777875 w 1289050"/>
                <a:gd name="connsiteY36" fmla="*/ 203200 h 1031875"/>
                <a:gd name="connsiteX37" fmla="*/ 758825 w 1289050"/>
                <a:gd name="connsiteY37" fmla="*/ 215900 h 1031875"/>
                <a:gd name="connsiteX38" fmla="*/ 749300 w 1289050"/>
                <a:gd name="connsiteY38" fmla="*/ 219075 h 1031875"/>
                <a:gd name="connsiteX39" fmla="*/ 727075 w 1289050"/>
                <a:gd name="connsiteY39" fmla="*/ 231775 h 1031875"/>
                <a:gd name="connsiteX40" fmla="*/ 714375 w 1289050"/>
                <a:gd name="connsiteY40" fmla="*/ 234950 h 1031875"/>
                <a:gd name="connsiteX41" fmla="*/ 695325 w 1289050"/>
                <a:gd name="connsiteY41" fmla="*/ 244475 h 1031875"/>
                <a:gd name="connsiteX42" fmla="*/ 685800 w 1289050"/>
                <a:gd name="connsiteY42" fmla="*/ 250825 h 1031875"/>
                <a:gd name="connsiteX43" fmla="*/ 673100 w 1289050"/>
                <a:gd name="connsiteY43" fmla="*/ 257175 h 1031875"/>
                <a:gd name="connsiteX44" fmla="*/ 654050 w 1289050"/>
                <a:gd name="connsiteY44" fmla="*/ 269875 h 1031875"/>
                <a:gd name="connsiteX45" fmla="*/ 644525 w 1289050"/>
                <a:gd name="connsiteY45" fmla="*/ 273050 h 1031875"/>
                <a:gd name="connsiteX46" fmla="*/ 625475 w 1289050"/>
                <a:gd name="connsiteY46" fmla="*/ 285750 h 1031875"/>
                <a:gd name="connsiteX47" fmla="*/ 606425 w 1289050"/>
                <a:gd name="connsiteY47" fmla="*/ 292100 h 1031875"/>
                <a:gd name="connsiteX48" fmla="*/ 587375 w 1289050"/>
                <a:gd name="connsiteY48" fmla="*/ 304800 h 1031875"/>
                <a:gd name="connsiteX49" fmla="*/ 561975 w 1289050"/>
                <a:gd name="connsiteY49" fmla="*/ 317500 h 1031875"/>
                <a:gd name="connsiteX50" fmla="*/ 552450 w 1289050"/>
                <a:gd name="connsiteY50" fmla="*/ 320675 h 1031875"/>
                <a:gd name="connsiteX51" fmla="*/ 533400 w 1289050"/>
                <a:gd name="connsiteY51" fmla="*/ 333375 h 1031875"/>
                <a:gd name="connsiteX52" fmla="*/ 523875 w 1289050"/>
                <a:gd name="connsiteY52" fmla="*/ 339725 h 1031875"/>
                <a:gd name="connsiteX53" fmla="*/ 514350 w 1289050"/>
                <a:gd name="connsiteY53" fmla="*/ 346075 h 1031875"/>
                <a:gd name="connsiteX54" fmla="*/ 488950 w 1289050"/>
                <a:gd name="connsiteY54" fmla="*/ 365125 h 1031875"/>
                <a:gd name="connsiteX55" fmla="*/ 469900 w 1289050"/>
                <a:gd name="connsiteY55" fmla="*/ 377825 h 1031875"/>
                <a:gd name="connsiteX56" fmla="*/ 457200 w 1289050"/>
                <a:gd name="connsiteY56" fmla="*/ 390525 h 1031875"/>
                <a:gd name="connsiteX57" fmla="*/ 447675 w 1289050"/>
                <a:gd name="connsiteY57" fmla="*/ 396875 h 1031875"/>
                <a:gd name="connsiteX58" fmla="*/ 431800 w 1289050"/>
                <a:gd name="connsiteY58" fmla="*/ 415925 h 1031875"/>
                <a:gd name="connsiteX59" fmla="*/ 412750 w 1289050"/>
                <a:gd name="connsiteY59" fmla="*/ 431800 h 1031875"/>
                <a:gd name="connsiteX60" fmla="*/ 406400 w 1289050"/>
                <a:gd name="connsiteY60" fmla="*/ 441325 h 1031875"/>
                <a:gd name="connsiteX61" fmla="*/ 387350 w 1289050"/>
                <a:gd name="connsiteY61" fmla="*/ 457200 h 1031875"/>
                <a:gd name="connsiteX62" fmla="*/ 381000 w 1289050"/>
                <a:gd name="connsiteY62" fmla="*/ 466725 h 1031875"/>
                <a:gd name="connsiteX63" fmla="*/ 368300 w 1289050"/>
                <a:gd name="connsiteY63" fmla="*/ 473075 h 1031875"/>
                <a:gd name="connsiteX64" fmla="*/ 358775 w 1289050"/>
                <a:gd name="connsiteY64" fmla="*/ 479425 h 1031875"/>
                <a:gd name="connsiteX65" fmla="*/ 339725 w 1289050"/>
                <a:gd name="connsiteY65" fmla="*/ 495300 h 1031875"/>
                <a:gd name="connsiteX66" fmla="*/ 333375 w 1289050"/>
                <a:gd name="connsiteY66" fmla="*/ 504825 h 1031875"/>
                <a:gd name="connsiteX67" fmla="*/ 323850 w 1289050"/>
                <a:gd name="connsiteY67" fmla="*/ 511175 h 1031875"/>
                <a:gd name="connsiteX68" fmla="*/ 301625 w 1289050"/>
                <a:gd name="connsiteY68" fmla="*/ 527050 h 1031875"/>
                <a:gd name="connsiteX69" fmla="*/ 295275 w 1289050"/>
                <a:gd name="connsiteY69" fmla="*/ 536575 h 1031875"/>
                <a:gd name="connsiteX70" fmla="*/ 276225 w 1289050"/>
                <a:gd name="connsiteY70" fmla="*/ 549275 h 1031875"/>
                <a:gd name="connsiteX71" fmla="*/ 266700 w 1289050"/>
                <a:gd name="connsiteY71" fmla="*/ 555625 h 1031875"/>
                <a:gd name="connsiteX72" fmla="*/ 244475 w 1289050"/>
                <a:gd name="connsiteY72" fmla="*/ 574675 h 1031875"/>
                <a:gd name="connsiteX73" fmla="*/ 225425 w 1289050"/>
                <a:gd name="connsiteY73" fmla="*/ 593725 h 1031875"/>
                <a:gd name="connsiteX74" fmla="*/ 219075 w 1289050"/>
                <a:gd name="connsiteY74" fmla="*/ 603250 h 1031875"/>
                <a:gd name="connsiteX75" fmla="*/ 209550 w 1289050"/>
                <a:gd name="connsiteY75" fmla="*/ 609600 h 1031875"/>
                <a:gd name="connsiteX76" fmla="*/ 193675 w 1289050"/>
                <a:gd name="connsiteY76" fmla="*/ 628650 h 1031875"/>
                <a:gd name="connsiteX77" fmla="*/ 171450 w 1289050"/>
                <a:gd name="connsiteY77" fmla="*/ 654050 h 1031875"/>
                <a:gd name="connsiteX78" fmla="*/ 158750 w 1289050"/>
                <a:gd name="connsiteY78" fmla="*/ 669925 h 1031875"/>
                <a:gd name="connsiteX79" fmla="*/ 155575 w 1289050"/>
                <a:gd name="connsiteY79" fmla="*/ 679450 h 1031875"/>
                <a:gd name="connsiteX80" fmla="*/ 142875 w 1289050"/>
                <a:gd name="connsiteY80" fmla="*/ 698500 h 1031875"/>
                <a:gd name="connsiteX81" fmla="*/ 133350 w 1289050"/>
                <a:gd name="connsiteY81" fmla="*/ 720725 h 1031875"/>
                <a:gd name="connsiteX82" fmla="*/ 130175 w 1289050"/>
                <a:gd name="connsiteY82" fmla="*/ 730250 h 1031875"/>
                <a:gd name="connsiteX83" fmla="*/ 123825 w 1289050"/>
                <a:gd name="connsiteY83" fmla="*/ 742950 h 1031875"/>
                <a:gd name="connsiteX84" fmla="*/ 120650 w 1289050"/>
                <a:gd name="connsiteY84" fmla="*/ 752475 h 1031875"/>
                <a:gd name="connsiteX85" fmla="*/ 114300 w 1289050"/>
                <a:gd name="connsiteY85" fmla="*/ 762000 h 1031875"/>
                <a:gd name="connsiteX86" fmla="*/ 101600 w 1289050"/>
                <a:gd name="connsiteY86" fmla="*/ 784225 h 1031875"/>
                <a:gd name="connsiteX87" fmla="*/ 92075 w 1289050"/>
                <a:gd name="connsiteY87" fmla="*/ 806450 h 1031875"/>
                <a:gd name="connsiteX88" fmla="*/ 85725 w 1289050"/>
                <a:gd name="connsiteY88" fmla="*/ 825500 h 1031875"/>
                <a:gd name="connsiteX89" fmla="*/ 82550 w 1289050"/>
                <a:gd name="connsiteY89" fmla="*/ 835025 h 1031875"/>
                <a:gd name="connsiteX90" fmla="*/ 76200 w 1289050"/>
                <a:gd name="connsiteY90" fmla="*/ 844550 h 1031875"/>
                <a:gd name="connsiteX91" fmla="*/ 69850 w 1289050"/>
                <a:gd name="connsiteY91" fmla="*/ 863600 h 1031875"/>
                <a:gd name="connsiteX92" fmla="*/ 66675 w 1289050"/>
                <a:gd name="connsiteY92" fmla="*/ 873125 h 1031875"/>
                <a:gd name="connsiteX93" fmla="*/ 60325 w 1289050"/>
                <a:gd name="connsiteY93" fmla="*/ 882650 h 1031875"/>
                <a:gd name="connsiteX94" fmla="*/ 50800 w 1289050"/>
                <a:gd name="connsiteY94" fmla="*/ 901700 h 1031875"/>
                <a:gd name="connsiteX95" fmla="*/ 38100 w 1289050"/>
                <a:gd name="connsiteY95" fmla="*/ 946150 h 1031875"/>
                <a:gd name="connsiteX96" fmla="*/ 28575 w 1289050"/>
                <a:gd name="connsiteY96" fmla="*/ 965200 h 1031875"/>
                <a:gd name="connsiteX97" fmla="*/ 25400 w 1289050"/>
                <a:gd name="connsiteY97" fmla="*/ 981075 h 1031875"/>
                <a:gd name="connsiteX98" fmla="*/ 19050 w 1289050"/>
                <a:gd name="connsiteY98" fmla="*/ 1006475 h 1031875"/>
                <a:gd name="connsiteX99" fmla="*/ 0 w 1289050"/>
                <a:gd name="connsiteY99" fmla="*/ 1031875 h 1031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1289050" h="1031875">
                  <a:moveTo>
                    <a:pt x="0" y="1031875"/>
                  </a:moveTo>
                  <a:lnTo>
                    <a:pt x="1289050" y="1031875"/>
                  </a:lnTo>
                  <a:lnTo>
                    <a:pt x="1289050" y="0"/>
                  </a:lnTo>
                  <a:cubicBezTo>
                    <a:pt x="1277408" y="2117"/>
                    <a:pt x="1265502" y="3099"/>
                    <a:pt x="1254125" y="6350"/>
                  </a:cubicBezTo>
                  <a:cubicBezTo>
                    <a:pt x="1250456" y="7398"/>
                    <a:pt x="1248143" y="11283"/>
                    <a:pt x="1244600" y="12700"/>
                  </a:cubicBezTo>
                  <a:cubicBezTo>
                    <a:pt x="1237446" y="15561"/>
                    <a:pt x="1229755" y="16836"/>
                    <a:pt x="1222375" y="19050"/>
                  </a:cubicBezTo>
                  <a:cubicBezTo>
                    <a:pt x="1199601" y="25882"/>
                    <a:pt x="1227975" y="18444"/>
                    <a:pt x="1200150" y="25400"/>
                  </a:cubicBezTo>
                  <a:cubicBezTo>
                    <a:pt x="1176237" y="41342"/>
                    <a:pt x="1206628" y="22624"/>
                    <a:pt x="1177925" y="34925"/>
                  </a:cubicBezTo>
                  <a:cubicBezTo>
                    <a:pt x="1174418" y="36428"/>
                    <a:pt x="1171813" y="39568"/>
                    <a:pt x="1168400" y="41275"/>
                  </a:cubicBezTo>
                  <a:cubicBezTo>
                    <a:pt x="1165407" y="42772"/>
                    <a:pt x="1161868" y="42953"/>
                    <a:pt x="1158875" y="44450"/>
                  </a:cubicBezTo>
                  <a:cubicBezTo>
                    <a:pt x="1155462" y="46157"/>
                    <a:pt x="1152763" y="49093"/>
                    <a:pt x="1149350" y="50800"/>
                  </a:cubicBezTo>
                  <a:cubicBezTo>
                    <a:pt x="1146357" y="52297"/>
                    <a:pt x="1142818" y="52478"/>
                    <a:pt x="1139825" y="53975"/>
                  </a:cubicBezTo>
                  <a:cubicBezTo>
                    <a:pt x="1136412" y="55682"/>
                    <a:pt x="1133787" y="58775"/>
                    <a:pt x="1130300" y="60325"/>
                  </a:cubicBezTo>
                  <a:lnTo>
                    <a:pt x="1101725" y="69850"/>
                  </a:lnTo>
                  <a:cubicBezTo>
                    <a:pt x="1098550" y="70908"/>
                    <a:pt x="1094985" y="71169"/>
                    <a:pt x="1092200" y="73025"/>
                  </a:cubicBezTo>
                  <a:cubicBezTo>
                    <a:pt x="1089025" y="75142"/>
                    <a:pt x="1086248" y="78035"/>
                    <a:pt x="1082675" y="79375"/>
                  </a:cubicBezTo>
                  <a:cubicBezTo>
                    <a:pt x="1077622" y="81270"/>
                    <a:pt x="1072035" y="81241"/>
                    <a:pt x="1066800" y="82550"/>
                  </a:cubicBezTo>
                  <a:cubicBezTo>
                    <a:pt x="1063553" y="83362"/>
                    <a:pt x="1060493" y="84806"/>
                    <a:pt x="1057275" y="85725"/>
                  </a:cubicBezTo>
                  <a:cubicBezTo>
                    <a:pt x="1053079" y="86924"/>
                    <a:pt x="1048771" y="87701"/>
                    <a:pt x="1044575" y="88900"/>
                  </a:cubicBezTo>
                  <a:cubicBezTo>
                    <a:pt x="1041357" y="89819"/>
                    <a:pt x="1038279" y="91194"/>
                    <a:pt x="1035050" y="92075"/>
                  </a:cubicBezTo>
                  <a:cubicBezTo>
                    <a:pt x="1018952" y="96465"/>
                    <a:pt x="1013117" y="96728"/>
                    <a:pt x="1000125" y="101600"/>
                  </a:cubicBezTo>
                  <a:cubicBezTo>
                    <a:pt x="960740" y="116369"/>
                    <a:pt x="1005222" y="99869"/>
                    <a:pt x="971550" y="114300"/>
                  </a:cubicBezTo>
                  <a:cubicBezTo>
                    <a:pt x="968474" y="115618"/>
                    <a:pt x="965018" y="115978"/>
                    <a:pt x="962025" y="117475"/>
                  </a:cubicBezTo>
                  <a:cubicBezTo>
                    <a:pt x="958612" y="119182"/>
                    <a:pt x="955987" y="122275"/>
                    <a:pt x="952500" y="123825"/>
                  </a:cubicBezTo>
                  <a:cubicBezTo>
                    <a:pt x="946383" y="126543"/>
                    <a:pt x="939019" y="126462"/>
                    <a:pt x="933450" y="130175"/>
                  </a:cubicBezTo>
                  <a:cubicBezTo>
                    <a:pt x="930275" y="132292"/>
                    <a:pt x="927432" y="135022"/>
                    <a:pt x="923925" y="136525"/>
                  </a:cubicBezTo>
                  <a:cubicBezTo>
                    <a:pt x="909683" y="142629"/>
                    <a:pt x="914057" y="136696"/>
                    <a:pt x="901700" y="142875"/>
                  </a:cubicBezTo>
                  <a:cubicBezTo>
                    <a:pt x="898287" y="144582"/>
                    <a:pt x="895588" y="147518"/>
                    <a:pt x="892175" y="149225"/>
                  </a:cubicBezTo>
                  <a:cubicBezTo>
                    <a:pt x="889182" y="150722"/>
                    <a:pt x="885643" y="150903"/>
                    <a:pt x="882650" y="152400"/>
                  </a:cubicBezTo>
                  <a:cubicBezTo>
                    <a:pt x="879237" y="154107"/>
                    <a:pt x="876538" y="157043"/>
                    <a:pt x="873125" y="158750"/>
                  </a:cubicBezTo>
                  <a:cubicBezTo>
                    <a:pt x="870132" y="160247"/>
                    <a:pt x="866676" y="160607"/>
                    <a:pt x="863600" y="161925"/>
                  </a:cubicBezTo>
                  <a:cubicBezTo>
                    <a:pt x="859250" y="163789"/>
                    <a:pt x="855250" y="166411"/>
                    <a:pt x="850900" y="168275"/>
                  </a:cubicBezTo>
                  <a:cubicBezTo>
                    <a:pt x="847824" y="169593"/>
                    <a:pt x="844451" y="170132"/>
                    <a:pt x="841375" y="171450"/>
                  </a:cubicBezTo>
                  <a:cubicBezTo>
                    <a:pt x="837025" y="173314"/>
                    <a:pt x="833069" y="176042"/>
                    <a:pt x="828675" y="177800"/>
                  </a:cubicBezTo>
                  <a:cubicBezTo>
                    <a:pt x="822460" y="180286"/>
                    <a:pt x="815194" y="180437"/>
                    <a:pt x="809625" y="184150"/>
                  </a:cubicBezTo>
                  <a:cubicBezTo>
                    <a:pt x="803275" y="188383"/>
                    <a:pt x="797401" y="193437"/>
                    <a:pt x="790575" y="196850"/>
                  </a:cubicBezTo>
                  <a:cubicBezTo>
                    <a:pt x="786342" y="198967"/>
                    <a:pt x="781934" y="200765"/>
                    <a:pt x="777875" y="203200"/>
                  </a:cubicBezTo>
                  <a:cubicBezTo>
                    <a:pt x="771331" y="207127"/>
                    <a:pt x="766065" y="213487"/>
                    <a:pt x="758825" y="215900"/>
                  </a:cubicBezTo>
                  <a:cubicBezTo>
                    <a:pt x="755650" y="216958"/>
                    <a:pt x="752293" y="217578"/>
                    <a:pt x="749300" y="219075"/>
                  </a:cubicBezTo>
                  <a:cubicBezTo>
                    <a:pt x="730877" y="228287"/>
                    <a:pt x="749340" y="223426"/>
                    <a:pt x="727075" y="231775"/>
                  </a:cubicBezTo>
                  <a:cubicBezTo>
                    <a:pt x="722989" y="233307"/>
                    <a:pt x="718608" y="233892"/>
                    <a:pt x="714375" y="234950"/>
                  </a:cubicBezTo>
                  <a:cubicBezTo>
                    <a:pt x="687078" y="253148"/>
                    <a:pt x="721615" y="231330"/>
                    <a:pt x="695325" y="244475"/>
                  </a:cubicBezTo>
                  <a:cubicBezTo>
                    <a:pt x="691912" y="246182"/>
                    <a:pt x="689113" y="248932"/>
                    <a:pt x="685800" y="250825"/>
                  </a:cubicBezTo>
                  <a:cubicBezTo>
                    <a:pt x="681691" y="253173"/>
                    <a:pt x="677159" y="254740"/>
                    <a:pt x="673100" y="257175"/>
                  </a:cubicBezTo>
                  <a:cubicBezTo>
                    <a:pt x="666556" y="261102"/>
                    <a:pt x="661290" y="267462"/>
                    <a:pt x="654050" y="269875"/>
                  </a:cubicBezTo>
                  <a:cubicBezTo>
                    <a:pt x="650875" y="270933"/>
                    <a:pt x="647451" y="271425"/>
                    <a:pt x="644525" y="273050"/>
                  </a:cubicBezTo>
                  <a:cubicBezTo>
                    <a:pt x="637854" y="276756"/>
                    <a:pt x="632715" y="283337"/>
                    <a:pt x="625475" y="285750"/>
                  </a:cubicBezTo>
                  <a:cubicBezTo>
                    <a:pt x="619125" y="287867"/>
                    <a:pt x="611994" y="288387"/>
                    <a:pt x="606425" y="292100"/>
                  </a:cubicBezTo>
                  <a:cubicBezTo>
                    <a:pt x="600075" y="296333"/>
                    <a:pt x="594201" y="301387"/>
                    <a:pt x="587375" y="304800"/>
                  </a:cubicBezTo>
                  <a:cubicBezTo>
                    <a:pt x="578908" y="309033"/>
                    <a:pt x="570955" y="314507"/>
                    <a:pt x="561975" y="317500"/>
                  </a:cubicBezTo>
                  <a:cubicBezTo>
                    <a:pt x="558800" y="318558"/>
                    <a:pt x="555376" y="319050"/>
                    <a:pt x="552450" y="320675"/>
                  </a:cubicBezTo>
                  <a:cubicBezTo>
                    <a:pt x="545779" y="324381"/>
                    <a:pt x="539750" y="329142"/>
                    <a:pt x="533400" y="333375"/>
                  </a:cubicBezTo>
                  <a:lnTo>
                    <a:pt x="523875" y="339725"/>
                  </a:lnTo>
                  <a:cubicBezTo>
                    <a:pt x="520700" y="341842"/>
                    <a:pt x="517403" y="343785"/>
                    <a:pt x="514350" y="346075"/>
                  </a:cubicBezTo>
                  <a:cubicBezTo>
                    <a:pt x="505883" y="352425"/>
                    <a:pt x="497756" y="359254"/>
                    <a:pt x="488950" y="365125"/>
                  </a:cubicBezTo>
                  <a:cubicBezTo>
                    <a:pt x="482600" y="369358"/>
                    <a:pt x="475296" y="372429"/>
                    <a:pt x="469900" y="377825"/>
                  </a:cubicBezTo>
                  <a:cubicBezTo>
                    <a:pt x="465667" y="382058"/>
                    <a:pt x="461746" y="386629"/>
                    <a:pt x="457200" y="390525"/>
                  </a:cubicBezTo>
                  <a:cubicBezTo>
                    <a:pt x="454303" y="393008"/>
                    <a:pt x="450606" y="394432"/>
                    <a:pt x="447675" y="396875"/>
                  </a:cubicBezTo>
                  <a:cubicBezTo>
                    <a:pt x="416467" y="422882"/>
                    <a:pt x="456775" y="390950"/>
                    <a:pt x="431800" y="415925"/>
                  </a:cubicBezTo>
                  <a:cubicBezTo>
                    <a:pt x="406825" y="440900"/>
                    <a:pt x="438757" y="400592"/>
                    <a:pt x="412750" y="431800"/>
                  </a:cubicBezTo>
                  <a:cubicBezTo>
                    <a:pt x="410307" y="434731"/>
                    <a:pt x="409098" y="438627"/>
                    <a:pt x="406400" y="441325"/>
                  </a:cubicBezTo>
                  <a:cubicBezTo>
                    <a:pt x="381425" y="466300"/>
                    <a:pt x="413357" y="425992"/>
                    <a:pt x="387350" y="457200"/>
                  </a:cubicBezTo>
                  <a:cubicBezTo>
                    <a:pt x="384907" y="460131"/>
                    <a:pt x="383931" y="464282"/>
                    <a:pt x="381000" y="466725"/>
                  </a:cubicBezTo>
                  <a:cubicBezTo>
                    <a:pt x="377364" y="469755"/>
                    <a:pt x="372409" y="470727"/>
                    <a:pt x="368300" y="473075"/>
                  </a:cubicBezTo>
                  <a:cubicBezTo>
                    <a:pt x="364987" y="474968"/>
                    <a:pt x="361706" y="476982"/>
                    <a:pt x="358775" y="479425"/>
                  </a:cubicBezTo>
                  <a:cubicBezTo>
                    <a:pt x="334329" y="499797"/>
                    <a:pt x="363374" y="479534"/>
                    <a:pt x="339725" y="495300"/>
                  </a:cubicBezTo>
                  <a:cubicBezTo>
                    <a:pt x="337608" y="498475"/>
                    <a:pt x="336073" y="502127"/>
                    <a:pt x="333375" y="504825"/>
                  </a:cubicBezTo>
                  <a:cubicBezTo>
                    <a:pt x="330677" y="507523"/>
                    <a:pt x="326955" y="508957"/>
                    <a:pt x="323850" y="511175"/>
                  </a:cubicBezTo>
                  <a:cubicBezTo>
                    <a:pt x="296283" y="530866"/>
                    <a:pt x="324073" y="512085"/>
                    <a:pt x="301625" y="527050"/>
                  </a:cubicBezTo>
                  <a:cubicBezTo>
                    <a:pt x="299508" y="530225"/>
                    <a:pt x="298147" y="534062"/>
                    <a:pt x="295275" y="536575"/>
                  </a:cubicBezTo>
                  <a:cubicBezTo>
                    <a:pt x="289532" y="541601"/>
                    <a:pt x="282575" y="545042"/>
                    <a:pt x="276225" y="549275"/>
                  </a:cubicBezTo>
                  <a:cubicBezTo>
                    <a:pt x="273050" y="551392"/>
                    <a:pt x="269398" y="552927"/>
                    <a:pt x="266700" y="555625"/>
                  </a:cubicBezTo>
                  <a:cubicBezTo>
                    <a:pt x="232697" y="589628"/>
                    <a:pt x="285205" y="538018"/>
                    <a:pt x="244475" y="574675"/>
                  </a:cubicBezTo>
                  <a:cubicBezTo>
                    <a:pt x="237800" y="580682"/>
                    <a:pt x="230406" y="586253"/>
                    <a:pt x="225425" y="593725"/>
                  </a:cubicBezTo>
                  <a:cubicBezTo>
                    <a:pt x="223308" y="596900"/>
                    <a:pt x="221773" y="600552"/>
                    <a:pt x="219075" y="603250"/>
                  </a:cubicBezTo>
                  <a:cubicBezTo>
                    <a:pt x="216377" y="605948"/>
                    <a:pt x="212725" y="607483"/>
                    <a:pt x="209550" y="609600"/>
                  </a:cubicBezTo>
                  <a:cubicBezTo>
                    <a:pt x="186859" y="643637"/>
                    <a:pt x="222196" y="591980"/>
                    <a:pt x="193675" y="628650"/>
                  </a:cubicBezTo>
                  <a:cubicBezTo>
                    <a:pt x="173729" y="654294"/>
                    <a:pt x="189889" y="641757"/>
                    <a:pt x="171450" y="654050"/>
                  </a:cubicBezTo>
                  <a:cubicBezTo>
                    <a:pt x="163470" y="677991"/>
                    <a:pt x="175163" y="649409"/>
                    <a:pt x="158750" y="669925"/>
                  </a:cubicBezTo>
                  <a:cubicBezTo>
                    <a:pt x="156659" y="672538"/>
                    <a:pt x="157200" y="676524"/>
                    <a:pt x="155575" y="679450"/>
                  </a:cubicBezTo>
                  <a:cubicBezTo>
                    <a:pt x="151869" y="686121"/>
                    <a:pt x="142875" y="698500"/>
                    <a:pt x="142875" y="698500"/>
                  </a:cubicBezTo>
                  <a:cubicBezTo>
                    <a:pt x="136267" y="724931"/>
                    <a:pt x="144313" y="698799"/>
                    <a:pt x="133350" y="720725"/>
                  </a:cubicBezTo>
                  <a:cubicBezTo>
                    <a:pt x="131853" y="723718"/>
                    <a:pt x="131493" y="727174"/>
                    <a:pt x="130175" y="730250"/>
                  </a:cubicBezTo>
                  <a:cubicBezTo>
                    <a:pt x="128311" y="734600"/>
                    <a:pt x="125689" y="738600"/>
                    <a:pt x="123825" y="742950"/>
                  </a:cubicBezTo>
                  <a:cubicBezTo>
                    <a:pt x="122507" y="746026"/>
                    <a:pt x="122147" y="749482"/>
                    <a:pt x="120650" y="752475"/>
                  </a:cubicBezTo>
                  <a:cubicBezTo>
                    <a:pt x="118943" y="755888"/>
                    <a:pt x="116193" y="758687"/>
                    <a:pt x="114300" y="762000"/>
                  </a:cubicBezTo>
                  <a:cubicBezTo>
                    <a:pt x="98187" y="790198"/>
                    <a:pt x="117071" y="761019"/>
                    <a:pt x="101600" y="784225"/>
                  </a:cubicBezTo>
                  <a:cubicBezTo>
                    <a:pt x="93201" y="817820"/>
                    <a:pt x="104604" y="778259"/>
                    <a:pt x="92075" y="806450"/>
                  </a:cubicBezTo>
                  <a:cubicBezTo>
                    <a:pt x="89357" y="812567"/>
                    <a:pt x="87842" y="819150"/>
                    <a:pt x="85725" y="825500"/>
                  </a:cubicBezTo>
                  <a:cubicBezTo>
                    <a:pt x="84667" y="828675"/>
                    <a:pt x="84406" y="832240"/>
                    <a:pt x="82550" y="835025"/>
                  </a:cubicBezTo>
                  <a:cubicBezTo>
                    <a:pt x="80433" y="838200"/>
                    <a:pt x="77750" y="841063"/>
                    <a:pt x="76200" y="844550"/>
                  </a:cubicBezTo>
                  <a:cubicBezTo>
                    <a:pt x="73482" y="850667"/>
                    <a:pt x="71967" y="857250"/>
                    <a:pt x="69850" y="863600"/>
                  </a:cubicBezTo>
                  <a:cubicBezTo>
                    <a:pt x="68792" y="866775"/>
                    <a:pt x="68531" y="870340"/>
                    <a:pt x="66675" y="873125"/>
                  </a:cubicBezTo>
                  <a:cubicBezTo>
                    <a:pt x="64558" y="876300"/>
                    <a:pt x="62032" y="879237"/>
                    <a:pt x="60325" y="882650"/>
                  </a:cubicBezTo>
                  <a:cubicBezTo>
                    <a:pt x="47180" y="908940"/>
                    <a:pt x="68998" y="874403"/>
                    <a:pt x="50800" y="901700"/>
                  </a:cubicBezTo>
                  <a:cubicBezTo>
                    <a:pt x="49953" y="905087"/>
                    <a:pt x="41744" y="940684"/>
                    <a:pt x="38100" y="946150"/>
                  </a:cubicBezTo>
                  <a:cubicBezTo>
                    <a:pt x="31892" y="955462"/>
                    <a:pt x="31204" y="954684"/>
                    <a:pt x="28575" y="965200"/>
                  </a:cubicBezTo>
                  <a:cubicBezTo>
                    <a:pt x="27266" y="970435"/>
                    <a:pt x="26709" y="975840"/>
                    <a:pt x="25400" y="981075"/>
                  </a:cubicBezTo>
                  <a:cubicBezTo>
                    <a:pt x="21987" y="994725"/>
                    <a:pt x="20513" y="988921"/>
                    <a:pt x="19050" y="1006475"/>
                  </a:cubicBezTo>
                  <a:cubicBezTo>
                    <a:pt x="18435" y="1013858"/>
                    <a:pt x="19050" y="1021292"/>
                    <a:pt x="0" y="1031875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38" name="Group 37"/>
            <p:cNvGrpSpPr>
              <a:grpSpLocks noChangeAspect="1"/>
            </p:cNvGrpSpPr>
            <p:nvPr/>
          </p:nvGrpSpPr>
          <p:grpSpPr>
            <a:xfrm>
              <a:off x="443574" y="3965961"/>
              <a:ext cx="1442970" cy="1440000"/>
              <a:chOff x="1228725" y="604838"/>
              <a:chExt cx="2314575" cy="2309812"/>
            </a:xfrm>
          </p:grpSpPr>
          <p:sp>
            <p:nvSpPr>
              <p:cNvPr id="39" name="Freeform 38"/>
              <p:cNvSpPr/>
              <p:nvPr/>
            </p:nvSpPr>
            <p:spPr>
              <a:xfrm>
                <a:off x="1228725" y="604838"/>
                <a:ext cx="2314575" cy="2309812"/>
              </a:xfrm>
              <a:custGeom>
                <a:avLst/>
                <a:gdLst>
                  <a:gd name="connsiteX0" fmla="*/ 0 w 2314575"/>
                  <a:gd name="connsiteY0" fmla="*/ 0 h 2309812"/>
                  <a:gd name="connsiteX1" fmla="*/ 0 w 2314575"/>
                  <a:gd name="connsiteY1" fmla="*/ 2309812 h 2309812"/>
                  <a:gd name="connsiteX2" fmla="*/ 2314575 w 2314575"/>
                  <a:gd name="connsiteY2" fmla="*/ 2309812 h 2309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314575" h="2309812">
                    <a:moveTo>
                      <a:pt x="0" y="0"/>
                    </a:moveTo>
                    <a:lnTo>
                      <a:pt x="0" y="2309812"/>
                    </a:lnTo>
                    <a:lnTo>
                      <a:pt x="2314575" y="2309812"/>
                    </a:ln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0" name="Freeform 39"/>
              <p:cNvSpPr/>
              <p:nvPr/>
            </p:nvSpPr>
            <p:spPr>
              <a:xfrm>
                <a:off x="1304925" y="719138"/>
                <a:ext cx="2147888" cy="2163981"/>
              </a:xfrm>
              <a:custGeom>
                <a:avLst/>
                <a:gdLst>
                  <a:gd name="connsiteX0" fmla="*/ 0 w 2147888"/>
                  <a:gd name="connsiteY0" fmla="*/ 2185987 h 2185987"/>
                  <a:gd name="connsiteX1" fmla="*/ 4763 w 2147888"/>
                  <a:gd name="connsiteY1" fmla="*/ 733425 h 2185987"/>
                  <a:gd name="connsiteX2" fmla="*/ 14288 w 2147888"/>
                  <a:gd name="connsiteY2" fmla="*/ 1338262 h 2185987"/>
                  <a:gd name="connsiteX3" fmla="*/ 19050 w 2147888"/>
                  <a:gd name="connsiteY3" fmla="*/ 1381125 h 2185987"/>
                  <a:gd name="connsiteX4" fmla="*/ 23813 w 2147888"/>
                  <a:gd name="connsiteY4" fmla="*/ 1500187 h 2185987"/>
                  <a:gd name="connsiteX5" fmla="*/ 28575 w 2147888"/>
                  <a:gd name="connsiteY5" fmla="*/ 1519237 h 2185987"/>
                  <a:gd name="connsiteX6" fmla="*/ 38100 w 2147888"/>
                  <a:gd name="connsiteY6" fmla="*/ 1576387 h 2185987"/>
                  <a:gd name="connsiteX7" fmla="*/ 52388 w 2147888"/>
                  <a:gd name="connsiteY7" fmla="*/ 1619250 h 2185987"/>
                  <a:gd name="connsiteX8" fmla="*/ 57150 w 2147888"/>
                  <a:gd name="connsiteY8" fmla="*/ 1633537 h 2185987"/>
                  <a:gd name="connsiteX9" fmla="*/ 71438 w 2147888"/>
                  <a:gd name="connsiteY9" fmla="*/ 1638300 h 2185987"/>
                  <a:gd name="connsiteX10" fmla="*/ 76200 w 2147888"/>
                  <a:gd name="connsiteY10" fmla="*/ 1614487 h 2185987"/>
                  <a:gd name="connsiteX11" fmla="*/ 90488 w 2147888"/>
                  <a:gd name="connsiteY11" fmla="*/ 1571625 h 2185987"/>
                  <a:gd name="connsiteX12" fmla="*/ 100013 w 2147888"/>
                  <a:gd name="connsiteY12" fmla="*/ 1543050 h 2185987"/>
                  <a:gd name="connsiteX13" fmla="*/ 109538 w 2147888"/>
                  <a:gd name="connsiteY13" fmla="*/ 1528762 h 2185987"/>
                  <a:gd name="connsiteX14" fmla="*/ 114300 w 2147888"/>
                  <a:gd name="connsiteY14" fmla="*/ 1504950 h 2185987"/>
                  <a:gd name="connsiteX15" fmla="*/ 123825 w 2147888"/>
                  <a:gd name="connsiteY15" fmla="*/ 1476375 h 2185987"/>
                  <a:gd name="connsiteX16" fmla="*/ 128588 w 2147888"/>
                  <a:gd name="connsiteY16" fmla="*/ 1457325 h 2185987"/>
                  <a:gd name="connsiteX17" fmla="*/ 138113 w 2147888"/>
                  <a:gd name="connsiteY17" fmla="*/ 1428750 h 2185987"/>
                  <a:gd name="connsiteX18" fmla="*/ 147638 w 2147888"/>
                  <a:gd name="connsiteY18" fmla="*/ 1385887 h 2185987"/>
                  <a:gd name="connsiteX19" fmla="*/ 157163 w 2147888"/>
                  <a:gd name="connsiteY19" fmla="*/ 1357312 h 2185987"/>
                  <a:gd name="connsiteX20" fmla="*/ 161925 w 2147888"/>
                  <a:gd name="connsiteY20" fmla="*/ 1343025 h 2185987"/>
                  <a:gd name="connsiteX21" fmla="*/ 171450 w 2147888"/>
                  <a:gd name="connsiteY21" fmla="*/ 1328737 h 2185987"/>
                  <a:gd name="connsiteX22" fmla="*/ 180975 w 2147888"/>
                  <a:gd name="connsiteY22" fmla="*/ 1300162 h 2185987"/>
                  <a:gd name="connsiteX23" fmla="*/ 200025 w 2147888"/>
                  <a:gd name="connsiteY23" fmla="*/ 1257300 h 2185987"/>
                  <a:gd name="connsiteX24" fmla="*/ 204788 w 2147888"/>
                  <a:gd name="connsiteY24" fmla="*/ 1243012 h 2185987"/>
                  <a:gd name="connsiteX25" fmla="*/ 223838 w 2147888"/>
                  <a:gd name="connsiteY25" fmla="*/ 1214437 h 2185987"/>
                  <a:gd name="connsiteX26" fmla="*/ 233363 w 2147888"/>
                  <a:gd name="connsiteY26" fmla="*/ 1185862 h 2185987"/>
                  <a:gd name="connsiteX27" fmla="*/ 252413 w 2147888"/>
                  <a:gd name="connsiteY27" fmla="*/ 1157287 h 2185987"/>
                  <a:gd name="connsiteX28" fmla="*/ 271463 w 2147888"/>
                  <a:gd name="connsiteY28" fmla="*/ 1114425 h 2185987"/>
                  <a:gd name="connsiteX29" fmla="*/ 295275 w 2147888"/>
                  <a:gd name="connsiteY29" fmla="*/ 1071562 h 2185987"/>
                  <a:gd name="connsiteX30" fmla="*/ 309563 w 2147888"/>
                  <a:gd name="connsiteY30" fmla="*/ 1042987 h 2185987"/>
                  <a:gd name="connsiteX31" fmla="*/ 319088 w 2147888"/>
                  <a:gd name="connsiteY31" fmla="*/ 1023937 h 2185987"/>
                  <a:gd name="connsiteX32" fmla="*/ 338138 w 2147888"/>
                  <a:gd name="connsiteY32" fmla="*/ 995362 h 2185987"/>
                  <a:gd name="connsiteX33" fmla="*/ 361950 w 2147888"/>
                  <a:gd name="connsiteY33" fmla="*/ 962025 h 2185987"/>
                  <a:gd name="connsiteX34" fmla="*/ 376238 w 2147888"/>
                  <a:gd name="connsiteY34" fmla="*/ 947737 h 2185987"/>
                  <a:gd name="connsiteX35" fmla="*/ 385763 w 2147888"/>
                  <a:gd name="connsiteY35" fmla="*/ 933450 h 2185987"/>
                  <a:gd name="connsiteX36" fmla="*/ 400050 w 2147888"/>
                  <a:gd name="connsiteY36" fmla="*/ 919162 h 2185987"/>
                  <a:gd name="connsiteX37" fmla="*/ 409575 w 2147888"/>
                  <a:gd name="connsiteY37" fmla="*/ 904875 h 2185987"/>
                  <a:gd name="connsiteX38" fmla="*/ 442913 w 2147888"/>
                  <a:gd name="connsiteY38" fmla="*/ 871537 h 2185987"/>
                  <a:gd name="connsiteX39" fmla="*/ 452438 w 2147888"/>
                  <a:gd name="connsiteY39" fmla="*/ 857250 h 2185987"/>
                  <a:gd name="connsiteX40" fmla="*/ 466725 w 2147888"/>
                  <a:gd name="connsiteY40" fmla="*/ 847725 h 2185987"/>
                  <a:gd name="connsiteX41" fmla="*/ 495300 w 2147888"/>
                  <a:gd name="connsiteY41" fmla="*/ 819150 h 2185987"/>
                  <a:gd name="connsiteX42" fmla="*/ 519113 w 2147888"/>
                  <a:gd name="connsiteY42" fmla="*/ 790575 h 2185987"/>
                  <a:gd name="connsiteX43" fmla="*/ 547688 w 2147888"/>
                  <a:gd name="connsiteY43" fmla="*/ 771525 h 2185987"/>
                  <a:gd name="connsiteX44" fmla="*/ 561975 w 2147888"/>
                  <a:gd name="connsiteY44" fmla="*/ 762000 h 2185987"/>
                  <a:gd name="connsiteX45" fmla="*/ 590550 w 2147888"/>
                  <a:gd name="connsiteY45" fmla="*/ 738187 h 2185987"/>
                  <a:gd name="connsiteX46" fmla="*/ 619125 w 2147888"/>
                  <a:gd name="connsiteY46" fmla="*/ 719137 h 2185987"/>
                  <a:gd name="connsiteX47" fmla="*/ 633413 w 2147888"/>
                  <a:gd name="connsiteY47" fmla="*/ 704850 h 2185987"/>
                  <a:gd name="connsiteX48" fmla="*/ 647700 w 2147888"/>
                  <a:gd name="connsiteY48" fmla="*/ 695325 h 2185987"/>
                  <a:gd name="connsiteX49" fmla="*/ 657225 w 2147888"/>
                  <a:gd name="connsiteY49" fmla="*/ 681037 h 2185987"/>
                  <a:gd name="connsiteX50" fmla="*/ 704850 w 2147888"/>
                  <a:gd name="connsiteY50" fmla="*/ 652462 h 2185987"/>
                  <a:gd name="connsiteX51" fmla="*/ 733425 w 2147888"/>
                  <a:gd name="connsiteY51" fmla="*/ 628650 h 2185987"/>
                  <a:gd name="connsiteX52" fmla="*/ 747713 w 2147888"/>
                  <a:gd name="connsiteY52" fmla="*/ 619125 h 2185987"/>
                  <a:gd name="connsiteX53" fmla="*/ 766763 w 2147888"/>
                  <a:gd name="connsiteY53" fmla="*/ 609600 h 2185987"/>
                  <a:gd name="connsiteX54" fmla="*/ 781050 w 2147888"/>
                  <a:gd name="connsiteY54" fmla="*/ 595312 h 2185987"/>
                  <a:gd name="connsiteX55" fmla="*/ 800100 w 2147888"/>
                  <a:gd name="connsiteY55" fmla="*/ 585787 h 2185987"/>
                  <a:gd name="connsiteX56" fmla="*/ 819150 w 2147888"/>
                  <a:gd name="connsiteY56" fmla="*/ 571500 h 2185987"/>
                  <a:gd name="connsiteX57" fmla="*/ 847725 w 2147888"/>
                  <a:gd name="connsiteY57" fmla="*/ 552450 h 2185987"/>
                  <a:gd name="connsiteX58" fmla="*/ 862013 w 2147888"/>
                  <a:gd name="connsiteY58" fmla="*/ 542925 h 2185987"/>
                  <a:gd name="connsiteX59" fmla="*/ 881063 w 2147888"/>
                  <a:gd name="connsiteY59" fmla="*/ 533400 h 2185987"/>
                  <a:gd name="connsiteX60" fmla="*/ 895350 w 2147888"/>
                  <a:gd name="connsiteY60" fmla="*/ 523875 h 2185987"/>
                  <a:gd name="connsiteX61" fmla="*/ 909638 w 2147888"/>
                  <a:gd name="connsiteY61" fmla="*/ 519112 h 2185987"/>
                  <a:gd name="connsiteX62" fmla="*/ 952500 w 2147888"/>
                  <a:gd name="connsiteY62" fmla="*/ 495300 h 2185987"/>
                  <a:gd name="connsiteX63" fmla="*/ 981075 w 2147888"/>
                  <a:gd name="connsiteY63" fmla="*/ 476250 h 2185987"/>
                  <a:gd name="connsiteX64" fmla="*/ 995363 w 2147888"/>
                  <a:gd name="connsiteY64" fmla="*/ 471487 h 2185987"/>
                  <a:gd name="connsiteX65" fmla="*/ 1028700 w 2147888"/>
                  <a:gd name="connsiteY65" fmla="*/ 452437 h 2185987"/>
                  <a:gd name="connsiteX66" fmla="*/ 1057275 w 2147888"/>
                  <a:gd name="connsiteY66" fmla="*/ 442912 h 2185987"/>
                  <a:gd name="connsiteX67" fmla="*/ 1071563 w 2147888"/>
                  <a:gd name="connsiteY67" fmla="*/ 438150 h 2185987"/>
                  <a:gd name="connsiteX68" fmla="*/ 1090613 w 2147888"/>
                  <a:gd name="connsiteY68" fmla="*/ 428625 h 2185987"/>
                  <a:gd name="connsiteX69" fmla="*/ 1104900 w 2147888"/>
                  <a:gd name="connsiteY69" fmla="*/ 423862 h 2185987"/>
                  <a:gd name="connsiteX70" fmla="*/ 1143000 w 2147888"/>
                  <a:gd name="connsiteY70" fmla="*/ 404812 h 2185987"/>
                  <a:gd name="connsiteX71" fmla="*/ 1157288 w 2147888"/>
                  <a:gd name="connsiteY71" fmla="*/ 395287 h 2185987"/>
                  <a:gd name="connsiteX72" fmla="*/ 1185863 w 2147888"/>
                  <a:gd name="connsiteY72" fmla="*/ 385762 h 2185987"/>
                  <a:gd name="connsiteX73" fmla="*/ 1214438 w 2147888"/>
                  <a:gd name="connsiteY73" fmla="*/ 366712 h 2185987"/>
                  <a:gd name="connsiteX74" fmla="*/ 1262063 w 2147888"/>
                  <a:gd name="connsiteY74" fmla="*/ 347662 h 2185987"/>
                  <a:gd name="connsiteX75" fmla="*/ 1295400 w 2147888"/>
                  <a:gd name="connsiteY75" fmla="*/ 338137 h 2185987"/>
                  <a:gd name="connsiteX76" fmla="*/ 1314450 w 2147888"/>
                  <a:gd name="connsiteY76" fmla="*/ 323850 h 2185987"/>
                  <a:gd name="connsiteX77" fmla="*/ 1343025 w 2147888"/>
                  <a:gd name="connsiteY77" fmla="*/ 314325 h 2185987"/>
                  <a:gd name="connsiteX78" fmla="*/ 1357313 w 2147888"/>
                  <a:gd name="connsiteY78" fmla="*/ 304800 h 2185987"/>
                  <a:gd name="connsiteX79" fmla="*/ 1371600 w 2147888"/>
                  <a:gd name="connsiteY79" fmla="*/ 300037 h 2185987"/>
                  <a:gd name="connsiteX80" fmla="*/ 1381125 w 2147888"/>
                  <a:gd name="connsiteY80" fmla="*/ 285750 h 2185987"/>
                  <a:gd name="connsiteX81" fmla="*/ 1409700 w 2147888"/>
                  <a:gd name="connsiteY81" fmla="*/ 276225 h 2185987"/>
                  <a:gd name="connsiteX82" fmla="*/ 1438275 w 2147888"/>
                  <a:gd name="connsiteY82" fmla="*/ 266700 h 2185987"/>
                  <a:gd name="connsiteX83" fmla="*/ 1452563 w 2147888"/>
                  <a:gd name="connsiteY83" fmla="*/ 261937 h 2185987"/>
                  <a:gd name="connsiteX84" fmla="*/ 1490663 w 2147888"/>
                  <a:gd name="connsiteY84" fmla="*/ 242887 h 2185987"/>
                  <a:gd name="connsiteX85" fmla="*/ 1504950 w 2147888"/>
                  <a:gd name="connsiteY85" fmla="*/ 233362 h 2185987"/>
                  <a:gd name="connsiteX86" fmla="*/ 1524000 w 2147888"/>
                  <a:gd name="connsiteY86" fmla="*/ 228600 h 2185987"/>
                  <a:gd name="connsiteX87" fmla="*/ 1538288 w 2147888"/>
                  <a:gd name="connsiteY87" fmla="*/ 219075 h 2185987"/>
                  <a:gd name="connsiteX88" fmla="*/ 1585913 w 2147888"/>
                  <a:gd name="connsiteY88" fmla="*/ 204787 h 2185987"/>
                  <a:gd name="connsiteX89" fmla="*/ 1614488 w 2147888"/>
                  <a:gd name="connsiteY89" fmla="*/ 190500 h 2185987"/>
                  <a:gd name="connsiteX90" fmla="*/ 1633538 w 2147888"/>
                  <a:gd name="connsiteY90" fmla="*/ 180975 h 2185987"/>
                  <a:gd name="connsiteX91" fmla="*/ 1685925 w 2147888"/>
                  <a:gd name="connsiteY91" fmla="*/ 161925 h 2185987"/>
                  <a:gd name="connsiteX92" fmla="*/ 1700213 w 2147888"/>
                  <a:gd name="connsiteY92" fmla="*/ 157162 h 2185987"/>
                  <a:gd name="connsiteX93" fmla="*/ 1771650 w 2147888"/>
                  <a:gd name="connsiteY93" fmla="*/ 104775 h 2185987"/>
                  <a:gd name="connsiteX94" fmla="*/ 1800225 w 2147888"/>
                  <a:gd name="connsiteY94" fmla="*/ 95250 h 2185987"/>
                  <a:gd name="connsiteX95" fmla="*/ 1814513 w 2147888"/>
                  <a:gd name="connsiteY95" fmla="*/ 90487 h 2185987"/>
                  <a:gd name="connsiteX96" fmla="*/ 1833563 w 2147888"/>
                  <a:gd name="connsiteY96" fmla="*/ 85725 h 2185987"/>
                  <a:gd name="connsiteX97" fmla="*/ 1847850 w 2147888"/>
                  <a:gd name="connsiteY97" fmla="*/ 80962 h 2185987"/>
                  <a:gd name="connsiteX98" fmla="*/ 1895475 w 2147888"/>
                  <a:gd name="connsiteY98" fmla="*/ 66675 h 2185987"/>
                  <a:gd name="connsiteX99" fmla="*/ 1909763 w 2147888"/>
                  <a:gd name="connsiteY99" fmla="*/ 61912 h 2185987"/>
                  <a:gd name="connsiteX100" fmla="*/ 1924050 w 2147888"/>
                  <a:gd name="connsiteY100" fmla="*/ 57150 h 2185987"/>
                  <a:gd name="connsiteX101" fmla="*/ 1971675 w 2147888"/>
                  <a:gd name="connsiteY101" fmla="*/ 38100 h 2185987"/>
                  <a:gd name="connsiteX102" fmla="*/ 1985963 w 2147888"/>
                  <a:gd name="connsiteY102" fmla="*/ 33337 h 2185987"/>
                  <a:gd name="connsiteX103" fmla="*/ 2000250 w 2147888"/>
                  <a:gd name="connsiteY103" fmla="*/ 23812 h 2185987"/>
                  <a:gd name="connsiteX104" fmla="*/ 2043113 w 2147888"/>
                  <a:gd name="connsiteY104" fmla="*/ 19050 h 2185987"/>
                  <a:gd name="connsiteX105" fmla="*/ 2076450 w 2147888"/>
                  <a:gd name="connsiteY105" fmla="*/ 9525 h 2185987"/>
                  <a:gd name="connsiteX106" fmla="*/ 2090738 w 2147888"/>
                  <a:gd name="connsiteY106" fmla="*/ 4762 h 2185987"/>
                  <a:gd name="connsiteX107" fmla="*/ 2133600 w 2147888"/>
                  <a:gd name="connsiteY107" fmla="*/ 0 h 2185987"/>
                  <a:gd name="connsiteX108" fmla="*/ 2133600 w 2147888"/>
                  <a:gd name="connsiteY108" fmla="*/ 2185987 h 2185987"/>
                  <a:gd name="connsiteX109" fmla="*/ 2147888 w 2147888"/>
                  <a:gd name="connsiteY109" fmla="*/ 2181225 h 21859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</a:cxnLst>
                <a:rect l="l" t="t" r="r" b="b"/>
                <a:pathLst>
                  <a:path w="2147888" h="2185987">
                    <a:moveTo>
                      <a:pt x="0" y="2185987"/>
                    </a:moveTo>
                    <a:cubicBezTo>
                      <a:pt x="1588" y="1701800"/>
                      <a:pt x="3175" y="1217612"/>
                      <a:pt x="4763" y="733425"/>
                    </a:cubicBezTo>
                    <a:lnTo>
                      <a:pt x="14288" y="1338262"/>
                    </a:lnTo>
                    <a:cubicBezTo>
                      <a:pt x="15875" y="1352550"/>
                      <a:pt x="18206" y="1366774"/>
                      <a:pt x="19050" y="1381125"/>
                    </a:cubicBezTo>
                    <a:cubicBezTo>
                      <a:pt x="21382" y="1420776"/>
                      <a:pt x="21080" y="1460562"/>
                      <a:pt x="23813" y="1500187"/>
                    </a:cubicBezTo>
                    <a:cubicBezTo>
                      <a:pt x="24263" y="1506717"/>
                      <a:pt x="27499" y="1512781"/>
                      <a:pt x="28575" y="1519237"/>
                    </a:cubicBezTo>
                    <a:cubicBezTo>
                      <a:pt x="34482" y="1554682"/>
                      <a:pt x="30064" y="1549600"/>
                      <a:pt x="38100" y="1576387"/>
                    </a:cubicBezTo>
                    <a:cubicBezTo>
                      <a:pt x="38110" y="1576420"/>
                      <a:pt x="50001" y="1612090"/>
                      <a:pt x="52388" y="1619250"/>
                    </a:cubicBezTo>
                    <a:cubicBezTo>
                      <a:pt x="53975" y="1624012"/>
                      <a:pt x="52388" y="1631949"/>
                      <a:pt x="57150" y="1633537"/>
                    </a:cubicBezTo>
                    <a:lnTo>
                      <a:pt x="71438" y="1638300"/>
                    </a:lnTo>
                    <a:cubicBezTo>
                      <a:pt x="73025" y="1630362"/>
                      <a:pt x="74070" y="1622297"/>
                      <a:pt x="76200" y="1614487"/>
                    </a:cubicBezTo>
                    <a:cubicBezTo>
                      <a:pt x="76210" y="1614450"/>
                      <a:pt x="88101" y="1578787"/>
                      <a:pt x="90488" y="1571625"/>
                    </a:cubicBezTo>
                    <a:cubicBezTo>
                      <a:pt x="90490" y="1571620"/>
                      <a:pt x="100009" y="1543055"/>
                      <a:pt x="100013" y="1543050"/>
                    </a:cubicBezTo>
                    <a:lnTo>
                      <a:pt x="109538" y="1528762"/>
                    </a:lnTo>
                    <a:cubicBezTo>
                      <a:pt x="111125" y="1520825"/>
                      <a:pt x="112170" y="1512759"/>
                      <a:pt x="114300" y="1504950"/>
                    </a:cubicBezTo>
                    <a:cubicBezTo>
                      <a:pt x="116942" y="1495264"/>
                      <a:pt x="121390" y="1486115"/>
                      <a:pt x="123825" y="1476375"/>
                    </a:cubicBezTo>
                    <a:cubicBezTo>
                      <a:pt x="125413" y="1470025"/>
                      <a:pt x="126707" y="1463594"/>
                      <a:pt x="128588" y="1457325"/>
                    </a:cubicBezTo>
                    <a:cubicBezTo>
                      <a:pt x="131473" y="1447708"/>
                      <a:pt x="136144" y="1438595"/>
                      <a:pt x="138113" y="1428750"/>
                    </a:cubicBezTo>
                    <a:cubicBezTo>
                      <a:pt x="140834" y="1415143"/>
                      <a:pt x="143600" y="1399348"/>
                      <a:pt x="147638" y="1385887"/>
                    </a:cubicBezTo>
                    <a:cubicBezTo>
                      <a:pt x="150523" y="1376270"/>
                      <a:pt x="153988" y="1366837"/>
                      <a:pt x="157163" y="1357312"/>
                    </a:cubicBezTo>
                    <a:cubicBezTo>
                      <a:pt x="158750" y="1352550"/>
                      <a:pt x="159141" y="1347202"/>
                      <a:pt x="161925" y="1343025"/>
                    </a:cubicBezTo>
                    <a:cubicBezTo>
                      <a:pt x="165100" y="1338262"/>
                      <a:pt x="169125" y="1333968"/>
                      <a:pt x="171450" y="1328737"/>
                    </a:cubicBezTo>
                    <a:cubicBezTo>
                      <a:pt x="175528" y="1319562"/>
                      <a:pt x="175406" y="1308516"/>
                      <a:pt x="180975" y="1300162"/>
                    </a:cubicBezTo>
                    <a:cubicBezTo>
                      <a:pt x="196070" y="1277521"/>
                      <a:pt x="188689" y="1291306"/>
                      <a:pt x="200025" y="1257300"/>
                    </a:cubicBezTo>
                    <a:cubicBezTo>
                      <a:pt x="201613" y="1252537"/>
                      <a:pt x="202003" y="1247189"/>
                      <a:pt x="204788" y="1243012"/>
                    </a:cubicBezTo>
                    <a:lnTo>
                      <a:pt x="223838" y="1214437"/>
                    </a:lnTo>
                    <a:cubicBezTo>
                      <a:pt x="227013" y="1204912"/>
                      <a:pt x="227794" y="1194216"/>
                      <a:pt x="233363" y="1185862"/>
                    </a:cubicBezTo>
                    <a:lnTo>
                      <a:pt x="252413" y="1157287"/>
                    </a:lnTo>
                    <a:cubicBezTo>
                      <a:pt x="263748" y="1123282"/>
                      <a:pt x="256369" y="1137066"/>
                      <a:pt x="271463" y="1114425"/>
                    </a:cubicBezTo>
                    <a:cubicBezTo>
                      <a:pt x="283118" y="1079460"/>
                      <a:pt x="273889" y="1092950"/>
                      <a:pt x="295275" y="1071562"/>
                    </a:cubicBezTo>
                    <a:cubicBezTo>
                      <a:pt x="304008" y="1045367"/>
                      <a:pt x="294791" y="1068838"/>
                      <a:pt x="309563" y="1042987"/>
                    </a:cubicBezTo>
                    <a:cubicBezTo>
                      <a:pt x="313085" y="1036823"/>
                      <a:pt x="315435" y="1030025"/>
                      <a:pt x="319088" y="1023937"/>
                    </a:cubicBezTo>
                    <a:cubicBezTo>
                      <a:pt x="324978" y="1014121"/>
                      <a:pt x="331788" y="1004887"/>
                      <a:pt x="338138" y="995362"/>
                    </a:cubicBezTo>
                    <a:cubicBezTo>
                      <a:pt x="345673" y="984059"/>
                      <a:pt x="353094" y="972357"/>
                      <a:pt x="361950" y="962025"/>
                    </a:cubicBezTo>
                    <a:cubicBezTo>
                      <a:pt x="366333" y="956911"/>
                      <a:pt x="371926" y="952911"/>
                      <a:pt x="376238" y="947737"/>
                    </a:cubicBezTo>
                    <a:cubicBezTo>
                      <a:pt x="379902" y="943340"/>
                      <a:pt x="382099" y="937847"/>
                      <a:pt x="385763" y="933450"/>
                    </a:cubicBezTo>
                    <a:cubicBezTo>
                      <a:pt x="390075" y="928276"/>
                      <a:pt x="395738" y="924336"/>
                      <a:pt x="400050" y="919162"/>
                    </a:cubicBezTo>
                    <a:cubicBezTo>
                      <a:pt x="403714" y="914765"/>
                      <a:pt x="405746" y="909129"/>
                      <a:pt x="409575" y="904875"/>
                    </a:cubicBezTo>
                    <a:cubicBezTo>
                      <a:pt x="420088" y="893194"/>
                      <a:pt x="434195" y="884613"/>
                      <a:pt x="442913" y="871537"/>
                    </a:cubicBezTo>
                    <a:cubicBezTo>
                      <a:pt x="446088" y="866775"/>
                      <a:pt x="448391" y="861297"/>
                      <a:pt x="452438" y="857250"/>
                    </a:cubicBezTo>
                    <a:cubicBezTo>
                      <a:pt x="456485" y="853203"/>
                      <a:pt x="462678" y="851772"/>
                      <a:pt x="466725" y="847725"/>
                    </a:cubicBezTo>
                    <a:cubicBezTo>
                      <a:pt x="502168" y="812282"/>
                      <a:pt x="461630" y="841597"/>
                      <a:pt x="495300" y="819150"/>
                    </a:cubicBezTo>
                    <a:cubicBezTo>
                      <a:pt x="503768" y="806448"/>
                      <a:pt x="506417" y="800449"/>
                      <a:pt x="519113" y="790575"/>
                    </a:cubicBezTo>
                    <a:cubicBezTo>
                      <a:pt x="528149" y="783547"/>
                      <a:pt x="538163" y="777875"/>
                      <a:pt x="547688" y="771525"/>
                    </a:cubicBezTo>
                    <a:cubicBezTo>
                      <a:pt x="552450" y="768350"/>
                      <a:pt x="557928" y="766047"/>
                      <a:pt x="561975" y="762000"/>
                    </a:cubicBezTo>
                    <a:cubicBezTo>
                      <a:pt x="603709" y="720266"/>
                      <a:pt x="550775" y="771332"/>
                      <a:pt x="590550" y="738187"/>
                    </a:cubicBezTo>
                    <a:cubicBezTo>
                      <a:pt x="614333" y="718369"/>
                      <a:pt x="594018" y="727507"/>
                      <a:pt x="619125" y="719137"/>
                    </a:cubicBezTo>
                    <a:cubicBezTo>
                      <a:pt x="623888" y="714375"/>
                      <a:pt x="628239" y="709162"/>
                      <a:pt x="633413" y="704850"/>
                    </a:cubicBezTo>
                    <a:cubicBezTo>
                      <a:pt x="637810" y="701186"/>
                      <a:pt x="643653" y="699372"/>
                      <a:pt x="647700" y="695325"/>
                    </a:cubicBezTo>
                    <a:cubicBezTo>
                      <a:pt x="651747" y="691277"/>
                      <a:pt x="652828" y="684701"/>
                      <a:pt x="657225" y="681037"/>
                    </a:cubicBezTo>
                    <a:cubicBezTo>
                      <a:pt x="677529" y="664117"/>
                      <a:pt x="684856" y="679119"/>
                      <a:pt x="704850" y="652462"/>
                    </a:cubicBezTo>
                    <a:cubicBezTo>
                      <a:pt x="722150" y="629396"/>
                      <a:pt x="711608" y="635922"/>
                      <a:pt x="733425" y="628650"/>
                    </a:cubicBezTo>
                    <a:cubicBezTo>
                      <a:pt x="738188" y="625475"/>
                      <a:pt x="742743" y="621965"/>
                      <a:pt x="747713" y="619125"/>
                    </a:cubicBezTo>
                    <a:cubicBezTo>
                      <a:pt x="753877" y="615603"/>
                      <a:pt x="760986" y="613727"/>
                      <a:pt x="766763" y="609600"/>
                    </a:cubicBezTo>
                    <a:cubicBezTo>
                      <a:pt x="772244" y="605685"/>
                      <a:pt x="775569" y="599227"/>
                      <a:pt x="781050" y="595312"/>
                    </a:cubicBezTo>
                    <a:cubicBezTo>
                      <a:pt x="786827" y="591185"/>
                      <a:pt x="794080" y="589550"/>
                      <a:pt x="800100" y="585787"/>
                    </a:cubicBezTo>
                    <a:cubicBezTo>
                      <a:pt x="806831" y="581580"/>
                      <a:pt x="812647" y="576052"/>
                      <a:pt x="819150" y="571500"/>
                    </a:cubicBezTo>
                    <a:cubicBezTo>
                      <a:pt x="828528" y="564935"/>
                      <a:pt x="838200" y="558800"/>
                      <a:pt x="847725" y="552450"/>
                    </a:cubicBezTo>
                    <a:cubicBezTo>
                      <a:pt x="852488" y="549275"/>
                      <a:pt x="856893" y="545485"/>
                      <a:pt x="862013" y="542925"/>
                    </a:cubicBezTo>
                    <a:cubicBezTo>
                      <a:pt x="868363" y="539750"/>
                      <a:pt x="874899" y="536922"/>
                      <a:pt x="881063" y="533400"/>
                    </a:cubicBezTo>
                    <a:cubicBezTo>
                      <a:pt x="886033" y="530560"/>
                      <a:pt x="890231" y="526435"/>
                      <a:pt x="895350" y="523875"/>
                    </a:cubicBezTo>
                    <a:cubicBezTo>
                      <a:pt x="899840" y="521630"/>
                      <a:pt x="905249" y="521550"/>
                      <a:pt x="909638" y="519112"/>
                    </a:cubicBezTo>
                    <a:cubicBezTo>
                      <a:pt x="958763" y="491820"/>
                      <a:pt x="920173" y="506075"/>
                      <a:pt x="952500" y="495300"/>
                    </a:cubicBezTo>
                    <a:cubicBezTo>
                      <a:pt x="962025" y="488950"/>
                      <a:pt x="970215" y="479870"/>
                      <a:pt x="981075" y="476250"/>
                    </a:cubicBezTo>
                    <a:cubicBezTo>
                      <a:pt x="985838" y="474662"/>
                      <a:pt x="990873" y="473732"/>
                      <a:pt x="995363" y="471487"/>
                    </a:cubicBezTo>
                    <a:cubicBezTo>
                      <a:pt x="1029727" y="454304"/>
                      <a:pt x="986954" y="469135"/>
                      <a:pt x="1028700" y="452437"/>
                    </a:cubicBezTo>
                    <a:cubicBezTo>
                      <a:pt x="1038022" y="448708"/>
                      <a:pt x="1047750" y="446087"/>
                      <a:pt x="1057275" y="442912"/>
                    </a:cubicBezTo>
                    <a:cubicBezTo>
                      <a:pt x="1062038" y="441325"/>
                      <a:pt x="1067073" y="440395"/>
                      <a:pt x="1071563" y="438150"/>
                    </a:cubicBezTo>
                    <a:cubicBezTo>
                      <a:pt x="1077913" y="434975"/>
                      <a:pt x="1084088" y="431422"/>
                      <a:pt x="1090613" y="428625"/>
                    </a:cubicBezTo>
                    <a:cubicBezTo>
                      <a:pt x="1095227" y="426647"/>
                      <a:pt x="1100330" y="425939"/>
                      <a:pt x="1104900" y="423862"/>
                    </a:cubicBezTo>
                    <a:cubicBezTo>
                      <a:pt x="1117826" y="417986"/>
                      <a:pt x="1131186" y="412688"/>
                      <a:pt x="1143000" y="404812"/>
                    </a:cubicBezTo>
                    <a:cubicBezTo>
                      <a:pt x="1147763" y="401637"/>
                      <a:pt x="1152057" y="397612"/>
                      <a:pt x="1157288" y="395287"/>
                    </a:cubicBezTo>
                    <a:cubicBezTo>
                      <a:pt x="1166463" y="391209"/>
                      <a:pt x="1177509" y="391331"/>
                      <a:pt x="1185863" y="385762"/>
                    </a:cubicBezTo>
                    <a:cubicBezTo>
                      <a:pt x="1195388" y="379412"/>
                      <a:pt x="1203578" y="370332"/>
                      <a:pt x="1214438" y="366712"/>
                    </a:cubicBezTo>
                    <a:cubicBezTo>
                      <a:pt x="1279485" y="345030"/>
                      <a:pt x="1213006" y="368686"/>
                      <a:pt x="1262063" y="347662"/>
                    </a:cubicBezTo>
                    <a:cubicBezTo>
                      <a:pt x="1271624" y="343564"/>
                      <a:pt x="1285739" y="340553"/>
                      <a:pt x="1295400" y="338137"/>
                    </a:cubicBezTo>
                    <a:cubicBezTo>
                      <a:pt x="1301750" y="333375"/>
                      <a:pt x="1307351" y="327400"/>
                      <a:pt x="1314450" y="323850"/>
                    </a:cubicBezTo>
                    <a:cubicBezTo>
                      <a:pt x="1323430" y="319360"/>
                      <a:pt x="1343025" y="314325"/>
                      <a:pt x="1343025" y="314325"/>
                    </a:cubicBezTo>
                    <a:cubicBezTo>
                      <a:pt x="1347788" y="311150"/>
                      <a:pt x="1352193" y="307360"/>
                      <a:pt x="1357313" y="304800"/>
                    </a:cubicBezTo>
                    <a:cubicBezTo>
                      <a:pt x="1361803" y="302555"/>
                      <a:pt x="1367680" y="303173"/>
                      <a:pt x="1371600" y="300037"/>
                    </a:cubicBezTo>
                    <a:cubicBezTo>
                      <a:pt x="1376069" y="296461"/>
                      <a:pt x="1376271" y="288783"/>
                      <a:pt x="1381125" y="285750"/>
                    </a:cubicBezTo>
                    <a:cubicBezTo>
                      <a:pt x="1389639" y="280429"/>
                      <a:pt x="1400175" y="279400"/>
                      <a:pt x="1409700" y="276225"/>
                    </a:cubicBezTo>
                    <a:lnTo>
                      <a:pt x="1438275" y="266700"/>
                    </a:lnTo>
                    <a:cubicBezTo>
                      <a:pt x="1443038" y="265112"/>
                      <a:pt x="1448073" y="264182"/>
                      <a:pt x="1452563" y="261937"/>
                    </a:cubicBezTo>
                    <a:cubicBezTo>
                      <a:pt x="1465263" y="255587"/>
                      <a:pt x="1478849" y="250763"/>
                      <a:pt x="1490663" y="242887"/>
                    </a:cubicBezTo>
                    <a:cubicBezTo>
                      <a:pt x="1495425" y="239712"/>
                      <a:pt x="1499689" y="235617"/>
                      <a:pt x="1504950" y="233362"/>
                    </a:cubicBezTo>
                    <a:cubicBezTo>
                      <a:pt x="1510966" y="230784"/>
                      <a:pt x="1517650" y="230187"/>
                      <a:pt x="1524000" y="228600"/>
                    </a:cubicBezTo>
                    <a:cubicBezTo>
                      <a:pt x="1528763" y="225425"/>
                      <a:pt x="1533027" y="221330"/>
                      <a:pt x="1538288" y="219075"/>
                    </a:cubicBezTo>
                    <a:cubicBezTo>
                      <a:pt x="1556920" y="211090"/>
                      <a:pt x="1566711" y="217589"/>
                      <a:pt x="1585913" y="204787"/>
                    </a:cubicBezTo>
                    <a:cubicBezTo>
                      <a:pt x="1613370" y="186482"/>
                      <a:pt x="1586882" y="202330"/>
                      <a:pt x="1614488" y="190500"/>
                    </a:cubicBezTo>
                    <a:cubicBezTo>
                      <a:pt x="1621014" y="187703"/>
                      <a:pt x="1627050" y="183858"/>
                      <a:pt x="1633538" y="180975"/>
                    </a:cubicBezTo>
                    <a:cubicBezTo>
                      <a:pt x="1653421" y="172138"/>
                      <a:pt x="1664802" y="168966"/>
                      <a:pt x="1685925" y="161925"/>
                    </a:cubicBezTo>
                    <a:lnTo>
                      <a:pt x="1700213" y="157162"/>
                    </a:lnTo>
                    <a:cubicBezTo>
                      <a:pt x="1700367" y="157042"/>
                      <a:pt x="1760741" y="108411"/>
                      <a:pt x="1771650" y="104775"/>
                    </a:cubicBezTo>
                    <a:lnTo>
                      <a:pt x="1800225" y="95250"/>
                    </a:lnTo>
                    <a:cubicBezTo>
                      <a:pt x="1804988" y="93662"/>
                      <a:pt x="1809643" y="91704"/>
                      <a:pt x="1814513" y="90487"/>
                    </a:cubicBezTo>
                    <a:cubicBezTo>
                      <a:pt x="1820863" y="88900"/>
                      <a:pt x="1827269" y="87523"/>
                      <a:pt x="1833563" y="85725"/>
                    </a:cubicBezTo>
                    <a:cubicBezTo>
                      <a:pt x="1838390" y="84346"/>
                      <a:pt x="1843023" y="82341"/>
                      <a:pt x="1847850" y="80962"/>
                    </a:cubicBezTo>
                    <a:cubicBezTo>
                      <a:pt x="1898247" y="66563"/>
                      <a:pt x="1827548" y="89318"/>
                      <a:pt x="1895475" y="66675"/>
                    </a:cubicBezTo>
                    <a:lnTo>
                      <a:pt x="1909763" y="61912"/>
                    </a:lnTo>
                    <a:cubicBezTo>
                      <a:pt x="1914525" y="60325"/>
                      <a:pt x="1919560" y="59395"/>
                      <a:pt x="1924050" y="57150"/>
                    </a:cubicBezTo>
                    <a:cubicBezTo>
                      <a:pt x="1952081" y="43134"/>
                      <a:pt x="1936363" y="49871"/>
                      <a:pt x="1971675" y="38100"/>
                    </a:cubicBezTo>
                    <a:cubicBezTo>
                      <a:pt x="1976438" y="36512"/>
                      <a:pt x="1981786" y="36122"/>
                      <a:pt x="1985963" y="33337"/>
                    </a:cubicBezTo>
                    <a:cubicBezTo>
                      <a:pt x="1990725" y="30162"/>
                      <a:pt x="1994697" y="25200"/>
                      <a:pt x="2000250" y="23812"/>
                    </a:cubicBezTo>
                    <a:cubicBezTo>
                      <a:pt x="2014196" y="20326"/>
                      <a:pt x="2028825" y="20637"/>
                      <a:pt x="2043113" y="19050"/>
                    </a:cubicBezTo>
                    <a:cubicBezTo>
                      <a:pt x="2077362" y="7632"/>
                      <a:pt x="2034598" y="21483"/>
                      <a:pt x="2076450" y="9525"/>
                    </a:cubicBezTo>
                    <a:cubicBezTo>
                      <a:pt x="2081277" y="8146"/>
                      <a:pt x="2085786" y="5587"/>
                      <a:pt x="2090738" y="4762"/>
                    </a:cubicBezTo>
                    <a:cubicBezTo>
                      <a:pt x="2104918" y="2399"/>
                      <a:pt x="2133600" y="0"/>
                      <a:pt x="2133600" y="0"/>
                    </a:cubicBezTo>
                    <a:lnTo>
                      <a:pt x="2133600" y="2185987"/>
                    </a:lnTo>
                    <a:lnTo>
                      <a:pt x="2147888" y="2181225"/>
                    </a:lnTo>
                  </a:path>
                </a:pathLst>
              </a:custGeom>
              <a:no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55" name="Rectangle 54"/>
            <p:cNvSpPr/>
            <p:nvPr/>
          </p:nvSpPr>
          <p:spPr>
            <a:xfrm>
              <a:off x="1112978" y="4504439"/>
              <a:ext cx="449613" cy="28811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2800" b="1" dirty="0" err="1"/>
                <a:t>E</a:t>
              </a:r>
              <a:r>
                <a:rPr lang="en-GB" sz="2800" b="1" baseline="-25000" dirty="0" err="1"/>
                <a:t>hard</a:t>
              </a:r>
              <a:endParaRPr lang="en-GB" sz="2800" b="1" dirty="0"/>
            </a:p>
          </p:txBody>
        </p:sp>
        <p:sp>
          <p:nvSpPr>
            <p:cNvPr id="56" name="Rectangle 55"/>
            <p:cNvSpPr/>
            <p:nvPr/>
          </p:nvSpPr>
          <p:spPr>
            <a:xfrm>
              <a:off x="916831" y="5062419"/>
              <a:ext cx="444705" cy="28811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2800" b="1" dirty="0" err="1"/>
                <a:t>E</a:t>
              </a:r>
              <a:r>
                <a:rPr lang="en-GB" sz="2800" b="1" baseline="-25000" dirty="0" err="1"/>
                <a:t>heat</a:t>
              </a:r>
              <a:endParaRPr lang="en-GB" sz="2800" b="1" dirty="0"/>
            </a:p>
          </p:txBody>
        </p:sp>
        <p:sp>
          <p:nvSpPr>
            <p:cNvPr id="59" name="Rectangle 58"/>
            <p:cNvSpPr/>
            <p:nvPr/>
          </p:nvSpPr>
          <p:spPr>
            <a:xfrm>
              <a:off x="414356" y="4201004"/>
              <a:ext cx="260573" cy="28811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2800" b="1" dirty="0" err="1">
                  <a:solidFill>
                    <a:srgbClr val="FF0000"/>
                  </a:solidFill>
                </a:rPr>
                <a:t>E</a:t>
              </a:r>
              <a:r>
                <a:rPr lang="en-GB" sz="2800" b="1" baseline="-25000" dirty="0" err="1">
                  <a:solidFill>
                    <a:srgbClr val="FF0000"/>
                  </a:solidFill>
                </a:rPr>
                <a:t>g</a:t>
              </a:r>
              <a:endParaRPr lang="en-GB" sz="2800" b="1" dirty="0">
                <a:solidFill>
                  <a:srgbClr val="FF0000"/>
                </a:solidFill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167436" y="3965965"/>
              <a:ext cx="178483" cy="2881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2800" dirty="0"/>
                <a:t>τ</a:t>
              </a:r>
              <a:endParaRPr lang="en-GB" sz="2800" dirty="0"/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2045024" y="5258236"/>
              <a:ext cx="483897" cy="2881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</a:lstStyle>
            <a:p>
              <a:r>
                <a:rPr lang="en-GB" sz="2800" dirty="0"/>
                <a:t>d(m)</a:t>
              </a:r>
            </a:p>
          </p:txBody>
        </p:sp>
        <p:cxnSp>
          <p:nvCxnSpPr>
            <p:cNvPr id="65" name="Straight Arrow Connector 64"/>
            <p:cNvCxnSpPr>
              <a:stCxn id="39" idx="1"/>
            </p:cNvCxnSpPr>
            <p:nvPr/>
          </p:nvCxnSpPr>
          <p:spPr>
            <a:xfrm>
              <a:off x="443574" y="5405961"/>
              <a:ext cx="1632876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Arrow Connector 71"/>
            <p:cNvCxnSpPr/>
            <p:nvPr/>
          </p:nvCxnSpPr>
          <p:spPr>
            <a:xfrm rot="16200000">
              <a:off x="-374568" y="4607778"/>
              <a:ext cx="1632876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5" name="Group 74"/>
          <p:cNvGrpSpPr/>
          <p:nvPr/>
        </p:nvGrpSpPr>
        <p:grpSpPr>
          <a:xfrm>
            <a:off x="4766720" y="1028080"/>
            <a:ext cx="4297796" cy="3181834"/>
            <a:chOff x="1988062" y="3773085"/>
            <a:chExt cx="2366602" cy="1752092"/>
          </a:xfrm>
        </p:grpSpPr>
        <p:sp>
          <p:nvSpPr>
            <p:cNvPr id="54" name="Freeform 53"/>
            <p:cNvSpPr/>
            <p:nvPr/>
          </p:nvSpPr>
          <p:spPr>
            <a:xfrm>
              <a:off x="2330644" y="4259144"/>
              <a:ext cx="171450" cy="966788"/>
            </a:xfrm>
            <a:custGeom>
              <a:avLst/>
              <a:gdLst>
                <a:gd name="connsiteX0" fmla="*/ 0 w 171450"/>
                <a:gd name="connsiteY0" fmla="*/ 966788 h 966788"/>
                <a:gd name="connsiteX1" fmla="*/ 0 w 171450"/>
                <a:gd name="connsiteY1" fmla="*/ 0 h 966788"/>
                <a:gd name="connsiteX2" fmla="*/ 9525 w 171450"/>
                <a:gd name="connsiteY2" fmla="*/ 714375 h 966788"/>
                <a:gd name="connsiteX3" fmla="*/ 23813 w 171450"/>
                <a:gd name="connsiteY3" fmla="*/ 866775 h 966788"/>
                <a:gd name="connsiteX4" fmla="*/ 42863 w 171450"/>
                <a:gd name="connsiteY4" fmla="*/ 900113 h 966788"/>
                <a:gd name="connsiteX5" fmla="*/ 52388 w 171450"/>
                <a:gd name="connsiteY5" fmla="*/ 914400 h 966788"/>
                <a:gd name="connsiteX6" fmla="*/ 66675 w 171450"/>
                <a:gd name="connsiteY6" fmla="*/ 923925 h 966788"/>
                <a:gd name="connsiteX7" fmla="*/ 85725 w 171450"/>
                <a:gd name="connsiteY7" fmla="*/ 938213 h 966788"/>
                <a:gd name="connsiteX8" fmla="*/ 119063 w 171450"/>
                <a:gd name="connsiteY8" fmla="*/ 947738 h 966788"/>
                <a:gd name="connsiteX9" fmla="*/ 152400 w 171450"/>
                <a:gd name="connsiteY9" fmla="*/ 957263 h 966788"/>
                <a:gd name="connsiteX10" fmla="*/ 171450 w 171450"/>
                <a:gd name="connsiteY10" fmla="*/ 962025 h 966788"/>
                <a:gd name="connsiteX11" fmla="*/ 0 w 171450"/>
                <a:gd name="connsiteY11" fmla="*/ 966788 h 966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71450" h="966788">
                  <a:moveTo>
                    <a:pt x="0" y="966788"/>
                  </a:moveTo>
                  <a:lnTo>
                    <a:pt x="0" y="0"/>
                  </a:lnTo>
                  <a:lnTo>
                    <a:pt x="9525" y="714375"/>
                  </a:lnTo>
                  <a:lnTo>
                    <a:pt x="23813" y="866775"/>
                  </a:lnTo>
                  <a:lnTo>
                    <a:pt x="42863" y="900113"/>
                  </a:lnTo>
                  <a:lnTo>
                    <a:pt x="52388" y="914400"/>
                  </a:lnTo>
                  <a:lnTo>
                    <a:pt x="66675" y="923925"/>
                  </a:lnTo>
                  <a:lnTo>
                    <a:pt x="85725" y="938213"/>
                  </a:lnTo>
                  <a:lnTo>
                    <a:pt x="119063" y="947738"/>
                  </a:lnTo>
                  <a:lnTo>
                    <a:pt x="152400" y="957263"/>
                  </a:lnTo>
                  <a:lnTo>
                    <a:pt x="171450" y="962025"/>
                  </a:lnTo>
                  <a:lnTo>
                    <a:pt x="0" y="966788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7" name="Rectangle 46"/>
            <p:cNvSpPr/>
            <p:nvPr/>
          </p:nvSpPr>
          <p:spPr>
            <a:xfrm>
              <a:off x="2317536" y="5237063"/>
              <a:ext cx="1351523" cy="155592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32" name="Group 31"/>
            <p:cNvGrpSpPr>
              <a:grpSpLocks noChangeAspect="1"/>
            </p:cNvGrpSpPr>
            <p:nvPr/>
          </p:nvGrpSpPr>
          <p:grpSpPr>
            <a:xfrm>
              <a:off x="2285356" y="3961968"/>
              <a:ext cx="1440000" cy="1440000"/>
              <a:chOff x="1228725" y="604838"/>
              <a:chExt cx="2314575" cy="2314575"/>
            </a:xfrm>
          </p:grpSpPr>
          <p:sp>
            <p:nvSpPr>
              <p:cNvPr id="33" name="Freeform 32"/>
              <p:cNvSpPr/>
              <p:nvPr/>
            </p:nvSpPr>
            <p:spPr>
              <a:xfrm>
                <a:off x="1228725" y="604838"/>
                <a:ext cx="2314575" cy="2309812"/>
              </a:xfrm>
              <a:custGeom>
                <a:avLst/>
                <a:gdLst>
                  <a:gd name="connsiteX0" fmla="*/ 0 w 2314575"/>
                  <a:gd name="connsiteY0" fmla="*/ 0 h 2309812"/>
                  <a:gd name="connsiteX1" fmla="*/ 0 w 2314575"/>
                  <a:gd name="connsiteY1" fmla="*/ 2309812 h 2309812"/>
                  <a:gd name="connsiteX2" fmla="*/ 2314575 w 2314575"/>
                  <a:gd name="connsiteY2" fmla="*/ 2309812 h 2309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314575" h="2309812">
                    <a:moveTo>
                      <a:pt x="0" y="0"/>
                    </a:moveTo>
                    <a:lnTo>
                      <a:pt x="0" y="2309812"/>
                    </a:lnTo>
                    <a:lnTo>
                      <a:pt x="2314575" y="2309812"/>
                    </a:ln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4" name="Freeform 33"/>
              <p:cNvSpPr/>
              <p:nvPr/>
            </p:nvSpPr>
            <p:spPr>
              <a:xfrm>
                <a:off x="1304925" y="1090613"/>
                <a:ext cx="2147888" cy="1828800"/>
              </a:xfrm>
              <a:custGeom>
                <a:avLst/>
                <a:gdLst>
                  <a:gd name="connsiteX0" fmla="*/ 0 w 2147888"/>
                  <a:gd name="connsiteY0" fmla="*/ 1819275 h 1828800"/>
                  <a:gd name="connsiteX1" fmla="*/ 0 w 2147888"/>
                  <a:gd name="connsiteY1" fmla="*/ 0 h 1828800"/>
                  <a:gd name="connsiteX2" fmla="*/ 0 w 2147888"/>
                  <a:gd name="connsiteY2" fmla="*/ 923925 h 1828800"/>
                  <a:gd name="connsiteX3" fmla="*/ 4763 w 2147888"/>
                  <a:gd name="connsiteY3" fmla="*/ 1138237 h 1828800"/>
                  <a:gd name="connsiteX4" fmla="*/ 9525 w 2147888"/>
                  <a:gd name="connsiteY4" fmla="*/ 1162050 h 1828800"/>
                  <a:gd name="connsiteX5" fmla="*/ 19050 w 2147888"/>
                  <a:gd name="connsiteY5" fmla="*/ 1219200 h 1828800"/>
                  <a:gd name="connsiteX6" fmla="*/ 23813 w 2147888"/>
                  <a:gd name="connsiteY6" fmla="*/ 1285875 h 1828800"/>
                  <a:gd name="connsiteX7" fmla="*/ 28575 w 2147888"/>
                  <a:gd name="connsiteY7" fmla="*/ 1304925 h 1828800"/>
                  <a:gd name="connsiteX8" fmla="*/ 33338 w 2147888"/>
                  <a:gd name="connsiteY8" fmla="*/ 1338262 h 1828800"/>
                  <a:gd name="connsiteX9" fmla="*/ 38100 w 2147888"/>
                  <a:gd name="connsiteY9" fmla="*/ 1381125 h 1828800"/>
                  <a:gd name="connsiteX10" fmla="*/ 66675 w 2147888"/>
                  <a:gd name="connsiteY10" fmla="*/ 1438275 h 1828800"/>
                  <a:gd name="connsiteX11" fmla="*/ 104775 w 2147888"/>
                  <a:gd name="connsiteY11" fmla="*/ 1481137 h 1828800"/>
                  <a:gd name="connsiteX12" fmla="*/ 133350 w 2147888"/>
                  <a:gd name="connsiteY12" fmla="*/ 1500187 h 1828800"/>
                  <a:gd name="connsiteX13" fmla="*/ 161925 w 2147888"/>
                  <a:gd name="connsiteY13" fmla="*/ 1519237 h 1828800"/>
                  <a:gd name="connsiteX14" fmla="*/ 176213 w 2147888"/>
                  <a:gd name="connsiteY14" fmla="*/ 1524000 h 1828800"/>
                  <a:gd name="connsiteX15" fmla="*/ 223838 w 2147888"/>
                  <a:gd name="connsiteY15" fmla="*/ 1533525 h 1828800"/>
                  <a:gd name="connsiteX16" fmla="*/ 319088 w 2147888"/>
                  <a:gd name="connsiteY16" fmla="*/ 1538287 h 1828800"/>
                  <a:gd name="connsiteX17" fmla="*/ 395288 w 2147888"/>
                  <a:gd name="connsiteY17" fmla="*/ 1547812 h 1828800"/>
                  <a:gd name="connsiteX18" fmla="*/ 419100 w 2147888"/>
                  <a:gd name="connsiteY18" fmla="*/ 1552575 h 1828800"/>
                  <a:gd name="connsiteX19" fmla="*/ 452438 w 2147888"/>
                  <a:gd name="connsiteY19" fmla="*/ 1557337 h 1828800"/>
                  <a:gd name="connsiteX20" fmla="*/ 476250 w 2147888"/>
                  <a:gd name="connsiteY20" fmla="*/ 1562100 h 1828800"/>
                  <a:gd name="connsiteX21" fmla="*/ 542925 w 2147888"/>
                  <a:gd name="connsiteY21" fmla="*/ 1566862 h 1828800"/>
                  <a:gd name="connsiteX22" fmla="*/ 576263 w 2147888"/>
                  <a:gd name="connsiteY22" fmla="*/ 1571625 h 1828800"/>
                  <a:gd name="connsiteX23" fmla="*/ 600075 w 2147888"/>
                  <a:gd name="connsiteY23" fmla="*/ 1576387 h 1828800"/>
                  <a:gd name="connsiteX24" fmla="*/ 638175 w 2147888"/>
                  <a:gd name="connsiteY24" fmla="*/ 1581150 h 1828800"/>
                  <a:gd name="connsiteX25" fmla="*/ 681038 w 2147888"/>
                  <a:gd name="connsiteY25" fmla="*/ 1590675 h 1828800"/>
                  <a:gd name="connsiteX26" fmla="*/ 723900 w 2147888"/>
                  <a:gd name="connsiteY26" fmla="*/ 1595437 h 1828800"/>
                  <a:gd name="connsiteX27" fmla="*/ 900113 w 2147888"/>
                  <a:gd name="connsiteY27" fmla="*/ 1604962 h 1828800"/>
                  <a:gd name="connsiteX28" fmla="*/ 928688 w 2147888"/>
                  <a:gd name="connsiteY28" fmla="*/ 1609725 h 1828800"/>
                  <a:gd name="connsiteX29" fmla="*/ 952500 w 2147888"/>
                  <a:gd name="connsiteY29" fmla="*/ 1614487 h 1828800"/>
                  <a:gd name="connsiteX30" fmla="*/ 1052513 w 2147888"/>
                  <a:gd name="connsiteY30" fmla="*/ 1619250 h 1828800"/>
                  <a:gd name="connsiteX31" fmla="*/ 1119188 w 2147888"/>
                  <a:gd name="connsiteY31" fmla="*/ 1624012 h 1828800"/>
                  <a:gd name="connsiteX32" fmla="*/ 1181100 w 2147888"/>
                  <a:gd name="connsiteY32" fmla="*/ 1633537 h 1828800"/>
                  <a:gd name="connsiteX33" fmla="*/ 1266825 w 2147888"/>
                  <a:gd name="connsiteY33" fmla="*/ 1638300 h 1828800"/>
                  <a:gd name="connsiteX34" fmla="*/ 1800225 w 2147888"/>
                  <a:gd name="connsiteY34" fmla="*/ 1633537 h 1828800"/>
                  <a:gd name="connsiteX35" fmla="*/ 1876425 w 2147888"/>
                  <a:gd name="connsiteY35" fmla="*/ 1624012 h 1828800"/>
                  <a:gd name="connsiteX36" fmla="*/ 1900238 w 2147888"/>
                  <a:gd name="connsiteY36" fmla="*/ 1619250 h 1828800"/>
                  <a:gd name="connsiteX37" fmla="*/ 1943100 w 2147888"/>
                  <a:gd name="connsiteY37" fmla="*/ 1614487 h 1828800"/>
                  <a:gd name="connsiteX38" fmla="*/ 1976438 w 2147888"/>
                  <a:gd name="connsiteY38" fmla="*/ 1609725 h 1828800"/>
                  <a:gd name="connsiteX39" fmla="*/ 2143125 w 2147888"/>
                  <a:gd name="connsiteY39" fmla="*/ 1609725 h 1828800"/>
                  <a:gd name="connsiteX40" fmla="*/ 2147888 w 2147888"/>
                  <a:gd name="connsiteY40" fmla="*/ 1828800 h 1828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2147888" h="1828800">
                    <a:moveTo>
                      <a:pt x="0" y="1819275"/>
                    </a:moveTo>
                    <a:lnTo>
                      <a:pt x="0" y="0"/>
                    </a:lnTo>
                    <a:lnTo>
                      <a:pt x="0" y="923925"/>
                    </a:lnTo>
                    <a:cubicBezTo>
                      <a:pt x="1588" y="995362"/>
                      <a:pt x="1907" y="1066839"/>
                      <a:pt x="4763" y="1138237"/>
                    </a:cubicBezTo>
                    <a:cubicBezTo>
                      <a:pt x="5087" y="1146325"/>
                      <a:pt x="8294" y="1154049"/>
                      <a:pt x="9525" y="1162050"/>
                    </a:cubicBezTo>
                    <a:cubicBezTo>
                      <a:pt x="18443" y="1220020"/>
                      <a:pt x="9474" y="1180893"/>
                      <a:pt x="19050" y="1219200"/>
                    </a:cubicBezTo>
                    <a:cubicBezTo>
                      <a:pt x="20638" y="1241425"/>
                      <a:pt x="21352" y="1263730"/>
                      <a:pt x="23813" y="1285875"/>
                    </a:cubicBezTo>
                    <a:cubicBezTo>
                      <a:pt x="24536" y="1292380"/>
                      <a:pt x="27404" y="1298485"/>
                      <a:pt x="28575" y="1304925"/>
                    </a:cubicBezTo>
                    <a:cubicBezTo>
                      <a:pt x="30583" y="1315969"/>
                      <a:pt x="31946" y="1327124"/>
                      <a:pt x="33338" y="1338262"/>
                    </a:cubicBezTo>
                    <a:cubicBezTo>
                      <a:pt x="35121" y="1352527"/>
                      <a:pt x="35281" y="1367029"/>
                      <a:pt x="38100" y="1381125"/>
                    </a:cubicBezTo>
                    <a:cubicBezTo>
                      <a:pt x="43733" y="1409292"/>
                      <a:pt x="50621" y="1414194"/>
                      <a:pt x="66675" y="1438275"/>
                    </a:cubicBezTo>
                    <a:cubicBezTo>
                      <a:pt x="83671" y="1463769"/>
                      <a:pt x="72156" y="1448518"/>
                      <a:pt x="104775" y="1481137"/>
                    </a:cubicBezTo>
                    <a:cubicBezTo>
                      <a:pt x="122613" y="1498975"/>
                      <a:pt x="112673" y="1493295"/>
                      <a:pt x="133350" y="1500187"/>
                    </a:cubicBezTo>
                    <a:cubicBezTo>
                      <a:pt x="142875" y="1506537"/>
                      <a:pt x="151065" y="1515617"/>
                      <a:pt x="161925" y="1519237"/>
                    </a:cubicBezTo>
                    <a:cubicBezTo>
                      <a:pt x="166688" y="1520825"/>
                      <a:pt x="171386" y="1522621"/>
                      <a:pt x="176213" y="1524000"/>
                    </a:cubicBezTo>
                    <a:cubicBezTo>
                      <a:pt x="189559" y="1527813"/>
                      <a:pt x="211043" y="1532541"/>
                      <a:pt x="223838" y="1533525"/>
                    </a:cubicBezTo>
                    <a:cubicBezTo>
                      <a:pt x="255534" y="1535963"/>
                      <a:pt x="287338" y="1536700"/>
                      <a:pt x="319088" y="1538287"/>
                    </a:cubicBezTo>
                    <a:cubicBezTo>
                      <a:pt x="355508" y="1550429"/>
                      <a:pt x="318074" y="1539233"/>
                      <a:pt x="395288" y="1547812"/>
                    </a:cubicBezTo>
                    <a:cubicBezTo>
                      <a:pt x="403333" y="1548706"/>
                      <a:pt x="411116" y="1551244"/>
                      <a:pt x="419100" y="1552575"/>
                    </a:cubicBezTo>
                    <a:cubicBezTo>
                      <a:pt x="430173" y="1554420"/>
                      <a:pt x="441365" y="1555492"/>
                      <a:pt x="452438" y="1557337"/>
                    </a:cubicBezTo>
                    <a:cubicBezTo>
                      <a:pt x="460422" y="1558668"/>
                      <a:pt x="468200" y="1561253"/>
                      <a:pt x="476250" y="1562100"/>
                    </a:cubicBezTo>
                    <a:cubicBezTo>
                      <a:pt x="498409" y="1564433"/>
                      <a:pt x="520700" y="1565275"/>
                      <a:pt x="542925" y="1566862"/>
                    </a:cubicBezTo>
                    <a:cubicBezTo>
                      <a:pt x="554038" y="1568450"/>
                      <a:pt x="565190" y="1569780"/>
                      <a:pt x="576263" y="1571625"/>
                    </a:cubicBezTo>
                    <a:cubicBezTo>
                      <a:pt x="584247" y="1572956"/>
                      <a:pt x="592075" y="1575156"/>
                      <a:pt x="600075" y="1576387"/>
                    </a:cubicBezTo>
                    <a:cubicBezTo>
                      <a:pt x="612725" y="1578333"/>
                      <a:pt x="625550" y="1579046"/>
                      <a:pt x="638175" y="1581150"/>
                    </a:cubicBezTo>
                    <a:cubicBezTo>
                      <a:pt x="700526" y="1591542"/>
                      <a:pt x="606967" y="1580093"/>
                      <a:pt x="681038" y="1590675"/>
                    </a:cubicBezTo>
                    <a:cubicBezTo>
                      <a:pt x="695269" y="1592708"/>
                      <a:pt x="709584" y="1594136"/>
                      <a:pt x="723900" y="1595437"/>
                    </a:cubicBezTo>
                    <a:cubicBezTo>
                      <a:pt x="795468" y="1601943"/>
                      <a:pt x="817391" y="1601516"/>
                      <a:pt x="900113" y="1604962"/>
                    </a:cubicBezTo>
                    <a:lnTo>
                      <a:pt x="928688" y="1609725"/>
                    </a:lnTo>
                    <a:cubicBezTo>
                      <a:pt x="936652" y="1611173"/>
                      <a:pt x="944429" y="1613866"/>
                      <a:pt x="952500" y="1614487"/>
                    </a:cubicBezTo>
                    <a:cubicBezTo>
                      <a:pt x="985777" y="1617047"/>
                      <a:pt x="1019192" y="1617346"/>
                      <a:pt x="1052513" y="1619250"/>
                    </a:cubicBezTo>
                    <a:cubicBezTo>
                      <a:pt x="1074758" y="1620521"/>
                      <a:pt x="1096963" y="1622425"/>
                      <a:pt x="1119188" y="1624012"/>
                    </a:cubicBezTo>
                    <a:cubicBezTo>
                      <a:pt x="1144159" y="1629007"/>
                      <a:pt x="1152980" y="1631374"/>
                      <a:pt x="1181100" y="1633537"/>
                    </a:cubicBezTo>
                    <a:cubicBezTo>
                      <a:pt x="1209635" y="1635732"/>
                      <a:pt x="1238250" y="1636712"/>
                      <a:pt x="1266825" y="1638300"/>
                    </a:cubicBezTo>
                    <a:lnTo>
                      <a:pt x="1800225" y="1633537"/>
                    </a:lnTo>
                    <a:cubicBezTo>
                      <a:pt x="1821839" y="1633183"/>
                      <a:pt x="1853672" y="1628149"/>
                      <a:pt x="1876425" y="1624012"/>
                    </a:cubicBezTo>
                    <a:cubicBezTo>
                      <a:pt x="1884389" y="1622564"/>
                      <a:pt x="1892225" y="1620395"/>
                      <a:pt x="1900238" y="1619250"/>
                    </a:cubicBezTo>
                    <a:cubicBezTo>
                      <a:pt x="1914469" y="1617217"/>
                      <a:pt x="1928836" y="1616270"/>
                      <a:pt x="1943100" y="1614487"/>
                    </a:cubicBezTo>
                    <a:cubicBezTo>
                      <a:pt x="1954239" y="1613095"/>
                      <a:pt x="1965216" y="1609992"/>
                      <a:pt x="1976438" y="1609725"/>
                    </a:cubicBezTo>
                    <a:cubicBezTo>
                      <a:pt x="2031985" y="1608403"/>
                      <a:pt x="2087563" y="1609725"/>
                      <a:pt x="2143125" y="1609725"/>
                    </a:cubicBezTo>
                    <a:lnTo>
                      <a:pt x="2147888" y="1828800"/>
                    </a:ln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57" name="Rectangle 56"/>
            <p:cNvSpPr/>
            <p:nvPr/>
          </p:nvSpPr>
          <p:spPr>
            <a:xfrm>
              <a:off x="3085053" y="4945527"/>
              <a:ext cx="444705" cy="28811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2800" b="1" dirty="0" err="1"/>
                <a:t>E</a:t>
              </a:r>
              <a:r>
                <a:rPr lang="en-GB" sz="2800" b="1" baseline="-25000" dirty="0" err="1"/>
                <a:t>heat</a:t>
              </a:r>
              <a:endParaRPr lang="en-GB" sz="2800" b="1" dirty="0"/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1988062" y="3986378"/>
              <a:ext cx="178483" cy="2881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2800" dirty="0"/>
                <a:t>τ</a:t>
              </a:r>
              <a:endParaRPr lang="en-GB" sz="2800" dirty="0"/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3870767" y="5237063"/>
              <a:ext cx="483897" cy="2881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</a:lstStyle>
            <a:p>
              <a:r>
                <a:rPr lang="en-GB" sz="2800" dirty="0"/>
                <a:t>d(m)</a:t>
              </a:r>
            </a:p>
          </p:txBody>
        </p:sp>
        <p:cxnSp>
          <p:nvCxnSpPr>
            <p:cNvPr id="69" name="Straight Arrow Connector 68"/>
            <p:cNvCxnSpPr/>
            <p:nvPr/>
          </p:nvCxnSpPr>
          <p:spPr>
            <a:xfrm>
              <a:off x="2268615" y="5399005"/>
              <a:ext cx="1632876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Arrow Connector 72"/>
            <p:cNvCxnSpPr/>
            <p:nvPr/>
          </p:nvCxnSpPr>
          <p:spPr>
            <a:xfrm rot="16200000">
              <a:off x="1468918" y="4589523"/>
              <a:ext cx="1632876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Rectangle 58"/>
          <p:cNvSpPr/>
          <p:nvPr/>
        </p:nvSpPr>
        <p:spPr>
          <a:xfrm>
            <a:off x="5365051" y="2436350"/>
            <a:ext cx="47320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dirty="0" err="1">
                <a:solidFill>
                  <a:srgbClr val="FF0000"/>
                </a:solidFill>
              </a:rPr>
              <a:t>E</a:t>
            </a:r>
            <a:r>
              <a:rPr lang="en-GB" sz="2800" b="1" baseline="-25000" dirty="0" err="1">
                <a:solidFill>
                  <a:srgbClr val="FF0000"/>
                </a:solidFill>
              </a:rPr>
              <a:t>g</a:t>
            </a:r>
            <a:endParaRPr lang="en-GB" sz="2800" b="1" dirty="0">
              <a:solidFill>
                <a:srgbClr val="FF0000"/>
              </a:solidFill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0" y="4380188"/>
            <a:ext cx="9144000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200" b="1" dirty="0" err="1"/>
              <a:t>Shear</a:t>
            </a:r>
            <a:r>
              <a:rPr lang="it-IT" sz="2200" b="1" dirty="0"/>
              <a:t> </a:t>
            </a:r>
            <a:r>
              <a:rPr lang="it-IT" sz="2200" b="1" dirty="0" err="1"/>
              <a:t>fracture</a:t>
            </a:r>
            <a:r>
              <a:rPr lang="it-IT" sz="2200" b="1" dirty="0"/>
              <a:t> </a:t>
            </a:r>
            <a:r>
              <a:rPr lang="it-IT" sz="2200" b="1" dirty="0" err="1"/>
              <a:t>energy</a:t>
            </a:r>
            <a:r>
              <a:rPr lang="it-IT" sz="2200" b="1" dirty="0"/>
              <a:t> </a:t>
            </a:r>
            <a:r>
              <a:rPr lang="it-IT" sz="2200" b="1" dirty="0" err="1"/>
              <a:t>E</a:t>
            </a:r>
            <a:r>
              <a:rPr lang="it-IT" sz="2200" b="1" baseline="-25000" dirty="0" err="1"/>
              <a:t>g</a:t>
            </a:r>
            <a:r>
              <a:rPr lang="it-IT" sz="2200" dirty="0"/>
              <a:t> </a:t>
            </a:r>
            <a:r>
              <a:rPr lang="it-IT" sz="2200" dirty="0" err="1"/>
              <a:t>is</a:t>
            </a:r>
            <a:r>
              <a:rPr lang="it-IT" sz="2200" dirty="0"/>
              <a:t> </a:t>
            </a:r>
            <a:r>
              <a:rPr lang="it-IT" sz="2200" dirty="0" err="1"/>
              <a:t>dissipated</a:t>
            </a:r>
            <a:r>
              <a:rPr lang="it-IT" sz="2200" dirty="0"/>
              <a:t> in the </a:t>
            </a:r>
            <a:r>
              <a:rPr lang="it-IT" sz="2200" dirty="0" err="1"/>
              <a:t>rupture</a:t>
            </a:r>
            <a:r>
              <a:rPr lang="it-IT" sz="2200" dirty="0"/>
              <a:t> breakdown zone (Palmer and Rice, 1973; </a:t>
            </a:r>
            <a:r>
              <a:rPr lang="it-IT" sz="2200" dirty="0" err="1"/>
              <a:t>Wong</a:t>
            </a:r>
            <a:r>
              <a:rPr lang="it-IT" sz="2200" dirty="0"/>
              <a:t>, 1982; Faulkner et al., 2011). </a:t>
            </a:r>
            <a:r>
              <a:rPr lang="it-IT" sz="2200" dirty="0" err="1"/>
              <a:t>Larger</a:t>
            </a:r>
            <a:r>
              <a:rPr lang="it-IT" sz="2200" dirty="0"/>
              <a:t> </a:t>
            </a:r>
            <a:r>
              <a:rPr lang="it-IT" sz="2200" dirty="0" err="1"/>
              <a:t>E</a:t>
            </a:r>
            <a:r>
              <a:rPr lang="it-IT" sz="2200" baseline="-25000" dirty="0" err="1"/>
              <a:t>g</a:t>
            </a:r>
            <a:r>
              <a:rPr lang="it-IT" sz="2200" dirty="0"/>
              <a:t>, more </a:t>
            </a:r>
            <a:r>
              <a:rPr lang="it-IT" sz="2200" dirty="0" err="1"/>
              <a:t>difficult</a:t>
            </a:r>
            <a:r>
              <a:rPr lang="it-IT" sz="2200" dirty="0"/>
              <a:t> </a:t>
            </a:r>
            <a:r>
              <a:rPr lang="it-IT" sz="2200" dirty="0" err="1"/>
              <a:t>is</a:t>
            </a:r>
            <a:r>
              <a:rPr lang="it-IT" sz="2200" dirty="0"/>
              <a:t> for a </a:t>
            </a:r>
            <a:r>
              <a:rPr lang="it-IT" sz="2200" dirty="0" err="1"/>
              <a:t>rupture</a:t>
            </a:r>
            <a:r>
              <a:rPr lang="it-IT" sz="2200" dirty="0"/>
              <a:t> to propagate. </a:t>
            </a:r>
          </a:p>
          <a:p>
            <a:pPr algn="just"/>
            <a:r>
              <a:rPr lang="it-IT" sz="2200" dirty="0"/>
              <a:t>Smectite-</a:t>
            </a:r>
            <a:r>
              <a:rPr lang="it-IT" sz="2200" dirty="0" err="1"/>
              <a:t>rich</a:t>
            </a:r>
            <a:r>
              <a:rPr lang="it-IT" sz="2200" dirty="0"/>
              <a:t> fault </a:t>
            </a:r>
            <a:r>
              <a:rPr lang="it-IT" sz="2200" dirty="0" err="1"/>
              <a:t>rocks</a:t>
            </a:r>
            <a:r>
              <a:rPr lang="it-IT" sz="2200" dirty="0"/>
              <a:t> </a:t>
            </a:r>
            <a:r>
              <a:rPr lang="it-IT" sz="2200" dirty="0" err="1"/>
              <a:t>have</a:t>
            </a:r>
            <a:r>
              <a:rPr lang="it-IT" sz="2200" dirty="0"/>
              <a:t> </a:t>
            </a:r>
            <a:r>
              <a:rPr lang="it-IT" sz="2200" b="1" dirty="0"/>
              <a:t>small </a:t>
            </a:r>
            <a:r>
              <a:rPr lang="it-IT" sz="2200" b="1" dirty="0" err="1"/>
              <a:t>Eg</a:t>
            </a:r>
            <a:r>
              <a:rPr lang="it-IT" sz="2200" b="1" dirty="0"/>
              <a:t>, </a:t>
            </a:r>
            <a:r>
              <a:rPr lang="it-IT" sz="2200" b="1" dirty="0" err="1"/>
              <a:t>favouring</a:t>
            </a:r>
            <a:r>
              <a:rPr lang="it-IT" sz="2200" b="1" dirty="0"/>
              <a:t> </a:t>
            </a:r>
            <a:r>
              <a:rPr lang="it-IT" sz="2200" b="1" dirty="0" err="1"/>
              <a:t>seismic</a:t>
            </a:r>
            <a:r>
              <a:rPr lang="it-IT" sz="2200" b="1" dirty="0"/>
              <a:t> slip </a:t>
            </a:r>
            <a:r>
              <a:rPr lang="it-IT" sz="2200" b="1" dirty="0" err="1"/>
              <a:t>propagation</a:t>
            </a:r>
            <a:r>
              <a:rPr lang="it-IT" sz="2200" dirty="0"/>
              <a:t>. </a:t>
            </a:r>
          </a:p>
          <a:p>
            <a:pPr algn="just"/>
            <a:r>
              <a:rPr lang="it-IT" sz="2200" dirty="0"/>
              <a:t>The </a:t>
            </a:r>
            <a:r>
              <a:rPr lang="it-IT" sz="2200" dirty="0" err="1"/>
              <a:t>E</a:t>
            </a:r>
            <a:r>
              <a:rPr lang="it-IT" sz="2200" baseline="-25000" dirty="0" err="1"/>
              <a:t>hard</a:t>
            </a:r>
            <a:r>
              <a:rPr lang="it-IT" sz="2200" dirty="0"/>
              <a:t> </a:t>
            </a:r>
            <a:r>
              <a:rPr lang="it-IT" sz="2200" dirty="0" err="1"/>
              <a:t>additional</a:t>
            </a:r>
            <a:r>
              <a:rPr lang="it-IT" sz="2200" dirty="0"/>
              <a:t> </a:t>
            </a:r>
            <a:r>
              <a:rPr lang="it-IT" sz="2200" dirty="0" err="1"/>
              <a:t>energy</a:t>
            </a:r>
            <a:r>
              <a:rPr lang="it-IT" sz="2200" dirty="0"/>
              <a:t> </a:t>
            </a:r>
            <a:r>
              <a:rPr lang="it-IT" sz="2200" dirty="0" err="1"/>
              <a:t>sink</a:t>
            </a:r>
            <a:r>
              <a:rPr lang="it-IT" sz="2200" dirty="0"/>
              <a:t> </a:t>
            </a:r>
            <a:r>
              <a:rPr lang="it-IT" sz="2200" dirty="0" err="1"/>
              <a:t>is</a:t>
            </a:r>
            <a:r>
              <a:rPr lang="it-IT" sz="2200" dirty="0"/>
              <a:t> big and </a:t>
            </a:r>
            <a:r>
              <a:rPr lang="it-IT" sz="2200" b="1" dirty="0" err="1"/>
              <a:t>contributes</a:t>
            </a:r>
            <a:r>
              <a:rPr lang="it-IT" sz="2200" b="1" dirty="0"/>
              <a:t> to </a:t>
            </a:r>
            <a:r>
              <a:rPr lang="it-IT" sz="2200" b="1" dirty="0" err="1"/>
              <a:t>arrest</a:t>
            </a:r>
            <a:r>
              <a:rPr lang="it-IT" sz="2200" b="1" dirty="0"/>
              <a:t> of </a:t>
            </a:r>
            <a:r>
              <a:rPr lang="it-IT" sz="2200" b="1" dirty="0" err="1"/>
              <a:t>seismic</a:t>
            </a:r>
            <a:r>
              <a:rPr lang="it-IT" sz="2200" b="1" dirty="0"/>
              <a:t> slip</a:t>
            </a:r>
            <a:r>
              <a:rPr lang="it-IT" sz="2200" dirty="0"/>
              <a:t>. </a:t>
            </a:r>
            <a:r>
              <a:rPr lang="it-IT" sz="2200" dirty="0" err="1"/>
              <a:t>As</a:t>
            </a:r>
            <a:r>
              <a:rPr lang="it-IT" sz="2200" dirty="0"/>
              <a:t> </a:t>
            </a:r>
            <a:r>
              <a:rPr lang="it-IT" sz="2200" dirty="0" err="1"/>
              <a:t>E</a:t>
            </a:r>
            <a:r>
              <a:rPr lang="it-IT" sz="2200" baseline="-25000" dirty="0" err="1"/>
              <a:t>hard</a:t>
            </a:r>
            <a:r>
              <a:rPr lang="it-IT" sz="2200" dirty="0"/>
              <a:t> </a:t>
            </a:r>
            <a:r>
              <a:rPr lang="it-IT" sz="2200" dirty="0" err="1"/>
              <a:t>is</a:t>
            </a:r>
            <a:r>
              <a:rPr lang="it-IT" sz="2200" dirty="0"/>
              <a:t> </a:t>
            </a:r>
            <a:r>
              <a:rPr lang="it-IT" sz="2200" dirty="0" err="1"/>
              <a:t>present</a:t>
            </a:r>
            <a:r>
              <a:rPr lang="it-IT" sz="2200" dirty="0"/>
              <a:t> </a:t>
            </a:r>
            <a:r>
              <a:rPr lang="it-IT" sz="2200" dirty="0" err="1"/>
              <a:t>only</a:t>
            </a:r>
            <a:r>
              <a:rPr lang="it-IT" sz="2200" dirty="0"/>
              <a:t> </a:t>
            </a:r>
            <a:r>
              <a:rPr lang="it-IT" sz="2200" dirty="0" err="1"/>
              <a:t>at</a:t>
            </a:r>
            <a:r>
              <a:rPr lang="it-IT" sz="2200" dirty="0"/>
              <a:t> V≤0.1 m/s, </a:t>
            </a:r>
            <a:r>
              <a:rPr lang="it-IT" sz="2200" dirty="0" err="1"/>
              <a:t>arrest</a:t>
            </a:r>
            <a:r>
              <a:rPr lang="it-IT" sz="2200" dirty="0"/>
              <a:t> of </a:t>
            </a:r>
            <a:r>
              <a:rPr lang="it-IT" sz="2200" dirty="0" err="1"/>
              <a:t>seismic</a:t>
            </a:r>
            <a:r>
              <a:rPr lang="it-IT" sz="2200" dirty="0"/>
              <a:t> slip </a:t>
            </a:r>
            <a:r>
              <a:rPr lang="it-IT" sz="2200" dirty="0" err="1"/>
              <a:t>has</a:t>
            </a:r>
            <a:r>
              <a:rPr lang="it-IT" sz="2200" dirty="0"/>
              <a:t> a </a:t>
            </a:r>
            <a:r>
              <a:rPr lang="it-IT" sz="2200" b="1" dirty="0"/>
              <a:t>strong, </a:t>
            </a:r>
            <a:r>
              <a:rPr lang="it-IT" sz="2200" b="1" dirty="0" err="1"/>
              <a:t>combined</a:t>
            </a:r>
            <a:r>
              <a:rPr lang="it-IT" sz="2200" b="1" dirty="0"/>
              <a:t> </a:t>
            </a:r>
            <a:r>
              <a:rPr lang="it-IT" sz="2200" b="1" dirty="0" err="1"/>
              <a:t>displacement</a:t>
            </a:r>
            <a:r>
              <a:rPr lang="it-IT" sz="2200" b="1" dirty="0"/>
              <a:t> and </a:t>
            </a:r>
            <a:r>
              <a:rPr lang="it-IT" sz="2200" b="1" dirty="0" err="1"/>
              <a:t>velocity</a:t>
            </a:r>
            <a:r>
              <a:rPr lang="it-IT" sz="2200" b="1" dirty="0"/>
              <a:t> </a:t>
            </a:r>
            <a:r>
              <a:rPr lang="it-IT" sz="2200" b="1" dirty="0" err="1"/>
              <a:t>dependence</a:t>
            </a:r>
            <a:r>
              <a:rPr lang="it-IT" sz="2200" dirty="0"/>
              <a:t>. </a:t>
            </a:r>
            <a:endParaRPr lang="en-US" sz="2200" dirty="0"/>
          </a:p>
        </p:txBody>
      </p:sp>
      <p:pic>
        <p:nvPicPr>
          <p:cNvPr id="35" name="Picture 3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48457" y="11017"/>
            <a:ext cx="695543" cy="295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827211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/>
              <a:t>Conclusions</a:t>
            </a:r>
            <a:endParaRPr lang="en-GB" sz="2400" dirty="0"/>
          </a:p>
          <a:p>
            <a:endParaRPr lang="en-GB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3200" dirty="0"/>
              <a:t>Smectite-rich fault rocks host megathrust faults and control their tsunamigenic potential.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3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3200" dirty="0"/>
              <a:t>Development of </a:t>
            </a:r>
            <a:r>
              <a:rPr lang="en-GB" sz="3200" b="1" dirty="0">
                <a:solidFill>
                  <a:srgbClr val="FF0000"/>
                </a:solidFill>
              </a:rPr>
              <a:t>smectite </a:t>
            </a:r>
            <a:r>
              <a:rPr lang="en-GB" sz="3200" b="1" dirty="0" err="1">
                <a:solidFill>
                  <a:srgbClr val="FF0000"/>
                </a:solidFill>
              </a:rPr>
              <a:t>nano</a:t>
            </a:r>
            <a:r>
              <a:rPr lang="en-GB" sz="3200" b="1" dirty="0">
                <a:solidFill>
                  <a:srgbClr val="FF0000"/>
                </a:solidFill>
              </a:rPr>
              <a:t>-foliation </a:t>
            </a:r>
            <a:r>
              <a:rPr lang="en-GB" sz="3200" dirty="0"/>
              <a:t>is the main dynamic weakening mechanism at </a:t>
            </a:r>
            <a:r>
              <a:rPr lang="en-GB" sz="3200" b="1" dirty="0">
                <a:solidFill>
                  <a:srgbClr val="FF0000"/>
                </a:solidFill>
              </a:rPr>
              <a:t>all seismic slip rates</a:t>
            </a:r>
            <a:r>
              <a:rPr lang="en-GB" sz="3200" dirty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3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3200" b="1" dirty="0">
                <a:solidFill>
                  <a:srgbClr val="FF0000"/>
                </a:solidFill>
              </a:rPr>
              <a:t>Friction coefficient </a:t>
            </a:r>
            <a:r>
              <a:rPr lang="en-GB" sz="3200" dirty="0"/>
              <a:t>of the </a:t>
            </a:r>
            <a:r>
              <a:rPr lang="en-GB" sz="3200" dirty="0" err="1"/>
              <a:t>nano</a:t>
            </a:r>
            <a:r>
              <a:rPr lang="en-GB" sz="3200" dirty="0"/>
              <a:t>-foliation is controlled by </a:t>
            </a:r>
            <a:r>
              <a:rPr lang="en-GB" sz="3200" b="1" dirty="0">
                <a:solidFill>
                  <a:srgbClr val="FF0000"/>
                </a:solidFill>
              </a:rPr>
              <a:t>smectite</a:t>
            </a:r>
            <a:r>
              <a:rPr lang="en-GB" sz="3200" dirty="0"/>
              <a:t> </a:t>
            </a:r>
            <a:r>
              <a:rPr lang="en-GB" sz="3200" b="1" dirty="0">
                <a:solidFill>
                  <a:srgbClr val="FF0000"/>
                </a:solidFill>
              </a:rPr>
              <a:t>interlayer hydration </a:t>
            </a:r>
            <a:r>
              <a:rPr lang="en-GB" sz="3200" dirty="0"/>
              <a:t>evolution with time.</a:t>
            </a:r>
          </a:p>
        </p:txBody>
      </p:sp>
      <p:pic>
        <p:nvPicPr>
          <p:cNvPr id="3" name="Picture 3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48457" y="11017"/>
            <a:ext cx="695543" cy="295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0942379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uppo 14"/>
          <p:cNvGrpSpPr/>
          <p:nvPr/>
        </p:nvGrpSpPr>
        <p:grpSpPr>
          <a:xfrm rot="5400000">
            <a:off x="1144708" y="-1154942"/>
            <a:ext cx="6868234" cy="9157650"/>
            <a:chOff x="-10234" y="-2579915"/>
            <a:chExt cx="6868234" cy="9157650"/>
          </a:xfrm>
        </p:grpSpPr>
        <p:pic>
          <p:nvPicPr>
            <p:cNvPr id="2" name="Immagine 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91"/>
            <a:stretch/>
          </p:blipFill>
          <p:spPr>
            <a:xfrm>
              <a:off x="-10234" y="-2579915"/>
              <a:ext cx="6868234" cy="9157650"/>
            </a:xfrm>
            <a:prstGeom prst="rect">
              <a:avLst/>
            </a:prstGeom>
          </p:spPr>
        </p:pic>
        <p:sp>
          <p:nvSpPr>
            <p:cNvPr id="13" name="Figura a mano libera: forma 12"/>
            <p:cNvSpPr/>
            <p:nvPr/>
          </p:nvSpPr>
          <p:spPr>
            <a:xfrm>
              <a:off x="1277813" y="2122262"/>
              <a:ext cx="105507" cy="773724"/>
            </a:xfrm>
            <a:custGeom>
              <a:avLst/>
              <a:gdLst>
                <a:gd name="connsiteX0" fmla="*/ 105507 w 105507"/>
                <a:gd name="connsiteY0" fmla="*/ 773724 h 773724"/>
                <a:gd name="connsiteX1" fmla="*/ 105507 w 105507"/>
                <a:gd name="connsiteY1" fmla="*/ 0 h 773724"/>
                <a:gd name="connsiteX2" fmla="*/ 0 w 105507"/>
                <a:gd name="connsiteY2" fmla="*/ 222739 h 773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5507" h="773724">
                  <a:moveTo>
                    <a:pt x="105507" y="773724"/>
                  </a:moveTo>
                  <a:lnTo>
                    <a:pt x="105507" y="0"/>
                  </a:lnTo>
                  <a:lnTo>
                    <a:pt x="0" y="222739"/>
                  </a:lnTo>
                </a:path>
              </a:pathLst>
            </a:custGeom>
            <a:no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igura a mano libera: forma 13"/>
            <p:cNvSpPr/>
            <p:nvPr/>
          </p:nvSpPr>
          <p:spPr>
            <a:xfrm rot="10800000">
              <a:off x="2602516" y="2122262"/>
              <a:ext cx="105507" cy="773724"/>
            </a:xfrm>
            <a:custGeom>
              <a:avLst/>
              <a:gdLst>
                <a:gd name="connsiteX0" fmla="*/ 105507 w 105507"/>
                <a:gd name="connsiteY0" fmla="*/ 773724 h 773724"/>
                <a:gd name="connsiteX1" fmla="*/ 105507 w 105507"/>
                <a:gd name="connsiteY1" fmla="*/ 0 h 773724"/>
                <a:gd name="connsiteX2" fmla="*/ 0 w 105507"/>
                <a:gd name="connsiteY2" fmla="*/ 222739 h 773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5507" h="773724">
                  <a:moveTo>
                    <a:pt x="105507" y="773724"/>
                  </a:moveTo>
                  <a:lnTo>
                    <a:pt x="105507" y="0"/>
                  </a:lnTo>
                  <a:lnTo>
                    <a:pt x="0" y="222739"/>
                  </a:lnTo>
                </a:path>
              </a:pathLst>
            </a:custGeom>
            <a:no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asellaDiTesto 6"/>
              <p:cNvSpPr txBox="1"/>
              <p:nvPr/>
            </p:nvSpPr>
            <p:spPr>
              <a:xfrm>
                <a:off x="0" y="5496189"/>
                <a:ext cx="3166984" cy="138384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𝜀</m:t>
                      </m:r>
                      <m:r>
                        <a:rPr lang="it-IT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3 </m:t>
                          </m:r>
                          <m:r>
                            <a:rPr lang="it-IT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num>
                        <m:den>
                          <m:r>
                            <a:rPr lang="it-IT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100 </m:t>
                          </m:r>
                          <m:r>
                            <a:rPr lang="it-IT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  <m:r>
                            <a:rPr lang="it-IT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  <m:r>
                        <a:rPr lang="it-IT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=30000</m:t>
                      </m:r>
                    </m:oMath>
                  </m:oMathPara>
                </a14:m>
                <a:endParaRPr lang="en-US" sz="200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</m:acc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1.3 </m:t>
                          </m:r>
                          <m:sSup>
                            <m:sSupPr>
                              <m:ctrlP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𝑚𝑠</m:t>
                              </m:r>
                            </m:e>
                            <m:sup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p>
                          </m:sSup>
                        </m:num>
                        <m:den>
                          <m:r>
                            <a:rPr lang="it-IT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100 </m:t>
                          </m:r>
                          <m:r>
                            <a:rPr lang="it-IT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  <m:r>
                            <a:rPr lang="it-IT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=13000</m:t>
                      </m:r>
                      <m:sSup>
                        <m:sSupPr>
                          <m:ctrlP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it-IT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</m:e>
                        <m:sup>
                          <m:r>
                            <a:rPr lang="it-IT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7" name="CasellaDiTesto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5496189"/>
                <a:ext cx="3166984" cy="138384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9" name="Gruppo 18"/>
          <p:cNvGrpSpPr/>
          <p:nvPr/>
        </p:nvGrpSpPr>
        <p:grpSpPr>
          <a:xfrm>
            <a:off x="8008753" y="6313303"/>
            <a:ext cx="1135247" cy="544697"/>
            <a:chOff x="6171250" y="6056513"/>
            <a:chExt cx="1135247" cy="544697"/>
          </a:xfrm>
        </p:grpSpPr>
        <p:cxnSp>
          <p:nvCxnSpPr>
            <p:cNvPr id="17" name="Connettore diritto 16"/>
            <p:cNvCxnSpPr/>
            <p:nvPr/>
          </p:nvCxnSpPr>
          <p:spPr>
            <a:xfrm rot="5400000">
              <a:off x="6738873" y="5608643"/>
              <a:ext cx="0" cy="895739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CasellaDiTesto 17"/>
            <p:cNvSpPr txBox="1"/>
            <p:nvPr/>
          </p:nvSpPr>
          <p:spPr>
            <a:xfrm>
              <a:off x="6171250" y="6139545"/>
              <a:ext cx="113524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 b="1" dirty="0">
                  <a:solidFill>
                    <a:schemeClr val="bg1"/>
                  </a:solidFill>
                </a:rPr>
                <a:t>500 nm</a:t>
              </a:r>
              <a:endParaRPr lang="en-US" sz="24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2" name="CasellaDiTesto 11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Foliations</a:t>
            </a:r>
            <a:r>
              <a:rPr lang="it-IT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can </a:t>
            </a:r>
            <a:r>
              <a:rPr lang="it-IT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develop</a:t>
            </a:r>
            <a:r>
              <a:rPr lang="it-IT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 2.5 seconds!</a:t>
            </a:r>
            <a:endParaRPr 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CasellaDiTesto 15"/>
          <p:cNvSpPr txBox="1"/>
          <p:nvPr/>
        </p:nvSpPr>
        <p:spPr>
          <a:xfrm>
            <a:off x="7766700" y="61555"/>
            <a:ext cx="1377300" cy="52322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it-IT" sz="2800" b="1" dirty="0">
                <a:solidFill>
                  <a:srgbClr val="FF0000"/>
                </a:solidFill>
              </a:rPr>
              <a:t>…AFTER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301637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327004" y="833632"/>
            <a:ext cx="2880901" cy="171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5" name="Group 14"/>
          <p:cNvGrpSpPr/>
          <p:nvPr/>
        </p:nvGrpSpPr>
        <p:grpSpPr>
          <a:xfrm>
            <a:off x="7691336" y="763332"/>
            <a:ext cx="1015640" cy="1723906"/>
            <a:chOff x="7072342" y="930637"/>
            <a:chExt cx="1015640" cy="1723906"/>
          </a:xfrm>
        </p:grpSpPr>
        <p:grpSp>
          <p:nvGrpSpPr>
            <p:cNvPr id="4" name="Group 3"/>
            <p:cNvGrpSpPr/>
            <p:nvPr/>
          </p:nvGrpSpPr>
          <p:grpSpPr>
            <a:xfrm>
              <a:off x="7072342" y="930637"/>
              <a:ext cx="600503" cy="1723906"/>
              <a:chOff x="6799753" y="1212745"/>
              <a:chExt cx="600503" cy="1723906"/>
            </a:xfrm>
          </p:grpSpPr>
          <p:sp>
            <p:nvSpPr>
              <p:cNvPr id="5" name="Rectangle 6"/>
              <p:cNvSpPr/>
              <p:nvPr/>
            </p:nvSpPr>
            <p:spPr>
              <a:xfrm rot="16200000">
                <a:off x="6481417" y="1853828"/>
                <a:ext cx="1296140" cy="541537"/>
              </a:xfrm>
              <a:custGeom>
                <a:avLst/>
                <a:gdLst>
                  <a:gd name="connsiteX0" fmla="*/ 0 w 1020932"/>
                  <a:gd name="connsiteY0" fmla="*/ 0 h 523782"/>
                  <a:gd name="connsiteX1" fmla="*/ 1020932 w 1020932"/>
                  <a:gd name="connsiteY1" fmla="*/ 0 h 523782"/>
                  <a:gd name="connsiteX2" fmla="*/ 1020932 w 1020932"/>
                  <a:gd name="connsiteY2" fmla="*/ 523782 h 523782"/>
                  <a:gd name="connsiteX3" fmla="*/ 0 w 1020932"/>
                  <a:gd name="connsiteY3" fmla="*/ 523782 h 523782"/>
                  <a:gd name="connsiteX4" fmla="*/ 0 w 1020932"/>
                  <a:gd name="connsiteY4" fmla="*/ 0 h 523782"/>
                  <a:gd name="connsiteX0" fmla="*/ 0 w 1154097"/>
                  <a:gd name="connsiteY0" fmla="*/ 0 h 532659"/>
                  <a:gd name="connsiteX1" fmla="*/ 1154097 w 1154097"/>
                  <a:gd name="connsiteY1" fmla="*/ 8877 h 532659"/>
                  <a:gd name="connsiteX2" fmla="*/ 1154097 w 1154097"/>
                  <a:gd name="connsiteY2" fmla="*/ 532659 h 532659"/>
                  <a:gd name="connsiteX3" fmla="*/ 133165 w 1154097"/>
                  <a:gd name="connsiteY3" fmla="*/ 532659 h 532659"/>
                  <a:gd name="connsiteX4" fmla="*/ 0 w 1154097"/>
                  <a:gd name="connsiteY4" fmla="*/ 0 h 532659"/>
                  <a:gd name="connsiteX0" fmla="*/ 0 w 1296140"/>
                  <a:gd name="connsiteY0" fmla="*/ 0 h 541537"/>
                  <a:gd name="connsiteX1" fmla="*/ 1154097 w 1296140"/>
                  <a:gd name="connsiteY1" fmla="*/ 8877 h 541537"/>
                  <a:gd name="connsiteX2" fmla="*/ 1296140 w 1296140"/>
                  <a:gd name="connsiteY2" fmla="*/ 541537 h 541537"/>
                  <a:gd name="connsiteX3" fmla="*/ 133165 w 1296140"/>
                  <a:gd name="connsiteY3" fmla="*/ 532659 h 541537"/>
                  <a:gd name="connsiteX4" fmla="*/ 0 w 1296140"/>
                  <a:gd name="connsiteY4" fmla="*/ 0 h 541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96140" h="541537">
                    <a:moveTo>
                      <a:pt x="0" y="0"/>
                    </a:moveTo>
                    <a:lnTo>
                      <a:pt x="1154097" y="8877"/>
                    </a:lnTo>
                    <a:lnTo>
                      <a:pt x="1296140" y="541537"/>
                    </a:lnTo>
                    <a:lnTo>
                      <a:pt x="133165" y="532659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6" name="Straight Connector 5"/>
              <p:cNvCxnSpPr/>
              <p:nvPr/>
            </p:nvCxnSpPr>
            <p:spPr>
              <a:xfrm flipH="1">
                <a:off x="6866337" y="1618570"/>
                <a:ext cx="8877" cy="1154097"/>
              </a:xfrm>
              <a:prstGeom prst="line">
                <a:avLst/>
              </a:prstGeom>
              <a:ln w="762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" name="Oval 6"/>
              <p:cNvSpPr/>
              <p:nvPr/>
            </p:nvSpPr>
            <p:spPr>
              <a:xfrm>
                <a:off x="6799753" y="1476524"/>
                <a:ext cx="142044" cy="142044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8" name="Group 7"/>
              <p:cNvGrpSpPr/>
              <p:nvPr/>
            </p:nvGrpSpPr>
            <p:grpSpPr>
              <a:xfrm>
                <a:off x="6941797" y="2751985"/>
                <a:ext cx="458459" cy="184666"/>
                <a:chOff x="6941797" y="2751985"/>
                <a:chExt cx="458459" cy="184666"/>
              </a:xfrm>
            </p:grpSpPr>
            <p:cxnSp>
              <p:nvCxnSpPr>
                <p:cNvPr id="12" name="Straight Connector 11"/>
                <p:cNvCxnSpPr/>
                <p:nvPr/>
              </p:nvCxnSpPr>
              <p:spPr>
                <a:xfrm flipV="1">
                  <a:off x="6941797" y="2751985"/>
                  <a:ext cx="458459" cy="118286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12"/>
                <p:cNvCxnSpPr/>
                <p:nvPr/>
              </p:nvCxnSpPr>
              <p:spPr>
                <a:xfrm>
                  <a:off x="6954790" y="2870271"/>
                  <a:ext cx="169934" cy="6638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" name="Group 8"/>
              <p:cNvGrpSpPr/>
              <p:nvPr/>
            </p:nvGrpSpPr>
            <p:grpSpPr>
              <a:xfrm rot="10800000">
                <a:off x="6900257" y="1212745"/>
                <a:ext cx="458459" cy="184666"/>
                <a:chOff x="6941797" y="2751985"/>
                <a:chExt cx="458459" cy="184666"/>
              </a:xfrm>
            </p:grpSpPr>
            <p:cxnSp>
              <p:nvCxnSpPr>
                <p:cNvPr id="10" name="Straight Connector 9"/>
                <p:cNvCxnSpPr/>
                <p:nvPr/>
              </p:nvCxnSpPr>
              <p:spPr>
                <a:xfrm flipV="1">
                  <a:off x="6941797" y="2751985"/>
                  <a:ext cx="458459" cy="118286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" name="Straight Connector 10"/>
                <p:cNvCxnSpPr/>
                <p:nvPr/>
              </p:nvCxnSpPr>
              <p:spPr>
                <a:xfrm>
                  <a:off x="6954790" y="2870271"/>
                  <a:ext cx="169934" cy="6638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14" name="TextBox 13"/>
            <p:cNvSpPr txBox="1"/>
            <p:nvPr/>
          </p:nvSpPr>
          <p:spPr>
            <a:xfrm rot="5400000">
              <a:off x="7517152" y="1599515"/>
              <a:ext cx="83388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/>
                <a:t>h=20 µm</a:t>
              </a:r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179512" y="1438276"/>
            <a:ext cx="8902363" cy="5358724"/>
            <a:chOff x="179512" y="2129036"/>
            <a:chExt cx="7782018" cy="4684339"/>
          </a:xfrm>
        </p:grpSpPr>
        <p:grpSp>
          <p:nvGrpSpPr>
            <p:cNvPr id="34" name="Group 33"/>
            <p:cNvGrpSpPr/>
            <p:nvPr/>
          </p:nvGrpSpPr>
          <p:grpSpPr>
            <a:xfrm>
              <a:off x="179512" y="3233061"/>
              <a:ext cx="7782018" cy="1894585"/>
              <a:chOff x="179512" y="3233061"/>
              <a:chExt cx="7782018" cy="1894585"/>
            </a:xfrm>
          </p:grpSpPr>
          <p:pic>
            <p:nvPicPr>
              <p:cNvPr id="35" name="Picture 3" descr="C:\Users\mbexwsa2\Dropbox\Dottorato\Microstructures\U3\1252\FIB-SEM\TileSet (stitched)\0\data\l_1\c_0\tile_0.tif"/>
              <p:cNvPicPr>
                <a:picLocks noChangeAspect="1" noChangeArrowheads="1"/>
              </p:cNvPicPr>
              <p:nvPr/>
            </p:nvPicPr>
            <p:blipFill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179512" y="3233061"/>
                <a:ext cx="7776864" cy="175270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6" name="Oval 35"/>
              <p:cNvSpPr/>
              <p:nvPr/>
            </p:nvSpPr>
            <p:spPr>
              <a:xfrm>
                <a:off x="2711452" y="4704952"/>
                <a:ext cx="85458" cy="85458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37" name="Group 36"/>
              <p:cNvGrpSpPr/>
              <p:nvPr/>
            </p:nvGrpSpPr>
            <p:grpSpPr>
              <a:xfrm>
                <a:off x="7099634" y="4668183"/>
                <a:ext cx="861896" cy="459463"/>
                <a:chOff x="440716" y="4720615"/>
                <a:chExt cx="861896" cy="459463"/>
              </a:xfrm>
            </p:grpSpPr>
            <p:cxnSp>
              <p:nvCxnSpPr>
                <p:cNvPr id="38" name="Straight Connector 37"/>
                <p:cNvCxnSpPr/>
                <p:nvPr/>
              </p:nvCxnSpPr>
              <p:spPr>
                <a:xfrm>
                  <a:off x="531463" y="4720615"/>
                  <a:ext cx="680400" cy="0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9" name="TextBox 38"/>
                <p:cNvSpPr txBox="1"/>
                <p:nvPr/>
              </p:nvSpPr>
              <p:spPr>
                <a:xfrm>
                  <a:off x="440716" y="4739960"/>
                  <a:ext cx="861896" cy="44011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GB" dirty="0">
                      <a:solidFill>
                        <a:schemeClr val="bg1"/>
                      </a:solidFill>
                    </a:rPr>
                    <a:t>1 mm</a:t>
                  </a:r>
                </a:p>
              </p:txBody>
            </p:sp>
          </p:grpSp>
        </p:grpSp>
        <p:grpSp>
          <p:nvGrpSpPr>
            <p:cNvPr id="40" name="Group 39"/>
            <p:cNvGrpSpPr/>
            <p:nvPr/>
          </p:nvGrpSpPr>
          <p:grpSpPr>
            <a:xfrm>
              <a:off x="179512" y="2129036"/>
              <a:ext cx="3522777" cy="1088605"/>
              <a:chOff x="179512" y="2129036"/>
              <a:chExt cx="3522777" cy="1088605"/>
            </a:xfrm>
          </p:grpSpPr>
          <p:pic>
            <p:nvPicPr>
              <p:cNvPr id="41" name="Picture 2" descr="C:\Users\mbexwsa2\Dropbox\Dottorato\Microstructures\U3\1253\FIB-SEM\1253\TileSet1\image_pyramid\0\data\l_0\c_0\tile_0.tif"/>
              <p:cNvPicPr>
                <a:picLocks noChangeAspect="1" noChangeArrowheads="1"/>
              </p:cNvPicPr>
              <p:nvPr/>
            </p:nvPicPr>
            <p:blipFill rotWithShape="1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 flipH="1">
                <a:off x="179512" y="2129036"/>
                <a:ext cx="3487613" cy="10111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2" name="Oval 41"/>
              <p:cNvSpPr/>
              <p:nvPr/>
            </p:nvSpPr>
            <p:spPr>
              <a:xfrm>
                <a:off x="827782" y="2905790"/>
                <a:ext cx="61723" cy="6172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43" name="Group 42"/>
              <p:cNvGrpSpPr/>
              <p:nvPr/>
            </p:nvGrpSpPr>
            <p:grpSpPr>
              <a:xfrm>
                <a:off x="2840393" y="2777523"/>
                <a:ext cx="861896" cy="440118"/>
                <a:chOff x="2858783" y="2466020"/>
                <a:chExt cx="861896" cy="440118"/>
              </a:xfrm>
            </p:grpSpPr>
            <p:cxnSp>
              <p:nvCxnSpPr>
                <p:cNvPr id="44" name="Straight Connector 43"/>
                <p:cNvCxnSpPr/>
                <p:nvPr/>
              </p:nvCxnSpPr>
              <p:spPr>
                <a:xfrm>
                  <a:off x="2962130" y="2509857"/>
                  <a:ext cx="655200" cy="0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5" name="TextBox 44"/>
                <p:cNvSpPr txBox="1"/>
                <p:nvPr/>
              </p:nvSpPr>
              <p:spPr>
                <a:xfrm>
                  <a:off x="2858783" y="2466020"/>
                  <a:ext cx="861896" cy="44011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GB" dirty="0">
                      <a:solidFill>
                        <a:schemeClr val="bg1"/>
                      </a:solidFill>
                    </a:rPr>
                    <a:t>1 mm</a:t>
                  </a:r>
                </a:p>
              </p:txBody>
            </p:sp>
          </p:grpSp>
        </p:grpSp>
        <p:grpSp>
          <p:nvGrpSpPr>
            <p:cNvPr id="46" name="Group 45"/>
            <p:cNvGrpSpPr/>
            <p:nvPr/>
          </p:nvGrpSpPr>
          <p:grpSpPr>
            <a:xfrm>
              <a:off x="179512" y="5092060"/>
              <a:ext cx="7776864" cy="1721315"/>
              <a:chOff x="179512" y="5092060"/>
              <a:chExt cx="7776864" cy="1721315"/>
            </a:xfrm>
          </p:grpSpPr>
          <p:grpSp>
            <p:nvGrpSpPr>
              <p:cNvPr id="47" name="Group 46"/>
              <p:cNvGrpSpPr/>
              <p:nvPr/>
            </p:nvGrpSpPr>
            <p:grpSpPr>
              <a:xfrm rot="10800000">
                <a:off x="179512" y="5092060"/>
                <a:ext cx="7776864" cy="1721315"/>
                <a:chOff x="-5509120" y="1412776"/>
                <a:chExt cx="12379820" cy="2740124"/>
              </a:xfrm>
            </p:grpSpPr>
            <p:pic>
              <p:nvPicPr>
                <p:cNvPr id="53" name="Picture 4" descr="C:\Users\mbexwsa2\Dropbox\Dottorato\Microstructures\U3\1251c\FIB-SEM\1251c\TileSet (stitched)\0\data\l_1\c_1\tile_0.tif"/>
                <p:cNvPicPr>
                  <a:picLocks noChangeAspect="1" noChangeArrowheads="1"/>
                </p:cNvPicPr>
                <p:nvPr/>
              </p:nvPicPr>
              <p:blipFill rotWithShape="1">
                <a:blip r:embed="rId6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 bwMode="auto">
                <a:xfrm>
                  <a:off x="4211960" y="1412776"/>
                  <a:ext cx="2658740" cy="274012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54" name="Picture 5" descr="C:\Users\mbexwsa2\Dropbox\Dottorato\Microstructures\U3\1251c\FIB-SEM\1251c\TileSet (stitched)\0\data\l_1\c_0\tile_0.tif"/>
                <p:cNvPicPr>
                  <a:picLocks noChangeAspect="1" noChangeArrowheads="1"/>
                </p:cNvPicPr>
                <p:nvPr/>
              </p:nvPicPr>
              <p:blipFill rotWithShape="1">
                <a:blip r:embed="rId7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 bwMode="auto">
                <a:xfrm>
                  <a:off x="-5509120" y="1412776"/>
                  <a:ext cx="9753600" cy="274012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48" name="Oval 47"/>
              <p:cNvSpPr/>
              <p:nvPr/>
            </p:nvSpPr>
            <p:spPr>
              <a:xfrm>
                <a:off x="772981" y="6003993"/>
                <a:ext cx="85458" cy="85458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49" name="Group 48"/>
              <p:cNvGrpSpPr/>
              <p:nvPr/>
            </p:nvGrpSpPr>
            <p:grpSpPr>
              <a:xfrm>
                <a:off x="7082416" y="6345608"/>
                <a:ext cx="861896" cy="440118"/>
                <a:chOff x="7082416" y="6345608"/>
                <a:chExt cx="861896" cy="440118"/>
              </a:xfrm>
            </p:grpSpPr>
            <p:cxnSp>
              <p:nvCxnSpPr>
                <p:cNvPr id="51" name="Straight Connector 50"/>
                <p:cNvCxnSpPr/>
                <p:nvPr/>
              </p:nvCxnSpPr>
              <p:spPr>
                <a:xfrm>
                  <a:off x="7243363" y="6354671"/>
                  <a:ext cx="540000" cy="0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2" name="TextBox 51"/>
                <p:cNvSpPr txBox="1"/>
                <p:nvPr/>
              </p:nvSpPr>
              <p:spPr>
                <a:xfrm>
                  <a:off x="7082416" y="6345608"/>
                  <a:ext cx="861896" cy="44011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GB" dirty="0">
                      <a:solidFill>
                        <a:schemeClr val="bg1"/>
                      </a:solidFill>
                    </a:rPr>
                    <a:t>1 mm</a:t>
                  </a:r>
                </a:p>
              </p:txBody>
            </p:sp>
          </p:grpSp>
          <p:sp>
            <p:nvSpPr>
              <p:cNvPr id="50" name="Oval 49"/>
              <p:cNvSpPr/>
              <p:nvPr/>
            </p:nvSpPr>
            <p:spPr>
              <a:xfrm>
                <a:off x="765577" y="5756883"/>
                <a:ext cx="85458" cy="85458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sp>
        <p:nvSpPr>
          <p:cNvPr id="57" name="TextBox 56"/>
          <p:cNvSpPr txBox="1"/>
          <p:nvPr/>
        </p:nvSpPr>
        <p:spPr>
          <a:xfrm>
            <a:off x="118449" y="0"/>
            <a:ext cx="89071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/>
              <a:t>Position of FIB cuts</a:t>
            </a:r>
          </a:p>
        </p:txBody>
      </p:sp>
      <p:pic>
        <p:nvPicPr>
          <p:cNvPr id="58" name="Picture 3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448457" y="11017"/>
            <a:ext cx="695543" cy="295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6" name="TextBox 8"/>
          <p:cNvSpPr txBox="1"/>
          <p:nvPr/>
        </p:nvSpPr>
        <p:spPr>
          <a:xfrm>
            <a:off x="179512" y="4832053"/>
            <a:ext cx="115627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b="1" dirty="0"/>
              <a:t>V=1.3 m/s</a:t>
            </a:r>
          </a:p>
        </p:txBody>
      </p:sp>
      <p:sp>
        <p:nvSpPr>
          <p:cNvPr id="59" name="TextBox 8"/>
          <p:cNvSpPr txBox="1"/>
          <p:nvPr/>
        </p:nvSpPr>
        <p:spPr>
          <a:xfrm>
            <a:off x="179512" y="2696309"/>
            <a:ext cx="115627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b="1" dirty="0"/>
              <a:t>V=0.1 m/s</a:t>
            </a:r>
          </a:p>
        </p:txBody>
      </p:sp>
      <p:sp>
        <p:nvSpPr>
          <p:cNvPr id="60" name="TextBox 8"/>
          <p:cNvSpPr txBox="1"/>
          <p:nvPr/>
        </p:nvSpPr>
        <p:spPr>
          <a:xfrm>
            <a:off x="179512" y="1060098"/>
            <a:ext cx="127329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b="1" dirty="0"/>
              <a:t>V=0.01 m/s</a:t>
            </a:r>
          </a:p>
        </p:txBody>
      </p:sp>
    </p:spTree>
    <p:extLst>
      <p:ext uri="{BB962C8B-B14F-4D97-AF65-F5344CB8AC3E}">
        <p14:creationId xmlns:p14="http://schemas.microsoft.com/office/powerpoint/2010/main" val="371303075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4546598" y="1"/>
            <a:ext cx="4597402" cy="3619729"/>
            <a:chOff x="4546598" y="1"/>
            <a:chExt cx="4597402" cy="3619729"/>
          </a:xfrm>
        </p:grpSpPr>
        <p:pic>
          <p:nvPicPr>
            <p:cNvPr id="3075" name="Picture 3" descr="C:\Users\mbexwsa2\Dropbox\Dottorato\Microstructures\U3\1252\FIB-SEM\TileSet\Tile_004-008-000_0.tif"/>
            <p:cNvPicPr>
              <a:picLocks noChangeAspect="1" noChangeArrowheads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546598" y="1"/>
              <a:ext cx="4597402" cy="36197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7987721" y="21777"/>
              <a:ext cx="1156279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GB" b="1" dirty="0"/>
                <a:t>V=0.1 m/s</a:t>
              </a:r>
            </a:p>
          </p:txBody>
        </p:sp>
      </p:grpSp>
      <p:cxnSp>
        <p:nvCxnSpPr>
          <p:cNvPr id="3" name="Straight Connector 2"/>
          <p:cNvCxnSpPr/>
          <p:nvPr/>
        </p:nvCxnSpPr>
        <p:spPr>
          <a:xfrm>
            <a:off x="4546596" y="0"/>
            <a:ext cx="0" cy="6857999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-2" y="3583549"/>
            <a:ext cx="9144002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/>
          <p:cNvGrpSpPr/>
          <p:nvPr/>
        </p:nvGrpSpPr>
        <p:grpSpPr>
          <a:xfrm>
            <a:off x="-5" y="3579892"/>
            <a:ext cx="4546598" cy="3291323"/>
            <a:chOff x="-5" y="3579892"/>
            <a:chExt cx="4546598" cy="3291323"/>
          </a:xfrm>
        </p:grpSpPr>
        <p:pic>
          <p:nvPicPr>
            <p:cNvPr id="3074" name="Picture 2" descr="C:\Users\mbexwsa2\Dropbox\Dottorato\Microstructures\U3\1251c\FIB-SEM\1251c_004.tif"/>
            <p:cNvPicPr>
              <a:picLocks noChangeAspect="1" noChangeArrowheads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 rot="10800000">
              <a:off x="-1" y="3583548"/>
              <a:ext cx="4546594" cy="32744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>
              <a:off x="-5" y="3579892"/>
              <a:ext cx="1156279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GB" b="1" dirty="0"/>
                <a:t>V=1.3 m/s</a:t>
              </a:r>
            </a:p>
          </p:txBody>
        </p:sp>
        <p:grpSp>
          <p:nvGrpSpPr>
            <p:cNvPr id="17" name="Group 16"/>
            <p:cNvGrpSpPr/>
            <p:nvPr/>
          </p:nvGrpSpPr>
          <p:grpSpPr>
            <a:xfrm>
              <a:off x="1783994" y="6501883"/>
              <a:ext cx="962025" cy="369332"/>
              <a:chOff x="1783994" y="6501883"/>
              <a:chExt cx="962025" cy="369332"/>
            </a:xfrm>
          </p:grpSpPr>
          <p:cxnSp>
            <p:nvCxnSpPr>
              <p:cNvPr id="15" name="Straight Connector 14"/>
              <p:cNvCxnSpPr/>
              <p:nvPr/>
            </p:nvCxnSpPr>
            <p:spPr>
              <a:xfrm>
                <a:off x="1783994" y="6511407"/>
                <a:ext cx="962025" cy="0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TextBox 15"/>
              <p:cNvSpPr txBox="1"/>
              <p:nvPr/>
            </p:nvSpPr>
            <p:spPr>
              <a:xfrm>
                <a:off x="1788754" y="6501883"/>
                <a:ext cx="95250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b="1" dirty="0">
                    <a:solidFill>
                      <a:schemeClr val="bg1"/>
                    </a:solidFill>
                  </a:rPr>
                  <a:t>100  µm</a:t>
                </a:r>
              </a:p>
            </p:txBody>
          </p:sp>
        </p:grpSp>
      </p:grpSp>
      <p:grpSp>
        <p:nvGrpSpPr>
          <p:cNvPr id="4" name="Group 3"/>
          <p:cNvGrpSpPr/>
          <p:nvPr/>
        </p:nvGrpSpPr>
        <p:grpSpPr>
          <a:xfrm>
            <a:off x="4546596" y="3579892"/>
            <a:ext cx="4597404" cy="3278105"/>
            <a:chOff x="4546596" y="3579892"/>
            <a:chExt cx="4597404" cy="3278105"/>
          </a:xfrm>
        </p:grpSpPr>
        <p:pic>
          <p:nvPicPr>
            <p:cNvPr id="2050" name="Picture 2" descr="C:\Users\mbexwsa2\Dropbox\Dottorato\Microstructures\U3\1251c\FIB-SEM\1251c_005.tif"/>
            <p:cNvPicPr>
              <a:picLocks noChangeAspect="1" noChangeArrowheads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 rot="10800000">
              <a:off x="4546596" y="3583546"/>
              <a:ext cx="4597404" cy="32744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7355497" y="3579892"/>
              <a:ext cx="1788503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GB" b="1" dirty="0"/>
                <a:t>Starting material</a:t>
              </a:r>
            </a:p>
          </p:txBody>
        </p:sp>
        <p:grpSp>
          <p:nvGrpSpPr>
            <p:cNvPr id="24" name="Group 23"/>
            <p:cNvGrpSpPr/>
            <p:nvPr/>
          </p:nvGrpSpPr>
          <p:grpSpPr>
            <a:xfrm>
              <a:off x="4642162" y="6363418"/>
              <a:ext cx="1590676" cy="369333"/>
              <a:chOff x="1721205" y="6501883"/>
              <a:chExt cx="1373761" cy="318968"/>
            </a:xfrm>
          </p:grpSpPr>
          <p:sp>
            <p:nvSpPr>
              <p:cNvPr id="26" name="TextBox 25"/>
              <p:cNvSpPr txBox="1"/>
              <p:nvPr/>
            </p:nvSpPr>
            <p:spPr>
              <a:xfrm>
                <a:off x="1721205" y="6501883"/>
                <a:ext cx="1373761" cy="31896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b="1" dirty="0"/>
                  <a:t>100  µm</a:t>
                </a:r>
              </a:p>
            </p:txBody>
          </p:sp>
          <p:cxnSp>
            <p:nvCxnSpPr>
              <p:cNvPr id="25" name="Straight Connector 24"/>
              <p:cNvCxnSpPr/>
              <p:nvPr/>
            </p:nvCxnSpPr>
            <p:spPr>
              <a:xfrm>
                <a:off x="1787522" y="6553200"/>
                <a:ext cx="124986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1" name="Group 10"/>
          <p:cNvGrpSpPr/>
          <p:nvPr/>
        </p:nvGrpSpPr>
        <p:grpSpPr>
          <a:xfrm>
            <a:off x="-20256" y="-24389"/>
            <a:ext cx="7125111" cy="3607938"/>
            <a:chOff x="-20256" y="-24389"/>
            <a:chExt cx="7125111" cy="3607938"/>
          </a:xfrm>
        </p:grpSpPr>
        <p:pic>
          <p:nvPicPr>
            <p:cNvPr id="3076" name="Picture 4" descr="C:\Users\mbexwsa2\Dropbox\Dottorato\Microstructures\U3\1253\FIB-SEM\1253_001.tif"/>
            <p:cNvPicPr>
              <a:picLocks noChangeAspect="1" noChangeArrowheads="1"/>
            </p:cNvPicPr>
            <p:nvPr/>
          </p:nvPicPr>
          <p:blipFill rotWithShape="1">
            <a:blip r:embed="rId6" cstate="screen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 flipH="1">
              <a:off x="0" y="1"/>
              <a:ext cx="4546597" cy="35835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2179468" y="-24389"/>
              <a:ext cx="4925387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GB" sz="2400" b="1" dirty="0"/>
                <a:t>Microstructures – location of FIB cuts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-20256" y="14301"/>
              <a:ext cx="1273297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GB" b="1" dirty="0"/>
                <a:t>V=0.01 m/s</a:t>
              </a:r>
            </a:p>
          </p:txBody>
        </p:sp>
        <p:grpSp>
          <p:nvGrpSpPr>
            <p:cNvPr id="19" name="Group 18"/>
            <p:cNvGrpSpPr/>
            <p:nvPr/>
          </p:nvGrpSpPr>
          <p:grpSpPr>
            <a:xfrm>
              <a:off x="3411981" y="3092494"/>
              <a:ext cx="962025" cy="403741"/>
              <a:chOff x="2449956" y="6476999"/>
              <a:chExt cx="962025" cy="403741"/>
            </a:xfrm>
          </p:grpSpPr>
          <p:cxnSp>
            <p:nvCxnSpPr>
              <p:cNvPr id="20" name="Straight Connector 19"/>
              <p:cNvCxnSpPr/>
              <p:nvPr/>
            </p:nvCxnSpPr>
            <p:spPr>
              <a:xfrm>
                <a:off x="2449956" y="6476999"/>
                <a:ext cx="962025" cy="0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TextBox 20"/>
              <p:cNvSpPr txBox="1"/>
              <p:nvPr/>
            </p:nvSpPr>
            <p:spPr>
              <a:xfrm>
                <a:off x="2454716" y="6511408"/>
                <a:ext cx="95250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b="1" dirty="0">
                    <a:solidFill>
                      <a:schemeClr val="bg1"/>
                    </a:solidFill>
                  </a:rPr>
                  <a:t>100  µm</a:t>
                </a:r>
              </a:p>
            </p:txBody>
          </p:sp>
        </p:grpSp>
      </p:grpSp>
      <p:cxnSp>
        <p:nvCxnSpPr>
          <p:cNvPr id="32" name="Straight Connector 31"/>
          <p:cNvCxnSpPr/>
          <p:nvPr/>
        </p:nvCxnSpPr>
        <p:spPr>
          <a:xfrm>
            <a:off x="2518024" y="5806290"/>
            <a:ext cx="0" cy="2772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4875525" y="2228235"/>
            <a:ext cx="0" cy="2772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5442555" y="4648050"/>
            <a:ext cx="0" cy="2772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2261478" y="2651610"/>
            <a:ext cx="0" cy="2772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2"/>
          <p:cNvGrpSpPr/>
          <p:nvPr/>
        </p:nvGrpSpPr>
        <p:grpSpPr>
          <a:xfrm>
            <a:off x="4718950" y="3160594"/>
            <a:ext cx="962025" cy="375726"/>
            <a:chOff x="5892793" y="3126903"/>
            <a:chExt cx="962025" cy="375726"/>
          </a:xfrm>
        </p:grpSpPr>
        <p:cxnSp>
          <p:nvCxnSpPr>
            <p:cNvPr id="30" name="Straight Connector 29"/>
            <p:cNvCxnSpPr/>
            <p:nvPr/>
          </p:nvCxnSpPr>
          <p:spPr>
            <a:xfrm>
              <a:off x="5892793" y="3126903"/>
              <a:ext cx="962025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/>
          </p:nvSpPr>
          <p:spPr>
            <a:xfrm>
              <a:off x="5897553" y="3133297"/>
              <a:ext cx="9525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>
                  <a:solidFill>
                    <a:schemeClr val="bg1"/>
                  </a:solidFill>
                </a:rPr>
                <a:t>100  µm</a:t>
              </a:r>
            </a:p>
          </p:txBody>
        </p:sp>
      </p:grpSp>
      <p:sp>
        <p:nvSpPr>
          <p:cNvPr id="36" name="TextBox 35"/>
          <p:cNvSpPr txBox="1"/>
          <p:nvPr/>
        </p:nvSpPr>
        <p:spPr>
          <a:xfrm>
            <a:off x="2123728" y="-27384"/>
            <a:ext cx="498482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600" dirty="0"/>
              <a:t>Position of FIB cuts</a:t>
            </a:r>
          </a:p>
        </p:txBody>
      </p:sp>
      <p:pic>
        <p:nvPicPr>
          <p:cNvPr id="37" name="Picture 3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198586" y="3451848"/>
            <a:ext cx="695543" cy="295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3624158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ma 4"/>
          <p:cNvGraphicFramePr/>
          <p:nvPr>
            <p:extLst>
              <p:ext uri="{D42A27DB-BD31-4B8C-83A1-F6EECF244321}">
                <p14:modId xmlns:p14="http://schemas.microsoft.com/office/powerpoint/2010/main" val="3620343449"/>
              </p:ext>
            </p:extLst>
          </p:nvPr>
        </p:nvGraphicFramePr>
        <p:xfrm>
          <a:off x="-1" y="1166498"/>
          <a:ext cx="9100937" cy="54695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4" name="Picture 3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939817" y="5575752"/>
            <a:ext cx="1025703" cy="436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CasellaDiTesto 14"/>
          <p:cNvSpPr txBox="1"/>
          <p:nvPr/>
        </p:nvSpPr>
        <p:spPr>
          <a:xfrm>
            <a:off x="6481627" y="6090191"/>
            <a:ext cx="26193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err="1"/>
              <a:t>This</a:t>
            </a:r>
            <a:r>
              <a:rPr lang="it-IT" b="1" dirty="0"/>
              <a:t> </a:t>
            </a:r>
            <a:r>
              <a:rPr lang="it-IT" b="1" dirty="0" err="1"/>
              <a:t>little</a:t>
            </a:r>
            <a:r>
              <a:rPr lang="it-IT" b="1" dirty="0"/>
              <a:t>, </a:t>
            </a:r>
            <a:r>
              <a:rPr lang="it-IT" b="1" dirty="0" err="1"/>
              <a:t>disordered</a:t>
            </a:r>
            <a:r>
              <a:rPr lang="it-IT" b="1" dirty="0"/>
              <a:t> </a:t>
            </a:r>
            <a:r>
              <a:rPr lang="it-IT" b="1" dirty="0" err="1"/>
              <a:t>clay</a:t>
            </a:r>
            <a:r>
              <a:rPr lang="it-IT" b="1" dirty="0"/>
              <a:t> </a:t>
            </a:r>
            <a:r>
              <a:rPr lang="it-IT" b="1" dirty="0" err="1"/>
              <a:t>will</a:t>
            </a:r>
            <a:r>
              <a:rPr lang="it-IT" b="1" dirty="0"/>
              <a:t> </a:t>
            </a:r>
            <a:r>
              <a:rPr lang="it-IT" b="1" dirty="0" err="1"/>
              <a:t>bring</a:t>
            </a:r>
            <a:r>
              <a:rPr lang="it-IT" b="1" dirty="0"/>
              <a:t> </a:t>
            </a:r>
            <a:r>
              <a:rPr lang="it-IT" b="1" dirty="0" err="1"/>
              <a:t>you</a:t>
            </a:r>
            <a:r>
              <a:rPr lang="it-IT" b="1" dirty="0"/>
              <a:t> back </a:t>
            </a:r>
            <a:r>
              <a:rPr lang="it-IT" b="1" dirty="0" err="1"/>
              <a:t>here</a:t>
            </a:r>
            <a:endParaRPr lang="it-IT" b="1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27292" y="177421"/>
            <a:ext cx="86516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/>
              <a:t>SEISMIC SLIP ON CLAY NANO-FOLIATION</a:t>
            </a:r>
          </a:p>
          <a:p>
            <a:r>
              <a:rPr lang="it-IT" sz="2000" dirty="0"/>
              <a:t>S. Aretusini, O. </a:t>
            </a:r>
            <a:r>
              <a:rPr lang="it-IT" sz="2000" dirty="0" err="1"/>
              <a:t>Pl</a:t>
            </a:r>
            <a:r>
              <a:rPr lang="it-IT" sz="2000" dirty="0" err="1">
                <a:solidFill>
                  <a:srgbClr val="000000"/>
                </a:solidFill>
              </a:rPr>
              <a:t>ü</a:t>
            </a:r>
            <a:r>
              <a:rPr lang="it-IT" sz="2000" dirty="0" err="1"/>
              <a:t>mper</a:t>
            </a:r>
            <a:r>
              <a:rPr lang="it-IT" sz="2000" dirty="0"/>
              <a:t>, E. Spagnuolo and G. Di Toro</a:t>
            </a:r>
            <a:endParaRPr lang="en-US" sz="2000" dirty="0"/>
          </a:p>
        </p:txBody>
      </p:sp>
      <p:pic>
        <p:nvPicPr>
          <p:cNvPr id="17" name="Pictur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5953831" y="48090"/>
            <a:ext cx="1552665" cy="1440000"/>
          </a:xfrm>
          <a:prstGeom prst="rect">
            <a:avLst/>
          </a:prstGeom>
          <a:ln>
            <a:noFill/>
          </a:ln>
        </p:spPr>
      </p:pic>
      <p:pic>
        <p:nvPicPr>
          <p:cNvPr id="1028" name="Picture 4" descr="http://static.egu.eu/static/11865/logos/egu/egu_plain/egu_plain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79200" y="94018"/>
            <a:ext cx="1621737" cy="1309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assets.manchester.ac.uk/corporate/images/design/logo-university-of-manchester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38787" y="1449348"/>
            <a:ext cx="1962150" cy="819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02409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Picture 1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73240" y="2603501"/>
            <a:ext cx="5670760" cy="4254500"/>
          </a:xfrm>
          <a:prstGeom prst="rect">
            <a:avLst/>
          </a:prstGeom>
          <a:ln>
            <a:noFill/>
          </a:ln>
        </p:spPr>
      </p:pic>
      <p:sp>
        <p:nvSpPr>
          <p:cNvPr id="134" name="CustomShape 4"/>
          <p:cNvSpPr/>
          <p:nvPr/>
        </p:nvSpPr>
        <p:spPr>
          <a:xfrm>
            <a:off x="0" y="854936"/>
            <a:ext cx="9144000" cy="97679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00000"/>
              </a:lnSpc>
            </a:pPr>
            <a:r>
              <a:rPr lang="en-US" sz="2200" strike="noStrike" dirty="0">
                <a:latin typeface="Calibri" panose="020F0502020204030204" pitchFamily="34" charset="0"/>
              </a:rPr>
              <a:t>During 2011 Tohoku-Oki megathrust earthquake, seismic </a:t>
            </a:r>
            <a:r>
              <a:rPr lang="en-US" sz="2200" dirty="0">
                <a:latin typeface="Calibri" panose="020F0502020204030204" pitchFamily="34" charset="0"/>
              </a:rPr>
              <a:t>rupture propagated up to the trench, resulting in huge displacements up to 30 m at slip rates V=1 ms</a:t>
            </a:r>
            <a:r>
              <a:rPr lang="en-US" sz="2200" baseline="30000" dirty="0">
                <a:latin typeface="Calibri" panose="020F0502020204030204" pitchFamily="34" charset="0"/>
              </a:rPr>
              <a:t>-1</a:t>
            </a:r>
            <a:r>
              <a:rPr lang="en-US" sz="2200" dirty="0">
                <a:latin typeface="Calibri" panose="020F0502020204030204" pitchFamily="34" charset="0"/>
              </a:rPr>
              <a:t>, determining the seafloor rebound and the subsequent tsunami that stroke Honshu eastern coast.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57360" y="2314028"/>
            <a:ext cx="3530600" cy="45439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tella a 5 punte 1"/>
          <p:cNvSpPr/>
          <p:nvPr/>
        </p:nvSpPr>
        <p:spPr>
          <a:xfrm>
            <a:off x="1276350" y="4730751"/>
            <a:ext cx="368300" cy="368300"/>
          </a:xfrm>
          <a:prstGeom prst="star5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0" name="Picture 3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48457" y="11017"/>
            <a:ext cx="695543" cy="295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CustomShape 9"/>
          <p:cNvSpPr/>
          <p:nvPr/>
        </p:nvSpPr>
        <p:spPr>
          <a:xfrm>
            <a:off x="584640" y="128880"/>
            <a:ext cx="7965000" cy="699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3600" b="1" dirty="0">
                <a:solidFill>
                  <a:srgbClr val="000000"/>
                </a:solidFill>
                <a:latin typeface="Calibri"/>
              </a:rPr>
              <a:t>Seismic slip…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70532156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CustomShape 5"/>
          <p:cNvSpPr/>
          <p:nvPr/>
        </p:nvSpPr>
        <p:spPr>
          <a:xfrm>
            <a:off x="2055960" y="980640"/>
            <a:ext cx="2475360" cy="4561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400" b="1" strike="noStrike" dirty="0">
                <a:solidFill>
                  <a:srgbClr val="FFFFFF"/>
                </a:solidFill>
                <a:latin typeface="Calibri"/>
              </a:rPr>
              <a:t>limestone</a:t>
            </a:r>
            <a:endParaRPr lang="en-US" dirty="0"/>
          </a:p>
        </p:txBody>
      </p:sp>
      <p:sp>
        <p:nvSpPr>
          <p:cNvPr id="159" name="CustomShape 9"/>
          <p:cNvSpPr/>
          <p:nvPr/>
        </p:nvSpPr>
        <p:spPr>
          <a:xfrm>
            <a:off x="584640" y="128880"/>
            <a:ext cx="7965000" cy="699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3600" b="1" dirty="0">
                <a:solidFill>
                  <a:srgbClr val="000000"/>
                </a:solidFill>
                <a:latin typeface="Calibri"/>
              </a:rPr>
              <a:t>…i</a:t>
            </a:r>
            <a:r>
              <a:rPr lang="en-US" sz="3600" b="1" strike="noStrike" dirty="0">
                <a:solidFill>
                  <a:srgbClr val="000000"/>
                </a:solidFill>
                <a:latin typeface="Calibri"/>
              </a:rPr>
              <a:t>n </a:t>
            </a:r>
            <a:r>
              <a:rPr lang="en-US" sz="3600" b="1" dirty="0">
                <a:solidFill>
                  <a:srgbClr val="000000"/>
                </a:solidFill>
                <a:latin typeface="Calibri"/>
              </a:rPr>
              <a:t>clay-rich</a:t>
            </a:r>
            <a:r>
              <a:rPr lang="en-US" sz="3600" b="1" strike="noStrike" dirty="0">
                <a:solidFill>
                  <a:srgbClr val="000000"/>
                </a:solidFill>
                <a:latin typeface="Calibri"/>
              </a:rPr>
              <a:t> fault core</a:t>
            </a:r>
            <a:endParaRPr lang="en-US" sz="1600" dirty="0"/>
          </a:p>
        </p:txBody>
      </p:sp>
      <p:sp>
        <p:nvSpPr>
          <p:cNvPr id="171" name="CustomShape 21"/>
          <p:cNvSpPr/>
          <p:nvPr/>
        </p:nvSpPr>
        <p:spPr>
          <a:xfrm>
            <a:off x="7236360" y="6588000"/>
            <a:ext cx="188352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b="1" strike="noStrike" dirty="0">
                <a:solidFill>
                  <a:srgbClr val="FFFFFF"/>
                </a:solidFill>
                <a:latin typeface="Calibri"/>
              </a:rPr>
              <a:t>Chester et al 2013</a:t>
            </a:r>
            <a:endParaRPr lang="en-US" dirty="0"/>
          </a:p>
        </p:txBody>
      </p:sp>
      <p:sp>
        <p:nvSpPr>
          <p:cNvPr id="36" name="CasellaDiTesto 35"/>
          <p:cNvSpPr txBox="1"/>
          <p:nvPr/>
        </p:nvSpPr>
        <p:spPr>
          <a:xfrm>
            <a:off x="306290" y="5152094"/>
            <a:ext cx="42608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Chester et al., 2013; </a:t>
            </a:r>
            <a:r>
              <a:rPr lang="en-US" sz="1600" dirty="0" err="1"/>
              <a:t>Ujiie</a:t>
            </a:r>
            <a:r>
              <a:rPr lang="en-US" sz="1600" dirty="0"/>
              <a:t> et al., 2013; etc.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0" y="1329924"/>
            <a:ext cx="4643640" cy="3860640"/>
            <a:chOff x="368" y="1241359"/>
            <a:chExt cx="4643640" cy="3860640"/>
          </a:xfrm>
        </p:grpSpPr>
        <p:sp>
          <p:nvSpPr>
            <p:cNvPr id="156" name="CustomShape 6"/>
            <p:cNvSpPr/>
            <p:nvPr/>
          </p:nvSpPr>
          <p:spPr>
            <a:xfrm>
              <a:off x="584640" y="4345200"/>
              <a:ext cx="2204640" cy="455400"/>
            </a:xfrm>
            <a:prstGeom prst="rect">
              <a:avLst/>
            </a:prstGeom>
            <a:noFill/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/>
            <a:lstStyle/>
            <a:p>
              <a:pPr>
                <a:lnSpc>
                  <a:spcPct val="100000"/>
                </a:lnSpc>
              </a:pPr>
              <a:r>
                <a:rPr lang="en-US" sz="2400" b="1" strike="noStrike" dirty="0">
                  <a:solidFill>
                    <a:srgbClr val="FFFFFF"/>
                  </a:solidFill>
                  <a:latin typeface="Calibri"/>
                </a:rPr>
                <a:t>limestone</a:t>
              </a:r>
              <a:endParaRPr lang="en-US" dirty="0"/>
            </a:p>
          </p:txBody>
        </p:sp>
        <p:pic>
          <p:nvPicPr>
            <p:cNvPr id="37" name="Picture 11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8" y="1241359"/>
              <a:ext cx="4643640" cy="3860640"/>
            </a:xfrm>
            <a:prstGeom prst="rect">
              <a:avLst/>
            </a:prstGeom>
            <a:ln>
              <a:noFill/>
            </a:ln>
          </p:spPr>
        </p:pic>
        <p:sp>
          <p:nvSpPr>
            <p:cNvPr id="2" name="Freeform 1"/>
            <p:cNvSpPr/>
            <p:nvPr/>
          </p:nvSpPr>
          <p:spPr>
            <a:xfrm>
              <a:off x="473075" y="4206875"/>
              <a:ext cx="717550" cy="304800"/>
            </a:xfrm>
            <a:custGeom>
              <a:avLst/>
              <a:gdLst>
                <a:gd name="connsiteX0" fmla="*/ 0 w 717550"/>
                <a:gd name="connsiteY0" fmla="*/ 231775 h 304800"/>
                <a:gd name="connsiteX1" fmla="*/ 95250 w 717550"/>
                <a:gd name="connsiteY1" fmla="*/ 234950 h 304800"/>
                <a:gd name="connsiteX2" fmla="*/ 107950 w 717550"/>
                <a:gd name="connsiteY2" fmla="*/ 238125 h 304800"/>
                <a:gd name="connsiteX3" fmla="*/ 130175 w 717550"/>
                <a:gd name="connsiteY3" fmla="*/ 247650 h 304800"/>
                <a:gd name="connsiteX4" fmla="*/ 165100 w 717550"/>
                <a:gd name="connsiteY4" fmla="*/ 269875 h 304800"/>
                <a:gd name="connsiteX5" fmla="*/ 193675 w 717550"/>
                <a:gd name="connsiteY5" fmla="*/ 279400 h 304800"/>
                <a:gd name="connsiteX6" fmla="*/ 203200 w 717550"/>
                <a:gd name="connsiteY6" fmla="*/ 282575 h 304800"/>
                <a:gd name="connsiteX7" fmla="*/ 225425 w 717550"/>
                <a:gd name="connsiteY7" fmla="*/ 295275 h 304800"/>
                <a:gd name="connsiteX8" fmla="*/ 269875 w 717550"/>
                <a:gd name="connsiteY8" fmla="*/ 301625 h 304800"/>
                <a:gd name="connsiteX9" fmla="*/ 285750 w 717550"/>
                <a:gd name="connsiteY9" fmla="*/ 304800 h 304800"/>
                <a:gd name="connsiteX10" fmla="*/ 361950 w 717550"/>
                <a:gd name="connsiteY10" fmla="*/ 301625 h 304800"/>
                <a:gd name="connsiteX11" fmla="*/ 384175 w 717550"/>
                <a:gd name="connsiteY11" fmla="*/ 298450 h 304800"/>
                <a:gd name="connsiteX12" fmla="*/ 403225 w 717550"/>
                <a:gd name="connsiteY12" fmla="*/ 292100 h 304800"/>
                <a:gd name="connsiteX13" fmla="*/ 422275 w 717550"/>
                <a:gd name="connsiteY13" fmla="*/ 279400 h 304800"/>
                <a:gd name="connsiteX14" fmla="*/ 441325 w 717550"/>
                <a:gd name="connsiteY14" fmla="*/ 269875 h 304800"/>
                <a:gd name="connsiteX15" fmla="*/ 460375 w 717550"/>
                <a:gd name="connsiteY15" fmla="*/ 254000 h 304800"/>
                <a:gd name="connsiteX16" fmla="*/ 469900 w 717550"/>
                <a:gd name="connsiteY16" fmla="*/ 244475 h 304800"/>
                <a:gd name="connsiteX17" fmla="*/ 479425 w 717550"/>
                <a:gd name="connsiteY17" fmla="*/ 238125 h 304800"/>
                <a:gd name="connsiteX18" fmla="*/ 498475 w 717550"/>
                <a:gd name="connsiteY18" fmla="*/ 219075 h 304800"/>
                <a:gd name="connsiteX19" fmla="*/ 508000 w 717550"/>
                <a:gd name="connsiteY19" fmla="*/ 209550 h 304800"/>
                <a:gd name="connsiteX20" fmla="*/ 514350 w 717550"/>
                <a:gd name="connsiteY20" fmla="*/ 200025 h 304800"/>
                <a:gd name="connsiteX21" fmla="*/ 523875 w 717550"/>
                <a:gd name="connsiteY21" fmla="*/ 190500 h 304800"/>
                <a:gd name="connsiteX22" fmla="*/ 536575 w 717550"/>
                <a:gd name="connsiteY22" fmla="*/ 171450 h 304800"/>
                <a:gd name="connsiteX23" fmla="*/ 542925 w 717550"/>
                <a:gd name="connsiteY23" fmla="*/ 161925 h 304800"/>
                <a:gd name="connsiteX24" fmla="*/ 546100 w 717550"/>
                <a:gd name="connsiteY24" fmla="*/ 152400 h 304800"/>
                <a:gd name="connsiteX25" fmla="*/ 565150 w 717550"/>
                <a:gd name="connsiteY25" fmla="*/ 123825 h 304800"/>
                <a:gd name="connsiteX26" fmla="*/ 571500 w 717550"/>
                <a:gd name="connsiteY26" fmla="*/ 114300 h 304800"/>
                <a:gd name="connsiteX27" fmla="*/ 577850 w 717550"/>
                <a:gd name="connsiteY27" fmla="*/ 104775 h 304800"/>
                <a:gd name="connsiteX28" fmla="*/ 587375 w 717550"/>
                <a:gd name="connsiteY28" fmla="*/ 95250 h 304800"/>
                <a:gd name="connsiteX29" fmla="*/ 612775 w 717550"/>
                <a:gd name="connsiteY29" fmla="*/ 66675 h 304800"/>
                <a:gd name="connsiteX30" fmla="*/ 635000 w 717550"/>
                <a:gd name="connsiteY30" fmla="*/ 50800 h 304800"/>
                <a:gd name="connsiteX31" fmla="*/ 641350 w 717550"/>
                <a:gd name="connsiteY31" fmla="*/ 41275 h 304800"/>
                <a:gd name="connsiteX32" fmla="*/ 660400 w 717550"/>
                <a:gd name="connsiteY32" fmla="*/ 28575 h 304800"/>
                <a:gd name="connsiteX33" fmla="*/ 669925 w 717550"/>
                <a:gd name="connsiteY33" fmla="*/ 22225 h 304800"/>
                <a:gd name="connsiteX34" fmla="*/ 679450 w 717550"/>
                <a:gd name="connsiteY34" fmla="*/ 15875 h 304800"/>
                <a:gd name="connsiteX35" fmla="*/ 698500 w 717550"/>
                <a:gd name="connsiteY35" fmla="*/ 6350 h 304800"/>
                <a:gd name="connsiteX36" fmla="*/ 717550 w 717550"/>
                <a:gd name="connsiteY36" fmla="*/ 0 h 30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717550" h="304800">
                  <a:moveTo>
                    <a:pt x="0" y="231775"/>
                  </a:moveTo>
                  <a:cubicBezTo>
                    <a:pt x="31750" y="232833"/>
                    <a:pt x="63537" y="233085"/>
                    <a:pt x="95250" y="234950"/>
                  </a:cubicBezTo>
                  <a:cubicBezTo>
                    <a:pt x="99606" y="235206"/>
                    <a:pt x="103864" y="236593"/>
                    <a:pt x="107950" y="238125"/>
                  </a:cubicBezTo>
                  <a:cubicBezTo>
                    <a:pt x="170724" y="261665"/>
                    <a:pt x="82869" y="231881"/>
                    <a:pt x="130175" y="247650"/>
                  </a:cubicBezTo>
                  <a:cubicBezTo>
                    <a:pt x="141300" y="255994"/>
                    <a:pt x="152038" y="264650"/>
                    <a:pt x="165100" y="269875"/>
                  </a:cubicBezTo>
                  <a:lnTo>
                    <a:pt x="193675" y="279400"/>
                  </a:lnTo>
                  <a:cubicBezTo>
                    <a:pt x="196850" y="280458"/>
                    <a:pt x="200415" y="280719"/>
                    <a:pt x="203200" y="282575"/>
                  </a:cubicBezTo>
                  <a:cubicBezTo>
                    <a:pt x="210168" y="287220"/>
                    <a:pt x="217368" y="292589"/>
                    <a:pt x="225425" y="295275"/>
                  </a:cubicBezTo>
                  <a:cubicBezTo>
                    <a:pt x="236192" y="298864"/>
                    <a:pt x="261697" y="300457"/>
                    <a:pt x="269875" y="301625"/>
                  </a:cubicBezTo>
                  <a:cubicBezTo>
                    <a:pt x="275217" y="302388"/>
                    <a:pt x="280458" y="303742"/>
                    <a:pt x="285750" y="304800"/>
                  </a:cubicBezTo>
                  <a:cubicBezTo>
                    <a:pt x="311150" y="303742"/>
                    <a:pt x="336581" y="303262"/>
                    <a:pt x="361950" y="301625"/>
                  </a:cubicBezTo>
                  <a:cubicBezTo>
                    <a:pt x="369418" y="301143"/>
                    <a:pt x="376883" y="300133"/>
                    <a:pt x="384175" y="298450"/>
                  </a:cubicBezTo>
                  <a:cubicBezTo>
                    <a:pt x="390697" y="296945"/>
                    <a:pt x="403225" y="292100"/>
                    <a:pt x="403225" y="292100"/>
                  </a:cubicBezTo>
                  <a:cubicBezTo>
                    <a:pt x="421281" y="274044"/>
                    <a:pt x="403895" y="288590"/>
                    <a:pt x="422275" y="279400"/>
                  </a:cubicBezTo>
                  <a:cubicBezTo>
                    <a:pt x="446894" y="267090"/>
                    <a:pt x="417384" y="277855"/>
                    <a:pt x="441325" y="269875"/>
                  </a:cubicBezTo>
                  <a:cubicBezTo>
                    <a:pt x="469152" y="242048"/>
                    <a:pt x="433853" y="276102"/>
                    <a:pt x="460375" y="254000"/>
                  </a:cubicBezTo>
                  <a:cubicBezTo>
                    <a:pt x="463824" y="251125"/>
                    <a:pt x="466451" y="247350"/>
                    <a:pt x="469900" y="244475"/>
                  </a:cubicBezTo>
                  <a:cubicBezTo>
                    <a:pt x="472831" y="242032"/>
                    <a:pt x="476573" y="240660"/>
                    <a:pt x="479425" y="238125"/>
                  </a:cubicBezTo>
                  <a:cubicBezTo>
                    <a:pt x="486137" y="232159"/>
                    <a:pt x="492125" y="225425"/>
                    <a:pt x="498475" y="219075"/>
                  </a:cubicBezTo>
                  <a:cubicBezTo>
                    <a:pt x="501650" y="215900"/>
                    <a:pt x="505509" y="213286"/>
                    <a:pt x="508000" y="209550"/>
                  </a:cubicBezTo>
                  <a:cubicBezTo>
                    <a:pt x="510117" y="206375"/>
                    <a:pt x="511907" y="202956"/>
                    <a:pt x="514350" y="200025"/>
                  </a:cubicBezTo>
                  <a:cubicBezTo>
                    <a:pt x="517225" y="196576"/>
                    <a:pt x="521118" y="194044"/>
                    <a:pt x="523875" y="190500"/>
                  </a:cubicBezTo>
                  <a:cubicBezTo>
                    <a:pt x="528560" y="184476"/>
                    <a:pt x="532342" y="177800"/>
                    <a:pt x="536575" y="171450"/>
                  </a:cubicBezTo>
                  <a:cubicBezTo>
                    <a:pt x="538692" y="168275"/>
                    <a:pt x="541718" y="165545"/>
                    <a:pt x="542925" y="161925"/>
                  </a:cubicBezTo>
                  <a:cubicBezTo>
                    <a:pt x="543983" y="158750"/>
                    <a:pt x="544475" y="155326"/>
                    <a:pt x="546100" y="152400"/>
                  </a:cubicBezTo>
                  <a:lnTo>
                    <a:pt x="565150" y="123825"/>
                  </a:lnTo>
                  <a:lnTo>
                    <a:pt x="571500" y="114300"/>
                  </a:lnTo>
                  <a:cubicBezTo>
                    <a:pt x="573617" y="111125"/>
                    <a:pt x="575152" y="107473"/>
                    <a:pt x="577850" y="104775"/>
                  </a:cubicBezTo>
                  <a:cubicBezTo>
                    <a:pt x="581025" y="101600"/>
                    <a:pt x="584500" y="98699"/>
                    <a:pt x="587375" y="95250"/>
                  </a:cubicBezTo>
                  <a:cubicBezTo>
                    <a:pt x="599304" y="80935"/>
                    <a:pt x="589619" y="82112"/>
                    <a:pt x="612775" y="66675"/>
                  </a:cubicBezTo>
                  <a:cubicBezTo>
                    <a:pt x="618183" y="63069"/>
                    <a:pt x="631062" y="54738"/>
                    <a:pt x="635000" y="50800"/>
                  </a:cubicBezTo>
                  <a:cubicBezTo>
                    <a:pt x="637698" y="48102"/>
                    <a:pt x="638478" y="43788"/>
                    <a:pt x="641350" y="41275"/>
                  </a:cubicBezTo>
                  <a:cubicBezTo>
                    <a:pt x="647093" y="36249"/>
                    <a:pt x="654050" y="32808"/>
                    <a:pt x="660400" y="28575"/>
                  </a:cubicBezTo>
                  <a:lnTo>
                    <a:pt x="669925" y="22225"/>
                  </a:lnTo>
                  <a:cubicBezTo>
                    <a:pt x="673100" y="20108"/>
                    <a:pt x="675830" y="17082"/>
                    <a:pt x="679450" y="15875"/>
                  </a:cubicBezTo>
                  <a:cubicBezTo>
                    <a:pt x="714188" y="4296"/>
                    <a:pt x="661571" y="22763"/>
                    <a:pt x="698500" y="6350"/>
                  </a:cubicBezTo>
                  <a:cubicBezTo>
                    <a:pt x="704617" y="3632"/>
                    <a:pt x="717550" y="0"/>
                    <a:pt x="717550" y="0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" name="Freeform 2"/>
            <p:cNvSpPr/>
            <p:nvPr/>
          </p:nvSpPr>
          <p:spPr>
            <a:xfrm>
              <a:off x="1257300" y="3787775"/>
              <a:ext cx="346075" cy="45913"/>
            </a:xfrm>
            <a:custGeom>
              <a:avLst/>
              <a:gdLst>
                <a:gd name="connsiteX0" fmla="*/ 0 w 346075"/>
                <a:gd name="connsiteY0" fmla="*/ 0 h 45913"/>
                <a:gd name="connsiteX1" fmla="*/ 180975 w 346075"/>
                <a:gd name="connsiteY1" fmla="*/ 3175 h 45913"/>
                <a:gd name="connsiteX2" fmla="*/ 209550 w 346075"/>
                <a:gd name="connsiteY2" fmla="*/ 15875 h 45913"/>
                <a:gd name="connsiteX3" fmla="*/ 219075 w 346075"/>
                <a:gd name="connsiteY3" fmla="*/ 19050 h 45913"/>
                <a:gd name="connsiteX4" fmla="*/ 228600 w 346075"/>
                <a:gd name="connsiteY4" fmla="*/ 25400 h 45913"/>
                <a:gd name="connsiteX5" fmla="*/ 238125 w 346075"/>
                <a:gd name="connsiteY5" fmla="*/ 28575 h 45913"/>
                <a:gd name="connsiteX6" fmla="*/ 247650 w 346075"/>
                <a:gd name="connsiteY6" fmla="*/ 34925 h 45913"/>
                <a:gd name="connsiteX7" fmla="*/ 273050 w 346075"/>
                <a:gd name="connsiteY7" fmla="*/ 41275 h 45913"/>
                <a:gd name="connsiteX8" fmla="*/ 346075 w 346075"/>
                <a:gd name="connsiteY8" fmla="*/ 44450 h 45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6075" h="45913">
                  <a:moveTo>
                    <a:pt x="0" y="0"/>
                  </a:moveTo>
                  <a:cubicBezTo>
                    <a:pt x="60325" y="1058"/>
                    <a:pt x="120709" y="305"/>
                    <a:pt x="180975" y="3175"/>
                  </a:cubicBezTo>
                  <a:cubicBezTo>
                    <a:pt x="199082" y="4037"/>
                    <a:pt x="197057" y="9629"/>
                    <a:pt x="209550" y="15875"/>
                  </a:cubicBezTo>
                  <a:cubicBezTo>
                    <a:pt x="212543" y="17372"/>
                    <a:pt x="216082" y="17553"/>
                    <a:pt x="219075" y="19050"/>
                  </a:cubicBezTo>
                  <a:cubicBezTo>
                    <a:pt x="222488" y="20757"/>
                    <a:pt x="225187" y="23693"/>
                    <a:pt x="228600" y="25400"/>
                  </a:cubicBezTo>
                  <a:cubicBezTo>
                    <a:pt x="231593" y="26897"/>
                    <a:pt x="235132" y="27078"/>
                    <a:pt x="238125" y="28575"/>
                  </a:cubicBezTo>
                  <a:cubicBezTo>
                    <a:pt x="241538" y="30282"/>
                    <a:pt x="244237" y="33218"/>
                    <a:pt x="247650" y="34925"/>
                  </a:cubicBezTo>
                  <a:cubicBezTo>
                    <a:pt x="254458" y="38329"/>
                    <a:pt x="266529" y="39826"/>
                    <a:pt x="273050" y="41275"/>
                  </a:cubicBezTo>
                  <a:cubicBezTo>
                    <a:pt x="309284" y="49327"/>
                    <a:pt x="262834" y="44450"/>
                    <a:pt x="346075" y="44450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Freeform 3"/>
            <p:cNvSpPr/>
            <p:nvPr/>
          </p:nvSpPr>
          <p:spPr>
            <a:xfrm>
              <a:off x="1622425" y="3683000"/>
              <a:ext cx="774700" cy="190500"/>
            </a:xfrm>
            <a:custGeom>
              <a:avLst/>
              <a:gdLst>
                <a:gd name="connsiteX0" fmla="*/ 0 w 774700"/>
                <a:gd name="connsiteY0" fmla="*/ 190500 h 190500"/>
                <a:gd name="connsiteX1" fmla="*/ 15875 w 774700"/>
                <a:gd name="connsiteY1" fmla="*/ 184150 h 190500"/>
                <a:gd name="connsiteX2" fmla="*/ 28575 w 774700"/>
                <a:gd name="connsiteY2" fmla="*/ 177800 h 190500"/>
                <a:gd name="connsiteX3" fmla="*/ 47625 w 774700"/>
                <a:gd name="connsiteY3" fmla="*/ 171450 h 190500"/>
                <a:gd name="connsiteX4" fmla="*/ 57150 w 774700"/>
                <a:gd name="connsiteY4" fmla="*/ 168275 h 190500"/>
                <a:gd name="connsiteX5" fmla="*/ 82550 w 774700"/>
                <a:gd name="connsiteY5" fmla="*/ 155575 h 190500"/>
                <a:gd name="connsiteX6" fmla="*/ 107950 w 774700"/>
                <a:gd name="connsiteY6" fmla="*/ 149225 h 190500"/>
                <a:gd name="connsiteX7" fmla="*/ 117475 w 774700"/>
                <a:gd name="connsiteY7" fmla="*/ 146050 h 190500"/>
                <a:gd name="connsiteX8" fmla="*/ 130175 w 774700"/>
                <a:gd name="connsiteY8" fmla="*/ 142875 h 190500"/>
                <a:gd name="connsiteX9" fmla="*/ 139700 w 774700"/>
                <a:gd name="connsiteY9" fmla="*/ 139700 h 190500"/>
                <a:gd name="connsiteX10" fmla="*/ 152400 w 774700"/>
                <a:gd name="connsiteY10" fmla="*/ 136525 h 190500"/>
                <a:gd name="connsiteX11" fmla="*/ 171450 w 774700"/>
                <a:gd name="connsiteY11" fmla="*/ 130175 h 190500"/>
                <a:gd name="connsiteX12" fmla="*/ 196850 w 774700"/>
                <a:gd name="connsiteY12" fmla="*/ 123825 h 190500"/>
                <a:gd name="connsiteX13" fmla="*/ 219075 w 774700"/>
                <a:gd name="connsiteY13" fmla="*/ 117475 h 190500"/>
                <a:gd name="connsiteX14" fmla="*/ 228600 w 774700"/>
                <a:gd name="connsiteY14" fmla="*/ 114300 h 190500"/>
                <a:gd name="connsiteX15" fmla="*/ 244475 w 774700"/>
                <a:gd name="connsiteY15" fmla="*/ 111125 h 190500"/>
                <a:gd name="connsiteX16" fmla="*/ 263525 w 774700"/>
                <a:gd name="connsiteY16" fmla="*/ 104775 h 190500"/>
                <a:gd name="connsiteX17" fmla="*/ 288925 w 774700"/>
                <a:gd name="connsiteY17" fmla="*/ 98425 h 190500"/>
                <a:gd name="connsiteX18" fmla="*/ 298450 w 774700"/>
                <a:gd name="connsiteY18" fmla="*/ 95250 h 190500"/>
                <a:gd name="connsiteX19" fmla="*/ 314325 w 774700"/>
                <a:gd name="connsiteY19" fmla="*/ 92075 h 190500"/>
                <a:gd name="connsiteX20" fmla="*/ 336550 w 774700"/>
                <a:gd name="connsiteY20" fmla="*/ 85725 h 190500"/>
                <a:gd name="connsiteX21" fmla="*/ 361950 w 774700"/>
                <a:gd name="connsiteY21" fmla="*/ 82550 h 190500"/>
                <a:gd name="connsiteX22" fmla="*/ 374650 w 774700"/>
                <a:gd name="connsiteY22" fmla="*/ 79375 h 190500"/>
                <a:gd name="connsiteX23" fmla="*/ 425450 w 774700"/>
                <a:gd name="connsiteY23" fmla="*/ 73025 h 190500"/>
                <a:gd name="connsiteX24" fmla="*/ 438150 w 774700"/>
                <a:gd name="connsiteY24" fmla="*/ 69850 h 190500"/>
                <a:gd name="connsiteX25" fmla="*/ 457200 w 774700"/>
                <a:gd name="connsiteY25" fmla="*/ 66675 h 190500"/>
                <a:gd name="connsiteX26" fmla="*/ 466725 w 774700"/>
                <a:gd name="connsiteY26" fmla="*/ 63500 h 190500"/>
                <a:gd name="connsiteX27" fmla="*/ 523875 w 774700"/>
                <a:gd name="connsiteY27" fmla="*/ 57150 h 190500"/>
                <a:gd name="connsiteX28" fmla="*/ 536575 w 774700"/>
                <a:gd name="connsiteY28" fmla="*/ 53975 h 190500"/>
                <a:gd name="connsiteX29" fmla="*/ 619125 w 774700"/>
                <a:gd name="connsiteY29" fmla="*/ 47625 h 190500"/>
                <a:gd name="connsiteX30" fmla="*/ 679450 w 774700"/>
                <a:gd name="connsiteY30" fmla="*/ 38100 h 190500"/>
                <a:gd name="connsiteX31" fmla="*/ 698500 w 774700"/>
                <a:gd name="connsiteY31" fmla="*/ 31750 h 190500"/>
                <a:gd name="connsiteX32" fmla="*/ 708025 w 774700"/>
                <a:gd name="connsiteY32" fmla="*/ 28575 h 190500"/>
                <a:gd name="connsiteX33" fmla="*/ 717550 w 774700"/>
                <a:gd name="connsiteY33" fmla="*/ 22225 h 190500"/>
                <a:gd name="connsiteX34" fmla="*/ 736600 w 774700"/>
                <a:gd name="connsiteY34" fmla="*/ 15875 h 190500"/>
                <a:gd name="connsiteX35" fmla="*/ 755650 w 774700"/>
                <a:gd name="connsiteY35" fmla="*/ 9525 h 190500"/>
                <a:gd name="connsiteX36" fmla="*/ 765175 w 774700"/>
                <a:gd name="connsiteY36" fmla="*/ 6350 h 190500"/>
                <a:gd name="connsiteX37" fmla="*/ 774700 w 774700"/>
                <a:gd name="connsiteY37" fmla="*/ 0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774700" h="190500">
                  <a:moveTo>
                    <a:pt x="0" y="190500"/>
                  </a:moveTo>
                  <a:cubicBezTo>
                    <a:pt x="5292" y="188383"/>
                    <a:pt x="10667" y="186465"/>
                    <a:pt x="15875" y="184150"/>
                  </a:cubicBezTo>
                  <a:cubicBezTo>
                    <a:pt x="20200" y="182228"/>
                    <a:pt x="24181" y="179558"/>
                    <a:pt x="28575" y="177800"/>
                  </a:cubicBezTo>
                  <a:cubicBezTo>
                    <a:pt x="34790" y="175314"/>
                    <a:pt x="41275" y="173567"/>
                    <a:pt x="47625" y="171450"/>
                  </a:cubicBezTo>
                  <a:cubicBezTo>
                    <a:pt x="50800" y="170392"/>
                    <a:pt x="54365" y="170131"/>
                    <a:pt x="57150" y="168275"/>
                  </a:cubicBezTo>
                  <a:cubicBezTo>
                    <a:pt x="70303" y="159507"/>
                    <a:pt x="64796" y="162233"/>
                    <a:pt x="82550" y="155575"/>
                  </a:cubicBezTo>
                  <a:cubicBezTo>
                    <a:pt x="97065" y="150132"/>
                    <a:pt x="89002" y="153962"/>
                    <a:pt x="107950" y="149225"/>
                  </a:cubicBezTo>
                  <a:cubicBezTo>
                    <a:pt x="111197" y="148413"/>
                    <a:pt x="114257" y="146969"/>
                    <a:pt x="117475" y="146050"/>
                  </a:cubicBezTo>
                  <a:cubicBezTo>
                    <a:pt x="121671" y="144851"/>
                    <a:pt x="125979" y="144074"/>
                    <a:pt x="130175" y="142875"/>
                  </a:cubicBezTo>
                  <a:cubicBezTo>
                    <a:pt x="133393" y="141956"/>
                    <a:pt x="136482" y="140619"/>
                    <a:pt x="139700" y="139700"/>
                  </a:cubicBezTo>
                  <a:cubicBezTo>
                    <a:pt x="143896" y="138501"/>
                    <a:pt x="148220" y="137779"/>
                    <a:pt x="152400" y="136525"/>
                  </a:cubicBezTo>
                  <a:cubicBezTo>
                    <a:pt x="158811" y="134602"/>
                    <a:pt x="164956" y="131798"/>
                    <a:pt x="171450" y="130175"/>
                  </a:cubicBezTo>
                  <a:cubicBezTo>
                    <a:pt x="179917" y="128058"/>
                    <a:pt x="188571" y="126585"/>
                    <a:pt x="196850" y="123825"/>
                  </a:cubicBezTo>
                  <a:cubicBezTo>
                    <a:pt x="219688" y="116212"/>
                    <a:pt x="191168" y="125448"/>
                    <a:pt x="219075" y="117475"/>
                  </a:cubicBezTo>
                  <a:cubicBezTo>
                    <a:pt x="222293" y="116556"/>
                    <a:pt x="225353" y="115112"/>
                    <a:pt x="228600" y="114300"/>
                  </a:cubicBezTo>
                  <a:cubicBezTo>
                    <a:pt x="233835" y="112991"/>
                    <a:pt x="239269" y="112545"/>
                    <a:pt x="244475" y="111125"/>
                  </a:cubicBezTo>
                  <a:cubicBezTo>
                    <a:pt x="250933" y="109364"/>
                    <a:pt x="257031" y="106398"/>
                    <a:pt x="263525" y="104775"/>
                  </a:cubicBezTo>
                  <a:cubicBezTo>
                    <a:pt x="271992" y="102658"/>
                    <a:pt x="280646" y="101185"/>
                    <a:pt x="288925" y="98425"/>
                  </a:cubicBezTo>
                  <a:cubicBezTo>
                    <a:pt x="292100" y="97367"/>
                    <a:pt x="295203" y="96062"/>
                    <a:pt x="298450" y="95250"/>
                  </a:cubicBezTo>
                  <a:cubicBezTo>
                    <a:pt x="303685" y="93941"/>
                    <a:pt x="309090" y="93384"/>
                    <a:pt x="314325" y="92075"/>
                  </a:cubicBezTo>
                  <a:cubicBezTo>
                    <a:pt x="329424" y="88300"/>
                    <a:pt x="318733" y="88694"/>
                    <a:pt x="336550" y="85725"/>
                  </a:cubicBezTo>
                  <a:cubicBezTo>
                    <a:pt x="344966" y="84322"/>
                    <a:pt x="353534" y="83953"/>
                    <a:pt x="361950" y="82550"/>
                  </a:cubicBezTo>
                  <a:cubicBezTo>
                    <a:pt x="366254" y="81833"/>
                    <a:pt x="370337" y="80039"/>
                    <a:pt x="374650" y="79375"/>
                  </a:cubicBezTo>
                  <a:cubicBezTo>
                    <a:pt x="409116" y="74073"/>
                    <a:pt x="394945" y="78571"/>
                    <a:pt x="425450" y="73025"/>
                  </a:cubicBezTo>
                  <a:cubicBezTo>
                    <a:pt x="429743" y="72244"/>
                    <a:pt x="433871" y="70706"/>
                    <a:pt x="438150" y="69850"/>
                  </a:cubicBezTo>
                  <a:cubicBezTo>
                    <a:pt x="444463" y="68587"/>
                    <a:pt x="450916" y="68072"/>
                    <a:pt x="457200" y="66675"/>
                  </a:cubicBezTo>
                  <a:cubicBezTo>
                    <a:pt x="460467" y="65949"/>
                    <a:pt x="463412" y="63973"/>
                    <a:pt x="466725" y="63500"/>
                  </a:cubicBezTo>
                  <a:cubicBezTo>
                    <a:pt x="485700" y="60789"/>
                    <a:pt x="523875" y="57150"/>
                    <a:pt x="523875" y="57150"/>
                  </a:cubicBezTo>
                  <a:cubicBezTo>
                    <a:pt x="528108" y="56092"/>
                    <a:pt x="532255" y="54592"/>
                    <a:pt x="536575" y="53975"/>
                  </a:cubicBezTo>
                  <a:cubicBezTo>
                    <a:pt x="559270" y="50733"/>
                    <a:pt x="599084" y="48878"/>
                    <a:pt x="619125" y="47625"/>
                  </a:cubicBezTo>
                  <a:cubicBezTo>
                    <a:pt x="621466" y="47291"/>
                    <a:pt x="666007" y="41766"/>
                    <a:pt x="679450" y="38100"/>
                  </a:cubicBezTo>
                  <a:cubicBezTo>
                    <a:pt x="685908" y="36339"/>
                    <a:pt x="692150" y="33867"/>
                    <a:pt x="698500" y="31750"/>
                  </a:cubicBezTo>
                  <a:cubicBezTo>
                    <a:pt x="701675" y="30692"/>
                    <a:pt x="705240" y="30431"/>
                    <a:pt x="708025" y="28575"/>
                  </a:cubicBezTo>
                  <a:cubicBezTo>
                    <a:pt x="711200" y="26458"/>
                    <a:pt x="714063" y="23775"/>
                    <a:pt x="717550" y="22225"/>
                  </a:cubicBezTo>
                  <a:cubicBezTo>
                    <a:pt x="723667" y="19507"/>
                    <a:pt x="730250" y="17992"/>
                    <a:pt x="736600" y="15875"/>
                  </a:cubicBezTo>
                  <a:lnTo>
                    <a:pt x="755650" y="9525"/>
                  </a:lnTo>
                  <a:cubicBezTo>
                    <a:pt x="758825" y="8467"/>
                    <a:pt x="762390" y="8206"/>
                    <a:pt x="765175" y="6350"/>
                  </a:cubicBezTo>
                  <a:lnTo>
                    <a:pt x="774700" y="0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Freeform 4"/>
            <p:cNvSpPr/>
            <p:nvPr/>
          </p:nvSpPr>
          <p:spPr>
            <a:xfrm>
              <a:off x="2428875" y="3943350"/>
              <a:ext cx="336550" cy="44450"/>
            </a:xfrm>
            <a:custGeom>
              <a:avLst/>
              <a:gdLst>
                <a:gd name="connsiteX0" fmla="*/ 0 w 336550"/>
                <a:gd name="connsiteY0" fmla="*/ 28575 h 44450"/>
                <a:gd name="connsiteX1" fmla="*/ 92075 w 336550"/>
                <a:gd name="connsiteY1" fmla="*/ 31750 h 44450"/>
                <a:gd name="connsiteX2" fmla="*/ 123825 w 336550"/>
                <a:gd name="connsiteY2" fmla="*/ 34925 h 44450"/>
                <a:gd name="connsiteX3" fmla="*/ 133350 w 336550"/>
                <a:gd name="connsiteY3" fmla="*/ 38100 h 44450"/>
                <a:gd name="connsiteX4" fmla="*/ 177800 w 336550"/>
                <a:gd name="connsiteY4" fmla="*/ 44450 h 44450"/>
                <a:gd name="connsiteX5" fmla="*/ 228600 w 336550"/>
                <a:gd name="connsiteY5" fmla="*/ 41275 h 44450"/>
                <a:gd name="connsiteX6" fmla="*/ 250825 w 336550"/>
                <a:gd name="connsiteY6" fmla="*/ 34925 h 44450"/>
                <a:gd name="connsiteX7" fmla="*/ 263525 w 336550"/>
                <a:gd name="connsiteY7" fmla="*/ 31750 h 44450"/>
                <a:gd name="connsiteX8" fmla="*/ 292100 w 336550"/>
                <a:gd name="connsiteY8" fmla="*/ 19050 h 44450"/>
                <a:gd name="connsiteX9" fmla="*/ 301625 w 336550"/>
                <a:gd name="connsiteY9" fmla="*/ 15875 h 44450"/>
                <a:gd name="connsiteX10" fmla="*/ 311150 w 336550"/>
                <a:gd name="connsiteY10" fmla="*/ 9525 h 44450"/>
                <a:gd name="connsiteX11" fmla="*/ 330200 w 336550"/>
                <a:gd name="connsiteY11" fmla="*/ 3175 h 44450"/>
                <a:gd name="connsiteX12" fmla="*/ 336550 w 336550"/>
                <a:gd name="connsiteY12" fmla="*/ 0 h 44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36550" h="44450">
                  <a:moveTo>
                    <a:pt x="0" y="28575"/>
                  </a:moveTo>
                  <a:lnTo>
                    <a:pt x="92075" y="31750"/>
                  </a:lnTo>
                  <a:cubicBezTo>
                    <a:pt x="102697" y="32295"/>
                    <a:pt x="113313" y="33308"/>
                    <a:pt x="123825" y="34925"/>
                  </a:cubicBezTo>
                  <a:cubicBezTo>
                    <a:pt x="127133" y="35434"/>
                    <a:pt x="130049" y="37550"/>
                    <a:pt x="133350" y="38100"/>
                  </a:cubicBezTo>
                  <a:cubicBezTo>
                    <a:pt x="223853" y="53184"/>
                    <a:pt x="120677" y="33025"/>
                    <a:pt x="177800" y="44450"/>
                  </a:cubicBezTo>
                  <a:cubicBezTo>
                    <a:pt x="194733" y="43392"/>
                    <a:pt x="211718" y="42963"/>
                    <a:pt x="228600" y="41275"/>
                  </a:cubicBezTo>
                  <a:cubicBezTo>
                    <a:pt x="236235" y="40511"/>
                    <a:pt x="243535" y="37008"/>
                    <a:pt x="250825" y="34925"/>
                  </a:cubicBezTo>
                  <a:cubicBezTo>
                    <a:pt x="255021" y="33726"/>
                    <a:pt x="259292" y="32808"/>
                    <a:pt x="263525" y="31750"/>
                  </a:cubicBezTo>
                  <a:cubicBezTo>
                    <a:pt x="278619" y="21687"/>
                    <a:pt x="269430" y="26607"/>
                    <a:pt x="292100" y="19050"/>
                  </a:cubicBezTo>
                  <a:cubicBezTo>
                    <a:pt x="295275" y="17992"/>
                    <a:pt x="298840" y="17731"/>
                    <a:pt x="301625" y="15875"/>
                  </a:cubicBezTo>
                  <a:cubicBezTo>
                    <a:pt x="304800" y="13758"/>
                    <a:pt x="307663" y="11075"/>
                    <a:pt x="311150" y="9525"/>
                  </a:cubicBezTo>
                  <a:cubicBezTo>
                    <a:pt x="317267" y="6807"/>
                    <a:pt x="324213" y="6168"/>
                    <a:pt x="330200" y="3175"/>
                  </a:cubicBezTo>
                  <a:lnTo>
                    <a:pt x="336550" y="0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Freeform 6"/>
            <p:cNvSpPr/>
            <p:nvPr/>
          </p:nvSpPr>
          <p:spPr>
            <a:xfrm>
              <a:off x="2774950" y="3406775"/>
              <a:ext cx="1593850" cy="673100"/>
            </a:xfrm>
            <a:custGeom>
              <a:avLst/>
              <a:gdLst>
                <a:gd name="connsiteX0" fmla="*/ 0 w 1593850"/>
                <a:gd name="connsiteY0" fmla="*/ 673100 h 673100"/>
                <a:gd name="connsiteX1" fmla="*/ 15875 w 1593850"/>
                <a:gd name="connsiteY1" fmla="*/ 663575 h 673100"/>
                <a:gd name="connsiteX2" fmla="*/ 25400 w 1593850"/>
                <a:gd name="connsiteY2" fmla="*/ 657225 h 673100"/>
                <a:gd name="connsiteX3" fmla="*/ 34925 w 1593850"/>
                <a:gd name="connsiteY3" fmla="*/ 654050 h 673100"/>
                <a:gd name="connsiteX4" fmla="*/ 44450 w 1593850"/>
                <a:gd name="connsiteY4" fmla="*/ 647700 h 673100"/>
                <a:gd name="connsiteX5" fmla="*/ 63500 w 1593850"/>
                <a:gd name="connsiteY5" fmla="*/ 641350 h 673100"/>
                <a:gd name="connsiteX6" fmla="*/ 73025 w 1593850"/>
                <a:gd name="connsiteY6" fmla="*/ 638175 h 673100"/>
                <a:gd name="connsiteX7" fmla="*/ 123825 w 1593850"/>
                <a:gd name="connsiteY7" fmla="*/ 631825 h 673100"/>
                <a:gd name="connsiteX8" fmla="*/ 155575 w 1593850"/>
                <a:gd name="connsiteY8" fmla="*/ 625475 h 673100"/>
                <a:gd name="connsiteX9" fmla="*/ 165100 w 1593850"/>
                <a:gd name="connsiteY9" fmla="*/ 622300 h 673100"/>
                <a:gd name="connsiteX10" fmla="*/ 266700 w 1593850"/>
                <a:gd name="connsiteY10" fmla="*/ 615950 h 673100"/>
                <a:gd name="connsiteX11" fmla="*/ 307975 w 1593850"/>
                <a:gd name="connsiteY11" fmla="*/ 609600 h 673100"/>
                <a:gd name="connsiteX12" fmla="*/ 355600 w 1593850"/>
                <a:gd name="connsiteY12" fmla="*/ 603250 h 673100"/>
                <a:gd name="connsiteX13" fmla="*/ 374650 w 1593850"/>
                <a:gd name="connsiteY13" fmla="*/ 600075 h 673100"/>
                <a:gd name="connsiteX14" fmla="*/ 393700 w 1593850"/>
                <a:gd name="connsiteY14" fmla="*/ 590550 h 673100"/>
                <a:gd name="connsiteX15" fmla="*/ 419100 w 1593850"/>
                <a:gd name="connsiteY15" fmla="*/ 584200 h 673100"/>
                <a:gd name="connsiteX16" fmla="*/ 466725 w 1593850"/>
                <a:gd name="connsiteY16" fmla="*/ 568325 h 673100"/>
                <a:gd name="connsiteX17" fmla="*/ 476250 w 1593850"/>
                <a:gd name="connsiteY17" fmla="*/ 565150 h 673100"/>
                <a:gd name="connsiteX18" fmla="*/ 485775 w 1593850"/>
                <a:gd name="connsiteY18" fmla="*/ 561975 h 673100"/>
                <a:gd name="connsiteX19" fmla="*/ 511175 w 1593850"/>
                <a:gd name="connsiteY19" fmla="*/ 555625 h 673100"/>
                <a:gd name="connsiteX20" fmla="*/ 520700 w 1593850"/>
                <a:gd name="connsiteY20" fmla="*/ 552450 h 673100"/>
                <a:gd name="connsiteX21" fmla="*/ 555625 w 1593850"/>
                <a:gd name="connsiteY21" fmla="*/ 542925 h 673100"/>
                <a:gd name="connsiteX22" fmla="*/ 565150 w 1593850"/>
                <a:gd name="connsiteY22" fmla="*/ 539750 h 673100"/>
                <a:gd name="connsiteX23" fmla="*/ 574675 w 1593850"/>
                <a:gd name="connsiteY23" fmla="*/ 536575 h 673100"/>
                <a:gd name="connsiteX24" fmla="*/ 584200 w 1593850"/>
                <a:gd name="connsiteY24" fmla="*/ 530225 h 673100"/>
                <a:gd name="connsiteX25" fmla="*/ 603250 w 1593850"/>
                <a:gd name="connsiteY25" fmla="*/ 523875 h 673100"/>
                <a:gd name="connsiteX26" fmla="*/ 622300 w 1593850"/>
                <a:gd name="connsiteY26" fmla="*/ 511175 h 673100"/>
                <a:gd name="connsiteX27" fmla="*/ 631825 w 1593850"/>
                <a:gd name="connsiteY27" fmla="*/ 508000 h 673100"/>
                <a:gd name="connsiteX28" fmla="*/ 641350 w 1593850"/>
                <a:gd name="connsiteY28" fmla="*/ 501650 h 673100"/>
                <a:gd name="connsiteX29" fmla="*/ 654050 w 1593850"/>
                <a:gd name="connsiteY29" fmla="*/ 495300 h 673100"/>
                <a:gd name="connsiteX30" fmla="*/ 676275 w 1593850"/>
                <a:gd name="connsiteY30" fmla="*/ 482600 h 673100"/>
                <a:gd name="connsiteX31" fmla="*/ 685800 w 1593850"/>
                <a:gd name="connsiteY31" fmla="*/ 479425 h 673100"/>
                <a:gd name="connsiteX32" fmla="*/ 695325 w 1593850"/>
                <a:gd name="connsiteY32" fmla="*/ 473075 h 673100"/>
                <a:gd name="connsiteX33" fmla="*/ 704850 w 1593850"/>
                <a:gd name="connsiteY33" fmla="*/ 463550 h 673100"/>
                <a:gd name="connsiteX34" fmla="*/ 723900 w 1593850"/>
                <a:gd name="connsiteY34" fmla="*/ 457200 h 673100"/>
                <a:gd name="connsiteX35" fmla="*/ 742950 w 1593850"/>
                <a:gd name="connsiteY35" fmla="*/ 447675 h 673100"/>
                <a:gd name="connsiteX36" fmla="*/ 762000 w 1593850"/>
                <a:gd name="connsiteY36" fmla="*/ 434975 h 673100"/>
                <a:gd name="connsiteX37" fmla="*/ 771525 w 1593850"/>
                <a:gd name="connsiteY37" fmla="*/ 431800 h 673100"/>
                <a:gd name="connsiteX38" fmla="*/ 790575 w 1593850"/>
                <a:gd name="connsiteY38" fmla="*/ 422275 h 673100"/>
                <a:gd name="connsiteX39" fmla="*/ 800100 w 1593850"/>
                <a:gd name="connsiteY39" fmla="*/ 412750 h 673100"/>
                <a:gd name="connsiteX40" fmla="*/ 809625 w 1593850"/>
                <a:gd name="connsiteY40" fmla="*/ 409575 h 673100"/>
                <a:gd name="connsiteX41" fmla="*/ 819150 w 1593850"/>
                <a:gd name="connsiteY41" fmla="*/ 403225 h 673100"/>
                <a:gd name="connsiteX42" fmla="*/ 844550 w 1593850"/>
                <a:gd name="connsiteY42" fmla="*/ 396875 h 673100"/>
                <a:gd name="connsiteX43" fmla="*/ 857250 w 1593850"/>
                <a:gd name="connsiteY43" fmla="*/ 393700 h 673100"/>
                <a:gd name="connsiteX44" fmla="*/ 876300 w 1593850"/>
                <a:gd name="connsiteY44" fmla="*/ 381000 h 673100"/>
                <a:gd name="connsiteX45" fmla="*/ 904875 w 1593850"/>
                <a:gd name="connsiteY45" fmla="*/ 355600 h 673100"/>
                <a:gd name="connsiteX46" fmla="*/ 914400 w 1593850"/>
                <a:gd name="connsiteY46" fmla="*/ 352425 h 673100"/>
                <a:gd name="connsiteX47" fmla="*/ 936625 w 1593850"/>
                <a:gd name="connsiteY47" fmla="*/ 336550 h 673100"/>
                <a:gd name="connsiteX48" fmla="*/ 949325 w 1593850"/>
                <a:gd name="connsiteY48" fmla="*/ 333375 h 673100"/>
                <a:gd name="connsiteX49" fmla="*/ 968375 w 1593850"/>
                <a:gd name="connsiteY49" fmla="*/ 323850 h 673100"/>
                <a:gd name="connsiteX50" fmla="*/ 977900 w 1593850"/>
                <a:gd name="connsiteY50" fmla="*/ 317500 h 673100"/>
                <a:gd name="connsiteX51" fmla="*/ 987425 w 1593850"/>
                <a:gd name="connsiteY51" fmla="*/ 314325 h 673100"/>
                <a:gd name="connsiteX52" fmla="*/ 1009650 w 1593850"/>
                <a:gd name="connsiteY52" fmla="*/ 298450 h 673100"/>
                <a:gd name="connsiteX53" fmla="*/ 1028700 w 1593850"/>
                <a:gd name="connsiteY53" fmla="*/ 279400 h 673100"/>
                <a:gd name="connsiteX54" fmla="*/ 1041400 w 1593850"/>
                <a:gd name="connsiteY54" fmla="*/ 260350 h 673100"/>
                <a:gd name="connsiteX55" fmla="*/ 1044575 w 1593850"/>
                <a:gd name="connsiteY55" fmla="*/ 247650 h 673100"/>
                <a:gd name="connsiteX56" fmla="*/ 1057275 w 1593850"/>
                <a:gd name="connsiteY56" fmla="*/ 228600 h 673100"/>
                <a:gd name="connsiteX57" fmla="*/ 1060450 w 1593850"/>
                <a:gd name="connsiteY57" fmla="*/ 219075 h 673100"/>
                <a:gd name="connsiteX58" fmla="*/ 1073150 w 1593850"/>
                <a:gd name="connsiteY58" fmla="*/ 200025 h 673100"/>
                <a:gd name="connsiteX59" fmla="*/ 1089025 w 1593850"/>
                <a:gd name="connsiteY59" fmla="*/ 171450 h 673100"/>
                <a:gd name="connsiteX60" fmla="*/ 1095375 w 1593850"/>
                <a:gd name="connsiteY60" fmla="*/ 161925 h 673100"/>
                <a:gd name="connsiteX61" fmla="*/ 1114425 w 1593850"/>
                <a:gd name="connsiteY61" fmla="*/ 146050 h 673100"/>
                <a:gd name="connsiteX62" fmla="*/ 1123950 w 1593850"/>
                <a:gd name="connsiteY62" fmla="*/ 142875 h 673100"/>
                <a:gd name="connsiteX63" fmla="*/ 1143000 w 1593850"/>
                <a:gd name="connsiteY63" fmla="*/ 127000 h 673100"/>
                <a:gd name="connsiteX64" fmla="*/ 1152525 w 1593850"/>
                <a:gd name="connsiteY64" fmla="*/ 123825 h 673100"/>
                <a:gd name="connsiteX65" fmla="*/ 1171575 w 1593850"/>
                <a:gd name="connsiteY65" fmla="*/ 114300 h 673100"/>
                <a:gd name="connsiteX66" fmla="*/ 1200150 w 1593850"/>
                <a:gd name="connsiteY66" fmla="*/ 111125 h 673100"/>
                <a:gd name="connsiteX67" fmla="*/ 1209675 w 1593850"/>
                <a:gd name="connsiteY67" fmla="*/ 107950 h 673100"/>
                <a:gd name="connsiteX68" fmla="*/ 1238250 w 1593850"/>
                <a:gd name="connsiteY68" fmla="*/ 101600 h 673100"/>
                <a:gd name="connsiteX69" fmla="*/ 1250950 w 1593850"/>
                <a:gd name="connsiteY69" fmla="*/ 95250 h 673100"/>
                <a:gd name="connsiteX70" fmla="*/ 1270000 w 1593850"/>
                <a:gd name="connsiteY70" fmla="*/ 82550 h 673100"/>
                <a:gd name="connsiteX71" fmla="*/ 1292225 w 1593850"/>
                <a:gd name="connsiteY71" fmla="*/ 73025 h 673100"/>
                <a:gd name="connsiteX72" fmla="*/ 1311275 w 1593850"/>
                <a:gd name="connsiteY72" fmla="*/ 66675 h 673100"/>
                <a:gd name="connsiteX73" fmla="*/ 1320800 w 1593850"/>
                <a:gd name="connsiteY73" fmla="*/ 63500 h 673100"/>
                <a:gd name="connsiteX74" fmla="*/ 1352550 w 1593850"/>
                <a:gd name="connsiteY74" fmla="*/ 53975 h 673100"/>
                <a:gd name="connsiteX75" fmla="*/ 1362075 w 1593850"/>
                <a:gd name="connsiteY75" fmla="*/ 50800 h 673100"/>
                <a:gd name="connsiteX76" fmla="*/ 1371600 w 1593850"/>
                <a:gd name="connsiteY76" fmla="*/ 47625 h 673100"/>
                <a:gd name="connsiteX77" fmla="*/ 1384300 w 1593850"/>
                <a:gd name="connsiteY77" fmla="*/ 41275 h 673100"/>
                <a:gd name="connsiteX78" fmla="*/ 1393825 w 1593850"/>
                <a:gd name="connsiteY78" fmla="*/ 38100 h 673100"/>
                <a:gd name="connsiteX79" fmla="*/ 1422400 w 1593850"/>
                <a:gd name="connsiteY79" fmla="*/ 31750 h 673100"/>
                <a:gd name="connsiteX80" fmla="*/ 1447800 w 1593850"/>
                <a:gd name="connsiteY80" fmla="*/ 25400 h 673100"/>
                <a:gd name="connsiteX81" fmla="*/ 1460500 w 1593850"/>
                <a:gd name="connsiteY81" fmla="*/ 22225 h 673100"/>
                <a:gd name="connsiteX82" fmla="*/ 1485900 w 1593850"/>
                <a:gd name="connsiteY82" fmla="*/ 19050 h 673100"/>
                <a:gd name="connsiteX83" fmla="*/ 1514475 w 1593850"/>
                <a:gd name="connsiteY83" fmla="*/ 15875 h 673100"/>
                <a:gd name="connsiteX84" fmla="*/ 1530350 w 1593850"/>
                <a:gd name="connsiteY84" fmla="*/ 12700 h 673100"/>
                <a:gd name="connsiteX85" fmla="*/ 1552575 w 1593850"/>
                <a:gd name="connsiteY85" fmla="*/ 9525 h 673100"/>
                <a:gd name="connsiteX86" fmla="*/ 1568450 w 1593850"/>
                <a:gd name="connsiteY86" fmla="*/ 6350 h 673100"/>
                <a:gd name="connsiteX87" fmla="*/ 1593850 w 1593850"/>
                <a:gd name="connsiteY87" fmla="*/ 0 h 67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</a:cxnLst>
              <a:rect l="l" t="t" r="r" b="b"/>
              <a:pathLst>
                <a:path w="1593850" h="673100">
                  <a:moveTo>
                    <a:pt x="0" y="673100"/>
                  </a:moveTo>
                  <a:cubicBezTo>
                    <a:pt x="5292" y="669925"/>
                    <a:pt x="10642" y="666846"/>
                    <a:pt x="15875" y="663575"/>
                  </a:cubicBezTo>
                  <a:cubicBezTo>
                    <a:pt x="19111" y="661553"/>
                    <a:pt x="21987" y="658932"/>
                    <a:pt x="25400" y="657225"/>
                  </a:cubicBezTo>
                  <a:cubicBezTo>
                    <a:pt x="28393" y="655728"/>
                    <a:pt x="31932" y="655547"/>
                    <a:pt x="34925" y="654050"/>
                  </a:cubicBezTo>
                  <a:cubicBezTo>
                    <a:pt x="38338" y="652343"/>
                    <a:pt x="40963" y="649250"/>
                    <a:pt x="44450" y="647700"/>
                  </a:cubicBezTo>
                  <a:cubicBezTo>
                    <a:pt x="50567" y="644982"/>
                    <a:pt x="57150" y="643467"/>
                    <a:pt x="63500" y="641350"/>
                  </a:cubicBezTo>
                  <a:cubicBezTo>
                    <a:pt x="66675" y="640292"/>
                    <a:pt x="69704" y="638590"/>
                    <a:pt x="73025" y="638175"/>
                  </a:cubicBezTo>
                  <a:lnTo>
                    <a:pt x="123825" y="631825"/>
                  </a:lnTo>
                  <a:cubicBezTo>
                    <a:pt x="145344" y="624652"/>
                    <a:pt x="119092" y="632772"/>
                    <a:pt x="155575" y="625475"/>
                  </a:cubicBezTo>
                  <a:cubicBezTo>
                    <a:pt x="158857" y="624819"/>
                    <a:pt x="161818" y="622956"/>
                    <a:pt x="165100" y="622300"/>
                  </a:cubicBezTo>
                  <a:cubicBezTo>
                    <a:pt x="196239" y="616072"/>
                    <a:pt x="241059" y="616976"/>
                    <a:pt x="266700" y="615950"/>
                  </a:cubicBezTo>
                  <a:cubicBezTo>
                    <a:pt x="289437" y="610266"/>
                    <a:pt x="273438" y="613663"/>
                    <a:pt x="307975" y="609600"/>
                  </a:cubicBezTo>
                  <a:cubicBezTo>
                    <a:pt x="323517" y="607772"/>
                    <a:pt x="340087" y="605637"/>
                    <a:pt x="355600" y="603250"/>
                  </a:cubicBezTo>
                  <a:cubicBezTo>
                    <a:pt x="361963" y="602271"/>
                    <a:pt x="368366" y="601472"/>
                    <a:pt x="374650" y="600075"/>
                  </a:cubicBezTo>
                  <a:cubicBezTo>
                    <a:pt x="400602" y="594308"/>
                    <a:pt x="366789" y="600336"/>
                    <a:pt x="393700" y="590550"/>
                  </a:cubicBezTo>
                  <a:cubicBezTo>
                    <a:pt x="401902" y="587568"/>
                    <a:pt x="410821" y="586960"/>
                    <a:pt x="419100" y="584200"/>
                  </a:cubicBezTo>
                  <a:lnTo>
                    <a:pt x="466725" y="568325"/>
                  </a:lnTo>
                  <a:lnTo>
                    <a:pt x="476250" y="565150"/>
                  </a:lnTo>
                  <a:cubicBezTo>
                    <a:pt x="479425" y="564092"/>
                    <a:pt x="482528" y="562787"/>
                    <a:pt x="485775" y="561975"/>
                  </a:cubicBezTo>
                  <a:cubicBezTo>
                    <a:pt x="494242" y="559858"/>
                    <a:pt x="502896" y="558385"/>
                    <a:pt x="511175" y="555625"/>
                  </a:cubicBezTo>
                  <a:cubicBezTo>
                    <a:pt x="514350" y="554567"/>
                    <a:pt x="517453" y="553262"/>
                    <a:pt x="520700" y="552450"/>
                  </a:cubicBezTo>
                  <a:cubicBezTo>
                    <a:pt x="556602" y="543475"/>
                    <a:pt x="514757" y="556548"/>
                    <a:pt x="555625" y="542925"/>
                  </a:cubicBezTo>
                  <a:lnTo>
                    <a:pt x="565150" y="539750"/>
                  </a:lnTo>
                  <a:cubicBezTo>
                    <a:pt x="568325" y="538692"/>
                    <a:pt x="571890" y="538431"/>
                    <a:pt x="574675" y="536575"/>
                  </a:cubicBezTo>
                  <a:cubicBezTo>
                    <a:pt x="577850" y="534458"/>
                    <a:pt x="580713" y="531775"/>
                    <a:pt x="584200" y="530225"/>
                  </a:cubicBezTo>
                  <a:cubicBezTo>
                    <a:pt x="590317" y="527507"/>
                    <a:pt x="597681" y="527588"/>
                    <a:pt x="603250" y="523875"/>
                  </a:cubicBezTo>
                  <a:cubicBezTo>
                    <a:pt x="609600" y="519642"/>
                    <a:pt x="615060" y="513588"/>
                    <a:pt x="622300" y="511175"/>
                  </a:cubicBezTo>
                  <a:cubicBezTo>
                    <a:pt x="625475" y="510117"/>
                    <a:pt x="628832" y="509497"/>
                    <a:pt x="631825" y="508000"/>
                  </a:cubicBezTo>
                  <a:cubicBezTo>
                    <a:pt x="635238" y="506293"/>
                    <a:pt x="638037" y="503543"/>
                    <a:pt x="641350" y="501650"/>
                  </a:cubicBezTo>
                  <a:cubicBezTo>
                    <a:pt x="645459" y="499302"/>
                    <a:pt x="649941" y="497648"/>
                    <a:pt x="654050" y="495300"/>
                  </a:cubicBezTo>
                  <a:cubicBezTo>
                    <a:pt x="669993" y="486190"/>
                    <a:pt x="657086" y="490824"/>
                    <a:pt x="676275" y="482600"/>
                  </a:cubicBezTo>
                  <a:cubicBezTo>
                    <a:pt x="679351" y="481282"/>
                    <a:pt x="682807" y="480922"/>
                    <a:pt x="685800" y="479425"/>
                  </a:cubicBezTo>
                  <a:cubicBezTo>
                    <a:pt x="689213" y="477718"/>
                    <a:pt x="692394" y="475518"/>
                    <a:pt x="695325" y="473075"/>
                  </a:cubicBezTo>
                  <a:cubicBezTo>
                    <a:pt x="698774" y="470200"/>
                    <a:pt x="700925" y="465731"/>
                    <a:pt x="704850" y="463550"/>
                  </a:cubicBezTo>
                  <a:cubicBezTo>
                    <a:pt x="710701" y="460299"/>
                    <a:pt x="718331" y="460913"/>
                    <a:pt x="723900" y="457200"/>
                  </a:cubicBezTo>
                  <a:cubicBezTo>
                    <a:pt x="766185" y="429010"/>
                    <a:pt x="703515" y="469583"/>
                    <a:pt x="742950" y="447675"/>
                  </a:cubicBezTo>
                  <a:cubicBezTo>
                    <a:pt x="749621" y="443969"/>
                    <a:pt x="754760" y="437388"/>
                    <a:pt x="762000" y="434975"/>
                  </a:cubicBezTo>
                  <a:cubicBezTo>
                    <a:pt x="765175" y="433917"/>
                    <a:pt x="768532" y="433297"/>
                    <a:pt x="771525" y="431800"/>
                  </a:cubicBezTo>
                  <a:cubicBezTo>
                    <a:pt x="796144" y="419490"/>
                    <a:pt x="766634" y="430255"/>
                    <a:pt x="790575" y="422275"/>
                  </a:cubicBezTo>
                  <a:cubicBezTo>
                    <a:pt x="793750" y="419100"/>
                    <a:pt x="796364" y="415241"/>
                    <a:pt x="800100" y="412750"/>
                  </a:cubicBezTo>
                  <a:cubicBezTo>
                    <a:pt x="802885" y="410894"/>
                    <a:pt x="806632" y="411072"/>
                    <a:pt x="809625" y="409575"/>
                  </a:cubicBezTo>
                  <a:cubicBezTo>
                    <a:pt x="813038" y="407868"/>
                    <a:pt x="815737" y="404932"/>
                    <a:pt x="819150" y="403225"/>
                  </a:cubicBezTo>
                  <a:cubicBezTo>
                    <a:pt x="825958" y="399821"/>
                    <a:pt x="838029" y="398324"/>
                    <a:pt x="844550" y="396875"/>
                  </a:cubicBezTo>
                  <a:cubicBezTo>
                    <a:pt x="848810" y="395928"/>
                    <a:pt x="853017" y="394758"/>
                    <a:pt x="857250" y="393700"/>
                  </a:cubicBezTo>
                  <a:cubicBezTo>
                    <a:pt x="863600" y="389467"/>
                    <a:pt x="870904" y="386396"/>
                    <a:pt x="876300" y="381000"/>
                  </a:cubicBezTo>
                  <a:cubicBezTo>
                    <a:pt x="884715" y="372585"/>
                    <a:pt x="893544" y="361266"/>
                    <a:pt x="904875" y="355600"/>
                  </a:cubicBezTo>
                  <a:cubicBezTo>
                    <a:pt x="907868" y="354103"/>
                    <a:pt x="911225" y="353483"/>
                    <a:pt x="914400" y="352425"/>
                  </a:cubicBezTo>
                  <a:cubicBezTo>
                    <a:pt x="915846" y="351341"/>
                    <a:pt x="933014" y="338098"/>
                    <a:pt x="936625" y="336550"/>
                  </a:cubicBezTo>
                  <a:cubicBezTo>
                    <a:pt x="940636" y="334831"/>
                    <a:pt x="945092" y="334433"/>
                    <a:pt x="949325" y="333375"/>
                  </a:cubicBezTo>
                  <a:cubicBezTo>
                    <a:pt x="976622" y="315177"/>
                    <a:pt x="942085" y="336995"/>
                    <a:pt x="968375" y="323850"/>
                  </a:cubicBezTo>
                  <a:cubicBezTo>
                    <a:pt x="971788" y="322143"/>
                    <a:pt x="974487" y="319207"/>
                    <a:pt x="977900" y="317500"/>
                  </a:cubicBezTo>
                  <a:cubicBezTo>
                    <a:pt x="980893" y="316003"/>
                    <a:pt x="984432" y="315822"/>
                    <a:pt x="987425" y="314325"/>
                  </a:cubicBezTo>
                  <a:cubicBezTo>
                    <a:pt x="991290" y="312393"/>
                    <a:pt x="1007852" y="300068"/>
                    <a:pt x="1009650" y="298450"/>
                  </a:cubicBezTo>
                  <a:cubicBezTo>
                    <a:pt x="1016325" y="292443"/>
                    <a:pt x="1023719" y="286872"/>
                    <a:pt x="1028700" y="279400"/>
                  </a:cubicBezTo>
                  <a:lnTo>
                    <a:pt x="1041400" y="260350"/>
                  </a:lnTo>
                  <a:cubicBezTo>
                    <a:pt x="1042458" y="256117"/>
                    <a:pt x="1042624" y="251553"/>
                    <a:pt x="1044575" y="247650"/>
                  </a:cubicBezTo>
                  <a:cubicBezTo>
                    <a:pt x="1047988" y="240824"/>
                    <a:pt x="1054862" y="235840"/>
                    <a:pt x="1057275" y="228600"/>
                  </a:cubicBezTo>
                  <a:cubicBezTo>
                    <a:pt x="1058333" y="225425"/>
                    <a:pt x="1058825" y="222001"/>
                    <a:pt x="1060450" y="219075"/>
                  </a:cubicBezTo>
                  <a:cubicBezTo>
                    <a:pt x="1064156" y="212404"/>
                    <a:pt x="1070737" y="207265"/>
                    <a:pt x="1073150" y="200025"/>
                  </a:cubicBezTo>
                  <a:cubicBezTo>
                    <a:pt x="1078738" y="183260"/>
                    <a:pt x="1074469" y="193285"/>
                    <a:pt x="1089025" y="171450"/>
                  </a:cubicBezTo>
                  <a:cubicBezTo>
                    <a:pt x="1091142" y="168275"/>
                    <a:pt x="1092677" y="164623"/>
                    <a:pt x="1095375" y="161925"/>
                  </a:cubicBezTo>
                  <a:cubicBezTo>
                    <a:pt x="1102397" y="154903"/>
                    <a:pt x="1105584" y="150470"/>
                    <a:pt x="1114425" y="146050"/>
                  </a:cubicBezTo>
                  <a:cubicBezTo>
                    <a:pt x="1117418" y="144553"/>
                    <a:pt x="1120775" y="143933"/>
                    <a:pt x="1123950" y="142875"/>
                  </a:cubicBezTo>
                  <a:cubicBezTo>
                    <a:pt x="1130972" y="135853"/>
                    <a:pt x="1134159" y="131420"/>
                    <a:pt x="1143000" y="127000"/>
                  </a:cubicBezTo>
                  <a:cubicBezTo>
                    <a:pt x="1145993" y="125503"/>
                    <a:pt x="1149532" y="125322"/>
                    <a:pt x="1152525" y="123825"/>
                  </a:cubicBezTo>
                  <a:cubicBezTo>
                    <a:pt x="1163496" y="118340"/>
                    <a:pt x="1159604" y="116295"/>
                    <a:pt x="1171575" y="114300"/>
                  </a:cubicBezTo>
                  <a:cubicBezTo>
                    <a:pt x="1181028" y="112724"/>
                    <a:pt x="1190625" y="112183"/>
                    <a:pt x="1200150" y="111125"/>
                  </a:cubicBezTo>
                  <a:cubicBezTo>
                    <a:pt x="1203325" y="110067"/>
                    <a:pt x="1206408" y="108676"/>
                    <a:pt x="1209675" y="107950"/>
                  </a:cubicBezTo>
                  <a:cubicBezTo>
                    <a:pt x="1224166" y="104730"/>
                    <a:pt x="1226704" y="106548"/>
                    <a:pt x="1238250" y="101600"/>
                  </a:cubicBezTo>
                  <a:cubicBezTo>
                    <a:pt x="1242600" y="99736"/>
                    <a:pt x="1246891" y="97685"/>
                    <a:pt x="1250950" y="95250"/>
                  </a:cubicBezTo>
                  <a:cubicBezTo>
                    <a:pt x="1257494" y="91323"/>
                    <a:pt x="1262760" y="84963"/>
                    <a:pt x="1270000" y="82550"/>
                  </a:cubicBezTo>
                  <a:cubicBezTo>
                    <a:pt x="1300661" y="72330"/>
                    <a:pt x="1252991" y="88718"/>
                    <a:pt x="1292225" y="73025"/>
                  </a:cubicBezTo>
                  <a:cubicBezTo>
                    <a:pt x="1298440" y="70539"/>
                    <a:pt x="1304925" y="68792"/>
                    <a:pt x="1311275" y="66675"/>
                  </a:cubicBezTo>
                  <a:cubicBezTo>
                    <a:pt x="1314450" y="65617"/>
                    <a:pt x="1317553" y="64312"/>
                    <a:pt x="1320800" y="63500"/>
                  </a:cubicBezTo>
                  <a:cubicBezTo>
                    <a:pt x="1339994" y="58702"/>
                    <a:pt x="1329360" y="61705"/>
                    <a:pt x="1352550" y="53975"/>
                  </a:cubicBezTo>
                  <a:lnTo>
                    <a:pt x="1362075" y="50800"/>
                  </a:lnTo>
                  <a:cubicBezTo>
                    <a:pt x="1365250" y="49742"/>
                    <a:pt x="1368607" y="49122"/>
                    <a:pt x="1371600" y="47625"/>
                  </a:cubicBezTo>
                  <a:cubicBezTo>
                    <a:pt x="1375833" y="45508"/>
                    <a:pt x="1379950" y="43139"/>
                    <a:pt x="1384300" y="41275"/>
                  </a:cubicBezTo>
                  <a:cubicBezTo>
                    <a:pt x="1387376" y="39957"/>
                    <a:pt x="1390607" y="39019"/>
                    <a:pt x="1393825" y="38100"/>
                  </a:cubicBezTo>
                  <a:cubicBezTo>
                    <a:pt x="1409228" y="33699"/>
                    <a:pt x="1405377" y="35678"/>
                    <a:pt x="1422400" y="31750"/>
                  </a:cubicBezTo>
                  <a:cubicBezTo>
                    <a:pt x="1430904" y="29788"/>
                    <a:pt x="1439333" y="27517"/>
                    <a:pt x="1447800" y="25400"/>
                  </a:cubicBezTo>
                  <a:cubicBezTo>
                    <a:pt x="1452033" y="24342"/>
                    <a:pt x="1456170" y="22766"/>
                    <a:pt x="1460500" y="22225"/>
                  </a:cubicBezTo>
                  <a:lnTo>
                    <a:pt x="1485900" y="19050"/>
                  </a:lnTo>
                  <a:cubicBezTo>
                    <a:pt x="1495418" y="17930"/>
                    <a:pt x="1504988" y="17230"/>
                    <a:pt x="1514475" y="15875"/>
                  </a:cubicBezTo>
                  <a:cubicBezTo>
                    <a:pt x="1519817" y="15112"/>
                    <a:pt x="1525027" y="13587"/>
                    <a:pt x="1530350" y="12700"/>
                  </a:cubicBezTo>
                  <a:cubicBezTo>
                    <a:pt x="1537732" y="11470"/>
                    <a:pt x="1545193" y="10755"/>
                    <a:pt x="1552575" y="9525"/>
                  </a:cubicBezTo>
                  <a:cubicBezTo>
                    <a:pt x="1557898" y="8638"/>
                    <a:pt x="1563192" y="7563"/>
                    <a:pt x="1568450" y="6350"/>
                  </a:cubicBezTo>
                  <a:cubicBezTo>
                    <a:pt x="1576954" y="4388"/>
                    <a:pt x="1593850" y="0"/>
                    <a:pt x="1593850" y="0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9" name="Straight Connector 8"/>
            <p:cNvCxnSpPr/>
            <p:nvPr/>
          </p:nvCxnSpPr>
          <p:spPr>
            <a:xfrm flipH="1">
              <a:off x="1169194" y="3733382"/>
              <a:ext cx="88107" cy="795756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1615282" y="3780631"/>
              <a:ext cx="0" cy="527050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2418554" y="3652143"/>
              <a:ext cx="27781" cy="561875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2765425" y="3810731"/>
              <a:ext cx="9525" cy="396144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Freeform 20"/>
            <p:cNvSpPr/>
            <p:nvPr/>
          </p:nvSpPr>
          <p:spPr>
            <a:xfrm>
              <a:off x="1619250" y="3457356"/>
              <a:ext cx="1339850" cy="358994"/>
            </a:xfrm>
            <a:custGeom>
              <a:avLst/>
              <a:gdLst>
                <a:gd name="connsiteX0" fmla="*/ 0 w 1339850"/>
                <a:gd name="connsiteY0" fmla="*/ 358994 h 358994"/>
                <a:gd name="connsiteX1" fmla="*/ 15875 w 1339850"/>
                <a:gd name="connsiteY1" fmla="*/ 349469 h 358994"/>
                <a:gd name="connsiteX2" fmla="*/ 34925 w 1339850"/>
                <a:gd name="connsiteY2" fmla="*/ 336769 h 358994"/>
                <a:gd name="connsiteX3" fmla="*/ 44450 w 1339850"/>
                <a:gd name="connsiteY3" fmla="*/ 333594 h 358994"/>
                <a:gd name="connsiteX4" fmla="*/ 63500 w 1339850"/>
                <a:gd name="connsiteY4" fmla="*/ 320894 h 358994"/>
                <a:gd name="connsiteX5" fmla="*/ 82550 w 1339850"/>
                <a:gd name="connsiteY5" fmla="*/ 314544 h 358994"/>
                <a:gd name="connsiteX6" fmla="*/ 92075 w 1339850"/>
                <a:gd name="connsiteY6" fmla="*/ 311369 h 358994"/>
                <a:gd name="connsiteX7" fmla="*/ 101600 w 1339850"/>
                <a:gd name="connsiteY7" fmla="*/ 305019 h 358994"/>
                <a:gd name="connsiteX8" fmla="*/ 120650 w 1339850"/>
                <a:gd name="connsiteY8" fmla="*/ 298669 h 358994"/>
                <a:gd name="connsiteX9" fmla="*/ 130175 w 1339850"/>
                <a:gd name="connsiteY9" fmla="*/ 295494 h 358994"/>
                <a:gd name="connsiteX10" fmla="*/ 142875 w 1339850"/>
                <a:gd name="connsiteY10" fmla="*/ 292319 h 358994"/>
                <a:gd name="connsiteX11" fmla="*/ 158750 w 1339850"/>
                <a:gd name="connsiteY11" fmla="*/ 289144 h 358994"/>
                <a:gd name="connsiteX12" fmla="*/ 177800 w 1339850"/>
                <a:gd name="connsiteY12" fmla="*/ 282794 h 358994"/>
                <a:gd name="connsiteX13" fmla="*/ 190500 w 1339850"/>
                <a:gd name="connsiteY13" fmla="*/ 279619 h 358994"/>
                <a:gd name="connsiteX14" fmla="*/ 209550 w 1339850"/>
                <a:gd name="connsiteY14" fmla="*/ 273269 h 358994"/>
                <a:gd name="connsiteX15" fmla="*/ 219075 w 1339850"/>
                <a:gd name="connsiteY15" fmla="*/ 270094 h 358994"/>
                <a:gd name="connsiteX16" fmla="*/ 244475 w 1339850"/>
                <a:gd name="connsiteY16" fmla="*/ 266919 h 358994"/>
                <a:gd name="connsiteX17" fmla="*/ 263525 w 1339850"/>
                <a:gd name="connsiteY17" fmla="*/ 263744 h 358994"/>
                <a:gd name="connsiteX18" fmla="*/ 295275 w 1339850"/>
                <a:gd name="connsiteY18" fmla="*/ 260569 h 358994"/>
                <a:gd name="connsiteX19" fmla="*/ 330200 w 1339850"/>
                <a:gd name="connsiteY19" fmla="*/ 254219 h 358994"/>
                <a:gd name="connsiteX20" fmla="*/ 339725 w 1339850"/>
                <a:gd name="connsiteY20" fmla="*/ 251044 h 358994"/>
                <a:gd name="connsiteX21" fmla="*/ 374650 w 1339850"/>
                <a:gd name="connsiteY21" fmla="*/ 247869 h 358994"/>
                <a:gd name="connsiteX22" fmla="*/ 403225 w 1339850"/>
                <a:gd name="connsiteY22" fmla="*/ 241519 h 358994"/>
                <a:gd name="connsiteX23" fmla="*/ 460375 w 1339850"/>
                <a:gd name="connsiteY23" fmla="*/ 235169 h 358994"/>
                <a:gd name="connsiteX24" fmla="*/ 495300 w 1339850"/>
                <a:gd name="connsiteY24" fmla="*/ 228819 h 358994"/>
                <a:gd name="connsiteX25" fmla="*/ 523875 w 1339850"/>
                <a:gd name="connsiteY25" fmla="*/ 225644 h 358994"/>
                <a:gd name="connsiteX26" fmla="*/ 542925 w 1339850"/>
                <a:gd name="connsiteY26" fmla="*/ 219294 h 358994"/>
                <a:gd name="connsiteX27" fmla="*/ 552450 w 1339850"/>
                <a:gd name="connsiteY27" fmla="*/ 216119 h 358994"/>
                <a:gd name="connsiteX28" fmla="*/ 577850 w 1339850"/>
                <a:gd name="connsiteY28" fmla="*/ 212944 h 358994"/>
                <a:gd name="connsiteX29" fmla="*/ 606425 w 1339850"/>
                <a:gd name="connsiteY29" fmla="*/ 209769 h 358994"/>
                <a:gd name="connsiteX30" fmla="*/ 622300 w 1339850"/>
                <a:gd name="connsiteY30" fmla="*/ 206594 h 358994"/>
                <a:gd name="connsiteX31" fmla="*/ 635000 w 1339850"/>
                <a:gd name="connsiteY31" fmla="*/ 203419 h 358994"/>
                <a:gd name="connsiteX32" fmla="*/ 666750 w 1339850"/>
                <a:gd name="connsiteY32" fmla="*/ 200244 h 358994"/>
                <a:gd name="connsiteX33" fmla="*/ 701675 w 1339850"/>
                <a:gd name="connsiteY33" fmla="*/ 193894 h 358994"/>
                <a:gd name="connsiteX34" fmla="*/ 720725 w 1339850"/>
                <a:gd name="connsiteY34" fmla="*/ 187544 h 358994"/>
                <a:gd name="connsiteX35" fmla="*/ 730250 w 1339850"/>
                <a:gd name="connsiteY35" fmla="*/ 184369 h 358994"/>
                <a:gd name="connsiteX36" fmla="*/ 755650 w 1339850"/>
                <a:gd name="connsiteY36" fmla="*/ 178019 h 358994"/>
                <a:gd name="connsiteX37" fmla="*/ 774700 w 1339850"/>
                <a:gd name="connsiteY37" fmla="*/ 171669 h 358994"/>
                <a:gd name="connsiteX38" fmla="*/ 784225 w 1339850"/>
                <a:gd name="connsiteY38" fmla="*/ 168494 h 358994"/>
                <a:gd name="connsiteX39" fmla="*/ 812800 w 1339850"/>
                <a:gd name="connsiteY39" fmla="*/ 155794 h 358994"/>
                <a:gd name="connsiteX40" fmla="*/ 822325 w 1339850"/>
                <a:gd name="connsiteY40" fmla="*/ 152619 h 358994"/>
                <a:gd name="connsiteX41" fmla="*/ 831850 w 1339850"/>
                <a:gd name="connsiteY41" fmla="*/ 146269 h 358994"/>
                <a:gd name="connsiteX42" fmla="*/ 860425 w 1339850"/>
                <a:gd name="connsiteY42" fmla="*/ 136744 h 358994"/>
                <a:gd name="connsiteX43" fmla="*/ 879475 w 1339850"/>
                <a:gd name="connsiteY43" fmla="*/ 130394 h 358994"/>
                <a:gd name="connsiteX44" fmla="*/ 889000 w 1339850"/>
                <a:gd name="connsiteY44" fmla="*/ 127219 h 358994"/>
                <a:gd name="connsiteX45" fmla="*/ 911225 w 1339850"/>
                <a:gd name="connsiteY45" fmla="*/ 120869 h 358994"/>
                <a:gd name="connsiteX46" fmla="*/ 923925 w 1339850"/>
                <a:gd name="connsiteY46" fmla="*/ 117694 h 358994"/>
                <a:gd name="connsiteX47" fmla="*/ 933450 w 1339850"/>
                <a:gd name="connsiteY47" fmla="*/ 114519 h 358994"/>
                <a:gd name="connsiteX48" fmla="*/ 949325 w 1339850"/>
                <a:gd name="connsiteY48" fmla="*/ 111344 h 358994"/>
                <a:gd name="connsiteX49" fmla="*/ 971550 w 1339850"/>
                <a:gd name="connsiteY49" fmla="*/ 104994 h 358994"/>
                <a:gd name="connsiteX50" fmla="*/ 984250 w 1339850"/>
                <a:gd name="connsiteY50" fmla="*/ 101819 h 358994"/>
                <a:gd name="connsiteX51" fmla="*/ 1003300 w 1339850"/>
                <a:gd name="connsiteY51" fmla="*/ 92294 h 358994"/>
                <a:gd name="connsiteX52" fmla="*/ 1016000 w 1339850"/>
                <a:gd name="connsiteY52" fmla="*/ 89119 h 358994"/>
                <a:gd name="connsiteX53" fmla="*/ 1035050 w 1339850"/>
                <a:gd name="connsiteY53" fmla="*/ 79594 h 358994"/>
                <a:gd name="connsiteX54" fmla="*/ 1073150 w 1339850"/>
                <a:gd name="connsiteY54" fmla="*/ 60544 h 358994"/>
                <a:gd name="connsiteX55" fmla="*/ 1108075 w 1339850"/>
                <a:gd name="connsiteY55" fmla="*/ 51019 h 358994"/>
                <a:gd name="connsiteX56" fmla="*/ 1117600 w 1339850"/>
                <a:gd name="connsiteY56" fmla="*/ 44669 h 358994"/>
                <a:gd name="connsiteX57" fmla="*/ 1130300 w 1339850"/>
                <a:gd name="connsiteY57" fmla="*/ 41494 h 358994"/>
                <a:gd name="connsiteX58" fmla="*/ 1168400 w 1339850"/>
                <a:gd name="connsiteY58" fmla="*/ 31969 h 358994"/>
                <a:gd name="connsiteX59" fmla="*/ 1177925 w 1339850"/>
                <a:gd name="connsiteY59" fmla="*/ 28794 h 358994"/>
                <a:gd name="connsiteX60" fmla="*/ 1190625 w 1339850"/>
                <a:gd name="connsiteY60" fmla="*/ 25619 h 358994"/>
                <a:gd name="connsiteX61" fmla="*/ 1200150 w 1339850"/>
                <a:gd name="connsiteY61" fmla="*/ 22444 h 358994"/>
                <a:gd name="connsiteX62" fmla="*/ 1231900 w 1339850"/>
                <a:gd name="connsiteY62" fmla="*/ 16094 h 358994"/>
                <a:gd name="connsiteX63" fmla="*/ 1250950 w 1339850"/>
                <a:gd name="connsiteY63" fmla="*/ 9744 h 358994"/>
                <a:gd name="connsiteX64" fmla="*/ 1276350 w 1339850"/>
                <a:gd name="connsiteY64" fmla="*/ 6569 h 358994"/>
                <a:gd name="connsiteX65" fmla="*/ 1317625 w 1339850"/>
                <a:gd name="connsiteY65" fmla="*/ 219 h 358994"/>
                <a:gd name="connsiteX66" fmla="*/ 1339850 w 1339850"/>
                <a:gd name="connsiteY66" fmla="*/ 219 h 358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339850" h="358994">
                  <a:moveTo>
                    <a:pt x="0" y="358994"/>
                  </a:moveTo>
                  <a:cubicBezTo>
                    <a:pt x="5292" y="355819"/>
                    <a:pt x="10669" y="352782"/>
                    <a:pt x="15875" y="349469"/>
                  </a:cubicBezTo>
                  <a:cubicBezTo>
                    <a:pt x="22314" y="345372"/>
                    <a:pt x="27685" y="339182"/>
                    <a:pt x="34925" y="336769"/>
                  </a:cubicBezTo>
                  <a:cubicBezTo>
                    <a:pt x="38100" y="335711"/>
                    <a:pt x="41524" y="335219"/>
                    <a:pt x="44450" y="333594"/>
                  </a:cubicBezTo>
                  <a:cubicBezTo>
                    <a:pt x="51121" y="329888"/>
                    <a:pt x="56260" y="323307"/>
                    <a:pt x="63500" y="320894"/>
                  </a:cubicBezTo>
                  <a:lnTo>
                    <a:pt x="82550" y="314544"/>
                  </a:lnTo>
                  <a:cubicBezTo>
                    <a:pt x="85725" y="313486"/>
                    <a:pt x="89290" y="313225"/>
                    <a:pt x="92075" y="311369"/>
                  </a:cubicBezTo>
                  <a:cubicBezTo>
                    <a:pt x="95250" y="309252"/>
                    <a:pt x="98113" y="306569"/>
                    <a:pt x="101600" y="305019"/>
                  </a:cubicBezTo>
                  <a:cubicBezTo>
                    <a:pt x="107717" y="302301"/>
                    <a:pt x="114300" y="300786"/>
                    <a:pt x="120650" y="298669"/>
                  </a:cubicBezTo>
                  <a:cubicBezTo>
                    <a:pt x="123825" y="297611"/>
                    <a:pt x="126928" y="296306"/>
                    <a:pt x="130175" y="295494"/>
                  </a:cubicBezTo>
                  <a:cubicBezTo>
                    <a:pt x="134408" y="294436"/>
                    <a:pt x="138615" y="293266"/>
                    <a:pt x="142875" y="292319"/>
                  </a:cubicBezTo>
                  <a:cubicBezTo>
                    <a:pt x="148143" y="291148"/>
                    <a:pt x="153544" y="290564"/>
                    <a:pt x="158750" y="289144"/>
                  </a:cubicBezTo>
                  <a:cubicBezTo>
                    <a:pt x="165208" y="287383"/>
                    <a:pt x="171306" y="284417"/>
                    <a:pt x="177800" y="282794"/>
                  </a:cubicBezTo>
                  <a:cubicBezTo>
                    <a:pt x="182033" y="281736"/>
                    <a:pt x="186320" y="280873"/>
                    <a:pt x="190500" y="279619"/>
                  </a:cubicBezTo>
                  <a:cubicBezTo>
                    <a:pt x="196911" y="277696"/>
                    <a:pt x="203200" y="275386"/>
                    <a:pt x="209550" y="273269"/>
                  </a:cubicBezTo>
                  <a:cubicBezTo>
                    <a:pt x="212725" y="272211"/>
                    <a:pt x="215754" y="270509"/>
                    <a:pt x="219075" y="270094"/>
                  </a:cubicBezTo>
                  <a:lnTo>
                    <a:pt x="244475" y="266919"/>
                  </a:lnTo>
                  <a:cubicBezTo>
                    <a:pt x="250848" y="266009"/>
                    <a:pt x="257137" y="264542"/>
                    <a:pt x="263525" y="263744"/>
                  </a:cubicBezTo>
                  <a:cubicBezTo>
                    <a:pt x="274079" y="262425"/>
                    <a:pt x="284692" y="261627"/>
                    <a:pt x="295275" y="260569"/>
                  </a:cubicBezTo>
                  <a:cubicBezTo>
                    <a:pt x="317119" y="253288"/>
                    <a:pt x="290709" y="261399"/>
                    <a:pt x="330200" y="254219"/>
                  </a:cubicBezTo>
                  <a:cubicBezTo>
                    <a:pt x="333493" y="253620"/>
                    <a:pt x="336412" y="251517"/>
                    <a:pt x="339725" y="251044"/>
                  </a:cubicBezTo>
                  <a:cubicBezTo>
                    <a:pt x="351297" y="249391"/>
                    <a:pt x="363008" y="248927"/>
                    <a:pt x="374650" y="247869"/>
                  </a:cubicBezTo>
                  <a:cubicBezTo>
                    <a:pt x="389452" y="242935"/>
                    <a:pt x="382470" y="244712"/>
                    <a:pt x="403225" y="241519"/>
                  </a:cubicBezTo>
                  <a:cubicBezTo>
                    <a:pt x="431121" y="237227"/>
                    <a:pt x="427215" y="238184"/>
                    <a:pt x="460375" y="235169"/>
                  </a:cubicBezTo>
                  <a:cubicBezTo>
                    <a:pt x="472347" y="232775"/>
                    <a:pt x="483113" y="230444"/>
                    <a:pt x="495300" y="228819"/>
                  </a:cubicBezTo>
                  <a:cubicBezTo>
                    <a:pt x="504800" y="227552"/>
                    <a:pt x="514350" y="226702"/>
                    <a:pt x="523875" y="225644"/>
                  </a:cubicBezTo>
                  <a:lnTo>
                    <a:pt x="542925" y="219294"/>
                  </a:lnTo>
                  <a:cubicBezTo>
                    <a:pt x="546100" y="218236"/>
                    <a:pt x="549129" y="216534"/>
                    <a:pt x="552450" y="216119"/>
                  </a:cubicBezTo>
                  <a:lnTo>
                    <a:pt x="577850" y="212944"/>
                  </a:lnTo>
                  <a:cubicBezTo>
                    <a:pt x="587368" y="211824"/>
                    <a:pt x="596938" y="211124"/>
                    <a:pt x="606425" y="209769"/>
                  </a:cubicBezTo>
                  <a:cubicBezTo>
                    <a:pt x="611767" y="209006"/>
                    <a:pt x="617032" y="207765"/>
                    <a:pt x="622300" y="206594"/>
                  </a:cubicBezTo>
                  <a:cubicBezTo>
                    <a:pt x="626560" y="205647"/>
                    <a:pt x="630680" y="204036"/>
                    <a:pt x="635000" y="203419"/>
                  </a:cubicBezTo>
                  <a:cubicBezTo>
                    <a:pt x="645529" y="201915"/>
                    <a:pt x="656187" y="201487"/>
                    <a:pt x="666750" y="200244"/>
                  </a:cubicBezTo>
                  <a:cubicBezTo>
                    <a:pt x="680239" y="198657"/>
                    <a:pt x="689328" y="197598"/>
                    <a:pt x="701675" y="193894"/>
                  </a:cubicBezTo>
                  <a:cubicBezTo>
                    <a:pt x="708086" y="191971"/>
                    <a:pt x="714375" y="189661"/>
                    <a:pt x="720725" y="187544"/>
                  </a:cubicBezTo>
                  <a:cubicBezTo>
                    <a:pt x="723900" y="186486"/>
                    <a:pt x="727003" y="185181"/>
                    <a:pt x="730250" y="184369"/>
                  </a:cubicBezTo>
                  <a:cubicBezTo>
                    <a:pt x="738717" y="182252"/>
                    <a:pt x="747371" y="180779"/>
                    <a:pt x="755650" y="178019"/>
                  </a:cubicBezTo>
                  <a:lnTo>
                    <a:pt x="774700" y="171669"/>
                  </a:lnTo>
                  <a:cubicBezTo>
                    <a:pt x="777875" y="170611"/>
                    <a:pt x="781440" y="170350"/>
                    <a:pt x="784225" y="168494"/>
                  </a:cubicBezTo>
                  <a:cubicBezTo>
                    <a:pt x="799319" y="158431"/>
                    <a:pt x="790130" y="163351"/>
                    <a:pt x="812800" y="155794"/>
                  </a:cubicBezTo>
                  <a:cubicBezTo>
                    <a:pt x="815975" y="154736"/>
                    <a:pt x="819540" y="154475"/>
                    <a:pt x="822325" y="152619"/>
                  </a:cubicBezTo>
                  <a:cubicBezTo>
                    <a:pt x="825500" y="150502"/>
                    <a:pt x="828363" y="147819"/>
                    <a:pt x="831850" y="146269"/>
                  </a:cubicBezTo>
                  <a:lnTo>
                    <a:pt x="860425" y="136744"/>
                  </a:lnTo>
                  <a:lnTo>
                    <a:pt x="879475" y="130394"/>
                  </a:lnTo>
                  <a:cubicBezTo>
                    <a:pt x="882650" y="129336"/>
                    <a:pt x="885753" y="128031"/>
                    <a:pt x="889000" y="127219"/>
                  </a:cubicBezTo>
                  <a:cubicBezTo>
                    <a:pt x="928702" y="117293"/>
                    <a:pt x="879341" y="129979"/>
                    <a:pt x="911225" y="120869"/>
                  </a:cubicBezTo>
                  <a:cubicBezTo>
                    <a:pt x="915421" y="119670"/>
                    <a:pt x="919729" y="118893"/>
                    <a:pt x="923925" y="117694"/>
                  </a:cubicBezTo>
                  <a:cubicBezTo>
                    <a:pt x="927143" y="116775"/>
                    <a:pt x="930203" y="115331"/>
                    <a:pt x="933450" y="114519"/>
                  </a:cubicBezTo>
                  <a:cubicBezTo>
                    <a:pt x="938685" y="113210"/>
                    <a:pt x="944057" y="112515"/>
                    <a:pt x="949325" y="111344"/>
                  </a:cubicBezTo>
                  <a:cubicBezTo>
                    <a:pt x="971658" y="106381"/>
                    <a:pt x="952988" y="110298"/>
                    <a:pt x="971550" y="104994"/>
                  </a:cubicBezTo>
                  <a:cubicBezTo>
                    <a:pt x="975746" y="103795"/>
                    <a:pt x="980054" y="103018"/>
                    <a:pt x="984250" y="101819"/>
                  </a:cubicBezTo>
                  <a:cubicBezTo>
                    <a:pt x="1011007" y="94174"/>
                    <a:pt x="975470" y="104221"/>
                    <a:pt x="1003300" y="92294"/>
                  </a:cubicBezTo>
                  <a:cubicBezTo>
                    <a:pt x="1007311" y="90575"/>
                    <a:pt x="1011767" y="90177"/>
                    <a:pt x="1016000" y="89119"/>
                  </a:cubicBezTo>
                  <a:cubicBezTo>
                    <a:pt x="1058285" y="60929"/>
                    <a:pt x="995615" y="101502"/>
                    <a:pt x="1035050" y="79594"/>
                  </a:cubicBezTo>
                  <a:cubicBezTo>
                    <a:pt x="1056122" y="67887"/>
                    <a:pt x="1049971" y="65180"/>
                    <a:pt x="1073150" y="60544"/>
                  </a:cubicBezTo>
                  <a:cubicBezTo>
                    <a:pt x="1081670" y="58840"/>
                    <a:pt x="1101169" y="55623"/>
                    <a:pt x="1108075" y="51019"/>
                  </a:cubicBezTo>
                  <a:cubicBezTo>
                    <a:pt x="1111250" y="48902"/>
                    <a:pt x="1114093" y="46172"/>
                    <a:pt x="1117600" y="44669"/>
                  </a:cubicBezTo>
                  <a:cubicBezTo>
                    <a:pt x="1121611" y="42950"/>
                    <a:pt x="1126120" y="42748"/>
                    <a:pt x="1130300" y="41494"/>
                  </a:cubicBezTo>
                  <a:cubicBezTo>
                    <a:pt x="1185290" y="24997"/>
                    <a:pt x="1114055" y="44046"/>
                    <a:pt x="1168400" y="31969"/>
                  </a:cubicBezTo>
                  <a:cubicBezTo>
                    <a:pt x="1171667" y="31243"/>
                    <a:pt x="1174707" y="29713"/>
                    <a:pt x="1177925" y="28794"/>
                  </a:cubicBezTo>
                  <a:cubicBezTo>
                    <a:pt x="1182121" y="27595"/>
                    <a:pt x="1186429" y="26818"/>
                    <a:pt x="1190625" y="25619"/>
                  </a:cubicBezTo>
                  <a:cubicBezTo>
                    <a:pt x="1193843" y="24700"/>
                    <a:pt x="1196889" y="23197"/>
                    <a:pt x="1200150" y="22444"/>
                  </a:cubicBezTo>
                  <a:cubicBezTo>
                    <a:pt x="1210667" y="20017"/>
                    <a:pt x="1221661" y="19507"/>
                    <a:pt x="1231900" y="16094"/>
                  </a:cubicBezTo>
                  <a:cubicBezTo>
                    <a:pt x="1238250" y="13977"/>
                    <a:pt x="1244308" y="10574"/>
                    <a:pt x="1250950" y="9744"/>
                  </a:cubicBezTo>
                  <a:cubicBezTo>
                    <a:pt x="1259417" y="8686"/>
                    <a:pt x="1267917" y="7866"/>
                    <a:pt x="1276350" y="6569"/>
                  </a:cubicBezTo>
                  <a:cubicBezTo>
                    <a:pt x="1300411" y="2867"/>
                    <a:pt x="1287157" y="2250"/>
                    <a:pt x="1317625" y="219"/>
                  </a:cubicBezTo>
                  <a:cubicBezTo>
                    <a:pt x="1325017" y="-274"/>
                    <a:pt x="1332442" y="219"/>
                    <a:pt x="1339850" y="219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6320724" y="4995588"/>
            <a:ext cx="18312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Kameda et al., 2015</a:t>
            </a:r>
          </a:p>
        </p:txBody>
      </p:sp>
      <p:sp>
        <p:nvSpPr>
          <p:cNvPr id="35" name="Rettangolo 34"/>
          <p:cNvSpPr/>
          <p:nvPr/>
        </p:nvSpPr>
        <p:spPr>
          <a:xfrm>
            <a:off x="6180538" y="4636802"/>
            <a:ext cx="22638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b="1" dirty="0">
                <a:solidFill>
                  <a:srgbClr val="FF0000"/>
                </a:solidFill>
                <a:latin typeface="Calibri"/>
              </a:rPr>
              <a:t>56 </a:t>
            </a:r>
            <a:r>
              <a:rPr lang="en-US" b="1" dirty="0" err="1">
                <a:solidFill>
                  <a:srgbClr val="FF0000"/>
                </a:solidFill>
                <a:latin typeface="Calibri"/>
              </a:rPr>
              <a:t>wt</a:t>
            </a:r>
            <a:r>
              <a:rPr lang="en-US" b="1" dirty="0">
                <a:solidFill>
                  <a:srgbClr val="FF0000"/>
                </a:solidFill>
                <a:latin typeface="Calibri"/>
              </a:rPr>
              <a:t>% smectite clay!</a:t>
            </a:r>
          </a:p>
        </p:txBody>
      </p:sp>
      <p:sp>
        <p:nvSpPr>
          <p:cNvPr id="38" name="CustomShape 11"/>
          <p:cNvSpPr/>
          <p:nvPr/>
        </p:nvSpPr>
        <p:spPr>
          <a:xfrm>
            <a:off x="98400" y="727312"/>
            <a:ext cx="4545240" cy="40593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2400" b="1" strike="noStrike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Japan trench FAST drilling mission</a:t>
            </a:r>
          </a:p>
          <a:p>
            <a:pPr algn="ctr">
              <a:lnSpc>
                <a:spcPct val="100000"/>
              </a:lnSpc>
            </a:pPr>
            <a:r>
              <a:rPr lang="en-US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In the area of maximum </a:t>
            </a:r>
            <a:r>
              <a:rPr lang="en-US" sz="1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coseismic</a:t>
            </a:r>
            <a:r>
              <a:rPr lang="en-US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slip</a:t>
            </a:r>
            <a:endParaRPr lang="en-US" sz="1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6" name="Immagine 4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91055" y="826206"/>
            <a:ext cx="1429353" cy="5057081"/>
          </a:xfrm>
          <a:prstGeom prst="rect">
            <a:avLst/>
          </a:prstGeom>
        </p:spPr>
      </p:pic>
      <p:grpSp>
        <p:nvGrpSpPr>
          <p:cNvPr id="25" name="Gruppo 24"/>
          <p:cNvGrpSpPr/>
          <p:nvPr/>
        </p:nvGrpSpPr>
        <p:grpSpPr>
          <a:xfrm>
            <a:off x="6186468" y="646479"/>
            <a:ext cx="2464772" cy="3967993"/>
            <a:chOff x="6291681" y="1144292"/>
            <a:chExt cx="2464772" cy="3967993"/>
          </a:xfrm>
        </p:grpSpPr>
        <p:pic>
          <p:nvPicPr>
            <p:cNvPr id="47" name="Picture 3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291681" y="1887580"/>
              <a:ext cx="2257959" cy="3224705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7" name="Picture 3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301206" y="1144292"/>
              <a:ext cx="2455247" cy="771863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cxnSp>
        <p:nvCxnSpPr>
          <p:cNvPr id="27" name="Connettore diritto 26"/>
          <p:cNvCxnSpPr/>
          <p:nvPr/>
        </p:nvCxnSpPr>
        <p:spPr>
          <a:xfrm>
            <a:off x="5151120" y="1391040"/>
            <a:ext cx="1219200" cy="0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nettore diritto 47"/>
          <p:cNvCxnSpPr/>
          <p:nvPr/>
        </p:nvCxnSpPr>
        <p:spPr>
          <a:xfrm>
            <a:off x="5151120" y="4470700"/>
            <a:ext cx="1219200" cy="0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9" name="Group 15"/>
          <p:cNvGrpSpPr/>
          <p:nvPr/>
        </p:nvGrpSpPr>
        <p:grpSpPr>
          <a:xfrm rot="418143">
            <a:off x="8407443" y="3119557"/>
            <a:ext cx="559944" cy="429306"/>
            <a:chOff x="2419985" y="3151617"/>
            <a:chExt cx="762309" cy="584458"/>
          </a:xfrm>
        </p:grpSpPr>
        <p:grpSp>
          <p:nvGrpSpPr>
            <p:cNvPr id="49" name="Group 39"/>
            <p:cNvGrpSpPr/>
            <p:nvPr/>
          </p:nvGrpSpPr>
          <p:grpSpPr>
            <a:xfrm>
              <a:off x="2419985" y="3151617"/>
              <a:ext cx="690880" cy="178058"/>
              <a:chOff x="7818120" y="1973580"/>
              <a:chExt cx="690880" cy="178058"/>
            </a:xfrm>
          </p:grpSpPr>
          <p:cxnSp>
            <p:nvCxnSpPr>
              <p:cNvPr id="53" name="Straight Connector 40"/>
              <p:cNvCxnSpPr/>
              <p:nvPr/>
            </p:nvCxnSpPr>
            <p:spPr>
              <a:xfrm flipV="1">
                <a:off x="7818120" y="2057400"/>
                <a:ext cx="690880" cy="94238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41"/>
              <p:cNvCxnSpPr/>
              <p:nvPr/>
            </p:nvCxnSpPr>
            <p:spPr>
              <a:xfrm flipH="1" flipV="1">
                <a:off x="8252460" y="1973580"/>
                <a:ext cx="256540" cy="83820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0" name="Group 42"/>
            <p:cNvGrpSpPr/>
            <p:nvPr/>
          </p:nvGrpSpPr>
          <p:grpSpPr>
            <a:xfrm rot="10800000">
              <a:off x="2491414" y="3558017"/>
              <a:ext cx="690880" cy="178058"/>
              <a:chOff x="7970520" y="2125980"/>
              <a:chExt cx="690880" cy="178058"/>
            </a:xfrm>
          </p:grpSpPr>
          <p:cxnSp>
            <p:nvCxnSpPr>
              <p:cNvPr id="51" name="Straight Connector 43"/>
              <p:cNvCxnSpPr/>
              <p:nvPr/>
            </p:nvCxnSpPr>
            <p:spPr>
              <a:xfrm flipV="1">
                <a:off x="7970520" y="2209800"/>
                <a:ext cx="690880" cy="94238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44"/>
              <p:cNvCxnSpPr/>
              <p:nvPr/>
            </p:nvCxnSpPr>
            <p:spPr>
              <a:xfrm flipH="1" flipV="1">
                <a:off x="8404860" y="2125980"/>
                <a:ext cx="256540" cy="83820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5" name="Group 15"/>
          <p:cNvGrpSpPr/>
          <p:nvPr/>
        </p:nvGrpSpPr>
        <p:grpSpPr>
          <a:xfrm rot="418143">
            <a:off x="8407443" y="4095332"/>
            <a:ext cx="559944" cy="429306"/>
            <a:chOff x="2419985" y="3151617"/>
            <a:chExt cx="762309" cy="584458"/>
          </a:xfrm>
        </p:grpSpPr>
        <p:grpSp>
          <p:nvGrpSpPr>
            <p:cNvPr id="56" name="Group 39"/>
            <p:cNvGrpSpPr/>
            <p:nvPr/>
          </p:nvGrpSpPr>
          <p:grpSpPr>
            <a:xfrm>
              <a:off x="2419985" y="3151617"/>
              <a:ext cx="690880" cy="178058"/>
              <a:chOff x="7818120" y="1973580"/>
              <a:chExt cx="690880" cy="178058"/>
            </a:xfrm>
          </p:grpSpPr>
          <p:cxnSp>
            <p:nvCxnSpPr>
              <p:cNvPr id="60" name="Straight Connector 40"/>
              <p:cNvCxnSpPr/>
              <p:nvPr/>
            </p:nvCxnSpPr>
            <p:spPr>
              <a:xfrm flipV="1">
                <a:off x="7818120" y="2057400"/>
                <a:ext cx="690880" cy="94238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41"/>
              <p:cNvCxnSpPr/>
              <p:nvPr/>
            </p:nvCxnSpPr>
            <p:spPr>
              <a:xfrm flipH="1" flipV="1">
                <a:off x="8252460" y="1973580"/>
                <a:ext cx="256540" cy="83820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7" name="Group 42"/>
            <p:cNvGrpSpPr/>
            <p:nvPr/>
          </p:nvGrpSpPr>
          <p:grpSpPr>
            <a:xfrm rot="10800000">
              <a:off x="2491414" y="3558017"/>
              <a:ext cx="690880" cy="178058"/>
              <a:chOff x="7970520" y="2125980"/>
              <a:chExt cx="690880" cy="178058"/>
            </a:xfrm>
          </p:grpSpPr>
          <p:cxnSp>
            <p:nvCxnSpPr>
              <p:cNvPr id="58" name="Straight Connector 43"/>
              <p:cNvCxnSpPr/>
              <p:nvPr/>
            </p:nvCxnSpPr>
            <p:spPr>
              <a:xfrm flipV="1">
                <a:off x="7970520" y="2209800"/>
                <a:ext cx="690880" cy="94238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44"/>
              <p:cNvCxnSpPr/>
              <p:nvPr/>
            </p:nvCxnSpPr>
            <p:spPr>
              <a:xfrm flipH="1" flipV="1">
                <a:off x="8404860" y="2125980"/>
                <a:ext cx="256540" cy="83820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11" name="Connettore diritto 10"/>
          <p:cNvCxnSpPr/>
          <p:nvPr/>
        </p:nvCxnSpPr>
        <p:spPr>
          <a:xfrm>
            <a:off x="8321040" y="4302583"/>
            <a:ext cx="679205" cy="0"/>
          </a:xfrm>
          <a:prstGeom prst="line">
            <a:avLst/>
          </a:prstGeom>
          <a:ln w="28575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Connettore diritto 61"/>
          <p:cNvCxnSpPr/>
          <p:nvPr/>
        </p:nvCxnSpPr>
        <p:spPr>
          <a:xfrm>
            <a:off x="8313569" y="3352029"/>
            <a:ext cx="679205" cy="0"/>
          </a:xfrm>
          <a:prstGeom prst="line">
            <a:avLst/>
          </a:prstGeom>
          <a:ln w="28575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3" name="Group 15"/>
          <p:cNvGrpSpPr/>
          <p:nvPr/>
        </p:nvGrpSpPr>
        <p:grpSpPr>
          <a:xfrm rot="21096665">
            <a:off x="2432386" y="3384200"/>
            <a:ext cx="559944" cy="429306"/>
            <a:chOff x="2419985" y="3151617"/>
            <a:chExt cx="762309" cy="584458"/>
          </a:xfrm>
        </p:grpSpPr>
        <p:grpSp>
          <p:nvGrpSpPr>
            <p:cNvPr id="64" name="Group 39"/>
            <p:cNvGrpSpPr/>
            <p:nvPr/>
          </p:nvGrpSpPr>
          <p:grpSpPr>
            <a:xfrm>
              <a:off x="2419985" y="3151617"/>
              <a:ext cx="690880" cy="178058"/>
              <a:chOff x="7818120" y="1973580"/>
              <a:chExt cx="690880" cy="178058"/>
            </a:xfrm>
          </p:grpSpPr>
          <p:cxnSp>
            <p:nvCxnSpPr>
              <p:cNvPr id="68" name="Straight Connector 40"/>
              <p:cNvCxnSpPr/>
              <p:nvPr/>
            </p:nvCxnSpPr>
            <p:spPr>
              <a:xfrm flipV="1">
                <a:off x="7818120" y="2057400"/>
                <a:ext cx="690880" cy="94238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41"/>
              <p:cNvCxnSpPr/>
              <p:nvPr/>
            </p:nvCxnSpPr>
            <p:spPr>
              <a:xfrm flipH="1" flipV="1">
                <a:off x="8252460" y="1973580"/>
                <a:ext cx="256540" cy="83820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5" name="Group 42"/>
            <p:cNvGrpSpPr/>
            <p:nvPr/>
          </p:nvGrpSpPr>
          <p:grpSpPr>
            <a:xfrm rot="10800000">
              <a:off x="2491414" y="3558017"/>
              <a:ext cx="690880" cy="178058"/>
              <a:chOff x="7970520" y="2125980"/>
              <a:chExt cx="690880" cy="178058"/>
            </a:xfrm>
          </p:grpSpPr>
          <p:cxnSp>
            <p:nvCxnSpPr>
              <p:cNvPr id="66" name="Straight Connector 43"/>
              <p:cNvCxnSpPr/>
              <p:nvPr/>
            </p:nvCxnSpPr>
            <p:spPr>
              <a:xfrm flipV="1">
                <a:off x="7970520" y="2209800"/>
                <a:ext cx="690880" cy="94238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44"/>
              <p:cNvCxnSpPr/>
              <p:nvPr/>
            </p:nvCxnSpPr>
            <p:spPr>
              <a:xfrm flipH="1" flipV="1">
                <a:off x="8404860" y="2125980"/>
                <a:ext cx="256540" cy="83820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71" name="Picture 3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448457" y="11017"/>
            <a:ext cx="695543" cy="295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1" name="CustomShape 11"/>
          <p:cNvSpPr/>
          <p:nvPr/>
        </p:nvSpPr>
        <p:spPr>
          <a:xfrm>
            <a:off x="0" y="5674201"/>
            <a:ext cx="9144000" cy="577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/>
            <a:r>
              <a:rPr lang="en-US" sz="2200" dirty="0">
                <a:latin typeface="Calibri" panose="020F0502020204030204" pitchFamily="34" charset="0"/>
              </a:rPr>
              <a:t>In 2012, JFAST expedition  drilled through 850 m of the upper and lower plate sediments until reaching the megathrust fault: ca. 5 m of </a:t>
            </a:r>
            <a:r>
              <a:rPr lang="en-US" sz="2200" b="1" dirty="0">
                <a:latin typeface="Calibri" panose="020F0502020204030204" pitchFamily="34" charset="0"/>
              </a:rPr>
              <a:t>scaly clays</a:t>
            </a:r>
            <a:r>
              <a:rPr lang="en-US" sz="2200" dirty="0">
                <a:latin typeface="Calibri" panose="020F0502020204030204" pitchFamily="34" charset="0"/>
              </a:rPr>
              <a:t> with </a:t>
            </a:r>
            <a:r>
              <a:rPr lang="en-US" sz="2200" b="1" dirty="0">
                <a:latin typeface="Calibri" panose="020F0502020204030204" pitchFamily="34" charset="0"/>
              </a:rPr>
              <a:t>&gt; 50 wt.% smectite clay mineral</a:t>
            </a:r>
            <a:r>
              <a:rPr lang="en-US" sz="2200" dirty="0">
                <a:latin typeface="Calibri" panose="020F0502020204030204" pitchFamily="34" charset="0"/>
              </a:rPr>
              <a:t>. Drilling stopped on </a:t>
            </a:r>
            <a:r>
              <a:rPr lang="en-US" sz="2200" dirty="0" err="1">
                <a:latin typeface="Calibri" panose="020F0502020204030204" pitchFamily="34" charset="0"/>
              </a:rPr>
              <a:t>chert</a:t>
            </a:r>
            <a:r>
              <a:rPr lang="en-US" sz="2200" dirty="0">
                <a:latin typeface="Calibri" panose="020F0502020204030204" pitchFamily="34" charset="0"/>
              </a:rPr>
              <a:t>-rich rocks (lower plate).</a:t>
            </a:r>
          </a:p>
        </p:txBody>
      </p:sp>
    </p:spTree>
    <p:extLst>
      <p:ext uri="{BB962C8B-B14F-4D97-AF65-F5344CB8AC3E}">
        <p14:creationId xmlns:p14="http://schemas.microsoft.com/office/powerpoint/2010/main" val="3553458702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CustomShape 5"/>
          <p:cNvSpPr/>
          <p:nvPr/>
        </p:nvSpPr>
        <p:spPr>
          <a:xfrm>
            <a:off x="2055960" y="980640"/>
            <a:ext cx="2475360" cy="4561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400" b="1" strike="noStrike" dirty="0">
                <a:solidFill>
                  <a:srgbClr val="FFFFFF"/>
                </a:solidFill>
                <a:latin typeface="Calibri"/>
              </a:rPr>
              <a:t>limestone</a:t>
            </a:r>
            <a:endParaRPr lang="en-US" dirty="0"/>
          </a:p>
        </p:txBody>
      </p:sp>
      <p:sp>
        <p:nvSpPr>
          <p:cNvPr id="159" name="CustomShape 9"/>
          <p:cNvSpPr/>
          <p:nvPr/>
        </p:nvSpPr>
        <p:spPr>
          <a:xfrm>
            <a:off x="584640" y="128880"/>
            <a:ext cx="7965000" cy="699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3600" b="1" dirty="0">
                <a:solidFill>
                  <a:srgbClr val="000000"/>
                </a:solidFill>
                <a:latin typeface="Calibri"/>
              </a:rPr>
              <a:t>…i</a:t>
            </a:r>
            <a:r>
              <a:rPr lang="en-US" sz="3600" b="1" strike="noStrike" dirty="0">
                <a:solidFill>
                  <a:srgbClr val="000000"/>
                </a:solidFill>
                <a:latin typeface="Calibri"/>
              </a:rPr>
              <a:t>n </a:t>
            </a:r>
            <a:r>
              <a:rPr lang="en-US" sz="3600" b="1" dirty="0">
                <a:solidFill>
                  <a:srgbClr val="000000"/>
                </a:solidFill>
                <a:latin typeface="Calibri"/>
              </a:rPr>
              <a:t>clay-rich</a:t>
            </a:r>
            <a:r>
              <a:rPr lang="en-US" sz="3600" b="1" strike="noStrike" dirty="0">
                <a:solidFill>
                  <a:srgbClr val="000000"/>
                </a:solidFill>
                <a:latin typeface="Calibri"/>
              </a:rPr>
              <a:t> fault core</a:t>
            </a:r>
            <a:endParaRPr lang="en-US" sz="1600" dirty="0"/>
          </a:p>
        </p:txBody>
      </p:sp>
      <p:sp>
        <p:nvSpPr>
          <p:cNvPr id="171" name="CustomShape 21"/>
          <p:cNvSpPr/>
          <p:nvPr/>
        </p:nvSpPr>
        <p:spPr>
          <a:xfrm>
            <a:off x="7236360" y="6588000"/>
            <a:ext cx="188352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b="1" strike="noStrike" dirty="0">
                <a:solidFill>
                  <a:srgbClr val="FFFFFF"/>
                </a:solidFill>
                <a:latin typeface="Calibri"/>
              </a:rPr>
              <a:t>Chester et al 2013</a:t>
            </a:r>
            <a:endParaRPr lang="en-US" dirty="0"/>
          </a:p>
        </p:txBody>
      </p:sp>
      <p:sp>
        <p:nvSpPr>
          <p:cNvPr id="36" name="CasellaDiTesto 35"/>
          <p:cNvSpPr txBox="1"/>
          <p:nvPr/>
        </p:nvSpPr>
        <p:spPr>
          <a:xfrm>
            <a:off x="306290" y="5152094"/>
            <a:ext cx="42608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Chester et al., 2013; </a:t>
            </a:r>
            <a:r>
              <a:rPr lang="en-US" sz="1600" dirty="0" err="1"/>
              <a:t>Ujiie</a:t>
            </a:r>
            <a:r>
              <a:rPr lang="en-US" sz="1600" dirty="0"/>
              <a:t> et al., 2013; etc.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0" y="1329924"/>
            <a:ext cx="4643640" cy="3860640"/>
            <a:chOff x="368" y="1241359"/>
            <a:chExt cx="4643640" cy="3860640"/>
          </a:xfrm>
        </p:grpSpPr>
        <p:sp>
          <p:nvSpPr>
            <p:cNvPr id="156" name="CustomShape 6"/>
            <p:cNvSpPr/>
            <p:nvPr/>
          </p:nvSpPr>
          <p:spPr>
            <a:xfrm>
              <a:off x="584640" y="4345200"/>
              <a:ext cx="2204640" cy="455400"/>
            </a:xfrm>
            <a:prstGeom prst="rect">
              <a:avLst/>
            </a:prstGeom>
            <a:noFill/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/>
            <a:lstStyle/>
            <a:p>
              <a:pPr>
                <a:lnSpc>
                  <a:spcPct val="100000"/>
                </a:lnSpc>
              </a:pPr>
              <a:r>
                <a:rPr lang="en-US" sz="2400" b="1" strike="noStrike" dirty="0">
                  <a:solidFill>
                    <a:srgbClr val="FFFFFF"/>
                  </a:solidFill>
                  <a:latin typeface="Calibri"/>
                </a:rPr>
                <a:t>limestone</a:t>
              </a:r>
              <a:endParaRPr lang="en-US" dirty="0"/>
            </a:p>
          </p:txBody>
        </p:sp>
        <p:pic>
          <p:nvPicPr>
            <p:cNvPr id="37" name="Picture 11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8" y="1241359"/>
              <a:ext cx="4643640" cy="3860640"/>
            </a:xfrm>
            <a:prstGeom prst="rect">
              <a:avLst/>
            </a:prstGeom>
            <a:ln>
              <a:noFill/>
            </a:ln>
          </p:spPr>
        </p:pic>
        <p:sp>
          <p:nvSpPr>
            <p:cNvPr id="2" name="Freeform 1"/>
            <p:cNvSpPr/>
            <p:nvPr/>
          </p:nvSpPr>
          <p:spPr>
            <a:xfrm>
              <a:off x="473075" y="4206875"/>
              <a:ext cx="717550" cy="304800"/>
            </a:xfrm>
            <a:custGeom>
              <a:avLst/>
              <a:gdLst>
                <a:gd name="connsiteX0" fmla="*/ 0 w 717550"/>
                <a:gd name="connsiteY0" fmla="*/ 231775 h 304800"/>
                <a:gd name="connsiteX1" fmla="*/ 95250 w 717550"/>
                <a:gd name="connsiteY1" fmla="*/ 234950 h 304800"/>
                <a:gd name="connsiteX2" fmla="*/ 107950 w 717550"/>
                <a:gd name="connsiteY2" fmla="*/ 238125 h 304800"/>
                <a:gd name="connsiteX3" fmla="*/ 130175 w 717550"/>
                <a:gd name="connsiteY3" fmla="*/ 247650 h 304800"/>
                <a:gd name="connsiteX4" fmla="*/ 165100 w 717550"/>
                <a:gd name="connsiteY4" fmla="*/ 269875 h 304800"/>
                <a:gd name="connsiteX5" fmla="*/ 193675 w 717550"/>
                <a:gd name="connsiteY5" fmla="*/ 279400 h 304800"/>
                <a:gd name="connsiteX6" fmla="*/ 203200 w 717550"/>
                <a:gd name="connsiteY6" fmla="*/ 282575 h 304800"/>
                <a:gd name="connsiteX7" fmla="*/ 225425 w 717550"/>
                <a:gd name="connsiteY7" fmla="*/ 295275 h 304800"/>
                <a:gd name="connsiteX8" fmla="*/ 269875 w 717550"/>
                <a:gd name="connsiteY8" fmla="*/ 301625 h 304800"/>
                <a:gd name="connsiteX9" fmla="*/ 285750 w 717550"/>
                <a:gd name="connsiteY9" fmla="*/ 304800 h 304800"/>
                <a:gd name="connsiteX10" fmla="*/ 361950 w 717550"/>
                <a:gd name="connsiteY10" fmla="*/ 301625 h 304800"/>
                <a:gd name="connsiteX11" fmla="*/ 384175 w 717550"/>
                <a:gd name="connsiteY11" fmla="*/ 298450 h 304800"/>
                <a:gd name="connsiteX12" fmla="*/ 403225 w 717550"/>
                <a:gd name="connsiteY12" fmla="*/ 292100 h 304800"/>
                <a:gd name="connsiteX13" fmla="*/ 422275 w 717550"/>
                <a:gd name="connsiteY13" fmla="*/ 279400 h 304800"/>
                <a:gd name="connsiteX14" fmla="*/ 441325 w 717550"/>
                <a:gd name="connsiteY14" fmla="*/ 269875 h 304800"/>
                <a:gd name="connsiteX15" fmla="*/ 460375 w 717550"/>
                <a:gd name="connsiteY15" fmla="*/ 254000 h 304800"/>
                <a:gd name="connsiteX16" fmla="*/ 469900 w 717550"/>
                <a:gd name="connsiteY16" fmla="*/ 244475 h 304800"/>
                <a:gd name="connsiteX17" fmla="*/ 479425 w 717550"/>
                <a:gd name="connsiteY17" fmla="*/ 238125 h 304800"/>
                <a:gd name="connsiteX18" fmla="*/ 498475 w 717550"/>
                <a:gd name="connsiteY18" fmla="*/ 219075 h 304800"/>
                <a:gd name="connsiteX19" fmla="*/ 508000 w 717550"/>
                <a:gd name="connsiteY19" fmla="*/ 209550 h 304800"/>
                <a:gd name="connsiteX20" fmla="*/ 514350 w 717550"/>
                <a:gd name="connsiteY20" fmla="*/ 200025 h 304800"/>
                <a:gd name="connsiteX21" fmla="*/ 523875 w 717550"/>
                <a:gd name="connsiteY21" fmla="*/ 190500 h 304800"/>
                <a:gd name="connsiteX22" fmla="*/ 536575 w 717550"/>
                <a:gd name="connsiteY22" fmla="*/ 171450 h 304800"/>
                <a:gd name="connsiteX23" fmla="*/ 542925 w 717550"/>
                <a:gd name="connsiteY23" fmla="*/ 161925 h 304800"/>
                <a:gd name="connsiteX24" fmla="*/ 546100 w 717550"/>
                <a:gd name="connsiteY24" fmla="*/ 152400 h 304800"/>
                <a:gd name="connsiteX25" fmla="*/ 565150 w 717550"/>
                <a:gd name="connsiteY25" fmla="*/ 123825 h 304800"/>
                <a:gd name="connsiteX26" fmla="*/ 571500 w 717550"/>
                <a:gd name="connsiteY26" fmla="*/ 114300 h 304800"/>
                <a:gd name="connsiteX27" fmla="*/ 577850 w 717550"/>
                <a:gd name="connsiteY27" fmla="*/ 104775 h 304800"/>
                <a:gd name="connsiteX28" fmla="*/ 587375 w 717550"/>
                <a:gd name="connsiteY28" fmla="*/ 95250 h 304800"/>
                <a:gd name="connsiteX29" fmla="*/ 612775 w 717550"/>
                <a:gd name="connsiteY29" fmla="*/ 66675 h 304800"/>
                <a:gd name="connsiteX30" fmla="*/ 635000 w 717550"/>
                <a:gd name="connsiteY30" fmla="*/ 50800 h 304800"/>
                <a:gd name="connsiteX31" fmla="*/ 641350 w 717550"/>
                <a:gd name="connsiteY31" fmla="*/ 41275 h 304800"/>
                <a:gd name="connsiteX32" fmla="*/ 660400 w 717550"/>
                <a:gd name="connsiteY32" fmla="*/ 28575 h 304800"/>
                <a:gd name="connsiteX33" fmla="*/ 669925 w 717550"/>
                <a:gd name="connsiteY33" fmla="*/ 22225 h 304800"/>
                <a:gd name="connsiteX34" fmla="*/ 679450 w 717550"/>
                <a:gd name="connsiteY34" fmla="*/ 15875 h 304800"/>
                <a:gd name="connsiteX35" fmla="*/ 698500 w 717550"/>
                <a:gd name="connsiteY35" fmla="*/ 6350 h 304800"/>
                <a:gd name="connsiteX36" fmla="*/ 717550 w 717550"/>
                <a:gd name="connsiteY36" fmla="*/ 0 h 30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717550" h="304800">
                  <a:moveTo>
                    <a:pt x="0" y="231775"/>
                  </a:moveTo>
                  <a:cubicBezTo>
                    <a:pt x="31750" y="232833"/>
                    <a:pt x="63537" y="233085"/>
                    <a:pt x="95250" y="234950"/>
                  </a:cubicBezTo>
                  <a:cubicBezTo>
                    <a:pt x="99606" y="235206"/>
                    <a:pt x="103864" y="236593"/>
                    <a:pt x="107950" y="238125"/>
                  </a:cubicBezTo>
                  <a:cubicBezTo>
                    <a:pt x="170724" y="261665"/>
                    <a:pt x="82869" y="231881"/>
                    <a:pt x="130175" y="247650"/>
                  </a:cubicBezTo>
                  <a:cubicBezTo>
                    <a:pt x="141300" y="255994"/>
                    <a:pt x="152038" y="264650"/>
                    <a:pt x="165100" y="269875"/>
                  </a:cubicBezTo>
                  <a:lnTo>
                    <a:pt x="193675" y="279400"/>
                  </a:lnTo>
                  <a:cubicBezTo>
                    <a:pt x="196850" y="280458"/>
                    <a:pt x="200415" y="280719"/>
                    <a:pt x="203200" y="282575"/>
                  </a:cubicBezTo>
                  <a:cubicBezTo>
                    <a:pt x="210168" y="287220"/>
                    <a:pt x="217368" y="292589"/>
                    <a:pt x="225425" y="295275"/>
                  </a:cubicBezTo>
                  <a:cubicBezTo>
                    <a:pt x="236192" y="298864"/>
                    <a:pt x="261697" y="300457"/>
                    <a:pt x="269875" y="301625"/>
                  </a:cubicBezTo>
                  <a:cubicBezTo>
                    <a:pt x="275217" y="302388"/>
                    <a:pt x="280458" y="303742"/>
                    <a:pt x="285750" y="304800"/>
                  </a:cubicBezTo>
                  <a:cubicBezTo>
                    <a:pt x="311150" y="303742"/>
                    <a:pt x="336581" y="303262"/>
                    <a:pt x="361950" y="301625"/>
                  </a:cubicBezTo>
                  <a:cubicBezTo>
                    <a:pt x="369418" y="301143"/>
                    <a:pt x="376883" y="300133"/>
                    <a:pt x="384175" y="298450"/>
                  </a:cubicBezTo>
                  <a:cubicBezTo>
                    <a:pt x="390697" y="296945"/>
                    <a:pt x="403225" y="292100"/>
                    <a:pt x="403225" y="292100"/>
                  </a:cubicBezTo>
                  <a:cubicBezTo>
                    <a:pt x="421281" y="274044"/>
                    <a:pt x="403895" y="288590"/>
                    <a:pt x="422275" y="279400"/>
                  </a:cubicBezTo>
                  <a:cubicBezTo>
                    <a:pt x="446894" y="267090"/>
                    <a:pt x="417384" y="277855"/>
                    <a:pt x="441325" y="269875"/>
                  </a:cubicBezTo>
                  <a:cubicBezTo>
                    <a:pt x="469152" y="242048"/>
                    <a:pt x="433853" y="276102"/>
                    <a:pt x="460375" y="254000"/>
                  </a:cubicBezTo>
                  <a:cubicBezTo>
                    <a:pt x="463824" y="251125"/>
                    <a:pt x="466451" y="247350"/>
                    <a:pt x="469900" y="244475"/>
                  </a:cubicBezTo>
                  <a:cubicBezTo>
                    <a:pt x="472831" y="242032"/>
                    <a:pt x="476573" y="240660"/>
                    <a:pt x="479425" y="238125"/>
                  </a:cubicBezTo>
                  <a:cubicBezTo>
                    <a:pt x="486137" y="232159"/>
                    <a:pt x="492125" y="225425"/>
                    <a:pt x="498475" y="219075"/>
                  </a:cubicBezTo>
                  <a:cubicBezTo>
                    <a:pt x="501650" y="215900"/>
                    <a:pt x="505509" y="213286"/>
                    <a:pt x="508000" y="209550"/>
                  </a:cubicBezTo>
                  <a:cubicBezTo>
                    <a:pt x="510117" y="206375"/>
                    <a:pt x="511907" y="202956"/>
                    <a:pt x="514350" y="200025"/>
                  </a:cubicBezTo>
                  <a:cubicBezTo>
                    <a:pt x="517225" y="196576"/>
                    <a:pt x="521118" y="194044"/>
                    <a:pt x="523875" y="190500"/>
                  </a:cubicBezTo>
                  <a:cubicBezTo>
                    <a:pt x="528560" y="184476"/>
                    <a:pt x="532342" y="177800"/>
                    <a:pt x="536575" y="171450"/>
                  </a:cubicBezTo>
                  <a:cubicBezTo>
                    <a:pt x="538692" y="168275"/>
                    <a:pt x="541718" y="165545"/>
                    <a:pt x="542925" y="161925"/>
                  </a:cubicBezTo>
                  <a:cubicBezTo>
                    <a:pt x="543983" y="158750"/>
                    <a:pt x="544475" y="155326"/>
                    <a:pt x="546100" y="152400"/>
                  </a:cubicBezTo>
                  <a:lnTo>
                    <a:pt x="565150" y="123825"/>
                  </a:lnTo>
                  <a:lnTo>
                    <a:pt x="571500" y="114300"/>
                  </a:lnTo>
                  <a:cubicBezTo>
                    <a:pt x="573617" y="111125"/>
                    <a:pt x="575152" y="107473"/>
                    <a:pt x="577850" y="104775"/>
                  </a:cubicBezTo>
                  <a:cubicBezTo>
                    <a:pt x="581025" y="101600"/>
                    <a:pt x="584500" y="98699"/>
                    <a:pt x="587375" y="95250"/>
                  </a:cubicBezTo>
                  <a:cubicBezTo>
                    <a:pt x="599304" y="80935"/>
                    <a:pt x="589619" y="82112"/>
                    <a:pt x="612775" y="66675"/>
                  </a:cubicBezTo>
                  <a:cubicBezTo>
                    <a:pt x="618183" y="63069"/>
                    <a:pt x="631062" y="54738"/>
                    <a:pt x="635000" y="50800"/>
                  </a:cubicBezTo>
                  <a:cubicBezTo>
                    <a:pt x="637698" y="48102"/>
                    <a:pt x="638478" y="43788"/>
                    <a:pt x="641350" y="41275"/>
                  </a:cubicBezTo>
                  <a:cubicBezTo>
                    <a:pt x="647093" y="36249"/>
                    <a:pt x="654050" y="32808"/>
                    <a:pt x="660400" y="28575"/>
                  </a:cubicBezTo>
                  <a:lnTo>
                    <a:pt x="669925" y="22225"/>
                  </a:lnTo>
                  <a:cubicBezTo>
                    <a:pt x="673100" y="20108"/>
                    <a:pt x="675830" y="17082"/>
                    <a:pt x="679450" y="15875"/>
                  </a:cubicBezTo>
                  <a:cubicBezTo>
                    <a:pt x="714188" y="4296"/>
                    <a:pt x="661571" y="22763"/>
                    <a:pt x="698500" y="6350"/>
                  </a:cubicBezTo>
                  <a:cubicBezTo>
                    <a:pt x="704617" y="3632"/>
                    <a:pt x="717550" y="0"/>
                    <a:pt x="717550" y="0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" name="Freeform 2"/>
            <p:cNvSpPr/>
            <p:nvPr/>
          </p:nvSpPr>
          <p:spPr>
            <a:xfrm>
              <a:off x="1257300" y="3787775"/>
              <a:ext cx="346075" cy="45913"/>
            </a:xfrm>
            <a:custGeom>
              <a:avLst/>
              <a:gdLst>
                <a:gd name="connsiteX0" fmla="*/ 0 w 346075"/>
                <a:gd name="connsiteY0" fmla="*/ 0 h 45913"/>
                <a:gd name="connsiteX1" fmla="*/ 180975 w 346075"/>
                <a:gd name="connsiteY1" fmla="*/ 3175 h 45913"/>
                <a:gd name="connsiteX2" fmla="*/ 209550 w 346075"/>
                <a:gd name="connsiteY2" fmla="*/ 15875 h 45913"/>
                <a:gd name="connsiteX3" fmla="*/ 219075 w 346075"/>
                <a:gd name="connsiteY3" fmla="*/ 19050 h 45913"/>
                <a:gd name="connsiteX4" fmla="*/ 228600 w 346075"/>
                <a:gd name="connsiteY4" fmla="*/ 25400 h 45913"/>
                <a:gd name="connsiteX5" fmla="*/ 238125 w 346075"/>
                <a:gd name="connsiteY5" fmla="*/ 28575 h 45913"/>
                <a:gd name="connsiteX6" fmla="*/ 247650 w 346075"/>
                <a:gd name="connsiteY6" fmla="*/ 34925 h 45913"/>
                <a:gd name="connsiteX7" fmla="*/ 273050 w 346075"/>
                <a:gd name="connsiteY7" fmla="*/ 41275 h 45913"/>
                <a:gd name="connsiteX8" fmla="*/ 346075 w 346075"/>
                <a:gd name="connsiteY8" fmla="*/ 44450 h 45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6075" h="45913">
                  <a:moveTo>
                    <a:pt x="0" y="0"/>
                  </a:moveTo>
                  <a:cubicBezTo>
                    <a:pt x="60325" y="1058"/>
                    <a:pt x="120709" y="305"/>
                    <a:pt x="180975" y="3175"/>
                  </a:cubicBezTo>
                  <a:cubicBezTo>
                    <a:pt x="199082" y="4037"/>
                    <a:pt x="197057" y="9629"/>
                    <a:pt x="209550" y="15875"/>
                  </a:cubicBezTo>
                  <a:cubicBezTo>
                    <a:pt x="212543" y="17372"/>
                    <a:pt x="216082" y="17553"/>
                    <a:pt x="219075" y="19050"/>
                  </a:cubicBezTo>
                  <a:cubicBezTo>
                    <a:pt x="222488" y="20757"/>
                    <a:pt x="225187" y="23693"/>
                    <a:pt x="228600" y="25400"/>
                  </a:cubicBezTo>
                  <a:cubicBezTo>
                    <a:pt x="231593" y="26897"/>
                    <a:pt x="235132" y="27078"/>
                    <a:pt x="238125" y="28575"/>
                  </a:cubicBezTo>
                  <a:cubicBezTo>
                    <a:pt x="241538" y="30282"/>
                    <a:pt x="244237" y="33218"/>
                    <a:pt x="247650" y="34925"/>
                  </a:cubicBezTo>
                  <a:cubicBezTo>
                    <a:pt x="254458" y="38329"/>
                    <a:pt x="266529" y="39826"/>
                    <a:pt x="273050" y="41275"/>
                  </a:cubicBezTo>
                  <a:cubicBezTo>
                    <a:pt x="309284" y="49327"/>
                    <a:pt x="262834" y="44450"/>
                    <a:pt x="346075" y="44450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Freeform 3"/>
            <p:cNvSpPr/>
            <p:nvPr/>
          </p:nvSpPr>
          <p:spPr>
            <a:xfrm>
              <a:off x="1622425" y="3683000"/>
              <a:ext cx="774700" cy="190500"/>
            </a:xfrm>
            <a:custGeom>
              <a:avLst/>
              <a:gdLst>
                <a:gd name="connsiteX0" fmla="*/ 0 w 774700"/>
                <a:gd name="connsiteY0" fmla="*/ 190500 h 190500"/>
                <a:gd name="connsiteX1" fmla="*/ 15875 w 774700"/>
                <a:gd name="connsiteY1" fmla="*/ 184150 h 190500"/>
                <a:gd name="connsiteX2" fmla="*/ 28575 w 774700"/>
                <a:gd name="connsiteY2" fmla="*/ 177800 h 190500"/>
                <a:gd name="connsiteX3" fmla="*/ 47625 w 774700"/>
                <a:gd name="connsiteY3" fmla="*/ 171450 h 190500"/>
                <a:gd name="connsiteX4" fmla="*/ 57150 w 774700"/>
                <a:gd name="connsiteY4" fmla="*/ 168275 h 190500"/>
                <a:gd name="connsiteX5" fmla="*/ 82550 w 774700"/>
                <a:gd name="connsiteY5" fmla="*/ 155575 h 190500"/>
                <a:gd name="connsiteX6" fmla="*/ 107950 w 774700"/>
                <a:gd name="connsiteY6" fmla="*/ 149225 h 190500"/>
                <a:gd name="connsiteX7" fmla="*/ 117475 w 774700"/>
                <a:gd name="connsiteY7" fmla="*/ 146050 h 190500"/>
                <a:gd name="connsiteX8" fmla="*/ 130175 w 774700"/>
                <a:gd name="connsiteY8" fmla="*/ 142875 h 190500"/>
                <a:gd name="connsiteX9" fmla="*/ 139700 w 774700"/>
                <a:gd name="connsiteY9" fmla="*/ 139700 h 190500"/>
                <a:gd name="connsiteX10" fmla="*/ 152400 w 774700"/>
                <a:gd name="connsiteY10" fmla="*/ 136525 h 190500"/>
                <a:gd name="connsiteX11" fmla="*/ 171450 w 774700"/>
                <a:gd name="connsiteY11" fmla="*/ 130175 h 190500"/>
                <a:gd name="connsiteX12" fmla="*/ 196850 w 774700"/>
                <a:gd name="connsiteY12" fmla="*/ 123825 h 190500"/>
                <a:gd name="connsiteX13" fmla="*/ 219075 w 774700"/>
                <a:gd name="connsiteY13" fmla="*/ 117475 h 190500"/>
                <a:gd name="connsiteX14" fmla="*/ 228600 w 774700"/>
                <a:gd name="connsiteY14" fmla="*/ 114300 h 190500"/>
                <a:gd name="connsiteX15" fmla="*/ 244475 w 774700"/>
                <a:gd name="connsiteY15" fmla="*/ 111125 h 190500"/>
                <a:gd name="connsiteX16" fmla="*/ 263525 w 774700"/>
                <a:gd name="connsiteY16" fmla="*/ 104775 h 190500"/>
                <a:gd name="connsiteX17" fmla="*/ 288925 w 774700"/>
                <a:gd name="connsiteY17" fmla="*/ 98425 h 190500"/>
                <a:gd name="connsiteX18" fmla="*/ 298450 w 774700"/>
                <a:gd name="connsiteY18" fmla="*/ 95250 h 190500"/>
                <a:gd name="connsiteX19" fmla="*/ 314325 w 774700"/>
                <a:gd name="connsiteY19" fmla="*/ 92075 h 190500"/>
                <a:gd name="connsiteX20" fmla="*/ 336550 w 774700"/>
                <a:gd name="connsiteY20" fmla="*/ 85725 h 190500"/>
                <a:gd name="connsiteX21" fmla="*/ 361950 w 774700"/>
                <a:gd name="connsiteY21" fmla="*/ 82550 h 190500"/>
                <a:gd name="connsiteX22" fmla="*/ 374650 w 774700"/>
                <a:gd name="connsiteY22" fmla="*/ 79375 h 190500"/>
                <a:gd name="connsiteX23" fmla="*/ 425450 w 774700"/>
                <a:gd name="connsiteY23" fmla="*/ 73025 h 190500"/>
                <a:gd name="connsiteX24" fmla="*/ 438150 w 774700"/>
                <a:gd name="connsiteY24" fmla="*/ 69850 h 190500"/>
                <a:gd name="connsiteX25" fmla="*/ 457200 w 774700"/>
                <a:gd name="connsiteY25" fmla="*/ 66675 h 190500"/>
                <a:gd name="connsiteX26" fmla="*/ 466725 w 774700"/>
                <a:gd name="connsiteY26" fmla="*/ 63500 h 190500"/>
                <a:gd name="connsiteX27" fmla="*/ 523875 w 774700"/>
                <a:gd name="connsiteY27" fmla="*/ 57150 h 190500"/>
                <a:gd name="connsiteX28" fmla="*/ 536575 w 774700"/>
                <a:gd name="connsiteY28" fmla="*/ 53975 h 190500"/>
                <a:gd name="connsiteX29" fmla="*/ 619125 w 774700"/>
                <a:gd name="connsiteY29" fmla="*/ 47625 h 190500"/>
                <a:gd name="connsiteX30" fmla="*/ 679450 w 774700"/>
                <a:gd name="connsiteY30" fmla="*/ 38100 h 190500"/>
                <a:gd name="connsiteX31" fmla="*/ 698500 w 774700"/>
                <a:gd name="connsiteY31" fmla="*/ 31750 h 190500"/>
                <a:gd name="connsiteX32" fmla="*/ 708025 w 774700"/>
                <a:gd name="connsiteY32" fmla="*/ 28575 h 190500"/>
                <a:gd name="connsiteX33" fmla="*/ 717550 w 774700"/>
                <a:gd name="connsiteY33" fmla="*/ 22225 h 190500"/>
                <a:gd name="connsiteX34" fmla="*/ 736600 w 774700"/>
                <a:gd name="connsiteY34" fmla="*/ 15875 h 190500"/>
                <a:gd name="connsiteX35" fmla="*/ 755650 w 774700"/>
                <a:gd name="connsiteY35" fmla="*/ 9525 h 190500"/>
                <a:gd name="connsiteX36" fmla="*/ 765175 w 774700"/>
                <a:gd name="connsiteY36" fmla="*/ 6350 h 190500"/>
                <a:gd name="connsiteX37" fmla="*/ 774700 w 774700"/>
                <a:gd name="connsiteY37" fmla="*/ 0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774700" h="190500">
                  <a:moveTo>
                    <a:pt x="0" y="190500"/>
                  </a:moveTo>
                  <a:cubicBezTo>
                    <a:pt x="5292" y="188383"/>
                    <a:pt x="10667" y="186465"/>
                    <a:pt x="15875" y="184150"/>
                  </a:cubicBezTo>
                  <a:cubicBezTo>
                    <a:pt x="20200" y="182228"/>
                    <a:pt x="24181" y="179558"/>
                    <a:pt x="28575" y="177800"/>
                  </a:cubicBezTo>
                  <a:cubicBezTo>
                    <a:pt x="34790" y="175314"/>
                    <a:pt x="41275" y="173567"/>
                    <a:pt x="47625" y="171450"/>
                  </a:cubicBezTo>
                  <a:cubicBezTo>
                    <a:pt x="50800" y="170392"/>
                    <a:pt x="54365" y="170131"/>
                    <a:pt x="57150" y="168275"/>
                  </a:cubicBezTo>
                  <a:cubicBezTo>
                    <a:pt x="70303" y="159507"/>
                    <a:pt x="64796" y="162233"/>
                    <a:pt x="82550" y="155575"/>
                  </a:cubicBezTo>
                  <a:cubicBezTo>
                    <a:pt x="97065" y="150132"/>
                    <a:pt x="89002" y="153962"/>
                    <a:pt x="107950" y="149225"/>
                  </a:cubicBezTo>
                  <a:cubicBezTo>
                    <a:pt x="111197" y="148413"/>
                    <a:pt x="114257" y="146969"/>
                    <a:pt x="117475" y="146050"/>
                  </a:cubicBezTo>
                  <a:cubicBezTo>
                    <a:pt x="121671" y="144851"/>
                    <a:pt x="125979" y="144074"/>
                    <a:pt x="130175" y="142875"/>
                  </a:cubicBezTo>
                  <a:cubicBezTo>
                    <a:pt x="133393" y="141956"/>
                    <a:pt x="136482" y="140619"/>
                    <a:pt x="139700" y="139700"/>
                  </a:cubicBezTo>
                  <a:cubicBezTo>
                    <a:pt x="143896" y="138501"/>
                    <a:pt x="148220" y="137779"/>
                    <a:pt x="152400" y="136525"/>
                  </a:cubicBezTo>
                  <a:cubicBezTo>
                    <a:pt x="158811" y="134602"/>
                    <a:pt x="164956" y="131798"/>
                    <a:pt x="171450" y="130175"/>
                  </a:cubicBezTo>
                  <a:cubicBezTo>
                    <a:pt x="179917" y="128058"/>
                    <a:pt x="188571" y="126585"/>
                    <a:pt x="196850" y="123825"/>
                  </a:cubicBezTo>
                  <a:cubicBezTo>
                    <a:pt x="219688" y="116212"/>
                    <a:pt x="191168" y="125448"/>
                    <a:pt x="219075" y="117475"/>
                  </a:cubicBezTo>
                  <a:cubicBezTo>
                    <a:pt x="222293" y="116556"/>
                    <a:pt x="225353" y="115112"/>
                    <a:pt x="228600" y="114300"/>
                  </a:cubicBezTo>
                  <a:cubicBezTo>
                    <a:pt x="233835" y="112991"/>
                    <a:pt x="239269" y="112545"/>
                    <a:pt x="244475" y="111125"/>
                  </a:cubicBezTo>
                  <a:cubicBezTo>
                    <a:pt x="250933" y="109364"/>
                    <a:pt x="257031" y="106398"/>
                    <a:pt x="263525" y="104775"/>
                  </a:cubicBezTo>
                  <a:cubicBezTo>
                    <a:pt x="271992" y="102658"/>
                    <a:pt x="280646" y="101185"/>
                    <a:pt x="288925" y="98425"/>
                  </a:cubicBezTo>
                  <a:cubicBezTo>
                    <a:pt x="292100" y="97367"/>
                    <a:pt x="295203" y="96062"/>
                    <a:pt x="298450" y="95250"/>
                  </a:cubicBezTo>
                  <a:cubicBezTo>
                    <a:pt x="303685" y="93941"/>
                    <a:pt x="309090" y="93384"/>
                    <a:pt x="314325" y="92075"/>
                  </a:cubicBezTo>
                  <a:cubicBezTo>
                    <a:pt x="329424" y="88300"/>
                    <a:pt x="318733" y="88694"/>
                    <a:pt x="336550" y="85725"/>
                  </a:cubicBezTo>
                  <a:cubicBezTo>
                    <a:pt x="344966" y="84322"/>
                    <a:pt x="353534" y="83953"/>
                    <a:pt x="361950" y="82550"/>
                  </a:cubicBezTo>
                  <a:cubicBezTo>
                    <a:pt x="366254" y="81833"/>
                    <a:pt x="370337" y="80039"/>
                    <a:pt x="374650" y="79375"/>
                  </a:cubicBezTo>
                  <a:cubicBezTo>
                    <a:pt x="409116" y="74073"/>
                    <a:pt x="394945" y="78571"/>
                    <a:pt x="425450" y="73025"/>
                  </a:cubicBezTo>
                  <a:cubicBezTo>
                    <a:pt x="429743" y="72244"/>
                    <a:pt x="433871" y="70706"/>
                    <a:pt x="438150" y="69850"/>
                  </a:cubicBezTo>
                  <a:cubicBezTo>
                    <a:pt x="444463" y="68587"/>
                    <a:pt x="450916" y="68072"/>
                    <a:pt x="457200" y="66675"/>
                  </a:cubicBezTo>
                  <a:cubicBezTo>
                    <a:pt x="460467" y="65949"/>
                    <a:pt x="463412" y="63973"/>
                    <a:pt x="466725" y="63500"/>
                  </a:cubicBezTo>
                  <a:cubicBezTo>
                    <a:pt x="485700" y="60789"/>
                    <a:pt x="523875" y="57150"/>
                    <a:pt x="523875" y="57150"/>
                  </a:cubicBezTo>
                  <a:cubicBezTo>
                    <a:pt x="528108" y="56092"/>
                    <a:pt x="532255" y="54592"/>
                    <a:pt x="536575" y="53975"/>
                  </a:cubicBezTo>
                  <a:cubicBezTo>
                    <a:pt x="559270" y="50733"/>
                    <a:pt x="599084" y="48878"/>
                    <a:pt x="619125" y="47625"/>
                  </a:cubicBezTo>
                  <a:cubicBezTo>
                    <a:pt x="621466" y="47291"/>
                    <a:pt x="666007" y="41766"/>
                    <a:pt x="679450" y="38100"/>
                  </a:cubicBezTo>
                  <a:cubicBezTo>
                    <a:pt x="685908" y="36339"/>
                    <a:pt x="692150" y="33867"/>
                    <a:pt x="698500" y="31750"/>
                  </a:cubicBezTo>
                  <a:cubicBezTo>
                    <a:pt x="701675" y="30692"/>
                    <a:pt x="705240" y="30431"/>
                    <a:pt x="708025" y="28575"/>
                  </a:cubicBezTo>
                  <a:cubicBezTo>
                    <a:pt x="711200" y="26458"/>
                    <a:pt x="714063" y="23775"/>
                    <a:pt x="717550" y="22225"/>
                  </a:cubicBezTo>
                  <a:cubicBezTo>
                    <a:pt x="723667" y="19507"/>
                    <a:pt x="730250" y="17992"/>
                    <a:pt x="736600" y="15875"/>
                  </a:cubicBezTo>
                  <a:lnTo>
                    <a:pt x="755650" y="9525"/>
                  </a:lnTo>
                  <a:cubicBezTo>
                    <a:pt x="758825" y="8467"/>
                    <a:pt x="762390" y="8206"/>
                    <a:pt x="765175" y="6350"/>
                  </a:cubicBezTo>
                  <a:lnTo>
                    <a:pt x="774700" y="0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Freeform 4"/>
            <p:cNvSpPr/>
            <p:nvPr/>
          </p:nvSpPr>
          <p:spPr>
            <a:xfrm>
              <a:off x="2428875" y="3943350"/>
              <a:ext cx="336550" cy="44450"/>
            </a:xfrm>
            <a:custGeom>
              <a:avLst/>
              <a:gdLst>
                <a:gd name="connsiteX0" fmla="*/ 0 w 336550"/>
                <a:gd name="connsiteY0" fmla="*/ 28575 h 44450"/>
                <a:gd name="connsiteX1" fmla="*/ 92075 w 336550"/>
                <a:gd name="connsiteY1" fmla="*/ 31750 h 44450"/>
                <a:gd name="connsiteX2" fmla="*/ 123825 w 336550"/>
                <a:gd name="connsiteY2" fmla="*/ 34925 h 44450"/>
                <a:gd name="connsiteX3" fmla="*/ 133350 w 336550"/>
                <a:gd name="connsiteY3" fmla="*/ 38100 h 44450"/>
                <a:gd name="connsiteX4" fmla="*/ 177800 w 336550"/>
                <a:gd name="connsiteY4" fmla="*/ 44450 h 44450"/>
                <a:gd name="connsiteX5" fmla="*/ 228600 w 336550"/>
                <a:gd name="connsiteY5" fmla="*/ 41275 h 44450"/>
                <a:gd name="connsiteX6" fmla="*/ 250825 w 336550"/>
                <a:gd name="connsiteY6" fmla="*/ 34925 h 44450"/>
                <a:gd name="connsiteX7" fmla="*/ 263525 w 336550"/>
                <a:gd name="connsiteY7" fmla="*/ 31750 h 44450"/>
                <a:gd name="connsiteX8" fmla="*/ 292100 w 336550"/>
                <a:gd name="connsiteY8" fmla="*/ 19050 h 44450"/>
                <a:gd name="connsiteX9" fmla="*/ 301625 w 336550"/>
                <a:gd name="connsiteY9" fmla="*/ 15875 h 44450"/>
                <a:gd name="connsiteX10" fmla="*/ 311150 w 336550"/>
                <a:gd name="connsiteY10" fmla="*/ 9525 h 44450"/>
                <a:gd name="connsiteX11" fmla="*/ 330200 w 336550"/>
                <a:gd name="connsiteY11" fmla="*/ 3175 h 44450"/>
                <a:gd name="connsiteX12" fmla="*/ 336550 w 336550"/>
                <a:gd name="connsiteY12" fmla="*/ 0 h 44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36550" h="44450">
                  <a:moveTo>
                    <a:pt x="0" y="28575"/>
                  </a:moveTo>
                  <a:lnTo>
                    <a:pt x="92075" y="31750"/>
                  </a:lnTo>
                  <a:cubicBezTo>
                    <a:pt x="102697" y="32295"/>
                    <a:pt x="113313" y="33308"/>
                    <a:pt x="123825" y="34925"/>
                  </a:cubicBezTo>
                  <a:cubicBezTo>
                    <a:pt x="127133" y="35434"/>
                    <a:pt x="130049" y="37550"/>
                    <a:pt x="133350" y="38100"/>
                  </a:cubicBezTo>
                  <a:cubicBezTo>
                    <a:pt x="223853" y="53184"/>
                    <a:pt x="120677" y="33025"/>
                    <a:pt x="177800" y="44450"/>
                  </a:cubicBezTo>
                  <a:cubicBezTo>
                    <a:pt x="194733" y="43392"/>
                    <a:pt x="211718" y="42963"/>
                    <a:pt x="228600" y="41275"/>
                  </a:cubicBezTo>
                  <a:cubicBezTo>
                    <a:pt x="236235" y="40511"/>
                    <a:pt x="243535" y="37008"/>
                    <a:pt x="250825" y="34925"/>
                  </a:cubicBezTo>
                  <a:cubicBezTo>
                    <a:pt x="255021" y="33726"/>
                    <a:pt x="259292" y="32808"/>
                    <a:pt x="263525" y="31750"/>
                  </a:cubicBezTo>
                  <a:cubicBezTo>
                    <a:pt x="278619" y="21687"/>
                    <a:pt x="269430" y="26607"/>
                    <a:pt x="292100" y="19050"/>
                  </a:cubicBezTo>
                  <a:cubicBezTo>
                    <a:pt x="295275" y="17992"/>
                    <a:pt x="298840" y="17731"/>
                    <a:pt x="301625" y="15875"/>
                  </a:cubicBezTo>
                  <a:cubicBezTo>
                    <a:pt x="304800" y="13758"/>
                    <a:pt x="307663" y="11075"/>
                    <a:pt x="311150" y="9525"/>
                  </a:cubicBezTo>
                  <a:cubicBezTo>
                    <a:pt x="317267" y="6807"/>
                    <a:pt x="324213" y="6168"/>
                    <a:pt x="330200" y="3175"/>
                  </a:cubicBezTo>
                  <a:lnTo>
                    <a:pt x="336550" y="0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Freeform 6"/>
            <p:cNvSpPr/>
            <p:nvPr/>
          </p:nvSpPr>
          <p:spPr>
            <a:xfrm>
              <a:off x="2774950" y="3406775"/>
              <a:ext cx="1593850" cy="673100"/>
            </a:xfrm>
            <a:custGeom>
              <a:avLst/>
              <a:gdLst>
                <a:gd name="connsiteX0" fmla="*/ 0 w 1593850"/>
                <a:gd name="connsiteY0" fmla="*/ 673100 h 673100"/>
                <a:gd name="connsiteX1" fmla="*/ 15875 w 1593850"/>
                <a:gd name="connsiteY1" fmla="*/ 663575 h 673100"/>
                <a:gd name="connsiteX2" fmla="*/ 25400 w 1593850"/>
                <a:gd name="connsiteY2" fmla="*/ 657225 h 673100"/>
                <a:gd name="connsiteX3" fmla="*/ 34925 w 1593850"/>
                <a:gd name="connsiteY3" fmla="*/ 654050 h 673100"/>
                <a:gd name="connsiteX4" fmla="*/ 44450 w 1593850"/>
                <a:gd name="connsiteY4" fmla="*/ 647700 h 673100"/>
                <a:gd name="connsiteX5" fmla="*/ 63500 w 1593850"/>
                <a:gd name="connsiteY5" fmla="*/ 641350 h 673100"/>
                <a:gd name="connsiteX6" fmla="*/ 73025 w 1593850"/>
                <a:gd name="connsiteY6" fmla="*/ 638175 h 673100"/>
                <a:gd name="connsiteX7" fmla="*/ 123825 w 1593850"/>
                <a:gd name="connsiteY7" fmla="*/ 631825 h 673100"/>
                <a:gd name="connsiteX8" fmla="*/ 155575 w 1593850"/>
                <a:gd name="connsiteY8" fmla="*/ 625475 h 673100"/>
                <a:gd name="connsiteX9" fmla="*/ 165100 w 1593850"/>
                <a:gd name="connsiteY9" fmla="*/ 622300 h 673100"/>
                <a:gd name="connsiteX10" fmla="*/ 266700 w 1593850"/>
                <a:gd name="connsiteY10" fmla="*/ 615950 h 673100"/>
                <a:gd name="connsiteX11" fmla="*/ 307975 w 1593850"/>
                <a:gd name="connsiteY11" fmla="*/ 609600 h 673100"/>
                <a:gd name="connsiteX12" fmla="*/ 355600 w 1593850"/>
                <a:gd name="connsiteY12" fmla="*/ 603250 h 673100"/>
                <a:gd name="connsiteX13" fmla="*/ 374650 w 1593850"/>
                <a:gd name="connsiteY13" fmla="*/ 600075 h 673100"/>
                <a:gd name="connsiteX14" fmla="*/ 393700 w 1593850"/>
                <a:gd name="connsiteY14" fmla="*/ 590550 h 673100"/>
                <a:gd name="connsiteX15" fmla="*/ 419100 w 1593850"/>
                <a:gd name="connsiteY15" fmla="*/ 584200 h 673100"/>
                <a:gd name="connsiteX16" fmla="*/ 466725 w 1593850"/>
                <a:gd name="connsiteY16" fmla="*/ 568325 h 673100"/>
                <a:gd name="connsiteX17" fmla="*/ 476250 w 1593850"/>
                <a:gd name="connsiteY17" fmla="*/ 565150 h 673100"/>
                <a:gd name="connsiteX18" fmla="*/ 485775 w 1593850"/>
                <a:gd name="connsiteY18" fmla="*/ 561975 h 673100"/>
                <a:gd name="connsiteX19" fmla="*/ 511175 w 1593850"/>
                <a:gd name="connsiteY19" fmla="*/ 555625 h 673100"/>
                <a:gd name="connsiteX20" fmla="*/ 520700 w 1593850"/>
                <a:gd name="connsiteY20" fmla="*/ 552450 h 673100"/>
                <a:gd name="connsiteX21" fmla="*/ 555625 w 1593850"/>
                <a:gd name="connsiteY21" fmla="*/ 542925 h 673100"/>
                <a:gd name="connsiteX22" fmla="*/ 565150 w 1593850"/>
                <a:gd name="connsiteY22" fmla="*/ 539750 h 673100"/>
                <a:gd name="connsiteX23" fmla="*/ 574675 w 1593850"/>
                <a:gd name="connsiteY23" fmla="*/ 536575 h 673100"/>
                <a:gd name="connsiteX24" fmla="*/ 584200 w 1593850"/>
                <a:gd name="connsiteY24" fmla="*/ 530225 h 673100"/>
                <a:gd name="connsiteX25" fmla="*/ 603250 w 1593850"/>
                <a:gd name="connsiteY25" fmla="*/ 523875 h 673100"/>
                <a:gd name="connsiteX26" fmla="*/ 622300 w 1593850"/>
                <a:gd name="connsiteY26" fmla="*/ 511175 h 673100"/>
                <a:gd name="connsiteX27" fmla="*/ 631825 w 1593850"/>
                <a:gd name="connsiteY27" fmla="*/ 508000 h 673100"/>
                <a:gd name="connsiteX28" fmla="*/ 641350 w 1593850"/>
                <a:gd name="connsiteY28" fmla="*/ 501650 h 673100"/>
                <a:gd name="connsiteX29" fmla="*/ 654050 w 1593850"/>
                <a:gd name="connsiteY29" fmla="*/ 495300 h 673100"/>
                <a:gd name="connsiteX30" fmla="*/ 676275 w 1593850"/>
                <a:gd name="connsiteY30" fmla="*/ 482600 h 673100"/>
                <a:gd name="connsiteX31" fmla="*/ 685800 w 1593850"/>
                <a:gd name="connsiteY31" fmla="*/ 479425 h 673100"/>
                <a:gd name="connsiteX32" fmla="*/ 695325 w 1593850"/>
                <a:gd name="connsiteY32" fmla="*/ 473075 h 673100"/>
                <a:gd name="connsiteX33" fmla="*/ 704850 w 1593850"/>
                <a:gd name="connsiteY33" fmla="*/ 463550 h 673100"/>
                <a:gd name="connsiteX34" fmla="*/ 723900 w 1593850"/>
                <a:gd name="connsiteY34" fmla="*/ 457200 h 673100"/>
                <a:gd name="connsiteX35" fmla="*/ 742950 w 1593850"/>
                <a:gd name="connsiteY35" fmla="*/ 447675 h 673100"/>
                <a:gd name="connsiteX36" fmla="*/ 762000 w 1593850"/>
                <a:gd name="connsiteY36" fmla="*/ 434975 h 673100"/>
                <a:gd name="connsiteX37" fmla="*/ 771525 w 1593850"/>
                <a:gd name="connsiteY37" fmla="*/ 431800 h 673100"/>
                <a:gd name="connsiteX38" fmla="*/ 790575 w 1593850"/>
                <a:gd name="connsiteY38" fmla="*/ 422275 h 673100"/>
                <a:gd name="connsiteX39" fmla="*/ 800100 w 1593850"/>
                <a:gd name="connsiteY39" fmla="*/ 412750 h 673100"/>
                <a:gd name="connsiteX40" fmla="*/ 809625 w 1593850"/>
                <a:gd name="connsiteY40" fmla="*/ 409575 h 673100"/>
                <a:gd name="connsiteX41" fmla="*/ 819150 w 1593850"/>
                <a:gd name="connsiteY41" fmla="*/ 403225 h 673100"/>
                <a:gd name="connsiteX42" fmla="*/ 844550 w 1593850"/>
                <a:gd name="connsiteY42" fmla="*/ 396875 h 673100"/>
                <a:gd name="connsiteX43" fmla="*/ 857250 w 1593850"/>
                <a:gd name="connsiteY43" fmla="*/ 393700 h 673100"/>
                <a:gd name="connsiteX44" fmla="*/ 876300 w 1593850"/>
                <a:gd name="connsiteY44" fmla="*/ 381000 h 673100"/>
                <a:gd name="connsiteX45" fmla="*/ 904875 w 1593850"/>
                <a:gd name="connsiteY45" fmla="*/ 355600 h 673100"/>
                <a:gd name="connsiteX46" fmla="*/ 914400 w 1593850"/>
                <a:gd name="connsiteY46" fmla="*/ 352425 h 673100"/>
                <a:gd name="connsiteX47" fmla="*/ 936625 w 1593850"/>
                <a:gd name="connsiteY47" fmla="*/ 336550 h 673100"/>
                <a:gd name="connsiteX48" fmla="*/ 949325 w 1593850"/>
                <a:gd name="connsiteY48" fmla="*/ 333375 h 673100"/>
                <a:gd name="connsiteX49" fmla="*/ 968375 w 1593850"/>
                <a:gd name="connsiteY49" fmla="*/ 323850 h 673100"/>
                <a:gd name="connsiteX50" fmla="*/ 977900 w 1593850"/>
                <a:gd name="connsiteY50" fmla="*/ 317500 h 673100"/>
                <a:gd name="connsiteX51" fmla="*/ 987425 w 1593850"/>
                <a:gd name="connsiteY51" fmla="*/ 314325 h 673100"/>
                <a:gd name="connsiteX52" fmla="*/ 1009650 w 1593850"/>
                <a:gd name="connsiteY52" fmla="*/ 298450 h 673100"/>
                <a:gd name="connsiteX53" fmla="*/ 1028700 w 1593850"/>
                <a:gd name="connsiteY53" fmla="*/ 279400 h 673100"/>
                <a:gd name="connsiteX54" fmla="*/ 1041400 w 1593850"/>
                <a:gd name="connsiteY54" fmla="*/ 260350 h 673100"/>
                <a:gd name="connsiteX55" fmla="*/ 1044575 w 1593850"/>
                <a:gd name="connsiteY55" fmla="*/ 247650 h 673100"/>
                <a:gd name="connsiteX56" fmla="*/ 1057275 w 1593850"/>
                <a:gd name="connsiteY56" fmla="*/ 228600 h 673100"/>
                <a:gd name="connsiteX57" fmla="*/ 1060450 w 1593850"/>
                <a:gd name="connsiteY57" fmla="*/ 219075 h 673100"/>
                <a:gd name="connsiteX58" fmla="*/ 1073150 w 1593850"/>
                <a:gd name="connsiteY58" fmla="*/ 200025 h 673100"/>
                <a:gd name="connsiteX59" fmla="*/ 1089025 w 1593850"/>
                <a:gd name="connsiteY59" fmla="*/ 171450 h 673100"/>
                <a:gd name="connsiteX60" fmla="*/ 1095375 w 1593850"/>
                <a:gd name="connsiteY60" fmla="*/ 161925 h 673100"/>
                <a:gd name="connsiteX61" fmla="*/ 1114425 w 1593850"/>
                <a:gd name="connsiteY61" fmla="*/ 146050 h 673100"/>
                <a:gd name="connsiteX62" fmla="*/ 1123950 w 1593850"/>
                <a:gd name="connsiteY62" fmla="*/ 142875 h 673100"/>
                <a:gd name="connsiteX63" fmla="*/ 1143000 w 1593850"/>
                <a:gd name="connsiteY63" fmla="*/ 127000 h 673100"/>
                <a:gd name="connsiteX64" fmla="*/ 1152525 w 1593850"/>
                <a:gd name="connsiteY64" fmla="*/ 123825 h 673100"/>
                <a:gd name="connsiteX65" fmla="*/ 1171575 w 1593850"/>
                <a:gd name="connsiteY65" fmla="*/ 114300 h 673100"/>
                <a:gd name="connsiteX66" fmla="*/ 1200150 w 1593850"/>
                <a:gd name="connsiteY66" fmla="*/ 111125 h 673100"/>
                <a:gd name="connsiteX67" fmla="*/ 1209675 w 1593850"/>
                <a:gd name="connsiteY67" fmla="*/ 107950 h 673100"/>
                <a:gd name="connsiteX68" fmla="*/ 1238250 w 1593850"/>
                <a:gd name="connsiteY68" fmla="*/ 101600 h 673100"/>
                <a:gd name="connsiteX69" fmla="*/ 1250950 w 1593850"/>
                <a:gd name="connsiteY69" fmla="*/ 95250 h 673100"/>
                <a:gd name="connsiteX70" fmla="*/ 1270000 w 1593850"/>
                <a:gd name="connsiteY70" fmla="*/ 82550 h 673100"/>
                <a:gd name="connsiteX71" fmla="*/ 1292225 w 1593850"/>
                <a:gd name="connsiteY71" fmla="*/ 73025 h 673100"/>
                <a:gd name="connsiteX72" fmla="*/ 1311275 w 1593850"/>
                <a:gd name="connsiteY72" fmla="*/ 66675 h 673100"/>
                <a:gd name="connsiteX73" fmla="*/ 1320800 w 1593850"/>
                <a:gd name="connsiteY73" fmla="*/ 63500 h 673100"/>
                <a:gd name="connsiteX74" fmla="*/ 1352550 w 1593850"/>
                <a:gd name="connsiteY74" fmla="*/ 53975 h 673100"/>
                <a:gd name="connsiteX75" fmla="*/ 1362075 w 1593850"/>
                <a:gd name="connsiteY75" fmla="*/ 50800 h 673100"/>
                <a:gd name="connsiteX76" fmla="*/ 1371600 w 1593850"/>
                <a:gd name="connsiteY76" fmla="*/ 47625 h 673100"/>
                <a:gd name="connsiteX77" fmla="*/ 1384300 w 1593850"/>
                <a:gd name="connsiteY77" fmla="*/ 41275 h 673100"/>
                <a:gd name="connsiteX78" fmla="*/ 1393825 w 1593850"/>
                <a:gd name="connsiteY78" fmla="*/ 38100 h 673100"/>
                <a:gd name="connsiteX79" fmla="*/ 1422400 w 1593850"/>
                <a:gd name="connsiteY79" fmla="*/ 31750 h 673100"/>
                <a:gd name="connsiteX80" fmla="*/ 1447800 w 1593850"/>
                <a:gd name="connsiteY80" fmla="*/ 25400 h 673100"/>
                <a:gd name="connsiteX81" fmla="*/ 1460500 w 1593850"/>
                <a:gd name="connsiteY81" fmla="*/ 22225 h 673100"/>
                <a:gd name="connsiteX82" fmla="*/ 1485900 w 1593850"/>
                <a:gd name="connsiteY82" fmla="*/ 19050 h 673100"/>
                <a:gd name="connsiteX83" fmla="*/ 1514475 w 1593850"/>
                <a:gd name="connsiteY83" fmla="*/ 15875 h 673100"/>
                <a:gd name="connsiteX84" fmla="*/ 1530350 w 1593850"/>
                <a:gd name="connsiteY84" fmla="*/ 12700 h 673100"/>
                <a:gd name="connsiteX85" fmla="*/ 1552575 w 1593850"/>
                <a:gd name="connsiteY85" fmla="*/ 9525 h 673100"/>
                <a:gd name="connsiteX86" fmla="*/ 1568450 w 1593850"/>
                <a:gd name="connsiteY86" fmla="*/ 6350 h 673100"/>
                <a:gd name="connsiteX87" fmla="*/ 1593850 w 1593850"/>
                <a:gd name="connsiteY87" fmla="*/ 0 h 67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</a:cxnLst>
              <a:rect l="l" t="t" r="r" b="b"/>
              <a:pathLst>
                <a:path w="1593850" h="673100">
                  <a:moveTo>
                    <a:pt x="0" y="673100"/>
                  </a:moveTo>
                  <a:cubicBezTo>
                    <a:pt x="5292" y="669925"/>
                    <a:pt x="10642" y="666846"/>
                    <a:pt x="15875" y="663575"/>
                  </a:cubicBezTo>
                  <a:cubicBezTo>
                    <a:pt x="19111" y="661553"/>
                    <a:pt x="21987" y="658932"/>
                    <a:pt x="25400" y="657225"/>
                  </a:cubicBezTo>
                  <a:cubicBezTo>
                    <a:pt x="28393" y="655728"/>
                    <a:pt x="31932" y="655547"/>
                    <a:pt x="34925" y="654050"/>
                  </a:cubicBezTo>
                  <a:cubicBezTo>
                    <a:pt x="38338" y="652343"/>
                    <a:pt x="40963" y="649250"/>
                    <a:pt x="44450" y="647700"/>
                  </a:cubicBezTo>
                  <a:cubicBezTo>
                    <a:pt x="50567" y="644982"/>
                    <a:pt x="57150" y="643467"/>
                    <a:pt x="63500" y="641350"/>
                  </a:cubicBezTo>
                  <a:cubicBezTo>
                    <a:pt x="66675" y="640292"/>
                    <a:pt x="69704" y="638590"/>
                    <a:pt x="73025" y="638175"/>
                  </a:cubicBezTo>
                  <a:lnTo>
                    <a:pt x="123825" y="631825"/>
                  </a:lnTo>
                  <a:cubicBezTo>
                    <a:pt x="145344" y="624652"/>
                    <a:pt x="119092" y="632772"/>
                    <a:pt x="155575" y="625475"/>
                  </a:cubicBezTo>
                  <a:cubicBezTo>
                    <a:pt x="158857" y="624819"/>
                    <a:pt x="161818" y="622956"/>
                    <a:pt x="165100" y="622300"/>
                  </a:cubicBezTo>
                  <a:cubicBezTo>
                    <a:pt x="196239" y="616072"/>
                    <a:pt x="241059" y="616976"/>
                    <a:pt x="266700" y="615950"/>
                  </a:cubicBezTo>
                  <a:cubicBezTo>
                    <a:pt x="289437" y="610266"/>
                    <a:pt x="273438" y="613663"/>
                    <a:pt x="307975" y="609600"/>
                  </a:cubicBezTo>
                  <a:cubicBezTo>
                    <a:pt x="323517" y="607772"/>
                    <a:pt x="340087" y="605637"/>
                    <a:pt x="355600" y="603250"/>
                  </a:cubicBezTo>
                  <a:cubicBezTo>
                    <a:pt x="361963" y="602271"/>
                    <a:pt x="368366" y="601472"/>
                    <a:pt x="374650" y="600075"/>
                  </a:cubicBezTo>
                  <a:cubicBezTo>
                    <a:pt x="400602" y="594308"/>
                    <a:pt x="366789" y="600336"/>
                    <a:pt x="393700" y="590550"/>
                  </a:cubicBezTo>
                  <a:cubicBezTo>
                    <a:pt x="401902" y="587568"/>
                    <a:pt x="410821" y="586960"/>
                    <a:pt x="419100" y="584200"/>
                  </a:cubicBezTo>
                  <a:lnTo>
                    <a:pt x="466725" y="568325"/>
                  </a:lnTo>
                  <a:lnTo>
                    <a:pt x="476250" y="565150"/>
                  </a:lnTo>
                  <a:cubicBezTo>
                    <a:pt x="479425" y="564092"/>
                    <a:pt x="482528" y="562787"/>
                    <a:pt x="485775" y="561975"/>
                  </a:cubicBezTo>
                  <a:cubicBezTo>
                    <a:pt x="494242" y="559858"/>
                    <a:pt x="502896" y="558385"/>
                    <a:pt x="511175" y="555625"/>
                  </a:cubicBezTo>
                  <a:cubicBezTo>
                    <a:pt x="514350" y="554567"/>
                    <a:pt x="517453" y="553262"/>
                    <a:pt x="520700" y="552450"/>
                  </a:cubicBezTo>
                  <a:cubicBezTo>
                    <a:pt x="556602" y="543475"/>
                    <a:pt x="514757" y="556548"/>
                    <a:pt x="555625" y="542925"/>
                  </a:cubicBezTo>
                  <a:lnTo>
                    <a:pt x="565150" y="539750"/>
                  </a:lnTo>
                  <a:cubicBezTo>
                    <a:pt x="568325" y="538692"/>
                    <a:pt x="571890" y="538431"/>
                    <a:pt x="574675" y="536575"/>
                  </a:cubicBezTo>
                  <a:cubicBezTo>
                    <a:pt x="577850" y="534458"/>
                    <a:pt x="580713" y="531775"/>
                    <a:pt x="584200" y="530225"/>
                  </a:cubicBezTo>
                  <a:cubicBezTo>
                    <a:pt x="590317" y="527507"/>
                    <a:pt x="597681" y="527588"/>
                    <a:pt x="603250" y="523875"/>
                  </a:cubicBezTo>
                  <a:cubicBezTo>
                    <a:pt x="609600" y="519642"/>
                    <a:pt x="615060" y="513588"/>
                    <a:pt x="622300" y="511175"/>
                  </a:cubicBezTo>
                  <a:cubicBezTo>
                    <a:pt x="625475" y="510117"/>
                    <a:pt x="628832" y="509497"/>
                    <a:pt x="631825" y="508000"/>
                  </a:cubicBezTo>
                  <a:cubicBezTo>
                    <a:pt x="635238" y="506293"/>
                    <a:pt x="638037" y="503543"/>
                    <a:pt x="641350" y="501650"/>
                  </a:cubicBezTo>
                  <a:cubicBezTo>
                    <a:pt x="645459" y="499302"/>
                    <a:pt x="649941" y="497648"/>
                    <a:pt x="654050" y="495300"/>
                  </a:cubicBezTo>
                  <a:cubicBezTo>
                    <a:pt x="669993" y="486190"/>
                    <a:pt x="657086" y="490824"/>
                    <a:pt x="676275" y="482600"/>
                  </a:cubicBezTo>
                  <a:cubicBezTo>
                    <a:pt x="679351" y="481282"/>
                    <a:pt x="682807" y="480922"/>
                    <a:pt x="685800" y="479425"/>
                  </a:cubicBezTo>
                  <a:cubicBezTo>
                    <a:pt x="689213" y="477718"/>
                    <a:pt x="692394" y="475518"/>
                    <a:pt x="695325" y="473075"/>
                  </a:cubicBezTo>
                  <a:cubicBezTo>
                    <a:pt x="698774" y="470200"/>
                    <a:pt x="700925" y="465731"/>
                    <a:pt x="704850" y="463550"/>
                  </a:cubicBezTo>
                  <a:cubicBezTo>
                    <a:pt x="710701" y="460299"/>
                    <a:pt x="718331" y="460913"/>
                    <a:pt x="723900" y="457200"/>
                  </a:cubicBezTo>
                  <a:cubicBezTo>
                    <a:pt x="766185" y="429010"/>
                    <a:pt x="703515" y="469583"/>
                    <a:pt x="742950" y="447675"/>
                  </a:cubicBezTo>
                  <a:cubicBezTo>
                    <a:pt x="749621" y="443969"/>
                    <a:pt x="754760" y="437388"/>
                    <a:pt x="762000" y="434975"/>
                  </a:cubicBezTo>
                  <a:cubicBezTo>
                    <a:pt x="765175" y="433917"/>
                    <a:pt x="768532" y="433297"/>
                    <a:pt x="771525" y="431800"/>
                  </a:cubicBezTo>
                  <a:cubicBezTo>
                    <a:pt x="796144" y="419490"/>
                    <a:pt x="766634" y="430255"/>
                    <a:pt x="790575" y="422275"/>
                  </a:cubicBezTo>
                  <a:cubicBezTo>
                    <a:pt x="793750" y="419100"/>
                    <a:pt x="796364" y="415241"/>
                    <a:pt x="800100" y="412750"/>
                  </a:cubicBezTo>
                  <a:cubicBezTo>
                    <a:pt x="802885" y="410894"/>
                    <a:pt x="806632" y="411072"/>
                    <a:pt x="809625" y="409575"/>
                  </a:cubicBezTo>
                  <a:cubicBezTo>
                    <a:pt x="813038" y="407868"/>
                    <a:pt x="815737" y="404932"/>
                    <a:pt x="819150" y="403225"/>
                  </a:cubicBezTo>
                  <a:cubicBezTo>
                    <a:pt x="825958" y="399821"/>
                    <a:pt x="838029" y="398324"/>
                    <a:pt x="844550" y="396875"/>
                  </a:cubicBezTo>
                  <a:cubicBezTo>
                    <a:pt x="848810" y="395928"/>
                    <a:pt x="853017" y="394758"/>
                    <a:pt x="857250" y="393700"/>
                  </a:cubicBezTo>
                  <a:cubicBezTo>
                    <a:pt x="863600" y="389467"/>
                    <a:pt x="870904" y="386396"/>
                    <a:pt x="876300" y="381000"/>
                  </a:cubicBezTo>
                  <a:cubicBezTo>
                    <a:pt x="884715" y="372585"/>
                    <a:pt x="893544" y="361266"/>
                    <a:pt x="904875" y="355600"/>
                  </a:cubicBezTo>
                  <a:cubicBezTo>
                    <a:pt x="907868" y="354103"/>
                    <a:pt x="911225" y="353483"/>
                    <a:pt x="914400" y="352425"/>
                  </a:cubicBezTo>
                  <a:cubicBezTo>
                    <a:pt x="915846" y="351341"/>
                    <a:pt x="933014" y="338098"/>
                    <a:pt x="936625" y="336550"/>
                  </a:cubicBezTo>
                  <a:cubicBezTo>
                    <a:pt x="940636" y="334831"/>
                    <a:pt x="945092" y="334433"/>
                    <a:pt x="949325" y="333375"/>
                  </a:cubicBezTo>
                  <a:cubicBezTo>
                    <a:pt x="976622" y="315177"/>
                    <a:pt x="942085" y="336995"/>
                    <a:pt x="968375" y="323850"/>
                  </a:cubicBezTo>
                  <a:cubicBezTo>
                    <a:pt x="971788" y="322143"/>
                    <a:pt x="974487" y="319207"/>
                    <a:pt x="977900" y="317500"/>
                  </a:cubicBezTo>
                  <a:cubicBezTo>
                    <a:pt x="980893" y="316003"/>
                    <a:pt x="984432" y="315822"/>
                    <a:pt x="987425" y="314325"/>
                  </a:cubicBezTo>
                  <a:cubicBezTo>
                    <a:pt x="991290" y="312393"/>
                    <a:pt x="1007852" y="300068"/>
                    <a:pt x="1009650" y="298450"/>
                  </a:cubicBezTo>
                  <a:cubicBezTo>
                    <a:pt x="1016325" y="292443"/>
                    <a:pt x="1023719" y="286872"/>
                    <a:pt x="1028700" y="279400"/>
                  </a:cubicBezTo>
                  <a:lnTo>
                    <a:pt x="1041400" y="260350"/>
                  </a:lnTo>
                  <a:cubicBezTo>
                    <a:pt x="1042458" y="256117"/>
                    <a:pt x="1042624" y="251553"/>
                    <a:pt x="1044575" y="247650"/>
                  </a:cubicBezTo>
                  <a:cubicBezTo>
                    <a:pt x="1047988" y="240824"/>
                    <a:pt x="1054862" y="235840"/>
                    <a:pt x="1057275" y="228600"/>
                  </a:cubicBezTo>
                  <a:cubicBezTo>
                    <a:pt x="1058333" y="225425"/>
                    <a:pt x="1058825" y="222001"/>
                    <a:pt x="1060450" y="219075"/>
                  </a:cubicBezTo>
                  <a:cubicBezTo>
                    <a:pt x="1064156" y="212404"/>
                    <a:pt x="1070737" y="207265"/>
                    <a:pt x="1073150" y="200025"/>
                  </a:cubicBezTo>
                  <a:cubicBezTo>
                    <a:pt x="1078738" y="183260"/>
                    <a:pt x="1074469" y="193285"/>
                    <a:pt x="1089025" y="171450"/>
                  </a:cubicBezTo>
                  <a:cubicBezTo>
                    <a:pt x="1091142" y="168275"/>
                    <a:pt x="1092677" y="164623"/>
                    <a:pt x="1095375" y="161925"/>
                  </a:cubicBezTo>
                  <a:cubicBezTo>
                    <a:pt x="1102397" y="154903"/>
                    <a:pt x="1105584" y="150470"/>
                    <a:pt x="1114425" y="146050"/>
                  </a:cubicBezTo>
                  <a:cubicBezTo>
                    <a:pt x="1117418" y="144553"/>
                    <a:pt x="1120775" y="143933"/>
                    <a:pt x="1123950" y="142875"/>
                  </a:cubicBezTo>
                  <a:cubicBezTo>
                    <a:pt x="1130972" y="135853"/>
                    <a:pt x="1134159" y="131420"/>
                    <a:pt x="1143000" y="127000"/>
                  </a:cubicBezTo>
                  <a:cubicBezTo>
                    <a:pt x="1145993" y="125503"/>
                    <a:pt x="1149532" y="125322"/>
                    <a:pt x="1152525" y="123825"/>
                  </a:cubicBezTo>
                  <a:cubicBezTo>
                    <a:pt x="1163496" y="118340"/>
                    <a:pt x="1159604" y="116295"/>
                    <a:pt x="1171575" y="114300"/>
                  </a:cubicBezTo>
                  <a:cubicBezTo>
                    <a:pt x="1181028" y="112724"/>
                    <a:pt x="1190625" y="112183"/>
                    <a:pt x="1200150" y="111125"/>
                  </a:cubicBezTo>
                  <a:cubicBezTo>
                    <a:pt x="1203325" y="110067"/>
                    <a:pt x="1206408" y="108676"/>
                    <a:pt x="1209675" y="107950"/>
                  </a:cubicBezTo>
                  <a:cubicBezTo>
                    <a:pt x="1224166" y="104730"/>
                    <a:pt x="1226704" y="106548"/>
                    <a:pt x="1238250" y="101600"/>
                  </a:cubicBezTo>
                  <a:cubicBezTo>
                    <a:pt x="1242600" y="99736"/>
                    <a:pt x="1246891" y="97685"/>
                    <a:pt x="1250950" y="95250"/>
                  </a:cubicBezTo>
                  <a:cubicBezTo>
                    <a:pt x="1257494" y="91323"/>
                    <a:pt x="1262760" y="84963"/>
                    <a:pt x="1270000" y="82550"/>
                  </a:cubicBezTo>
                  <a:cubicBezTo>
                    <a:pt x="1300661" y="72330"/>
                    <a:pt x="1252991" y="88718"/>
                    <a:pt x="1292225" y="73025"/>
                  </a:cubicBezTo>
                  <a:cubicBezTo>
                    <a:pt x="1298440" y="70539"/>
                    <a:pt x="1304925" y="68792"/>
                    <a:pt x="1311275" y="66675"/>
                  </a:cubicBezTo>
                  <a:cubicBezTo>
                    <a:pt x="1314450" y="65617"/>
                    <a:pt x="1317553" y="64312"/>
                    <a:pt x="1320800" y="63500"/>
                  </a:cubicBezTo>
                  <a:cubicBezTo>
                    <a:pt x="1339994" y="58702"/>
                    <a:pt x="1329360" y="61705"/>
                    <a:pt x="1352550" y="53975"/>
                  </a:cubicBezTo>
                  <a:lnTo>
                    <a:pt x="1362075" y="50800"/>
                  </a:lnTo>
                  <a:cubicBezTo>
                    <a:pt x="1365250" y="49742"/>
                    <a:pt x="1368607" y="49122"/>
                    <a:pt x="1371600" y="47625"/>
                  </a:cubicBezTo>
                  <a:cubicBezTo>
                    <a:pt x="1375833" y="45508"/>
                    <a:pt x="1379950" y="43139"/>
                    <a:pt x="1384300" y="41275"/>
                  </a:cubicBezTo>
                  <a:cubicBezTo>
                    <a:pt x="1387376" y="39957"/>
                    <a:pt x="1390607" y="39019"/>
                    <a:pt x="1393825" y="38100"/>
                  </a:cubicBezTo>
                  <a:cubicBezTo>
                    <a:pt x="1409228" y="33699"/>
                    <a:pt x="1405377" y="35678"/>
                    <a:pt x="1422400" y="31750"/>
                  </a:cubicBezTo>
                  <a:cubicBezTo>
                    <a:pt x="1430904" y="29788"/>
                    <a:pt x="1439333" y="27517"/>
                    <a:pt x="1447800" y="25400"/>
                  </a:cubicBezTo>
                  <a:cubicBezTo>
                    <a:pt x="1452033" y="24342"/>
                    <a:pt x="1456170" y="22766"/>
                    <a:pt x="1460500" y="22225"/>
                  </a:cubicBezTo>
                  <a:lnTo>
                    <a:pt x="1485900" y="19050"/>
                  </a:lnTo>
                  <a:cubicBezTo>
                    <a:pt x="1495418" y="17930"/>
                    <a:pt x="1504988" y="17230"/>
                    <a:pt x="1514475" y="15875"/>
                  </a:cubicBezTo>
                  <a:cubicBezTo>
                    <a:pt x="1519817" y="15112"/>
                    <a:pt x="1525027" y="13587"/>
                    <a:pt x="1530350" y="12700"/>
                  </a:cubicBezTo>
                  <a:cubicBezTo>
                    <a:pt x="1537732" y="11470"/>
                    <a:pt x="1545193" y="10755"/>
                    <a:pt x="1552575" y="9525"/>
                  </a:cubicBezTo>
                  <a:cubicBezTo>
                    <a:pt x="1557898" y="8638"/>
                    <a:pt x="1563192" y="7563"/>
                    <a:pt x="1568450" y="6350"/>
                  </a:cubicBezTo>
                  <a:cubicBezTo>
                    <a:pt x="1576954" y="4388"/>
                    <a:pt x="1593850" y="0"/>
                    <a:pt x="1593850" y="0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9" name="Straight Connector 8"/>
            <p:cNvCxnSpPr/>
            <p:nvPr/>
          </p:nvCxnSpPr>
          <p:spPr>
            <a:xfrm flipH="1">
              <a:off x="1169194" y="3733382"/>
              <a:ext cx="88107" cy="795756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1615282" y="3780631"/>
              <a:ext cx="0" cy="527050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2418554" y="3652143"/>
              <a:ext cx="27781" cy="561875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2765425" y="3810731"/>
              <a:ext cx="9525" cy="396144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Freeform 20"/>
            <p:cNvSpPr/>
            <p:nvPr/>
          </p:nvSpPr>
          <p:spPr>
            <a:xfrm>
              <a:off x="1619250" y="3457356"/>
              <a:ext cx="1339850" cy="358994"/>
            </a:xfrm>
            <a:custGeom>
              <a:avLst/>
              <a:gdLst>
                <a:gd name="connsiteX0" fmla="*/ 0 w 1339850"/>
                <a:gd name="connsiteY0" fmla="*/ 358994 h 358994"/>
                <a:gd name="connsiteX1" fmla="*/ 15875 w 1339850"/>
                <a:gd name="connsiteY1" fmla="*/ 349469 h 358994"/>
                <a:gd name="connsiteX2" fmla="*/ 34925 w 1339850"/>
                <a:gd name="connsiteY2" fmla="*/ 336769 h 358994"/>
                <a:gd name="connsiteX3" fmla="*/ 44450 w 1339850"/>
                <a:gd name="connsiteY3" fmla="*/ 333594 h 358994"/>
                <a:gd name="connsiteX4" fmla="*/ 63500 w 1339850"/>
                <a:gd name="connsiteY4" fmla="*/ 320894 h 358994"/>
                <a:gd name="connsiteX5" fmla="*/ 82550 w 1339850"/>
                <a:gd name="connsiteY5" fmla="*/ 314544 h 358994"/>
                <a:gd name="connsiteX6" fmla="*/ 92075 w 1339850"/>
                <a:gd name="connsiteY6" fmla="*/ 311369 h 358994"/>
                <a:gd name="connsiteX7" fmla="*/ 101600 w 1339850"/>
                <a:gd name="connsiteY7" fmla="*/ 305019 h 358994"/>
                <a:gd name="connsiteX8" fmla="*/ 120650 w 1339850"/>
                <a:gd name="connsiteY8" fmla="*/ 298669 h 358994"/>
                <a:gd name="connsiteX9" fmla="*/ 130175 w 1339850"/>
                <a:gd name="connsiteY9" fmla="*/ 295494 h 358994"/>
                <a:gd name="connsiteX10" fmla="*/ 142875 w 1339850"/>
                <a:gd name="connsiteY10" fmla="*/ 292319 h 358994"/>
                <a:gd name="connsiteX11" fmla="*/ 158750 w 1339850"/>
                <a:gd name="connsiteY11" fmla="*/ 289144 h 358994"/>
                <a:gd name="connsiteX12" fmla="*/ 177800 w 1339850"/>
                <a:gd name="connsiteY12" fmla="*/ 282794 h 358994"/>
                <a:gd name="connsiteX13" fmla="*/ 190500 w 1339850"/>
                <a:gd name="connsiteY13" fmla="*/ 279619 h 358994"/>
                <a:gd name="connsiteX14" fmla="*/ 209550 w 1339850"/>
                <a:gd name="connsiteY14" fmla="*/ 273269 h 358994"/>
                <a:gd name="connsiteX15" fmla="*/ 219075 w 1339850"/>
                <a:gd name="connsiteY15" fmla="*/ 270094 h 358994"/>
                <a:gd name="connsiteX16" fmla="*/ 244475 w 1339850"/>
                <a:gd name="connsiteY16" fmla="*/ 266919 h 358994"/>
                <a:gd name="connsiteX17" fmla="*/ 263525 w 1339850"/>
                <a:gd name="connsiteY17" fmla="*/ 263744 h 358994"/>
                <a:gd name="connsiteX18" fmla="*/ 295275 w 1339850"/>
                <a:gd name="connsiteY18" fmla="*/ 260569 h 358994"/>
                <a:gd name="connsiteX19" fmla="*/ 330200 w 1339850"/>
                <a:gd name="connsiteY19" fmla="*/ 254219 h 358994"/>
                <a:gd name="connsiteX20" fmla="*/ 339725 w 1339850"/>
                <a:gd name="connsiteY20" fmla="*/ 251044 h 358994"/>
                <a:gd name="connsiteX21" fmla="*/ 374650 w 1339850"/>
                <a:gd name="connsiteY21" fmla="*/ 247869 h 358994"/>
                <a:gd name="connsiteX22" fmla="*/ 403225 w 1339850"/>
                <a:gd name="connsiteY22" fmla="*/ 241519 h 358994"/>
                <a:gd name="connsiteX23" fmla="*/ 460375 w 1339850"/>
                <a:gd name="connsiteY23" fmla="*/ 235169 h 358994"/>
                <a:gd name="connsiteX24" fmla="*/ 495300 w 1339850"/>
                <a:gd name="connsiteY24" fmla="*/ 228819 h 358994"/>
                <a:gd name="connsiteX25" fmla="*/ 523875 w 1339850"/>
                <a:gd name="connsiteY25" fmla="*/ 225644 h 358994"/>
                <a:gd name="connsiteX26" fmla="*/ 542925 w 1339850"/>
                <a:gd name="connsiteY26" fmla="*/ 219294 h 358994"/>
                <a:gd name="connsiteX27" fmla="*/ 552450 w 1339850"/>
                <a:gd name="connsiteY27" fmla="*/ 216119 h 358994"/>
                <a:gd name="connsiteX28" fmla="*/ 577850 w 1339850"/>
                <a:gd name="connsiteY28" fmla="*/ 212944 h 358994"/>
                <a:gd name="connsiteX29" fmla="*/ 606425 w 1339850"/>
                <a:gd name="connsiteY29" fmla="*/ 209769 h 358994"/>
                <a:gd name="connsiteX30" fmla="*/ 622300 w 1339850"/>
                <a:gd name="connsiteY30" fmla="*/ 206594 h 358994"/>
                <a:gd name="connsiteX31" fmla="*/ 635000 w 1339850"/>
                <a:gd name="connsiteY31" fmla="*/ 203419 h 358994"/>
                <a:gd name="connsiteX32" fmla="*/ 666750 w 1339850"/>
                <a:gd name="connsiteY32" fmla="*/ 200244 h 358994"/>
                <a:gd name="connsiteX33" fmla="*/ 701675 w 1339850"/>
                <a:gd name="connsiteY33" fmla="*/ 193894 h 358994"/>
                <a:gd name="connsiteX34" fmla="*/ 720725 w 1339850"/>
                <a:gd name="connsiteY34" fmla="*/ 187544 h 358994"/>
                <a:gd name="connsiteX35" fmla="*/ 730250 w 1339850"/>
                <a:gd name="connsiteY35" fmla="*/ 184369 h 358994"/>
                <a:gd name="connsiteX36" fmla="*/ 755650 w 1339850"/>
                <a:gd name="connsiteY36" fmla="*/ 178019 h 358994"/>
                <a:gd name="connsiteX37" fmla="*/ 774700 w 1339850"/>
                <a:gd name="connsiteY37" fmla="*/ 171669 h 358994"/>
                <a:gd name="connsiteX38" fmla="*/ 784225 w 1339850"/>
                <a:gd name="connsiteY38" fmla="*/ 168494 h 358994"/>
                <a:gd name="connsiteX39" fmla="*/ 812800 w 1339850"/>
                <a:gd name="connsiteY39" fmla="*/ 155794 h 358994"/>
                <a:gd name="connsiteX40" fmla="*/ 822325 w 1339850"/>
                <a:gd name="connsiteY40" fmla="*/ 152619 h 358994"/>
                <a:gd name="connsiteX41" fmla="*/ 831850 w 1339850"/>
                <a:gd name="connsiteY41" fmla="*/ 146269 h 358994"/>
                <a:gd name="connsiteX42" fmla="*/ 860425 w 1339850"/>
                <a:gd name="connsiteY42" fmla="*/ 136744 h 358994"/>
                <a:gd name="connsiteX43" fmla="*/ 879475 w 1339850"/>
                <a:gd name="connsiteY43" fmla="*/ 130394 h 358994"/>
                <a:gd name="connsiteX44" fmla="*/ 889000 w 1339850"/>
                <a:gd name="connsiteY44" fmla="*/ 127219 h 358994"/>
                <a:gd name="connsiteX45" fmla="*/ 911225 w 1339850"/>
                <a:gd name="connsiteY45" fmla="*/ 120869 h 358994"/>
                <a:gd name="connsiteX46" fmla="*/ 923925 w 1339850"/>
                <a:gd name="connsiteY46" fmla="*/ 117694 h 358994"/>
                <a:gd name="connsiteX47" fmla="*/ 933450 w 1339850"/>
                <a:gd name="connsiteY47" fmla="*/ 114519 h 358994"/>
                <a:gd name="connsiteX48" fmla="*/ 949325 w 1339850"/>
                <a:gd name="connsiteY48" fmla="*/ 111344 h 358994"/>
                <a:gd name="connsiteX49" fmla="*/ 971550 w 1339850"/>
                <a:gd name="connsiteY49" fmla="*/ 104994 h 358994"/>
                <a:gd name="connsiteX50" fmla="*/ 984250 w 1339850"/>
                <a:gd name="connsiteY50" fmla="*/ 101819 h 358994"/>
                <a:gd name="connsiteX51" fmla="*/ 1003300 w 1339850"/>
                <a:gd name="connsiteY51" fmla="*/ 92294 h 358994"/>
                <a:gd name="connsiteX52" fmla="*/ 1016000 w 1339850"/>
                <a:gd name="connsiteY52" fmla="*/ 89119 h 358994"/>
                <a:gd name="connsiteX53" fmla="*/ 1035050 w 1339850"/>
                <a:gd name="connsiteY53" fmla="*/ 79594 h 358994"/>
                <a:gd name="connsiteX54" fmla="*/ 1073150 w 1339850"/>
                <a:gd name="connsiteY54" fmla="*/ 60544 h 358994"/>
                <a:gd name="connsiteX55" fmla="*/ 1108075 w 1339850"/>
                <a:gd name="connsiteY55" fmla="*/ 51019 h 358994"/>
                <a:gd name="connsiteX56" fmla="*/ 1117600 w 1339850"/>
                <a:gd name="connsiteY56" fmla="*/ 44669 h 358994"/>
                <a:gd name="connsiteX57" fmla="*/ 1130300 w 1339850"/>
                <a:gd name="connsiteY57" fmla="*/ 41494 h 358994"/>
                <a:gd name="connsiteX58" fmla="*/ 1168400 w 1339850"/>
                <a:gd name="connsiteY58" fmla="*/ 31969 h 358994"/>
                <a:gd name="connsiteX59" fmla="*/ 1177925 w 1339850"/>
                <a:gd name="connsiteY59" fmla="*/ 28794 h 358994"/>
                <a:gd name="connsiteX60" fmla="*/ 1190625 w 1339850"/>
                <a:gd name="connsiteY60" fmla="*/ 25619 h 358994"/>
                <a:gd name="connsiteX61" fmla="*/ 1200150 w 1339850"/>
                <a:gd name="connsiteY61" fmla="*/ 22444 h 358994"/>
                <a:gd name="connsiteX62" fmla="*/ 1231900 w 1339850"/>
                <a:gd name="connsiteY62" fmla="*/ 16094 h 358994"/>
                <a:gd name="connsiteX63" fmla="*/ 1250950 w 1339850"/>
                <a:gd name="connsiteY63" fmla="*/ 9744 h 358994"/>
                <a:gd name="connsiteX64" fmla="*/ 1276350 w 1339850"/>
                <a:gd name="connsiteY64" fmla="*/ 6569 h 358994"/>
                <a:gd name="connsiteX65" fmla="*/ 1317625 w 1339850"/>
                <a:gd name="connsiteY65" fmla="*/ 219 h 358994"/>
                <a:gd name="connsiteX66" fmla="*/ 1339850 w 1339850"/>
                <a:gd name="connsiteY66" fmla="*/ 219 h 358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339850" h="358994">
                  <a:moveTo>
                    <a:pt x="0" y="358994"/>
                  </a:moveTo>
                  <a:cubicBezTo>
                    <a:pt x="5292" y="355819"/>
                    <a:pt x="10669" y="352782"/>
                    <a:pt x="15875" y="349469"/>
                  </a:cubicBezTo>
                  <a:cubicBezTo>
                    <a:pt x="22314" y="345372"/>
                    <a:pt x="27685" y="339182"/>
                    <a:pt x="34925" y="336769"/>
                  </a:cubicBezTo>
                  <a:cubicBezTo>
                    <a:pt x="38100" y="335711"/>
                    <a:pt x="41524" y="335219"/>
                    <a:pt x="44450" y="333594"/>
                  </a:cubicBezTo>
                  <a:cubicBezTo>
                    <a:pt x="51121" y="329888"/>
                    <a:pt x="56260" y="323307"/>
                    <a:pt x="63500" y="320894"/>
                  </a:cubicBezTo>
                  <a:lnTo>
                    <a:pt x="82550" y="314544"/>
                  </a:lnTo>
                  <a:cubicBezTo>
                    <a:pt x="85725" y="313486"/>
                    <a:pt x="89290" y="313225"/>
                    <a:pt x="92075" y="311369"/>
                  </a:cubicBezTo>
                  <a:cubicBezTo>
                    <a:pt x="95250" y="309252"/>
                    <a:pt x="98113" y="306569"/>
                    <a:pt x="101600" y="305019"/>
                  </a:cubicBezTo>
                  <a:cubicBezTo>
                    <a:pt x="107717" y="302301"/>
                    <a:pt x="114300" y="300786"/>
                    <a:pt x="120650" y="298669"/>
                  </a:cubicBezTo>
                  <a:cubicBezTo>
                    <a:pt x="123825" y="297611"/>
                    <a:pt x="126928" y="296306"/>
                    <a:pt x="130175" y="295494"/>
                  </a:cubicBezTo>
                  <a:cubicBezTo>
                    <a:pt x="134408" y="294436"/>
                    <a:pt x="138615" y="293266"/>
                    <a:pt x="142875" y="292319"/>
                  </a:cubicBezTo>
                  <a:cubicBezTo>
                    <a:pt x="148143" y="291148"/>
                    <a:pt x="153544" y="290564"/>
                    <a:pt x="158750" y="289144"/>
                  </a:cubicBezTo>
                  <a:cubicBezTo>
                    <a:pt x="165208" y="287383"/>
                    <a:pt x="171306" y="284417"/>
                    <a:pt x="177800" y="282794"/>
                  </a:cubicBezTo>
                  <a:cubicBezTo>
                    <a:pt x="182033" y="281736"/>
                    <a:pt x="186320" y="280873"/>
                    <a:pt x="190500" y="279619"/>
                  </a:cubicBezTo>
                  <a:cubicBezTo>
                    <a:pt x="196911" y="277696"/>
                    <a:pt x="203200" y="275386"/>
                    <a:pt x="209550" y="273269"/>
                  </a:cubicBezTo>
                  <a:cubicBezTo>
                    <a:pt x="212725" y="272211"/>
                    <a:pt x="215754" y="270509"/>
                    <a:pt x="219075" y="270094"/>
                  </a:cubicBezTo>
                  <a:lnTo>
                    <a:pt x="244475" y="266919"/>
                  </a:lnTo>
                  <a:cubicBezTo>
                    <a:pt x="250848" y="266009"/>
                    <a:pt x="257137" y="264542"/>
                    <a:pt x="263525" y="263744"/>
                  </a:cubicBezTo>
                  <a:cubicBezTo>
                    <a:pt x="274079" y="262425"/>
                    <a:pt x="284692" y="261627"/>
                    <a:pt x="295275" y="260569"/>
                  </a:cubicBezTo>
                  <a:cubicBezTo>
                    <a:pt x="317119" y="253288"/>
                    <a:pt x="290709" y="261399"/>
                    <a:pt x="330200" y="254219"/>
                  </a:cubicBezTo>
                  <a:cubicBezTo>
                    <a:pt x="333493" y="253620"/>
                    <a:pt x="336412" y="251517"/>
                    <a:pt x="339725" y="251044"/>
                  </a:cubicBezTo>
                  <a:cubicBezTo>
                    <a:pt x="351297" y="249391"/>
                    <a:pt x="363008" y="248927"/>
                    <a:pt x="374650" y="247869"/>
                  </a:cubicBezTo>
                  <a:cubicBezTo>
                    <a:pt x="389452" y="242935"/>
                    <a:pt x="382470" y="244712"/>
                    <a:pt x="403225" y="241519"/>
                  </a:cubicBezTo>
                  <a:cubicBezTo>
                    <a:pt x="431121" y="237227"/>
                    <a:pt x="427215" y="238184"/>
                    <a:pt x="460375" y="235169"/>
                  </a:cubicBezTo>
                  <a:cubicBezTo>
                    <a:pt x="472347" y="232775"/>
                    <a:pt x="483113" y="230444"/>
                    <a:pt x="495300" y="228819"/>
                  </a:cubicBezTo>
                  <a:cubicBezTo>
                    <a:pt x="504800" y="227552"/>
                    <a:pt x="514350" y="226702"/>
                    <a:pt x="523875" y="225644"/>
                  </a:cubicBezTo>
                  <a:lnTo>
                    <a:pt x="542925" y="219294"/>
                  </a:lnTo>
                  <a:cubicBezTo>
                    <a:pt x="546100" y="218236"/>
                    <a:pt x="549129" y="216534"/>
                    <a:pt x="552450" y="216119"/>
                  </a:cubicBezTo>
                  <a:lnTo>
                    <a:pt x="577850" y="212944"/>
                  </a:lnTo>
                  <a:cubicBezTo>
                    <a:pt x="587368" y="211824"/>
                    <a:pt x="596938" y="211124"/>
                    <a:pt x="606425" y="209769"/>
                  </a:cubicBezTo>
                  <a:cubicBezTo>
                    <a:pt x="611767" y="209006"/>
                    <a:pt x="617032" y="207765"/>
                    <a:pt x="622300" y="206594"/>
                  </a:cubicBezTo>
                  <a:cubicBezTo>
                    <a:pt x="626560" y="205647"/>
                    <a:pt x="630680" y="204036"/>
                    <a:pt x="635000" y="203419"/>
                  </a:cubicBezTo>
                  <a:cubicBezTo>
                    <a:pt x="645529" y="201915"/>
                    <a:pt x="656187" y="201487"/>
                    <a:pt x="666750" y="200244"/>
                  </a:cubicBezTo>
                  <a:cubicBezTo>
                    <a:pt x="680239" y="198657"/>
                    <a:pt x="689328" y="197598"/>
                    <a:pt x="701675" y="193894"/>
                  </a:cubicBezTo>
                  <a:cubicBezTo>
                    <a:pt x="708086" y="191971"/>
                    <a:pt x="714375" y="189661"/>
                    <a:pt x="720725" y="187544"/>
                  </a:cubicBezTo>
                  <a:cubicBezTo>
                    <a:pt x="723900" y="186486"/>
                    <a:pt x="727003" y="185181"/>
                    <a:pt x="730250" y="184369"/>
                  </a:cubicBezTo>
                  <a:cubicBezTo>
                    <a:pt x="738717" y="182252"/>
                    <a:pt x="747371" y="180779"/>
                    <a:pt x="755650" y="178019"/>
                  </a:cubicBezTo>
                  <a:lnTo>
                    <a:pt x="774700" y="171669"/>
                  </a:lnTo>
                  <a:cubicBezTo>
                    <a:pt x="777875" y="170611"/>
                    <a:pt x="781440" y="170350"/>
                    <a:pt x="784225" y="168494"/>
                  </a:cubicBezTo>
                  <a:cubicBezTo>
                    <a:pt x="799319" y="158431"/>
                    <a:pt x="790130" y="163351"/>
                    <a:pt x="812800" y="155794"/>
                  </a:cubicBezTo>
                  <a:cubicBezTo>
                    <a:pt x="815975" y="154736"/>
                    <a:pt x="819540" y="154475"/>
                    <a:pt x="822325" y="152619"/>
                  </a:cubicBezTo>
                  <a:cubicBezTo>
                    <a:pt x="825500" y="150502"/>
                    <a:pt x="828363" y="147819"/>
                    <a:pt x="831850" y="146269"/>
                  </a:cubicBezTo>
                  <a:lnTo>
                    <a:pt x="860425" y="136744"/>
                  </a:lnTo>
                  <a:lnTo>
                    <a:pt x="879475" y="130394"/>
                  </a:lnTo>
                  <a:cubicBezTo>
                    <a:pt x="882650" y="129336"/>
                    <a:pt x="885753" y="128031"/>
                    <a:pt x="889000" y="127219"/>
                  </a:cubicBezTo>
                  <a:cubicBezTo>
                    <a:pt x="928702" y="117293"/>
                    <a:pt x="879341" y="129979"/>
                    <a:pt x="911225" y="120869"/>
                  </a:cubicBezTo>
                  <a:cubicBezTo>
                    <a:pt x="915421" y="119670"/>
                    <a:pt x="919729" y="118893"/>
                    <a:pt x="923925" y="117694"/>
                  </a:cubicBezTo>
                  <a:cubicBezTo>
                    <a:pt x="927143" y="116775"/>
                    <a:pt x="930203" y="115331"/>
                    <a:pt x="933450" y="114519"/>
                  </a:cubicBezTo>
                  <a:cubicBezTo>
                    <a:pt x="938685" y="113210"/>
                    <a:pt x="944057" y="112515"/>
                    <a:pt x="949325" y="111344"/>
                  </a:cubicBezTo>
                  <a:cubicBezTo>
                    <a:pt x="971658" y="106381"/>
                    <a:pt x="952988" y="110298"/>
                    <a:pt x="971550" y="104994"/>
                  </a:cubicBezTo>
                  <a:cubicBezTo>
                    <a:pt x="975746" y="103795"/>
                    <a:pt x="980054" y="103018"/>
                    <a:pt x="984250" y="101819"/>
                  </a:cubicBezTo>
                  <a:cubicBezTo>
                    <a:pt x="1011007" y="94174"/>
                    <a:pt x="975470" y="104221"/>
                    <a:pt x="1003300" y="92294"/>
                  </a:cubicBezTo>
                  <a:cubicBezTo>
                    <a:pt x="1007311" y="90575"/>
                    <a:pt x="1011767" y="90177"/>
                    <a:pt x="1016000" y="89119"/>
                  </a:cubicBezTo>
                  <a:cubicBezTo>
                    <a:pt x="1058285" y="60929"/>
                    <a:pt x="995615" y="101502"/>
                    <a:pt x="1035050" y="79594"/>
                  </a:cubicBezTo>
                  <a:cubicBezTo>
                    <a:pt x="1056122" y="67887"/>
                    <a:pt x="1049971" y="65180"/>
                    <a:pt x="1073150" y="60544"/>
                  </a:cubicBezTo>
                  <a:cubicBezTo>
                    <a:pt x="1081670" y="58840"/>
                    <a:pt x="1101169" y="55623"/>
                    <a:pt x="1108075" y="51019"/>
                  </a:cubicBezTo>
                  <a:cubicBezTo>
                    <a:pt x="1111250" y="48902"/>
                    <a:pt x="1114093" y="46172"/>
                    <a:pt x="1117600" y="44669"/>
                  </a:cubicBezTo>
                  <a:cubicBezTo>
                    <a:pt x="1121611" y="42950"/>
                    <a:pt x="1126120" y="42748"/>
                    <a:pt x="1130300" y="41494"/>
                  </a:cubicBezTo>
                  <a:cubicBezTo>
                    <a:pt x="1185290" y="24997"/>
                    <a:pt x="1114055" y="44046"/>
                    <a:pt x="1168400" y="31969"/>
                  </a:cubicBezTo>
                  <a:cubicBezTo>
                    <a:pt x="1171667" y="31243"/>
                    <a:pt x="1174707" y="29713"/>
                    <a:pt x="1177925" y="28794"/>
                  </a:cubicBezTo>
                  <a:cubicBezTo>
                    <a:pt x="1182121" y="27595"/>
                    <a:pt x="1186429" y="26818"/>
                    <a:pt x="1190625" y="25619"/>
                  </a:cubicBezTo>
                  <a:cubicBezTo>
                    <a:pt x="1193843" y="24700"/>
                    <a:pt x="1196889" y="23197"/>
                    <a:pt x="1200150" y="22444"/>
                  </a:cubicBezTo>
                  <a:cubicBezTo>
                    <a:pt x="1210667" y="20017"/>
                    <a:pt x="1221661" y="19507"/>
                    <a:pt x="1231900" y="16094"/>
                  </a:cubicBezTo>
                  <a:cubicBezTo>
                    <a:pt x="1238250" y="13977"/>
                    <a:pt x="1244308" y="10574"/>
                    <a:pt x="1250950" y="9744"/>
                  </a:cubicBezTo>
                  <a:cubicBezTo>
                    <a:pt x="1259417" y="8686"/>
                    <a:pt x="1267917" y="7866"/>
                    <a:pt x="1276350" y="6569"/>
                  </a:cubicBezTo>
                  <a:cubicBezTo>
                    <a:pt x="1300411" y="2867"/>
                    <a:pt x="1287157" y="2250"/>
                    <a:pt x="1317625" y="219"/>
                  </a:cubicBezTo>
                  <a:cubicBezTo>
                    <a:pt x="1325017" y="-274"/>
                    <a:pt x="1332442" y="219"/>
                    <a:pt x="1339850" y="219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6" name="TextBox 5"/>
          <p:cNvSpPr txBox="1"/>
          <p:nvPr/>
        </p:nvSpPr>
        <p:spPr>
          <a:xfrm rot="16200000">
            <a:off x="8046775" y="4742706"/>
            <a:ext cx="17965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Chester et al., 2013</a:t>
            </a:r>
          </a:p>
        </p:txBody>
      </p:sp>
      <p:grpSp>
        <p:nvGrpSpPr>
          <p:cNvPr id="16" name="Group 15"/>
          <p:cNvGrpSpPr/>
          <p:nvPr/>
        </p:nvGrpSpPr>
        <p:grpSpPr>
          <a:xfrm rot="21096665">
            <a:off x="2432386" y="3384200"/>
            <a:ext cx="559944" cy="429306"/>
            <a:chOff x="2419985" y="3151617"/>
            <a:chExt cx="762309" cy="584458"/>
          </a:xfrm>
        </p:grpSpPr>
        <p:grpSp>
          <p:nvGrpSpPr>
            <p:cNvPr id="40" name="Group 39"/>
            <p:cNvGrpSpPr/>
            <p:nvPr/>
          </p:nvGrpSpPr>
          <p:grpSpPr>
            <a:xfrm>
              <a:off x="2419985" y="3151617"/>
              <a:ext cx="690880" cy="178058"/>
              <a:chOff x="7818120" y="1973580"/>
              <a:chExt cx="690880" cy="178058"/>
            </a:xfrm>
          </p:grpSpPr>
          <p:cxnSp>
            <p:nvCxnSpPr>
              <p:cNvPr id="41" name="Straight Connector 40"/>
              <p:cNvCxnSpPr/>
              <p:nvPr/>
            </p:nvCxnSpPr>
            <p:spPr>
              <a:xfrm flipV="1">
                <a:off x="7818120" y="2057400"/>
                <a:ext cx="690880" cy="94238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/>
              <p:cNvCxnSpPr/>
              <p:nvPr/>
            </p:nvCxnSpPr>
            <p:spPr>
              <a:xfrm flipH="1" flipV="1">
                <a:off x="8252460" y="1973580"/>
                <a:ext cx="256540" cy="83820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3" name="Group 42"/>
            <p:cNvGrpSpPr/>
            <p:nvPr/>
          </p:nvGrpSpPr>
          <p:grpSpPr>
            <a:xfrm rot="10800000">
              <a:off x="2491414" y="3558017"/>
              <a:ext cx="690880" cy="178058"/>
              <a:chOff x="7970520" y="2125980"/>
              <a:chExt cx="690880" cy="178058"/>
            </a:xfrm>
          </p:grpSpPr>
          <p:cxnSp>
            <p:nvCxnSpPr>
              <p:cNvPr id="44" name="Straight Connector 43"/>
              <p:cNvCxnSpPr/>
              <p:nvPr/>
            </p:nvCxnSpPr>
            <p:spPr>
              <a:xfrm flipV="1">
                <a:off x="7970520" y="2209800"/>
                <a:ext cx="690880" cy="94238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/>
              <p:cNvCxnSpPr/>
              <p:nvPr/>
            </p:nvCxnSpPr>
            <p:spPr>
              <a:xfrm flipH="1" flipV="1">
                <a:off x="8404860" y="2125980"/>
                <a:ext cx="256540" cy="83820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8" name="CustomShape 11"/>
          <p:cNvSpPr/>
          <p:nvPr/>
        </p:nvSpPr>
        <p:spPr>
          <a:xfrm>
            <a:off x="98400" y="727312"/>
            <a:ext cx="4545240" cy="40593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2400" b="1" strike="noStrike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Japan trench FAST drilling mission</a:t>
            </a:r>
          </a:p>
          <a:p>
            <a:pPr algn="ctr">
              <a:lnSpc>
                <a:spcPct val="100000"/>
              </a:lnSpc>
            </a:pPr>
            <a:r>
              <a:rPr lang="en-US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In the area of maximum </a:t>
            </a:r>
            <a:r>
              <a:rPr lang="en-US" sz="1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coseismic</a:t>
            </a:r>
            <a:r>
              <a:rPr lang="en-US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slip</a:t>
            </a:r>
            <a:endParaRPr lang="en-US" sz="1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46" name="Gruppo 45"/>
          <p:cNvGrpSpPr/>
          <p:nvPr/>
        </p:nvGrpSpPr>
        <p:grpSpPr>
          <a:xfrm>
            <a:off x="4793680" y="822173"/>
            <a:ext cx="3976138" cy="5057081"/>
            <a:chOff x="3839206" y="193612"/>
            <a:chExt cx="5047618" cy="6419850"/>
          </a:xfrm>
        </p:grpSpPr>
        <p:pic>
          <p:nvPicPr>
            <p:cNvPr id="47" name="Immagine 4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839206" y="193612"/>
              <a:ext cx="1814532" cy="6419850"/>
            </a:xfrm>
            <a:prstGeom prst="rect">
              <a:avLst/>
            </a:prstGeom>
          </p:spPr>
        </p:pic>
        <p:pic>
          <p:nvPicPr>
            <p:cNvPr id="48" name="Immagine 47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34785" y="193612"/>
              <a:ext cx="3252039" cy="6419850"/>
            </a:xfrm>
            <a:prstGeom prst="rect">
              <a:avLst/>
            </a:prstGeom>
          </p:spPr>
        </p:pic>
      </p:grpSp>
      <p:sp>
        <p:nvSpPr>
          <p:cNvPr id="33" name="CustomShape 11"/>
          <p:cNvSpPr/>
          <p:nvPr/>
        </p:nvSpPr>
        <p:spPr>
          <a:xfrm>
            <a:off x="165205" y="5988044"/>
            <a:ext cx="8813590" cy="577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00000"/>
              </a:lnSpc>
            </a:pPr>
            <a:r>
              <a:rPr lang="en-US" sz="2200" dirty="0">
                <a:latin typeface="Calibri"/>
              </a:rPr>
              <a:t>During JFAST, the cm-scale </a:t>
            </a:r>
            <a:r>
              <a:rPr lang="en-US" sz="2200" b="1" dirty="0">
                <a:latin typeface="Calibri"/>
              </a:rPr>
              <a:t>scaly fabric</a:t>
            </a:r>
            <a:r>
              <a:rPr lang="en-US" sz="2200" dirty="0">
                <a:latin typeface="Calibri"/>
              </a:rPr>
              <a:t> of the fault core rocks was sampled and </a:t>
            </a:r>
            <a:r>
              <a:rPr lang="en-US" sz="2200" dirty="0" err="1">
                <a:latin typeface="Calibri"/>
              </a:rPr>
              <a:t>analysed</a:t>
            </a:r>
            <a:r>
              <a:rPr lang="en-US" sz="2200" dirty="0">
                <a:latin typeface="Calibri"/>
              </a:rPr>
              <a:t>.</a:t>
            </a:r>
            <a:endParaRPr lang="en-US" sz="2200" dirty="0"/>
          </a:p>
        </p:txBody>
      </p:sp>
      <p:pic>
        <p:nvPicPr>
          <p:cNvPr id="34" name="Picture 3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48457" y="11017"/>
            <a:ext cx="695543" cy="295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765875168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CustomShape 5"/>
          <p:cNvSpPr/>
          <p:nvPr/>
        </p:nvSpPr>
        <p:spPr>
          <a:xfrm>
            <a:off x="2055960" y="980640"/>
            <a:ext cx="2475360" cy="4561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400" b="1" strike="noStrike" dirty="0">
                <a:solidFill>
                  <a:srgbClr val="FFFFFF"/>
                </a:solidFill>
                <a:latin typeface="Calibri"/>
              </a:rPr>
              <a:t>limestone</a:t>
            </a:r>
            <a:endParaRPr lang="en-US" dirty="0"/>
          </a:p>
        </p:txBody>
      </p:sp>
      <p:sp>
        <p:nvSpPr>
          <p:cNvPr id="159" name="CustomShape 9"/>
          <p:cNvSpPr/>
          <p:nvPr/>
        </p:nvSpPr>
        <p:spPr>
          <a:xfrm>
            <a:off x="584640" y="128880"/>
            <a:ext cx="7965000" cy="699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3600" b="1" dirty="0">
                <a:solidFill>
                  <a:srgbClr val="000000"/>
                </a:solidFill>
                <a:latin typeface="Calibri"/>
              </a:rPr>
              <a:t>…i</a:t>
            </a:r>
            <a:r>
              <a:rPr lang="en-US" sz="3600" b="1" strike="noStrike" dirty="0">
                <a:solidFill>
                  <a:srgbClr val="000000"/>
                </a:solidFill>
                <a:latin typeface="Calibri"/>
              </a:rPr>
              <a:t>n </a:t>
            </a:r>
            <a:r>
              <a:rPr lang="en-US" sz="3600" b="1" dirty="0">
                <a:solidFill>
                  <a:srgbClr val="000000"/>
                </a:solidFill>
                <a:latin typeface="Calibri"/>
              </a:rPr>
              <a:t>clay-rich</a:t>
            </a:r>
            <a:r>
              <a:rPr lang="en-US" sz="3600" b="1" strike="noStrike" dirty="0">
                <a:solidFill>
                  <a:srgbClr val="000000"/>
                </a:solidFill>
                <a:latin typeface="Calibri"/>
              </a:rPr>
              <a:t> fault core</a:t>
            </a:r>
            <a:endParaRPr lang="en-US" sz="1600" dirty="0"/>
          </a:p>
        </p:txBody>
      </p:sp>
      <p:sp>
        <p:nvSpPr>
          <p:cNvPr id="171" name="CustomShape 21"/>
          <p:cNvSpPr/>
          <p:nvPr/>
        </p:nvSpPr>
        <p:spPr>
          <a:xfrm>
            <a:off x="7236360" y="6588000"/>
            <a:ext cx="188352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b="1" strike="noStrike" dirty="0">
                <a:solidFill>
                  <a:srgbClr val="FFFFFF"/>
                </a:solidFill>
                <a:latin typeface="Calibri"/>
              </a:rPr>
              <a:t>Chester et al 2013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 rot="16200000">
            <a:off x="8095815" y="4848680"/>
            <a:ext cx="1799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Janssen et al., 2015</a:t>
            </a:r>
          </a:p>
        </p:txBody>
      </p:sp>
      <p:grpSp>
        <p:nvGrpSpPr>
          <p:cNvPr id="35" name="Gruppo 34"/>
          <p:cNvGrpSpPr/>
          <p:nvPr/>
        </p:nvGrpSpPr>
        <p:grpSpPr>
          <a:xfrm>
            <a:off x="221680" y="822173"/>
            <a:ext cx="3976138" cy="5057081"/>
            <a:chOff x="3839206" y="193612"/>
            <a:chExt cx="5047618" cy="6419850"/>
          </a:xfrm>
        </p:grpSpPr>
        <p:pic>
          <p:nvPicPr>
            <p:cNvPr id="39" name="Immagine 3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839206" y="193612"/>
              <a:ext cx="1814532" cy="6419850"/>
            </a:xfrm>
            <a:prstGeom prst="rect">
              <a:avLst/>
            </a:prstGeom>
          </p:spPr>
        </p:pic>
        <p:pic>
          <p:nvPicPr>
            <p:cNvPr id="49" name="Immagine 48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34785" y="193612"/>
              <a:ext cx="3252039" cy="6419850"/>
            </a:xfrm>
            <a:prstGeom prst="rect">
              <a:avLst/>
            </a:prstGeom>
          </p:spPr>
        </p:pic>
      </p:grpSp>
      <p:sp>
        <p:nvSpPr>
          <p:cNvPr id="50" name="TextBox 5"/>
          <p:cNvSpPr txBox="1"/>
          <p:nvPr/>
        </p:nvSpPr>
        <p:spPr>
          <a:xfrm rot="5400000">
            <a:off x="-733055" y="4795796"/>
            <a:ext cx="17965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Chester et al., 2013</a:t>
            </a:r>
          </a:p>
        </p:txBody>
      </p:sp>
      <p:pic>
        <p:nvPicPr>
          <p:cNvPr id="13" name="Picture 3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48457" y="11017"/>
            <a:ext cx="695543" cy="295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4" name="Immagine 3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07581" y="847474"/>
            <a:ext cx="4718659" cy="5031780"/>
          </a:xfrm>
          <a:prstGeom prst="rect">
            <a:avLst/>
          </a:prstGeom>
        </p:spPr>
      </p:pic>
      <p:sp>
        <p:nvSpPr>
          <p:cNvPr id="15" name="CustomShape 11"/>
          <p:cNvSpPr/>
          <p:nvPr/>
        </p:nvSpPr>
        <p:spPr>
          <a:xfrm>
            <a:off x="-4074" y="5988044"/>
            <a:ext cx="9148074" cy="577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00000"/>
              </a:lnSpc>
            </a:pPr>
            <a:r>
              <a:rPr lang="en-US" sz="2200" dirty="0">
                <a:latin typeface="Calibri"/>
              </a:rPr>
              <a:t>The </a:t>
            </a:r>
            <a:r>
              <a:rPr lang="en-US" sz="2200" b="1" dirty="0">
                <a:latin typeface="Calibri"/>
              </a:rPr>
              <a:t>scaly fabric</a:t>
            </a:r>
            <a:r>
              <a:rPr lang="en-US" sz="2200" dirty="0">
                <a:latin typeface="Calibri"/>
              </a:rPr>
              <a:t> of the fault core rocks as appears at the </a:t>
            </a:r>
            <a:r>
              <a:rPr lang="en-US" sz="2200" b="1" dirty="0">
                <a:latin typeface="Calibri"/>
              </a:rPr>
              <a:t>micrometer</a:t>
            </a:r>
            <a:r>
              <a:rPr lang="en-US" sz="2200" dirty="0">
                <a:latin typeface="Calibri"/>
              </a:rPr>
              <a:t> scale.</a:t>
            </a:r>
          </a:p>
          <a:p>
            <a:pPr algn="just">
              <a:lnSpc>
                <a:spcPct val="100000"/>
              </a:lnSpc>
            </a:pPr>
            <a:r>
              <a:rPr lang="it-IT" sz="2200" dirty="0">
                <a:latin typeface="Calibri"/>
              </a:rPr>
              <a:t>Smectite </a:t>
            </a:r>
            <a:r>
              <a:rPr lang="it-IT" sz="2200" dirty="0" err="1">
                <a:latin typeface="Calibri"/>
              </a:rPr>
              <a:t>clay</a:t>
            </a:r>
            <a:r>
              <a:rPr lang="it-IT" sz="2200" dirty="0">
                <a:latin typeface="Calibri"/>
              </a:rPr>
              <a:t> </a:t>
            </a:r>
            <a:r>
              <a:rPr lang="it-IT" sz="2200" dirty="0" err="1">
                <a:latin typeface="Calibri"/>
              </a:rPr>
              <a:t>particles</a:t>
            </a:r>
            <a:r>
              <a:rPr lang="it-IT" sz="2200" dirty="0">
                <a:latin typeface="Calibri"/>
              </a:rPr>
              <a:t> are </a:t>
            </a:r>
            <a:r>
              <a:rPr lang="it-IT" sz="2200" dirty="0" err="1">
                <a:latin typeface="Calibri"/>
              </a:rPr>
              <a:t>oriented</a:t>
            </a:r>
            <a:r>
              <a:rPr lang="it-IT" sz="2200" dirty="0">
                <a:latin typeface="Calibri"/>
              </a:rPr>
              <a:t> in </a:t>
            </a:r>
            <a:r>
              <a:rPr lang="it-IT" sz="2200" b="1" dirty="0">
                <a:latin typeface="Calibri"/>
              </a:rPr>
              <a:t>S-C </a:t>
            </a:r>
            <a:r>
              <a:rPr lang="it-IT" sz="2200" b="1" dirty="0" err="1">
                <a:latin typeface="Calibri"/>
              </a:rPr>
              <a:t>patterns</a:t>
            </a:r>
            <a:r>
              <a:rPr lang="it-IT" sz="2200" b="1" dirty="0">
                <a:latin typeface="Calibri"/>
              </a:rPr>
              <a:t> </a:t>
            </a:r>
            <a:r>
              <a:rPr lang="it-IT" sz="2200" dirty="0">
                <a:latin typeface="Calibri"/>
              </a:rPr>
              <a:t>and </a:t>
            </a:r>
            <a:r>
              <a:rPr lang="it-IT" sz="2200" dirty="0" err="1">
                <a:latin typeface="Calibri"/>
              </a:rPr>
              <a:t>wrap</a:t>
            </a:r>
            <a:r>
              <a:rPr lang="it-IT" sz="2200" dirty="0">
                <a:latin typeface="Calibri"/>
              </a:rPr>
              <a:t> </a:t>
            </a:r>
            <a:r>
              <a:rPr lang="it-IT" sz="2200" dirty="0" err="1">
                <a:latin typeface="Calibri"/>
              </a:rPr>
              <a:t>quartz</a:t>
            </a:r>
            <a:r>
              <a:rPr lang="it-IT" sz="2200" dirty="0">
                <a:latin typeface="Calibri"/>
              </a:rPr>
              <a:t> </a:t>
            </a:r>
            <a:r>
              <a:rPr lang="it-IT" sz="2200" dirty="0" err="1">
                <a:latin typeface="Calibri"/>
              </a:rPr>
              <a:t>grains</a:t>
            </a:r>
            <a:r>
              <a:rPr lang="it-IT" sz="2200" dirty="0">
                <a:latin typeface="Calibri"/>
              </a:rPr>
              <a:t>.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2219460202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735748"/>
            <a:ext cx="9144000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2200" dirty="0"/>
              <a:t>Smectite is a TOT phyllosilicate with hydrated cations in the lattice (interlayer) because of the partial negative charge of the TOT layers.</a:t>
            </a:r>
          </a:p>
          <a:p>
            <a:pPr algn="just"/>
            <a:r>
              <a:rPr lang="en-GB" sz="2200" dirty="0"/>
              <a:t>Smectite friction was studied mainly at </a:t>
            </a:r>
            <a:r>
              <a:rPr lang="en-GB" sz="2200" b="1" dirty="0"/>
              <a:t>subseismic slip rates </a:t>
            </a:r>
            <a:r>
              <a:rPr lang="en-GB" sz="2200" dirty="0"/>
              <a:t>(V&lt;10</a:t>
            </a:r>
            <a:r>
              <a:rPr lang="en-GB" sz="2200" baseline="30000" dirty="0"/>
              <a:t>-3</a:t>
            </a:r>
            <a:r>
              <a:rPr lang="en-GB" sz="2200" dirty="0"/>
              <a:t> ms</a:t>
            </a:r>
            <a:r>
              <a:rPr lang="en-GB" sz="2200" baseline="30000" dirty="0"/>
              <a:t>-1</a:t>
            </a:r>
            <a:r>
              <a:rPr lang="en-GB" sz="2200" dirty="0"/>
              <a:t>): experiments showed </a:t>
            </a:r>
            <a:r>
              <a:rPr lang="en-GB" sz="2200" b="1" dirty="0"/>
              <a:t>low friction coefficient (µ=0.1) in saturation conditions </a:t>
            </a:r>
            <a:r>
              <a:rPr lang="en-GB" sz="2200" dirty="0"/>
              <a:t>and </a:t>
            </a:r>
            <a:r>
              <a:rPr lang="en-GB" sz="2200" b="1" dirty="0"/>
              <a:t>increase of friction coefficient with decreasing water content</a:t>
            </a:r>
            <a:r>
              <a:rPr lang="en-GB" sz="2200" dirty="0"/>
              <a:t>.</a:t>
            </a:r>
          </a:p>
        </p:txBody>
      </p:sp>
      <p:sp>
        <p:nvSpPr>
          <p:cNvPr id="14" name="CustomShape 9"/>
          <p:cNvSpPr/>
          <p:nvPr/>
        </p:nvSpPr>
        <p:spPr>
          <a:xfrm>
            <a:off x="95249" y="128880"/>
            <a:ext cx="8886825" cy="699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3200" b="1" dirty="0">
                <a:solidFill>
                  <a:srgbClr val="000000"/>
                </a:solidFill>
                <a:latin typeface="Calibri"/>
              </a:rPr>
              <a:t>Smectite friction depends on interlayer hydration</a:t>
            </a:r>
            <a:endParaRPr lang="en-US" sz="1400" dirty="0"/>
          </a:p>
        </p:txBody>
      </p:sp>
      <p:grpSp>
        <p:nvGrpSpPr>
          <p:cNvPr id="8" name="Group 7"/>
          <p:cNvGrpSpPr/>
          <p:nvPr/>
        </p:nvGrpSpPr>
        <p:grpSpPr>
          <a:xfrm>
            <a:off x="955658" y="3701016"/>
            <a:ext cx="2841416" cy="2887954"/>
            <a:chOff x="386388" y="756343"/>
            <a:chExt cx="2799073" cy="2844917"/>
          </a:xfrm>
        </p:grpSpPr>
        <p:grpSp>
          <p:nvGrpSpPr>
            <p:cNvPr id="55" name="Gruppo 2"/>
            <p:cNvGrpSpPr/>
            <p:nvPr/>
          </p:nvGrpSpPr>
          <p:grpSpPr>
            <a:xfrm>
              <a:off x="386388" y="756343"/>
              <a:ext cx="2799073" cy="2844917"/>
              <a:chOff x="6762226" y="4428670"/>
              <a:chExt cx="2346278" cy="2384706"/>
            </a:xfrm>
          </p:grpSpPr>
          <p:pic>
            <p:nvPicPr>
              <p:cNvPr id="56" name="Picture 2" descr="http://wellnessadvocate.com/images/Structural_Formulas/Montmorillonite_structure.gif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762226" y="4428670"/>
                <a:ext cx="2346278" cy="238470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8" name="Freeform 57"/>
              <p:cNvSpPr/>
              <p:nvPr/>
            </p:nvSpPr>
            <p:spPr>
              <a:xfrm>
                <a:off x="7324078" y="5637320"/>
                <a:ext cx="1056442" cy="248575"/>
              </a:xfrm>
              <a:custGeom>
                <a:avLst/>
                <a:gdLst>
                  <a:gd name="connsiteX0" fmla="*/ 0 w 1056442"/>
                  <a:gd name="connsiteY0" fmla="*/ 248575 h 248575"/>
                  <a:gd name="connsiteX1" fmla="*/ 1056442 w 1056442"/>
                  <a:gd name="connsiteY1" fmla="*/ 248575 h 248575"/>
                  <a:gd name="connsiteX2" fmla="*/ 710213 w 1056442"/>
                  <a:gd name="connsiteY2" fmla="*/ 0 h 248575"/>
                  <a:gd name="connsiteX3" fmla="*/ 701336 w 1056442"/>
                  <a:gd name="connsiteY3" fmla="*/ 0 h 24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56442" h="248575">
                    <a:moveTo>
                      <a:pt x="0" y="248575"/>
                    </a:moveTo>
                    <a:lnTo>
                      <a:pt x="1056442" y="248575"/>
                    </a:lnTo>
                    <a:lnTo>
                      <a:pt x="710213" y="0"/>
                    </a:lnTo>
                    <a:lnTo>
                      <a:pt x="701336" y="0"/>
                    </a:lnTo>
                  </a:path>
                </a:pathLst>
              </a:custGeom>
              <a:no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b="1"/>
              </a:p>
            </p:txBody>
          </p:sp>
          <p:sp>
            <p:nvSpPr>
              <p:cNvPr id="59" name="Freeform 58"/>
              <p:cNvSpPr/>
              <p:nvPr/>
            </p:nvSpPr>
            <p:spPr>
              <a:xfrm rot="10800000">
                <a:off x="7342584" y="6352712"/>
                <a:ext cx="1056442" cy="248575"/>
              </a:xfrm>
              <a:custGeom>
                <a:avLst/>
                <a:gdLst>
                  <a:gd name="connsiteX0" fmla="*/ 0 w 1056442"/>
                  <a:gd name="connsiteY0" fmla="*/ 248575 h 248575"/>
                  <a:gd name="connsiteX1" fmla="*/ 1056442 w 1056442"/>
                  <a:gd name="connsiteY1" fmla="*/ 248575 h 248575"/>
                  <a:gd name="connsiteX2" fmla="*/ 710213 w 1056442"/>
                  <a:gd name="connsiteY2" fmla="*/ 0 h 248575"/>
                  <a:gd name="connsiteX3" fmla="*/ 701336 w 1056442"/>
                  <a:gd name="connsiteY3" fmla="*/ 0 h 24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56442" h="248575">
                    <a:moveTo>
                      <a:pt x="0" y="248575"/>
                    </a:moveTo>
                    <a:lnTo>
                      <a:pt x="1056442" y="248575"/>
                    </a:lnTo>
                    <a:lnTo>
                      <a:pt x="710213" y="0"/>
                    </a:lnTo>
                    <a:lnTo>
                      <a:pt x="701336" y="0"/>
                    </a:lnTo>
                  </a:path>
                </a:pathLst>
              </a:custGeom>
              <a:no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b="1"/>
              </a:p>
            </p:txBody>
          </p:sp>
        </p:grpSp>
        <p:sp>
          <p:nvSpPr>
            <p:cNvPr id="6" name="Rectangle 5"/>
            <p:cNvSpPr/>
            <p:nvPr/>
          </p:nvSpPr>
          <p:spPr>
            <a:xfrm>
              <a:off x="386388" y="2656148"/>
              <a:ext cx="2799073" cy="1464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39" name="Immagine 42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339065" y="2513550"/>
              <a:ext cx="335207" cy="340210"/>
            </a:xfrm>
            <a:prstGeom prst="rect">
              <a:avLst/>
            </a:prstGeom>
            <a:ln w="38100">
              <a:noFill/>
            </a:ln>
          </p:spPr>
        </p:pic>
        <p:pic>
          <p:nvPicPr>
            <p:cNvPr id="40" name="Immagine 42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310494" y="2513550"/>
              <a:ext cx="335207" cy="340210"/>
            </a:xfrm>
            <a:prstGeom prst="rect">
              <a:avLst/>
            </a:prstGeom>
            <a:ln w="38100">
              <a:noFill/>
            </a:ln>
          </p:spPr>
        </p:pic>
      </p:grpSp>
      <p:grpSp>
        <p:nvGrpSpPr>
          <p:cNvPr id="7" name="Gruppo 6"/>
          <p:cNvGrpSpPr/>
          <p:nvPr/>
        </p:nvGrpSpPr>
        <p:grpSpPr>
          <a:xfrm>
            <a:off x="4272439" y="2705060"/>
            <a:ext cx="4824869" cy="4201907"/>
            <a:chOff x="4272439" y="2705060"/>
            <a:chExt cx="4824869" cy="4201907"/>
          </a:xfrm>
        </p:grpSpPr>
        <p:grpSp>
          <p:nvGrpSpPr>
            <p:cNvPr id="10" name="Gruppo 9"/>
            <p:cNvGrpSpPr/>
            <p:nvPr/>
          </p:nvGrpSpPr>
          <p:grpSpPr>
            <a:xfrm>
              <a:off x="4272439" y="2705060"/>
              <a:ext cx="4824869" cy="4201907"/>
              <a:chOff x="3383439" y="2539960"/>
              <a:chExt cx="4824869" cy="4201907"/>
            </a:xfrm>
          </p:grpSpPr>
          <p:grpSp>
            <p:nvGrpSpPr>
              <p:cNvPr id="1033" name="Group 1032"/>
              <p:cNvGrpSpPr/>
              <p:nvPr/>
            </p:nvGrpSpPr>
            <p:grpSpPr>
              <a:xfrm>
                <a:off x="3383439" y="2539960"/>
                <a:ext cx="4824869" cy="4201907"/>
                <a:chOff x="660955" y="3706182"/>
                <a:chExt cx="3517910" cy="3063698"/>
              </a:xfrm>
            </p:grpSpPr>
            <p:grpSp>
              <p:nvGrpSpPr>
                <p:cNvPr id="1030" name="Group 1029"/>
                <p:cNvGrpSpPr/>
                <p:nvPr/>
              </p:nvGrpSpPr>
              <p:grpSpPr>
                <a:xfrm>
                  <a:off x="975431" y="3706182"/>
                  <a:ext cx="2824004" cy="2831840"/>
                  <a:chOff x="1222581" y="409019"/>
                  <a:chExt cx="5882479" cy="5898802"/>
                </a:xfrm>
              </p:grpSpPr>
              <p:pic>
                <p:nvPicPr>
                  <p:cNvPr id="74" name="Picture 3" descr="\\nask.man.ac.uk\home$\Desktop\ikari2007_2.jpg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5" cstate="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/>
                </p:blipFill>
                <p:spPr bwMode="auto">
                  <a:xfrm>
                    <a:off x="1222581" y="409019"/>
                    <a:ext cx="5882479" cy="5898802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cxnSp>
                <p:nvCxnSpPr>
                  <p:cNvPr id="75" name="Straight Connector 74"/>
                  <p:cNvCxnSpPr/>
                  <p:nvPr/>
                </p:nvCxnSpPr>
                <p:spPr>
                  <a:xfrm flipV="1">
                    <a:off x="2962809" y="836995"/>
                    <a:ext cx="0" cy="5233361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6" name="Straight Connector 75"/>
                  <p:cNvCxnSpPr/>
                  <p:nvPr/>
                </p:nvCxnSpPr>
                <p:spPr>
                  <a:xfrm flipV="1">
                    <a:off x="4327230" y="832338"/>
                    <a:ext cx="0" cy="5233361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7" name="Straight Connector 76"/>
                  <p:cNvCxnSpPr/>
                  <p:nvPr/>
                </p:nvCxnSpPr>
                <p:spPr>
                  <a:xfrm flipV="1">
                    <a:off x="6004330" y="794433"/>
                    <a:ext cx="0" cy="5233361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032" name="TextBox 1031"/>
                <p:cNvSpPr txBox="1"/>
                <p:nvPr/>
              </p:nvSpPr>
              <p:spPr>
                <a:xfrm>
                  <a:off x="660955" y="3792164"/>
                  <a:ext cx="302948" cy="42637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3200" b="1" dirty="0"/>
                    <a:t>µ</a:t>
                  </a:r>
                </a:p>
              </p:txBody>
            </p:sp>
            <p:sp>
              <p:nvSpPr>
                <p:cNvPr id="84" name="TextBox 83"/>
                <p:cNvSpPr txBox="1"/>
                <p:nvPr/>
              </p:nvSpPr>
              <p:spPr>
                <a:xfrm>
                  <a:off x="3155292" y="6433270"/>
                  <a:ext cx="1023573" cy="3366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2400" b="1" dirty="0"/>
                    <a:t>wt.% H</a:t>
                  </a:r>
                  <a:r>
                    <a:rPr lang="en-GB" sz="2400" b="1" baseline="-25000" dirty="0"/>
                    <a:t>2</a:t>
                  </a:r>
                  <a:r>
                    <a:rPr lang="en-GB" sz="2400" b="1" dirty="0"/>
                    <a:t>O</a:t>
                  </a:r>
                </a:p>
              </p:txBody>
            </p:sp>
          </p:grpSp>
          <p:pic>
            <p:nvPicPr>
              <p:cNvPr id="51" name="Immagine 12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204760" y="3804643"/>
                <a:ext cx="720000" cy="339070"/>
              </a:xfrm>
              <a:prstGeom prst="rect">
                <a:avLst/>
              </a:prstGeom>
              <a:ln w="38100">
                <a:solidFill>
                  <a:srgbClr val="FFC000"/>
                </a:solidFill>
              </a:ln>
            </p:spPr>
          </p:pic>
          <p:pic>
            <p:nvPicPr>
              <p:cNvPr id="52" name="Immagine 40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996351" y="4481915"/>
                <a:ext cx="720000" cy="346274"/>
              </a:xfrm>
              <a:prstGeom prst="rect">
                <a:avLst/>
              </a:prstGeom>
              <a:ln w="38100">
                <a:solidFill>
                  <a:srgbClr val="00B0F0"/>
                </a:solidFill>
              </a:ln>
            </p:spPr>
          </p:pic>
          <p:pic>
            <p:nvPicPr>
              <p:cNvPr id="53" name="Immagine 41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960085" y="5260874"/>
                <a:ext cx="720000" cy="577031"/>
              </a:xfrm>
              <a:prstGeom prst="rect">
                <a:avLst/>
              </a:prstGeom>
              <a:ln w="38100">
                <a:solidFill>
                  <a:srgbClr val="0070C0"/>
                </a:solidFill>
              </a:ln>
            </p:spPr>
          </p:pic>
          <p:pic>
            <p:nvPicPr>
              <p:cNvPr id="54" name="Immagine 42"/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7038776" y="4826451"/>
                <a:ext cx="720000" cy="632042"/>
              </a:xfrm>
              <a:prstGeom prst="rect">
                <a:avLst/>
              </a:prstGeom>
              <a:ln w="38100">
                <a:solidFill>
                  <a:srgbClr val="002060"/>
                </a:solidFill>
              </a:ln>
            </p:spPr>
          </p:pic>
        </p:grpSp>
        <p:cxnSp>
          <p:nvCxnSpPr>
            <p:cNvPr id="4" name="Connettore 2 3"/>
            <p:cNvCxnSpPr/>
            <p:nvPr/>
          </p:nvCxnSpPr>
          <p:spPr>
            <a:xfrm flipH="1" flipV="1">
              <a:off x="5366941" y="3407761"/>
              <a:ext cx="2485226" cy="2595244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TextBox 33"/>
          <p:cNvSpPr txBox="1"/>
          <p:nvPr/>
        </p:nvSpPr>
        <p:spPr>
          <a:xfrm>
            <a:off x="4538661" y="6538951"/>
            <a:ext cx="31546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err="1"/>
              <a:t>Ikari</a:t>
            </a:r>
            <a:r>
              <a:rPr lang="en-GB" sz="1600" dirty="0"/>
              <a:t> et al., 2007; Moore et al., 2008</a:t>
            </a:r>
          </a:p>
        </p:txBody>
      </p:sp>
      <p:pic>
        <p:nvPicPr>
          <p:cNvPr id="29" name="Picture 3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8448457" y="11017"/>
            <a:ext cx="695543" cy="295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0" name="CasellaDiTesto 29"/>
              <p:cNvSpPr txBox="1"/>
              <p:nvPr/>
            </p:nvSpPr>
            <p:spPr>
              <a:xfrm>
                <a:off x="938954" y="2757265"/>
                <a:ext cx="2788649" cy="70153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𝝁</m:t>
                      </m:r>
                      <m:r>
                        <a:rPr lang="it-IT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𝒔𝒉𝒆𝒂𝒓</m:t>
                          </m:r>
                          <m:r>
                            <a:rPr lang="it-IT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it-IT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𝒔𝒕𝒓𝒆𝒔𝒔</m:t>
                          </m:r>
                        </m:num>
                        <m:den>
                          <m:r>
                            <a:rPr lang="it-IT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𝒏𝒐𝒓𝒎𝒂𝒍</m:t>
                          </m:r>
                          <m:r>
                            <a:rPr lang="it-IT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it-IT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𝒔𝒕𝒓𝒆𝒔𝒔</m:t>
                          </m:r>
                        </m:den>
                      </m:f>
                    </m:oMath>
                  </m:oMathPara>
                </a14:m>
                <a:endParaRPr lang="en-US" sz="2400" b="1" dirty="0"/>
              </a:p>
            </p:txBody>
          </p:sp>
        </mc:Choice>
        <mc:Fallback xmlns="">
          <p:sp>
            <p:nvSpPr>
              <p:cNvPr id="30" name="CasellaDiTesto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8954" y="2757265"/>
                <a:ext cx="2788649" cy="701539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566647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2375</TotalTime>
  <Words>1578</Words>
  <Application>Microsoft Office PowerPoint</Application>
  <PresentationFormat>Presentazione su schermo (4:3)</PresentationFormat>
  <Paragraphs>279</Paragraphs>
  <Slides>31</Slides>
  <Notes>17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31</vt:i4>
      </vt:variant>
    </vt:vector>
  </HeadingPairs>
  <TitlesOfParts>
    <vt:vector size="36" baseType="lpstr">
      <vt:lpstr>Arial</vt:lpstr>
      <vt:lpstr>Calibri</vt:lpstr>
      <vt:lpstr>Cambria Math</vt:lpstr>
      <vt:lpstr>Times New Roman</vt:lpstr>
      <vt:lpstr>Office Theme</vt:lpstr>
      <vt:lpstr>   Seismic slip on clay nano-foliation  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University of Manchester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Seismic slip on clay nanofoliation</dc:title>
  <dc:creator>Stefano Aretusini</dc:creator>
  <cp:lastModifiedBy>Stefano Aretusini</cp:lastModifiedBy>
  <cp:revision>215</cp:revision>
  <dcterms:created xsi:type="dcterms:W3CDTF">2016-11-28T10:42:07Z</dcterms:created>
  <dcterms:modified xsi:type="dcterms:W3CDTF">2017-04-25T06:50:13Z</dcterms:modified>
</cp:coreProperties>
</file>