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0" r:id="rId1"/>
    <p:sldMasterId id="2147483721" r:id="rId2"/>
    <p:sldMasterId id="2147483722" r:id="rId3"/>
    <p:sldMasterId id="2147483723" r:id="rId4"/>
    <p:sldMasterId id="2147483724" r:id="rId5"/>
    <p:sldMasterId id="2147483725" r:id="rId6"/>
  </p:sldMasterIdLst>
  <p:notesMasterIdLst>
    <p:notesMasterId r:id="rId6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8" r:id="rId28"/>
    <p:sldId id="279" r:id="rId29"/>
    <p:sldId id="280" r:id="rId30"/>
    <p:sldId id="281" r:id="rId31"/>
    <p:sldId id="282" r:id="rId32"/>
    <p:sldId id="283" r:id="rId33"/>
    <p:sldId id="284" r:id="rId34"/>
    <p:sldId id="285"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B34CB10A-BF8A-47E9-A8F8-0414E40170C1}">
  <a:tblStyle styleId="{B34CB10A-BF8A-47E9-A8F8-0414E40170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576" y="32"/>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76310ea3f_0_428:notes"/>
          <p:cNvSpPr txBox="1">
            <a:spLocks noGrp="1"/>
          </p:cNvSpPr>
          <p:nvPr>
            <p:ph type="body" idx="1"/>
          </p:nvPr>
        </p:nvSpPr>
        <p:spPr>
          <a:xfrm>
            <a:off x="685800" y="4343400"/>
            <a:ext cx="5485800" cy="41142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The topics is devoted to changes of stratospheric O3, in particular in tropics , which has been one of the most discussed issues of the past</a:t>
            </a:r>
            <a:r>
              <a:rPr lang="en-US"/>
              <a:t> </a:t>
            </a:r>
            <a:r>
              <a:rPr lang="en-US" sz="1100" b="0" i="0" u="none" strike="noStrike" cap="none">
                <a:solidFill>
                  <a:srgbClr val="000000"/>
                </a:solidFill>
                <a:latin typeface="Arial"/>
                <a:ea typeface="Arial"/>
                <a:cs typeface="Arial"/>
                <a:sym typeface="Arial"/>
              </a:rPr>
              <a:t> years.</a:t>
            </a:r>
            <a:endParaRPr sz="1100" b="0" i="0" u="none" strike="noStrike" cap="none">
              <a:solidFill>
                <a:srgbClr val="000000"/>
              </a:solidFill>
              <a:latin typeface="Arial"/>
              <a:ea typeface="Arial"/>
              <a:cs typeface="Arial"/>
              <a:sym typeface="Aria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r>
              <a:rPr lang="en-US">
                <a:solidFill>
                  <a:schemeClr val="dk1"/>
                </a:solidFill>
              </a:rPr>
              <a:t>This brings me to importance of this topic, as--&gt;</a:t>
            </a: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Clr>
                <a:schemeClr val="dk1"/>
              </a:buClr>
              <a:buFont typeface="Arial"/>
              <a:buNone/>
            </a:pPr>
            <a:r>
              <a:rPr lang="en-US">
                <a:solidFill>
                  <a:schemeClr val="dk1"/>
                </a:solidFill>
              </a:rPr>
              <a:t>O3 is formed in the tropical middle stratosphere  from the photodissociation of molecular oxygen (and known as a Chapman mechanism because of the most intense sunlight). The high amount of O3 in middle and high latitudes is observed due to BDC.After O3 is formed via Chapman mechanism, it is afterward is meridionally transported via BDC. </a:t>
            </a:r>
            <a:endParaRPr sz="1800">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r>
              <a:rPr lang="en-US">
                <a:solidFill>
                  <a:schemeClr val="dk1"/>
                </a:solidFill>
              </a:rPr>
              <a:t>Recently there have been several studies which showed O3 decrease in trop. mid-stratosphere.   Nevertheless, a key limitation of previous studies is that the reasons of observed changes were not clearly stated or the reasons they provide are not yet confirmed by bservations.  </a:t>
            </a: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None/>
            </a:pPr>
            <a:r>
              <a:rPr lang="en-US">
                <a:solidFill>
                  <a:schemeClr val="dk1"/>
                </a:solidFill>
              </a:rPr>
              <a:t>In our research we associate negative O3 change with positive NO2 change/. Which is essential as mean O3 loss via NOx family coul reach upto 80%. </a:t>
            </a:r>
            <a:endParaRPr>
              <a:solidFill>
                <a:schemeClr val="dk1"/>
              </a:solidFill>
            </a:endParaRPr>
          </a:p>
          <a:p>
            <a:pPr marL="0" lvl="0" indent="0" rtl="0">
              <a:spcBef>
                <a:spcPts val="0"/>
              </a:spcBef>
              <a:spcAft>
                <a:spcPts val="0"/>
              </a:spcAft>
              <a:buNone/>
            </a:pPr>
            <a:endParaRPr>
              <a:solidFill>
                <a:schemeClr val="dk1"/>
              </a:solidFill>
            </a:endParaRPr>
          </a:p>
        </p:txBody>
      </p:sp>
      <p:sp>
        <p:nvSpPr>
          <p:cNvPr id="301" name="Google Shape;301;g376310ea3f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2eb71a701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92" name="Google Shape;592;g32eb71a701_0_1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2eb71a701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37" name="Google Shape;637;g32eb71a701_0_2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76310ea3f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82" name="Google Shape;682;g376310ea3f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2eb71a701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18" name="Google Shape;718;g32eb71a701_0_2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69ba5cee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62" name="Google Shape;762;g369ba5cee0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69ba5cee0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807" name="Google Shape;807;g369ba5cee0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16ed809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853" name="Google Shape;853;g35f16ed809_0_1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369ba5cee0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879" name="Google Shape;879;g369ba5cee0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3" name="Google Shape;91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2" name="Google Shape;9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76310ea3f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76310ea3f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In particular we found that  ….</a:t>
            </a:r>
            <a:endParaRPr/>
          </a:p>
          <a:p>
            <a:pPr marL="0" lvl="0" indent="0">
              <a:spcBef>
                <a:spcPts val="0"/>
              </a:spcBef>
              <a:spcAft>
                <a:spcPts val="0"/>
              </a:spcAft>
              <a:buNone/>
            </a:pPr>
            <a:r>
              <a:rPr lang="en-US">
                <a:solidFill>
                  <a:schemeClr val="dk1"/>
                </a:solidFill>
              </a:rPr>
              <a:t>AoA - </a:t>
            </a:r>
            <a:r>
              <a:rPr lang="en-US"/>
              <a:t>Commonly used metrics of BDC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76310ea3f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65" name="Google Shape;965;g376310ea3f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5f4ca33f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5f4ca33f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732fcc55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732fcc55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76310ea3f_0_8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376310ea3f_0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69ba5cee0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369ba5cee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2eb71a70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2eb71a70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\mu+ \omega t + \sum_{j=1}^{4} (\beta _{1j}sin(\frac{2\pi jt}{12})+ \beta _{2j}cos(\frac{2\pi jt}{12})) +R(t)</a:t>
            </a:r>
            <a:endParaRPr/>
          </a:p>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7" name="Google Shape;109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9" name="Google Shape;110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73266ca5b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127" name="Google Shape;1127;g373266ca5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373266ca5b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142" name="Google Shape;1142;g373266ca5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76310ea3f_0_0:notes"/>
          <p:cNvSpPr txBox="1">
            <a:spLocks noGrp="1"/>
          </p:cNvSpPr>
          <p:nvPr>
            <p:ph type="body" idx="1"/>
          </p:nvPr>
        </p:nvSpPr>
        <p:spPr>
          <a:xfrm>
            <a:off x="685800" y="4343400"/>
            <a:ext cx="5485800" cy="41142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The topics is devoted to changes of stratospheric O3, in particular in tropics , which has been one of the most discussed issues of the past 40 years.</a:t>
            </a:r>
            <a:endParaRPr sz="1800" b="0" i="0" u="none" strike="noStrike" cap="none"/>
          </a:p>
        </p:txBody>
      </p:sp>
      <p:sp>
        <p:nvSpPr>
          <p:cNvPr id="355" name="Google Shape;355;g376310ea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73266ca5b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169" name="Google Shape;1169;g373266ca5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5" name="Google Shape;118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8" name="Google Shape;119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732fcc55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3732fcc55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1" name="Google Shape;122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369ba5cee0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234" name="Google Shape;1234;g369ba5cee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4" name="Google Shape;125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8" name="Google Shape;126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732fcc556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3732fcc55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9" name="Google Shape;128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76310ea3f_0_88:notes"/>
          <p:cNvSpPr txBox="1">
            <a:spLocks noGrp="1"/>
          </p:cNvSpPr>
          <p:nvPr>
            <p:ph type="body" idx="1"/>
          </p:nvPr>
        </p:nvSpPr>
        <p:spPr>
          <a:xfrm>
            <a:off x="685800" y="4343400"/>
            <a:ext cx="5485800" cy="411420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Most of earth’s atmospheric O3 (about 90%) is found in the stratosphere. </a:t>
            </a:r>
            <a:endParaRPr sz="1800" b="0" i="0" u="none" strike="noStrike" cap="none"/>
          </a:p>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Tropical stratosphere is an important area, in terms of O3 formation from the photodissociation of molecular oxygen (and known as a Chapman mechanism because of the most intense sunlight). The high amount of O3 in middle and high latitudes is observed due to BDC. This is how protecting O3 layer formed, which absorbs virtually all of the solar ultraviolet radiation of wavelengths between 240 and 290 nm (destroys unicellular organisms) and biologically active (UV-B), which causes skin cancer.</a:t>
            </a:r>
            <a:endParaRPr sz="1800" b="0" i="0" u="none" strike="noStrike" cap="none"/>
          </a:p>
          <a:p>
            <a:pPr marL="0" marR="0" lvl="0" indent="0" algn="l" rtl="0">
              <a:lnSpc>
                <a:spcPct val="100000"/>
              </a:lnSpc>
              <a:spcBef>
                <a:spcPts val="0"/>
              </a:spcBef>
              <a:spcAft>
                <a:spcPts val="0"/>
              </a:spcAft>
              <a:buNone/>
            </a:pPr>
            <a:endParaRPr sz="1800" b="0" i="0" u="none" strike="noStrike" cap="none"/>
          </a:p>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 </a:t>
            </a:r>
            <a:endParaRPr sz="1800" b="0" i="0" u="none" strike="noStrike" cap="none"/>
          </a:p>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Thus, any changes in O3 in this tropical stratosphere can affect its distribution.  </a:t>
            </a:r>
            <a:endParaRPr sz="1800" b="0" i="0" u="none" strike="noStrike" cap="none"/>
          </a:p>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 Although, O3 is not transported from the troposphere, as its lifetime is not long enough</a:t>
            </a:r>
            <a:endParaRPr sz="1800" b="0" i="0" u="none" strike="noStrike" cap="none"/>
          </a:p>
          <a:p>
            <a:pPr marL="0" marR="0" lvl="0" indent="0" algn="l" rtl="0">
              <a:lnSpc>
                <a:spcPct val="100000"/>
              </a:lnSpc>
              <a:spcBef>
                <a:spcPts val="0"/>
              </a:spcBef>
              <a:spcAft>
                <a:spcPts val="0"/>
              </a:spcAft>
              <a:buNone/>
            </a:pPr>
            <a:endParaRPr sz="1800" b="0" i="0" u="none" strike="noStrike" cap="none"/>
          </a:p>
          <a:p>
            <a:pPr marL="0" marR="0" lvl="0" indent="0" algn="l" rtl="0">
              <a:lnSpc>
                <a:spcPct val="100000"/>
              </a:lnSpc>
              <a:spcBef>
                <a:spcPts val="0"/>
              </a:spcBef>
              <a:spcAft>
                <a:spcPts val="0"/>
              </a:spcAft>
              <a:buNone/>
            </a:pPr>
            <a:r>
              <a:rPr lang="en-US" sz="1100" b="0" i="0" u="none" strike="noStrike" cap="none">
                <a:latin typeface="Arial"/>
                <a:ea typeface="Arial"/>
                <a:cs typeface="Arial"/>
                <a:sym typeface="Arial"/>
              </a:rPr>
              <a:t>After O3 is formed via Chapman mechanism, it is afterward is meridionally transported via BDC. BDC is … </a:t>
            </a:r>
            <a:endParaRPr sz="1800" b="0" i="0" u="none" strike="noStrike" cap="none"/>
          </a:p>
        </p:txBody>
      </p:sp>
      <p:sp>
        <p:nvSpPr>
          <p:cNvPr id="396" name="Google Shape;396;g376310ea3f_0_88: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6" name="Google Shape;130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3" name="Google Shape;132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3732fcc556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3732fcc55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47" name="Google Shape;134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59" name="Google Shape;135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1" name="Google Shape;137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3732fcc556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3732fcc55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732fcc55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3732fcc55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732fcc55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3732fcc55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732fcc55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732fcc55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76310ea3f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431" name="Google Shape;431;g376310ea3f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732fcc55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732fcc55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3732fcc556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3732fcc55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732fcc55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3732fcc55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3732fcc55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3732fcc55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3732fcc55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3732fcc55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3732fcc55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3732fcc55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Google Shape;46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2eb71a701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86" name="Google Shape;486;g32eb71a701_0_1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2eb71a701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15" name="Google Shape;515;g32eb71a701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2eb71a701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51" name="Google Shape;551;g32eb71a701_0_2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2"/>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0" name="Google Shape;40;p11"/>
          <p:cNvSpPr txBox="1">
            <a:spLocks noGrp="1"/>
          </p:cNvSpPr>
          <p:nvPr>
            <p:ph type="body" idx="1"/>
          </p:nvPr>
        </p:nvSpPr>
        <p:spPr>
          <a:xfrm>
            <a:off x="311760" y="1152360"/>
            <a:ext cx="851976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1" name="Google Shape;41;p11"/>
          <p:cNvSpPr txBox="1">
            <a:spLocks noGrp="1"/>
          </p:cNvSpPr>
          <p:nvPr>
            <p:ph type="body" idx="2"/>
          </p:nvPr>
        </p:nvSpPr>
        <p:spPr>
          <a:xfrm>
            <a:off x="311760" y="2936520"/>
            <a:ext cx="851976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2"/>
        <p:cNvGrpSpPr/>
        <p:nvPr/>
      </p:nvGrpSpPr>
      <p:grpSpPr>
        <a:xfrm>
          <a:off x="0" y="0"/>
          <a:ext cx="0" cy="0"/>
          <a:chOff x="0" y="0"/>
          <a:chExt cx="0" cy="0"/>
        </a:xfrm>
      </p:grpSpPr>
      <p:sp>
        <p:nvSpPr>
          <p:cNvPr id="43" name="Google Shape;43;p12"/>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4" name="Google Shape;44;p12"/>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5" name="Google Shape;45;p12"/>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6" name="Google Shape;46;p12"/>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7" name="Google Shape;47;p12"/>
          <p:cNvSpPr txBox="1">
            <a:spLocks noGrp="1"/>
          </p:cNvSpPr>
          <p:nvPr>
            <p:ph type="body" idx="4"/>
          </p:nvPr>
        </p:nvSpPr>
        <p:spPr>
          <a:xfrm>
            <a:off x="311760" y="293652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0" name="Google Shape;50;p13"/>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1" name="Google Shape;51;p13"/>
          <p:cNvSpPr txBox="1">
            <a:spLocks noGrp="1"/>
          </p:cNvSpPr>
          <p:nvPr>
            <p:ph type="body" idx="2"/>
          </p:nvPr>
        </p:nvSpPr>
        <p:spPr>
          <a:xfrm>
            <a:off x="311760" y="1152360"/>
            <a:ext cx="851976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52" name="Google Shape;52;p13"/>
          <p:cNvPicPr preferRelativeResize="0"/>
          <p:nvPr/>
        </p:nvPicPr>
        <p:blipFill rotWithShape="1">
          <a:blip r:embed="rId2">
            <a:alphaModFix/>
          </a:blip>
          <a:srcRect/>
          <a:stretch/>
        </p:blipFill>
        <p:spPr>
          <a:xfrm>
            <a:off x="2431080" y="1152360"/>
            <a:ext cx="4280760" cy="3415680"/>
          </a:xfrm>
          <a:prstGeom prst="rect">
            <a:avLst/>
          </a:prstGeom>
          <a:noFill/>
          <a:ln>
            <a:noFill/>
          </a:ln>
        </p:spPr>
      </p:pic>
      <p:pic>
        <p:nvPicPr>
          <p:cNvPr id="53" name="Google Shape;53;p13"/>
          <p:cNvPicPr preferRelativeResize="0"/>
          <p:nvPr/>
        </p:nvPicPr>
        <p:blipFill rotWithShape="1">
          <a:blip r:embed="rId2">
            <a:alphaModFix/>
          </a:blip>
          <a:srcRect/>
          <a:stretch/>
        </p:blipFill>
        <p:spPr>
          <a:xfrm>
            <a:off x="2431080" y="1152360"/>
            <a:ext cx="4280760" cy="34156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0" name="Google Shape;60;p16"/>
          <p:cNvSpPr txBox="1">
            <a:spLocks noGrp="1"/>
          </p:cNvSpPr>
          <p:nvPr>
            <p:ph type="subTitle" idx="1"/>
          </p:nvPr>
        </p:nvSpPr>
        <p:spPr>
          <a:xfrm>
            <a:off x="311760" y="1152360"/>
            <a:ext cx="8519760" cy="341568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3" name="Google Shape;63;p17"/>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6" name="Google Shape;66;p18"/>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67" name="Google Shape;67;p18"/>
          <p:cNvSpPr txBox="1">
            <a:spLocks noGrp="1"/>
          </p:cNvSpPr>
          <p:nvPr>
            <p:ph type="body" idx="2"/>
          </p:nvPr>
        </p:nvSpPr>
        <p:spPr>
          <a:xfrm>
            <a:off x="467712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0"/>
        <p:cNvGrpSpPr/>
        <p:nvPr/>
      </p:nvGrpSpPr>
      <p:grpSpPr>
        <a:xfrm>
          <a:off x="0" y="0"/>
          <a:ext cx="0" cy="0"/>
          <a:chOff x="0" y="0"/>
          <a:chExt cx="0" cy="0"/>
        </a:xfrm>
      </p:grpSpPr>
      <p:sp>
        <p:nvSpPr>
          <p:cNvPr id="71" name="Google Shape;71;p20"/>
          <p:cNvSpPr txBox="1">
            <a:spLocks noGrp="1"/>
          </p:cNvSpPr>
          <p:nvPr>
            <p:ph type="subTitle" idx="1"/>
          </p:nvPr>
        </p:nvSpPr>
        <p:spPr>
          <a:xfrm>
            <a:off x="311760" y="444960"/>
            <a:ext cx="8519760" cy="26528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4" name="Google Shape;74;p21"/>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5" name="Google Shape;75;p21"/>
          <p:cNvSpPr txBox="1">
            <a:spLocks noGrp="1"/>
          </p:cNvSpPr>
          <p:nvPr>
            <p:ph type="body" idx="2"/>
          </p:nvPr>
        </p:nvSpPr>
        <p:spPr>
          <a:xfrm>
            <a:off x="31176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6" name="Google Shape;76;p21"/>
          <p:cNvSpPr txBox="1">
            <a:spLocks noGrp="1"/>
          </p:cNvSpPr>
          <p:nvPr>
            <p:ph type="body" idx="3"/>
          </p:nvPr>
        </p:nvSpPr>
        <p:spPr>
          <a:xfrm>
            <a:off x="467712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9" name="Google Shape;79;p22"/>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0" name="Google Shape;80;p22"/>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1" name="Google Shape;81;p22"/>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4" name="Google Shape;84;p23"/>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5" name="Google Shape;85;p23"/>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6" name="Google Shape;86;p23"/>
          <p:cNvSpPr txBox="1">
            <a:spLocks noGrp="1"/>
          </p:cNvSpPr>
          <p:nvPr>
            <p:ph type="body" idx="3"/>
          </p:nvPr>
        </p:nvSpPr>
        <p:spPr>
          <a:xfrm>
            <a:off x="311760" y="293652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9" name="Google Shape;89;p24"/>
          <p:cNvSpPr txBox="1">
            <a:spLocks noGrp="1"/>
          </p:cNvSpPr>
          <p:nvPr>
            <p:ph type="body" idx="1"/>
          </p:nvPr>
        </p:nvSpPr>
        <p:spPr>
          <a:xfrm>
            <a:off x="311760" y="115236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0" name="Google Shape;90;p24"/>
          <p:cNvSpPr txBox="1">
            <a:spLocks noGrp="1"/>
          </p:cNvSpPr>
          <p:nvPr>
            <p:ph type="body" idx="2"/>
          </p:nvPr>
        </p:nvSpPr>
        <p:spPr>
          <a:xfrm>
            <a:off x="311760" y="293652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3" name="Google Shape;93;p25"/>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4" name="Google Shape;94;p25"/>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5" name="Google Shape;95;p25"/>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6" name="Google Shape;96;p25"/>
          <p:cNvSpPr txBox="1">
            <a:spLocks noGrp="1"/>
          </p:cNvSpPr>
          <p:nvPr>
            <p:ph type="body" idx="4"/>
          </p:nvPr>
        </p:nvSpPr>
        <p:spPr>
          <a:xfrm>
            <a:off x="31176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9" name="Google Shape;99;p26"/>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0" name="Google Shape;100;p26"/>
          <p:cNvSpPr txBox="1">
            <a:spLocks noGrp="1"/>
          </p:cNvSpPr>
          <p:nvPr>
            <p:ph type="body" idx="2"/>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101" name="Google Shape;101;p26"/>
          <p:cNvPicPr preferRelativeResize="0"/>
          <p:nvPr/>
        </p:nvPicPr>
        <p:blipFill rotWithShape="1">
          <a:blip r:embed="rId2">
            <a:alphaModFix/>
          </a:blip>
          <a:srcRect/>
          <a:stretch/>
        </p:blipFill>
        <p:spPr>
          <a:xfrm>
            <a:off x="2431080" y="1152360"/>
            <a:ext cx="4280760" cy="3415680"/>
          </a:xfrm>
          <a:prstGeom prst="rect">
            <a:avLst/>
          </a:prstGeom>
          <a:noFill/>
          <a:ln>
            <a:noFill/>
          </a:ln>
        </p:spPr>
      </p:pic>
      <p:pic>
        <p:nvPicPr>
          <p:cNvPr id="102" name="Google Shape;102;p26"/>
          <p:cNvPicPr preferRelativeResize="0"/>
          <p:nvPr/>
        </p:nvPicPr>
        <p:blipFill rotWithShape="1">
          <a:blip r:embed="rId2">
            <a:alphaModFix/>
          </a:blip>
          <a:srcRect/>
          <a:stretch/>
        </p:blipFill>
        <p:spPr>
          <a:xfrm>
            <a:off x="2431080" y="1152360"/>
            <a:ext cx="4280760" cy="341568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0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9" name="Google Shape;109;p29"/>
          <p:cNvSpPr txBox="1">
            <a:spLocks noGrp="1"/>
          </p:cNvSpPr>
          <p:nvPr>
            <p:ph type="subTitle" idx="1"/>
          </p:nvPr>
        </p:nvSpPr>
        <p:spPr>
          <a:xfrm>
            <a:off x="311760" y="1152360"/>
            <a:ext cx="8519760" cy="341568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10"/>
        <p:cNvGrpSpPr/>
        <p:nvPr/>
      </p:nvGrpSpPr>
      <p:grpSpPr>
        <a:xfrm>
          <a:off x="0" y="0"/>
          <a:ext cx="0" cy="0"/>
          <a:chOff x="0" y="0"/>
          <a:chExt cx="0" cy="0"/>
        </a:xfrm>
      </p:grpSpPr>
      <p:sp>
        <p:nvSpPr>
          <p:cNvPr id="111" name="Google Shape;111;p30"/>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2" name="Google Shape;112;p30"/>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5" name="Google Shape;115;p31"/>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6" name="Google Shape;116;p31"/>
          <p:cNvSpPr txBox="1">
            <a:spLocks noGrp="1"/>
          </p:cNvSpPr>
          <p:nvPr>
            <p:ph type="body" idx="2"/>
          </p:nvPr>
        </p:nvSpPr>
        <p:spPr>
          <a:xfrm>
            <a:off x="467712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32"/>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4"/>
          <p:cNvSpPr txBox="1">
            <a:spLocks noGrp="1"/>
          </p:cNvSpPr>
          <p:nvPr>
            <p:ph type="subTitle" idx="1"/>
          </p:nvPr>
        </p:nvSpPr>
        <p:spPr>
          <a:xfrm>
            <a:off x="311760" y="1152360"/>
            <a:ext cx="8519760" cy="341568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19"/>
        <p:cNvGrpSpPr/>
        <p:nvPr/>
      </p:nvGrpSpPr>
      <p:grpSpPr>
        <a:xfrm>
          <a:off x="0" y="0"/>
          <a:ext cx="0" cy="0"/>
          <a:chOff x="0" y="0"/>
          <a:chExt cx="0" cy="0"/>
        </a:xfrm>
      </p:grpSpPr>
      <p:sp>
        <p:nvSpPr>
          <p:cNvPr id="120" name="Google Shape;120;p33"/>
          <p:cNvSpPr txBox="1">
            <a:spLocks noGrp="1"/>
          </p:cNvSpPr>
          <p:nvPr>
            <p:ph type="subTitle" idx="1"/>
          </p:nvPr>
        </p:nvSpPr>
        <p:spPr>
          <a:xfrm>
            <a:off x="311760" y="444960"/>
            <a:ext cx="8519760" cy="26528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21"/>
        <p:cNvGrpSpPr/>
        <p:nvPr/>
      </p:nvGrpSpPr>
      <p:grpSpPr>
        <a:xfrm>
          <a:off x="0" y="0"/>
          <a:ext cx="0" cy="0"/>
          <a:chOff x="0" y="0"/>
          <a:chExt cx="0" cy="0"/>
        </a:xfrm>
      </p:grpSpPr>
      <p:sp>
        <p:nvSpPr>
          <p:cNvPr id="122" name="Google Shape;122;p34"/>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3" name="Google Shape;123;p34"/>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4" name="Google Shape;124;p34"/>
          <p:cNvSpPr txBox="1">
            <a:spLocks noGrp="1"/>
          </p:cNvSpPr>
          <p:nvPr>
            <p:ph type="body" idx="2"/>
          </p:nvPr>
        </p:nvSpPr>
        <p:spPr>
          <a:xfrm>
            <a:off x="31176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5" name="Google Shape;125;p34"/>
          <p:cNvSpPr txBox="1">
            <a:spLocks noGrp="1"/>
          </p:cNvSpPr>
          <p:nvPr>
            <p:ph type="body" idx="3"/>
          </p:nvPr>
        </p:nvSpPr>
        <p:spPr>
          <a:xfrm>
            <a:off x="467712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26"/>
        <p:cNvGrpSpPr/>
        <p:nvPr/>
      </p:nvGrpSpPr>
      <p:grpSpPr>
        <a:xfrm>
          <a:off x="0" y="0"/>
          <a:ext cx="0" cy="0"/>
          <a:chOff x="0" y="0"/>
          <a:chExt cx="0" cy="0"/>
        </a:xfrm>
      </p:grpSpPr>
      <p:sp>
        <p:nvSpPr>
          <p:cNvPr id="127" name="Google Shape;127;p35"/>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35"/>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9" name="Google Shape;129;p35"/>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0" name="Google Shape;130;p35"/>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31"/>
        <p:cNvGrpSpPr/>
        <p:nvPr/>
      </p:nvGrpSpPr>
      <p:grpSpPr>
        <a:xfrm>
          <a:off x="0" y="0"/>
          <a:ext cx="0" cy="0"/>
          <a:chOff x="0" y="0"/>
          <a:chExt cx="0" cy="0"/>
        </a:xfrm>
      </p:grpSpPr>
      <p:sp>
        <p:nvSpPr>
          <p:cNvPr id="132" name="Google Shape;132;p36"/>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3" name="Google Shape;133;p36"/>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4" name="Google Shape;134;p36"/>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5" name="Google Shape;135;p36"/>
          <p:cNvSpPr txBox="1">
            <a:spLocks noGrp="1"/>
          </p:cNvSpPr>
          <p:nvPr>
            <p:ph type="body" idx="3"/>
          </p:nvPr>
        </p:nvSpPr>
        <p:spPr>
          <a:xfrm>
            <a:off x="311760" y="293652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36"/>
        <p:cNvGrpSpPr/>
        <p:nvPr/>
      </p:nvGrpSpPr>
      <p:grpSpPr>
        <a:xfrm>
          <a:off x="0" y="0"/>
          <a:ext cx="0" cy="0"/>
          <a:chOff x="0" y="0"/>
          <a:chExt cx="0" cy="0"/>
        </a:xfrm>
      </p:grpSpPr>
      <p:sp>
        <p:nvSpPr>
          <p:cNvPr id="137" name="Google Shape;137;p37"/>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8" name="Google Shape;138;p37"/>
          <p:cNvSpPr txBox="1">
            <a:spLocks noGrp="1"/>
          </p:cNvSpPr>
          <p:nvPr>
            <p:ph type="body" idx="1"/>
          </p:nvPr>
        </p:nvSpPr>
        <p:spPr>
          <a:xfrm>
            <a:off x="311760" y="115236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9" name="Google Shape;139;p37"/>
          <p:cNvSpPr txBox="1">
            <a:spLocks noGrp="1"/>
          </p:cNvSpPr>
          <p:nvPr>
            <p:ph type="body" idx="2"/>
          </p:nvPr>
        </p:nvSpPr>
        <p:spPr>
          <a:xfrm>
            <a:off x="311760" y="2936520"/>
            <a:ext cx="851976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40"/>
        <p:cNvGrpSpPr/>
        <p:nvPr/>
      </p:nvGrpSpPr>
      <p:grpSpPr>
        <a:xfrm>
          <a:off x="0" y="0"/>
          <a:ext cx="0" cy="0"/>
          <a:chOff x="0" y="0"/>
          <a:chExt cx="0" cy="0"/>
        </a:xfrm>
      </p:grpSpPr>
      <p:sp>
        <p:nvSpPr>
          <p:cNvPr id="141" name="Google Shape;141;p38"/>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2" name="Google Shape;142;p38"/>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43" name="Google Shape;143;p38"/>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44" name="Google Shape;144;p38"/>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45" name="Google Shape;145;p38"/>
          <p:cNvSpPr txBox="1">
            <a:spLocks noGrp="1"/>
          </p:cNvSpPr>
          <p:nvPr>
            <p:ph type="body" idx="4"/>
          </p:nvPr>
        </p:nvSpPr>
        <p:spPr>
          <a:xfrm>
            <a:off x="311760" y="2936520"/>
            <a:ext cx="415728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46"/>
        <p:cNvGrpSpPr/>
        <p:nvPr/>
      </p:nvGrpSpPr>
      <p:grpSpPr>
        <a:xfrm>
          <a:off x="0" y="0"/>
          <a:ext cx="0" cy="0"/>
          <a:chOff x="0" y="0"/>
          <a:chExt cx="0" cy="0"/>
        </a:xfrm>
      </p:grpSpPr>
      <p:sp>
        <p:nvSpPr>
          <p:cNvPr id="147" name="Google Shape;147;p39"/>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8" name="Google Shape;148;p39"/>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49" name="Google Shape;149;p39"/>
          <p:cNvSpPr txBox="1">
            <a:spLocks noGrp="1"/>
          </p:cNvSpPr>
          <p:nvPr>
            <p:ph type="body" idx="2"/>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150" name="Google Shape;150;p39"/>
          <p:cNvPicPr preferRelativeResize="0"/>
          <p:nvPr/>
        </p:nvPicPr>
        <p:blipFill rotWithShape="1">
          <a:blip r:embed="rId2">
            <a:alphaModFix/>
          </a:blip>
          <a:srcRect/>
          <a:stretch/>
        </p:blipFill>
        <p:spPr>
          <a:xfrm>
            <a:off x="2431080" y="1152360"/>
            <a:ext cx="4280760" cy="3415680"/>
          </a:xfrm>
          <a:prstGeom prst="rect">
            <a:avLst/>
          </a:prstGeom>
          <a:noFill/>
          <a:ln>
            <a:noFill/>
          </a:ln>
        </p:spPr>
      </p:pic>
      <p:pic>
        <p:nvPicPr>
          <p:cNvPr id="151" name="Google Shape;151;p39"/>
          <p:cNvPicPr preferRelativeResize="0"/>
          <p:nvPr/>
        </p:nvPicPr>
        <p:blipFill rotWithShape="1">
          <a:blip r:embed="rId2">
            <a:alphaModFix/>
          </a:blip>
          <a:srcRect/>
          <a:stretch/>
        </p:blipFill>
        <p:spPr>
          <a:xfrm>
            <a:off x="2431080" y="1152360"/>
            <a:ext cx="4280760" cy="34156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6"/>
        <p:cNvGrpSpPr/>
        <p:nvPr/>
      </p:nvGrpSpPr>
      <p:grpSpPr>
        <a:xfrm>
          <a:off x="0" y="0"/>
          <a:ext cx="0" cy="0"/>
          <a:chOff x="0" y="0"/>
          <a:chExt cx="0" cy="0"/>
        </a:xfrm>
      </p:grpSpPr>
      <p:sp>
        <p:nvSpPr>
          <p:cNvPr id="157" name="Google Shape;157;p42"/>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58" name="Google Shape;158;p42"/>
          <p:cNvSpPr txBox="1">
            <a:spLocks noGrp="1"/>
          </p:cNvSpPr>
          <p:nvPr>
            <p:ph type="subTitle" idx="1"/>
          </p:nvPr>
        </p:nvSpPr>
        <p:spPr>
          <a:xfrm>
            <a:off x="311760" y="1152360"/>
            <a:ext cx="8519700" cy="34158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9"/>
        <p:cNvGrpSpPr/>
        <p:nvPr/>
      </p:nvGrpSpPr>
      <p:grpSpPr>
        <a:xfrm>
          <a:off x="0" y="0"/>
          <a:ext cx="0" cy="0"/>
          <a:chOff x="0" y="0"/>
          <a:chExt cx="0" cy="0"/>
        </a:xfrm>
      </p:grpSpPr>
      <p:sp>
        <p:nvSpPr>
          <p:cNvPr id="160" name="Google Shape;160;p43"/>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61" name="Google Shape;161;p43"/>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 name="Google Shape;17;p5"/>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 name="Google Shape;18;p5"/>
          <p:cNvSpPr txBox="1">
            <a:spLocks noGrp="1"/>
          </p:cNvSpPr>
          <p:nvPr>
            <p:ph type="body" idx="2"/>
          </p:nvPr>
        </p:nvSpPr>
        <p:spPr>
          <a:xfrm>
            <a:off x="4677120" y="1152360"/>
            <a:ext cx="415728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62"/>
        <p:cNvGrpSpPr/>
        <p:nvPr/>
      </p:nvGrpSpPr>
      <p:grpSpPr>
        <a:xfrm>
          <a:off x="0" y="0"/>
          <a:ext cx="0" cy="0"/>
          <a:chOff x="0" y="0"/>
          <a:chExt cx="0" cy="0"/>
        </a:xfrm>
      </p:grpSpPr>
      <p:sp>
        <p:nvSpPr>
          <p:cNvPr id="163" name="Google Shape;163;p44"/>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64" name="Google Shape;164;p44"/>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65" name="Google Shape;165;p44"/>
          <p:cNvSpPr txBox="1">
            <a:spLocks noGrp="1"/>
          </p:cNvSpPr>
          <p:nvPr>
            <p:ph type="body" idx="2"/>
          </p:nvPr>
        </p:nvSpPr>
        <p:spPr>
          <a:xfrm>
            <a:off x="467712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45"/>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68"/>
        <p:cNvGrpSpPr/>
        <p:nvPr/>
      </p:nvGrpSpPr>
      <p:grpSpPr>
        <a:xfrm>
          <a:off x="0" y="0"/>
          <a:ext cx="0" cy="0"/>
          <a:chOff x="0" y="0"/>
          <a:chExt cx="0" cy="0"/>
        </a:xfrm>
      </p:grpSpPr>
      <p:sp>
        <p:nvSpPr>
          <p:cNvPr id="169" name="Google Shape;169;p46"/>
          <p:cNvSpPr txBox="1">
            <a:spLocks noGrp="1"/>
          </p:cNvSpPr>
          <p:nvPr>
            <p:ph type="subTitle" idx="1"/>
          </p:nvPr>
        </p:nvSpPr>
        <p:spPr>
          <a:xfrm>
            <a:off x="311760" y="444960"/>
            <a:ext cx="8519700" cy="2652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70"/>
        <p:cNvGrpSpPr/>
        <p:nvPr/>
      </p:nvGrpSpPr>
      <p:grpSpPr>
        <a:xfrm>
          <a:off x="0" y="0"/>
          <a:ext cx="0" cy="0"/>
          <a:chOff x="0" y="0"/>
          <a:chExt cx="0" cy="0"/>
        </a:xfrm>
      </p:grpSpPr>
      <p:sp>
        <p:nvSpPr>
          <p:cNvPr id="171" name="Google Shape;171;p47"/>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2" name="Google Shape;172;p47"/>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3" name="Google Shape;173;p47"/>
          <p:cNvSpPr txBox="1">
            <a:spLocks noGrp="1"/>
          </p:cNvSpPr>
          <p:nvPr>
            <p:ph type="body" idx="2"/>
          </p:nvPr>
        </p:nvSpPr>
        <p:spPr>
          <a:xfrm>
            <a:off x="31176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4" name="Google Shape;174;p47"/>
          <p:cNvSpPr txBox="1">
            <a:spLocks noGrp="1"/>
          </p:cNvSpPr>
          <p:nvPr>
            <p:ph type="body" idx="3"/>
          </p:nvPr>
        </p:nvSpPr>
        <p:spPr>
          <a:xfrm>
            <a:off x="467712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75"/>
        <p:cNvGrpSpPr/>
        <p:nvPr/>
      </p:nvGrpSpPr>
      <p:grpSpPr>
        <a:xfrm>
          <a:off x="0" y="0"/>
          <a:ext cx="0" cy="0"/>
          <a:chOff x="0" y="0"/>
          <a:chExt cx="0" cy="0"/>
        </a:xfrm>
      </p:grpSpPr>
      <p:sp>
        <p:nvSpPr>
          <p:cNvPr id="176" name="Google Shape;176;p48"/>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7" name="Google Shape;177;p48"/>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8" name="Google Shape;178;p48"/>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9" name="Google Shape;179;p48"/>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80"/>
        <p:cNvGrpSpPr/>
        <p:nvPr/>
      </p:nvGrpSpPr>
      <p:grpSpPr>
        <a:xfrm>
          <a:off x="0" y="0"/>
          <a:ext cx="0" cy="0"/>
          <a:chOff x="0" y="0"/>
          <a:chExt cx="0" cy="0"/>
        </a:xfrm>
      </p:grpSpPr>
      <p:sp>
        <p:nvSpPr>
          <p:cNvPr id="181" name="Google Shape;181;p49"/>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2" name="Google Shape;182;p49"/>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3" name="Google Shape;183;p49"/>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4" name="Google Shape;184;p49"/>
          <p:cNvSpPr txBox="1">
            <a:spLocks noGrp="1"/>
          </p:cNvSpPr>
          <p:nvPr>
            <p:ph type="body" idx="3"/>
          </p:nvPr>
        </p:nvSpPr>
        <p:spPr>
          <a:xfrm>
            <a:off x="311760" y="293652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85"/>
        <p:cNvGrpSpPr/>
        <p:nvPr/>
      </p:nvGrpSpPr>
      <p:grpSpPr>
        <a:xfrm>
          <a:off x="0" y="0"/>
          <a:ext cx="0" cy="0"/>
          <a:chOff x="0" y="0"/>
          <a:chExt cx="0" cy="0"/>
        </a:xfrm>
      </p:grpSpPr>
      <p:sp>
        <p:nvSpPr>
          <p:cNvPr id="186" name="Google Shape;186;p50"/>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7" name="Google Shape;187;p50"/>
          <p:cNvSpPr txBox="1">
            <a:spLocks noGrp="1"/>
          </p:cNvSpPr>
          <p:nvPr>
            <p:ph type="body" idx="1"/>
          </p:nvPr>
        </p:nvSpPr>
        <p:spPr>
          <a:xfrm>
            <a:off x="311760" y="115236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8" name="Google Shape;188;p50"/>
          <p:cNvSpPr txBox="1">
            <a:spLocks noGrp="1"/>
          </p:cNvSpPr>
          <p:nvPr>
            <p:ph type="body" idx="2"/>
          </p:nvPr>
        </p:nvSpPr>
        <p:spPr>
          <a:xfrm>
            <a:off x="311760" y="293652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89"/>
        <p:cNvGrpSpPr/>
        <p:nvPr/>
      </p:nvGrpSpPr>
      <p:grpSpPr>
        <a:xfrm>
          <a:off x="0" y="0"/>
          <a:ext cx="0" cy="0"/>
          <a:chOff x="0" y="0"/>
          <a:chExt cx="0" cy="0"/>
        </a:xfrm>
      </p:grpSpPr>
      <p:sp>
        <p:nvSpPr>
          <p:cNvPr id="190" name="Google Shape;190;p51"/>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91" name="Google Shape;191;p51"/>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92" name="Google Shape;192;p51"/>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93" name="Google Shape;193;p51"/>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94" name="Google Shape;194;p51"/>
          <p:cNvSpPr txBox="1">
            <a:spLocks noGrp="1"/>
          </p:cNvSpPr>
          <p:nvPr>
            <p:ph type="body" idx="4"/>
          </p:nvPr>
        </p:nvSpPr>
        <p:spPr>
          <a:xfrm>
            <a:off x="31176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95"/>
        <p:cNvGrpSpPr/>
        <p:nvPr/>
      </p:nvGrpSpPr>
      <p:grpSpPr>
        <a:xfrm>
          <a:off x="0" y="0"/>
          <a:ext cx="0" cy="0"/>
          <a:chOff x="0" y="0"/>
          <a:chExt cx="0" cy="0"/>
        </a:xfrm>
      </p:grpSpPr>
      <p:sp>
        <p:nvSpPr>
          <p:cNvPr id="196" name="Google Shape;196;p52"/>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97" name="Google Shape;197;p52"/>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98" name="Google Shape;198;p52"/>
          <p:cNvSpPr txBox="1">
            <a:spLocks noGrp="1"/>
          </p:cNvSpPr>
          <p:nvPr>
            <p:ph type="body" idx="2"/>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199" name="Google Shape;199;p52"/>
          <p:cNvPicPr preferRelativeResize="0"/>
          <p:nvPr/>
        </p:nvPicPr>
        <p:blipFill rotWithShape="1">
          <a:blip r:embed="rId2">
            <a:alphaModFix/>
          </a:blip>
          <a:srcRect/>
          <a:stretch/>
        </p:blipFill>
        <p:spPr>
          <a:xfrm>
            <a:off x="2431080" y="1152360"/>
            <a:ext cx="3210570" cy="2561760"/>
          </a:xfrm>
          <a:prstGeom prst="rect">
            <a:avLst/>
          </a:prstGeom>
          <a:noFill/>
          <a:ln>
            <a:noFill/>
          </a:ln>
        </p:spPr>
      </p:pic>
      <p:pic>
        <p:nvPicPr>
          <p:cNvPr id="200" name="Google Shape;200;p52"/>
          <p:cNvPicPr preferRelativeResize="0"/>
          <p:nvPr/>
        </p:nvPicPr>
        <p:blipFill rotWithShape="1">
          <a:blip r:embed="rId2">
            <a:alphaModFix/>
          </a:blip>
          <a:srcRect/>
          <a:stretch/>
        </p:blipFill>
        <p:spPr>
          <a:xfrm>
            <a:off x="2431080" y="1152360"/>
            <a:ext cx="3210570" cy="25617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0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05"/>
        <p:cNvGrpSpPr/>
        <p:nvPr/>
      </p:nvGrpSpPr>
      <p:grpSpPr>
        <a:xfrm>
          <a:off x="0" y="0"/>
          <a:ext cx="0" cy="0"/>
          <a:chOff x="0" y="0"/>
          <a:chExt cx="0" cy="0"/>
        </a:xfrm>
      </p:grpSpPr>
      <p:sp>
        <p:nvSpPr>
          <p:cNvPr id="206" name="Google Shape;206;p55"/>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7" name="Google Shape;207;p55"/>
          <p:cNvSpPr txBox="1">
            <a:spLocks noGrp="1"/>
          </p:cNvSpPr>
          <p:nvPr>
            <p:ph type="subTitle" idx="1"/>
          </p:nvPr>
        </p:nvSpPr>
        <p:spPr>
          <a:xfrm>
            <a:off x="311760" y="1152360"/>
            <a:ext cx="8519700" cy="34158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08"/>
        <p:cNvGrpSpPr/>
        <p:nvPr/>
      </p:nvGrpSpPr>
      <p:grpSpPr>
        <a:xfrm>
          <a:off x="0" y="0"/>
          <a:ext cx="0" cy="0"/>
          <a:chOff x="0" y="0"/>
          <a:chExt cx="0" cy="0"/>
        </a:xfrm>
      </p:grpSpPr>
      <p:sp>
        <p:nvSpPr>
          <p:cNvPr id="209" name="Google Shape;209;p56"/>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10" name="Google Shape;210;p56"/>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11"/>
        <p:cNvGrpSpPr/>
        <p:nvPr/>
      </p:nvGrpSpPr>
      <p:grpSpPr>
        <a:xfrm>
          <a:off x="0" y="0"/>
          <a:ext cx="0" cy="0"/>
          <a:chOff x="0" y="0"/>
          <a:chExt cx="0" cy="0"/>
        </a:xfrm>
      </p:grpSpPr>
      <p:sp>
        <p:nvSpPr>
          <p:cNvPr id="212" name="Google Shape;212;p57"/>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13" name="Google Shape;213;p57"/>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14" name="Google Shape;214;p57"/>
          <p:cNvSpPr txBox="1">
            <a:spLocks noGrp="1"/>
          </p:cNvSpPr>
          <p:nvPr>
            <p:ph type="body" idx="2"/>
          </p:nvPr>
        </p:nvSpPr>
        <p:spPr>
          <a:xfrm>
            <a:off x="467712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p58"/>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17"/>
        <p:cNvGrpSpPr/>
        <p:nvPr/>
      </p:nvGrpSpPr>
      <p:grpSpPr>
        <a:xfrm>
          <a:off x="0" y="0"/>
          <a:ext cx="0" cy="0"/>
          <a:chOff x="0" y="0"/>
          <a:chExt cx="0" cy="0"/>
        </a:xfrm>
      </p:grpSpPr>
      <p:sp>
        <p:nvSpPr>
          <p:cNvPr id="218" name="Google Shape;218;p59"/>
          <p:cNvSpPr txBox="1">
            <a:spLocks noGrp="1"/>
          </p:cNvSpPr>
          <p:nvPr>
            <p:ph type="subTitle" idx="1"/>
          </p:nvPr>
        </p:nvSpPr>
        <p:spPr>
          <a:xfrm>
            <a:off x="311760" y="444960"/>
            <a:ext cx="8519700" cy="2652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19"/>
        <p:cNvGrpSpPr/>
        <p:nvPr/>
      </p:nvGrpSpPr>
      <p:grpSpPr>
        <a:xfrm>
          <a:off x="0" y="0"/>
          <a:ext cx="0" cy="0"/>
          <a:chOff x="0" y="0"/>
          <a:chExt cx="0" cy="0"/>
        </a:xfrm>
      </p:grpSpPr>
      <p:sp>
        <p:nvSpPr>
          <p:cNvPr id="220" name="Google Shape;220;p60"/>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21" name="Google Shape;221;p60"/>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22" name="Google Shape;222;p60"/>
          <p:cNvSpPr txBox="1">
            <a:spLocks noGrp="1"/>
          </p:cNvSpPr>
          <p:nvPr>
            <p:ph type="body" idx="2"/>
          </p:nvPr>
        </p:nvSpPr>
        <p:spPr>
          <a:xfrm>
            <a:off x="31176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23" name="Google Shape;223;p60"/>
          <p:cNvSpPr txBox="1">
            <a:spLocks noGrp="1"/>
          </p:cNvSpPr>
          <p:nvPr>
            <p:ph type="body" idx="3"/>
          </p:nvPr>
        </p:nvSpPr>
        <p:spPr>
          <a:xfrm>
            <a:off x="467712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24"/>
        <p:cNvGrpSpPr/>
        <p:nvPr/>
      </p:nvGrpSpPr>
      <p:grpSpPr>
        <a:xfrm>
          <a:off x="0" y="0"/>
          <a:ext cx="0" cy="0"/>
          <a:chOff x="0" y="0"/>
          <a:chExt cx="0" cy="0"/>
        </a:xfrm>
      </p:grpSpPr>
      <p:sp>
        <p:nvSpPr>
          <p:cNvPr id="225" name="Google Shape;225;p61"/>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26" name="Google Shape;226;p61"/>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27" name="Google Shape;227;p61"/>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28" name="Google Shape;228;p61"/>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29"/>
        <p:cNvGrpSpPr/>
        <p:nvPr/>
      </p:nvGrpSpPr>
      <p:grpSpPr>
        <a:xfrm>
          <a:off x="0" y="0"/>
          <a:ext cx="0" cy="0"/>
          <a:chOff x="0" y="0"/>
          <a:chExt cx="0" cy="0"/>
        </a:xfrm>
      </p:grpSpPr>
      <p:sp>
        <p:nvSpPr>
          <p:cNvPr id="230" name="Google Shape;230;p62"/>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31" name="Google Shape;231;p62"/>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32" name="Google Shape;232;p62"/>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33" name="Google Shape;233;p62"/>
          <p:cNvSpPr txBox="1">
            <a:spLocks noGrp="1"/>
          </p:cNvSpPr>
          <p:nvPr>
            <p:ph type="body" idx="3"/>
          </p:nvPr>
        </p:nvSpPr>
        <p:spPr>
          <a:xfrm>
            <a:off x="311760" y="293652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34"/>
        <p:cNvGrpSpPr/>
        <p:nvPr/>
      </p:nvGrpSpPr>
      <p:grpSpPr>
        <a:xfrm>
          <a:off x="0" y="0"/>
          <a:ext cx="0" cy="0"/>
          <a:chOff x="0" y="0"/>
          <a:chExt cx="0" cy="0"/>
        </a:xfrm>
      </p:grpSpPr>
      <p:sp>
        <p:nvSpPr>
          <p:cNvPr id="235" name="Google Shape;235;p63"/>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36" name="Google Shape;236;p63"/>
          <p:cNvSpPr txBox="1">
            <a:spLocks noGrp="1"/>
          </p:cNvSpPr>
          <p:nvPr>
            <p:ph type="body" idx="1"/>
          </p:nvPr>
        </p:nvSpPr>
        <p:spPr>
          <a:xfrm>
            <a:off x="311760" y="115236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37" name="Google Shape;237;p63"/>
          <p:cNvSpPr txBox="1">
            <a:spLocks noGrp="1"/>
          </p:cNvSpPr>
          <p:nvPr>
            <p:ph type="body" idx="2"/>
          </p:nvPr>
        </p:nvSpPr>
        <p:spPr>
          <a:xfrm>
            <a:off x="311760" y="2936520"/>
            <a:ext cx="85197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38"/>
        <p:cNvGrpSpPr/>
        <p:nvPr/>
      </p:nvGrpSpPr>
      <p:grpSpPr>
        <a:xfrm>
          <a:off x="0" y="0"/>
          <a:ext cx="0" cy="0"/>
          <a:chOff x="0" y="0"/>
          <a:chExt cx="0" cy="0"/>
        </a:xfrm>
      </p:grpSpPr>
      <p:sp>
        <p:nvSpPr>
          <p:cNvPr id="239" name="Google Shape;239;p64"/>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0" name="Google Shape;240;p64"/>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41" name="Google Shape;241;p64"/>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42" name="Google Shape;242;p64"/>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43" name="Google Shape;243;p64"/>
          <p:cNvSpPr txBox="1">
            <a:spLocks noGrp="1"/>
          </p:cNvSpPr>
          <p:nvPr>
            <p:ph type="body" idx="4"/>
          </p:nvPr>
        </p:nvSpPr>
        <p:spPr>
          <a:xfrm>
            <a:off x="311760" y="2936520"/>
            <a:ext cx="4157400" cy="16290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1"/>
        <p:cNvGrpSpPr/>
        <p:nvPr/>
      </p:nvGrpSpPr>
      <p:grpSpPr>
        <a:xfrm>
          <a:off x="0" y="0"/>
          <a:ext cx="0" cy="0"/>
          <a:chOff x="0" y="0"/>
          <a:chExt cx="0" cy="0"/>
        </a:xfrm>
      </p:grpSpPr>
      <p:sp>
        <p:nvSpPr>
          <p:cNvPr id="22" name="Google Shape;22;p7"/>
          <p:cNvSpPr txBox="1">
            <a:spLocks noGrp="1"/>
          </p:cNvSpPr>
          <p:nvPr>
            <p:ph type="subTitle" idx="1"/>
          </p:nvPr>
        </p:nvSpPr>
        <p:spPr>
          <a:xfrm>
            <a:off x="311760" y="444960"/>
            <a:ext cx="8519760" cy="26528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44"/>
        <p:cNvGrpSpPr/>
        <p:nvPr/>
      </p:nvGrpSpPr>
      <p:grpSpPr>
        <a:xfrm>
          <a:off x="0" y="0"/>
          <a:ext cx="0" cy="0"/>
          <a:chOff x="0" y="0"/>
          <a:chExt cx="0" cy="0"/>
        </a:xfrm>
      </p:grpSpPr>
      <p:sp>
        <p:nvSpPr>
          <p:cNvPr id="245" name="Google Shape;245;p65"/>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6" name="Google Shape;246;p65"/>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47" name="Google Shape;247;p65"/>
          <p:cNvSpPr txBox="1">
            <a:spLocks noGrp="1"/>
          </p:cNvSpPr>
          <p:nvPr>
            <p:ph type="body" idx="2"/>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248" name="Google Shape;248;p65"/>
          <p:cNvPicPr preferRelativeResize="0"/>
          <p:nvPr/>
        </p:nvPicPr>
        <p:blipFill rotWithShape="1">
          <a:blip r:embed="rId2">
            <a:alphaModFix/>
          </a:blip>
          <a:srcRect/>
          <a:stretch/>
        </p:blipFill>
        <p:spPr>
          <a:xfrm>
            <a:off x="2431080" y="1152360"/>
            <a:ext cx="3210570" cy="2561760"/>
          </a:xfrm>
          <a:prstGeom prst="rect">
            <a:avLst/>
          </a:prstGeom>
          <a:noFill/>
          <a:ln>
            <a:noFill/>
          </a:ln>
        </p:spPr>
      </p:pic>
      <p:pic>
        <p:nvPicPr>
          <p:cNvPr id="249" name="Google Shape;249;p65"/>
          <p:cNvPicPr preferRelativeResize="0"/>
          <p:nvPr/>
        </p:nvPicPr>
        <p:blipFill rotWithShape="1">
          <a:blip r:embed="rId2">
            <a:alphaModFix/>
          </a:blip>
          <a:srcRect/>
          <a:stretch/>
        </p:blipFill>
        <p:spPr>
          <a:xfrm>
            <a:off x="2431080" y="1152360"/>
            <a:ext cx="3210570" cy="256176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3"/>
        <p:cNvGrpSpPr/>
        <p:nvPr/>
      </p:nvGrpSpPr>
      <p:grpSpPr>
        <a:xfrm>
          <a:off x="0" y="0"/>
          <a:ext cx="0" cy="0"/>
          <a:chOff x="0" y="0"/>
          <a:chExt cx="0" cy="0"/>
        </a:xfrm>
      </p:grpSpPr>
      <p:sp>
        <p:nvSpPr>
          <p:cNvPr id="254" name="Google Shape;254;p67"/>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55" name="Google Shape;255;p67"/>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56"/>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57"/>
        <p:cNvGrpSpPr/>
        <p:nvPr/>
      </p:nvGrpSpPr>
      <p:grpSpPr>
        <a:xfrm>
          <a:off x="0" y="0"/>
          <a:ext cx="0" cy="0"/>
          <a:chOff x="0" y="0"/>
          <a:chExt cx="0" cy="0"/>
        </a:xfrm>
      </p:grpSpPr>
      <p:sp>
        <p:nvSpPr>
          <p:cNvPr id="258" name="Google Shape;258;p69"/>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59" name="Google Shape;259;p69"/>
          <p:cNvSpPr txBox="1">
            <a:spLocks noGrp="1"/>
          </p:cNvSpPr>
          <p:nvPr>
            <p:ph type="subTitle" idx="1"/>
          </p:nvPr>
        </p:nvSpPr>
        <p:spPr>
          <a:xfrm>
            <a:off x="311760" y="1152360"/>
            <a:ext cx="8519700" cy="34158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60"/>
        <p:cNvGrpSpPr/>
        <p:nvPr/>
      </p:nvGrpSpPr>
      <p:grpSpPr>
        <a:xfrm>
          <a:off x="0" y="0"/>
          <a:ext cx="0" cy="0"/>
          <a:chOff x="0" y="0"/>
          <a:chExt cx="0" cy="0"/>
        </a:xfrm>
      </p:grpSpPr>
      <p:sp>
        <p:nvSpPr>
          <p:cNvPr id="261" name="Google Shape;261;p70"/>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62" name="Google Shape;262;p70"/>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63" name="Google Shape;263;p70"/>
          <p:cNvSpPr txBox="1">
            <a:spLocks noGrp="1"/>
          </p:cNvSpPr>
          <p:nvPr>
            <p:ph type="body" idx="2"/>
          </p:nvPr>
        </p:nvSpPr>
        <p:spPr>
          <a:xfrm>
            <a:off x="4677120" y="1152360"/>
            <a:ext cx="41574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71"/>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66"/>
        <p:cNvGrpSpPr/>
        <p:nvPr/>
      </p:nvGrpSpPr>
      <p:grpSpPr>
        <a:xfrm>
          <a:off x="0" y="0"/>
          <a:ext cx="0" cy="0"/>
          <a:chOff x="0" y="0"/>
          <a:chExt cx="0" cy="0"/>
        </a:xfrm>
      </p:grpSpPr>
      <p:sp>
        <p:nvSpPr>
          <p:cNvPr id="267" name="Google Shape;267;p72"/>
          <p:cNvSpPr txBox="1">
            <a:spLocks noGrp="1"/>
          </p:cNvSpPr>
          <p:nvPr>
            <p:ph type="subTitle" idx="1"/>
          </p:nvPr>
        </p:nvSpPr>
        <p:spPr>
          <a:xfrm>
            <a:off x="311760" y="444960"/>
            <a:ext cx="8519700" cy="2652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8"/>
        <p:cNvGrpSpPr/>
        <p:nvPr/>
      </p:nvGrpSpPr>
      <p:grpSpPr>
        <a:xfrm>
          <a:off x="0" y="0"/>
          <a:ext cx="0" cy="0"/>
          <a:chOff x="0" y="0"/>
          <a:chExt cx="0" cy="0"/>
        </a:xfrm>
      </p:grpSpPr>
      <p:sp>
        <p:nvSpPr>
          <p:cNvPr id="269" name="Google Shape;269;p73"/>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70" name="Google Shape;270;p73"/>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71" name="Google Shape;271;p73"/>
          <p:cNvSpPr txBox="1">
            <a:spLocks noGrp="1"/>
          </p:cNvSpPr>
          <p:nvPr>
            <p:ph type="body" idx="2"/>
          </p:nvPr>
        </p:nvSpPr>
        <p:spPr>
          <a:xfrm>
            <a:off x="311760" y="293652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72" name="Google Shape;272;p73"/>
          <p:cNvSpPr txBox="1">
            <a:spLocks noGrp="1"/>
          </p:cNvSpPr>
          <p:nvPr>
            <p:ph type="body" idx="3"/>
          </p:nvPr>
        </p:nvSpPr>
        <p:spPr>
          <a:xfrm>
            <a:off x="4677120" y="1152360"/>
            <a:ext cx="41574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73"/>
        <p:cNvGrpSpPr/>
        <p:nvPr/>
      </p:nvGrpSpPr>
      <p:grpSpPr>
        <a:xfrm>
          <a:off x="0" y="0"/>
          <a:ext cx="0" cy="0"/>
          <a:chOff x="0" y="0"/>
          <a:chExt cx="0" cy="0"/>
        </a:xfrm>
      </p:grpSpPr>
      <p:sp>
        <p:nvSpPr>
          <p:cNvPr id="274" name="Google Shape;274;p74"/>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75" name="Google Shape;275;p74"/>
          <p:cNvSpPr txBox="1">
            <a:spLocks noGrp="1"/>
          </p:cNvSpPr>
          <p:nvPr>
            <p:ph type="body" idx="1"/>
          </p:nvPr>
        </p:nvSpPr>
        <p:spPr>
          <a:xfrm>
            <a:off x="311760" y="1152360"/>
            <a:ext cx="41574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76" name="Google Shape;276;p74"/>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77" name="Google Shape;277;p74"/>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8"/>
        <p:cNvGrpSpPr/>
        <p:nvPr/>
      </p:nvGrpSpPr>
      <p:grpSpPr>
        <a:xfrm>
          <a:off x="0" y="0"/>
          <a:ext cx="0" cy="0"/>
          <a:chOff x="0" y="0"/>
          <a:chExt cx="0" cy="0"/>
        </a:xfrm>
      </p:grpSpPr>
      <p:sp>
        <p:nvSpPr>
          <p:cNvPr id="279" name="Google Shape;279;p75"/>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80" name="Google Shape;280;p75"/>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81" name="Google Shape;281;p75"/>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82" name="Google Shape;282;p75"/>
          <p:cNvSpPr txBox="1">
            <a:spLocks noGrp="1"/>
          </p:cNvSpPr>
          <p:nvPr>
            <p:ph type="body" idx="3"/>
          </p:nvPr>
        </p:nvSpPr>
        <p:spPr>
          <a:xfrm>
            <a:off x="311760" y="2936520"/>
            <a:ext cx="85197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5" name="Google Shape;25;p8"/>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6" name="Google Shape;26;p8"/>
          <p:cNvSpPr txBox="1">
            <a:spLocks noGrp="1"/>
          </p:cNvSpPr>
          <p:nvPr>
            <p:ph type="body" idx="2"/>
          </p:nvPr>
        </p:nvSpPr>
        <p:spPr>
          <a:xfrm>
            <a:off x="311760" y="293652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7" name="Google Shape;27;p8"/>
          <p:cNvSpPr txBox="1">
            <a:spLocks noGrp="1"/>
          </p:cNvSpPr>
          <p:nvPr>
            <p:ph type="body" idx="3"/>
          </p:nvPr>
        </p:nvSpPr>
        <p:spPr>
          <a:xfrm>
            <a:off x="4677120" y="1152360"/>
            <a:ext cx="415728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83"/>
        <p:cNvGrpSpPr/>
        <p:nvPr/>
      </p:nvGrpSpPr>
      <p:grpSpPr>
        <a:xfrm>
          <a:off x="0" y="0"/>
          <a:ext cx="0" cy="0"/>
          <a:chOff x="0" y="0"/>
          <a:chExt cx="0" cy="0"/>
        </a:xfrm>
      </p:grpSpPr>
      <p:sp>
        <p:nvSpPr>
          <p:cNvPr id="284" name="Google Shape;284;p76"/>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85" name="Google Shape;285;p76"/>
          <p:cNvSpPr txBox="1">
            <a:spLocks noGrp="1"/>
          </p:cNvSpPr>
          <p:nvPr>
            <p:ph type="body" idx="1"/>
          </p:nvPr>
        </p:nvSpPr>
        <p:spPr>
          <a:xfrm>
            <a:off x="311760" y="1152360"/>
            <a:ext cx="85197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86" name="Google Shape;286;p76"/>
          <p:cNvSpPr txBox="1">
            <a:spLocks noGrp="1"/>
          </p:cNvSpPr>
          <p:nvPr>
            <p:ph type="body" idx="2"/>
          </p:nvPr>
        </p:nvSpPr>
        <p:spPr>
          <a:xfrm>
            <a:off x="311760" y="2936520"/>
            <a:ext cx="85197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7"/>
        <p:cNvGrpSpPr/>
        <p:nvPr/>
      </p:nvGrpSpPr>
      <p:grpSpPr>
        <a:xfrm>
          <a:off x="0" y="0"/>
          <a:ext cx="0" cy="0"/>
          <a:chOff x="0" y="0"/>
          <a:chExt cx="0" cy="0"/>
        </a:xfrm>
      </p:grpSpPr>
      <p:sp>
        <p:nvSpPr>
          <p:cNvPr id="288" name="Google Shape;288;p77"/>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89" name="Google Shape;289;p77"/>
          <p:cNvSpPr txBox="1">
            <a:spLocks noGrp="1"/>
          </p:cNvSpPr>
          <p:nvPr>
            <p:ph type="body" idx="1"/>
          </p:nvPr>
        </p:nvSpPr>
        <p:spPr>
          <a:xfrm>
            <a:off x="31176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0" name="Google Shape;290;p77"/>
          <p:cNvSpPr txBox="1">
            <a:spLocks noGrp="1"/>
          </p:cNvSpPr>
          <p:nvPr>
            <p:ph type="body" idx="2"/>
          </p:nvPr>
        </p:nvSpPr>
        <p:spPr>
          <a:xfrm>
            <a:off x="4677120" y="115236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1" name="Google Shape;291;p77"/>
          <p:cNvSpPr txBox="1">
            <a:spLocks noGrp="1"/>
          </p:cNvSpPr>
          <p:nvPr>
            <p:ph type="body" idx="3"/>
          </p:nvPr>
        </p:nvSpPr>
        <p:spPr>
          <a:xfrm>
            <a:off x="4677120" y="293652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2" name="Google Shape;292;p77"/>
          <p:cNvSpPr txBox="1">
            <a:spLocks noGrp="1"/>
          </p:cNvSpPr>
          <p:nvPr>
            <p:ph type="body" idx="4"/>
          </p:nvPr>
        </p:nvSpPr>
        <p:spPr>
          <a:xfrm>
            <a:off x="311760" y="2936520"/>
            <a:ext cx="415740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93"/>
        <p:cNvGrpSpPr/>
        <p:nvPr/>
      </p:nvGrpSpPr>
      <p:grpSpPr>
        <a:xfrm>
          <a:off x="0" y="0"/>
          <a:ext cx="0" cy="0"/>
          <a:chOff x="0" y="0"/>
          <a:chExt cx="0" cy="0"/>
        </a:xfrm>
      </p:grpSpPr>
      <p:sp>
        <p:nvSpPr>
          <p:cNvPr id="294" name="Google Shape;294;p78"/>
          <p:cNvSpPr txBox="1">
            <a:spLocks noGrp="1"/>
          </p:cNvSpPr>
          <p:nvPr>
            <p:ph type="title"/>
          </p:nvPr>
        </p:nvSpPr>
        <p:spPr>
          <a:xfrm>
            <a:off x="311760" y="417600"/>
            <a:ext cx="8519700" cy="62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95" name="Google Shape;295;p78"/>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6" name="Google Shape;296;p78"/>
          <p:cNvSpPr txBox="1">
            <a:spLocks noGrp="1"/>
          </p:cNvSpPr>
          <p:nvPr>
            <p:ph type="body" idx="2"/>
          </p:nvPr>
        </p:nvSpPr>
        <p:spPr>
          <a:xfrm>
            <a:off x="311760" y="1152360"/>
            <a:ext cx="8519700" cy="34158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297" name="Google Shape;297;p78"/>
          <p:cNvPicPr preferRelativeResize="0"/>
          <p:nvPr/>
        </p:nvPicPr>
        <p:blipFill rotWithShape="1">
          <a:blip r:embed="rId2">
            <a:alphaModFix/>
          </a:blip>
          <a:srcRect/>
          <a:stretch/>
        </p:blipFill>
        <p:spPr>
          <a:xfrm>
            <a:off x="2431080" y="1152360"/>
            <a:ext cx="3210570" cy="2561760"/>
          </a:xfrm>
          <a:prstGeom prst="rect">
            <a:avLst/>
          </a:prstGeom>
          <a:noFill/>
          <a:ln>
            <a:noFill/>
          </a:ln>
        </p:spPr>
      </p:pic>
      <p:pic>
        <p:nvPicPr>
          <p:cNvPr id="298" name="Google Shape;298;p78"/>
          <p:cNvPicPr preferRelativeResize="0"/>
          <p:nvPr/>
        </p:nvPicPr>
        <p:blipFill rotWithShape="1">
          <a:blip r:embed="rId2">
            <a:alphaModFix/>
          </a:blip>
          <a:srcRect/>
          <a:stretch/>
        </p:blipFill>
        <p:spPr>
          <a:xfrm>
            <a:off x="2431080" y="1152360"/>
            <a:ext cx="3210570" cy="256176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0" name="Google Shape;30;p9"/>
          <p:cNvSpPr txBox="1">
            <a:spLocks noGrp="1"/>
          </p:cNvSpPr>
          <p:nvPr>
            <p:ph type="body" idx="1"/>
          </p:nvPr>
        </p:nvSpPr>
        <p:spPr>
          <a:xfrm>
            <a:off x="311760" y="1152360"/>
            <a:ext cx="4157280" cy="341568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 name="Google Shape;31;p9"/>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 name="Google Shape;32;p9"/>
          <p:cNvSpPr txBox="1">
            <a:spLocks noGrp="1"/>
          </p:cNvSpPr>
          <p:nvPr>
            <p:ph type="body" idx="3"/>
          </p:nvPr>
        </p:nvSpPr>
        <p:spPr>
          <a:xfrm>
            <a:off x="4677120" y="293652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311760" y="417600"/>
            <a:ext cx="8519760" cy="62676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5" name="Google Shape;35;p10"/>
          <p:cNvSpPr txBox="1">
            <a:spLocks noGrp="1"/>
          </p:cNvSpPr>
          <p:nvPr>
            <p:ph type="body" idx="1"/>
          </p:nvPr>
        </p:nvSpPr>
        <p:spPr>
          <a:xfrm>
            <a:off x="31176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6" name="Google Shape;36;p10"/>
          <p:cNvSpPr txBox="1">
            <a:spLocks noGrp="1"/>
          </p:cNvSpPr>
          <p:nvPr>
            <p:ph type="body" idx="2"/>
          </p:nvPr>
        </p:nvSpPr>
        <p:spPr>
          <a:xfrm>
            <a:off x="4677120" y="1152360"/>
            <a:ext cx="415728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7" name="Google Shape;37;p10"/>
          <p:cNvSpPr txBox="1">
            <a:spLocks noGrp="1"/>
          </p:cNvSpPr>
          <p:nvPr>
            <p:ph type="body" idx="3"/>
          </p:nvPr>
        </p:nvSpPr>
        <p:spPr>
          <a:xfrm>
            <a:off x="311760" y="2936520"/>
            <a:ext cx="8519760" cy="1629000"/>
          </a:xfrm>
          <a:prstGeom prst="rect">
            <a:avLst/>
          </a:prstGeom>
          <a:noFill/>
          <a:ln>
            <a:noFill/>
          </a:ln>
        </p:spPr>
        <p:txBody>
          <a:bodyPr spcFirstLastPara="1" wrap="square" lIns="91425" tIns="91425" rIns="91425" bIns="91425" anchor="ctr"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60" y="444960"/>
            <a:ext cx="8519760" cy="572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p1"/>
          <p:cNvSpPr txBox="1">
            <a:spLocks noGrp="1"/>
          </p:cNvSpPr>
          <p:nvPr>
            <p:ph type="body" idx="1"/>
          </p:nvPr>
        </p:nvSpPr>
        <p:spPr>
          <a:xfrm>
            <a:off x="457200" y="1203480"/>
            <a:ext cx="8229240" cy="298296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60" y="444960"/>
            <a:ext cx="8519760" cy="572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6" name="Google Shape;56;p14"/>
          <p:cNvSpPr txBox="1">
            <a:spLocks noGrp="1"/>
          </p:cNvSpPr>
          <p:nvPr>
            <p:ph type="body" idx="1"/>
          </p:nvPr>
        </p:nvSpPr>
        <p:spPr>
          <a:xfrm>
            <a:off x="311760" y="1152360"/>
            <a:ext cx="8519760" cy="34156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457200" y="205200"/>
            <a:ext cx="8229240" cy="858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5" name="Google Shape;105;p27"/>
          <p:cNvSpPr txBox="1">
            <a:spLocks noGrp="1"/>
          </p:cNvSpPr>
          <p:nvPr>
            <p:ph type="body" idx="1"/>
          </p:nvPr>
        </p:nvSpPr>
        <p:spPr>
          <a:xfrm>
            <a:off x="457200" y="1203480"/>
            <a:ext cx="8229240" cy="298296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
        <p:cNvGrpSpPr/>
        <p:nvPr/>
      </p:nvGrpSpPr>
      <p:grpSpPr>
        <a:xfrm>
          <a:off x="0" y="0"/>
          <a:ext cx="0" cy="0"/>
          <a:chOff x="0" y="0"/>
          <a:chExt cx="0" cy="0"/>
        </a:xfrm>
      </p:grpSpPr>
      <p:sp>
        <p:nvSpPr>
          <p:cNvPr id="153" name="Google Shape;153;p40"/>
          <p:cNvSpPr txBox="1">
            <a:spLocks noGrp="1"/>
          </p:cNvSpPr>
          <p:nvPr>
            <p:ph type="title"/>
          </p:nvPr>
        </p:nvSpPr>
        <p:spPr>
          <a:xfrm>
            <a:off x="311760" y="444960"/>
            <a:ext cx="8519700" cy="5718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54" name="Google Shape;154;p40"/>
          <p:cNvSpPr txBox="1">
            <a:spLocks noGrp="1"/>
          </p:cNvSpPr>
          <p:nvPr>
            <p:ph type="body" idx="1"/>
          </p:nvPr>
        </p:nvSpPr>
        <p:spPr>
          <a:xfrm>
            <a:off x="311760" y="1152360"/>
            <a:ext cx="8519700" cy="3415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53"/>
          <p:cNvSpPr txBox="1">
            <a:spLocks noGrp="1"/>
          </p:cNvSpPr>
          <p:nvPr>
            <p:ph type="title"/>
          </p:nvPr>
        </p:nvSpPr>
        <p:spPr>
          <a:xfrm>
            <a:off x="457200" y="205200"/>
            <a:ext cx="8229300" cy="858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3" name="Google Shape;203;p53"/>
          <p:cNvSpPr txBox="1">
            <a:spLocks noGrp="1"/>
          </p:cNvSpPr>
          <p:nvPr>
            <p:ph type="body" idx="1"/>
          </p:nvPr>
        </p:nvSpPr>
        <p:spPr>
          <a:xfrm>
            <a:off x="457200" y="1203480"/>
            <a:ext cx="8229300" cy="29832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0"/>
        <p:cNvGrpSpPr/>
        <p:nvPr/>
      </p:nvGrpSpPr>
      <p:grpSpPr>
        <a:xfrm>
          <a:off x="0" y="0"/>
          <a:ext cx="0" cy="0"/>
          <a:chOff x="0" y="0"/>
          <a:chExt cx="0" cy="0"/>
        </a:xfrm>
      </p:grpSpPr>
      <p:sp>
        <p:nvSpPr>
          <p:cNvPr id="251" name="Google Shape;251;p66"/>
          <p:cNvSpPr txBox="1">
            <a:spLocks noGrp="1"/>
          </p:cNvSpPr>
          <p:nvPr>
            <p:ph type="title"/>
          </p:nvPr>
        </p:nvSpPr>
        <p:spPr>
          <a:xfrm>
            <a:off x="311760" y="444960"/>
            <a:ext cx="8519700" cy="5718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52" name="Google Shape;252;p66"/>
          <p:cNvSpPr txBox="1">
            <a:spLocks noGrp="1"/>
          </p:cNvSpPr>
          <p:nvPr>
            <p:ph type="body" idx="1"/>
          </p:nvPr>
        </p:nvSpPr>
        <p:spPr>
          <a:xfrm>
            <a:off x="457200" y="1203480"/>
            <a:ext cx="8229300" cy="29832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10.xml"/><Relationship Id="rId16" Type="http://schemas.openxmlformats.org/officeDocument/2006/relationships/slide" Target="slide3.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slide" Target="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slide" Target="slide3.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12.xml"/><Relationship Id="rId4" Type="http://schemas.openxmlformats.org/officeDocument/2006/relationships/image" Target="../media/image34.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slide" Target="slide13.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slide" Target="slide14.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5.xml"/><Relationship Id="rId16" Type="http://schemas.openxmlformats.org/officeDocument/2006/relationships/slide" Target="slide15.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slide" Target="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slide" Target="slide21.xml"/><Relationship Id="rId4" Type="http://schemas.openxmlformats.org/officeDocument/2006/relationships/image" Target="../media/image10.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52.xml"/><Relationship Id="rId3" Type="http://schemas.openxmlformats.org/officeDocument/2006/relationships/slide" Target="slide23.xml"/><Relationship Id="rId7" Type="http://schemas.openxmlformats.org/officeDocument/2006/relationships/slide" Target="slide27.xml"/><Relationship Id="rId12" Type="http://schemas.openxmlformats.org/officeDocument/2006/relationships/slide" Target="slide47.xml"/><Relationship Id="rId2" Type="http://schemas.openxmlformats.org/officeDocument/2006/relationships/notesSlide" Target="../notesSlides/notesSlide22.xml"/><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slide" Target="slide43.xml"/><Relationship Id="rId5" Type="http://schemas.openxmlformats.org/officeDocument/2006/relationships/slide" Target="slide25.xml"/><Relationship Id="rId15" Type="http://schemas.openxmlformats.org/officeDocument/2006/relationships/image" Target="../media/image13.png"/><Relationship Id="rId10" Type="http://schemas.openxmlformats.org/officeDocument/2006/relationships/slide" Target="slide39.xml"/><Relationship Id="rId4" Type="http://schemas.openxmlformats.org/officeDocument/2006/relationships/slide" Target="slide24.xml"/><Relationship Id="rId9" Type="http://schemas.openxmlformats.org/officeDocument/2006/relationships/slide" Target="slide34.xml"/><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13.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png"/><Relationship Id="rId7"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image" Target="../media/image50.png"/><Relationship Id="rId9" Type="http://schemas.openxmlformats.org/officeDocument/2006/relationships/slide" Target="slide24.xml"/></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1.png"/><Relationship Id="rId7" Type="http://schemas.openxmlformats.org/officeDocument/2006/relationships/slide" Target="slide6.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slide" Target="slide25.xml"/><Relationship Id="rId5" Type="http://schemas.openxmlformats.org/officeDocument/2006/relationships/image" Target="../media/image53.png"/><Relationship Id="rId10" Type="http://schemas.openxmlformats.org/officeDocument/2006/relationships/image" Target="../media/image13.png"/><Relationship Id="rId4" Type="http://schemas.openxmlformats.org/officeDocument/2006/relationships/image" Target="../media/image52.png"/><Relationship Id="rId9"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9.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8.xml"/><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slide" Target="slide6.xml"/><Relationship Id="rId17" Type="http://schemas.openxmlformats.org/officeDocument/2006/relationships/slide" Target="slide22.xml"/><Relationship Id="rId2" Type="http://schemas.openxmlformats.org/officeDocument/2006/relationships/notesSlide" Target="../notesSlides/notesSlide3.xml"/><Relationship Id="rId16" Type="http://schemas.openxmlformats.org/officeDocument/2006/relationships/slide" Target="slide16.xml"/><Relationship Id="rId1" Type="http://schemas.openxmlformats.org/officeDocument/2006/relationships/slideLayout" Target="../slideLayouts/slideLayout61.xml"/><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3.png"/><Relationship Id="rId15" Type="http://schemas.openxmlformats.org/officeDocument/2006/relationships/slide" Target="slide19.xml"/><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61.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65.png"/><Relationship Id="rId7"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hyperlink" Target="https://doi.org/10.5194/acp-2018-746" TargetMode="Externa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68.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0.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slide" Target="slide3.xml"/><Relationship Id="rId5" Type="http://schemas.openxmlformats.org/officeDocument/2006/relationships/image" Target="../media/image16.gif"/><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4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slide" Target="slide44.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slide" Target="slide45.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4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45.png"/><Relationship Id="rId7"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78.png"/><Relationship Id="rId7"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79.png"/><Relationship Id="rId7"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slide" Target="slide25.xml"/><Relationship Id="rId5" Type="http://schemas.openxmlformats.org/officeDocument/2006/relationships/image" Target="../media/image19.png"/><Relationship Id="rId10" Type="http://schemas.openxmlformats.org/officeDocument/2006/relationships/slide" Target="slide5.xml"/><Relationship Id="rId4" Type="http://schemas.openxmlformats.org/officeDocument/2006/relationships/image" Target="../media/image1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slide" Target="slide22.xml"/></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80.png"/><Relationship Id="rId7"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82.png"/><Relationship Id="rId7"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83.png"/><Relationship Id="rId7"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slide" Target="slide24.xml"/><Relationship Id="rId5" Type="http://schemas.openxmlformats.org/officeDocument/2006/relationships/slide" Target="slide25.xml"/><Relationship Id="rId4" Type="http://schemas.openxmlformats.org/officeDocument/2006/relationships/image" Target="../media/image8.png"/><Relationship Id="rId9"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slide" Target="slide8.xml"/><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9.xml"/><Relationship Id="rId3" Type="http://schemas.openxmlformats.org/officeDocument/2006/relationships/image" Target="../media/image7.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slide" Target="slide3.xm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79"/>
          <p:cNvPicPr preferRelativeResize="0"/>
          <p:nvPr/>
        </p:nvPicPr>
        <p:blipFill rotWithShape="1">
          <a:blip r:embed="rId3">
            <a:alphaModFix/>
          </a:blip>
          <a:srcRect l="6710" t="6900" r="12728" b="1941"/>
          <a:stretch/>
        </p:blipFill>
        <p:spPr>
          <a:xfrm>
            <a:off x="7225" y="1685774"/>
            <a:ext cx="3064100" cy="2257949"/>
          </a:xfrm>
          <a:prstGeom prst="rect">
            <a:avLst/>
          </a:prstGeom>
          <a:noFill/>
          <a:ln>
            <a:noFill/>
          </a:ln>
        </p:spPr>
      </p:pic>
      <p:sp>
        <p:nvSpPr>
          <p:cNvPr id="304" name="Google Shape;304;p79"/>
          <p:cNvSpPr/>
          <p:nvPr/>
        </p:nvSpPr>
        <p:spPr>
          <a:xfrm>
            <a:off x="83425" y="1233025"/>
            <a:ext cx="8625000" cy="3684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200" strike="noStrike" dirty="0">
                <a:solidFill>
                  <a:srgbClr val="000000"/>
                </a:solidFill>
                <a:latin typeface="Arial"/>
                <a:ea typeface="Arial"/>
                <a:cs typeface="Arial"/>
                <a:sym typeface="Arial"/>
              </a:rPr>
              <a:t>Evgenia Galytska</a:t>
            </a:r>
            <a:r>
              <a:rPr lang="en-US" sz="1200" strike="noStrike" baseline="30000" dirty="0">
                <a:solidFill>
                  <a:srgbClr val="000000"/>
                </a:solidFill>
                <a:latin typeface="Arial"/>
                <a:ea typeface="Arial"/>
                <a:cs typeface="Arial"/>
                <a:sym typeface="Arial"/>
              </a:rPr>
              <a:t>1</a:t>
            </a:r>
            <a:r>
              <a:rPr lang="en-US" sz="1200" dirty="0"/>
              <a:t> </a:t>
            </a:r>
            <a:r>
              <a:rPr lang="en-US" sz="1200" strike="noStrike" dirty="0">
                <a:solidFill>
                  <a:srgbClr val="000000"/>
                </a:solidFill>
                <a:latin typeface="Arial"/>
                <a:ea typeface="Arial"/>
                <a:cs typeface="Arial"/>
                <a:sym typeface="Arial"/>
              </a:rPr>
              <a:t>, A. Rozanov</a:t>
            </a:r>
            <a:r>
              <a:rPr lang="en-US" sz="1200" strike="noStrike" baseline="30000" dirty="0">
                <a:solidFill>
                  <a:srgbClr val="000000"/>
                </a:solidFill>
                <a:latin typeface="Arial"/>
                <a:ea typeface="Arial"/>
                <a:cs typeface="Arial"/>
                <a:sym typeface="Arial"/>
              </a:rPr>
              <a:t>1</a:t>
            </a:r>
            <a:r>
              <a:rPr lang="en-US" sz="1200" strike="noStrike" dirty="0">
                <a:solidFill>
                  <a:srgbClr val="000000"/>
                </a:solidFill>
                <a:latin typeface="Arial"/>
                <a:ea typeface="Arial"/>
                <a:cs typeface="Arial"/>
                <a:sym typeface="Arial"/>
              </a:rPr>
              <a:t>, M.</a:t>
            </a:r>
            <a:r>
              <a:rPr lang="en-US" sz="1200" dirty="0"/>
              <a:t> P.</a:t>
            </a:r>
            <a:r>
              <a:rPr lang="en-US" sz="1200" strike="noStrike" dirty="0">
                <a:solidFill>
                  <a:srgbClr val="000000"/>
                </a:solidFill>
                <a:latin typeface="Arial"/>
                <a:ea typeface="Arial"/>
                <a:cs typeface="Arial"/>
                <a:sym typeface="Arial"/>
              </a:rPr>
              <a:t> Chipperfield</a:t>
            </a:r>
            <a:r>
              <a:rPr lang="en-US" sz="1200" strike="noStrike" baseline="30000" dirty="0">
                <a:solidFill>
                  <a:srgbClr val="000000"/>
                </a:solidFill>
                <a:latin typeface="Arial"/>
                <a:ea typeface="Arial"/>
                <a:cs typeface="Arial"/>
                <a:sym typeface="Arial"/>
              </a:rPr>
              <a:t>2</a:t>
            </a:r>
            <a:r>
              <a:rPr lang="en-US" sz="1200" strike="noStrike" dirty="0">
                <a:solidFill>
                  <a:srgbClr val="000000"/>
                </a:solidFill>
                <a:latin typeface="Arial"/>
                <a:ea typeface="Arial"/>
                <a:cs typeface="Arial"/>
                <a:sym typeface="Arial"/>
              </a:rPr>
              <a:t>, S</a:t>
            </a:r>
            <a:r>
              <a:rPr lang="en-US" sz="1200" dirty="0"/>
              <a:t>.</a:t>
            </a:r>
            <a:r>
              <a:rPr lang="en-US" sz="1200" strike="noStrike" dirty="0">
                <a:solidFill>
                  <a:srgbClr val="000000"/>
                </a:solidFill>
                <a:latin typeface="Arial"/>
                <a:ea typeface="Arial"/>
                <a:cs typeface="Arial"/>
                <a:sym typeface="Arial"/>
              </a:rPr>
              <a:t> Dhomse</a:t>
            </a:r>
            <a:r>
              <a:rPr lang="en-US" sz="1200" strike="noStrike" baseline="30000" dirty="0">
                <a:solidFill>
                  <a:srgbClr val="000000"/>
                </a:solidFill>
                <a:latin typeface="Arial"/>
                <a:ea typeface="Arial"/>
                <a:cs typeface="Arial"/>
                <a:sym typeface="Arial"/>
              </a:rPr>
              <a:t>2</a:t>
            </a:r>
            <a:r>
              <a:rPr lang="en-US" sz="1200" strike="noStrike" dirty="0">
                <a:solidFill>
                  <a:srgbClr val="000000"/>
                </a:solidFill>
                <a:latin typeface="Arial"/>
                <a:ea typeface="Arial"/>
                <a:cs typeface="Arial"/>
                <a:sym typeface="Arial"/>
              </a:rPr>
              <a:t>, </a:t>
            </a:r>
            <a:r>
              <a:rPr lang="en-US" sz="1200" dirty="0"/>
              <a:t>and </a:t>
            </a:r>
            <a:r>
              <a:rPr lang="en-US" sz="1200" strike="noStrike" dirty="0">
                <a:solidFill>
                  <a:srgbClr val="000000"/>
                </a:solidFill>
                <a:latin typeface="Arial"/>
                <a:ea typeface="Arial"/>
                <a:cs typeface="Arial"/>
                <a:sym typeface="Arial"/>
              </a:rPr>
              <a:t>J</a:t>
            </a:r>
            <a:r>
              <a:rPr lang="en-US" sz="1200" dirty="0"/>
              <a:t>.</a:t>
            </a:r>
            <a:r>
              <a:rPr lang="en-US" sz="1200" strike="noStrike" dirty="0">
                <a:solidFill>
                  <a:srgbClr val="000000"/>
                </a:solidFill>
                <a:latin typeface="Arial"/>
                <a:ea typeface="Arial"/>
                <a:cs typeface="Arial"/>
                <a:sym typeface="Arial"/>
              </a:rPr>
              <a:t> P. Burrows</a:t>
            </a:r>
            <a:r>
              <a:rPr lang="en-US" sz="1200" strike="noStrike" baseline="30000" dirty="0">
                <a:solidFill>
                  <a:srgbClr val="000000"/>
                </a:solidFill>
                <a:latin typeface="Arial"/>
                <a:ea typeface="Arial"/>
                <a:cs typeface="Arial"/>
                <a:sym typeface="Arial"/>
              </a:rPr>
              <a:t>1</a:t>
            </a:r>
            <a:r>
              <a:rPr lang="en-US" sz="1200" strike="noStrike" dirty="0">
                <a:solidFill>
                  <a:srgbClr val="000000"/>
                </a:solidFill>
                <a:latin typeface="Arial"/>
                <a:ea typeface="Arial"/>
                <a:cs typeface="Arial"/>
                <a:sym typeface="Arial"/>
              </a:rPr>
              <a:t> </a:t>
            </a:r>
            <a:endParaRPr sz="1200" dirty="0"/>
          </a:p>
        </p:txBody>
      </p:sp>
      <p:pic>
        <p:nvPicPr>
          <p:cNvPr id="305" name="Google Shape;305;p79"/>
          <p:cNvPicPr preferRelativeResize="0"/>
          <p:nvPr/>
        </p:nvPicPr>
        <p:blipFill rotWithShape="1">
          <a:blip r:embed="rId4">
            <a:alphaModFix/>
          </a:blip>
          <a:srcRect/>
          <a:stretch/>
        </p:blipFill>
        <p:spPr>
          <a:xfrm>
            <a:off x="3278450" y="49475"/>
            <a:ext cx="527699" cy="529350"/>
          </a:xfrm>
          <a:prstGeom prst="rect">
            <a:avLst/>
          </a:prstGeom>
          <a:noFill/>
          <a:ln>
            <a:noFill/>
          </a:ln>
        </p:spPr>
      </p:pic>
      <p:pic>
        <p:nvPicPr>
          <p:cNvPr id="306" name="Google Shape;306;p79"/>
          <p:cNvPicPr preferRelativeResize="0"/>
          <p:nvPr/>
        </p:nvPicPr>
        <p:blipFill>
          <a:blip r:embed="rId5">
            <a:alphaModFix/>
          </a:blip>
          <a:stretch>
            <a:fillRect/>
          </a:stretch>
        </p:blipFill>
        <p:spPr>
          <a:xfrm>
            <a:off x="3988975" y="15353"/>
            <a:ext cx="694500" cy="444462"/>
          </a:xfrm>
          <a:prstGeom prst="rect">
            <a:avLst/>
          </a:prstGeom>
          <a:noFill/>
          <a:ln>
            <a:noFill/>
          </a:ln>
        </p:spPr>
      </p:pic>
      <p:pic>
        <p:nvPicPr>
          <p:cNvPr id="307" name="Google Shape;307;p79"/>
          <p:cNvPicPr preferRelativeResize="0"/>
          <p:nvPr/>
        </p:nvPicPr>
        <p:blipFill>
          <a:blip r:embed="rId6">
            <a:alphaModFix/>
          </a:blip>
          <a:stretch>
            <a:fillRect/>
          </a:stretch>
        </p:blipFill>
        <p:spPr>
          <a:xfrm>
            <a:off x="83425" y="3425"/>
            <a:ext cx="565999" cy="674310"/>
          </a:xfrm>
          <a:prstGeom prst="rect">
            <a:avLst/>
          </a:prstGeom>
          <a:noFill/>
          <a:ln>
            <a:noFill/>
          </a:ln>
        </p:spPr>
      </p:pic>
      <p:sp>
        <p:nvSpPr>
          <p:cNvPr id="308" name="Google Shape;308;p79"/>
          <p:cNvSpPr txBox="1"/>
          <p:nvPr/>
        </p:nvSpPr>
        <p:spPr>
          <a:xfrm>
            <a:off x="712200" y="46075"/>
            <a:ext cx="338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1</a:t>
            </a:r>
            <a:endParaRPr/>
          </a:p>
        </p:txBody>
      </p:sp>
      <p:sp>
        <p:nvSpPr>
          <p:cNvPr id="309" name="Google Shape;309;p79"/>
          <p:cNvSpPr txBox="1"/>
          <p:nvPr/>
        </p:nvSpPr>
        <p:spPr>
          <a:xfrm>
            <a:off x="4827000" y="46075"/>
            <a:ext cx="338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2</a:t>
            </a:r>
            <a:endParaRPr/>
          </a:p>
        </p:txBody>
      </p:sp>
      <p:sp>
        <p:nvSpPr>
          <p:cNvPr id="310" name="Google Shape;310;p79"/>
          <p:cNvSpPr txBox="1"/>
          <p:nvPr/>
        </p:nvSpPr>
        <p:spPr>
          <a:xfrm>
            <a:off x="2659350" y="4881300"/>
            <a:ext cx="527700" cy="262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1" name="Google Shape;311;p79">
            <a:hlinkClick r:id="" action="ppaction://hlinkshowjump?jump=nextslide"/>
          </p:cNvPr>
          <p:cNvSpPr/>
          <p:nvPr/>
        </p:nvSpPr>
        <p:spPr>
          <a:xfrm>
            <a:off x="8496475" y="4788200"/>
            <a:ext cx="308100" cy="220200"/>
          </a:xfrm>
          <a:prstGeom prst="rightArrow">
            <a:avLst>
              <a:gd name="adj1" fmla="val 50000"/>
              <a:gd name="adj2" fmla="val 5000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2" name="Google Shape;312;p79"/>
          <p:cNvPicPr preferRelativeResize="0"/>
          <p:nvPr/>
        </p:nvPicPr>
        <p:blipFill>
          <a:blip r:embed="rId7">
            <a:alphaModFix/>
          </a:blip>
          <a:stretch>
            <a:fillRect/>
          </a:stretch>
        </p:blipFill>
        <p:spPr>
          <a:xfrm>
            <a:off x="5054800" y="33500"/>
            <a:ext cx="1533485" cy="444475"/>
          </a:xfrm>
          <a:prstGeom prst="rect">
            <a:avLst/>
          </a:prstGeom>
          <a:noFill/>
          <a:ln>
            <a:noFill/>
          </a:ln>
        </p:spPr>
      </p:pic>
      <p:sp>
        <p:nvSpPr>
          <p:cNvPr id="313" name="Google Shape;313;p79"/>
          <p:cNvSpPr/>
          <p:nvPr/>
        </p:nvSpPr>
        <p:spPr>
          <a:xfrm>
            <a:off x="339125" y="609925"/>
            <a:ext cx="8187300" cy="775800"/>
          </a:xfrm>
          <a:prstGeom prst="rect">
            <a:avLst/>
          </a:prstGeom>
          <a:noFill/>
          <a:ln>
            <a:noFill/>
          </a:ln>
        </p:spPr>
        <p:txBody>
          <a:bodyPr spcFirstLastPara="1" wrap="square" lIns="90000" tIns="91425" rIns="90000" bIns="91425" anchor="b" anchorCtr="0">
            <a:noAutofit/>
          </a:bodyPr>
          <a:lstStyle/>
          <a:p>
            <a:pPr marL="0" marR="0" lvl="0" indent="457200" algn="ctr" rtl="0">
              <a:spcBef>
                <a:spcPts val="0"/>
              </a:spcBef>
              <a:spcAft>
                <a:spcPts val="0"/>
              </a:spcAft>
              <a:buNone/>
            </a:pPr>
            <a:r>
              <a:rPr lang="en-US" sz="2400" b="0" i="0" u="none" strike="noStrike" cap="none" dirty="0">
                <a:solidFill>
                  <a:srgbClr val="000000"/>
                </a:solidFill>
                <a:latin typeface="Arial"/>
                <a:ea typeface="Arial"/>
                <a:cs typeface="Arial"/>
                <a:sym typeface="Arial"/>
              </a:rPr>
              <a:t>NO</a:t>
            </a:r>
            <a:r>
              <a:rPr lang="en-US" sz="2400" b="0" i="0" u="none" strike="noStrike" cap="none" baseline="-25000" dirty="0">
                <a:solidFill>
                  <a:srgbClr val="000000"/>
                </a:solidFill>
                <a:latin typeface="Arial"/>
                <a:ea typeface="Arial"/>
                <a:cs typeface="Arial"/>
                <a:sym typeface="Arial"/>
              </a:rPr>
              <a:t>2</a:t>
            </a:r>
            <a:r>
              <a:rPr lang="en-US" sz="2400" b="0" i="0" u="none" strike="noStrike" cap="none" dirty="0">
                <a:solidFill>
                  <a:srgbClr val="000000"/>
                </a:solidFill>
                <a:latin typeface="Arial"/>
                <a:ea typeface="Arial"/>
                <a:cs typeface="Arial"/>
                <a:sym typeface="Arial"/>
              </a:rPr>
              <a:t> and O</a:t>
            </a:r>
            <a:r>
              <a:rPr lang="en-US" sz="2400" b="0" i="0" u="none" strike="noStrike" cap="none" baseline="-25000" dirty="0">
                <a:solidFill>
                  <a:srgbClr val="000000"/>
                </a:solidFill>
                <a:latin typeface="Arial"/>
                <a:ea typeface="Arial"/>
                <a:cs typeface="Arial"/>
                <a:sym typeface="Arial"/>
              </a:rPr>
              <a:t>3</a:t>
            </a:r>
            <a:r>
              <a:rPr lang="en-US" sz="2400" b="0" i="0" u="none" strike="noStrike" cap="none" dirty="0">
                <a:solidFill>
                  <a:srgbClr val="000000"/>
                </a:solidFill>
                <a:latin typeface="Arial"/>
                <a:ea typeface="Arial"/>
                <a:cs typeface="Arial"/>
                <a:sym typeface="Arial"/>
              </a:rPr>
              <a:t> changes in</a:t>
            </a:r>
            <a:r>
              <a:rPr lang="en-US" sz="2400" dirty="0"/>
              <a:t> </a:t>
            </a:r>
            <a:r>
              <a:rPr lang="en-US" sz="2400" b="0" i="0" u="none" strike="noStrike" cap="none" dirty="0">
                <a:solidFill>
                  <a:srgbClr val="000000"/>
                </a:solidFill>
                <a:latin typeface="Arial"/>
                <a:ea typeface="Arial"/>
                <a:cs typeface="Arial"/>
                <a:sym typeface="Arial"/>
              </a:rPr>
              <a:t>tropical mid-stratosphere </a:t>
            </a:r>
            <a:r>
              <a:rPr lang="en-US" sz="2400" dirty="0">
                <a:solidFill>
                  <a:schemeClr val="dk1"/>
                </a:solidFill>
              </a:rPr>
              <a:t>during 2004-2012 </a:t>
            </a:r>
            <a:r>
              <a:rPr lang="en-US" sz="2400" b="0" i="0" u="none" strike="noStrike" cap="none" dirty="0">
                <a:solidFill>
                  <a:srgbClr val="000000"/>
                </a:solidFill>
                <a:latin typeface="Arial"/>
                <a:ea typeface="Arial"/>
                <a:cs typeface="Arial"/>
                <a:sym typeface="Arial"/>
              </a:rPr>
              <a:t>by means of a chemistry</a:t>
            </a:r>
            <a:r>
              <a:rPr lang="en-US" sz="2400" dirty="0"/>
              <a:t>-transport model</a:t>
            </a:r>
            <a:r>
              <a:rPr lang="en-US" sz="2400" b="0" i="0" u="none" strike="noStrike" cap="none" dirty="0">
                <a:solidFill>
                  <a:srgbClr val="000000"/>
                </a:solidFill>
                <a:latin typeface="Arial"/>
                <a:ea typeface="Arial"/>
                <a:cs typeface="Arial"/>
                <a:sym typeface="Arial"/>
              </a:rPr>
              <a:t> </a:t>
            </a:r>
            <a:endParaRPr sz="2400" dirty="0"/>
          </a:p>
        </p:txBody>
      </p:sp>
      <p:pic>
        <p:nvPicPr>
          <p:cNvPr id="314" name="Google Shape;314;p79"/>
          <p:cNvPicPr preferRelativeResize="0"/>
          <p:nvPr/>
        </p:nvPicPr>
        <p:blipFill rotWithShape="1">
          <a:blip r:embed="rId8">
            <a:alphaModFix/>
          </a:blip>
          <a:srcRect/>
          <a:stretch/>
        </p:blipFill>
        <p:spPr>
          <a:xfrm>
            <a:off x="3123650" y="1912850"/>
            <a:ext cx="2995574" cy="1881225"/>
          </a:xfrm>
          <a:prstGeom prst="rect">
            <a:avLst/>
          </a:prstGeom>
          <a:noFill/>
          <a:ln>
            <a:noFill/>
          </a:ln>
        </p:spPr>
      </p:pic>
      <p:pic>
        <p:nvPicPr>
          <p:cNvPr id="315" name="Google Shape;315;p79"/>
          <p:cNvPicPr preferRelativeResize="0"/>
          <p:nvPr/>
        </p:nvPicPr>
        <p:blipFill rotWithShape="1">
          <a:blip r:embed="rId9">
            <a:alphaModFix/>
          </a:blip>
          <a:srcRect/>
          <a:stretch/>
        </p:blipFill>
        <p:spPr>
          <a:xfrm>
            <a:off x="6094500" y="1927250"/>
            <a:ext cx="3017175" cy="1881225"/>
          </a:xfrm>
          <a:prstGeom prst="rect">
            <a:avLst/>
          </a:prstGeom>
          <a:noFill/>
          <a:ln>
            <a:noFill/>
          </a:ln>
        </p:spPr>
      </p:pic>
      <p:sp>
        <p:nvSpPr>
          <p:cNvPr id="316" name="Google Shape;316;p79"/>
          <p:cNvSpPr/>
          <p:nvPr/>
        </p:nvSpPr>
        <p:spPr>
          <a:xfrm>
            <a:off x="4306225" y="2255625"/>
            <a:ext cx="3660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7" name="Google Shape;317;p79"/>
          <p:cNvPicPr preferRelativeResize="0"/>
          <p:nvPr/>
        </p:nvPicPr>
        <p:blipFill>
          <a:blip r:embed="rId10">
            <a:alphaModFix/>
          </a:blip>
          <a:stretch>
            <a:fillRect/>
          </a:stretch>
        </p:blipFill>
        <p:spPr>
          <a:xfrm>
            <a:off x="1060700" y="83150"/>
            <a:ext cx="2033300" cy="368330"/>
          </a:xfrm>
          <a:prstGeom prst="rect">
            <a:avLst/>
          </a:prstGeom>
          <a:noFill/>
          <a:ln>
            <a:noFill/>
          </a:ln>
        </p:spPr>
      </p:pic>
      <p:sp>
        <p:nvSpPr>
          <p:cNvPr id="318" name="Google Shape;318;p79"/>
          <p:cNvSpPr txBox="1"/>
          <p:nvPr/>
        </p:nvSpPr>
        <p:spPr>
          <a:xfrm>
            <a:off x="6751450" y="95425"/>
            <a:ext cx="2323800" cy="42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000"/>
              <a:t>Correspondence:</a:t>
            </a:r>
            <a:endParaRPr sz="1000"/>
          </a:p>
          <a:p>
            <a:pPr marL="0" lvl="0" indent="0" rtl="0">
              <a:spcBef>
                <a:spcPts val="0"/>
              </a:spcBef>
              <a:spcAft>
                <a:spcPts val="0"/>
              </a:spcAft>
              <a:buNone/>
            </a:pPr>
            <a:r>
              <a:rPr lang="en-US" sz="1000"/>
              <a:t>egalytska@iup.physik.uni-bremen.de</a:t>
            </a:r>
            <a:endParaRPr sz="1000"/>
          </a:p>
        </p:txBody>
      </p:sp>
      <p:sp>
        <p:nvSpPr>
          <p:cNvPr id="319" name="Google Shape;319;p79"/>
          <p:cNvSpPr txBox="1"/>
          <p:nvPr/>
        </p:nvSpPr>
        <p:spPr>
          <a:xfrm>
            <a:off x="179850" y="1544175"/>
            <a:ext cx="2561100" cy="220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t>O</a:t>
            </a:r>
            <a:r>
              <a:rPr lang="en-US" sz="900" baseline="-25000" dirty="0"/>
              <a:t>3</a:t>
            </a:r>
            <a:r>
              <a:rPr lang="en-US" sz="900" dirty="0"/>
              <a:t> VMR (ppmV) from SCIAMACHY 2004-2012</a:t>
            </a:r>
            <a:endParaRPr sz="900" dirty="0"/>
          </a:p>
        </p:txBody>
      </p:sp>
      <p:sp>
        <p:nvSpPr>
          <p:cNvPr id="320" name="Google Shape;320;p79"/>
          <p:cNvSpPr txBox="1"/>
          <p:nvPr/>
        </p:nvSpPr>
        <p:spPr>
          <a:xfrm>
            <a:off x="3351300" y="1546275"/>
            <a:ext cx="2441400" cy="368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Negative (~10%) </a:t>
            </a:r>
            <a:r>
              <a:rPr lang="en-US" sz="800">
                <a:solidFill>
                  <a:schemeClr val="dk1"/>
                </a:solidFill>
              </a:rPr>
              <a:t>O</a:t>
            </a:r>
            <a:r>
              <a:rPr lang="en-US" sz="800" baseline="-25000">
                <a:solidFill>
                  <a:schemeClr val="dk1"/>
                </a:solidFill>
              </a:rPr>
              <a:t>3</a:t>
            </a:r>
            <a:r>
              <a:rPr lang="en-US" sz="800">
                <a:solidFill>
                  <a:schemeClr val="dk1"/>
                </a:solidFill>
              </a:rPr>
              <a:t> </a:t>
            </a:r>
            <a:r>
              <a:rPr lang="en-US" sz="800"/>
              <a:t>changes (% per decade) from SCIAMACHY 2004-2012</a:t>
            </a:r>
            <a:endParaRPr sz="800"/>
          </a:p>
        </p:txBody>
      </p:sp>
      <p:sp>
        <p:nvSpPr>
          <p:cNvPr id="321" name="Google Shape;321;p79"/>
          <p:cNvSpPr txBox="1"/>
          <p:nvPr/>
        </p:nvSpPr>
        <p:spPr>
          <a:xfrm>
            <a:off x="6399300" y="1546275"/>
            <a:ext cx="2441400" cy="368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Positive (~17%) NO</a:t>
            </a:r>
            <a:r>
              <a:rPr lang="en-US" sz="800" baseline="-25000"/>
              <a:t>2</a:t>
            </a:r>
            <a:r>
              <a:rPr lang="en-US" sz="800"/>
              <a:t> changes (% per decade) from SCIAMACHY 2004-2012</a:t>
            </a:r>
            <a:endParaRPr sz="800"/>
          </a:p>
        </p:txBody>
      </p:sp>
      <p:sp>
        <p:nvSpPr>
          <p:cNvPr id="322" name="Google Shape;322;p79"/>
          <p:cNvSpPr/>
          <p:nvPr/>
        </p:nvSpPr>
        <p:spPr>
          <a:xfrm>
            <a:off x="7278025" y="2331825"/>
            <a:ext cx="3660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Google Shape;323;p79"/>
          <p:cNvSpPr/>
          <p:nvPr/>
        </p:nvSpPr>
        <p:spPr>
          <a:xfrm>
            <a:off x="4731175" y="3757625"/>
            <a:ext cx="2732248" cy="262197"/>
          </a:xfrm>
          <a:custGeom>
            <a:avLst/>
            <a:gdLst/>
            <a:ahLst/>
            <a:cxnLst/>
            <a:rect l="l" t="t" r="r" b="b"/>
            <a:pathLst>
              <a:path w="91848" h="8095" extrusionOk="0">
                <a:moveTo>
                  <a:pt x="0" y="1513"/>
                </a:moveTo>
                <a:cubicBezTo>
                  <a:pt x="1297" y="1945"/>
                  <a:pt x="4250" y="3854"/>
                  <a:pt x="7780" y="4106"/>
                </a:cubicBezTo>
                <a:cubicBezTo>
                  <a:pt x="11310" y="4358"/>
                  <a:pt x="16641" y="3062"/>
                  <a:pt x="21179" y="3026"/>
                </a:cubicBezTo>
                <a:cubicBezTo>
                  <a:pt x="25717" y="2990"/>
                  <a:pt x="31228" y="3062"/>
                  <a:pt x="35010" y="3890"/>
                </a:cubicBezTo>
                <a:cubicBezTo>
                  <a:pt x="38792" y="4718"/>
                  <a:pt x="41746" y="7600"/>
                  <a:pt x="43871" y="7996"/>
                </a:cubicBezTo>
                <a:cubicBezTo>
                  <a:pt x="45996" y="8392"/>
                  <a:pt x="45456" y="6916"/>
                  <a:pt x="47761" y="6268"/>
                </a:cubicBezTo>
                <a:cubicBezTo>
                  <a:pt x="50066" y="5620"/>
                  <a:pt x="51939" y="4430"/>
                  <a:pt x="57702" y="4106"/>
                </a:cubicBezTo>
                <a:cubicBezTo>
                  <a:pt x="63465" y="3782"/>
                  <a:pt x="76648" y="5007"/>
                  <a:pt x="82339" y="4323"/>
                </a:cubicBezTo>
                <a:cubicBezTo>
                  <a:pt x="88030" y="3639"/>
                  <a:pt x="90263" y="721"/>
                  <a:pt x="91848" y="0"/>
                </a:cubicBezTo>
              </a:path>
            </a:pathLst>
          </a:custGeom>
          <a:noFill/>
          <a:ln w="28575" cap="flat" cmpd="sng">
            <a:solidFill>
              <a:srgbClr val="000000"/>
            </a:solidFill>
            <a:prstDash val="dot"/>
            <a:round/>
            <a:headEnd type="none" w="med" len="med"/>
            <a:tailEnd type="none" w="med" len="med"/>
          </a:ln>
        </p:spPr>
      </p:sp>
      <p:sp>
        <p:nvSpPr>
          <p:cNvPr id="324" name="Google Shape;324;p79"/>
          <p:cNvSpPr txBox="1"/>
          <p:nvPr/>
        </p:nvSpPr>
        <p:spPr>
          <a:xfrm>
            <a:off x="179850" y="4382175"/>
            <a:ext cx="3453000" cy="40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5" name="Google Shape;325;p79"/>
          <p:cNvSpPr/>
          <p:nvPr/>
        </p:nvSpPr>
        <p:spPr>
          <a:xfrm>
            <a:off x="24600" y="3981900"/>
            <a:ext cx="3709200" cy="1104450"/>
          </a:xfrm>
          <a:prstGeom prst="rect">
            <a:avLst/>
          </a:prstGeom>
          <a:solidFill>
            <a:srgbClr val="FFFFFF"/>
          </a:solidFill>
          <a:ln>
            <a:noFill/>
          </a:ln>
        </p:spPr>
        <p:txBody>
          <a:bodyPr spcFirstLastPara="1" wrap="square" lIns="90000" tIns="45000" rIns="90000" bIns="45000" anchor="t" anchorCtr="0">
            <a:noAutofit/>
          </a:bodyPr>
          <a:lstStyle/>
          <a:p>
            <a:pPr marL="0" marR="0" lvl="0" indent="0" algn="l" rtl="0">
              <a:lnSpc>
                <a:spcPct val="115000"/>
              </a:lnSpc>
              <a:spcBef>
                <a:spcPts val="0"/>
              </a:spcBef>
              <a:spcAft>
                <a:spcPts val="0"/>
              </a:spcAft>
              <a:buNone/>
            </a:pPr>
            <a:r>
              <a:rPr lang="en-US" sz="950" dirty="0"/>
              <a:t>Reported negative O</a:t>
            </a:r>
            <a:r>
              <a:rPr lang="en-US" sz="950" baseline="-25000" dirty="0"/>
              <a:t>3</a:t>
            </a:r>
            <a:r>
              <a:rPr lang="en-US" sz="950" dirty="0"/>
              <a:t> trends:</a:t>
            </a:r>
            <a:endParaRPr sz="950" dirty="0"/>
          </a:p>
          <a:p>
            <a:pPr marL="457200" marR="0" lvl="0" indent="-285750" algn="l" rtl="0">
              <a:lnSpc>
                <a:spcPct val="115000"/>
              </a:lnSpc>
              <a:spcBef>
                <a:spcPts val="0"/>
              </a:spcBef>
              <a:spcAft>
                <a:spcPts val="0"/>
              </a:spcAft>
              <a:buClr>
                <a:srgbClr val="000000"/>
              </a:buClr>
              <a:buSzPts val="900"/>
              <a:buFont typeface="Arial"/>
              <a:buChar char="●"/>
            </a:pPr>
            <a:r>
              <a:rPr lang="en-US" sz="950" i="1" strike="noStrike" dirty="0" err="1">
                <a:solidFill>
                  <a:srgbClr val="000000"/>
                </a:solidFill>
                <a:latin typeface="Arial"/>
                <a:ea typeface="Arial"/>
                <a:cs typeface="Arial"/>
                <a:sym typeface="Arial"/>
              </a:rPr>
              <a:t>Kyrölä</a:t>
            </a:r>
            <a:r>
              <a:rPr lang="en-US" sz="950" i="1" strike="noStrike" dirty="0">
                <a:solidFill>
                  <a:srgbClr val="000000"/>
                </a:solidFill>
                <a:latin typeface="Arial"/>
                <a:ea typeface="Arial"/>
                <a:cs typeface="Arial"/>
                <a:sym typeface="Arial"/>
              </a:rPr>
              <a:t> et al., </a:t>
            </a:r>
            <a:r>
              <a:rPr lang="en-US" sz="950" i="1" strike="noStrike" dirty="0" smtClean="0">
                <a:solidFill>
                  <a:srgbClr val="000000"/>
                </a:solidFill>
                <a:latin typeface="Arial"/>
                <a:ea typeface="Arial"/>
                <a:cs typeface="Arial"/>
                <a:sym typeface="Arial"/>
              </a:rPr>
              <a:t>ACP</a:t>
            </a:r>
            <a:r>
              <a:rPr lang="en-US" sz="950" i="1" strike="noStrike" dirty="0">
                <a:solidFill>
                  <a:srgbClr val="000000"/>
                </a:solidFill>
                <a:latin typeface="Arial"/>
                <a:ea typeface="Arial"/>
                <a:cs typeface="Arial"/>
                <a:sym typeface="Arial"/>
              </a:rPr>
              <a:t>, 2013</a:t>
            </a:r>
            <a:r>
              <a:rPr lang="en-US" sz="950" i="1" dirty="0"/>
              <a:t>. </a:t>
            </a:r>
            <a:r>
              <a:rPr lang="en-US" sz="950" strike="noStrike" dirty="0">
                <a:solidFill>
                  <a:srgbClr val="000000"/>
                </a:solidFill>
                <a:latin typeface="Arial"/>
                <a:ea typeface="Arial"/>
                <a:cs typeface="Arial"/>
                <a:sym typeface="Arial"/>
              </a:rPr>
              <a:t> </a:t>
            </a:r>
            <a:r>
              <a:rPr lang="en-US" sz="950" dirty="0" smtClean="0">
                <a:solidFill>
                  <a:schemeClr val="dk1"/>
                </a:solidFill>
              </a:rPr>
              <a:t>SAGE </a:t>
            </a:r>
            <a:r>
              <a:rPr lang="en-US" sz="950" dirty="0">
                <a:solidFill>
                  <a:schemeClr val="dk1"/>
                </a:solidFill>
              </a:rPr>
              <a:t>II-GOMOS, 1997-2011</a:t>
            </a:r>
            <a:endParaRPr sz="950" dirty="0">
              <a:solidFill>
                <a:schemeClr val="dk1"/>
              </a:solidFill>
            </a:endParaRPr>
          </a:p>
          <a:p>
            <a:pPr marL="457200" marR="0" lvl="0" indent="-285750" algn="l" rtl="0">
              <a:lnSpc>
                <a:spcPct val="115000"/>
              </a:lnSpc>
              <a:spcBef>
                <a:spcPts val="0"/>
              </a:spcBef>
              <a:spcAft>
                <a:spcPts val="0"/>
              </a:spcAft>
              <a:buClr>
                <a:schemeClr val="dk1"/>
              </a:buClr>
              <a:buSzPts val="900"/>
              <a:buChar char="●"/>
            </a:pPr>
            <a:r>
              <a:rPr lang="en-US" sz="950" i="1" dirty="0" err="1" smtClean="0">
                <a:solidFill>
                  <a:schemeClr val="dk1"/>
                </a:solidFill>
              </a:rPr>
              <a:t>Gebhardt</a:t>
            </a:r>
            <a:r>
              <a:rPr lang="en-US" sz="950" i="1" dirty="0" smtClean="0">
                <a:solidFill>
                  <a:schemeClr val="dk1"/>
                </a:solidFill>
              </a:rPr>
              <a:t> </a:t>
            </a:r>
            <a:r>
              <a:rPr lang="en-US" sz="950" i="1" dirty="0">
                <a:solidFill>
                  <a:schemeClr val="dk1"/>
                </a:solidFill>
              </a:rPr>
              <a:t>et al., ACP, 2014. </a:t>
            </a:r>
            <a:r>
              <a:rPr lang="en-US" sz="950" dirty="0">
                <a:solidFill>
                  <a:schemeClr val="dk1"/>
                </a:solidFill>
              </a:rPr>
              <a:t>SCIAMACHY, 2002-2012</a:t>
            </a:r>
            <a:endParaRPr sz="950" dirty="0">
              <a:solidFill>
                <a:schemeClr val="dk1"/>
              </a:solidFill>
            </a:endParaRPr>
          </a:p>
          <a:p>
            <a:pPr marL="457200" marR="0" lvl="0" indent="-285750" algn="l" rtl="0">
              <a:lnSpc>
                <a:spcPct val="115000"/>
              </a:lnSpc>
              <a:spcBef>
                <a:spcPts val="0"/>
              </a:spcBef>
              <a:spcAft>
                <a:spcPts val="0"/>
              </a:spcAft>
              <a:buClr>
                <a:schemeClr val="dk1"/>
              </a:buClr>
              <a:buSzPts val="900"/>
              <a:buChar char="●"/>
            </a:pPr>
            <a:r>
              <a:rPr lang="en-US" sz="950" i="1" dirty="0" err="1">
                <a:solidFill>
                  <a:schemeClr val="dk1"/>
                </a:solidFill>
              </a:rPr>
              <a:t>Nedoluha</a:t>
            </a:r>
            <a:r>
              <a:rPr lang="en-US" sz="950" i="1" dirty="0">
                <a:solidFill>
                  <a:schemeClr val="dk1"/>
                </a:solidFill>
              </a:rPr>
              <a:t> et al., ACP, 2015. </a:t>
            </a:r>
            <a:r>
              <a:rPr lang="en-US" sz="950" dirty="0">
                <a:solidFill>
                  <a:schemeClr val="dk1"/>
                </a:solidFill>
              </a:rPr>
              <a:t>MLS, 2004-2013</a:t>
            </a:r>
            <a:endParaRPr sz="950" dirty="0">
              <a:solidFill>
                <a:schemeClr val="dk1"/>
              </a:solidFill>
            </a:endParaRPr>
          </a:p>
          <a:p>
            <a:pPr marL="457200" lvl="0" indent="-285750" rtl="0">
              <a:spcBef>
                <a:spcPts val="0"/>
              </a:spcBef>
              <a:spcAft>
                <a:spcPts val="0"/>
              </a:spcAft>
              <a:buClr>
                <a:schemeClr val="dk1"/>
              </a:buClr>
              <a:buSzPts val="900"/>
              <a:buChar char="●"/>
            </a:pPr>
            <a:r>
              <a:rPr lang="en-US" sz="950" i="1" dirty="0" err="1">
                <a:solidFill>
                  <a:schemeClr val="dk1"/>
                </a:solidFill>
              </a:rPr>
              <a:t>Sofieva</a:t>
            </a:r>
            <a:r>
              <a:rPr lang="en-US" sz="950" i="1" dirty="0">
                <a:solidFill>
                  <a:schemeClr val="dk1"/>
                </a:solidFill>
              </a:rPr>
              <a:t> et al., ACP, 2017.  </a:t>
            </a:r>
            <a:r>
              <a:rPr lang="en-US" sz="950" dirty="0">
                <a:solidFill>
                  <a:schemeClr val="dk1"/>
                </a:solidFill>
              </a:rPr>
              <a:t>SAGE–CCI–OMPS, </a:t>
            </a:r>
            <a:endParaRPr lang="en-US" sz="950" dirty="0" smtClean="0">
              <a:solidFill>
                <a:schemeClr val="dk1"/>
              </a:solidFill>
            </a:endParaRPr>
          </a:p>
          <a:p>
            <a:pPr marL="457200" lvl="1" indent="-285750">
              <a:buClr>
                <a:schemeClr val="dk1"/>
              </a:buClr>
              <a:buSzPts val="900"/>
            </a:pPr>
            <a:r>
              <a:rPr lang="en-US" sz="950" dirty="0" smtClean="0">
                <a:solidFill>
                  <a:schemeClr val="dk1"/>
                </a:solidFill>
              </a:rPr>
              <a:t>	2000-2016</a:t>
            </a:r>
            <a:endParaRPr sz="950" dirty="0">
              <a:solidFill>
                <a:schemeClr val="dk1"/>
              </a:solidFill>
            </a:endParaRPr>
          </a:p>
          <a:p>
            <a:pPr marL="0" lvl="0" indent="0" rtl="0">
              <a:lnSpc>
                <a:spcPct val="115000"/>
              </a:lnSpc>
              <a:spcBef>
                <a:spcPts val="0"/>
              </a:spcBef>
              <a:spcAft>
                <a:spcPts val="0"/>
              </a:spcAft>
              <a:buClr>
                <a:schemeClr val="dk1"/>
              </a:buClr>
              <a:buFont typeface="Arial"/>
              <a:buNone/>
            </a:pPr>
            <a:endParaRPr sz="950" dirty="0">
              <a:solidFill>
                <a:schemeClr val="dk1"/>
              </a:solidFill>
            </a:endParaRPr>
          </a:p>
          <a:p>
            <a:pPr marL="0" marR="0" lvl="0" indent="0" algn="ctr" rtl="0">
              <a:lnSpc>
                <a:spcPct val="115000"/>
              </a:lnSpc>
              <a:spcBef>
                <a:spcPts val="0"/>
              </a:spcBef>
              <a:spcAft>
                <a:spcPts val="0"/>
              </a:spcAft>
              <a:buNone/>
            </a:pPr>
            <a:endParaRPr sz="950" i="1" dirty="0"/>
          </a:p>
        </p:txBody>
      </p:sp>
      <p:sp>
        <p:nvSpPr>
          <p:cNvPr id="326" name="Google Shape;326;p79"/>
          <p:cNvSpPr txBox="1"/>
          <p:nvPr/>
        </p:nvSpPr>
        <p:spPr>
          <a:xfrm>
            <a:off x="6439025" y="4775100"/>
            <a:ext cx="2163600" cy="368400"/>
          </a:xfrm>
          <a:prstGeom prst="rect">
            <a:avLst/>
          </a:prstGeom>
          <a:solidFill>
            <a:srgbClr val="EA9999"/>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t>2-minute madness</a:t>
            </a:r>
            <a:endParaRPr sz="1800"/>
          </a:p>
        </p:txBody>
      </p:sp>
      <p:sp>
        <p:nvSpPr>
          <p:cNvPr id="327" name="Google Shape;327;p79"/>
          <p:cNvSpPr txBox="1"/>
          <p:nvPr/>
        </p:nvSpPr>
        <p:spPr>
          <a:xfrm>
            <a:off x="8161350" y="4710375"/>
            <a:ext cx="868200" cy="368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8" name="Google Shape;328;p79"/>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a:t>
            </a:fld>
            <a:r>
              <a:rPr lang="en-US" strike="noStrike">
                <a:solidFill>
                  <a:srgbClr val="595959"/>
                </a:solidFill>
                <a:latin typeface="Arial"/>
                <a:ea typeface="Arial"/>
                <a:cs typeface="Arial"/>
                <a:sym typeface="Arial"/>
              </a:rPr>
              <a:t>/2</a:t>
            </a:r>
            <a:endParaRPr/>
          </a:p>
        </p:txBody>
      </p:sp>
      <p:sp>
        <p:nvSpPr>
          <p:cNvPr id="329" name="Google Shape;329;p79"/>
          <p:cNvSpPr/>
          <p:nvPr/>
        </p:nvSpPr>
        <p:spPr>
          <a:xfrm>
            <a:off x="3771825" y="4297416"/>
            <a:ext cx="2476575" cy="484134"/>
          </a:xfrm>
          <a:custGeom>
            <a:avLst/>
            <a:gdLst/>
            <a:ahLst/>
            <a:cxnLst/>
            <a:rect l="l" t="t" r="r" b="b"/>
            <a:pathLst>
              <a:path w="89947" h="16374" extrusionOk="0">
                <a:moveTo>
                  <a:pt x="89947" y="1836"/>
                </a:moveTo>
                <a:cubicBezTo>
                  <a:pt x="86055" y="2791"/>
                  <a:pt x="77244" y="7857"/>
                  <a:pt x="66597" y="7563"/>
                </a:cubicBezTo>
                <a:cubicBezTo>
                  <a:pt x="55950" y="7269"/>
                  <a:pt x="36933" y="367"/>
                  <a:pt x="26066" y="73"/>
                </a:cubicBezTo>
                <a:cubicBezTo>
                  <a:pt x="15199" y="-221"/>
                  <a:pt x="5213" y="3084"/>
                  <a:pt x="1395" y="5801"/>
                </a:cubicBezTo>
                <a:cubicBezTo>
                  <a:pt x="-2423" y="8518"/>
                  <a:pt x="2863" y="14612"/>
                  <a:pt x="3157" y="16374"/>
                </a:cubicBezTo>
              </a:path>
            </a:pathLst>
          </a:custGeom>
          <a:noFill/>
          <a:ln w="28575" cap="flat" cmpd="sng">
            <a:solidFill>
              <a:srgbClr val="000000"/>
            </a:solidFill>
            <a:prstDash val="dot"/>
            <a:round/>
            <a:headEnd type="none" w="med" len="med"/>
            <a:tailEnd type="triangle" w="med" len="med"/>
          </a:ln>
        </p:spPr>
      </p:sp>
      <p:sp>
        <p:nvSpPr>
          <p:cNvPr id="330" name="Google Shape;330;p79"/>
          <p:cNvSpPr txBox="1"/>
          <p:nvPr/>
        </p:nvSpPr>
        <p:spPr>
          <a:xfrm>
            <a:off x="3886200" y="4552950"/>
            <a:ext cx="27432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500" dirty="0"/>
              <a:t>But what are these changes? </a:t>
            </a:r>
            <a:endParaRPr sz="1500" dirty="0"/>
          </a:p>
        </p:txBody>
      </p:sp>
      <p:sp>
        <p:nvSpPr>
          <p:cNvPr id="331" name="Google Shape;331;p79"/>
          <p:cNvSpPr txBox="1"/>
          <p:nvPr/>
        </p:nvSpPr>
        <p:spPr>
          <a:xfrm>
            <a:off x="3876600" y="3910300"/>
            <a:ext cx="5115000" cy="55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Observed variations relate to changes in transport of N</a:t>
            </a:r>
            <a:r>
              <a:rPr lang="en-US" baseline="-25000" dirty="0"/>
              <a:t>2</a:t>
            </a:r>
            <a:r>
              <a:rPr lang="en-US" dirty="0"/>
              <a:t>O</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88"/>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595" name="Google Shape;595;p88"/>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596" name="Google Shape;596;p88"/>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y</a:t>
            </a:r>
            <a:endParaRPr sz="1800"/>
          </a:p>
        </p:txBody>
      </p:sp>
      <p:sp>
        <p:nvSpPr>
          <p:cNvPr id="597" name="Google Shape;597;p88"/>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598" name="Google Shape;598;p88"/>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pic>
        <p:nvPicPr>
          <p:cNvPr id="599" name="Google Shape;599;p88"/>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600" name="Google Shape;600;p88"/>
          <p:cNvPicPr preferRelativeResize="0"/>
          <p:nvPr/>
        </p:nvPicPr>
        <p:blipFill rotWithShape="1">
          <a:blip r:embed="rId6">
            <a:alphaModFix/>
          </a:blip>
          <a:srcRect/>
          <a:stretch/>
        </p:blipFill>
        <p:spPr>
          <a:xfrm>
            <a:off x="2551320" y="2146680"/>
            <a:ext cx="2230920" cy="1334520"/>
          </a:xfrm>
          <a:prstGeom prst="rect">
            <a:avLst/>
          </a:prstGeom>
          <a:noFill/>
          <a:ln>
            <a:noFill/>
          </a:ln>
        </p:spPr>
      </p:pic>
      <p:pic>
        <p:nvPicPr>
          <p:cNvPr id="601" name="Google Shape;601;p88"/>
          <p:cNvPicPr preferRelativeResize="0"/>
          <p:nvPr/>
        </p:nvPicPr>
        <p:blipFill rotWithShape="1">
          <a:blip r:embed="rId7">
            <a:alphaModFix/>
          </a:blip>
          <a:srcRect/>
          <a:stretch/>
        </p:blipFill>
        <p:spPr>
          <a:xfrm>
            <a:off x="6912720" y="701640"/>
            <a:ext cx="2230919" cy="1325522"/>
          </a:xfrm>
          <a:prstGeom prst="rect">
            <a:avLst/>
          </a:prstGeom>
          <a:noFill/>
          <a:ln>
            <a:noFill/>
          </a:ln>
        </p:spPr>
      </p:pic>
      <p:pic>
        <p:nvPicPr>
          <p:cNvPr id="602" name="Google Shape;602;p88"/>
          <p:cNvPicPr preferRelativeResize="0"/>
          <p:nvPr/>
        </p:nvPicPr>
        <p:blipFill rotWithShape="1">
          <a:blip r:embed="rId8">
            <a:alphaModFix/>
          </a:blip>
          <a:srcRect/>
          <a:stretch/>
        </p:blipFill>
        <p:spPr>
          <a:xfrm>
            <a:off x="4718160" y="701640"/>
            <a:ext cx="2230919" cy="1334520"/>
          </a:xfrm>
          <a:prstGeom prst="rect">
            <a:avLst/>
          </a:prstGeom>
          <a:noFill/>
          <a:ln>
            <a:noFill/>
          </a:ln>
        </p:spPr>
      </p:pic>
      <p:pic>
        <p:nvPicPr>
          <p:cNvPr id="603" name="Google Shape;603;p88"/>
          <p:cNvPicPr preferRelativeResize="0"/>
          <p:nvPr/>
        </p:nvPicPr>
        <p:blipFill rotWithShape="1">
          <a:blip r:embed="rId9">
            <a:alphaModFix/>
          </a:blip>
          <a:srcRect/>
          <a:stretch/>
        </p:blipFill>
        <p:spPr>
          <a:xfrm>
            <a:off x="4718160" y="2146680"/>
            <a:ext cx="2230919" cy="1334520"/>
          </a:xfrm>
          <a:prstGeom prst="rect">
            <a:avLst/>
          </a:prstGeom>
          <a:noFill/>
          <a:ln>
            <a:noFill/>
          </a:ln>
        </p:spPr>
      </p:pic>
      <p:pic>
        <p:nvPicPr>
          <p:cNvPr id="604" name="Google Shape;604;p88"/>
          <p:cNvPicPr preferRelativeResize="0"/>
          <p:nvPr/>
        </p:nvPicPr>
        <p:blipFill rotWithShape="1">
          <a:blip r:embed="rId10">
            <a:alphaModFix/>
          </a:blip>
          <a:srcRect/>
          <a:stretch/>
        </p:blipFill>
        <p:spPr>
          <a:xfrm>
            <a:off x="6912720" y="2146680"/>
            <a:ext cx="2230919" cy="1334520"/>
          </a:xfrm>
          <a:prstGeom prst="rect">
            <a:avLst/>
          </a:prstGeom>
          <a:noFill/>
          <a:ln>
            <a:noFill/>
          </a:ln>
        </p:spPr>
      </p:pic>
      <p:sp>
        <p:nvSpPr>
          <p:cNvPr id="605" name="Google Shape;605;p88"/>
          <p:cNvSpPr/>
          <p:nvPr/>
        </p:nvSpPr>
        <p:spPr>
          <a:xfrm>
            <a:off x="8556840" y="48260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10</a:t>
            </a:fld>
            <a:endParaRPr sz="1800"/>
          </a:p>
        </p:txBody>
      </p:sp>
      <p:pic>
        <p:nvPicPr>
          <p:cNvPr id="606" name="Google Shape;606;p88"/>
          <p:cNvPicPr preferRelativeResize="0"/>
          <p:nvPr/>
        </p:nvPicPr>
        <p:blipFill rotWithShape="1">
          <a:blip r:embed="rId11">
            <a:alphaModFix/>
          </a:blip>
          <a:srcRect/>
          <a:stretch/>
        </p:blipFill>
        <p:spPr>
          <a:xfrm>
            <a:off x="2551320" y="3601440"/>
            <a:ext cx="2230920" cy="1334519"/>
          </a:xfrm>
          <a:prstGeom prst="rect">
            <a:avLst/>
          </a:prstGeom>
          <a:noFill/>
          <a:ln>
            <a:noFill/>
          </a:ln>
        </p:spPr>
      </p:pic>
      <p:pic>
        <p:nvPicPr>
          <p:cNvPr id="607" name="Google Shape;607;p88"/>
          <p:cNvPicPr preferRelativeResize="0"/>
          <p:nvPr/>
        </p:nvPicPr>
        <p:blipFill rotWithShape="1">
          <a:blip r:embed="rId12">
            <a:alphaModFix/>
          </a:blip>
          <a:srcRect/>
          <a:stretch/>
        </p:blipFill>
        <p:spPr>
          <a:xfrm>
            <a:off x="4718160" y="3600360"/>
            <a:ext cx="2230919" cy="1334520"/>
          </a:xfrm>
          <a:prstGeom prst="rect">
            <a:avLst/>
          </a:prstGeom>
          <a:noFill/>
          <a:ln>
            <a:noFill/>
          </a:ln>
        </p:spPr>
      </p:pic>
      <p:pic>
        <p:nvPicPr>
          <p:cNvPr id="608" name="Google Shape;608;p88"/>
          <p:cNvPicPr preferRelativeResize="0"/>
          <p:nvPr/>
        </p:nvPicPr>
        <p:blipFill rotWithShape="1">
          <a:blip r:embed="rId13">
            <a:alphaModFix/>
          </a:blip>
          <a:srcRect/>
          <a:stretch/>
        </p:blipFill>
        <p:spPr>
          <a:xfrm>
            <a:off x="6912720" y="3600360"/>
            <a:ext cx="2230919" cy="1334520"/>
          </a:xfrm>
          <a:prstGeom prst="rect">
            <a:avLst/>
          </a:prstGeom>
          <a:noFill/>
          <a:ln>
            <a:noFill/>
          </a:ln>
        </p:spPr>
      </p:pic>
      <p:sp>
        <p:nvSpPr>
          <p:cNvPr id="609" name="Google Shape;609;p88"/>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610" name="Google Shape;610;p88"/>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611" name="Google Shape;611;p88"/>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612" name="Google Shape;612;p88"/>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613" name="Google Shape;613;p88"/>
          <p:cNvSpPr/>
          <p:nvPr/>
        </p:nvSpPr>
        <p:spPr>
          <a:xfrm>
            <a:off x="7582525" y="1918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sp>
        <p:nvSpPr>
          <p:cNvPr id="614" name="Google Shape;614;p88"/>
          <p:cNvSpPr/>
          <p:nvPr/>
        </p:nvSpPr>
        <p:spPr>
          <a:xfrm>
            <a:off x="3260999" y="33466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8</a:t>
            </a:r>
            <a:r>
              <a:rPr lang="en-US" sz="1200" strike="noStrike">
                <a:solidFill>
                  <a:srgbClr val="000000"/>
                </a:solidFill>
                <a:latin typeface="Arial"/>
                <a:ea typeface="Arial"/>
                <a:cs typeface="Arial"/>
                <a:sym typeface="Arial"/>
              </a:rPr>
              <a:t>%</a:t>
            </a:r>
            <a:endParaRPr sz="1200"/>
          </a:p>
        </p:txBody>
      </p:sp>
      <p:sp>
        <p:nvSpPr>
          <p:cNvPr id="615" name="Google Shape;615;p88"/>
          <p:cNvSpPr/>
          <p:nvPr/>
        </p:nvSpPr>
        <p:spPr>
          <a:xfrm>
            <a:off x="5387963" y="33466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5</a:t>
            </a:r>
            <a:r>
              <a:rPr lang="en-US" sz="1200" strike="noStrike">
                <a:solidFill>
                  <a:srgbClr val="000000"/>
                </a:solidFill>
                <a:latin typeface="Arial"/>
                <a:ea typeface="Arial"/>
                <a:cs typeface="Arial"/>
                <a:sym typeface="Arial"/>
              </a:rPr>
              <a:t>%</a:t>
            </a:r>
            <a:endParaRPr sz="1200"/>
          </a:p>
        </p:txBody>
      </p:sp>
      <p:sp>
        <p:nvSpPr>
          <p:cNvPr id="616" name="Google Shape;616;p88"/>
          <p:cNvSpPr/>
          <p:nvPr/>
        </p:nvSpPr>
        <p:spPr>
          <a:xfrm>
            <a:off x="7746325" y="33622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3</a:t>
            </a:r>
            <a:r>
              <a:rPr lang="en-US" sz="1200" strike="noStrike">
                <a:solidFill>
                  <a:srgbClr val="000000"/>
                </a:solidFill>
                <a:latin typeface="Arial"/>
                <a:ea typeface="Arial"/>
                <a:cs typeface="Arial"/>
                <a:sym typeface="Arial"/>
              </a:rPr>
              <a:t>%</a:t>
            </a:r>
            <a:endParaRPr sz="1200"/>
          </a:p>
        </p:txBody>
      </p:sp>
      <p:sp>
        <p:nvSpPr>
          <p:cNvPr id="617" name="Google Shape;617;p88"/>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Google Shape;618;p88"/>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Google Shape;619;p88"/>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Google Shape;620;p88"/>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Google Shape;621;p88"/>
          <p:cNvSpPr/>
          <p:nvPr/>
        </p:nvSpPr>
        <p:spPr>
          <a:xfrm>
            <a:off x="56027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2" name="Google Shape;622;p88"/>
          <p:cNvSpPr/>
          <p:nvPr/>
        </p:nvSpPr>
        <p:spPr>
          <a:xfrm>
            <a:off x="5602725" y="23544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3" name="Google Shape;623;p88"/>
          <p:cNvSpPr/>
          <p:nvPr/>
        </p:nvSpPr>
        <p:spPr>
          <a:xfrm>
            <a:off x="3423825" y="38355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4" name="Google Shape;624;p88"/>
          <p:cNvSpPr/>
          <p:nvPr/>
        </p:nvSpPr>
        <p:spPr>
          <a:xfrm>
            <a:off x="5602725" y="38022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5" name="Google Shape;625;p88"/>
          <p:cNvSpPr/>
          <p:nvPr/>
        </p:nvSpPr>
        <p:spPr>
          <a:xfrm>
            <a:off x="5446225" y="1921550"/>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~5-</a:t>
            </a:r>
            <a:r>
              <a:rPr lang="en-US" sz="1200"/>
              <a:t>7</a:t>
            </a:r>
            <a:r>
              <a:rPr lang="en-US" sz="1200" strike="noStrike">
                <a:solidFill>
                  <a:srgbClr val="000000"/>
                </a:solidFill>
                <a:latin typeface="Arial"/>
                <a:ea typeface="Arial"/>
                <a:cs typeface="Arial"/>
                <a:sym typeface="Arial"/>
              </a:rPr>
              <a:t>%</a:t>
            </a:r>
            <a:endParaRPr sz="1200"/>
          </a:p>
        </p:txBody>
      </p:sp>
      <p:pic>
        <p:nvPicPr>
          <p:cNvPr id="626" name="Google Shape;626;p88">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627" name="Google Shape;627;p88"/>
          <p:cNvSpPr txBox="1"/>
          <p:nvPr/>
        </p:nvSpPr>
        <p:spPr>
          <a:xfrm>
            <a:off x="470125" y="3660425"/>
            <a:ext cx="1946700" cy="117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Positive NO</a:t>
            </a:r>
            <a:r>
              <a:rPr lang="en-US" baseline="-25000"/>
              <a:t>y</a:t>
            </a:r>
            <a:r>
              <a:rPr lang="en-US"/>
              <a:t> </a:t>
            </a:r>
            <a:endParaRPr/>
          </a:p>
          <a:p>
            <a:pPr marL="0" lvl="0" indent="0" rtl="0">
              <a:spcBef>
                <a:spcPts val="0"/>
              </a:spcBef>
              <a:spcAft>
                <a:spcPts val="0"/>
              </a:spcAft>
              <a:buNone/>
            </a:pPr>
            <a:r>
              <a:rPr lang="en-US" sz="1000">
                <a:solidFill>
                  <a:srgbClr val="000000"/>
                </a:solidFill>
              </a:rPr>
              <a:t>(NO+NO</a:t>
            </a:r>
            <a:r>
              <a:rPr lang="en-US" sz="1000" baseline="-25000">
                <a:solidFill>
                  <a:srgbClr val="000000"/>
                </a:solidFill>
              </a:rPr>
              <a:t>2</a:t>
            </a:r>
            <a:r>
              <a:rPr lang="en-US" sz="1000">
                <a:solidFill>
                  <a:srgbClr val="000000"/>
                </a:solidFill>
              </a:rPr>
              <a:t> + HNO</a:t>
            </a:r>
            <a:r>
              <a:rPr lang="en-US" sz="1000" baseline="-25000">
                <a:solidFill>
                  <a:srgbClr val="000000"/>
                </a:solidFill>
              </a:rPr>
              <a:t>3</a:t>
            </a:r>
            <a:r>
              <a:rPr lang="en-US" sz="1000">
                <a:solidFill>
                  <a:srgbClr val="000000"/>
                </a:solidFill>
              </a:rPr>
              <a:t> + 2xN</a:t>
            </a:r>
            <a:r>
              <a:rPr lang="en-US" sz="1000" baseline="-25000">
                <a:solidFill>
                  <a:srgbClr val="000000"/>
                </a:solidFill>
              </a:rPr>
              <a:t>2</a:t>
            </a:r>
            <a:r>
              <a:rPr lang="en-US" sz="1000">
                <a:solidFill>
                  <a:srgbClr val="000000"/>
                </a:solidFill>
              </a:rPr>
              <a:t>O</a:t>
            </a:r>
            <a:r>
              <a:rPr lang="en-US" sz="1000" baseline="-25000">
                <a:solidFill>
                  <a:srgbClr val="000000"/>
                </a:solidFill>
              </a:rPr>
              <a:t>5</a:t>
            </a:r>
            <a:r>
              <a:rPr lang="en-US" sz="1000">
                <a:solidFill>
                  <a:srgbClr val="000000"/>
                </a:solidFill>
              </a:rPr>
              <a:t>)</a:t>
            </a:r>
            <a:r>
              <a:rPr lang="en-US" sz="1200">
                <a:solidFill>
                  <a:srgbClr val="000000"/>
                </a:solidFill>
              </a:rPr>
              <a:t> </a:t>
            </a:r>
            <a:r>
              <a:rPr lang="en-US"/>
              <a:t>changes are the reason of observed positive NO</a:t>
            </a:r>
            <a:r>
              <a:rPr lang="en-US" baseline="-25000"/>
              <a:t>2</a:t>
            </a:r>
            <a:r>
              <a:rPr lang="en-US"/>
              <a:t> changes </a:t>
            </a:r>
            <a:endParaRPr/>
          </a:p>
        </p:txBody>
      </p:sp>
      <p:pic>
        <p:nvPicPr>
          <p:cNvPr id="628" name="Google Shape;628;p88">
            <a:hlinkClick r:id="rId16"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629" name="Google Shape;629;p88">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0" name="Google Shape;630;p88">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1" name="Google Shape;631;p88"/>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Fixed source gases                 Fixed transport</a:t>
            </a:r>
            <a:endParaRPr/>
          </a:p>
        </p:txBody>
      </p:sp>
      <p:sp>
        <p:nvSpPr>
          <p:cNvPr id="632" name="Google Shape;632;p88"/>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
        <p:nvSpPr>
          <p:cNvPr id="633" name="Google Shape;633;p88"/>
          <p:cNvSpPr/>
          <p:nvPr/>
        </p:nvSpPr>
        <p:spPr>
          <a:xfrm>
            <a:off x="4896329" y="0"/>
            <a:ext cx="11580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sp>
        <p:nvSpPr>
          <p:cNvPr id="634" name="Google Shape;634;p88"/>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0000"/>
                </a:solidFill>
                <a:uFill>
                  <a:noFill/>
                </a:uFill>
                <a:hlinkClick r:id="rId14" action="ppaction://hlinksldjump"/>
              </a:rPr>
              <a:t>II</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9"/>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640" name="Google Shape;640;p89"/>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641" name="Google Shape;641;p89"/>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a:t>
            </a:r>
            <a:endParaRPr sz="1800"/>
          </a:p>
        </p:txBody>
      </p:sp>
      <p:sp>
        <p:nvSpPr>
          <p:cNvPr id="642" name="Google Shape;642;p89"/>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643" name="Google Shape;643;p89"/>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pic>
        <p:nvPicPr>
          <p:cNvPr id="644" name="Google Shape;644;p89"/>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645" name="Google Shape;645;p89"/>
          <p:cNvPicPr preferRelativeResize="0"/>
          <p:nvPr/>
        </p:nvPicPr>
        <p:blipFill rotWithShape="1">
          <a:blip r:embed="rId6">
            <a:alphaModFix/>
          </a:blip>
          <a:srcRect/>
          <a:stretch/>
        </p:blipFill>
        <p:spPr>
          <a:xfrm>
            <a:off x="2551320" y="2146680"/>
            <a:ext cx="2230920" cy="1334520"/>
          </a:xfrm>
          <a:prstGeom prst="rect">
            <a:avLst/>
          </a:prstGeom>
          <a:noFill/>
          <a:ln>
            <a:noFill/>
          </a:ln>
        </p:spPr>
      </p:pic>
      <p:pic>
        <p:nvPicPr>
          <p:cNvPr id="646" name="Google Shape;646;p89"/>
          <p:cNvPicPr preferRelativeResize="0"/>
          <p:nvPr/>
        </p:nvPicPr>
        <p:blipFill rotWithShape="1">
          <a:blip r:embed="rId7">
            <a:alphaModFix/>
          </a:blip>
          <a:srcRect/>
          <a:stretch/>
        </p:blipFill>
        <p:spPr>
          <a:xfrm>
            <a:off x="6912720" y="701640"/>
            <a:ext cx="2230919" cy="1325522"/>
          </a:xfrm>
          <a:prstGeom prst="rect">
            <a:avLst/>
          </a:prstGeom>
          <a:noFill/>
          <a:ln>
            <a:noFill/>
          </a:ln>
        </p:spPr>
      </p:pic>
      <p:pic>
        <p:nvPicPr>
          <p:cNvPr id="647" name="Google Shape;647;p89"/>
          <p:cNvPicPr preferRelativeResize="0"/>
          <p:nvPr/>
        </p:nvPicPr>
        <p:blipFill rotWithShape="1">
          <a:blip r:embed="rId8">
            <a:alphaModFix/>
          </a:blip>
          <a:srcRect/>
          <a:stretch/>
        </p:blipFill>
        <p:spPr>
          <a:xfrm>
            <a:off x="4718160" y="701640"/>
            <a:ext cx="2230919" cy="1334520"/>
          </a:xfrm>
          <a:prstGeom prst="rect">
            <a:avLst/>
          </a:prstGeom>
          <a:noFill/>
          <a:ln>
            <a:noFill/>
          </a:ln>
        </p:spPr>
      </p:pic>
      <p:pic>
        <p:nvPicPr>
          <p:cNvPr id="648" name="Google Shape;648;p89"/>
          <p:cNvPicPr preferRelativeResize="0"/>
          <p:nvPr/>
        </p:nvPicPr>
        <p:blipFill rotWithShape="1">
          <a:blip r:embed="rId9">
            <a:alphaModFix/>
          </a:blip>
          <a:srcRect/>
          <a:stretch/>
        </p:blipFill>
        <p:spPr>
          <a:xfrm>
            <a:off x="4718160" y="2146680"/>
            <a:ext cx="2230919" cy="1334520"/>
          </a:xfrm>
          <a:prstGeom prst="rect">
            <a:avLst/>
          </a:prstGeom>
          <a:noFill/>
          <a:ln>
            <a:noFill/>
          </a:ln>
        </p:spPr>
      </p:pic>
      <p:pic>
        <p:nvPicPr>
          <p:cNvPr id="649" name="Google Shape;649;p89"/>
          <p:cNvPicPr preferRelativeResize="0"/>
          <p:nvPr/>
        </p:nvPicPr>
        <p:blipFill rotWithShape="1">
          <a:blip r:embed="rId10">
            <a:alphaModFix/>
          </a:blip>
          <a:srcRect/>
          <a:stretch/>
        </p:blipFill>
        <p:spPr>
          <a:xfrm>
            <a:off x="6912720" y="2146680"/>
            <a:ext cx="2230919" cy="1334520"/>
          </a:xfrm>
          <a:prstGeom prst="rect">
            <a:avLst/>
          </a:prstGeom>
          <a:noFill/>
          <a:ln>
            <a:noFill/>
          </a:ln>
        </p:spPr>
      </p:pic>
      <p:sp>
        <p:nvSpPr>
          <p:cNvPr id="650" name="Google Shape;650;p89"/>
          <p:cNvSpPr/>
          <p:nvPr/>
        </p:nvSpPr>
        <p:spPr>
          <a:xfrm>
            <a:off x="8556840" y="48260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11</a:t>
            </a:fld>
            <a:endParaRPr sz="1800"/>
          </a:p>
        </p:txBody>
      </p:sp>
      <p:sp>
        <p:nvSpPr>
          <p:cNvPr id="651" name="Google Shape;651;p89"/>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652" name="Google Shape;652;p89"/>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653" name="Google Shape;653;p89"/>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654" name="Google Shape;654;p89"/>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655" name="Google Shape;655;p89"/>
          <p:cNvSpPr/>
          <p:nvPr/>
        </p:nvSpPr>
        <p:spPr>
          <a:xfrm>
            <a:off x="7582525" y="1918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pic>
        <p:nvPicPr>
          <p:cNvPr id="656" name="Google Shape;656;p89"/>
          <p:cNvPicPr preferRelativeResize="0"/>
          <p:nvPr/>
        </p:nvPicPr>
        <p:blipFill rotWithShape="1">
          <a:blip r:embed="rId11">
            <a:alphaModFix/>
          </a:blip>
          <a:srcRect/>
          <a:stretch/>
        </p:blipFill>
        <p:spPr>
          <a:xfrm>
            <a:off x="2540880" y="3610320"/>
            <a:ext cx="2231281" cy="1334881"/>
          </a:xfrm>
          <a:prstGeom prst="rect">
            <a:avLst/>
          </a:prstGeom>
          <a:noFill/>
          <a:ln>
            <a:noFill/>
          </a:ln>
        </p:spPr>
      </p:pic>
      <p:pic>
        <p:nvPicPr>
          <p:cNvPr id="657" name="Google Shape;657;p89"/>
          <p:cNvPicPr preferRelativeResize="0"/>
          <p:nvPr/>
        </p:nvPicPr>
        <p:blipFill rotWithShape="1">
          <a:blip r:embed="rId12">
            <a:alphaModFix/>
          </a:blip>
          <a:srcRect/>
          <a:stretch/>
        </p:blipFill>
        <p:spPr>
          <a:xfrm>
            <a:off x="4729680" y="3610320"/>
            <a:ext cx="2231281" cy="1334881"/>
          </a:xfrm>
          <a:prstGeom prst="rect">
            <a:avLst/>
          </a:prstGeom>
          <a:noFill/>
          <a:ln>
            <a:noFill/>
          </a:ln>
        </p:spPr>
      </p:pic>
      <p:sp>
        <p:nvSpPr>
          <p:cNvPr id="658" name="Google Shape;658;p89"/>
          <p:cNvSpPr/>
          <p:nvPr/>
        </p:nvSpPr>
        <p:spPr>
          <a:xfrm>
            <a:off x="3260999" y="33466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14</a:t>
            </a:r>
            <a:r>
              <a:rPr lang="en-US" sz="1200" strike="noStrike">
                <a:solidFill>
                  <a:srgbClr val="000000"/>
                </a:solidFill>
                <a:latin typeface="Arial"/>
                <a:ea typeface="Arial"/>
                <a:cs typeface="Arial"/>
                <a:sym typeface="Arial"/>
              </a:rPr>
              <a:t>%</a:t>
            </a:r>
            <a:endParaRPr sz="1200"/>
          </a:p>
        </p:txBody>
      </p:sp>
      <p:sp>
        <p:nvSpPr>
          <p:cNvPr id="659" name="Google Shape;659;p89"/>
          <p:cNvSpPr/>
          <p:nvPr/>
        </p:nvSpPr>
        <p:spPr>
          <a:xfrm>
            <a:off x="5387963" y="33466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11</a:t>
            </a:r>
            <a:r>
              <a:rPr lang="en-US" sz="1200" strike="noStrike">
                <a:solidFill>
                  <a:srgbClr val="000000"/>
                </a:solidFill>
                <a:latin typeface="Arial"/>
                <a:ea typeface="Arial"/>
                <a:cs typeface="Arial"/>
                <a:sym typeface="Arial"/>
              </a:rPr>
              <a:t>%</a:t>
            </a:r>
            <a:endParaRPr sz="1200"/>
          </a:p>
        </p:txBody>
      </p:sp>
      <p:sp>
        <p:nvSpPr>
          <p:cNvPr id="660" name="Google Shape;660;p89"/>
          <p:cNvSpPr/>
          <p:nvPr/>
        </p:nvSpPr>
        <p:spPr>
          <a:xfrm>
            <a:off x="7746325" y="33622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3</a:t>
            </a:r>
            <a:r>
              <a:rPr lang="en-US" sz="1200" strike="noStrike">
                <a:solidFill>
                  <a:srgbClr val="000000"/>
                </a:solidFill>
                <a:latin typeface="Arial"/>
                <a:ea typeface="Arial"/>
                <a:cs typeface="Arial"/>
                <a:sym typeface="Arial"/>
              </a:rPr>
              <a:t>%</a:t>
            </a:r>
            <a:endParaRPr sz="1200"/>
          </a:p>
        </p:txBody>
      </p:sp>
      <p:sp>
        <p:nvSpPr>
          <p:cNvPr id="661" name="Google Shape;661;p89"/>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2" name="Google Shape;662;p89"/>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3" name="Google Shape;663;p89"/>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4" name="Google Shape;664;p89"/>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5" name="Google Shape;665;p89"/>
          <p:cNvSpPr/>
          <p:nvPr/>
        </p:nvSpPr>
        <p:spPr>
          <a:xfrm>
            <a:off x="56027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6" name="Google Shape;666;p89"/>
          <p:cNvSpPr/>
          <p:nvPr/>
        </p:nvSpPr>
        <p:spPr>
          <a:xfrm>
            <a:off x="5602725" y="23544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7" name="Google Shape;667;p89"/>
          <p:cNvSpPr/>
          <p:nvPr/>
        </p:nvSpPr>
        <p:spPr>
          <a:xfrm>
            <a:off x="3423825" y="38355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8" name="Google Shape;668;p89"/>
          <p:cNvSpPr/>
          <p:nvPr/>
        </p:nvSpPr>
        <p:spPr>
          <a:xfrm>
            <a:off x="5602725" y="38022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9" name="Google Shape;669;p89"/>
          <p:cNvSpPr/>
          <p:nvPr/>
        </p:nvSpPr>
        <p:spPr>
          <a:xfrm>
            <a:off x="5446225" y="1921550"/>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~5-</a:t>
            </a:r>
            <a:r>
              <a:rPr lang="en-US" sz="1200"/>
              <a:t>7</a:t>
            </a:r>
            <a:r>
              <a:rPr lang="en-US" sz="1200" strike="noStrike">
                <a:solidFill>
                  <a:srgbClr val="000000"/>
                </a:solidFill>
                <a:latin typeface="Arial"/>
                <a:ea typeface="Arial"/>
                <a:cs typeface="Arial"/>
                <a:sym typeface="Arial"/>
              </a:rPr>
              <a:t>%</a:t>
            </a:r>
            <a:endParaRPr sz="1200"/>
          </a:p>
        </p:txBody>
      </p:sp>
      <p:pic>
        <p:nvPicPr>
          <p:cNvPr id="670" name="Google Shape;670;p89"/>
          <p:cNvPicPr preferRelativeResize="0"/>
          <p:nvPr/>
        </p:nvPicPr>
        <p:blipFill rotWithShape="1">
          <a:blip r:embed="rId13">
            <a:alphaModFix/>
          </a:blip>
          <a:srcRect/>
          <a:stretch/>
        </p:blipFill>
        <p:spPr>
          <a:xfrm>
            <a:off x="6898680" y="3607080"/>
            <a:ext cx="2231281" cy="1334881"/>
          </a:xfrm>
          <a:prstGeom prst="rect">
            <a:avLst/>
          </a:prstGeom>
          <a:noFill/>
          <a:ln>
            <a:noFill/>
          </a:ln>
        </p:spPr>
      </p:pic>
      <p:pic>
        <p:nvPicPr>
          <p:cNvPr id="671" name="Google Shape;671;p89">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672" name="Google Shape;672;p89"/>
          <p:cNvSpPr txBox="1"/>
          <p:nvPr/>
        </p:nvSpPr>
        <p:spPr>
          <a:xfrm>
            <a:off x="475525" y="3709450"/>
            <a:ext cx="2048100" cy="103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Negative N</a:t>
            </a:r>
            <a:r>
              <a:rPr lang="en-US" baseline="-25000"/>
              <a:t>2</a:t>
            </a:r>
            <a:r>
              <a:rPr lang="en-US"/>
              <a:t>O changes might indicate to changes in transport. </a:t>
            </a:r>
            <a:r>
              <a:rPr lang="en-US" sz="1000"/>
              <a:t>(</a:t>
            </a:r>
            <a:r>
              <a:rPr lang="en-US" sz="1000">
                <a:solidFill>
                  <a:srgbClr val="000000"/>
                </a:solidFill>
              </a:rPr>
              <a:t>N</a:t>
            </a:r>
            <a:r>
              <a:rPr lang="en-US" sz="1000" baseline="-25000">
                <a:solidFill>
                  <a:srgbClr val="000000"/>
                </a:solidFill>
              </a:rPr>
              <a:t>2</a:t>
            </a:r>
            <a:r>
              <a:rPr lang="en-US" sz="1000">
                <a:solidFill>
                  <a:srgbClr val="000000"/>
                </a:solidFill>
              </a:rPr>
              <a:t>O global lifetime is ~115 years, </a:t>
            </a:r>
            <a:r>
              <a:rPr lang="en-US" sz="1000" i="1">
                <a:solidFill>
                  <a:srgbClr val="000000"/>
                </a:solidFill>
              </a:rPr>
              <a:t>Portmann et.al., 2012</a:t>
            </a:r>
            <a:r>
              <a:rPr lang="en-US" sz="1000"/>
              <a:t>)</a:t>
            </a:r>
            <a:endParaRPr sz="1000"/>
          </a:p>
        </p:txBody>
      </p:sp>
      <p:pic>
        <p:nvPicPr>
          <p:cNvPr id="673" name="Google Shape;673;p89">
            <a:hlinkClick r:id="rId16"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674" name="Google Shape;674;p89">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5" name="Google Shape;675;p89">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6" name="Google Shape;676;p89"/>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Fixed source gases                 Fixed transport</a:t>
            </a:r>
            <a:endParaRPr/>
          </a:p>
        </p:txBody>
      </p:sp>
      <p:sp>
        <p:nvSpPr>
          <p:cNvPr id="677" name="Google Shape;677;p89"/>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
        <p:nvSpPr>
          <p:cNvPr id="678" name="Google Shape;678;p89"/>
          <p:cNvSpPr/>
          <p:nvPr/>
        </p:nvSpPr>
        <p:spPr>
          <a:xfrm>
            <a:off x="4896329" y="0"/>
            <a:ext cx="11580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sp>
        <p:nvSpPr>
          <p:cNvPr id="679" name="Google Shape;679;p89"/>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0000"/>
                </a:solidFill>
                <a:uFill>
                  <a:noFill/>
                </a:uFill>
                <a:hlinkClick r:id="rId14" action="ppaction://hlinksldjump"/>
              </a:rPr>
              <a:t>II</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90"/>
          <p:cNvPicPr preferRelativeResize="0"/>
          <p:nvPr/>
        </p:nvPicPr>
        <p:blipFill rotWithShape="1">
          <a:blip r:embed="rId3">
            <a:alphaModFix/>
          </a:blip>
          <a:srcRect t="1559" r="6050" b="1550"/>
          <a:stretch/>
        </p:blipFill>
        <p:spPr>
          <a:xfrm>
            <a:off x="2998550" y="2754100"/>
            <a:ext cx="2893104" cy="2237682"/>
          </a:xfrm>
          <a:prstGeom prst="rect">
            <a:avLst/>
          </a:prstGeom>
          <a:noFill/>
          <a:ln>
            <a:noFill/>
          </a:ln>
        </p:spPr>
      </p:pic>
      <p:pic>
        <p:nvPicPr>
          <p:cNvPr id="685" name="Google Shape;685;p90"/>
          <p:cNvPicPr preferRelativeResize="0"/>
          <p:nvPr/>
        </p:nvPicPr>
        <p:blipFill rotWithShape="1">
          <a:blip r:embed="rId4">
            <a:alphaModFix/>
          </a:blip>
          <a:srcRect l="8046" t="80645" r="8480" b="7621"/>
          <a:stretch/>
        </p:blipFill>
        <p:spPr>
          <a:xfrm>
            <a:off x="3200400" y="2223775"/>
            <a:ext cx="5884794" cy="367624"/>
          </a:xfrm>
          <a:prstGeom prst="rect">
            <a:avLst/>
          </a:prstGeom>
          <a:noFill/>
          <a:ln>
            <a:noFill/>
          </a:ln>
        </p:spPr>
      </p:pic>
      <p:pic>
        <p:nvPicPr>
          <p:cNvPr id="686" name="Google Shape;686;p90"/>
          <p:cNvPicPr preferRelativeResize="0"/>
          <p:nvPr/>
        </p:nvPicPr>
        <p:blipFill rotWithShape="1">
          <a:blip r:embed="rId5">
            <a:alphaModFix/>
          </a:blip>
          <a:srcRect l="2894" t="5773" r="6097" b="496"/>
          <a:stretch/>
        </p:blipFill>
        <p:spPr>
          <a:xfrm>
            <a:off x="14550" y="2775200"/>
            <a:ext cx="3066372" cy="2368301"/>
          </a:xfrm>
          <a:prstGeom prst="rect">
            <a:avLst/>
          </a:prstGeom>
          <a:noFill/>
          <a:ln>
            <a:noFill/>
          </a:ln>
        </p:spPr>
      </p:pic>
      <p:sp>
        <p:nvSpPr>
          <p:cNvPr id="687" name="Google Shape;687;p90"/>
          <p:cNvSpPr/>
          <p:nvPr/>
        </p:nvSpPr>
        <p:spPr>
          <a:xfrm>
            <a:off x="2296005" y="4067820"/>
            <a:ext cx="604200" cy="2556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000" strike="noStrike">
                <a:solidFill>
                  <a:srgbClr val="000000"/>
                </a:solidFill>
                <a:latin typeface="Arial"/>
                <a:ea typeface="Arial"/>
                <a:cs typeface="Arial"/>
                <a:sym typeface="Arial"/>
              </a:rPr>
              <a:t>O(</a:t>
            </a:r>
            <a:r>
              <a:rPr lang="en-US" sz="1000" strike="noStrike" baseline="30000">
                <a:solidFill>
                  <a:srgbClr val="000000"/>
                </a:solidFill>
                <a:latin typeface="Arial"/>
                <a:ea typeface="Arial"/>
                <a:cs typeface="Arial"/>
                <a:sym typeface="Arial"/>
              </a:rPr>
              <a:t>1</a:t>
            </a:r>
            <a:r>
              <a:rPr lang="en-US" sz="1000" strike="noStrike">
                <a:solidFill>
                  <a:srgbClr val="000000"/>
                </a:solidFill>
                <a:latin typeface="Arial"/>
                <a:ea typeface="Arial"/>
                <a:cs typeface="Arial"/>
                <a:sym typeface="Arial"/>
              </a:rPr>
              <a:t>D)</a:t>
            </a:r>
            <a:endParaRPr sz="1800"/>
          </a:p>
        </p:txBody>
      </p:sp>
      <p:sp>
        <p:nvSpPr>
          <p:cNvPr id="688" name="Google Shape;688;p90"/>
          <p:cNvSpPr/>
          <p:nvPr/>
        </p:nvSpPr>
        <p:spPr>
          <a:xfrm>
            <a:off x="2072325" y="4427278"/>
            <a:ext cx="513600" cy="2556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000" i="1" strike="noStrike">
                <a:solidFill>
                  <a:srgbClr val="000000"/>
                </a:solidFill>
                <a:latin typeface="Arial"/>
                <a:ea typeface="Arial"/>
                <a:cs typeface="Arial"/>
                <a:sym typeface="Arial"/>
              </a:rPr>
              <a:t>hV </a:t>
            </a:r>
            <a:endParaRPr sz="1800" i="1"/>
          </a:p>
        </p:txBody>
      </p:sp>
      <p:sp>
        <p:nvSpPr>
          <p:cNvPr id="689" name="Google Shape;689;p90"/>
          <p:cNvSpPr/>
          <p:nvPr/>
        </p:nvSpPr>
        <p:spPr>
          <a:xfrm>
            <a:off x="14550" y="595225"/>
            <a:ext cx="3291600" cy="1347600"/>
          </a:xfrm>
          <a:prstGeom prst="rect">
            <a:avLst/>
          </a:prstGeom>
          <a:noFill/>
          <a:ln>
            <a:noFill/>
          </a:ln>
          <a:effectLst>
            <a:outerShdw blurRad="57150" dist="19050" dir="5400000" algn="bl" rotWithShape="0">
              <a:srgbClr val="000000">
                <a:alpha val="49800"/>
              </a:srgbClr>
            </a:outerShdw>
          </a:effectLst>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dirty="0">
                <a:solidFill>
                  <a:srgbClr val="000000"/>
                </a:solidFill>
                <a:latin typeface="Arial"/>
                <a:ea typeface="Arial"/>
                <a:cs typeface="Arial"/>
                <a:sym typeface="Arial"/>
              </a:rPr>
              <a:t>95 %   N</a:t>
            </a:r>
            <a:r>
              <a:rPr lang="en-US" sz="1400" strike="noStrike" baseline="-25000" dirty="0">
                <a:solidFill>
                  <a:srgbClr val="000000"/>
                </a:solidFill>
                <a:latin typeface="Arial"/>
                <a:ea typeface="Arial"/>
                <a:cs typeface="Arial"/>
                <a:sym typeface="Arial"/>
              </a:rPr>
              <a:t>2</a:t>
            </a:r>
            <a:r>
              <a:rPr lang="en-US" sz="1400" strike="noStrike" dirty="0">
                <a:solidFill>
                  <a:srgbClr val="000000"/>
                </a:solidFill>
                <a:latin typeface="Arial"/>
                <a:ea typeface="Arial"/>
                <a:cs typeface="Arial"/>
                <a:sym typeface="Arial"/>
              </a:rPr>
              <a:t>O +</a:t>
            </a:r>
            <a:r>
              <a:rPr lang="en-US" sz="1400" i="1" strike="noStrike" dirty="0" err="1">
                <a:solidFill>
                  <a:srgbClr val="000000"/>
                </a:solidFill>
                <a:latin typeface="Arial"/>
                <a:ea typeface="Arial"/>
                <a:cs typeface="Arial"/>
                <a:sym typeface="Arial"/>
              </a:rPr>
              <a:t>hV</a:t>
            </a:r>
            <a:r>
              <a:rPr lang="en-US" sz="1400" strike="noStrike" dirty="0">
                <a:solidFill>
                  <a:srgbClr val="000000"/>
                </a:solidFill>
                <a:latin typeface="Arial"/>
                <a:ea typeface="Arial"/>
                <a:cs typeface="Arial"/>
                <a:sym typeface="Arial"/>
              </a:rPr>
              <a:t> </a:t>
            </a:r>
            <a:r>
              <a:rPr lang="en-US" dirty="0"/>
              <a:t>     </a:t>
            </a:r>
            <a:r>
              <a:rPr lang="en-US" sz="1400" strike="noStrike" dirty="0">
                <a:solidFill>
                  <a:srgbClr val="000000"/>
                </a:solidFill>
                <a:latin typeface="Arial"/>
                <a:ea typeface="Arial"/>
                <a:cs typeface="Arial"/>
                <a:sym typeface="Arial"/>
              </a:rPr>
              <a:t>N</a:t>
            </a:r>
            <a:r>
              <a:rPr lang="en-US" sz="1400" strike="noStrike" baseline="-25000" dirty="0">
                <a:solidFill>
                  <a:srgbClr val="000000"/>
                </a:solidFill>
                <a:latin typeface="Arial"/>
                <a:ea typeface="Arial"/>
                <a:cs typeface="Arial"/>
                <a:sym typeface="Arial"/>
              </a:rPr>
              <a:t>2</a:t>
            </a:r>
            <a:r>
              <a:rPr lang="en-US" sz="1400" strike="noStrike" dirty="0">
                <a:solidFill>
                  <a:srgbClr val="000000"/>
                </a:solidFill>
                <a:latin typeface="Arial"/>
                <a:ea typeface="Arial"/>
                <a:cs typeface="Arial"/>
                <a:sym typeface="Arial"/>
              </a:rPr>
              <a:t> + O(</a:t>
            </a:r>
            <a:r>
              <a:rPr lang="en-US" sz="1400" strike="noStrike" baseline="30000" dirty="0">
                <a:solidFill>
                  <a:srgbClr val="000000"/>
                </a:solidFill>
                <a:latin typeface="Arial"/>
                <a:ea typeface="Arial"/>
                <a:cs typeface="Arial"/>
                <a:sym typeface="Arial"/>
              </a:rPr>
              <a:t>1</a:t>
            </a:r>
            <a:r>
              <a:rPr lang="en-US" sz="1400" strike="noStrike" dirty="0">
                <a:solidFill>
                  <a:srgbClr val="000000"/>
                </a:solidFill>
                <a:latin typeface="Arial"/>
                <a:ea typeface="Arial"/>
                <a:cs typeface="Arial"/>
                <a:sym typeface="Arial"/>
              </a:rPr>
              <a:t>D)</a:t>
            </a:r>
            <a:endParaRPr sz="1400"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sz="1000" dirty="0"/>
              <a:t>            (major source of O(</a:t>
            </a:r>
            <a:r>
              <a:rPr lang="en-US" sz="1000" baseline="30000" dirty="0"/>
              <a:t>1</a:t>
            </a:r>
            <a:r>
              <a:rPr lang="en-US" sz="1000" dirty="0"/>
              <a:t>D) is O</a:t>
            </a:r>
            <a:r>
              <a:rPr lang="en-US" sz="1000" baseline="-25000" dirty="0"/>
              <a:t>3</a:t>
            </a:r>
            <a:r>
              <a:rPr lang="en-US" sz="1000" dirty="0"/>
              <a:t> + </a:t>
            </a:r>
            <a:r>
              <a:rPr lang="en-US" sz="1000" i="1" dirty="0" err="1"/>
              <a:t>hv</a:t>
            </a:r>
            <a:r>
              <a:rPr lang="en-US" sz="1000" dirty="0"/>
              <a:t>)</a:t>
            </a:r>
            <a:endParaRPr sz="1000" dirty="0"/>
          </a:p>
          <a:p>
            <a:pPr marL="0" marR="0" lvl="0" indent="0" algn="l" rtl="0">
              <a:lnSpc>
                <a:spcPct val="100000"/>
              </a:lnSpc>
              <a:spcBef>
                <a:spcPts val="0"/>
              </a:spcBef>
              <a:spcAft>
                <a:spcPts val="0"/>
              </a:spcAft>
              <a:buNone/>
            </a:pPr>
            <a:endParaRPr sz="1000" dirty="0"/>
          </a:p>
          <a:p>
            <a:pPr marL="0" marR="0" lvl="0" indent="0" algn="l" rtl="0">
              <a:lnSpc>
                <a:spcPct val="100000"/>
              </a:lnSpc>
              <a:spcBef>
                <a:spcPts val="0"/>
              </a:spcBef>
              <a:spcAft>
                <a:spcPts val="0"/>
              </a:spcAft>
              <a:buNone/>
            </a:pPr>
            <a:r>
              <a:rPr lang="en-US" sz="1400" strike="noStrike" dirty="0">
                <a:solidFill>
                  <a:srgbClr val="000000"/>
                </a:solidFill>
                <a:latin typeface="Arial"/>
                <a:ea typeface="Arial"/>
                <a:cs typeface="Arial"/>
                <a:sym typeface="Arial"/>
              </a:rPr>
              <a:t> 5 %    N</a:t>
            </a:r>
            <a:r>
              <a:rPr lang="en-US" sz="1400" strike="noStrike" baseline="-25000" dirty="0">
                <a:solidFill>
                  <a:srgbClr val="000000"/>
                </a:solidFill>
                <a:latin typeface="Arial"/>
                <a:ea typeface="Arial"/>
                <a:cs typeface="Arial"/>
                <a:sym typeface="Arial"/>
              </a:rPr>
              <a:t>2</a:t>
            </a:r>
            <a:r>
              <a:rPr lang="en-US" sz="1400" strike="noStrike" dirty="0">
                <a:solidFill>
                  <a:srgbClr val="000000"/>
                </a:solidFill>
                <a:latin typeface="Arial"/>
                <a:ea typeface="Arial"/>
                <a:cs typeface="Arial"/>
                <a:sym typeface="Arial"/>
              </a:rPr>
              <a:t>O + O(</a:t>
            </a:r>
            <a:r>
              <a:rPr lang="en-US" sz="1400" strike="noStrike" baseline="30000" dirty="0">
                <a:solidFill>
                  <a:srgbClr val="000000"/>
                </a:solidFill>
                <a:latin typeface="Arial"/>
                <a:ea typeface="Arial"/>
                <a:cs typeface="Arial"/>
                <a:sym typeface="Arial"/>
              </a:rPr>
              <a:t>1</a:t>
            </a:r>
            <a:r>
              <a:rPr lang="en-US" sz="1400" strike="noStrike" dirty="0">
                <a:solidFill>
                  <a:srgbClr val="000000"/>
                </a:solidFill>
                <a:latin typeface="Arial"/>
                <a:ea typeface="Arial"/>
                <a:cs typeface="Arial"/>
                <a:sym typeface="Arial"/>
              </a:rPr>
              <a:t>D)      2 NO     (~60%)      </a:t>
            </a:r>
            <a:endParaRPr sz="1800" dirty="0"/>
          </a:p>
          <a:p>
            <a:pPr marL="0" marR="0" lvl="0" indent="0" algn="l" rtl="0">
              <a:lnSpc>
                <a:spcPct val="100000"/>
              </a:lnSpc>
              <a:spcBef>
                <a:spcPts val="0"/>
              </a:spcBef>
              <a:spcAft>
                <a:spcPts val="0"/>
              </a:spcAft>
              <a:buNone/>
            </a:pPr>
            <a:r>
              <a:rPr lang="en-US" sz="1400" strike="noStrike" dirty="0">
                <a:solidFill>
                  <a:srgbClr val="000000"/>
                </a:solidFill>
                <a:latin typeface="Arial"/>
                <a:ea typeface="Arial"/>
                <a:cs typeface="Arial"/>
                <a:sym typeface="Arial"/>
              </a:rPr>
              <a:t>		</a:t>
            </a:r>
            <a:r>
              <a:rPr lang="en-US" sz="1400" strike="noStrike" dirty="0" smtClean="0">
                <a:solidFill>
                  <a:srgbClr val="000000"/>
                </a:solidFill>
                <a:latin typeface="Arial"/>
                <a:ea typeface="Arial"/>
                <a:cs typeface="Arial"/>
                <a:sym typeface="Arial"/>
              </a:rPr>
              <a:t>N</a:t>
            </a:r>
            <a:r>
              <a:rPr lang="en-US" sz="1400" strike="noStrike" baseline="-25000" dirty="0" smtClean="0">
                <a:solidFill>
                  <a:srgbClr val="000000"/>
                </a:solidFill>
                <a:latin typeface="Arial"/>
                <a:ea typeface="Arial"/>
                <a:cs typeface="Arial"/>
                <a:sym typeface="Arial"/>
              </a:rPr>
              <a:t>2</a:t>
            </a:r>
            <a:r>
              <a:rPr lang="en-US" sz="1400" strike="noStrike" dirty="0" smtClean="0">
                <a:solidFill>
                  <a:srgbClr val="000000"/>
                </a:solidFill>
                <a:latin typeface="Arial"/>
                <a:ea typeface="Arial"/>
                <a:cs typeface="Arial"/>
                <a:sym typeface="Arial"/>
              </a:rPr>
              <a:t> </a:t>
            </a:r>
            <a:r>
              <a:rPr lang="en-US" sz="1400" strike="noStrike" dirty="0">
                <a:solidFill>
                  <a:srgbClr val="000000"/>
                </a:solidFill>
                <a:latin typeface="Arial"/>
                <a:ea typeface="Arial"/>
                <a:cs typeface="Arial"/>
                <a:sym typeface="Arial"/>
              </a:rPr>
              <a:t>+ O</a:t>
            </a:r>
            <a:r>
              <a:rPr lang="en-US" sz="1400" strike="noStrike" baseline="-25000" dirty="0">
                <a:solidFill>
                  <a:srgbClr val="000000"/>
                </a:solidFill>
                <a:latin typeface="Arial"/>
                <a:ea typeface="Arial"/>
                <a:cs typeface="Arial"/>
                <a:sym typeface="Arial"/>
              </a:rPr>
              <a:t>2</a:t>
            </a:r>
            <a:r>
              <a:rPr lang="en-US" sz="1400" strike="noStrike" dirty="0">
                <a:solidFill>
                  <a:srgbClr val="000000"/>
                </a:solidFill>
                <a:latin typeface="Arial"/>
                <a:ea typeface="Arial"/>
                <a:cs typeface="Arial"/>
                <a:sym typeface="Arial"/>
              </a:rPr>
              <a:t> </a:t>
            </a:r>
            <a:r>
              <a:rPr lang="en-US" dirty="0"/>
              <a:t> </a:t>
            </a:r>
            <a:r>
              <a:rPr lang="en-US" sz="1400" strike="noStrike" dirty="0">
                <a:solidFill>
                  <a:srgbClr val="000000"/>
                </a:solidFill>
                <a:latin typeface="Arial"/>
                <a:ea typeface="Arial"/>
                <a:cs typeface="Arial"/>
                <a:sym typeface="Arial"/>
              </a:rPr>
              <a:t>(~40%)</a:t>
            </a:r>
            <a:endParaRPr sz="1800" dirty="0"/>
          </a:p>
          <a:p>
            <a:pPr marL="0" marR="0" lvl="0" indent="0" algn="l" rtl="0">
              <a:lnSpc>
                <a:spcPct val="100000"/>
              </a:lnSpc>
              <a:spcBef>
                <a:spcPts val="0"/>
              </a:spcBef>
              <a:spcAft>
                <a:spcPts val="0"/>
              </a:spcAft>
              <a:buNone/>
            </a:pPr>
            <a:endParaRPr sz="1800" dirty="0"/>
          </a:p>
        </p:txBody>
      </p:sp>
      <p:sp>
        <p:nvSpPr>
          <p:cNvPr id="690" name="Google Shape;690;p90"/>
          <p:cNvSpPr/>
          <p:nvPr/>
        </p:nvSpPr>
        <p:spPr>
          <a:xfrm>
            <a:off x="3839244" y="2436075"/>
            <a:ext cx="1239300" cy="264000"/>
          </a:xfrm>
          <a:prstGeom prst="rect">
            <a:avLst/>
          </a:prstGeom>
          <a:noFill/>
          <a:ln>
            <a:noFill/>
          </a:ln>
          <a:effectLst>
            <a:outerShdw blurRad="57150" dist="19050" dir="5400000" algn="bl" rotWithShape="0">
              <a:srgbClr val="000000">
                <a:alpha val="49800"/>
              </a:srgbClr>
            </a:outerShdw>
          </a:effectLst>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N</a:t>
            </a:r>
            <a:r>
              <a:rPr lang="en-US" sz="1200" strike="noStrike" baseline="-25000">
                <a:solidFill>
                  <a:srgbClr val="000000"/>
                </a:solidFill>
                <a:latin typeface="Arial"/>
                <a:ea typeface="Arial"/>
                <a:cs typeface="Arial"/>
                <a:sym typeface="Arial"/>
              </a:rPr>
              <a:t>2</a:t>
            </a:r>
            <a:r>
              <a:rPr lang="en-US" sz="1200" strike="noStrike">
                <a:solidFill>
                  <a:srgbClr val="000000"/>
                </a:solidFill>
                <a:latin typeface="Arial"/>
                <a:ea typeface="Arial"/>
                <a:cs typeface="Arial"/>
                <a:sym typeface="Arial"/>
              </a:rPr>
              <a:t>O yearly loss </a:t>
            </a:r>
            <a:endParaRPr sz="1200"/>
          </a:p>
        </p:txBody>
      </p:sp>
      <p:pic>
        <p:nvPicPr>
          <p:cNvPr id="691" name="Google Shape;691;p90"/>
          <p:cNvPicPr preferRelativeResize="0"/>
          <p:nvPr/>
        </p:nvPicPr>
        <p:blipFill rotWithShape="1">
          <a:blip r:embed="rId6">
            <a:alphaModFix/>
          </a:blip>
          <a:srcRect l="2222" t="6434" r="8523" b="1518"/>
          <a:stretch/>
        </p:blipFill>
        <p:spPr>
          <a:xfrm>
            <a:off x="5935750" y="2852475"/>
            <a:ext cx="2893096" cy="2237676"/>
          </a:xfrm>
          <a:prstGeom prst="rect">
            <a:avLst/>
          </a:prstGeom>
          <a:noFill/>
          <a:ln>
            <a:noFill/>
          </a:ln>
        </p:spPr>
      </p:pic>
      <p:pic>
        <p:nvPicPr>
          <p:cNvPr id="692" name="Google Shape;692;p90"/>
          <p:cNvPicPr preferRelativeResize="0"/>
          <p:nvPr/>
        </p:nvPicPr>
        <p:blipFill rotWithShape="1">
          <a:blip r:embed="rId7">
            <a:alphaModFix/>
          </a:blip>
          <a:srcRect l="5424" t="5978" r="6220" b="1334"/>
          <a:stretch/>
        </p:blipFill>
        <p:spPr>
          <a:xfrm>
            <a:off x="6893050" y="2852475"/>
            <a:ext cx="2010392" cy="1581822"/>
          </a:xfrm>
          <a:prstGeom prst="rect">
            <a:avLst/>
          </a:prstGeom>
          <a:noFill/>
          <a:ln>
            <a:noFill/>
          </a:ln>
        </p:spPr>
      </p:pic>
      <p:sp>
        <p:nvSpPr>
          <p:cNvPr id="693" name="Google Shape;693;p90"/>
          <p:cNvSpPr/>
          <p:nvPr/>
        </p:nvSpPr>
        <p:spPr>
          <a:xfrm>
            <a:off x="478500" y="0"/>
            <a:ext cx="8187000" cy="420000"/>
          </a:xfrm>
          <a:prstGeom prst="rect">
            <a:avLst/>
          </a:prstGeom>
          <a:noFill/>
          <a:ln w="19050" cap="flat" cmpd="sng">
            <a:solidFill>
              <a:srgbClr val="FF9900"/>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n-US" sz="2400"/>
              <a:t>What do we know about tropical mid-stratospheric </a:t>
            </a:r>
            <a:r>
              <a:rPr lang="en-US" sz="2400" strike="noStrike">
                <a:solidFill>
                  <a:srgbClr val="000000"/>
                </a:solidFill>
                <a:latin typeface="Arial"/>
                <a:ea typeface="Arial"/>
                <a:cs typeface="Arial"/>
                <a:sym typeface="Arial"/>
              </a:rPr>
              <a:t>N</a:t>
            </a:r>
            <a:r>
              <a:rPr lang="en-US" sz="2400" strike="noStrike" baseline="-25000">
                <a:solidFill>
                  <a:srgbClr val="000000"/>
                </a:solidFill>
                <a:latin typeface="Arial"/>
                <a:ea typeface="Arial"/>
                <a:cs typeface="Arial"/>
                <a:sym typeface="Arial"/>
              </a:rPr>
              <a:t>2</a:t>
            </a:r>
            <a:r>
              <a:rPr lang="en-US" sz="2400" strike="noStrike">
                <a:solidFill>
                  <a:srgbClr val="000000"/>
                </a:solidFill>
                <a:latin typeface="Arial"/>
                <a:ea typeface="Arial"/>
                <a:cs typeface="Arial"/>
                <a:sym typeface="Arial"/>
              </a:rPr>
              <a:t>O </a:t>
            </a:r>
            <a:r>
              <a:rPr lang="en-US" sz="2400"/>
              <a:t>?</a:t>
            </a:r>
            <a:endParaRPr sz="1800"/>
          </a:p>
        </p:txBody>
      </p:sp>
      <p:cxnSp>
        <p:nvCxnSpPr>
          <p:cNvPr id="694" name="Google Shape;694;p90"/>
          <p:cNvCxnSpPr/>
          <p:nvPr/>
        </p:nvCxnSpPr>
        <p:spPr>
          <a:xfrm>
            <a:off x="2309740" y="4323130"/>
            <a:ext cx="399000" cy="3900"/>
          </a:xfrm>
          <a:prstGeom prst="straightConnector1">
            <a:avLst/>
          </a:prstGeom>
          <a:noFill/>
          <a:ln w="9525" cap="flat" cmpd="sng">
            <a:solidFill>
              <a:srgbClr val="000000"/>
            </a:solidFill>
            <a:prstDash val="solid"/>
            <a:round/>
            <a:headEnd type="stealth" w="sm" len="sm"/>
            <a:tailEnd type="none" w="med" len="med"/>
          </a:ln>
        </p:spPr>
      </p:cxnSp>
      <p:sp>
        <p:nvSpPr>
          <p:cNvPr id="695" name="Google Shape;695;p90"/>
          <p:cNvSpPr/>
          <p:nvPr/>
        </p:nvSpPr>
        <p:spPr>
          <a:xfrm>
            <a:off x="8556840" y="4749840"/>
            <a:ext cx="547800" cy="3930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12</a:t>
            </a:fld>
            <a:endParaRPr sz="1800"/>
          </a:p>
        </p:txBody>
      </p:sp>
      <p:sp>
        <p:nvSpPr>
          <p:cNvPr id="696" name="Google Shape;696;p90"/>
          <p:cNvSpPr/>
          <p:nvPr/>
        </p:nvSpPr>
        <p:spPr>
          <a:xfrm>
            <a:off x="616000" y="2436075"/>
            <a:ext cx="1666500" cy="297000"/>
          </a:xfrm>
          <a:prstGeom prst="rect">
            <a:avLst/>
          </a:prstGeom>
          <a:noFill/>
          <a:ln>
            <a:noFill/>
          </a:ln>
          <a:effectLst>
            <a:outerShdw blurRad="57150" dist="19050" dir="5400000" algn="bl" rotWithShape="0">
              <a:srgbClr val="000000">
                <a:alpha val="49800"/>
              </a:srgbClr>
            </a:outerShdw>
          </a:effectLst>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N</a:t>
            </a:r>
            <a:r>
              <a:rPr lang="en-US" sz="1200" strike="noStrike" baseline="-25000">
                <a:solidFill>
                  <a:srgbClr val="000000"/>
                </a:solidFill>
                <a:latin typeface="Arial"/>
                <a:ea typeface="Arial"/>
                <a:cs typeface="Arial"/>
                <a:sym typeface="Arial"/>
              </a:rPr>
              <a:t>2</a:t>
            </a:r>
            <a:r>
              <a:rPr lang="en-US" sz="1200" strike="noStrike">
                <a:solidFill>
                  <a:srgbClr val="000000"/>
                </a:solidFill>
                <a:latin typeface="Arial"/>
                <a:ea typeface="Arial"/>
                <a:cs typeface="Arial"/>
                <a:sym typeface="Arial"/>
              </a:rPr>
              <a:t>O average </a:t>
            </a:r>
            <a:r>
              <a:rPr lang="en-US" sz="1200"/>
              <a:t>profile</a:t>
            </a:r>
            <a:endParaRPr sz="1200"/>
          </a:p>
        </p:txBody>
      </p:sp>
      <p:cxnSp>
        <p:nvCxnSpPr>
          <p:cNvPr id="697" name="Google Shape;697;p90"/>
          <p:cNvCxnSpPr/>
          <p:nvPr/>
        </p:nvCxnSpPr>
        <p:spPr>
          <a:xfrm>
            <a:off x="2072315" y="4678968"/>
            <a:ext cx="399000" cy="3900"/>
          </a:xfrm>
          <a:prstGeom prst="straightConnector1">
            <a:avLst/>
          </a:prstGeom>
          <a:noFill/>
          <a:ln w="9525" cap="flat" cmpd="sng">
            <a:solidFill>
              <a:srgbClr val="000000"/>
            </a:solidFill>
            <a:prstDash val="solid"/>
            <a:round/>
            <a:headEnd type="none" w="sm" len="sm"/>
            <a:tailEnd type="stealth" w="med" len="med"/>
          </a:ln>
        </p:spPr>
      </p:cxnSp>
      <p:pic>
        <p:nvPicPr>
          <p:cNvPr id="698" name="Google Shape;698;p90"/>
          <p:cNvPicPr preferRelativeResize="0"/>
          <p:nvPr/>
        </p:nvPicPr>
        <p:blipFill rotWithShape="1">
          <a:blip r:embed="rId4">
            <a:alphaModFix/>
          </a:blip>
          <a:srcRect l="8043" t="5764" r="9120" b="50099"/>
          <a:stretch/>
        </p:blipFill>
        <p:spPr>
          <a:xfrm>
            <a:off x="3178850" y="860350"/>
            <a:ext cx="5884794" cy="1393552"/>
          </a:xfrm>
          <a:prstGeom prst="rect">
            <a:avLst/>
          </a:prstGeom>
          <a:noFill/>
          <a:ln>
            <a:noFill/>
          </a:ln>
        </p:spPr>
      </p:pic>
      <p:sp>
        <p:nvSpPr>
          <p:cNvPr id="699" name="Google Shape;699;p90"/>
          <p:cNvSpPr/>
          <p:nvPr/>
        </p:nvSpPr>
        <p:spPr>
          <a:xfrm>
            <a:off x="6730125" y="2436075"/>
            <a:ext cx="1898400" cy="297000"/>
          </a:xfrm>
          <a:prstGeom prst="rect">
            <a:avLst/>
          </a:prstGeom>
          <a:noFill/>
          <a:ln>
            <a:noFill/>
          </a:ln>
          <a:effectLst>
            <a:outerShdw blurRad="57150" dist="19050" dir="5400000" algn="bl" rotWithShape="0">
              <a:srgbClr val="000000">
                <a:alpha val="49800"/>
              </a:srgbClr>
            </a:outerShdw>
          </a:effectLst>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N</a:t>
            </a:r>
            <a:r>
              <a:rPr lang="en-US" sz="1200" strike="noStrike" baseline="-25000">
                <a:solidFill>
                  <a:srgbClr val="000000"/>
                </a:solidFill>
                <a:latin typeface="Arial"/>
                <a:ea typeface="Arial"/>
                <a:cs typeface="Arial"/>
                <a:sym typeface="Arial"/>
              </a:rPr>
              <a:t>2</a:t>
            </a:r>
            <a:r>
              <a:rPr lang="en-US" sz="1200" strike="noStrike">
                <a:solidFill>
                  <a:srgbClr val="000000"/>
                </a:solidFill>
                <a:latin typeface="Arial"/>
                <a:ea typeface="Arial"/>
                <a:cs typeface="Arial"/>
                <a:sym typeface="Arial"/>
              </a:rPr>
              <a:t>O average </a:t>
            </a:r>
            <a:r>
              <a:rPr lang="en-US" sz="1200"/>
              <a:t>lifetime</a:t>
            </a:r>
            <a:endParaRPr sz="1200"/>
          </a:p>
        </p:txBody>
      </p:sp>
      <p:cxnSp>
        <p:nvCxnSpPr>
          <p:cNvPr id="700" name="Google Shape;700;p90"/>
          <p:cNvCxnSpPr/>
          <p:nvPr/>
        </p:nvCxnSpPr>
        <p:spPr>
          <a:xfrm rot="10800000" flipH="1">
            <a:off x="6355200" y="3910175"/>
            <a:ext cx="568800" cy="327600"/>
          </a:xfrm>
          <a:prstGeom prst="straightConnector1">
            <a:avLst/>
          </a:prstGeom>
          <a:noFill/>
          <a:ln w="9525" cap="flat" cmpd="sng">
            <a:solidFill>
              <a:srgbClr val="000000"/>
            </a:solidFill>
            <a:prstDash val="solid"/>
            <a:round/>
            <a:headEnd type="none" w="med" len="med"/>
            <a:tailEnd type="triangle" w="med" len="med"/>
          </a:ln>
        </p:spPr>
      </p:cxnSp>
      <p:sp>
        <p:nvSpPr>
          <p:cNvPr id="701" name="Google Shape;701;p90"/>
          <p:cNvSpPr txBox="1"/>
          <p:nvPr/>
        </p:nvSpPr>
        <p:spPr>
          <a:xfrm>
            <a:off x="6280050" y="4145050"/>
            <a:ext cx="105000" cy="228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a:p>
        </p:txBody>
      </p:sp>
      <p:cxnSp>
        <p:nvCxnSpPr>
          <p:cNvPr id="702" name="Google Shape;702;p90"/>
          <p:cNvCxnSpPr/>
          <p:nvPr/>
        </p:nvCxnSpPr>
        <p:spPr>
          <a:xfrm flipV="1">
            <a:off x="1447800" y="1858575"/>
            <a:ext cx="25450" cy="484575"/>
          </a:xfrm>
          <a:prstGeom prst="straightConnector1">
            <a:avLst/>
          </a:prstGeom>
          <a:noFill/>
          <a:ln w="19050" cap="flat" cmpd="sng">
            <a:solidFill>
              <a:srgbClr val="000000"/>
            </a:solidFill>
            <a:prstDash val="dot"/>
            <a:round/>
            <a:headEnd type="none" w="med" len="med"/>
            <a:tailEnd type="none" w="med" len="med"/>
          </a:ln>
        </p:spPr>
      </p:cxnSp>
      <p:cxnSp>
        <p:nvCxnSpPr>
          <p:cNvPr id="703" name="Google Shape;703;p90"/>
          <p:cNvCxnSpPr/>
          <p:nvPr/>
        </p:nvCxnSpPr>
        <p:spPr>
          <a:xfrm>
            <a:off x="1656375" y="173705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704" name="Google Shape;704;p90"/>
          <p:cNvCxnSpPr/>
          <p:nvPr/>
        </p:nvCxnSpPr>
        <p:spPr>
          <a:xfrm>
            <a:off x="1656375" y="150845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705" name="Google Shape;705;p90"/>
          <p:cNvCxnSpPr/>
          <p:nvPr/>
        </p:nvCxnSpPr>
        <p:spPr>
          <a:xfrm>
            <a:off x="1381625" y="782288"/>
            <a:ext cx="228000" cy="4500"/>
          </a:xfrm>
          <a:prstGeom prst="straightConnector1">
            <a:avLst/>
          </a:prstGeom>
          <a:noFill/>
          <a:ln w="9525" cap="flat" cmpd="sng">
            <a:solidFill>
              <a:srgbClr val="000000"/>
            </a:solidFill>
            <a:prstDash val="solid"/>
            <a:round/>
            <a:headEnd type="none" w="med" len="med"/>
            <a:tailEnd type="triangle" w="med" len="med"/>
          </a:ln>
        </p:spPr>
      </p:cxnSp>
      <p:sp>
        <p:nvSpPr>
          <p:cNvPr id="706" name="Google Shape;706;p90">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7" name="Google Shape;707;p90">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8" name="Google Shape;708;p90"/>
          <p:cNvSpPr txBox="1"/>
          <p:nvPr/>
        </p:nvSpPr>
        <p:spPr>
          <a:xfrm>
            <a:off x="3626625" y="759425"/>
            <a:ext cx="977700" cy="2202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t>Total </a:t>
            </a:r>
            <a:r>
              <a:rPr lang="en-US" sz="800">
                <a:solidFill>
                  <a:schemeClr val="dk1"/>
                </a:solidFill>
              </a:rPr>
              <a:t>N</a:t>
            </a:r>
            <a:r>
              <a:rPr lang="en-US" sz="800" baseline="-25000">
                <a:solidFill>
                  <a:schemeClr val="dk1"/>
                </a:solidFill>
              </a:rPr>
              <a:t>2</a:t>
            </a:r>
            <a:r>
              <a:rPr lang="en-US" sz="800">
                <a:solidFill>
                  <a:schemeClr val="dk1"/>
                </a:solidFill>
              </a:rPr>
              <a:t>O</a:t>
            </a:r>
            <a:r>
              <a:rPr lang="en-US" sz="800"/>
              <a:t> loss </a:t>
            </a:r>
            <a:endParaRPr sz="800"/>
          </a:p>
        </p:txBody>
      </p:sp>
      <p:sp>
        <p:nvSpPr>
          <p:cNvPr id="709" name="Google Shape;709;p90"/>
          <p:cNvSpPr txBox="1"/>
          <p:nvPr/>
        </p:nvSpPr>
        <p:spPr>
          <a:xfrm>
            <a:off x="5078550" y="759425"/>
            <a:ext cx="977700" cy="2202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solidFill>
                  <a:schemeClr val="dk1"/>
                </a:solidFill>
              </a:rPr>
              <a:t>N</a:t>
            </a:r>
            <a:r>
              <a:rPr lang="en-US" sz="800" baseline="-25000">
                <a:solidFill>
                  <a:schemeClr val="dk1"/>
                </a:solidFill>
              </a:rPr>
              <a:t>2</a:t>
            </a:r>
            <a:r>
              <a:rPr lang="en-US" sz="800">
                <a:solidFill>
                  <a:schemeClr val="dk1"/>
                </a:solidFill>
              </a:rPr>
              <a:t>O</a:t>
            </a:r>
            <a:r>
              <a:rPr lang="en-US" sz="800"/>
              <a:t> photolysis </a:t>
            </a:r>
            <a:endParaRPr sz="800"/>
          </a:p>
        </p:txBody>
      </p:sp>
      <p:sp>
        <p:nvSpPr>
          <p:cNvPr id="710" name="Google Shape;710;p90"/>
          <p:cNvSpPr txBox="1"/>
          <p:nvPr/>
        </p:nvSpPr>
        <p:spPr>
          <a:xfrm>
            <a:off x="6385050" y="832300"/>
            <a:ext cx="1166100" cy="174600"/>
          </a:xfrm>
          <a:prstGeom prst="rect">
            <a:avLst/>
          </a:prstGeom>
          <a:solidFill>
            <a:srgbClr val="FFFFFF"/>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800">
                <a:solidFill>
                  <a:schemeClr val="dk1"/>
                </a:solidFill>
              </a:rPr>
              <a:t>N</a:t>
            </a:r>
            <a:r>
              <a:rPr lang="en-US" sz="800" baseline="-25000">
                <a:solidFill>
                  <a:schemeClr val="dk1"/>
                </a:solidFill>
              </a:rPr>
              <a:t>2</a:t>
            </a:r>
            <a:r>
              <a:rPr lang="en-US" sz="800">
                <a:solidFill>
                  <a:schemeClr val="dk1"/>
                </a:solidFill>
              </a:rPr>
              <a:t>O + O(</a:t>
            </a:r>
            <a:r>
              <a:rPr lang="en-US" sz="800" baseline="30000">
                <a:solidFill>
                  <a:schemeClr val="dk1"/>
                </a:solidFill>
              </a:rPr>
              <a:t>1</a:t>
            </a:r>
            <a:r>
              <a:rPr lang="en-US" sz="800">
                <a:solidFill>
                  <a:schemeClr val="dk1"/>
                </a:solidFill>
              </a:rPr>
              <a:t>D) -&gt; 2 NO</a:t>
            </a:r>
            <a:endParaRPr sz="800"/>
          </a:p>
        </p:txBody>
      </p:sp>
      <p:sp>
        <p:nvSpPr>
          <p:cNvPr id="711" name="Google Shape;711;p90"/>
          <p:cNvSpPr txBox="1"/>
          <p:nvPr/>
        </p:nvSpPr>
        <p:spPr>
          <a:xfrm>
            <a:off x="7799875" y="832300"/>
            <a:ext cx="1230900" cy="174600"/>
          </a:xfrm>
          <a:prstGeom prst="rect">
            <a:avLst/>
          </a:prstGeom>
          <a:solidFill>
            <a:srgbClr val="FFFFFF"/>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800">
                <a:solidFill>
                  <a:schemeClr val="dk1"/>
                </a:solidFill>
              </a:rPr>
              <a:t>N</a:t>
            </a:r>
            <a:r>
              <a:rPr lang="en-US" sz="800" baseline="-25000">
                <a:solidFill>
                  <a:schemeClr val="dk1"/>
                </a:solidFill>
              </a:rPr>
              <a:t>2</a:t>
            </a:r>
            <a:r>
              <a:rPr lang="en-US" sz="800">
                <a:solidFill>
                  <a:schemeClr val="dk1"/>
                </a:solidFill>
              </a:rPr>
              <a:t>O + O(</a:t>
            </a:r>
            <a:r>
              <a:rPr lang="en-US" sz="800" baseline="30000">
                <a:solidFill>
                  <a:schemeClr val="dk1"/>
                </a:solidFill>
              </a:rPr>
              <a:t>1</a:t>
            </a:r>
            <a:r>
              <a:rPr lang="en-US" sz="800">
                <a:solidFill>
                  <a:schemeClr val="dk1"/>
                </a:solidFill>
              </a:rPr>
              <a:t>D) -&gt; N</a:t>
            </a:r>
            <a:r>
              <a:rPr lang="en-US" sz="800" baseline="-25000">
                <a:solidFill>
                  <a:schemeClr val="dk1"/>
                </a:solidFill>
              </a:rPr>
              <a:t>2</a:t>
            </a:r>
            <a:r>
              <a:rPr lang="en-US" sz="800">
                <a:solidFill>
                  <a:schemeClr val="dk1"/>
                </a:solidFill>
              </a:rPr>
              <a:t>+O</a:t>
            </a:r>
            <a:r>
              <a:rPr lang="en-US" sz="800" baseline="-25000">
                <a:solidFill>
                  <a:schemeClr val="dk1"/>
                </a:solidFill>
              </a:rPr>
              <a:t>2</a:t>
            </a:r>
            <a:endParaRPr sz="800" baseline="-25000"/>
          </a:p>
        </p:txBody>
      </p:sp>
      <p:sp>
        <p:nvSpPr>
          <p:cNvPr id="712" name="Google Shape;712;p90"/>
          <p:cNvSpPr txBox="1"/>
          <p:nvPr/>
        </p:nvSpPr>
        <p:spPr>
          <a:xfrm>
            <a:off x="4859100" y="444850"/>
            <a:ext cx="35610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Font typeface="Arial"/>
              <a:buNone/>
            </a:pPr>
            <a:r>
              <a:rPr lang="en-US">
                <a:solidFill>
                  <a:schemeClr val="dk1"/>
                </a:solidFill>
              </a:rPr>
              <a:t>N</a:t>
            </a:r>
            <a:r>
              <a:rPr lang="en-US" baseline="-25000">
                <a:solidFill>
                  <a:schemeClr val="dk1"/>
                </a:solidFill>
              </a:rPr>
              <a:t>2</a:t>
            </a:r>
            <a:r>
              <a:rPr lang="en-US">
                <a:solidFill>
                  <a:schemeClr val="dk1"/>
                </a:solidFill>
              </a:rPr>
              <a:t>O seasonal loss in tropics</a:t>
            </a:r>
            <a:endParaRPr/>
          </a:p>
        </p:txBody>
      </p:sp>
      <p:pic>
        <p:nvPicPr>
          <p:cNvPr id="713" name="Google Shape;713;p90">
            <a:hlinkClick r:id="rId8" action="ppaction://hlinksldjump"/>
          </p:cNvPr>
          <p:cNvPicPr preferRelativeResize="0"/>
          <p:nvPr/>
        </p:nvPicPr>
        <p:blipFill>
          <a:blip r:embed="rId9">
            <a:alphaModFix/>
          </a:blip>
          <a:stretch>
            <a:fillRect/>
          </a:stretch>
        </p:blipFill>
        <p:spPr>
          <a:xfrm>
            <a:off x="26513" y="9975"/>
            <a:ext cx="310475" cy="310475"/>
          </a:xfrm>
          <a:prstGeom prst="rect">
            <a:avLst/>
          </a:prstGeom>
          <a:noFill/>
          <a:ln>
            <a:noFill/>
          </a:ln>
        </p:spPr>
      </p:pic>
      <p:sp>
        <p:nvSpPr>
          <p:cNvPr id="714" name="Google Shape;714;p90"/>
          <p:cNvSpPr txBox="1"/>
          <p:nvPr/>
        </p:nvSpPr>
        <p:spPr>
          <a:xfrm>
            <a:off x="-15000" y="282550"/>
            <a:ext cx="3999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9900"/>
                </a:solidFill>
                <a:uFill>
                  <a:noFill/>
                </a:uFill>
                <a:hlinkClick r:id="rId10" action="ppaction://hlinksldjump"/>
              </a:rPr>
              <a:t>III</a:t>
            </a:r>
            <a:endParaRPr>
              <a:solidFill>
                <a:srgbClr val="FF9900"/>
              </a:solidFill>
            </a:endParaRPr>
          </a:p>
        </p:txBody>
      </p:sp>
      <p:sp>
        <p:nvSpPr>
          <p:cNvPr id="34" name="TextBox 33"/>
          <p:cNvSpPr txBox="1"/>
          <p:nvPr/>
        </p:nvSpPr>
        <p:spPr>
          <a:xfrm>
            <a:off x="4800600" y="4857750"/>
            <a:ext cx="514885" cy="200055"/>
          </a:xfrm>
          <a:prstGeom prst="rect">
            <a:avLst/>
          </a:prstGeom>
          <a:noFill/>
        </p:spPr>
        <p:txBody>
          <a:bodyPr wrap="none" rtlCol="0">
            <a:spAutoFit/>
          </a:bodyPr>
          <a:lstStyle/>
          <a:p>
            <a:r>
              <a:rPr lang="en-US" sz="700" dirty="0" smtClean="0">
                <a:solidFill>
                  <a:schemeClr val="tx1">
                    <a:lumMod val="75000"/>
                    <a:lumOff val="25000"/>
                  </a:schemeClr>
                </a:solidFill>
              </a:rPr>
              <a:t>per year</a:t>
            </a:r>
            <a:endParaRPr lang="en-US" sz="700" dirty="0">
              <a:solidFill>
                <a:schemeClr val="tx1">
                  <a:lumMod val="75000"/>
                  <a:lumOff val="25000"/>
                </a:schemeClr>
              </a:solidFill>
            </a:endParaRPr>
          </a:p>
        </p:txBody>
      </p:sp>
      <p:sp>
        <p:nvSpPr>
          <p:cNvPr id="37" name="TextBox 36"/>
          <p:cNvSpPr txBox="1"/>
          <p:nvPr/>
        </p:nvSpPr>
        <p:spPr>
          <a:xfrm>
            <a:off x="4267200" y="2402473"/>
            <a:ext cx="457200" cy="169277"/>
          </a:xfrm>
          <a:prstGeom prst="rect">
            <a:avLst/>
          </a:prstGeom>
          <a:noFill/>
        </p:spPr>
        <p:txBody>
          <a:bodyPr wrap="square" rtlCol="0">
            <a:spAutoFit/>
          </a:bodyPr>
          <a:lstStyle/>
          <a:p>
            <a:r>
              <a:rPr lang="en-US" sz="500" dirty="0" smtClean="0">
                <a:solidFill>
                  <a:schemeClr val="tx1">
                    <a:lumMod val="75000"/>
                    <a:lumOff val="25000"/>
                  </a:schemeClr>
                </a:solidFill>
              </a:rPr>
              <a:t>per year</a:t>
            </a:r>
            <a:endParaRPr lang="en-US" sz="500" dirty="0">
              <a:solidFill>
                <a:schemeClr val="tx1">
                  <a:lumMod val="75000"/>
                  <a:lumOff val="25000"/>
                </a:schemeClr>
              </a:solidFill>
            </a:endParaRPr>
          </a:p>
        </p:txBody>
      </p:sp>
      <p:sp>
        <p:nvSpPr>
          <p:cNvPr id="38" name="TextBox 37"/>
          <p:cNvSpPr txBox="1"/>
          <p:nvPr/>
        </p:nvSpPr>
        <p:spPr>
          <a:xfrm>
            <a:off x="5715000" y="2402473"/>
            <a:ext cx="457200" cy="169277"/>
          </a:xfrm>
          <a:prstGeom prst="rect">
            <a:avLst/>
          </a:prstGeom>
          <a:noFill/>
        </p:spPr>
        <p:txBody>
          <a:bodyPr wrap="square" rtlCol="0">
            <a:spAutoFit/>
          </a:bodyPr>
          <a:lstStyle/>
          <a:p>
            <a:r>
              <a:rPr lang="en-US" sz="500" dirty="0" smtClean="0">
                <a:solidFill>
                  <a:schemeClr val="tx1">
                    <a:lumMod val="75000"/>
                    <a:lumOff val="25000"/>
                  </a:schemeClr>
                </a:solidFill>
              </a:rPr>
              <a:t>per year</a:t>
            </a:r>
            <a:endParaRPr lang="en-US" sz="500" dirty="0">
              <a:solidFill>
                <a:schemeClr val="tx1">
                  <a:lumMod val="75000"/>
                  <a:lumOff val="25000"/>
                </a:schemeClr>
              </a:solidFill>
            </a:endParaRPr>
          </a:p>
        </p:txBody>
      </p:sp>
      <p:sp>
        <p:nvSpPr>
          <p:cNvPr id="39" name="TextBox 38"/>
          <p:cNvSpPr txBox="1"/>
          <p:nvPr/>
        </p:nvSpPr>
        <p:spPr>
          <a:xfrm>
            <a:off x="7086600" y="2402473"/>
            <a:ext cx="457200" cy="169277"/>
          </a:xfrm>
          <a:prstGeom prst="rect">
            <a:avLst/>
          </a:prstGeom>
          <a:noFill/>
        </p:spPr>
        <p:txBody>
          <a:bodyPr wrap="square" rtlCol="0">
            <a:spAutoFit/>
          </a:bodyPr>
          <a:lstStyle/>
          <a:p>
            <a:r>
              <a:rPr lang="en-US" sz="500" dirty="0" smtClean="0">
                <a:solidFill>
                  <a:schemeClr val="tx1">
                    <a:lumMod val="75000"/>
                    <a:lumOff val="25000"/>
                  </a:schemeClr>
                </a:solidFill>
              </a:rPr>
              <a:t>per year</a:t>
            </a:r>
            <a:endParaRPr lang="en-US" sz="500" dirty="0">
              <a:solidFill>
                <a:schemeClr val="tx1">
                  <a:lumMod val="75000"/>
                  <a:lumOff val="25000"/>
                </a:schemeClr>
              </a:solidFill>
            </a:endParaRPr>
          </a:p>
        </p:txBody>
      </p:sp>
      <p:sp>
        <p:nvSpPr>
          <p:cNvPr id="40" name="TextBox 39"/>
          <p:cNvSpPr txBox="1"/>
          <p:nvPr/>
        </p:nvSpPr>
        <p:spPr>
          <a:xfrm>
            <a:off x="8534400" y="2402473"/>
            <a:ext cx="457200" cy="169277"/>
          </a:xfrm>
          <a:prstGeom prst="rect">
            <a:avLst/>
          </a:prstGeom>
          <a:noFill/>
        </p:spPr>
        <p:txBody>
          <a:bodyPr wrap="square" rtlCol="0">
            <a:spAutoFit/>
          </a:bodyPr>
          <a:lstStyle/>
          <a:p>
            <a:r>
              <a:rPr lang="en-US" sz="500" dirty="0" smtClean="0">
                <a:solidFill>
                  <a:schemeClr val="tx1">
                    <a:lumMod val="75000"/>
                    <a:lumOff val="25000"/>
                  </a:schemeClr>
                </a:solidFill>
              </a:rPr>
              <a:t>per year</a:t>
            </a:r>
            <a:endParaRPr lang="en-US" sz="5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91"/>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721" name="Google Shape;721;p91"/>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722" name="Google Shape;722;p91"/>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a:t>
            </a:r>
            <a:endParaRPr sz="1800"/>
          </a:p>
        </p:txBody>
      </p:sp>
      <p:sp>
        <p:nvSpPr>
          <p:cNvPr id="723" name="Google Shape;723;p91"/>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724" name="Google Shape;724;p91"/>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pic>
        <p:nvPicPr>
          <p:cNvPr id="725" name="Google Shape;725;p91"/>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726" name="Google Shape;726;p91"/>
          <p:cNvPicPr preferRelativeResize="0"/>
          <p:nvPr/>
        </p:nvPicPr>
        <p:blipFill rotWithShape="1">
          <a:blip r:embed="rId6">
            <a:alphaModFix/>
          </a:blip>
          <a:srcRect/>
          <a:stretch/>
        </p:blipFill>
        <p:spPr>
          <a:xfrm>
            <a:off x="2551320" y="2146680"/>
            <a:ext cx="2230920" cy="1334520"/>
          </a:xfrm>
          <a:prstGeom prst="rect">
            <a:avLst/>
          </a:prstGeom>
          <a:noFill/>
          <a:ln>
            <a:noFill/>
          </a:ln>
        </p:spPr>
      </p:pic>
      <p:pic>
        <p:nvPicPr>
          <p:cNvPr id="727" name="Google Shape;727;p91"/>
          <p:cNvPicPr preferRelativeResize="0"/>
          <p:nvPr/>
        </p:nvPicPr>
        <p:blipFill rotWithShape="1">
          <a:blip r:embed="rId7">
            <a:alphaModFix/>
          </a:blip>
          <a:srcRect/>
          <a:stretch/>
        </p:blipFill>
        <p:spPr>
          <a:xfrm>
            <a:off x="6912720" y="701640"/>
            <a:ext cx="2230919" cy="1325522"/>
          </a:xfrm>
          <a:prstGeom prst="rect">
            <a:avLst/>
          </a:prstGeom>
          <a:noFill/>
          <a:ln>
            <a:noFill/>
          </a:ln>
        </p:spPr>
      </p:pic>
      <p:pic>
        <p:nvPicPr>
          <p:cNvPr id="728" name="Google Shape;728;p91"/>
          <p:cNvPicPr preferRelativeResize="0"/>
          <p:nvPr/>
        </p:nvPicPr>
        <p:blipFill rotWithShape="1">
          <a:blip r:embed="rId8">
            <a:alphaModFix/>
          </a:blip>
          <a:srcRect/>
          <a:stretch/>
        </p:blipFill>
        <p:spPr>
          <a:xfrm>
            <a:off x="4718160" y="701640"/>
            <a:ext cx="2230919" cy="1334520"/>
          </a:xfrm>
          <a:prstGeom prst="rect">
            <a:avLst/>
          </a:prstGeom>
          <a:noFill/>
          <a:ln>
            <a:noFill/>
          </a:ln>
        </p:spPr>
      </p:pic>
      <p:pic>
        <p:nvPicPr>
          <p:cNvPr id="729" name="Google Shape;729;p91"/>
          <p:cNvPicPr preferRelativeResize="0"/>
          <p:nvPr/>
        </p:nvPicPr>
        <p:blipFill rotWithShape="1">
          <a:blip r:embed="rId9">
            <a:alphaModFix/>
          </a:blip>
          <a:srcRect/>
          <a:stretch/>
        </p:blipFill>
        <p:spPr>
          <a:xfrm>
            <a:off x="4718160" y="2222880"/>
            <a:ext cx="2230919" cy="1334520"/>
          </a:xfrm>
          <a:prstGeom prst="rect">
            <a:avLst/>
          </a:prstGeom>
          <a:noFill/>
          <a:ln>
            <a:noFill/>
          </a:ln>
        </p:spPr>
      </p:pic>
      <p:pic>
        <p:nvPicPr>
          <p:cNvPr id="730" name="Google Shape;730;p91"/>
          <p:cNvPicPr preferRelativeResize="0"/>
          <p:nvPr/>
        </p:nvPicPr>
        <p:blipFill rotWithShape="1">
          <a:blip r:embed="rId10">
            <a:alphaModFix/>
          </a:blip>
          <a:srcRect/>
          <a:stretch/>
        </p:blipFill>
        <p:spPr>
          <a:xfrm>
            <a:off x="6912720" y="2222880"/>
            <a:ext cx="2230919" cy="1334520"/>
          </a:xfrm>
          <a:prstGeom prst="rect">
            <a:avLst/>
          </a:prstGeom>
          <a:noFill/>
          <a:ln>
            <a:noFill/>
          </a:ln>
        </p:spPr>
      </p:pic>
      <p:sp>
        <p:nvSpPr>
          <p:cNvPr id="731" name="Google Shape;731;p91"/>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13</a:t>
            </a:fld>
            <a:endParaRPr sz="1800"/>
          </a:p>
        </p:txBody>
      </p:sp>
      <p:sp>
        <p:nvSpPr>
          <p:cNvPr id="732" name="Google Shape;732;p91"/>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733" name="Google Shape;733;p91"/>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734" name="Google Shape;734;p91"/>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735" name="Google Shape;735;p91"/>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736" name="Google Shape;736;p91"/>
          <p:cNvSpPr/>
          <p:nvPr/>
        </p:nvSpPr>
        <p:spPr>
          <a:xfrm>
            <a:off x="5446225" y="196212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7-8</a:t>
            </a:r>
            <a:r>
              <a:rPr lang="en-US" sz="1200" strike="noStrike">
                <a:solidFill>
                  <a:srgbClr val="000000"/>
                </a:solidFill>
                <a:latin typeface="Arial"/>
                <a:ea typeface="Arial"/>
                <a:cs typeface="Arial"/>
                <a:sym typeface="Arial"/>
              </a:rPr>
              <a:t>%</a:t>
            </a:r>
            <a:endParaRPr sz="1200"/>
          </a:p>
        </p:txBody>
      </p:sp>
      <p:sp>
        <p:nvSpPr>
          <p:cNvPr id="737" name="Google Shape;737;p91"/>
          <p:cNvSpPr/>
          <p:nvPr/>
        </p:nvSpPr>
        <p:spPr>
          <a:xfrm>
            <a:off x="7582525" y="19942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sp>
        <p:nvSpPr>
          <p:cNvPr id="738" name="Google Shape;738;p91"/>
          <p:cNvSpPr/>
          <p:nvPr/>
        </p:nvSpPr>
        <p:spPr>
          <a:xfrm>
            <a:off x="4896335" y="-5"/>
            <a:ext cx="1991100" cy="30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pic>
        <p:nvPicPr>
          <p:cNvPr id="739" name="Google Shape;739;p91"/>
          <p:cNvPicPr preferRelativeResize="0"/>
          <p:nvPr/>
        </p:nvPicPr>
        <p:blipFill rotWithShape="1">
          <a:blip r:embed="rId11">
            <a:alphaModFix/>
          </a:blip>
          <a:srcRect/>
          <a:stretch/>
        </p:blipFill>
        <p:spPr>
          <a:xfrm>
            <a:off x="2540880" y="3610320"/>
            <a:ext cx="2231281" cy="1334881"/>
          </a:xfrm>
          <a:prstGeom prst="rect">
            <a:avLst/>
          </a:prstGeom>
          <a:noFill/>
          <a:ln>
            <a:noFill/>
          </a:ln>
        </p:spPr>
      </p:pic>
      <p:pic>
        <p:nvPicPr>
          <p:cNvPr id="740" name="Google Shape;740;p91"/>
          <p:cNvPicPr preferRelativeResize="0"/>
          <p:nvPr/>
        </p:nvPicPr>
        <p:blipFill rotWithShape="1">
          <a:blip r:embed="rId12">
            <a:alphaModFix/>
          </a:blip>
          <a:srcRect/>
          <a:stretch/>
        </p:blipFill>
        <p:spPr>
          <a:xfrm>
            <a:off x="4729680" y="3762720"/>
            <a:ext cx="2231281" cy="1334881"/>
          </a:xfrm>
          <a:prstGeom prst="rect">
            <a:avLst/>
          </a:prstGeom>
          <a:noFill/>
          <a:ln>
            <a:noFill/>
          </a:ln>
        </p:spPr>
      </p:pic>
      <p:pic>
        <p:nvPicPr>
          <p:cNvPr id="741" name="Google Shape;741;p91"/>
          <p:cNvPicPr preferRelativeResize="0"/>
          <p:nvPr/>
        </p:nvPicPr>
        <p:blipFill rotWithShape="1">
          <a:blip r:embed="rId13">
            <a:alphaModFix/>
          </a:blip>
          <a:srcRect/>
          <a:stretch/>
        </p:blipFill>
        <p:spPr>
          <a:xfrm>
            <a:off x="6898680" y="3759480"/>
            <a:ext cx="2231281" cy="1334881"/>
          </a:xfrm>
          <a:prstGeom prst="rect">
            <a:avLst/>
          </a:prstGeom>
          <a:noFill/>
          <a:ln>
            <a:noFill/>
          </a:ln>
        </p:spPr>
      </p:pic>
      <p:sp>
        <p:nvSpPr>
          <p:cNvPr id="742" name="Google Shape;742;p91"/>
          <p:cNvSpPr/>
          <p:nvPr/>
        </p:nvSpPr>
        <p:spPr>
          <a:xfrm>
            <a:off x="3260999" y="33466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14</a:t>
            </a:r>
            <a:r>
              <a:rPr lang="en-US" sz="1200" strike="noStrike">
                <a:solidFill>
                  <a:srgbClr val="000000"/>
                </a:solidFill>
                <a:latin typeface="Arial"/>
                <a:ea typeface="Arial"/>
                <a:cs typeface="Arial"/>
                <a:sym typeface="Arial"/>
              </a:rPr>
              <a:t>%</a:t>
            </a:r>
            <a:endParaRPr sz="1200"/>
          </a:p>
        </p:txBody>
      </p:sp>
      <p:sp>
        <p:nvSpPr>
          <p:cNvPr id="743" name="Google Shape;743;p91"/>
          <p:cNvSpPr/>
          <p:nvPr/>
        </p:nvSpPr>
        <p:spPr>
          <a:xfrm>
            <a:off x="5387963" y="3499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11</a:t>
            </a:r>
            <a:r>
              <a:rPr lang="en-US" sz="1200" strike="noStrike">
                <a:solidFill>
                  <a:srgbClr val="000000"/>
                </a:solidFill>
                <a:latin typeface="Arial"/>
                <a:ea typeface="Arial"/>
                <a:cs typeface="Arial"/>
                <a:sym typeface="Arial"/>
              </a:rPr>
              <a:t>%</a:t>
            </a:r>
            <a:endParaRPr sz="1200"/>
          </a:p>
        </p:txBody>
      </p:sp>
      <p:sp>
        <p:nvSpPr>
          <p:cNvPr id="744" name="Google Shape;744;p91"/>
          <p:cNvSpPr/>
          <p:nvPr/>
        </p:nvSpPr>
        <p:spPr>
          <a:xfrm>
            <a:off x="7746325" y="35146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3</a:t>
            </a:r>
            <a:r>
              <a:rPr lang="en-US" sz="1200" strike="noStrike">
                <a:solidFill>
                  <a:srgbClr val="000000"/>
                </a:solidFill>
                <a:latin typeface="Arial"/>
                <a:ea typeface="Arial"/>
                <a:cs typeface="Arial"/>
                <a:sym typeface="Arial"/>
              </a:rPr>
              <a:t>%</a:t>
            </a:r>
            <a:endParaRPr sz="1200"/>
          </a:p>
        </p:txBody>
      </p:sp>
      <p:sp>
        <p:nvSpPr>
          <p:cNvPr id="745" name="Google Shape;745;p91"/>
          <p:cNvSpPr/>
          <p:nvPr/>
        </p:nvSpPr>
        <p:spPr>
          <a:xfrm>
            <a:off x="4772150" y="0"/>
            <a:ext cx="4371900" cy="5143500"/>
          </a:xfrm>
          <a:prstGeom prst="rect">
            <a:avLst/>
          </a:prstGeom>
          <a:solidFill>
            <a:srgbClr val="FCE5CD"/>
          </a:solid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Thus, with negative 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 trends we would expect: </a:t>
            </a:r>
            <a:endParaRPr sz="1800"/>
          </a:p>
          <a:p>
            <a:pPr marL="0" marR="0" lvl="0" indent="0" algn="l" rtl="0">
              <a:lnSpc>
                <a:spcPct val="100000"/>
              </a:lnSpc>
              <a:spcBef>
                <a:spcPts val="0"/>
              </a:spcBef>
              <a:spcAft>
                <a:spcPts val="0"/>
              </a:spcAft>
              <a:buNone/>
            </a:pPr>
            <a:endParaRPr sz="1800"/>
          </a:p>
          <a:p>
            <a:pPr marL="457200" marR="0" lvl="0" indent="-317500" algn="l" rtl="0">
              <a:lnSpc>
                <a:spcPct val="100000"/>
              </a:lnSpc>
              <a:spcBef>
                <a:spcPts val="0"/>
              </a:spcBef>
              <a:spcAft>
                <a:spcPts val="0"/>
              </a:spcAft>
              <a:buClr>
                <a:srgbClr val="000000"/>
              </a:buClr>
              <a:buSzPts val="1400"/>
              <a:buFont typeface="Arial"/>
              <a:buChar char="●"/>
            </a:pPr>
            <a:r>
              <a:rPr lang="en-US"/>
              <a:t>I</a:t>
            </a:r>
            <a:r>
              <a:rPr lang="en-US" sz="1400" strike="noStrike">
                <a:solidFill>
                  <a:srgbClr val="000000"/>
                </a:solidFill>
                <a:latin typeface="Arial"/>
                <a:ea typeface="Arial"/>
                <a:cs typeface="Arial"/>
                <a:sym typeface="Arial"/>
              </a:rPr>
              <a:t>ncrease of </a:t>
            </a:r>
            <a:r>
              <a:rPr lang="en-US" sz="1400" i="1" strike="noStrike">
                <a:solidFill>
                  <a:srgbClr val="000000"/>
                </a:solidFill>
                <a:latin typeface="Arial"/>
                <a:ea typeface="Arial"/>
                <a:cs typeface="Arial"/>
                <a:sym typeface="Arial"/>
              </a:rPr>
              <a:t>hV</a:t>
            </a:r>
            <a:r>
              <a:rPr lang="en-US" sz="1400" strike="noStrike">
                <a:solidFill>
                  <a:srgbClr val="000000"/>
                </a:solidFill>
                <a:latin typeface="Arial"/>
                <a:ea typeface="Arial"/>
                <a:cs typeface="Arial"/>
                <a:sym typeface="Arial"/>
              </a:rPr>
              <a:t> </a:t>
            </a:r>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a:t>
            </a:r>
            <a:r>
              <a:rPr lang="en-US" i="1">
                <a:solidFill>
                  <a:schemeClr val="dk1"/>
                </a:solidFill>
              </a:rPr>
              <a:t>hV</a:t>
            </a:r>
            <a:r>
              <a:rPr lang="en-US">
                <a:solidFill>
                  <a:schemeClr val="dk1"/>
                </a:solidFill>
              </a:rPr>
              <a:t>       N</a:t>
            </a:r>
            <a:r>
              <a:rPr lang="en-US" baseline="-25000">
                <a:solidFill>
                  <a:schemeClr val="dk1"/>
                </a:solidFill>
              </a:rPr>
              <a:t>2</a:t>
            </a:r>
            <a:r>
              <a:rPr lang="en-US">
                <a:solidFill>
                  <a:schemeClr val="dk1"/>
                </a:solidFill>
              </a:rPr>
              <a:t> + O(</a:t>
            </a:r>
            <a:r>
              <a:rPr lang="en-US" baseline="30000">
                <a:solidFill>
                  <a:schemeClr val="dk1"/>
                </a:solidFill>
              </a:rPr>
              <a:t>1</a:t>
            </a:r>
            <a:r>
              <a:rPr lang="en-US">
                <a:solidFill>
                  <a:schemeClr val="dk1"/>
                </a:solidFill>
              </a:rPr>
              <a:t>D):</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spcBef>
                <a:spcPts val="0"/>
              </a:spcBef>
              <a:spcAft>
                <a:spcPts val="0"/>
              </a:spcAft>
              <a:buSzPts val="1400"/>
              <a:buChar char="○"/>
            </a:pPr>
            <a:r>
              <a:rPr lang="en-US">
                <a:solidFill>
                  <a:schemeClr val="dk1"/>
                </a:solidFill>
              </a:rPr>
              <a:t>does not explain the increase of NO</a:t>
            </a:r>
            <a:r>
              <a:rPr lang="en-US" baseline="-25000">
                <a:solidFill>
                  <a:schemeClr val="dk1"/>
                </a:solidFill>
              </a:rPr>
              <a:t>x</a:t>
            </a:r>
            <a:endParaRPr/>
          </a:p>
          <a:p>
            <a:pPr marL="457200" lvl="0" indent="0" rtl="0">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marR="0" lvl="0" indent="-31750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Increase of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a:t>
            </a:r>
            <a:endParaRPr sz="1400" strike="noStrike">
              <a:solidFill>
                <a:srgbClr val="000000"/>
              </a:solidFill>
              <a:latin typeface="Arial"/>
              <a:ea typeface="Arial"/>
              <a:cs typeface="Arial"/>
              <a:sym typeface="Arial"/>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 O(</a:t>
            </a:r>
            <a:r>
              <a:rPr lang="en-US" baseline="30000">
                <a:solidFill>
                  <a:schemeClr val="dk1"/>
                </a:solidFill>
              </a:rPr>
              <a:t>1</a:t>
            </a:r>
            <a:r>
              <a:rPr lang="en-US">
                <a:solidFill>
                  <a:schemeClr val="dk1"/>
                </a:solidFill>
              </a:rPr>
              <a:t>D)      2 NO:</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lnSpc>
                <a:spcPct val="150000"/>
              </a:lnSpc>
              <a:spcBef>
                <a:spcPts val="0"/>
              </a:spcBef>
              <a:spcAft>
                <a:spcPts val="0"/>
              </a:spcAft>
              <a:buSzPts val="1400"/>
              <a:buChar char="○"/>
            </a:pPr>
            <a:r>
              <a:rPr lang="en-US">
                <a:solidFill>
                  <a:schemeClr val="dk1"/>
                </a:solidFill>
              </a:rPr>
              <a:t>O(</a:t>
            </a:r>
            <a:r>
              <a:rPr lang="en-US" baseline="30000">
                <a:solidFill>
                  <a:schemeClr val="dk1"/>
                </a:solidFill>
              </a:rPr>
              <a:t>1</a:t>
            </a:r>
            <a:r>
              <a:rPr lang="en-US">
                <a:solidFill>
                  <a:schemeClr val="dk1"/>
                </a:solidFill>
              </a:rPr>
              <a:t>D) destroys only ~5% of all N</a:t>
            </a:r>
            <a:r>
              <a:rPr lang="en-US" baseline="-25000">
                <a:solidFill>
                  <a:schemeClr val="dk1"/>
                </a:solidFill>
              </a:rPr>
              <a:t>2</a:t>
            </a:r>
            <a:r>
              <a:rPr lang="en-US">
                <a:solidFill>
                  <a:schemeClr val="dk1"/>
                </a:solidFill>
              </a:rPr>
              <a:t>O</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a:solidFill>
                  <a:schemeClr val="dk1"/>
                </a:solidFill>
              </a:rPr>
              <a:t>O</a:t>
            </a:r>
            <a:r>
              <a:rPr lang="en-US" baseline="-25000">
                <a:solidFill>
                  <a:schemeClr val="dk1"/>
                </a:solidFill>
              </a:rPr>
              <a:t>3</a:t>
            </a:r>
            <a:r>
              <a:rPr lang="en-US">
                <a:solidFill>
                  <a:schemeClr val="dk1"/>
                </a:solidFill>
              </a:rPr>
              <a:t> as the main source on O(</a:t>
            </a:r>
            <a:r>
              <a:rPr lang="en-US" baseline="30000">
                <a:solidFill>
                  <a:schemeClr val="dk1"/>
                </a:solidFill>
              </a:rPr>
              <a:t>1</a:t>
            </a:r>
            <a:r>
              <a:rPr lang="en-US">
                <a:solidFill>
                  <a:schemeClr val="dk1"/>
                </a:solidFill>
              </a:rPr>
              <a:t>D) has a negative trend </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sz="1400" strike="noStrike">
                <a:solidFill>
                  <a:srgbClr val="000000"/>
                </a:solidFill>
                <a:latin typeface="Arial"/>
                <a:ea typeface="Arial"/>
                <a:cs typeface="Arial"/>
                <a:sym typeface="Arial"/>
              </a:rPr>
              <a:t>modelled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 has negative trend</a:t>
            </a:r>
            <a:endParaRPr sz="1800"/>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lvl="0" indent="-317500" rtl="0">
              <a:spcBef>
                <a:spcPts val="0"/>
              </a:spcBef>
              <a:spcAft>
                <a:spcPts val="0"/>
              </a:spcAft>
              <a:buSzPts val="1400"/>
              <a:buChar char="●"/>
            </a:pPr>
            <a:r>
              <a:rPr lang="en-US">
                <a:solidFill>
                  <a:schemeClr val="dk1"/>
                </a:solidFill>
              </a:rPr>
              <a:t>BDC slow-down (suggested by </a:t>
            </a:r>
            <a:r>
              <a:rPr lang="en-US" i="1">
                <a:solidFill>
                  <a:schemeClr val="dk1"/>
                </a:solidFill>
              </a:rPr>
              <a:t>Nedoluha et al., 2015</a:t>
            </a:r>
            <a:r>
              <a:rPr lang="en-US">
                <a:solidFill>
                  <a:schemeClr val="dk1"/>
                </a:solidFill>
              </a:rPr>
              <a:t>) or positive AoA trend </a:t>
            </a:r>
            <a:endParaRPr sz="1800"/>
          </a:p>
        </p:txBody>
      </p:sp>
      <p:sp>
        <p:nvSpPr>
          <p:cNvPr id="746" name="Google Shape;746;p91"/>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7" name="Google Shape;747;p91"/>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8" name="Google Shape;748;p91"/>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9" name="Google Shape;749;p91"/>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0" name="Google Shape;750;p91"/>
          <p:cNvSpPr/>
          <p:nvPr/>
        </p:nvSpPr>
        <p:spPr>
          <a:xfrm>
            <a:off x="3423825" y="38355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751" name="Google Shape;751;p91"/>
          <p:cNvCxnSpPr/>
          <p:nvPr/>
        </p:nvCxnSpPr>
        <p:spPr>
          <a:xfrm>
            <a:off x="6075975" y="89885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752" name="Google Shape;752;p91"/>
          <p:cNvCxnSpPr/>
          <p:nvPr/>
        </p:nvCxnSpPr>
        <p:spPr>
          <a:xfrm>
            <a:off x="6303975" y="2153200"/>
            <a:ext cx="228000" cy="4500"/>
          </a:xfrm>
          <a:prstGeom prst="straightConnector1">
            <a:avLst/>
          </a:prstGeom>
          <a:noFill/>
          <a:ln w="9525" cap="flat" cmpd="sng">
            <a:solidFill>
              <a:srgbClr val="000000"/>
            </a:solidFill>
            <a:prstDash val="solid"/>
            <a:round/>
            <a:headEnd type="none" w="med" len="med"/>
            <a:tailEnd type="triangle" w="med" len="med"/>
          </a:ln>
        </p:spPr>
      </p:cxnSp>
      <p:sp>
        <p:nvSpPr>
          <p:cNvPr id="753" name="Google Shape;753;p91">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4" name="Google Shape;754;p91">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5" name="Google Shape;755;p91"/>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13</a:t>
            </a:fld>
            <a:endParaRPr sz="1800"/>
          </a:p>
        </p:txBody>
      </p:sp>
      <p:pic>
        <p:nvPicPr>
          <p:cNvPr id="756" name="Google Shape;756;p91">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757" name="Google Shape;757;p91"/>
          <p:cNvSpPr txBox="1"/>
          <p:nvPr/>
        </p:nvSpPr>
        <p:spPr>
          <a:xfrm>
            <a:off x="-15000" y="282550"/>
            <a:ext cx="3999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9900"/>
                </a:solidFill>
                <a:uFill>
                  <a:noFill/>
                </a:uFill>
                <a:hlinkClick r:id="rId16" action="ppaction://hlinksldjump"/>
              </a:rPr>
              <a:t>III</a:t>
            </a:r>
            <a:endParaRPr>
              <a:solidFill>
                <a:srgbClr val="FF9900"/>
              </a:solidFill>
            </a:endParaRPr>
          </a:p>
        </p:txBody>
      </p:sp>
      <p:sp>
        <p:nvSpPr>
          <p:cNvPr id="758" name="Google Shape;758;p91"/>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a:t>
            </a:r>
            <a:endParaRPr/>
          </a:p>
        </p:txBody>
      </p:sp>
      <p:sp>
        <p:nvSpPr>
          <p:cNvPr id="759" name="Google Shape;759;p91"/>
          <p:cNvSpPr/>
          <p:nvPr/>
        </p:nvSpPr>
        <p:spPr>
          <a:xfrm>
            <a:off x="821650" y="0"/>
            <a:ext cx="1417200" cy="307200"/>
          </a:xfrm>
          <a:prstGeom prst="rect">
            <a:avLst/>
          </a:prstGeom>
          <a:noFill/>
          <a:ln w="19050" cap="flat" cmpd="sng">
            <a:solidFill>
              <a:srgbClr val="FF99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92"/>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765" name="Google Shape;765;p92"/>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766" name="Google Shape;766;p92"/>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a:t>
            </a:r>
            <a:endParaRPr sz="1800"/>
          </a:p>
        </p:txBody>
      </p:sp>
      <p:sp>
        <p:nvSpPr>
          <p:cNvPr id="767" name="Google Shape;767;p92"/>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768" name="Google Shape;768;p92"/>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pic>
        <p:nvPicPr>
          <p:cNvPr id="769" name="Google Shape;769;p92"/>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770" name="Google Shape;770;p92"/>
          <p:cNvPicPr preferRelativeResize="0"/>
          <p:nvPr/>
        </p:nvPicPr>
        <p:blipFill rotWithShape="1">
          <a:blip r:embed="rId6">
            <a:alphaModFix/>
          </a:blip>
          <a:srcRect/>
          <a:stretch/>
        </p:blipFill>
        <p:spPr>
          <a:xfrm>
            <a:off x="2551320" y="2146680"/>
            <a:ext cx="2230920" cy="1334520"/>
          </a:xfrm>
          <a:prstGeom prst="rect">
            <a:avLst/>
          </a:prstGeom>
          <a:noFill/>
          <a:ln>
            <a:noFill/>
          </a:ln>
        </p:spPr>
      </p:pic>
      <p:pic>
        <p:nvPicPr>
          <p:cNvPr id="771" name="Google Shape;771;p92"/>
          <p:cNvPicPr preferRelativeResize="0"/>
          <p:nvPr/>
        </p:nvPicPr>
        <p:blipFill rotWithShape="1">
          <a:blip r:embed="rId7">
            <a:alphaModFix/>
          </a:blip>
          <a:srcRect/>
          <a:stretch/>
        </p:blipFill>
        <p:spPr>
          <a:xfrm>
            <a:off x="6912720" y="701640"/>
            <a:ext cx="2230919" cy="1325522"/>
          </a:xfrm>
          <a:prstGeom prst="rect">
            <a:avLst/>
          </a:prstGeom>
          <a:noFill/>
          <a:ln>
            <a:noFill/>
          </a:ln>
        </p:spPr>
      </p:pic>
      <p:pic>
        <p:nvPicPr>
          <p:cNvPr id="772" name="Google Shape;772;p92"/>
          <p:cNvPicPr preferRelativeResize="0"/>
          <p:nvPr/>
        </p:nvPicPr>
        <p:blipFill rotWithShape="1">
          <a:blip r:embed="rId8">
            <a:alphaModFix/>
          </a:blip>
          <a:srcRect/>
          <a:stretch/>
        </p:blipFill>
        <p:spPr>
          <a:xfrm>
            <a:off x="4718160" y="701640"/>
            <a:ext cx="2230919" cy="1334520"/>
          </a:xfrm>
          <a:prstGeom prst="rect">
            <a:avLst/>
          </a:prstGeom>
          <a:noFill/>
          <a:ln>
            <a:noFill/>
          </a:ln>
        </p:spPr>
      </p:pic>
      <p:pic>
        <p:nvPicPr>
          <p:cNvPr id="773" name="Google Shape;773;p92"/>
          <p:cNvPicPr preferRelativeResize="0"/>
          <p:nvPr/>
        </p:nvPicPr>
        <p:blipFill rotWithShape="1">
          <a:blip r:embed="rId9">
            <a:alphaModFix/>
          </a:blip>
          <a:srcRect/>
          <a:stretch/>
        </p:blipFill>
        <p:spPr>
          <a:xfrm>
            <a:off x="4718160" y="2222880"/>
            <a:ext cx="2230919" cy="1334520"/>
          </a:xfrm>
          <a:prstGeom prst="rect">
            <a:avLst/>
          </a:prstGeom>
          <a:noFill/>
          <a:ln>
            <a:noFill/>
          </a:ln>
        </p:spPr>
      </p:pic>
      <p:pic>
        <p:nvPicPr>
          <p:cNvPr id="774" name="Google Shape;774;p92"/>
          <p:cNvPicPr preferRelativeResize="0"/>
          <p:nvPr/>
        </p:nvPicPr>
        <p:blipFill rotWithShape="1">
          <a:blip r:embed="rId10">
            <a:alphaModFix/>
          </a:blip>
          <a:srcRect/>
          <a:stretch/>
        </p:blipFill>
        <p:spPr>
          <a:xfrm>
            <a:off x="6912720" y="2222880"/>
            <a:ext cx="2230919" cy="1334520"/>
          </a:xfrm>
          <a:prstGeom prst="rect">
            <a:avLst/>
          </a:prstGeom>
          <a:noFill/>
          <a:ln>
            <a:noFill/>
          </a:ln>
        </p:spPr>
      </p:pic>
      <p:sp>
        <p:nvSpPr>
          <p:cNvPr id="775" name="Google Shape;775;p92"/>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14</a:t>
            </a:fld>
            <a:endParaRPr sz="1800"/>
          </a:p>
        </p:txBody>
      </p:sp>
      <p:sp>
        <p:nvSpPr>
          <p:cNvPr id="776" name="Google Shape;776;p92"/>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777" name="Google Shape;777;p92"/>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778" name="Google Shape;778;p92"/>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779" name="Google Shape;779;p92"/>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780" name="Google Shape;780;p92"/>
          <p:cNvSpPr/>
          <p:nvPr/>
        </p:nvSpPr>
        <p:spPr>
          <a:xfrm>
            <a:off x="5446225" y="196212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7-8</a:t>
            </a:r>
            <a:r>
              <a:rPr lang="en-US" sz="1200" strike="noStrike">
                <a:solidFill>
                  <a:srgbClr val="000000"/>
                </a:solidFill>
                <a:latin typeface="Arial"/>
                <a:ea typeface="Arial"/>
                <a:cs typeface="Arial"/>
                <a:sym typeface="Arial"/>
              </a:rPr>
              <a:t>%</a:t>
            </a:r>
            <a:endParaRPr sz="1200"/>
          </a:p>
        </p:txBody>
      </p:sp>
      <p:sp>
        <p:nvSpPr>
          <p:cNvPr id="781" name="Google Shape;781;p92"/>
          <p:cNvSpPr/>
          <p:nvPr/>
        </p:nvSpPr>
        <p:spPr>
          <a:xfrm>
            <a:off x="7582525" y="19942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sp>
        <p:nvSpPr>
          <p:cNvPr id="782" name="Google Shape;782;p92"/>
          <p:cNvSpPr/>
          <p:nvPr/>
        </p:nvSpPr>
        <p:spPr>
          <a:xfrm>
            <a:off x="4896335" y="-5"/>
            <a:ext cx="1991100" cy="30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pic>
        <p:nvPicPr>
          <p:cNvPr id="783" name="Google Shape;783;p92"/>
          <p:cNvPicPr preferRelativeResize="0"/>
          <p:nvPr/>
        </p:nvPicPr>
        <p:blipFill rotWithShape="1">
          <a:blip r:embed="rId11">
            <a:alphaModFix/>
          </a:blip>
          <a:srcRect/>
          <a:stretch/>
        </p:blipFill>
        <p:spPr>
          <a:xfrm>
            <a:off x="2540880" y="3610320"/>
            <a:ext cx="2231281" cy="1334881"/>
          </a:xfrm>
          <a:prstGeom prst="rect">
            <a:avLst/>
          </a:prstGeom>
          <a:noFill/>
          <a:ln>
            <a:noFill/>
          </a:ln>
        </p:spPr>
      </p:pic>
      <p:pic>
        <p:nvPicPr>
          <p:cNvPr id="784" name="Google Shape;784;p92"/>
          <p:cNvPicPr preferRelativeResize="0"/>
          <p:nvPr/>
        </p:nvPicPr>
        <p:blipFill rotWithShape="1">
          <a:blip r:embed="rId12">
            <a:alphaModFix/>
          </a:blip>
          <a:srcRect/>
          <a:stretch/>
        </p:blipFill>
        <p:spPr>
          <a:xfrm>
            <a:off x="4729680" y="3762720"/>
            <a:ext cx="2231281" cy="1334881"/>
          </a:xfrm>
          <a:prstGeom prst="rect">
            <a:avLst/>
          </a:prstGeom>
          <a:noFill/>
          <a:ln>
            <a:noFill/>
          </a:ln>
        </p:spPr>
      </p:pic>
      <p:pic>
        <p:nvPicPr>
          <p:cNvPr id="785" name="Google Shape;785;p92"/>
          <p:cNvPicPr preferRelativeResize="0"/>
          <p:nvPr/>
        </p:nvPicPr>
        <p:blipFill rotWithShape="1">
          <a:blip r:embed="rId13">
            <a:alphaModFix/>
          </a:blip>
          <a:srcRect/>
          <a:stretch/>
        </p:blipFill>
        <p:spPr>
          <a:xfrm>
            <a:off x="6898680" y="3759480"/>
            <a:ext cx="2231281" cy="1334881"/>
          </a:xfrm>
          <a:prstGeom prst="rect">
            <a:avLst/>
          </a:prstGeom>
          <a:noFill/>
          <a:ln>
            <a:noFill/>
          </a:ln>
        </p:spPr>
      </p:pic>
      <p:sp>
        <p:nvSpPr>
          <p:cNvPr id="786" name="Google Shape;786;p92"/>
          <p:cNvSpPr/>
          <p:nvPr/>
        </p:nvSpPr>
        <p:spPr>
          <a:xfrm>
            <a:off x="3260999" y="33466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14</a:t>
            </a:r>
            <a:r>
              <a:rPr lang="en-US" sz="1200" strike="noStrike">
                <a:solidFill>
                  <a:srgbClr val="000000"/>
                </a:solidFill>
                <a:latin typeface="Arial"/>
                <a:ea typeface="Arial"/>
                <a:cs typeface="Arial"/>
                <a:sym typeface="Arial"/>
              </a:rPr>
              <a:t>%</a:t>
            </a:r>
            <a:endParaRPr sz="1200"/>
          </a:p>
        </p:txBody>
      </p:sp>
      <p:sp>
        <p:nvSpPr>
          <p:cNvPr id="787" name="Google Shape;787;p92"/>
          <p:cNvSpPr/>
          <p:nvPr/>
        </p:nvSpPr>
        <p:spPr>
          <a:xfrm>
            <a:off x="5387963" y="3499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11</a:t>
            </a:r>
            <a:r>
              <a:rPr lang="en-US" sz="1200" strike="noStrike">
                <a:solidFill>
                  <a:srgbClr val="000000"/>
                </a:solidFill>
                <a:latin typeface="Arial"/>
                <a:ea typeface="Arial"/>
                <a:cs typeface="Arial"/>
                <a:sym typeface="Arial"/>
              </a:rPr>
              <a:t>%</a:t>
            </a:r>
            <a:endParaRPr sz="1200"/>
          </a:p>
        </p:txBody>
      </p:sp>
      <p:sp>
        <p:nvSpPr>
          <p:cNvPr id="788" name="Google Shape;788;p92"/>
          <p:cNvSpPr/>
          <p:nvPr/>
        </p:nvSpPr>
        <p:spPr>
          <a:xfrm>
            <a:off x="7746325" y="35146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3</a:t>
            </a:r>
            <a:r>
              <a:rPr lang="en-US" sz="1200" strike="noStrike">
                <a:solidFill>
                  <a:srgbClr val="000000"/>
                </a:solidFill>
                <a:latin typeface="Arial"/>
                <a:ea typeface="Arial"/>
                <a:cs typeface="Arial"/>
                <a:sym typeface="Arial"/>
              </a:rPr>
              <a:t>%</a:t>
            </a:r>
            <a:endParaRPr sz="1200"/>
          </a:p>
        </p:txBody>
      </p:sp>
      <p:sp>
        <p:nvSpPr>
          <p:cNvPr id="789" name="Google Shape;789;p92"/>
          <p:cNvSpPr/>
          <p:nvPr/>
        </p:nvSpPr>
        <p:spPr>
          <a:xfrm>
            <a:off x="4772150" y="0"/>
            <a:ext cx="4371900" cy="5143500"/>
          </a:xfrm>
          <a:prstGeom prst="rect">
            <a:avLst/>
          </a:prstGeom>
          <a:solidFill>
            <a:srgbClr val="FCE5CD"/>
          </a:solid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Thus, with negative 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 trends we would expect: </a:t>
            </a:r>
            <a:endParaRPr sz="1800"/>
          </a:p>
          <a:p>
            <a:pPr marL="0" marR="0" lvl="0" indent="0" algn="l" rtl="0">
              <a:lnSpc>
                <a:spcPct val="100000"/>
              </a:lnSpc>
              <a:spcBef>
                <a:spcPts val="0"/>
              </a:spcBef>
              <a:spcAft>
                <a:spcPts val="0"/>
              </a:spcAft>
              <a:buNone/>
            </a:pPr>
            <a:endParaRPr sz="1800"/>
          </a:p>
          <a:p>
            <a:pPr marL="457200" marR="0" lvl="0" indent="-317500" algn="l" rtl="0">
              <a:lnSpc>
                <a:spcPct val="100000"/>
              </a:lnSpc>
              <a:spcBef>
                <a:spcPts val="0"/>
              </a:spcBef>
              <a:spcAft>
                <a:spcPts val="0"/>
              </a:spcAft>
              <a:buClr>
                <a:srgbClr val="000000"/>
              </a:buClr>
              <a:buSzPts val="1400"/>
              <a:buFont typeface="Arial"/>
              <a:buChar char="●"/>
            </a:pPr>
            <a:r>
              <a:rPr lang="en-US"/>
              <a:t>I</a:t>
            </a:r>
            <a:r>
              <a:rPr lang="en-US" sz="1400" strike="noStrike">
                <a:solidFill>
                  <a:srgbClr val="000000"/>
                </a:solidFill>
                <a:latin typeface="Arial"/>
                <a:ea typeface="Arial"/>
                <a:cs typeface="Arial"/>
                <a:sym typeface="Arial"/>
              </a:rPr>
              <a:t>ncrease of </a:t>
            </a:r>
            <a:r>
              <a:rPr lang="en-US" sz="1400" i="1" strike="noStrike">
                <a:solidFill>
                  <a:srgbClr val="000000"/>
                </a:solidFill>
                <a:latin typeface="Arial"/>
                <a:ea typeface="Arial"/>
                <a:cs typeface="Arial"/>
                <a:sym typeface="Arial"/>
              </a:rPr>
              <a:t>hV</a:t>
            </a:r>
            <a:r>
              <a:rPr lang="en-US" sz="1400" strike="noStrike">
                <a:solidFill>
                  <a:srgbClr val="000000"/>
                </a:solidFill>
                <a:latin typeface="Arial"/>
                <a:ea typeface="Arial"/>
                <a:cs typeface="Arial"/>
                <a:sym typeface="Arial"/>
              </a:rPr>
              <a:t> </a:t>
            </a:r>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a:t>
            </a:r>
            <a:r>
              <a:rPr lang="en-US" i="1">
                <a:solidFill>
                  <a:schemeClr val="dk1"/>
                </a:solidFill>
              </a:rPr>
              <a:t>hV</a:t>
            </a:r>
            <a:r>
              <a:rPr lang="en-US">
                <a:solidFill>
                  <a:schemeClr val="dk1"/>
                </a:solidFill>
              </a:rPr>
              <a:t>       N</a:t>
            </a:r>
            <a:r>
              <a:rPr lang="en-US" baseline="-25000">
                <a:solidFill>
                  <a:schemeClr val="dk1"/>
                </a:solidFill>
              </a:rPr>
              <a:t>2</a:t>
            </a:r>
            <a:r>
              <a:rPr lang="en-US">
                <a:solidFill>
                  <a:schemeClr val="dk1"/>
                </a:solidFill>
              </a:rPr>
              <a:t> + O(</a:t>
            </a:r>
            <a:r>
              <a:rPr lang="en-US" baseline="30000">
                <a:solidFill>
                  <a:schemeClr val="dk1"/>
                </a:solidFill>
              </a:rPr>
              <a:t>1</a:t>
            </a:r>
            <a:r>
              <a:rPr lang="en-US">
                <a:solidFill>
                  <a:schemeClr val="dk1"/>
                </a:solidFill>
              </a:rPr>
              <a:t>D):</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spcBef>
                <a:spcPts val="0"/>
              </a:spcBef>
              <a:spcAft>
                <a:spcPts val="0"/>
              </a:spcAft>
              <a:buSzPts val="1400"/>
              <a:buChar char="○"/>
            </a:pPr>
            <a:r>
              <a:rPr lang="en-US">
                <a:solidFill>
                  <a:schemeClr val="dk1"/>
                </a:solidFill>
              </a:rPr>
              <a:t>does not explain the increase of NO</a:t>
            </a:r>
            <a:r>
              <a:rPr lang="en-US" baseline="-25000">
                <a:solidFill>
                  <a:schemeClr val="dk1"/>
                </a:solidFill>
              </a:rPr>
              <a:t>x</a:t>
            </a:r>
            <a:endParaRPr/>
          </a:p>
          <a:p>
            <a:pPr marL="457200" lvl="0" indent="0" rtl="0">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marR="0" lvl="0" indent="-31750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Increase of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a:t>
            </a:r>
            <a:endParaRPr sz="1400" strike="noStrike">
              <a:solidFill>
                <a:srgbClr val="000000"/>
              </a:solidFill>
              <a:latin typeface="Arial"/>
              <a:ea typeface="Arial"/>
              <a:cs typeface="Arial"/>
              <a:sym typeface="Arial"/>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 O(</a:t>
            </a:r>
            <a:r>
              <a:rPr lang="en-US" baseline="30000">
                <a:solidFill>
                  <a:schemeClr val="dk1"/>
                </a:solidFill>
              </a:rPr>
              <a:t>1</a:t>
            </a:r>
            <a:r>
              <a:rPr lang="en-US">
                <a:solidFill>
                  <a:schemeClr val="dk1"/>
                </a:solidFill>
              </a:rPr>
              <a:t>D)      2 NO:</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lnSpc>
                <a:spcPct val="150000"/>
              </a:lnSpc>
              <a:spcBef>
                <a:spcPts val="0"/>
              </a:spcBef>
              <a:spcAft>
                <a:spcPts val="0"/>
              </a:spcAft>
              <a:buSzPts val="1400"/>
              <a:buChar char="○"/>
            </a:pPr>
            <a:r>
              <a:rPr lang="en-US">
                <a:solidFill>
                  <a:schemeClr val="dk1"/>
                </a:solidFill>
              </a:rPr>
              <a:t>O(</a:t>
            </a:r>
            <a:r>
              <a:rPr lang="en-US" baseline="30000">
                <a:solidFill>
                  <a:schemeClr val="dk1"/>
                </a:solidFill>
              </a:rPr>
              <a:t>1</a:t>
            </a:r>
            <a:r>
              <a:rPr lang="en-US">
                <a:solidFill>
                  <a:schemeClr val="dk1"/>
                </a:solidFill>
              </a:rPr>
              <a:t>D) destroys only ~5% of all N</a:t>
            </a:r>
            <a:r>
              <a:rPr lang="en-US" baseline="-25000">
                <a:solidFill>
                  <a:schemeClr val="dk1"/>
                </a:solidFill>
              </a:rPr>
              <a:t>2</a:t>
            </a:r>
            <a:r>
              <a:rPr lang="en-US">
                <a:solidFill>
                  <a:schemeClr val="dk1"/>
                </a:solidFill>
              </a:rPr>
              <a:t>O</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a:solidFill>
                  <a:schemeClr val="dk1"/>
                </a:solidFill>
              </a:rPr>
              <a:t>O</a:t>
            </a:r>
            <a:r>
              <a:rPr lang="en-US" baseline="-25000">
                <a:solidFill>
                  <a:schemeClr val="dk1"/>
                </a:solidFill>
              </a:rPr>
              <a:t>3</a:t>
            </a:r>
            <a:r>
              <a:rPr lang="en-US">
                <a:solidFill>
                  <a:schemeClr val="dk1"/>
                </a:solidFill>
              </a:rPr>
              <a:t> as the main source on O(</a:t>
            </a:r>
            <a:r>
              <a:rPr lang="en-US" baseline="30000">
                <a:solidFill>
                  <a:schemeClr val="dk1"/>
                </a:solidFill>
              </a:rPr>
              <a:t>1</a:t>
            </a:r>
            <a:r>
              <a:rPr lang="en-US">
                <a:solidFill>
                  <a:schemeClr val="dk1"/>
                </a:solidFill>
              </a:rPr>
              <a:t>D) has a negative trend </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sz="1400" strike="noStrike">
                <a:solidFill>
                  <a:srgbClr val="000000"/>
                </a:solidFill>
                <a:latin typeface="Arial"/>
                <a:ea typeface="Arial"/>
                <a:cs typeface="Arial"/>
                <a:sym typeface="Arial"/>
              </a:rPr>
              <a:t>modelled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 has negative trend</a:t>
            </a:r>
            <a:endParaRPr sz="1800"/>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lvl="0" indent="-317500" rtl="0">
              <a:spcBef>
                <a:spcPts val="0"/>
              </a:spcBef>
              <a:spcAft>
                <a:spcPts val="0"/>
              </a:spcAft>
              <a:buSzPts val="1400"/>
              <a:buChar char="●"/>
            </a:pPr>
            <a:r>
              <a:rPr lang="en-US">
                <a:solidFill>
                  <a:schemeClr val="dk1"/>
                </a:solidFill>
              </a:rPr>
              <a:t>BDC slow-down (suggested by </a:t>
            </a:r>
            <a:r>
              <a:rPr lang="en-US" i="1">
                <a:solidFill>
                  <a:schemeClr val="dk1"/>
                </a:solidFill>
              </a:rPr>
              <a:t>Nedoluha et al., 2015</a:t>
            </a:r>
            <a:r>
              <a:rPr lang="en-US">
                <a:solidFill>
                  <a:schemeClr val="dk1"/>
                </a:solidFill>
              </a:rPr>
              <a:t>) or positive AoA trend </a:t>
            </a:r>
            <a:endParaRPr sz="1800"/>
          </a:p>
        </p:txBody>
      </p:sp>
      <p:sp>
        <p:nvSpPr>
          <p:cNvPr id="790" name="Google Shape;790;p92"/>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1" name="Google Shape;791;p92"/>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2" name="Google Shape;792;p92"/>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3" name="Google Shape;793;p92"/>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4" name="Google Shape;794;p92"/>
          <p:cNvSpPr/>
          <p:nvPr/>
        </p:nvSpPr>
        <p:spPr>
          <a:xfrm>
            <a:off x="3423825" y="38355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795" name="Google Shape;795;p92"/>
          <p:cNvCxnSpPr/>
          <p:nvPr/>
        </p:nvCxnSpPr>
        <p:spPr>
          <a:xfrm>
            <a:off x="6075975" y="89885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796" name="Google Shape;796;p92"/>
          <p:cNvCxnSpPr/>
          <p:nvPr/>
        </p:nvCxnSpPr>
        <p:spPr>
          <a:xfrm>
            <a:off x="6303975" y="215320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797" name="Google Shape;797;p92"/>
          <p:cNvCxnSpPr/>
          <p:nvPr/>
        </p:nvCxnSpPr>
        <p:spPr>
          <a:xfrm flipH="1">
            <a:off x="5714375" y="467250"/>
            <a:ext cx="1568100" cy="1085100"/>
          </a:xfrm>
          <a:prstGeom prst="straightConnector1">
            <a:avLst/>
          </a:prstGeom>
          <a:noFill/>
          <a:ln w="28575" cap="flat" cmpd="sng">
            <a:solidFill>
              <a:srgbClr val="FF0000"/>
            </a:solidFill>
            <a:prstDash val="solid"/>
            <a:round/>
            <a:headEnd type="none" w="med" len="med"/>
            <a:tailEnd type="none" w="med" len="med"/>
          </a:ln>
        </p:spPr>
      </p:cxnSp>
      <p:sp>
        <p:nvSpPr>
          <p:cNvPr id="798" name="Google Shape;798;p92"/>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14</a:t>
            </a:fld>
            <a:endParaRPr sz="1800"/>
          </a:p>
        </p:txBody>
      </p:sp>
      <p:pic>
        <p:nvPicPr>
          <p:cNvPr id="799" name="Google Shape;799;p92">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800" name="Google Shape;800;p92">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1" name="Google Shape;801;p9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2" name="Google Shape;802;p92"/>
          <p:cNvSpPr txBox="1"/>
          <p:nvPr/>
        </p:nvSpPr>
        <p:spPr>
          <a:xfrm>
            <a:off x="-15000" y="282550"/>
            <a:ext cx="3999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9900"/>
                </a:solidFill>
                <a:uFill>
                  <a:noFill/>
                </a:uFill>
                <a:hlinkClick r:id="rId16" action="ppaction://hlinksldjump"/>
              </a:rPr>
              <a:t>III</a:t>
            </a:r>
            <a:endParaRPr>
              <a:solidFill>
                <a:srgbClr val="FF9900"/>
              </a:solidFill>
            </a:endParaRPr>
          </a:p>
        </p:txBody>
      </p:sp>
      <p:sp>
        <p:nvSpPr>
          <p:cNvPr id="803" name="Google Shape;803;p92"/>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a:t>
            </a:r>
            <a:endParaRPr/>
          </a:p>
        </p:txBody>
      </p:sp>
      <p:sp>
        <p:nvSpPr>
          <p:cNvPr id="804" name="Google Shape;804;p92"/>
          <p:cNvSpPr/>
          <p:nvPr/>
        </p:nvSpPr>
        <p:spPr>
          <a:xfrm>
            <a:off x="821650" y="0"/>
            <a:ext cx="1417200" cy="307200"/>
          </a:xfrm>
          <a:prstGeom prst="rect">
            <a:avLst/>
          </a:prstGeom>
          <a:noFill/>
          <a:ln w="19050" cap="flat" cmpd="sng">
            <a:solidFill>
              <a:srgbClr val="FF99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93"/>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810" name="Google Shape;810;p93"/>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811" name="Google Shape;811;p93"/>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a:t>
            </a:r>
            <a:endParaRPr sz="1800"/>
          </a:p>
        </p:txBody>
      </p:sp>
      <p:sp>
        <p:nvSpPr>
          <p:cNvPr id="812" name="Google Shape;812;p93"/>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813" name="Google Shape;813;p93"/>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pic>
        <p:nvPicPr>
          <p:cNvPr id="814" name="Google Shape;814;p93"/>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815" name="Google Shape;815;p93"/>
          <p:cNvPicPr preferRelativeResize="0"/>
          <p:nvPr/>
        </p:nvPicPr>
        <p:blipFill rotWithShape="1">
          <a:blip r:embed="rId6">
            <a:alphaModFix/>
          </a:blip>
          <a:srcRect/>
          <a:stretch/>
        </p:blipFill>
        <p:spPr>
          <a:xfrm>
            <a:off x="2551320" y="2146680"/>
            <a:ext cx="2230920" cy="1334520"/>
          </a:xfrm>
          <a:prstGeom prst="rect">
            <a:avLst/>
          </a:prstGeom>
          <a:noFill/>
          <a:ln>
            <a:noFill/>
          </a:ln>
        </p:spPr>
      </p:pic>
      <p:pic>
        <p:nvPicPr>
          <p:cNvPr id="816" name="Google Shape;816;p93"/>
          <p:cNvPicPr preferRelativeResize="0"/>
          <p:nvPr/>
        </p:nvPicPr>
        <p:blipFill rotWithShape="1">
          <a:blip r:embed="rId7">
            <a:alphaModFix/>
          </a:blip>
          <a:srcRect/>
          <a:stretch/>
        </p:blipFill>
        <p:spPr>
          <a:xfrm>
            <a:off x="6912720" y="701640"/>
            <a:ext cx="2230919" cy="1325522"/>
          </a:xfrm>
          <a:prstGeom prst="rect">
            <a:avLst/>
          </a:prstGeom>
          <a:noFill/>
          <a:ln>
            <a:noFill/>
          </a:ln>
        </p:spPr>
      </p:pic>
      <p:pic>
        <p:nvPicPr>
          <p:cNvPr id="817" name="Google Shape;817;p93"/>
          <p:cNvPicPr preferRelativeResize="0"/>
          <p:nvPr/>
        </p:nvPicPr>
        <p:blipFill rotWithShape="1">
          <a:blip r:embed="rId8">
            <a:alphaModFix/>
          </a:blip>
          <a:srcRect/>
          <a:stretch/>
        </p:blipFill>
        <p:spPr>
          <a:xfrm>
            <a:off x="4718160" y="701640"/>
            <a:ext cx="2230919" cy="1334520"/>
          </a:xfrm>
          <a:prstGeom prst="rect">
            <a:avLst/>
          </a:prstGeom>
          <a:noFill/>
          <a:ln>
            <a:noFill/>
          </a:ln>
        </p:spPr>
      </p:pic>
      <p:pic>
        <p:nvPicPr>
          <p:cNvPr id="818" name="Google Shape;818;p93"/>
          <p:cNvPicPr preferRelativeResize="0"/>
          <p:nvPr/>
        </p:nvPicPr>
        <p:blipFill rotWithShape="1">
          <a:blip r:embed="rId9">
            <a:alphaModFix/>
          </a:blip>
          <a:srcRect/>
          <a:stretch/>
        </p:blipFill>
        <p:spPr>
          <a:xfrm>
            <a:off x="4718160" y="2222880"/>
            <a:ext cx="2230919" cy="1334520"/>
          </a:xfrm>
          <a:prstGeom prst="rect">
            <a:avLst/>
          </a:prstGeom>
          <a:noFill/>
          <a:ln>
            <a:noFill/>
          </a:ln>
        </p:spPr>
      </p:pic>
      <p:pic>
        <p:nvPicPr>
          <p:cNvPr id="819" name="Google Shape;819;p93"/>
          <p:cNvPicPr preferRelativeResize="0"/>
          <p:nvPr/>
        </p:nvPicPr>
        <p:blipFill rotWithShape="1">
          <a:blip r:embed="rId10">
            <a:alphaModFix/>
          </a:blip>
          <a:srcRect/>
          <a:stretch/>
        </p:blipFill>
        <p:spPr>
          <a:xfrm>
            <a:off x="6912720" y="2222880"/>
            <a:ext cx="2230919" cy="1334520"/>
          </a:xfrm>
          <a:prstGeom prst="rect">
            <a:avLst/>
          </a:prstGeom>
          <a:noFill/>
          <a:ln>
            <a:noFill/>
          </a:ln>
        </p:spPr>
      </p:pic>
      <p:sp>
        <p:nvSpPr>
          <p:cNvPr id="820" name="Google Shape;820;p93"/>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15</a:t>
            </a:fld>
            <a:endParaRPr sz="1800"/>
          </a:p>
        </p:txBody>
      </p:sp>
      <p:sp>
        <p:nvSpPr>
          <p:cNvPr id="821" name="Google Shape;821;p93"/>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822" name="Google Shape;822;p93"/>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823" name="Google Shape;823;p93"/>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824" name="Google Shape;824;p93"/>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825" name="Google Shape;825;p93"/>
          <p:cNvSpPr/>
          <p:nvPr/>
        </p:nvSpPr>
        <p:spPr>
          <a:xfrm>
            <a:off x="5446225" y="196212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7-8</a:t>
            </a:r>
            <a:r>
              <a:rPr lang="en-US" sz="1200" strike="noStrike">
                <a:solidFill>
                  <a:srgbClr val="000000"/>
                </a:solidFill>
                <a:latin typeface="Arial"/>
                <a:ea typeface="Arial"/>
                <a:cs typeface="Arial"/>
                <a:sym typeface="Arial"/>
              </a:rPr>
              <a:t>%</a:t>
            </a:r>
            <a:endParaRPr sz="1200"/>
          </a:p>
        </p:txBody>
      </p:sp>
      <p:sp>
        <p:nvSpPr>
          <p:cNvPr id="826" name="Google Shape;826;p93"/>
          <p:cNvSpPr/>
          <p:nvPr/>
        </p:nvSpPr>
        <p:spPr>
          <a:xfrm>
            <a:off x="7582525" y="19942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sp>
        <p:nvSpPr>
          <p:cNvPr id="827" name="Google Shape;827;p93"/>
          <p:cNvSpPr/>
          <p:nvPr/>
        </p:nvSpPr>
        <p:spPr>
          <a:xfrm>
            <a:off x="4896335" y="-5"/>
            <a:ext cx="1991100" cy="30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pic>
        <p:nvPicPr>
          <p:cNvPr id="828" name="Google Shape;828;p93"/>
          <p:cNvPicPr preferRelativeResize="0"/>
          <p:nvPr/>
        </p:nvPicPr>
        <p:blipFill rotWithShape="1">
          <a:blip r:embed="rId11">
            <a:alphaModFix/>
          </a:blip>
          <a:srcRect/>
          <a:stretch/>
        </p:blipFill>
        <p:spPr>
          <a:xfrm>
            <a:off x="2540880" y="3610320"/>
            <a:ext cx="2231281" cy="1334881"/>
          </a:xfrm>
          <a:prstGeom prst="rect">
            <a:avLst/>
          </a:prstGeom>
          <a:noFill/>
          <a:ln>
            <a:noFill/>
          </a:ln>
        </p:spPr>
      </p:pic>
      <p:pic>
        <p:nvPicPr>
          <p:cNvPr id="829" name="Google Shape;829;p93"/>
          <p:cNvPicPr preferRelativeResize="0"/>
          <p:nvPr/>
        </p:nvPicPr>
        <p:blipFill rotWithShape="1">
          <a:blip r:embed="rId12">
            <a:alphaModFix/>
          </a:blip>
          <a:srcRect/>
          <a:stretch/>
        </p:blipFill>
        <p:spPr>
          <a:xfrm>
            <a:off x="4729680" y="3762720"/>
            <a:ext cx="2231281" cy="1334881"/>
          </a:xfrm>
          <a:prstGeom prst="rect">
            <a:avLst/>
          </a:prstGeom>
          <a:noFill/>
          <a:ln>
            <a:noFill/>
          </a:ln>
        </p:spPr>
      </p:pic>
      <p:pic>
        <p:nvPicPr>
          <p:cNvPr id="830" name="Google Shape;830;p93"/>
          <p:cNvPicPr preferRelativeResize="0"/>
          <p:nvPr/>
        </p:nvPicPr>
        <p:blipFill rotWithShape="1">
          <a:blip r:embed="rId13">
            <a:alphaModFix/>
          </a:blip>
          <a:srcRect/>
          <a:stretch/>
        </p:blipFill>
        <p:spPr>
          <a:xfrm>
            <a:off x="6898680" y="3759480"/>
            <a:ext cx="2231281" cy="1334881"/>
          </a:xfrm>
          <a:prstGeom prst="rect">
            <a:avLst/>
          </a:prstGeom>
          <a:noFill/>
          <a:ln>
            <a:noFill/>
          </a:ln>
        </p:spPr>
      </p:pic>
      <p:sp>
        <p:nvSpPr>
          <p:cNvPr id="831" name="Google Shape;831;p93"/>
          <p:cNvSpPr/>
          <p:nvPr/>
        </p:nvSpPr>
        <p:spPr>
          <a:xfrm>
            <a:off x="3260999" y="33466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14</a:t>
            </a:r>
            <a:r>
              <a:rPr lang="en-US" sz="1200" strike="noStrike">
                <a:solidFill>
                  <a:srgbClr val="000000"/>
                </a:solidFill>
                <a:latin typeface="Arial"/>
                <a:ea typeface="Arial"/>
                <a:cs typeface="Arial"/>
                <a:sym typeface="Arial"/>
              </a:rPr>
              <a:t>%</a:t>
            </a:r>
            <a:endParaRPr sz="1200"/>
          </a:p>
        </p:txBody>
      </p:sp>
      <p:sp>
        <p:nvSpPr>
          <p:cNvPr id="832" name="Google Shape;832;p93"/>
          <p:cNvSpPr/>
          <p:nvPr/>
        </p:nvSpPr>
        <p:spPr>
          <a:xfrm>
            <a:off x="5387963" y="3499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11</a:t>
            </a:r>
            <a:r>
              <a:rPr lang="en-US" sz="1200" strike="noStrike">
                <a:solidFill>
                  <a:srgbClr val="000000"/>
                </a:solidFill>
                <a:latin typeface="Arial"/>
                <a:ea typeface="Arial"/>
                <a:cs typeface="Arial"/>
                <a:sym typeface="Arial"/>
              </a:rPr>
              <a:t>%</a:t>
            </a:r>
            <a:endParaRPr sz="1200"/>
          </a:p>
        </p:txBody>
      </p:sp>
      <p:sp>
        <p:nvSpPr>
          <p:cNvPr id="833" name="Google Shape;833;p93"/>
          <p:cNvSpPr/>
          <p:nvPr/>
        </p:nvSpPr>
        <p:spPr>
          <a:xfrm>
            <a:off x="7746325" y="35146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3</a:t>
            </a:r>
            <a:r>
              <a:rPr lang="en-US" sz="1200" strike="noStrike">
                <a:solidFill>
                  <a:srgbClr val="000000"/>
                </a:solidFill>
                <a:latin typeface="Arial"/>
                <a:ea typeface="Arial"/>
                <a:cs typeface="Arial"/>
                <a:sym typeface="Arial"/>
              </a:rPr>
              <a:t>%</a:t>
            </a:r>
            <a:endParaRPr sz="1200"/>
          </a:p>
        </p:txBody>
      </p:sp>
      <p:sp>
        <p:nvSpPr>
          <p:cNvPr id="834" name="Google Shape;834;p93"/>
          <p:cNvSpPr/>
          <p:nvPr/>
        </p:nvSpPr>
        <p:spPr>
          <a:xfrm>
            <a:off x="4772150" y="0"/>
            <a:ext cx="4371900" cy="5143500"/>
          </a:xfrm>
          <a:prstGeom prst="rect">
            <a:avLst/>
          </a:prstGeom>
          <a:solidFill>
            <a:srgbClr val="FCE5CD"/>
          </a:solid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Thus, with negative 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 trends we would expect: </a:t>
            </a:r>
            <a:endParaRPr sz="1800"/>
          </a:p>
          <a:p>
            <a:pPr marL="0" marR="0" lvl="0" indent="0" algn="l" rtl="0">
              <a:lnSpc>
                <a:spcPct val="100000"/>
              </a:lnSpc>
              <a:spcBef>
                <a:spcPts val="0"/>
              </a:spcBef>
              <a:spcAft>
                <a:spcPts val="0"/>
              </a:spcAft>
              <a:buNone/>
            </a:pPr>
            <a:endParaRPr sz="1800"/>
          </a:p>
          <a:p>
            <a:pPr marL="457200" marR="0" lvl="0" indent="-317500" algn="l" rtl="0">
              <a:lnSpc>
                <a:spcPct val="100000"/>
              </a:lnSpc>
              <a:spcBef>
                <a:spcPts val="0"/>
              </a:spcBef>
              <a:spcAft>
                <a:spcPts val="0"/>
              </a:spcAft>
              <a:buClr>
                <a:srgbClr val="000000"/>
              </a:buClr>
              <a:buSzPts val="1400"/>
              <a:buFont typeface="Arial"/>
              <a:buChar char="●"/>
            </a:pPr>
            <a:r>
              <a:rPr lang="en-US"/>
              <a:t>I</a:t>
            </a:r>
            <a:r>
              <a:rPr lang="en-US" sz="1400" strike="noStrike">
                <a:solidFill>
                  <a:srgbClr val="000000"/>
                </a:solidFill>
                <a:latin typeface="Arial"/>
                <a:ea typeface="Arial"/>
                <a:cs typeface="Arial"/>
                <a:sym typeface="Arial"/>
              </a:rPr>
              <a:t>ncrease of </a:t>
            </a:r>
            <a:r>
              <a:rPr lang="en-US" sz="1400" i="1" strike="noStrike">
                <a:solidFill>
                  <a:srgbClr val="000000"/>
                </a:solidFill>
                <a:latin typeface="Arial"/>
                <a:ea typeface="Arial"/>
                <a:cs typeface="Arial"/>
                <a:sym typeface="Arial"/>
              </a:rPr>
              <a:t>hV</a:t>
            </a:r>
            <a:r>
              <a:rPr lang="en-US" sz="1400" strike="noStrike">
                <a:solidFill>
                  <a:srgbClr val="000000"/>
                </a:solidFill>
                <a:latin typeface="Arial"/>
                <a:ea typeface="Arial"/>
                <a:cs typeface="Arial"/>
                <a:sym typeface="Arial"/>
              </a:rPr>
              <a:t> </a:t>
            </a:r>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a:t>
            </a:r>
            <a:r>
              <a:rPr lang="en-US" i="1">
                <a:solidFill>
                  <a:schemeClr val="dk1"/>
                </a:solidFill>
              </a:rPr>
              <a:t>hV</a:t>
            </a:r>
            <a:r>
              <a:rPr lang="en-US">
                <a:solidFill>
                  <a:schemeClr val="dk1"/>
                </a:solidFill>
              </a:rPr>
              <a:t>       N</a:t>
            </a:r>
            <a:r>
              <a:rPr lang="en-US" baseline="-25000">
                <a:solidFill>
                  <a:schemeClr val="dk1"/>
                </a:solidFill>
              </a:rPr>
              <a:t>2</a:t>
            </a:r>
            <a:r>
              <a:rPr lang="en-US">
                <a:solidFill>
                  <a:schemeClr val="dk1"/>
                </a:solidFill>
              </a:rPr>
              <a:t> + O(</a:t>
            </a:r>
            <a:r>
              <a:rPr lang="en-US" baseline="30000">
                <a:solidFill>
                  <a:schemeClr val="dk1"/>
                </a:solidFill>
              </a:rPr>
              <a:t>1</a:t>
            </a:r>
            <a:r>
              <a:rPr lang="en-US">
                <a:solidFill>
                  <a:schemeClr val="dk1"/>
                </a:solidFill>
              </a:rPr>
              <a:t>D):</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spcBef>
                <a:spcPts val="0"/>
              </a:spcBef>
              <a:spcAft>
                <a:spcPts val="0"/>
              </a:spcAft>
              <a:buSzPts val="1400"/>
              <a:buChar char="○"/>
            </a:pPr>
            <a:r>
              <a:rPr lang="en-US">
                <a:solidFill>
                  <a:schemeClr val="dk1"/>
                </a:solidFill>
              </a:rPr>
              <a:t>does not explain the increase of NO</a:t>
            </a:r>
            <a:r>
              <a:rPr lang="en-US" baseline="-25000">
                <a:solidFill>
                  <a:schemeClr val="dk1"/>
                </a:solidFill>
              </a:rPr>
              <a:t>x</a:t>
            </a:r>
            <a:endParaRPr/>
          </a:p>
          <a:p>
            <a:pPr marL="457200" lvl="0" indent="0" rtl="0">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marR="0" lvl="0" indent="-31750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Increase of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a:t>
            </a:r>
            <a:endParaRPr sz="1400" strike="noStrike">
              <a:solidFill>
                <a:srgbClr val="000000"/>
              </a:solidFill>
              <a:latin typeface="Arial"/>
              <a:ea typeface="Arial"/>
              <a:cs typeface="Arial"/>
              <a:sym typeface="Arial"/>
            </a:endParaRPr>
          </a:p>
          <a:p>
            <a:pPr marL="0" lvl="0" indent="457200" rtl="0">
              <a:spcBef>
                <a:spcPts val="0"/>
              </a:spcBef>
              <a:spcAft>
                <a:spcPts val="0"/>
              </a:spcAft>
              <a:buNone/>
            </a:pPr>
            <a:r>
              <a:rPr lang="en-US">
                <a:solidFill>
                  <a:schemeClr val="dk1"/>
                </a:solidFill>
              </a:rPr>
              <a:t>N</a:t>
            </a:r>
            <a:r>
              <a:rPr lang="en-US" baseline="-25000">
                <a:solidFill>
                  <a:schemeClr val="dk1"/>
                </a:solidFill>
              </a:rPr>
              <a:t>2</a:t>
            </a:r>
            <a:r>
              <a:rPr lang="en-US">
                <a:solidFill>
                  <a:schemeClr val="dk1"/>
                </a:solidFill>
              </a:rPr>
              <a:t>O + O(</a:t>
            </a:r>
            <a:r>
              <a:rPr lang="en-US" baseline="30000">
                <a:solidFill>
                  <a:schemeClr val="dk1"/>
                </a:solidFill>
              </a:rPr>
              <a:t>1</a:t>
            </a:r>
            <a:r>
              <a:rPr lang="en-US">
                <a:solidFill>
                  <a:schemeClr val="dk1"/>
                </a:solidFill>
              </a:rPr>
              <a:t>D)      2 NO:</a:t>
            </a:r>
            <a:endParaRPr>
              <a:solidFill>
                <a:schemeClr val="dk1"/>
              </a:solidFill>
            </a:endParaRPr>
          </a:p>
          <a:p>
            <a:pPr marL="0" lvl="0" indent="457200" rtl="0">
              <a:spcBef>
                <a:spcPts val="0"/>
              </a:spcBef>
              <a:spcAft>
                <a:spcPts val="0"/>
              </a:spcAft>
              <a:buNone/>
            </a:pPr>
            <a:endParaRPr>
              <a:solidFill>
                <a:schemeClr val="dk1"/>
              </a:solidFill>
            </a:endParaRPr>
          </a:p>
          <a:p>
            <a:pPr marL="914400" lvl="1" indent="-317500" rtl="0">
              <a:lnSpc>
                <a:spcPct val="150000"/>
              </a:lnSpc>
              <a:spcBef>
                <a:spcPts val="0"/>
              </a:spcBef>
              <a:spcAft>
                <a:spcPts val="0"/>
              </a:spcAft>
              <a:buSzPts val="1400"/>
              <a:buChar char="○"/>
            </a:pPr>
            <a:r>
              <a:rPr lang="en-US">
                <a:solidFill>
                  <a:schemeClr val="dk1"/>
                </a:solidFill>
              </a:rPr>
              <a:t>O(</a:t>
            </a:r>
            <a:r>
              <a:rPr lang="en-US" baseline="30000">
                <a:solidFill>
                  <a:schemeClr val="dk1"/>
                </a:solidFill>
              </a:rPr>
              <a:t>1</a:t>
            </a:r>
            <a:r>
              <a:rPr lang="en-US">
                <a:solidFill>
                  <a:schemeClr val="dk1"/>
                </a:solidFill>
              </a:rPr>
              <a:t>D) destroys only ~5% of all N</a:t>
            </a:r>
            <a:r>
              <a:rPr lang="en-US" baseline="-25000">
                <a:solidFill>
                  <a:schemeClr val="dk1"/>
                </a:solidFill>
              </a:rPr>
              <a:t>2</a:t>
            </a:r>
            <a:r>
              <a:rPr lang="en-US">
                <a:solidFill>
                  <a:schemeClr val="dk1"/>
                </a:solidFill>
              </a:rPr>
              <a:t>O</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a:solidFill>
                  <a:schemeClr val="dk1"/>
                </a:solidFill>
              </a:rPr>
              <a:t>O</a:t>
            </a:r>
            <a:r>
              <a:rPr lang="en-US" baseline="-25000">
                <a:solidFill>
                  <a:schemeClr val="dk1"/>
                </a:solidFill>
              </a:rPr>
              <a:t>3</a:t>
            </a:r>
            <a:r>
              <a:rPr lang="en-US">
                <a:solidFill>
                  <a:schemeClr val="dk1"/>
                </a:solidFill>
              </a:rPr>
              <a:t> as the main source on O(</a:t>
            </a:r>
            <a:r>
              <a:rPr lang="en-US" baseline="30000">
                <a:solidFill>
                  <a:schemeClr val="dk1"/>
                </a:solidFill>
              </a:rPr>
              <a:t>1</a:t>
            </a:r>
            <a:r>
              <a:rPr lang="en-US">
                <a:solidFill>
                  <a:schemeClr val="dk1"/>
                </a:solidFill>
              </a:rPr>
              <a:t>D) has a negative trend </a:t>
            </a:r>
            <a:endParaRPr>
              <a:solidFill>
                <a:schemeClr val="dk1"/>
              </a:solidFill>
            </a:endParaRPr>
          </a:p>
          <a:p>
            <a:pPr marL="914400" lvl="1" indent="-317500" rtl="0">
              <a:lnSpc>
                <a:spcPct val="150000"/>
              </a:lnSpc>
              <a:spcBef>
                <a:spcPts val="0"/>
              </a:spcBef>
              <a:spcAft>
                <a:spcPts val="0"/>
              </a:spcAft>
              <a:buClr>
                <a:schemeClr val="dk1"/>
              </a:buClr>
              <a:buSzPts val="1400"/>
              <a:buChar char="○"/>
            </a:pPr>
            <a:r>
              <a:rPr lang="en-US" sz="1400" strike="noStrike">
                <a:solidFill>
                  <a:srgbClr val="000000"/>
                </a:solidFill>
                <a:latin typeface="Arial"/>
                <a:ea typeface="Arial"/>
                <a:cs typeface="Arial"/>
                <a:sym typeface="Arial"/>
              </a:rPr>
              <a:t>modelled O(</a:t>
            </a:r>
            <a:r>
              <a:rPr lang="en-US" sz="1400" strike="noStrike" baseline="30000">
                <a:solidFill>
                  <a:srgbClr val="000000"/>
                </a:solidFill>
                <a:latin typeface="Arial"/>
                <a:ea typeface="Arial"/>
                <a:cs typeface="Arial"/>
                <a:sym typeface="Arial"/>
              </a:rPr>
              <a:t>1</a:t>
            </a:r>
            <a:r>
              <a:rPr lang="en-US" sz="1400" strike="noStrike">
                <a:solidFill>
                  <a:srgbClr val="000000"/>
                </a:solidFill>
                <a:latin typeface="Arial"/>
                <a:ea typeface="Arial"/>
                <a:cs typeface="Arial"/>
                <a:sym typeface="Arial"/>
              </a:rPr>
              <a:t>D) has negative trend</a:t>
            </a:r>
            <a:endParaRPr sz="1800"/>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or</a:t>
            </a:r>
            <a:endParaRPr sz="1800"/>
          </a:p>
          <a:p>
            <a:pPr marL="457200" lvl="0" indent="-317500" rtl="0">
              <a:spcBef>
                <a:spcPts val="0"/>
              </a:spcBef>
              <a:spcAft>
                <a:spcPts val="0"/>
              </a:spcAft>
              <a:buSzPts val="1400"/>
              <a:buChar char="●"/>
            </a:pPr>
            <a:r>
              <a:rPr lang="en-US">
                <a:solidFill>
                  <a:schemeClr val="dk1"/>
                </a:solidFill>
              </a:rPr>
              <a:t>BDC slow-down (suggested by </a:t>
            </a:r>
            <a:r>
              <a:rPr lang="en-US" i="1">
                <a:solidFill>
                  <a:schemeClr val="dk1"/>
                </a:solidFill>
              </a:rPr>
              <a:t>Nedoluha et al., 2015</a:t>
            </a:r>
            <a:r>
              <a:rPr lang="en-US">
                <a:solidFill>
                  <a:schemeClr val="dk1"/>
                </a:solidFill>
              </a:rPr>
              <a:t>) or positive AoA trend </a:t>
            </a:r>
            <a:endParaRPr sz="1800"/>
          </a:p>
        </p:txBody>
      </p:sp>
      <p:sp>
        <p:nvSpPr>
          <p:cNvPr id="835" name="Google Shape;835;p93"/>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6" name="Google Shape;836;p93"/>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7" name="Google Shape;837;p93"/>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8" name="Google Shape;838;p93"/>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9" name="Google Shape;839;p93"/>
          <p:cNvSpPr/>
          <p:nvPr/>
        </p:nvSpPr>
        <p:spPr>
          <a:xfrm>
            <a:off x="3423825" y="38355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40" name="Google Shape;840;p93"/>
          <p:cNvCxnSpPr/>
          <p:nvPr/>
        </p:nvCxnSpPr>
        <p:spPr>
          <a:xfrm>
            <a:off x="6075975" y="89885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841" name="Google Shape;841;p93"/>
          <p:cNvCxnSpPr/>
          <p:nvPr/>
        </p:nvCxnSpPr>
        <p:spPr>
          <a:xfrm>
            <a:off x="6303975" y="2153200"/>
            <a:ext cx="228000" cy="4500"/>
          </a:xfrm>
          <a:prstGeom prst="straightConnector1">
            <a:avLst/>
          </a:prstGeom>
          <a:noFill/>
          <a:ln w="9525" cap="flat" cmpd="sng">
            <a:solidFill>
              <a:srgbClr val="000000"/>
            </a:solidFill>
            <a:prstDash val="solid"/>
            <a:round/>
            <a:headEnd type="none" w="med" len="med"/>
            <a:tailEnd type="triangle" w="med" len="med"/>
          </a:ln>
        </p:spPr>
      </p:cxnSp>
      <p:cxnSp>
        <p:nvCxnSpPr>
          <p:cNvPr id="842" name="Google Shape;842;p93"/>
          <p:cNvCxnSpPr/>
          <p:nvPr/>
        </p:nvCxnSpPr>
        <p:spPr>
          <a:xfrm flipH="1">
            <a:off x="5714375" y="467250"/>
            <a:ext cx="1568100" cy="1085100"/>
          </a:xfrm>
          <a:prstGeom prst="straightConnector1">
            <a:avLst/>
          </a:prstGeom>
          <a:noFill/>
          <a:ln w="28575" cap="flat" cmpd="sng">
            <a:solidFill>
              <a:srgbClr val="FF0000"/>
            </a:solidFill>
            <a:prstDash val="solid"/>
            <a:round/>
            <a:headEnd type="none" w="med" len="med"/>
            <a:tailEnd type="none" w="med" len="med"/>
          </a:ln>
        </p:spPr>
      </p:cxnSp>
      <p:cxnSp>
        <p:nvCxnSpPr>
          <p:cNvPr id="843" name="Google Shape;843;p93"/>
          <p:cNvCxnSpPr/>
          <p:nvPr/>
        </p:nvCxnSpPr>
        <p:spPr>
          <a:xfrm flipH="1">
            <a:off x="5714375" y="2274350"/>
            <a:ext cx="1568100" cy="1085100"/>
          </a:xfrm>
          <a:prstGeom prst="straightConnector1">
            <a:avLst/>
          </a:prstGeom>
          <a:noFill/>
          <a:ln w="28575" cap="flat" cmpd="sng">
            <a:solidFill>
              <a:srgbClr val="FF0000"/>
            </a:solidFill>
            <a:prstDash val="solid"/>
            <a:round/>
            <a:headEnd type="none" w="med" len="med"/>
            <a:tailEnd type="none" w="med" len="med"/>
          </a:ln>
        </p:spPr>
      </p:cxnSp>
      <p:sp>
        <p:nvSpPr>
          <p:cNvPr id="844" name="Google Shape;844;p93"/>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15</a:t>
            </a:fld>
            <a:endParaRPr sz="1800"/>
          </a:p>
        </p:txBody>
      </p:sp>
      <p:pic>
        <p:nvPicPr>
          <p:cNvPr id="845" name="Google Shape;845;p93">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846" name="Google Shape;846;p93">
            <a:hlinkClick r:id="" action="ppaction://hlinkshowjump?jump=nextslide"/>
          </p:cNvPr>
          <p:cNvSpPr/>
          <p:nvPr/>
        </p:nvSpPr>
        <p:spPr>
          <a:xfrm>
            <a:off x="8420275" y="4788200"/>
            <a:ext cx="308100" cy="220200"/>
          </a:xfrm>
          <a:prstGeom prst="rightArrow">
            <a:avLst>
              <a:gd name="adj1" fmla="val 50000"/>
              <a:gd name="adj2" fmla="val 50000"/>
            </a:avLst>
          </a:prstGeom>
          <a:solidFill>
            <a:srgbClr val="31B74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7" name="Google Shape;847;p9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8" name="Google Shape;848;p93"/>
          <p:cNvSpPr txBox="1"/>
          <p:nvPr/>
        </p:nvSpPr>
        <p:spPr>
          <a:xfrm>
            <a:off x="-15000" y="282550"/>
            <a:ext cx="3999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9900"/>
                </a:solidFill>
                <a:uFill>
                  <a:noFill/>
                </a:uFill>
                <a:hlinkClick r:id="rId16" action="ppaction://hlinksldjump"/>
              </a:rPr>
              <a:t>III</a:t>
            </a:r>
            <a:endParaRPr>
              <a:solidFill>
                <a:srgbClr val="FF9900"/>
              </a:solidFill>
            </a:endParaRPr>
          </a:p>
        </p:txBody>
      </p:sp>
      <p:sp>
        <p:nvSpPr>
          <p:cNvPr id="849" name="Google Shape;849;p93"/>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a:t>
            </a:r>
            <a:endParaRPr/>
          </a:p>
        </p:txBody>
      </p:sp>
      <p:sp>
        <p:nvSpPr>
          <p:cNvPr id="850" name="Google Shape;850;p93"/>
          <p:cNvSpPr/>
          <p:nvPr/>
        </p:nvSpPr>
        <p:spPr>
          <a:xfrm>
            <a:off x="821650" y="0"/>
            <a:ext cx="1417200" cy="307200"/>
          </a:xfrm>
          <a:prstGeom prst="rect">
            <a:avLst/>
          </a:prstGeom>
          <a:noFill/>
          <a:ln w="19050" cap="flat" cmpd="sng">
            <a:solidFill>
              <a:srgbClr val="FF99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94"/>
          <p:cNvSpPr txBox="1"/>
          <p:nvPr/>
        </p:nvSpPr>
        <p:spPr>
          <a:xfrm>
            <a:off x="1400500" y="4031850"/>
            <a:ext cx="2620200" cy="421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Slowdown of tropical upwelling</a:t>
            </a:r>
            <a:endParaRPr/>
          </a:p>
        </p:txBody>
      </p:sp>
      <p:sp>
        <p:nvSpPr>
          <p:cNvPr id="856" name="Google Shape;856;p94"/>
          <p:cNvSpPr txBox="1"/>
          <p:nvPr/>
        </p:nvSpPr>
        <p:spPr>
          <a:xfrm>
            <a:off x="641925" y="3481200"/>
            <a:ext cx="2167200" cy="421500"/>
          </a:xfrm>
          <a:prstGeom prst="rect">
            <a:avLst/>
          </a:prstGeom>
          <a:noFill/>
          <a:ln w="9525" cap="flat" cmpd="sng">
            <a:solidFill>
              <a:srgbClr val="0000FF"/>
            </a:solid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Less N</a:t>
            </a:r>
            <a:r>
              <a:rPr lang="en-US" baseline="-25000"/>
              <a:t>2</a:t>
            </a:r>
            <a:r>
              <a:rPr lang="en-US"/>
              <a:t>O is transported</a:t>
            </a:r>
            <a:endParaRPr/>
          </a:p>
        </p:txBody>
      </p:sp>
      <p:sp>
        <p:nvSpPr>
          <p:cNvPr id="857" name="Google Shape;857;p94"/>
          <p:cNvSpPr txBox="1"/>
          <p:nvPr/>
        </p:nvSpPr>
        <p:spPr>
          <a:xfrm>
            <a:off x="2258625" y="2891550"/>
            <a:ext cx="2323200" cy="42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Longer </a:t>
            </a:r>
            <a:r>
              <a:rPr lang="en-US">
                <a:solidFill>
                  <a:schemeClr val="dk1"/>
                </a:solidFill>
              </a:rPr>
              <a:t>N</a:t>
            </a:r>
            <a:r>
              <a:rPr lang="en-US" baseline="-25000">
                <a:solidFill>
                  <a:schemeClr val="dk1"/>
                </a:solidFill>
              </a:rPr>
              <a:t>2</a:t>
            </a:r>
            <a:r>
              <a:rPr lang="en-US">
                <a:solidFill>
                  <a:schemeClr val="dk1"/>
                </a:solidFill>
              </a:rPr>
              <a:t>O</a:t>
            </a:r>
            <a:r>
              <a:rPr lang="en-US"/>
              <a:t> residence time</a:t>
            </a:r>
            <a:endParaRPr/>
          </a:p>
        </p:txBody>
      </p:sp>
      <p:sp>
        <p:nvSpPr>
          <p:cNvPr id="858" name="Google Shape;858;p94"/>
          <p:cNvSpPr txBox="1"/>
          <p:nvPr/>
        </p:nvSpPr>
        <p:spPr>
          <a:xfrm>
            <a:off x="1283825" y="2020875"/>
            <a:ext cx="2554800" cy="568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a:t>More NO</a:t>
            </a:r>
            <a:r>
              <a:rPr lang="en-US" baseline="-25000"/>
              <a:t>y</a:t>
            </a:r>
            <a:r>
              <a:rPr lang="en-US"/>
              <a:t> is produced </a:t>
            </a:r>
            <a:endParaRPr/>
          </a:p>
          <a:p>
            <a:pPr marL="0" lvl="0" indent="0" algn="ctr" rtl="0">
              <a:spcBef>
                <a:spcPts val="0"/>
              </a:spcBef>
              <a:spcAft>
                <a:spcPts val="0"/>
              </a:spcAft>
              <a:buNone/>
            </a:pPr>
            <a:r>
              <a:rPr lang="en-US"/>
              <a:t>via </a:t>
            </a:r>
            <a:r>
              <a:rPr lang="en-US">
                <a:solidFill>
                  <a:schemeClr val="dk1"/>
                </a:solidFill>
              </a:rPr>
              <a:t>N</a:t>
            </a:r>
            <a:r>
              <a:rPr lang="en-US" baseline="-25000">
                <a:solidFill>
                  <a:schemeClr val="dk1"/>
                </a:solidFill>
              </a:rPr>
              <a:t>2</a:t>
            </a:r>
            <a:r>
              <a:rPr lang="en-US">
                <a:solidFill>
                  <a:schemeClr val="dk1"/>
                </a:solidFill>
              </a:rPr>
              <a:t>O</a:t>
            </a:r>
            <a:r>
              <a:rPr lang="en-US"/>
              <a:t> + O(</a:t>
            </a:r>
            <a:r>
              <a:rPr lang="en-US" baseline="30000"/>
              <a:t>1</a:t>
            </a:r>
            <a:r>
              <a:rPr lang="en-US"/>
              <a:t>D)</a:t>
            </a:r>
            <a:endParaRPr/>
          </a:p>
        </p:txBody>
      </p:sp>
      <p:sp>
        <p:nvSpPr>
          <p:cNvPr id="859" name="Google Shape;859;p94"/>
          <p:cNvSpPr txBox="1"/>
          <p:nvPr/>
        </p:nvSpPr>
        <p:spPr>
          <a:xfrm>
            <a:off x="2152175" y="1368275"/>
            <a:ext cx="990300" cy="42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More NO</a:t>
            </a:r>
            <a:r>
              <a:rPr lang="en-US" baseline="-25000"/>
              <a:t>x</a:t>
            </a:r>
            <a:endParaRPr baseline="-25000"/>
          </a:p>
        </p:txBody>
      </p:sp>
      <p:sp>
        <p:nvSpPr>
          <p:cNvPr id="860" name="Google Shape;860;p94"/>
          <p:cNvSpPr txBox="1"/>
          <p:nvPr/>
        </p:nvSpPr>
        <p:spPr>
          <a:xfrm>
            <a:off x="3508700" y="1115850"/>
            <a:ext cx="903900" cy="421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Less O</a:t>
            </a:r>
            <a:r>
              <a:rPr lang="en-US" baseline="-25000"/>
              <a:t>3</a:t>
            </a:r>
            <a:endParaRPr baseline="-25000"/>
          </a:p>
        </p:txBody>
      </p:sp>
      <p:cxnSp>
        <p:nvCxnSpPr>
          <p:cNvPr id="861" name="Google Shape;861;p94"/>
          <p:cNvCxnSpPr/>
          <p:nvPr/>
        </p:nvCxnSpPr>
        <p:spPr>
          <a:xfrm>
            <a:off x="521950" y="745075"/>
            <a:ext cx="19800" cy="3895800"/>
          </a:xfrm>
          <a:prstGeom prst="straightConnector1">
            <a:avLst/>
          </a:prstGeom>
          <a:noFill/>
          <a:ln w="19050" cap="flat" cmpd="sng">
            <a:solidFill>
              <a:srgbClr val="000000"/>
            </a:solidFill>
            <a:prstDash val="solid"/>
            <a:round/>
            <a:headEnd type="triangle" w="med" len="med"/>
            <a:tailEnd type="none" w="med" len="med"/>
          </a:ln>
        </p:spPr>
      </p:cxnSp>
      <p:sp>
        <p:nvSpPr>
          <p:cNvPr id="862" name="Google Shape;862;p94"/>
          <p:cNvSpPr txBox="1"/>
          <p:nvPr/>
        </p:nvSpPr>
        <p:spPr>
          <a:xfrm>
            <a:off x="1853625" y="4764075"/>
            <a:ext cx="1203900" cy="247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TROPICS</a:t>
            </a:r>
            <a:endParaRPr/>
          </a:p>
        </p:txBody>
      </p:sp>
      <p:sp>
        <p:nvSpPr>
          <p:cNvPr id="863" name="Google Shape;863;p94"/>
          <p:cNvSpPr/>
          <p:nvPr/>
        </p:nvSpPr>
        <p:spPr>
          <a:xfrm>
            <a:off x="1041075" y="5725"/>
            <a:ext cx="3662100" cy="420000"/>
          </a:xfrm>
          <a:prstGeom prst="rect">
            <a:avLst/>
          </a:prstGeom>
          <a:noFill/>
          <a:ln w="19050" cap="flat" cmpd="sng">
            <a:solidFill>
              <a:srgbClr val="31B74E"/>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n-US" sz="2400"/>
              <a:t>What is our assumption</a:t>
            </a:r>
            <a:r>
              <a:rPr lang="en-US" sz="2400" strike="noStrike">
                <a:solidFill>
                  <a:srgbClr val="000000"/>
                </a:solidFill>
                <a:latin typeface="Arial"/>
                <a:ea typeface="Arial"/>
                <a:cs typeface="Arial"/>
                <a:sym typeface="Arial"/>
              </a:rPr>
              <a:t> </a:t>
            </a:r>
            <a:r>
              <a:rPr lang="en-US" sz="2400"/>
              <a:t>?</a:t>
            </a:r>
            <a:endParaRPr sz="1800"/>
          </a:p>
        </p:txBody>
      </p:sp>
      <p:cxnSp>
        <p:nvCxnSpPr>
          <p:cNvPr id="864" name="Google Shape;864;p94"/>
          <p:cNvCxnSpPr/>
          <p:nvPr/>
        </p:nvCxnSpPr>
        <p:spPr>
          <a:xfrm>
            <a:off x="532275" y="4658700"/>
            <a:ext cx="4303200" cy="3600"/>
          </a:xfrm>
          <a:prstGeom prst="straightConnector1">
            <a:avLst/>
          </a:prstGeom>
          <a:noFill/>
          <a:ln w="19050" cap="flat" cmpd="sng">
            <a:solidFill>
              <a:srgbClr val="000000"/>
            </a:solidFill>
            <a:prstDash val="solid"/>
            <a:round/>
            <a:headEnd type="none" w="med" len="med"/>
            <a:tailEnd type="none" w="med" len="med"/>
          </a:ln>
        </p:spPr>
      </p:cxnSp>
      <p:sp>
        <p:nvSpPr>
          <p:cNvPr id="865" name="Google Shape;865;p94"/>
          <p:cNvSpPr txBox="1"/>
          <p:nvPr/>
        </p:nvSpPr>
        <p:spPr>
          <a:xfrm>
            <a:off x="-79575" y="1226650"/>
            <a:ext cx="7215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33 km</a:t>
            </a:r>
            <a:endParaRPr/>
          </a:p>
        </p:txBody>
      </p:sp>
      <p:sp>
        <p:nvSpPr>
          <p:cNvPr id="866" name="Google Shape;866;p94"/>
          <p:cNvSpPr/>
          <p:nvPr/>
        </p:nvSpPr>
        <p:spPr>
          <a:xfrm>
            <a:off x="2609525" y="4486375"/>
            <a:ext cx="56575" cy="150900"/>
          </a:xfrm>
          <a:custGeom>
            <a:avLst/>
            <a:gdLst/>
            <a:ahLst/>
            <a:cxnLst/>
            <a:rect l="l" t="t" r="r" b="b"/>
            <a:pathLst>
              <a:path w="2263" h="6036" extrusionOk="0">
                <a:moveTo>
                  <a:pt x="2263" y="6036"/>
                </a:moveTo>
                <a:cubicBezTo>
                  <a:pt x="2263" y="3887"/>
                  <a:pt x="1519" y="1519"/>
                  <a:pt x="0" y="0"/>
                </a:cubicBezTo>
              </a:path>
            </a:pathLst>
          </a:custGeom>
          <a:noFill/>
          <a:ln w="9525" cap="flat" cmpd="sng">
            <a:solidFill>
              <a:srgbClr val="000000"/>
            </a:solidFill>
            <a:prstDash val="solid"/>
            <a:round/>
            <a:headEnd type="none" w="med" len="med"/>
            <a:tailEnd type="stealth" w="med" len="med"/>
          </a:ln>
        </p:spPr>
      </p:sp>
      <p:sp>
        <p:nvSpPr>
          <p:cNvPr id="867" name="Google Shape;867;p94"/>
          <p:cNvSpPr/>
          <p:nvPr/>
        </p:nvSpPr>
        <p:spPr>
          <a:xfrm>
            <a:off x="1980725" y="3945600"/>
            <a:ext cx="314400" cy="88050"/>
          </a:xfrm>
          <a:custGeom>
            <a:avLst/>
            <a:gdLst/>
            <a:ahLst/>
            <a:cxnLst/>
            <a:rect l="l" t="t" r="r" b="b"/>
            <a:pathLst>
              <a:path w="12576" h="3522" extrusionOk="0">
                <a:moveTo>
                  <a:pt x="12576" y="3522"/>
                </a:moveTo>
                <a:cubicBezTo>
                  <a:pt x="9498" y="444"/>
                  <a:pt x="4129" y="1378"/>
                  <a:pt x="0" y="0"/>
                </a:cubicBezTo>
              </a:path>
            </a:pathLst>
          </a:custGeom>
          <a:noFill/>
          <a:ln w="9525" cap="flat" cmpd="sng">
            <a:solidFill>
              <a:srgbClr val="000000"/>
            </a:solidFill>
            <a:prstDash val="solid"/>
            <a:round/>
            <a:headEnd type="none" w="med" len="med"/>
            <a:tailEnd type="stealth" w="med" len="med"/>
          </a:ln>
        </p:spPr>
      </p:sp>
      <p:sp>
        <p:nvSpPr>
          <p:cNvPr id="868" name="Google Shape;868;p94"/>
          <p:cNvSpPr/>
          <p:nvPr/>
        </p:nvSpPr>
        <p:spPr>
          <a:xfrm>
            <a:off x="1854975" y="3316825"/>
            <a:ext cx="1798325" cy="162525"/>
          </a:xfrm>
          <a:custGeom>
            <a:avLst/>
            <a:gdLst/>
            <a:ahLst/>
            <a:cxnLst/>
            <a:rect l="l" t="t" r="r" b="b"/>
            <a:pathLst>
              <a:path w="71933" h="6501" extrusionOk="0">
                <a:moveTo>
                  <a:pt x="0" y="6288"/>
                </a:moveTo>
                <a:cubicBezTo>
                  <a:pt x="12055" y="3703"/>
                  <a:pt x="24727" y="3859"/>
                  <a:pt x="36973" y="5282"/>
                </a:cubicBezTo>
                <a:cubicBezTo>
                  <a:pt x="48680" y="6643"/>
                  <a:pt x="63599" y="8334"/>
                  <a:pt x="71933" y="0"/>
                </a:cubicBezTo>
              </a:path>
            </a:pathLst>
          </a:custGeom>
          <a:noFill/>
          <a:ln w="9525" cap="flat" cmpd="sng">
            <a:solidFill>
              <a:srgbClr val="000000"/>
            </a:solidFill>
            <a:prstDash val="solid"/>
            <a:round/>
            <a:headEnd type="none" w="med" len="med"/>
            <a:tailEnd type="stealth" w="med" len="med"/>
          </a:ln>
        </p:spPr>
      </p:sp>
      <p:sp>
        <p:nvSpPr>
          <p:cNvPr id="869" name="Google Shape;869;p94"/>
          <p:cNvSpPr/>
          <p:nvPr/>
        </p:nvSpPr>
        <p:spPr>
          <a:xfrm>
            <a:off x="2420875" y="2625107"/>
            <a:ext cx="1056375" cy="220125"/>
          </a:xfrm>
          <a:custGeom>
            <a:avLst/>
            <a:gdLst/>
            <a:ahLst/>
            <a:cxnLst/>
            <a:rect l="l" t="t" r="r" b="b"/>
            <a:pathLst>
              <a:path w="42255" h="8805" extrusionOk="0">
                <a:moveTo>
                  <a:pt x="42255" y="8805"/>
                </a:moveTo>
                <a:cubicBezTo>
                  <a:pt x="30896" y="-25"/>
                  <a:pt x="14387" y="2"/>
                  <a:pt x="0" y="2"/>
                </a:cubicBezTo>
              </a:path>
            </a:pathLst>
          </a:custGeom>
          <a:noFill/>
          <a:ln w="9525" cap="flat" cmpd="sng">
            <a:solidFill>
              <a:srgbClr val="000000"/>
            </a:solidFill>
            <a:prstDash val="solid"/>
            <a:round/>
            <a:headEnd type="none" w="med" len="med"/>
            <a:tailEnd type="stealth" w="med" len="med"/>
          </a:ln>
        </p:spPr>
      </p:sp>
      <p:sp>
        <p:nvSpPr>
          <p:cNvPr id="870" name="Google Shape;870;p94"/>
          <p:cNvSpPr/>
          <p:nvPr/>
        </p:nvSpPr>
        <p:spPr>
          <a:xfrm>
            <a:off x="2175650" y="1839175"/>
            <a:ext cx="289250" cy="213775"/>
          </a:xfrm>
          <a:custGeom>
            <a:avLst/>
            <a:gdLst/>
            <a:ahLst/>
            <a:cxnLst/>
            <a:rect l="l" t="t" r="r" b="b"/>
            <a:pathLst>
              <a:path w="11570" h="8551" extrusionOk="0">
                <a:moveTo>
                  <a:pt x="0" y="8551"/>
                </a:moveTo>
                <a:cubicBezTo>
                  <a:pt x="1891" y="4144"/>
                  <a:pt x="7733" y="2876"/>
                  <a:pt x="11570" y="0"/>
                </a:cubicBezTo>
              </a:path>
            </a:pathLst>
          </a:custGeom>
          <a:noFill/>
          <a:ln w="9525" cap="flat" cmpd="sng">
            <a:solidFill>
              <a:srgbClr val="000000"/>
            </a:solidFill>
            <a:prstDash val="solid"/>
            <a:round/>
            <a:headEnd type="none" w="med" len="med"/>
            <a:tailEnd type="stealth" w="med" len="med"/>
          </a:ln>
        </p:spPr>
      </p:sp>
      <p:sp>
        <p:nvSpPr>
          <p:cNvPr id="871" name="Google Shape;871;p94"/>
          <p:cNvSpPr/>
          <p:nvPr/>
        </p:nvSpPr>
        <p:spPr>
          <a:xfrm>
            <a:off x="3131425" y="1380150"/>
            <a:ext cx="377275" cy="207500"/>
          </a:xfrm>
          <a:custGeom>
            <a:avLst/>
            <a:gdLst/>
            <a:ahLst/>
            <a:cxnLst/>
            <a:rect l="l" t="t" r="r" b="b"/>
            <a:pathLst>
              <a:path w="15091" h="8300" extrusionOk="0">
                <a:moveTo>
                  <a:pt x="0" y="8300"/>
                </a:moveTo>
                <a:cubicBezTo>
                  <a:pt x="3184" y="3523"/>
                  <a:pt x="9956" y="2567"/>
                  <a:pt x="15091" y="0"/>
                </a:cubicBezTo>
              </a:path>
            </a:pathLst>
          </a:custGeom>
          <a:noFill/>
          <a:ln w="9525" cap="flat" cmpd="sng">
            <a:solidFill>
              <a:srgbClr val="000000"/>
            </a:solidFill>
            <a:prstDash val="solid"/>
            <a:round/>
            <a:headEnd type="none" w="med" len="med"/>
            <a:tailEnd type="stealth" w="med" len="med"/>
          </a:ln>
        </p:spPr>
      </p:sp>
      <p:sp>
        <p:nvSpPr>
          <p:cNvPr id="872" name="Google Shape;872;p94">
            <a:hlinkClick r:id="" action="ppaction://hlinkshowjump?jump=nextslide"/>
          </p:cNvPr>
          <p:cNvSpPr/>
          <p:nvPr/>
        </p:nvSpPr>
        <p:spPr>
          <a:xfrm>
            <a:off x="8420275" y="4788200"/>
            <a:ext cx="308100" cy="220200"/>
          </a:xfrm>
          <a:prstGeom prst="rightArrow">
            <a:avLst>
              <a:gd name="adj1" fmla="val 50000"/>
              <a:gd name="adj2" fmla="val 50000"/>
            </a:avLst>
          </a:prstGeom>
          <a:solidFill>
            <a:srgbClr val="31B74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3" name="Google Shape;873;p9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4" name="Google Shape;874;p94"/>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16</a:t>
            </a:fld>
            <a:endParaRPr sz="1800"/>
          </a:p>
        </p:txBody>
      </p:sp>
      <p:pic>
        <p:nvPicPr>
          <p:cNvPr id="875" name="Google Shape;875;p94">
            <a:hlinkClick r:id="rId3" action="ppaction://hlinksldjump"/>
          </p:cNvPr>
          <p:cNvPicPr preferRelativeResize="0"/>
          <p:nvPr/>
        </p:nvPicPr>
        <p:blipFill>
          <a:blip r:embed="rId4">
            <a:alphaModFix/>
          </a:blip>
          <a:stretch>
            <a:fillRect/>
          </a:stretch>
        </p:blipFill>
        <p:spPr>
          <a:xfrm>
            <a:off x="26513" y="9975"/>
            <a:ext cx="310475" cy="310475"/>
          </a:xfrm>
          <a:prstGeom prst="rect">
            <a:avLst/>
          </a:prstGeom>
          <a:noFill/>
          <a:ln>
            <a:noFill/>
          </a:ln>
        </p:spPr>
      </p:pic>
      <p:sp>
        <p:nvSpPr>
          <p:cNvPr id="876" name="Google Shape;876;p94"/>
          <p:cNvSpPr txBox="1"/>
          <p:nvPr/>
        </p:nvSpPr>
        <p:spPr>
          <a:xfrm>
            <a:off x="76200" y="326025"/>
            <a:ext cx="369900" cy="42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31B74E"/>
                </a:solidFill>
                <a:uFill>
                  <a:noFill/>
                </a:uFill>
                <a:hlinkClick r:id="rId5" action="ppaction://hlinksldjump"/>
              </a:rPr>
              <a:t>IV</a:t>
            </a:r>
            <a:endParaRPr>
              <a:solidFill>
                <a:srgbClr val="31B74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5"/>
          <p:cNvSpPr txBox="1"/>
          <p:nvPr/>
        </p:nvSpPr>
        <p:spPr>
          <a:xfrm>
            <a:off x="1400500" y="4031850"/>
            <a:ext cx="2620200" cy="421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Slowdown of tropical upwelling</a:t>
            </a:r>
            <a:endParaRPr/>
          </a:p>
        </p:txBody>
      </p:sp>
      <p:sp>
        <p:nvSpPr>
          <p:cNvPr id="882" name="Google Shape;882;p95"/>
          <p:cNvSpPr txBox="1"/>
          <p:nvPr/>
        </p:nvSpPr>
        <p:spPr>
          <a:xfrm>
            <a:off x="641925" y="3481200"/>
            <a:ext cx="2167200" cy="421500"/>
          </a:xfrm>
          <a:prstGeom prst="rect">
            <a:avLst/>
          </a:prstGeom>
          <a:noFill/>
          <a:ln w="9525" cap="flat" cmpd="sng">
            <a:solidFill>
              <a:srgbClr val="0000FF"/>
            </a:solid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Less N</a:t>
            </a:r>
            <a:r>
              <a:rPr lang="en-US" baseline="-25000"/>
              <a:t>2</a:t>
            </a:r>
            <a:r>
              <a:rPr lang="en-US"/>
              <a:t>O is transported</a:t>
            </a:r>
            <a:endParaRPr/>
          </a:p>
        </p:txBody>
      </p:sp>
      <p:sp>
        <p:nvSpPr>
          <p:cNvPr id="883" name="Google Shape;883;p95"/>
          <p:cNvSpPr txBox="1"/>
          <p:nvPr/>
        </p:nvSpPr>
        <p:spPr>
          <a:xfrm>
            <a:off x="2258625" y="2891550"/>
            <a:ext cx="2323200" cy="42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Longer </a:t>
            </a:r>
            <a:r>
              <a:rPr lang="en-US">
                <a:solidFill>
                  <a:schemeClr val="dk1"/>
                </a:solidFill>
              </a:rPr>
              <a:t>N</a:t>
            </a:r>
            <a:r>
              <a:rPr lang="en-US" baseline="-25000">
                <a:solidFill>
                  <a:schemeClr val="dk1"/>
                </a:solidFill>
              </a:rPr>
              <a:t>2</a:t>
            </a:r>
            <a:r>
              <a:rPr lang="en-US">
                <a:solidFill>
                  <a:schemeClr val="dk1"/>
                </a:solidFill>
              </a:rPr>
              <a:t>O</a:t>
            </a:r>
            <a:r>
              <a:rPr lang="en-US"/>
              <a:t> residence time</a:t>
            </a:r>
            <a:endParaRPr/>
          </a:p>
        </p:txBody>
      </p:sp>
      <p:sp>
        <p:nvSpPr>
          <p:cNvPr id="884" name="Google Shape;884;p95"/>
          <p:cNvSpPr txBox="1"/>
          <p:nvPr/>
        </p:nvSpPr>
        <p:spPr>
          <a:xfrm>
            <a:off x="1283825" y="2020875"/>
            <a:ext cx="2554800" cy="568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a:t>More NO</a:t>
            </a:r>
            <a:r>
              <a:rPr lang="en-US" baseline="-25000"/>
              <a:t>y</a:t>
            </a:r>
            <a:r>
              <a:rPr lang="en-US"/>
              <a:t> is produced </a:t>
            </a:r>
            <a:endParaRPr/>
          </a:p>
          <a:p>
            <a:pPr marL="0" lvl="0" indent="0" algn="ctr" rtl="0">
              <a:spcBef>
                <a:spcPts val="0"/>
              </a:spcBef>
              <a:spcAft>
                <a:spcPts val="0"/>
              </a:spcAft>
              <a:buNone/>
            </a:pPr>
            <a:r>
              <a:rPr lang="en-US"/>
              <a:t>via </a:t>
            </a:r>
            <a:r>
              <a:rPr lang="en-US">
                <a:solidFill>
                  <a:schemeClr val="dk1"/>
                </a:solidFill>
              </a:rPr>
              <a:t>N</a:t>
            </a:r>
            <a:r>
              <a:rPr lang="en-US" baseline="-25000">
                <a:solidFill>
                  <a:schemeClr val="dk1"/>
                </a:solidFill>
              </a:rPr>
              <a:t>2</a:t>
            </a:r>
            <a:r>
              <a:rPr lang="en-US">
                <a:solidFill>
                  <a:schemeClr val="dk1"/>
                </a:solidFill>
              </a:rPr>
              <a:t>O</a:t>
            </a:r>
            <a:r>
              <a:rPr lang="en-US"/>
              <a:t> + O(</a:t>
            </a:r>
            <a:r>
              <a:rPr lang="en-US" baseline="30000"/>
              <a:t>1</a:t>
            </a:r>
            <a:r>
              <a:rPr lang="en-US"/>
              <a:t>D)</a:t>
            </a:r>
            <a:endParaRPr/>
          </a:p>
        </p:txBody>
      </p:sp>
      <p:sp>
        <p:nvSpPr>
          <p:cNvPr id="885" name="Google Shape;885;p95"/>
          <p:cNvSpPr txBox="1"/>
          <p:nvPr/>
        </p:nvSpPr>
        <p:spPr>
          <a:xfrm>
            <a:off x="2152175" y="1368275"/>
            <a:ext cx="990300" cy="42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More NO</a:t>
            </a:r>
            <a:r>
              <a:rPr lang="en-US" baseline="-25000"/>
              <a:t>x</a:t>
            </a:r>
            <a:endParaRPr baseline="-25000"/>
          </a:p>
        </p:txBody>
      </p:sp>
      <p:sp>
        <p:nvSpPr>
          <p:cNvPr id="886" name="Google Shape;886;p95"/>
          <p:cNvSpPr txBox="1"/>
          <p:nvPr/>
        </p:nvSpPr>
        <p:spPr>
          <a:xfrm>
            <a:off x="3508700" y="1115850"/>
            <a:ext cx="903900" cy="421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Less O</a:t>
            </a:r>
            <a:r>
              <a:rPr lang="en-US" baseline="-25000"/>
              <a:t>3</a:t>
            </a:r>
            <a:endParaRPr baseline="-25000"/>
          </a:p>
        </p:txBody>
      </p:sp>
      <p:cxnSp>
        <p:nvCxnSpPr>
          <p:cNvPr id="887" name="Google Shape;887;p95"/>
          <p:cNvCxnSpPr/>
          <p:nvPr/>
        </p:nvCxnSpPr>
        <p:spPr>
          <a:xfrm>
            <a:off x="521950" y="745075"/>
            <a:ext cx="19800" cy="3895800"/>
          </a:xfrm>
          <a:prstGeom prst="straightConnector1">
            <a:avLst/>
          </a:prstGeom>
          <a:noFill/>
          <a:ln w="19050" cap="flat" cmpd="sng">
            <a:solidFill>
              <a:srgbClr val="000000"/>
            </a:solidFill>
            <a:prstDash val="solid"/>
            <a:round/>
            <a:headEnd type="triangle" w="med" len="med"/>
            <a:tailEnd type="none" w="med" len="med"/>
          </a:ln>
        </p:spPr>
      </p:cxnSp>
      <p:sp>
        <p:nvSpPr>
          <p:cNvPr id="888" name="Google Shape;888;p95"/>
          <p:cNvSpPr txBox="1"/>
          <p:nvPr/>
        </p:nvSpPr>
        <p:spPr>
          <a:xfrm>
            <a:off x="1853625" y="4764075"/>
            <a:ext cx="1203900" cy="247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TROPICS</a:t>
            </a:r>
            <a:endParaRPr/>
          </a:p>
        </p:txBody>
      </p:sp>
      <p:pic>
        <p:nvPicPr>
          <p:cNvPr id="889" name="Google Shape;889;p95"/>
          <p:cNvPicPr preferRelativeResize="0"/>
          <p:nvPr/>
        </p:nvPicPr>
        <p:blipFill rotWithShape="1">
          <a:blip r:embed="rId3">
            <a:alphaModFix/>
          </a:blip>
          <a:srcRect/>
          <a:stretch/>
        </p:blipFill>
        <p:spPr>
          <a:xfrm>
            <a:off x="5405980" y="502675"/>
            <a:ext cx="3155170" cy="1893826"/>
          </a:xfrm>
          <a:prstGeom prst="rect">
            <a:avLst/>
          </a:prstGeom>
          <a:noFill/>
          <a:ln>
            <a:noFill/>
          </a:ln>
        </p:spPr>
      </p:pic>
      <p:pic>
        <p:nvPicPr>
          <p:cNvPr id="890" name="Google Shape;890;p95"/>
          <p:cNvPicPr preferRelativeResize="0"/>
          <p:nvPr/>
        </p:nvPicPr>
        <p:blipFill rotWithShape="1">
          <a:blip r:embed="rId4">
            <a:alphaModFix/>
          </a:blip>
          <a:srcRect/>
          <a:stretch/>
        </p:blipFill>
        <p:spPr>
          <a:xfrm>
            <a:off x="5372000" y="3226572"/>
            <a:ext cx="3146650" cy="1882502"/>
          </a:xfrm>
          <a:prstGeom prst="rect">
            <a:avLst/>
          </a:prstGeom>
          <a:noFill/>
          <a:ln>
            <a:noFill/>
          </a:ln>
        </p:spPr>
      </p:pic>
      <p:sp>
        <p:nvSpPr>
          <p:cNvPr id="891" name="Google Shape;891;p95"/>
          <p:cNvSpPr/>
          <p:nvPr/>
        </p:nvSpPr>
        <p:spPr>
          <a:xfrm>
            <a:off x="5051675" y="182625"/>
            <a:ext cx="3939900" cy="340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a:t>AoA changes (years per decade) </a:t>
            </a:r>
            <a:endParaRPr/>
          </a:p>
          <a:p>
            <a:pPr marL="0" marR="0" lvl="0" indent="0" algn="ctr" rtl="0">
              <a:lnSpc>
                <a:spcPct val="100000"/>
              </a:lnSpc>
              <a:spcBef>
                <a:spcPts val="0"/>
              </a:spcBef>
              <a:spcAft>
                <a:spcPts val="0"/>
              </a:spcAft>
              <a:buNone/>
            </a:pPr>
            <a:endParaRPr/>
          </a:p>
        </p:txBody>
      </p:sp>
      <p:sp>
        <p:nvSpPr>
          <p:cNvPr id="892" name="Google Shape;892;p95"/>
          <p:cNvSpPr/>
          <p:nvPr/>
        </p:nvSpPr>
        <p:spPr>
          <a:xfrm>
            <a:off x="5568600" y="2917950"/>
            <a:ext cx="3194400" cy="368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a:t>N</a:t>
            </a:r>
            <a:r>
              <a:rPr lang="en-US" baseline="-25000"/>
              <a:t>2</a:t>
            </a:r>
            <a:r>
              <a:rPr lang="en-US"/>
              <a:t>O</a:t>
            </a:r>
            <a:r>
              <a:rPr lang="en-US">
                <a:solidFill>
                  <a:schemeClr val="dk1"/>
                </a:solidFill>
              </a:rPr>
              <a:t> changes (</a:t>
            </a:r>
            <a:r>
              <a:rPr lang="en-US"/>
              <a:t>%</a:t>
            </a:r>
            <a:r>
              <a:rPr lang="en-US" strike="noStrike">
                <a:solidFill>
                  <a:srgbClr val="000000"/>
                </a:solidFill>
                <a:latin typeface="Arial"/>
                <a:ea typeface="Arial"/>
                <a:cs typeface="Arial"/>
                <a:sym typeface="Arial"/>
              </a:rPr>
              <a:t> per decade) </a:t>
            </a:r>
            <a:endParaRPr/>
          </a:p>
        </p:txBody>
      </p:sp>
      <p:sp>
        <p:nvSpPr>
          <p:cNvPr id="893" name="Google Shape;893;p95"/>
          <p:cNvSpPr/>
          <p:nvPr/>
        </p:nvSpPr>
        <p:spPr>
          <a:xfrm>
            <a:off x="5160025" y="2472700"/>
            <a:ext cx="3984000" cy="5751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000" dirty="0" smtClean="0"/>
              <a:t>TOMCAT shows </a:t>
            </a:r>
            <a:r>
              <a:rPr lang="en-US" sz="1000" dirty="0"/>
              <a:t>negative </a:t>
            </a:r>
            <a:r>
              <a:rPr lang="en-US" sz="1000" dirty="0" err="1"/>
              <a:t>AoA</a:t>
            </a:r>
            <a:r>
              <a:rPr lang="en-US" sz="1000" dirty="0"/>
              <a:t> changes (correspond to transport speed-up), which should cause positive N</a:t>
            </a:r>
            <a:r>
              <a:rPr lang="en-US" sz="1000" baseline="-25000" dirty="0"/>
              <a:t>2</a:t>
            </a:r>
            <a:r>
              <a:rPr lang="en-US" sz="1000" dirty="0"/>
              <a:t>O changes, not negative.</a:t>
            </a:r>
            <a:endParaRPr sz="1000" dirty="0"/>
          </a:p>
        </p:txBody>
      </p:sp>
      <p:cxnSp>
        <p:nvCxnSpPr>
          <p:cNvPr id="894" name="Google Shape;894;p95"/>
          <p:cNvCxnSpPr/>
          <p:nvPr/>
        </p:nvCxnSpPr>
        <p:spPr>
          <a:xfrm>
            <a:off x="532275" y="4658700"/>
            <a:ext cx="4303200" cy="3600"/>
          </a:xfrm>
          <a:prstGeom prst="straightConnector1">
            <a:avLst/>
          </a:prstGeom>
          <a:noFill/>
          <a:ln w="19050" cap="flat" cmpd="sng">
            <a:solidFill>
              <a:srgbClr val="000000"/>
            </a:solidFill>
            <a:prstDash val="solid"/>
            <a:round/>
            <a:headEnd type="none" w="med" len="med"/>
            <a:tailEnd type="none" w="med" len="med"/>
          </a:ln>
        </p:spPr>
      </p:cxnSp>
      <p:sp>
        <p:nvSpPr>
          <p:cNvPr id="895" name="Google Shape;895;p95"/>
          <p:cNvSpPr txBox="1"/>
          <p:nvPr/>
        </p:nvSpPr>
        <p:spPr>
          <a:xfrm>
            <a:off x="-79575" y="1226650"/>
            <a:ext cx="7215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33 km</a:t>
            </a:r>
            <a:endParaRPr/>
          </a:p>
        </p:txBody>
      </p:sp>
      <p:sp>
        <p:nvSpPr>
          <p:cNvPr id="896" name="Google Shape;896;p95"/>
          <p:cNvSpPr/>
          <p:nvPr/>
        </p:nvSpPr>
        <p:spPr>
          <a:xfrm>
            <a:off x="2609525" y="4486375"/>
            <a:ext cx="56575" cy="150900"/>
          </a:xfrm>
          <a:custGeom>
            <a:avLst/>
            <a:gdLst/>
            <a:ahLst/>
            <a:cxnLst/>
            <a:rect l="l" t="t" r="r" b="b"/>
            <a:pathLst>
              <a:path w="2263" h="6036" extrusionOk="0">
                <a:moveTo>
                  <a:pt x="2263" y="6036"/>
                </a:moveTo>
                <a:cubicBezTo>
                  <a:pt x="2263" y="3887"/>
                  <a:pt x="1519" y="1519"/>
                  <a:pt x="0" y="0"/>
                </a:cubicBezTo>
              </a:path>
            </a:pathLst>
          </a:custGeom>
          <a:noFill/>
          <a:ln w="9525" cap="flat" cmpd="sng">
            <a:solidFill>
              <a:srgbClr val="000000"/>
            </a:solidFill>
            <a:prstDash val="solid"/>
            <a:round/>
            <a:headEnd type="none" w="med" len="med"/>
            <a:tailEnd type="stealth" w="med" len="med"/>
          </a:ln>
        </p:spPr>
      </p:sp>
      <p:sp>
        <p:nvSpPr>
          <p:cNvPr id="897" name="Google Shape;897;p95"/>
          <p:cNvSpPr/>
          <p:nvPr/>
        </p:nvSpPr>
        <p:spPr>
          <a:xfrm>
            <a:off x="1980725" y="3945600"/>
            <a:ext cx="314400" cy="88050"/>
          </a:xfrm>
          <a:custGeom>
            <a:avLst/>
            <a:gdLst/>
            <a:ahLst/>
            <a:cxnLst/>
            <a:rect l="l" t="t" r="r" b="b"/>
            <a:pathLst>
              <a:path w="12576" h="3522" extrusionOk="0">
                <a:moveTo>
                  <a:pt x="12576" y="3522"/>
                </a:moveTo>
                <a:cubicBezTo>
                  <a:pt x="9498" y="444"/>
                  <a:pt x="4129" y="1378"/>
                  <a:pt x="0" y="0"/>
                </a:cubicBezTo>
              </a:path>
            </a:pathLst>
          </a:custGeom>
          <a:noFill/>
          <a:ln w="9525" cap="flat" cmpd="sng">
            <a:solidFill>
              <a:srgbClr val="000000"/>
            </a:solidFill>
            <a:prstDash val="solid"/>
            <a:round/>
            <a:headEnd type="none" w="med" len="med"/>
            <a:tailEnd type="stealth" w="med" len="med"/>
          </a:ln>
        </p:spPr>
      </p:sp>
      <p:sp>
        <p:nvSpPr>
          <p:cNvPr id="898" name="Google Shape;898;p95"/>
          <p:cNvSpPr/>
          <p:nvPr/>
        </p:nvSpPr>
        <p:spPr>
          <a:xfrm>
            <a:off x="1854975" y="3316825"/>
            <a:ext cx="1798325" cy="162525"/>
          </a:xfrm>
          <a:custGeom>
            <a:avLst/>
            <a:gdLst/>
            <a:ahLst/>
            <a:cxnLst/>
            <a:rect l="l" t="t" r="r" b="b"/>
            <a:pathLst>
              <a:path w="71933" h="6501" extrusionOk="0">
                <a:moveTo>
                  <a:pt x="0" y="6288"/>
                </a:moveTo>
                <a:cubicBezTo>
                  <a:pt x="12055" y="3703"/>
                  <a:pt x="24727" y="3859"/>
                  <a:pt x="36973" y="5282"/>
                </a:cubicBezTo>
                <a:cubicBezTo>
                  <a:pt x="48680" y="6643"/>
                  <a:pt x="63599" y="8334"/>
                  <a:pt x="71933" y="0"/>
                </a:cubicBezTo>
              </a:path>
            </a:pathLst>
          </a:custGeom>
          <a:noFill/>
          <a:ln w="9525" cap="flat" cmpd="sng">
            <a:solidFill>
              <a:srgbClr val="000000"/>
            </a:solidFill>
            <a:prstDash val="solid"/>
            <a:round/>
            <a:headEnd type="none" w="med" len="med"/>
            <a:tailEnd type="stealth" w="med" len="med"/>
          </a:ln>
        </p:spPr>
      </p:sp>
      <p:sp>
        <p:nvSpPr>
          <p:cNvPr id="899" name="Google Shape;899;p95"/>
          <p:cNvSpPr/>
          <p:nvPr/>
        </p:nvSpPr>
        <p:spPr>
          <a:xfrm>
            <a:off x="2420875" y="2625107"/>
            <a:ext cx="1056375" cy="220125"/>
          </a:xfrm>
          <a:custGeom>
            <a:avLst/>
            <a:gdLst/>
            <a:ahLst/>
            <a:cxnLst/>
            <a:rect l="l" t="t" r="r" b="b"/>
            <a:pathLst>
              <a:path w="42255" h="8805" extrusionOk="0">
                <a:moveTo>
                  <a:pt x="42255" y="8805"/>
                </a:moveTo>
                <a:cubicBezTo>
                  <a:pt x="30896" y="-25"/>
                  <a:pt x="14387" y="2"/>
                  <a:pt x="0" y="2"/>
                </a:cubicBezTo>
              </a:path>
            </a:pathLst>
          </a:custGeom>
          <a:noFill/>
          <a:ln w="9525" cap="flat" cmpd="sng">
            <a:solidFill>
              <a:srgbClr val="000000"/>
            </a:solidFill>
            <a:prstDash val="solid"/>
            <a:round/>
            <a:headEnd type="none" w="med" len="med"/>
            <a:tailEnd type="stealth" w="med" len="med"/>
          </a:ln>
        </p:spPr>
      </p:sp>
      <p:sp>
        <p:nvSpPr>
          <p:cNvPr id="900" name="Google Shape;900;p95"/>
          <p:cNvSpPr/>
          <p:nvPr/>
        </p:nvSpPr>
        <p:spPr>
          <a:xfrm>
            <a:off x="2175650" y="1839175"/>
            <a:ext cx="289250" cy="213775"/>
          </a:xfrm>
          <a:custGeom>
            <a:avLst/>
            <a:gdLst/>
            <a:ahLst/>
            <a:cxnLst/>
            <a:rect l="l" t="t" r="r" b="b"/>
            <a:pathLst>
              <a:path w="11570" h="8551" extrusionOk="0">
                <a:moveTo>
                  <a:pt x="0" y="8551"/>
                </a:moveTo>
                <a:cubicBezTo>
                  <a:pt x="1891" y="4144"/>
                  <a:pt x="7733" y="2876"/>
                  <a:pt x="11570" y="0"/>
                </a:cubicBezTo>
              </a:path>
            </a:pathLst>
          </a:custGeom>
          <a:noFill/>
          <a:ln w="9525" cap="flat" cmpd="sng">
            <a:solidFill>
              <a:srgbClr val="000000"/>
            </a:solidFill>
            <a:prstDash val="solid"/>
            <a:round/>
            <a:headEnd type="none" w="med" len="med"/>
            <a:tailEnd type="stealth" w="med" len="med"/>
          </a:ln>
        </p:spPr>
      </p:sp>
      <p:sp>
        <p:nvSpPr>
          <p:cNvPr id="901" name="Google Shape;901;p95"/>
          <p:cNvSpPr/>
          <p:nvPr/>
        </p:nvSpPr>
        <p:spPr>
          <a:xfrm>
            <a:off x="3131425" y="1380150"/>
            <a:ext cx="377275" cy="207500"/>
          </a:xfrm>
          <a:custGeom>
            <a:avLst/>
            <a:gdLst/>
            <a:ahLst/>
            <a:cxnLst/>
            <a:rect l="l" t="t" r="r" b="b"/>
            <a:pathLst>
              <a:path w="15091" h="8300" extrusionOk="0">
                <a:moveTo>
                  <a:pt x="0" y="8300"/>
                </a:moveTo>
                <a:cubicBezTo>
                  <a:pt x="3184" y="3523"/>
                  <a:pt x="9956" y="2567"/>
                  <a:pt x="15091" y="0"/>
                </a:cubicBezTo>
              </a:path>
            </a:pathLst>
          </a:custGeom>
          <a:noFill/>
          <a:ln w="9525" cap="flat" cmpd="sng">
            <a:solidFill>
              <a:srgbClr val="000000"/>
            </a:solidFill>
            <a:prstDash val="solid"/>
            <a:round/>
            <a:headEnd type="none" w="med" len="med"/>
            <a:tailEnd type="stealth" w="med" len="med"/>
          </a:ln>
        </p:spPr>
      </p:sp>
      <p:sp>
        <p:nvSpPr>
          <p:cNvPr id="902" name="Google Shape;902;p95"/>
          <p:cNvSpPr/>
          <p:nvPr/>
        </p:nvSpPr>
        <p:spPr>
          <a:xfrm>
            <a:off x="4332400" y="1430450"/>
            <a:ext cx="1056360" cy="2892489"/>
          </a:xfrm>
          <a:custGeom>
            <a:avLst/>
            <a:gdLst/>
            <a:ahLst/>
            <a:cxnLst/>
            <a:rect l="l" t="t" r="r" b="b"/>
            <a:pathLst>
              <a:path w="35212" h="111421" extrusionOk="0">
                <a:moveTo>
                  <a:pt x="0" y="111421"/>
                </a:moveTo>
                <a:cubicBezTo>
                  <a:pt x="4443" y="104016"/>
                  <a:pt x="17277" y="103929"/>
                  <a:pt x="20876" y="96079"/>
                </a:cubicBezTo>
                <a:cubicBezTo>
                  <a:pt x="25209" y="86626"/>
                  <a:pt x="17304" y="75532"/>
                  <a:pt x="16852" y="65143"/>
                </a:cubicBezTo>
                <a:cubicBezTo>
                  <a:pt x="16549" y="58175"/>
                  <a:pt x="23224" y="52717"/>
                  <a:pt x="25906" y="46279"/>
                </a:cubicBezTo>
                <a:cubicBezTo>
                  <a:pt x="28250" y="40653"/>
                  <a:pt x="24481" y="34166"/>
                  <a:pt x="23391" y="28170"/>
                </a:cubicBezTo>
                <a:cubicBezTo>
                  <a:pt x="22296" y="22146"/>
                  <a:pt x="21777" y="15554"/>
                  <a:pt x="23894" y="9809"/>
                </a:cubicBezTo>
                <a:cubicBezTo>
                  <a:pt x="25620" y="5125"/>
                  <a:pt x="30747" y="2233"/>
                  <a:pt x="35212" y="0"/>
                </a:cubicBezTo>
              </a:path>
            </a:pathLst>
          </a:custGeom>
          <a:noFill/>
          <a:ln w="19050" cap="flat" cmpd="sng">
            <a:solidFill>
              <a:schemeClr val="dk2"/>
            </a:solidFill>
            <a:prstDash val="dot"/>
            <a:round/>
            <a:headEnd type="none" w="med" len="med"/>
            <a:tailEnd type="stealth" w="med" len="med"/>
          </a:ln>
        </p:spPr>
      </p:sp>
      <p:sp>
        <p:nvSpPr>
          <p:cNvPr id="903" name="Google Shape;903;p95"/>
          <p:cNvSpPr/>
          <p:nvPr/>
        </p:nvSpPr>
        <p:spPr>
          <a:xfrm>
            <a:off x="6478791" y="765021"/>
            <a:ext cx="769125" cy="1733625"/>
          </a:xfrm>
          <a:custGeom>
            <a:avLst/>
            <a:gdLst/>
            <a:ahLst/>
            <a:cxnLst/>
            <a:rect l="l" t="t" r="r" b="b"/>
            <a:pathLst>
              <a:path w="30765" h="69345" extrusionOk="0">
                <a:moveTo>
                  <a:pt x="17176" y="20048"/>
                </a:moveTo>
                <a:cubicBezTo>
                  <a:pt x="14326" y="18413"/>
                  <a:pt x="660" y="13551"/>
                  <a:pt x="73" y="10239"/>
                </a:cubicBezTo>
                <a:cubicBezTo>
                  <a:pt x="-514" y="6927"/>
                  <a:pt x="8583" y="891"/>
                  <a:pt x="13655" y="178"/>
                </a:cubicBezTo>
                <a:cubicBezTo>
                  <a:pt x="18727" y="-535"/>
                  <a:pt x="28998" y="2232"/>
                  <a:pt x="30507" y="5963"/>
                </a:cubicBezTo>
                <a:cubicBezTo>
                  <a:pt x="32016" y="9694"/>
                  <a:pt x="25896" y="16275"/>
                  <a:pt x="22710" y="22563"/>
                </a:cubicBezTo>
                <a:cubicBezTo>
                  <a:pt x="19524" y="28851"/>
                  <a:pt x="13445" y="35893"/>
                  <a:pt x="11391" y="43690"/>
                </a:cubicBezTo>
                <a:cubicBezTo>
                  <a:pt x="9337" y="51487"/>
                  <a:pt x="10553" y="65069"/>
                  <a:pt x="10385" y="69345"/>
                </a:cubicBezTo>
              </a:path>
            </a:pathLst>
          </a:custGeom>
          <a:noFill/>
          <a:ln w="19050" cap="flat" cmpd="sng">
            <a:solidFill>
              <a:srgbClr val="FF0000"/>
            </a:solidFill>
            <a:prstDash val="dot"/>
            <a:round/>
            <a:headEnd type="none" w="med" len="med"/>
            <a:tailEnd type="none" w="med" len="med"/>
          </a:ln>
        </p:spPr>
      </p:sp>
      <p:sp>
        <p:nvSpPr>
          <p:cNvPr id="904" name="Google Shape;904;p95"/>
          <p:cNvSpPr/>
          <p:nvPr/>
        </p:nvSpPr>
        <p:spPr>
          <a:xfrm>
            <a:off x="6624225" y="3545425"/>
            <a:ext cx="341400" cy="368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5" name="Google Shape;905;p95">
            <a:hlinkClick r:id="" action="ppaction://hlinkshowjump?jump=nextslide"/>
          </p:cNvPr>
          <p:cNvSpPr/>
          <p:nvPr/>
        </p:nvSpPr>
        <p:spPr>
          <a:xfrm>
            <a:off x="8420275" y="4788200"/>
            <a:ext cx="308100" cy="220200"/>
          </a:xfrm>
          <a:prstGeom prst="rightArrow">
            <a:avLst>
              <a:gd name="adj1" fmla="val 50000"/>
              <a:gd name="adj2" fmla="val 50000"/>
            </a:avLst>
          </a:prstGeom>
          <a:solidFill>
            <a:srgbClr val="00D1D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6" name="Google Shape;906;p9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31B74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7" name="Google Shape;907;p95"/>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17</a:t>
            </a:fld>
            <a:endParaRPr sz="1800"/>
          </a:p>
        </p:txBody>
      </p:sp>
      <p:pic>
        <p:nvPicPr>
          <p:cNvPr id="908" name="Google Shape;908;p95">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909" name="Google Shape;909;p95"/>
          <p:cNvSpPr/>
          <p:nvPr/>
        </p:nvSpPr>
        <p:spPr>
          <a:xfrm>
            <a:off x="1041075" y="5725"/>
            <a:ext cx="3662100" cy="420000"/>
          </a:xfrm>
          <a:prstGeom prst="rect">
            <a:avLst/>
          </a:prstGeom>
          <a:noFill/>
          <a:ln w="19050" cap="flat" cmpd="sng">
            <a:solidFill>
              <a:srgbClr val="31B74E"/>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n-US" sz="2400"/>
              <a:t>What is our assumption</a:t>
            </a:r>
            <a:r>
              <a:rPr lang="en-US" sz="2400" strike="noStrike">
                <a:solidFill>
                  <a:srgbClr val="000000"/>
                </a:solidFill>
                <a:latin typeface="Arial"/>
                <a:ea typeface="Arial"/>
                <a:cs typeface="Arial"/>
                <a:sym typeface="Arial"/>
              </a:rPr>
              <a:t> </a:t>
            </a:r>
            <a:r>
              <a:rPr lang="en-US" sz="2400"/>
              <a:t>?</a:t>
            </a:r>
            <a:endParaRPr sz="1800"/>
          </a:p>
        </p:txBody>
      </p:sp>
      <p:sp>
        <p:nvSpPr>
          <p:cNvPr id="910" name="Google Shape;910;p95"/>
          <p:cNvSpPr txBox="1"/>
          <p:nvPr/>
        </p:nvSpPr>
        <p:spPr>
          <a:xfrm>
            <a:off x="76200" y="326025"/>
            <a:ext cx="369900" cy="42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31B74E"/>
                </a:solidFill>
                <a:uFill>
                  <a:noFill/>
                </a:uFill>
                <a:hlinkClick r:id="rId7" action="ppaction://hlinksldjump"/>
              </a:rPr>
              <a:t>IV</a:t>
            </a:r>
            <a:endParaRPr>
              <a:solidFill>
                <a:srgbClr val="31B74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96"/>
          <p:cNvPicPr preferRelativeResize="0"/>
          <p:nvPr/>
        </p:nvPicPr>
        <p:blipFill rotWithShape="1">
          <a:blip r:embed="rId3">
            <a:alphaModFix/>
          </a:blip>
          <a:srcRect t="6504" r="8416" b="4629"/>
          <a:stretch/>
        </p:blipFill>
        <p:spPr>
          <a:xfrm>
            <a:off x="181900" y="2605700"/>
            <a:ext cx="3308850" cy="2108102"/>
          </a:xfrm>
          <a:prstGeom prst="rect">
            <a:avLst/>
          </a:prstGeom>
          <a:noFill/>
          <a:ln>
            <a:noFill/>
          </a:ln>
        </p:spPr>
      </p:pic>
      <p:pic>
        <p:nvPicPr>
          <p:cNvPr id="916" name="Google Shape;916;p96"/>
          <p:cNvPicPr preferRelativeResize="0"/>
          <p:nvPr/>
        </p:nvPicPr>
        <p:blipFill rotWithShape="1">
          <a:blip r:embed="rId4">
            <a:alphaModFix/>
          </a:blip>
          <a:srcRect l="8554" r="9188"/>
          <a:stretch/>
        </p:blipFill>
        <p:spPr>
          <a:xfrm>
            <a:off x="113225" y="498900"/>
            <a:ext cx="4956200" cy="1721475"/>
          </a:xfrm>
          <a:prstGeom prst="rect">
            <a:avLst/>
          </a:prstGeom>
          <a:noFill/>
          <a:ln>
            <a:noFill/>
          </a:ln>
        </p:spPr>
      </p:pic>
      <p:sp>
        <p:nvSpPr>
          <p:cNvPr id="917" name="Google Shape;917;p96"/>
          <p:cNvSpPr txBox="1"/>
          <p:nvPr/>
        </p:nvSpPr>
        <p:spPr>
          <a:xfrm>
            <a:off x="576625" y="4707363"/>
            <a:ext cx="3486600" cy="30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a:t>DJFM - low &amp; moderate correlation, rest months -strong. </a:t>
            </a:r>
            <a:endParaRPr sz="1000"/>
          </a:p>
        </p:txBody>
      </p:sp>
      <p:sp>
        <p:nvSpPr>
          <p:cNvPr id="918" name="Google Shape;918;p96"/>
          <p:cNvSpPr txBox="1"/>
          <p:nvPr/>
        </p:nvSpPr>
        <p:spPr>
          <a:xfrm>
            <a:off x="5614225" y="567700"/>
            <a:ext cx="3362400" cy="6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N</a:t>
            </a:r>
            <a:r>
              <a:rPr lang="en-US" sz="1100" baseline="-25000"/>
              <a:t>2</a:t>
            </a:r>
            <a:r>
              <a:rPr lang="en-US" sz="1100"/>
              <a:t>O, NO, NO</a:t>
            </a:r>
            <a:r>
              <a:rPr lang="en-US" sz="1100" baseline="-25000"/>
              <a:t>2</a:t>
            </a:r>
            <a:r>
              <a:rPr lang="en-US" sz="1100"/>
              <a:t>, and O</a:t>
            </a:r>
            <a:r>
              <a:rPr lang="en-US" sz="1100" baseline="-25000"/>
              <a:t>3</a:t>
            </a:r>
            <a:r>
              <a:rPr lang="en-US" sz="1100"/>
              <a:t> are </a:t>
            </a:r>
            <a:r>
              <a:rPr lang="en-US" sz="1100" u="sng"/>
              <a:t>strongly</a:t>
            </a:r>
            <a:r>
              <a:rPr lang="en-US" sz="1100"/>
              <a:t> correlated. Although, the (anti)correlation with AoA is </a:t>
            </a:r>
            <a:r>
              <a:rPr lang="en-US" sz="1100">
                <a:solidFill>
                  <a:schemeClr val="dk1"/>
                </a:solidFill>
              </a:rPr>
              <a:t>only </a:t>
            </a:r>
            <a:r>
              <a:rPr lang="en-US" sz="1100" u="sng"/>
              <a:t>moderate</a:t>
            </a:r>
            <a:r>
              <a:rPr lang="en-US" sz="1100"/>
              <a:t>. </a:t>
            </a:r>
            <a:endParaRPr sz="1100"/>
          </a:p>
        </p:txBody>
      </p:sp>
      <p:sp>
        <p:nvSpPr>
          <p:cNvPr id="919" name="Google Shape;919;p96"/>
          <p:cNvSpPr txBox="1"/>
          <p:nvPr/>
        </p:nvSpPr>
        <p:spPr>
          <a:xfrm>
            <a:off x="1289075" y="857500"/>
            <a:ext cx="3728700" cy="7458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cxnSp>
        <p:nvCxnSpPr>
          <p:cNvPr id="920" name="Google Shape;920;p96"/>
          <p:cNvCxnSpPr>
            <a:stCxn id="919" idx="3"/>
          </p:cNvCxnSpPr>
          <p:nvPr/>
        </p:nvCxnSpPr>
        <p:spPr>
          <a:xfrm rot="10800000" flipH="1">
            <a:off x="5017775" y="1066300"/>
            <a:ext cx="564600" cy="164100"/>
          </a:xfrm>
          <a:prstGeom prst="straightConnector1">
            <a:avLst/>
          </a:prstGeom>
          <a:noFill/>
          <a:ln w="19050" cap="flat" cmpd="sng">
            <a:solidFill>
              <a:srgbClr val="000000"/>
            </a:solidFill>
            <a:prstDash val="dot"/>
            <a:round/>
            <a:headEnd type="stealth" w="med" len="med"/>
            <a:tailEnd type="stealth" w="med" len="med"/>
          </a:ln>
        </p:spPr>
      </p:cxnSp>
      <p:sp>
        <p:nvSpPr>
          <p:cNvPr id="921" name="Google Shape;921;p96"/>
          <p:cNvSpPr/>
          <p:nvPr/>
        </p:nvSpPr>
        <p:spPr>
          <a:xfrm rot="-585583">
            <a:off x="221545" y="1710691"/>
            <a:ext cx="518699" cy="812130"/>
          </a:xfrm>
          <a:custGeom>
            <a:avLst/>
            <a:gdLst/>
            <a:ahLst/>
            <a:cxnLst/>
            <a:rect l="l" t="t" r="r" b="b"/>
            <a:pathLst>
              <a:path w="15597" h="17557" extrusionOk="0">
                <a:moveTo>
                  <a:pt x="15597" y="0"/>
                </a:moveTo>
                <a:cubicBezTo>
                  <a:pt x="13083" y="1484"/>
                  <a:pt x="2491" y="5976"/>
                  <a:pt x="513" y="8902"/>
                </a:cubicBezTo>
                <a:cubicBezTo>
                  <a:pt x="-1465" y="11828"/>
                  <a:pt x="3191" y="16115"/>
                  <a:pt x="3727" y="17557"/>
                </a:cubicBezTo>
              </a:path>
            </a:pathLst>
          </a:custGeom>
          <a:noFill/>
          <a:ln w="19050" cap="flat" cmpd="sng">
            <a:solidFill>
              <a:srgbClr val="000000"/>
            </a:solidFill>
            <a:prstDash val="dot"/>
            <a:round/>
            <a:headEnd type="none" w="med" len="med"/>
            <a:tailEnd type="stealth" w="med" len="med"/>
          </a:ln>
        </p:spPr>
      </p:sp>
      <p:sp>
        <p:nvSpPr>
          <p:cNvPr id="922" name="Google Shape;922;p96"/>
          <p:cNvSpPr txBox="1"/>
          <p:nvPr/>
        </p:nvSpPr>
        <p:spPr>
          <a:xfrm>
            <a:off x="3645325" y="2607725"/>
            <a:ext cx="1352400" cy="118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a:t>We calculated R</a:t>
            </a:r>
            <a:r>
              <a:rPr lang="en-US" sz="1000" baseline="30000"/>
              <a:t>2 </a:t>
            </a:r>
            <a:r>
              <a:rPr lang="en-US" sz="1000"/>
              <a:t>for Southern </a:t>
            </a:r>
            <a:endParaRPr sz="1000"/>
          </a:p>
          <a:p>
            <a:pPr marL="0" lvl="0" indent="0">
              <a:spcBef>
                <a:spcPts val="0"/>
              </a:spcBef>
              <a:spcAft>
                <a:spcPts val="0"/>
              </a:spcAft>
              <a:buNone/>
            </a:pPr>
            <a:r>
              <a:rPr lang="en-US" sz="1000"/>
              <a:t>(SH,10</a:t>
            </a:r>
            <a:r>
              <a:rPr lang="en-US" sz="1100">
                <a:solidFill>
                  <a:srgbClr val="545454"/>
                </a:solidFill>
                <a:highlight>
                  <a:srgbClr val="FFFFFF"/>
                </a:highlight>
              </a:rPr>
              <a:t>°</a:t>
            </a:r>
            <a:r>
              <a:rPr lang="en-US" sz="1000"/>
              <a:t>S -0) and Northern </a:t>
            </a:r>
            <a:endParaRPr sz="1000"/>
          </a:p>
          <a:p>
            <a:pPr marL="0" lvl="0" indent="0" rtl="0">
              <a:spcBef>
                <a:spcPts val="0"/>
              </a:spcBef>
              <a:spcAft>
                <a:spcPts val="0"/>
              </a:spcAft>
              <a:buNone/>
            </a:pPr>
            <a:r>
              <a:rPr lang="en-US" sz="1000"/>
              <a:t>(NH, 0-10</a:t>
            </a:r>
            <a:r>
              <a:rPr lang="en-US" sz="1100">
                <a:solidFill>
                  <a:srgbClr val="545454"/>
                </a:solidFill>
                <a:highlight>
                  <a:srgbClr val="FFFFFF"/>
                </a:highlight>
              </a:rPr>
              <a:t>°</a:t>
            </a:r>
            <a:r>
              <a:rPr lang="en-US" sz="1000"/>
              <a:t>N) hemispheres separately</a:t>
            </a:r>
            <a:endParaRPr sz="1000"/>
          </a:p>
        </p:txBody>
      </p:sp>
      <p:sp>
        <p:nvSpPr>
          <p:cNvPr id="923" name="Google Shape;923;p96"/>
          <p:cNvSpPr/>
          <p:nvPr/>
        </p:nvSpPr>
        <p:spPr>
          <a:xfrm>
            <a:off x="3356900" y="3502100"/>
            <a:ext cx="288424" cy="1329170"/>
          </a:xfrm>
          <a:custGeom>
            <a:avLst/>
            <a:gdLst/>
            <a:ahLst/>
            <a:cxnLst/>
            <a:rect l="l" t="t" r="r" b="b"/>
            <a:pathLst>
              <a:path w="6059" h="50693" extrusionOk="0">
                <a:moveTo>
                  <a:pt x="0" y="50693"/>
                </a:moveTo>
                <a:cubicBezTo>
                  <a:pt x="989" y="47808"/>
                  <a:pt x="5441" y="38618"/>
                  <a:pt x="5935" y="33384"/>
                </a:cubicBezTo>
                <a:cubicBezTo>
                  <a:pt x="6430" y="28150"/>
                  <a:pt x="3627" y="24069"/>
                  <a:pt x="2967" y="19288"/>
                </a:cubicBezTo>
                <a:cubicBezTo>
                  <a:pt x="2308" y="14507"/>
                  <a:pt x="1772" y="7914"/>
                  <a:pt x="1978" y="4699"/>
                </a:cubicBezTo>
                <a:cubicBezTo>
                  <a:pt x="2184" y="1484"/>
                  <a:pt x="3833" y="783"/>
                  <a:pt x="4204" y="0"/>
                </a:cubicBezTo>
              </a:path>
            </a:pathLst>
          </a:custGeom>
          <a:noFill/>
          <a:ln w="19050" cap="flat" cmpd="sng">
            <a:solidFill>
              <a:srgbClr val="000000"/>
            </a:solidFill>
            <a:prstDash val="dot"/>
            <a:round/>
            <a:headEnd type="none" w="med" len="med"/>
            <a:tailEnd type="stealth" w="med" len="med"/>
          </a:ln>
        </p:spPr>
      </p:sp>
      <p:sp>
        <p:nvSpPr>
          <p:cNvPr id="924" name="Google Shape;924;p96"/>
          <p:cNvSpPr/>
          <p:nvPr/>
        </p:nvSpPr>
        <p:spPr>
          <a:xfrm>
            <a:off x="5783775" y="3171150"/>
            <a:ext cx="764390" cy="392772"/>
          </a:xfrm>
          <a:custGeom>
            <a:avLst/>
            <a:gdLst/>
            <a:ahLst/>
            <a:cxnLst/>
            <a:rect l="l" t="t" r="r" b="b"/>
            <a:pathLst>
              <a:path w="24976" h="9891" extrusionOk="0">
                <a:moveTo>
                  <a:pt x="0" y="0"/>
                </a:moveTo>
                <a:cubicBezTo>
                  <a:pt x="1072" y="1278"/>
                  <a:pt x="2266" y="6018"/>
                  <a:pt x="6429" y="7666"/>
                </a:cubicBezTo>
                <a:cubicBezTo>
                  <a:pt x="10592" y="9315"/>
                  <a:pt x="21885" y="9520"/>
                  <a:pt x="24976" y="9891"/>
                </a:cubicBezTo>
              </a:path>
            </a:pathLst>
          </a:custGeom>
          <a:noFill/>
          <a:ln w="19050" cap="flat" cmpd="sng">
            <a:solidFill>
              <a:srgbClr val="000000"/>
            </a:solidFill>
            <a:prstDash val="dot"/>
            <a:round/>
            <a:headEnd type="none" w="med" len="med"/>
            <a:tailEnd type="stealth" w="med" len="med"/>
          </a:ln>
        </p:spPr>
      </p:sp>
      <p:sp>
        <p:nvSpPr>
          <p:cNvPr id="925" name="Google Shape;925;p96"/>
          <p:cNvSpPr txBox="1"/>
          <p:nvPr/>
        </p:nvSpPr>
        <p:spPr>
          <a:xfrm>
            <a:off x="1512650" y="2531513"/>
            <a:ext cx="764400" cy="438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chemeClr val="dk1"/>
                </a:solidFill>
              </a:rPr>
              <a:t>TROPICS </a:t>
            </a:r>
            <a:endParaRPr sz="1000"/>
          </a:p>
        </p:txBody>
      </p:sp>
      <p:pic>
        <p:nvPicPr>
          <p:cNvPr id="926" name="Google Shape;926;p96"/>
          <p:cNvPicPr preferRelativeResize="0"/>
          <p:nvPr/>
        </p:nvPicPr>
        <p:blipFill rotWithShape="1">
          <a:blip r:embed="rId5">
            <a:alphaModFix/>
          </a:blip>
          <a:srcRect t="6785" r="6725"/>
          <a:stretch/>
        </p:blipFill>
        <p:spPr>
          <a:xfrm>
            <a:off x="5097100" y="1313800"/>
            <a:ext cx="2531400" cy="1897425"/>
          </a:xfrm>
          <a:prstGeom prst="rect">
            <a:avLst/>
          </a:prstGeom>
          <a:noFill/>
          <a:ln>
            <a:noFill/>
          </a:ln>
        </p:spPr>
      </p:pic>
      <p:sp>
        <p:nvSpPr>
          <p:cNvPr id="927" name="Google Shape;927;p96"/>
          <p:cNvSpPr txBox="1"/>
          <p:nvPr/>
        </p:nvSpPr>
        <p:spPr>
          <a:xfrm>
            <a:off x="6240975" y="1102013"/>
            <a:ext cx="764400" cy="438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chemeClr val="dk1"/>
                </a:solidFill>
              </a:rPr>
              <a:t>0-10°N</a:t>
            </a:r>
            <a:endParaRPr sz="1000"/>
          </a:p>
        </p:txBody>
      </p:sp>
      <p:pic>
        <p:nvPicPr>
          <p:cNvPr id="928" name="Google Shape;928;p96"/>
          <p:cNvPicPr preferRelativeResize="0"/>
          <p:nvPr/>
        </p:nvPicPr>
        <p:blipFill rotWithShape="1">
          <a:blip r:embed="rId6">
            <a:alphaModFix/>
          </a:blip>
          <a:srcRect t="5105" r="7475"/>
          <a:stretch/>
        </p:blipFill>
        <p:spPr>
          <a:xfrm>
            <a:off x="6641525" y="2668500"/>
            <a:ext cx="2531400" cy="1947299"/>
          </a:xfrm>
          <a:prstGeom prst="rect">
            <a:avLst/>
          </a:prstGeom>
          <a:noFill/>
          <a:ln>
            <a:noFill/>
          </a:ln>
        </p:spPr>
      </p:pic>
      <p:sp>
        <p:nvSpPr>
          <p:cNvPr id="929" name="Google Shape;929;p96"/>
          <p:cNvSpPr txBox="1"/>
          <p:nvPr/>
        </p:nvSpPr>
        <p:spPr>
          <a:xfrm>
            <a:off x="7801550" y="2472138"/>
            <a:ext cx="764400" cy="438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solidFill>
                  <a:schemeClr val="dk1"/>
                </a:solidFill>
              </a:rPr>
              <a:t>10°S-0</a:t>
            </a:r>
            <a:endParaRPr sz="1000"/>
          </a:p>
        </p:txBody>
      </p:sp>
      <p:sp>
        <p:nvSpPr>
          <p:cNvPr id="930" name="Google Shape;930;p96"/>
          <p:cNvSpPr/>
          <p:nvPr/>
        </p:nvSpPr>
        <p:spPr>
          <a:xfrm>
            <a:off x="6152376" y="3976250"/>
            <a:ext cx="678725" cy="466098"/>
          </a:xfrm>
          <a:custGeom>
            <a:avLst/>
            <a:gdLst/>
            <a:ahLst/>
            <a:cxnLst/>
            <a:rect l="l" t="t" r="r" b="b"/>
            <a:pathLst>
              <a:path w="11128" h="10633" extrusionOk="0">
                <a:moveTo>
                  <a:pt x="11128" y="0"/>
                </a:moveTo>
                <a:cubicBezTo>
                  <a:pt x="10798" y="948"/>
                  <a:pt x="11005" y="3916"/>
                  <a:pt x="9150" y="5688"/>
                </a:cubicBezTo>
                <a:cubicBezTo>
                  <a:pt x="7295" y="7460"/>
                  <a:pt x="1525" y="9809"/>
                  <a:pt x="0" y="10633"/>
                </a:cubicBezTo>
              </a:path>
            </a:pathLst>
          </a:custGeom>
          <a:noFill/>
          <a:ln w="19050" cap="flat" cmpd="sng">
            <a:solidFill>
              <a:srgbClr val="000000"/>
            </a:solidFill>
            <a:prstDash val="dot"/>
            <a:round/>
            <a:headEnd type="none" w="med" len="med"/>
            <a:tailEnd type="stealth" w="med" len="med"/>
          </a:ln>
        </p:spPr>
      </p:sp>
      <p:cxnSp>
        <p:nvCxnSpPr>
          <p:cNvPr id="931" name="Google Shape;931;p96"/>
          <p:cNvCxnSpPr/>
          <p:nvPr/>
        </p:nvCxnSpPr>
        <p:spPr>
          <a:xfrm rot="10800000" flipH="1">
            <a:off x="4789175" y="2857900"/>
            <a:ext cx="442500" cy="353700"/>
          </a:xfrm>
          <a:prstGeom prst="straightConnector1">
            <a:avLst/>
          </a:prstGeom>
          <a:noFill/>
          <a:ln w="19050" cap="flat" cmpd="sng">
            <a:solidFill>
              <a:srgbClr val="000000"/>
            </a:solidFill>
            <a:prstDash val="dot"/>
            <a:round/>
            <a:headEnd type="none" w="med" len="med"/>
            <a:tailEnd type="stealth" w="med" len="med"/>
          </a:ln>
        </p:spPr>
      </p:cxnSp>
      <p:sp>
        <p:nvSpPr>
          <p:cNvPr id="932" name="Google Shape;932;p96"/>
          <p:cNvSpPr txBox="1"/>
          <p:nvPr/>
        </p:nvSpPr>
        <p:spPr>
          <a:xfrm>
            <a:off x="4082650" y="4407550"/>
            <a:ext cx="4255500" cy="57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t>- No changes in AoA and &amp; </a:t>
            </a:r>
            <a:r>
              <a:rPr lang="en-US" sz="1000">
                <a:solidFill>
                  <a:schemeClr val="dk1"/>
                </a:solidFill>
              </a:rPr>
              <a:t>N</a:t>
            </a:r>
            <a:r>
              <a:rPr lang="en-US" sz="1000" baseline="-25000">
                <a:solidFill>
                  <a:schemeClr val="dk1"/>
                </a:solidFill>
              </a:rPr>
              <a:t>2</a:t>
            </a:r>
            <a:r>
              <a:rPr lang="en-US" sz="1000">
                <a:solidFill>
                  <a:schemeClr val="dk1"/>
                </a:solidFill>
              </a:rPr>
              <a:t>O =   low/moderate correlation</a:t>
            </a:r>
            <a:endParaRPr sz="1000">
              <a:solidFill>
                <a:schemeClr val="dk1"/>
              </a:solidFill>
            </a:endParaRPr>
          </a:p>
          <a:p>
            <a:pPr marL="0" lvl="0" indent="0" rtl="0">
              <a:spcBef>
                <a:spcPts val="0"/>
              </a:spcBef>
              <a:spcAft>
                <a:spcPts val="0"/>
              </a:spcAft>
              <a:buNone/>
            </a:pPr>
            <a:r>
              <a:rPr lang="en-US" sz="1000">
                <a:solidFill>
                  <a:schemeClr val="dk1"/>
                </a:solidFill>
              </a:rPr>
              <a:t>- </a:t>
            </a:r>
            <a:r>
              <a:rPr lang="en-US" sz="1000"/>
              <a:t>The first summer months </a:t>
            </a:r>
            <a:r>
              <a:rPr lang="en-US" sz="1000">
                <a:solidFill>
                  <a:schemeClr val="dk1"/>
                </a:solidFill>
              </a:rPr>
              <a:t>(small wave activity) </a:t>
            </a:r>
            <a:r>
              <a:rPr lang="en-US" sz="1000"/>
              <a:t>- low correlation </a:t>
            </a:r>
            <a:endParaRPr sz="1000"/>
          </a:p>
        </p:txBody>
      </p:sp>
      <p:sp>
        <p:nvSpPr>
          <p:cNvPr id="933" name="Google Shape;933;p96">
            <a:hlinkClick r:id="" action="ppaction://hlinkshowjump?jump=nextslide"/>
          </p:cNvPr>
          <p:cNvSpPr/>
          <p:nvPr/>
        </p:nvSpPr>
        <p:spPr>
          <a:xfrm>
            <a:off x="842027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4" name="Google Shape;934;p96">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31B74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5" name="Google Shape;935;p96"/>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18</a:t>
            </a:fld>
            <a:endParaRPr sz="1800"/>
          </a:p>
        </p:txBody>
      </p:sp>
      <p:sp>
        <p:nvSpPr>
          <p:cNvPr id="936" name="Google Shape;936;p96"/>
          <p:cNvSpPr txBox="1"/>
          <p:nvPr/>
        </p:nvSpPr>
        <p:spPr>
          <a:xfrm>
            <a:off x="607975" y="2168813"/>
            <a:ext cx="3423900" cy="4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We further analysed </a:t>
            </a:r>
            <a:r>
              <a:rPr lang="en-US" sz="1200"/>
              <a:t>AoA - N</a:t>
            </a:r>
            <a:r>
              <a:rPr lang="en-US" sz="1200" baseline="-25000"/>
              <a:t>2</a:t>
            </a:r>
            <a:r>
              <a:rPr lang="en-US" sz="1200"/>
              <a:t>O</a:t>
            </a:r>
            <a:r>
              <a:rPr lang="en-US" sz="1000"/>
              <a:t> (anti)correlation as the function of time (month) </a:t>
            </a:r>
            <a:endParaRPr sz="1000"/>
          </a:p>
        </p:txBody>
      </p:sp>
      <p:pic>
        <p:nvPicPr>
          <p:cNvPr id="937" name="Google Shape;937;p96">
            <a:hlinkClick r:id="rId7" action="ppaction://hlinksldjump"/>
          </p:cNvPr>
          <p:cNvPicPr preferRelativeResize="0"/>
          <p:nvPr/>
        </p:nvPicPr>
        <p:blipFill>
          <a:blip r:embed="rId8">
            <a:alphaModFix/>
          </a:blip>
          <a:stretch>
            <a:fillRect/>
          </a:stretch>
        </p:blipFill>
        <p:spPr>
          <a:xfrm>
            <a:off x="26513" y="9975"/>
            <a:ext cx="310475" cy="310475"/>
          </a:xfrm>
          <a:prstGeom prst="rect">
            <a:avLst/>
          </a:prstGeom>
          <a:noFill/>
          <a:ln>
            <a:noFill/>
          </a:ln>
        </p:spPr>
      </p:pic>
      <p:sp>
        <p:nvSpPr>
          <p:cNvPr id="938" name="Google Shape;938;p96"/>
          <p:cNvSpPr/>
          <p:nvPr/>
        </p:nvSpPr>
        <p:spPr>
          <a:xfrm>
            <a:off x="539700" y="61250"/>
            <a:ext cx="8486100" cy="506400"/>
          </a:xfrm>
          <a:prstGeom prst="rect">
            <a:avLst/>
          </a:prstGeom>
          <a:noFill/>
          <a:ln w="19050" cap="flat" cmpd="sng">
            <a:solidFill>
              <a:srgbClr val="00D1D1"/>
            </a:solidFill>
            <a:prstDash val="solid"/>
            <a:round/>
            <a:headEnd type="none" w="sm" len="sm"/>
            <a:tailEnd type="none" w="sm" len="sm"/>
          </a:ln>
        </p:spPr>
        <p:txBody>
          <a:bodyPr spcFirstLastPara="1" wrap="square" lIns="90000" tIns="91425" rIns="90000" bIns="91425" anchor="t" anchorCtr="0">
            <a:noAutofit/>
          </a:bodyPr>
          <a:lstStyle/>
          <a:p>
            <a:pPr marL="0" lvl="0" indent="0" rtl="0">
              <a:spcBef>
                <a:spcPts val="0"/>
              </a:spcBef>
              <a:spcAft>
                <a:spcPts val="0"/>
              </a:spcAft>
              <a:buNone/>
            </a:pPr>
            <a:r>
              <a:rPr lang="en-US" sz="2200"/>
              <a:t>Interesting features in correlation (R</a:t>
            </a:r>
            <a:r>
              <a:rPr lang="en-US" sz="2200" baseline="30000"/>
              <a:t>2</a:t>
            </a:r>
            <a:r>
              <a:rPr lang="en-US" sz="2200"/>
              <a:t>): AoA, </a:t>
            </a:r>
            <a:r>
              <a:rPr lang="en-US" sz="2200">
                <a:solidFill>
                  <a:schemeClr val="dk1"/>
                </a:solidFill>
              </a:rPr>
              <a:t>N</a:t>
            </a:r>
            <a:r>
              <a:rPr lang="en-US" sz="2200" baseline="-25000">
                <a:solidFill>
                  <a:schemeClr val="dk1"/>
                </a:solidFill>
              </a:rPr>
              <a:t>2</a:t>
            </a:r>
            <a:r>
              <a:rPr lang="en-US" sz="2200">
                <a:solidFill>
                  <a:schemeClr val="dk1"/>
                </a:solidFill>
              </a:rPr>
              <a:t>O, NO, NO</a:t>
            </a:r>
            <a:r>
              <a:rPr lang="en-US" sz="2200" baseline="-25000">
                <a:solidFill>
                  <a:schemeClr val="dk1"/>
                </a:solidFill>
              </a:rPr>
              <a:t>2</a:t>
            </a:r>
            <a:r>
              <a:rPr lang="en-US" sz="2200">
                <a:solidFill>
                  <a:schemeClr val="dk1"/>
                </a:solidFill>
              </a:rPr>
              <a:t>, and O</a:t>
            </a:r>
            <a:r>
              <a:rPr lang="en-US" sz="2200" baseline="-25000">
                <a:solidFill>
                  <a:schemeClr val="dk1"/>
                </a:solidFill>
              </a:rPr>
              <a:t>3</a:t>
            </a:r>
            <a:r>
              <a:rPr lang="en-US" sz="2200"/>
              <a:t>   </a:t>
            </a:r>
            <a:endParaRPr sz="2200"/>
          </a:p>
          <a:p>
            <a:pPr marL="0" marR="0" lvl="0" indent="0" algn="l" rtl="0">
              <a:lnSpc>
                <a:spcPct val="100000"/>
              </a:lnSpc>
              <a:spcBef>
                <a:spcPts val="0"/>
              </a:spcBef>
              <a:spcAft>
                <a:spcPts val="0"/>
              </a:spcAft>
              <a:buNone/>
            </a:pPr>
            <a:endParaRPr sz="2800"/>
          </a:p>
        </p:txBody>
      </p:sp>
      <p:sp>
        <p:nvSpPr>
          <p:cNvPr id="939" name="Google Shape;939;p96"/>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00D1D1"/>
                </a:solidFill>
                <a:uFill>
                  <a:noFill/>
                </a:uFill>
                <a:hlinkClick r:id="rId9" action="ppaction://hlinksldjump"/>
              </a:rPr>
              <a:t>V</a:t>
            </a:r>
            <a:endParaRPr>
              <a:solidFill>
                <a:srgbClr val="00D1D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97"/>
          <p:cNvPicPr preferRelativeResize="0"/>
          <p:nvPr/>
        </p:nvPicPr>
        <p:blipFill rotWithShape="1">
          <a:blip r:embed="rId3">
            <a:alphaModFix/>
          </a:blip>
          <a:srcRect l="7017" t="6371" r="13059" b="7287"/>
          <a:stretch/>
        </p:blipFill>
        <p:spPr>
          <a:xfrm>
            <a:off x="111000" y="1116800"/>
            <a:ext cx="3967650" cy="3571527"/>
          </a:xfrm>
          <a:prstGeom prst="rect">
            <a:avLst/>
          </a:prstGeom>
          <a:noFill/>
          <a:ln>
            <a:noFill/>
          </a:ln>
        </p:spPr>
      </p:pic>
      <p:pic>
        <p:nvPicPr>
          <p:cNvPr id="945" name="Google Shape;945;p97"/>
          <p:cNvPicPr preferRelativeResize="0"/>
          <p:nvPr/>
        </p:nvPicPr>
        <p:blipFill rotWithShape="1">
          <a:blip r:embed="rId4">
            <a:alphaModFix/>
          </a:blip>
          <a:srcRect l="6098" r="13664"/>
          <a:stretch/>
        </p:blipFill>
        <p:spPr>
          <a:xfrm>
            <a:off x="5848525" y="898925"/>
            <a:ext cx="3213125" cy="3337200"/>
          </a:xfrm>
          <a:prstGeom prst="rect">
            <a:avLst/>
          </a:prstGeom>
          <a:noFill/>
          <a:ln>
            <a:noFill/>
          </a:ln>
        </p:spPr>
      </p:pic>
      <p:sp>
        <p:nvSpPr>
          <p:cNvPr id="946" name="Google Shape;946;p97"/>
          <p:cNvSpPr/>
          <p:nvPr/>
        </p:nvSpPr>
        <p:spPr>
          <a:xfrm>
            <a:off x="2063200" y="655603"/>
            <a:ext cx="4903800" cy="399900"/>
          </a:xfrm>
          <a:prstGeom prst="rect">
            <a:avLst/>
          </a:prstGeom>
          <a:noFill/>
          <a:ln w="9525" cap="flat" cmpd="sng">
            <a:solidFill>
              <a:srgbClr val="000000"/>
            </a:solidFill>
            <a:prstDash val="solid"/>
            <a:round/>
            <a:headEnd type="none" w="sm" len="sm"/>
            <a:tailEnd type="none" w="sm" len="sm"/>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trike="noStrike" dirty="0">
                <a:solidFill>
                  <a:srgbClr val="000000"/>
                </a:solidFill>
                <a:latin typeface="Arial"/>
                <a:ea typeface="Arial"/>
                <a:cs typeface="Arial"/>
                <a:sym typeface="Arial"/>
              </a:rPr>
              <a:t>N</a:t>
            </a:r>
            <a:r>
              <a:rPr lang="en-US" strike="noStrike" baseline="-25000" dirty="0">
                <a:solidFill>
                  <a:srgbClr val="000000"/>
                </a:solidFill>
                <a:latin typeface="Arial"/>
                <a:ea typeface="Arial"/>
                <a:cs typeface="Arial"/>
                <a:sym typeface="Arial"/>
              </a:rPr>
              <a:t>2</a:t>
            </a:r>
            <a:r>
              <a:rPr lang="en-US" strike="noStrike" dirty="0">
                <a:solidFill>
                  <a:srgbClr val="000000"/>
                </a:solidFill>
                <a:latin typeface="Arial"/>
                <a:ea typeface="Arial"/>
                <a:cs typeface="Arial"/>
                <a:sym typeface="Arial"/>
              </a:rPr>
              <a:t>O(contour) step - 15 ppbV , </a:t>
            </a:r>
            <a:r>
              <a:rPr lang="en-US" dirty="0" err="1">
                <a:solidFill>
                  <a:schemeClr val="dk1"/>
                </a:solidFill>
              </a:rPr>
              <a:t>AoA</a:t>
            </a:r>
            <a:r>
              <a:rPr lang="en-US" dirty="0">
                <a:solidFill>
                  <a:schemeClr val="dk1"/>
                </a:solidFill>
              </a:rPr>
              <a:t> (color) step - 0.2 yrs</a:t>
            </a:r>
            <a:endParaRPr dirty="0">
              <a:solidFill>
                <a:schemeClr val="dk1"/>
              </a:solidFill>
            </a:endParaRPr>
          </a:p>
          <a:p>
            <a:pPr marL="0" marR="0" lvl="0" indent="0" algn="ctr" rtl="0">
              <a:lnSpc>
                <a:spcPct val="100000"/>
              </a:lnSpc>
              <a:spcBef>
                <a:spcPts val="0"/>
              </a:spcBef>
              <a:spcAft>
                <a:spcPts val="0"/>
              </a:spcAft>
              <a:buNone/>
            </a:pPr>
            <a:r>
              <a:rPr lang="en-US" sz="1000" strike="noStrike" dirty="0">
                <a:solidFill>
                  <a:srgbClr val="000000"/>
                </a:solidFill>
                <a:latin typeface="Arial"/>
                <a:ea typeface="Arial"/>
                <a:cs typeface="Arial"/>
                <a:sym typeface="Arial"/>
              </a:rPr>
              <a:t> </a:t>
            </a:r>
            <a:endParaRPr sz="1800" dirty="0"/>
          </a:p>
        </p:txBody>
      </p:sp>
      <p:sp>
        <p:nvSpPr>
          <p:cNvPr id="947" name="Google Shape;947;p97"/>
          <p:cNvSpPr/>
          <p:nvPr/>
        </p:nvSpPr>
        <p:spPr>
          <a:xfrm>
            <a:off x="4078775" y="2479725"/>
            <a:ext cx="1785900" cy="10392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000" strike="noStrike">
                <a:solidFill>
                  <a:srgbClr val="000000"/>
                </a:solidFill>
                <a:latin typeface="Arial"/>
                <a:ea typeface="Arial"/>
                <a:cs typeface="Arial"/>
                <a:sym typeface="Arial"/>
              </a:rPr>
              <a:t>The largest differences at 30-35 km between contours and colors </a:t>
            </a:r>
            <a:r>
              <a:rPr lang="en-US" sz="1000"/>
              <a:t>are</a:t>
            </a:r>
            <a:r>
              <a:rPr lang="en-US" sz="1000" strike="noStrike">
                <a:solidFill>
                  <a:srgbClr val="000000"/>
                </a:solidFill>
                <a:latin typeface="Arial"/>
                <a:ea typeface="Arial"/>
                <a:cs typeface="Arial"/>
                <a:sym typeface="Arial"/>
              </a:rPr>
              <a:t> seen during DJFM </a:t>
            </a:r>
            <a:endParaRPr sz="100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000" strike="noStrike">
                <a:solidFill>
                  <a:srgbClr val="000000"/>
                </a:solidFill>
                <a:latin typeface="Arial"/>
                <a:ea typeface="Arial"/>
                <a:cs typeface="Arial"/>
                <a:sym typeface="Arial"/>
              </a:rPr>
              <a:t>(a</a:t>
            </a:r>
            <a:r>
              <a:rPr lang="en-US" sz="1000"/>
              <a:t>lso seen as low R</a:t>
            </a:r>
            <a:r>
              <a:rPr lang="en-US" sz="1000" baseline="30000"/>
              <a:t>2</a:t>
            </a:r>
            <a:r>
              <a:rPr lang="en-US" sz="1000"/>
              <a:t> in previous slide</a:t>
            </a:r>
            <a:r>
              <a:rPr lang="en-US" sz="1000" strike="noStrike">
                <a:solidFill>
                  <a:srgbClr val="000000"/>
                </a:solidFill>
                <a:latin typeface="Arial"/>
                <a:ea typeface="Arial"/>
                <a:cs typeface="Arial"/>
                <a:sym typeface="Arial"/>
              </a:rPr>
              <a:t>).</a:t>
            </a:r>
            <a:endParaRPr sz="1800"/>
          </a:p>
        </p:txBody>
      </p:sp>
      <p:sp>
        <p:nvSpPr>
          <p:cNvPr id="948" name="Google Shape;948;p97"/>
          <p:cNvSpPr/>
          <p:nvPr/>
        </p:nvSpPr>
        <p:spPr>
          <a:xfrm>
            <a:off x="4657365" y="4202905"/>
            <a:ext cx="3709500" cy="399900"/>
          </a:xfrm>
          <a:prstGeom prst="rect">
            <a:avLst/>
          </a:prstGeom>
          <a:noFill/>
          <a:ln w="9525" cap="flat" cmpd="sng">
            <a:solidFill>
              <a:srgbClr val="000000"/>
            </a:solidFill>
            <a:prstDash val="solid"/>
            <a:round/>
            <a:headEnd type="none" w="sm" len="sm"/>
            <a:tailEnd type="none" w="sm" len="sm"/>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000" strike="noStrike">
                <a:solidFill>
                  <a:srgbClr val="000000"/>
                </a:solidFill>
                <a:latin typeface="Arial"/>
                <a:ea typeface="Arial"/>
                <a:cs typeface="Arial"/>
                <a:sym typeface="Arial"/>
              </a:rPr>
              <a:t>FMA &amp; SON at 30-35 km  → more N</a:t>
            </a:r>
            <a:r>
              <a:rPr lang="en-US" sz="1000" strike="noStrike" baseline="-25000">
                <a:solidFill>
                  <a:srgbClr val="000000"/>
                </a:solidFill>
                <a:latin typeface="Arial"/>
                <a:ea typeface="Arial"/>
                <a:cs typeface="Arial"/>
                <a:sym typeface="Arial"/>
              </a:rPr>
              <a:t>2</a:t>
            </a:r>
            <a:r>
              <a:rPr lang="en-US" sz="1000" strike="noStrike">
                <a:solidFill>
                  <a:srgbClr val="000000"/>
                </a:solidFill>
                <a:latin typeface="Arial"/>
                <a:ea typeface="Arial"/>
                <a:cs typeface="Arial"/>
                <a:sym typeface="Arial"/>
              </a:rPr>
              <a:t>O is transported due to faster transport → less O</a:t>
            </a:r>
            <a:r>
              <a:rPr lang="en-US" sz="1000" strike="noStrike" baseline="-25000">
                <a:solidFill>
                  <a:srgbClr val="000000"/>
                </a:solidFill>
                <a:latin typeface="Arial"/>
                <a:ea typeface="Arial"/>
                <a:cs typeface="Arial"/>
                <a:sym typeface="Arial"/>
              </a:rPr>
              <a:t>3</a:t>
            </a:r>
            <a:r>
              <a:rPr lang="en-US" sz="1000" strike="noStrike">
                <a:solidFill>
                  <a:srgbClr val="000000"/>
                </a:solidFill>
                <a:latin typeface="Arial"/>
                <a:ea typeface="Arial"/>
                <a:cs typeface="Arial"/>
                <a:sym typeface="Arial"/>
              </a:rPr>
              <a:t> is destroyed</a:t>
            </a:r>
            <a:endParaRPr sz="1800"/>
          </a:p>
        </p:txBody>
      </p:sp>
      <p:sp>
        <p:nvSpPr>
          <p:cNvPr id="949" name="Google Shape;949;p97"/>
          <p:cNvSpPr/>
          <p:nvPr/>
        </p:nvSpPr>
        <p:spPr>
          <a:xfrm>
            <a:off x="4154850" y="1891000"/>
            <a:ext cx="1770000" cy="500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000" strike="noStrike">
                <a:solidFill>
                  <a:srgbClr val="000000"/>
                </a:solidFill>
                <a:latin typeface="Arial"/>
                <a:ea typeface="Arial"/>
                <a:cs typeface="Arial"/>
                <a:sym typeface="Arial"/>
              </a:rPr>
              <a:t>At 30-35 km AoA is lower during FMA and SON. </a:t>
            </a:r>
            <a:endParaRPr sz="1000"/>
          </a:p>
          <a:p>
            <a:pPr marL="0" marR="0" lvl="0" indent="0" algn="ctr" rtl="0">
              <a:lnSpc>
                <a:spcPct val="100000"/>
              </a:lnSpc>
              <a:spcBef>
                <a:spcPts val="0"/>
              </a:spcBef>
              <a:spcAft>
                <a:spcPts val="0"/>
              </a:spcAft>
              <a:buNone/>
            </a:pPr>
            <a:endParaRPr sz="1000"/>
          </a:p>
        </p:txBody>
      </p:sp>
      <p:cxnSp>
        <p:nvCxnSpPr>
          <p:cNvPr id="950" name="Google Shape;950;p97"/>
          <p:cNvCxnSpPr>
            <a:stCxn id="951" idx="3"/>
          </p:cNvCxnSpPr>
          <p:nvPr/>
        </p:nvCxnSpPr>
        <p:spPr>
          <a:xfrm rot="10800000" flipH="1">
            <a:off x="5856600" y="1339550"/>
            <a:ext cx="563400" cy="166800"/>
          </a:xfrm>
          <a:prstGeom prst="straightConnector1">
            <a:avLst/>
          </a:prstGeom>
          <a:noFill/>
          <a:ln w="9525" cap="flat" cmpd="sng">
            <a:solidFill>
              <a:srgbClr val="000000"/>
            </a:solidFill>
            <a:prstDash val="dot"/>
            <a:round/>
            <a:headEnd type="none" w="sm" len="sm"/>
            <a:tailEnd type="triangle" w="med" len="med"/>
          </a:ln>
        </p:spPr>
      </p:cxnSp>
      <p:cxnSp>
        <p:nvCxnSpPr>
          <p:cNvPr id="952" name="Google Shape;952;p97"/>
          <p:cNvCxnSpPr>
            <a:stCxn id="951" idx="3"/>
          </p:cNvCxnSpPr>
          <p:nvPr/>
        </p:nvCxnSpPr>
        <p:spPr>
          <a:xfrm>
            <a:off x="5856600" y="1506350"/>
            <a:ext cx="2141700" cy="68100"/>
          </a:xfrm>
          <a:prstGeom prst="straightConnector1">
            <a:avLst/>
          </a:prstGeom>
          <a:noFill/>
          <a:ln w="9525" cap="flat" cmpd="sng">
            <a:solidFill>
              <a:srgbClr val="000000"/>
            </a:solidFill>
            <a:prstDash val="dot"/>
            <a:round/>
            <a:headEnd type="none" w="sm" len="sm"/>
            <a:tailEnd type="triangle" w="med" len="med"/>
          </a:ln>
        </p:spPr>
      </p:cxnSp>
      <p:sp>
        <p:nvSpPr>
          <p:cNvPr id="951" name="Google Shape;951;p97"/>
          <p:cNvSpPr/>
          <p:nvPr/>
        </p:nvSpPr>
        <p:spPr>
          <a:xfrm>
            <a:off x="4070700" y="1240400"/>
            <a:ext cx="1785900" cy="5319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000"/>
              <a:t>Seasonality in both AoA and N</a:t>
            </a:r>
            <a:r>
              <a:rPr lang="en-US" sz="1000" baseline="-25000"/>
              <a:t>2</a:t>
            </a:r>
            <a:r>
              <a:rPr lang="en-US" sz="1000"/>
              <a:t>O distribution</a:t>
            </a:r>
            <a:endParaRPr sz="1800"/>
          </a:p>
        </p:txBody>
      </p:sp>
      <p:sp>
        <p:nvSpPr>
          <p:cNvPr id="953" name="Google Shape;953;p97"/>
          <p:cNvSpPr txBox="1"/>
          <p:nvPr/>
        </p:nvSpPr>
        <p:spPr>
          <a:xfrm>
            <a:off x="4162925" y="3778925"/>
            <a:ext cx="1770000" cy="399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dirty="0">
                <a:solidFill>
                  <a:schemeClr val="dk1"/>
                </a:solidFill>
              </a:rPr>
              <a:t>At 15-20 km </a:t>
            </a:r>
            <a:r>
              <a:rPr lang="en-US" sz="1000" dirty="0" err="1">
                <a:solidFill>
                  <a:schemeClr val="dk1"/>
                </a:solidFill>
              </a:rPr>
              <a:t>AoA</a:t>
            </a:r>
            <a:r>
              <a:rPr lang="en-US" sz="1000" dirty="0">
                <a:solidFill>
                  <a:schemeClr val="dk1"/>
                </a:solidFill>
              </a:rPr>
              <a:t> is lower during DJF and MAM.</a:t>
            </a:r>
            <a:endParaRPr dirty="0"/>
          </a:p>
        </p:txBody>
      </p:sp>
      <p:cxnSp>
        <p:nvCxnSpPr>
          <p:cNvPr id="954" name="Google Shape;954;p97"/>
          <p:cNvCxnSpPr>
            <a:endCxn id="949" idx="3"/>
          </p:cNvCxnSpPr>
          <p:nvPr/>
        </p:nvCxnSpPr>
        <p:spPr>
          <a:xfrm rot="10800000" flipH="1">
            <a:off x="5590650" y="2141350"/>
            <a:ext cx="334200" cy="118200"/>
          </a:xfrm>
          <a:prstGeom prst="straightConnector1">
            <a:avLst/>
          </a:prstGeom>
          <a:noFill/>
          <a:ln w="9525" cap="flat" cmpd="sng">
            <a:solidFill>
              <a:srgbClr val="000000"/>
            </a:solidFill>
            <a:prstDash val="dot"/>
            <a:round/>
            <a:headEnd type="none" w="med" len="med"/>
            <a:tailEnd type="none" w="med" len="med"/>
          </a:ln>
        </p:spPr>
      </p:cxnSp>
      <p:cxnSp>
        <p:nvCxnSpPr>
          <p:cNvPr id="955" name="Google Shape;955;p97"/>
          <p:cNvCxnSpPr/>
          <p:nvPr/>
        </p:nvCxnSpPr>
        <p:spPr>
          <a:xfrm rot="10800000" flipH="1">
            <a:off x="5709450" y="3665450"/>
            <a:ext cx="367800" cy="261300"/>
          </a:xfrm>
          <a:prstGeom prst="straightConnector1">
            <a:avLst/>
          </a:prstGeom>
          <a:noFill/>
          <a:ln w="9525" cap="flat" cmpd="sng">
            <a:solidFill>
              <a:srgbClr val="000000"/>
            </a:solidFill>
            <a:prstDash val="dot"/>
            <a:round/>
            <a:headEnd type="none" w="med" len="med"/>
            <a:tailEnd type="none" w="med" len="med"/>
          </a:ln>
        </p:spPr>
      </p:cxnSp>
      <p:sp>
        <p:nvSpPr>
          <p:cNvPr id="956" name="Google Shape;956;p97"/>
          <p:cNvSpPr/>
          <p:nvPr/>
        </p:nvSpPr>
        <p:spPr>
          <a:xfrm>
            <a:off x="4657365" y="4715205"/>
            <a:ext cx="3709500" cy="399900"/>
          </a:xfrm>
          <a:prstGeom prst="rect">
            <a:avLst/>
          </a:prstGeom>
          <a:noFill/>
          <a:ln w="9525" cap="flat" cmpd="sng">
            <a:solidFill>
              <a:srgbClr val="000000"/>
            </a:solidFill>
            <a:prstDash val="solid"/>
            <a:round/>
            <a:headEnd type="none" w="sm" len="sm"/>
            <a:tailEnd type="none" w="sm" len="sm"/>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000"/>
              <a:t>And what are the </a:t>
            </a:r>
            <a:r>
              <a:rPr lang="en-US" sz="1000">
                <a:solidFill>
                  <a:schemeClr val="dk1"/>
                </a:solidFill>
              </a:rPr>
              <a:t>N</a:t>
            </a:r>
            <a:r>
              <a:rPr lang="en-US" sz="1000" baseline="-25000">
                <a:solidFill>
                  <a:schemeClr val="dk1"/>
                </a:solidFill>
              </a:rPr>
              <a:t>2</a:t>
            </a:r>
            <a:r>
              <a:rPr lang="en-US" sz="1000">
                <a:solidFill>
                  <a:schemeClr val="dk1"/>
                </a:solidFill>
              </a:rPr>
              <a:t>O </a:t>
            </a:r>
            <a:r>
              <a:rPr lang="en-US" sz="1000"/>
              <a:t>-AoA trends? </a:t>
            </a:r>
            <a:endParaRPr sz="1800"/>
          </a:p>
        </p:txBody>
      </p:sp>
      <p:sp>
        <p:nvSpPr>
          <p:cNvPr id="957" name="Google Shape;957;p97">
            <a:hlinkClick r:id="" action="ppaction://hlinkshowjump?jump=nextslide"/>
          </p:cNvPr>
          <p:cNvSpPr/>
          <p:nvPr/>
        </p:nvSpPr>
        <p:spPr>
          <a:xfrm>
            <a:off x="842027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8" name="Google Shape;958;p97">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9" name="Google Shape;959;p97"/>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19</a:t>
            </a:fld>
            <a:endParaRPr sz="1800"/>
          </a:p>
        </p:txBody>
      </p:sp>
      <p:pic>
        <p:nvPicPr>
          <p:cNvPr id="960" name="Google Shape;960;p97">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961" name="Google Shape;961;p97"/>
          <p:cNvSpPr/>
          <p:nvPr/>
        </p:nvSpPr>
        <p:spPr>
          <a:xfrm>
            <a:off x="539700" y="61250"/>
            <a:ext cx="8486100" cy="506400"/>
          </a:xfrm>
          <a:prstGeom prst="rect">
            <a:avLst/>
          </a:prstGeom>
          <a:noFill/>
          <a:ln w="19050" cap="flat" cmpd="sng">
            <a:solidFill>
              <a:srgbClr val="0000FF"/>
            </a:solidFill>
            <a:prstDash val="solid"/>
            <a:round/>
            <a:headEnd type="none" w="sm" len="sm"/>
            <a:tailEnd type="none" w="sm" len="sm"/>
          </a:ln>
        </p:spPr>
        <p:txBody>
          <a:bodyPr spcFirstLastPara="1" wrap="square" lIns="90000" tIns="91425" rIns="90000" bIns="91425" anchor="t" anchorCtr="0">
            <a:noAutofit/>
          </a:bodyPr>
          <a:lstStyle/>
          <a:p>
            <a:pPr marL="0" lvl="0" indent="0" algn="ctr" rtl="0">
              <a:spcBef>
                <a:spcPts val="0"/>
              </a:spcBef>
              <a:spcAft>
                <a:spcPts val="0"/>
              </a:spcAft>
              <a:buNone/>
            </a:pPr>
            <a:r>
              <a:rPr lang="en-US" sz="2200"/>
              <a:t>Where the secret was hidden: </a:t>
            </a:r>
            <a:r>
              <a:rPr lang="en-US" sz="2200">
                <a:solidFill>
                  <a:schemeClr val="dk1"/>
                </a:solidFill>
              </a:rPr>
              <a:t>Combined N</a:t>
            </a:r>
            <a:r>
              <a:rPr lang="en-US" sz="2200" baseline="-25000">
                <a:solidFill>
                  <a:schemeClr val="dk1"/>
                </a:solidFill>
              </a:rPr>
              <a:t>2</a:t>
            </a:r>
            <a:r>
              <a:rPr lang="en-US" sz="2200">
                <a:solidFill>
                  <a:schemeClr val="dk1"/>
                </a:solidFill>
              </a:rPr>
              <a:t>O - AoA plot</a:t>
            </a:r>
            <a:endParaRPr sz="2200"/>
          </a:p>
          <a:p>
            <a:pPr marL="0" marR="0" lvl="0" indent="0" algn="l" rtl="0">
              <a:lnSpc>
                <a:spcPct val="100000"/>
              </a:lnSpc>
              <a:spcBef>
                <a:spcPts val="0"/>
              </a:spcBef>
              <a:spcAft>
                <a:spcPts val="0"/>
              </a:spcAft>
              <a:buNone/>
            </a:pPr>
            <a:endParaRPr sz="2800"/>
          </a:p>
        </p:txBody>
      </p:sp>
      <p:sp>
        <p:nvSpPr>
          <p:cNvPr id="962" name="Google Shape;962;p97"/>
          <p:cNvSpPr txBox="1"/>
          <p:nvPr/>
        </p:nvSpPr>
        <p:spPr>
          <a:xfrm>
            <a:off x="11613" y="3429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chemeClr val="hlink"/>
                </a:solidFill>
                <a:uFill>
                  <a:noFill/>
                </a:uFill>
                <a:hlinkClick r:id="rId7" action="ppaction://hlinksldjump"/>
              </a:rPr>
              <a:t>VI</a:t>
            </a:r>
            <a:endParaRPr b="1">
              <a:solidFill>
                <a:srgbClr val="00D1D1"/>
              </a:solidFill>
            </a:endParaRPr>
          </a:p>
        </p:txBody>
      </p:sp>
      <p:sp>
        <p:nvSpPr>
          <p:cNvPr id="21" name="TextBox 20"/>
          <p:cNvSpPr txBox="1"/>
          <p:nvPr/>
        </p:nvSpPr>
        <p:spPr>
          <a:xfrm rot="16200000">
            <a:off x="3649116" y="25802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22" name="TextBox 21"/>
          <p:cNvSpPr txBox="1"/>
          <p:nvPr/>
        </p:nvSpPr>
        <p:spPr>
          <a:xfrm rot="16200000">
            <a:off x="8754516" y="2347822"/>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80"/>
          <p:cNvPicPr preferRelativeResize="0"/>
          <p:nvPr/>
        </p:nvPicPr>
        <p:blipFill rotWithShape="1">
          <a:blip r:embed="rId3">
            <a:alphaModFix/>
          </a:blip>
          <a:srcRect l="70391" r="9643" b="4470"/>
          <a:stretch/>
        </p:blipFill>
        <p:spPr>
          <a:xfrm>
            <a:off x="3860705" y="2711525"/>
            <a:ext cx="1825577" cy="2382327"/>
          </a:xfrm>
          <a:prstGeom prst="rect">
            <a:avLst/>
          </a:prstGeom>
          <a:noFill/>
          <a:ln>
            <a:noFill/>
          </a:ln>
        </p:spPr>
      </p:pic>
      <p:pic>
        <p:nvPicPr>
          <p:cNvPr id="337" name="Google Shape;337;p80"/>
          <p:cNvPicPr preferRelativeResize="0"/>
          <p:nvPr/>
        </p:nvPicPr>
        <p:blipFill rotWithShape="1">
          <a:blip r:embed="rId4">
            <a:alphaModFix/>
          </a:blip>
          <a:srcRect l="70287" r="9177"/>
          <a:stretch/>
        </p:blipFill>
        <p:spPr>
          <a:xfrm>
            <a:off x="3889602" y="384975"/>
            <a:ext cx="1877882" cy="2493801"/>
          </a:xfrm>
          <a:prstGeom prst="rect">
            <a:avLst/>
          </a:prstGeom>
          <a:noFill/>
          <a:ln>
            <a:noFill/>
          </a:ln>
        </p:spPr>
      </p:pic>
      <p:sp>
        <p:nvSpPr>
          <p:cNvPr id="338" name="Google Shape;338;p80"/>
          <p:cNvSpPr txBox="1"/>
          <p:nvPr/>
        </p:nvSpPr>
        <p:spPr>
          <a:xfrm>
            <a:off x="6439025" y="4775100"/>
            <a:ext cx="2163600" cy="368400"/>
          </a:xfrm>
          <a:prstGeom prst="rect">
            <a:avLst/>
          </a:prstGeom>
          <a:solidFill>
            <a:srgbClr val="EA9999"/>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t>2-minute madness</a:t>
            </a:r>
            <a:endParaRPr sz="1800"/>
          </a:p>
        </p:txBody>
      </p:sp>
      <p:sp>
        <p:nvSpPr>
          <p:cNvPr id="339" name="Google Shape;339;p80"/>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a:t>
            </a:fld>
            <a:r>
              <a:rPr lang="en-US" strike="noStrike">
                <a:solidFill>
                  <a:srgbClr val="595959"/>
                </a:solidFill>
                <a:latin typeface="Arial"/>
                <a:ea typeface="Arial"/>
                <a:cs typeface="Arial"/>
                <a:sym typeface="Arial"/>
              </a:rPr>
              <a:t>/2</a:t>
            </a:r>
            <a:endParaRPr/>
          </a:p>
        </p:txBody>
      </p:sp>
      <p:sp>
        <p:nvSpPr>
          <p:cNvPr id="340" name="Google Shape;340;p80"/>
          <p:cNvSpPr txBox="1"/>
          <p:nvPr/>
        </p:nvSpPr>
        <p:spPr>
          <a:xfrm>
            <a:off x="5767475" y="699375"/>
            <a:ext cx="3337200" cy="2588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500" dirty="0"/>
              <a:t>Key points are:</a:t>
            </a:r>
            <a:endParaRPr sz="1500" dirty="0"/>
          </a:p>
          <a:p>
            <a:pPr marL="0" lvl="0" indent="0" rtl="0">
              <a:spcBef>
                <a:spcPts val="0"/>
              </a:spcBef>
              <a:spcAft>
                <a:spcPts val="0"/>
              </a:spcAft>
              <a:buNone/>
            </a:pPr>
            <a:endParaRPr dirty="0"/>
          </a:p>
          <a:p>
            <a:pPr marL="457200" lvl="0" indent="-317500" rtl="0">
              <a:spcBef>
                <a:spcPts val="0"/>
              </a:spcBef>
              <a:spcAft>
                <a:spcPts val="0"/>
              </a:spcAft>
              <a:buSzPts val="1400"/>
              <a:buChar char="●"/>
            </a:pPr>
            <a:r>
              <a:rPr lang="en-US" dirty="0"/>
              <a:t>Seasonal changes of transport which affect N</a:t>
            </a:r>
            <a:r>
              <a:rPr lang="en-US" baseline="-25000" dirty="0"/>
              <a:t>2</a:t>
            </a:r>
            <a:r>
              <a:rPr lang="en-US" dirty="0"/>
              <a:t>O </a:t>
            </a:r>
            <a:endParaRPr dirty="0"/>
          </a:p>
          <a:p>
            <a:pPr marL="914400" lvl="1" indent="-317500">
              <a:buSzPts val="1400"/>
              <a:buChar char="○"/>
            </a:pPr>
            <a:r>
              <a:rPr lang="en-US" dirty="0"/>
              <a:t>Winter </a:t>
            </a:r>
            <a:r>
              <a:rPr lang="en-US" dirty="0" smtClean="0"/>
              <a:t>months — speed </a:t>
            </a:r>
            <a:r>
              <a:rPr lang="en-US" dirty="0"/>
              <a:t>up of transport</a:t>
            </a:r>
            <a:endParaRPr dirty="0"/>
          </a:p>
          <a:p>
            <a:pPr marL="914400" lvl="1" indent="-317500">
              <a:buSzPts val="1400"/>
              <a:buChar char="○"/>
            </a:pPr>
            <a:r>
              <a:rPr lang="en-US" dirty="0"/>
              <a:t>Autumn </a:t>
            </a:r>
            <a:r>
              <a:rPr lang="en-US" dirty="0" smtClean="0"/>
              <a:t>months — </a:t>
            </a:r>
            <a:r>
              <a:rPr lang="en-US" dirty="0"/>
              <a:t>slow-down of transport</a:t>
            </a:r>
            <a:endParaRPr dirty="0"/>
          </a:p>
          <a:p>
            <a:pPr marL="0" lvl="0" indent="0" rtl="0">
              <a:spcBef>
                <a:spcPts val="0"/>
              </a:spcBef>
              <a:spcAft>
                <a:spcPts val="0"/>
              </a:spcAft>
              <a:buNone/>
            </a:pPr>
            <a:r>
              <a:rPr lang="en-US" dirty="0"/>
              <a:t> </a:t>
            </a:r>
            <a:endParaRPr dirty="0"/>
          </a:p>
          <a:p>
            <a:pPr marL="457200" lvl="0" indent="-317500">
              <a:buSzPts val="1400"/>
              <a:buChar char="●"/>
            </a:pPr>
            <a:r>
              <a:rPr lang="en-US" dirty="0" smtClean="0"/>
              <a:t>Non-linearity in </a:t>
            </a:r>
            <a:r>
              <a:rPr lang="en-US" dirty="0"/>
              <a:t>relation </a:t>
            </a:r>
            <a:r>
              <a:rPr lang="en-US" dirty="0" smtClean="0"/>
              <a:t>AoA-</a:t>
            </a:r>
            <a:r>
              <a:rPr lang="en-US" dirty="0" smtClean="0">
                <a:solidFill>
                  <a:schemeClr val="dk1"/>
                </a:solidFill>
              </a:rPr>
              <a:t>N</a:t>
            </a:r>
            <a:r>
              <a:rPr lang="en-US" baseline="-25000" dirty="0" smtClean="0">
                <a:solidFill>
                  <a:schemeClr val="dk1"/>
                </a:solidFill>
              </a:rPr>
              <a:t>2</a:t>
            </a:r>
            <a:r>
              <a:rPr lang="en-US" dirty="0" smtClean="0">
                <a:solidFill>
                  <a:schemeClr val="dk1"/>
                </a:solidFill>
              </a:rPr>
              <a:t>O</a:t>
            </a:r>
            <a:r>
              <a:rPr lang="en-US" dirty="0" smtClean="0"/>
              <a:t> </a:t>
            </a:r>
            <a:endParaRPr dirty="0"/>
          </a:p>
        </p:txBody>
      </p:sp>
      <p:sp>
        <p:nvSpPr>
          <p:cNvPr id="341" name="Google Shape;341;p80"/>
          <p:cNvSpPr txBox="1"/>
          <p:nvPr/>
        </p:nvSpPr>
        <p:spPr>
          <a:xfrm>
            <a:off x="5924825" y="3604625"/>
            <a:ext cx="2979900" cy="71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a:t>Come to my PICO presentation to learn more about observed </a:t>
            </a:r>
            <a:r>
              <a:rPr lang="en-US" b="1"/>
              <a:t>O</a:t>
            </a:r>
            <a:r>
              <a:rPr lang="en-US" b="1" baseline="-25000"/>
              <a:t>3</a:t>
            </a:r>
            <a:r>
              <a:rPr lang="en-US" b="1"/>
              <a:t> </a:t>
            </a:r>
            <a:r>
              <a:rPr lang="en-US" b="1" smtClean="0"/>
              <a:t>changes.</a:t>
            </a:r>
            <a:endParaRPr b="1" dirty="0"/>
          </a:p>
          <a:p>
            <a:pPr marL="0" lvl="0" indent="0" rtl="0">
              <a:spcBef>
                <a:spcPts val="0"/>
              </a:spcBef>
              <a:spcAft>
                <a:spcPts val="0"/>
              </a:spcAft>
              <a:buNone/>
            </a:pPr>
            <a:endParaRPr b="1" dirty="0"/>
          </a:p>
        </p:txBody>
      </p:sp>
      <p:pic>
        <p:nvPicPr>
          <p:cNvPr id="342" name="Google Shape;342;p80"/>
          <p:cNvPicPr preferRelativeResize="0"/>
          <p:nvPr/>
        </p:nvPicPr>
        <p:blipFill rotWithShape="1">
          <a:blip r:embed="rId4">
            <a:alphaModFix/>
          </a:blip>
          <a:srcRect l="9384" r="49793"/>
          <a:stretch/>
        </p:blipFill>
        <p:spPr>
          <a:xfrm>
            <a:off x="250300" y="384975"/>
            <a:ext cx="3732894" cy="2493801"/>
          </a:xfrm>
          <a:prstGeom prst="rect">
            <a:avLst/>
          </a:prstGeom>
          <a:noFill/>
          <a:ln>
            <a:noFill/>
          </a:ln>
        </p:spPr>
      </p:pic>
      <p:pic>
        <p:nvPicPr>
          <p:cNvPr id="343" name="Google Shape;343;p80"/>
          <p:cNvPicPr preferRelativeResize="0"/>
          <p:nvPr/>
        </p:nvPicPr>
        <p:blipFill rotWithShape="1">
          <a:blip r:embed="rId3">
            <a:alphaModFix/>
          </a:blip>
          <a:srcRect l="9450" r="49724" b="4470"/>
          <a:stretch/>
        </p:blipFill>
        <p:spPr>
          <a:xfrm>
            <a:off x="250300" y="2711525"/>
            <a:ext cx="3732894" cy="2382327"/>
          </a:xfrm>
          <a:prstGeom prst="rect">
            <a:avLst/>
          </a:prstGeom>
          <a:noFill/>
          <a:ln>
            <a:noFill/>
          </a:ln>
        </p:spPr>
      </p:pic>
      <p:sp>
        <p:nvSpPr>
          <p:cNvPr id="344" name="Google Shape;344;p80"/>
          <p:cNvSpPr/>
          <p:nvPr/>
        </p:nvSpPr>
        <p:spPr>
          <a:xfrm rot="-5400000">
            <a:off x="-441750" y="1375150"/>
            <a:ext cx="1264500" cy="378000"/>
          </a:xfrm>
          <a:prstGeom prst="rect">
            <a:avLst/>
          </a:prstGeom>
          <a:solidFill>
            <a:srgbClr val="FFFFFF"/>
          </a:solid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400" strike="noStrike">
                <a:solidFill>
                  <a:srgbClr val="000000"/>
                </a:solidFill>
                <a:latin typeface="Arial"/>
                <a:ea typeface="Arial"/>
                <a:cs typeface="Arial"/>
                <a:sym typeface="Arial"/>
              </a:rPr>
              <a:t>February</a:t>
            </a:r>
            <a:endParaRPr sz="1800"/>
          </a:p>
        </p:txBody>
      </p:sp>
      <p:sp>
        <p:nvSpPr>
          <p:cNvPr id="345" name="Google Shape;345;p80"/>
          <p:cNvSpPr/>
          <p:nvPr/>
        </p:nvSpPr>
        <p:spPr>
          <a:xfrm rot="-5400000">
            <a:off x="-441750" y="3813550"/>
            <a:ext cx="1264500" cy="378000"/>
          </a:xfrm>
          <a:prstGeom prst="rect">
            <a:avLst/>
          </a:prstGeom>
          <a:solidFill>
            <a:srgbClr val="FFFFFF"/>
          </a:solid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a:t>October</a:t>
            </a:r>
            <a:endParaRPr sz="1800"/>
          </a:p>
        </p:txBody>
      </p:sp>
      <p:sp>
        <p:nvSpPr>
          <p:cNvPr id="346" name="Google Shape;346;p80"/>
          <p:cNvSpPr txBox="1"/>
          <p:nvPr/>
        </p:nvSpPr>
        <p:spPr>
          <a:xfrm>
            <a:off x="4305550" y="356125"/>
            <a:ext cx="12645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O</a:t>
            </a:r>
            <a:r>
              <a:rPr lang="en-US" baseline="-25000" dirty="0"/>
              <a:t>3 </a:t>
            </a:r>
            <a:r>
              <a:rPr lang="en-US" dirty="0">
                <a:solidFill>
                  <a:schemeClr val="dk1"/>
                </a:solidFill>
              </a:rPr>
              <a:t>(ppmV)</a:t>
            </a:r>
            <a:endParaRPr baseline="-25000" dirty="0"/>
          </a:p>
        </p:txBody>
      </p:sp>
      <p:sp>
        <p:nvSpPr>
          <p:cNvPr id="347" name="Google Shape;347;p80"/>
          <p:cNvSpPr txBox="1"/>
          <p:nvPr/>
        </p:nvSpPr>
        <p:spPr>
          <a:xfrm>
            <a:off x="2230175" y="356125"/>
            <a:ext cx="16593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rPr>
              <a:t>N</a:t>
            </a:r>
            <a:r>
              <a:rPr lang="en-US" baseline="-25000" dirty="0">
                <a:solidFill>
                  <a:schemeClr val="dk1"/>
                </a:solidFill>
              </a:rPr>
              <a:t>2</a:t>
            </a:r>
            <a:r>
              <a:rPr lang="en-US" dirty="0"/>
              <a:t>O </a:t>
            </a:r>
            <a:r>
              <a:rPr lang="en-US" dirty="0">
                <a:solidFill>
                  <a:schemeClr val="dk1"/>
                </a:solidFill>
              </a:rPr>
              <a:t>(ppbV)</a:t>
            </a:r>
            <a:endParaRPr baseline="-25000" dirty="0"/>
          </a:p>
        </p:txBody>
      </p:sp>
      <p:sp>
        <p:nvSpPr>
          <p:cNvPr id="348" name="Google Shape;348;p80"/>
          <p:cNvSpPr txBox="1"/>
          <p:nvPr/>
        </p:nvSpPr>
        <p:spPr>
          <a:xfrm>
            <a:off x="614950" y="356125"/>
            <a:ext cx="13557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dirty="0" err="1"/>
              <a:t>AoA</a:t>
            </a:r>
            <a:r>
              <a:rPr lang="en-US" dirty="0"/>
              <a:t> (years)</a:t>
            </a:r>
            <a:endParaRPr dirty="0"/>
          </a:p>
        </p:txBody>
      </p:sp>
      <p:sp>
        <p:nvSpPr>
          <p:cNvPr id="349" name="Google Shape;349;p80"/>
          <p:cNvSpPr txBox="1"/>
          <p:nvPr/>
        </p:nvSpPr>
        <p:spPr>
          <a:xfrm>
            <a:off x="4305550" y="2647950"/>
            <a:ext cx="12645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O</a:t>
            </a:r>
            <a:r>
              <a:rPr lang="en-US" baseline="-25000" dirty="0"/>
              <a:t>3 </a:t>
            </a:r>
            <a:r>
              <a:rPr lang="en-US" dirty="0">
                <a:solidFill>
                  <a:schemeClr val="dk1"/>
                </a:solidFill>
              </a:rPr>
              <a:t>(ppmV)</a:t>
            </a:r>
            <a:endParaRPr baseline="-25000" dirty="0"/>
          </a:p>
        </p:txBody>
      </p:sp>
      <p:sp>
        <p:nvSpPr>
          <p:cNvPr id="350" name="Google Shape;350;p80"/>
          <p:cNvSpPr txBox="1"/>
          <p:nvPr/>
        </p:nvSpPr>
        <p:spPr>
          <a:xfrm>
            <a:off x="2230175" y="2718325"/>
            <a:ext cx="16593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rPr>
              <a:t>N</a:t>
            </a:r>
            <a:r>
              <a:rPr lang="en-US" baseline="-25000" dirty="0">
                <a:solidFill>
                  <a:schemeClr val="dk1"/>
                </a:solidFill>
              </a:rPr>
              <a:t>2</a:t>
            </a:r>
            <a:r>
              <a:rPr lang="en-US" dirty="0"/>
              <a:t>O </a:t>
            </a:r>
            <a:r>
              <a:rPr lang="en-US" dirty="0">
                <a:solidFill>
                  <a:schemeClr val="dk1"/>
                </a:solidFill>
              </a:rPr>
              <a:t>(ppbV)</a:t>
            </a:r>
            <a:endParaRPr baseline="-25000" dirty="0"/>
          </a:p>
        </p:txBody>
      </p:sp>
      <p:sp>
        <p:nvSpPr>
          <p:cNvPr id="351" name="Google Shape;351;p80"/>
          <p:cNvSpPr txBox="1"/>
          <p:nvPr/>
        </p:nvSpPr>
        <p:spPr>
          <a:xfrm>
            <a:off x="614950" y="2647950"/>
            <a:ext cx="1355700" cy="293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AoA</a:t>
            </a:r>
            <a:r>
              <a:rPr lang="en-US" dirty="0"/>
              <a:t> (years)</a:t>
            </a:r>
            <a:endParaRPr dirty="0"/>
          </a:p>
        </p:txBody>
      </p:sp>
      <p:sp>
        <p:nvSpPr>
          <p:cNvPr id="352" name="Google Shape;352;p80"/>
          <p:cNvSpPr/>
          <p:nvPr/>
        </p:nvSpPr>
        <p:spPr>
          <a:xfrm>
            <a:off x="295920" y="-2040"/>
            <a:ext cx="8751600" cy="5721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800" dirty="0"/>
              <a:t>Seasonal changes of </a:t>
            </a:r>
            <a:r>
              <a:rPr lang="en-US" sz="1800" dirty="0" err="1"/>
              <a:t>AoA</a:t>
            </a:r>
            <a:r>
              <a:rPr lang="en-US" sz="1800" dirty="0"/>
              <a:t>, </a:t>
            </a:r>
            <a:r>
              <a:rPr lang="en-US" sz="1800" strike="noStrike" dirty="0">
                <a:solidFill>
                  <a:srgbClr val="000000"/>
                </a:solidFill>
                <a:latin typeface="Arial"/>
                <a:ea typeface="Arial"/>
                <a:cs typeface="Arial"/>
                <a:sym typeface="Arial"/>
              </a:rPr>
              <a:t>N</a:t>
            </a:r>
            <a:r>
              <a:rPr lang="en-US" sz="1800" strike="noStrike" baseline="-25000" dirty="0">
                <a:solidFill>
                  <a:srgbClr val="000000"/>
                </a:solidFill>
                <a:latin typeface="Arial"/>
                <a:ea typeface="Arial"/>
                <a:cs typeface="Arial"/>
                <a:sym typeface="Arial"/>
              </a:rPr>
              <a:t>2</a:t>
            </a:r>
            <a:r>
              <a:rPr lang="en-US" sz="1800" strike="noStrike" dirty="0">
                <a:solidFill>
                  <a:srgbClr val="000000"/>
                </a:solidFill>
                <a:latin typeface="Arial"/>
                <a:ea typeface="Arial"/>
                <a:cs typeface="Arial"/>
                <a:sym typeface="Arial"/>
              </a:rPr>
              <a:t>O, </a:t>
            </a:r>
            <a:r>
              <a:rPr lang="en-US" sz="1800" dirty="0"/>
              <a:t>and </a:t>
            </a:r>
            <a:r>
              <a:rPr lang="en-US" sz="1800" dirty="0">
                <a:solidFill>
                  <a:schemeClr val="dk1"/>
                </a:solidFill>
              </a:rPr>
              <a:t>O</a:t>
            </a:r>
            <a:r>
              <a:rPr lang="en-US" sz="1800" baseline="-25000" dirty="0">
                <a:solidFill>
                  <a:schemeClr val="dk1"/>
                </a:solidFill>
              </a:rPr>
              <a:t>3</a:t>
            </a:r>
            <a:r>
              <a:rPr lang="en-US" sz="1800" dirty="0">
                <a:solidFill>
                  <a:schemeClr val="dk1"/>
                </a:solidFill>
              </a:rPr>
              <a:t> </a:t>
            </a:r>
            <a:r>
              <a:rPr lang="en-US" sz="1800" dirty="0"/>
              <a:t>in the tropical middle stratosphere</a:t>
            </a:r>
            <a:endParaRPr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8"/>
          <p:cNvSpPr/>
          <p:nvPr/>
        </p:nvSpPr>
        <p:spPr>
          <a:xfrm rot="16200000">
            <a:off x="-226995" y="3748965"/>
            <a:ext cx="903630" cy="3780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dirty="0" smtClean="0">
                <a:solidFill>
                  <a:srgbClr val="000000"/>
                </a:solidFill>
                <a:latin typeface="Arial"/>
                <a:ea typeface="Arial"/>
                <a:cs typeface="Arial"/>
                <a:sym typeface="Arial"/>
              </a:rPr>
              <a:t>October</a:t>
            </a:r>
            <a:endParaRPr sz="1800" dirty="0"/>
          </a:p>
        </p:txBody>
      </p:sp>
      <p:sp>
        <p:nvSpPr>
          <p:cNvPr id="968" name="Google Shape;968;p98"/>
          <p:cNvSpPr/>
          <p:nvPr/>
        </p:nvSpPr>
        <p:spPr>
          <a:xfrm>
            <a:off x="7724399" y="630000"/>
            <a:ext cx="1358700" cy="20955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000" strike="noStrike">
                <a:solidFill>
                  <a:srgbClr val="000000"/>
                </a:solidFill>
                <a:latin typeface="Arial"/>
                <a:ea typeface="Arial"/>
                <a:cs typeface="Arial"/>
                <a:sym typeface="Arial"/>
              </a:rPr>
              <a:t>Decrease in AoA causes an increase in  N</a:t>
            </a:r>
            <a:r>
              <a:rPr lang="en-US" sz="1000" strike="noStrike" baseline="-25000">
                <a:solidFill>
                  <a:srgbClr val="000000"/>
                </a:solidFill>
                <a:latin typeface="Arial"/>
                <a:ea typeface="Arial"/>
                <a:cs typeface="Arial"/>
                <a:sym typeface="Arial"/>
              </a:rPr>
              <a:t>2</a:t>
            </a:r>
            <a:r>
              <a:rPr lang="en-US" sz="1000" strike="noStrike">
                <a:solidFill>
                  <a:srgbClr val="000000"/>
                </a:solidFill>
                <a:latin typeface="Arial"/>
                <a:ea typeface="Arial"/>
                <a:cs typeface="Arial"/>
                <a:sym typeface="Arial"/>
              </a:rPr>
              <a:t>O with its smaller residence time. Less NO</a:t>
            </a:r>
            <a:r>
              <a:rPr lang="en-US" sz="1000" strike="noStrike" baseline="-25000">
                <a:solidFill>
                  <a:srgbClr val="000000"/>
                </a:solidFill>
                <a:latin typeface="Arial"/>
                <a:ea typeface="Arial"/>
                <a:cs typeface="Arial"/>
                <a:sym typeface="Arial"/>
              </a:rPr>
              <a:t>y</a:t>
            </a:r>
            <a:r>
              <a:rPr lang="en-US" sz="1000" strike="noStrike">
                <a:solidFill>
                  <a:srgbClr val="000000"/>
                </a:solidFill>
                <a:latin typeface="Arial"/>
                <a:ea typeface="Arial"/>
                <a:cs typeface="Arial"/>
                <a:sym typeface="Arial"/>
              </a:rPr>
              <a:t> is produced then, thus there is more O</a:t>
            </a:r>
            <a:r>
              <a:rPr lang="en-US" sz="1000" strike="noStrike" baseline="-25000">
                <a:solidFill>
                  <a:srgbClr val="000000"/>
                </a:solidFill>
                <a:latin typeface="Arial"/>
                <a:ea typeface="Arial"/>
                <a:cs typeface="Arial"/>
                <a:sym typeface="Arial"/>
              </a:rPr>
              <a:t>3. </a:t>
            </a:r>
            <a:endParaRPr sz="1800"/>
          </a:p>
          <a:p>
            <a:pPr marL="0" marR="0" lvl="0" indent="0" algn="l" rtl="0">
              <a:lnSpc>
                <a:spcPct val="100000"/>
              </a:lnSpc>
              <a:spcBef>
                <a:spcPts val="0"/>
              </a:spcBef>
              <a:spcAft>
                <a:spcPts val="0"/>
              </a:spcAft>
              <a:buNone/>
            </a:pPr>
            <a:r>
              <a:rPr lang="en-US" sz="1000" b="1" strike="noStrike">
                <a:solidFill>
                  <a:srgbClr val="000000"/>
                </a:solidFill>
                <a:latin typeface="Arial"/>
                <a:ea typeface="Arial"/>
                <a:cs typeface="Arial"/>
                <a:sym typeface="Arial"/>
              </a:rPr>
              <a:t>Similar conditions are observed in January.</a:t>
            </a:r>
            <a:endParaRPr sz="1800"/>
          </a:p>
        </p:txBody>
      </p:sp>
      <p:sp>
        <p:nvSpPr>
          <p:cNvPr id="969" name="Google Shape;969;p98"/>
          <p:cNvSpPr/>
          <p:nvPr/>
        </p:nvSpPr>
        <p:spPr>
          <a:xfrm>
            <a:off x="7724450" y="2711525"/>
            <a:ext cx="1380300" cy="2154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000" strike="noStrike" dirty="0">
                <a:solidFill>
                  <a:srgbClr val="000000"/>
                </a:solidFill>
                <a:latin typeface="Arial"/>
                <a:ea typeface="Arial"/>
                <a:cs typeface="Arial"/>
                <a:sym typeface="Arial"/>
              </a:rPr>
              <a:t>Increase in </a:t>
            </a:r>
            <a:r>
              <a:rPr lang="en-US" sz="1000" strike="noStrike" dirty="0" err="1">
                <a:solidFill>
                  <a:srgbClr val="000000"/>
                </a:solidFill>
                <a:latin typeface="Arial"/>
                <a:ea typeface="Arial"/>
                <a:cs typeface="Arial"/>
                <a:sym typeface="Arial"/>
              </a:rPr>
              <a:t>AoA</a:t>
            </a:r>
            <a:r>
              <a:rPr lang="en-US" sz="1000" strike="noStrike" dirty="0">
                <a:solidFill>
                  <a:srgbClr val="000000"/>
                </a:solidFill>
                <a:latin typeface="Arial"/>
                <a:ea typeface="Arial"/>
                <a:cs typeface="Arial"/>
                <a:sym typeface="Arial"/>
              </a:rPr>
              <a:t> causes a decrease in N</a:t>
            </a:r>
            <a:r>
              <a:rPr lang="en-US" sz="1000" strike="noStrike" baseline="-25000" dirty="0">
                <a:solidFill>
                  <a:srgbClr val="000000"/>
                </a:solidFill>
                <a:latin typeface="Arial"/>
                <a:ea typeface="Arial"/>
                <a:cs typeface="Arial"/>
                <a:sym typeface="Arial"/>
              </a:rPr>
              <a:t>2</a:t>
            </a:r>
            <a:r>
              <a:rPr lang="en-US" sz="1000" strike="noStrike" dirty="0">
                <a:solidFill>
                  <a:srgbClr val="000000"/>
                </a:solidFill>
                <a:latin typeface="Arial"/>
                <a:ea typeface="Arial"/>
                <a:cs typeface="Arial"/>
                <a:sym typeface="Arial"/>
              </a:rPr>
              <a:t>O, while its  residence time becomes longer. This way more </a:t>
            </a:r>
            <a:r>
              <a:rPr lang="en-US" sz="1000" strike="noStrike" dirty="0" err="1">
                <a:solidFill>
                  <a:srgbClr val="000000"/>
                </a:solidFill>
                <a:latin typeface="Arial"/>
                <a:ea typeface="Arial"/>
                <a:cs typeface="Arial"/>
                <a:sym typeface="Arial"/>
              </a:rPr>
              <a:t>NO</a:t>
            </a:r>
            <a:r>
              <a:rPr lang="en-US" sz="1000" strike="noStrike" baseline="-25000" dirty="0" err="1">
                <a:solidFill>
                  <a:srgbClr val="000000"/>
                </a:solidFill>
                <a:latin typeface="Arial"/>
                <a:ea typeface="Arial"/>
                <a:cs typeface="Arial"/>
                <a:sym typeface="Arial"/>
              </a:rPr>
              <a:t>y</a:t>
            </a:r>
            <a:r>
              <a:rPr lang="en-US" sz="1000" strike="noStrike" dirty="0">
                <a:solidFill>
                  <a:srgbClr val="000000"/>
                </a:solidFill>
                <a:latin typeface="Arial"/>
                <a:ea typeface="Arial"/>
                <a:cs typeface="Arial"/>
                <a:sym typeface="Arial"/>
              </a:rPr>
              <a:t> is produced (via reaction w</a:t>
            </a:r>
            <a:r>
              <a:rPr lang="en-US" sz="1000" dirty="0"/>
              <a:t>ith </a:t>
            </a:r>
            <a:r>
              <a:rPr lang="en-US" sz="1000" strike="noStrike" dirty="0" smtClean="0">
                <a:solidFill>
                  <a:srgbClr val="000000"/>
                </a:solidFill>
                <a:latin typeface="Arial"/>
                <a:ea typeface="Arial"/>
                <a:cs typeface="Arial"/>
                <a:sym typeface="Arial"/>
              </a:rPr>
              <a:t>O(</a:t>
            </a:r>
            <a:r>
              <a:rPr lang="en-US" sz="1000" strike="noStrike" baseline="30000" dirty="0" smtClean="0">
                <a:solidFill>
                  <a:srgbClr val="000000"/>
                </a:solidFill>
                <a:latin typeface="Arial"/>
                <a:ea typeface="Arial"/>
                <a:cs typeface="Arial"/>
                <a:sym typeface="Arial"/>
              </a:rPr>
              <a:t>1</a:t>
            </a:r>
            <a:r>
              <a:rPr lang="en-US" sz="1000" strike="noStrike" dirty="0" smtClean="0">
                <a:solidFill>
                  <a:srgbClr val="000000"/>
                </a:solidFill>
                <a:latin typeface="Arial"/>
                <a:ea typeface="Arial"/>
                <a:cs typeface="Arial"/>
                <a:sym typeface="Arial"/>
              </a:rPr>
              <a:t>D)), </a:t>
            </a:r>
            <a:r>
              <a:rPr lang="en-US" sz="1000" strike="noStrike" dirty="0">
                <a:solidFill>
                  <a:srgbClr val="000000"/>
                </a:solidFill>
                <a:latin typeface="Arial"/>
                <a:ea typeface="Arial"/>
                <a:cs typeface="Arial"/>
                <a:sym typeface="Arial"/>
              </a:rPr>
              <a:t>thus more O</a:t>
            </a:r>
            <a:r>
              <a:rPr lang="en-US" sz="1000" strike="noStrike" baseline="-25000" dirty="0">
                <a:solidFill>
                  <a:srgbClr val="000000"/>
                </a:solidFill>
                <a:latin typeface="Arial"/>
                <a:ea typeface="Arial"/>
                <a:cs typeface="Arial"/>
                <a:sym typeface="Arial"/>
              </a:rPr>
              <a:t>3</a:t>
            </a:r>
            <a:r>
              <a:rPr lang="en-US" sz="1000" strike="noStrike" dirty="0">
                <a:solidFill>
                  <a:srgbClr val="000000"/>
                </a:solidFill>
                <a:latin typeface="Arial"/>
                <a:ea typeface="Arial"/>
                <a:cs typeface="Arial"/>
                <a:sym typeface="Arial"/>
              </a:rPr>
              <a:t> is destroyed. </a:t>
            </a:r>
            <a:r>
              <a:rPr lang="en-US" sz="1000" b="1" strike="noStrike" dirty="0">
                <a:solidFill>
                  <a:srgbClr val="000000"/>
                </a:solidFill>
                <a:latin typeface="Arial"/>
                <a:ea typeface="Arial"/>
                <a:cs typeface="Arial"/>
                <a:sym typeface="Arial"/>
              </a:rPr>
              <a:t>Similar conditions are observed in September.</a:t>
            </a:r>
            <a:endParaRPr sz="1800" dirty="0"/>
          </a:p>
        </p:txBody>
      </p:sp>
      <p:pic>
        <p:nvPicPr>
          <p:cNvPr id="970" name="Google Shape;970;p98"/>
          <p:cNvPicPr preferRelativeResize="0"/>
          <p:nvPr/>
        </p:nvPicPr>
        <p:blipFill rotWithShape="1">
          <a:blip r:embed="rId3">
            <a:alphaModFix/>
          </a:blip>
          <a:srcRect l="9384" r="9716"/>
          <a:stretch/>
        </p:blipFill>
        <p:spPr>
          <a:xfrm>
            <a:off x="326501" y="384975"/>
            <a:ext cx="7397907" cy="2493801"/>
          </a:xfrm>
          <a:prstGeom prst="rect">
            <a:avLst/>
          </a:prstGeom>
          <a:noFill/>
          <a:ln>
            <a:noFill/>
          </a:ln>
        </p:spPr>
      </p:pic>
      <p:pic>
        <p:nvPicPr>
          <p:cNvPr id="971" name="Google Shape;971;p98"/>
          <p:cNvPicPr preferRelativeResize="0"/>
          <p:nvPr/>
        </p:nvPicPr>
        <p:blipFill rotWithShape="1">
          <a:blip r:embed="rId4">
            <a:alphaModFix/>
          </a:blip>
          <a:srcRect l="9449" r="9644" b="4470"/>
          <a:stretch/>
        </p:blipFill>
        <p:spPr>
          <a:xfrm>
            <a:off x="326500" y="2711525"/>
            <a:ext cx="7397907" cy="2382327"/>
          </a:xfrm>
          <a:prstGeom prst="rect">
            <a:avLst/>
          </a:prstGeom>
          <a:noFill/>
          <a:ln>
            <a:noFill/>
          </a:ln>
        </p:spPr>
      </p:pic>
      <p:sp>
        <p:nvSpPr>
          <p:cNvPr id="972" name="Google Shape;972;p98"/>
          <p:cNvSpPr txBox="1"/>
          <p:nvPr/>
        </p:nvSpPr>
        <p:spPr>
          <a:xfrm>
            <a:off x="1219200" y="590550"/>
            <a:ext cx="6102600" cy="34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b="1" dirty="0" err="1" smtClean="0"/>
              <a:t>AoA</a:t>
            </a:r>
            <a:r>
              <a:rPr lang="en-US" sz="1000" b="1" dirty="0" smtClean="0"/>
              <a:t>                                          N</a:t>
            </a:r>
            <a:r>
              <a:rPr lang="en-US" sz="1000" b="1" baseline="-25000" dirty="0" smtClean="0"/>
              <a:t>2</a:t>
            </a:r>
            <a:r>
              <a:rPr lang="en-US" sz="1000" b="1" dirty="0" smtClean="0"/>
              <a:t>O                                                 </a:t>
            </a:r>
            <a:r>
              <a:rPr lang="en-US" sz="1000" b="1" dirty="0" smtClean="0">
                <a:solidFill>
                  <a:srgbClr val="000000"/>
                </a:solidFill>
              </a:rPr>
              <a:t>NO</a:t>
            </a:r>
            <a:r>
              <a:rPr lang="en-US" sz="1000" b="1" baseline="-25000" dirty="0" smtClean="0">
                <a:solidFill>
                  <a:srgbClr val="000000"/>
                </a:solidFill>
              </a:rPr>
              <a:t>2</a:t>
            </a:r>
            <a:r>
              <a:rPr lang="en-US" sz="1000" b="1" dirty="0" smtClean="0"/>
              <a:t>                                             </a:t>
            </a:r>
            <a:r>
              <a:rPr lang="en-US" sz="1000" b="1" dirty="0" smtClean="0">
                <a:solidFill>
                  <a:srgbClr val="000000"/>
                </a:solidFill>
              </a:rPr>
              <a:t>O</a:t>
            </a:r>
            <a:r>
              <a:rPr lang="en-US" sz="1000" b="1" baseline="-25000" dirty="0" smtClean="0">
                <a:solidFill>
                  <a:srgbClr val="000000"/>
                </a:solidFill>
              </a:rPr>
              <a:t>3</a:t>
            </a:r>
            <a:r>
              <a:rPr lang="en-US" sz="1000" b="1" dirty="0" smtClean="0"/>
              <a:t>                            </a:t>
            </a:r>
            <a:r>
              <a:rPr lang="en-US" b="1" dirty="0" smtClean="0"/>
              <a:t>      </a:t>
            </a:r>
            <a:endParaRPr b="1" dirty="0"/>
          </a:p>
        </p:txBody>
      </p:sp>
      <p:sp>
        <p:nvSpPr>
          <p:cNvPr id="974" name="Google Shape;974;p98"/>
          <p:cNvSpPr/>
          <p:nvPr/>
        </p:nvSpPr>
        <p:spPr>
          <a:xfrm>
            <a:off x="326520" y="39240"/>
            <a:ext cx="8751600" cy="3927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2000" strike="noStrike">
                <a:solidFill>
                  <a:srgbClr val="000000"/>
                </a:solidFill>
                <a:latin typeface="Arial"/>
                <a:ea typeface="Arial"/>
                <a:cs typeface="Arial"/>
                <a:sym typeface="Arial"/>
              </a:rPr>
              <a:t>What do trends (2004-2012) in tropical stratosphere at 30-35 km say? </a:t>
            </a:r>
            <a:endParaRPr sz="1800"/>
          </a:p>
        </p:txBody>
      </p:sp>
      <p:sp>
        <p:nvSpPr>
          <p:cNvPr id="975" name="Google Shape;975;p98">
            <a:hlinkClick r:id="" action="ppaction://hlinkshowjump?jump=nextslide"/>
          </p:cNvPr>
          <p:cNvSpPr/>
          <p:nvPr/>
        </p:nvSpPr>
        <p:spPr>
          <a:xfrm>
            <a:off x="842027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6" name="Google Shape;976;p98">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7" name="Google Shape;977;p98"/>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20</a:t>
            </a:fld>
            <a:endParaRPr sz="1800"/>
          </a:p>
        </p:txBody>
      </p:sp>
      <p:sp>
        <p:nvSpPr>
          <p:cNvPr id="978" name="Google Shape;978;p98"/>
          <p:cNvSpPr/>
          <p:nvPr/>
        </p:nvSpPr>
        <p:spPr>
          <a:xfrm rot="16200000">
            <a:off x="-323100" y="1334250"/>
            <a:ext cx="1030200" cy="3780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dirty="0" smtClean="0">
                <a:solidFill>
                  <a:srgbClr val="000000"/>
                </a:solidFill>
                <a:latin typeface="Arial"/>
                <a:ea typeface="Arial"/>
                <a:cs typeface="Arial"/>
                <a:sym typeface="Arial"/>
              </a:rPr>
              <a:t>February</a:t>
            </a:r>
            <a:endParaRPr sz="1800" dirty="0"/>
          </a:p>
        </p:txBody>
      </p:sp>
      <p:pic>
        <p:nvPicPr>
          <p:cNvPr id="979" name="Google Shape;979;p98">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980" name="Google Shape;980;p98"/>
          <p:cNvSpPr txBox="1"/>
          <p:nvPr/>
        </p:nvSpPr>
        <p:spPr>
          <a:xfrm>
            <a:off x="11613" y="3429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chemeClr val="hlink"/>
                </a:solidFill>
                <a:uFill>
                  <a:noFill/>
                </a:uFill>
                <a:hlinkClick r:id="rId7" action="ppaction://hlinksldjump"/>
              </a:rPr>
              <a:t>VI</a:t>
            </a:r>
            <a:endParaRPr b="1">
              <a:solidFill>
                <a:srgbClr val="00D1D1"/>
              </a:solidFill>
            </a:endParaRPr>
          </a:p>
        </p:txBody>
      </p:sp>
      <p:sp>
        <p:nvSpPr>
          <p:cNvPr id="16" name="Google Shape;972;p98"/>
          <p:cNvSpPr txBox="1"/>
          <p:nvPr/>
        </p:nvSpPr>
        <p:spPr>
          <a:xfrm>
            <a:off x="1219200" y="2916450"/>
            <a:ext cx="6102600" cy="34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b="1" dirty="0" err="1" smtClean="0"/>
              <a:t>AoA</a:t>
            </a:r>
            <a:r>
              <a:rPr lang="en-US" sz="1000" b="1" dirty="0" smtClean="0"/>
              <a:t>                                          N</a:t>
            </a:r>
            <a:r>
              <a:rPr lang="en-US" sz="1000" b="1" baseline="-25000" dirty="0" smtClean="0"/>
              <a:t>2</a:t>
            </a:r>
            <a:r>
              <a:rPr lang="en-US" sz="1000" b="1" dirty="0" smtClean="0"/>
              <a:t>O                                                 </a:t>
            </a:r>
            <a:r>
              <a:rPr lang="en-US" sz="1000" b="1" dirty="0" smtClean="0">
                <a:solidFill>
                  <a:srgbClr val="000000"/>
                </a:solidFill>
              </a:rPr>
              <a:t>NO</a:t>
            </a:r>
            <a:r>
              <a:rPr lang="en-US" sz="1000" b="1" baseline="-25000" dirty="0" smtClean="0">
                <a:solidFill>
                  <a:srgbClr val="000000"/>
                </a:solidFill>
              </a:rPr>
              <a:t>2</a:t>
            </a:r>
            <a:r>
              <a:rPr lang="en-US" sz="1000" b="1" dirty="0" smtClean="0"/>
              <a:t>                                             </a:t>
            </a:r>
            <a:r>
              <a:rPr lang="en-US" sz="1000" b="1" dirty="0" smtClean="0">
                <a:solidFill>
                  <a:srgbClr val="000000"/>
                </a:solidFill>
              </a:rPr>
              <a:t>O</a:t>
            </a:r>
            <a:r>
              <a:rPr lang="en-US" sz="1000" b="1" baseline="-25000" dirty="0" smtClean="0">
                <a:solidFill>
                  <a:srgbClr val="000000"/>
                </a:solidFill>
              </a:rPr>
              <a:t>3</a:t>
            </a:r>
            <a:r>
              <a:rPr lang="en-US" sz="1000" b="1" dirty="0" smtClean="0"/>
              <a:t>                            </a:t>
            </a:r>
            <a:r>
              <a:rPr lang="en-US" b="1" dirty="0" smtClean="0"/>
              <a:t>      </a:t>
            </a:r>
            <a:endParaRPr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99"/>
          <p:cNvSpPr txBox="1">
            <a:spLocks noGrp="1"/>
          </p:cNvSpPr>
          <p:nvPr>
            <p:ph type="title"/>
          </p:nvPr>
        </p:nvSpPr>
        <p:spPr>
          <a:xfrm>
            <a:off x="99325" y="25900"/>
            <a:ext cx="9044700" cy="849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Clr>
                <a:schemeClr val="dk1"/>
              </a:buClr>
              <a:buFont typeface="Arial"/>
              <a:buNone/>
            </a:pPr>
            <a:r>
              <a:rPr lang="en-US" sz="2000" b="1">
                <a:solidFill>
                  <a:schemeClr val="hlink"/>
                </a:solidFill>
              </a:rPr>
              <a:t>What are the reasons of O</a:t>
            </a:r>
            <a:r>
              <a:rPr lang="en-US" sz="2000" b="1" baseline="-25000">
                <a:solidFill>
                  <a:schemeClr val="hlink"/>
                </a:solidFill>
              </a:rPr>
              <a:t>3</a:t>
            </a:r>
            <a:r>
              <a:rPr lang="en-US" sz="2000" b="1">
                <a:solidFill>
                  <a:schemeClr val="hlink"/>
                </a:solidFill>
              </a:rPr>
              <a:t> negative trends in tropical mid-stratosphere during 2004-2012?</a:t>
            </a:r>
            <a:endParaRPr sz="2000">
              <a:solidFill>
                <a:schemeClr val="dk1"/>
              </a:solidFill>
            </a:endParaRPr>
          </a:p>
          <a:p>
            <a:pPr marL="0" lvl="0" indent="0">
              <a:spcBef>
                <a:spcPts val="0"/>
              </a:spcBef>
              <a:spcAft>
                <a:spcPts val="0"/>
              </a:spcAft>
              <a:buNone/>
            </a:pPr>
            <a:endParaRPr/>
          </a:p>
        </p:txBody>
      </p:sp>
      <p:sp>
        <p:nvSpPr>
          <p:cNvPr id="986" name="Google Shape;986;p99"/>
          <p:cNvSpPr txBox="1"/>
          <p:nvPr/>
        </p:nvSpPr>
        <p:spPr>
          <a:xfrm>
            <a:off x="106950" y="514350"/>
            <a:ext cx="6147600" cy="45429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chemeClr val="dk1"/>
              </a:buClr>
              <a:buSzPts val="1400"/>
              <a:buChar char="●"/>
            </a:pPr>
            <a:r>
              <a:rPr lang="en-US" dirty="0">
                <a:solidFill>
                  <a:schemeClr val="dk1"/>
                </a:solidFill>
              </a:rPr>
              <a:t>The main driver of O</a:t>
            </a:r>
            <a:r>
              <a:rPr lang="en-US" baseline="-25000" dirty="0">
                <a:solidFill>
                  <a:schemeClr val="dk1"/>
                </a:solidFill>
              </a:rPr>
              <a:t>3</a:t>
            </a:r>
            <a:r>
              <a:rPr lang="en-US" dirty="0">
                <a:solidFill>
                  <a:schemeClr val="dk1"/>
                </a:solidFill>
              </a:rPr>
              <a:t> changes is seasonal variations of dynamics, which impact indirectly through chemistry.</a:t>
            </a:r>
            <a:endParaRPr dirty="0">
              <a:solidFill>
                <a:schemeClr val="dk1"/>
              </a:solidFill>
            </a:endParaRPr>
          </a:p>
          <a:p>
            <a:pPr marL="0" lvl="0" indent="0" rtl="0">
              <a:spcBef>
                <a:spcPts val="0"/>
              </a:spcBef>
              <a:spcAft>
                <a:spcPts val="0"/>
              </a:spcAft>
              <a:buNone/>
            </a:pPr>
            <a:endParaRPr dirty="0">
              <a:solidFill>
                <a:schemeClr val="dk1"/>
              </a:solidFill>
            </a:endParaRPr>
          </a:p>
          <a:p>
            <a:pPr marL="457200" lvl="0" indent="-317500" rtl="0">
              <a:spcBef>
                <a:spcPts val="0"/>
              </a:spcBef>
              <a:spcAft>
                <a:spcPts val="0"/>
              </a:spcAft>
              <a:buClr>
                <a:schemeClr val="dk1"/>
              </a:buClr>
              <a:buSzPts val="1400"/>
              <a:buChar char="●"/>
            </a:pPr>
            <a:r>
              <a:rPr lang="en-US" dirty="0">
                <a:solidFill>
                  <a:schemeClr val="dk1"/>
                </a:solidFill>
              </a:rPr>
              <a:t>Negative O</a:t>
            </a:r>
            <a:r>
              <a:rPr lang="en-US" baseline="-25000" dirty="0">
                <a:solidFill>
                  <a:schemeClr val="dk1"/>
                </a:solidFill>
              </a:rPr>
              <a:t>3</a:t>
            </a:r>
            <a:r>
              <a:rPr lang="en-US" dirty="0">
                <a:solidFill>
                  <a:schemeClr val="dk1"/>
                </a:solidFill>
              </a:rPr>
              <a:t> changes are the result of </a:t>
            </a:r>
            <a:r>
              <a:rPr lang="en-US" b="1" dirty="0">
                <a:solidFill>
                  <a:schemeClr val="dk1"/>
                </a:solidFill>
              </a:rPr>
              <a:t>transport slowdown </a:t>
            </a:r>
            <a:r>
              <a:rPr lang="en-US" b="1" dirty="0" smtClean="0">
                <a:solidFill>
                  <a:schemeClr val="dk1"/>
                </a:solidFill>
              </a:rPr>
              <a:t>or additional air mixing (positive </a:t>
            </a:r>
            <a:r>
              <a:rPr lang="en-US" b="1" dirty="0" err="1">
                <a:solidFill>
                  <a:schemeClr val="dk1"/>
                </a:solidFill>
              </a:rPr>
              <a:t>AoA</a:t>
            </a:r>
            <a:r>
              <a:rPr lang="en-US" b="1" dirty="0">
                <a:solidFill>
                  <a:schemeClr val="dk1"/>
                </a:solidFill>
              </a:rPr>
              <a:t> changes) </a:t>
            </a:r>
            <a:r>
              <a:rPr lang="en-US" dirty="0">
                <a:solidFill>
                  <a:schemeClr val="dk1"/>
                </a:solidFill>
              </a:rPr>
              <a:t>and thus longer residence time of N</a:t>
            </a:r>
            <a:r>
              <a:rPr lang="en-US" baseline="-25000" dirty="0">
                <a:solidFill>
                  <a:schemeClr val="dk1"/>
                </a:solidFill>
              </a:rPr>
              <a:t>2</a:t>
            </a:r>
            <a:r>
              <a:rPr lang="en-US" dirty="0">
                <a:solidFill>
                  <a:schemeClr val="dk1"/>
                </a:solidFill>
              </a:rPr>
              <a:t>O during </a:t>
            </a:r>
            <a:r>
              <a:rPr lang="en-US" b="1" dirty="0">
                <a:solidFill>
                  <a:schemeClr val="dk1"/>
                </a:solidFill>
              </a:rPr>
              <a:t>September, October</a:t>
            </a:r>
            <a:r>
              <a:rPr lang="en-US" dirty="0">
                <a:solidFill>
                  <a:schemeClr val="dk1"/>
                </a:solidFill>
              </a:rPr>
              <a:t>, with more intense </a:t>
            </a:r>
            <a:r>
              <a:rPr lang="en-US" dirty="0" err="1">
                <a:solidFill>
                  <a:schemeClr val="dk1"/>
                </a:solidFill>
              </a:rPr>
              <a:t>NO</a:t>
            </a:r>
            <a:r>
              <a:rPr lang="en-US" baseline="-25000" dirty="0" err="1">
                <a:solidFill>
                  <a:schemeClr val="dk1"/>
                </a:solidFill>
              </a:rPr>
              <a:t>y</a:t>
            </a:r>
            <a:r>
              <a:rPr lang="en-US" dirty="0">
                <a:solidFill>
                  <a:schemeClr val="dk1"/>
                </a:solidFill>
              </a:rPr>
              <a:t> production which effectively destroys O</a:t>
            </a:r>
            <a:r>
              <a:rPr lang="en-US" baseline="-25000" dirty="0">
                <a:solidFill>
                  <a:schemeClr val="dk1"/>
                </a:solidFill>
              </a:rPr>
              <a:t>3</a:t>
            </a:r>
            <a:r>
              <a:rPr lang="en-US" dirty="0">
                <a:solidFill>
                  <a:schemeClr val="dk1"/>
                </a:solidFill>
              </a:rPr>
              <a:t>.</a:t>
            </a:r>
            <a:endParaRPr dirty="0">
              <a:solidFill>
                <a:schemeClr val="dk1"/>
              </a:solidFill>
            </a:endParaRPr>
          </a:p>
          <a:p>
            <a:pPr marL="0" lvl="0" indent="0" rtl="0">
              <a:spcBef>
                <a:spcPts val="0"/>
              </a:spcBef>
              <a:spcAft>
                <a:spcPts val="0"/>
              </a:spcAft>
              <a:buNone/>
            </a:pPr>
            <a:endParaRPr dirty="0">
              <a:solidFill>
                <a:schemeClr val="dk1"/>
              </a:solidFill>
            </a:endParaRPr>
          </a:p>
          <a:p>
            <a:pPr marL="457200" lvl="0" indent="-317500" rtl="0">
              <a:spcBef>
                <a:spcPts val="0"/>
              </a:spcBef>
              <a:spcAft>
                <a:spcPts val="0"/>
              </a:spcAft>
              <a:buClr>
                <a:schemeClr val="dk1"/>
              </a:buClr>
              <a:buSzPts val="1400"/>
              <a:buChar char="●"/>
            </a:pPr>
            <a:r>
              <a:rPr lang="en-US" b="1" dirty="0">
                <a:solidFill>
                  <a:schemeClr val="dk1"/>
                </a:solidFill>
              </a:rPr>
              <a:t>Negative </a:t>
            </a:r>
            <a:r>
              <a:rPr lang="en-US" b="1" dirty="0" err="1">
                <a:solidFill>
                  <a:schemeClr val="dk1"/>
                </a:solidFill>
              </a:rPr>
              <a:t>AoA</a:t>
            </a:r>
            <a:r>
              <a:rPr lang="en-US" b="1" dirty="0">
                <a:solidFill>
                  <a:schemeClr val="dk1"/>
                </a:solidFill>
              </a:rPr>
              <a:t> trends during January, February</a:t>
            </a:r>
            <a:r>
              <a:rPr lang="en-US" dirty="0">
                <a:solidFill>
                  <a:schemeClr val="dk1"/>
                </a:solidFill>
              </a:rPr>
              <a:t>, which show more intense N</a:t>
            </a:r>
            <a:r>
              <a:rPr lang="en-US" baseline="-25000" dirty="0">
                <a:solidFill>
                  <a:schemeClr val="dk1"/>
                </a:solidFill>
              </a:rPr>
              <a:t>2</a:t>
            </a:r>
            <a:r>
              <a:rPr lang="en-US" dirty="0">
                <a:solidFill>
                  <a:schemeClr val="dk1"/>
                </a:solidFill>
              </a:rPr>
              <a:t>O transport, do not produce enough </a:t>
            </a:r>
            <a:r>
              <a:rPr lang="en-US" dirty="0" err="1">
                <a:solidFill>
                  <a:schemeClr val="dk1"/>
                </a:solidFill>
              </a:rPr>
              <a:t>NO</a:t>
            </a:r>
            <a:r>
              <a:rPr lang="en-US" baseline="-25000" dirty="0" err="1">
                <a:solidFill>
                  <a:schemeClr val="dk1"/>
                </a:solidFill>
              </a:rPr>
              <a:t>y</a:t>
            </a:r>
            <a:r>
              <a:rPr lang="en-US" dirty="0">
                <a:solidFill>
                  <a:schemeClr val="dk1"/>
                </a:solidFill>
              </a:rPr>
              <a:t> (via N</a:t>
            </a:r>
            <a:r>
              <a:rPr lang="en-US" baseline="-25000" dirty="0">
                <a:solidFill>
                  <a:schemeClr val="dk1"/>
                </a:solidFill>
              </a:rPr>
              <a:t>2</a:t>
            </a:r>
            <a:r>
              <a:rPr lang="en-US" dirty="0">
                <a:solidFill>
                  <a:schemeClr val="dk1"/>
                </a:solidFill>
              </a:rPr>
              <a:t>O + O(</a:t>
            </a:r>
            <a:r>
              <a:rPr lang="en-US" baseline="30000" dirty="0">
                <a:solidFill>
                  <a:schemeClr val="dk1"/>
                </a:solidFill>
              </a:rPr>
              <a:t>1</a:t>
            </a:r>
            <a:r>
              <a:rPr lang="en-US" dirty="0">
                <a:solidFill>
                  <a:schemeClr val="dk1"/>
                </a:solidFill>
              </a:rPr>
              <a:t>D)) to further destroy O</a:t>
            </a:r>
            <a:r>
              <a:rPr lang="en-US" baseline="-25000" dirty="0">
                <a:solidFill>
                  <a:schemeClr val="dk1"/>
                </a:solidFill>
              </a:rPr>
              <a:t>3</a:t>
            </a:r>
            <a:r>
              <a:rPr lang="en-US" dirty="0">
                <a:solidFill>
                  <a:schemeClr val="dk1"/>
                </a:solidFill>
              </a:rPr>
              <a:t>.</a:t>
            </a:r>
            <a:endParaRPr dirty="0">
              <a:solidFill>
                <a:schemeClr val="dk1"/>
              </a:solidFill>
            </a:endParaRPr>
          </a:p>
          <a:p>
            <a:pPr marL="0" lvl="0" indent="0" rtl="0">
              <a:spcBef>
                <a:spcPts val="0"/>
              </a:spcBef>
              <a:spcAft>
                <a:spcPts val="0"/>
              </a:spcAft>
              <a:buClr>
                <a:schemeClr val="dk1"/>
              </a:buClr>
              <a:buSzPts val="1100"/>
              <a:buFont typeface="Arial"/>
              <a:buNone/>
            </a:pPr>
            <a:endParaRPr dirty="0">
              <a:solidFill>
                <a:schemeClr val="dk1"/>
              </a:solidFill>
            </a:endParaRPr>
          </a:p>
          <a:p>
            <a:pPr marL="457200" lvl="0" indent="-317500" rtl="0">
              <a:spcBef>
                <a:spcPts val="0"/>
              </a:spcBef>
              <a:spcAft>
                <a:spcPts val="0"/>
              </a:spcAft>
              <a:buClr>
                <a:schemeClr val="dk1"/>
              </a:buClr>
              <a:buSzPts val="1400"/>
              <a:buChar char="●"/>
            </a:pPr>
            <a:r>
              <a:rPr lang="en-US" dirty="0" smtClean="0">
                <a:solidFill>
                  <a:schemeClr val="dk1"/>
                </a:solidFill>
              </a:rPr>
              <a:t>Negative </a:t>
            </a:r>
            <a:r>
              <a:rPr lang="en-US" dirty="0" err="1">
                <a:solidFill>
                  <a:schemeClr val="dk1"/>
                </a:solidFill>
              </a:rPr>
              <a:t>AoA</a:t>
            </a:r>
            <a:r>
              <a:rPr lang="en-US" dirty="0">
                <a:solidFill>
                  <a:schemeClr val="dk1"/>
                </a:solidFill>
              </a:rPr>
              <a:t> changes during winter and positive </a:t>
            </a:r>
            <a:r>
              <a:rPr lang="en-US" dirty="0" err="1">
                <a:solidFill>
                  <a:schemeClr val="dk1"/>
                </a:solidFill>
              </a:rPr>
              <a:t>AoA</a:t>
            </a:r>
            <a:r>
              <a:rPr lang="en-US" dirty="0">
                <a:solidFill>
                  <a:schemeClr val="dk1"/>
                </a:solidFill>
              </a:rPr>
              <a:t> changes during autumn on average show insignificant (negative) changes. But due to non-linearity between </a:t>
            </a:r>
            <a:r>
              <a:rPr lang="en-US" dirty="0" err="1">
                <a:solidFill>
                  <a:schemeClr val="dk1"/>
                </a:solidFill>
              </a:rPr>
              <a:t>AoA</a:t>
            </a:r>
            <a:r>
              <a:rPr lang="en-US" dirty="0">
                <a:solidFill>
                  <a:schemeClr val="dk1"/>
                </a:solidFill>
              </a:rPr>
              <a:t> and N</a:t>
            </a:r>
            <a:r>
              <a:rPr lang="en-US" baseline="-25000" dirty="0">
                <a:solidFill>
                  <a:schemeClr val="dk1"/>
                </a:solidFill>
              </a:rPr>
              <a:t>2</a:t>
            </a:r>
            <a:r>
              <a:rPr lang="en-US" dirty="0">
                <a:solidFill>
                  <a:schemeClr val="dk1"/>
                </a:solidFill>
              </a:rPr>
              <a:t>O, N</a:t>
            </a:r>
            <a:r>
              <a:rPr lang="en-US" baseline="-25000" dirty="0">
                <a:solidFill>
                  <a:schemeClr val="dk1"/>
                </a:solidFill>
              </a:rPr>
              <a:t>2</a:t>
            </a:r>
            <a:r>
              <a:rPr lang="en-US" dirty="0">
                <a:solidFill>
                  <a:schemeClr val="dk1"/>
                </a:solidFill>
              </a:rPr>
              <a:t>O on average </a:t>
            </a:r>
            <a:r>
              <a:rPr lang="en-US" dirty="0" smtClean="0">
                <a:solidFill>
                  <a:schemeClr val="dk1"/>
                </a:solidFill>
              </a:rPr>
              <a:t>decreases.   </a:t>
            </a:r>
            <a:endParaRPr dirty="0">
              <a:solidFill>
                <a:schemeClr val="dk1"/>
              </a:solidFill>
            </a:endParaRPr>
          </a:p>
          <a:p>
            <a:pPr marL="0" lvl="0" indent="0" rtl="0">
              <a:spcBef>
                <a:spcPts val="0"/>
              </a:spcBef>
              <a:spcAft>
                <a:spcPts val="0"/>
              </a:spcAft>
              <a:buClr>
                <a:schemeClr val="dk1"/>
              </a:buClr>
              <a:buSzPts val="1100"/>
              <a:buFont typeface="Arial"/>
              <a:buNone/>
            </a:pPr>
            <a:endParaRPr dirty="0">
              <a:solidFill>
                <a:schemeClr val="dk1"/>
              </a:solidFill>
            </a:endParaRPr>
          </a:p>
          <a:p>
            <a:pPr marL="457200" lvl="0" indent="-317500" rtl="0">
              <a:spcBef>
                <a:spcPts val="0"/>
              </a:spcBef>
              <a:spcAft>
                <a:spcPts val="0"/>
              </a:spcAft>
              <a:buClr>
                <a:schemeClr val="dk1"/>
              </a:buClr>
              <a:buSzPts val="1400"/>
              <a:buChar char="●"/>
            </a:pPr>
            <a:r>
              <a:rPr lang="en-US" dirty="0">
                <a:solidFill>
                  <a:schemeClr val="dk1"/>
                </a:solidFill>
              </a:rPr>
              <a:t>Regarding N</a:t>
            </a:r>
            <a:r>
              <a:rPr lang="en-US" baseline="-25000" dirty="0">
                <a:solidFill>
                  <a:schemeClr val="dk1"/>
                </a:solidFill>
              </a:rPr>
              <a:t>2</a:t>
            </a:r>
            <a:r>
              <a:rPr lang="en-US" dirty="0">
                <a:solidFill>
                  <a:schemeClr val="dk1"/>
                </a:solidFill>
              </a:rPr>
              <a:t>O changes in the tropical mid-stratosphere:</a:t>
            </a:r>
            <a:endParaRPr dirty="0">
              <a:solidFill>
                <a:schemeClr val="dk1"/>
              </a:solidFill>
            </a:endParaRPr>
          </a:p>
          <a:p>
            <a:pPr marL="914400" lvl="1" indent="-317500" rtl="0">
              <a:spcBef>
                <a:spcPts val="0"/>
              </a:spcBef>
              <a:spcAft>
                <a:spcPts val="0"/>
              </a:spcAft>
              <a:buClr>
                <a:schemeClr val="dk1"/>
              </a:buClr>
              <a:buSzPts val="1400"/>
              <a:buChar char="○"/>
            </a:pPr>
            <a:r>
              <a:rPr lang="en-US" dirty="0">
                <a:solidFill>
                  <a:schemeClr val="dk1"/>
                </a:solidFill>
              </a:rPr>
              <a:t>N</a:t>
            </a:r>
            <a:r>
              <a:rPr lang="en-US" baseline="-25000" dirty="0">
                <a:solidFill>
                  <a:schemeClr val="dk1"/>
                </a:solidFill>
              </a:rPr>
              <a:t>2</a:t>
            </a:r>
            <a:r>
              <a:rPr lang="en-US" dirty="0">
                <a:solidFill>
                  <a:schemeClr val="dk1"/>
                </a:solidFill>
              </a:rPr>
              <a:t>O and O</a:t>
            </a:r>
            <a:r>
              <a:rPr lang="en-US" baseline="-25000" dirty="0">
                <a:solidFill>
                  <a:schemeClr val="dk1"/>
                </a:solidFill>
              </a:rPr>
              <a:t>3 </a:t>
            </a:r>
            <a:r>
              <a:rPr lang="en-US" dirty="0">
                <a:solidFill>
                  <a:schemeClr val="dk1"/>
                </a:solidFill>
              </a:rPr>
              <a:t>highly correlate: more  transported N</a:t>
            </a:r>
            <a:r>
              <a:rPr lang="en-US" baseline="-25000" dirty="0">
                <a:solidFill>
                  <a:schemeClr val="dk1"/>
                </a:solidFill>
              </a:rPr>
              <a:t>2</a:t>
            </a:r>
            <a:r>
              <a:rPr lang="en-US" dirty="0">
                <a:solidFill>
                  <a:schemeClr val="dk1"/>
                </a:solidFill>
              </a:rPr>
              <a:t>O with its shorter residence time produces less </a:t>
            </a:r>
            <a:r>
              <a:rPr lang="en-US" dirty="0" err="1">
                <a:solidFill>
                  <a:schemeClr val="dk1"/>
                </a:solidFill>
              </a:rPr>
              <a:t>NO</a:t>
            </a:r>
            <a:r>
              <a:rPr lang="en-US" baseline="-25000" dirty="0" err="1">
                <a:solidFill>
                  <a:schemeClr val="dk1"/>
                </a:solidFill>
              </a:rPr>
              <a:t>y</a:t>
            </a:r>
            <a:r>
              <a:rPr lang="en-US" dirty="0">
                <a:solidFill>
                  <a:schemeClr val="dk1"/>
                </a:solidFill>
              </a:rPr>
              <a:t> to further destroy O</a:t>
            </a:r>
            <a:r>
              <a:rPr lang="en-US" baseline="-25000" dirty="0">
                <a:solidFill>
                  <a:schemeClr val="dk1"/>
                </a:solidFill>
              </a:rPr>
              <a:t>3</a:t>
            </a:r>
            <a:r>
              <a:rPr lang="en-US" dirty="0">
                <a:solidFill>
                  <a:schemeClr val="dk1"/>
                </a:solidFill>
              </a:rPr>
              <a:t> and vice versa, less transported N</a:t>
            </a:r>
            <a:r>
              <a:rPr lang="en-US" baseline="-25000" dirty="0">
                <a:solidFill>
                  <a:schemeClr val="dk1"/>
                </a:solidFill>
              </a:rPr>
              <a:t>2</a:t>
            </a:r>
            <a:r>
              <a:rPr lang="en-US" dirty="0">
                <a:solidFill>
                  <a:schemeClr val="dk1"/>
                </a:solidFill>
              </a:rPr>
              <a:t>O means less O</a:t>
            </a:r>
            <a:r>
              <a:rPr lang="en-US" baseline="-25000" dirty="0">
                <a:solidFill>
                  <a:schemeClr val="dk1"/>
                </a:solidFill>
              </a:rPr>
              <a:t>3</a:t>
            </a:r>
            <a:r>
              <a:rPr lang="en-US" dirty="0">
                <a:solidFill>
                  <a:schemeClr val="dk1"/>
                </a:solidFill>
              </a:rPr>
              <a:t>.</a:t>
            </a:r>
            <a:endParaRPr sz="1800" dirty="0">
              <a:solidFill>
                <a:schemeClr val="dk1"/>
              </a:solidFill>
            </a:endParaRPr>
          </a:p>
          <a:p>
            <a:pPr marL="0" lvl="0" indent="0">
              <a:spcBef>
                <a:spcPts val="0"/>
              </a:spcBef>
              <a:spcAft>
                <a:spcPts val="0"/>
              </a:spcAft>
              <a:buNone/>
            </a:pPr>
            <a:endParaRPr dirty="0"/>
          </a:p>
        </p:txBody>
      </p:sp>
      <p:pic>
        <p:nvPicPr>
          <p:cNvPr id="987" name="Google Shape;987;p99"/>
          <p:cNvPicPr preferRelativeResize="0"/>
          <p:nvPr/>
        </p:nvPicPr>
        <p:blipFill rotWithShape="1">
          <a:blip r:embed="rId3">
            <a:alphaModFix/>
          </a:blip>
          <a:srcRect l="49140"/>
          <a:stretch/>
        </p:blipFill>
        <p:spPr>
          <a:xfrm>
            <a:off x="6435025" y="3528275"/>
            <a:ext cx="2082898" cy="1556753"/>
          </a:xfrm>
          <a:prstGeom prst="rect">
            <a:avLst/>
          </a:prstGeom>
          <a:noFill/>
          <a:ln>
            <a:noFill/>
          </a:ln>
        </p:spPr>
      </p:pic>
      <p:sp>
        <p:nvSpPr>
          <p:cNvPr id="988" name="Google Shape;988;p99">
            <a:hlinkClick r:id="" action="ppaction://hlinkshowjump?jump=nextslide"/>
          </p:cNvPr>
          <p:cNvSpPr/>
          <p:nvPr/>
        </p:nvSpPr>
        <p:spPr>
          <a:xfrm>
            <a:off x="842027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9" name="Google Shape;989;p99">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0" name="Google Shape;990;p99"/>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21</a:t>
            </a:fld>
            <a:endParaRPr sz="1800"/>
          </a:p>
        </p:txBody>
      </p:sp>
      <p:pic>
        <p:nvPicPr>
          <p:cNvPr id="991" name="Google Shape;991;p99"/>
          <p:cNvPicPr preferRelativeResize="0"/>
          <p:nvPr/>
        </p:nvPicPr>
        <p:blipFill rotWithShape="1">
          <a:blip r:embed="rId4">
            <a:alphaModFix/>
          </a:blip>
          <a:srcRect l="9449" r="70162" b="4470"/>
          <a:stretch/>
        </p:blipFill>
        <p:spPr>
          <a:xfrm>
            <a:off x="7780325" y="471404"/>
            <a:ext cx="1222832" cy="1562697"/>
          </a:xfrm>
          <a:prstGeom prst="rect">
            <a:avLst/>
          </a:prstGeom>
          <a:noFill/>
          <a:ln>
            <a:noFill/>
          </a:ln>
        </p:spPr>
      </p:pic>
      <p:pic>
        <p:nvPicPr>
          <p:cNvPr id="992" name="Google Shape;992;p99"/>
          <p:cNvPicPr preferRelativeResize="0"/>
          <p:nvPr/>
        </p:nvPicPr>
        <p:blipFill rotWithShape="1">
          <a:blip r:embed="rId5">
            <a:alphaModFix/>
          </a:blip>
          <a:srcRect l="8800" r="70244" b="3428"/>
          <a:stretch/>
        </p:blipFill>
        <p:spPr>
          <a:xfrm>
            <a:off x="6204050" y="425925"/>
            <a:ext cx="1311371" cy="1648301"/>
          </a:xfrm>
          <a:prstGeom prst="rect">
            <a:avLst/>
          </a:prstGeom>
          <a:noFill/>
          <a:ln>
            <a:noFill/>
          </a:ln>
        </p:spPr>
      </p:pic>
      <p:sp>
        <p:nvSpPr>
          <p:cNvPr id="993" name="Google Shape;993;p99"/>
          <p:cNvSpPr txBox="1"/>
          <p:nvPr/>
        </p:nvSpPr>
        <p:spPr>
          <a:xfrm>
            <a:off x="6380775" y="547175"/>
            <a:ext cx="20829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t>Sep                                                 Oct </a:t>
            </a:r>
            <a:endParaRPr sz="800"/>
          </a:p>
        </p:txBody>
      </p:sp>
      <p:pic>
        <p:nvPicPr>
          <p:cNvPr id="994" name="Google Shape;994;p99"/>
          <p:cNvPicPr preferRelativeResize="0"/>
          <p:nvPr/>
        </p:nvPicPr>
        <p:blipFill rotWithShape="1">
          <a:blip r:embed="rId6">
            <a:alphaModFix/>
          </a:blip>
          <a:srcRect l="9404" r="70357" b="3984"/>
          <a:stretch/>
        </p:blipFill>
        <p:spPr>
          <a:xfrm>
            <a:off x="6254576" y="1994975"/>
            <a:ext cx="1222815" cy="1582277"/>
          </a:xfrm>
          <a:prstGeom prst="rect">
            <a:avLst/>
          </a:prstGeom>
          <a:noFill/>
          <a:ln>
            <a:noFill/>
          </a:ln>
        </p:spPr>
      </p:pic>
      <p:pic>
        <p:nvPicPr>
          <p:cNvPr id="995" name="Google Shape;995;p99"/>
          <p:cNvPicPr preferRelativeResize="0"/>
          <p:nvPr/>
        </p:nvPicPr>
        <p:blipFill rotWithShape="1">
          <a:blip r:embed="rId7">
            <a:alphaModFix/>
          </a:blip>
          <a:srcRect l="9404" r="70358" b="4543"/>
          <a:stretch/>
        </p:blipFill>
        <p:spPr>
          <a:xfrm>
            <a:off x="7707850" y="1972800"/>
            <a:ext cx="1258851" cy="1619393"/>
          </a:xfrm>
          <a:prstGeom prst="rect">
            <a:avLst/>
          </a:prstGeom>
          <a:noFill/>
          <a:ln>
            <a:noFill/>
          </a:ln>
        </p:spPr>
      </p:pic>
      <p:sp>
        <p:nvSpPr>
          <p:cNvPr id="996" name="Google Shape;996;p99"/>
          <p:cNvSpPr txBox="1"/>
          <p:nvPr/>
        </p:nvSpPr>
        <p:spPr>
          <a:xfrm>
            <a:off x="6380775" y="2097075"/>
            <a:ext cx="20829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t>Jan                                                 Feb</a:t>
            </a:r>
            <a:endParaRPr sz="800"/>
          </a:p>
        </p:txBody>
      </p:sp>
      <p:pic>
        <p:nvPicPr>
          <p:cNvPr id="997" name="Google Shape;997;p99">
            <a:hlinkClick r:id="rId8" action="ppaction://hlinksldjump"/>
          </p:cNvPr>
          <p:cNvPicPr preferRelativeResize="0"/>
          <p:nvPr/>
        </p:nvPicPr>
        <p:blipFill>
          <a:blip r:embed="rId9">
            <a:alphaModFix/>
          </a:blip>
          <a:stretch>
            <a:fillRect/>
          </a:stretch>
        </p:blipFill>
        <p:spPr>
          <a:xfrm>
            <a:off x="26513" y="9975"/>
            <a:ext cx="310475" cy="310475"/>
          </a:xfrm>
          <a:prstGeom prst="rect">
            <a:avLst/>
          </a:prstGeom>
          <a:noFill/>
          <a:ln>
            <a:noFill/>
          </a:ln>
        </p:spPr>
      </p:pic>
      <p:sp>
        <p:nvSpPr>
          <p:cNvPr id="998" name="Google Shape;998;p99"/>
          <p:cNvSpPr txBox="1"/>
          <p:nvPr/>
        </p:nvSpPr>
        <p:spPr>
          <a:xfrm>
            <a:off x="11613" y="3429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chemeClr val="hlink"/>
                </a:solidFill>
                <a:uFill>
                  <a:noFill/>
                </a:uFill>
                <a:hlinkClick r:id="rId10" action="ppaction://hlinksldjump"/>
              </a:rPr>
              <a:t>VI</a:t>
            </a:r>
            <a:endParaRPr b="1">
              <a:solidFill>
                <a:srgbClr val="00D1D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01"/>
          <p:cNvSpPr txBox="1">
            <a:spLocks noGrp="1"/>
          </p:cNvSpPr>
          <p:nvPr>
            <p:ph type="title"/>
          </p:nvPr>
        </p:nvSpPr>
        <p:spPr>
          <a:xfrm>
            <a:off x="517650" y="216375"/>
            <a:ext cx="8244600" cy="626700"/>
          </a:xfrm>
          <a:prstGeom prst="rect">
            <a:avLst/>
          </a:prstGeom>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b="1"/>
              <a:t>Still have some questions? </a:t>
            </a:r>
            <a:endParaRPr b="1"/>
          </a:p>
          <a:p>
            <a:pPr marL="0" lvl="0" indent="0" algn="ctr">
              <a:spcBef>
                <a:spcPts val="0"/>
              </a:spcBef>
              <a:spcAft>
                <a:spcPts val="0"/>
              </a:spcAft>
              <a:buNone/>
            </a:pPr>
            <a:r>
              <a:rPr lang="en-US" b="1"/>
              <a:t>There are some additional backup slides.</a:t>
            </a:r>
            <a:endParaRPr b="1"/>
          </a:p>
        </p:txBody>
      </p:sp>
      <p:sp>
        <p:nvSpPr>
          <p:cNvPr id="1022" name="Google Shape;1022;p101"/>
          <p:cNvSpPr txBox="1">
            <a:spLocks noGrp="1"/>
          </p:cNvSpPr>
          <p:nvPr>
            <p:ph type="body" idx="1"/>
          </p:nvPr>
        </p:nvSpPr>
        <p:spPr>
          <a:xfrm>
            <a:off x="311750" y="933700"/>
            <a:ext cx="8519700" cy="3720900"/>
          </a:xfrm>
          <a:prstGeom prst="rect">
            <a:avLst/>
          </a:prstGeom>
        </p:spPr>
        <p:txBody>
          <a:bodyPr spcFirstLastPara="1" wrap="square" lIns="91425" tIns="91425" rIns="91425" bIns="91425" anchor="ctr" anchorCtr="0">
            <a:noAutofit/>
          </a:bodyPr>
          <a:lstStyle/>
          <a:p>
            <a:pPr marL="457200" lvl="0" indent="-317500" rtl="0">
              <a:spcBef>
                <a:spcPts val="0"/>
              </a:spcBef>
              <a:spcAft>
                <a:spcPts val="0"/>
              </a:spcAft>
              <a:buSzPts val="1400"/>
              <a:buChar char="●"/>
            </a:pPr>
            <a:r>
              <a:rPr lang="en-US" dirty="0">
                <a:uFill>
                  <a:noFill/>
                </a:uFill>
                <a:hlinkClick r:id="rId3" action="ppaction://hlinksldjump"/>
              </a:rPr>
              <a:t>More about SCIAMACHY and TOMCAT</a:t>
            </a:r>
            <a:endParaRPr dirty="0"/>
          </a:p>
          <a:p>
            <a:pPr marL="457200" lvl="0" indent="-317500" rtl="0">
              <a:spcBef>
                <a:spcPts val="0"/>
              </a:spcBef>
              <a:spcAft>
                <a:spcPts val="0"/>
              </a:spcAft>
              <a:buSzPts val="1400"/>
              <a:buChar char="●"/>
            </a:pPr>
            <a:r>
              <a:rPr lang="en-US" dirty="0">
                <a:uFill>
                  <a:noFill/>
                </a:uFill>
                <a:hlinkClick r:id="rId4" action="ppaction://hlinksldjump"/>
              </a:rPr>
              <a:t>Comparison of SLIMCAT and SCIAMACHY O</a:t>
            </a:r>
            <a:r>
              <a:rPr lang="en-US" baseline="-25000" dirty="0">
                <a:uFill>
                  <a:noFill/>
                </a:uFill>
                <a:hlinkClick r:id="rId4" action="ppaction://hlinksldjump"/>
              </a:rPr>
              <a:t>3 </a:t>
            </a:r>
            <a:r>
              <a:rPr lang="en-US" dirty="0">
                <a:uFill>
                  <a:noFill/>
                </a:uFill>
                <a:hlinkClick r:id="rId4" action="ppaction://hlinksldjump"/>
              </a:rPr>
              <a:t>&amp;</a:t>
            </a:r>
            <a:r>
              <a:rPr lang="en-US" baseline="-25000" dirty="0">
                <a:uFill>
                  <a:noFill/>
                </a:uFill>
                <a:hlinkClick r:id="rId4" action="ppaction://hlinksldjump"/>
              </a:rPr>
              <a:t> </a:t>
            </a:r>
            <a:r>
              <a:rPr lang="en-US" dirty="0">
                <a:uFill>
                  <a:noFill/>
                </a:uFill>
                <a:hlinkClick r:id="rId4" action="ppaction://hlinksldjump"/>
              </a:rPr>
              <a:t>NO</a:t>
            </a:r>
            <a:r>
              <a:rPr lang="en-US" baseline="-25000" dirty="0">
                <a:uFill>
                  <a:noFill/>
                </a:uFill>
                <a:hlinkClick r:id="rId4" action="ppaction://hlinksldjump"/>
              </a:rPr>
              <a:t>2</a:t>
            </a:r>
            <a:endParaRPr baseline="-25000" dirty="0"/>
          </a:p>
          <a:p>
            <a:pPr marL="457200" lvl="0" indent="-317500" rtl="0">
              <a:spcBef>
                <a:spcPts val="0"/>
              </a:spcBef>
              <a:spcAft>
                <a:spcPts val="0"/>
              </a:spcAft>
              <a:buSzPts val="1400"/>
              <a:buChar char="●"/>
            </a:pPr>
            <a:r>
              <a:rPr lang="en-US" dirty="0">
                <a:uFill>
                  <a:noFill/>
                </a:uFill>
                <a:hlinkClick r:id="rId5" action="ppaction://hlinksldjump"/>
              </a:rPr>
              <a:t>Multivariate linear regression</a:t>
            </a:r>
            <a:endParaRPr baseline="-25000" dirty="0"/>
          </a:p>
          <a:p>
            <a:pPr marL="457200" lvl="0" indent="-317500" rtl="0">
              <a:spcBef>
                <a:spcPts val="0"/>
              </a:spcBef>
              <a:spcAft>
                <a:spcPts val="0"/>
              </a:spcAft>
              <a:buSzPts val="1400"/>
              <a:buChar char="●"/>
            </a:pPr>
            <a:r>
              <a:rPr lang="en-US" dirty="0">
                <a:uFill>
                  <a:noFill/>
                </a:uFill>
                <a:hlinkClick r:id="rId6" action="ppaction://hlinksldjump"/>
              </a:rPr>
              <a:t>Why AoA-N</a:t>
            </a:r>
            <a:r>
              <a:rPr lang="en-US" baseline="-25000" dirty="0">
                <a:uFill>
                  <a:noFill/>
                </a:uFill>
                <a:hlinkClick r:id="rId6" action="ppaction://hlinksldjump"/>
              </a:rPr>
              <a:t>2</a:t>
            </a:r>
            <a:r>
              <a:rPr lang="en-US" dirty="0">
                <a:uFill>
                  <a:noFill/>
                </a:uFill>
                <a:hlinkClick r:id="rId6" action="ppaction://hlinksldjump"/>
              </a:rPr>
              <a:t>O trends in tropical mid-stratosphere are not straightforward?</a:t>
            </a:r>
            <a:endParaRPr dirty="0"/>
          </a:p>
          <a:p>
            <a:pPr marL="0" lvl="0" indent="0" rtl="0">
              <a:spcBef>
                <a:spcPts val="0"/>
              </a:spcBef>
              <a:spcAft>
                <a:spcPts val="0"/>
              </a:spcAft>
              <a:buNone/>
            </a:pPr>
            <a:endParaRPr dirty="0"/>
          </a:p>
          <a:p>
            <a:pPr marL="457200" lvl="0" indent="-317500" rtl="0">
              <a:spcBef>
                <a:spcPts val="0"/>
              </a:spcBef>
              <a:spcAft>
                <a:spcPts val="0"/>
              </a:spcAft>
              <a:buSzPts val="1400"/>
              <a:buChar char="●"/>
            </a:pPr>
            <a:r>
              <a:rPr lang="en-US" dirty="0" err="1">
                <a:uFill>
                  <a:noFill/>
                </a:uFill>
                <a:hlinkClick r:id="rId7" action="ppaction://hlinksldjump"/>
              </a:rPr>
              <a:t>AoA</a:t>
            </a:r>
            <a:r>
              <a:rPr lang="en-US" dirty="0">
                <a:uFill>
                  <a:noFill/>
                </a:uFill>
                <a:hlinkClick r:id="rId7" action="ppaction://hlinksldjump"/>
              </a:rPr>
              <a:t> seasonal distribution averaged for 2004-2012</a:t>
            </a:r>
            <a:endParaRPr dirty="0"/>
          </a:p>
          <a:p>
            <a:pPr marL="457200" lvl="0" indent="-317500" rtl="0">
              <a:spcBef>
                <a:spcPts val="0"/>
              </a:spcBef>
              <a:spcAft>
                <a:spcPts val="0"/>
              </a:spcAft>
              <a:buSzPts val="1400"/>
              <a:buChar char="●"/>
            </a:pPr>
            <a:r>
              <a:rPr lang="en-US" dirty="0">
                <a:uFill>
                  <a:noFill/>
                </a:uFill>
                <a:hlinkClick r:id="rId8" action="ppaction://hlinksldjump"/>
              </a:rPr>
              <a:t>N</a:t>
            </a:r>
            <a:r>
              <a:rPr lang="en-US" baseline="-25000" dirty="0">
                <a:uFill>
                  <a:noFill/>
                </a:uFill>
                <a:hlinkClick r:id="rId8" action="ppaction://hlinksldjump"/>
              </a:rPr>
              <a:t>2</a:t>
            </a:r>
            <a:r>
              <a:rPr lang="en-US" dirty="0">
                <a:uFill>
                  <a:noFill/>
                </a:uFill>
                <a:hlinkClick r:id="rId8" action="ppaction://hlinksldjump"/>
              </a:rPr>
              <a:t>O seasonal distribution averaged for 2004-2012</a:t>
            </a:r>
            <a:endParaRPr dirty="0"/>
          </a:p>
          <a:p>
            <a:pPr marL="457200" lvl="0" indent="-317500" rtl="0">
              <a:spcBef>
                <a:spcPts val="0"/>
              </a:spcBef>
              <a:spcAft>
                <a:spcPts val="0"/>
              </a:spcAft>
              <a:buSzPts val="1400"/>
              <a:buChar char="●"/>
            </a:pPr>
            <a:r>
              <a:rPr lang="en-US" dirty="0">
                <a:uFill>
                  <a:noFill/>
                </a:uFill>
                <a:hlinkClick r:id="rId9" action="ppaction://hlinksldjump"/>
              </a:rPr>
              <a:t>N</a:t>
            </a:r>
            <a:r>
              <a:rPr lang="en-US" baseline="-25000" dirty="0">
                <a:uFill>
                  <a:noFill/>
                </a:uFill>
                <a:hlinkClick r:id="rId9" action="ppaction://hlinksldjump"/>
              </a:rPr>
              <a:t>2</a:t>
            </a:r>
            <a:r>
              <a:rPr lang="en-US" dirty="0">
                <a:uFill>
                  <a:noFill/>
                </a:uFill>
                <a:hlinkClick r:id="rId9" action="ppaction://hlinksldjump"/>
              </a:rPr>
              <a:t>O-AoA seasonal distribution averaged for 2004-2012</a:t>
            </a:r>
            <a:endParaRPr dirty="0"/>
          </a:p>
          <a:p>
            <a:pPr marL="0" lvl="0" indent="0" rtl="0">
              <a:spcBef>
                <a:spcPts val="0"/>
              </a:spcBef>
              <a:spcAft>
                <a:spcPts val="0"/>
              </a:spcAft>
              <a:buNone/>
            </a:pPr>
            <a:endParaRPr dirty="0"/>
          </a:p>
          <a:p>
            <a:pPr marL="457200" lvl="0" indent="-317500" rtl="0">
              <a:spcBef>
                <a:spcPts val="0"/>
              </a:spcBef>
              <a:spcAft>
                <a:spcPts val="0"/>
              </a:spcAft>
              <a:buSzPts val="1400"/>
              <a:buChar char="●"/>
            </a:pPr>
            <a:r>
              <a:rPr lang="en-US" dirty="0">
                <a:uFill>
                  <a:noFill/>
                </a:uFill>
                <a:hlinkClick r:id="rId10" action="ppaction://hlinksldjump"/>
              </a:rPr>
              <a:t>N</a:t>
            </a:r>
            <a:r>
              <a:rPr lang="en-US" baseline="-25000" dirty="0">
                <a:uFill>
                  <a:noFill/>
                </a:uFill>
                <a:hlinkClick r:id="rId10" action="ppaction://hlinksldjump"/>
              </a:rPr>
              <a:t>2</a:t>
            </a:r>
            <a:r>
              <a:rPr lang="en-US" dirty="0">
                <a:uFill>
                  <a:noFill/>
                </a:uFill>
                <a:hlinkClick r:id="rId10" action="ppaction://hlinksldjump"/>
              </a:rPr>
              <a:t>O-AoA time series</a:t>
            </a:r>
            <a:endParaRPr dirty="0"/>
          </a:p>
          <a:p>
            <a:pPr marL="457200" lvl="0" indent="-317500" rtl="0">
              <a:spcBef>
                <a:spcPts val="0"/>
              </a:spcBef>
              <a:spcAft>
                <a:spcPts val="0"/>
              </a:spcAft>
              <a:buSzPts val="1400"/>
              <a:buChar char="●"/>
            </a:pPr>
            <a:r>
              <a:rPr lang="en-US" dirty="0">
                <a:uFill>
                  <a:noFill/>
                </a:uFill>
                <a:hlinkClick r:id="rId11" action="ppaction://hlinksldjump"/>
              </a:rPr>
              <a:t>N</a:t>
            </a:r>
            <a:r>
              <a:rPr lang="en-US" baseline="-25000" dirty="0">
                <a:uFill>
                  <a:noFill/>
                </a:uFill>
                <a:hlinkClick r:id="rId11" action="ppaction://hlinksldjump"/>
              </a:rPr>
              <a:t>2</a:t>
            </a:r>
            <a:r>
              <a:rPr lang="en-US" dirty="0">
                <a:uFill>
                  <a:noFill/>
                </a:uFill>
                <a:hlinkClick r:id="rId11" action="ppaction://hlinksldjump"/>
              </a:rPr>
              <a:t>O seasonal loss</a:t>
            </a:r>
            <a:endParaRPr dirty="0"/>
          </a:p>
          <a:p>
            <a:pPr marL="457200" lvl="0" indent="-317500" rtl="0">
              <a:spcBef>
                <a:spcPts val="0"/>
              </a:spcBef>
              <a:spcAft>
                <a:spcPts val="0"/>
              </a:spcAft>
              <a:buSzPts val="1400"/>
              <a:buChar char="●"/>
            </a:pPr>
            <a:r>
              <a:rPr lang="en-US" dirty="0">
                <a:uFill>
                  <a:noFill/>
                </a:uFill>
                <a:hlinkClick r:id="rId12" action="ppaction://hlinksldjump"/>
              </a:rPr>
              <a:t>N</a:t>
            </a:r>
            <a:r>
              <a:rPr lang="en-US" baseline="-25000" dirty="0">
                <a:uFill>
                  <a:noFill/>
                </a:uFill>
                <a:hlinkClick r:id="rId12" action="ppaction://hlinksldjump"/>
              </a:rPr>
              <a:t>2</a:t>
            </a:r>
            <a:r>
              <a:rPr lang="en-US" dirty="0">
                <a:uFill>
                  <a:noFill/>
                </a:uFill>
                <a:hlinkClick r:id="rId12" action="ppaction://hlinksldjump"/>
              </a:rPr>
              <a:t>O-O</a:t>
            </a:r>
            <a:r>
              <a:rPr lang="en-US" baseline="-25000" dirty="0">
                <a:uFill>
                  <a:noFill/>
                </a:uFill>
                <a:hlinkClick r:id="rId12" action="ppaction://hlinksldjump"/>
              </a:rPr>
              <a:t>3 </a:t>
            </a:r>
            <a:r>
              <a:rPr lang="en-US" dirty="0">
                <a:uFill>
                  <a:noFill/>
                </a:uFill>
                <a:hlinkClick r:id="rId12" action="ppaction://hlinksldjump"/>
              </a:rPr>
              <a:t>correlation plots from SLIMCAT</a:t>
            </a:r>
            <a:endParaRPr dirty="0"/>
          </a:p>
          <a:p>
            <a:pPr marL="457200" lvl="0" indent="-317500">
              <a:spcBef>
                <a:spcPts val="0"/>
              </a:spcBef>
              <a:spcAft>
                <a:spcPts val="0"/>
              </a:spcAft>
              <a:buSzPts val="1400"/>
              <a:buChar char="●"/>
            </a:pPr>
            <a:r>
              <a:rPr lang="en-US" dirty="0">
                <a:uFill>
                  <a:noFill/>
                </a:uFill>
                <a:hlinkClick r:id="rId13" action="ppaction://hlinksldjump"/>
              </a:rPr>
              <a:t>NO</a:t>
            </a:r>
            <a:r>
              <a:rPr lang="en-US" baseline="-25000" dirty="0">
                <a:uFill>
                  <a:noFill/>
                </a:uFill>
                <a:hlinkClick r:id="rId13" action="ppaction://hlinksldjump"/>
              </a:rPr>
              <a:t>2</a:t>
            </a:r>
            <a:r>
              <a:rPr lang="en-US" dirty="0">
                <a:uFill>
                  <a:noFill/>
                </a:uFill>
                <a:hlinkClick r:id="rId13" action="ppaction://hlinksldjump"/>
              </a:rPr>
              <a:t>-O</a:t>
            </a:r>
            <a:r>
              <a:rPr lang="en-US" baseline="-25000" dirty="0">
                <a:uFill>
                  <a:noFill/>
                </a:uFill>
                <a:hlinkClick r:id="rId13" action="ppaction://hlinksldjump"/>
              </a:rPr>
              <a:t>3 </a:t>
            </a:r>
            <a:r>
              <a:rPr lang="en-US" dirty="0">
                <a:uFill>
                  <a:noFill/>
                </a:uFill>
                <a:hlinkClick r:id="rId13" action="ppaction://hlinksldjump"/>
              </a:rPr>
              <a:t>correlation plots from SCIAMACHY and SLIMCAT</a:t>
            </a:r>
            <a:endParaRPr dirty="0"/>
          </a:p>
        </p:txBody>
      </p:sp>
      <p:sp>
        <p:nvSpPr>
          <p:cNvPr id="1023" name="Google Shape;1023;p101">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rgbClr val="1C4587"/>
              </a:solidFill>
            </a:endParaRPr>
          </a:p>
        </p:txBody>
      </p:sp>
      <p:sp>
        <p:nvSpPr>
          <p:cNvPr id="1024" name="Google Shape;1024;p101">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5" name="Google Shape;1025;p101"/>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22</a:t>
            </a:fld>
            <a:endParaRPr sz="1800"/>
          </a:p>
        </p:txBody>
      </p:sp>
      <p:sp>
        <p:nvSpPr>
          <p:cNvPr id="1026" name="Google Shape;1026;p101"/>
          <p:cNvSpPr/>
          <p:nvPr/>
        </p:nvSpPr>
        <p:spPr>
          <a:xfrm>
            <a:off x="6816128" y="2576949"/>
            <a:ext cx="2181224" cy="1966047"/>
          </a:xfrm>
          <a:custGeom>
            <a:avLst/>
            <a:gdLst/>
            <a:ahLst/>
            <a:cxnLst/>
            <a:rect l="l" t="t" r="r" b="b"/>
            <a:pathLst>
              <a:path w="65189" h="64450" extrusionOk="0">
                <a:moveTo>
                  <a:pt x="21455" y="3940"/>
                </a:moveTo>
                <a:cubicBezTo>
                  <a:pt x="18060" y="335"/>
                  <a:pt x="6742" y="-1425"/>
                  <a:pt x="4101" y="1677"/>
                </a:cubicBezTo>
                <a:cubicBezTo>
                  <a:pt x="1460" y="4779"/>
                  <a:pt x="6197" y="15007"/>
                  <a:pt x="5610" y="22552"/>
                </a:cubicBezTo>
                <a:cubicBezTo>
                  <a:pt x="5023" y="30097"/>
                  <a:pt x="-1936" y="42338"/>
                  <a:pt x="579" y="46949"/>
                </a:cubicBezTo>
                <a:cubicBezTo>
                  <a:pt x="3094" y="51560"/>
                  <a:pt x="13868" y="47368"/>
                  <a:pt x="20701" y="50219"/>
                </a:cubicBezTo>
                <a:cubicBezTo>
                  <a:pt x="27534" y="53070"/>
                  <a:pt x="34785" y="66652"/>
                  <a:pt x="41576" y="64053"/>
                </a:cubicBezTo>
                <a:cubicBezTo>
                  <a:pt x="48367" y="61454"/>
                  <a:pt x="57757" y="44183"/>
                  <a:pt x="61446" y="34625"/>
                </a:cubicBezTo>
                <a:cubicBezTo>
                  <a:pt x="65135" y="25067"/>
                  <a:pt x="66351" y="11947"/>
                  <a:pt x="63710" y="6707"/>
                </a:cubicBezTo>
                <a:cubicBezTo>
                  <a:pt x="61069" y="1467"/>
                  <a:pt x="52141" y="419"/>
                  <a:pt x="45601" y="3186"/>
                </a:cubicBezTo>
                <a:cubicBezTo>
                  <a:pt x="39062" y="5953"/>
                  <a:pt x="28497" y="23181"/>
                  <a:pt x="24473" y="23307"/>
                </a:cubicBezTo>
                <a:cubicBezTo>
                  <a:pt x="20449" y="23433"/>
                  <a:pt x="24850" y="7545"/>
                  <a:pt x="21455" y="3940"/>
                </a:cubicBezTo>
                <a:close/>
              </a:path>
            </a:pathLst>
          </a:custGeom>
          <a:noFill/>
          <a:ln w="19050" cap="flat" cmpd="sng">
            <a:solidFill>
              <a:srgbClr val="000000"/>
            </a:solidFill>
            <a:prstDash val="dot"/>
            <a:round/>
            <a:headEnd type="none" w="med" len="med"/>
            <a:tailEnd type="none" w="med" len="med"/>
          </a:ln>
        </p:spPr>
      </p:sp>
      <p:sp>
        <p:nvSpPr>
          <p:cNvPr id="1027" name="Google Shape;1027;p101"/>
          <p:cNvSpPr txBox="1"/>
          <p:nvPr/>
        </p:nvSpPr>
        <p:spPr>
          <a:xfrm>
            <a:off x="7023250" y="3287250"/>
            <a:ext cx="1903800" cy="779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i="1"/>
              <a:t>Click on the title of the topic you are additionally interested in.</a:t>
            </a:r>
            <a:endParaRPr sz="1200" i="1"/>
          </a:p>
        </p:txBody>
      </p:sp>
      <p:pic>
        <p:nvPicPr>
          <p:cNvPr id="1028" name="Google Shape;1028;p101">
            <a:hlinkClick r:id="rId14" action="ppaction://hlinksldjump"/>
          </p:cNvPr>
          <p:cNvPicPr preferRelativeResize="0"/>
          <p:nvPr/>
        </p:nvPicPr>
        <p:blipFill>
          <a:blip r:embed="rId15">
            <a:alphaModFix/>
          </a:blip>
          <a:stretch>
            <a:fillRect/>
          </a:stretch>
        </p:blipFill>
        <p:spPr>
          <a:xfrm>
            <a:off x="26513" y="9975"/>
            <a:ext cx="310475" cy="310475"/>
          </a:xfrm>
          <a:prstGeom prst="rect">
            <a:avLst/>
          </a:prstGeom>
          <a:noFill/>
          <a:ln>
            <a:noFill/>
          </a:ln>
        </p:spPr>
      </p:pic>
      <p:sp>
        <p:nvSpPr>
          <p:cNvPr id="1029" name="Google Shape;1029;p101"/>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16"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1034" name="Google Shape;1034;p102" descr="E:\Documents\promotion\1PCM\talk\scia\limbgeom.png"/>
          <p:cNvPicPr preferRelativeResize="0"/>
          <p:nvPr/>
        </p:nvPicPr>
        <p:blipFill rotWithShape="1">
          <a:blip r:embed="rId3">
            <a:alphaModFix/>
          </a:blip>
          <a:srcRect/>
          <a:stretch/>
        </p:blipFill>
        <p:spPr>
          <a:xfrm>
            <a:off x="1000900" y="3157501"/>
            <a:ext cx="1760575" cy="1657425"/>
          </a:xfrm>
          <a:prstGeom prst="rect">
            <a:avLst/>
          </a:prstGeom>
          <a:noFill/>
          <a:ln>
            <a:noFill/>
          </a:ln>
        </p:spPr>
      </p:pic>
      <p:sp>
        <p:nvSpPr>
          <p:cNvPr id="1035" name="Google Shape;1035;p102"/>
          <p:cNvSpPr txBox="1">
            <a:spLocks noGrp="1"/>
          </p:cNvSpPr>
          <p:nvPr>
            <p:ph type="title"/>
          </p:nvPr>
        </p:nvSpPr>
        <p:spPr>
          <a:xfrm>
            <a:off x="311750" y="189000"/>
            <a:ext cx="3926100" cy="626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SCIAMACHY</a:t>
            </a:r>
            <a:endParaRPr/>
          </a:p>
        </p:txBody>
      </p:sp>
      <p:sp>
        <p:nvSpPr>
          <p:cNvPr id="1036" name="Google Shape;1036;p102"/>
          <p:cNvSpPr txBox="1">
            <a:spLocks noGrp="1"/>
          </p:cNvSpPr>
          <p:nvPr>
            <p:ph type="title"/>
          </p:nvPr>
        </p:nvSpPr>
        <p:spPr>
          <a:xfrm>
            <a:off x="4731350" y="189000"/>
            <a:ext cx="3926100" cy="6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TOMCAT</a:t>
            </a:r>
            <a:endParaRPr/>
          </a:p>
        </p:txBody>
      </p:sp>
      <p:sp>
        <p:nvSpPr>
          <p:cNvPr id="1037" name="Google Shape;1037;p102"/>
          <p:cNvSpPr txBox="1"/>
          <p:nvPr/>
        </p:nvSpPr>
        <p:spPr>
          <a:xfrm>
            <a:off x="407075" y="762000"/>
            <a:ext cx="3244500" cy="76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solidFill>
                  <a:schemeClr val="dk1"/>
                </a:solidFill>
              </a:rPr>
              <a:t>SC</a:t>
            </a:r>
            <a:r>
              <a:rPr lang="en-US" sz="1500">
                <a:solidFill>
                  <a:schemeClr val="dk1"/>
                </a:solidFill>
              </a:rPr>
              <a:t>anning </a:t>
            </a:r>
            <a:r>
              <a:rPr lang="en-US" sz="1500" b="1">
                <a:solidFill>
                  <a:schemeClr val="dk1"/>
                </a:solidFill>
              </a:rPr>
              <a:t>I</a:t>
            </a:r>
            <a:r>
              <a:rPr lang="en-US" sz="1500">
                <a:solidFill>
                  <a:schemeClr val="dk1"/>
                </a:solidFill>
              </a:rPr>
              <a:t>maging </a:t>
            </a:r>
            <a:r>
              <a:rPr lang="en-US" sz="1500" b="1">
                <a:solidFill>
                  <a:schemeClr val="dk1"/>
                </a:solidFill>
              </a:rPr>
              <a:t>A</a:t>
            </a:r>
            <a:r>
              <a:rPr lang="en-US" sz="1500">
                <a:solidFill>
                  <a:schemeClr val="dk1"/>
                </a:solidFill>
              </a:rPr>
              <a:t>bsorption spectro</a:t>
            </a:r>
            <a:r>
              <a:rPr lang="en-US" sz="1500" b="1">
                <a:solidFill>
                  <a:schemeClr val="dk1"/>
                </a:solidFill>
              </a:rPr>
              <a:t>M</a:t>
            </a:r>
            <a:r>
              <a:rPr lang="en-US" sz="1500">
                <a:solidFill>
                  <a:schemeClr val="dk1"/>
                </a:solidFill>
              </a:rPr>
              <a:t>eter for </a:t>
            </a:r>
            <a:r>
              <a:rPr lang="en-US" sz="1500" b="1">
                <a:solidFill>
                  <a:schemeClr val="dk1"/>
                </a:solidFill>
              </a:rPr>
              <a:t>A</a:t>
            </a:r>
            <a:r>
              <a:rPr lang="en-US" sz="1500">
                <a:solidFill>
                  <a:schemeClr val="dk1"/>
                </a:solidFill>
              </a:rPr>
              <a:t>tmospheric </a:t>
            </a:r>
            <a:r>
              <a:rPr lang="en-US" sz="1500" b="1">
                <a:solidFill>
                  <a:schemeClr val="dk1"/>
                </a:solidFill>
              </a:rPr>
              <a:t>CH</a:t>
            </a:r>
            <a:r>
              <a:rPr lang="en-US" sz="1500">
                <a:solidFill>
                  <a:schemeClr val="dk1"/>
                </a:solidFill>
              </a:rPr>
              <a:t>artograph</a:t>
            </a:r>
            <a:r>
              <a:rPr lang="en-US" sz="1500" b="1">
                <a:solidFill>
                  <a:schemeClr val="dk1"/>
                </a:solidFill>
              </a:rPr>
              <a:t>Y</a:t>
            </a:r>
            <a:endParaRPr b="1"/>
          </a:p>
        </p:txBody>
      </p:sp>
      <p:sp>
        <p:nvSpPr>
          <p:cNvPr id="1038" name="Google Shape;1038;p102"/>
          <p:cNvSpPr txBox="1"/>
          <p:nvPr/>
        </p:nvSpPr>
        <p:spPr>
          <a:xfrm>
            <a:off x="520400" y="1680300"/>
            <a:ext cx="3016800" cy="1440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500" b="1">
                <a:solidFill>
                  <a:schemeClr val="dk1"/>
                </a:solidFill>
              </a:rPr>
              <a:t>Orbit: </a:t>
            </a:r>
            <a:r>
              <a:rPr lang="en-US" sz="1500">
                <a:solidFill>
                  <a:schemeClr val="dk1"/>
                </a:solidFill>
              </a:rPr>
              <a:t>sun-synchronous,~800 km</a:t>
            </a:r>
            <a:endParaRPr sz="1500">
              <a:solidFill>
                <a:schemeClr val="dk1"/>
              </a:solidFill>
            </a:endParaRPr>
          </a:p>
          <a:p>
            <a:pPr marL="0" lvl="0" indent="0" rtl="0">
              <a:spcBef>
                <a:spcPts val="0"/>
              </a:spcBef>
              <a:spcAft>
                <a:spcPts val="0"/>
              </a:spcAft>
              <a:buNone/>
            </a:pPr>
            <a:r>
              <a:rPr lang="en-US" sz="1500" b="1">
                <a:solidFill>
                  <a:schemeClr val="dk1"/>
                </a:solidFill>
              </a:rPr>
              <a:t>Operating time: </a:t>
            </a:r>
            <a:r>
              <a:rPr lang="en-US" sz="1500">
                <a:solidFill>
                  <a:schemeClr val="dk1"/>
                </a:solidFill>
              </a:rPr>
              <a:t>2002 –2012 </a:t>
            </a:r>
            <a:endParaRPr sz="1500">
              <a:solidFill>
                <a:schemeClr val="dk1"/>
              </a:solidFill>
            </a:endParaRPr>
          </a:p>
          <a:p>
            <a:pPr marL="0" lvl="0" indent="0" rtl="0">
              <a:spcBef>
                <a:spcPts val="573"/>
              </a:spcBef>
              <a:spcAft>
                <a:spcPts val="0"/>
              </a:spcAft>
              <a:buNone/>
            </a:pPr>
            <a:r>
              <a:rPr lang="en-US" sz="1500" b="1">
                <a:solidFill>
                  <a:schemeClr val="dk1"/>
                </a:solidFill>
              </a:rPr>
              <a:t>Spectral range: </a:t>
            </a:r>
            <a:r>
              <a:rPr lang="en-US" sz="1500">
                <a:solidFill>
                  <a:schemeClr val="dk1"/>
                </a:solidFill>
              </a:rPr>
              <a:t>214 – 2386 nm</a:t>
            </a:r>
            <a:endParaRPr sz="1500">
              <a:solidFill>
                <a:schemeClr val="dk1"/>
              </a:solidFill>
            </a:endParaRPr>
          </a:p>
          <a:p>
            <a:pPr marL="0" lvl="0" indent="0" rtl="0">
              <a:spcBef>
                <a:spcPts val="573"/>
              </a:spcBef>
              <a:spcAft>
                <a:spcPts val="0"/>
              </a:spcAft>
              <a:buClr>
                <a:schemeClr val="dk1"/>
              </a:buClr>
              <a:buSzPts val="1100"/>
              <a:buFont typeface="Arial"/>
              <a:buNone/>
            </a:pPr>
            <a:r>
              <a:rPr lang="en-US" sz="1500" b="1">
                <a:solidFill>
                  <a:schemeClr val="dk1"/>
                </a:solidFill>
              </a:rPr>
              <a:t>Measurement modes: </a:t>
            </a:r>
            <a:r>
              <a:rPr lang="en-US" sz="1500" u="sng">
                <a:solidFill>
                  <a:schemeClr val="dk1"/>
                </a:solidFill>
              </a:rPr>
              <a:t>limb</a:t>
            </a:r>
            <a:r>
              <a:rPr lang="en-US" sz="1500">
                <a:solidFill>
                  <a:schemeClr val="dk1"/>
                </a:solidFill>
              </a:rPr>
              <a:t>, occultation, nadir.</a:t>
            </a:r>
            <a:endParaRPr sz="1500">
              <a:solidFill>
                <a:schemeClr val="dk1"/>
              </a:solidFill>
            </a:endParaRPr>
          </a:p>
          <a:p>
            <a:pPr marL="0" lvl="0" indent="0">
              <a:spcBef>
                <a:spcPts val="0"/>
              </a:spcBef>
              <a:spcAft>
                <a:spcPts val="0"/>
              </a:spcAft>
              <a:buNone/>
            </a:pPr>
            <a:endParaRPr/>
          </a:p>
          <a:p>
            <a:pPr marL="0" lvl="0" indent="0">
              <a:spcBef>
                <a:spcPts val="0"/>
              </a:spcBef>
              <a:spcAft>
                <a:spcPts val="0"/>
              </a:spcAft>
              <a:buNone/>
            </a:pPr>
            <a:endParaRPr/>
          </a:p>
        </p:txBody>
      </p:sp>
      <p:graphicFrame>
        <p:nvGraphicFramePr>
          <p:cNvPr id="1039" name="Google Shape;1039;p102"/>
          <p:cNvGraphicFramePr/>
          <p:nvPr/>
        </p:nvGraphicFramePr>
        <p:xfrm>
          <a:off x="5058900" y="1466850"/>
          <a:ext cx="3712600" cy="1904980"/>
        </p:xfrm>
        <a:graphic>
          <a:graphicData uri="http://schemas.openxmlformats.org/drawingml/2006/table">
            <a:tbl>
              <a:tblPr>
                <a:noFill/>
                <a:tableStyleId>{B34CB10A-BF8A-47E9-A8F8-0414E40170C1}</a:tableStyleId>
              </a:tblPr>
              <a:tblGrid>
                <a:gridCol w="1670000"/>
                <a:gridCol w="2042600"/>
              </a:tblGrid>
              <a:tr h="366475">
                <a:tc gridSpan="2">
                  <a:txBody>
                    <a:bodyPr/>
                    <a:lstStyle/>
                    <a:p>
                      <a:pPr marL="0" lvl="0" indent="0" algn="ctr" rtl="0">
                        <a:spcBef>
                          <a:spcPts val="0"/>
                        </a:spcBef>
                        <a:spcAft>
                          <a:spcPts val="0"/>
                        </a:spcAft>
                        <a:buNone/>
                      </a:pPr>
                      <a:r>
                        <a:rPr lang="en-US" sz="1300"/>
                        <a:t>Model set-up</a:t>
                      </a:r>
                      <a:endParaRPr sz="1300"/>
                    </a:p>
                  </a:txBody>
                  <a:tcPr marL="91425" marR="91425" marT="91425" marB="91425">
                    <a:lnB w="9525" cap="flat" cmpd="sng">
                      <a:solidFill>
                        <a:srgbClr val="9E9E9E"/>
                      </a:solidFill>
                      <a:prstDash val="solid"/>
                      <a:round/>
                      <a:headEnd type="none" w="sm" len="sm"/>
                      <a:tailEnd type="none" w="sm" len="sm"/>
                    </a:lnB>
                  </a:tcPr>
                </a:tc>
                <a:tc hMerge="1">
                  <a:txBody>
                    <a:bodyPr/>
                    <a:lstStyle/>
                    <a:p>
                      <a:endParaRPr lang="en-US"/>
                    </a:p>
                  </a:txBody>
                  <a:tcPr/>
                </a:tc>
              </a:tr>
              <a:tr h="331125">
                <a:tc>
                  <a:txBody>
                    <a:bodyPr/>
                    <a:lstStyle/>
                    <a:p>
                      <a:pPr marL="0" lvl="0" indent="0" algn="ctr">
                        <a:spcBef>
                          <a:spcPts val="0"/>
                        </a:spcBef>
                        <a:spcAft>
                          <a:spcPts val="0"/>
                        </a:spcAft>
                        <a:buNone/>
                      </a:pPr>
                      <a:r>
                        <a:rPr lang="en-US" sz="1300"/>
                        <a:t>Period</a:t>
                      </a:r>
                      <a:endParaRPr sz="13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a:spcBef>
                          <a:spcPts val="0"/>
                        </a:spcBef>
                        <a:spcAft>
                          <a:spcPts val="0"/>
                        </a:spcAft>
                        <a:buNone/>
                      </a:pPr>
                      <a:r>
                        <a:rPr lang="en-US" sz="1300"/>
                        <a:t>2004-2012</a:t>
                      </a:r>
                      <a:endParaRPr sz="13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100">
                <a:tc>
                  <a:txBody>
                    <a:bodyPr/>
                    <a:lstStyle/>
                    <a:p>
                      <a:pPr marL="0" lvl="0" indent="0" algn="ctr" rtl="0">
                        <a:spcBef>
                          <a:spcPts val="0"/>
                        </a:spcBef>
                        <a:spcAft>
                          <a:spcPts val="0"/>
                        </a:spcAft>
                        <a:buNone/>
                      </a:pPr>
                      <a:r>
                        <a:rPr lang="en-US" sz="1300"/>
                        <a:t>Vertical extent</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Tropo + Stratosphere</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66475">
                <a:tc>
                  <a:txBody>
                    <a:bodyPr/>
                    <a:lstStyle/>
                    <a:p>
                      <a:pPr marL="0" lvl="0" indent="0" algn="ctr" rtl="0">
                        <a:spcBef>
                          <a:spcPts val="0"/>
                        </a:spcBef>
                        <a:spcAft>
                          <a:spcPts val="0"/>
                        </a:spcAft>
                        <a:buNone/>
                      </a:pPr>
                      <a:r>
                        <a:rPr lang="en-US" sz="1300"/>
                        <a:t>Vertical coordinate</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Pressure</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66475">
                <a:tc>
                  <a:txBody>
                    <a:bodyPr/>
                    <a:lstStyle/>
                    <a:p>
                      <a:pPr marL="0" lvl="0" indent="0" algn="ctr" rtl="0">
                        <a:spcBef>
                          <a:spcPts val="0"/>
                        </a:spcBef>
                        <a:spcAft>
                          <a:spcPts val="0"/>
                        </a:spcAft>
                        <a:buNone/>
                      </a:pPr>
                      <a:r>
                        <a:rPr lang="en-US" sz="1300"/>
                        <a:t>Meteorological input</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ECMWF, ERA-Interim</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sp>
        <p:nvSpPr>
          <p:cNvPr id="1040" name="Google Shape;1040;p102"/>
          <p:cNvSpPr txBox="1"/>
          <p:nvPr/>
        </p:nvSpPr>
        <p:spPr>
          <a:xfrm>
            <a:off x="5058800" y="3677325"/>
            <a:ext cx="3767100" cy="1357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500">
                <a:solidFill>
                  <a:schemeClr val="dk1"/>
                </a:solidFill>
              </a:rPr>
              <a:t>We performed 3 model runs: </a:t>
            </a:r>
            <a:endParaRPr sz="1500">
              <a:solidFill>
                <a:schemeClr val="dk1"/>
              </a:solidFill>
            </a:endParaRPr>
          </a:p>
          <a:p>
            <a:pPr marL="457200" lvl="0" indent="-323850" algn="just" rtl="0">
              <a:spcBef>
                <a:spcPts val="0"/>
              </a:spcBef>
              <a:spcAft>
                <a:spcPts val="0"/>
              </a:spcAft>
              <a:buClr>
                <a:schemeClr val="dk1"/>
              </a:buClr>
              <a:buSzPts val="1500"/>
              <a:buChar char="●"/>
            </a:pPr>
            <a:r>
              <a:rPr lang="en-US" sz="1500">
                <a:solidFill>
                  <a:schemeClr val="dk1"/>
                </a:solidFill>
              </a:rPr>
              <a:t>full chemistry run</a:t>
            </a:r>
            <a:endParaRPr sz="1500">
              <a:solidFill>
                <a:schemeClr val="dk1"/>
              </a:solidFill>
            </a:endParaRPr>
          </a:p>
          <a:p>
            <a:pPr marL="457200" lvl="0" indent="-323850" algn="just" rtl="0">
              <a:spcBef>
                <a:spcPts val="0"/>
              </a:spcBef>
              <a:spcAft>
                <a:spcPts val="0"/>
              </a:spcAft>
              <a:buClr>
                <a:schemeClr val="dk1"/>
              </a:buClr>
              <a:buSzPts val="1500"/>
              <a:buChar char="●"/>
            </a:pPr>
            <a:r>
              <a:rPr lang="en-US" sz="1500">
                <a:solidFill>
                  <a:schemeClr val="dk1"/>
                </a:solidFill>
              </a:rPr>
              <a:t>run with fixed surface concentrations of source gases, and</a:t>
            </a:r>
            <a:endParaRPr sz="1500">
              <a:solidFill>
                <a:schemeClr val="dk1"/>
              </a:solidFill>
            </a:endParaRPr>
          </a:p>
          <a:p>
            <a:pPr marL="457200" lvl="0" indent="-323850" algn="just" rtl="0">
              <a:spcBef>
                <a:spcPts val="0"/>
              </a:spcBef>
              <a:spcAft>
                <a:spcPts val="0"/>
              </a:spcAft>
              <a:buClr>
                <a:schemeClr val="dk1"/>
              </a:buClr>
              <a:buSzPts val="1500"/>
              <a:buChar char="●"/>
            </a:pPr>
            <a:r>
              <a:rPr lang="en-US" sz="1500">
                <a:solidFill>
                  <a:schemeClr val="dk1"/>
                </a:solidFill>
              </a:rPr>
              <a:t>run with fixed dynamics </a:t>
            </a:r>
            <a:endParaRPr sz="1500">
              <a:solidFill>
                <a:schemeClr val="dk1"/>
              </a:solidFill>
            </a:endParaRPr>
          </a:p>
          <a:p>
            <a:pPr marL="0" lvl="0" indent="457200" algn="just" rtl="0">
              <a:spcBef>
                <a:spcPts val="0"/>
              </a:spcBef>
              <a:spcAft>
                <a:spcPts val="0"/>
              </a:spcAft>
              <a:buNone/>
            </a:pPr>
            <a:r>
              <a:rPr lang="en-US" sz="1500">
                <a:solidFill>
                  <a:schemeClr val="dk1"/>
                </a:solidFill>
              </a:rPr>
              <a:t>(Era-Interim from 2004)</a:t>
            </a:r>
            <a:endParaRPr sz="1500">
              <a:solidFill>
                <a:schemeClr val="dk1"/>
              </a:solidFill>
            </a:endParaRPr>
          </a:p>
        </p:txBody>
      </p:sp>
      <p:sp>
        <p:nvSpPr>
          <p:cNvPr id="1041" name="Google Shape;1041;p102"/>
          <p:cNvSpPr txBox="1"/>
          <p:nvPr/>
        </p:nvSpPr>
        <p:spPr>
          <a:xfrm>
            <a:off x="5058900" y="663300"/>
            <a:ext cx="3712500" cy="1060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US" sz="1500">
                <a:solidFill>
                  <a:schemeClr val="dk1"/>
                </a:solidFill>
              </a:rPr>
              <a:t>TOMCAT is a three-dimensional (3D) off-line chemical transport model (CTM; </a:t>
            </a:r>
            <a:r>
              <a:rPr lang="en-US" sz="1500" i="1">
                <a:solidFill>
                  <a:schemeClr val="dk1"/>
                </a:solidFill>
              </a:rPr>
              <a:t>Chipperfield et al., 1999, 2006</a:t>
            </a:r>
            <a:r>
              <a:rPr lang="en-US" sz="1500">
                <a:solidFill>
                  <a:schemeClr val="dk1"/>
                </a:solidFill>
              </a:rPr>
              <a:t> ). </a:t>
            </a:r>
            <a:endParaRPr/>
          </a:p>
        </p:txBody>
      </p:sp>
      <p:sp>
        <p:nvSpPr>
          <p:cNvPr id="1042" name="Google Shape;1042;p10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3" name="Google Shape;1043;p102">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pic>
        <p:nvPicPr>
          <p:cNvPr id="1044" name="Google Shape;1044;p102">
            <a:hlinkClick r:id="rId4" action="ppaction://hlinksldjump"/>
          </p:cNvPr>
          <p:cNvPicPr preferRelativeResize="0"/>
          <p:nvPr/>
        </p:nvPicPr>
        <p:blipFill>
          <a:blip r:embed="rId5">
            <a:alphaModFix/>
          </a:blip>
          <a:stretch>
            <a:fillRect/>
          </a:stretch>
        </p:blipFill>
        <p:spPr>
          <a:xfrm>
            <a:off x="26513" y="9975"/>
            <a:ext cx="310475" cy="310475"/>
          </a:xfrm>
          <a:prstGeom prst="rect">
            <a:avLst/>
          </a:prstGeom>
          <a:noFill/>
          <a:ln>
            <a:noFill/>
          </a:ln>
        </p:spPr>
      </p:pic>
      <p:sp>
        <p:nvSpPr>
          <p:cNvPr id="1045" name="Google Shape;1045;p102"/>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6"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103"/>
          <p:cNvPicPr preferRelativeResize="0"/>
          <p:nvPr/>
        </p:nvPicPr>
        <p:blipFill>
          <a:blip r:embed="rId3">
            <a:alphaModFix/>
          </a:blip>
          <a:stretch>
            <a:fillRect/>
          </a:stretch>
        </p:blipFill>
        <p:spPr>
          <a:xfrm>
            <a:off x="606300" y="525775"/>
            <a:ext cx="6526400" cy="2033025"/>
          </a:xfrm>
          <a:prstGeom prst="rect">
            <a:avLst/>
          </a:prstGeom>
          <a:noFill/>
          <a:ln>
            <a:noFill/>
          </a:ln>
        </p:spPr>
      </p:pic>
      <p:pic>
        <p:nvPicPr>
          <p:cNvPr id="1051" name="Google Shape;1051;p103"/>
          <p:cNvPicPr preferRelativeResize="0"/>
          <p:nvPr/>
        </p:nvPicPr>
        <p:blipFill>
          <a:blip r:embed="rId4">
            <a:alphaModFix/>
          </a:blip>
          <a:stretch>
            <a:fillRect/>
          </a:stretch>
        </p:blipFill>
        <p:spPr>
          <a:xfrm>
            <a:off x="625075" y="2685075"/>
            <a:ext cx="6571926" cy="2066475"/>
          </a:xfrm>
          <a:prstGeom prst="rect">
            <a:avLst/>
          </a:prstGeom>
          <a:noFill/>
          <a:ln>
            <a:noFill/>
          </a:ln>
        </p:spPr>
      </p:pic>
      <p:sp>
        <p:nvSpPr>
          <p:cNvPr id="1052" name="Google Shape;1052;p103"/>
          <p:cNvSpPr/>
          <p:nvPr/>
        </p:nvSpPr>
        <p:spPr>
          <a:xfrm>
            <a:off x="326520" y="39240"/>
            <a:ext cx="8751600" cy="392700"/>
          </a:xfrm>
          <a:prstGeom prst="rect">
            <a:avLst/>
          </a:prstGeom>
          <a:noFill/>
          <a:ln>
            <a:noFill/>
          </a:ln>
        </p:spPr>
        <p:txBody>
          <a:bodyPr spcFirstLastPara="1" wrap="square" lIns="90000" tIns="91425" rIns="90000" bIns="91425" anchor="t" anchorCtr="0">
            <a:noAutofit/>
          </a:bodyPr>
          <a:lstStyle/>
          <a:p>
            <a:pPr marL="0" lvl="0" indent="0" algn="ctr" rtl="0">
              <a:spcBef>
                <a:spcPts val="0"/>
              </a:spcBef>
              <a:spcAft>
                <a:spcPts val="0"/>
              </a:spcAft>
              <a:buNone/>
            </a:pPr>
            <a:r>
              <a:rPr lang="en-US" sz="2000">
                <a:solidFill>
                  <a:schemeClr val="dk1"/>
                </a:solidFill>
              </a:rPr>
              <a:t>Comparison of SLIMCAT and SCIAMACHY O</a:t>
            </a:r>
            <a:r>
              <a:rPr lang="en-US" sz="2000" baseline="-25000">
                <a:solidFill>
                  <a:schemeClr val="dk1"/>
                </a:solidFill>
              </a:rPr>
              <a:t>3 </a:t>
            </a:r>
            <a:r>
              <a:rPr lang="en-US" sz="2000">
                <a:solidFill>
                  <a:schemeClr val="dk1"/>
                </a:solidFill>
              </a:rPr>
              <a:t>&amp;</a:t>
            </a:r>
            <a:r>
              <a:rPr lang="en-US" sz="2000" baseline="-25000">
                <a:solidFill>
                  <a:schemeClr val="dk1"/>
                </a:solidFill>
              </a:rPr>
              <a:t> </a:t>
            </a:r>
            <a:r>
              <a:rPr lang="en-US" sz="2000">
                <a:solidFill>
                  <a:schemeClr val="dk1"/>
                </a:solidFill>
              </a:rPr>
              <a:t>NO</a:t>
            </a:r>
            <a:r>
              <a:rPr lang="en-US" sz="2000" baseline="-25000">
                <a:solidFill>
                  <a:schemeClr val="dk1"/>
                </a:solidFill>
              </a:rPr>
              <a:t>2 </a:t>
            </a:r>
            <a:r>
              <a:rPr lang="en-US" sz="2000">
                <a:solidFill>
                  <a:schemeClr val="dk1"/>
                </a:solidFill>
              </a:rPr>
              <a:t>(tropics)</a:t>
            </a:r>
            <a:endParaRPr sz="2000"/>
          </a:p>
        </p:txBody>
      </p:sp>
      <p:sp>
        <p:nvSpPr>
          <p:cNvPr id="1053" name="Google Shape;1053;p103"/>
          <p:cNvSpPr/>
          <p:nvPr/>
        </p:nvSpPr>
        <p:spPr>
          <a:xfrm>
            <a:off x="33175" y="1322150"/>
            <a:ext cx="591900" cy="28536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1054" name="Google Shape;1054;p103"/>
          <p:cNvSpPr txBox="1"/>
          <p:nvPr/>
        </p:nvSpPr>
        <p:spPr>
          <a:xfrm>
            <a:off x="7330925" y="1980150"/>
            <a:ext cx="1677600" cy="1506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US" dirty="0" smtClean="0"/>
              <a:t>The agreement </a:t>
            </a:r>
            <a:r>
              <a:rPr lang="en-US" dirty="0"/>
              <a:t>between TOMCAT and SCIAMACHY is within ~10 % in the area of O</a:t>
            </a:r>
            <a:r>
              <a:rPr lang="en-US" baseline="-25000" dirty="0"/>
              <a:t>3</a:t>
            </a:r>
            <a:r>
              <a:rPr lang="en-US" dirty="0"/>
              <a:t> and NO</a:t>
            </a:r>
            <a:r>
              <a:rPr lang="en-US" baseline="-25000" dirty="0"/>
              <a:t>2</a:t>
            </a:r>
            <a:r>
              <a:rPr lang="en-US" dirty="0"/>
              <a:t> maximum.  </a:t>
            </a:r>
            <a:endParaRPr dirty="0"/>
          </a:p>
        </p:txBody>
      </p:sp>
      <p:sp>
        <p:nvSpPr>
          <p:cNvPr id="1055" name="Google Shape;1055;p103"/>
          <p:cNvSpPr/>
          <p:nvPr/>
        </p:nvSpPr>
        <p:spPr>
          <a:xfrm>
            <a:off x="6985850" y="1368650"/>
            <a:ext cx="345075" cy="3004750"/>
          </a:xfrm>
          <a:custGeom>
            <a:avLst/>
            <a:gdLst/>
            <a:ahLst/>
            <a:cxnLst/>
            <a:rect l="l" t="t" r="r" b="b"/>
            <a:pathLst>
              <a:path w="13803" h="120190" extrusionOk="0">
                <a:moveTo>
                  <a:pt x="0" y="0"/>
                </a:moveTo>
                <a:cubicBezTo>
                  <a:pt x="1511" y="1434"/>
                  <a:pt x="7788" y="4301"/>
                  <a:pt x="9067" y="8602"/>
                </a:cubicBezTo>
                <a:cubicBezTo>
                  <a:pt x="10346" y="12903"/>
                  <a:pt x="8989" y="20419"/>
                  <a:pt x="7672" y="25805"/>
                </a:cubicBezTo>
                <a:cubicBezTo>
                  <a:pt x="6355" y="31191"/>
                  <a:pt x="1086" y="35298"/>
                  <a:pt x="1163" y="40916"/>
                </a:cubicBezTo>
                <a:cubicBezTo>
                  <a:pt x="1241" y="46534"/>
                  <a:pt x="6045" y="53819"/>
                  <a:pt x="8137" y="59514"/>
                </a:cubicBezTo>
                <a:cubicBezTo>
                  <a:pt x="10229" y="65210"/>
                  <a:pt x="13367" y="67495"/>
                  <a:pt x="13716" y="75089"/>
                </a:cubicBezTo>
                <a:cubicBezTo>
                  <a:pt x="14065" y="82683"/>
                  <a:pt x="11585" y="97562"/>
                  <a:pt x="10229" y="105079"/>
                </a:cubicBezTo>
                <a:cubicBezTo>
                  <a:pt x="8873" y="112596"/>
                  <a:pt x="6355" y="117672"/>
                  <a:pt x="5580" y="120190"/>
                </a:cubicBezTo>
              </a:path>
            </a:pathLst>
          </a:custGeom>
          <a:noFill/>
          <a:ln w="9525" cap="flat" cmpd="sng">
            <a:solidFill>
              <a:schemeClr val="dk2"/>
            </a:solidFill>
            <a:prstDash val="dot"/>
            <a:round/>
            <a:headEnd type="none" w="med" len="med"/>
            <a:tailEnd type="none" w="med" len="med"/>
          </a:ln>
        </p:spPr>
      </p:sp>
      <p:sp>
        <p:nvSpPr>
          <p:cNvPr id="1056" name="Google Shape;1056;p103"/>
          <p:cNvSpPr txBox="1"/>
          <p:nvPr/>
        </p:nvSpPr>
        <p:spPr>
          <a:xfrm>
            <a:off x="680050" y="4677775"/>
            <a:ext cx="26589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trends. </a:t>
            </a:r>
            <a:endParaRPr/>
          </a:p>
        </p:txBody>
      </p:sp>
      <p:sp>
        <p:nvSpPr>
          <p:cNvPr id="1057" name="Google Shape;1057;p103"/>
          <p:cNvSpPr txBox="1"/>
          <p:nvPr/>
        </p:nvSpPr>
        <p:spPr>
          <a:xfrm>
            <a:off x="938425" y="496275"/>
            <a:ext cx="5790000" cy="1710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900"/>
          </a:p>
        </p:txBody>
      </p:sp>
      <p:sp>
        <p:nvSpPr>
          <p:cNvPr id="1058" name="Google Shape;1058;p103"/>
          <p:cNvSpPr txBox="1"/>
          <p:nvPr/>
        </p:nvSpPr>
        <p:spPr>
          <a:xfrm>
            <a:off x="962725" y="2663450"/>
            <a:ext cx="1458900" cy="1710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sz="900"/>
          </a:p>
        </p:txBody>
      </p:sp>
      <p:sp>
        <p:nvSpPr>
          <p:cNvPr id="1059" name="Google Shape;1059;p103"/>
          <p:cNvSpPr txBox="1"/>
          <p:nvPr/>
        </p:nvSpPr>
        <p:spPr>
          <a:xfrm>
            <a:off x="3172525" y="2663450"/>
            <a:ext cx="1458900" cy="1710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sz="900"/>
          </a:p>
        </p:txBody>
      </p:sp>
      <p:sp>
        <p:nvSpPr>
          <p:cNvPr id="1060" name="Google Shape;1060;p103"/>
          <p:cNvSpPr txBox="1"/>
          <p:nvPr/>
        </p:nvSpPr>
        <p:spPr>
          <a:xfrm>
            <a:off x="5224050" y="2720425"/>
            <a:ext cx="1458900" cy="1710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sz="900"/>
          </a:p>
        </p:txBody>
      </p:sp>
      <p:sp>
        <p:nvSpPr>
          <p:cNvPr id="1061" name="Google Shape;1061;p103"/>
          <p:cNvSpPr txBox="1"/>
          <p:nvPr/>
        </p:nvSpPr>
        <p:spPr>
          <a:xfrm>
            <a:off x="938425" y="424575"/>
            <a:ext cx="5837100" cy="314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900" dirty="0"/>
              <a:t>SCIAMACHY (ppmV)                                      TOMCAT (ppmV)                               SCIAMACHY - TOMCAT (%)</a:t>
            </a:r>
            <a:endParaRPr sz="900" dirty="0"/>
          </a:p>
        </p:txBody>
      </p:sp>
      <p:sp>
        <p:nvSpPr>
          <p:cNvPr id="1062" name="Google Shape;1062;p103"/>
          <p:cNvSpPr txBox="1"/>
          <p:nvPr/>
        </p:nvSpPr>
        <p:spPr>
          <a:xfrm>
            <a:off x="1014625" y="2634375"/>
            <a:ext cx="5837100" cy="31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dirty="0"/>
              <a:t>SCIAMACHY (ppbV)                                      TOMCAT (ppbV)                               SCIAMACHY - TOMCAT (%)</a:t>
            </a:r>
            <a:endParaRPr sz="900" dirty="0"/>
          </a:p>
        </p:txBody>
      </p:sp>
      <p:sp>
        <p:nvSpPr>
          <p:cNvPr id="1063" name="Google Shape;1063;p103"/>
          <p:cNvSpPr txBox="1"/>
          <p:nvPr/>
        </p:nvSpPr>
        <p:spPr>
          <a:xfrm>
            <a:off x="3850625" y="467777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6" action="ppaction://hlinksldjump"/>
              </a:rPr>
              <a:t>here</a:t>
            </a:r>
            <a:r>
              <a:rPr lang="en-US"/>
              <a:t> to go back to the content of additional slides. </a:t>
            </a:r>
            <a:endParaRPr/>
          </a:p>
        </p:txBody>
      </p:sp>
      <p:sp>
        <p:nvSpPr>
          <p:cNvPr id="1064" name="Google Shape;1064;p103"/>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24</a:t>
            </a:fld>
            <a:endParaRPr sz="1800"/>
          </a:p>
        </p:txBody>
      </p:sp>
      <p:pic>
        <p:nvPicPr>
          <p:cNvPr id="1065" name="Google Shape;1065;p103">
            <a:hlinkClick r:id="rId7" action="ppaction://hlinksldjump"/>
          </p:cNvPr>
          <p:cNvPicPr preferRelativeResize="0"/>
          <p:nvPr/>
        </p:nvPicPr>
        <p:blipFill>
          <a:blip r:embed="rId8">
            <a:alphaModFix/>
          </a:blip>
          <a:stretch>
            <a:fillRect/>
          </a:stretch>
        </p:blipFill>
        <p:spPr>
          <a:xfrm>
            <a:off x="26513" y="9975"/>
            <a:ext cx="310475" cy="310475"/>
          </a:xfrm>
          <a:prstGeom prst="rect">
            <a:avLst/>
          </a:prstGeom>
          <a:noFill/>
          <a:ln>
            <a:noFill/>
          </a:ln>
        </p:spPr>
      </p:pic>
      <p:sp>
        <p:nvSpPr>
          <p:cNvPr id="1066" name="Google Shape;1066;p10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7" name="Google Shape;1067;p103">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068" name="Google Shape;1068;p103"/>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9"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04"/>
          <p:cNvSpPr/>
          <p:nvPr/>
        </p:nvSpPr>
        <p:spPr>
          <a:xfrm>
            <a:off x="2182879" y="138000"/>
            <a:ext cx="5695800" cy="30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2400"/>
              <a:t>Multivariate linear regression</a:t>
            </a:r>
            <a:endParaRPr sz="2400"/>
          </a:p>
        </p:txBody>
      </p:sp>
      <p:sp>
        <p:nvSpPr>
          <p:cNvPr id="1074" name="Google Shape;1074;p104"/>
          <p:cNvSpPr txBox="1"/>
          <p:nvPr/>
        </p:nvSpPr>
        <p:spPr>
          <a:xfrm>
            <a:off x="224900" y="556825"/>
            <a:ext cx="3612900" cy="42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i="1"/>
              <a:t>Gebhardt et al., ACP, 2014</a:t>
            </a:r>
            <a:endParaRPr i="1"/>
          </a:p>
        </p:txBody>
      </p:sp>
      <p:sp>
        <p:nvSpPr>
          <p:cNvPr id="1075" name="Google Shape;1075;p104"/>
          <p:cNvSpPr txBox="1"/>
          <p:nvPr/>
        </p:nvSpPr>
        <p:spPr>
          <a:xfrm>
            <a:off x="2408300" y="2694325"/>
            <a:ext cx="12600" cy="18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76" name="Google Shape;1076;p104"/>
          <p:cNvSpPr txBox="1"/>
          <p:nvPr/>
        </p:nvSpPr>
        <p:spPr>
          <a:xfrm>
            <a:off x="1120750" y="3325350"/>
            <a:ext cx="2571600" cy="94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QBO</a:t>
            </a:r>
            <a:r>
              <a:rPr lang="en-US" i="1"/>
              <a:t>(t)</a:t>
            </a:r>
            <a:r>
              <a:rPr lang="en-US"/>
              <a:t> = </a:t>
            </a:r>
            <a:r>
              <a:rPr lang="en-US" sz="1200" i="1"/>
              <a:t>a</a:t>
            </a:r>
            <a:r>
              <a:rPr lang="en-US"/>
              <a:t>QBO</a:t>
            </a:r>
            <a:r>
              <a:rPr lang="en-US" baseline="-25000"/>
              <a:t>10</a:t>
            </a:r>
            <a:r>
              <a:rPr lang="en-US" i="1" baseline="-25000"/>
              <a:t>(t)</a:t>
            </a:r>
            <a:r>
              <a:rPr lang="en-US"/>
              <a:t>+</a:t>
            </a:r>
            <a:r>
              <a:rPr lang="en-US" sz="1200" i="1"/>
              <a:t>b</a:t>
            </a:r>
            <a:r>
              <a:rPr lang="en-US"/>
              <a:t>QBO</a:t>
            </a:r>
            <a:r>
              <a:rPr lang="en-US" baseline="-25000"/>
              <a:t>30</a:t>
            </a:r>
            <a:r>
              <a:rPr lang="en-US" i="1" baseline="-25000"/>
              <a:t>(t)</a:t>
            </a:r>
            <a:r>
              <a:rPr lang="en-US"/>
              <a:t>, </a:t>
            </a:r>
            <a:endParaRPr/>
          </a:p>
          <a:p>
            <a:pPr marL="0" lvl="0" indent="0">
              <a:spcBef>
                <a:spcPts val="0"/>
              </a:spcBef>
              <a:spcAft>
                <a:spcPts val="0"/>
              </a:spcAft>
              <a:buNone/>
            </a:pPr>
            <a:endParaRPr/>
          </a:p>
          <a:p>
            <a:pPr marL="0" lvl="0" indent="0">
              <a:spcBef>
                <a:spcPts val="0"/>
              </a:spcBef>
              <a:spcAft>
                <a:spcPts val="0"/>
              </a:spcAft>
              <a:buNone/>
            </a:pPr>
            <a:r>
              <a:rPr lang="en-US" sz="1300" i="1"/>
              <a:t>a</a:t>
            </a:r>
            <a:r>
              <a:rPr lang="en-US" sz="1300"/>
              <a:t>, </a:t>
            </a:r>
            <a:r>
              <a:rPr lang="en-US" sz="1300" i="1"/>
              <a:t>b</a:t>
            </a:r>
            <a:r>
              <a:rPr lang="en-US"/>
              <a:t> - fit coefficients</a:t>
            </a:r>
            <a:endParaRPr/>
          </a:p>
        </p:txBody>
      </p:sp>
      <p:pic>
        <p:nvPicPr>
          <p:cNvPr id="1077" name="Google Shape;1077;p104"/>
          <p:cNvPicPr preferRelativeResize="0"/>
          <p:nvPr/>
        </p:nvPicPr>
        <p:blipFill>
          <a:blip r:embed="rId3">
            <a:alphaModFix/>
          </a:blip>
          <a:stretch>
            <a:fillRect/>
          </a:stretch>
        </p:blipFill>
        <p:spPr>
          <a:xfrm>
            <a:off x="660250" y="1569238"/>
            <a:ext cx="181926" cy="248326"/>
          </a:xfrm>
          <a:prstGeom prst="rect">
            <a:avLst/>
          </a:prstGeom>
          <a:noFill/>
          <a:ln>
            <a:noFill/>
          </a:ln>
        </p:spPr>
      </p:pic>
      <p:pic>
        <p:nvPicPr>
          <p:cNvPr id="1078" name="Google Shape;1078;p104"/>
          <p:cNvPicPr preferRelativeResize="0"/>
          <p:nvPr/>
        </p:nvPicPr>
        <p:blipFill>
          <a:blip r:embed="rId4">
            <a:alphaModFix/>
          </a:blip>
          <a:stretch>
            <a:fillRect/>
          </a:stretch>
        </p:blipFill>
        <p:spPr>
          <a:xfrm>
            <a:off x="906488" y="1569238"/>
            <a:ext cx="181926" cy="189439"/>
          </a:xfrm>
          <a:prstGeom prst="rect">
            <a:avLst/>
          </a:prstGeom>
          <a:noFill/>
          <a:ln>
            <a:noFill/>
          </a:ln>
        </p:spPr>
      </p:pic>
      <p:pic>
        <p:nvPicPr>
          <p:cNvPr id="1079" name="Google Shape;1079;p104"/>
          <p:cNvPicPr preferRelativeResize="0"/>
          <p:nvPr/>
        </p:nvPicPr>
        <p:blipFill>
          <a:blip r:embed="rId5">
            <a:alphaModFix/>
          </a:blip>
          <a:stretch>
            <a:fillRect/>
          </a:stretch>
        </p:blipFill>
        <p:spPr>
          <a:xfrm>
            <a:off x="1152750" y="1558663"/>
            <a:ext cx="1115750" cy="210600"/>
          </a:xfrm>
          <a:prstGeom prst="rect">
            <a:avLst/>
          </a:prstGeom>
          <a:noFill/>
          <a:ln>
            <a:noFill/>
          </a:ln>
        </p:spPr>
      </p:pic>
      <p:sp>
        <p:nvSpPr>
          <p:cNvPr id="1080" name="Google Shape;1080;p104"/>
          <p:cNvSpPr txBox="1"/>
          <p:nvPr/>
        </p:nvSpPr>
        <p:spPr>
          <a:xfrm>
            <a:off x="607925" y="1470950"/>
            <a:ext cx="8201400" cy="12234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0"/>
              </a:spcAft>
              <a:buNone/>
            </a:pPr>
            <a:r>
              <a:rPr lang="en-US"/>
              <a:t>  ,    ,                        - fitting parameters</a:t>
            </a:r>
            <a:endParaRPr/>
          </a:p>
          <a:p>
            <a:pPr marL="0" lvl="0" indent="0">
              <a:lnSpc>
                <a:spcPct val="115000"/>
              </a:lnSpc>
              <a:spcBef>
                <a:spcPts val="0"/>
              </a:spcBef>
              <a:spcAft>
                <a:spcPts val="0"/>
              </a:spcAft>
              <a:buNone/>
            </a:pPr>
            <a:r>
              <a:rPr lang="en-US" i="1">
                <a:solidFill>
                  <a:schemeClr val="dk1"/>
                </a:solidFill>
              </a:rPr>
              <a:t>t</a:t>
            </a:r>
            <a:r>
              <a:rPr lang="en-US">
                <a:solidFill>
                  <a:schemeClr val="dk1"/>
                </a:solidFill>
              </a:rPr>
              <a:t> - time of the months</a:t>
            </a:r>
            <a:endParaRPr>
              <a:solidFill>
                <a:schemeClr val="dk1"/>
              </a:solidFill>
            </a:endParaRPr>
          </a:p>
          <a:p>
            <a:pPr marL="0" lvl="0" indent="0">
              <a:lnSpc>
                <a:spcPct val="115000"/>
              </a:lnSpc>
              <a:spcBef>
                <a:spcPts val="0"/>
              </a:spcBef>
              <a:spcAft>
                <a:spcPts val="0"/>
              </a:spcAft>
              <a:buNone/>
            </a:pPr>
            <a:r>
              <a:rPr lang="en-US" i="1">
                <a:solidFill>
                  <a:schemeClr val="dk1"/>
                </a:solidFill>
              </a:rPr>
              <a:t>j </a:t>
            </a:r>
            <a:r>
              <a:rPr lang="en-US">
                <a:solidFill>
                  <a:schemeClr val="dk1"/>
                </a:solidFill>
              </a:rPr>
              <a:t>= 1-4 represent harmonics with 12-,6-,4,and 3-month period (and seasonal changes via </a:t>
            </a:r>
            <a:r>
              <a:rPr lang="en-US" i="1">
                <a:solidFill>
                  <a:schemeClr val="dk1"/>
                </a:solidFill>
              </a:rPr>
              <a:t>sin</a:t>
            </a:r>
            <a:r>
              <a:rPr lang="en-US">
                <a:solidFill>
                  <a:schemeClr val="dk1"/>
                </a:solidFill>
              </a:rPr>
              <a:t> &amp; </a:t>
            </a:r>
            <a:r>
              <a:rPr lang="en-US" i="1">
                <a:solidFill>
                  <a:schemeClr val="dk1"/>
                </a:solidFill>
              </a:rPr>
              <a:t>cos</a:t>
            </a:r>
            <a:r>
              <a:rPr lang="en-US">
                <a:solidFill>
                  <a:schemeClr val="dk1"/>
                </a:solidFill>
              </a:rPr>
              <a:t>)</a:t>
            </a:r>
            <a:endParaRPr>
              <a:solidFill>
                <a:schemeClr val="dk1"/>
              </a:solidFill>
            </a:endParaRPr>
          </a:p>
          <a:p>
            <a:pPr marL="0" lvl="0" indent="0">
              <a:spcBef>
                <a:spcPts val="0"/>
              </a:spcBef>
              <a:spcAft>
                <a:spcPts val="0"/>
              </a:spcAft>
              <a:buNone/>
            </a:pPr>
            <a:endParaRPr>
              <a:solidFill>
                <a:schemeClr val="dk1"/>
              </a:solidFill>
            </a:endParaRPr>
          </a:p>
        </p:txBody>
      </p:sp>
      <p:sp>
        <p:nvSpPr>
          <p:cNvPr id="1081" name="Google Shape;1081;p104"/>
          <p:cNvSpPr txBox="1"/>
          <p:nvPr/>
        </p:nvSpPr>
        <p:spPr>
          <a:xfrm>
            <a:off x="3047950" y="2296271"/>
            <a:ext cx="3000000" cy="729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dk1"/>
                </a:solidFill>
              </a:rPr>
              <a:t>R</a:t>
            </a:r>
            <a:r>
              <a:rPr lang="en-US" i="1">
                <a:solidFill>
                  <a:schemeClr val="dk1"/>
                </a:solidFill>
              </a:rPr>
              <a:t>(t)</a:t>
            </a:r>
            <a:r>
              <a:rPr lang="en-US">
                <a:solidFill>
                  <a:schemeClr val="dk1"/>
                </a:solidFill>
              </a:rPr>
              <a:t> = QBO</a:t>
            </a:r>
            <a:r>
              <a:rPr lang="en-US" i="1">
                <a:solidFill>
                  <a:schemeClr val="dk1"/>
                </a:solidFill>
              </a:rPr>
              <a:t>(t)</a:t>
            </a:r>
            <a:r>
              <a:rPr lang="en-US">
                <a:solidFill>
                  <a:schemeClr val="dk1"/>
                </a:solidFill>
              </a:rPr>
              <a:t> +SC</a:t>
            </a:r>
            <a:r>
              <a:rPr lang="en-US" i="1">
                <a:solidFill>
                  <a:schemeClr val="dk1"/>
                </a:solidFill>
              </a:rPr>
              <a:t>(t)</a:t>
            </a:r>
            <a:r>
              <a:rPr lang="en-US">
                <a:solidFill>
                  <a:schemeClr val="dk1"/>
                </a:solidFill>
              </a:rPr>
              <a:t> + ENSO</a:t>
            </a:r>
            <a:r>
              <a:rPr lang="en-US" i="1">
                <a:solidFill>
                  <a:schemeClr val="dk1"/>
                </a:solidFill>
              </a:rPr>
              <a:t>(t)</a:t>
            </a:r>
            <a:endParaRPr/>
          </a:p>
        </p:txBody>
      </p:sp>
      <p:sp>
        <p:nvSpPr>
          <p:cNvPr id="1082" name="Google Shape;1082;p104"/>
          <p:cNvSpPr txBox="1"/>
          <p:nvPr/>
        </p:nvSpPr>
        <p:spPr>
          <a:xfrm>
            <a:off x="3997325" y="3511725"/>
            <a:ext cx="1081500" cy="42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Mg II index</a:t>
            </a:r>
            <a:endParaRPr/>
          </a:p>
        </p:txBody>
      </p:sp>
      <p:sp>
        <p:nvSpPr>
          <p:cNvPr id="1083" name="Google Shape;1083;p104"/>
          <p:cNvSpPr txBox="1"/>
          <p:nvPr/>
        </p:nvSpPr>
        <p:spPr>
          <a:xfrm>
            <a:off x="5422775" y="3435550"/>
            <a:ext cx="1732800" cy="42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El Niño 3.4 index</a:t>
            </a:r>
            <a:endParaRPr/>
          </a:p>
        </p:txBody>
      </p:sp>
      <p:cxnSp>
        <p:nvCxnSpPr>
          <p:cNvPr id="1084" name="Google Shape;1084;p104"/>
          <p:cNvCxnSpPr/>
          <p:nvPr/>
        </p:nvCxnSpPr>
        <p:spPr>
          <a:xfrm flipH="1">
            <a:off x="2910375" y="2827950"/>
            <a:ext cx="867600" cy="421200"/>
          </a:xfrm>
          <a:prstGeom prst="straightConnector1">
            <a:avLst/>
          </a:prstGeom>
          <a:noFill/>
          <a:ln w="9525" cap="flat" cmpd="sng">
            <a:solidFill>
              <a:srgbClr val="000000"/>
            </a:solidFill>
            <a:prstDash val="solid"/>
            <a:round/>
            <a:headEnd type="none" w="med" len="med"/>
            <a:tailEnd type="triangle" w="med" len="med"/>
          </a:ln>
        </p:spPr>
      </p:cxnSp>
      <p:cxnSp>
        <p:nvCxnSpPr>
          <p:cNvPr id="1085" name="Google Shape;1085;p104"/>
          <p:cNvCxnSpPr/>
          <p:nvPr/>
        </p:nvCxnSpPr>
        <p:spPr>
          <a:xfrm flipH="1">
            <a:off x="4473750" y="2827950"/>
            <a:ext cx="8400" cy="589500"/>
          </a:xfrm>
          <a:prstGeom prst="straightConnector1">
            <a:avLst/>
          </a:prstGeom>
          <a:noFill/>
          <a:ln w="9525" cap="flat" cmpd="sng">
            <a:solidFill>
              <a:srgbClr val="000000"/>
            </a:solidFill>
            <a:prstDash val="solid"/>
            <a:round/>
            <a:headEnd type="none" w="med" len="med"/>
            <a:tailEnd type="triangle" w="med" len="med"/>
          </a:ln>
        </p:spPr>
      </p:cxnSp>
      <p:cxnSp>
        <p:nvCxnSpPr>
          <p:cNvPr id="1086" name="Google Shape;1086;p104"/>
          <p:cNvCxnSpPr/>
          <p:nvPr/>
        </p:nvCxnSpPr>
        <p:spPr>
          <a:xfrm>
            <a:off x="5414925" y="2904150"/>
            <a:ext cx="203100" cy="501600"/>
          </a:xfrm>
          <a:prstGeom prst="straightConnector1">
            <a:avLst/>
          </a:prstGeom>
          <a:noFill/>
          <a:ln w="9525" cap="flat" cmpd="sng">
            <a:solidFill>
              <a:srgbClr val="000000"/>
            </a:solidFill>
            <a:prstDash val="solid"/>
            <a:round/>
            <a:headEnd type="none" w="med" len="med"/>
            <a:tailEnd type="triangle" w="med" len="med"/>
          </a:ln>
        </p:spPr>
      </p:cxnSp>
      <p:pic>
        <p:nvPicPr>
          <p:cNvPr id="1087" name="Google Shape;1087;p104"/>
          <p:cNvPicPr preferRelativeResize="0"/>
          <p:nvPr/>
        </p:nvPicPr>
        <p:blipFill>
          <a:blip r:embed="rId6">
            <a:alphaModFix/>
          </a:blip>
          <a:stretch>
            <a:fillRect/>
          </a:stretch>
        </p:blipFill>
        <p:spPr>
          <a:xfrm>
            <a:off x="949475" y="930625"/>
            <a:ext cx="7204334" cy="540325"/>
          </a:xfrm>
          <a:prstGeom prst="rect">
            <a:avLst/>
          </a:prstGeom>
          <a:noFill/>
          <a:ln>
            <a:noFill/>
          </a:ln>
        </p:spPr>
      </p:pic>
      <p:sp>
        <p:nvSpPr>
          <p:cNvPr id="1088" name="Google Shape;1088;p104"/>
          <p:cNvSpPr txBox="1"/>
          <p:nvPr/>
        </p:nvSpPr>
        <p:spPr>
          <a:xfrm>
            <a:off x="680050" y="4677775"/>
            <a:ext cx="26589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7" action="ppaction://hlinksldjump"/>
              </a:rPr>
              <a:t>here</a:t>
            </a:r>
            <a:r>
              <a:rPr lang="en-US"/>
              <a:t> to go back to trends. </a:t>
            </a:r>
            <a:endParaRPr/>
          </a:p>
        </p:txBody>
      </p:sp>
      <p:sp>
        <p:nvSpPr>
          <p:cNvPr id="1089" name="Google Shape;1089;p104"/>
          <p:cNvSpPr txBox="1"/>
          <p:nvPr/>
        </p:nvSpPr>
        <p:spPr>
          <a:xfrm>
            <a:off x="3850625" y="467777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8" action="ppaction://hlinksldjump"/>
              </a:rPr>
              <a:t>here</a:t>
            </a:r>
            <a:r>
              <a:rPr lang="en-US"/>
              <a:t> to go back to the content of additional slides. </a:t>
            </a:r>
            <a:endParaRPr/>
          </a:p>
        </p:txBody>
      </p:sp>
      <p:sp>
        <p:nvSpPr>
          <p:cNvPr id="1090" name="Google Shape;1090;p104"/>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25</a:t>
            </a:fld>
            <a:endParaRPr sz="1800"/>
          </a:p>
        </p:txBody>
      </p:sp>
      <p:pic>
        <p:nvPicPr>
          <p:cNvPr id="1091" name="Google Shape;1091;p104">
            <a:hlinkClick r:id="rId9" action="ppaction://hlinksldjump"/>
          </p:cNvPr>
          <p:cNvPicPr preferRelativeResize="0"/>
          <p:nvPr/>
        </p:nvPicPr>
        <p:blipFill>
          <a:blip r:embed="rId10">
            <a:alphaModFix/>
          </a:blip>
          <a:stretch>
            <a:fillRect/>
          </a:stretch>
        </p:blipFill>
        <p:spPr>
          <a:xfrm>
            <a:off x="26513" y="9975"/>
            <a:ext cx="310475" cy="310475"/>
          </a:xfrm>
          <a:prstGeom prst="rect">
            <a:avLst/>
          </a:prstGeom>
          <a:noFill/>
          <a:ln>
            <a:noFill/>
          </a:ln>
        </p:spPr>
      </p:pic>
      <p:sp>
        <p:nvSpPr>
          <p:cNvPr id="1092" name="Google Shape;1092;p10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3" name="Google Shape;1093;p104">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094" name="Google Shape;1094;p104"/>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11"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05"/>
          <p:cNvSpPr/>
          <p:nvPr/>
        </p:nvSpPr>
        <p:spPr>
          <a:xfrm>
            <a:off x="537120" y="138240"/>
            <a:ext cx="8339040" cy="3299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rPr>
              <a:t>Why AoA-</a:t>
            </a:r>
            <a:r>
              <a:rPr lang="en-US" b="1">
                <a:solidFill>
                  <a:schemeClr val="dk1"/>
                </a:solidFill>
              </a:rPr>
              <a:t>N</a:t>
            </a:r>
            <a:r>
              <a:rPr lang="en-US" b="1" baseline="-25000">
                <a:solidFill>
                  <a:schemeClr val="dk1"/>
                </a:solidFill>
              </a:rPr>
              <a:t>2</a:t>
            </a:r>
            <a:r>
              <a:rPr lang="en-US" b="1">
                <a:solidFill>
                  <a:schemeClr val="dk1"/>
                </a:solidFill>
              </a:rPr>
              <a:t>O </a:t>
            </a:r>
            <a:r>
              <a:rPr lang="en-US" sz="1400" b="1" strike="noStrike">
                <a:solidFill>
                  <a:srgbClr val="000000"/>
                </a:solidFill>
              </a:rPr>
              <a:t>trends in tropical mid-stratosphere </a:t>
            </a:r>
            <a:r>
              <a:rPr lang="en-US" b="1"/>
              <a:t>are not straightforward</a:t>
            </a:r>
            <a:r>
              <a:rPr lang="en-US" sz="1400" b="1" strike="noStrike">
                <a:solidFill>
                  <a:srgbClr val="000000"/>
                </a:solidFill>
              </a:rPr>
              <a:t>?</a:t>
            </a:r>
            <a:endParaRPr sz="1800" b="1"/>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Because in our analysis we mix regimes </a:t>
            </a:r>
            <a:r>
              <a:rPr lang="en-US"/>
              <a:t>of</a:t>
            </a:r>
            <a:r>
              <a:rPr lang="en-US" sz="1400" strike="noStrike">
                <a:solidFill>
                  <a:srgbClr val="000000"/>
                </a:solidFill>
                <a:latin typeface="Arial"/>
                <a:ea typeface="Arial"/>
                <a:cs typeface="Arial"/>
                <a:sym typeface="Arial"/>
              </a:rPr>
              <a:t> both hemispheres while analysing tropics (10°S-10</a:t>
            </a:r>
            <a:r>
              <a:rPr lang="en-US">
                <a:solidFill>
                  <a:schemeClr val="dk1"/>
                </a:solidFill>
              </a:rPr>
              <a:t>°</a:t>
            </a:r>
            <a:r>
              <a:rPr lang="en-US" sz="1400" strike="noStrike">
                <a:solidFill>
                  <a:srgbClr val="000000"/>
                </a:solidFill>
                <a:latin typeface="Arial"/>
                <a:ea typeface="Arial"/>
                <a:cs typeface="Arial"/>
                <a:sym typeface="Arial"/>
              </a:rPr>
              <a:t>N)</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Presented linear trends are averaged over 30-35 km (to avoid mess of plots)</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The presence of negative AoA trend does not necessarily cause positive 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 trend: the AoA negative trend does not play much role, if overall AoA values are too high (other words if upwelling is still slow). </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Clr>
                <a:srgbClr val="000000"/>
              </a:buClr>
              <a:buSzPts val="1400"/>
              <a:buFont typeface="Arial"/>
              <a:buChar char="●"/>
            </a:pPr>
            <a:r>
              <a:rPr lang="en-US" sz="1400" strike="noStrike">
                <a:solidFill>
                  <a:srgbClr val="000000"/>
                </a:solidFill>
                <a:latin typeface="Arial"/>
                <a:ea typeface="Arial"/>
                <a:cs typeface="Arial"/>
                <a:sym typeface="Arial"/>
              </a:rPr>
              <a:t>Small positive trends of AoA (if transport is slow enough/AoA values are high enough) might cause noticeable negative trends in N</a:t>
            </a:r>
            <a:r>
              <a:rPr lang="en-US" sz="1400" strike="noStrike" baseline="-25000">
                <a:solidFill>
                  <a:srgbClr val="000000"/>
                </a:solidFill>
                <a:latin typeface="Arial"/>
                <a:ea typeface="Arial"/>
                <a:cs typeface="Arial"/>
                <a:sym typeface="Arial"/>
              </a:rPr>
              <a:t>2</a:t>
            </a:r>
            <a:r>
              <a:rPr lang="en-US" sz="1400" strike="noStrike">
                <a:solidFill>
                  <a:srgbClr val="000000"/>
                </a:solidFill>
                <a:latin typeface="Arial"/>
                <a:ea typeface="Arial"/>
                <a:cs typeface="Arial"/>
                <a:sym typeface="Arial"/>
              </a:rPr>
              <a:t>O.</a:t>
            </a:r>
            <a:endParaRPr sz="1800"/>
          </a:p>
        </p:txBody>
      </p:sp>
      <p:sp>
        <p:nvSpPr>
          <p:cNvPr id="1100" name="Google Shape;1100;p105"/>
          <p:cNvSpPr txBox="1"/>
          <p:nvPr/>
        </p:nvSpPr>
        <p:spPr>
          <a:xfrm>
            <a:off x="680050" y="4677775"/>
            <a:ext cx="26589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3" action="ppaction://hlinksldjump"/>
              </a:rPr>
              <a:t>here</a:t>
            </a:r>
            <a:r>
              <a:rPr lang="en-US"/>
              <a:t> to go back to trends. </a:t>
            </a:r>
            <a:endParaRPr/>
          </a:p>
        </p:txBody>
      </p:sp>
      <p:sp>
        <p:nvSpPr>
          <p:cNvPr id="1101" name="Google Shape;1101;p105"/>
          <p:cNvSpPr txBox="1"/>
          <p:nvPr/>
        </p:nvSpPr>
        <p:spPr>
          <a:xfrm>
            <a:off x="3850625" y="467777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sp>
        <p:nvSpPr>
          <p:cNvPr id="1102" name="Google Shape;1102;p105"/>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26</a:t>
            </a:fld>
            <a:endParaRPr sz="1800"/>
          </a:p>
        </p:txBody>
      </p:sp>
      <p:pic>
        <p:nvPicPr>
          <p:cNvPr id="1103" name="Google Shape;1103;p105">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104" name="Google Shape;1104;p10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5" name="Google Shape;1105;p105">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06" name="Google Shape;1106;p105"/>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106"/>
          <p:cNvPicPr preferRelativeResize="0"/>
          <p:nvPr/>
        </p:nvPicPr>
        <p:blipFill rotWithShape="1">
          <a:blip r:embed="rId3">
            <a:alphaModFix/>
          </a:blip>
          <a:srcRect b="10"/>
          <a:stretch/>
        </p:blipFill>
        <p:spPr>
          <a:xfrm>
            <a:off x="154800" y="51120"/>
            <a:ext cx="4964400" cy="4136760"/>
          </a:xfrm>
          <a:prstGeom prst="rect">
            <a:avLst/>
          </a:prstGeom>
          <a:noFill/>
          <a:ln>
            <a:noFill/>
          </a:ln>
        </p:spPr>
      </p:pic>
      <p:pic>
        <p:nvPicPr>
          <p:cNvPr id="1112" name="Google Shape;1112;p106"/>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113" name="Google Shape;1113;p106"/>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27</a:t>
            </a:fld>
            <a:endParaRPr sz="1800"/>
          </a:p>
        </p:txBody>
      </p:sp>
      <p:sp>
        <p:nvSpPr>
          <p:cNvPr id="1114" name="Google Shape;1114;p106"/>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AoA, TROPICS</a:t>
            </a:r>
            <a:endParaRPr/>
          </a:p>
        </p:txBody>
      </p:sp>
      <p:sp>
        <p:nvSpPr>
          <p:cNvPr id="1115" name="Google Shape;1115;p106"/>
          <p:cNvSpPr txBox="1"/>
          <p:nvPr/>
        </p:nvSpPr>
        <p:spPr>
          <a:xfrm>
            <a:off x="4987800" y="3552775"/>
            <a:ext cx="4156200" cy="820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US"/>
              <a:t>At 30-35 km AoA is lower during FMA and SON. </a:t>
            </a:r>
            <a:endParaRPr/>
          </a:p>
          <a:p>
            <a:pPr marL="0" lvl="0" indent="0" rtl="0">
              <a:spcBef>
                <a:spcPts val="0"/>
              </a:spcBef>
              <a:spcAft>
                <a:spcPts val="0"/>
              </a:spcAft>
              <a:buNone/>
            </a:pPr>
            <a:endParaRPr/>
          </a:p>
          <a:p>
            <a:pPr marL="0" lvl="0" indent="0" rtl="0">
              <a:spcBef>
                <a:spcPts val="0"/>
              </a:spcBef>
              <a:spcAft>
                <a:spcPts val="0"/>
              </a:spcAft>
              <a:buNone/>
            </a:pPr>
            <a:r>
              <a:rPr lang="en-US"/>
              <a:t>At 15-20 km  A</a:t>
            </a:r>
            <a:r>
              <a:rPr lang="en-US">
                <a:solidFill>
                  <a:srgbClr val="000000"/>
                </a:solidFill>
              </a:rPr>
              <a:t>oA is lower during DJF and MAM.</a:t>
            </a:r>
            <a:endParaRPr/>
          </a:p>
        </p:txBody>
      </p:sp>
      <p:cxnSp>
        <p:nvCxnSpPr>
          <p:cNvPr id="1116" name="Google Shape;1116;p106"/>
          <p:cNvCxnSpPr/>
          <p:nvPr/>
        </p:nvCxnSpPr>
        <p:spPr>
          <a:xfrm rot="10800000">
            <a:off x="1366900" y="1540625"/>
            <a:ext cx="64800" cy="2303700"/>
          </a:xfrm>
          <a:prstGeom prst="straightConnector1">
            <a:avLst/>
          </a:prstGeom>
          <a:noFill/>
          <a:ln w="9525" cap="flat" cmpd="sng">
            <a:solidFill>
              <a:srgbClr val="595959"/>
            </a:solidFill>
            <a:prstDash val="solid"/>
            <a:round/>
            <a:headEnd type="none" w="med" len="med"/>
            <a:tailEnd type="triangle" w="med" len="med"/>
          </a:ln>
        </p:spPr>
      </p:cxnSp>
      <p:cxnSp>
        <p:nvCxnSpPr>
          <p:cNvPr id="1117" name="Google Shape;1117;p106"/>
          <p:cNvCxnSpPr/>
          <p:nvPr/>
        </p:nvCxnSpPr>
        <p:spPr>
          <a:xfrm rot="10800000" flipH="1">
            <a:off x="3134425" y="1540775"/>
            <a:ext cx="41400" cy="2344800"/>
          </a:xfrm>
          <a:prstGeom prst="straightConnector1">
            <a:avLst/>
          </a:prstGeom>
          <a:noFill/>
          <a:ln w="9525" cap="flat" cmpd="sng">
            <a:solidFill>
              <a:srgbClr val="595959"/>
            </a:solidFill>
            <a:prstDash val="solid"/>
            <a:round/>
            <a:headEnd type="none" w="med" len="med"/>
            <a:tailEnd type="triangle" w="med" len="med"/>
          </a:ln>
        </p:spPr>
      </p:cxnSp>
      <p:sp>
        <p:nvSpPr>
          <p:cNvPr id="1118" name="Google Shape;1118;p106"/>
          <p:cNvSpPr txBox="1"/>
          <p:nvPr/>
        </p:nvSpPr>
        <p:spPr>
          <a:xfrm>
            <a:off x="983250" y="3845175"/>
            <a:ext cx="1315200" cy="1005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Lower AoA values at 30-35 km during FMA are coming from Southern Hemisphere (SH), see next Slide.</a:t>
            </a:r>
            <a:endParaRPr sz="1000"/>
          </a:p>
        </p:txBody>
      </p:sp>
      <p:sp>
        <p:nvSpPr>
          <p:cNvPr id="1119" name="Google Shape;1119;p106"/>
          <p:cNvSpPr txBox="1"/>
          <p:nvPr/>
        </p:nvSpPr>
        <p:spPr>
          <a:xfrm>
            <a:off x="2598725" y="3905475"/>
            <a:ext cx="1315200" cy="72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Lower AoA </a:t>
            </a:r>
            <a:r>
              <a:rPr lang="en-US" sz="1000">
                <a:solidFill>
                  <a:srgbClr val="000000"/>
                </a:solidFill>
              </a:rPr>
              <a:t>at 30-35 km </a:t>
            </a:r>
            <a:r>
              <a:rPr lang="en-US" sz="1000"/>
              <a:t>during SON is coming from NH.</a:t>
            </a:r>
            <a:endParaRPr sz="1000"/>
          </a:p>
        </p:txBody>
      </p:sp>
      <p:sp>
        <p:nvSpPr>
          <p:cNvPr id="1120" name="Google Shape;1120;p106"/>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121" name="Google Shape;1121;p106">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122" name="Google Shape;1122;p106">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3" name="Google Shape;1123;p106">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24" name="Google Shape;1124;p106"/>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6" name="TextBox 15"/>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8" name="TextBox 17"/>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1129" name="Google Shape;1129;p107"/>
          <p:cNvPicPr preferRelativeResize="0"/>
          <p:nvPr/>
        </p:nvPicPr>
        <p:blipFill rotWithShape="1">
          <a:blip r:embed="rId3">
            <a:alphaModFix/>
          </a:blip>
          <a:srcRect b="10"/>
          <a:stretch/>
        </p:blipFill>
        <p:spPr>
          <a:xfrm>
            <a:off x="154800" y="51120"/>
            <a:ext cx="4964400" cy="4136760"/>
          </a:xfrm>
          <a:prstGeom prst="rect">
            <a:avLst/>
          </a:prstGeom>
          <a:noFill/>
          <a:ln>
            <a:noFill/>
          </a:ln>
        </p:spPr>
      </p:pic>
      <p:pic>
        <p:nvPicPr>
          <p:cNvPr id="1130" name="Google Shape;1130;p107"/>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131" name="Google Shape;1131;p107"/>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28</a:t>
            </a:fld>
            <a:endParaRPr sz="1800"/>
          </a:p>
        </p:txBody>
      </p:sp>
      <p:sp>
        <p:nvSpPr>
          <p:cNvPr id="1132" name="Google Shape;1132;p107"/>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AoA, 10S-0°</a:t>
            </a:r>
            <a:endParaRPr/>
          </a:p>
        </p:txBody>
      </p:sp>
      <p:sp>
        <p:nvSpPr>
          <p:cNvPr id="1133" name="Google Shape;1133;p107"/>
          <p:cNvSpPr txBox="1"/>
          <p:nvPr/>
        </p:nvSpPr>
        <p:spPr>
          <a:xfrm>
            <a:off x="5474550" y="3620025"/>
            <a:ext cx="1137300" cy="1030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10S-0</a:t>
            </a:r>
            <a:r>
              <a:rPr lang="en-US">
                <a:solidFill>
                  <a:schemeClr val="dk1"/>
                </a:solidFill>
              </a:rPr>
              <a:t>°</a:t>
            </a:r>
            <a:endParaRPr/>
          </a:p>
          <a:p>
            <a:pPr marL="0" lvl="0" indent="0" rtl="0">
              <a:spcBef>
                <a:spcPts val="0"/>
              </a:spcBef>
              <a:spcAft>
                <a:spcPts val="0"/>
              </a:spcAft>
              <a:buNone/>
            </a:pPr>
            <a:r>
              <a:rPr lang="en-US"/>
              <a:t>Upwelling is faster during FMA</a:t>
            </a:r>
            <a:endParaRPr/>
          </a:p>
        </p:txBody>
      </p:sp>
      <p:cxnSp>
        <p:nvCxnSpPr>
          <p:cNvPr id="1134" name="Google Shape;1134;p107"/>
          <p:cNvCxnSpPr>
            <a:stCxn id="1133" idx="0"/>
          </p:cNvCxnSpPr>
          <p:nvPr/>
        </p:nvCxnSpPr>
        <p:spPr>
          <a:xfrm rot="10800000">
            <a:off x="5603100" y="1352025"/>
            <a:ext cx="440100" cy="2268000"/>
          </a:xfrm>
          <a:prstGeom prst="straightConnector1">
            <a:avLst/>
          </a:prstGeom>
          <a:noFill/>
          <a:ln w="9525" cap="flat" cmpd="sng">
            <a:solidFill>
              <a:srgbClr val="595959"/>
            </a:solidFill>
            <a:prstDash val="solid"/>
            <a:round/>
            <a:headEnd type="none" w="med" len="med"/>
            <a:tailEnd type="triangle" w="med" len="med"/>
          </a:ln>
        </p:spPr>
      </p:cxnSp>
      <p:sp>
        <p:nvSpPr>
          <p:cNvPr id="1135" name="Google Shape;1135;p107"/>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136" name="Google Shape;1136;p107">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137" name="Google Shape;1137;p107">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8" name="Google Shape;1138;p107">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39" name="Google Shape;1139;p107"/>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3" name="TextBox 12"/>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4" name="TextBox 13"/>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1144" name="Google Shape;1144;p108"/>
          <p:cNvPicPr preferRelativeResize="0"/>
          <p:nvPr/>
        </p:nvPicPr>
        <p:blipFill rotWithShape="1">
          <a:blip r:embed="rId3">
            <a:alphaModFix/>
          </a:blip>
          <a:srcRect b="10"/>
          <a:stretch/>
        </p:blipFill>
        <p:spPr>
          <a:xfrm>
            <a:off x="154800" y="51120"/>
            <a:ext cx="4964400" cy="4136760"/>
          </a:xfrm>
          <a:prstGeom prst="rect">
            <a:avLst/>
          </a:prstGeom>
          <a:noFill/>
          <a:ln>
            <a:noFill/>
          </a:ln>
        </p:spPr>
      </p:pic>
      <p:pic>
        <p:nvPicPr>
          <p:cNvPr id="1145" name="Google Shape;1145;p108"/>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146" name="Google Shape;1146;p108"/>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29</a:t>
            </a:fld>
            <a:endParaRPr sz="1800"/>
          </a:p>
        </p:txBody>
      </p:sp>
      <p:sp>
        <p:nvSpPr>
          <p:cNvPr id="1147" name="Google Shape;1147;p108"/>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AoA, 0-10°N</a:t>
            </a:r>
            <a:endParaRPr/>
          </a:p>
        </p:txBody>
      </p:sp>
      <p:cxnSp>
        <p:nvCxnSpPr>
          <p:cNvPr id="1148" name="Google Shape;1148;p108"/>
          <p:cNvCxnSpPr>
            <a:stCxn id="1149" idx="0"/>
          </p:cNvCxnSpPr>
          <p:nvPr/>
        </p:nvCxnSpPr>
        <p:spPr>
          <a:xfrm rot="10800000" flipH="1">
            <a:off x="6066375" y="1276400"/>
            <a:ext cx="980100" cy="2349900"/>
          </a:xfrm>
          <a:prstGeom prst="straightConnector1">
            <a:avLst/>
          </a:prstGeom>
          <a:noFill/>
          <a:ln w="9525" cap="flat" cmpd="sng">
            <a:solidFill>
              <a:srgbClr val="595959"/>
            </a:solidFill>
            <a:prstDash val="solid"/>
            <a:round/>
            <a:headEnd type="none" w="med" len="med"/>
            <a:tailEnd type="triangle" w="med" len="med"/>
          </a:ln>
        </p:spPr>
      </p:cxnSp>
      <p:sp>
        <p:nvSpPr>
          <p:cNvPr id="1149" name="Google Shape;1149;p108"/>
          <p:cNvSpPr txBox="1"/>
          <p:nvPr/>
        </p:nvSpPr>
        <p:spPr>
          <a:xfrm>
            <a:off x="5497725" y="3626300"/>
            <a:ext cx="1137300" cy="1030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0-10</a:t>
            </a:r>
            <a:r>
              <a:rPr lang="en-US">
                <a:solidFill>
                  <a:schemeClr val="dk1"/>
                </a:solidFill>
              </a:rPr>
              <a:t>°</a:t>
            </a:r>
            <a:r>
              <a:rPr lang="en-US"/>
              <a:t>N </a:t>
            </a:r>
            <a:endParaRPr/>
          </a:p>
          <a:p>
            <a:pPr marL="0" lvl="0" indent="0" rtl="0">
              <a:spcBef>
                <a:spcPts val="0"/>
              </a:spcBef>
              <a:spcAft>
                <a:spcPts val="0"/>
              </a:spcAft>
              <a:buNone/>
            </a:pPr>
            <a:r>
              <a:rPr lang="en-US"/>
              <a:t>Upwelling is faster during SON</a:t>
            </a:r>
            <a:endParaRPr/>
          </a:p>
        </p:txBody>
      </p:sp>
      <p:sp>
        <p:nvSpPr>
          <p:cNvPr id="1150" name="Google Shape;1150;p108"/>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151" name="Google Shape;1151;p108">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152" name="Google Shape;1152;p108">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3" name="Google Shape;1153;p108">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54" name="Google Shape;1154;p108"/>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3" name="TextBox 12"/>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4" name="TextBox 13"/>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81"/>
          <p:cNvPicPr preferRelativeResize="0"/>
          <p:nvPr/>
        </p:nvPicPr>
        <p:blipFill rotWithShape="1">
          <a:blip r:embed="rId3">
            <a:alphaModFix/>
          </a:blip>
          <a:srcRect l="6713" t="6899" r="25545" b="12312"/>
          <a:stretch/>
        </p:blipFill>
        <p:spPr>
          <a:xfrm>
            <a:off x="2636300" y="69250"/>
            <a:ext cx="6491650" cy="5042005"/>
          </a:xfrm>
          <a:prstGeom prst="rect">
            <a:avLst/>
          </a:prstGeom>
          <a:noFill/>
          <a:ln>
            <a:noFill/>
          </a:ln>
        </p:spPr>
      </p:pic>
      <p:sp>
        <p:nvSpPr>
          <p:cNvPr id="358" name="Google Shape;358;p81"/>
          <p:cNvSpPr/>
          <p:nvPr/>
        </p:nvSpPr>
        <p:spPr>
          <a:xfrm>
            <a:off x="3316950" y="2434250"/>
            <a:ext cx="5574900" cy="1191000"/>
          </a:xfrm>
          <a:prstGeom prst="rect">
            <a:avLst/>
          </a:prstGeom>
          <a:noFill/>
          <a:ln>
            <a:noFill/>
          </a:ln>
        </p:spPr>
        <p:txBody>
          <a:bodyPr spcFirstLastPara="1" wrap="square" lIns="90000" tIns="91425" rIns="90000" bIns="91425" anchor="b" anchorCtr="0">
            <a:noAutofit/>
          </a:bodyPr>
          <a:lstStyle/>
          <a:p>
            <a:pPr marL="0" marR="0" lvl="0" indent="457200" algn="ctr" rtl="0">
              <a:spcBef>
                <a:spcPts val="0"/>
              </a:spcBef>
              <a:spcAft>
                <a:spcPts val="0"/>
              </a:spcAft>
              <a:buNone/>
            </a:pPr>
            <a:r>
              <a:rPr lang="en-US" sz="2300" b="0" i="0" u="none" strike="noStrike" cap="none">
                <a:solidFill>
                  <a:srgbClr val="000000"/>
                </a:solidFill>
                <a:latin typeface="Arial"/>
                <a:ea typeface="Arial"/>
                <a:cs typeface="Arial"/>
                <a:sym typeface="Arial"/>
              </a:rPr>
              <a:t>NO</a:t>
            </a:r>
            <a:r>
              <a:rPr lang="en-US" sz="2300" b="0" i="0" u="none" strike="noStrike" cap="none" baseline="-25000">
                <a:solidFill>
                  <a:srgbClr val="000000"/>
                </a:solidFill>
                <a:latin typeface="Arial"/>
                <a:ea typeface="Arial"/>
                <a:cs typeface="Arial"/>
                <a:sym typeface="Arial"/>
              </a:rPr>
              <a:t>2</a:t>
            </a:r>
            <a:r>
              <a:rPr lang="en-US" sz="2300" b="0" i="0" u="none" strike="noStrike" cap="none">
                <a:solidFill>
                  <a:srgbClr val="000000"/>
                </a:solidFill>
                <a:latin typeface="Arial"/>
                <a:ea typeface="Arial"/>
                <a:cs typeface="Arial"/>
                <a:sym typeface="Arial"/>
              </a:rPr>
              <a:t> and O</a:t>
            </a:r>
            <a:r>
              <a:rPr lang="en-US" sz="2300" b="0" i="0" u="none" strike="noStrike" cap="none" baseline="-25000">
                <a:solidFill>
                  <a:srgbClr val="000000"/>
                </a:solidFill>
                <a:latin typeface="Arial"/>
                <a:ea typeface="Arial"/>
                <a:cs typeface="Arial"/>
                <a:sym typeface="Arial"/>
              </a:rPr>
              <a:t>3</a:t>
            </a:r>
            <a:r>
              <a:rPr lang="en-US" sz="2300" b="0" i="0" u="none" strike="noStrike" cap="none">
                <a:solidFill>
                  <a:srgbClr val="000000"/>
                </a:solidFill>
                <a:latin typeface="Arial"/>
                <a:ea typeface="Arial"/>
                <a:cs typeface="Arial"/>
                <a:sym typeface="Arial"/>
              </a:rPr>
              <a:t> changes in</a:t>
            </a:r>
            <a:r>
              <a:rPr lang="en-US" sz="2300"/>
              <a:t> </a:t>
            </a:r>
            <a:r>
              <a:rPr lang="en-US" sz="2300" b="0" i="0" u="none" strike="noStrike" cap="none">
                <a:solidFill>
                  <a:srgbClr val="000000"/>
                </a:solidFill>
                <a:latin typeface="Arial"/>
                <a:ea typeface="Arial"/>
                <a:cs typeface="Arial"/>
                <a:sym typeface="Arial"/>
              </a:rPr>
              <a:t>tropical mid-stratosphere </a:t>
            </a:r>
            <a:endParaRPr sz="2300"/>
          </a:p>
          <a:p>
            <a:pPr marL="0" marR="0" lvl="0" indent="0" algn="ctr" rtl="0">
              <a:lnSpc>
                <a:spcPct val="100000"/>
              </a:lnSpc>
              <a:spcBef>
                <a:spcPts val="0"/>
              </a:spcBef>
              <a:spcAft>
                <a:spcPts val="0"/>
              </a:spcAft>
              <a:buNone/>
            </a:pPr>
            <a:endParaRPr sz="1800"/>
          </a:p>
        </p:txBody>
      </p:sp>
      <p:sp>
        <p:nvSpPr>
          <p:cNvPr id="359" name="Google Shape;359;p81"/>
          <p:cNvSpPr/>
          <p:nvPr/>
        </p:nvSpPr>
        <p:spPr>
          <a:xfrm>
            <a:off x="3322175" y="3199275"/>
            <a:ext cx="5785800" cy="7617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300" strike="noStrike" dirty="0">
                <a:solidFill>
                  <a:srgbClr val="000000"/>
                </a:solidFill>
                <a:latin typeface="Arial"/>
                <a:ea typeface="Arial"/>
                <a:cs typeface="Arial"/>
                <a:sym typeface="Arial"/>
              </a:rPr>
              <a:t>Evgenia Galytska</a:t>
            </a:r>
            <a:r>
              <a:rPr lang="en-US" sz="1300" strike="noStrike" baseline="30000" dirty="0">
                <a:solidFill>
                  <a:srgbClr val="000000"/>
                </a:solidFill>
                <a:latin typeface="Arial"/>
                <a:ea typeface="Arial"/>
                <a:cs typeface="Arial"/>
                <a:sym typeface="Arial"/>
              </a:rPr>
              <a:t>1</a:t>
            </a:r>
            <a:r>
              <a:rPr lang="en-US" sz="1300" dirty="0"/>
              <a:t> </a:t>
            </a:r>
            <a:r>
              <a:rPr lang="en-US" sz="1300" strike="noStrike" dirty="0">
                <a:solidFill>
                  <a:srgbClr val="000000"/>
                </a:solidFill>
                <a:latin typeface="Arial"/>
                <a:ea typeface="Arial"/>
                <a:cs typeface="Arial"/>
                <a:sym typeface="Arial"/>
              </a:rPr>
              <a:t>, A</a:t>
            </a:r>
            <a:r>
              <a:rPr lang="en-US" sz="1300" dirty="0"/>
              <a:t>.</a:t>
            </a:r>
            <a:r>
              <a:rPr lang="en-US" sz="1300" strike="noStrike" dirty="0">
                <a:solidFill>
                  <a:srgbClr val="000000"/>
                </a:solidFill>
                <a:latin typeface="Arial"/>
                <a:ea typeface="Arial"/>
                <a:cs typeface="Arial"/>
                <a:sym typeface="Arial"/>
              </a:rPr>
              <a:t> Rozanov</a:t>
            </a:r>
            <a:r>
              <a:rPr lang="en-US" sz="1300" strike="noStrike" baseline="30000" dirty="0">
                <a:solidFill>
                  <a:srgbClr val="000000"/>
                </a:solidFill>
                <a:latin typeface="Arial"/>
                <a:ea typeface="Arial"/>
                <a:cs typeface="Arial"/>
                <a:sym typeface="Arial"/>
              </a:rPr>
              <a:t>1</a:t>
            </a:r>
            <a:r>
              <a:rPr lang="en-US" sz="1300" strike="noStrike" dirty="0">
                <a:solidFill>
                  <a:srgbClr val="000000"/>
                </a:solidFill>
                <a:latin typeface="Arial"/>
                <a:ea typeface="Arial"/>
                <a:cs typeface="Arial"/>
                <a:sym typeface="Arial"/>
              </a:rPr>
              <a:t>, M. P.</a:t>
            </a:r>
            <a:r>
              <a:rPr lang="en-US" sz="1300" dirty="0"/>
              <a:t> </a:t>
            </a:r>
            <a:r>
              <a:rPr lang="en-US" sz="1300" strike="noStrike" dirty="0">
                <a:solidFill>
                  <a:srgbClr val="000000"/>
                </a:solidFill>
                <a:latin typeface="Arial"/>
                <a:ea typeface="Arial"/>
                <a:cs typeface="Arial"/>
                <a:sym typeface="Arial"/>
              </a:rPr>
              <a:t>Chipperfield</a:t>
            </a:r>
            <a:r>
              <a:rPr lang="en-US" sz="1300" strike="noStrike" baseline="30000" dirty="0">
                <a:solidFill>
                  <a:srgbClr val="000000"/>
                </a:solidFill>
                <a:latin typeface="Arial"/>
                <a:ea typeface="Arial"/>
                <a:cs typeface="Arial"/>
                <a:sym typeface="Arial"/>
              </a:rPr>
              <a:t>2</a:t>
            </a:r>
            <a:r>
              <a:rPr lang="en-US" sz="1300" strike="noStrike" dirty="0">
                <a:solidFill>
                  <a:srgbClr val="000000"/>
                </a:solidFill>
                <a:latin typeface="Arial"/>
                <a:ea typeface="Arial"/>
                <a:cs typeface="Arial"/>
                <a:sym typeface="Arial"/>
              </a:rPr>
              <a:t>, </a:t>
            </a:r>
            <a:endParaRPr sz="1300" strike="noStrik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300" strike="noStrike" dirty="0">
                <a:solidFill>
                  <a:srgbClr val="000000"/>
                </a:solidFill>
                <a:latin typeface="Arial"/>
                <a:ea typeface="Arial"/>
                <a:cs typeface="Arial"/>
                <a:sym typeface="Arial"/>
              </a:rPr>
              <a:t>S. Dhomse</a:t>
            </a:r>
            <a:r>
              <a:rPr lang="en-US" sz="1300" strike="noStrike" baseline="30000" dirty="0">
                <a:solidFill>
                  <a:srgbClr val="000000"/>
                </a:solidFill>
                <a:latin typeface="Arial"/>
                <a:ea typeface="Arial"/>
                <a:cs typeface="Arial"/>
                <a:sym typeface="Arial"/>
              </a:rPr>
              <a:t>2</a:t>
            </a:r>
            <a:r>
              <a:rPr lang="en-US" sz="1300" strike="noStrike" dirty="0">
                <a:solidFill>
                  <a:srgbClr val="000000"/>
                </a:solidFill>
                <a:latin typeface="Arial"/>
                <a:ea typeface="Arial"/>
                <a:cs typeface="Arial"/>
                <a:sym typeface="Arial"/>
              </a:rPr>
              <a:t>, </a:t>
            </a:r>
            <a:r>
              <a:rPr lang="en-US" sz="1300" dirty="0"/>
              <a:t>and </a:t>
            </a:r>
            <a:r>
              <a:rPr lang="en-US" sz="1300" strike="noStrike" dirty="0">
                <a:solidFill>
                  <a:srgbClr val="000000"/>
                </a:solidFill>
                <a:latin typeface="Arial"/>
                <a:ea typeface="Arial"/>
                <a:cs typeface="Arial"/>
                <a:sym typeface="Arial"/>
              </a:rPr>
              <a:t>J.</a:t>
            </a:r>
            <a:r>
              <a:rPr lang="en-US" sz="1300" dirty="0"/>
              <a:t> </a:t>
            </a:r>
            <a:r>
              <a:rPr lang="en-US" sz="1300" strike="noStrike" dirty="0">
                <a:solidFill>
                  <a:srgbClr val="000000"/>
                </a:solidFill>
                <a:latin typeface="Arial"/>
                <a:ea typeface="Arial"/>
                <a:cs typeface="Arial"/>
                <a:sym typeface="Arial"/>
              </a:rPr>
              <a:t>P. Burrows</a:t>
            </a:r>
            <a:r>
              <a:rPr lang="en-US" sz="1300" strike="noStrike" baseline="30000" dirty="0">
                <a:solidFill>
                  <a:srgbClr val="000000"/>
                </a:solidFill>
                <a:latin typeface="Arial"/>
                <a:ea typeface="Arial"/>
                <a:cs typeface="Arial"/>
                <a:sym typeface="Arial"/>
              </a:rPr>
              <a:t>1</a:t>
            </a:r>
            <a:r>
              <a:rPr lang="en-US" sz="1300" strike="noStrike" dirty="0">
                <a:solidFill>
                  <a:srgbClr val="000000"/>
                </a:solidFill>
                <a:latin typeface="Arial"/>
                <a:ea typeface="Arial"/>
                <a:cs typeface="Arial"/>
                <a:sym typeface="Arial"/>
              </a:rPr>
              <a:t> </a:t>
            </a:r>
            <a:endParaRPr sz="1300" dirty="0"/>
          </a:p>
        </p:txBody>
      </p:sp>
      <p:pic>
        <p:nvPicPr>
          <p:cNvPr id="360" name="Google Shape;360;p81"/>
          <p:cNvPicPr preferRelativeResize="0"/>
          <p:nvPr/>
        </p:nvPicPr>
        <p:blipFill rotWithShape="1">
          <a:blip r:embed="rId4">
            <a:alphaModFix/>
          </a:blip>
          <a:srcRect/>
          <a:stretch/>
        </p:blipFill>
        <p:spPr>
          <a:xfrm>
            <a:off x="127925" y="62750"/>
            <a:ext cx="395868" cy="362231"/>
          </a:xfrm>
          <a:prstGeom prst="rect">
            <a:avLst/>
          </a:prstGeom>
          <a:noFill/>
          <a:ln>
            <a:noFill/>
          </a:ln>
        </p:spPr>
      </p:pic>
      <p:pic>
        <p:nvPicPr>
          <p:cNvPr id="361" name="Google Shape;361;p81"/>
          <p:cNvPicPr preferRelativeResize="0"/>
          <p:nvPr/>
        </p:nvPicPr>
        <p:blipFill rotWithShape="1">
          <a:blip r:embed="rId5">
            <a:alphaModFix/>
          </a:blip>
          <a:srcRect/>
          <a:stretch/>
        </p:blipFill>
        <p:spPr>
          <a:xfrm>
            <a:off x="538049" y="27200"/>
            <a:ext cx="423993" cy="425305"/>
          </a:xfrm>
          <a:prstGeom prst="rect">
            <a:avLst/>
          </a:prstGeom>
          <a:noFill/>
          <a:ln>
            <a:noFill/>
          </a:ln>
        </p:spPr>
      </p:pic>
      <p:sp>
        <p:nvSpPr>
          <p:cNvPr id="362" name="Google Shape;362;p81"/>
          <p:cNvSpPr txBox="1"/>
          <p:nvPr/>
        </p:nvSpPr>
        <p:spPr>
          <a:xfrm>
            <a:off x="-49800" y="46075"/>
            <a:ext cx="338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1</a:t>
            </a:r>
            <a:endParaRPr/>
          </a:p>
        </p:txBody>
      </p:sp>
      <p:sp>
        <p:nvSpPr>
          <p:cNvPr id="363" name="Google Shape;363;p81"/>
          <p:cNvSpPr txBox="1"/>
          <p:nvPr/>
        </p:nvSpPr>
        <p:spPr>
          <a:xfrm>
            <a:off x="1930625" y="5088"/>
            <a:ext cx="338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t>2</a:t>
            </a:r>
            <a:endParaRPr dirty="0"/>
          </a:p>
        </p:txBody>
      </p:sp>
      <p:sp>
        <p:nvSpPr>
          <p:cNvPr id="364" name="Google Shape;364;p81"/>
          <p:cNvSpPr txBox="1"/>
          <p:nvPr/>
        </p:nvSpPr>
        <p:spPr>
          <a:xfrm>
            <a:off x="4864325" y="4671500"/>
            <a:ext cx="2745900" cy="34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solidFill>
                  <a:srgbClr val="D9D9D9"/>
                </a:solidFill>
              </a:rPr>
              <a:t>egalytska@iup.physik.uni-bremen.de</a:t>
            </a:r>
            <a:endParaRPr sz="1200">
              <a:solidFill>
                <a:srgbClr val="D9D9D9"/>
              </a:solidFill>
            </a:endParaRPr>
          </a:p>
        </p:txBody>
      </p:sp>
      <p:sp>
        <p:nvSpPr>
          <p:cNvPr id="365" name="Google Shape;365;p81"/>
          <p:cNvSpPr txBox="1"/>
          <p:nvPr/>
        </p:nvSpPr>
        <p:spPr>
          <a:xfrm>
            <a:off x="3244600" y="0"/>
            <a:ext cx="5930700" cy="2622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Ozone Volume Mixing Ratio (ppmV) from SCIAMACHY 2004-2012</a:t>
            </a:r>
            <a:endParaRPr dirty="0"/>
          </a:p>
        </p:txBody>
      </p:sp>
      <p:sp>
        <p:nvSpPr>
          <p:cNvPr id="366" name="Google Shape;366;p81"/>
          <p:cNvSpPr txBox="1"/>
          <p:nvPr/>
        </p:nvSpPr>
        <p:spPr>
          <a:xfrm>
            <a:off x="2659350" y="4881300"/>
            <a:ext cx="527700" cy="262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367" name="Google Shape;367;p81">
            <a:hlinkClick r:id="rId6" action="ppaction://hlinksldjump"/>
          </p:cNvPr>
          <p:cNvPicPr preferRelativeResize="0"/>
          <p:nvPr/>
        </p:nvPicPr>
        <p:blipFill>
          <a:blip r:embed="rId7">
            <a:alphaModFix/>
          </a:blip>
          <a:stretch>
            <a:fillRect/>
          </a:stretch>
        </p:blipFill>
        <p:spPr>
          <a:xfrm>
            <a:off x="389450" y="4377800"/>
            <a:ext cx="369900" cy="369900"/>
          </a:xfrm>
          <a:prstGeom prst="rect">
            <a:avLst/>
          </a:prstGeom>
          <a:noFill/>
          <a:ln>
            <a:noFill/>
          </a:ln>
        </p:spPr>
      </p:pic>
      <p:sp>
        <p:nvSpPr>
          <p:cNvPr id="368" name="Google Shape;368;p81">
            <a:hlinkClick r:id="" action="ppaction://hlinkshowjump?jump=nextslide"/>
          </p:cNvPr>
          <p:cNvSpPr/>
          <p:nvPr/>
        </p:nvSpPr>
        <p:spPr>
          <a:xfrm>
            <a:off x="8496475" y="4788200"/>
            <a:ext cx="308100" cy="220200"/>
          </a:xfrm>
          <a:prstGeom prst="rightArrow">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Google Shape;369;p81">
            <a:hlinkClick r:id="" action="ppaction://hlinkshowjump?jump=nextslide"/>
          </p:cNvPr>
          <p:cNvSpPr/>
          <p:nvPr/>
        </p:nvSpPr>
        <p:spPr>
          <a:xfrm>
            <a:off x="647875" y="48644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Google Shape;370;p81">
            <a:hlinkClick r:id="" action="ppaction://hlinkshowjump?jump=previousslide"/>
          </p:cNvPr>
          <p:cNvSpPr/>
          <p:nvPr/>
        </p:nvSpPr>
        <p:spPr>
          <a:xfrm flipH="1">
            <a:off x="175525" y="48644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Google Shape;371;p81"/>
          <p:cNvSpPr txBox="1"/>
          <p:nvPr/>
        </p:nvSpPr>
        <p:spPr>
          <a:xfrm>
            <a:off x="934825" y="4763300"/>
            <a:ext cx="2678100" cy="422400"/>
          </a:xfrm>
          <a:prstGeom prst="rect">
            <a:avLst/>
          </a:prstGeom>
          <a:noFill/>
          <a:ln>
            <a:noFill/>
          </a:ln>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US" sz="1100" i="1" dirty="0"/>
              <a:t>change slide</a:t>
            </a:r>
            <a:endParaRPr sz="1100" i="1" dirty="0"/>
          </a:p>
        </p:txBody>
      </p:sp>
      <p:sp>
        <p:nvSpPr>
          <p:cNvPr id="372" name="Google Shape;372;p81"/>
          <p:cNvSpPr txBox="1"/>
          <p:nvPr/>
        </p:nvSpPr>
        <p:spPr>
          <a:xfrm>
            <a:off x="2980475" y="26875"/>
            <a:ext cx="432300" cy="50016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r>
              <a:rPr lang="en-US" sz="1600"/>
              <a:t>35</a:t>
            </a: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r>
              <a:rPr lang="en-US" sz="1600"/>
              <a:t>30</a:t>
            </a: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r>
              <a:rPr lang="en-US" sz="1600"/>
              <a:t>25</a:t>
            </a: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endParaRPr sz="1600"/>
          </a:p>
          <a:p>
            <a:pPr marL="0" lvl="0" indent="0" rtl="0">
              <a:spcBef>
                <a:spcPts val="0"/>
              </a:spcBef>
              <a:spcAft>
                <a:spcPts val="0"/>
              </a:spcAft>
              <a:buNone/>
            </a:pPr>
            <a:r>
              <a:rPr lang="en-US" sz="1600"/>
              <a:t>20</a:t>
            </a:r>
            <a:endParaRPr sz="1600"/>
          </a:p>
          <a:p>
            <a:pPr marL="0" lvl="0" indent="0" rtl="0">
              <a:spcBef>
                <a:spcPts val="0"/>
              </a:spcBef>
              <a:spcAft>
                <a:spcPts val="0"/>
              </a:spcAft>
              <a:buNone/>
            </a:pPr>
            <a:endParaRPr sz="1600"/>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endParaRPr/>
          </a:p>
        </p:txBody>
      </p:sp>
      <p:cxnSp>
        <p:nvCxnSpPr>
          <p:cNvPr id="373" name="Google Shape;373;p81"/>
          <p:cNvCxnSpPr/>
          <p:nvPr/>
        </p:nvCxnSpPr>
        <p:spPr>
          <a:xfrm rot="10800000">
            <a:off x="3393625" y="72450"/>
            <a:ext cx="21600" cy="5013900"/>
          </a:xfrm>
          <a:prstGeom prst="straightConnector1">
            <a:avLst/>
          </a:prstGeom>
          <a:noFill/>
          <a:ln w="28575" cap="flat" cmpd="sng">
            <a:solidFill>
              <a:srgbClr val="000000"/>
            </a:solidFill>
            <a:prstDash val="solid"/>
            <a:round/>
            <a:headEnd type="none" w="med" len="med"/>
            <a:tailEnd type="triangle" w="med" len="med"/>
          </a:ln>
        </p:spPr>
      </p:cxnSp>
      <p:sp>
        <p:nvSpPr>
          <p:cNvPr id="374" name="Google Shape;374;p81"/>
          <p:cNvSpPr txBox="1"/>
          <p:nvPr/>
        </p:nvSpPr>
        <p:spPr>
          <a:xfrm>
            <a:off x="2599475" y="26875"/>
            <a:ext cx="432300" cy="50016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75" name="Google Shape;375;p81"/>
          <p:cNvPicPr preferRelativeResize="0"/>
          <p:nvPr/>
        </p:nvPicPr>
        <p:blipFill>
          <a:blip r:embed="rId8">
            <a:alphaModFix/>
          </a:blip>
          <a:stretch>
            <a:fillRect/>
          </a:stretch>
        </p:blipFill>
        <p:spPr>
          <a:xfrm>
            <a:off x="2071063" y="52263"/>
            <a:ext cx="1249731" cy="362231"/>
          </a:xfrm>
          <a:prstGeom prst="rect">
            <a:avLst/>
          </a:prstGeom>
          <a:noFill/>
          <a:ln>
            <a:noFill/>
          </a:ln>
        </p:spPr>
      </p:pic>
      <p:pic>
        <p:nvPicPr>
          <p:cNvPr id="376" name="Google Shape;376;p81"/>
          <p:cNvPicPr preferRelativeResize="0"/>
          <p:nvPr/>
        </p:nvPicPr>
        <p:blipFill>
          <a:blip r:embed="rId9">
            <a:alphaModFix/>
          </a:blip>
          <a:stretch>
            <a:fillRect/>
          </a:stretch>
        </p:blipFill>
        <p:spPr>
          <a:xfrm>
            <a:off x="1020875" y="69250"/>
            <a:ext cx="565991" cy="362231"/>
          </a:xfrm>
          <a:prstGeom prst="rect">
            <a:avLst/>
          </a:prstGeom>
          <a:noFill/>
          <a:ln>
            <a:noFill/>
          </a:ln>
        </p:spPr>
      </p:pic>
      <p:pic>
        <p:nvPicPr>
          <p:cNvPr id="377" name="Google Shape;377;p81"/>
          <p:cNvPicPr preferRelativeResize="0"/>
          <p:nvPr/>
        </p:nvPicPr>
        <p:blipFill>
          <a:blip r:embed="rId10">
            <a:alphaModFix/>
          </a:blip>
          <a:stretch>
            <a:fillRect/>
          </a:stretch>
        </p:blipFill>
        <p:spPr>
          <a:xfrm>
            <a:off x="1646225" y="53750"/>
            <a:ext cx="356994" cy="425307"/>
          </a:xfrm>
          <a:prstGeom prst="rect">
            <a:avLst/>
          </a:prstGeom>
          <a:noFill/>
          <a:ln>
            <a:noFill/>
          </a:ln>
        </p:spPr>
      </p:pic>
      <p:sp>
        <p:nvSpPr>
          <p:cNvPr id="378" name="Google Shape;378;p81"/>
          <p:cNvSpPr txBox="1"/>
          <p:nvPr/>
        </p:nvSpPr>
        <p:spPr>
          <a:xfrm>
            <a:off x="816800" y="4056850"/>
            <a:ext cx="1573200" cy="36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PICO navigation</a:t>
            </a:r>
            <a:endParaRPr sz="1200"/>
          </a:p>
        </p:txBody>
      </p:sp>
      <p:sp>
        <p:nvSpPr>
          <p:cNvPr id="379" name="Google Shape;379;p81"/>
          <p:cNvSpPr txBox="1"/>
          <p:nvPr/>
        </p:nvSpPr>
        <p:spPr>
          <a:xfrm>
            <a:off x="440525" y="548650"/>
            <a:ext cx="2504400" cy="310500"/>
          </a:xfrm>
          <a:prstGeom prst="rect">
            <a:avLst/>
          </a:prstGeom>
          <a:solidFill>
            <a:srgbClr val="E06666"/>
          </a:solidFill>
          <a:ln w="1905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a:solidFill>
                  <a:schemeClr val="tx1"/>
                </a:solidFill>
                <a:uFill>
                  <a:noFill/>
                </a:uFill>
                <a:hlinkClick r:id="rId11" action="ppaction://hlinksldjump"/>
              </a:rPr>
              <a:t> Chemistry of O</a:t>
            </a:r>
            <a:r>
              <a:rPr lang="en-US" sz="1000" baseline="-25000" dirty="0">
                <a:solidFill>
                  <a:schemeClr val="tx1"/>
                </a:solidFill>
                <a:uFill>
                  <a:noFill/>
                </a:uFill>
                <a:hlinkClick r:id="rId11" action="ppaction://hlinksldjump"/>
              </a:rPr>
              <a:t>3 </a:t>
            </a:r>
            <a:r>
              <a:rPr lang="en-US" sz="1000" dirty="0">
                <a:solidFill>
                  <a:schemeClr val="tx1"/>
                </a:solidFill>
                <a:uFill>
                  <a:noFill/>
                </a:uFill>
                <a:hlinkClick r:id="rId11" action="ppaction://hlinksldjump"/>
              </a:rPr>
              <a:t>and our motivation</a:t>
            </a:r>
            <a:endParaRPr sz="1000" dirty="0">
              <a:solidFill>
                <a:schemeClr val="tx1"/>
              </a:solidFill>
            </a:endParaRPr>
          </a:p>
        </p:txBody>
      </p:sp>
      <p:sp>
        <p:nvSpPr>
          <p:cNvPr id="380" name="Google Shape;380;p81"/>
          <p:cNvSpPr txBox="1"/>
          <p:nvPr/>
        </p:nvSpPr>
        <p:spPr>
          <a:xfrm>
            <a:off x="440525" y="989325"/>
            <a:ext cx="2504400" cy="422400"/>
          </a:xfrm>
          <a:prstGeom prst="rect">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uFill>
                  <a:noFill/>
                </a:uFill>
                <a:hlinkClick r:id="rId12" action="ppaction://hlinksldjump"/>
              </a:rPr>
              <a:t>NO</a:t>
            </a:r>
            <a:r>
              <a:rPr lang="en-US" sz="1000" baseline="-25000">
                <a:uFill>
                  <a:noFill/>
                </a:uFill>
                <a:hlinkClick r:id="rId12" action="ppaction://hlinksldjump"/>
              </a:rPr>
              <a:t>2</a:t>
            </a:r>
            <a:r>
              <a:rPr lang="en-US" sz="1000">
                <a:uFill>
                  <a:noFill/>
                </a:uFill>
                <a:hlinkClick r:id="rId12" action="ppaction://hlinksldjump"/>
              </a:rPr>
              <a:t> and O</a:t>
            </a:r>
            <a:r>
              <a:rPr lang="en-US" sz="1000" baseline="-25000">
                <a:uFill>
                  <a:noFill/>
                </a:uFill>
                <a:hlinkClick r:id="rId12" action="ppaction://hlinksldjump"/>
              </a:rPr>
              <a:t>3 </a:t>
            </a:r>
            <a:r>
              <a:rPr lang="en-US" sz="1000">
                <a:uFill>
                  <a:noFill/>
                </a:uFill>
                <a:hlinkClick r:id="rId12" action="ppaction://hlinksldjump"/>
              </a:rPr>
              <a:t>changes in SCIAMACHY &amp; TOMCAT model during 2004-2012</a:t>
            </a:r>
            <a:endParaRPr sz="1000"/>
          </a:p>
        </p:txBody>
      </p:sp>
      <p:sp>
        <p:nvSpPr>
          <p:cNvPr id="381" name="Google Shape;381;p81">
            <a:hlinkClick r:id="rId13" action="ppaction://hlinksldjump"/>
          </p:cNvPr>
          <p:cNvSpPr txBox="1"/>
          <p:nvPr/>
        </p:nvSpPr>
        <p:spPr>
          <a:xfrm>
            <a:off x="441300" y="2492763"/>
            <a:ext cx="2504400" cy="422400"/>
          </a:xfrm>
          <a:prstGeom prst="rect">
            <a:avLst/>
          </a:prstGeom>
          <a:solidFill>
            <a:srgbClr val="19E8E3">
              <a:alpha val="50379"/>
            </a:srgbClr>
          </a:solidFill>
          <a:ln w="19050" cap="flat" cmpd="sng">
            <a:solidFill>
              <a:srgbClr val="00D1D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uFill>
                  <a:noFill/>
                </a:uFill>
                <a:hlinkClick r:id="rId13" action="ppaction://hlinksldjump"/>
              </a:rPr>
              <a:t>Interesting features in N</a:t>
            </a:r>
            <a:r>
              <a:rPr lang="en-US" sz="1000" baseline="-25000">
                <a:uFill>
                  <a:noFill/>
                </a:uFill>
                <a:hlinkClick r:id="rId13" action="ppaction://hlinksldjump"/>
              </a:rPr>
              <a:t>2</a:t>
            </a:r>
            <a:r>
              <a:rPr lang="en-US" sz="1000">
                <a:uFill>
                  <a:noFill/>
                </a:uFill>
                <a:hlinkClick r:id="rId13" action="ppaction://hlinksldjump"/>
              </a:rPr>
              <a:t>O-AoA</a:t>
            </a:r>
            <a:r>
              <a:rPr lang="en-US" sz="1000" baseline="-25000">
                <a:uFill>
                  <a:noFill/>
                </a:uFill>
                <a:hlinkClick r:id="rId13" action="ppaction://hlinksldjump"/>
              </a:rPr>
              <a:t> </a:t>
            </a:r>
            <a:r>
              <a:rPr lang="en-US" sz="1000">
                <a:uFill>
                  <a:noFill/>
                </a:uFill>
                <a:hlinkClick r:id="rId13" action="ppaction://hlinksldjump"/>
              </a:rPr>
              <a:t>(anti)correlation</a:t>
            </a:r>
            <a:endParaRPr sz="1000"/>
          </a:p>
        </p:txBody>
      </p:sp>
      <p:sp>
        <p:nvSpPr>
          <p:cNvPr id="382" name="Google Shape;382;p81"/>
          <p:cNvSpPr txBox="1"/>
          <p:nvPr/>
        </p:nvSpPr>
        <p:spPr>
          <a:xfrm>
            <a:off x="441300" y="1522350"/>
            <a:ext cx="2504400" cy="422400"/>
          </a:xfrm>
          <a:prstGeom prst="rect">
            <a:avLst/>
          </a:prstGeom>
          <a:solidFill>
            <a:srgbClr val="FFE599"/>
          </a:solidFill>
          <a:ln w="190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a:solidFill>
                  <a:srgbClr val="FFC000"/>
                </a:solidFill>
                <a:uFill>
                  <a:noFill/>
                </a:uFill>
                <a:hlinkClick r:id="rId14" action="ppaction://hlinksldjump"/>
              </a:rPr>
              <a:t>N</a:t>
            </a:r>
            <a:r>
              <a:rPr lang="en-US" sz="1000" baseline="-25000" dirty="0">
                <a:solidFill>
                  <a:srgbClr val="FFC000"/>
                </a:solidFill>
                <a:uFill>
                  <a:noFill/>
                </a:uFill>
                <a:hlinkClick r:id="rId14" action="ppaction://hlinksldjump"/>
              </a:rPr>
              <a:t>2</a:t>
            </a:r>
            <a:r>
              <a:rPr lang="en-US" sz="1000" dirty="0">
                <a:solidFill>
                  <a:srgbClr val="FFC000"/>
                </a:solidFill>
                <a:uFill>
                  <a:noFill/>
                </a:uFill>
                <a:hlinkClick r:id="rId14" action="ppaction://hlinksldjump"/>
              </a:rPr>
              <a:t>O</a:t>
            </a:r>
            <a:r>
              <a:rPr lang="en-US" sz="1000" baseline="-25000" dirty="0">
                <a:solidFill>
                  <a:srgbClr val="FFC000"/>
                </a:solidFill>
                <a:uFill>
                  <a:noFill/>
                </a:uFill>
                <a:hlinkClick r:id="rId14" action="ppaction://hlinksldjump"/>
              </a:rPr>
              <a:t> </a:t>
            </a:r>
            <a:r>
              <a:rPr lang="en-US" sz="1000" dirty="0">
                <a:solidFill>
                  <a:srgbClr val="FFC000"/>
                </a:solidFill>
                <a:uFill>
                  <a:noFill/>
                </a:uFill>
                <a:hlinkClick r:id="rId14" action="ppaction://hlinksldjump"/>
              </a:rPr>
              <a:t>in tropical stratosphere and its changes</a:t>
            </a:r>
            <a:endParaRPr sz="1000" dirty="0">
              <a:solidFill>
                <a:srgbClr val="FFC000"/>
              </a:solidFill>
            </a:endParaRPr>
          </a:p>
        </p:txBody>
      </p:sp>
      <p:sp>
        <p:nvSpPr>
          <p:cNvPr id="383" name="Google Shape;383;p81">
            <a:hlinkClick r:id="rId15" action="ppaction://hlinksldjump"/>
          </p:cNvPr>
          <p:cNvSpPr txBox="1"/>
          <p:nvPr/>
        </p:nvSpPr>
        <p:spPr>
          <a:xfrm>
            <a:off x="441125" y="3052600"/>
            <a:ext cx="2504400" cy="377700"/>
          </a:xfrm>
          <a:prstGeom prst="rect">
            <a:avLst/>
          </a:prstGeom>
          <a:solidFill>
            <a:srgbClr val="A4C2F4"/>
          </a:solid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uFill>
                  <a:noFill/>
                </a:uFill>
                <a:hlinkClick r:id="rId15" action="ppaction://hlinksldjump"/>
              </a:rPr>
              <a:t>Where the secret was hidden? </a:t>
            </a:r>
            <a:endParaRPr sz="1000"/>
          </a:p>
        </p:txBody>
      </p:sp>
      <p:sp>
        <p:nvSpPr>
          <p:cNvPr id="384" name="Google Shape;384;p81">
            <a:hlinkClick r:id="rId16" action="ppaction://hlinksldjump"/>
          </p:cNvPr>
          <p:cNvSpPr txBox="1"/>
          <p:nvPr/>
        </p:nvSpPr>
        <p:spPr>
          <a:xfrm>
            <a:off x="461088" y="2087650"/>
            <a:ext cx="2504400" cy="262200"/>
          </a:xfrm>
          <a:prstGeom prst="rect">
            <a:avLst/>
          </a:prstGeom>
          <a:solidFill>
            <a:srgbClr val="93C47D"/>
          </a:solidFill>
          <a:ln w="19050" cap="flat" cmpd="sng">
            <a:solidFill>
              <a:srgbClr val="31B74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uFill>
                  <a:noFill/>
                </a:uFill>
                <a:hlinkClick r:id="rId16" action="ppaction://hlinksldjump"/>
              </a:rPr>
              <a:t>What is our assumption?</a:t>
            </a:r>
            <a:endParaRPr sz="1000"/>
          </a:p>
        </p:txBody>
      </p:sp>
      <p:sp>
        <p:nvSpPr>
          <p:cNvPr id="385" name="Google Shape;385;p81"/>
          <p:cNvSpPr txBox="1"/>
          <p:nvPr/>
        </p:nvSpPr>
        <p:spPr>
          <a:xfrm>
            <a:off x="152400" y="457200"/>
            <a:ext cx="369900" cy="421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dirty="0">
                <a:solidFill>
                  <a:srgbClr val="FF0000"/>
                </a:solidFill>
                <a:uFill>
                  <a:noFill/>
                </a:uFill>
                <a:hlinkClick r:id="rId11" action="ppaction://hlinksldjump"/>
              </a:rPr>
              <a:t>I</a:t>
            </a:r>
            <a:endParaRPr dirty="0">
              <a:solidFill>
                <a:srgbClr val="FF0000"/>
              </a:solidFill>
            </a:endParaRPr>
          </a:p>
        </p:txBody>
      </p:sp>
      <p:sp>
        <p:nvSpPr>
          <p:cNvPr id="386" name="Google Shape;386;p81"/>
          <p:cNvSpPr txBox="1"/>
          <p:nvPr/>
        </p:nvSpPr>
        <p:spPr>
          <a:xfrm>
            <a:off x="121200" y="1019525"/>
            <a:ext cx="432300" cy="421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dirty="0">
                <a:solidFill>
                  <a:srgbClr val="FF0000"/>
                </a:solidFill>
                <a:uFill>
                  <a:noFill/>
                </a:uFill>
                <a:hlinkClick r:id="rId12" action="ppaction://hlinksldjump"/>
              </a:rPr>
              <a:t>II</a:t>
            </a:r>
            <a:endParaRPr dirty="0">
              <a:solidFill>
                <a:srgbClr val="FF0000"/>
              </a:solidFill>
            </a:endParaRPr>
          </a:p>
        </p:txBody>
      </p:sp>
      <p:sp>
        <p:nvSpPr>
          <p:cNvPr id="387" name="Google Shape;387;p81"/>
          <p:cNvSpPr txBox="1"/>
          <p:nvPr/>
        </p:nvSpPr>
        <p:spPr>
          <a:xfrm>
            <a:off x="61200" y="1577950"/>
            <a:ext cx="3999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9900"/>
                </a:solidFill>
                <a:uFill>
                  <a:noFill/>
                </a:uFill>
                <a:hlinkClick r:id="rId14" action="ppaction://hlinksldjump"/>
              </a:rPr>
              <a:t>III</a:t>
            </a:r>
            <a:endParaRPr>
              <a:solidFill>
                <a:srgbClr val="FF9900"/>
              </a:solidFill>
            </a:endParaRPr>
          </a:p>
        </p:txBody>
      </p:sp>
      <p:sp>
        <p:nvSpPr>
          <p:cNvPr id="388" name="Google Shape;388;p81"/>
          <p:cNvSpPr txBox="1"/>
          <p:nvPr/>
        </p:nvSpPr>
        <p:spPr>
          <a:xfrm>
            <a:off x="76200" y="2002425"/>
            <a:ext cx="369900" cy="42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31B74E"/>
                </a:solidFill>
                <a:uFill>
                  <a:noFill/>
                </a:uFill>
                <a:hlinkClick r:id="rId16" action="ppaction://hlinksldjump"/>
              </a:rPr>
              <a:t>IV</a:t>
            </a:r>
            <a:endParaRPr>
              <a:solidFill>
                <a:srgbClr val="31B74E"/>
              </a:solidFill>
            </a:endParaRPr>
          </a:p>
        </p:txBody>
      </p:sp>
      <p:sp>
        <p:nvSpPr>
          <p:cNvPr id="389" name="Google Shape;389;p81"/>
          <p:cNvSpPr txBox="1"/>
          <p:nvPr/>
        </p:nvSpPr>
        <p:spPr>
          <a:xfrm>
            <a:off x="76200" y="25146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00D1D1"/>
                </a:solidFill>
                <a:uFill>
                  <a:noFill/>
                </a:uFill>
                <a:hlinkClick r:id="rId13" action="ppaction://hlinksldjump"/>
              </a:rPr>
              <a:t>V</a:t>
            </a:r>
            <a:endParaRPr>
              <a:solidFill>
                <a:srgbClr val="00D1D1"/>
              </a:solidFill>
            </a:endParaRPr>
          </a:p>
        </p:txBody>
      </p:sp>
      <p:sp>
        <p:nvSpPr>
          <p:cNvPr id="390" name="Google Shape;390;p81"/>
          <p:cNvSpPr txBox="1"/>
          <p:nvPr/>
        </p:nvSpPr>
        <p:spPr>
          <a:xfrm>
            <a:off x="87813" y="30099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chemeClr val="hlink"/>
                </a:solidFill>
                <a:uFill>
                  <a:noFill/>
                </a:uFill>
                <a:hlinkClick r:id="rId15" action="ppaction://hlinksldjump"/>
              </a:rPr>
              <a:t>VI</a:t>
            </a:r>
            <a:endParaRPr b="1">
              <a:solidFill>
                <a:srgbClr val="00D1D1"/>
              </a:solidFill>
            </a:endParaRPr>
          </a:p>
        </p:txBody>
      </p:sp>
      <p:sp>
        <p:nvSpPr>
          <p:cNvPr id="391" name="Google Shape;391;p81">
            <a:hlinkClick r:id="rId17" action="ppaction://hlinksldjump"/>
          </p:cNvPr>
          <p:cNvSpPr txBox="1"/>
          <p:nvPr/>
        </p:nvSpPr>
        <p:spPr>
          <a:xfrm>
            <a:off x="440500" y="3586000"/>
            <a:ext cx="2504400" cy="310500"/>
          </a:xfrm>
          <a:prstGeom prst="rect">
            <a:avLst/>
          </a:prstGeom>
          <a:solidFill>
            <a:srgbClr val="6FA8DC"/>
          </a:solidFill>
          <a:ln w="1905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uFill>
                  <a:noFill/>
                </a:uFill>
                <a:hlinkClick r:id="rId17" action="ppaction://hlinksldjump"/>
              </a:rPr>
              <a:t>Back-up slides</a:t>
            </a:r>
            <a:endParaRPr sz="1000"/>
          </a:p>
        </p:txBody>
      </p:sp>
      <p:sp>
        <p:nvSpPr>
          <p:cNvPr id="392" name="Google Shape;392;p81"/>
          <p:cNvSpPr txBox="1"/>
          <p:nvPr/>
        </p:nvSpPr>
        <p:spPr>
          <a:xfrm>
            <a:off x="76200" y="35052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17" action="ppaction://hlinksldjump"/>
              </a:rPr>
              <a:t>VII</a:t>
            </a:r>
            <a:endParaRPr b="1">
              <a:solidFill>
                <a:srgbClr val="1C4587"/>
              </a:solidFill>
            </a:endParaRPr>
          </a:p>
        </p:txBody>
      </p:sp>
      <p:sp>
        <p:nvSpPr>
          <p:cNvPr id="393" name="Google Shape;393;p81"/>
          <p:cNvSpPr txBox="1"/>
          <p:nvPr/>
        </p:nvSpPr>
        <p:spPr>
          <a:xfrm>
            <a:off x="934825" y="4410275"/>
            <a:ext cx="1896900" cy="422400"/>
          </a:xfrm>
          <a:prstGeom prst="rect">
            <a:avLst/>
          </a:prstGeom>
          <a:noFill/>
          <a:ln>
            <a:noFill/>
          </a:ln>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US" sz="1100" i="1"/>
              <a:t>active MENU button </a:t>
            </a:r>
            <a:endParaRPr sz="1100" i="1"/>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110"/>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172" name="Google Shape;1172;p110"/>
          <p:cNvPicPr preferRelativeResize="0"/>
          <p:nvPr/>
        </p:nvPicPr>
        <p:blipFill rotWithShape="1">
          <a:blip r:embed="rId4">
            <a:alphaModFix/>
          </a:blip>
          <a:srcRect/>
          <a:stretch/>
        </p:blipFill>
        <p:spPr>
          <a:xfrm>
            <a:off x="4701240" y="401760"/>
            <a:ext cx="4004638" cy="3337200"/>
          </a:xfrm>
          <a:prstGeom prst="rect">
            <a:avLst/>
          </a:prstGeom>
          <a:noFill/>
          <a:ln>
            <a:noFill/>
          </a:ln>
        </p:spPr>
      </p:pic>
      <p:sp>
        <p:nvSpPr>
          <p:cNvPr id="1173" name="Google Shape;1173;p110"/>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30</a:t>
            </a:fld>
            <a:endParaRPr sz="1800"/>
          </a:p>
        </p:txBody>
      </p:sp>
      <p:sp>
        <p:nvSpPr>
          <p:cNvPr id="1174" name="Google Shape;1174;p110"/>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 TROPICS</a:t>
            </a:r>
            <a:endParaRPr/>
          </a:p>
        </p:txBody>
      </p:sp>
      <p:cxnSp>
        <p:nvCxnSpPr>
          <p:cNvPr id="1175" name="Google Shape;1175;p110"/>
          <p:cNvCxnSpPr/>
          <p:nvPr/>
        </p:nvCxnSpPr>
        <p:spPr>
          <a:xfrm rot="10800000">
            <a:off x="3181675" y="1234150"/>
            <a:ext cx="1075200" cy="2595000"/>
          </a:xfrm>
          <a:prstGeom prst="straightConnector1">
            <a:avLst/>
          </a:prstGeom>
          <a:noFill/>
          <a:ln w="9525" cap="flat" cmpd="sng">
            <a:solidFill>
              <a:srgbClr val="595959"/>
            </a:solidFill>
            <a:prstDash val="solid"/>
            <a:round/>
            <a:headEnd type="none" w="med" len="med"/>
            <a:tailEnd type="triangle" w="med" len="med"/>
          </a:ln>
        </p:spPr>
      </p:cxnSp>
      <p:cxnSp>
        <p:nvCxnSpPr>
          <p:cNvPr id="1176" name="Google Shape;1176;p110"/>
          <p:cNvCxnSpPr/>
          <p:nvPr/>
        </p:nvCxnSpPr>
        <p:spPr>
          <a:xfrm rot="10800000">
            <a:off x="1343275" y="1481650"/>
            <a:ext cx="2913600" cy="2347500"/>
          </a:xfrm>
          <a:prstGeom prst="straightConnector1">
            <a:avLst/>
          </a:prstGeom>
          <a:noFill/>
          <a:ln w="9525" cap="flat" cmpd="sng">
            <a:solidFill>
              <a:srgbClr val="595959"/>
            </a:solidFill>
            <a:prstDash val="solid"/>
            <a:round/>
            <a:headEnd type="none" w="med" len="med"/>
            <a:tailEnd type="triangle" w="med" len="med"/>
          </a:ln>
        </p:spPr>
      </p:cxnSp>
      <p:sp>
        <p:nvSpPr>
          <p:cNvPr id="1177" name="Google Shape;1177;p110"/>
          <p:cNvSpPr txBox="1"/>
          <p:nvPr/>
        </p:nvSpPr>
        <p:spPr>
          <a:xfrm>
            <a:off x="4317975" y="3541175"/>
            <a:ext cx="4466400" cy="47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Similar patterns of N</a:t>
            </a:r>
            <a:r>
              <a:rPr lang="en-US" sz="1000" baseline="-25000"/>
              <a:t>2</a:t>
            </a:r>
            <a:r>
              <a:rPr lang="en-US" sz="1000"/>
              <a:t>O as observed in AoA. </a:t>
            </a:r>
            <a:endParaRPr sz="1000"/>
          </a:p>
          <a:p>
            <a:pPr marL="0" lvl="0" indent="0" algn="ctr" rtl="0">
              <a:spcBef>
                <a:spcPts val="0"/>
              </a:spcBef>
              <a:spcAft>
                <a:spcPts val="0"/>
              </a:spcAft>
              <a:buNone/>
            </a:pPr>
            <a:r>
              <a:rPr lang="en-US" sz="1000"/>
              <a:t>This corresponds the approach: faster transport - more N</a:t>
            </a:r>
            <a:r>
              <a:rPr lang="en-US" sz="1000" baseline="-25000">
                <a:solidFill>
                  <a:srgbClr val="000000"/>
                </a:solidFill>
              </a:rPr>
              <a:t>2</a:t>
            </a:r>
            <a:r>
              <a:rPr lang="en-US" sz="1000"/>
              <a:t>O is transported.</a:t>
            </a:r>
            <a:endParaRPr sz="1000"/>
          </a:p>
        </p:txBody>
      </p:sp>
      <p:sp>
        <p:nvSpPr>
          <p:cNvPr id="1178" name="Google Shape;1178;p110"/>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179" name="Google Shape;1179;p110">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180" name="Google Shape;1180;p110">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1" name="Google Shape;1181;p110">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82" name="Google Shape;1182;p110"/>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4" name="Rectangle 13"/>
          <p:cNvSpPr/>
          <p:nvPr/>
        </p:nvSpPr>
        <p:spPr>
          <a:xfrm rot="16200000">
            <a:off x="4112728" y="18118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
        <p:nvSpPr>
          <p:cNvPr id="15" name="Rectangle 14"/>
          <p:cNvSpPr/>
          <p:nvPr/>
        </p:nvSpPr>
        <p:spPr>
          <a:xfrm rot="16200000">
            <a:off x="7922728" y="18880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p111"/>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188" name="Google Shape;1188;p111"/>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189" name="Google Shape;1189;p111"/>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31</a:t>
            </a:fld>
            <a:endParaRPr sz="1800"/>
          </a:p>
        </p:txBody>
      </p:sp>
      <p:sp>
        <p:nvSpPr>
          <p:cNvPr id="1190" name="Google Shape;1190;p111"/>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 </a:t>
            </a:r>
            <a:r>
              <a:rPr lang="en-US">
                <a:solidFill>
                  <a:schemeClr val="dk1"/>
                </a:solidFill>
              </a:rPr>
              <a:t>10S-0°</a:t>
            </a:r>
            <a:endParaRPr/>
          </a:p>
        </p:txBody>
      </p:sp>
      <p:sp>
        <p:nvSpPr>
          <p:cNvPr id="1191" name="Google Shape;1191;p111"/>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192" name="Google Shape;1192;p111">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193" name="Google Shape;1193;p111">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4" name="Google Shape;1194;p111">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195" name="Google Shape;1195;p111"/>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Rectangle 11"/>
          <p:cNvSpPr/>
          <p:nvPr/>
        </p:nvSpPr>
        <p:spPr>
          <a:xfrm rot="16200000">
            <a:off x="4112728" y="18118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
        <p:nvSpPr>
          <p:cNvPr id="13" name="Rectangle 12"/>
          <p:cNvSpPr/>
          <p:nvPr/>
        </p:nvSpPr>
        <p:spPr>
          <a:xfrm rot="16200000">
            <a:off x="7922728" y="18880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112"/>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201" name="Google Shape;1201;p112"/>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202" name="Google Shape;1202;p112"/>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32</a:t>
            </a:fld>
            <a:endParaRPr sz="1800"/>
          </a:p>
        </p:txBody>
      </p:sp>
      <p:sp>
        <p:nvSpPr>
          <p:cNvPr id="1203" name="Google Shape;1203;p112"/>
          <p:cNvSpPr txBox="1"/>
          <p:nvPr/>
        </p:nvSpPr>
        <p:spPr>
          <a:xfrm>
            <a:off x="3202350" y="0"/>
            <a:ext cx="14988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 0-10</a:t>
            </a:r>
            <a:r>
              <a:rPr lang="en-US">
                <a:solidFill>
                  <a:schemeClr val="dk1"/>
                </a:solidFill>
              </a:rPr>
              <a:t>°N</a:t>
            </a:r>
            <a:endParaRPr/>
          </a:p>
        </p:txBody>
      </p:sp>
      <p:sp>
        <p:nvSpPr>
          <p:cNvPr id="1204" name="Google Shape;1204;p112"/>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205" name="Google Shape;1205;p112">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206" name="Google Shape;1206;p11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7" name="Google Shape;1207;p112">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08" name="Google Shape;1208;p112"/>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1" name="Rectangle 10"/>
          <p:cNvSpPr/>
          <p:nvPr/>
        </p:nvSpPr>
        <p:spPr>
          <a:xfrm rot="16200000">
            <a:off x="4112728" y="18118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
        <p:nvSpPr>
          <p:cNvPr id="12" name="Rectangle 11"/>
          <p:cNvSpPr/>
          <p:nvPr/>
        </p:nvSpPr>
        <p:spPr>
          <a:xfrm rot="16200000">
            <a:off x="7922728" y="1888022"/>
            <a:ext cx="676788" cy="215444"/>
          </a:xfrm>
          <a:prstGeom prst="rect">
            <a:avLst/>
          </a:prstGeom>
        </p:spPr>
        <p:txBody>
          <a:bodyPr wrap="none">
            <a:spAutoFit/>
          </a:bodyPr>
          <a:lstStyle/>
          <a:p>
            <a:r>
              <a:rPr lang="en-US" sz="800" dirty="0" smtClean="0"/>
              <a:t>N</a:t>
            </a:r>
            <a:r>
              <a:rPr lang="en-US" sz="800" baseline="-25000" dirty="0" smtClean="0"/>
              <a:t>2</a:t>
            </a:r>
            <a:r>
              <a:rPr lang="en-US" sz="800" dirty="0" smtClean="0"/>
              <a:t>O, ppbV</a:t>
            </a:r>
            <a:endParaRPr lang="en-US" sz="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1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4" name="Google Shape;1214;p113">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15" name="Google Shape;1215;p113"/>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3" action="ppaction://hlinksldjump"/>
              </a:rPr>
              <a:t>VII</a:t>
            </a:r>
            <a:endParaRPr b="1">
              <a:solidFill>
                <a:srgbClr val="1C4587"/>
              </a:solidFill>
            </a:endParaRPr>
          </a:p>
        </p:txBody>
      </p:sp>
      <p:pic>
        <p:nvPicPr>
          <p:cNvPr id="1216" name="Google Shape;1216;p113"/>
          <p:cNvPicPr preferRelativeResize="0"/>
          <p:nvPr/>
        </p:nvPicPr>
        <p:blipFill rotWithShape="1">
          <a:blip r:embed="rId4">
            <a:alphaModFix/>
          </a:blip>
          <a:srcRect l="30888" t="19733" r="32330" b="5911"/>
          <a:stretch/>
        </p:blipFill>
        <p:spPr>
          <a:xfrm rot="795864">
            <a:off x="4857563" y="512381"/>
            <a:ext cx="3623498" cy="4120562"/>
          </a:xfrm>
          <a:prstGeom prst="rect">
            <a:avLst/>
          </a:prstGeom>
          <a:noFill/>
          <a:ln>
            <a:noFill/>
          </a:ln>
        </p:spPr>
      </p:pic>
      <p:sp>
        <p:nvSpPr>
          <p:cNvPr id="1217" name="Google Shape;1217;p113"/>
          <p:cNvSpPr txBox="1"/>
          <p:nvPr/>
        </p:nvSpPr>
        <p:spPr>
          <a:xfrm>
            <a:off x="152400" y="3867150"/>
            <a:ext cx="3352800" cy="82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pPr>
            <a:r>
              <a:rPr lang="en-US" i="1" dirty="0" smtClean="0"/>
              <a:t>*Recent update: </a:t>
            </a:r>
          </a:p>
          <a:p>
            <a:pPr marL="0" lvl="0" indent="0" rtl="0">
              <a:spcBef>
                <a:spcPts val="0"/>
              </a:spcBef>
              <a:spcAft>
                <a:spcPts val="0"/>
              </a:spcAft>
            </a:pPr>
            <a:r>
              <a:rPr lang="en-US" i="1" dirty="0" smtClean="0"/>
              <a:t>The manuscript is in open discussion in ACPD since 23 August 2018.  </a:t>
            </a:r>
            <a:r>
              <a:rPr lang="en-US" i="1" dirty="0" smtClean="0">
                <a:hlinkClick r:id="rId5"/>
              </a:rPr>
              <a:t>https://doi.org/10.5194/acp-2018-746</a:t>
            </a:r>
            <a:endParaRPr lang="en-US" i="1" dirty="0" smtClean="0"/>
          </a:p>
          <a:p>
            <a:pPr marL="0" lvl="0" indent="0" rtl="0">
              <a:spcBef>
                <a:spcPts val="0"/>
              </a:spcBef>
              <a:spcAft>
                <a:spcPts val="0"/>
              </a:spcAft>
            </a:pPr>
            <a:endParaRPr dirty="0"/>
          </a:p>
        </p:txBody>
      </p:sp>
      <p:sp>
        <p:nvSpPr>
          <p:cNvPr id="1218" name="Google Shape;1218;p113"/>
          <p:cNvSpPr/>
          <p:nvPr/>
        </p:nvSpPr>
        <p:spPr>
          <a:xfrm>
            <a:off x="973675" y="2338925"/>
            <a:ext cx="4519105" cy="2283425"/>
          </a:xfrm>
          <a:custGeom>
            <a:avLst/>
            <a:gdLst/>
            <a:ahLst/>
            <a:cxnLst/>
            <a:rect l="l" t="t" r="r" b="b"/>
            <a:pathLst>
              <a:path w="170083" h="82449" extrusionOk="0">
                <a:moveTo>
                  <a:pt x="326" y="0"/>
                </a:moveTo>
                <a:cubicBezTo>
                  <a:pt x="679" y="4022"/>
                  <a:pt x="-1579" y="18980"/>
                  <a:pt x="2443" y="24130"/>
                </a:cubicBezTo>
                <a:cubicBezTo>
                  <a:pt x="6465" y="29281"/>
                  <a:pt x="18036" y="32314"/>
                  <a:pt x="24456" y="30903"/>
                </a:cubicBezTo>
                <a:cubicBezTo>
                  <a:pt x="30877" y="29492"/>
                  <a:pt x="32570" y="17427"/>
                  <a:pt x="40966" y="15663"/>
                </a:cubicBezTo>
                <a:cubicBezTo>
                  <a:pt x="49362" y="13899"/>
                  <a:pt x="66649" y="13758"/>
                  <a:pt x="74833" y="20320"/>
                </a:cubicBezTo>
                <a:cubicBezTo>
                  <a:pt x="83018" y="26882"/>
                  <a:pt x="83229" y="44732"/>
                  <a:pt x="90073" y="55033"/>
                </a:cubicBezTo>
                <a:cubicBezTo>
                  <a:pt x="96917" y="65334"/>
                  <a:pt x="105172" y="79939"/>
                  <a:pt x="115896" y="82126"/>
                </a:cubicBezTo>
                <a:cubicBezTo>
                  <a:pt x="126621" y="84313"/>
                  <a:pt x="145389" y="72178"/>
                  <a:pt x="154420" y="68156"/>
                </a:cubicBezTo>
                <a:cubicBezTo>
                  <a:pt x="163451" y="64134"/>
                  <a:pt x="167473" y="59689"/>
                  <a:pt x="170083" y="57996"/>
                </a:cubicBezTo>
              </a:path>
            </a:pathLst>
          </a:custGeom>
          <a:noFill/>
          <a:ln w="19050" cap="flat" cmpd="sng">
            <a:solidFill>
              <a:srgbClr val="000000"/>
            </a:solidFill>
            <a:prstDash val="dot"/>
            <a:round/>
            <a:headEnd type="none" w="med" len="med"/>
            <a:tailEnd type="stealth" w="med" len="med"/>
          </a:ln>
        </p:spPr>
      </p:sp>
      <p:sp>
        <p:nvSpPr>
          <p:cNvPr id="8" name="Google Shape;1217;p113"/>
          <p:cNvSpPr txBox="1"/>
          <p:nvPr/>
        </p:nvSpPr>
        <p:spPr>
          <a:xfrm>
            <a:off x="788300" y="1802825"/>
            <a:ext cx="3462900" cy="82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600" dirty="0"/>
              <a:t>We are preparing the publication based on our </a:t>
            </a:r>
            <a:r>
              <a:rPr lang="en-US" sz="1600" dirty="0" smtClean="0"/>
              <a:t>results*. </a:t>
            </a:r>
            <a:endParaRP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pic>
        <p:nvPicPr>
          <p:cNvPr id="1223" name="Google Shape;1223;p114"/>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224" name="Google Shape;1224;p114"/>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225" name="Google Shape;1225;p114"/>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34</a:t>
            </a:fld>
            <a:endParaRPr sz="1800"/>
          </a:p>
        </p:txBody>
      </p:sp>
      <p:sp>
        <p:nvSpPr>
          <p:cNvPr id="1226" name="Google Shape;1226;p114"/>
          <p:cNvSpPr txBox="1"/>
          <p:nvPr/>
        </p:nvSpPr>
        <p:spPr>
          <a:xfrm>
            <a:off x="3202350" y="0"/>
            <a:ext cx="20922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O-AoA, TROPICS</a:t>
            </a:r>
            <a:endParaRPr/>
          </a:p>
        </p:txBody>
      </p:sp>
      <p:sp>
        <p:nvSpPr>
          <p:cNvPr id="1227" name="Google Shape;1227;p114"/>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228" name="Google Shape;1228;p114">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229" name="Google Shape;1229;p11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0" name="Google Shape;1230;p114">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31" name="Google Shape;1231;p114"/>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1" name="TextBox 10"/>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2" name="TextBox 11"/>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15"/>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237" name="Google Shape;1237;p115"/>
          <p:cNvPicPr preferRelativeResize="0"/>
          <p:nvPr/>
        </p:nvPicPr>
        <p:blipFill rotWithShape="1">
          <a:blip r:embed="rId4">
            <a:alphaModFix/>
          </a:blip>
          <a:srcRect/>
          <a:stretch/>
        </p:blipFill>
        <p:spPr>
          <a:xfrm>
            <a:off x="4701240" y="401760"/>
            <a:ext cx="4004638" cy="3337200"/>
          </a:xfrm>
          <a:prstGeom prst="rect">
            <a:avLst/>
          </a:prstGeom>
          <a:noFill/>
          <a:ln>
            <a:noFill/>
          </a:ln>
        </p:spPr>
      </p:pic>
      <p:sp>
        <p:nvSpPr>
          <p:cNvPr id="1238" name="Google Shape;1238;p115"/>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35</a:t>
            </a:fld>
            <a:endParaRPr sz="1800"/>
          </a:p>
        </p:txBody>
      </p:sp>
      <p:sp>
        <p:nvSpPr>
          <p:cNvPr id="1239" name="Google Shape;1239;p115"/>
          <p:cNvSpPr txBox="1"/>
          <p:nvPr/>
        </p:nvSpPr>
        <p:spPr>
          <a:xfrm>
            <a:off x="3202350" y="0"/>
            <a:ext cx="20922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O-AoA, TROPICS</a:t>
            </a:r>
            <a:endParaRPr/>
          </a:p>
        </p:txBody>
      </p:sp>
      <p:sp>
        <p:nvSpPr>
          <p:cNvPr id="1240" name="Google Shape;1240;p115"/>
          <p:cNvSpPr txBox="1"/>
          <p:nvPr/>
        </p:nvSpPr>
        <p:spPr>
          <a:xfrm>
            <a:off x="771550" y="4029000"/>
            <a:ext cx="1315200" cy="75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err="1"/>
              <a:t>AoA</a:t>
            </a:r>
            <a:r>
              <a:rPr lang="en-US" sz="1000" dirty="0"/>
              <a:t> (color) step - </a:t>
            </a:r>
            <a:endParaRPr sz="1000" dirty="0"/>
          </a:p>
          <a:p>
            <a:pPr marL="0" lvl="0" indent="0" algn="ctr" rtl="0">
              <a:spcBef>
                <a:spcPts val="0"/>
              </a:spcBef>
              <a:spcAft>
                <a:spcPts val="0"/>
              </a:spcAft>
              <a:buNone/>
            </a:pPr>
            <a:r>
              <a:rPr lang="en-US" sz="1000" dirty="0"/>
              <a:t>0.2 years</a:t>
            </a:r>
            <a:endParaRPr sz="1000" dirty="0"/>
          </a:p>
          <a:p>
            <a:pPr marL="0" lvl="0" indent="0" algn="ctr" rtl="0">
              <a:spcBef>
                <a:spcPts val="0"/>
              </a:spcBef>
              <a:spcAft>
                <a:spcPts val="0"/>
              </a:spcAft>
              <a:buNone/>
            </a:pPr>
            <a:r>
              <a:rPr lang="en-US" sz="1000" dirty="0"/>
              <a:t>N</a:t>
            </a:r>
            <a:r>
              <a:rPr lang="en-US" sz="1000" baseline="-25000" dirty="0"/>
              <a:t>2</a:t>
            </a:r>
            <a:r>
              <a:rPr lang="en-US" sz="1000" dirty="0"/>
              <a:t>O(contour) step - </a:t>
            </a:r>
            <a:endParaRPr sz="1000" dirty="0"/>
          </a:p>
          <a:p>
            <a:pPr marL="0" lvl="0" indent="0" algn="ctr" rtl="0">
              <a:spcBef>
                <a:spcPts val="0"/>
              </a:spcBef>
              <a:spcAft>
                <a:spcPts val="0"/>
              </a:spcAft>
              <a:buNone/>
            </a:pPr>
            <a:r>
              <a:rPr lang="en-US" sz="1000" dirty="0"/>
              <a:t>15 ppbV </a:t>
            </a:r>
            <a:endParaRPr sz="1000" dirty="0"/>
          </a:p>
        </p:txBody>
      </p:sp>
      <p:sp>
        <p:nvSpPr>
          <p:cNvPr id="1241" name="Google Shape;1241;p115"/>
          <p:cNvSpPr txBox="1"/>
          <p:nvPr/>
        </p:nvSpPr>
        <p:spPr>
          <a:xfrm>
            <a:off x="2383900" y="3927550"/>
            <a:ext cx="1848600" cy="75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The largest difference at 30-35 km between contours and colors is seen during DJFM </a:t>
            </a:r>
            <a:endParaRPr sz="1000"/>
          </a:p>
        </p:txBody>
      </p:sp>
      <p:sp>
        <p:nvSpPr>
          <p:cNvPr id="1242" name="Google Shape;1242;p115"/>
          <p:cNvSpPr txBox="1"/>
          <p:nvPr/>
        </p:nvSpPr>
        <p:spPr>
          <a:xfrm>
            <a:off x="4650538" y="3922375"/>
            <a:ext cx="1315200" cy="57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This is exactly the time when the R</a:t>
            </a:r>
            <a:r>
              <a:rPr lang="en-US" sz="1000" baseline="30000"/>
              <a:t>2</a:t>
            </a:r>
            <a:r>
              <a:rPr lang="en-US" sz="1000"/>
              <a:t> is the lowest.</a:t>
            </a:r>
            <a:endParaRPr sz="1000"/>
          </a:p>
        </p:txBody>
      </p:sp>
      <p:sp>
        <p:nvSpPr>
          <p:cNvPr id="1243" name="Google Shape;1243;p115"/>
          <p:cNvSpPr txBox="1"/>
          <p:nvPr/>
        </p:nvSpPr>
        <p:spPr>
          <a:xfrm>
            <a:off x="6383750" y="3738950"/>
            <a:ext cx="2669100" cy="88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a:t>The absence of strong R</a:t>
            </a:r>
            <a:r>
              <a:rPr lang="en-US" sz="1000" baseline="30000"/>
              <a:t>2</a:t>
            </a:r>
            <a:r>
              <a:rPr lang="en-US" sz="1000"/>
              <a:t> between AoA and N</a:t>
            </a:r>
            <a:r>
              <a:rPr lang="en-US" sz="1000" baseline="-25000"/>
              <a:t>2</a:t>
            </a:r>
            <a:r>
              <a:rPr lang="en-US" sz="1000"/>
              <a:t>O during DJFM we explain by: </a:t>
            </a:r>
            <a:endParaRPr sz="1000"/>
          </a:p>
          <a:p>
            <a:pPr marL="457200" lvl="0" indent="-292100" rtl="0">
              <a:spcBef>
                <a:spcPts val="0"/>
              </a:spcBef>
              <a:spcAft>
                <a:spcPts val="0"/>
              </a:spcAft>
              <a:buSzPts val="1000"/>
              <a:buChar char="●"/>
            </a:pPr>
            <a:r>
              <a:rPr lang="en-US" sz="1000"/>
              <a:t>Hemispheric differences</a:t>
            </a:r>
            <a:endParaRPr sz="1000"/>
          </a:p>
          <a:p>
            <a:pPr marL="457200" lvl="0" indent="-292100" rtl="0">
              <a:spcBef>
                <a:spcPts val="0"/>
              </a:spcBef>
              <a:spcAft>
                <a:spcPts val="0"/>
              </a:spcAft>
              <a:buSzPts val="1000"/>
              <a:buChar char="●"/>
            </a:pPr>
            <a:r>
              <a:rPr lang="en-US" sz="1000"/>
              <a:t>Absence of any N</a:t>
            </a:r>
            <a:r>
              <a:rPr lang="en-US" sz="1000" baseline="-25000">
                <a:solidFill>
                  <a:schemeClr val="dk1"/>
                </a:solidFill>
              </a:rPr>
              <a:t>2</a:t>
            </a:r>
            <a:r>
              <a:rPr lang="en-US" sz="1000"/>
              <a:t>O or AoA changes </a:t>
            </a:r>
            <a:endParaRPr sz="1000"/>
          </a:p>
        </p:txBody>
      </p:sp>
      <p:sp>
        <p:nvSpPr>
          <p:cNvPr id="1244" name="Google Shape;1244;p115"/>
          <p:cNvSpPr/>
          <p:nvPr/>
        </p:nvSpPr>
        <p:spPr>
          <a:xfrm>
            <a:off x="4259725" y="1081100"/>
            <a:ext cx="789500" cy="3499700"/>
          </a:xfrm>
          <a:custGeom>
            <a:avLst/>
            <a:gdLst/>
            <a:ahLst/>
            <a:cxnLst/>
            <a:rect l="l" t="t" r="r" b="b"/>
            <a:pathLst>
              <a:path w="31580" h="139988" extrusionOk="0">
                <a:moveTo>
                  <a:pt x="0" y="139988"/>
                </a:moveTo>
                <a:cubicBezTo>
                  <a:pt x="825" y="137003"/>
                  <a:pt x="3104" y="131150"/>
                  <a:pt x="4950" y="122077"/>
                </a:cubicBezTo>
                <a:cubicBezTo>
                  <a:pt x="6796" y="113004"/>
                  <a:pt x="9153" y="99453"/>
                  <a:pt x="11077" y="85548"/>
                </a:cubicBezTo>
                <a:cubicBezTo>
                  <a:pt x="13002" y="71644"/>
                  <a:pt x="14494" y="51690"/>
                  <a:pt x="16497" y="38650"/>
                </a:cubicBezTo>
                <a:cubicBezTo>
                  <a:pt x="18500" y="25610"/>
                  <a:pt x="20582" y="13748"/>
                  <a:pt x="23096" y="7306"/>
                </a:cubicBezTo>
                <a:cubicBezTo>
                  <a:pt x="25610" y="864"/>
                  <a:pt x="30166" y="1218"/>
                  <a:pt x="31580" y="0"/>
                </a:cubicBezTo>
              </a:path>
            </a:pathLst>
          </a:custGeom>
          <a:noFill/>
          <a:ln w="9525" cap="flat" cmpd="sng">
            <a:solidFill>
              <a:srgbClr val="000000"/>
            </a:solidFill>
            <a:prstDash val="dot"/>
            <a:round/>
            <a:headEnd type="none" w="med" len="med"/>
            <a:tailEnd type="none" w="med" len="med"/>
          </a:ln>
        </p:spPr>
      </p:sp>
      <p:sp>
        <p:nvSpPr>
          <p:cNvPr id="1245" name="Google Shape;1245;p115"/>
          <p:cNvSpPr/>
          <p:nvPr/>
        </p:nvSpPr>
        <p:spPr>
          <a:xfrm>
            <a:off x="4253850" y="4362643"/>
            <a:ext cx="400625" cy="253500"/>
          </a:xfrm>
          <a:custGeom>
            <a:avLst/>
            <a:gdLst/>
            <a:ahLst/>
            <a:cxnLst/>
            <a:rect l="l" t="t" r="r" b="b"/>
            <a:pathLst>
              <a:path w="16025" h="10140" extrusionOk="0">
                <a:moveTo>
                  <a:pt x="0" y="10140"/>
                </a:moveTo>
                <a:cubicBezTo>
                  <a:pt x="864" y="9944"/>
                  <a:pt x="3418" y="10533"/>
                  <a:pt x="5185" y="8962"/>
                </a:cubicBezTo>
                <a:cubicBezTo>
                  <a:pt x="6953" y="7391"/>
                  <a:pt x="8798" y="2127"/>
                  <a:pt x="10605" y="713"/>
                </a:cubicBezTo>
                <a:cubicBezTo>
                  <a:pt x="12412" y="-701"/>
                  <a:pt x="15122" y="516"/>
                  <a:pt x="16025" y="477"/>
                </a:cubicBezTo>
              </a:path>
            </a:pathLst>
          </a:custGeom>
          <a:noFill/>
          <a:ln w="9525" cap="flat" cmpd="sng">
            <a:solidFill>
              <a:srgbClr val="000000"/>
            </a:solidFill>
            <a:prstDash val="dot"/>
            <a:round/>
            <a:headEnd type="none" w="med" len="med"/>
            <a:tailEnd type="none" w="med" len="med"/>
          </a:ln>
        </p:spPr>
      </p:sp>
      <p:sp>
        <p:nvSpPr>
          <p:cNvPr id="1246" name="Google Shape;1246;p115"/>
          <p:cNvSpPr/>
          <p:nvPr/>
        </p:nvSpPr>
        <p:spPr>
          <a:xfrm>
            <a:off x="5968350" y="3755950"/>
            <a:ext cx="400614" cy="606723"/>
          </a:xfrm>
          <a:custGeom>
            <a:avLst/>
            <a:gdLst/>
            <a:ahLst/>
            <a:cxnLst/>
            <a:rect l="l" t="t" r="r" b="b"/>
            <a:pathLst>
              <a:path w="12726" h="29694" extrusionOk="0">
                <a:moveTo>
                  <a:pt x="0" y="29694"/>
                </a:moveTo>
                <a:cubicBezTo>
                  <a:pt x="746" y="28123"/>
                  <a:pt x="3064" y="24549"/>
                  <a:pt x="4478" y="20268"/>
                </a:cubicBezTo>
                <a:cubicBezTo>
                  <a:pt x="5892" y="15987"/>
                  <a:pt x="7109" y="7384"/>
                  <a:pt x="8484" y="4006"/>
                </a:cubicBezTo>
                <a:cubicBezTo>
                  <a:pt x="9859" y="628"/>
                  <a:pt x="12019" y="668"/>
                  <a:pt x="12726" y="0"/>
                </a:cubicBezTo>
              </a:path>
            </a:pathLst>
          </a:custGeom>
          <a:noFill/>
          <a:ln w="9525" cap="flat" cmpd="sng">
            <a:solidFill>
              <a:srgbClr val="000000"/>
            </a:solidFill>
            <a:prstDash val="dot"/>
            <a:round/>
            <a:headEnd type="none" w="med" len="med"/>
            <a:tailEnd type="none" w="med" len="med"/>
          </a:ln>
        </p:spPr>
      </p:sp>
      <p:sp>
        <p:nvSpPr>
          <p:cNvPr id="1247" name="Google Shape;1247;p115"/>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248" name="Google Shape;1248;p115">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249" name="Google Shape;1249;p11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0" name="Google Shape;1250;p115">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51" name="Google Shape;1251;p115"/>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8" name="TextBox 17"/>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21" name="TextBox 20"/>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p116"/>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257" name="Google Shape;1257;p116"/>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258" name="Google Shape;1258;p116"/>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36</a:t>
            </a:fld>
            <a:endParaRPr sz="1800"/>
          </a:p>
        </p:txBody>
      </p:sp>
      <p:sp>
        <p:nvSpPr>
          <p:cNvPr id="1259" name="Google Shape;1259;p116"/>
          <p:cNvSpPr txBox="1"/>
          <p:nvPr/>
        </p:nvSpPr>
        <p:spPr>
          <a:xfrm>
            <a:off x="3202350" y="0"/>
            <a:ext cx="25512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O-AoA, </a:t>
            </a:r>
            <a:r>
              <a:rPr lang="en-US">
                <a:solidFill>
                  <a:schemeClr val="dk1"/>
                </a:solidFill>
              </a:rPr>
              <a:t>10S-0°</a:t>
            </a:r>
            <a:endParaRPr/>
          </a:p>
        </p:txBody>
      </p:sp>
      <p:sp>
        <p:nvSpPr>
          <p:cNvPr id="1260" name="Google Shape;1260;p116"/>
          <p:cNvSpPr txBox="1"/>
          <p:nvPr/>
        </p:nvSpPr>
        <p:spPr>
          <a:xfrm>
            <a:off x="771550" y="4029000"/>
            <a:ext cx="1315200" cy="75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err="1"/>
              <a:t>AoA</a:t>
            </a:r>
            <a:r>
              <a:rPr lang="en-US" sz="1000" dirty="0"/>
              <a:t> (color) step - </a:t>
            </a:r>
            <a:endParaRPr sz="1000" dirty="0"/>
          </a:p>
          <a:p>
            <a:pPr marL="0" lvl="0" indent="0" algn="ctr" rtl="0">
              <a:spcBef>
                <a:spcPts val="0"/>
              </a:spcBef>
              <a:spcAft>
                <a:spcPts val="0"/>
              </a:spcAft>
              <a:buNone/>
            </a:pPr>
            <a:r>
              <a:rPr lang="en-US" sz="1000" dirty="0"/>
              <a:t>0.2 years</a:t>
            </a:r>
            <a:endParaRPr sz="1000" dirty="0"/>
          </a:p>
          <a:p>
            <a:pPr marL="0" lvl="0" indent="0" algn="ctr" rtl="0">
              <a:spcBef>
                <a:spcPts val="0"/>
              </a:spcBef>
              <a:spcAft>
                <a:spcPts val="0"/>
              </a:spcAft>
              <a:buNone/>
            </a:pPr>
            <a:r>
              <a:rPr lang="en-US" sz="1000" dirty="0"/>
              <a:t>N</a:t>
            </a:r>
            <a:r>
              <a:rPr lang="en-US" sz="1000" baseline="-25000" dirty="0"/>
              <a:t>2</a:t>
            </a:r>
            <a:r>
              <a:rPr lang="en-US" sz="1000" dirty="0"/>
              <a:t>O(contour) step - </a:t>
            </a:r>
            <a:endParaRPr sz="1000" dirty="0"/>
          </a:p>
          <a:p>
            <a:pPr marL="0" lvl="0" indent="0" algn="ctr" rtl="0">
              <a:spcBef>
                <a:spcPts val="0"/>
              </a:spcBef>
              <a:spcAft>
                <a:spcPts val="0"/>
              </a:spcAft>
              <a:buNone/>
            </a:pPr>
            <a:r>
              <a:rPr lang="en-US" sz="1000" dirty="0"/>
              <a:t>15 ppbV </a:t>
            </a:r>
            <a:endParaRPr sz="1000" dirty="0"/>
          </a:p>
        </p:txBody>
      </p:sp>
      <p:sp>
        <p:nvSpPr>
          <p:cNvPr id="1261" name="Google Shape;1261;p116"/>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262" name="Google Shape;1262;p116">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263" name="Google Shape;1263;p116">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4" name="Google Shape;1264;p116">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65" name="Google Shape;1265;p116"/>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3" name="TextBox 12"/>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pic>
        <p:nvPicPr>
          <p:cNvPr id="1270" name="Google Shape;1270;p117"/>
          <p:cNvPicPr preferRelativeResize="0"/>
          <p:nvPr/>
        </p:nvPicPr>
        <p:blipFill rotWithShape="1">
          <a:blip r:embed="rId3">
            <a:alphaModFix/>
          </a:blip>
          <a:srcRect/>
          <a:stretch/>
        </p:blipFill>
        <p:spPr>
          <a:xfrm>
            <a:off x="154800" y="51120"/>
            <a:ext cx="4964400" cy="4136760"/>
          </a:xfrm>
          <a:prstGeom prst="rect">
            <a:avLst/>
          </a:prstGeom>
          <a:noFill/>
          <a:ln>
            <a:noFill/>
          </a:ln>
        </p:spPr>
      </p:pic>
      <p:pic>
        <p:nvPicPr>
          <p:cNvPr id="1271" name="Google Shape;1271;p117"/>
          <p:cNvPicPr preferRelativeResize="0"/>
          <p:nvPr/>
        </p:nvPicPr>
        <p:blipFill rotWithShape="1">
          <a:blip r:embed="rId4">
            <a:alphaModFix/>
          </a:blip>
          <a:srcRect/>
          <a:stretch/>
        </p:blipFill>
        <p:spPr>
          <a:xfrm>
            <a:off x="4701240" y="401760"/>
            <a:ext cx="4004640" cy="3337200"/>
          </a:xfrm>
          <a:prstGeom prst="rect">
            <a:avLst/>
          </a:prstGeom>
          <a:noFill/>
          <a:ln>
            <a:noFill/>
          </a:ln>
        </p:spPr>
      </p:pic>
      <p:sp>
        <p:nvSpPr>
          <p:cNvPr id="1272" name="Google Shape;1272;p117"/>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37</a:t>
            </a:fld>
            <a:endParaRPr sz="1800"/>
          </a:p>
        </p:txBody>
      </p:sp>
      <p:sp>
        <p:nvSpPr>
          <p:cNvPr id="1273" name="Google Shape;1273;p117"/>
          <p:cNvSpPr txBox="1"/>
          <p:nvPr/>
        </p:nvSpPr>
        <p:spPr>
          <a:xfrm>
            <a:off x="3202350" y="0"/>
            <a:ext cx="2551200" cy="415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N</a:t>
            </a:r>
            <a:r>
              <a:rPr lang="en-US" baseline="-25000"/>
              <a:t>2</a:t>
            </a:r>
            <a:r>
              <a:rPr lang="en-US"/>
              <a:t>O-AoA, </a:t>
            </a:r>
            <a:r>
              <a:rPr lang="en-US">
                <a:solidFill>
                  <a:schemeClr val="dk1"/>
                </a:solidFill>
              </a:rPr>
              <a:t>0-10°N</a:t>
            </a:r>
            <a:endParaRPr/>
          </a:p>
        </p:txBody>
      </p:sp>
      <p:sp>
        <p:nvSpPr>
          <p:cNvPr id="1274" name="Google Shape;1274;p117"/>
          <p:cNvSpPr txBox="1"/>
          <p:nvPr/>
        </p:nvSpPr>
        <p:spPr>
          <a:xfrm>
            <a:off x="771550" y="4029000"/>
            <a:ext cx="1315200" cy="756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err="1"/>
              <a:t>AoA</a:t>
            </a:r>
            <a:r>
              <a:rPr lang="en-US" sz="1000" dirty="0"/>
              <a:t> (color) step - </a:t>
            </a:r>
            <a:endParaRPr sz="1000" dirty="0"/>
          </a:p>
          <a:p>
            <a:pPr marL="0" lvl="0" indent="0" algn="ctr" rtl="0">
              <a:spcBef>
                <a:spcPts val="0"/>
              </a:spcBef>
              <a:spcAft>
                <a:spcPts val="0"/>
              </a:spcAft>
              <a:buNone/>
            </a:pPr>
            <a:r>
              <a:rPr lang="en-US" sz="1000" dirty="0"/>
              <a:t>0.2 years</a:t>
            </a:r>
            <a:endParaRPr sz="1000" dirty="0"/>
          </a:p>
          <a:p>
            <a:pPr marL="0" lvl="0" indent="0" algn="ctr" rtl="0">
              <a:spcBef>
                <a:spcPts val="0"/>
              </a:spcBef>
              <a:spcAft>
                <a:spcPts val="0"/>
              </a:spcAft>
              <a:buNone/>
            </a:pPr>
            <a:r>
              <a:rPr lang="en-US" sz="1000" dirty="0"/>
              <a:t>N</a:t>
            </a:r>
            <a:r>
              <a:rPr lang="en-US" sz="1000" baseline="-25000" dirty="0"/>
              <a:t>2</a:t>
            </a:r>
            <a:r>
              <a:rPr lang="en-US" sz="1000" dirty="0"/>
              <a:t>O(contour) step - </a:t>
            </a:r>
            <a:endParaRPr sz="1000" dirty="0"/>
          </a:p>
          <a:p>
            <a:pPr marL="0" lvl="0" indent="0" algn="ctr" rtl="0">
              <a:spcBef>
                <a:spcPts val="0"/>
              </a:spcBef>
              <a:spcAft>
                <a:spcPts val="0"/>
              </a:spcAft>
              <a:buNone/>
            </a:pPr>
            <a:r>
              <a:rPr lang="en-US" sz="1000" dirty="0"/>
              <a:t>15 ppbV </a:t>
            </a:r>
            <a:endParaRPr sz="1000" dirty="0"/>
          </a:p>
        </p:txBody>
      </p:sp>
      <p:sp>
        <p:nvSpPr>
          <p:cNvPr id="1275" name="Google Shape;1275;p117"/>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pic>
        <p:nvPicPr>
          <p:cNvPr id="1276" name="Google Shape;1276;p117">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277" name="Google Shape;1277;p117">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8" name="Google Shape;1278;p117">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79" name="Google Shape;1279;p117"/>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rot="16200000">
            <a:off x="4104083" y="1877545"/>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
        <p:nvSpPr>
          <p:cNvPr id="13" name="TextBox 12"/>
          <p:cNvSpPr txBox="1"/>
          <p:nvPr/>
        </p:nvSpPr>
        <p:spPr>
          <a:xfrm rot="16200000">
            <a:off x="7840116" y="1894434"/>
            <a:ext cx="689612" cy="215444"/>
          </a:xfrm>
          <a:prstGeom prst="rect">
            <a:avLst/>
          </a:prstGeom>
          <a:noFill/>
        </p:spPr>
        <p:txBody>
          <a:bodyPr wrap="none" rtlCol="0">
            <a:spAutoFit/>
          </a:bodyPr>
          <a:lstStyle/>
          <a:p>
            <a:r>
              <a:rPr lang="en-US" sz="800" dirty="0" err="1" smtClean="0"/>
              <a:t>AoA</a:t>
            </a:r>
            <a:r>
              <a:rPr lang="en-US" sz="800" dirty="0" smtClean="0"/>
              <a:t>, years</a:t>
            </a:r>
            <a:endParaRPr lang="en-US" sz="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18">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5" name="Google Shape;1285;p118">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286" name="Google Shape;1286;p118"/>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3"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pic>
        <p:nvPicPr>
          <p:cNvPr id="1291" name="Google Shape;1291;p119"/>
          <p:cNvPicPr preferRelativeResize="0"/>
          <p:nvPr/>
        </p:nvPicPr>
        <p:blipFill rotWithShape="1">
          <a:blip r:embed="rId3">
            <a:alphaModFix/>
          </a:blip>
          <a:srcRect/>
          <a:stretch/>
        </p:blipFill>
        <p:spPr>
          <a:xfrm>
            <a:off x="152280" y="152280"/>
            <a:ext cx="8838360" cy="2945520"/>
          </a:xfrm>
          <a:prstGeom prst="rect">
            <a:avLst/>
          </a:prstGeom>
          <a:noFill/>
          <a:ln>
            <a:noFill/>
          </a:ln>
        </p:spPr>
      </p:pic>
      <p:sp>
        <p:nvSpPr>
          <p:cNvPr id="1292" name="Google Shape;1292;p119"/>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39</a:t>
            </a:fld>
            <a:endParaRPr sz="1800"/>
          </a:p>
        </p:txBody>
      </p:sp>
      <p:sp>
        <p:nvSpPr>
          <p:cNvPr id="1293" name="Google Shape;1293;p119"/>
          <p:cNvSpPr txBox="1"/>
          <p:nvPr/>
        </p:nvSpPr>
        <p:spPr>
          <a:xfrm>
            <a:off x="2163050" y="3863125"/>
            <a:ext cx="6011400" cy="776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rgbClr val="0000FF"/>
                </a:solidFill>
              </a:rPr>
              <a:t>N</a:t>
            </a:r>
            <a:r>
              <a:rPr lang="en-US" sz="1800" baseline="-25000" dirty="0">
                <a:solidFill>
                  <a:srgbClr val="38761D"/>
                </a:solidFill>
              </a:rPr>
              <a:t>2</a:t>
            </a:r>
            <a:r>
              <a:rPr lang="en-US" sz="1800" dirty="0">
                <a:solidFill>
                  <a:srgbClr val="BF9000"/>
                </a:solidFill>
              </a:rPr>
              <a:t>O</a:t>
            </a:r>
            <a:r>
              <a:rPr lang="en-US" sz="1800" dirty="0">
                <a:solidFill>
                  <a:srgbClr val="FF0000"/>
                </a:solidFill>
              </a:rPr>
              <a:t>-</a:t>
            </a:r>
            <a:r>
              <a:rPr lang="en-US" sz="1800" dirty="0">
                <a:solidFill>
                  <a:schemeClr val="dk1"/>
                </a:solidFill>
              </a:rPr>
              <a:t>AoA time series in </a:t>
            </a:r>
            <a:r>
              <a:rPr lang="en-US" sz="1800" dirty="0" smtClean="0">
                <a:solidFill>
                  <a:schemeClr val="dk1"/>
                </a:solidFill>
              </a:rPr>
              <a:t>tropics*</a:t>
            </a:r>
          </a:p>
          <a:p>
            <a:pPr lvl="0"/>
            <a:r>
              <a:rPr lang="en-US" sz="1800" dirty="0" smtClean="0">
                <a:solidFill>
                  <a:schemeClr val="dk1"/>
                </a:solidFill>
              </a:rPr>
              <a:t>*</a:t>
            </a:r>
            <a:r>
              <a:rPr lang="en-US" sz="1800" dirty="0" smtClean="0">
                <a:solidFill>
                  <a:srgbClr val="0000FF"/>
                </a:solidFill>
              </a:rPr>
              <a:t>N</a:t>
            </a:r>
            <a:r>
              <a:rPr lang="en-US" sz="1800" baseline="-25000" dirty="0" smtClean="0">
                <a:solidFill>
                  <a:srgbClr val="38761D"/>
                </a:solidFill>
              </a:rPr>
              <a:t>2</a:t>
            </a:r>
            <a:r>
              <a:rPr lang="en-US" sz="1800" dirty="0" smtClean="0">
                <a:solidFill>
                  <a:srgbClr val="BF9000"/>
                </a:solidFill>
              </a:rPr>
              <a:t>O </a:t>
            </a:r>
            <a:r>
              <a:rPr lang="en-US" sz="1800" dirty="0" smtClean="0">
                <a:solidFill>
                  <a:schemeClr val="tx1"/>
                </a:solidFill>
              </a:rPr>
              <a:t>is color coded</a:t>
            </a:r>
            <a:endParaRPr sz="1800" dirty="0">
              <a:solidFill>
                <a:schemeClr val="tx1"/>
              </a:solidFill>
            </a:endParaRPr>
          </a:p>
        </p:txBody>
      </p:sp>
      <p:cxnSp>
        <p:nvCxnSpPr>
          <p:cNvPr id="1294" name="Google Shape;1294;p119"/>
          <p:cNvCxnSpPr/>
          <p:nvPr/>
        </p:nvCxnSpPr>
        <p:spPr>
          <a:xfrm rot="10800000" flipH="1">
            <a:off x="977250" y="3168625"/>
            <a:ext cx="447900" cy="6000"/>
          </a:xfrm>
          <a:prstGeom prst="straightConnector1">
            <a:avLst/>
          </a:prstGeom>
          <a:noFill/>
          <a:ln w="19050" cap="flat" cmpd="sng">
            <a:solidFill>
              <a:srgbClr val="0000FF"/>
            </a:solidFill>
            <a:prstDash val="solid"/>
            <a:round/>
            <a:headEnd type="none" w="med" len="med"/>
            <a:tailEnd type="oval" w="med" len="med"/>
          </a:ln>
        </p:spPr>
      </p:cxnSp>
      <p:cxnSp>
        <p:nvCxnSpPr>
          <p:cNvPr id="1295" name="Google Shape;1295;p119"/>
          <p:cNvCxnSpPr/>
          <p:nvPr/>
        </p:nvCxnSpPr>
        <p:spPr>
          <a:xfrm rot="10800000" flipH="1">
            <a:off x="2653650" y="3168625"/>
            <a:ext cx="447900" cy="6000"/>
          </a:xfrm>
          <a:prstGeom prst="straightConnector1">
            <a:avLst/>
          </a:prstGeom>
          <a:noFill/>
          <a:ln w="19050" cap="flat" cmpd="sng">
            <a:solidFill>
              <a:srgbClr val="38761D"/>
            </a:solidFill>
            <a:prstDash val="solid"/>
            <a:round/>
            <a:headEnd type="none" w="med" len="med"/>
            <a:tailEnd type="oval" w="med" len="med"/>
          </a:ln>
        </p:spPr>
      </p:cxnSp>
      <p:cxnSp>
        <p:nvCxnSpPr>
          <p:cNvPr id="1296" name="Google Shape;1296;p119"/>
          <p:cNvCxnSpPr/>
          <p:nvPr/>
        </p:nvCxnSpPr>
        <p:spPr>
          <a:xfrm rot="10800000" flipH="1">
            <a:off x="4253850" y="3168625"/>
            <a:ext cx="447900" cy="6000"/>
          </a:xfrm>
          <a:prstGeom prst="straightConnector1">
            <a:avLst/>
          </a:prstGeom>
          <a:noFill/>
          <a:ln w="19050" cap="flat" cmpd="sng">
            <a:solidFill>
              <a:srgbClr val="F1C232"/>
            </a:solidFill>
            <a:prstDash val="solid"/>
            <a:round/>
            <a:headEnd type="none" w="med" len="med"/>
            <a:tailEnd type="oval" w="med" len="med"/>
          </a:ln>
        </p:spPr>
      </p:cxnSp>
      <p:cxnSp>
        <p:nvCxnSpPr>
          <p:cNvPr id="1297" name="Google Shape;1297;p119"/>
          <p:cNvCxnSpPr/>
          <p:nvPr/>
        </p:nvCxnSpPr>
        <p:spPr>
          <a:xfrm rot="10800000" flipH="1">
            <a:off x="5701650" y="3168625"/>
            <a:ext cx="447900" cy="6000"/>
          </a:xfrm>
          <a:prstGeom prst="straightConnector1">
            <a:avLst/>
          </a:prstGeom>
          <a:noFill/>
          <a:ln w="19050" cap="flat" cmpd="sng">
            <a:solidFill>
              <a:srgbClr val="FF0000"/>
            </a:solidFill>
            <a:prstDash val="solid"/>
            <a:round/>
            <a:headEnd type="none" w="med" len="med"/>
            <a:tailEnd type="oval" w="med" len="med"/>
          </a:ln>
        </p:spPr>
      </p:cxnSp>
      <p:sp>
        <p:nvSpPr>
          <p:cNvPr id="1298" name="Google Shape;1298;p119"/>
          <p:cNvSpPr txBox="1"/>
          <p:nvPr/>
        </p:nvSpPr>
        <p:spPr>
          <a:xfrm>
            <a:off x="1490625" y="2973625"/>
            <a:ext cx="5243700" cy="39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DJF                           MAM                      JJA                        SON</a:t>
            </a:r>
            <a:endParaRPr/>
          </a:p>
        </p:txBody>
      </p:sp>
      <p:sp>
        <p:nvSpPr>
          <p:cNvPr id="1299" name="Google Shape;1299;p119"/>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00" name="Google Shape;1300;p119">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01" name="Google Shape;1301;p119">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2" name="Google Shape;1302;p119">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03" name="Google Shape;1303;p119"/>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82"/>
          <p:cNvPicPr preferRelativeResize="0"/>
          <p:nvPr/>
        </p:nvPicPr>
        <p:blipFill rotWithShape="1">
          <a:blip r:embed="rId3">
            <a:alphaModFix/>
          </a:blip>
          <a:srcRect l="9864" t="6171" r="25238" b="4637"/>
          <a:stretch/>
        </p:blipFill>
        <p:spPr>
          <a:xfrm>
            <a:off x="304800" y="0"/>
            <a:ext cx="7550576" cy="5123576"/>
          </a:xfrm>
          <a:prstGeom prst="rect">
            <a:avLst/>
          </a:prstGeom>
          <a:noFill/>
          <a:ln>
            <a:noFill/>
          </a:ln>
        </p:spPr>
      </p:pic>
      <p:sp>
        <p:nvSpPr>
          <p:cNvPr id="399" name="Google Shape;399;p82"/>
          <p:cNvSpPr/>
          <p:nvPr/>
        </p:nvSpPr>
        <p:spPr>
          <a:xfrm>
            <a:off x="889451" y="265875"/>
            <a:ext cx="6747000" cy="48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500" strike="noStrike">
                <a:solidFill>
                  <a:srgbClr val="000000"/>
                </a:solidFill>
                <a:latin typeface="Arial"/>
                <a:ea typeface="Arial"/>
                <a:cs typeface="Arial"/>
                <a:sym typeface="Arial"/>
              </a:rPr>
              <a:t>Summer                                                                                                   Winter</a:t>
            </a:r>
            <a:endParaRPr sz="1500"/>
          </a:p>
        </p:txBody>
      </p:sp>
      <p:sp>
        <p:nvSpPr>
          <p:cNvPr id="400" name="Google Shape;400;p82"/>
          <p:cNvSpPr txBox="1"/>
          <p:nvPr/>
        </p:nvSpPr>
        <p:spPr>
          <a:xfrm rot="-5400000">
            <a:off x="-1707650" y="2417525"/>
            <a:ext cx="3778800" cy="44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B2B2B"/>
                </a:solidFill>
              </a:rPr>
              <a:t>Altitude, km</a:t>
            </a:r>
            <a:endParaRPr>
              <a:solidFill>
                <a:srgbClr val="2B2B2B"/>
              </a:solidFill>
            </a:endParaRPr>
          </a:p>
        </p:txBody>
      </p:sp>
      <p:pic>
        <p:nvPicPr>
          <p:cNvPr id="401" name="Google Shape;401;p82"/>
          <p:cNvPicPr preferRelativeResize="0"/>
          <p:nvPr/>
        </p:nvPicPr>
        <p:blipFill rotWithShape="1">
          <a:blip r:embed="rId3">
            <a:alphaModFix/>
          </a:blip>
          <a:srcRect l="78178" t="6171" r="15986" b="4637"/>
          <a:stretch/>
        </p:blipFill>
        <p:spPr>
          <a:xfrm>
            <a:off x="7957296" y="9963"/>
            <a:ext cx="670432" cy="5123576"/>
          </a:xfrm>
          <a:prstGeom prst="rect">
            <a:avLst/>
          </a:prstGeom>
          <a:noFill/>
          <a:ln>
            <a:noFill/>
          </a:ln>
        </p:spPr>
      </p:pic>
      <p:sp>
        <p:nvSpPr>
          <p:cNvPr id="402" name="Google Shape;402;p82"/>
          <p:cNvSpPr txBox="1"/>
          <p:nvPr/>
        </p:nvSpPr>
        <p:spPr>
          <a:xfrm>
            <a:off x="1699825" y="1415150"/>
            <a:ext cx="1419600" cy="4278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000"/>
              <a:t>O</a:t>
            </a:r>
            <a:r>
              <a:rPr lang="en-US" sz="1000" baseline="-25000"/>
              <a:t>3</a:t>
            </a:r>
            <a:r>
              <a:rPr lang="en-US" sz="1000"/>
              <a:t> formation via Chapman mechanism</a:t>
            </a:r>
            <a:endParaRPr sz="1000"/>
          </a:p>
        </p:txBody>
      </p:sp>
      <p:sp>
        <p:nvSpPr>
          <p:cNvPr id="403" name="Google Shape;403;p82"/>
          <p:cNvSpPr/>
          <p:nvPr/>
        </p:nvSpPr>
        <p:spPr>
          <a:xfrm flipH="1">
            <a:off x="2571868" y="3661426"/>
            <a:ext cx="1271832" cy="134750"/>
          </a:xfrm>
          <a:custGeom>
            <a:avLst/>
            <a:gdLst/>
            <a:ahLst/>
            <a:cxnLst/>
            <a:rect l="l" t="t" r="r" b="b"/>
            <a:pathLst>
              <a:path w="53472" h="5390" extrusionOk="0">
                <a:moveTo>
                  <a:pt x="0" y="5390"/>
                </a:moveTo>
                <a:cubicBezTo>
                  <a:pt x="1952" y="4796"/>
                  <a:pt x="6111" y="2716"/>
                  <a:pt x="11713" y="1825"/>
                </a:cubicBezTo>
                <a:cubicBezTo>
                  <a:pt x="17315" y="934"/>
                  <a:pt x="26651" y="-43"/>
                  <a:pt x="33611" y="42"/>
                </a:cubicBezTo>
                <a:cubicBezTo>
                  <a:pt x="40571" y="127"/>
                  <a:pt x="50162" y="1952"/>
                  <a:pt x="53472" y="2334"/>
                </a:cubicBezTo>
              </a:path>
            </a:pathLst>
          </a:custGeom>
          <a:noFill/>
          <a:ln w="28575" cap="flat" cmpd="sng">
            <a:solidFill>
              <a:srgbClr val="000000"/>
            </a:solidFill>
            <a:prstDash val="solid"/>
            <a:round/>
            <a:headEnd type="none" w="med" len="med"/>
            <a:tailEnd type="triangle" w="med" len="med"/>
          </a:ln>
        </p:spPr>
      </p:sp>
      <p:sp>
        <p:nvSpPr>
          <p:cNvPr id="404" name="Google Shape;404;p82"/>
          <p:cNvSpPr/>
          <p:nvPr/>
        </p:nvSpPr>
        <p:spPr>
          <a:xfrm>
            <a:off x="5786525" y="270500"/>
            <a:ext cx="617475" cy="719325"/>
          </a:xfrm>
          <a:custGeom>
            <a:avLst/>
            <a:gdLst/>
            <a:ahLst/>
            <a:cxnLst/>
            <a:rect l="l" t="t" r="r" b="b"/>
            <a:pathLst>
              <a:path w="24699" h="28773" extrusionOk="0">
                <a:moveTo>
                  <a:pt x="0" y="0"/>
                </a:moveTo>
                <a:cubicBezTo>
                  <a:pt x="2546" y="2207"/>
                  <a:pt x="11161" y="8446"/>
                  <a:pt x="15277" y="13241"/>
                </a:cubicBezTo>
                <a:cubicBezTo>
                  <a:pt x="19394" y="18037"/>
                  <a:pt x="23129" y="26184"/>
                  <a:pt x="24699" y="28773"/>
                </a:cubicBezTo>
              </a:path>
            </a:pathLst>
          </a:custGeom>
          <a:noFill/>
          <a:ln w="28575" cap="flat" cmpd="sng">
            <a:solidFill>
              <a:srgbClr val="000000"/>
            </a:solidFill>
            <a:prstDash val="solid"/>
            <a:round/>
            <a:headEnd type="none" w="med" len="med"/>
            <a:tailEnd type="triangle" w="med" len="med"/>
          </a:ln>
        </p:spPr>
      </p:sp>
      <p:sp>
        <p:nvSpPr>
          <p:cNvPr id="405" name="Google Shape;405;p82"/>
          <p:cNvSpPr/>
          <p:nvPr/>
        </p:nvSpPr>
        <p:spPr>
          <a:xfrm>
            <a:off x="1636075" y="682683"/>
            <a:ext cx="1343175" cy="326250"/>
          </a:xfrm>
          <a:custGeom>
            <a:avLst/>
            <a:gdLst/>
            <a:ahLst/>
            <a:cxnLst/>
            <a:rect l="l" t="t" r="r" b="b"/>
            <a:pathLst>
              <a:path w="53727" h="13050" extrusionOk="0">
                <a:moveTo>
                  <a:pt x="53727" y="13050"/>
                </a:moveTo>
                <a:cubicBezTo>
                  <a:pt x="52030" y="11395"/>
                  <a:pt x="50332" y="5283"/>
                  <a:pt x="43542" y="3119"/>
                </a:cubicBezTo>
                <a:cubicBezTo>
                  <a:pt x="36752" y="955"/>
                  <a:pt x="20243" y="-63"/>
                  <a:pt x="12986" y="64"/>
                </a:cubicBezTo>
                <a:cubicBezTo>
                  <a:pt x="5729" y="191"/>
                  <a:pt x="2164" y="3247"/>
                  <a:pt x="0" y="3883"/>
                </a:cubicBezTo>
              </a:path>
            </a:pathLst>
          </a:custGeom>
          <a:noFill/>
          <a:ln w="28575" cap="flat" cmpd="sng">
            <a:solidFill>
              <a:srgbClr val="000000"/>
            </a:solidFill>
            <a:prstDash val="solid"/>
            <a:round/>
            <a:headEnd type="none" w="med" len="med"/>
            <a:tailEnd type="triangle" w="med" len="med"/>
          </a:ln>
        </p:spPr>
      </p:sp>
      <p:sp>
        <p:nvSpPr>
          <p:cNvPr id="406" name="Google Shape;406;p82"/>
          <p:cNvSpPr txBox="1"/>
          <p:nvPr/>
        </p:nvSpPr>
        <p:spPr>
          <a:xfrm>
            <a:off x="3175275" y="2978950"/>
            <a:ext cx="1848900" cy="42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Transport of N</a:t>
            </a:r>
            <a:r>
              <a:rPr lang="en-US" b="1" baseline="-25000"/>
              <a:t>2</a:t>
            </a:r>
            <a:r>
              <a:rPr lang="en-US" b="1"/>
              <a:t>O</a:t>
            </a:r>
            <a:endParaRPr b="1"/>
          </a:p>
        </p:txBody>
      </p:sp>
      <p:cxnSp>
        <p:nvCxnSpPr>
          <p:cNvPr id="407" name="Google Shape;407;p82"/>
          <p:cNvCxnSpPr/>
          <p:nvPr/>
        </p:nvCxnSpPr>
        <p:spPr>
          <a:xfrm rot="10800000" flipH="1">
            <a:off x="3258250" y="1581363"/>
            <a:ext cx="508200" cy="80700"/>
          </a:xfrm>
          <a:prstGeom prst="curvedConnector3">
            <a:avLst>
              <a:gd name="adj1" fmla="val 50000"/>
            </a:avLst>
          </a:prstGeom>
          <a:noFill/>
          <a:ln w="9525" cap="flat" cmpd="sng">
            <a:solidFill>
              <a:srgbClr val="000000"/>
            </a:solidFill>
            <a:prstDash val="solid"/>
            <a:round/>
            <a:headEnd type="none" w="med" len="med"/>
            <a:tailEnd type="stealth" w="med" len="med"/>
          </a:ln>
        </p:spPr>
      </p:cxnSp>
      <p:sp>
        <p:nvSpPr>
          <p:cNvPr id="408" name="Google Shape;408;p82"/>
          <p:cNvSpPr/>
          <p:nvPr/>
        </p:nvSpPr>
        <p:spPr>
          <a:xfrm>
            <a:off x="3143950" y="676649"/>
            <a:ext cx="1880164" cy="2339039"/>
          </a:xfrm>
          <a:custGeom>
            <a:avLst/>
            <a:gdLst/>
            <a:ahLst/>
            <a:cxnLst/>
            <a:rect l="l" t="t" r="r" b="b"/>
            <a:pathLst>
              <a:path w="70175" h="86824" extrusionOk="0">
                <a:moveTo>
                  <a:pt x="46532" y="86824"/>
                </a:moveTo>
                <a:cubicBezTo>
                  <a:pt x="44771" y="82297"/>
                  <a:pt x="43639" y="68044"/>
                  <a:pt x="35968" y="59660"/>
                </a:cubicBezTo>
                <a:cubicBezTo>
                  <a:pt x="28297" y="51276"/>
                  <a:pt x="3314" y="46330"/>
                  <a:pt x="505" y="36521"/>
                </a:cubicBezTo>
                <a:cubicBezTo>
                  <a:pt x="-2303" y="26712"/>
                  <a:pt x="7505" y="4913"/>
                  <a:pt x="19117" y="805"/>
                </a:cubicBezTo>
                <a:cubicBezTo>
                  <a:pt x="30729" y="-3303"/>
                  <a:pt x="61665" y="10028"/>
                  <a:pt x="70175" y="11872"/>
                </a:cubicBezTo>
              </a:path>
            </a:pathLst>
          </a:custGeom>
          <a:noFill/>
          <a:ln w="28575" cap="flat" cmpd="sng">
            <a:solidFill>
              <a:srgbClr val="000000"/>
            </a:solidFill>
            <a:prstDash val="solid"/>
            <a:round/>
            <a:headEnd type="none" w="med" len="med"/>
            <a:tailEnd type="stealth" w="med" len="med"/>
          </a:ln>
        </p:spPr>
      </p:sp>
      <p:sp>
        <p:nvSpPr>
          <p:cNvPr id="409" name="Google Shape;409;p82"/>
          <p:cNvSpPr txBox="1"/>
          <p:nvPr/>
        </p:nvSpPr>
        <p:spPr>
          <a:xfrm>
            <a:off x="5281225" y="957950"/>
            <a:ext cx="2119800" cy="5607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000"/>
              <a:t>Formation of NO</a:t>
            </a:r>
            <a:r>
              <a:rPr lang="en-US" sz="1000" baseline="-25000"/>
              <a:t>y </a:t>
            </a:r>
            <a:r>
              <a:rPr lang="en-US" sz="1000"/>
              <a:t>from :</a:t>
            </a:r>
            <a:endParaRPr sz="1000"/>
          </a:p>
          <a:p>
            <a:pPr marL="0" lvl="0" indent="0" algn="ctr" rtl="0">
              <a:lnSpc>
                <a:spcPct val="150000"/>
              </a:lnSpc>
              <a:spcBef>
                <a:spcPts val="0"/>
              </a:spcBef>
              <a:spcAft>
                <a:spcPts val="0"/>
              </a:spcAft>
              <a:buNone/>
            </a:pPr>
            <a:r>
              <a:rPr lang="en-US" sz="1000">
                <a:solidFill>
                  <a:schemeClr val="dk1"/>
                </a:solidFill>
              </a:rPr>
              <a:t>N</a:t>
            </a:r>
            <a:r>
              <a:rPr lang="en-US" sz="1000" baseline="-25000">
                <a:solidFill>
                  <a:schemeClr val="dk1"/>
                </a:solidFill>
              </a:rPr>
              <a:t>2</a:t>
            </a:r>
            <a:r>
              <a:rPr lang="en-US" sz="1000">
                <a:solidFill>
                  <a:schemeClr val="dk1"/>
                </a:solidFill>
              </a:rPr>
              <a:t>O + O(</a:t>
            </a:r>
            <a:r>
              <a:rPr lang="en-US" sz="1000" baseline="30000">
                <a:solidFill>
                  <a:schemeClr val="dk1"/>
                </a:solidFill>
              </a:rPr>
              <a:t>1</a:t>
            </a:r>
            <a:r>
              <a:rPr lang="en-US" sz="1000">
                <a:solidFill>
                  <a:schemeClr val="dk1"/>
                </a:solidFill>
              </a:rPr>
              <a:t>D)            2 NO</a:t>
            </a:r>
            <a:endParaRPr sz="1000">
              <a:solidFill>
                <a:schemeClr val="dk1"/>
              </a:solidFill>
            </a:endParaRPr>
          </a:p>
          <a:p>
            <a:pPr marL="0" lvl="0" indent="0" rtl="0">
              <a:lnSpc>
                <a:spcPct val="150000"/>
              </a:lnSpc>
              <a:spcBef>
                <a:spcPts val="0"/>
              </a:spcBef>
              <a:spcAft>
                <a:spcPts val="0"/>
              </a:spcAft>
              <a:buNone/>
            </a:pPr>
            <a:r>
              <a:rPr lang="en-US" sz="1000">
                <a:solidFill>
                  <a:schemeClr val="dk1"/>
                </a:solidFill>
              </a:rPr>
              <a:t>		</a:t>
            </a:r>
            <a:endParaRPr sz="1000" baseline="-25000">
              <a:solidFill>
                <a:schemeClr val="dk1"/>
              </a:solidFill>
            </a:endParaRPr>
          </a:p>
          <a:p>
            <a:pPr marL="0" lvl="0" indent="0" rtl="0">
              <a:spcBef>
                <a:spcPts val="0"/>
              </a:spcBef>
              <a:spcAft>
                <a:spcPts val="0"/>
              </a:spcAft>
              <a:buNone/>
            </a:pPr>
            <a:endParaRPr sz="1000" baseline="-25000">
              <a:solidFill>
                <a:schemeClr val="dk1"/>
              </a:solidFill>
            </a:endParaRPr>
          </a:p>
          <a:p>
            <a:pPr marL="0" lvl="0" indent="0" rtl="0">
              <a:spcBef>
                <a:spcPts val="0"/>
              </a:spcBef>
              <a:spcAft>
                <a:spcPts val="0"/>
              </a:spcAft>
              <a:buNone/>
            </a:pPr>
            <a:endParaRPr sz="1000" baseline="-25000">
              <a:solidFill>
                <a:schemeClr val="dk1"/>
              </a:solidFill>
            </a:endParaRPr>
          </a:p>
          <a:p>
            <a:pPr marL="0" lvl="0" indent="0" rtl="0">
              <a:spcBef>
                <a:spcPts val="0"/>
              </a:spcBef>
              <a:spcAft>
                <a:spcPts val="0"/>
              </a:spcAft>
              <a:buClr>
                <a:schemeClr val="dk1"/>
              </a:buClr>
              <a:buSzPts val="1100"/>
              <a:buFont typeface="Arial"/>
              <a:buNone/>
            </a:pPr>
            <a:endParaRPr sz="1000" baseline="-25000">
              <a:solidFill>
                <a:schemeClr val="dk1"/>
              </a:solidFill>
            </a:endParaRPr>
          </a:p>
          <a:p>
            <a:pPr marL="0" lvl="0" indent="0" rtl="0">
              <a:lnSpc>
                <a:spcPct val="115000"/>
              </a:lnSpc>
              <a:spcBef>
                <a:spcPts val="0"/>
              </a:spcBef>
              <a:spcAft>
                <a:spcPts val="0"/>
              </a:spcAft>
              <a:buNone/>
            </a:pPr>
            <a:endParaRPr sz="1000" baseline="-25000"/>
          </a:p>
          <a:p>
            <a:pPr marL="0" lvl="0" indent="0" rtl="0">
              <a:lnSpc>
                <a:spcPct val="115000"/>
              </a:lnSpc>
              <a:spcBef>
                <a:spcPts val="0"/>
              </a:spcBef>
              <a:spcAft>
                <a:spcPts val="0"/>
              </a:spcAft>
              <a:buNone/>
            </a:pPr>
            <a:endParaRPr sz="1000" baseline="-25000"/>
          </a:p>
          <a:p>
            <a:pPr marL="0" lvl="0" indent="0" rtl="0">
              <a:spcBef>
                <a:spcPts val="0"/>
              </a:spcBef>
              <a:spcAft>
                <a:spcPts val="0"/>
              </a:spcAft>
              <a:buNone/>
            </a:pPr>
            <a:endParaRPr sz="1000"/>
          </a:p>
        </p:txBody>
      </p:sp>
      <p:cxnSp>
        <p:nvCxnSpPr>
          <p:cNvPr id="410" name="Google Shape;410;p82"/>
          <p:cNvCxnSpPr/>
          <p:nvPr/>
        </p:nvCxnSpPr>
        <p:spPr>
          <a:xfrm rot="10800000" flipH="1">
            <a:off x="6323763" y="1345025"/>
            <a:ext cx="333900" cy="6000"/>
          </a:xfrm>
          <a:prstGeom prst="straightConnector1">
            <a:avLst/>
          </a:prstGeom>
          <a:noFill/>
          <a:ln w="9525" cap="flat" cmpd="sng">
            <a:solidFill>
              <a:srgbClr val="000000"/>
            </a:solidFill>
            <a:prstDash val="solid"/>
            <a:round/>
            <a:headEnd type="none" w="med" len="med"/>
            <a:tailEnd type="triangle" w="med" len="med"/>
          </a:ln>
        </p:spPr>
      </p:cxnSp>
      <p:cxnSp>
        <p:nvCxnSpPr>
          <p:cNvPr id="411" name="Google Shape;411;p82"/>
          <p:cNvCxnSpPr/>
          <p:nvPr/>
        </p:nvCxnSpPr>
        <p:spPr>
          <a:xfrm rot="10800000" flipH="1">
            <a:off x="6054475" y="2440850"/>
            <a:ext cx="333900" cy="6000"/>
          </a:xfrm>
          <a:prstGeom prst="straightConnector1">
            <a:avLst/>
          </a:prstGeom>
          <a:noFill/>
          <a:ln w="9525" cap="flat" cmpd="sng">
            <a:solidFill>
              <a:srgbClr val="000000"/>
            </a:solidFill>
            <a:prstDash val="solid"/>
            <a:round/>
            <a:headEnd type="none" w="med" len="med"/>
            <a:tailEnd type="triangle" w="med" len="med"/>
          </a:ln>
        </p:spPr>
      </p:cxnSp>
      <p:cxnSp>
        <p:nvCxnSpPr>
          <p:cNvPr id="412" name="Google Shape;412;p82"/>
          <p:cNvCxnSpPr/>
          <p:nvPr/>
        </p:nvCxnSpPr>
        <p:spPr>
          <a:xfrm rot="10800000" flipH="1">
            <a:off x="6054475" y="2266225"/>
            <a:ext cx="333900" cy="6000"/>
          </a:xfrm>
          <a:prstGeom prst="straightConnector1">
            <a:avLst/>
          </a:prstGeom>
          <a:noFill/>
          <a:ln w="9525" cap="flat" cmpd="sng">
            <a:solidFill>
              <a:srgbClr val="000000"/>
            </a:solidFill>
            <a:prstDash val="solid"/>
            <a:round/>
            <a:headEnd type="none" w="med" len="med"/>
            <a:tailEnd type="triangle" w="med" len="med"/>
          </a:ln>
        </p:spPr>
      </p:cxnSp>
      <p:sp>
        <p:nvSpPr>
          <p:cNvPr id="413" name="Google Shape;413;p82"/>
          <p:cNvSpPr txBox="1"/>
          <p:nvPr/>
        </p:nvSpPr>
        <p:spPr>
          <a:xfrm>
            <a:off x="5281213" y="1997413"/>
            <a:ext cx="2119800" cy="5436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rPr>
              <a:t>O</a:t>
            </a:r>
            <a:r>
              <a:rPr lang="en-US" sz="1000" baseline="-25000">
                <a:solidFill>
                  <a:schemeClr val="dk1"/>
                </a:solidFill>
              </a:rPr>
              <a:t>3 </a:t>
            </a:r>
            <a:r>
              <a:rPr lang="en-US" sz="1000">
                <a:solidFill>
                  <a:schemeClr val="dk1"/>
                </a:solidFill>
              </a:rPr>
              <a:t>destruction via NO</a:t>
            </a:r>
            <a:r>
              <a:rPr lang="en-US" sz="1000" baseline="-25000">
                <a:solidFill>
                  <a:schemeClr val="dk1"/>
                </a:solidFill>
              </a:rPr>
              <a:t>x</a:t>
            </a:r>
            <a:r>
              <a:rPr lang="en-US" sz="1000">
                <a:solidFill>
                  <a:schemeClr val="dk1"/>
                </a:solidFill>
              </a:rPr>
              <a:t>: </a:t>
            </a:r>
            <a:endParaRPr sz="1000">
              <a:solidFill>
                <a:schemeClr val="dk1"/>
              </a:solidFill>
            </a:endParaRPr>
          </a:p>
          <a:p>
            <a:pPr marL="0" lvl="0" indent="0" rtl="0">
              <a:spcBef>
                <a:spcPts val="0"/>
              </a:spcBef>
              <a:spcAft>
                <a:spcPts val="0"/>
              </a:spcAft>
              <a:buNone/>
            </a:pPr>
            <a:r>
              <a:rPr lang="en-US" sz="1000">
                <a:solidFill>
                  <a:schemeClr val="dk1"/>
                </a:solidFill>
              </a:rPr>
              <a:t>NO + O</a:t>
            </a:r>
            <a:r>
              <a:rPr lang="en-US" sz="1000" baseline="-25000">
                <a:solidFill>
                  <a:schemeClr val="dk1"/>
                </a:solidFill>
              </a:rPr>
              <a:t>3</a:t>
            </a:r>
            <a:r>
              <a:rPr lang="en-US" sz="1000">
                <a:solidFill>
                  <a:schemeClr val="dk1"/>
                </a:solidFill>
              </a:rPr>
              <a:t>                   NO</a:t>
            </a:r>
            <a:r>
              <a:rPr lang="en-US" sz="1000" baseline="-25000">
                <a:solidFill>
                  <a:schemeClr val="dk1"/>
                </a:solidFill>
              </a:rPr>
              <a:t>2 </a:t>
            </a:r>
            <a:r>
              <a:rPr lang="en-US" sz="1000">
                <a:solidFill>
                  <a:schemeClr val="dk1"/>
                </a:solidFill>
              </a:rPr>
              <a:t>+O</a:t>
            </a:r>
            <a:r>
              <a:rPr lang="en-US" sz="1000" baseline="-25000">
                <a:solidFill>
                  <a:schemeClr val="dk1"/>
                </a:solidFill>
              </a:rPr>
              <a:t>2</a:t>
            </a:r>
            <a:endParaRPr sz="1000" baseline="-25000">
              <a:solidFill>
                <a:schemeClr val="dk1"/>
              </a:solidFill>
            </a:endParaRPr>
          </a:p>
          <a:p>
            <a:pPr marL="0" lvl="0" indent="0" rtl="0">
              <a:spcBef>
                <a:spcPts val="0"/>
              </a:spcBef>
              <a:spcAft>
                <a:spcPts val="0"/>
              </a:spcAft>
              <a:buNone/>
            </a:pPr>
            <a:r>
              <a:rPr lang="en-US" sz="1000">
                <a:solidFill>
                  <a:schemeClr val="dk1"/>
                </a:solidFill>
              </a:rPr>
              <a:t>NO</a:t>
            </a:r>
            <a:r>
              <a:rPr lang="en-US" sz="1000" baseline="-25000">
                <a:solidFill>
                  <a:schemeClr val="dk1"/>
                </a:solidFill>
              </a:rPr>
              <a:t>2 </a:t>
            </a:r>
            <a:r>
              <a:rPr lang="en-US" sz="1000">
                <a:solidFill>
                  <a:schemeClr val="dk1"/>
                </a:solidFill>
              </a:rPr>
              <a:t>+ O</a:t>
            </a:r>
            <a:r>
              <a:rPr lang="en-US" sz="1000" baseline="-25000">
                <a:solidFill>
                  <a:schemeClr val="dk1"/>
                </a:solidFill>
              </a:rPr>
              <a:t>3</a:t>
            </a:r>
            <a:r>
              <a:rPr lang="en-US" sz="1000">
                <a:solidFill>
                  <a:schemeClr val="dk1"/>
                </a:solidFill>
              </a:rPr>
              <a:t>                  O</a:t>
            </a:r>
            <a:r>
              <a:rPr lang="en-US" sz="1000" baseline="-25000">
                <a:solidFill>
                  <a:schemeClr val="dk1"/>
                </a:solidFill>
              </a:rPr>
              <a:t>2 </a:t>
            </a:r>
            <a:r>
              <a:rPr lang="en-US" sz="1000">
                <a:solidFill>
                  <a:schemeClr val="dk1"/>
                </a:solidFill>
              </a:rPr>
              <a:t>+NO</a:t>
            </a:r>
            <a:r>
              <a:rPr lang="en-US" sz="1000" baseline="-25000">
                <a:solidFill>
                  <a:schemeClr val="dk1"/>
                </a:solidFill>
              </a:rPr>
              <a:t>3</a:t>
            </a:r>
            <a:endParaRPr sz="1000">
              <a:solidFill>
                <a:schemeClr val="dk1"/>
              </a:solidFill>
            </a:endParaRPr>
          </a:p>
        </p:txBody>
      </p:sp>
      <p:cxnSp>
        <p:nvCxnSpPr>
          <p:cNvPr id="414" name="Google Shape;414;p82"/>
          <p:cNvCxnSpPr>
            <a:stCxn id="409" idx="2"/>
            <a:endCxn id="413" idx="0"/>
          </p:cNvCxnSpPr>
          <p:nvPr/>
        </p:nvCxnSpPr>
        <p:spPr>
          <a:xfrm>
            <a:off x="6341125" y="1518650"/>
            <a:ext cx="0" cy="478800"/>
          </a:xfrm>
          <a:prstGeom prst="straightConnector1">
            <a:avLst/>
          </a:prstGeom>
          <a:noFill/>
          <a:ln w="9525" cap="flat" cmpd="sng">
            <a:solidFill>
              <a:srgbClr val="000000"/>
            </a:solidFill>
            <a:prstDash val="dot"/>
            <a:round/>
            <a:headEnd type="none" w="med" len="med"/>
            <a:tailEnd type="triangle" w="med" len="med"/>
          </a:ln>
        </p:spPr>
      </p:cxnSp>
      <p:sp>
        <p:nvSpPr>
          <p:cNvPr id="415" name="Google Shape;415;p82"/>
          <p:cNvSpPr txBox="1"/>
          <p:nvPr/>
        </p:nvSpPr>
        <p:spPr>
          <a:xfrm>
            <a:off x="600975" y="8475"/>
            <a:ext cx="7230000" cy="273900"/>
          </a:xfrm>
          <a:prstGeom prst="rect">
            <a:avLst/>
          </a:prstGeom>
          <a:solidFill>
            <a:srgbClr val="FFFFFF"/>
          </a:solidFill>
          <a:ln w="1905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Ozone Volume Mixing Ratio (ppmV) from SCIAMACHY 2004-2012</a:t>
            </a:r>
            <a:endParaRPr dirty="0"/>
          </a:p>
        </p:txBody>
      </p:sp>
      <p:sp>
        <p:nvSpPr>
          <p:cNvPr id="416" name="Google Shape;416;p82"/>
          <p:cNvSpPr txBox="1"/>
          <p:nvPr/>
        </p:nvSpPr>
        <p:spPr>
          <a:xfrm rot="-1299">
            <a:off x="8150200" y="118058"/>
            <a:ext cx="7938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dirty="0"/>
              <a:t>O</a:t>
            </a:r>
            <a:r>
              <a:rPr lang="en-US" sz="1000" baseline="-25000" dirty="0"/>
              <a:t>3</a:t>
            </a:r>
            <a:r>
              <a:rPr lang="en-US" sz="1000" dirty="0"/>
              <a:t> VMR, ppmV</a:t>
            </a:r>
            <a:endParaRPr sz="1000" dirty="0"/>
          </a:p>
        </p:txBody>
      </p:sp>
      <p:sp>
        <p:nvSpPr>
          <p:cNvPr id="417" name="Google Shape;417;p82">
            <a:hlinkClick r:id="" action="ppaction://hlinkshowjump?jump=nextslide"/>
          </p:cNvPr>
          <p:cNvSpPr/>
          <p:nvPr/>
        </p:nvSpPr>
        <p:spPr>
          <a:xfrm>
            <a:off x="8420275" y="4788200"/>
            <a:ext cx="308100" cy="220200"/>
          </a:xfrm>
          <a:prstGeom prst="right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Google Shape;418;p8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Google Shape;419;p82"/>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a:t>
            </a:fld>
            <a:endParaRPr sz="1800"/>
          </a:p>
        </p:txBody>
      </p:sp>
      <p:sp>
        <p:nvSpPr>
          <p:cNvPr id="420" name="Google Shape;420;p82"/>
          <p:cNvSpPr txBox="1"/>
          <p:nvPr/>
        </p:nvSpPr>
        <p:spPr>
          <a:xfrm>
            <a:off x="1508000" y="1142175"/>
            <a:ext cx="367500" cy="36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1</a:t>
            </a:r>
            <a:endParaRPr b="1"/>
          </a:p>
        </p:txBody>
      </p:sp>
      <p:sp>
        <p:nvSpPr>
          <p:cNvPr id="421" name="Google Shape;421;p82"/>
          <p:cNvSpPr txBox="1"/>
          <p:nvPr/>
        </p:nvSpPr>
        <p:spPr>
          <a:xfrm>
            <a:off x="3306375" y="347775"/>
            <a:ext cx="1717800" cy="36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2 BD circulation </a:t>
            </a:r>
            <a:endParaRPr b="1"/>
          </a:p>
        </p:txBody>
      </p:sp>
      <p:sp>
        <p:nvSpPr>
          <p:cNvPr id="422" name="Google Shape;422;p82"/>
          <p:cNvSpPr txBox="1"/>
          <p:nvPr/>
        </p:nvSpPr>
        <p:spPr>
          <a:xfrm>
            <a:off x="3032000" y="2818575"/>
            <a:ext cx="367500" cy="36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3</a:t>
            </a:r>
            <a:endParaRPr b="1"/>
          </a:p>
        </p:txBody>
      </p:sp>
      <p:sp>
        <p:nvSpPr>
          <p:cNvPr id="423" name="Google Shape;423;p82"/>
          <p:cNvSpPr txBox="1"/>
          <p:nvPr/>
        </p:nvSpPr>
        <p:spPr>
          <a:xfrm>
            <a:off x="5089400" y="608775"/>
            <a:ext cx="367500" cy="36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4</a:t>
            </a:r>
            <a:endParaRPr b="1"/>
          </a:p>
        </p:txBody>
      </p:sp>
      <p:sp>
        <p:nvSpPr>
          <p:cNvPr id="424" name="Google Shape;424;p82"/>
          <p:cNvSpPr txBox="1"/>
          <p:nvPr/>
        </p:nvSpPr>
        <p:spPr>
          <a:xfrm>
            <a:off x="5089400" y="1675575"/>
            <a:ext cx="367500" cy="363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5</a:t>
            </a:r>
            <a:endParaRPr b="1"/>
          </a:p>
        </p:txBody>
      </p:sp>
      <p:pic>
        <p:nvPicPr>
          <p:cNvPr id="425" name="Google Shape;425;p82"/>
          <p:cNvPicPr preferRelativeResize="0"/>
          <p:nvPr/>
        </p:nvPicPr>
        <p:blipFill rotWithShape="1">
          <a:blip r:embed="rId4">
            <a:alphaModFix/>
          </a:blip>
          <a:srcRect l="170640" t="14020" r="-170640" b="-14020"/>
          <a:stretch/>
        </p:blipFill>
        <p:spPr>
          <a:xfrm>
            <a:off x="4729990" y="2356850"/>
            <a:ext cx="2659621" cy="1994719"/>
          </a:xfrm>
          <a:prstGeom prst="rect">
            <a:avLst/>
          </a:prstGeom>
          <a:noFill/>
          <a:ln>
            <a:noFill/>
          </a:ln>
        </p:spPr>
      </p:pic>
      <p:pic>
        <p:nvPicPr>
          <p:cNvPr id="426" name="Google Shape;426;p82"/>
          <p:cNvPicPr preferRelativeResize="0"/>
          <p:nvPr/>
        </p:nvPicPr>
        <p:blipFill rotWithShape="1">
          <a:blip r:embed="rId5">
            <a:alphaModFix/>
          </a:blip>
          <a:srcRect l="7088" t="7334" r="9320" b="17669"/>
          <a:stretch/>
        </p:blipFill>
        <p:spPr>
          <a:xfrm>
            <a:off x="5089400" y="2856212"/>
            <a:ext cx="2741574" cy="1844688"/>
          </a:xfrm>
          <a:prstGeom prst="rect">
            <a:avLst/>
          </a:prstGeom>
          <a:noFill/>
          <a:ln>
            <a:noFill/>
          </a:ln>
        </p:spPr>
      </p:pic>
      <p:pic>
        <p:nvPicPr>
          <p:cNvPr id="427" name="Google Shape;427;p82">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428" name="Google Shape;428;p82"/>
          <p:cNvSpPr txBox="1"/>
          <p:nvPr/>
        </p:nvSpPr>
        <p:spPr>
          <a:xfrm>
            <a:off x="76200" y="304800"/>
            <a:ext cx="369900" cy="421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CC0000"/>
                </a:solidFill>
                <a:uFill>
                  <a:noFill/>
                </a:uFill>
                <a:hlinkClick r:id="rId8" action="ppaction://hlinksldjump"/>
              </a:rPr>
              <a:t>I</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120"/>
          <p:cNvPicPr preferRelativeResize="0"/>
          <p:nvPr/>
        </p:nvPicPr>
        <p:blipFill rotWithShape="1">
          <a:blip r:embed="rId3">
            <a:alphaModFix/>
          </a:blip>
          <a:srcRect/>
          <a:stretch/>
        </p:blipFill>
        <p:spPr>
          <a:xfrm>
            <a:off x="152280" y="152280"/>
            <a:ext cx="8838360" cy="2945520"/>
          </a:xfrm>
          <a:prstGeom prst="rect">
            <a:avLst/>
          </a:prstGeom>
          <a:noFill/>
          <a:ln>
            <a:noFill/>
          </a:ln>
        </p:spPr>
      </p:pic>
      <p:sp>
        <p:nvSpPr>
          <p:cNvPr id="1309" name="Google Shape;1309;p120"/>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40</a:t>
            </a:fld>
            <a:endParaRPr sz="1800"/>
          </a:p>
        </p:txBody>
      </p:sp>
      <p:sp>
        <p:nvSpPr>
          <p:cNvPr id="1310" name="Google Shape;1310;p120"/>
          <p:cNvSpPr txBox="1"/>
          <p:nvPr/>
        </p:nvSpPr>
        <p:spPr>
          <a:xfrm>
            <a:off x="2163050" y="3863125"/>
            <a:ext cx="6011400" cy="776700"/>
          </a:xfrm>
          <a:prstGeom prst="rect">
            <a:avLst/>
          </a:prstGeom>
          <a:noFill/>
          <a:ln>
            <a:noFill/>
          </a:ln>
        </p:spPr>
        <p:txBody>
          <a:bodyPr spcFirstLastPara="1" wrap="square" lIns="91425" tIns="91425" rIns="91425" bIns="91425" anchor="ctr" anchorCtr="0">
            <a:noAutofit/>
          </a:bodyPr>
          <a:lstStyle/>
          <a:p>
            <a:pPr lvl="0"/>
            <a:r>
              <a:rPr lang="en-US" sz="1800" dirty="0">
                <a:solidFill>
                  <a:srgbClr val="0000FF"/>
                </a:solidFill>
              </a:rPr>
              <a:t>N</a:t>
            </a:r>
            <a:r>
              <a:rPr lang="en-US" sz="1800" baseline="-25000" dirty="0">
                <a:solidFill>
                  <a:srgbClr val="38761D"/>
                </a:solidFill>
              </a:rPr>
              <a:t>2</a:t>
            </a:r>
            <a:r>
              <a:rPr lang="en-US" sz="1800" dirty="0">
                <a:solidFill>
                  <a:srgbClr val="BF9000"/>
                </a:solidFill>
              </a:rPr>
              <a:t>O</a:t>
            </a:r>
            <a:r>
              <a:rPr lang="en-US" sz="1800" dirty="0">
                <a:solidFill>
                  <a:srgbClr val="FF0000"/>
                </a:solidFill>
              </a:rPr>
              <a:t>-</a:t>
            </a:r>
            <a:r>
              <a:rPr lang="en-US" sz="1800" dirty="0">
                <a:solidFill>
                  <a:schemeClr val="dk1"/>
                </a:solidFill>
              </a:rPr>
              <a:t>AoA time </a:t>
            </a:r>
            <a:r>
              <a:rPr lang="en-US" sz="1800" dirty="0" smtClean="0">
                <a:solidFill>
                  <a:schemeClr val="dk1"/>
                </a:solidFill>
              </a:rPr>
              <a:t>series,10°S-0*</a:t>
            </a:r>
          </a:p>
          <a:p>
            <a:pPr lvl="0"/>
            <a:r>
              <a:rPr lang="en-US" sz="1800" dirty="0" smtClean="0">
                <a:solidFill>
                  <a:schemeClr val="dk1"/>
                </a:solidFill>
              </a:rPr>
              <a:t>*</a:t>
            </a:r>
            <a:r>
              <a:rPr lang="en-US" sz="1800" dirty="0" smtClean="0">
                <a:solidFill>
                  <a:srgbClr val="0000FF"/>
                </a:solidFill>
              </a:rPr>
              <a:t>N</a:t>
            </a:r>
            <a:r>
              <a:rPr lang="en-US" sz="1800" baseline="-25000" dirty="0" smtClean="0">
                <a:solidFill>
                  <a:srgbClr val="38761D"/>
                </a:solidFill>
              </a:rPr>
              <a:t>2</a:t>
            </a:r>
            <a:r>
              <a:rPr lang="en-US" sz="1800" dirty="0" smtClean="0">
                <a:solidFill>
                  <a:srgbClr val="BF9000"/>
                </a:solidFill>
              </a:rPr>
              <a:t>O </a:t>
            </a:r>
            <a:r>
              <a:rPr lang="en-US" sz="1800" dirty="0" smtClean="0">
                <a:solidFill>
                  <a:schemeClr val="tx1"/>
                </a:solidFill>
              </a:rPr>
              <a:t>is color coded</a:t>
            </a:r>
          </a:p>
          <a:p>
            <a:pPr marL="0" lvl="0" indent="0" rtl="0">
              <a:spcBef>
                <a:spcPts val="0"/>
              </a:spcBef>
              <a:spcAft>
                <a:spcPts val="0"/>
              </a:spcAft>
              <a:buNone/>
            </a:pPr>
            <a:endParaRPr sz="1800" dirty="0">
              <a:solidFill>
                <a:schemeClr val="dk1"/>
              </a:solidFill>
            </a:endParaRPr>
          </a:p>
        </p:txBody>
      </p:sp>
      <p:cxnSp>
        <p:nvCxnSpPr>
          <p:cNvPr id="1311" name="Google Shape;1311;p120"/>
          <p:cNvCxnSpPr/>
          <p:nvPr/>
        </p:nvCxnSpPr>
        <p:spPr>
          <a:xfrm rot="10800000" flipH="1">
            <a:off x="977250" y="3168625"/>
            <a:ext cx="447900" cy="6000"/>
          </a:xfrm>
          <a:prstGeom prst="straightConnector1">
            <a:avLst/>
          </a:prstGeom>
          <a:noFill/>
          <a:ln w="19050" cap="flat" cmpd="sng">
            <a:solidFill>
              <a:srgbClr val="0000FF"/>
            </a:solidFill>
            <a:prstDash val="solid"/>
            <a:round/>
            <a:headEnd type="none" w="med" len="med"/>
            <a:tailEnd type="oval" w="med" len="med"/>
          </a:ln>
        </p:spPr>
      </p:cxnSp>
      <p:cxnSp>
        <p:nvCxnSpPr>
          <p:cNvPr id="1312" name="Google Shape;1312;p120"/>
          <p:cNvCxnSpPr/>
          <p:nvPr/>
        </p:nvCxnSpPr>
        <p:spPr>
          <a:xfrm rot="10800000" flipH="1">
            <a:off x="2653650" y="3168625"/>
            <a:ext cx="447900" cy="6000"/>
          </a:xfrm>
          <a:prstGeom prst="straightConnector1">
            <a:avLst/>
          </a:prstGeom>
          <a:noFill/>
          <a:ln w="19050" cap="flat" cmpd="sng">
            <a:solidFill>
              <a:srgbClr val="38761D"/>
            </a:solidFill>
            <a:prstDash val="solid"/>
            <a:round/>
            <a:headEnd type="none" w="med" len="med"/>
            <a:tailEnd type="oval" w="med" len="med"/>
          </a:ln>
        </p:spPr>
      </p:cxnSp>
      <p:cxnSp>
        <p:nvCxnSpPr>
          <p:cNvPr id="1313" name="Google Shape;1313;p120"/>
          <p:cNvCxnSpPr/>
          <p:nvPr/>
        </p:nvCxnSpPr>
        <p:spPr>
          <a:xfrm rot="10800000" flipH="1">
            <a:off x="4253850" y="3168625"/>
            <a:ext cx="447900" cy="6000"/>
          </a:xfrm>
          <a:prstGeom prst="straightConnector1">
            <a:avLst/>
          </a:prstGeom>
          <a:noFill/>
          <a:ln w="19050" cap="flat" cmpd="sng">
            <a:solidFill>
              <a:srgbClr val="F1C232"/>
            </a:solidFill>
            <a:prstDash val="solid"/>
            <a:round/>
            <a:headEnd type="none" w="med" len="med"/>
            <a:tailEnd type="oval" w="med" len="med"/>
          </a:ln>
        </p:spPr>
      </p:cxnSp>
      <p:cxnSp>
        <p:nvCxnSpPr>
          <p:cNvPr id="1314" name="Google Shape;1314;p120"/>
          <p:cNvCxnSpPr/>
          <p:nvPr/>
        </p:nvCxnSpPr>
        <p:spPr>
          <a:xfrm rot="10800000" flipH="1">
            <a:off x="5701650" y="3168625"/>
            <a:ext cx="447900" cy="6000"/>
          </a:xfrm>
          <a:prstGeom prst="straightConnector1">
            <a:avLst/>
          </a:prstGeom>
          <a:noFill/>
          <a:ln w="19050" cap="flat" cmpd="sng">
            <a:solidFill>
              <a:srgbClr val="FF0000"/>
            </a:solidFill>
            <a:prstDash val="solid"/>
            <a:round/>
            <a:headEnd type="none" w="med" len="med"/>
            <a:tailEnd type="oval" w="med" len="med"/>
          </a:ln>
        </p:spPr>
      </p:cxnSp>
      <p:sp>
        <p:nvSpPr>
          <p:cNvPr id="1315" name="Google Shape;1315;p120"/>
          <p:cNvSpPr txBox="1"/>
          <p:nvPr/>
        </p:nvSpPr>
        <p:spPr>
          <a:xfrm>
            <a:off x="1490625" y="2973625"/>
            <a:ext cx="52437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DJF                           MAM                      JJA                        SON</a:t>
            </a:r>
            <a:endParaRPr/>
          </a:p>
        </p:txBody>
      </p:sp>
      <p:sp>
        <p:nvSpPr>
          <p:cNvPr id="1316" name="Google Shape;1316;p120"/>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17" name="Google Shape;1317;p120">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18" name="Google Shape;1318;p120">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9" name="Google Shape;1319;p120">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20" name="Google Shape;1320;p120"/>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121"/>
          <p:cNvPicPr preferRelativeResize="0"/>
          <p:nvPr/>
        </p:nvPicPr>
        <p:blipFill rotWithShape="1">
          <a:blip r:embed="rId3">
            <a:alphaModFix/>
          </a:blip>
          <a:srcRect/>
          <a:stretch/>
        </p:blipFill>
        <p:spPr>
          <a:xfrm>
            <a:off x="152280" y="152280"/>
            <a:ext cx="8838360" cy="2945520"/>
          </a:xfrm>
          <a:prstGeom prst="rect">
            <a:avLst/>
          </a:prstGeom>
          <a:noFill/>
          <a:ln>
            <a:noFill/>
          </a:ln>
        </p:spPr>
      </p:pic>
      <p:sp>
        <p:nvSpPr>
          <p:cNvPr id="1326" name="Google Shape;1326;p121"/>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41</a:t>
            </a:fld>
            <a:endParaRPr sz="1800"/>
          </a:p>
        </p:txBody>
      </p:sp>
      <p:sp>
        <p:nvSpPr>
          <p:cNvPr id="1327" name="Google Shape;1327;p121"/>
          <p:cNvSpPr txBox="1"/>
          <p:nvPr/>
        </p:nvSpPr>
        <p:spPr>
          <a:xfrm>
            <a:off x="2163050" y="3863125"/>
            <a:ext cx="6011400" cy="776700"/>
          </a:xfrm>
          <a:prstGeom prst="rect">
            <a:avLst/>
          </a:prstGeom>
          <a:noFill/>
          <a:ln>
            <a:noFill/>
          </a:ln>
        </p:spPr>
        <p:txBody>
          <a:bodyPr spcFirstLastPara="1" wrap="square" lIns="91425" tIns="91425" rIns="91425" bIns="91425" anchor="ctr" anchorCtr="0">
            <a:noAutofit/>
          </a:bodyPr>
          <a:lstStyle/>
          <a:p>
            <a:pPr lvl="0"/>
            <a:r>
              <a:rPr lang="en-US" sz="1800" dirty="0">
                <a:solidFill>
                  <a:srgbClr val="0000FF"/>
                </a:solidFill>
              </a:rPr>
              <a:t>N</a:t>
            </a:r>
            <a:r>
              <a:rPr lang="en-US" sz="1800" baseline="-25000" dirty="0">
                <a:solidFill>
                  <a:srgbClr val="38761D"/>
                </a:solidFill>
              </a:rPr>
              <a:t>2</a:t>
            </a:r>
            <a:r>
              <a:rPr lang="en-US" sz="1800" dirty="0">
                <a:solidFill>
                  <a:srgbClr val="BF9000"/>
                </a:solidFill>
              </a:rPr>
              <a:t>O</a:t>
            </a:r>
            <a:r>
              <a:rPr lang="en-US" sz="1800" dirty="0">
                <a:solidFill>
                  <a:srgbClr val="FF0000"/>
                </a:solidFill>
              </a:rPr>
              <a:t>-</a:t>
            </a:r>
            <a:r>
              <a:rPr lang="en-US" sz="1800" dirty="0">
                <a:solidFill>
                  <a:schemeClr val="dk1"/>
                </a:solidFill>
              </a:rPr>
              <a:t>AoA time </a:t>
            </a:r>
            <a:r>
              <a:rPr lang="en-US" sz="1800" dirty="0" smtClean="0">
                <a:solidFill>
                  <a:schemeClr val="dk1"/>
                </a:solidFill>
              </a:rPr>
              <a:t>series,0-10°N*</a:t>
            </a:r>
          </a:p>
          <a:p>
            <a:pPr lvl="0"/>
            <a:r>
              <a:rPr lang="en-US" sz="1800" dirty="0" smtClean="0">
                <a:solidFill>
                  <a:schemeClr val="dk1"/>
                </a:solidFill>
              </a:rPr>
              <a:t>*</a:t>
            </a:r>
            <a:r>
              <a:rPr lang="en-US" sz="1800" dirty="0" smtClean="0">
                <a:solidFill>
                  <a:srgbClr val="0000FF"/>
                </a:solidFill>
              </a:rPr>
              <a:t>N</a:t>
            </a:r>
            <a:r>
              <a:rPr lang="en-US" sz="1800" baseline="-25000" dirty="0" smtClean="0">
                <a:solidFill>
                  <a:srgbClr val="38761D"/>
                </a:solidFill>
              </a:rPr>
              <a:t>2</a:t>
            </a:r>
            <a:r>
              <a:rPr lang="en-US" sz="1800" dirty="0" smtClean="0">
                <a:solidFill>
                  <a:srgbClr val="BF9000"/>
                </a:solidFill>
              </a:rPr>
              <a:t>O </a:t>
            </a:r>
            <a:r>
              <a:rPr lang="en-US" sz="1800" dirty="0" smtClean="0">
                <a:solidFill>
                  <a:schemeClr val="tx1"/>
                </a:solidFill>
              </a:rPr>
              <a:t>is color coded</a:t>
            </a:r>
          </a:p>
          <a:p>
            <a:pPr marL="0" lvl="0" indent="0" rtl="0">
              <a:spcBef>
                <a:spcPts val="0"/>
              </a:spcBef>
              <a:spcAft>
                <a:spcPts val="0"/>
              </a:spcAft>
              <a:buNone/>
            </a:pPr>
            <a:endParaRPr sz="1800" dirty="0">
              <a:solidFill>
                <a:schemeClr val="dk1"/>
              </a:solidFill>
            </a:endParaRPr>
          </a:p>
        </p:txBody>
      </p:sp>
      <p:cxnSp>
        <p:nvCxnSpPr>
          <p:cNvPr id="1328" name="Google Shape;1328;p121"/>
          <p:cNvCxnSpPr/>
          <p:nvPr/>
        </p:nvCxnSpPr>
        <p:spPr>
          <a:xfrm rot="10800000" flipH="1">
            <a:off x="977250" y="3168625"/>
            <a:ext cx="447900" cy="6000"/>
          </a:xfrm>
          <a:prstGeom prst="straightConnector1">
            <a:avLst/>
          </a:prstGeom>
          <a:noFill/>
          <a:ln w="19050" cap="flat" cmpd="sng">
            <a:solidFill>
              <a:srgbClr val="0000FF"/>
            </a:solidFill>
            <a:prstDash val="solid"/>
            <a:round/>
            <a:headEnd type="none" w="med" len="med"/>
            <a:tailEnd type="oval" w="med" len="med"/>
          </a:ln>
        </p:spPr>
      </p:cxnSp>
      <p:cxnSp>
        <p:nvCxnSpPr>
          <p:cNvPr id="1329" name="Google Shape;1329;p121"/>
          <p:cNvCxnSpPr/>
          <p:nvPr/>
        </p:nvCxnSpPr>
        <p:spPr>
          <a:xfrm rot="10800000" flipH="1">
            <a:off x="2653650" y="3168625"/>
            <a:ext cx="447900" cy="6000"/>
          </a:xfrm>
          <a:prstGeom prst="straightConnector1">
            <a:avLst/>
          </a:prstGeom>
          <a:noFill/>
          <a:ln w="19050" cap="flat" cmpd="sng">
            <a:solidFill>
              <a:srgbClr val="38761D"/>
            </a:solidFill>
            <a:prstDash val="solid"/>
            <a:round/>
            <a:headEnd type="none" w="med" len="med"/>
            <a:tailEnd type="oval" w="med" len="med"/>
          </a:ln>
        </p:spPr>
      </p:cxnSp>
      <p:cxnSp>
        <p:nvCxnSpPr>
          <p:cNvPr id="1330" name="Google Shape;1330;p121"/>
          <p:cNvCxnSpPr/>
          <p:nvPr/>
        </p:nvCxnSpPr>
        <p:spPr>
          <a:xfrm rot="10800000" flipH="1">
            <a:off x="4253850" y="3168625"/>
            <a:ext cx="447900" cy="6000"/>
          </a:xfrm>
          <a:prstGeom prst="straightConnector1">
            <a:avLst/>
          </a:prstGeom>
          <a:noFill/>
          <a:ln w="19050" cap="flat" cmpd="sng">
            <a:solidFill>
              <a:srgbClr val="F1C232"/>
            </a:solidFill>
            <a:prstDash val="solid"/>
            <a:round/>
            <a:headEnd type="none" w="med" len="med"/>
            <a:tailEnd type="oval" w="med" len="med"/>
          </a:ln>
        </p:spPr>
      </p:cxnSp>
      <p:cxnSp>
        <p:nvCxnSpPr>
          <p:cNvPr id="1331" name="Google Shape;1331;p121"/>
          <p:cNvCxnSpPr/>
          <p:nvPr/>
        </p:nvCxnSpPr>
        <p:spPr>
          <a:xfrm rot="10800000" flipH="1">
            <a:off x="5701650" y="3168625"/>
            <a:ext cx="447900" cy="6000"/>
          </a:xfrm>
          <a:prstGeom prst="straightConnector1">
            <a:avLst/>
          </a:prstGeom>
          <a:noFill/>
          <a:ln w="19050" cap="flat" cmpd="sng">
            <a:solidFill>
              <a:srgbClr val="FF0000"/>
            </a:solidFill>
            <a:prstDash val="solid"/>
            <a:round/>
            <a:headEnd type="none" w="med" len="med"/>
            <a:tailEnd type="oval" w="med" len="med"/>
          </a:ln>
        </p:spPr>
      </p:cxnSp>
      <p:sp>
        <p:nvSpPr>
          <p:cNvPr id="1332" name="Google Shape;1332;p121"/>
          <p:cNvSpPr txBox="1"/>
          <p:nvPr/>
        </p:nvSpPr>
        <p:spPr>
          <a:xfrm>
            <a:off x="1490625" y="2973625"/>
            <a:ext cx="52437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DJF                           MAM                      JJA                        SON</a:t>
            </a:r>
            <a:endParaRPr/>
          </a:p>
        </p:txBody>
      </p:sp>
      <p:sp>
        <p:nvSpPr>
          <p:cNvPr id="1333" name="Google Shape;1333;p121"/>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34" name="Google Shape;1334;p121">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35" name="Google Shape;1335;p121">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36" name="Google Shape;1336;p121">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37" name="Google Shape;1337;p121"/>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2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43" name="Google Shape;1343;p122">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44" name="Google Shape;1344;p122"/>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3"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23"/>
          <p:cNvSpPr/>
          <p:nvPr/>
        </p:nvSpPr>
        <p:spPr>
          <a:xfrm>
            <a:off x="457200" y="1203480"/>
            <a:ext cx="8228160" cy="29818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50" name="Google Shape;1350;p123"/>
          <p:cNvPicPr preferRelativeResize="0"/>
          <p:nvPr/>
        </p:nvPicPr>
        <p:blipFill rotWithShape="1">
          <a:blip r:embed="rId3">
            <a:alphaModFix/>
          </a:blip>
          <a:srcRect/>
          <a:stretch/>
        </p:blipFill>
        <p:spPr>
          <a:xfrm>
            <a:off x="70920" y="539640"/>
            <a:ext cx="9143281" cy="4063319"/>
          </a:xfrm>
          <a:prstGeom prst="rect">
            <a:avLst/>
          </a:prstGeom>
          <a:noFill/>
          <a:ln>
            <a:noFill/>
          </a:ln>
        </p:spPr>
      </p:pic>
      <p:sp>
        <p:nvSpPr>
          <p:cNvPr id="1351" name="Google Shape;1351;p123"/>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43</a:t>
            </a:fld>
            <a:endParaRPr sz="1800"/>
          </a:p>
        </p:txBody>
      </p:sp>
      <p:sp>
        <p:nvSpPr>
          <p:cNvPr id="1352" name="Google Shape;1352;p123"/>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53" name="Google Shape;1353;p123">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54" name="Google Shape;1354;p12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55" name="Google Shape;1355;p123">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56" name="Google Shape;1356;p123"/>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
        <p:nvSpPr>
          <p:cNvPr id="10" name="TextBox 9"/>
          <p:cNvSpPr txBox="1"/>
          <p:nvPr/>
        </p:nvSpPr>
        <p:spPr>
          <a:xfrm>
            <a:off x="22098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1" name="TextBox 10"/>
          <p:cNvSpPr txBox="1"/>
          <p:nvPr/>
        </p:nvSpPr>
        <p:spPr>
          <a:xfrm>
            <a:off x="40386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2" name="TextBox 11"/>
          <p:cNvSpPr txBox="1"/>
          <p:nvPr/>
        </p:nvSpPr>
        <p:spPr>
          <a:xfrm>
            <a:off x="58674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3" name="TextBox 12"/>
          <p:cNvSpPr txBox="1"/>
          <p:nvPr/>
        </p:nvSpPr>
        <p:spPr>
          <a:xfrm>
            <a:off x="7761202" y="4063484"/>
            <a:ext cx="468398" cy="184666"/>
          </a:xfrm>
          <a:prstGeom prst="rect">
            <a:avLst/>
          </a:prstGeom>
          <a:noFill/>
        </p:spPr>
        <p:txBody>
          <a:bodyPr wrap="none" rtlCol="0">
            <a:spAutoFit/>
          </a:bodyPr>
          <a:lstStyle/>
          <a:p>
            <a:r>
              <a:rPr lang="en-US" sz="600" dirty="0" smtClean="0"/>
              <a:t>per year</a:t>
            </a:r>
            <a:endParaRPr lang="en-US" sz="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24"/>
          <p:cNvSpPr/>
          <p:nvPr/>
        </p:nvSpPr>
        <p:spPr>
          <a:xfrm>
            <a:off x="457200" y="1203480"/>
            <a:ext cx="8228160" cy="29818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62" name="Google Shape;1362;p124"/>
          <p:cNvPicPr preferRelativeResize="0"/>
          <p:nvPr/>
        </p:nvPicPr>
        <p:blipFill rotWithShape="1">
          <a:blip r:embed="rId3">
            <a:alphaModFix/>
          </a:blip>
          <a:srcRect/>
          <a:stretch/>
        </p:blipFill>
        <p:spPr>
          <a:xfrm>
            <a:off x="70920" y="539640"/>
            <a:ext cx="9143280" cy="4063320"/>
          </a:xfrm>
          <a:prstGeom prst="rect">
            <a:avLst/>
          </a:prstGeom>
          <a:noFill/>
          <a:ln>
            <a:noFill/>
          </a:ln>
        </p:spPr>
      </p:pic>
      <p:sp>
        <p:nvSpPr>
          <p:cNvPr id="1363" name="Google Shape;1363;p124"/>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44</a:t>
            </a:fld>
            <a:endParaRPr sz="1800"/>
          </a:p>
        </p:txBody>
      </p:sp>
      <p:sp>
        <p:nvSpPr>
          <p:cNvPr id="1364" name="Google Shape;1364;p124"/>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65" name="Google Shape;1365;p124">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66" name="Google Shape;1366;p12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67" name="Google Shape;1367;p124">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68" name="Google Shape;1368;p124"/>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
        <p:nvSpPr>
          <p:cNvPr id="10" name="TextBox 9"/>
          <p:cNvSpPr txBox="1"/>
          <p:nvPr/>
        </p:nvSpPr>
        <p:spPr>
          <a:xfrm>
            <a:off x="22098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1" name="TextBox 10"/>
          <p:cNvSpPr txBox="1"/>
          <p:nvPr/>
        </p:nvSpPr>
        <p:spPr>
          <a:xfrm>
            <a:off x="40386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2" name="TextBox 11"/>
          <p:cNvSpPr txBox="1"/>
          <p:nvPr/>
        </p:nvSpPr>
        <p:spPr>
          <a:xfrm>
            <a:off x="58674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3" name="TextBox 12"/>
          <p:cNvSpPr txBox="1"/>
          <p:nvPr/>
        </p:nvSpPr>
        <p:spPr>
          <a:xfrm>
            <a:off x="7761202" y="4063484"/>
            <a:ext cx="468398" cy="184666"/>
          </a:xfrm>
          <a:prstGeom prst="rect">
            <a:avLst/>
          </a:prstGeom>
          <a:noFill/>
        </p:spPr>
        <p:txBody>
          <a:bodyPr wrap="none" rtlCol="0">
            <a:spAutoFit/>
          </a:bodyPr>
          <a:lstStyle/>
          <a:p>
            <a:r>
              <a:rPr lang="en-US" sz="600" dirty="0" smtClean="0"/>
              <a:t>per year</a:t>
            </a:r>
            <a:endParaRPr lang="en-US" sz="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25"/>
          <p:cNvSpPr/>
          <p:nvPr/>
        </p:nvSpPr>
        <p:spPr>
          <a:xfrm>
            <a:off x="457200" y="1203480"/>
            <a:ext cx="8228160" cy="29818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74" name="Google Shape;1374;p125"/>
          <p:cNvPicPr preferRelativeResize="0"/>
          <p:nvPr/>
        </p:nvPicPr>
        <p:blipFill rotWithShape="1">
          <a:blip r:embed="rId3">
            <a:alphaModFix/>
          </a:blip>
          <a:srcRect/>
          <a:stretch/>
        </p:blipFill>
        <p:spPr>
          <a:xfrm>
            <a:off x="70920" y="539640"/>
            <a:ext cx="9143280" cy="4063320"/>
          </a:xfrm>
          <a:prstGeom prst="rect">
            <a:avLst/>
          </a:prstGeom>
          <a:noFill/>
          <a:ln>
            <a:noFill/>
          </a:ln>
        </p:spPr>
      </p:pic>
      <p:sp>
        <p:nvSpPr>
          <p:cNvPr id="1375" name="Google Shape;1375;p125"/>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45</a:t>
            </a:fld>
            <a:endParaRPr sz="1800"/>
          </a:p>
        </p:txBody>
      </p:sp>
      <p:sp>
        <p:nvSpPr>
          <p:cNvPr id="1376" name="Google Shape;1376;p125"/>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pic>
        <p:nvPicPr>
          <p:cNvPr id="1377" name="Google Shape;1377;p125">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378" name="Google Shape;1378;p12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9" name="Google Shape;1379;p125">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80" name="Google Shape;1380;p125"/>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
        <p:nvSpPr>
          <p:cNvPr id="10" name="TextBox 9"/>
          <p:cNvSpPr txBox="1"/>
          <p:nvPr/>
        </p:nvSpPr>
        <p:spPr>
          <a:xfrm>
            <a:off x="22098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1" name="TextBox 10"/>
          <p:cNvSpPr txBox="1"/>
          <p:nvPr/>
        </p:nvSpPr>
        <p:spPr>
          <a:xfrm>
            <a:off x="40386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2" name="TextBox 11"/>
          <p:cNvSpPr txBox="1"/>
          <p:nvPr/>
        </p:nvSpPr>
        <p:spPr>
          <a:xfrm>
            <a:off x="5867400" y="4063484"/>
            <a:ext cx="468398" cy="184666"/>
          </a:xfrm>
          <a:prstGeom prst="rect">
            <a:avLst/>
          </a:prstGeom>
          <a:noFill/>
        </p:spPr>
        <p:txBody>
          <a:bodyPr wrap="none" rtlCol="0">
            <a:spAutoFit/>
          </a:bodyPr>
          <a:lstStyle/>
          <a:p>
            <a:r>
              <a:rPr lang="en-US" sz="600" dirty="0" smtClean="0"/>
              <a:t>per year</a:t>
            </a:r>
            <a:endParaRPr lang="en-US" sz="600" dirty="0"/>
          </a:p>
        </p:txBody>
      </p:sp>
      <p:sp>
        <p:nvSpPr>
          <p:cNvPr id="13" name="TextBox 12"/>
          <p:cNvSpPr txBox="1"/>
          <p:nvPr/>
        </p:nvSpPr>
        <p:spPr>
          <a:xfrm>
            <a:off x="7761202" y="4063484"/>
            <a:ext cx="468398" cy="184666"/>
          </a:xfrm>
          <a:prstGeom prst="rect">
            <a:avLst/>
          </a:prstGeom>
          <a:noFill/>
        </p:spPr>
        <p:txBody>
          <a:bodyPr wrap="none" rtlCol="0">
            <a:spAutoFit/>
          </a:bodyPr>
          <a:lstStyle/>
          <a:p>
            <a:r>
              <a:rPr lang="en-US" sz="600" dirty="0" smtClean="0"/>
              <a:t>per year</a:t>
            </a:r>
            <a:endParaRPr lang="en-US" sz="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26">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6" name="Google Shape;1386;p126">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387" name="Google Shape;1387;p126"/>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3"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1392" name="Google Shape;1392;p127"/>
          <p:cNvPicPr preferRelativeResize="0"/>
          <p:nvPr/>
        </p:nvPicPr>
        <p:blipFill>
          <a:blip r:embed="rId3">
            <a:alphaModFix/>
          </a:blip>
          <a:stretch>
            <a:fillRect/>
          </a:stretch>
        </p:blipFill>
        <p:spPr>
          <a:xfrm>
            <a:off x="152400" y="152400"/>
            <a:ext cx="8839187" cy="3360039"/>
          </a:xfrm>
          <a:prstGeom prst="rect">
            <a:avLst/>
          </a:prstGeom>
          <a:noFill/>
          <a:ln>
            <a:noFill/>
          </a:ln>
        </p:spPr>
      </p:pic>
      <p:pic>
        <p:nvPicPr>
          <p:cNvPr id="1393" name="Google Shape;1393;p127"/>
          <p:cNvPicPr preferRelativeResize="0"/>
          <p:nvPr/>
        </p:nvPicPr>
        <p:blipFill rotWithShape="1">
          <a:blip r:embed="rId4">
            <a:alphaModFix/>
          </a:blip>
          <a:srcRect t="78886"/>
          <a:stretch/>
        </p:blipFill>
        <p:spPr>
          <a:xfrm>
            <a:off x="152400" y="2910256"/>
            <a:ext cx="8839171" cy="730398"/>
          </a:xfrm>
          <a:prstGeom prst="rect">
            <a:avLst/>
          </a:prstGeom>
          <a:noFill/>
          <a:ln>
            <a:noFill/>
          </a:ln>
        </p:spPr>
      </p:pic>
      <p:sp>
        <p:nvSpPr>
          <p:cNvPr id="1394" name="Google Shape;1394;p127"/>
          <p:cNvSpPr txBox="1"/>
          <p:nvPr/>
        </p:nvSpPr>
        <p:spPr>
          <a:xfrm>
            <a:off x="3361100" y="4316600"/>
            <a:ext cx="3621900" cy="42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dirty="0">
                <a:solidFill>
                  <a:schemeClr val="dk1"/>
                </a:solidFill>
              </a:rPr>
              <a:t>N</a:t>
            </a:r>
            <a:r>
              <a:rPr lang="en-US" sz="1800" baseline="-25000" dirty="0">
                <a:solidFill>
                  <a:schemeClr val="dk1"/>
                </a:solidFill>
              </a:rPr>
              <a:t>2</a:t>
            </a:r>
            <a:r>
              <a:rPr lang="en-US" sz="1800" dirty="0">
                <a:solidFill>
                  <a:schemeClr val="dk1"/>
                </a:solidFill>
              </a:rPr>
              <a:t>O-O</a:t>
            </a:r>
            <a:r>
              <a:rPr lang="en-US" sz="1800" baseline="-25000" dirty="0">
                <a:solidFill>
                  <a:schemeClr val="dk1"/>
                </a:solidFill>
              </a:rPr>
              <a:t>3 </a:t>
            </a:r>
            <a:r>
              <a:rPr lang="en-US" dirty="0"/>
              <a:t> correlation plots from </a:t>
            </a:r>
            <a:r>
              <a:rPr lang="en-US" dirty="0" smtClean="0"/>
              <a:t>TOMCAT</a:t>
            </a:r>
            <a:endParaRPr dirty="0"/>
          </a:p>
        </p:txBody>
      </p:sp>
      <p:sp>
        <p:nvSpPr>
          <p:cNvPr id="1395" name="Google Shape;1395;p127"/>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396" name="Google Shape;1396;p127"/>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47</a:t>
            </a:fld>
            <a:endParaRPr sz="1800"/>
          </a:p>
        </p:txBody>
      </p:sp>
      <p:pic>
        <p:nvPicPr>
          <p:cNvPr id="1397" name="Google Shape;1397;p127">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398" name="Google Shape;1398;p127">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9" name="Google Shape;1399;p127">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00" name="Google Shape;1400;p127"/>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1" name="TextBox 10"/>
          <p:cNvSpPr txBox="1"/>
          <p:nvPr/>
        </p:nvSpPr>
        <p:spPr>
          <a:xfrm>
            <a:off x="8229600" y="3105150"/>
            <a:ext cx="659041" cy="246221"/>
          </a:xfrm>
          <a:prstGeom prst="rect">
            <a:avLst/>
          </a:prstGeom>
          <a:solidFill>
            <a:schemeClr val="bg1"/>
          </a:solidFill>
        </p:spPr>
        <p:txBody>
          <a:bodyPr wrap="square" rtlCol="0">
            <a:spAutoFit/>
          </a:bodyPr>
          <a:lstStyle/>
          <a:p>
            <a:r>
              <a:rPr lang="en-US" sz="1000" dirty="0" smtClean="0"/>
              <a:t>sources</a:t>
            </a:r>
            <a:endParaRPr lang="en-US" sz="1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128"/>
          <p:cNvPicPr preferRelativeResize="0"/>
          <p:nvPr/>
        </p:nvPicPr>
        <p:blipFill>
          <a:blip r:embed="rId3">
            <a:alphaModFix/>
          </a:blip>
          <a:stretch>
            <a:fillRect/>
          </a:stretch>
        </p:blipFill>
        <p:spPr>
          <a:xfrm>
            <a:off x="152400" y="152400"/>
            <a:ext cx="8839187" cy="3360039"/>
          </a:xfrm>
          <a:prstGeom prst="rect">
            <a:avLst/>
          </a:prstGeom>
          <a:noFill/>
          <a:ln>
            <a:noFill/>
          </a:ln>
        </p:spPr>
      </p:pic>
      <p:pic>
        <p:nvPicPr>
          <p:cNvPr id="1406" name="Google Shape;1406;p128"/>
          <p:cNvPicPr preferRelativeResize="0"/>
          <p:nvPr/>
        </p:nvPicPr>
        <p:blipFill rotWithShape="1">
          <a:blip r:embed="rId4">
            <a:alphaModFix/>
          </a:blip>
          <a:srcRect t="78886"/>
          <a:stretch/>
        </p:blipFill>
        <p:spPr>
          <a:xfrm>
            <a:off x="152400" y="2910256"/>
            <a:ext cx="8839171" cy="730398"/>
          </a:xfrm>
          <a:prstGeom prst="rect">
            <a:avLst/>
          </a:prstGeom>
          <a:noFill/>
          <a:ln>
            <a:noFill/>
          </a:ln>
        </p:spPr>
      </p:pic>
      <p:sp>
        <p:nvSpPr>
          <p:cNvPr id="1407" name="Google Shape;1407;p128"/>
          <p:cNvSpPr txBox="1"/>
          <p:nvPr/>
        </p:nvSpPr>
        <p:spPr>
          <a:xfrm>
            <a:off x="3361100" y="4316600"/>
            <a:ext cx="36219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dk1"/>
                </a:solidFill>
              </a:rPr>
              <a:t>N</a:t>
            </a:r>
            <a:r>
              <a:rPr lang="en-US" sz="1800" baseline="-25000" dirty="0">
                <a:solidFill>
                  <a:schemeClr val="dk1"/>
                </a:solidFill>
              </a:rPr>
              <a:t>2</a:t>
            </a:r>
            <a:r>
              <a:rPr lang="en-US" sz="1800" dirty="0">
                <a:solidFill>
                  <a:schemeClr val="dk1"/>
                </a:solidFill>
              </a:rPr>
              <a:t>O-O</a:t>
            </a:r>
            <a:r>
              <a:rPr lang="en-US" sz="1800" baseline="-25000" dirty="0">
                <a:solidFill>
                  <a:schemeClr val="dk1"/>
                </a:solidFill>
              </a:rPr>
              <a:t>3 </a:t>
            </a:r>
            <a:r>
              <a:rPr lang="en-US" dirty="0"/>
              <a:t> correlation plots from </a:t>
            </a:r>
            <a:r>
              <a:rPr lang="en-US" dirty="0" smtClean="0"/>
              <a:t>TOMCAT</a:t>
            </a:r>
            <a:endParaRPr dirty="0"/>
          </a:p>
        </p:txBody>
      </p:sp>
      <p:sp>
        <p:nvSpPr>
          <p:cNvPr id="1408" name="Google Shape;1408;p128"/>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09" name="Google Shape;1409;p128"/>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48</a:t>
            </a:fld>
            <a:endParaRPr sz="1800"/>
          </a:p>
        </p:txBody>
      </p:sp>
      <p:pic>
        <p:nvPicPr>
          <p:cNvPr id="1410" name="Google Shape;1410;p128">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411" name="Google Shape;1411;p128">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2" name="Google Shape;1412;p128">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13" name="Google Shape;1413;p128"/>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a:off x="8229600" y="3105150"/>
            <a:ext cx="659041" cy="246221"/>
          </a:xfrm>
          <a:prstGeom prst="rect">
            <a:avLst/>
          </a:prstGeom>
          <a:solidFill>
            <a:schemeClr val="bg1"/>
          </a:solidFill>
        </p:spPr>
        <p:txBody>
          <a:bodyPr wrap="square" rtlCol="0">
            <a:spAutoFit/>
          </a:bodyPr>
          <a:lstStyle/>
          <a:p>
            <a:r>
              <a:rPr lang="en-US" sz="1000" dirty="0" smtClean="0"/>
              <a:t>sources</a:t>
            </a:r>
            <a:endParaRPr lang="en-US" sz="1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p129"/>
          <p:cNvPicPr preferRelativeResize="0"/>
          <p:nvPr/>
        </p:nvPicPr>
        <p:blipFill>
          <a:blip r:embed="rId3">
            <a:alphaModFix/>
          </a:blip>
          <a:stretch>
            <a:fillRect/>
          </a:stretch>
        </p:blipFill>
        <p:spPr>
          <a:xfrm>
            <a:off x="152400" y="152400"/>
            <a:ext cx="8839187" cy="3360039"/>
          </a:xfrm>
          <a:prstGeom prst="rect">
            <a:avLst/>
          </a:prstGeom>
          <a:noFill/>
          <a:ln>
            <a:noFill/>
          </a:ln>
        </p:spPr>
      </p:pic>
      <p:pic>
        <p:nvPicPr>
          <p:cNvPr id="1419" name="Google Shape;1419;p129"/>
          <p:cNvPicPr preferRelativeResize="0"/>
          <p:nvPr/>
        </p:nvPicPr>
        <p:blipFill rotWithShape="1">
          <a:blip r:embed="rId4">
            <a:alphaModFix/>
          </a:blip>
          <a:srcRect t="78886"/>
          <a:stretch/>
        </p:blipFill>
        <p:spPr>
          <a:xfrm>
            <a:off x="152400" y="2910256"/>
            <a:ext cx="8839171" cy="730398"/>
          </a:xfrm>
          <a:prstGeom prst="rect">
            <a:avLst/>
          </a:prstGeom>
          <a:noFill/>
          <a:ln>
            <a:noFill/>
          </a:ln>
        </p:spPr>
      </p:pic>
      <p:sp>
        <p:nvSpPr>
          <p:cNvPr id="1420" name="Google Shape;1420;p129"/>
          <p:cNvSpPr txBox="1"/>
          <p:nvPr/>
        </p:nvSpPr>
        <p:spPr>
          <a:xfrm>
            <a:off x="3361100" y="4316600"/>
            <a:ext cx="36219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dk1"/>
                </a:solidFill>
              </a:rPr>
              <a:t>N</a:t>
            </a:r>
            <a:r>
              <a:rPr lang="en-US" sz="1800" baseline="-25000" dirty="0">
                <a:solidFill>
                  <a:schemeClr val="dk1"/>
                </a:solidFill>
              </a:rPr>
              <a:t>2</a:t>
            </a:r>
            <a:r>
              <a:rPr lang="en-US" sz="1800" dirty="0">
                <a:solidFill>
                  <a:schemeClr val="dk1"/>
                </a:solidFill>
              </a:rPr>
              <a:t>O-O</a:t>
            </a:r>
            <a:r>
              <a:rPr lang="en-US" sz="1800" baseline="-25000" dirty="0">
                <a:solidFill>
                  <a:schemeClr val="dk1"/>
                </a:solidFill>
              </a:rPr>
              <a:t>3 </a:t>
            </a:r>
            <a:r>
              <a:rPr lang="en-US" dirty="0"/>
              <a:t> correlation plots from </a:t>
            </a:r>
            <a:r>
              <a:rPr lang="en-US" dirty="0" smtClean="0"/>
              <a:t>TOMCAT</a:t>
            </a:r>
            <a:endParaRPr dirty="0"/>
          </a:p>
        </p:txBody>
      </p:sp>
      <p:sp>
        <p:nvSpPr>
          <p:cNvPr id="1421" name="Google Shape;1421;p129"/>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22" name="Google Shape;1422;p129"/>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49</a:t>
            </a:fld>
            <a:endParaRPr sz="1800"/>
          </a:p>
        </p:txBody>
      </p:sp>
      <p:pic>
        <p:nvPicPr>
          <p:cNvPr id="1423" name="Google Shape;1423;p129">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424" name="Google Shape;1424;p129">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5" name="Google Shape;1425;p129">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26" name="Google Shape;1426;p129"/>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1" name="TextBox 10"/>
          <p:cNvSpPr txBox="1"/>
          <p:nvPr/>
        </p:nvSpPr>
        <p:spPr>
          <a:xfrm>
            <a:off x="8229600" y="3105150"/>
            <a:ext cx="659041" cy="246221"/>
          </a:xfrm>
          <a:prstGeom prst="rect">
            <a:avLst/>
          </a:prstGeom>
          <a:solidFill>
            <a:schemeClr val="bg1"/>
          </a:solidFill>
        </p:spPr>
        <p:txBody>
          <a:bodyPr wrap="square" rtlCol="0">
            <a:spAutoFit/>
          </a:bodyPr>
          <a:lstStyle/>
          <a:p>
            <a:r>
              <a:rPr lang="en-US" sz="1000" dirty="0" smtClean="0"/>
              <a:t>sources</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83"/>
          <p:cNvPicPr preferRelativeResize="0"/>
          <p:nvPr/>
        </p:nvPicPr>
        <p:blipFill rotWithShape="1">
          <a:blip r:embed="rId3">
            <a:alphaModFix/>
          </a:blip>
          <a:srcRect/>
          <a:stretch/>
        </p:blipFill>
        <p:spPr>
          <a:xfrm>
            <a:off x="102725" y="869000"/>
            <a:ext cx="1939600" cy="1510573"/>
          </a:xfrm>
          <a:prstGeom prst="rect">
            <a:avLst/>
          </a:prstGeom>
          <a:noFill/>
          <a:ln>
            <a:noFill/>
          </a:ln>
        </p:spPr>
      </p:pic>
      <p:sp>
        <p:nvSpPr>
          <p:cNvPr id="434" name="Google Shape;434;p83"/>
          <p:cNvSpPr/>
          <p:nvPr/>
        </p:nvSpPr>
        <p:spPr>
          <a:xfrm>
            <a:off x="109975" y="495950"/>
            <a:ext cx="2058300" cy="435600"/>
          </a:xfrm>
          <a:prstGeom prst="rect">
            <a:avLst/>
          </a:prstGeom>
          <a:solidFill>
            <a:srgbClr val="FFFFFF"/>
          </a:solidFill>
          <a:ln>
            <a:noFill/>
          </a:ln>
        </p:spPr>
        <p:txBody>
          <a:bodyPr spcFirstLastPara="1" wrap="square" lIns="90000" tIns="45000" rIns="90000" bIns="45000" anchor="t" anchorCtr="0">
            <a:noAutofit/>
          </a:bodyPr>
          <a:lstStyle/>
          <a:p>
            <a:pPr marL="0" marR="0" lvl="0" indent="0" algn="ctr" rtl="0">
              <a:lnSpc>
                <a:spcPct val="115000"/>
              </a:lnSpc>
              <a:spcBef>
                <a:spcPts val="0"/>
              </a:spcBef>
              <a:spcAft>
                <a:spcPts val="0"/>
              </a:spcAft>
              <a:buNone/>
            </a:pPr>
            <a:r>
              <a:rPr lang="en-US" sz="1100" i="1" strike="noStrike">
                <a:solidFill>
                  <a:srgbClr val="000000"/>
                </a:solidFill>
                <a:latin typeface="Arial"/>
                <a:ea typeface="Arial"/>
                <a:cs typeface="Arial"/>
                <a:sym typeface="Arial"/>
              </a:rPr>
              <a:t>Kyrölä et al., ACP, 2013</a:t>
            </a:r>
            <a:endParaRPr sz="1100" i="1" strike="noStrike">
              <a:solidFill>
                <a:srgbClr val="000000"/>
              </a:solidFill>
              <a:latin typeface="Arial"/>
              <a:ea typeface="Arial"/>
              <a:cs typeface="Arial"/>
              <a:sym typeface="Arial"/>
            </a:endParaRPr>
          </a:p>
          <a:p>
            <a:pPr marL="0" lvl="0" indent="0" algn="ctr" rtl="0">
              <a:lnSpc>
                <a:spcPct val="115000"/>
              </a:lnSpc>
              <a:spcBef>
                <a:spcPts val="0"/>
              </a:spcBef>
              <a:spcAft>
                <a:spcPts val="0"/>
              </a:spcAft>
              <a:buClr>
                <a:schemeClr val="dk1"/>
              </a:buClr>
              <a:buFont typeface="Arial"/>
              <a:buNone/>
            </a:pPr>
            <a:r>
              <a:rPr lang="en-US" sz="1100">
                <a:solidFill>
                  <a:schemeClr val="dk1"/>
                </a:solidFill>
              </a:rPr>
              <a:t>SAGE II-GOMOS, 1997-2011</a:t>
            </a:r>
            <a:endParaRPr sz="1100">
              <a:solidFill>
                <a:schemeClr val="dk1"/>
              </a:solidFill>
            </a:endParaRPr>
          </a:p>
          <a:p>
            <a:pPr marL="0" marR="0" lvl="0" indent="0" algn="ctr" rtl="0">
              <a:lnSpc>
                <a:spcPct val="115000"/>
              </a:lnSpc>
              <a:spcBef>
                <a:spcPts val="0"/>
              </a:spcBef>
              <a:spcAft>
                <a:spcPts val="0"/>
              </a:spcAft>
              <a:buNone/>
            </a:pPr>
            <a:endParaRPr sz="1100" i="1"/>
          </a:p>
        </p:txBody>
      </p:sp>
      <p:pic>
        <p:nvPicPr>
          <p:cNvPr id="435" name="Google Shape;435;p83"/>
          <p:cNvPicPr preferRelativeResize="0"/>
          <p:nvPr/>
        </p:nvPicPr>
        <p:blipFill rotWithShape="1">
          <a:blip r:embed="rId4">
            <a:alphaModFix/>
          </a:blip>
          <a:srcRect l="5745" r="4050"/>
          <a:stretch/>
        </p:blipFill>
        <p:spPr>
          <a:xfrm>
            <a:off x="2269500" y="842602"/>
            <a:ext cx="2058300" cy="1623348"/>
          </a:xfrm>
          <a:prstGeom prst="rect">
            <a:avLst/>
          </a:prstGeom>
          <a:noFill/>
          <a:ln>
            <a:noFill/>
          </a:ln>
        </p:spPr>
      </p:pic>
      <p:sp>
        <p:nvSpPr>
          <p:cNvPr id="436" name="Google Shape;436;p83"/>
          <p:cNvSpPr/>
          <p:nvPr/>
        </p:nvSpPr>
        <p:spPr>
          <a:xfrm>
            <a:off x="3028985" y="1343651"/>
            <a:ext cx="406800" cy="3621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Google Shape;437;p83"/>
          <p:cNvSpPr/>
          <p:nvPr/>
        </p:nvSpPr>
        <p:spPr>
          <a:xfrm>
            <a:off x="2395975" y="442725"/>
            <a:ext cx="1855500" cy="480900"/>
          </a:xfrm>
          <a:prstGeom prst="rect">
            <a:avLst/>
          </a:prstGeom>
          <a:noFill/>
          <a:ln>
            <a:noFill/>
          </a:ln>
        </p:spPr>
        <p:txBody>
          <a:bodyPr spcFirstLastPara="1" wrap="square" lIns="90000" tIns="91425" rIns="90000" bIns="91425" anchor="t" anchorCtr="0">
            <a:noAutofit/>
          </a:bodyPr>
          <a:lstStyle/>
          <a:p>
            <a:pPr marL="0" lvl="0" indent="0" rtl="0">
              <a:lnSpc>
                <a:spcPct val="115000"/>
              </a:lnSpc>
              <a:spcBef>
                <a:spcPts val="0"/>
              </a:spcBef>
              <a:spcAft>
                <a:spcPts val="0"/>
              </a:spcAft>
              <a:buClr>
                <a:schemeClr val="dk1"/>
              </a:buClr>
              <a:buFont typeface="Arial"/>
              <a:buNone/>
            </a:pPr>
            <a:r>
              <a:rPr lang="en-US" sz="1100" i="1">
                <a:solidFill>
                  <a:schemeClr val="dk1"/>
                </a:solidFill>
              </a:rPr>
              <a:t>Gebhardt et al., ACP, 2014</a:t>
            </a:r>
            <a:endParaRPr sz="1100">
              <a:solidFill>
                <a:schemeClr val="dk1"/>
              </a:solidFill>
            </a:endParaRPr>
          </a:p>
          <a:p>
            <a:pPr marL="0" marR="0" lvl="0" indent="0" algn="l" rtl="0">
              <a:lnSpc>
                <a:spcPct val="115000"/>
              </a:lnSpc>
              <a:spcBef>
                <a:spcPts val="0"/>
              </a:spcBef>
              <a:spcAft>
                <a:spcPts val="0"/>
              </a:spcAft>
              <a:buNone/>
            </a:pPr>
            <a:r>
              <a:rPr lang="en-US" sz="1100"/>
              <a:t>SCIAMACHY, </a:t>
            </a:r>
            <a:r>
              <a:rPr lang="en-US" sz="1100" strike="noStrike">
                <a:solidFill>
                  <a:srgbClr val="000000"/>
                </a:solidFill>
                <a:latin typeface="Arial"/>
                <a:ea typeface="Arial"/>
                <a:cs typeface="Arial"/>
                <a:sym typeface="Arial"/>
              </a:rPr>
              <a:t>2002-2012</a:t>
            </a:r>
            <a:endParaRPr sz="1100"/>
          </a:p>
        </p:txBody>
      </p:sp>
      <p:pic>
        <p:nvPicPr>
          <p:cNvPr id="438" name="Google Shape;438;p83"/>
          <p:cNvPicPr preferRelativeResize="0"/>
          <p:nvPr/>
        </p:nvPicPr>
        <p:blipFill rotWithShape="1">
          <a:blip r:embed="rId5">
            <a:alphaModFix/>
          </a:blip>
          <a:srcRect l="55647" t="3358" r="6499" b="32674"/>
          <a:stretch/>
        </p:blipFill>
        <p:spPr>
          <a:xfrm>
            <a:off x="4387075" y="897126"/>
            <a:ext cx="2463524" cy="1407550"/>
          </a:xfrm>
          <a:prstGeom prst="rect">
            <a:avLst/>
          </a:prstGeom>
          <a:noFill/>
          <a:ln>
            <a:noFill/>
          </a:ln>
        </p:spPr>
      </p:pic>
      <p:sp>
        <p:nvSpPr>
          <p:cNvPr id="439" name="Google Shape;439;p83"/>
          <p:cNvSpPr/>
          <p:nvPr/>
        </p:nvSpPr>
        <p:spPr>
          <a:xfrm>
            <a:off x="4292897" y="453875"/>
            <a:ext cx="2725500" cy="5172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n-US" sz="1100" i="1" strike="noStrike">
                <a:solidFill>
                  <a:srgbClr val="000000"/>
                </a:solidFill>
                <a:latin typeface="Arial"/>
                <a:ea typeface="Arial"/>
                <a:cs typeface="Arial"/>
                <a:sym typeface="Arial"/>
              </a:rPr>
              <a:t>Nedoluha et al., ACP, 2015</a:t>
            </a:r>
            <a:endParaRPr sz="1100" i="1"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00">
                <a:solidFill>
                  <a:schemeClr val="dk1"/>
                </a:solidFill>
              </a:rPr>
              <a:t>  MLS, 2004-2013</a:t>
            </a:r>
            <a:endParaRPr sz="1100"/>
          </a:p>
        </p:txBody>
      </p:sp>
      <p:sp>
        <p:nvSpPr>
          <p:cNvPr id="440" name="Google Shape;440;p83"/>
          <p:cNvSpPr/>
          <p:nvPr/>
        </p:nvSpPr>
        <p:spPr>
          <a:xfrm>
            <a:off x="6991350" y="1382400"/>
            <a:ext cx="2152800" cy="834300"/>
          </a:xfrm>
          <a:prstGeom prst="rect">
            <a:avLst/>
          </a:prstGeom>
          <a:noFill/>
          <a:ln>
            <a:noFill/>
          </a:ln>
        </p:spPr>
        <p:txBody>
          <a:bodyPr spcFirstLastPara="1" wrap="square" lIns="90000" tIns="91425" rIns="90000" bIns="91425" anchor="t" anchorCtr="0">
            <a:noAutofit/>
          </a:bodyPr>
          <a:lstStyle/>
          <a:p>
            <a:pPr marL="0" lvl="0" indent="0" rtl="0">
              <a:lnSpc>
                <a:spcPct val="115000"/>
              </a:lnSpc>
              <a:spcBef>
                <a:spcPts val="0"/>
              </a:spcBef>
              <a:spcAft>
                <a:spcPts val="0"/>
              </a:spcAft>
              <a:buNone/>
            </a:pPr>
            <a:r>
              <a:rPr lang="en-US" sz="1000">
                <a:solidFill>
                  <a:schemeClr val="dk1"/>
                </a:solidFill>
              </a:rPr>
              <a:t>...and similar trends:</a:t>
            </a:r>
            <a:endParaRPr sz="1000">
              <a:solidFill>
                <a:schemeClr val="dk1"/>
              </a:solidFill>
            </a:endParaRPr>
          </a:p>
          <a:p>
            <a:pPr marL="0" lvl="0" indent="0" rtl="0">
              <a:lnSpc>
                <a:spcPct val="115000"/>
              </a:lnSpc>
              <a:spcBef>
                <a:spcPts val="0"/>
              </a:spcBef>
              <a:spcAft>
                <a:spcPts val="0"/>
              </a:spcAft>
              <a:buNone/>
            </a:pPr>
            <a:r>
              <a:rPr lang="en-US" sz="900">
                <a:solidFill>
                  <a:schemeClr val="dk1"/>
                </a:solidFill>
              </a:rPr>
              <a:t>SAGE–CCI–OMPS, 1997(2000)-2016</a:t>
            </a:r>
            <a:endParaRPr sz="900" i="1"/>
          </a:p>
          <a:p>
            <a:pPr marL="457200" marR="0" lvl="0" indent="-285750" algn="l" rtl="0">
              <a:lnSpc>
                <a:spcPct val="100000"/>
              </a:lnSpc>
              <a:spcBef>
                <a:spcPts val="0"/>
              </a:spcBef>
              <a:spcAft>
                <a:spcPts val="0"/>
              </a:spcAft>
              <a:buSzPts val="900"/>
              <a:buChar char="❖"/>
            </a:pPr>
            <a:r>
              <a:rPr lang="en-US" sz="900" i="1" strike="noStrike">
                <a:solidFill>
                  <a:srgbClr val="000000"/>
                </a:solidFill>
                <a:latin typeface="Arial"/>
                <a:ea typeface="Arial"/>
                <a:cs typeface="Arial"/>
                <a:sym typeface="Arial"/>
              </a:rPr>
              <a:t>Steinbrecht et al.,ACP, 2017 </a:t>
            </a:r>
            <a:endParaRPr sz="900" i="1" strike="noStrike">
              <a:solidFill>
                <a:srgbClr val="000000"/>
              </a:solidFill>
              <a:latin typeface="Arial"/>
              <a:ea typeface="Arial"/>
              <a:cs typeface="Arial"/>
              <a:sym typeface="Arial"/>
            </a:endParaRPr>
          </a:p>
          <a:p>
            <a:pPr marL="457200" marR="0" lvl="0" indent="-285750" algn="l" rtl="0">
              <a:lnSpc>
                <a:spcPct val="100000"/>
              </a:lnSpc>
              <a:spcBef>
                <a:spcPts val="0"/>
              </a:spcBef>
              <a:spcAft>
                <a:spcPts val="0"/>
              </a:spcAft>
              <a:buSzPts val="900"/>
              <a:buChar char="❖"/>
            </a:pPr>
            <a:r>
              <a:rPr lang="en-US" sz="900" i="1">
                <a:solidFill>
                  <a:schemeClr val="dk1"/>
                </a:solidFill>
              </a:rPr>
              <a:t>Sofieva et al., ACP, 2017</a:t>
            </a:r>
            <a:r>
              <a:rPr lang="en-US" sz="900" i="1" strike="noStrike">
                <a:solidFill>
                  <a:srgbClr val="000000"/>
                </a:solidFill>
                <a:latin typeface="Arial"/>
                <a:ea typeface="Arial"/>
                <a:cs typeface="Arial"/>
                <a:sym typeface="Arial"/>
              </a:rPr>
              <a:t> </a:t>
            </a:r>
            <a:endParaRPr sz="900">
              <a:solidFill>
                <a:schemeClr val="dk1"/>
              </a:solidFill>
            </a:endParaRPr>
          </a:p>
          <a:p>
            <a:pPr marL="0" marR="0" lvl="0" indent="0" algn="l" rtl="0">
              <a:lnSpc>
                <a:spcPct val="100000"/>
              </a:lnSpc>
              <a:spcBef>
                <a:spcPts val="0"/>
              </a:spcBef>
              <a:spcAft>
                <a:spcPts val="0"/>
              </a:spcAft>
              <a:buNone/>
            </a:pPr>
            <a:endParaRPr i="1"/>
          </a:p>
          <a:p>
            <a:pPr marL="0" marR="0" lvl="0" indent="0" algn="l" rtl="0">
              <a:lnSpc>
                <a:spcPct val="100000"/>
              </a:lnSpc>
              <a:spcBef>
                <a:spcPts val="0"/>
              </a:spcBef>
              <a:spcAft>
                <a:spcPts val="0"/>
              </a:spcAft>
              <a:buClr>
                <a:srgbClr val="000000"/>
              </a:buClr>
              <a:buFont typeface="Arial"/>
              <a:buNone/>
            </a:pPr>
            <a:endParaRPr i="1"/>
          </a:p>
          <a:p>
            <a:pPr marL="0" lvl="0" indent="0" rtl="0">
              <a:spcBef>
                <a:spcPts val="0"/>
              </a:spcBef>
              <a:spcAft>
                <a:spcPts val="0"/>
              </a:spcAft>
              <a:buClr>
                <a:schemeClr val="dk1"/>
              </a:buClr>
              <a:buSzPts val="1100"/>
              <a:buFont typeface="Arial"/>
              <a:buNone/>
            </a:pPr>
            <a:endParaRPr i="1">
              <a:solidFill>
                <a:schemeClr val="dk1"/>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441" name="Google Shape;441;p83"/>
          <p:cNvSpPr txBox="1"/>
          <p:nvPr/>
        </p:nvSpPr>
        <p:spPr>
          <a:xfrm>
            <a:off x="506650" y="9875"/>
            <a:ext cx="8637000" cy="5172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dk1"/>
                </a:solidFill>
              </a:rPr>
              <a:t>R</a:t>
            </a:r>
            <a:r>
              <a:rPr lang="en-US" sz="2300"/>
              <a:t>ecently reported negative O</a:t>
            </a:r>
            <a:r>
              <a:rPr lang="en-US" sz="2300" baseline="-25000"/>
              <a:t>3 </a:t>
            </a:r>
            <a:r>
              <a:rPr lang="en-US" sz="2300"/>
              <a:t>trends in tropical mid-stratosphere </a:t>
            </a:r>
            <a:endParaRPr sz="2300"/>
          </a:p>
        </p:txBody>
      </p:sp>
      <p:sp>
        <p:nvSpPr>
          <p:cNvPr id="442" name="Google Shape;442;p83"/>
          <p:cNvSpPr txBox="1"/>
          <p:nvPr/>
        </p:nvSpPr>
        <p:spPr>
          <a:xfrm>
            <a:off x="1728525" y="4717825"/>
            <a:ext cx="5366100" cy="392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300">
                <a:solidFill>
                  <a:schemeClr val="dk1"/>
                </a:solidFill>
              </a:rPr>
              <a:t>To learn more about our multivariate regression model, click </a:t>
            </a:r>
            <a:r>
              <a:rPr lang="en-US" sz="1300" u="sng">
                <a:solidFill>
                  <a:schemeClr val="hlink"/>
                </a:solidFill>
                <a:hlinkClick r:id="rId6" action="ppaction://hlinksldjump"/>
              </a:rPr>
              <a:t>here</a:t>
            </a:r>
            <a:endParaRPr sz="1300" u="sng">
              <a:solidFill>
                <a:schemeClr val="dk1"/>
              </a:solidFill>
            </a:endParaRPr>
          </a:p>
        </p:txBody>
      </p:sp>
      <p:sp>
        <p:nvSpPr>
          <p:cNvPr id="443" name="Google Shape;443;p83"/>
          <p:cNvSpPr txBox="1"/>
          <p:nvPr/>
        </p:nvSpPr>
        <p:spPr>
          <a:xfrm>
            <a:off x="6896825" y="474000"/>
            <a:ext cx="2185500" cy="95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err="1"/>
              <a:t>Nedoluha</a:t>
            </a:r>
            <a:r>
              <a:rPr lang="en-US" sz="1000" i="1" dirty="0"/>
              <a:t> et al. </a:t>
            </a:r>
            <a:r>
              <a:rPr lang="en-US" sz="1000" dirty="0"/>
              <a:t>suggested that </a:t>
            </a:r>
            <a:r>
              <a:rPr lang="en-US" sz="1000" dirty="0">
                <a:solidFill>
                  <a:schemeClr val="dk1"/>
                </a:solidFill>
              </a:rPr>
              <a:t>the slow-down of tropical upwelling increases the residence time of N</a:t>
            </a:r>
            <a:r>
              <a:rPr lang="en-US" sz="1000" baseline="-25000" dirty="0">
                <a:solidFill>
                  <a:schemeClr val="dk1"/>
                </a:solidFill>
              </a:rPr>
              <a:t>2</a:t>
            </a:r>
            <a:r>
              <a:rPr lang="en-US" sz="1000" dirty="0">
                <a:solidFill>
                  <a:schemeClr val="dk1"/>
                </a:solidFill>
              </a:rPr>
              <a:t>O and produces more </a:t>
            </a:r>
            <a:r>
              <a:rPr lang="en-US" sz="1000" dirty="0" err="1">
                <a:solidFill>
                  <a:schemeClr val="dk1"/>
                </a:solidFill>
              </a:rPr>
              <a:t>NO</a:t>
            </a:r>
            <a:r>
              <a:rPr lang="en-US" sz="1000" baseline="-25000" dirty="0" err="1">
                <a:solidFill>
                  <a:schemeClr val="dk1"/>
                </a:solidFill>
              </a:rPr>
              <a:t>y</a:t>
            </a:r>
            <a:r>
              <a:rPr lang="en-US" sz="1000" dirty="0">
                <a:solidFill>
                  <a:schemeClr val="dk1"/>
                </a:solidFill>
              </a:rPr>
              <a:t>, which in turn causes </a:t>
            </a:r>
            <a:r>
              <a:rPr lang="en-US" sz="1000" dirty="0"/>
              <a:t>O</a:t>
            </a:r>
            <a:r>
              <a:rPr lang="en-US" sz="1000" baseline="-25000" dirty="0"/>
              <a:t>3</a:t>
            </a:r>
            <a:r>
              <a:rPr lang="en-US" sz="1000" dirty="0"/>
              <a:t> decrease.</a:t>
            </a:r>
            <a:endParaRPr sz="1000" dirty="0"/>
          </a:p>
        </p:txBody>
      </p:sp>
      <p:sp>
        <p:nvSpPr>
          <p:cNvPr id="444" name="Google Shape;444;p83"/>
          <p:cNvSpPr/>
          <p:nvPr/>
        </p:nvSpPr>
        <p:spPr>
          <a:xfrm>
            <a:off x="5523797" y="1375901"/>
            <a:ext cx="406800" cy="3621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Google Shape;445;p83">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Google Shape;446;p8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Google Shape;447;p83"/>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a:t>
            </a:fld>
            <a:endParaRPr sz="1800"/>
          </a:p>
        </p:txBody>
      </p:sp>
      <p:sp>
        <p:nvSpPr>
          <p:cNvPr id="448" name="Google Shape;448;p83"/>
          <p:cNvSpPr/>
          <p:nvPr/>
        </p:nvSpPr>
        <p:spPr>
          <a:xfrm>
            <a:off x="6828150" y="1035725"/>
            <a:ext cx="265847" cy="996016"/>
          </a:xfrm>
          <a:custGeom>
            <a:avLst/>
            <a:gdLst/>
            <a:ahLst/>
            <a:cxnLst/>
            <a:rect l="l" t="t" r="r" b="b"/>
            <a:pathLst>
              <a:path w="9941" h="37388" extrusionOk="0">
                <a:moveTo>
                  <a:pt x="0" y="37388"/>
                </a:moveTo>
                <a:cubicBezTo>
                  <a:pt x="756" y="35047"/>
                  <a:pt x="3998" y="28815"/>
                  <a:pt x="4538" y="23340"/>
                </a:cubicBezTo>
                <a:cubicBezTo>
                  <a:pt x="5078" y="17865"/>
                  <a:pt x="2342" y="8429"/>
                  <a:pt x="3242" y="4539"/>
                </a:cubicBezTo>
                <a:cubicBezTo>
                  <a:pt x="4143" y="649"/>
                  <a:pt x="8825" y="757"/>
                  <a:pt x="9941" y="0"/>
                </a:cubicBezTo>
              </a:path>
            </a:pathLst>
          </a:custGeom>
          <a:noFill/>
          <a:ln w="28575" cap="flat" cmpd="sng">
            <a:solidFill>
              <a:srgbClr val="000000"/>
            </a:solidFill>
            <a:prstDash val="dot"/>
            <a:round/>
            <a:headEnd type="none" w="med" len="med"/>
            <a:tailEnd type="stealth" w="med" len="med"/>
          </a:ln>
        </p:spPr>
      </p:sp>
      <p:pic>
        <p:nvPicPr>
          <p:cNvPr id="449" name="Google Shape;449;p83" descr="SCIAMACHY_O3_NO3.png"/>
          <p:cNvPicPr preferRelativeResize="0"/>
          <p:nvPr/>
        </p:nvPicPr>
        <p:blipFill rotWithShape="1">
          <a:blip r:embed="rId7">
            <a:alphaModFix/>
          </a:blip>
          <a:srcRect b="14929"/>
          <a:stretch/>
        </p:blipFill>
        <p:spPr>
          <a:xfrm>
            <a:off x="2840925" y="2387724"/>
            <a:ext cx="4545175" cy="2134276"/>
          </a:xfrm>
          <a:prstGeom prst="rect">
            <a:avLst/>
          </a:prstGeom>
          <a:noFill/>
          <a:ln>
            <a:noFill/>
          </a:ln>
        </p:spPr>
      </p:pic>
      <p:sp>
        <p:nvSpPr>
          <p:cNvPr id="450" name="Google Shape;450;p83"/>
          <p:cNvSpPr/>
          <p:nvPr/>
        </p:nvSpPr>
        <p:spPr>
          <a:xfrm>
            <a:off x="2954800" y="4445800"/>
            <a:ext cx="4431300" cy="33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900" b="0" i="0" u="none" strike="noStrike" cap="none">
                <a:latin typeface="Arial"/>
                <a:ea typeface="Arial"/>
                <a:cs typeface="Arial"/>
                <a:sym typeface="Arial"/>
              </a:rPr>
              <a:t>* </a:t>
            </a:r>
            <a:r>
              <a:rPr lang="en-US" sz="800" b="0" i="0" u="none" strike="noStrike" cap="none">
                <a:latin typeface="Arial"/>
                <a:ea typeface="Arial"/>
                <a:cs typeface="Arial"/>
                <a:sym typeface="Arial"/>
              </a:rPr>
              <a:t>From the presentation of Dr. A. Roz</a:t>
            </a:r>
            <a:r>
              <a:rPr lang="en-US" sz="800"/>
              <a:t>a</a:t>
            </a:r>
            <a:r>
              <a:rPr lang="en-US" sz="800" b="0" i="0" u="none" strike="noStrike" cap="none">
                <a:latin typeface="Arial"/>
                <a:ea typeface="Arial"/>
                <a:cs typeface="Arial"/>
                <a:sym typeface="Arial"/>
              </a:rPr>
              <a:t>nov, 9</a:t>
            </a:r>
            <a:r>
              <a:rPr lang="en-US" sz="800" b="0" i="0" u="none" strike="noStrike" cap="none" baseline="30000">
                <a:latin typeface="Arial"/>
                <a:ea typeface="Arial"/>
                <a:cs typeface="Arial"/>
                <a:sym typeface="Arial"/>
              </a:rPr>
              <a:t>th</a:t>
            </a:r>
            <a:r>
              <a:rPr lang="en-US" sz="800" b="0" i="0" u="none" strike="noStrike" cap="none">
                <a:latin typeface="Arial"/>
                <a:ea typeface="Arial"/>
                <a:cs typeface="Arial"/>
                <a:sym typeface="Arial"/>
              </a:rPr>
              <a:t> Workshop on Long Term Changes and Trends, Kuhlungsborn, Germany, September 2016</a:t>
            </a:r>
            <a:endParaRPr sz="800" b="0" i="0" u="none" strike="noStrike" cap="none">
              <a:latin typeface="Arial"/>
              <a:ea typeface="Arial"/>
              <a:cs typeface="Arial"/>
              <a:sym typeface="Arial"/>
            </a:endParaRPr>
          </a:p>
        </p:txBody>
      </p:sp>
      <p:sp>
        <p:nvSpPr>
          <p:cNvPr id="451" name="Google Shape;451;p83"/>
          <p:cNvSpPr txBox="1"/>
          <p:nvPr/>
        </p:nvSpPr>
        <p:spPr>
          <a:xfrm>
            <a:off x="7558650" y="3148300"/>
            <a:ext cx="1480200" cy="9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t>Negative </a:t>
            </a:r>
            <a:r>
              <a:rPr lang="en-US" sz="1000">
                <a:solidFill>
                  <a:schemeClr val="dk1"/>
                </a:solidFill>
              </a:rPr>
              <a:t>O</a:t>
            </a:r>
            <a:r>
              <a:rPr lang="en-US" sz="1000" baseline="-25000">
                <a:solidFill>
                  <a:schemeClr val="dk1"/>
                </a:solidFill>
              </a:rPr>
              <a:t>3 </a:t>
            </a:r>
            <a:r>
              <a:rPr lang="en-US" sz="1000"/>
              <a:t>changes (2004-2012) observed by SCIAMACHY were associated with positive </a:t>
            </a:r>
            <a:r>
              <a:rPr lang="en-US" sz="1000">
                <a:solidFill>
                  <a:schemeClr val="dk1"/>
                </a:solidFill>
              </a:rPr>
              <a:t>NO</a:t>
            </a:r>
            <a:r>
              <a:rPr lang="en-US" sz="1000" baseline="-25000">
                <a:solidFill>
                  <a:schemeClr val="dk1"/>
                </a:solidFill>
              </a:rPr>
              <a:t>2</a:t>
            </a:r>
            <a:r>
              <a:rPr lang="en-US" sz="1000"/>
              <a:t> changes. </a:t>
            </a:r>
            <a:endParaRPr sz="1000"/>
          </a:p>
        </p:txBody>
      </p:sp>
      <p:sp>
        <p:nvSpPr>
          <p:cNvPr id="452" name="Google Shape;452;p83"/>
          <p:cNvSpPr/>
          <p:nvPr/>
        </p:nvSpPr>
        <p:spPr>
          <a:xfrm>
            <a:off x="8001675" y="2318075"/>
            <a:ext cx="174025" cy="886050"/>
          </a:xfrm>
          <a:custGeom>
            <a:avLst/>
            <a:gdLst/>
            <a:ahLst/>
            <a:cxnLst/>
            <a:rect l="l" t="t" r="r" b="b"/>
            <a:pathLst>
              <a:path w="6961" h="35442" extrusionOk="0">
                <a:moveTo>
                  <a:pt x="3242" y="0"/>
                </a:moveTo>
                <a:cubicBezTo>
                  <a:pt x="3854" y="2413"/>
                  <a:pt x="7096" y="9545"/>
                  <a:pt x="6916" y="14479"/>
                </a:cubicBezTo>
                <a:cubicBezTo>
                  <a:pt x="6736" y="19414"/>
                  <a:pt x="3315" y="26113"/>
                  <a:pt x="2162" y="29607"/>
                </a:cubicBezTo>
                <a:cubicBezTo>
                  <a:pt x="1009" y="33101"/>
                  <a:pt x="360" y="34470"/>
                  <a:pt x="0" y="35442"/>
                </a:cubicBezTo>
              </a:path>
            </a:pathLst>
          </a:custGeom>
          <a:noFill/>
          <a:ln w="28575" cap="flat" cmpd="sng">
            <a:solidFill>
              <a:srgbClr val="000000"/>
            </a:solidFill>
            <a:prstDash val="dot"/>
            <a:round/>
            <a:headEnd type="none" w="med" len="med"/>
            <a:tailEnd type="stealth" w="med" len="med"/>
          </a:ln>
        </p:spPr>
      </p:sp>
      <p:sp>
        <p:nvSpPr>
          <p:cNvPr id="453" name="Google Shape;453;p83"/>
          <p:cNvSpPr txBox="1"/>
          <p:nvPr/>
        </p:nvSpPr>
        <p:spPr>
          <a:xfrm>
            <a:off x="109975" y="2804475"/>
            <a:ext cx="2364600" cy="57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dirty="0"/>
              <a:t>Nevertheless the reason of observed </a:t>
            </a:r>
            <a:r>
              <a:rPr lang="en-US" sz="1000" dirty="0">
                <a:solidFill>
                  <a:schemeClr val="dk1"/>
                </a:solidFill>
              </a:rPr>
              <a:t>negative O</a:t>
            </a:r>
            <a:r>
              <a:rPr lang="en-US" sz="1000" baseline="-25000" dirty="0">
                <a:solidFill>
                  <a:schemeClr val="dk1"/>
                </a:solidFill>
              </a:rPr>
              <a:t>3 </a:t>
            </a:r>
            <a:r>
              <a:rPr lang="en-US" sz="1000" dirty="0">
                <a:solidFill>
                  <a:schemeClr val="dk1"/>
                </a:solidFill>
              </a:rPr>
              <a:t>and positive NO</a:t>
            </a:r>
            <a:r>
              <a:rPr lang="en-US" sz="1000" baseline="-25000" dirty="0">
                <a:solidFill>
                  <a:schemeClr val="dk1"/>
                </a:solidFill>
              </a:rPr>
              <a:t>2</a:t>
            </a:r>
            <a:r>
              <a:rPr lang="en-US" sz="1000" dirty="0">
                <a:solidFill>
                  <a:schemeClr val="dk1"/>
                </a:solidFill>
              </a:rPr>
              <a:t> changes was not clarified. </a:t>
            </a:r>
            <a:endParaRPr sz="1000" dirty="0"/>
          </a:p>
        </p:txBody>
      </p:sp>
      <p:sp>
        <p:nvSpPr>
          <p:cNvPr id="454" name="Google Shape;454;p83"/>
          <p:cNvSpPr/>
          <p:nvPr/>
        </p:nvSpPr>
        <p:spPr>
          <a:xfrm>
            <a:off x="7309900" y="4063750"/>
            <a:ext cx="988725" cy="227575"/>
          </a:xfrm>
          <a:custGeom>
            <a:avLst/>
            <a:gdLst/>
            <a:ahLst/>
            <a:cxnLst/>
            <a:rect l="l" t="t" r="r" b="b"/>
            <a:pathLst>
              <a:path w="39549" h="9103" extrusionOk="0">
                <a:moveTo>
                  <a:pt x="39549" y="0"/>
                </a:moveTo>
                <a:cubicBezTo>
                  <a:pt x="37856" y="1513"/>
                  <a:pt x="35983" y="8860"/>
                  <a:pt x="29391" y="9076"/>
                </a:cubicBezTo>
                <a:cubicBezTo>
                  <a:pt x="22800" y="9292"/>
                  <a:pt x="4899" y="2593"/>
                  <a:pt x="0" y="1296"/>
                </a:cubicBezTo>
              </a:path>
            </a:pathLst>
          </a:custGeom>
          <a:noFill/>
          <a:ln w="28575" cap="flat" cmpd="sng">
            <a:solidFill>
              <a:srgbClr val="000000"/>
            </a:solidFill>
            <a:prstDash val="dot"/>
            <a:round/>
            <a:headEnd type="none" w="med" len="med"/>
            <a:tailEnd type="stealth" w="med" len="med"/>
          </a:ln>
        </p:spPr>
      </p:sp>
      <p:sp>
        <p:nvSpPr>
          <p:cNvPr id="455" name="Google Shape;455;p83"/>
          <p:cNvSpPr/>
          <p:nvPr/>
        </p:nvSpPr>
        <p:spPr>
          <a:xfrm>
            <a:off x="1502625" y="2487375"/>
            <a:ext cx="1366542" cy="996030"/>
          </a:xfrm>
          <a:custGeom>
            <a:avLst/>
            <a:gdLst/>
            <a:ahLst/>
            <a:cxnLst/>
            <a:rect l="l" t="t" r="r" b="b"/>
            <a:pathLst>
              <a:path w="49706" h="33542" extrusionOk="0">
                <a:moveTo>
                  <a:pt x="49706" y="33542"/>
                </a:moveTo>
                <a:cubicBezTo>
                  <a:pt x="48373" y="29760"/>
                  <a:pt x="47833" y="16434"/>
                  <a:pt x="41710" y="10851"/>
                </a:cubicBezTo>
                <a:cubicBezTo>
                  <a:pt x="35587" y="5268"/>
                  <a:pt x="19919" y="-315"/>
                  <a:pt x="12967" y="45"/>
                </a:cubicBezTo>
                <a:cubicBezTo>
                  <a:pt x="6015" y="405"/>
                  <a:pt x="2161" y="10851"/>
                  <a:pt x="0" y="13012"/>
                </a:cubicBezTo>
              </a:path>
            </a:pathLst>
          </a:custGeom>
          <a:noFill/>
          <a:ln w="28575" cap="flat" cmpd="sng">
            <a:solidFill>
              <a:srgbClr val="000000"/>
            </a:solidFill>
            <a:prstDash val="dot"/>
            <a:round/>
            <a:headEnd type="none" w="med" len="med"/>
            <a:tailEnd type="stealth" w="med" len="med"/>
          </a:ln>
        </p:spPr>
      </p:sp>
      <p:sp>
        <p:nvSpPr>
          <p:cNvPr id="456" name="Google Shape;456;p83"/>
          <p:cNvSpPr txBox="1"/>
          <p:nvPr/>
        </p:nvSpPr>
        <p:spPr>
          <a:xfrm>
            <a:off x="180050" y="3839100"/>
            <a:ext cx="2424300" cy="6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t>Which brings us to the point of our research: </a:t>
            </a:r>
            <a:r>
              <a:rPr lang="en-US" sz="1000" b="1"/>
              <a:t>What are the reasons of observed changes in </a:t>
            </a:r>
            <a:r>
              <a:rPr lang="en-US" sz="1000" b="1">
                <a:solidFill>
                  <a:schemeClr val="dk1"/>
                </a:solidFill>
              </a:rPr>
              <a:t>O</a:t>
            </a:r>
            <a:r>
              <a:rPr lang="en-US" sz="1000" b="1" baseline="-25000">
                <a:solidFill>
                  <a:schemeClr val="dk1"/>
                </a:solidFill>
              </a:rPr>
              <a:t>3</a:t>
            </a:r>
            <a:r>
              <a:rPr lang="en-US" sz="1000" b="1"/>
              <a:t> and </a:t>
            </a:r>
            <a:r>
              <a:rPr lang="en-US" sz="1000" b="1">
                <a:solidFill>
                  <a:schemeClr val="dk1"/>
                </a:solidFill>
              </a:rPr>
              <a:t>NO</a:t>
            </a:r>
            <a:r>
              <a:rPr lang="en-US" sz="1000" b="1" baseline="-25000">
                <a:solidFill>
                  <a:schemeClr val="dk1"/>
                </a:solidFill>
              </a:rPr>
              <a:t>2</a:t>
            </a:r>
            <a:r>
              <a:rPr lang="en-US" sz="1000" b="1"/>
              <a:t>?</a:t>
            </a:r>
            <a:endParaRPr sz="1000" b="1"/>
          </a:p>
        </p:txBody>
      </p:sp>
      <p:sp>
        <p:nvSpPr>
          <p:cNvPr id="457" name="Google Shape;457;p83"/>
          <p:cNvSpPr/>
          <p:nvPr/>
        </p:nvSpPr>
        <p:spPr>
          <a:xfrm>
            <a:off x="2074775" y="1242900"/>
            <a:ext cx="308113" cy="907674"/>
          </a:xfrm>
          <a:custGeom>
            <a:avLst/>
            <a:gdLst/>
            <a:ahLst/>
            <a:cxnLst/>
            <a:rect l="l" t="t" r="r" b="b"/>
            <a:pathLst>
              <a:path w="10157" h="35658" extrusionOk="0">
                <a:moveTo>
                  <a:pt x="0" y="35658"/>
                </a:moveTo>
                <a:cubicBezTo>
                  <a:pt x="432" y="33713"/>
                  <a:pt x="1765" y="28562"/>
                  <a:pt x="2593" y="23988"/>
                </a:cubicBezTo>
                <a:cubicBezTo>
                  <a:pt x="3422" y="19414"/>
                  <a:pt x="3710" y="12210"/>
                  <a:pt x="4971" y="8212"/>
                </a:cubicBezTo>
                <a:cubicBezTo>
                  <a:pt x="6232" y="4214"/>
                  <a:pt x="9293" y="1369"/>
                  <a:pt x="10157" y="0"/>
                </a:cubicBezTo>
              </a:path>
            </a:pathLst>
          </a:custGeom>
          <a:noFill/>
          <a:ln w="28575" cap="flat" cmpd="sng">
            <a:solidFill>
              <a:srgbClr val="000000"/>
            </a:solidFill>
            <a:prstDash val="dot"/>
            <a:round/>
            <a:headEnd type="none" w="med" len="med"/>
            <a:tailEnd type="stealth" w="med" len="med"/>
          </a:ln>
        </p:spPr>
      </p:sp>
      <p:sp>
        <p:nvSpPr>
          <p:cNvPr id="458" name="Google Shape;458;p83"/>
          <p:cNvSpPr/>
          <p:nvPr/>
        </p:nvSpPr>
        <p:spPr>
          <a:xfrm>
            <a:off x="4219700" y="1116366"/>
            <a:ext cx="243125" cy="861325"/>
          </a:xfrm>
          <a:custGeom>
            <a:avLst/>
            <a:gdLst/>
            <a:ahLst/>
            <a:cxnLst/>
            <a:rect l="l" t="t" r="r" b="b"/>
            <a:pathLst>
              <a:path w="9725" h="34453" extrusionOk="0">
                <a:moveTo>
                  <a:pt x="0" y="523"/>
                </a:moveTo>
                <a:cubicBezTo>
                  <a:pt x="1153" y="523"/>
                  <a:pt x="5944" y="-593"/>
                  <a:pt x="6916" y="523"/>
                </a:cubicBezTo>
                <a:cubicBezTo>
                  <a:pt x="7889" y="1640"/>
                  <a:pt x="6195" y="3728"/>
                  <a:pt x="5835" y="7222"/>
                </a:cubicBezTo>
                <a:cubicBezTo>
                  <a:pt x="5475" y="10716"/>
                  <a:pt x="4106" y="16948"/>
                  <a:pt x="4754" y="21486"/>
                </a:cubicBezTo>
                <a:cubicBezTo>
                  <a:pt x="5402" y="26025"/>
                  <a:pt x="8897" y="32292"/>
                  <a:pt x="9725" y="34453"/>
                </a:cubicBezTo>
              </a:path>
            </a:pathLst>
          </a:custGeom>
          <a:noFill/>
          <a:ln w="28575" cap="flat" cmpd="sng">
            <a:solidFill>
              <a:srgbClr val="000000"/>
            </a:solidFill>
            <a:prstDash val="dot"/>
            <a:round/>
            <a:headEnd type="none" w="med" len="med"/>
            <a:tailEnd type="stealth" w="med" len="med"/>
          </a:ln>
        </p:spPr>
      </p:sp>
      <p:sp>
        <p:nvSpPr>
          <p:cNvPr id="459" name="Google Shape;459;p83"/>
          <p:cNvSpPr/>
          <p:nvPr/>
        </p:nvSpPr>
        <p:spPr>
          <a:xfrm>
            <a:off x="1410225" y="3281475"/>
            <a:ext cx="119979" cy="630424"/>
          </a:xfrm>
          <a:custGeom>
            <a:avLst/>
            <a:gdLst/>
            <a:ahLst/>
            <a:cxnLst/>
            <a:rect l="l" t="t" r="r" b="b"/>
            <a:pathLst>
              <a:path w="3619" h="12750" extrusionOk="0">
                <a:moveTo>
                  <a:pt x="1413" y="0"/>
                </a:moveTo>
                <a:cubicBezTo>
                  <a:pt x="1773" y="900"/>
                  <a:pt x="3754" y="3853"/>
                  <a:pt x="3574" y="5402"/>
                </a:cubicBezTo>
                <a:cubicBezTo>
                  <a:pt x="3394" y="6951"/>
                  <a:pt x="909" y="8067"/>
                  <a:pt x="333" y="9292"/>
                </a:cubicBezTo>
                <a:cubicBezTo>
                  <a:pt x="-243" y="10517"/>
                  <a:pt x="153" y="12174"/>
                  <a:pt x="117" y="12750"/>
                </a:cubicBezTo>
              </a:path>
            </a:pathLst>
          </a:custGeom>
          <a:noFill/>
          <a:ln w="28575" cap="flat" cmpd="sng">
            <a:solidFill>
              <a:srgbClr val="000000"/>
            </a:solidFill>
            <a:prstDash val="dot"/>
            <a:round/>
            <a:headEnd type="none" w="med" len="med"/>
            <a:tailEnd type="stealth" w="med" len="med"/>
          </a:ln>
        </p:spPr>
      </p:sp>
      <p:pic>
        <p:nvPicPr>
          <p:cNvPr id="460" name="Google Shape;460;p83">
            <a:hlinkClick r:id="rId8" action="ppaction://hlinksldjump"/>
          </p:cNvPr>
          <p:cNvPicPr preferRelativeResize="0"/>
          <p:nvPr/>
        </p:nvPicPr>
        <p:blipFill>
          <a:blip r:embed="rId9">
            <a:alphaModFix/>
          </a:blip>
          <a:stretch>
            <a:fillRect/>
          </a:stretch>
        </p:blipFill>
        <p:spPr>
          <a:xfrm>
            <a:off x="26513" y="9975"/>
            <a:ext cx="310475" cy="310475"/>
          </a:xfrm>
          <a:prstGeom prst="rect">
            <a:avLst/>
          </a:prstGeom>
          <a:noFill/>
          <a:ln>
            <a:noFill/>
          </a:ln>
        </p:spPr>
      </p:pic>
      <p:sp>
        <p:nvSpPr>
          <p:cNvPr id="461" name="Google Shape;461;p83"/>
          <p:cNvSpPr txBox="1"/>
          <p:nvPr/>
        </p:nvSpPr>
        <p:spPr>
          <a:xfrm>
            <a:off x="76200" y="304800"/>
            <a:ext cx="369900" cy="421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solidFill>
                  <a:srgbClr val="CC0000"/>
                </a:solidFill>
                <a:uFill>
                  <a:noFill/>
                </a:uFill>
                <a:hlinkClick r:id="rId10" action="ppaction://hlinksldjump"/>
              </a:rPr>
              <a:t>I</a:t>
            </a:r>
            <a:endParaRP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30"/>
          <p:cNvPicPr preferRelativeResize="0"/>
          <p:nvPr/>
        </p:nvPicPr>
        <p:blipFill>
          <a:blip r:embed="rId3">
            <a:alphaModFix/>
          </a:blip>
          <a:stretch>
            <a:fillRect/>
          </a:stretch>
        </p:blipFill>
        <p:spPr>
          <a:xfrm>
            <a:off x="152400" y="152400"/>
            <a:ext cx="8839187" cy="3459482"/>
          </a:xfrm>
          <a:prstGeom prst="rect">
            <a:avLst/>
          </a:prstGeom>
          <a:noFill/>
          <a:ln>
            <a:noFill/>
          </a:ln>
        </p:spPr>
      </p:pic>
      <p:pic>
        <p:nvPicPr>
          <p:cNvPr id="1432" name="Google Shape;1432;p130"/>
          <p:cNvPicPr preferRelativeResize="0"/>
          <p:nvPr/>
        </p:nvPicPr>
        <p:blipFill rotWithShape="1">
          <a:blip r:embed="rId3">
            <a:alphaModFix/>
          </a:blip>
          <a:srcRect t="78886"/>
          <a:stretch/>
        </p:blipFill>
        <p:spPr>
          <a:xfrm>
            <a:off x="152400" y="2910256"/>
            <a:ext cx="8839171" cy="730398"/>
          </a:xfrm>
          <a:prstGeom prst="rect">
            <a:avLst/>
          </a:prstGeom>
          <a:noFill/>
          <a:ln>
            <a:noFill/>
          </a:ln>
        </p:spPr>
      </p:pic>
      <p:sp>
        <p:nvSpPr>
          <p:cNvPr id="1433" name="Google Shape;1433;p130"/>
          <p:cNvSpPr txBox="1"/>
          <p:nvPr/>
        </p:nvSpPr>
        <p:spPr>
          <a:xfrm>
            <a:off x="3361100" y="4316600"/>
            <a:ext cx="3621900" cy="42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dk1"/>
                </a:solidFill>
              </a:rPr>
              <a:t>N</a:t>
            </a:r>
            <a:r>
              <a:rPr lang="en-US" sz="1800" baseline="-25000" dirty="0">
                <a:solidFill>
                  <a:schemeClr val="dk1"/>
                </a:solidFill>
              </a:rPr>
              <a:t>2</a:t>
            </a:r>
            <a:r>
              <a:rPr lang="en-US" sz="1800" dirty="0">
                <a:solidFill>
                  <a:schemeClr val="dk1"/>
                </a:solidFill>
              </a:rPr>
              <a:t>O-O</a:t>
            </a:r>
            <a:r>
              <a:rPr lang="en-US" sz="1800" baseline="-25000" dirty="0">
                <a:solidFill>
                  <a:schemeClr val="dk1"/>
                </a:solidFill>
              </a:rPr>
              <a:t>3 </a:t>
            </a:r>
            <a:r>
              <a:rPr lang="en-US" dirty="0"/>
              <a:t> correlation plots from </a:t>
            </a:r>
            <a:r>
              <a:rPr lang="en-US" dirty="0" smtClean="0"/>
              <a:t>TOMCAT</a:t>
            </a:r>
            <a:endParaRPr dirty="0"/>
          </a:p>
        </p:txBody>
      </p:sp>
      <p:sp>
        <p:nvSpPr>
          <p:cNvPr id="1434" name="Google Shape;1434;p130"/>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4" action="ppaction://hlinksldjump"/>
              </a:rPr>
              <a:t>here</a:t>
            </a:r>
            <a:r>
              <a:rPr lang="en-US"/>
              <a:t> to go back to the content of additional slides. </a:t>
            </a:r>
            <a:endParaRPr/>
          </a:p>
        </p:txBody>
      </p:sp>
      <p:sp>
        <p:nvSpPr>
          <p:cNvPr id="1435" name="Google Shape;1435;p130"/>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50</a:t>
            </a:fld>
            <a:endParaRPr sz="1800"/>
          </a:p>
        </p:txBody>
      </p:sp>
      <p:pic>
        <p:nvPicPr>
          <p:cNvPr id="1436" name="Google Shape;1436;p130">
            <a:hlinkClick r:id="rId5" action="ppaction://hlinksldjump"/>
          </p:cNvPr>
          <p:cNvPicPr preferRelativeResize="0"/>
          <p:nvPr/>
        </p:nvPicPr>
        <p:blipFill>
          <a:blip r:embed="rId6">
            <a:alphaModFix/>
          </a:blip>
          <a:stretch>
            <a:fillRect/>
          </a:stretch>
        </p:blipFill>
        <p:spPr>
          <a:xfrm>
            <a:off x="26513" y="9975"/>
            <a:ext cx="310475" cy="310475"/>
          </a:xfrm>
          <a:prstGeom prst="rect">
            <a:avLst/>
          </a:prstGeom>
          <a:noFill/>
          <a:ln>
            <a:noFill/>
          </a:ln>
        </p:spPr>
      </p:pic>
      <p:sp>
        <p:nvSpPr>
          <p:cNvPr id="1437" name="Google Shape;1437;p130">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8" name="Google Shape;1438;p130">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39" name="Google Shape;1439;p130"/>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7" action="ppaction://hlinksldjump"/>
              </a:rPr>
              <a:t>VII</a:t>
            </a:r>
            <a:endParaRPr b="1">
              <a:solidFill>
                <a:srgbClr val="1C4587"/>
              </a:solidFill>
            </a:endParaRPr>
          </a:p>
        </p:txBody>
      </p:sp>
      <p:sp>
        <p:nvSpPr>
          <p:cNvPr id="11" name="TextBox 10"/>
          <p:cNvSpPr txBox="1"/>
          <p:nvPr/>
        </p:nvSpPr>
        <p:spPr>
          <a:xfrm>
            <a:off x="8229600" y="3105150"/>
            <a:ext cx="659041" cy="246221"/>
          </a:xfrm>
          <a:prstGeom prst="rect">
            <a:avLst/>
          </a:prstGeom>
          <a:solidFill>
            <a:schemeClr val="bg1"/>
          </a:solidFill>
        </p:spPr>
        <p:txBody>
          <a:bodyPr wrap="square" rtlCol="0">
            <a:spAutoFit/>
          </a:bodyPr>
          <a:lstStyle/>
          <a:p>
            <a:r>
              <a:rPr lang="en-US" sz="1000" dirty="0" smtClean="0"/>
              <a:t>sources</a:t>
            </a:r>
            <a:endParaRPr lang="en-US" sz="1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31">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5" name="Google Shape;1445;p131">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46" name="Google Shape;1446;p131"/>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3" action="ppaction://hlinksldjump"/>
              </a:rPr>
              <a:t>VII</a:t>
            </a:r>
            <a:endParaRPr b="1">
              <a:solidFill>
                <a:srgbClr val="1C4587"/>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132"/>
          <p:cNvPicPr preferRelativeResize="0"/>
          <p:nvPr/>
        </p:nvPicPr>
        <p:blipFill rotWithShape="1">
          <a:blip r:embed="rId3">
            <a:alphaModFix/>
          </a:blip>
          <a:srcRect b="65919"/>
          <a:stretch/>
        </p:blipFill>
        <p:spPr>
          <a:xfrm>
            <a:off x="533400" y="152400"/>
            <a:ext cx="6264376" cy="1649045"/>
          </a:xfrm>
          <a:prstGeom prst="rect">
            <a:avLst/>
          </a:prstGeom>
          <a:noFill/>
          <a:ln>
            <a:noFill/>
          </a:ln>
        </p:spPr>
      </p:pic>
      <p:pic>
        <p:nvPicPr>
          <p:cNvPr id="1452" name="Google Shape;1452;p132"/>
          <p:cNvPicPr preferRelativeResize="0"/>
          <p:nvPr/>
        </p:nvPicPr>
        <p:blipFill>
          <a:blip r:embed="rId4">
            <a:alphaModFix/>
          </a:blip>
          <a:stretch>
            <a:fillRect/>
          </a:stretch>
        </p:blipFill>
        <p:spPr>
          <a:xfrm>
            <a:off x="6950163" y="1371600"/>
            <a:ext cx="2041436" cy="2450861"/>
          </a:xfrm>
          <a:prstGeom prst="rect">
            <a:avLst/>
          </a:prstGeom>
          <a:noFill/>
          <a:ln>
            <a:noFill/>
          </a:ln>
        </p:spPr>
      </p:pic>
      <p:pic>
        <p:nvPicPr>
          <p:cNvPr id="1453" name="Google Shape;1453;p132"/>
          <p:cNvPicPr preferRelativeResize="0"/>
          <p:nvPr/>
        </p:nvPicPr>
        <p:blipFill rotWithShape="1">
          <a:blip r:embed="rId3">
            <a:alphaModFix/>
          </a:blip>
          <a:srcRect t="64717"/>
          <a:stretch/>
        </p:blipFill>
        <p:spPr>
          <a:xfrm>
            <a:off x="533400" y="1885648"/>
            <a:ext cx="6264376" cy="1707199"/>
          </a:xfrm>
          <a:prstGeom prst="rect">
            <a:avLst/>
          </a:prstGeom>
          <a:noFill/>
          <a:ln>
            <a:noFill/>
          </a:ln>
        </p:spPr>
      </p:pic>
      <p:sp>
        <p:nvSpPr>
          <p:cNvPr id="1454" name="Google Shape;1454;p132"/>
          <p:cNvSpPr txBox="1"/>
          <p:nvPr/>
        </p:nvSpPr>
        <p:spPr>
          <a:xfrm>
            <a:off x="989025" y="4163450"/>
            <a:ext cx="6330000" cy="55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rPr>
              <a:t>NO</a:t>
            </a:r>
            <a:r>
              <a:rPr lang="en-US" sz="1800" baseline="-25000" dirty="0">
                <a:solidFill>
                  <a:schemeClr val="dk1"/>
                </a:solidFill>
              </a:rPr>
              <a:t>2</a:t>
            </a:r>
            <a:r>
              <a:rPr lang="en-US" sz="1800" dirty="0">
                <a:solidFill>
                  <a:schemeClr val="dk1"/>
                </a:solidFill>
              </a:rPr>
              <a:t>-O</a:t>
            </a:r>
            <a:r>
              <a:rPr lang="en-US" sz="1800" baseline="-25000" dirty="0">
                <a:solidFill>
                  <a:schemeClr val="dk1"/>
                </a:solidFill>
              </a:rPr>
              <a:t>3 </a:t>
            </a:r>
            <a:r>
              <a:rPr lang="en-US" sz="1800" dirty="0">
                <a:solidFill>
                  <a:schemeClr val="dk1"/>
                </a:solidFill>
              </a:rPr>
              <a:t>correlation plots from SCIAMACHY and </a:t>
            </a:r>
            <a:r>
              <a:rPr lang="en-US" sz="1800" dirty="0" smtClean="0">
                <a:solidFill>
                  <a:schemeClr val="dk1"/>
                </a:solidFill>
              </a:rPr>
              <a:t>TOMCAT</a:t>
            </a:r>
            <a:endParaRPr sz="1800" dirty="0">
              <a:solidFill>
                <a:schemeClr val="dk1"/>
              </a:solidFill>
            </a:endParaRPr>
          </a:p>
        </p:txBody>
      </p:sp>
      <p:sp>
        <p:nvSpPr>
          <p:cNvPr id="1455" name="Google Shape;1455;p132"/>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56" name="Google Shape;1456;p132"/>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52</a:t>
            </a:fld>
            <a:endParaRPr sz="1800"/>
          </a:p>
        </p:txBody>
      </p:sp>
      <p:pic>
        <p:nvPicPr>
          <p:cNvPr id="1457" name="Google Shape;1457;p132">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458" name="Google Shape;1458;p132">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9" name="Google Shape;1459;p132">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60" name="Google Shape;1460;p132"/>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rot="16200000">
            <a:off x="217070" y="2466399"/>
            <a:ext cx="726481" cy="246221"/>
          </a:xfrm>
          <a:prstGeom prst="rect">
            <a:avLst/>
          </a:prstGeom>
          <a:solidFill>
            <a:schemeClr val="bg1"/>
          </a:solidFill>
        </p:spPr>
        <p:txBody>
          <a:bodyPr wrap="none" rtlCol="0">
            <a:spAutoFit/>
          </a:bodyPr>
          <a:lstStyle/>
          <a:p>
            <a:r>
              <a:rPr lang="en-US" sz="1000" dirty="0" smtClean="0"/>
              <a:t>TOMCAT</a:t>
            </a:r>
            <a:endParaRPr lang="en-US" sz="1000" dirty="0"/>
          </a:p>
        </p:txBody>
      </p:sp>
      <p:sp>
        <p:nvSpPr>
          <p:cNvPr id="13" name="TextBox 12"/>
          <p:cNvSpPr txBox="1"/>
          <p:nvPr/>
        </p:nvSpPr>
        <p:spPr>
          <a:xfrm>
            <a:off x="8027759" y="3483173"/>
            <a:ext cx="887641" cy="307777"/>
          </a:xfrm>
          <a:prstGeom prst="rect">
            <a:avLst/>
          </a:prstGeom>
          <a:solidFill>
            <a:schemeClr val="bg1"/>
          </a:solidFill>
        </p:spPr>
        <p:txBody>
          <a:bodyPr wrap="square" rtlCol="0">
            <a:spAutoFit/>
          </a:bodyPr>
          <a:lstStyle/>
          <a:p>
            <a:r>
              <a:rPr lang="en-US" dirty="0" smtClean="0"/>
              <a:t>sources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pic>
        <p:nvPicPr>
          <p:cNvPr id="1465" name="Google Shape;1465;p133"/>
          <p:cNvPicPr preferRelativeResize="0"/>
          <p:nvPr/>
        </p:nvPicPr>
        <p:blipFill rotWithShape="1">
          <a:blip r:embed="rId3">
            <a:alphaModFix/>
          </a:blip>
          <a:srcRect b="66179"/>
          <a:stretch/>
        </p:blipFill>
        <p:spPr>
          <a:xfrm>
            <a:off x="533400" y="152400"/>
            <a:ext cx="6264376" cy="1636472"/>
          </a:xfrm>
          <a:prstGeom prst="rect">
            <a:avLst/>
          </a:prstGeom>
          <a:noFill/>
          <a:ln>
            <a:noFill/>
          </a:ln>
        </p:spPr>
      </p:pic>
      <p:pic>
        <p:nvPicPr>
          <p:cNvPr id="1466" name="Google Shape;1466;p133"/>
          <p:cNvPicPr preferRelativeResize="0"/>
          <p:nvPr/>
        </p:nvPicPr>
        <p:blipFill>
          <a:blip r:embed="rId4">
            <a:alphaModFix/>
          </a:blip>
          <a:stretch>
            <a:fillRect/>
          </a:stretch>
        </p:blipFill>
        <p:spPr>
          <a:xfrm>
            <a:off x="6950163" y="1371600"/>
            <a:ext cx="2041436" cy="2450861"/>
          </a:xfrm>
          <a:prstGeom prst="rect">
            <a:avLst/>
          </a:prstGeom>
          <a:noFill/>
          <a:ln>
            <a:noFill/>
          </a:ln>
        </p:spPr>
      </p:pic>
      <p:pic>
        <p:nvPicPr>
          <p:cNvPr id="1467" name="Google Shape;1467;p133"/>
          <p:cNvPicPr preferRelativeResize="0"/>
          <p:nvPr/>
        </p:nvPicPr>
        <p:blipFill rotWithShape="1">
          <a:blip r:embed="rId3">
            <a:alphaModFix/>
          </a:blip>
          <a:srcRect t="64681"/>
          <a:stretch/>
        </p:blipFill>
        <p:spPr>
          <a:xfrm>
            <a:off x="533400" y="1884375"/>
            <a:ext cx="6264376" cy="1708929"/>
          </a:xfrm>
          <a:prstGeom prst="rect">
            <a:avLst/>
          </a:prstGeom>
          <a:noFill/>
          <a:ln>
            <a:noFill/>
          </a:ln>
        </p:spPr>
      </p:pic>
      <p:sp>
        <p:nvSpPr>
          <p:cNvPr id="1468" name="Google Shape;1468;p133"/>
          <p:cNvSpPr txBox="1"/>
          <p:nvPr/>
        </p:nvSpPr>
        <p:spPr>
          <a:xfrm>
            <a:off x="989025" y="4163450"/>
            <a:ext cx="6330000" cy="55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rPr>
              <a:t>NO</a:t>
            </a:r>
            <a:r>
              <a:rPr lang="en-US" sz="1800" baseline="-25000" dirty="0">
                <a:solidFill>
                  <a:schemeClr val="dk1"/>
                </a:solidFill>
              </a:rPr>
              <a:t>2</a:t>
            </a:r>
            <a:r>
              <a:rPr lang="en-US" sz="1800" dirty="0">
                <a:solidFill>
                  <a:schemeClr val="dk1"/>
                </a:solidFill>
              </a:rPr>
              <a:t>-O</a:t>
            </a:r>
            <a:r>
              <a:rPr lang="en-US" sz="1800" baseline="-25000" dirty="0">
                <a:solidFill>
                  <a:schemeClr val="dk1"/>
                </a:solidFill>
              </a:rPr>
              <a:t>3 </a:t>
            </a:r>
            <a:r>
              <a:rPr lang="en-US" sz="1800" dirty="0">
                <a:solidFill>
                  <a:schemeClr val="dk1"/>
                </a:solidFill>
              </a:rPr>
              <a:t>correlation plots from SCIAMACHY and </a:t>
            </a:r>
            <a:r>
              <a:rPr lang="en-US" sz="1800" dirty="0" smtClean="0">
                <a:solidFill>
                  <a:schemeClr val="dk1"/>
                </a:solidFill>
              </a:rPr>
              <a:t>TOMCAT</a:t>
            </a:r>
            <a:endParaRPr sz="1800" dirty="0">
              <a:solidFill>
                <a:schemeClr val="dk1"/>
              </a:solidFill>
            </a:endParaRPr>
          </a:p>
        </p:txBody>
      </p:sp>
      <p:sp>
        <p:nvSpPr>
          <p:cNvPr id="1469" name="Google Shape;1469;p133"/>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70" name="Google Shape;1470;p133"/>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53</a:t>
            </a:fld>
            <a:endParaRPr sz="1800"/>
          </a:p>
        </p:txBody>
      </p:sp>
      <p:pic>
        <p:nvPicPr>
          <p:cNvPr id="1471" name="Google Shape;1471;p133">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472" name="Google Shape;1472;p133">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3" name="Google Shape;1473;p133">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74" name="Google Shape;1474;p133"/>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rot="16200000">
            <a:off x="217070" y="2466399"/>
            <a:ext cx="726481" cy="246221"/>
          </a:xfrm>
          <a:prstGeom prst="rect">
            <a:avLst/>
          </a:prstGeom>
          <a:solidFill>
            <a:schemeClr val="bg1"/>
          </a:solidFill>
        </p:spPr>
        <p:txBody>
          <a:bodyPr wrap="none" rtlCol="0">
            <a:spAutoFit/>
          </a:bodyPr>
          <a:lstStyle/>
          <a:p>
            <a:r>
              <a:rPr lang="en-US" sz="1000" dirty="0" smtClean="0"/>
              <a:t>TOMCAT</a:t>
            </a:r>
            <a:endParaRPr lang="en-US" sz="1000" dirty="0"/>
          </a:p>
        </p:txBody>
      </p:sp>
      <p:sp>
        <p:nvSpPr>
          <p:cNvPr id="13" name="TextBox 12"/>
          <p:cNvSpPr txBox="1"/>
          <p:nvPr/>
        </p:nvSpPr>
        <p:spPr>
          <a:xfrm>
            <a:off x="8027759" y="3483173"/>
            <a:ext cx="887641" cy="307777"/>
          </a:xfrm>
          <a:prstGeom prst="rect">
            <a:avLst/>
          </a:prstGeom>
          <a:solidFill>
            <a:schemeClr val="bg1"/>
          </a:solidFill>
        </p:spPr>
        <p:txBody>
          <a:bodyPr wrap="square" rtlCol="0">
            <a:spAutoFit/>
          </a:bodyPr>
          <a:lstStyle/>
          <a:p>
            <a:r>
              <a:rPr lang="en-US" dirty="0" smtClean="0"/>
              <a:t>sources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pic>
        <p:nvPicPr>
          <p:cNvPr id="1479" name="Google Shape;1479;p134"/>
          <p:cNvPicPr preferRelativeResize="0"/>
          <p:nvPr/>
        </p:nvPicPr>
        <p:blipFill rotWithShape="1">
          <a:blip r:embed="rId3">
            <a:alphaModFix/>
          </a:blip>
          <a:srcRect b="66049"/>
          <a:stretch/>
        </p:blipFill>
        <p:spPr>
          <a:xfrm>
            <a:off x="533400" y="152400"/>
            <a:ext cx="6264376" cy="1642749"/>
          </a:xfrm>
          <a:prstGeom prst="rect">
            <a:avLst/>
          </a:prstGeom>
          <a:noFill/>
          <a:ln>
            <a:noFill/>
          </a:ln>
        </p:spPr>
      </p:pic>
      <p:pic>
        <p:nvPicPr>
          <p:cNvPr id="1480" name="Google Shape;1480;p134"/>
          <p:cNvPicPr preferRelativeResize="0"/>
          <p:nvPr/>
        </p:nvPicPr>
        <p:blipFill>
          <a:blip r:embed="rId4">
            <a:alphaModFix/>
          </a:blip>
          <a:stretch>
            <a:fillRect/>
          </a:stretch>
        </p:blipFill>
        <p:spPr>
          <a:xfrm>
            <a:off x="6950163" y="1371600"/>
            <a:ext cx="2041436" cy="2450861"/>
          </a:xfrm>
          <a:prstGeom prst="rect">
            <a:avLst/>
          </a:prstGeom>
          <a:noFill/>
          <a:ln>
            <a:noFill/>
          </a:ln>
        </p:spPr>
      </p:pic>
      <p:pic>
        <p:nvPicPr>
          <p:cNvPr id="1481" name="Google Shape;1481;p134"/>
          <p:cNvPicPr preferRelativeResize="0"/>
          <p:nvPr/>
        </p:nvPicPr>
        <p:blipFill rotWithShape="1">
          <a:blip r:embed="rId3">
            <a:alphaModFix/>
          </a:blip>
          <a:srcRect t="64587"/>
          <a:stretch/>
        </p:blipFill>
        <p:spPr>
          <a:xfrm>
            <a:off x="533400" y="1880173"/>
            <a:ext cx="6264376" cy="1713476"/>
          </a:xfrm>
          <a:prstGeom prst="rect">
            <a:avLst/>
          </a:prstGeom>
          <a:noFill/>
          <a:ln>
            <a:noFill/>
          </a:ln>
        </p:spPr>
      </p:pic>
      <p:sp>
        <p:nvSpPr>
          <p:cNvPr id="1482" name="Google Shape;1482;p134"/>
          <p:cNvSpPr txBox="1"/>
          <p:nvPr/>
        </p:nvSpPr>
        <p:spPr>
          <a:xfrm>
            <a:off x="989025" y="4163450"/>
            <a:ext cx="6330000" cy="55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rPr>
              <a:t>NO</a:t>
            </a:r>
            <a:r>
              <a:rPr lang="en-US" sz="1800" baseline="-25000" dirty="0">
                <a:solidFill>
                  <a:schemeClr val="dk1"/>
                </a:solidFill>
              </a:rPr>
              <a:t>2</a:t>
            </a:r>
            <a:r>
              <a:rPr lang="en-US" sz="1800" dirty="0">
                <a:solidFill>
                  <a:schemeClr val="dk1"/>
                </a:solidFill>
              </a:rPr>
              <a:t>-O</a:t>
            </a:r>
            <a:r>
              <a:rPr lang="en-US" sz="1800" baseline="-25000" dirty="0">
                <a:solidFill>
                  <a:schemeClr val="dk1"/>
                </a:solidFill>
              </a:rPr>
              <a:t>3 </a:t>
            </a:r>
            <a:r>
              <a:rPr lang="en-US" sz="1800" dirty="0">
                <a:solidFill>
                  <a:schemeClr val="dk1"/>
                </a:solidFill>
              </a:rPr>
              <a:t>correlation plots from SCIAMACHY and </a:t>
            </a:r>
            <a:r>
              <a:rPr lang="en-US" sz="1800" dirty="0" smtClean="0">
                <a:solidFill>
                  <a:schemeClr val="dk1"/>
                </a:solidFill>
              </a:rPr>
              <a:t>TOMCAT</a:t>
            </a:r>
            <a:endParaRPr sz="1800" dirty="0">
              <a:solidFill>
                <a:schemeClr val="dk1"/>
              </a:solidFill>
            </a:endParaRPr>
          </a:p>
        </p:txBody>
      </p:sp>
      <p:sp>
        <p:nvSpPr>
          <p:cNvPr id="1483" name="Google Shape;1483;p134"/>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84" name="Google Shape;1484;p134"/>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54</a:t>
            </a:fld>
            <a:endParaRPr sz="1800"/>
          </a:p>
        </p:txBody>
      </p:sp>
      <p:pic>
        <p:nvPicPr>
          <p:cNvPr id="1485" name="Google Shape;1485;p134">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486" name="Google Shape;1486;p13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7" name="Google Shape;1487;p134">
            <a:hlinkClick r:id="" action="ppaction://hlinkshowjump?jump=nextslide"/>
          </p:cNvPr>
          <p:cNvSpPr/>
          <p:nvPr/>
        </p:nvSpPr>
        <p:spPr>
          <a:xfrm>
            <a:off x="842027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1C4587"/>
              </a:solidFill>
            </a:endParaRPr>
          </a:p>
        </p:txBody>
      </p:sp>
      <p:sp>
        <p:nvSpPr>
          <p:cNvPr id="1488" name="Google Shape;1488;p134"/>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2" name="TextBox 11"/>
          <p:cNvSpPr txBox="1"/>
          <p:nvPr/>
        </p:nvSpPr>
        <p:spPr>
          <a:xfrm rot="16200000">
            <a:off x="217070" y="2466399"/>
            <a:ext cx="726481" cy="246221"/>
          </a:xfrm>
          <a:prstGeom prst="rect">
            <a:avLst/>
          </a:prstGeom>
          <a:solidFill>
            <a:schemeClr val="bg1"/>
          </a:solidFill>
        </p:spPr>
        <p:txBody>
          <a:bodyPr wrap="none" rtlCol="0">
            <a:spAutoFit/>
          </a:bodyPr>
          <a:lstStyle/>
          <a:p>
            <a:r>
              <a:rPr lang="en-US" sz="1000" dirty="0" smtClean="0"/>
              <a:t>TOMCAT</a:t>
            </a:r>
            <a:endParaRPr lang="en-US" sz="1000" dirty="0"/>
          </a:p>
        </p:txBody>
      </p:sp>
      <p:sp>
        <p:nvSpPr>
          <p:cNvPr id="13" name="TextBox 12"/>
          <p:cNvSpPr txBox="1"/>
          <p:nvPr/>
        </p:nvSpPr>
        <p:spPr>
          <a:xfrm>
            <a:off x="8027759" y="3483173"/>
            <a:ext cx="887641" cy="307777"/>
          </a:xfrm>
          <a:prstGeom prst="rect">
            <a:avLst/>
          </a:prstGeom>
          <a:solidFill>
            <a:schemeClr val="bg1"/>
          </a:solidFill>
        </p:spPr>
        <p:txBody>
          <a:bodyPr wrap="square" rtlCol="0">
            <a:spAutoFit/>
          </a:bodyPr>
          <a:lstStyle/>
          <a:p>
            <a:r>
              <a:rPr lang="en-US" dirty="0" smtClean="0"/>
              <a:t>sources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pic>
        <p:nvPicPr>
          <p:cNvPr id="1493" name="Google Shape;1493;p135"/>
          <p:cNvPicPr preferRelativeResize="0"/>
          <p:nvPr/>
        </p:nvPicPr>
        <p:blipFill rotWithShape="1">
          <a:blip r:embed="rId3">
            <a:alphaModFix/>
          </a:blip>
          <a:srcRect b="66049"/>
          <a:stretch/>
        </p:blipFill>
        <p:spPr>
          <a:xfrm>
            <a:off x="533400" y="152400"/>
            <a:ext cx="6264376" cy="1642749"/>
          </a:xfrm>
          <a:prstGeom prst="rect">
            <a:avLst/>
          </a:prstGeom>
          <a:noFill/>
          <a:ln>
            <a:noFill/>
          </a:ln>
        </p:spPr>
      </p:pic>
      <p:pic>
        <p:nvPicPr>
          <p:cNvPr id="1494" name="Google Shape;1494;p135"/>
          <p:cNvPicPr preferRelativeResize="0"/>
          <p:nvPr/>
        </p:nvPicPr>
        <p:blipFill>
          <a:blip r:embed="rId4">
            <a:alphaModFix/>
          </a:blip>
          <a:stretch>
            <a:fillRect/>
          </a:stretch>
        </p:blipFill>
        <p:spPr>
          <a:xfrm>
            <a:off x="6950163" y="1371600"/>
            <a:ext cx="2041436" cy="2450861"/>
          </a:xfrm>
          <a:prstGeom prst="rect">
            <a:avLst/>
          </a:prstGeom>
          <a:noFill/>
          <a:ln>
            <a:noFill/>
          </a:ln>
        </p:spPr>
      </p:pic>
      <p:pic>
        <p:nvPicPr>
          <p:cNvPr id="1495" name="Google Shape;1495;p135"/>
          <p:cNvPicPr preferRelativeResize="0"/>
          <p:nvPr/>
        </p:nvPicPr>
        <p:blipFill rotWithShape="1">
          <a:blip r:embed="rId3">
            <a:alphaModFix/>
          </a:blip>
          <a:srcRect t="64457"/>
          <a:stretch/>
        </p:blipFill>
        <p:spPr>
          <a:xfrm>
            <a:off x="533400" y="1865898"/>
            <a:ext cx="6264376" cy="1719802"/>
          </a:xfrm>
          <a:prstGeom prst="rect">
            <a:avLst/>
          </a:prstGeom>
          <a:noFill/>
          <a:ln>
            <a:noFill/>
          </a:ln>
        </p:spPr>
      </p:pic>
      <p:sp>
        <p:nvSpPr>
          <p:cNvPr id="1496" name="Google Shape;1496;p135"/>
          <p:cNvSpPr txBox="1"/>
          <p:nvPr/>
        </p:nvSpPr>
        <p:spPr>
          <a:xfrm>
            <a:off x="989025" y="4163450"/>
            <a:ext cx="6330000" cy="554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dirty="0">
                <a:solidFill>
                  <a:schemeClr val="dk1"/>
                </a:solidFill>
              </a:rPr>
              <a:t>NO</a:t>
            </a:r>
            <a:r>
              <a:rPr lang="en-US" sz="1800" baseline="-25000" dirty="0">
                <a:solidFill>
                  <a:schemeClr val="dk1"/>
                </a:solidFill>
              </a:rPr>
              <a:t>2</a:t>
            </a:r>
            <a:r>
              <a:rPr lang="en-US" sz="1800" dirty="0">
                <a:solidFill>
                  <a:schemeClr val="dk1"/>
                </a:solidFill>
              </a:rPr>
              <a:t>-O</a:t>
            </a:r>
            <a:r>
              <a:rPr lang="en-US" sz="1800" baseline="-25000" dirty="0">
                <a:solidFill>
                  <a:schemeClr val="dk1"/>
                </a:solidFill>
              </a:rPr>
              <a:t>3 </a:t>
            </a:r>
            <a:r>
              <a:rPr lang="en-US" sz="1800" dirty="0">
                <a:solidFill>
                  <a:schemeClr val="dk1"/>
                </a:solidFill>
              </a:rPr>
              <a:t>correlation plots from SCIAMACHY and </a:t>
            </a:r>
            <a:r>
              <a:rPr lang="en-US" sz="1800" dirty="0" smtClean="0">
                <a:solidFill>
                  <a:schemeClr val="dk1"/>
                </a:solidFill>
              </a:rPr>
              <a:t>TOMCAT</a:t>
            </a:r>
            <a:endParaRPr sz="1800" dirty="0">
              <a:solidFill>
                <a:schemeClr val="dk1"/>
              </a:solidFill>
            </a:endParaRPr>
          </a:p>
        </p:txBody>
      </p:sp>
      <p:sp>
        <p:nvSpPr>
          <p:cNvPr id="1497" name="Google Shape;1497;p135"/>
          <p:cNvSpPr txBox="1"/>
          <p:nvPr/>
        </p:nvSpPr>
        <p:spPr>
          <a:xfrm>
            <a:off x="2760500" y="4748225"/>
            <a:ext cx="4669500" cy="39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Click </a:t>
            </a:r>
            <a:r>
              <a:rPr lang="en-US" u="sng">
                <a:solidFill>
                  <a:schemeClr val="hlink"/>
                </a:solidFill>
                <a:hlinkClick r:id="rId5" action="ppaction://hlinksldjump"/>
              </a:rPr>
              <a:t>here</a:t>
            </a:r>
            <a:r>
              <a:rPr lang="en-US"/>
              <a:t> to go back to the content of additional slides. </a:t>
            </a:r>
            <a:endParaRPr/>
          </a:p>
        </p:txBody>
      </p:sp>
      <p:sp>
        <p:nvSpPr>
          <p:cNvPr id="1498" name="Google Shape;1498;p135"/>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55</a:t>
            </a:fld>
            <a:endParaRPr sz="1800"/>
          </a:p>
        </p:txBody>
      </p:sp>
      <p:pic>
        <p:nvPicPr>
          <p:cNvPr id="1499" name="Google Shape;1499;p135">
            <a:hlinkClick r:id="rId6" action="ppaction://hlinksldjump"/>
          </p:cNvPr>
          <p:cNvPicPr preferRelativeResize="0"/>
          <p:nvPr/>
        </p:nvPicPr>
        <p:blipFill>
          <a:blip r:embed="rId7">
            <a:alphaModFix/>
          </a:blip>
          <a:stretch>
            <a:fillRect/>
          </a:stretch>
        </p:blipFill>
        <p:spPr>
          <a:xfrm>
            <a:off x="26513" y="9975"/>
            <a:ext cx="310475" cy="310475"/>
          </a:xfrm>
          <a:prstGeom prst="rect">
            <a:avLst/>
          </a:prstGeom>
          <a:noFill/>
          <a:ln>
            <a:noFill/>
          </a:ln>
        </p:spPr>
      </p:pic>
      <p:sp>
        <p:nvSpPr>
          <p:cNvPr id="1500" name="Google Shape;1500;p13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1" name="Google Shape;1501;p135"/>
          <p:cNvSpPr txBox="1"/>
          <p:nvPr/>
        </p:nvSpPr>
        <p:spPr>
          <a:xfrm>
            <a:off x="0" y="304800"/>
            <a:ext cx="476100" cy="483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1C4587"/>
                </a:solidFill>
                <a:uFill>
                  <a:noFill/>
                </a:uFill>
                <a:hlinkClick r:id="rId8" action="ppaction://hlinksldjump"/>
              </a:rPr>
              <a:t>VII</a:t>
            </a:r>
            <a:endParaRPr b="1">
              <a:solidFill>
                <a:srgbClr val="1C4587"/>
              </a:solidFill>
            </a:endParaRPr>
          </a:p>
        </p:txBody>
      </p:sp>
      <p:sp>
        <p:nvSpPr>
          <p:cNvPr id="11" name="TextBox 10"/>
          <p:cNvSpPr txBox="1"/>
          <p:nvPr/>
        </p:nvSpPr>
        <p:spPr>
          <a:xfrm rot="16200000">
            <a:off x="217070" y="2466399"/>
            <a:ext cx="726481" cy="246221"/>
          </a:xfrm>
          <a:prstGeom prst="rect">
            <a:avLst/>
          </a:prstGeom>
          <a:solidFill>
            <a:schemeClr val="bg1"/>
          </a:solidFill>
        </p:spPr>
        <p:txBody>
          <a:bodyPr wrap="none" rtlCol="0">
            <a:spAutoFit/>
          </a:bodyPr>
          <a:lstStyle/>
          <a:p>
            <a:r>
              <a:rPr lang="en-US" sz="1000" dirty="0" smtClean="0"/>
              <a:t>TOMCAT</a:t>
            </a:r>
            <a:endParaRPr lang="en-US" sz="1000" dirty="0"/>
          </a:p>
        </p:txBody>
      </p:sp>
      <p:sp>
        <p:nvSpPr>
          <p:cNvPr id="12" name="TextBox 11"/>
          <p:cNvSpPr txBox="1"/>
          <p:nvPr/>
        </p:nvSpPr>
        <p:spPr>
          <a:xfrm>
            <a:off x="8027759" y="3483173"/>
            <a:ext cx="887641" cy="307777"/>
          </a:xfrm>
          <a:prstGeom prst="rect">
            <a:avLst/>
          </a:prstGeom>
          <a:solidFill>
            <a:schemeClr val="bg1"/>
          </a:solidFill>
        </p:spPr>
        <p:txBody>
          <a:bodyPr wrap="square" rtlCol="0">
            <a:spAutoFit/>
          </a:bodyPr>
          <a:lstStyle/>
          <a:p>
            <a:r>
              <a:rPr lang="en-US" dirty="0" smtClean="0"/>
              <a:t>sources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4"/>
          <p:cNvSpPr/>
          <p:nvPr/>
        </p:nvSpPr>
        <p:spPr>
          <a:xfrm>
            <a:off x="2941854" y="0"/>
            <a:ext cx="56958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b="1"/>
              <a:t>Performed 3 TOMCAT simulations:</a:t>
            </a:r>
            <a:endParaRPr sz="1800"/>
          </a:p>
        </p:txBody>
      </p:sp>
      <p:sp>
        <p:nvSpPr>
          <p:cNvPr id="467" name="Google Shape;467;p84"/>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pic>
        <p:nvPicPr>
          <p:cNvPr id="468" name="Google Shape;468;p84"/>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469" name="Google Shape;469;p84"/>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470" name="Google Shape;470;p84"/>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471" name="Google Shape;471;p84"/>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472" name="Google Shape;472;p84"/>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sp>
        <p:nvSpPr>
          <p:cNvPr id="473" name="Google Shape;473;p84"/>
          <p:cNvSpPr/>
          <p:nvPr/>
        </p:nvSpPr>
        <p:spPr>
          <a:xfrm>
            <a:off x="8556840" y="4749840"/>
            <a:ext cx="547920" cy="39276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6</a:t>
            </a:fld>
            <a:endParaRPr sz="1800"/>
          </a:p>
        </p:txBody>
      </p:sp>
      <p:sp>
        <p:nvSpPr>
          <p:cNvPr id="474" name="Google Shape;474;p84"/>
          <p:cNvSpPr txBox="1"/>
          <p:nvPr/>
        </p:nvSpPr>
        <p:spPr>
          <a:xfrm>
            <a:off x="2879550" y="665425"/>
            <a:ext cx="1775700" cy="1463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a:t>Full chemistry</a:t>
            </a:r>
            <a:endParaRPr b="1"/>
          </a:p>
          <a:p>
            <a:pPr marL="0" lvl="0" indent="0">
              <a:spcBef>
                <a:spcPts val="0"/>
              </a:spcBef>
              <a:spcAft>
                <a:spcPts val="0"/>
              </a:spcAft>
              <a:buNone/>
            </a:pPr>
            <a:r>
              <a:rPr lang="en-US"/>
              <a:t>~60 species</a:t>
            </a:r>
            <a:endParaRPr/>
          </a:p>
          <a:p>
            <a:pPr marL="0" lvl="0" indent="0">
              <a:spcBef>
                <a:spcPts val="0"/>
              </a:spcBef>
              <a:spcAft>
                <a:spcPts val="0"/>
              </a:spcAft>
              <a:buNone/>
            </a:pPr>
            <a:r>
              <a:rPr lang="en-US"/>
              <a:t>~180 reactions</a:t>
            </a:r>
            <a:endParaRPr/>
          </a:p>
          <a:p>
            <a:pPr marL="0" lvl="0" indent="0">
              <a:spcBef>
                <a:spcPts val="0"/>
              </a:spcBef>
              <a:spcAft>
                <a:spcPts val="0"/>
              </a:spcAft>
              <a:buNone/>
            </a:pPr>
            <a:r>
              <a:rPr lang="en-US"/>
              <a:t>~constrained for SCIAMACHY measurements</a:t>
            </a:r>
            <a:endParaRPr/>
          </a:p>
          <a:p>
            <a:pPr marL="0" lvl="0" indent="0">
              <a:spcBef>
                <a:spcPts val="0"/>
              </a:spcBef>
              <a:spcAft>
                <a:spcPts val="0"/>
              </a:spcAft>
              <a:buNone/>
            </a:pPr>
            <a:endParaRPr b="1"/>
          </a:p>
        </p:txBody>
      </p:sp>
      <p:sp>
        <p:nvSpPr>
          <p:cNvPr id="475" name="Google Shape;475;p84"/>
          <p:cNvSpPr txBox="1"/>
          <p:nvPr/>
        </p:nvSpPr>
        <p:spPr>
          <a:xfrm>
            <a:off x="4896325" y="665425"/>
            <a:ext cx="1728000" cy="210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Fixed </a:t>
            </a:r>
            <a:r>
              <a:rPr lang="en-US"/>
              <a:t>surface concentrations of</a:t>
            </a:r>
            <a:r>
              <a:rPr lang="en-US" b="1"/>
              <a:t> source gases</a:t>
            </a:r>
            <a:r>
              <a:rPr lang="en-US"/>
              <a:t> (i.e. N</a:t>
            </a:r>
            <a:r>
              <a:rPr lang="en-US" baseline="-25000"/>
              <a:t>2</a:t>
            </a:r>
            <a:r>
              <a:rPr lang="en-US"/>
              <a:t>O, CH</a:t>
            </a:r>
            <a:r>
              <a:rPr lang="en-US" baseline="-25000"/>
              <a:t>4</a:t>
            </a:r>
            <a:r>
              <a:rPr lang="en-US"/>
              <a:t>, all bromine and chlorine source gases)</a:t>
            </a:r>
            <a:endParaRPr/>
          </a:p>
        </p:txBody>
      </p:sp>
      <p:sp>
        <p:nvSpPr>
          <p:cNvPr id="476" name="Google Shape;476;p84"/>
          <p:cNvSpPr txBox="1"/>
          <p:nvPr/>
        </p:nvSpPr>
        <p:spPr>
          <a:xfrm>
            <a:off x="7207200" y="665425"/>
            <a:ext cx="1568100" cy="177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Fixed transport </a:t>
            </a:r>
            <a:r>
              <a:rPr lang="en-US"/>
              <a:t>Meteorology is the same from year to year (i.e. ECMWF Era-Interim for 2004) </a:t>
            </a:r>
            <a:endParaRPr/>
          </a:p>
        </p:txBody>
      </p:sp>
      <p:sp>
        <p:nvSpPr>
          <p:cNvPr id="477" name="Google Shape;477;p84"/>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Google Shape;478;p84"/>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Google Shape;479;p84">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Google Shape;480;p84">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Google Shape;481;p84"/>
          <p:cNvSpPr txBox="1"/>
          <p:nvPr/>
        </p:nvSpPr>
        <p:spPr>
          <a:xfrm>
            <a:off x="717200" y="4505250"/>
            <a:ext cx="5695800" cy="584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t>To learn more about </a:t>
            </a:r>
            <a:r>
              <a:rPr lang="en-US" sz="1300" dirty="0">
                <a:solidFill>
                  <a:srgbClr val="000000"/>
                </a:solidFill>
              </a:rPr>
              <a:t>our </a:t>
            </a:r>
            <a:r>
              <a:rPr lang="en-US" dirty="0"/>
              <a:t>multivariate regression model, click </a:t>
            </a:r>
            <a:r>
              <a:rPr lang="en-US" u="sng" dirty="0">
                <a:solidFill>
                  <a:srgbClr val="0000FF"/>
                </a:solidFill>
                <a:hlinkClick r:id="rId5" action="ppaction://hlinksldjump"/>
              </a:rPr>
              <a:t>here</a:t>
            </a:r>
            <a:endParaRPr u="sng" dirty="0"/>
          </a:p>
          <a:p>
            <a:pPr marL="0" lvl="0" indent="0" rtl="0">
              <a:spcBef>
                <a:spcPts val="0"/>
              </a:spcBef>
              <a:spcAft>
                <a:spcPts val="0"/>
              </a:spcAft>
              <a:buClr>
                <a:srgbClr val="000000"/>
              </a:buClr>
              <a:buSzPts val="1100"/>
              <a:buFont typeface="Arial"/>
              <a:buNone/>
            </a:pPr>
            <a:r>
              <a:rPr lang="en-US" dirty="0">
                <a:solidFill>
                  <a:srgbClr val="000000"/>
                </a:solidFill>
              </a:rPr>
              <a:t>To learn more about SCIAMACHY - TOMCAT validation, click </a:t>
            </a:r>
            <a:r>
              <a:rPr lang="en-US" u="sng" dirty="0">
                <a:solidFill>
                  <a:srgbClr val="0000FF"/>
                </a:solidFill>
                <a:hlinkClick r:id="rId6" action="ppaction://hlinksldjump"/>
              </a:rPr>
              <a:t>here</a:t>
            </a:r>
            <a:endParaRPr u="sng" dirty="0"/>
          </a:p>
        </p:txBody>
      </p:sp>
      <p:pic>
        <p:nvPicPr>
          <p:cNvPr id="482" name="Google Shape;482;p84">
            <a:hlinkClick r:id="rId7" action="ppaction://hlinksldjump"/>
          </p:cNvPr>
          <p:cNvPicPr preferRelativeResize="0"/>
          <p:nvPr/>
        </p:nvPicPr>
        <p:blipFill>
          <a:blip r:embed="rId8">
            <a:alphaModFix/>
          </a:blip>
          <a:stretch>
            <a:fillRect/>
          </a:stretch>
        </p:blipFill>
        <p:spPr>
          <a:xfrm>
            <a:off x="26513" y="9975"/>
            <a:ext cx="310475" cy="310475"/>
          </a:xfrm>
          <a:prstGeom prst="rect">
            <a:avLst/>
          </a:prstGeom>
          <a:noFill/>
          <a:ln>
            <a:noFill/>
          </a:ln>
        </p:spPr>
      </p:pic>
      <p:sp>
        <p:nvSpPr>
          <p:cNvPr id="483" name="Google Shape;483;p84"/>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dirty="0">
                <a:solidFill>
                  <a:srgbClr val="FF0000"/>
                </a:solidFill>
                <a:uFill>
                  <a:noFill/>
                </a:uFill>
                <a:hlinkClick r:id="rId9" action="ppaction://hlinksldjump"/>
              </a:rPr>
              <a:t>II</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5"/>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pic>
        <p:nvPicPr>
          <p:cNvPr id="489" name="Google Shape;489;p85"/>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490" name="Google Shape;490;p85"/>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491" name="Google Shape;491;p85"/>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492" name="Google Shape;492;p85"/>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493" name="Google Shape;493;p85"/>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sp>
        <p:nvSpPr>
          <p:cNvPr id="494" name="Google Shape;494;p85"/>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7</a:t>
            </a:fld>
            <a:endParaRPr sz="1800"/>
          </a:p>
        </p:txBody>
      </p:sp>
      <p:sp>
        <p:nvSpPr>
          <p:cNvPr id="495" name="Google Shape;495;p85"/>
          <p:cNvSpPr txBox="1"/>
          <p:nvPr/>
        </p:nvSpPr>
        <p:spPr>
          <a:xfrm>
            <a:off x="4896325" y="665425"/>
            <a:ext cx="1728000" cy="210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Fixed </a:t>
            </a:r>
            <a:r>
              <a:rPr lang="en-US"/>
              <a:t>surface concentrations of</a:t>
            </a:r>
            <a:r>
              <a:rPr lang="en-US" b="1"/>
              <a:t> source gases</a:t>
            </a:r>
            <a:r>
              <a:rPr lang="en-US"/>
              <a:t> (i.e. N</a:t>
            </a:r>
            <a:r>
              <a:rPr lang="en-US" baseline="-25000"/>
              <a:t>2</a:t>
            </a:r>
            <a:r>
              <a:rPr lang="en-US"/>
              <a:t>O, CH</a:t>
            </a:r>
            <a:r>
              <a:rPr lang="en-US" baseline="-25000"/>
              <a:t>4</a:t>
            </a:r>
            <a:r>
              <a:rPr lang="en-US"/>
              <a:t>, all bromine and chlorine source gases)</a:t>
            </a:r>
            <a:endParaRPr/>
          </a:p>
        </p:txBody>
      </p:sp>
      <p:sp>
        <p:nvSpPr>
          <p:cNvPr id="496" name="Google Shape;496;p85"/>
          <p:cNvSpPr txBox="1"/>
          <p:nvPr/>
        </p:nvSpPr>
        <p:spPr>
          <a:xfrm>
            <a:off x="7207200" y="665425"/>
            <a:ext cx="1568100" cy="177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Fixed transport </a:t>
            </a:r>
            <a:r>
              <a:rPr lang="en-US"/>
              <a:t>Meteorology is the same from year to year (i.e. ECMWF Era-Interim for 2004) </a:t>
            </a:r>
            <a:endParaRPr/>
          </a:p>
        </p:txBody>
      </p:sp>
      <p:pic>
        <p:nvPicPr>
          <p:cNvPr id="497" name="Google Shape;497;p85"/>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498" name="Google Shape;498;p85"/>
          <p:cNvPicPr preferRelativeResize="0"/>
          <p:nvPr/>
        </p:nvPicPr>
        <p:blipFill rotWithShape="1">
          <a:blip r:embed="rId6">
            <a:alphaModFix/>
          </a:blip>
          <a:srcRect/>
          <a:stretch/>
        </p:blipFill>
        <p:spPr>
          <a:xfrm>
            <a:off x="2551320" y="2146680"/>
            <a:ext cx="2230920" cy="1334520"/>
          </a:xfrm>
          <a:prstGeom prst="rect">
            <a:avLst/>
          </a:prstGeom>
          <a:noFill/>
          <a:ln>
            <a:noFill/>
          </a:ln>
        </p:spPr>
      </p:pic>
      <p:sp>
        <p:nvSpPr>
          <p:cNvPr id="499" name="Google Shape;499;p85"/>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500" name="Google Shape;500;p85"/>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sp>
        <p:nvSpPr>
          <p:cNvPr id="501" name="Google Shape;501;p85"/>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Fixed source gases                 Fixed transport</a:t>
            </a:r>
            <a:endParaRPr/>
          </a:p>
        </p:txBody>
      </p:sp>
      <p:sp>
        <p:nvSpPr>
          <p:cNvPr id="502" name="Google Shape;502;p85"/>
          <p:cNvSpPr/>
          <p:nvPr/>
        </p:nvSpPr>
        <p:spPr>
          <a:xfrm>
            <a:off x="4896329" y="0"/>
            <a:ext cx="11580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sp>
        <p:nvSpPr>
          <p:cNvPr id="503" name="Google Shape;503;p85"/>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4" name="Google Shape;504;p85"/>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5" name="Google Shape;505;p85"/>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6" name="Google Shape;506;p85"/>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7" name="Google Shape;507;p85"/>
          <p:cNvSpPr txBox="1"/>
          <p:nvPr/>
        </p:nvSpPr>
        <p:spPr>
          <a:xfrm>
            <a:off x="522475" y="3638725"/>
            <a:ext cx="3728100" cy="4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Observed </a:t>
            </a:r>
            <a:r>
              <a:rPr lang="en-US" sz="1200">
                <a:solidFill>
                  <a:srgbClr val="000000"/>
                </a:solidFill>
              </a:rPr>
              <a:t>O</a:t>
            </a:r>
            <a:r>
              <a:rPr lang="en-US" sz="1200" baseline="-25000">
                <a:solidFill>
                  <a:srgbClr val="000000"/>
                </a:solidFill>
              </a:rPr>
              <a:t>3 </a:t>
            </a:r>
            <a:r>
              <a:rPr lang="en-US" sz="1200">
                <a:solidFill>
                  <a:srgbClr val="000000"/>
                </a:solidFill>
              </a:rPr>
              <a:t>and NO</a:t>
            </a:r>
            <a:r>
              <a:rPr lang="en-US" sz="1200" baseline="-25000">
                <a:solidFill>
                  <a:srgbClr val="000000"/>
                </a:solidFill>
              </a:rPr>
              <a:t>2 </a:t>
            </a:r>
            <a:r>
              <a:rPr lang="en-US" sz="1200"/>
              <a:t>changes are similar in both SCIAMACHY measurements and TOMCAT model</a:t>
            </a:r>
            <a:endParaRPr sz="1200"/>
          </a:p>
        </p:txBody>
      </p:sp>
      <p:sp>
        <p:nvSpPr>
          <p:cNvPr id="508" name="Google Shape;508;p85"/>
          <p:cNvSpPr/>
          <p:nvPr/>
        </p:nvSpPr>
        <p:spPr>
          <a:xfrm>
            <a:off x="1302175" y="3512650"/>
            <a:ext cx="2296200" cy="202375"/>
          </a:xfrm>
          <a:custGeom>
            <a:avLst/>
            <a:gdLst/>
            <a:ahLst/>
            <a:cxnLst/>
            <a:rect l="l" t="t" r="r" b="b"/>
            <a:pathLst>
              <a:path w="91848" h="8095" extrusionOk="0">
                <a:moveTo>
                  <a:pt x="0" y="1513"/>
                </a:moveTo>
                <a:cubicBezTo>
                  <a:pt x="1297" y="1945"/>
                  <a:pt x="4250" y="3854"/>
                  <a:pt x="7780" y="4106"/>
                </a:cubicBezTo>
                <a:cubicBezTo>
                  <a:pt x="11310" y="4358"/>
                  <a:pt x="16641" y="3062"/>
                  <a:pt x="21179" y="3026"/>
                </a:cubicBezTo>
                <a:cubicBezTo>
                  <a:pt x="25717" y="2990"/>
                  <a:pt x="31228" y="3062"/>
                  <a:pt x="35010" y="3890"/>
                </a:cubicBezTo>
                <a:cubicBezTo>
                  <a:pt x="38792" y="4718"/>
                  <a:pt x="41746" y="7600"/>
                  <a:pt x="43871" y="7996"/>
                </a:cubicBezTo>
                <a:cubicBezTo>
                  <a:pt x="45996" y="8392"/>
                  <a:pt x="45456" y="6916"/>
                  <a:pt x="47761" y="6268"/>
                </a:cubicBezTo>
                <a:cubicBezTo>
                  <a:pt x="50066" y="5620"/>
                  <a:pt x="51939" y="4430"/>
                  <a:pt x="57702" y="4106"/>
                </a:cubicBezTo>
                <a:cubicBezTo>
                  <a:pt x="63465" y="3782"/>
                  <a:pt x="76648" y="5007"/>
                  <a:pt x="82339" y="4323"/>
                </a:cubicBezTo>
                <a:cubicBezTo>
                  <a:pt x="88030" y="3639"/>
                  <a:pt x="90263" y="721"/>
                  <a:pt x="91848" y="0"/>
                </a:cubicBezTo>
              </a:path>
            </a:pathLst>
          </a:custGeom>
          <a:noFill/>
          <a:ln w="19050" cap="flat" cmpd="sng">
            <a:solidFill>
              <a:srgbClr val="000000"/>
            </a:solidFill>
            <a:prstDash val="dot"/>
            <a:round/>
            <a:headEnd type="none" w="med" len="med"/>
            <a:tailEnd type="none" w="med" len="med"/>
          </a:ln>
        </p:spPr>
      </p:sp>
      <p:pic>
        <p:nvPicPr>
          <p:cNvPr id="509" name="Google Shape;509;p85">
            <a:hlinkClick r:id="rId7" action="ppaction://hlinksldjump"/>
          </p:cNvPr>
          <p:cNvPicPr preferRelativeResize="0"/>
          <p:nvPr/>
        </p:nvPicPr>
        <p:blipFill>
          <a:blip r:embed="rId8">
            <a:alphaModFix/>
          </a:blip>
          <a:stretch>
            <a:fillRect/>
          </a:stretch>
        </p:blipFill>
        <p:spPr>
          <a:xfrm>
            <a:off x="26513" y="9975"/>
            <a:ext cx="310475" cy="310475"/>
          </a:xfrm>
          <a:prstGeom prst="rect">
            <a:avLst/>
          </a:prstGeom>
          <a:noFill/>
          <a:ln>
            <a:noFill/>
          </a:ln>
        </p:spPr>
      </p:pic>
      <p:sp>
        <p:nvSpPr>
          <p:cNvPr id="510" name="Google Shape;510;p85">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1" name="Google Shape;511;p85">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Google Shape;512;p85"/>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0000"/>
                </a:solidFill>
                <a:uFill>
                  <a:noFill/>
                </a:uFill>
                <a:hlinkClick r:id="rId9" action="ppaction://hlinksldjump"/>
              </a:rPr>
              <a:t>II</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86"/>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518" name="Google Shape;518;p86"/>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519" name="Google Shape;519;p86"/>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520" name="Google Shape;520;p86"/>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521" name="Google Shape;521;p86"/>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sp>
        <p:nvSpPr>
          <p:cNvPr id="522" name="Google Shape;522;p86"/>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8</a:t>
            </a:fld>
            <a:endParaRPr sz="1800"/>
          </a:p>
        </p:txBody>
      </p:sp>
      <p:sp>
        <p:nvSpPr>
          <p:cNvPr id="523" name="Google Shape;523;p86"/>
          <p:cNvSpPr txBox="1"/>
          <p:nvPr/>
        </p:nvSpPr>
        <p:spPr>
          <a:xfrm>
            <a:off x="7207200" y="665425"/>
            <a:ext cx="1568100" cy="177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Fixed transport </a:t>
            </a:r>
            <a:r>
              <a:rPr lang="en-US"/>
              <a:t>Meteorology is the same from year to year (i.e. ECMWF Era-Interim for 2004) </a:t>
            </a:r>
            <a:endParaRPr/>
          </a:p>
        </p:txBody>
      </p:sp>
      <p:pic>
        <p:nvPicPr>
          <p:cNvPr id="524" name="Google Shape;524;p86"/>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525" name="Google Shape;525;p86"/>
          <p:cNvPicPr preferRelativeResize="0"/>
          <p:nvPr/>
        </p:nvPicPr>
        <p:blipFill rotWithShape="1">
          <a:blip r:embed="rId6">
            <a:alphaModFix/>
          </a:blip>
          <a:srcRect/>
          <a:stretch/>
        </p:blipFill>
        <p:spPr>
          <a:xfrm>
            <a:off x="2551320" y="2146680"/>
            <a:ext cx="2230920" cy="1334520"/>
          </a:xfrm>
          <a:prstGeom prst="rect">
            <a:avLst/>
          </a:prstGeom>
          <a:noFill/>
          <a:ln>
            <a:noFill/>
          </a:ln>
        </p:spPr>
      </p:pic>
      <p:sp>
        <p:nvSpPr>
          <p:cNvPr id="526" name="Google Shape;526;p86"/>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527" name="Google Shape;527;p86"/>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pic>
        <p:nvPicPr>
          <p:cNvPr id="528" name="Google Shape;528;p86"/>
          <p:cNvPicPr preferRelativeResize="0"/>
          <p:nvPr/>
        </p:nvPicPr>
        <p:blipFill rotWithShape="1">
          <a:blip r:embed="rId7">
            <a:alphaModFix/>
          </a:blip>
          <a:srcRect/>
          <a:stretch/>
        </p:blipFill>
        <p:spPr>
          <a:xfrm>
            <a:off x="4718160" y="701640"/>
            <a:ext cx="2230919" cy="1334520"/>
          </a:xfrm>
          <a:prstGeom prst="rect">
            <a:avLst/>
          </a:prstGeom>
          <a:noFill/>
          <a:ln>
            <a:noFill/>
          </a:ln>
        </p:spPr>
      </p:pic>
      <p:pic>
        <p:nvPicPr>
          <p:cNvPr id="529" name="Google Shape;529;p86"/>
          <p:cNvPicPr preferRelativeResize="0"/>
          <p:nvPr/>
        </p:nvPicPr>
        <p:blipFill rotWithShape="1">
          <a:blip r:embed="rId8">
            <a:alphaModFix/>
          </a:blip>
          <a:srcRect/>
          <a:stretch/>
        </p:blipFill>
        <p:spPr>
          <a:xfrm>
            <a:off x="4718160" y="2146680"/>
            <a:ext cx="2230919" cy="1334520"/>
          </a:xfrm>
          <a:prstGeom prst="rect">
            <a:avLst/>
          </a:prstGeom>
          <a:noFill/>
          <a:ln>
            <a:noFill/>
          </a:ln>
        </p:spPr>
      </p:pic>
      <p:sp>
        <p:nvSpPr>
          <p:cNvPr id="530" name="Google Shape;530;p86"/>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531" name="Google Shape;531;p86"/>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2" name="Google Shape;532;p86"/>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3" name="Google Shape;533;p86"/>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4" name="Google Shape;534;p86"/>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5" name="Google Shape;535;p86"/>
          <p:cNvSpPr/>
          <p:nvPr/>
        </p:nvSpPr>
        <p:spPr>
          <a:xfrm>
            <a:off x="56027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6" name="Google Shape;536;p86"/>
          <p:cNvSpPr/>
          <p:nvPr/>
        </p:nvSpPr>
        <p:spPr>
          <a:xfrm>
            <a:off x="5602725" y="23544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Google Shape;537;p86"/>
          <p:cNvSpPr/>
          <p:nvPr/>
        </p:nvSpPr>
        <p:spPr>
          <a:xfrm>
            <a:off x="5446225" y="1921550"/>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~5-</a:t>
            </a:r>
            <a:r>
              <a:rPr lang="en-US" sz="1200"/>
              <a:t>7</a:t>
            </a:r>
            <a:r>
              <a:rPr lang="en-US" sz="1200" strike="noStrike">
                <a:solidFill>
                  <a:srgbClr val="000000"/>
                </a:solidFill>
                <a:latin typeface="Arial"/>
                <a:ea typeface="Arial"/>
                <a:cs typeface="Arial"/>
                <a:sym typeface="Arial"/>
              </a:rPr>
              <a:t>%</a:t>
            </a:r>
            <a:endParaRPr sz="1200"/>
          </a:p>
        </p:txBody>
      </p:sp>
      <p:sp>
        <p:nvSpPr>
          <p:cNvPr id="538" name="Google Shape;538;p86"/>
          <p:cNvSpPr/>
          <p:nvPr/>
        </p:nvSpPr>
        <p:spPr>
          <a:xfrm>
            <a:off x="5764900" y="3501300"/>
            <a:ext cx="22525" cy="307950"/>
          </a:xfrm>
          <a:custGeom>
            <a:avLst/>
            <a:gdLst/>
            <a:ahLst/>
            <a:cxnLst/>
            <a:rect l="l" t="t" r="r" b="b"/>
            <a:pathLst>
              <a:path w="901" h="12318" extrusionOk="0">
                <a:moveTo>
                  <a:pt x="217" y="0"/>
                </a:moveTo>
                <a:cubicBezTo>
                  <a:pt x="325" y="1261"/>
                  <a:pt x="901" y="5511"/>
                  <a:pt x="865" y="7564"/>
                </a:cubicBezTo>
                <a:cubicBezTo>
                  <a:pt x="829" y="9617"/>
                  <a:pt x="144" y="11526"/>
                  <a:pt x="0" y="12318"/>
                </a:cubicBezTo>
              </a:path>
            </a:pathLst>
          </a:custGeom>
          <a:noFill/>
          <a:ln w="19050" cap="flat" cmpd="sng">
            <a:solidFill>
              <a:srgbClr val="000000"/>
            </a:solidFill>
            <a:prstDash val="dot"/>
            <a:round/>
            <a:headEnd type="none" w="med" len="med"/>
            <a:tailEnd type="none" w="med" len="med"/>
          </a:ln>
        </p:spPr>
      </p:sp>
      <p:sp>
        <p:nvSpPr>
          <p:cNvPr id="539" name="Google Shape;539;p86"/>
          <p:cNvSpPr txBox="1"/>
          <p:nvPr/>
        </p:nvSpPr>
        <p:spPr>
          <a:xfrm>
            <a:off x="4561075" y="3638725"/>
            <a:ext cx="2326200" cy="7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Significant impact on observed changes is coming from the transport patterns</a:t>
            </a:r>
            <a:endParaRPr sz="1200"/>
          </a:p>
        </p:txBody>
      </p:sp>
      <p:sp>
        <p:nvSpPr>
          <p:cNvPr id="540" name="Google Shape;540;p86"/>
          <p:cNvSpPr txBox="1"/>
          <p:nvPr/>
        </p:nvSpPr>
        <p:spPr>
          <a:xfrm>
            <a:off x="522475" y="3638725"/>
            <a:ext cx="3728100" cy="4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Observed </a:t>
            </a:r>
            <a:r>
              <a:rPr lang="en-US" sz="1200">
                <a:solidFill>
                  <a:srgbClr val="000000"/>
                </a:solidFill>
              </a:rPr>
              <a:t>O</a:t>
            </a:r>
            <a:r>
              <a:rPr lang="en-US" sz="1200" baseline="-25000">
                <a:solidFill>
                  <a:srgbClr val="000000"/>
                </a:solidFill>
              </a:rPr>
              <a:t>3 </a:t>
            </a:r>
            <a:r>
              <a:rPr lang="en-US" sz="1200">
                <a:solidFill>
                  <a:srgbClr val="000000"/>
                </a:solidFill>
              </a:rPr>
              <a:t>and NO</a:t>
            </a:r>
            <a:r>
              <a:rPr lang="en-US" sz="1200" baseline="-25000">
                <a:solidFill>
                  <a:srgbClr val="000000"/>
                </a:solidFill>
              </a:rPr>
              <a:t>2 </a:t>
            </a:r>
            <a:r>
              <a:rPr lang="en-US" sz="1200"/>
              <a:t>changes are similar in both SCIAMACHY measurements and TOMCAT model</a:t>
            </a:r>
            <a:endParaRPr sz="1200"/>
          </a:p>
        </p:txBody>
      </p:sp>
      <p:sp>
        <p:nvSpPr>
          <p:cNvPr id="541" name="Google Shape;541;p86"/>
          <p:cNvSpPr/>
          <p:nvPr/>
        </p:nvSpPr>
        <p:spPr>
          <a:xfrm>
            <a:off x="1302175" y="3512650"/>
            <a:ext cx="2296200" cy="202375"/>
          </a:xfrm>
          <a:custGeom>
            <a:avLst/>
            <a:gdLst/>
            <a:ahLst/>
            <a:cxnLst/>
            <a:rect l="l" t="t" r="r" b="b"/>
            <a:pathLst>
              <a:path w="91848" h="8095" extrusionOk="0">
                <a:moveTo>
                  <a:pt x="0" y="1513"/>
                </a:moveTo>
                <a:cubicBezTo>
                  <a:pt x="1297" y="1945"/>
                  <a:pt x="4250" y="3854"/>
                  <a:pt x="7780" y="4106"/>
                </a:cubicBezTo>
                <a:cubicBezTo>
                  <a:pt x="11310" y="4358"/>
                  <a:pt x="16641" y="3062"/>
                  <a:pt x="21179" y="3026"/>
                </a:cubicBezTo>
                <a:cubicBezTo>
                  <a:pt x="25717" y="2990"/>
                  <a:pt x="31228" y="3062"/>
                  <a:pt x="35010" y="3890"/>
                </a:cubicBezTo>
                <a:cubicBezTo>
                  <a:pt x="38792" y="4718"/>
                  <a:pt x="41746" y="7600"/>
                  <a:pt x="43871" y="7996"/>
                </a:cubicBezTo>
                <a:cubicBezTo>
                  <a:pt x="45996" y="8392"/>
                  <a:pt x="45456" y="6916"/>
                  <a:pt x="47761" y="6268"/>
                </a:cubicBezTo>
                <a:cubicBezTo>
                  <a:pt x="50066" y="5620"/>
                  <a:pt x="51939" y="4430"/>
                  <a:pt x="57702" y="4106"/>
                </a:cubicBezTo>
                <a:cubicBezTo>
                  <a:pt x="63465" y="3782"/>
                  <a:pt x="76648" y="5007"/>
                  <a:pt x="82339" y="4323"/>
                </a:cubicBezTo>
                <a:cubicBezTo>
                  <a:pt x="88030" y="3639"/>
                  <a:pt x="90263" y="721"/>
                  <a:pt x="91848" y="0"/>
                </a:cubicBezTo>
              </a:path>
            </a:pathLst>
          </a:custGeom>
          <a:noFill/>
          <a:ln w="19050" cap="flat" cmpd="sng">
            <a:solidFill>
              <a:srgbClr val="000000"/>
            </a:solidFill>
            <a:prstDash val="dot"/>
            <a:round/>
            <a:headEnd type="none" w="med" len="med"/>
            <a:tailEnd type="none" w="med" len="med"/>
          </a:ln>
        </p:spPr>
      </p:sp>
      <p:pic>
        <p:nvPicPr>
          <p:cNvPr id="542" name="Google Shape;542;p86">
            <a:hlinkClick r:id="rId9" action="ppaction://hlinksldjump"/>
          </p:cNvPr>
          <p:cNvPicPr preferRelativeResize="0"/>
          <p:nvPr/>
        </p:nvPicPr>
        <p:blipFill>
          <a:blip r:embed="rId10">
            <a:alphaModFix/>
          </a:blip>
          <a:stretch>
            <a:fillRect/>
          </a:stretch>
        </p:blipFill>
        <p:spPr>
          <a:xfrm>
            <a:off x="26513" y="9975"/>
            <a:ext cx="310475" cy="310475"/>
          </a:xfrm>
          <a:prstGeom prst="rect">
            <a:avLst/>
          </a:prstGeom>
          <a:noFill/>
          <a:ln>
            <a:noFill/>
          </a:ln>
        </p:spPr>
      </p:pic>
      <p:sp>
        <p:nvSpPr>
          <p:cNvPr id="543" name="Google Shape;543;p86">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Google Shape;544;p86">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Google Shape;545;p86"/>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Fixed source gases                 Fixed transport</a:t>
            </a:r>
            <a:endParaRPr/>
          </a:p>
        </p:txBody>
      </p:sp>
      <p:sp>
        <p:nvSpPr>
          <p:cNvPr id="546" name="Google Shape;546;p86"/>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
        <p:nvSpPr>
          <p:cNvPr id="547" name="Google Shape;547;p86"/>
          <p:cNvSpPr/>
          <p:nvPr/>
        </p:nvSpPr>
        <p:spPr>
          <a:xfrm>
            <a:off x="4896329" y="0"/>
            <a:ext cx="11580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sp>
        <p:nvSpPr>
          <p:cNvPr id="548" name="Google Shape;548;p86"/>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0000"/>
                </a:solidFill>
                <a:uFill>
                  <a:noFill/>
                </a:uFill>
                <a:hlinkClick r:id="rId11" action="ppaction://hlinksldjump"/>
              </a:rPr>
              <a:t>II</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87"/>
          <p:cNvPicPr preferRelativeResize="0"/>
          <p:nvPr/>
        </p:nvPicPr>
        <p:blipFill rotWithShape="1">
          <a:blip r:embed="rId3">
            <a:alphaModFix/>
          </a:blip>
          <a:srcRect/>
          <a:stretch/>
        </p:blipFill>
        <p:spPr>
          <a:xfrm>
            <a:off x="341640" y="703800"/>
            <a:ext cx="2230920" cy="1334520"/>
          </a:xfrm>
          <a:prstGeom prst="rect">
            <a:avLst/>
          </a:prstGeom>
          <a:noFill/>
          <a:ln>
            <a:noFill/>
          </a:ln>
        </p:spPr>
      </p:pic>
      <p:pic>
        <p:nvPicPr>
          <p:cNvPr id="554" name="Google Shape;554;p87"/>
          <p:cNvPicPr preferRelativeResize="0"/>
          <p:nvPr/>
        </p:nvPicPr>
        <p:blipFill rotWithShape="1">
          <a:blip r:embed="rId4">
            <a:alphaModFix/>
          </a:blip>
          <a:srcRect/>
          <a:stretch/>
        </p:blipFill>
        <p:spPr>
          <a:xfrm>
            <a:off x="338400" y="2146680"/>
            <a:ext cx="2230920" cy="1334520"/>
          </a:xfrm>
          <a:prstGeom prst="rect">
            <a:avLst/>
          </a:prstGeom>
          <a:noFill/>
          <a:ln>
            <a:noFill/>
          </a:ln>
        </p:spPr>
      </p:pic>
      <p:sp>
        <p:nvSpPr>
          <p:cNvPr id="555" name="Google Shape;555;p87"/>
          <p:cNvSpPr/>
          <p:nvPr/>
        </p:nvSpPr>
        <p:spPr>
          <a:xfrm>
            <a:off x="-76320" y="996960"/>
            <a:ext cx="591900" cy="36399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O</a:t>
            </a:r>
            <a:r>
              <a:rPr lang="en-US" sz="1400" strike="noStrike" baseline="-25000">
                <a:solidFill>
                  <a:srgbClr val="000000"/>
                </a:solidFill>
                <a:latin typeface="Arial"/>
                <a:ea typeface="Arial"/>
                <a:cs typeface="Arial"/>
                <a:sym typeface="Arial"/>
              </a:rPr>
              <a:t>3</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400" strike="noStrike">
                <a:solidFill>
                  <a:srgbClr val="000000"/>
                </a:solidFill>
                <a:latin typeface="Arial"/>
                <a:ea typeface="Arial"/>
                <a:cs typeface="Arial"/>
                <a:sym typeface="Arial"/>
              </a:rPr>
              <a:t>NO</a:t>
            </a:r>
            <a:r>
              <a:rPr lang="en-US" sz="1400" strike="noStrike" baseline="-25000">
                <a:solidFill>
                  <a:srgbClr val="000000"/>
                </a:solidFill>
                <a:latin typeface="Arial"/>
                <a:ea typeface="Arial"/>
                <a:cs typeface="Arial"/>
                <a:sym typeface="Arial"/>
              </a:rPr>
              <a:t>2</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556" name="Google Shape;556;p87"/>
          <p:cNvSpPr/>
          <p:nvPr/>
        </p:nvSpPr>
        <p:spPr>
          <a:xfrm>
            <a:off x="1183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~10%</a:t>
            </a:r>
            <a:endParaRPr sz="1200"/>
          </a:p>
        </p:txBody>
      </p:sp>
      <p:sp>
        <p:nvSpPr>
          <p:cNvPr id="557" name="Google Shape;557;p87"/>
          <p:cNvSpPr/>
          <p:nvPr/>
        </p:nvSpPr>
        <p:spPr>
          <a:xfrm>
            <a:off x="1075774"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7</a:t>
            </a:r>
            <a:r>
              <a:rPr lang="en-US" sz="1200" strike="noStrike">
                <a:solidFill>
                  <a:srgbClr val="000000"/>
                </a:solidFill>
                <a:latin typeface="Arial"/>
                <a:ea typeface="Arial"/>
                <a:cs typeface="Arial"/>
                <a:sym typeface="Arial"/>
              </a:rPr>
              <a:t>%</a:t>
            </a:r>
            <a:endParaRPr sz="1200"/>
          </a:p>
        </p:txBody>
      </p:sp>
      <p:sp>
        <p:nvSpPr>
          <p:cNvPr id="558" name="Google Shape;558;p87"/>
          <p:cNvSpPr/>
          <p:nvPr/>
        </p:nvSpPr>
        <p:spPr>
          <a:xfrm>
            <a:off x="8556840" y="4749840"/>
            <a:ext cx="547800" cy="39270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n-US" sz="1300" strike="noStrike">
                <a:solidFill>
                  <a:srgbClr val="595959"/>
                </a:solidFill>
                <a:latin typeface="Arial"/>
                <a:ea typeface="Arial"/>
                <a:cs typeface="Arial"/>
                <a:sym typeface="Arial"/>
              </a:rPr>
              <a:pPr marL="0" marR="0" lvl="0" indent="0" algn="r" rtl="0">
                <a:lnSpc>
                  <a:spcPct val="100000"/>
                </a:lnSpc>
                <a:spcBef>
                  <a:spcPts val="0"/>
                </a:spcBef>
                <a:spcAft>
                  <a:spcPts val="0"/>
                </a:spcAft>
                <a:buNone/>
              </a:pPr>
              <a:t>9</a:t>
            </a:fld>
            <a:endParaRPr sz="1800"/>
          </a:p>
        </p:txBody>
      </p:sp>
      <p:pic>
        <p:nvPicPr>
          <p:cNvPr id="559" name="Google Shape;559;p87"/>
          <p:cNvPicPr preferRelativeResize="0"/>
          <p:nvPr/>
        </p:nvPicPr>
        <p:blipFill rotWithShape="1">
          <a:blip r:embed="rId5">
            <a:alphaModFix/>
          </a:blip>
          <a:srcRect/>
          <a:stretch/>
        </p:blipFill>
        <p:spPr>
          <a:xfrm>
            <a:off x="2551320" y="701640"/>
            <a:ext cx="2230920" cy="1334520"/>
          </a:xfrm>
          <a:prstGeom prst="rect">
            <a:avLst/>
          </a:prstGeom>
          <a:noFill/>
          <a:ln>
            <a:noFill/>
          </a:ln>
        </p:spPr>
      </p:pic>
      <p:pic>
        <p:nvPicPr>
          <p:cNvPr id="560" name="Google Shape;560;p87"/>
          <p:cNvPicPr preferRelativeResize="0"/>
          <p:nvPr/>
        </p:nvPicPr>
        <p:blipFill rotWithShape="1">
          <a:blip r:embed="rId6">
            <a:alphaModFix/>
          </a:blip>
          <a:srcRect/>
          <a:stretch/>
        </p:blipFill>
        <p:spPr>
          <a:xfrm>
            <a:off x="2551320" y="2146680"/>
            <a:ext cx="2230920" cy="1334520"/>
          </a:xfrm>
          <a:prstGeom prst="rect">
            <a:avLst/>
          </a:prstGeom>
          <a:noFill/>
          <a:ln>
            <a:noFill/>
          </a:ln>
        </p:spPr>
      </p:pic>
      <p:sp>
        <p:nvSpPr>
          <p:cNvPr id="561" name="Google Shape;561;p87"/>
          <p:cNvSpPr/>
          <p:nvPr/>
        </p:nvSpPr>
        <p:spPr>
          <a:xfrm>
            <a:off x="3261001"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7</a:t>
            </a:r>
            <a:r>
              <a:rPr lang="en-US" sz="1200" strike="noStrike">
                <a:solidFill>
                  <a:srgbClr val="000000"/>
                </a:solidFill>
                <a:latin typeface="Arial"/>
                <a:ea typeface="Arial"/>
                <a:cs typeface="Arial"/>
                <a:sym typeface="Arial"/>
              </a:rPr>
              <a:t>%</a:t>
            </a:r>
            <a:endParaRPr sz="1200"/>
          </a:p>
        </p:txBody>
      </p:sp>
      <p:sp>
        <p:nvSpPr>
          <p:cNvPr id="562" name="Google Shape;562;p87"/>
          <p:cNvSpPr/>
          <p:nvPr/>
        </p:nvSpPr>
        <p:spPr>
          <a:xfrm>
            <a:off x="3260999" y="1918078"/>
            <a:ext cx="5919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~1</a:t>
            </a:r>
            <a:r>
              <a:rPr lang="en-US" sz="1200"/>
              <a:t>0</a:t>
            </a:r>
            <a:r>
              <a:rPr lang="en-US" sz="1200" strike="noStrike">
                <a:solidFill>
                  <a:srgbClr val="000000"/>
                </a:solidFill>
                <a:latin typeface="Arial"/>
                <a:ea typeface="Arial"/>
                <a:cs typeface="Arial"/>
                <a:sym typeface="Arial"/>
              </a:rPr>
              <a:t>%</a:t>
            </a:r>
            <a:endParaRPr sz="1200"/>
          </a:p>
        </p:txBody>
      </p:sp>
      <p:pic>
        <p:nvPicPr>
          <p:cNvPr id="563" name="Google Shape;563;p87"/>
          <p:cNvPicPr preferRelativeResize="0"/>
          <p:nvPr/>
        </p:nvPicPr>
        <p:blipFill rotWithShape="1">
          <a:blip r:embed="rId7">
            <a:alphaModFix/>
          </a:blip>
          <a:srcRect/>
          <a:stretch/>
        </p:blipFill>
        <p:spPr>
          <a:xfrm>
            <a:off x="4718160" y="701640"/>
            <a:ext cx="2230919" cy="1334520"/>
          </a:xfrm>
          <a:prstGeom prst="rect">
            <a:avLst/>
          </a:prstGeom>
          <a:noFill/>
          <a:ln>
            <a:noFill/>
          </a:ln>
        </p:spPr>
      </p:pic>
      <p:pic>
        <p:nvPicPr>
          <p:cNvPr id="564" name="Google Shape;564;p87"/>
          <p:cNvPicPr preferRelativeResize="0"/>
          <p:nvPr/>
        </p:nvPicPr>
        <p:blipFill rotWithShape="1">
          <a:blip r:embed="rId8">
            <a:alphaModFix/>
          </a:blip>
          <a:srcRect/>
          <a:stretch/>
        </p:blipFill>
        <p:spPr>
          <a:xfrm>
            <a:off x="4718160" y="2146680"/>
            <a:ext cx="2230919" cy="1334520"/>
          </a:xfrm>
          <a:prstGeom prst="rect">
            <a:avLst/>
          </a:prstGeom>
          <a:noFill/>
          <a:ln>
            <a:noFill/>
          </a:ln>
        </p:spPr>
      </p:pic>
      <p:sp>
        <p:nvSpPr>
          <p:cNvPr id="565" name="Google Shape;565;p87"/>
          <p:cNvSpPr/>
          <p:nvPr/>
        </p:nvSpPr>
        <p:spPr>
          <a:xfrm>
            <a:off x="5500238" y="444600"/>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6</a:t>
            </a:r>
            <a:r>
              <a:rPr lang="en-US" sz="1200" strike="noStrike">
                <a:solidFill>
                  <a:srgbClr val="000000"/>
                </a:solidFill>
                <a:latin typeface="Arial"/>
                <a:ea typeface="Arial"/>
                <a:cs typeface="Arial"/>
                <a:sym typeface="Arial"/>
              </a:rPr>
              <a:t>%</a:t>
            </a:r>
            <a:endParaRPr sz="1200"/>
          </a:p>
        </p:txBody>
      </p:sp>
      <p:sp>
        <p:nvSpPr>
          <p:cNvPr id="566" name="Google Shape;566;p87"/>
          <p:cNvSpPr/>
          <p:nvPr/>
        </p:nvSpPr>
        <p:spPr>
          <a:xfrm>
            <a:off x="5446225" y="1921550"/>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~5-</a:t>
            </a:r>
            <a:r>
              <a:rPr lang="en-US" sz="1200"/>
              <a:t>7</a:t>
            </a:r>
            <a:r>
              <a:rPr lang="en-US" sz="1200" strike="noStrike">
                <a:solidFill>
                  <a:srgbClr val="000000"/>
                </a:solidFill>
                <a:latin typeface="Arial"/>
                <a:ea typeface="Arial"/>
                <a:cs typeface="Arial"/>
                <a:sym typeface="Arial"/>
              </a:rPr>
              <a:t>%</a:t>
            </a:r>
            <a:endParaRPr sz="1200"/>
          </a:p>
        </p:txBody>
      </p:sp>
      <p:pic>
        <p:nvPicPr>
          <p:cNvPr id="567" name="Google Shape;567;p87"/>
          <p:cNvPicPr preferRelativeResize="0"/>
          <p:nvPr/>
        </p:nvPicPr>
        <p:blipFill rotWithShape="1">
          <a:blip r:embed="rId9">
            <a:alphaModFix/>
          </a:blip>
          <a:srcRect/>
          <a:stretch/>
        </p:blipFill>
        <p:spPr>
          <a:xfrm>
            <a:off x="6912720" y="701640"/>
            <a:ext cx="2230919" cy="1325522"/>
          </a:xfrm>
          <a:prstGeom prst="rect">
            <a:avLst/>
          </a:prstGeom>
          <a:noFill/>
          <a:ln>
            <a:noFill/>
          </a:ln>
        </p:spPr>
      </p:pic>
      <p:pic>
        <p:nvPicPr>
          <p:cNvPr id="568" name="Google Shape;568;p87"/>
          <p:cNvPicPr preferRelativeResize="0"/>
          <p:nvPr/>
        </p:nvPicPr>
        <p:blipFill rotWithShape="1">
          <a:blip r:embed="rId10">
            <a:alphaModFix/>
          </a:blip>
          <a:srcRect/>
          <a:stretch/>
        </p:blipFill>
        <p:spPr>
          <a:xfrm>
            <a:off x="6912720" y="2146680"/>
            <a:ext cx="2230919" cy="1334520"/>
          </a:xfrm>
          <a:prstGeom prst="rect">
            <a:avLst/>
          </a:prstGeom>
          <a:noFill/>
          <a:ln>
            <a:noFill/>
          </a:ln>
        </p:spPr>
      </p:pic>
      <p:sp>
        <p:nvSpPr>
          <p:cNvPr id="569" name="Google Shape;569;p87"/>
          <p:cNvSpPr/>
          <p:nvPr/>
        </p:nvSpPr>
        <p:spPr>
          <a:xfrm>
            <a:off x="7594938" y="388375"/>
            <a:ext cx="694500" cy="3927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1</a:t>
            </a:r>
            <a:r>
              <a:rPr lang="en-US" sz="1200" strike="noStrike">
                <a:solidFill>
                  <a:srgbClr val="000000"/>
                </a:solidFill>
                <a:latin typeface="Arial"/>
                <a:ea typeface="Arial"/>
                <a:cs typeface="Arial"/>
                <a:sym typeface="Arial"/>
              </a:rPr>
              <a:t>%</a:t>
            </a:r>
            <a:endParaRPr sz="1200"/>
          </a:p>
        </p:txBody>
      </p:sp>
      <p:sp>
        <p:nvSpPr>
          <p:cNvPr id="570" name="Google Shape;570;p87"/>
          <p:cNvSpPr/>
          <p:nvPr/>
        </p:nvSpPr>
        <p:spPr>
          <a:xfrm>
            <a:off x="7582525" y="1918075"/>
            <a:ext cx="891300" cy="30720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200" strike="noStrike">
                <a:solidFill>
                  <a:srgbClr val="000000"/>
                </a:solidFill>
                <a:latin typeface="Arial"/>
                <a:ea typeface="Arial"/>
                <a:cs typeface="Arial"/>
                <a:sym typeface="Arial"/>
              </a:rPr>
              <a:t>~</a:t>
            </a:r>
            <a:r>
              <a:rPr lang="en-US" sz="1200"/>
              <a:t>2-3</a:t>
            </a:r>
            <a:r>
              <a:rPr lang="en-US" sz="1200" strike="noStrike">
                <a:solidFill>
                  <a:srgbClr val="000000"/>
                </a:solidFill>
                <a:latin typeface="Arial"/>
                <a:ea typeface="Arial"/>
                <a:cs typeface="Arial"/>
                <a:sym typeface="Arial"/>
              </a:rPr>
              <a:t>%</a:t>
            </a:r>
            <a:endParaRPr sz="1200"/>
          </a:p>
        </p:txBody>
      </p:sp>
      <p:sp>
        <p:nvSpPr>
          <p:cNvPr id="571" name="Google Shape;571;p87"/>
          <p:cNvSpPr/>
          <p:nvPr/>
        </p:nvSpPr>
        <p:spPr>
          <a:xfrm>
            <a:off x="1214025" y="8845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2" name="Google Shape;572;p87"/>
          <p:cNvSpPr/>
          <p:nvPr/>
        </p:nvSpPr>
        <p:spPr>
          <a:xfrm>
            <a:off x="12140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3" name="Google Shape;573;p87"/>
          <p:cNvSpPr/>
          <p:nvPr/>
        </p:nvSpPr>
        <p:spPr>
          <a:xfrm>
            <a:off x="34238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4" name="Google Shape;574;p87"/>
          <p:cNvSpPr/>
          <p:nvPr/>
        </p:nvSpPr>
        <p:spPr>
          <a:xfrm>
            <a:off x="3423825" y="238772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Google Shape;575;p87"/>
          <p:cNvSpPr/>
          <p:nvPr/>
        </p:nvSpPr>
        <p:spPr>
          <a:xfrm>
            <a:off x="5602725" y="960775"/>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Google Shape;576;p87"/>
          <p:cNvSpPr/>
          <p:nvPr/>
        </p:nvSpPr>
        <p:spPr>
          <a:xfrm>
            <a:off x="5602725" y="2354400"/>
            <a:ext cx="288300" cy="307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77" name="Google Shape;577;p87">
            <a:hlinkClick r:id="rId11" action="ppaction://hlinksldjump"/>
          </p:cNvPr>
          <p:cNvPicPr preferRelativeResize="0"/>
          <p:nvPr/>
        </p:nvPicPr>
        <p:blipFill>
          <a:blip r:embed="rId12">
            <a:alphaModFix/>
          </a:blip>
          <a:stretch>
            <a:fillRect/>
          </a:stretch>
        </p:blipFill>
        <p:spPr>
          <a:xfrm>
            <a:off x="26513" y="9975"/>
            <a:ext cx="310475" cy="310475"/>
          </a:xfrm>
          <a:prstGeom prst="rect">
            <a:avLst/>
          </a:prstGeom>
          <a:noFill/>
          <a:ln>
            <a:noFill/>
          </a:ln>
        </p:spPr>
      </p:pic>
      <p:sp>
        <p:nvSpPr>
          <p:cNvPr id="578" name="Google Shape;578;p87"/>
          <p:cNvSpPr/>
          <p:nvPr/>
        </p:nvSpPr>
        <p:spPr>
          <a:xfrm>
            <a:off x="5764900" y="3501300"/>
            <a:ext cx="22525" cy="307950"/>
          </a:xfrm>
          <a:custGeom>
            <a:avLst/>
            <a:gdLst/>
            <a:ahLst/>
            <a:cxnLst/>
            <a:rect l="l" t="t" r="r" b="b"/>
            <a:pathLst>
              <a:path w="901" h="12318" extrusionOk="0">
                <a:moveTo>
                  <a:pt x="217" y="0"/>
                </a:moveTo>
                <a:cubicBezTo>
                  <a:pt x="325" y="1261"/>
                  <a:pt x="901" y="5511"/>
                  <a:pt x="865" y="7564"/>
                </a:cubicBezTo>
                <a:cubicBezTo>
                  <a:pt x="829" y="9617"/>
                  <a:pt x="144" y="11526"/>
                  <a:pt x="0" y="12318"/>
                </a:cubicBezTo>
              </a:path>
            </a:pathLst>
          </a:custGeom>
          <a:noFill/>
          <a:ln w="19050" cap="flat" cmpd="sng">
            <a:solidFill>
              <a:srgbClr val="000000"/>
            </a:solidFill>
            <a:prstDash val="dot"/>
            <a:round/>
            <a:headEnd type="none" w="med" len="med"/>
            <a:tailEnd type="none" w="med" len="med"/>
          </a:ln>
        </p:spPr>
      </p:sp>
      <p:sp>
        <p:nvSpPr>
          <p:cNvPr id="579" name="Google Shape;579;p87"/>
          <p:cNvSpPr txBox="1"/>
          <p:nvPr/>
        </p:nvSpPr>
        <p:spPr>
          <a:xfrm>
            <a:off x="4561075" y="3638725"/>
            <a:ext cx="2326200" cy="7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Significant impact on observed changes is coming from the transport patterns</a:t>
            </a:r>
            <a:endParaRPr sz="1200"/>
          </a:p>
        </p:txBody>
      </p:sp>
      <p:sp>
        <p:nvSpPr>
          <p:cNvPr id="580" name="Google Shape;580;p87"/>
          <p:cNvSpPr txBox="1"/>
          <p:nvPr/>
        </p:nvSpPr>
        <p:spPr>
          <a:xfrm>
            <a:off x="522475" y="3638725"/>
            <a:ext cx="3728100" cy="4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Observed </a:t>
            </a:r>
            <a:r>
              <a:rPr lang="en-US" sz="1200">
                <a:solidFill>
                  <a:srgbClr val="000000"/>
                </a:solidFill>
              </a:rPr>
              <a:t>O</a:t>
            </a:r>
            <a:r>
              <a:rPr lang="en-US" sz="1200" baseline="-25000">
                <a:solidFill>
                  <a:srgbClr val="000000"/>
                </a:solidFill>
              </a:rPr>
              <a:t>3 </a:t>
            </a:r>
            <a:r>
              <a:rPr lang="en-US" sz="1200">
                <a:solidFill>
                  <a:srgbClr val="000000"/>
                </a:solidFill>
              </a:rPr>
              <a:t>and NO</a:t>
            </a:r>
            <a:r>
              <a:rPr lang="en-US" sz="1200" baseline="-25000">
                <a:solidFill>
                  <a:srgbClr val="000000"/>
                </a:solidFill>
              </a:rPr>
              <a:t>2 </a:t>
            </a:r>
            <a:r>
              <a:rPr lang="en-US" sz="1200"/>
              <a:t>changes are similar in both SCIAMACHY measurements and TOMCAT model</a:t>
            </a:r>
            <a:endParaRPr sz="1200"/>
          </a:p>
        </p:txBody>
      </p:sp>
      <p:sp>
        <p:nvSpPr>
          <p:cNvPr id="581" name="Google Shape;581;p87"/>
          <p:cNvSpPr/>
          <p:nvPr/>
        </p:nvSpPr>
        <p:spPr>
          <a:xfrm>
            <a:off x="1302175" y="3512650"/>
            <a:ext cx="2296200" cy="202375"/>
          </a:xfrm>
          <a:custGeom>
            <a:avLst/>
            <a:gdLst/>
            <a:ahLst/>
            <a:cxnLst/>
            <a:rect l="l" t="t" r="r" b="b"/>
            <a:pathLst>
              <a:path w="91848" h="8095" extrusionOk="0">
                <a:moveTo>
                  <a:pt x="0" y="1513"/>
                </a:moveTo>
                <a:cubicBezTo>
                  <a:pt x="1297" y="1945"/>
                  <a:pt x="4250" y="3854"/>
                  <a:pt x="7780" y="4106"/>
                </a:cubicBezTo>
                <a:cubicBezTo>
                  <a:pt x="11310" y="4358"/>
                  <a:pt x="16641" y="3062"/>
                  <a:pt x="21179" y="3026"/>
                </a:cubicBezTo>
                <a:cubicBezTo>
                  <a:pt x="25717" y="2990"/>
                  <a:pt x="31228" y="3062"/>
                  <a:pt x="35010" y="3890"/>
                </a:cubicBezTo>
                <a:cubicBezTo>
                  <a:pt x="38792" y="4718"/>
                  <a:pt x="41746" y="7600"/>
                  <a:pt x="43871" y="7996"/>
                </a:cubicBezTo>
                <a:cubicBezTo>
                  <a:pt x="45996" y="8392"/>
                  <a:pt x="45456" y="6916"/>
                  <a:pt x="47761" y="6268"/>
                </a:cubicBezTo>
                <a:cubicBezTo>
                  <a:pt x="50066" y="5620"/>
                  <a:pt x="51939" y="4430"/>
                  <a:pt x="57702" y="4106"/>
                </a:cubicBezTo>
                <a:cubicBezTo>
                  <a:pt x="63465" y="3782"/>
                  <a:pt x="76648" y="5007"/>
                  <a:pt x="82339" y="4323"/>
                </a:cubicBezTo>
                <a:cubicBezTo>
                  <a:pt x="88030" y="3639"/>
                  <a:pt x="90263" y="721"/>
                  <a:pt x="91848" y="0"/>
                </a:cubicBezTo>
              </a:path>
            </a:pathLst>
          </a:custGeom>
          <a:noFill/>
          <a:ln w="19050" cap="flat" cmpd="sng">
            <a:solidFill>
              <a:srgbClr val="000000"/>
            </a:solidFill>
            <a:prstDash val="dot"/>
            <a:round/>
            <a:headEnd type="none" w="med" len="med"/>
            <a:tailEnd type="none" w="med" len="med"/>
          </a:ln>
        </p:spPr>
      </p:sp>
      <p:sp>
        <p:nvSpPr>
          <p:cNvPr id="582" name="Google Shape;582;p87"/>
          <p:cNvSpPr/>
          <p:nvPr/>
        </p:nvSpPr>
        <p:spPr>
          <a:xfrm>
            <a:off x="7974700" y="3501300"/>
            <a:ext cx="22525" cy="307950"/>
          </a:xfrm>
          <a:custGeom>
            <a:avLst/>
            <a:gdLst/>
            <a:ahLst/>
            <a:cxnLst/>
            <a:rect l="l" t="t" r="r" b="b"/>
            <a:pathLst>
              <a:path w="901" h="12318" extrusionOk="0">
                <a:moveTo>
                  <a:pt x="217" y="0"/>
                </a:moveTo>
                <a:cubicBezTo>
                  <a:pt x="325" y="1261"/>
                  <a:pt x="901" y="5511"/>
                  <a:pt x="865" y="7564"/>
                </a:cubicBezTo>
                <a:cubicBezTo>
                  <a:pt x="829" y="9617"/>
                  <a:pt x="144" y="11526"/>
                  <a:pt x="0" y="12318"/>
                </a:cubicBezTo>
              </a:path>
            </a:pathLst>
          </a:custGeom>
          <a:noFill/>
          <a:ln w="19050" cap="flat" cmpd="sng">
            <a:solidFill>
              <a:srgbClr val="000000"/>
            </a:solidFill>
            <a:prstDash val="dot"/>
            <a:round/>
            <a:headEnd type="none" w="med" len="med"/>
            <a:tailEnd type="none" w="med" len="med"/>
          </a:ln>
        </p:spPr>
      </p:sp>
      <p:sp>
        <p:nvSpPr>
          <p:cNvPr id="583" name="Google Shape;583;p87"/>
          <p:cNvSpPr txBox="1"/>
          <p:nvPr/>
        </p:nvSpPr>
        <p:spPr>
          <a:xfrm>
            <a:off x="6770875" y="3638725"/>
            <a:ext cx="2326200" cy="4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The impact of chemistry is not as significant</a:t>
            </a:r>
            <a:endParaRPr sz="1200"/>
          </a:p>
        </p:txBody>
      </p:sp>
      <p:sp>
        <p:nvSpPr>
          <p:cNvPr id="584" name="Google Shape;584;p87">
            <a:hlinkClick r:id="" action="ppaction://hlinkshowjump?jump=nextslide"/>
          </p:cNvPr>
          <p:cNvSpPr/>
          <p:nvPr/>
        </p:nvSpPr>
        <p:spPr>
          <a:xfrm>
            <a:off x="842027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Google Shape;585;p87">
            <a:hlinkClick r:id="" action="ppaction://hlinkshowjump?jump=previousslide"/>
          </p:cNvPr>
          <p:cNvSpPr/>
          <p:nvPr/>
        </p:nvSpPr>
        <p:spPr>
          <a:xfrm flipH="1">
            <a:off x="99325" y="4788200"/>
            <a:ext cx="308100" cy="220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Google Shape;586;p87"/>
          <p:cNvSpPr txBox="1"/>
          <p:nvPr/>
        </p:nvSpPr>
        <p:spPr>
          <a:xfrm>
            <a:off x="3071700" y="243925"/>
            <a:ext cx="5933700" cy="42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Full chemistry              Fixed source gases                 Fixed transport</a:t>
            </a:r>
            <a:endParaRPr/>
          </a:p>
        </p:txBody>
      </p:sp>
      <p:sp>
        <p:nvSpPr>
          <p:cNvPr id="587" name="Google Shape;587;p87"/>
          <p:cNvSpPr/>
          <p:nvPr/>
        </p:nvSpPr>
        <p:spPr>
          <a:xfrm>
            <a:off x="821650" y="0"/>
            <a:ext cx="14172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SCIAMACHY</a:t>
            </a:r>
            <a:endParaRPr sz="1800"/>
          </a:p>
        </p:txBody>
      </p:sp>
      <p:sp>
        <p:nvSpPr>
          <p:cNvPr id="588" name="Google Shape;588;p87"/>
          <p:cNvSpPr/>
          <p:nvPr/>
        </p:nvSpPr>
        <p:spPr>
          <a:xfrm>
            <a:off x="4896329" y="0"/>
            <a:ext cx="1158000" cy="307200"/>
          </a:xfrm>
          <a:prstGeom prst="rect">
            <a:avLst/>
          </a:prstGeom>
          <a:noFill/>
          <a:ln w="19050" cap="flat" cmpd="sng">
            <a:solidFill>
              <a:srgbClr val="FF0000"/>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strike="noStrike">
                <a:solidFill>
                  <a:srgbClr val="000000"/>
                </a:solidFill>
                <a:latin typeface="Arial"/>
                <a:ea typeface="Arial"/>
                <a:cs typeface="Arial"/>
                <a:sym typeface="Arial"/>
              </a:rPr>
              <a:t>TOMCAT</a:t>
            </a:r>
            <a:endParaRPr sz="1800"/>
          </a:p>
        </p:txBody>
      </p:sp>
      <p:sp>
        <p:nvSpPr>
          <p:cNvPr id="589" name="Google Shape;589;p87"/>
          <p:cNvSpPr txBox="1"/>
          <p:nvPr/>
        </p:nvSpPr>
        <p:spPr>
          <a:xfrm>
            <a:off x="76200" y="304800"/>
            <a:ext cx="515700" cy="444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solidFill>
                  <a:srgbClr val="FF0000"/>
                </a:solidFill>
                <a:uFill>
                  <a:noFill/>
                </a:uFill>
                <a:hlinkClick r:id="rId13" action="ppaction://hlinksldjump"/>
              </a:rPr>
              <a:t>II</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3793</Words>
  <Application>Microsoft Office PowerPoint</Application>
  <PresentationFormat>On-screen Show (16:9)</PresentationFormat>
  <Paragraphs>823</Paragraphs>
  <Slides>55</Slides>
  <Notes>55</Notes>
  <HiddenSlides>0</HiddenSlides>
  <MMClips>0</MMClips>
  <ScaleCrop>false</ScaleCrop>
  <HeadingPairs>
    <vt:vector size="4" baseType="variant">
      <vt:variant>
        <vt:lpstr>Theme</vt:lpstr>
      </vt:variant>
      <vt:variant>
        <vt:i4>6</vt:i4>
      </vt:variant>
      <vt:variant>
        <vt:lpstr>Slide Titles</vt:lpstr>
      </vt:variant>
      <vt:variant>
        <vt:i4>55</vt:i4>
      </vt:variant>
    </vt:vector>
  </HeadingPairs>
  <TitlesOfParts>
    <vt:vector size="61" baseType="lpstr">
      <vt:lpstr>Office Theme</vt:lpstr>
      <vt:lpstr>Office Theme</vt:lpstr>
      <vt:lpstr>Office Theme</vt:lpstr>
      <vt:lpstr>Office Theme</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What are the reasons of O3 negative trends in tropical mid-stratosphere during 2004-2012? </vt:lpstr>
      <vt:lpstr>Still have some questions?  There are some additional backup slides.</vt:lpstr>
      <vt:lpstr>SCIAMACHY</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Evgenia Galytska</cp:lastModifiedBy>
  <cp:revision>15</cp:revision>
  <dcterms:modified xsi:type="dcterms:W3CDTF">2018-09-15T11:21:22Z</dcterms:modified>
</cp:coreProperties>
</file>