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71" r:id="rId4"/>
    <p:sldId id="272" r:id="rId5"/>
    <p:sldId id="273" r:id="rId6"/>
    <p:sldId id="274" r:id="rId7"/>
    <p:sldId id="279" r:id="rId8"/>
    <p:sldId id="281" r:id="rId9"/>
    <p:sldId id="278" r:id="rId10"/>
    <p:sldId id="275" r:id="rId11"/>
    <p:sldId id="276" r:id="rId12"/>
    <p:sldId id="28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726"/>
    <a:srgbClr val="FD8008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054" autoAdjust="0"/>
  </p:normalViewPr>
  <p:slideViewPr>
    <p:cSldViewPr snapToGrid="0" snapToObjects="1">
      <p:cViewPr varScale="1">
        <p:scale>
          <a:sx n="114" d="100"/>
          <a:sy n="114" d="100"/>
        </p:scale>
        <p:origin x="-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99A1-F2FF-5344-B01D-F45E33720773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A59E-58FB-304B-8CB0-B8AD80754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5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99A1-F2FF-5344-B01D-F45E33720773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A59E-58FB-304B-8CB0-B8AD80754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4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99A1-F2FF-5344-B01D-F45E33720773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A59E-58FB-304B-8CB0-B8AD80754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99A1-F2FF-5344-B01D-F45E33720773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A59E-58FB-304B-8CB0-B8AD80754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1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99A1-F2FF-5344-B01D-F45E33720773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A59E-58FB-304B-8CB0-B8AD80754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1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99A1-F2FF-5344-B01D-F45E33720773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A59E-58FB-304B-8CB0-B8AD80754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99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99A1-F2FF-5344-B01D-F45E33720773}" type="datetimeFigureOut">
              <a:rPr lang="en-US" smtClean="0"/>
              <a:t>9/6/18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A59E-58FB-304B-8CB0-B8AD80754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0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99A1-F2FF-5344-B01D-F45E33720773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A59E-58FB-304B-8CB0-B8AD80754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9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99A1-F2FF-5344-B01D-F45E33720773}" type="datetimeFigureOut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A59E-58FB-304B-8CB0-B8AD80754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0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99A1-F2FF-5344-B01D-F45E33720773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A59E-58FB-304B-8CB0-B8AD80754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99A1-F2FF-5344-B01D-F45E33720773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A59E-58FB-304B-8CB0-B8AD80754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8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D99A1-F2FF-5344-B01D-F45E33720773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CA59E-58FB-304B-8CB0-B8AD80754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1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slide" Target="slide2.xml"/><Relationship Id="rId6" Type="http://schemas.openxmlformats.org/officeDocument/2006/relationships/slide" Target="slide10.xml"/><Relationship Id="rId7" Type="http://schemas.openxmlformats.org/officeDocument/2006/relationships/slide" Target="slide3.xml"/><Relationship Id="rId8" Type="http://schemas.openxmlformats.org/officeDocument/2006/relationships/slide" Target="slide5.xml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10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10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10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10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10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image" Target="../media/image7.png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10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10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10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10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_DSC0075.JPG"/>
          <p:cNvPicPr>
            <a:picLocks noChangeAspect="1"/>
          </p:cNvPicPr>
          <p:nvPr/>
        </p:nvPicPr>
        <p:blipFill rotWithShape="1">
          <a:blip r:embed="rId4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0936" r="3966"/>
          <a:stretch/>
        </p:blipFill>
        <p:spPr>
          <a:xfrm>
            <a:off x="0" y="1544258"/>
            <a:ext cx="9156330" cy="533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4425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Mapping mantle complexity in 4-D geodynamical models of circulation beneath migrating mid-ocean ridges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u="sng" dirty="0" smtClean="0"/>
              <a:t>Loes </a:t>
            </a:r>
            <a:r>
              <a:rPr lang="en-US" sz="2200" u="sng" dirty="0"/>
              <a:t>van Dam</a:t>
            </a:r>
            <a:r>
              <a:rPr lang="en-US" sz="2200" dirty="0"/>
              <a:t>, Christopher R. Kincaid, Robert A. Pockalny, R. Tucker </a:t>
            </a:r>
            <a:r>
              <a:rPr lang="en-US" sz="2200" dirty="0" smtClean="0"/>
              <a:t>Sylvia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University </a:t>
            </a:r>
            <a:r>
              <a:rPr lang="en-US" sz="1800" dirty="0"/>
              <a:t>of Rhode Island, Graduate School of </a:t>
            </a:r>
            <a:r>
              <a:rPr lang="en-US" sz="1800" dirty="0" smtClean="0"/>
              <a:t>Oceanography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9717" y="1800032"/>
            <a:ext cx="3281915" cy="4801315"/>
            <a:chOff x="357237" y="2129479"/>
            <a:chExt cx="3745154" cy="3765184"/>
          </a:xfrm>
        </p:grpSpPr>
        <p:sp>
          <p:nvSpPr>
            <p:cNvPr id="5" name="Rectangle 4"/>
            <p:cNvSpPr/>
            <p:nvPr/>
          </p:nvSpPr>
          <p:spPr>
            <a:xfrm>
              <a:off x="371309" y="2129479"/>
              <a:ext cx="3731082" cy="3765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Goal:</a:t>
              </a:r>
              <a:r>
                <a:rPr lang="en-US" dirty="0" smtClean="0"/>
                <a:t> better understand mantle source location for material erupted/emplaced at mid-ocean ridges</a:t>
              </a:r>
            </a:p>
            <a:p>
              <a:endParaRPr lang="en-US" dirty="0" smtClean="0"/>
            </a:p>
            <a:p>
              <a:r>
                <a:rPr lang="en-US" dirty="0">
                  <a:solidFill>
                    <a:srgbClr val="953735"/>
                  </a:solidFill>
                </a:rPr>
                <a:t>Method:</a:t>
              </a:r>
              <a:r>
                <a:rPr lang="en-US" dirty="0"/>
                <a:t> Ridge Zone Replicator (RZR</a:t>
              </a:r>
              <a:r>
                <a:rPr lang="en-US" dirty="0" smtClean="0"/>
                <a:t>) laboratory experiments, incorporating </a:t>
              </a:r>
              <a:r>
                <a:rPr lang="en-US" dirty="0"/>
                <a:t>realistic </a:t>
              </a:r>
              <a:r>
                <a:rPr lang="en-US" dirty="0" smtClean="0"/>
                <a:t>migration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Result:</a:t>
              </a:r>
              <a:r>
                <a:rPr lang="en-US" dirty="0" smtClean="0"/>
                <a:t> migration influences material pathlines in the mantle beneath ridges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Conclusion:</a:t>
              </a:r>
              <a:r>
                <a:rPr lang="en-US" dirty="0" smtClean="0"/>
                <a:t> mid-ocean ridges with high migration rates will draw material from shallower in the mantle</a:t>
              </a:r>
              <a:endParaRPr lang="en-US" dirty="0"/>
            </a:p>
          </p:txBody>
        </p:sp>
        <p:sp>
          <p:nvSpPr>
            <p:cNvPr id="3" name="Rectangle 2">
              <a:hlinkClick r:id="rId5" action="ppaction://hlinksldjump"/>
            </p:cNvPr>
            <p:cNvSpPr/>
            <p:nvPr/>
          </p:nvSpPr>
          <p:spPr>
            <a:xfrm>
              <a:off x="357237" y="214249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hlinkClick r:id="rId6" action="ppaction://hlinksldjump"/>
            </p:cNvPr>
            <p:cNvSpPr/>
            <p:nvPr/>
          </p:nvSpPr>
          <p:spPr>
            <a:xfrm>
              <a:off x="357237" y="492606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rId7" action="ppaction://hlinksldjump"/>
            </p:cNvPr>
            <p:cNvSpPr/>
            <p:nvPr/>
          </p:nvSpPr>
          <p:spPr>
            <a:xfrm>
              <a:off x="357237" y="3198491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rId8" action="ppaction://hlinksldjump"/>
            </p:cNvPr>
            <p:cNvSpPr/>
            <p:nvPr/>
          </p:nvSpPr>
          <p:spPr>
            <a:xfrm>
              <a:off x="357237" y="4062488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egu_ospp_label_yello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590" y="5553364"/>
            <a:ext cx="1095411" cy="1304636"/>
          </a:xfrm>
          <a:prstGeom prst="rect">
            <a:avLst/>
          </a:prstGeom>
        </p:spPr>
      </p:pic>
      <p:pic>
        <p:nvPicPr>
          <p:cNvPr id="12" name="Migration Example Movie EG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01743" y="1869302"/>
            <a:ext cx="3997192" cy="2248618"/>
          </a:xfrm>
          <a:prstGeom prst="rect">
            <a:avLst/>
          </a:prstGeom>
        </p:spPr>
      </p:pic>
      <p:grpSp>
        <p:nvGrpSpPr>
          <p:cNvPr id="7" name="Group 6"/>
          <p:cNvGrpSpPr>
            <a:grpSpLocks/>
          </p:cNvGrpSpPr>
          <p:nvPr/>
        </p:nvGrpSpPr>
        <p:grpSpPr>
          <a:xfrm>
            <a:off x="4390198" y="1846213"/>
            <a:ext cx="4027433" cy="2271708"/>
            <a:chOff x="590749" y="1430868"/>
            <a:chExt cx="8000939" cy="4923287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6718678" y="1444654"/>
              <a:ext cx="1850855" cy="888382"/>
            </a:xfrm>
            <a:prstGeom prst="line">
              <a:avLst/>
            </a:prstGeom>
            <a:ln>
              <a:solidFill>
                <a:schemeClr val="accent6">
                  <a:alpha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607635" y="1444654"/>
              <a:ext cx="1865155" cy="888382"/>
            </a:xfrm>
            <a:prstGeom prst="line">
              <a:avLst/>
            </a:prstGeom>
            <a:ln>
              <a:solidFill>
                <a:schemeClr val="accent6">
                  <a:alpha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2472790" y="2333033"/>
              <a:ext cx="4245888" cy="2978458"/>
            </a:xfrm>
            <a:prstGeom prst="rect">
              <a:avLst/>
            </a:prstGeom>
            <a:noFill/>
            <a:ln w="6350">
              <a:solidFill>
                <a:schemeClr val="accent6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0749" y="1430868"/>
              <a:ext cx="7991878" cy="4910328"/>
            </a:xfrm>
            <a:prstGeom prst="rect">
              <a:avLst/>
            </a:prstGeom>
            <a:noFill/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718678" y="5311491"/>
              <a:ext cx="1873010" cy="1042664"/>
            </a:xfrm>
            <a:prstGeom prst="line">
              <a:avLst/>
            </a:prstGeom>
            <a:ln>
              <a:solidFill>
                <a:schemeClr val="accent6">
                  <a:alpha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07637" y="5311491"/>
              <a:ext cx="1865153" cy="1042664"/>
            </a:xfrm>
            <a:prstGeom prst="line">
              <a:avLst/>
            </a:prstGeom>
            <a:ln>
              <a:solidFill>
                <a:schemeClr val="accent6">
                  <a:alpha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>
            <a:grpSpLocks noChangeAspect="1"/>
          </p:cNvGrpSpPr>
          <p:nvPr/>
        </p:nvGrpSpPr>
        <p:grpSpPr>
          <a:xfrm>
            <a:off x="3743951" y="3717922"/>
            <a:ext cx="4247004" cy="2850805"/>
            <a:chOff x="3295918" y="1187850"/>
            <a:chExt cx="5978237" cy="4012897"/>
          </a:xfrm>
        </p:grpSpPr>
        <p:grpSp>
          <p:nvGrpSpPr>
            <p:cNvPr id="58" name="Group 57"/>
            <p:cNvGrpSpPr>
              <a:grpSpLocks noChangeAspect="1"/>
            </p:cNvGrpSpPr>
            <p:nvPr/>
          </p:nvGrpSpPr>
          <p:grpSpPr>
            <a:xfrm>
              <a:off x="4178107" y="2181202"/>
              <a:ext cx="4250323" cy="3019545"/>
              <a:chOff x="5593491" y="1944381"/>
              <a:chExt cx="2306298" cy="1638456"/>
            </a:xfrm>
          </p:grpSpPr>
          <p:cxnSp>
            <p:nvCxnSpPr>
              <p:cNvPr id="59" name="Straight Arrow Connector 58"/>
              <p:cNvCxnSpPr/>
              <p:nvPr/>
            </p:nvCxnSpPr>
            <p:spPr>
              <a:xfrm>
                <a:off x="6772357" y="1947745"/>
                <a:ext cx="335677" cy="0"/>
              </a:xfrm>
              <a:prstGeom prst="straightConnector1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rot="10800000">
                <a:off x="6366557" y="1944381"/>
                <a:ext cx="337395" cy="0"/>
              </a:xfrm>
              <a:prstGeom prst="straightConnector1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5602021" y="2111859"/>
                <a:ext cx="2286000" cy="147097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/>
              <p:cNvCxnSpPr>
                <a:stCxn id="61" idx="0"/>
                <a:endCxn id="61" idx="2"/>
              </p:cNvCxnSpPr>
              <p:nvPr/>
            </p:nvCxnSpPr>
            <p:spPr>
              <a:xfrm>
                <a:off x="6745021" y="2111859"/>
                <a:ext cx="0" cy="147097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/>
              <p:cNvGrpSpPr/>
              <p:nvPr/>
            </p:nvGrpSpPr>
            <p:grpSpPr>
              <a:xfrm>
                <a:off x="5593491" y="1961162"/>
                <a:ext cx="2306298" cy="320040"/>
                <a:chOff x="448670" y="1769892"/>
                <a:chExt cx="2306298" cy="252097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99301" y="1769892"/>
                  <a:ext cx="1155667" cy="248472"/>
                  <a:chOff x="7846516" y="150914"/>
                  <a:chExt cx="1155667" cy="248472"/>
                </a:xfrm>
              </p:grpSpPr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7846516" y="274638"/>
                    <a:ext cx="114739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Arc 70"/>
                  <p:cNvSpPr/>
                  <p:nvPr/>
                </p:nvSpPr>
                <p:spPr>
                  <a:xfrm rot="10800000">
                    <a:off x="7854790" y="150914"/>
                    <a:ext cx="1147393" cy="233362"/>
                  </a:xfrm>
                  <a:prstGeom prst="arc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72" name="Straight Connector 71"/>
                  <p:cNvCxnSpPr>
                    <a:stCxn id="71" idx="0"/>
                  </p:cNvCxnSpPr>
                  <p:nvPr/>
                </p:nvCxnSpPr>
                <p:spPr>
                  <a:xfrm>
                    <a:off x="8428486" y="384276"/>
                    <a:ext cx="565423" cy="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8989772" y="262226"/>
                    <a:ext cx="0" cy="13716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" name="Group 64"/>
                <p:cNvGrpSpPr/>
                <p:nvPr/>
              </p:nvGrpSpPr>
              <p:grpSpPr>
                <a:xfrm>
                  <a:off x="448670" y="1773517"/>
                  <a:ext cx="1155667" cy="248472"/>
                  <a:chOff x="7846516" y="150914"/>
                  <a:chExt cx="1155667" cy="248472"/>
                </a:xfrm>
                <a:scene3d>
                  <a:camera prst="orthographicFront">
                    <a:rot lat="0" lon="10800000" rev="0"/>
                  </a:camera>
                  <a:lightRig rig="threePt" dir="t"/>
                </a:scene3d>
              </p:grpSpPr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7846516" y="274638"/>
                    <a:ext cx="114739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  <a:sp3d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Arc 66"/>
                  <p:cNvSpPr/>
                  <p:nvPr/>
                </p:nvSpPr>
                <p:spPr>
                  <a:xfrm rot="10800000">
                    <a:off x="7854790" y="150914"/>
                    <a:ext cx="1147393" cy="233362"/>
                  </a:xfrm>
                  <a:prstGeom prst="arc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  <a:sp3d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68" name="Straight Connector 67"/>
                  <p:cNvCxnSpPr>
                    <a:stCxn id="67" idx="0"/>
                  </p:cNvCxnSpPr>
                  <p:nvPr/>
                </p:nvCxnSpPr>
                <p:spPr>
                  <a:xfrm>
                    <a:off x="8428486" y="384276"/>
                    <a:ext cx="565423" cy="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  <a:sp3d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8989772" y="262226"/>
                    <a:ext cx="0" cy="13716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  <a:sp3d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74" name="Group 73"/>
            <p:cNvGrpSpPr/>
            <p:nvPr/>
          </p:nvGrpSpPr>
          <p:grpSpPr>
            <a:xfrm>
              <a:off x="3295918" y="1187850"/>
              <a:ext cx="5978237" cy="3658074"/>
              <a:chOff x="3318682" y="1862484"/>
              <a:chExt cx="5978237" cy="3658074"/>
            </a:xfrm>
          </p:grpSpPr>
          <p:sp>
            <p:nvSpPr>
              <p:cNvPr id="75" name="Arc 74"/>
              <p:cNvSpPr>
                <a:spLocks/>
              </p:cNvSpPr>
              <p:nvPr/>
            </p:nvSpPr>
            <p:spPr>
              <a:xfrm rot="5400000">
                <a:off x="2861482" y="2320158"/>
                <a:ext cx="3657600" cy="2743200"/>
              </a:xfrm>
              <a:prstGeom prst="arc">
                <a:avLst/>
              </a:prstGeom>
              <a:ln>
                <a:solidFill>
                  <a:schemeClr val="accent6"/>
                </a:solidFill>
                <a:head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c 75"/>
              <p:cNvSpPr>
                <a:spLocks/>
              </p:cNvSpPr>
              <p:nvPr/>
            </p:nvSpPr>
            <p:spPr>
              <a:xfrm rot="16200000" flipH="1">
                <a:off x="6096519" y="2319684"/>
                <a:ext cx="3657600" cy="2743200"/>
              </a:xfrm>
              <a:prstGeom prst="arc">
                <a:avLst/>
              </a:prstGeom>
              <a:ln>
                <a:solidFill>
                  <a:schemeClr val="accent6"/>
                </a:solidFill>
                <a:head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7" name="Curved Connector 76"/>
            <p:cNvCxnSpPr/>
            <p:nvPr/>
          </p:nvCxnSpPr>
          <p:spPr>
            <a:xfrm flipV="1">
              <a:off x="4660192" y="3117043"/>
              <a:ext cx="3236899" cy="914400"/>
            </a:xfrm>
            <a:prstGeom prst="curvedConnector3">
              <a:avLst>
                <a:gd name="adj1" fmla="val 50357"/>
              </a:avLst>
            </a:prstGeom>
            <a:ln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4374266" y="2525049"/>
            <a:ext cx="307777" cy="833568"/>
            <a:chOff x="395105" y="4596819"/>
            <a:chExt cx="307777" cy="833568"/>
          </a:xfrm>
        </p:grpSpPr>
        <p:sp>
          <p:nvSpPr>
            <p:cNvPr id="81" name="TextBox 80"/>
            <p:cNvSpPr txBox="1"/>
            <p:nvPr/>
          </p:nvSpPr>
          <p:spPr>
            <a:xfrm rot="16200000">
              <a:off x="232372" y="4759552"/>
              <a:ext cx="633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Depth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rot="5400000">
              <a:off x="444355" y="5316087"/>
              <a:ext cx="2286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6607392" y="1828168"/>
            <a:ext cx="1283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Tectonic Plates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826798" y="2209315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Mantle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91" name="Group 90"/>
          <p:cNvGrpSpPr>
            <a:grpSpLocks noChangeAspect="1"/>
          </p:cNvGrpSpPr>
          <p:nvPr/>
        </p:nvGrpSpPr>
        <p:grpSpPr>
          <a:xfrm>
            <a:off x="6012861" y="1557587"/>
            <a:ext cx="474510" cy="228599"/>
            <a:chOff x="7295497" y="4310700"/>
            <a:chExt cx="1902554" cy="916569"/>
          </a:xfrm>
        </p:grpSpPr>
        <p:sp>
          <p:nvSpPr>
            <p:cNvPr id="85" name="Arc 84"/>
            <p:cNvSpPr/>
            <p:nvPr/>
          </p:nvSpPr>
          <p:spPr>
            <a:xfrm rot="5400000">
              <a:off x="7295497" y="4310700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c 85"/>
            <p:cNvSpPr/>
            <p:nvPr/>
          </p:nvSpPr>
          <p:spPr>
            <a:xfrm rot="16200000" flipH="1">
              <a:off x="8283651" y="4312869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8249016" y="4521168"/>
              <a:ext cx="0" cy="1832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8320601" y="4546573"/>
              <a:ext cx="91440" cy="1371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 flipV="1">
              <a:off x="8092016" y="4571978"/>
              <a:ext cx="91440" cy="1371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17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_DSC0075.JPG"/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0936" r="3966"/>
          <a:stretch/>
        </p:blipFill>
        <p:spPr>
          <a:xfrm>
            <a:off x="0" y="1544258"/>
            <a:ext cx="9156330" cy="533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4425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Mapping mantle complexity in 4-D geodynamical models of circulation beneath migrating mid-ocean ridges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u="sng" dirty="0" smtClean="0"/>
              <a:t>Loes </a:t>
            </a:r>
            <a:r>
              <a:rPr lang="en-US" sz="2200" u="sng" dirty="0"/>
              <a:t>van Dam</a:t>
            </a:r>
            <a:r>
              <a:rPr lang="en-US" sz="2200" dirty="0"/>
              <a:t>, Christopher R. Kincaid, Robert A. Pockalny, R. Tucker </a:t>
            </a:r>
            <a:r>
              <a:rPr lang="en-US" sz="2200" dirty="0" smtClean="0"/>
              <a:t>Sylvia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University </a:t>
            </a:r>
            <a:r>
              <a:rPr lang="en-US" sz="1800" dirty="0"/>
              <a:t>of Rhode Island, Graduate School of </a:t>
            </a:r>
            <a:r>
              <a:rPr lang="en-US" sz="1800" dirty="0" smtClean="0"/>
              <a:t>Oceanography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9717" y="1800032"/>
            <a:ext cx="3281915" cy="4801315"/>
            <a:chOff x="357237" y="2129479"/>
            <a:chExt cx="3745154" cy="3765184"/>
          </a:xfrm>
        </p:grpSpPr>
        <p:sp>
          <p:nvSpPr>
            <p:cNvPr id="5" name="Rectangle 4"/>
            <p:cNvSpPr/>
            <p:nvPr/>
          </p:nvSpPr>
          <p:spPr>
            <a:xfrm>
              <a:off x="371309" y="2129479"/>
              <a:ext cx="3731082" cy="3765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Goal:</a:t>
              </a:r>
              <a:r>
                <a:rPr lang="en-US" dirty="0" smtClean="0"/>
                <a:t> better understand mantle source location for material erupted/emplaced at mid-ocean ridges</a:t>
              </a:r>
            </a:p>
            <a:p>
              <a:endParaRPr lang="en-US" dirty="0" smtClean="0"/>
            </a:p>
            <a:p>
              <a:r>
                <a:rPr lang="en-US" dirty="0">
                  <a:solidFill>
                    <a:srgbClr val="953735"/>
                  </a:solidFill>
                </a:rPr>
                <a:t>Method:</a:t>
              </a:r>
              <a:r>
                <a:rPr lang="en-US" dirty="0"/>
                <a:t> Ridge Zone Replicator (RZR</a:t>
              </a:r>
              <a:r>
                <a:rPr lang="en-US" dirty="0" smtClean="0"/>
                <a:t>) laboratory experiments, incorporating </a:t>
              </a:r>
              <a:r>
                <a:rPr lang="en-US" dirty="0"/>
                <a:t>realistic </a:t>
              </a:r>
              <a:r>
                <a:rPr lang="en-US" dirty="0" smtClean="0"/>
                <a:t>migration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FF0000"/>
                  </a:solidFill>
                </a:rPr>
                <a:t>Result: </a:t>
              </a:r>
              <a:r>
                <a:rPr lang="en-US" dirty="0" smtClean="0"/>
                <a:t>migration influences material pathlines in the mantle beneath ridges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FF0000"/>
                  </a:solidFill>
                </a:rPr>
                <a:t>Conclusion: </a:t>
              </a:r>
              <a:r>
                <a:rPr lang="en-US" dirty="0" smtClean="0"/>
                <a:t>mid-ocean ridges with high migration rates will draw material from shallower in the mantle</a:t>
              </a:r>
              <a:endParaRPr lang="en-US" dirty="0"/>
            </a:p>
          </p:txBody>
        </p:sp>
        <p:sp>
          <p:nvSpPr>
            <p:cNvPr id="3" name="Rectangle 2">
              <a:hlinkClick r:id="rId3" action="ppaction://hlinksldjump"/>
            </p:cNvPr>
            <p:cNvSpPr/>
            <p:nvPr/>
          </p:nvSpPr>
          <p:spPr>
            <a:xfrm>
              <a:off x="357237" y="214249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hlinkClick r:id="rId4" action="ppaction://hlinksldjump"/>
            </p:cNvPr>
            <p:cNvSpPr/>
            <p:nvPr/>
          </p:nvSpPr>
          <p:spPr>
            <a:xfrm>
              <a:off x="357237" y="4926060"/>
              <a:ext cx="3660732" cy="9321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357237" y="3198491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rId6" action="ppaction://hlinksldjump"/>
            </p:cNvPr>
            <p:cNvSpPr/>
            <p:nvPr/>
          </p:nvSpPr>
          <p:spPr>
            <a:xfrm>
              <a:off x="357237" y="4062488"/>
              <a:ext cx="3660732" cy="7529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Content Placeholder 7" descr="upwellingdept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8" r="-4858"/>
          <a:stretch>
            <a:fillRect/>
          </a:stretch>
        </p:blipFill>
        <p:spPr>
          <a:xfrm>
            <a:off x="3427652" y="1812366"/>
            <a:ext cx="5674617" cy="31208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59909" y="4933187"/>
            <a:ext cx="52077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At high migration rates, material that reaches the ridge axis comes from shallower inside the mantle than for low migration rates or stationary ridges. Horizontal velocities are relatively high.</a:t>
            </a:r>
          </a:p>
        </p:txBody>
      </p:sp>
      <p:sp>
        <p:nvSpPr>
          <p:cNvPr id="17" name="Action Button: Home 16">
            <a:hlinkClick r:id="" action="ppaction://hlinkshowjump?jump=firstslide" highlightClick="1"/>
          </p:cNvPr>
          <p:cNvSpPr/>
          <p:nvPr/>
        </p:nvSpPr>
        <p:spPr>
          <a:xfrm>
            <a:off x="8641405" y="6343075"/>
            <a:ext cx="457200" cy="457200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91879" y="3745135"/>
            <a:ext cx="1312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“parcel’s” lateral distance from axis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_DSC0075.JPG"/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0936" r="3966"/>
          <a:stretch/>
        </p:blipFill>
        <p:spPr>
          <a:xfrm>
            <a:off x="0" y="1544258"/>
            <a:ext cx="9156330" cy="533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4425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Mapping mantle complexity in 4-D geodynamical models of circulation beneath migrating mid-ocean ridges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u="sng" dirty="0" smtClean="0"/>
              <a:t>Loes </a:t>
            </a:r>
            <a:r>
              <a:rPr lang="en-US" sz="2200" u="sng" dirty="0"/>
              <a:t>van Dam</a:t>
            </a:r>
            <a:r>
              <a:rPr lang="en-US" sz="2200" dirty="0"/>
              <a:t>, Christopher R. Kincaid, Robert A. Pockalny, R. Tucker </a:t>
            </a:r>
            <a:r>
              <a:rPr lang="en-US" sz="2200" dirty="0" smtClean="0"/>
              <a:t>Sylvia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University </a:t>
            </a:r>
            <a:r>
              <a:rPr lang="en-US" sz="1800" dirty="0"/>
              <a:t>of Rhode Island, Graduate School of </a:t>
            </a:r>
            <a:r>
              <a:rPr lang="en-US" sz="1800" dirty="0" smtClean="0"/>
              <a:t>Oceanography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9717" y="1800032"/>
            <a:ext cx="3281915" cy="4801315"/>
            <a:chOff x="357237" y="2129479"/>
            <a:chExt cx="3745154" cy="3765184"/>
          </a:xfrm>
        </p:grpSpPr>
        <p:sp>
          <p:nvSpPr>
            <p:cNvPr id="5" name="Rectangle 4"/>
            <p:cNvSpPr/>
            <p:nvPr/>
          </p:nvSpPr>
          <p:spPr>
            <a:xfrm>
              <a:off x="371309" y="2129479"/>
              <a:ext cx="3731082" cy="3765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Goal:</a:t>
              </a:r>
              <a:r>
                <a:rPr lang="en-US" dirty="0" smtClean="0"/>
                <a:t> better understand mantle source location for material erupted/emplaced at mid-ocean ridges</a:t>
              </a:r>
            </a:p>
            <a:p>
              <a:endParaRPr lang="en-US" dirty="0" smtClean="0"/>
            </a:p>
            <a:p>
              <a:r>
                <a:rPr lang="en-US" dirty="0">
                  <a:solidFill>
                    <a:srgbClr val="953735"/>
                  </a:solidFill>
                </a:rPr>
                <a:t>Method:</a:t>
              </a:r>
              <a:r>
                <a:rPr lang="en-US" dirty="0"/>
                <a:t> Ridge Zone Replicator (RZR</a:t>
              </a:r>
              <a:r>
                <a:rPr lang="en-US" dirty="0" smtClean="0"/>
                <a:t>) laboratory experiments, incorporating </a:t>
              </a:r>
              <a:r>
                <a:rPr lang="en-US" dirty="0"/>
                <a:t>realistic </a:t>
              </a:r>
              <a:r>
                <a:rPr lang="en-US" dirty="0" smtClean="0"/>
                <a:t>migration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Result:</a:t>
              </a:r>
              <a:r>
                <a:rPr lang="en-US" dirty="0" smtClean="0"/>
                <a:t> migration influences material pathlines in the mantle beneath ridges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FF0000"/>
                  </a:solidFill>
                </a:rPr>
                <a:t>Conclusion: </a:t>
              </a:r>
              <a:r>
                <a:rPr lang="en-US" dirty="0" smtClean="0"/>
                <a:t>mid-ocean ridges with high migration rates will draw material from shallower in the mantle</a:t>
              </a:r>
              <a:endParaRPr lang="en-US" dirty="0"/>
            </a:p>
          </p:txBody>
        </p:sp>
        <p:sp>
          <p:nvSpPr>
            <p:cNvPr id="3" name="Rectangle 2">
              <a:hlinkClick r:id="rId3" action="ppaction://hlinksldjump"/>
            </p:cNvPr>
            <p:cNvSpPr/>
            <p:nvPr/>
          </p:nvSpPr>
          <p:spPr>
            <a:xfrm>
              <a:off x="357237" y="214249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hlinkClick r:id="rId4" action="ppaction://hlinksldjump"/>
            </p:cNvPr>
            <p:cNvSpPr/>
            <p:nvPr/>
          </p:nvSpPr>
          <p:spPr>
            <a:xfrm>
              <a:off x="357237" y="4926060"/>
              <a:ext cx="3660732" cy="9321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357237" y="3198491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rId6" action="ppaction://hlinksldjump"/>
            </p:cNvPr>
            <p:cNvSpPr/>
            <p:nvPr/>
          </p:nvSpPr>
          <p:spPr>
            <a:xfrm>
              <a:off x="357237" y="4062488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931014" y="2818595"/>
            <a:ext cx="2016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Implications for geochemical understanding of the mantle origin of mid-ocean ridge rocks. (Modified from </a:t>
            </a:r>
            <a:r>
              <a:rPr lang="en-US" sz="2000" dirty="0" err="1" smtClean="0">
                <a:solidFill>
                  <a:srgbClr val="FFFFFF"/>
                </a:solidFill>
              </a:rPr>
              <a:t>Turcotte</a:t>
            </a:r>
            <a:r>
              <a:rPr lang="en-US" sz="2000" dirty="0" smtClean="0">
                <a:solidFill>
                  <a:srgbClr val="FFFFFF"/>
                </a:solidFill>
              </a:rPr>
              <a:t> and Schubert, 1982.)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75979" y="2437610"/>
            <a:ext cx="3647565" cy="3589095"/>
            <a:chOff x="3675979" y="1871905"/>
            <a:chExt cx="3647565" cy="3589095"/>
          </a:xfrm>
        </p:grpSpPr>
        <p:pic>
          <p:nvPicPr>
            <p:cNvPr id="13" name="Content Placeholder 3" descr="Screen Shot 2018-04-12 at 2.46.01 P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" r="-348" b="20700"/>
            <a:stretch/>
          </p:blipFill>
          <p:spPr>
            <a:xfrm>
              <a:off x="3675979" y="1871905"/>
              <a:ext cx="3255035" cy="3589095"/>
            </a:xfrm>
            <a:prstGeom prst="rect">
              <a:avLst/>
            </a:prstGeom>
          </p:spPr>
        </p:pic>
        <p:sp>
          <p:nvSpPr>
            <p:cNvPr id="15" name="5-Point Star 14"/>
            <p:cNvSpPr/>
            <p:nvPr/>
          </p:nvSpPr>
          <p:spPr>
            <a:xfrm>
              <a:off x="6070602" y="4013291"/>
              <a:ext cx="228600" cy="228600"/>
            </a:xfrm>
            <a:prstGeom prst="star5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334004" y="2700634"/>
              <a:ext cx="228600" cy="228600"/>
            </a:xfrm>
            <a:prstGeom prst="star5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95470" y="4184166"/>
              <a:ext cx="24154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6">
                      <a:lumMod val="50000"/>
                    </a:schemeClr>
                  </a:solidFill>
                </a:rPr>
                <a:t>Stationary Ridge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08096" y="2398680"/>
              <a:ext cx="24154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5">
                      <a:lumMod val="50000"/>
                    </a:schemeClr>
                  </a:solidFill>
                </a:rPr>
                <a:t>Migrating Ridge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Action Button: Home 21">
            <a:hlinkClick r:id="" action="ppaction://hlinkshowjump?jump=firstslide" highlightClick="1"/>
          </p:cNvPr>
          <p:cNvSpPr/>
          <p:nvPr/>
        </p:nvSpPr>
        <p:spPr>
          <a:xfrm>
            <a:off x="8641405" y="6343075"/>
            <a:ext cx="457200" cy="457200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05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4425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Mapping mantle complexity in 4-D geodynamical models of circulation beneath migrating mid-ocean ridges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u="sng" dirty="0" smtClean="0"/>
              <a:t>Loes </a:t>
            </a:r>
            <a:r>
              <a:rPr lang="en-US" sz="2200" u="sng" dirty="0"/>
              <a:t>van Dam</a:t>
            </a:r>
            <a:r>
              <a:rPr lang="en-US" sz="2200" dirty="0"/>
              <a:t>, Christopher R. Kincaid, Robert A. Pockalny, R. Tucker </a:t>
            </a:r>
            <a:r>
              <a:rPr lang="en-US" sz="2200" dirty="0" smtClean="0"/>
              <a:t>Sylvia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University </a:t>
            </a:r>
            <a:r>
              <a:rPr lang="en-US" sz="1800" dirty="0"/>
              <a:t>of Rhode Island, Graduate School of </a:t>
            </a:r>
            <a:r>
              <a:rPr lang="en-US" sz="1800" dirty="0" smtClean="0"/>
              <a:t>Oceanography</a:t>
            </a:r>
            <a:endParaRPr lang="en-US" sz="2800" dirty="0"/>
          </a:p>
        </p:txBody>
      </p:sp>
      <p:pic>
        <p:nvPicPr>
          <p:cNvPr id="12" name="stationary transform offs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rcRect l="7437" t="13721" r="21144" b="15103"/>
          <a:stretch/>
        </p:blipFill>
        <p:spPr>
          <a:xfrm>
            <a:off x="346023" y="1639455"/>
            <a:ext cx="8465175" cy="4745736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 rot="5400000">
            <a:off x="3872948" y="-2721462"/>
            <a:ext cx="1402369" cy="10178825"/>
          </a:xfrm>
          <a:prstGeom prst="leftBrace">
            <a:avLst>
              <a:gd name="adj1" fmla="val 63723"/>
              <a:gd name="adj2" fmla="val 50000"/>
            </a:avLst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196184" y="1978523"/>
            <a:ext cx="159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Tectonic Plates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5118" y="2347855"/>
            <a:ext cx="85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Mantle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57140" y="2514671"/>
            <a:ext cx="369332" cy="1108927"/>
            <a:chOff x="364329" y="4532736"/>
            <a:chExt cx="369332" cy="1108927"/>
          </a:xfrm>
        </p:grpSpPr>
        <p:sp>
          <p:nvSpPr>
            <p:cNvPr id="20" name="TextBox 19"/>
            <p:cNvSpPr txBox="1"/>
            <p:nvPr/>
          </p:nvSpPr>
          <p:spPr>
            <a:xfrm rot="16200000">
              <a:off x="168290" y="4728775"/>
              <a:ext cx="761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Depth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5400000">
              <a:off x="384897" y="5467905"/>
              <a:ext cx="347517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64329" y="5290123"/>
            <a:ext cx="8429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SNEAK PREVIEW: </a:t>
            </a:r>
            <a:r>
              <a:rPr lang="en-US" sz="1600" dirty="0" smtClean="0">
                <a:solidFill>
                  <a:srgbClr val="FFFFFF"/>
                </a:solidFill>
              </a:rPr>
              <a:t>Time-lapse movie of an experiment, viewed from the side of the tank. A sheet of light is focused on a transform offset. The ridge is stationary and the spreading rate is 6 cm/yr equivalent. </a:t>
            </a:r>
            <a:r>
              <a:rPr lang="en-US" sz="1600" dirty="0" smtClean="0">
                <a:solidFill>
                  <a:srgbClr val="FFFFFF"/>
                </a:solidFill>
              </a:rPr>
              <a:t>Lateral flow is enhanced beneath the offset, </a:t>
            </a:r>
            <a:r>
              <a:rPr lang="en-US" sz="1600" dirty="0" smtClean="0">
                <a:solidFill>
                  <a:srgbClr val="FFFFFF"/>
                </a:solidFill>
              </a:rPr>
              <a:t>such that material travels </a:t>
            </a:r>
            <a:r>
              <a:rPr lang="en-US" sz="1600" dirty="0" smtClean="0">
                <a:solidFill>
                  <a:srgbClr val="FFFFFF"/>
                </a:solidFill>
              </a:rPr>
              <a:t>large distances </a:t>
            </a:r>
            <a:r>
              <a:rPr lang="en-US" sz="1600" dirty="0" smtClean="0">
                <a:solidFill>
                  <a:srgbClr val="FFFFFF"/>
                </a:solidFill>
              </a:rPr>
              <a:t>before </a:t>
            </a:r>
            <a:r>
              <a:rPr lang="en-US" sz="1600" dirty="0" smtClean="0">
                <a:solidFill>
                  <a:srgbClr val="FFFFFF"/>
                </a:solidFill>
              </a:rPr>
              <a:t>ascending.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  <p:sp>
        <p:nvSpPr>
          <p:cNvPr id="26" name="Action Button: Home 25">
            <a:hlinkClick r:id="" action="ppaction://hlinkshowjump?jump=firstslide" highlightClick="1"/>
          </p:cNvPr>
          <p:cNvSpPr/>
          <p:nvPr/>
        </p:nvSpPr>
        <p:spPr>
          <a:xfrm>
            <a:off x="8641405" y="6343075"/>
            <a:ext cx="457200" cy="457200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7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_DSC0075.JPG"/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0936" r="3966"/>
          <a:stretch/>
        </p:blipFill>
        <p:spPr>
          <a:xfrm>
            <a:off x="0" y="1544258"/>
            <a:ext cx="9156330" cy="533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4425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Mapping mantle complexity in 4-D geodynamical models of circulation beneath migrating mid-ocean ridges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u="sng" dirty="0" smtClean="0"/>
              <a:t>Loes </a:t>
            </a:r>
            <a:r>
              <a:rPr lang="en-US" sz="2200" u="sng" dirty="0"/>
              <a:t>van Dam</a:t>
            </a:r>
            <a:r>
              <a:rPr lang="en-US" sz="2200" dirty="0"/>
              <a:t>, Christopher R. Kincaid, Robert A. Pockalny, R. Tucker </a:t>
            </a:r>
            <a:r>
              <a:rPr lang="en-US" sz="2200" dirty="0" smtClean="0"/>
              <a:t>Sylvia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University </a:t>
            </a:r>
            <a:r>
              <a:rPr lang="en-US" sz="1800" dirty="0"/>
              <a:t>of Rhode Island, Graduate School of </a:t>
            </a:r>
            <a:r>
              <a:rPr lang="en-US" sz="1800" dirty="0" smtClean="0"/>
              <a:t>Oceanography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9717" y="1800032"/>
            <a:ext cx="3281915" cy="4801315"/>
            <a:chOff x="357237" y="2129479"/>
            <a:chExt cx="3745154" cy="3765184"/>
          </a:xfrm>
        </p:grpSpPr>
        <p:sp>
          <p:nvSpPr>
            <p:cNvPr id="5" name="Rectangle 4">
              <a:hlinkClick r:id="rId3" action="ppaction://hlinksldjump"/>
            </p:cNvPr>
            <p:cNvSpPr/>
            <p:nvPr/>
          </p:nvSpPr>
          <p:spPr>
            <a:xfrm>
              <a:off x="371309" y="2129479"/>
              <a:ext cx="3731082" cy="3765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Goal: </a:t>
              </a:r>
              <a:r>
                <a:rPr lang="en-US" dirty="0" smtClean="0"/>
                <a:t>better understand mantle source location for material erupted/emplaced at mid-ocean ridges</a:t>
              </a:r>
            </a:p>
            <a:p>
              <a:endParaRPr lang="en-US" dirty="0" smtClean="0"/>
            </a:p>
            <a:p>
              <a:r>
                <a:rPr lang="en-US" dirty="0">
                  <a:solidFill>
                    <a:srgbClr val="953735"/>
                  </a:solidFill>
                </a:rPr>
                <a:t>Method:</a:t>
              </a:r>
              <a:r>
                <a:rPr lang="en-US" dirty="0"/>
                <a:t> Ridge Zone Replicator (RZR</a:t>
              </a:r>
              <a:r>
                <a:rPr lang="en-US" dirty="0" smtClean="0"/>
                <a:t>) laboratory experiments, incorporating </a:t>
              </a:r>
              <a:r>
                <a:rPr lang="en-US" dirty="0"/>
                <a:t>realistic </a:t>
              </a:r>
              <a:r>
                <a:rPr lang="en-US" dirty="0" smtClean="0"/>
                <a:t>migration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Result:</a:t>
              </a:r>
              <a:r>
                <a:rPr lang="en-US" dirty="0" smtClean="0"/>
                <a:t> migration influences material pathlines in the mantle beneath ridges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Conclusion:</a:t>
              </a:r>
              <a:r>
                <a:rPr lang="en-US" dirty="0" smtClean="0"/>
                <a:t> mid-ocean ridges with high migration rates will draw material from shallower in the mantle</a:t>
              </a:r>
              <a:endParaRPr lang="en-US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57237" y="2142490"/>
              <a:ext cx="3660732" cy="9321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Rectangle 5">
              <a:hlinkClick r:id="rId4" action="ppaction://hlinksldjump"/>
            </p:cNvPr>
            <p:cNvSpPr/>
            <p:nvPr/>
          </p:nvSpPr>
          <p:spPr>
            <a:xfrm>
              <a:off x="357237" y="492606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357237" y="3198491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rId6" action="ppaction://hlinksldjump"/>
            </p:cNvPr>
            <p:cNvSpPr/>
            <p:nvPr/>
          </p:nvSpPr>
          <p:spPr>
            <a:xfrm>
              <a:off x="357237" y="4062488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672879" y="1958753"/>
            <a:ext cx="5139873" cy="3206417"/>
            <a:chOff x="1288999" y="1789656"/>
            <a:chExt cx="6762114" cy="4218424"/>
          </a:xfrm>
        </p:grpSpPr>
        <p:pic>
          <p:nvPicPr>
            <p:cNvPr id="12" name="Content Placeholder 3" descr="Screen Shot 2018-02-05 at 10.30.16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80" r="-3480"/>
            <a:stretch>
              <a:fillRect/>
            </a:stretch>
          </p:blipFill>
          <p:spPr>
            <a:xfrm>
              <a:off x="1288999" y="1789656"/>
              <a:ext cx="6566003" cy="36110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13588" y="5400705"/>
              <a:ext cx="6130397" cy="60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Bathymetry of a section of the Mid-Atlantic Ridge, generated with GeoMapApp </a:t>
              </a:r>
              <a:r>
                <a:rPr lang="en-US" sz="1200" dirty="0"/>
                <a:t>(http://www.geomapapp.org</a:t>
              </a:r>
              <a:r>
                <a:rPr lang="en-US" sz="1200" dirty="0" smtClean="0"/>
                <a:t>).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6200000">
              <a:off x="7608426" y="1999018"/>
              <a:ext cx="469940" cy="415434"/>
              <a:chOff x="7756277" y="1596077"/>
              <a:chExt cx="469940" cy="415434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>
                <a:off x="7769017" y="1982321"/>
                <a:ext cx="457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 rot="5400000">
                <a:off x="7733226" y="1619128"/>
                <a:ext cx="4154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N</a:t>
                </a: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3843588" y="5181580"/>
            <a:ext cx="4969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Mantle flow at mid-ocean ridges is a highly three-dimensional (and time-evolving) fluid dynamics problem, where ridge migration makes modeling difficult.</a:t>
            </a: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8641405" y="6343075"/>
            <a:ext cx="457200" cy="457200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8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_DSC0075.JPG"/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0936" r="3966"/>
          <a:stretch/>
        </p:blipFill>
        <p:spPr>
          <a:xfrm>
            <a:off x="0" y="1544258"/>
            <a:ext cx="9156330" cy="533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4425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Mapping mantle complexity in 4-D geodynamical models of circulation beneath migrating mid-ocean ridges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u="sng" dirty="0" smtClean="0"/>
              <a:t>Loes </a:t>
            </a:r>
            <a:r>
              <a:rPr lang="en-US" sz="2200" u="sng" dirty="0"/>
              <a:t>van Dam</a:t>
            </a:r>
            <a:r>
              <a:rPr lang="en-US" sz="2200" dirty="0"/>
              <a:t>, Christopher R. Kincaid, Robert A. Pockalny, R. Tucker </a:t>
            </a:r>
            <a:r>
              <a:rPr lang="en-US" sz="2200" dirty="0" smtClean="0"/>
              <a:t>Sylvia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University </a:t>
            </a:r>
            <a:r>
              <a:rPr lang="en-US" sz="1800" dirty="0"/>
              <a:t>of Rhode Island, Graduate School of </a:t>
            </a:r>
            <a:r>
              <a:rPr lang="en-US" sz="1800" dirty="0" smtClean="0"/>
              <a:t>Oceanography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9717" y="1800032"/>
            <a:ext cx="3281915" cy="4801315"/>
            <a:chOff x="357237" y="2129479"/>
            <a:chExt cx="3745154" cy="3765184"/>
          </a:xfrm>
        </p:grpSpPr>
        <p:sp>
          <p:nvSpPr>
            <p:cNvPr id="5" name="Rectangle 4"/>
            <p:cNvSpPr/>
            <p:nvPr/>
          </p:nvSpPr>
          <p:spPr>
            <a:xfrm>
              <a:off x="371309" y="2129479"/>
              <a:ext cx="3731082" cy="3765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Goal:</a:t>
              </a:r>
              <a:r>
                <a:rPr lang="en-US" dirty="0" smtClean="0"/>
                <a:t> better understand mantle source location for material erupted/emplaced at mid-ocean ridges</a:t>
              </a:r>
            </a:p>
            <a:p>
              <a:endParaRPr lang="en-US" dirty="0" smtClean="0"/>
            </a:p>
            <a:p>
              <a:r>
                <a:rPr lang="en-US" dirty="0">
                  <a:solidFill>
                    <a:srgbClr val="FF0000"/>
                  </a:solidFill>
                </a:rPr>
                <a:t>Method: </a:t>
              </a:r>
              <a:r>
                <a:rPr lang="en-US" dirty="0"/>
                <a:t>Ridge Zone Replicator (RZR</a:t>
              </a:r>
              <a:r>
                <a:rPr lang="en-US" dirty="0" smtClean="0"/>
                <a:t>) laboratory experiments, incorporating </a:t>
              </a:r>
              <a:r>
                <a:rPr lang="en-US" dirty="0"/>
                <a:t>realistic </a:t>
              </a:r>
              <a:r>
                <a:rPr lang="en-US" dirty="0" smtClean="0"/>
                <a:t>migration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Result:</a:t>
              </a:r>
              <a:r>
                <a:rPr lang="en-US" dirty="0" smtClean="0"/>
                <a:t> migration influences material pathlines in the mantle beneath ridges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Conclusion:</a:t>
              </a:r>
              <a:r>
                <a:rPr lang="en-US" dirty="0" smtClean="0"/>
                <a:t> mid-ocean ridges with high migration rates will draw material from shallower in the mantle</a:t>
              </a:r>
              <a:endParaRPr lang="en-US" dirty="0"/>
            </a:p>
          </p:txBody>
        </p:sp>
        <p:sp>
          <p:nvSpPr>
            <p:cNvPr id="3" name="Rectangle 2">
              <a:hlinkClick r:id="rId3" action="ppaction://hlinksldjump"/>
            </p:cNvPr>
            <p:cNvSpPr/>
            <p:nvPr/>
          </p:nvSpPr>
          <p:spPr>
            <a:xfrm>
              <a:off x="357237" y="214249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hlinkClick r:id="rId4" action="ppaction://hlinksldjump"/>
            </p:cNvPr>
            <p:cNvSpPr/>
            <p:nvPr/>
          </p:nvSpPr>
          <p:spPr>
            <a:xfrm>
              <a:off x="357237" y="492606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357237" y="3198491"/>
              <a:ext cx="3660732" cy="7529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rId6" action="ppaction://hlinksldjump"/>
            </p:cNvPr>
            <p:cNvSpPr/>
            <p:nvPr/>
          </p:nvSpPr>
          <p:spPr>
            <a:xfrm>
              <a:off x="357237" y="4062488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Content Placeholder 5" descr="IMG_362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82" t="7584" r="-13582" b="9649"/>
          <a:stretch/>
        </p:blipFill>
        <p:spPr>
          <a:xfrm>
            <a:off x="3082412" y="1735808"/>
            <a:ext cx="6391830" cy="2909455"/>
          </a:xfrm>
          <a:prstGeom prst="rect">
            <a:avLst/>
          </a:prstGeom>
        </p:spPr>
      </p:pic>
      <p:pic>
        <p:nvPicPr>
          <p:cNvPr id="7" name="Picture 6" descr="Screen Shot 2018-04-12 at 4.21.48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58" y="4645263"/>
            <a:ext cx="5035078" cy="1995680"/>
          </a:xfrm>
          <a:prstGeom prst="rect">
            <a:avLst/>
          </a:prstGeom>
        </p:spPr>
      </p:pic>
      <p:sp>
        <p:nvSpPr>
          <p:cNvPr id="15" name="Action Button: Home 14">
            <a:hlinkClick r:id="" action="ppaction://hlinkshowjump?jump=firstslide" highlightClick="1"/>
          </p:cNvPr>
          <p:cNvSpPr/>
          <p:nvPr/>
        </p:nvSpPr>
        <p:spPr>
          <a:xfrm>
            <a:off x="8641405" y="6343075"/>
            <a:ext cx="457200" cy="457200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_DSC0075.JPG"/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0936" r="3966"/>
          <a:stretch/>
        </p:blipFill>
        <p:spPr>
          <a:xfrm>
            <a:off x="0" y="1544258"/>
            <a:ext cx="9156330" cy="533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4425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Mapping mantle complexity in 4-D geodynamical models of circulation beneath migrating mid-ocean ridges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u="sng" dirty="0" smtClean="0"/>
              <a:t>Loes </a:t>
            </a:r>
            <a:r>
              <a:rPr lang="en-US" sz="2200" u="sng" dirty="0"/>
              <a:t>van Dam</a:t>
            </a:r>
            <a:r>
              <a:rPr lang="en-US" sz="2200" dirty="0"/>
              <a:t>, Christopher R. Kincaid, Robert A. Pockalny, R. Tucker </a:t>
            </a:r>
            <a:r>
              <a:rPr lang="en-US" sz="2200" dirty="0" smtClean="0"/>
              <a:t>Sylvia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University </a:t>
            </a:r>
            <a:r>
              <a:rPr lang="en-US" sz="1800" dirty="0"/>
              <a:t>of Rhode Island, Graduate School of </a:t>
            </a:r>
            <a:r>
              <a:rPr lang="en-US" sz="1800" dirty="0" smtClean="0"/>
              <a:t>Oceanography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9717" y="1800032"/>
            <a:ext cx="3281915" cy="4801315"/>
            <a:chOff x="357237" y="2129479"/>
            <a:chExt cx="3745154" cy="3765184"/>
          </a:xfrm>
        </p:grpSpPr>
        <p:sp>
          <p:nvSpPr>
            <p:cNvPr id="5" name="Rectangle 4"/>
            <p:cNvSpPr/>
            <p:nvPr/>
          </p:nvSpPr>
          <p:spPr>
            <a:xfrm>
              <a:off x="371309" y="2129479"/>
              <a:ext cx="3731082" cy="3765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Goal:</a:t>
              </a:r>
              <a:r>
                <a:rPr lang="en-US" dirty="0" smtClean="0"/>
                <a:t> better understand mantle source location for material erupted/emplaced at mid-ocean ridges</a:t>
              </a:r>
            </a:p>
            <a:p>
              <a:endParaRPr lang="en-US" dirty="0" smtClean="0"/>
            </a:p>
            <a:p>
              <a:r>
                <a:rPr lang="en-US" dirty="0">
                  <a:solidFill>
                    <a:srgbClr val="FF0000"/>
                  </a:solidFill>
                </a:rPr>
                <a:t>Method: </a:t>
              </a:r>
              <a:r>
                <a:rPr lang="en-US" dirty="0"/>
                <a:t>Ridge Zone Replicator (RZR</a:t>
              </a:r>
              <a:r>
                <a:rPr lang="en-US" dirty="0" smtClean="0"/>
                <a:t>) laboratory experiments, incorporating </a:t>
              </a:r>
              <a:r>
                <a:rPr lang="en-US" dirty="0"/>
                <a:t>realistic </a:t>
              </a:r>
              <a:r>
                <a:rPr lang="en-US" dirty="0" smtClean="0"/>
                <a:t>migration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Result:</a:t>
              </a:r>
              <a:r>
                <a:rPr lang="en-US" dirty="0" smtClean="0"/>
                <a:t> migration influences material pathlines in the mantle beneath ridges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Conclusion:</a:t>
              </a:r>
              <a:r>
                <a:rPr lang="en-US" dirty="0" smtClean="0"/>
                <a:t> mid-ocean ridges with high migration rates will draw material from shallower in the mantle</a:t>
              </a:r>
              <a:endParaRPr lang="en-US" dirty="0"/>
            </a:p>
          </p:txBody>
        </p:sp>
        <p:sp>
          <p:nvSpPr>
            <p:cNvPr id="3" name="Rectangle 2">
              <a:hlinkClick r:id="rId3" action="ppaction://hlinksldjump"/>
            </p:cNvPr>
            <p:cNvSpPr/>
            <p:nvPr/>
          </p:nvSpPr>
          <p:spPr>
            <a:xfrm>
              <a:off x="357237" y="214249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hlinkClick r:id="rId4" action="ppaction://hlinksldjump"/>
            </p:cNvPr>
            <p:cNvSpPr/>
            <p:nvPr/>
          </p:nvSpPr>
          <p:spPr>
            <a:xfrm>
              <a:off x="357237" y="492606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357237" y="3198491"/>
              <a:ext cx="3660732" cy="7529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rId6" action="ppaction://hlinksldjump"/>
            </p:cNvPr>
            <p:cNvSpPr/>
            <p:nvPr/>
          </p:nvSpPr>
          <p:spPr>
            <a:xfrm>
              <a:off x="357237" y="4062488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Screen Shot 2018-04-12 at 3.37.1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78" y="3974049"/>
            <a:ext cx="5248137" cy="2640642"/>
          </a:xfrm>
          <a:prstGeom prst="rect">
            <a:avLst/>
          </a:prstGeom>
        </p:spPr>
      </p:pic>
      <p:pic>
        <p:nvPicPr>
          <p:cNvPr id="12" name="Content Placeholder 3" descr="IMG_0142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6" t="38442" r="12571" b="18412"/>
          <a:stretch/>
        </p:blipFill>
        <p:spPr>
          <a:xfrm>
            <a:off x="3656077" y="1730762"/>
            <a:ext cx="5248137" cy="22432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25348" y="2923751"/>
            <a:ext cx="2760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At our scaling, glucose syrup behaves similarly to mantle material.</a:t>
            </a:r>
          </a:p>
        </p:txBody>
      </p:sp>
      <p:sp>
        <p:nvSpPr>
          <p:cNvPr id="16" name="Action Button: Home 15">
            <a:hlinkClick r:id="" action="ppaction://hlinkshowjump?jump=firstslide" highlightClick="1"/>
          </p:cNvPr>
          <p:cNvSpPr/>
          <p:nvPr/>
        </p:nvSpPr>
        <p:spPr>
          <a:xfrm>
            <a:off x="8641405" y="6343075"/>
            <a:ext cx="457200" cy="457200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4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4425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Mapping mantle complexity in 4-D geodynamical models of circulation beneath migrating mid-ocean ridges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u="sng" dirty="0" smtClean="0"/>
              <a:t>Loes </a:t>
            </a:r>
            <a:r>
              <a:rPr lang="en-US" sz="2200" u="sng" dirty="0"/>
              <a:t>van Dam</a:t>
            </a:r>
            <a:r>
              <a:rPr lang="en-US" sz="2200" dirty="0"/>
              <a:t>, Christopher R. Kincaid, Robert A. Pockalny, R. Tucker </a:t>
            </a:r>
            <a:r>
              <a:rPr lang="en-US" sz="2200" dirty="0" smtClean="0"/>
              <a:t>Sylvia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University </a:t>
            </a:r>
            <a:r>
              <a:rPr lang="en-US" sz="1800" dirty="0"/>
              <a:t>of Rhode Island, Graduate School of </a:t>
            </a:r>
            <a:r>
              <a:rPr lang="en-US" sz="1800" dirty="0" smtClean="0"/>
              <a:t>Oceanography</a:t>
            </a:r>
            <a:endParaRPr lang="en-US" sz="2800" dirty="0"/>
          </a:p>
        </p:txBody>
      </p:sp>
      <p:pic>
        <p:nvPicPr>
          <p:cNvPr id="12" name="Migration Example Movie EG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329" y="1629778"/>
            <a:ext cx="8429806" cy="4742182"/>
          </a:xfrm>
          <a:prstGeom prst="rect">
            <a:avLst/>
          </a:prstGeom>
        </p:spPr>
      </p:pic>
      <p:sp>
        <p:nvSpPr>
          <p:cNvPr id="10" name="Left Brace 9"/>
          <p:cNvSpPr/>
          <p:nvPr/>
        </p:nvSpPr>
        <p:spPr>
          <a:xfrm rot="5400000">
            <a:off x="3872948" y="-2721462"/>
            <a:ext cx="1402369" cy="10178825"/>
          </a:xfrm>
          <a:prstGeom prst="leftBrace">
            <a:avLst>
              <a:gd name="adj1" fmla="val 63723"/>
              <a:gd name="adj2" fmla="val 50000"/>
            </a:avLst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96184" y="1978523"/>
            <a:ext cx="159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Tectonic Plates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35118" y="2347855"/>
            <a:ext cx="85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Mantle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7140" y="2514671"/>
            <a:ext cx="369332" cy="1108927"/>
            <a:chOff x="364329" y="4532736"/>
            <a:chExt cx="369332" cy="1108927"/>
          </a:xfrm>
        </p:grpSpPr>
        <p:sp>
          <p:nvSpPr>
            <p:cNvPr id="16" name="TextBox 15"/>
            <p:cNvSpPr txBox="1"/>
            <p:nvPr/>
          </p:nvSpPr>
          <p:spPr>
            <a:xfrm rot="16200000">
              <a:off x="168290" y="4728775"/>
              <a:ext cx="761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Depth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384897" y="5467905"/>
              <a:ext cx="347517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64329" y="5278578"/>
            <a:ext cx="8429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Time-lapse movie of an experiment, viewed from the side of the tank. The movie starts with a stationary ridge and symmetric spreading at 6 cm/yr equivalent. Ridge migration then starts at 4 seconds at 3 cm/yr equivalent, and ends at 10 seconds. The system then relaxes to stationary ridge conditions.</a:t>
            </a:r>
          </a:p>
        </p:txBody>
      </p:sp>
      <p:sp>
        <p:nvSpPr>
          <p:cNvPr id="23" name="Action Button: Home 22">
            <a:hlinkClick r:id="" action="ppaction://hlinkshowjump?jump=firstslide" highlightClick="1"/>
          </p:cNvPr>
          <p:cNvSpPr/>
          <p:nvPr/>
        </p:nvSpPr>
        <p:spPr>
          <a:xfrm>
            <a:off x="8641405" y="6343075"/>
            <a:ext cx="457200" cy="457200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8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_DSC0075.JPG"/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0936" r="3966"/>
          <a:stretch/>
        </p:blipFill>
        <p:spPr>
          <a:xfrm>
            <a:off x="0" y="1544258"/>
            <a:ext cx="9156330" cy="533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4425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Mapping mantle complexity in 4-D geodynamical models of circulation beneath migrating mid-ocean ridges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u="sng" dirty="0" smtClean="0"/>
              <a:t>Loes </a:t>
            </a:r>
            <a:r>
              <a:rPr lang="en-US" sz="2200" u="sng" dirty="0"/>
              <a:t>van Dam</a:t>
            </a:r>
            <a:r>
              <a:rPr lang="en-US" sz="2200" dirty="0"/>
              <a:t>, Christopher R. Kincaid, Robert A. Pockalny, R. Tucker </a:t>
            </a:r>
            <a:r>
              <a:rPr lang="en-US" sz="2200" dirty="0" smtClean="0"/>
              <a:t>Sylvia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University </a:t>
            </a:r>
            <a:r>
              <a:rPr lang="en-US" sz="1800" dirty="0"/>
              <a:t>of Rhode Island, Graduate School of </a:t>
            </a:r>
            <a:r>
              <a:rPr lang="en-US" sz="1800" dirty="0" smtClean="0"/>
              <a:t>Oceanography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9717" y="1800032"/>
            <a:ext cx="3281915" cy="4801315"/>
            <a:chOff x="357237" y="2129479"/>
            <a:chExt cx="3745154" cy="3765184"/>
          </a:xfrm>
        </p:grpSpPr>
        <p:sp>
          <p:nvSpPr>
            <p:cNvPr id="5" name="Rectangle 4"/>
            <p:cNvSpPr/>
            <p:nvPr/>
          </p:nvSpPr>
          <p:spPr>
            <a:xfrm>
              <a:off x="371309" y="2129479"/>
              <a:ext cx="3731082" cy="3765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Goal:</a:t>
              </a:r>
              <a:r>
                <a:rPr lang="en-US" dirty="0" smtClean="0"/>
                <a:t> better understand mantle source location for material erupted/emplaced at mid-ocean ridges</a:t>
              </a:r>
            </a:p>
            <a:p>
              <a:endParaRPr lang="en-US" dirty="0" smtClean="0"/>
            </a:p>
            <a:p>
              <a:r>
                <a:rPr lang="en-US" dirty="0">
                  <a:solidFill>
                    <a:srgbClr val="953735"/>
                  </a:solidFill>
                </a:rPr>
                <a:t>Method:</a:t>
              </a:r>
              <a:r>
                <a:rPr lang="en-US" dirty="0"/>
                <a:t> Ridge Zone Replicator (RZR</a:t>
              </a:r>
              <a:r>
                <a:rPr lang="en-US" dirty="0" smtClean="0"/>
                <a:t>) laboratory experiments, incorporating </a:t>
              </a:r>
              <a:r>
                <a:rPr lang="en-US" dirty="0"/>
                <a:t>realistic </a:t>
              </a:r>
              <a:r>
                <a:rPr lang="en-US" dirty="0" smtClean="0"/>
                <a:t>migration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FF0000"/>
                  </a:solidFill>
                </a:rPr>
                <a:t>Result: </a:t>
              </a:r>
              <a:r>
                <a:rPr lang="en-US" dirty="0" smtClean="0"/>
                <a:t>migration influences material pathlines in the mantle beneath ridges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Conclusion:</a:t>
              </a:r>
              <a:r>
                <a:rPr lang="en-US" dirty="0" smtClean="0"/>
                <a:t> mid-ocean ridges with high migration rates will draw material from shallower in the mantle</a:t>
              </a:r>
              <a:endParaRPr lang="en-US" dirty="0"/>
            </a:p>
          </p:txBody>
        </p:sp>
        <p:sp>
          <p:nvSpPr>
            <p:cNvPr id="3" name="Rectangle 2">
              <a:hlinkClick r:id="rId3" action="ppaction://hlinksldjump"/>
            </p:cNvPr>
            <p:cNvSpPr/>
            <p:nvPr/>
          </p:nvSpPr>
          <p:spPr>
            <a:xfrm>
              <a:off x="357237" y="214249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hlinkClick r:id="rId4" action="ppaction://hlinksldjump"/>
            </p:cNvPr>
            <p:cNvSpPr/>
            <p:nvPr/>
          </p:nvSpPr>
          <p:spPr>
            <a:xfrm>
              <a:off x="357237" y="492606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357237" y="3198491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rId6" action="ppaction://hlinksldjump"/>
            </p:cNvPr>
            <p:cNvSpPr/>
            <p:nvPr/>
          </p:nvSpPr>
          <p:spPr>
            <a:xfrm>
              <a:off x="357237" y="4062488"/>
              <a:ext cx="3660732" cy="7529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602216" y="1635458"/>
            <a:ext cx="3523828" cy="5013852"/>
            <a:chOff x="4093488" y="2309070"/>
            <a:chExt cx="2995077" cy="4261516"/>
          </a:xfrm>
        </p:grpSpPr>
        <p:pic>
          <p:nvPicPr>
            <p:cNvPr id="10" name="Content Placeholder 12" descr="zeromigrationlittleflow2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7" t="3583" r="8661"/>
            <a:stretch/>
          </p:blipFill>
          <p:spPr>
            <a:xfrm>
              <a:off x="4093489" y="2309070"/>
              <a:ext cx="2995076" cy="2130646"/>
            </a:xfrm>
            <a:prstGeom prst="rect">
              <a:avLst/>
            </a:prstGeom>
          </p:spPr>
        </p:pic>
        <p:pic>
          <p:nvPicPr>
            <p:cNvPr id="12" name="Content Placeholder 13" descr="quartermigrationnocorrection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7" t="3590" r="8661"/>
            <a:stretch/>
          </p:blipFill>
          <p:spPr>
            <a:xfrm>
              <a:off x="4093488" y="4440127"/>
              <a:ext cx="2995077" cy="213045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126044" y="2243486"/>
            <a:ext cx="20302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Particle image velocimetry (PIV) methods allow us to track beads, whiskers, and bubbles in the fluid. This gives us a sense of both the simulated mantle flow and particle pathlines.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40372" y="3291979"/>
            <a:ext cx="28252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Symmetric Spreading (6 cm/yr) Stationary Ridge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1835" y="5790497"/>
            <a:ext cx="30933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Symmetric Spreading (6 cm/yr)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 Migrating Ridge (1.5 cm/yr)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8" name="Action Button: Home 17">
            <a:hlinkClick r:id="" action="ppaction://hlinkshowjump?jump=firstslide" highlightClick="1"/>
          </p:cNvPr>
          <p:cNvSpPr/>
          <p:nvPr/>
        </p:nvSpPr>
        <p:spPr>
          <a:xfrm>
            <a:off x="8641405" y="6343075"/>
            <a:ext cx="457200" cy="457200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68197" y="6605075"/>
            <a:ext cx="4550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Velocity fields generated with </a:t>
            </a:r>
            <a:r>
              <a:rPr lang="en-US" sz="1200" dirty="0" err="1" smtClean="0"/>
              <a:t>PIVlab</a:t>
            </a:r>
            <a:r>
              <a:rPr lang="en-US" sz="1200" dirty="0" smtClean="0"/>
              <a:t> (</a:t>
            </a:r>
            <a:r>
              <a:rPr lang="en-US" sz="1200" dirty="0" err="1" smtClean="0"/>
              <a:t>Thielicke</a:t>
            </a:r>
            <a:r>
              <a:rPr lang="en-US" sz="1200" dirty="0" smtClean="0"/>
              <a:t> and </a:t>
            </a:r>
            <a:r>
              <a:rPr lang="en-US" sz="1200" dirty="0" err="1" smtClean="0"/>
              <a:t>Stamhuis</a:t>
            </a:r>
            <a:r>
              <a:rPr lang="en-US" sz="1200" dirty="0" smtClean="0"/>
              <a:t>, 2014).</a:t>
            </a:r>
          </a:p>
        </p:txBody>
      </p:sp>
    </p:spTree>
    <p:extLst>
      <p:ext uri="{BB962C8B-B14F-4D97-AF65-F5344CB8AC3E}">
        <p14:creationId xmlns:p14="http://schemas.microsoft.com/office/powerpoint/2010/main" val="165482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_DSC0075.JPG"/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0936" r="3966"/>
          <a:stretch/>
        </p:blipFill>
        <p:spPr>
          <a:xfrm>
            <a:off x="0" y="1544258"/>
            <a:ext cx="9156330" cy="533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4425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Mapping mantle complexity in 4-D geodynamical models of circulation beneath migrating mid-ocean ridges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u="sng" dirty="0" smtClean="0"/>
              <a:t>Loes </a:t>
            </a:r>
            <a:r>
              <a:rPr lang="en-US" sz="2200" u="sng" dirty="0"/>
              <a:t>van Dam</a:t>
            </a:r>
            <a:r>
              <a:rPr lang="en-US" sz="2200" dirty="0"/>
              <a:t>, Christopher R. Kincaid, Robert A. Pockalny, R. Tucker </a:t>
            </a:r>
            <a:r>
              <a:rPr lang="en-US" sz="2200" dirty="0" smtClean="0"/>
              <a:t>Sylvia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University </a:t>
            </a:r>
            <a:r>
              <a:rPr lang="en-US" sz="1800" dirty="0"/>
              <a:t>of Rhode Island, Graduate School of </a:t>
            </a:r>
            <a:r>
              <a:rPr lang="en-US" sz="1800" dirty="0" smtClean="0"/>
              <a:t>Oceanography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9717" y="1800032"/>
            <a:ext cx="3281915" cy="4801315"/>
            <a:chOff x="357237" y="2129479"/>
            <a:chExt cx="3745154" cy="3765184"/>
          </a:xfrm>
        </p:grpSpPr>
        <p:sp>
          <p:nvSpPr>
            <p:cNvPr id="5" name="Rectangle 4"/>
            <p:cNvSpPr/>
            <p:nvPr/>
          </p:nvSpPr>
          <p:spPr>
            <a:xfrm>
              <a:off x="371309" y="2129479"/>
              <a:ext cx="3731082" cy="3765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Goal:</a:t>
              </a:r>
              <a:r>
                <a:rPr lang="en-US" dirty="0" smtClean="0"/>
                <a:t> better understand mantle source location for material erupted/emplaced at mid-ocean ridges</a:t>
              </a:r>
            </a:p>
            <a:p>
              <a:endParaRPr lang="en-US" dirty="0" smtClean="0"/>
            </a:p>
            <a:p>
              <a:r>
                <a:rPr lang="en-US" dirty="0">
                  <a:solidFill>
                    <a:srgbClr val="953735"/>
                  </a:solidFill>
                </a:rPr>
                <a:t>Method:</a:t>
              </a:r>
              <a:r>
                <a:rPr lang="en-US" dirty="0"/>
                <a:t> Ridge Zone Replicator (RZR</a:t>
              </a:r>
              <a:r>
                <a:rPr lang="en-US" dirty="0" smtClean="0"/>
                <a:t>) laboratory experiments, incorporating </a:t>
              </a:r>
              <a:r>
                <a:rPr lang="en-US" dirty="0"/>
                <a:t>realistic </a:t>
              </a:r>
              <a:r>
                <a:rPr lang="en-US" dirty="0" smtClean="0"/>
                <a:t>migration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FF0000"/>
                  </a:solidFill>
                </a:rPr>
                <a:t>Result: </a:t>
              </a:r>
              <a:r>
                <a:rPr lang="en-US" dirty="0" smtClean="0"/>
                <a:t>migration influences material pathlines in the mantle beneath ridges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Conclusion:</a:t>
              </a:r>
              <a:r>
                <a:rPr lang="en-US" dirty="0" smtClean="0"/>
                <a:t> mid-ocean ridges with high migration rates will draw material from shallower in the mantle</a:t>
              </a:r>
              <a:endParaRPr lang="en-US" dirty="0"/>
            </a:p>
          </p:txBody>
        </p:sp>
        <p:sp>
          <p:nvSpPr>
            <p:cNvPr id="3" name="Rectangle 2">
              <a:hlinkClick r:id="rId3" action="ppaction://hlinksldjump"/>
            </p:cNvPr>
            <p:cNvSpPr/>
            <p:nvPr/>
          </p:nvSpPr>
          <p:spPr>
            <a:xfrm>
              <a:off x="357237" y="214249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hlinkClick r:id="rId4" action="ppaction://hlinksldjump"/>
            </p:cNvPr>
            <p:cNvSpPr/>
            <p:nvPr/>
          </p:nvSpPr>
          <p:spPr>
            <a:xfrm>
              <a:off x="357237" y="492606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357237" y="3198491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rId6" action="ppaction://hlinksldjump"/>
            </p:cNvPr>
            <p:cNvSpPr/>
            <p:nvPr/>
          </p:nvSpPr>
          <p:spPr>
            <a:xfrm>
              <a:off x="357237" y="4062488"/>
              <a:ext cx="3660732" cy="7529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178107" y="2181202"/>
            <a:ext cx="4250323" cy="3257691"/>
            <a:chOff x="5593491" y="1944381"/>
            <a:chExt cx="2306298" cy="1767678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6772357" y="1947745"/>
              <a:ext cx="33567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>
              <a:off x="6366557" y="1944381"/>
              <a:ext cx="33739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602021" y="2111859"/>
              <a:ext cx="2286000" cy="1600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9" idx="0"/>
              <a:endCxn id="19" idx="2"/>
            </p:cNvCxnSpPr>
            <p:nvPr/>
          </p:nvCxnSpPr>
          <p:spPr>
            <a:xfrm>
              <a:off x="6745021" y="2111859"/>
              <a:ext cx="0" cy="1600200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5593491" y="1961162"/>
              <a:ext cx="2306298" cy="320040"/>
              <a:chOff x="448670" y="1769892"/>
              <a:chExt cx="2306298" cy="25209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599301" y="1769892"/>
                <a:ext cx="1155667" cy="248472"/>
                <a:chOff x="7846516" y="150914"/>
                <a:chExt cx="1155667" cy="248472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7846516" y="274638"/>
                  <a:ext cx="114739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Arc 28"/>
                <p:cNvSpPr/>
                <p:nvPr/>
              </p:nvSpPr>
              <p:spPr>
                <a:xfrm rot="10800000">
                  <a:off x="7854790" y="150914"/>
                  <a:ext cx="1147393" cy="233362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cxnSp>
              <p:nvCxnSpPr>
                <p:cNvPr id="30" name="Straight Connector 29"/>
                <p:cNvCxnSpPr>
                  <a:stCxn id="29" idx="0"/>
                </p:cNvCxnSpPr>
                <p:nvPr/>
              </p:nvCxnSpPr>
              <p:spPr>
                <a:xfrm>
                  <a:off x="8428486" y="384276"/>
                  <a:ext cx="565423" cy="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8989772" y="262226"/>
                  <a:ext cx="0" cy="1371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448670" y="1773517"/>
                <a:ext cx="1155667" cy="248472"/>
                <a:chOff x="7846516" y="150914"/>
                <a:chExt cx="1155667" cy="248472"/>
              </a:xfrm>
              <a:scene3d>
                <a:camera prst="orthographicFront">
                  <a:rot lat="0" lon="10800000" rev="0"/>
                </a:camera>
                <a:lightRig rig="threePt" dir="t"/>
              </a:scene3d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7846516" y="274638"/>
                  <a:ext cx="114739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  <a:sp3d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Arc 24"/>
                <p:cNvSpPr/>
                <p:nvPr/>
              </p:nvSpPr>
              <p:spPr>
                <a:xfrm rot="10800000">
                  <a:off x="7854790" y="150914"/>
                  <a:ext cx="1147393" cy="233362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  <a:effectLst/>
                <a:sp3d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>
                  <a:stCxn id="25" idx="0"/>
                </p:cNvCxnSpPr>
                <p:nvPr/>
              </p:nvCxnSpPr>
              <p:spPr>
                <a:xfrm>
                  <a:off x="8428486" y="384276"/>
                  <a:ext cx="565423" cy="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  <a:sp3d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8989772" y="262226"/>
                  <a:ext cx="0" cy="1371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  <a:sp3d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9" name="Group 38"/>
          <p:cNvGrpSpPr/>
          <p:nvPr/>
        </p:nvGrpSpPr>
        <p:grpSpPr>
          <a:xfrm>
            <a:off x="3295918" y="1187850"/>
            <a:ext cx="5978237" cy="3658074"/>
            <a:chOff x="3318682" y="1862484"/>
            <a:chExt cx="5978237" cy="3658074"/>
          </a:xfrm>
        </p:grpSpPr>
        <p:sp>
          <p:nvSpPr>
            <p:cNvPr id="37" name="Arc 36"/>
            <p:cNvSpPr>
              <a:spLocks/>
            </p:cNvSpPr>
            <p:nvPr/>
          </p:nvSpPr>
          <p:spPr>
            <a:xfrm rot="5400000">
              <a:off x="2861482" y="2320158"/>
              <a:ext cx="3657600" cy="2743200"/>
            </a:xfrm>
            <a:prstGeom prst="arc">
              <a:avLst/>
            </a:prstGeom>
            <a:ln>
              <a:solidFill>
                <a:schemeClr val="accent6">
                  <a:lumMod val="50000"/>
                </a:schemeClr>
              </a:solidFill>
              <a:head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>
              <a:spLocks/>
            </p:cNvSpPr>
            <p:nvPr/>
          </p:nvSpPr>
          <p:spPr>
            <a:xfrm rot="16200000" flipH="1">
              <a:off x="6096519" y="2319684"/>
              <a:ext cx="3657600" cy="2743200"/>
            </a:xfrm>
            <a:prstGeom prst="arc">
              <a:avLst/>
            </a:prstGeom>
            <a:ln>
              <a:solidFill>
                <a:schemeClr val="accent6">
                  <a:lumMod val="50000"/>
                </a:schemeClr>
              </a:solidFill>
              <a:head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Curved Connector 9"/>
          <p:cNvCxnSpPr/>
          <p:nvPr/>
        </p:nvCxnSpPr>
        <p:spPr>
          <a:xfrm flipV="1">
            <a:off x="4660192" y="3117043"/>
            <a:ext cx="3236899" cy="914400"/>
          </a:xfrm>
          <a:prstGeom prst="curvedConnector3">
            <a:avLst>
              <a:gd name="adj1" fmla="val 50357"/>
            </a:avLst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83754" y="5497601"/>
            <a:ext cx="4833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Stationary Ridge </a:t>
            </a:r>
            <a:r>
              <a:rPr lang="en-US" sz="2400" dirty="0" smtClean="0">
                <a:solidFill>
                  <a:schemeClr val="bg1"/>
                </a:solidFill>
              </a:rPr>
              <a:t>= </a:t>
            </a:r>
            <a:r>
              <a:rPr lang="en-US" sz="2400" dirty="0">
                <a:solidFill>
                  <a:schemeClr val="bg1"/>
                </a:solidFill>
              </a:rPr>
              <a:t>D</a:t>
            </a:r>
            <a:r>
              <a:rPr lang="en-US" sz="2400" dirty="0" smtClean="0">
                <a:solidFill>
                  <a:schemeClr val="bg1"/>
                </a:solidFill>
              </a:rPr>
              <a:t>eep Upwelling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Migrating Ridge </a:t>
            </a:r>
            <a:r>
              <a:rPr lang="en-US" sz="2400" dirty="0" smtClean="0">
                <a:solidFill>
                  <a:schemeClr val="bg1"/>
                </a:solidFill>
              </a:rPr>
              <a:t>= Shallow Upwelling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3" name="Action Button: Home 42">
            <a:hlinkClick r:id="" action="ppaction://hlinkshowjump?jump=firstslide" highlightClick="1"/>
          </p:cNvPr>
          <p:cNvSpPr/>
          <p:nvPr/>
        </p:nvSpPr>
        <p:spPr>
          <a:xfrm>
            <a:off x="8641405" y="6343075"/>
            <a:ext cx="457200" cy="457200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71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_DSC0075.JPG"/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0936" r="3966"/>
          <a:stretch/>
        </p:blipFill>
        <p:spPr>
          <a:xfrm>
            <a:off x="0" y="1544258"/>
            <a:ext cx="9156330" cy="533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4425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Mapping mantle complexity in 4-D geodynamical models of circulation beneath migrating mid-ocean ridges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u="sng" dirty="0" smtClean="0"/>
              <a:t>Loes </a:t>
            </a:r>
            <a:r>
              <a:rPr lang="en-US" sz="2200" u="sng" dirty="0"/>
              <a:t>van Dam</a:t>
            </a:r>
            <a:r>
              <a:rPr lang="en-US" sz="2200" dirty="0"/>
              <a:t>, Christopher R. Kincaid, Robert A. Pockalny, R. Tucker </a:t>
            </a:r>
            <a:r>
              <a:rPr lang="en-US" sz="2200" dirty="0" smtClean="0"/>
              <a:t>Sylvia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University </a:t>
            </a:r>
            <a:r>
              <a:rPr lang="en-US" sz="1800" dirty="0"/>
              <a:t>of Rhode Island, Graduate School of </a:t>
            </a:r>
            <a:r>
              <a:rPr lang="en-US" sz="1800" dirty="0" smtClean="0"/>
              <a:t>Oceanography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9717" y="1800032"/>
            <a:ext cx="3281915" cy="4801315"/>
            <a:chOff x="357237" y="2129479"/>
            <a:chExt cx="3745154" cy="3765184"/>
          </a:xfrm>
        </p:grpSpPr>
        <p:sp>
          <p:nvSpPr>
            <p:cNvPr id="5" name="Rectangle 4"/>
            <p:cNvSpPr/>
            <p:nvPr/>
          </p:nvSpPr>
          <p:spPr>
            <a:xfrm>
              <a:off x="371309" y="2129479"/>
              <a:ext cx="3731082" cy="3765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Goal:</a:t>
              </a:r>
              <a:r>
                <a:rPr lang="en-US" dirty="0" smtClean="0"/>
                <a:t> better understand mantle source location for material erupted/emplaced at mid-ocean ridges</a:t>
              </a:r>
            </a:p>
            <a:p>
              <a:endParaRPr lang="en-US" dirty="0" smtClean="0"/>
            </a:p>
            <a:p>
              <a:r>
                <a:rPr lang="en-US" dirty="0">
                  <a:solidFill>
                    <a:srgbClr val="953735"/>
                  </a:solidFill>
                </a:rPr>
                <a:t>Method:</a:t>
              </a:r>
              <a:r>
                <a:rPr lang="en-US" dirty="0"/>
                <a:t> Ridge Zone Replicator (RZR</a:t>
              </a:r>
              <a:r>
                <a:rPr lang="en-US" dirty="0" smtClean="0"/>
                <a:t>) laboratory experiments, incorporating </a:t>
              </a:r>
              <a:r>
                <a:rPr lang="en-US" dirty="0"/>
                <a:t>realistic </a:t>
              </a:r>
              <a:r>
                <a:rPr lang="en-US" dirty="0" smtClean="0"/>
                <a:t>migration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FF0000"/>
                  </a:solidFill>
                </a:rPr>
                <a:t>Result: </a:t>
              </a:r>
              <a:r>
                <a:rPr lang="en-US" dirty="0" smtClean="0"/>
                <a:t>migration influences material pathlines in the mantle beneath ridges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Conclusion:</a:t>
              </a:r>
              <a:r>
                <a:rPr lang="en-US" dirty="0" smtClean="0"/>
                <a:t> mid-ocean ridges with high migration rates will draw material from shallower in the mantle</a:t>
              </a:r>
              <a:endParaRPr lang="en-US" dirty="0"/>
            </a:p>
          </p:txBody>
        </p:sp>
        <p:sp>
          <p:nvSpPr>
            <p:cNvPr id="3" name="Rectangle 2">
              <a:hlinkClick r:id="rId3" action="ppaction://hlinksldjump"/>
            </p:cNvPr>
            <p:cNvSpPr/>
            <p:nvPr/>
          </p:nvSpPr>
          <p:spPr>
            <a:xfrm>
              <a:off x="357237" y="214249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hlinkClick r:id="rId4" action="ppaction://hlinksldjump"/>
            </p:cNvPr>
            <p:cNvSpPr/>
            <p:nvPr/>
          </p:nvSpPr>
          <p:spPr>
            <a:xfrm>
              <a:off x="357237" y="492606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357237" y="3198491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rId6" action="ppaction://hlinksldjump"/>
            </p:cNvPr>
            <p:cNvSpPr/>
            <p:nvPr/>
          </p:nvSpPr>
          <p:spPr>
            <a:xfrm>
              <a:off x="357237" y="4062488"/>
              <a:ext cx="3660732" cy="7529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Content Placeholder 13" descr="quartermigrationnocorrection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3590" r="8661"/>
          <a:stretch/>
        </p:blipFill>
        <p:spPr>
          <a:xfrm>
            <a:off x="3602215" y="1716929"/>
            <a:ext cx="3523828" cy="25065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01834" y="3364691"/>
            <a:ext cx="30933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Symmetric Spreading (6 cm/yr)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 Migrating Ridge (1.5 cm/yr)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9" name="Picture 18" descr="quartermigrationWITHcorrection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3692" r="9096"/>
          <a:stretch/>
        </p:blipFill>
        <p:spPr>
          <a:xfrm>
            <a:off x="3602215" y="4211467"/>
            <a:ext cx="3523828" cy="2514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3379" y="5620655"/>
            <a:ext cx="309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Symmetric Spreading (6 cm/yr)</a:t>
            </a:r>
          </a:p>
          <a:p>
            <a:pPr algn="ctr"/>
            <a:r>
              <a:rPr lang="en-US" sz="1600" dirty="0" smtClean="0"/>
              <a:t> Migrating Ridge (1.5 cm/yr)</a:t>
            </a:r>
          </a:p>
          <a:p>
            <a:pPr algn="ctr"/>
            <a:r>
              <a:rPr lang="en-US" sz="1600" b="1" dirty="0" smtClean="0"/>
              <a:t>Reference Frame Corrected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126044" y="2230516"/>
            <a:ext cx="20302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Cameras move along the side of the tank, with the RZR. This view gives us particle pathlines. Correcting for camera motion (i.e. reference frame) gives us mantle flow streamlines.</a:t>
            </a:r>
          </a:p>
        </p:txBody>
      </p:sp>
      <p:sp>
        <p:nvSpPr>
          <p:cNvPr id="18" name="Action Button: Home 17">
            <a:hlinkClick r:id="" action="ppaction://hlinkshowjump?jump=firstslide" highlightClick="1"/>
          </p:cNvPr>
          <p:cNvSpPr/>
          <p:nvPr/>
        </p:nvSpPr>
        <p:spPr>
          <a:xfrm>
            <a:off x="8641405" y="6343075"/>
            <a:ext cx="457200" cy="457200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3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_DSC0075.JPG"/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0936" r="3966"/>
          <a:stretch/>
        </p:blipFill>
        <p:spPr>
          <a:xfrm>
            <a:off x="0" y="1544258"/>
            <a:ext cx="9156330" cy="533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44257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Mapping mantle complexity in 4-D geodynamical models of circulation beneath migrating mid-ocean ridges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u="sng" dirty="0" smtClean="0"/>
              <a:t>Loes </a:t>
            </a:r>
            <a:r>
              <a:rPr lang="en-US" sz="2200" u="sng" dirty="0"/>
              <a:t>van Dam</a:t>
            </a:r>
            <a:r>
              <a:rPr lang="en-US" sz="2200" dirty="0"/>
              <a:t>, Christopher R. Kincaid, Robert A. Pockalny, R. Tucker </a:t>
            </a:r>
            <a:r>
              <a:rPr lang="en-US" sz="2200" dirty="0" smtClean="0"/>
              <a:t>Sylvia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University </a:t>
            </a:r>
            <a:r>
              <a:rPr lang="en-US" sz="1800" dirty="0"/>
              <a:t>of Rhode Island, Graduate School of </a:t>
            </a:r>
            <a:r>
              <a:rPr lang="en-US" sz="1800" dirty="0" smtClean="0"/>
              <a:t>Oceanography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9717" y="1800032"/>
            <a:ext cx="3281915" cy="4801315"/>
            <a:chOff x="357237" y="2129479"/>
            <a:chExt cx="3745154" cy="3765184"/>
          </a:xfrm>
        </p:grpSpPr>
        <p:sp>
          <p:nvSpPr>
            <p:cNvPr id="5" name="Rectangle 4"/>
            <p:cNvSpPr/>
            <p:nvPr/>
          </p:nvSpPr>
          <p:spPr>
            <a:xfrm>
              <a:off x="371309" y="2129479"/>
              <a:ext cx="3731082" cy="3765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Goal:</a:t>
              </a:r>
              <a:r>
                <a:rPr lang="en-US" dirty="0" smtClean="0"/>
                <a:t> better understand mantle source location for material erupted/emplaced at mid-ocean ridges</a:t>
              </a:r>
            </a:p>
            <a:p>
              <a:endParaRPr lang="en-US" dirty="0" smtClean="0"/>
            </a:p>
            <a:p>
              <a:r>
                <a:rPr lang="en-US" dirty="0">
                  <a:solidFill>
                    <a:srgbClr val="953735"/>
                  </a:solidFill>
                </a:rPr>
                <a:t>Method:</a:t>
              </a:r>
              <a:r>
                <a:rPr lang="en-US" dirty="0"/>
                <a:t> Ridge Zone Replicator (RZR</a:t>
              </a:r>
              <a:r>
                <a:rPr lang="en-US" dirty="0" smtClean="0"/>
                <a:t>) laboratory experiments, incorporating </a:t>
              </a:r>
              <a:r>
                <a:rPr lang="en-US" dirty="0"/>
                <a:t>realistic </a:t>
              </a:r>
              <a:r>
                <a:rPr lang="en-US" dirty="0" smtClean="0"/>
                <a:t>migration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FF0000"/>
                  </a:solidFill>
                </a:rPr>
                <a:t>Result: </a:t>
              </a:r>
              <a:r>
                <a:rPr lang="en-US" dirty="0" smtClean="0"/>
                <a:t>migration influences material pathlines in the mantle beneath ridges</a:t>
              </a:r>
            </a:p>
            <a:p>
              <a:endParaRPr lang="en-US" dirty="0"/>
            </a:p>
            <a:p>
              <a:r>
                <a:rPr lang="en-US" dirty="0" smtClean="0">
                  <a:solidFill>
                    <a:srgbClr val="953735"/>
                  </a:solidFill>
                </a:rPr>
                <a:t>Conclusion:</a:t>
              </a:r>
              <a:r>
                <a:rPr lang="en-US" dirty="0" smtClean="0"/>
                <a:t> mid-ocean ridges with high migration rates will draw material from shallower in the mantle</a:t>
              </a:r>
              <a:endParaRPr lang="en-US" dirty="0"/>
            </a:p>
          </p:txBody>
        </p:sp>
        <p:sp>
          <p:nvSpPr>
            <p:cNvPr id="3" name="Rectangle 2">
              <a:hlinkClick r:id="rId3" action="ppaction://hlinksldjump"/>
            </p:cNvPr>
            <p:cNvSpPr/>
            <p:nvPr/>
          </p:nvSpPr>
          <p:spPr>
            <a:xfrm>
              <a:off x="357237" y="214249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hlinkClick r:id="rId4" action="ppaction://hlinksldjump"/>
            </p:cNvPr>
            <p:cNvSpPr/>
            <p:nvPr/>
          </p:nvSpPr>
          <p:spPr>
            <a:xfrm>
              <a:off x="357237" y="4926060"/>
              <a:ext cx="3660732" cy="93219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357237" y="3198491"/>
              <a:ext cx="3660732" cy="75292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rId6" action="ppaction://hlinksldjump"/>
            </p:cNvPr>
            <p:cNvSpPr/>
            <p:nvPr/>
          </p:nvSpPr>
          <p:spPr>
            <a:xfrm>
              <a:off x="357237" y="4062488"/>
              <a:ext cx="3660732" cy="7529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 descr="Screen Shot 2018-04-12 at 4.06.00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r="3460"/>
          <a:stretch/>
        </p:blipFill>
        <p:spPr>
          <a:xfrm>
            <a:off x="3671454" y="1971344"/>
            <a:ext cx="5287819" cy="325375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671454" y="5286800"/>
            <a:ext cx="5287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Simulated mantle flow streamlines agree with previous work in both numerical and analogue models. Pieces of the mantle do not necessarily follow streamlines in unsteady flows.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4" name="Action Button: Home 43">
            <a:hlinkClick r:id="" action="ppaction://hlinkshowjump?jump=firstslide" highlightClick="1"/>
          </p:cNvPr>
          <p:cNvSpPr/>
          <p:nvPr/>
        </p:nvSpPr>
        <p:spPr>
          <a:xfrm>
            <a:off x="8641405" y="6343075"/>
            <a:ext cx="457200" cy="457200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95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1260</Words>
  <Application>Microsoft Macintosh PowerPoint</Application>
  <PresentationFormat>On-screen Show (4:3)</PresentationFormat>
  <Paragraphs>116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Mapping mantle complexity in 4-D geodynamical models of circulation beneath migrating mid-ocean ridges Loes van Dam, Christopher R. Kincaid, Robert A. Pockalny, R. Tucker Sylvia University of Rhode Island, Graduate School of Oceanography</vt:lpstr>
      <vt:lpstr>Mapping mantle complexity in 4-D geodynamical models of circulation beneath migrating mid-ocean ridges Loes van Dam, Christopher R. Kincaid, Robert A. Pockalny, R. Tucker Sylvia University of Rhode Island, Graduate School of Oceanography</vt:lpstr>
      <vt:lpstr>Mapping mantle complexity in 4-D geodynamical models of circulation beneath migrating mid-ocean ridges Loes van Dam, Christopher R. Kincaid, Robert A. Pockalny, R. Tucker Sylvia University of Rhode Island, Graduate School of Oceanography</vt:lpstr>
      <vt:lpstr>Mapping mantle complexity in 4-D geodynamical models of circulation beneath migrating mid-ocean ridges Loes van Dam, Christopher R. Kincaid, Robert A. Pockalny, R. Tucker Sylvia University of Rhode Island, Graduate School of Oceanography</vt:lpstr>
      <vt:lpstr>Mapping mantle complexity in 4-D geodynamical models of circulation beneath migrating mid-ocean ridges Loes van Dam, Christopher R. Kincaid, Robert A. Pockalny, R. Tucker Sylvia University of Rhode Island, Graduate School of Oceanography</vt:lpstr>
      <vt:lpstr>Mapping mantle complexity in 4-D geodynamical models of circulation beneath migrating mid-ocean ridges Loes van Dam, Christopher R. Kincaid, Robert A. Pockalny, R. Tucker Sylvia University of Rhode Island, Graduate School of Oceanography</vt:lpstr>
      <vt:lpstr>Mapping mantle complexity in 4-D geodynamical models of circulation beneath migrating mid-ocean ridges Loes van Dam, Christopher R. Kincaid, Robert A. Pockalny, R. Tucker Sylvia University of Rhode Island, Graduate School of Oceanography</vt:lpstr>
      <vt:lpstr>Mapping mantle complexity in 4-D geodynamical models of circulation beneath migrating mid-ocean ridges Loes van Dam, Christopher R. Kincaid, Robert A. Pockalny, R. Tucker Sylvia University of Rhode Island, Graduate School of Oceanography</vt:lpstr>
      <vt:lpstr>Mapping mantle complexity in 4-D geodynamical models of circulation beneath migrating mid-ocean ridges Loes van Dam, Christopher R. Kincaid, Robert A. Pockalny, R. Tucker Sylvia University of Rhode Island, Graduate School of Oceanography</vt:lpstr>
      <vt:lpstr>Mapping mantle complexity in 4-D geodynamical models of circulation beneath migrating mid-ocean ridges Loes van Dam, Christopher R. Kincaid, Robert A. Pockalny, R. Tucker Sylvia University of Rhode Island, Graduate School of Oceanography</vt:lpstr>
      <vt:lpstr>Mapping mantle complexity in 4-D geodynamical models of circulation beneath migrating mid-ocean ridges Loes van Dam, Christopher R. Kincaid, Robert A. Pockalny, R. Tucker Sylvia University of Rhode Island, Graduate School of Oceanography</vt:lpstr>
      <vt:lpstr>Mapping mantle complexity in 4-D geodynamical models of circulation beneath migrating mid-ocean ridges Loes van Dam, Christopher R. Kincaid, Robert A. Pockalny, R. Tucker Sylvia University of Rhode Island, Graduate School of Oceanography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mantle complexity in 4-D geodynamical models of circulation beneath migrating mid-ocean ridges</dc:title>
  <dc:creator>Loes van Dam</dc:creator>
  <cp:lastModifiedBy>Loes van Dam</cp:lastModifiedBy>
  <cp:revision>134</cp:revision>
  <dcterms:created xsi:type="dcterms:W3CDTF">2018-03-01T19:14:37Z</dcterms:created>
  <dcterms:modified xsi:type="dcterms:W3CDTF">2018-09-06T17:42:39Z</dcterms:modified>
</cp:coreProperties>
</file>