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8" r:id="rId3"/>
    <p:sldId id="259" r:id="rId4"/>
    <p:sldId id="264" r:id="rId5"/>
    <p:sldId id="265" r:id="rId6"/>
    <p:sldId id="266" r:id="rId7"/>
    <p:sldId id="270" r:id="rId8"/>
    <p:sldId id="272" r:id="rId9"/>
    <p:sldId id="275" r:id="rId10"/>
    <p:sldId id="273" r:id="rId11"/>
    <p:sldId id="276" r:id="rId12"/>
    <p:sldId id="289" r:id="rId13"/>
    <p:sldId id="291" r:id="rId14"/>
    <p:sldId id="277" r:id="rId15"/>
    <p:sldId id="278" r:id="rId16"/>
    <p:sldId id="274" r:id="rId17"/>
    <p:sldId id="261" r:id="rId18"/>
    <p:sldId id="267" r:id="rId19"/>
    <p:sldId id="268" r:id="rId20"/>
    <p:sldId id="282" r:id="rId21"/>
    <p:sldId id="281" r:id="rId22"/>
    <p:sldId id="262" r:id="rId23"/>
    <p:sldId id="279" r:id="rId24"/>
    <p:sldId id="280" r:id="rId25"/>
    <p:sldId id="283" r:id="rId26"/>
    <p:sldId id="284" r:id="rId27"/>
    <p:sldId id="285" r:id="rId28"/>
    <p:sldId id="288" r:id="rId29"/>
    <p:sldId id="287"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3027"/>
    <a:srgbClr val="F06E30"/>
    <a:srgbClr val="FFF6DF"/>
    <a:srgbClr val="FFBB00"/>
    <a:srgbClr val="FF7001"/>
    <a:srgbClr val="FF8901"/>
    <a:srgbClr val="FF9F04"/>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83"/>
    <p:restoredTop sz="94862"/>
  </p:normalViewPr>
  <p:slideViewPr>
    <p:cSldViewPr snapToObjects="1">
      <p:cViewPr varScale="1">
        <p:scale>
          <a:sx n="97" d="100"/>
          <a:sy n="97" d="100"/>
        </p:scale>
        <p:origin x="16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70D1F9-4F3D-4448-9501-222DFAEF77DA}" type="doc">
      <dgm:prSet loTypeId="urn:microsoft.com/office/officeart/2005/8/layout/funnel1" loCatId="" qsTypeId="urn:microsoft.com/office/officeart/2005/8/quickstyle/simple1" qsCatId="simple" csTypeId="urn:microsoft.com/office/officeart/2005/8/colors/accent1_2" csCatId="accent1" phldr="1"/>
      <dgm:spPr/>
      <dgm:t>
        <a:bodyPr/>
        <a:lstStyle/>
        <a:p>
          <a:endParaRPr lang="fr-FR"/>
        </a:p>
      </dgm:t>
    </dgm:pt>
    <dgm:pt modelId="{AC891DC7-01FA-7343-89B8-EC3A8F0DEA71}">
      <dgm:prSet phldrT="[Texte]"/>
      <dgm:spPr>
        <a:solidFill>
          <a:schemeClr val="accent2"/>
        </a:solidFill>
      </dgm:spPr>
      <dgm:t>
        <a:bodyPr/>
        <a:lstStyle/>
        <a:p>
          <a:pPr rtl="0"/>
          <a:endParaRPr lang="fr-FR" dirty="0"/>
        </a:p>
      </dgm:t>
    </dgm:pt>
    <dgm:pt modelId="{A2C14F6B-CAD5-7447-891D-CD3A8365B1A1}" type="parTrans" cxnId="{FE065C11-9A38-A640-A69F-C5F9C4936660}">
      <dgm:prSet/>
      <dgm:spPr/>
      <dgm:t>
        <a:bodyPr/>
        <a:lstStyle/>
        <a:p>
          <a:endParaRPr lang="fr-FR"/>
        </a:p>
      </dgm:t>
    </dgm:pt>
    <dgm:pt modelId="{B6E7748B-079A-1E48-AD01-A2D32ECE5151}" type="sibTrans" cxnId="{FE065C11-9A38-A640-A69F-C5F9C4936660}">
      <dgm:prSet/>
      <dgm:spPr/>
      <dgm:t>
        <a:bodyPr/>
        <a:lstStyle/>
        <a:p>
          <a:endParaRPr lang="fr-FR"/>
        </a:p>
      </dgm:t>
    </dgm:pt>
    <dgm:pt modelId="{AADE3DAB-D09A-C541-A854-EF7592FFA6C3}">
      <dgm:prSet phldrT="[Texte]"/>
      <dgm:spPr>
        <a:solidFill>
          <a:srgbClr val="92D050"/>
        </a:solidFill>
      </dgm:spPr>
      <dgm:t>
        <a:bodyPr/>
        <a:lstStyle/>
        <a:p>
          <a:pPr rtl="0"/>
          <a:endParaRPr lang="fr-FR" dirty="0"/>
        </a:p>
      </dgm:t>
    </dgm:pt>
    <dgm:pt modelId="{35CF8B84-B2F9-A843-9139-EB8FB4BB4E2D}" type="parTrans" cxnId="{6755583D-4213-1746-B297-30BCE8FB3D09}">
      <dgm:prSet/>
      <dgm:spPr/>
      <dgm:t>
        <a:bodyPr/>
        <a:lstStyle/>
        <a:p>
          <a:endParaRPr lang="fr-FR"/>
        </a:p>
      </dgm:t>
    </dgm:pt>
    <dgm:pt modelId="{55D7FBA5-4837-7E4D-9B80-BAE139BBF8E9}" type="sibTrans" cxnId="{6755583D-4213-1746-B297-30BCE8FB3D09}">
      <dgm:prSet/>
      <dgm:spPr/>
      <dgm:t>
        <a:bodyPr/>
        <a:lstStyle/>
        <a:p>
          <a:endParaRPr lang="fr-FR"/>
        </a:p>
      </dgm:t>
    </dgm:pt>
    <dgm:pt modelId="{1072AAE7-624B-D345-B411-0459DCC116C2}">
      <dgm:prSet phldrT="[Texte]" custT="1"/>
      <dgm:spPr/>
      <dgm:t>
        <a:bodyPr/>
        <a:lstStyle/>
        <a:p>
          <a:pPr rtl="0"/>
          <a:r>
            <a:rPr lang="en-GB" sz="2400" cap="small" baseline="0" noProof="0" dirty="0">
              <a:latin typeface="Tahoma" panose="020B0604030504040204" pitchFamily="34" charset="0"/>
              <a:ea typeface="Tahoma" panose="020B0604030504040204" pitchFamily="34" charset="0"/>
              <a:cs typeface="Tahoma" panose="020B0604030504040204" pitchFamily="34" charset="0"/>
            </a:rPr>
            <a:t>Chosen model component</a:t>
          </a:r>
        </a:p>
      </dgm:t>
    </dgm:pt>
    <dgm:pt modelId="{0B8455D6-EA84-834E-8F80-273ECFCD59EB}" type="parTrans" cxnId="{3FAC9A3D-4A6C-DD46-90EC-93319B7A2B6E}">
      <dgm:prSet/>
      <dgm:spPr/>
      <dgm:t>
        <a:bodyPr/>
        <a:lstStyle/>
        <a:p>
          <a:endParaRPr lang="fr-FR"/>
        </a:p>
      </dgm:t>
    </dgm:pt>
    <dgm:pt modelId="{60D796B6-83A7-234C-8761-CDD0E351F3E0}" type="sibTrans" cxnId="{3FAC9A3D-4A6C-DD46-90EC-93319B7A2B6E}">
      <dgm:prSet/>
      <dgm:spPr/>
      <dgm:t>
        <a:bodyPr/>
        <a:lstStyle/>
        <a:p>
          <a:endParaRPr lang="fr-FR"/>
        </a:p>
      </dgm:t>
    </dgm:pt>
    <dgm:pt modelId="{D3B4AD55-274F-F742-B198-470E72F0238C}">
      <dgm:prSet/>
      <dgm:spPr>
        <a:solidFill>
          <a:srgbClr val="FFFF00"/>
        </a:solidFill>
      </dgm:spPr>
      <dgm:t>
        <a:bodyPr/>
        <a:lstStyle/>
        <a:p>
          <a:pPr rtl="0"/>
          <a:endParaRPr lang="fr-FR" dirty="0"/>
        </a:p>
      </dgm:t>
    </dgm:pt>
    <dgm:pt modelId="{19DB8C77-979C-4743-BB10-A45D4F3D7F48}" type="parTrans" cxnId="{39AEDCF5-428A-7C47-93BA-6B0A7DFF8E40}">
      <dgm:prSet/>
      <dgm:spPr/>
      <dgm:t>
        <a:bodyPr/>
        <a:lstStyle/>
        <a:p>
          <a:endParaRPr lang="fr-FR"/>
        </a:p>
      </dgm:t>
    </dgm:pt>
    <dgm:pt modelId="{A8B42540-2D19-834E-9127-E967F5CF34DB}" type="sibTrans" cxnId="{39AEDCF5-428A-7C47-93BA-6B0A7DFF8E40}">
      <dgm:prSet/>
      <dgm:spPr/>
      <dgm:t>
        <a:bodyPr/>
        <a:lstStyle/>
        <a:p>
          <a:endParaRPr lang="fr-FR"/>
        </a:p>
      </dgm:t>
    </dgm:pt>
    <dgm:pt modelId="{2D0010BB-30A4-FA42-A7E5-6CDAEA47E571}" type="pres">
      <dgm:prSet presAssocID="{FE70D1F9-4F3D-4448-9501-222DFAEF77DA}" presName="Name0" presStyleCnt="0">
        <dgm:presLayoutVars>
          <dgm:chMax val="4"/>
          <dgm:resizeHandles val="exact"/>
        </dgm:presLayoutVars>
      </dgm:prSet>
      <dgm:spPr/>
    </dgm:pt>
    <dgm:pt modelId="{482A5B1F-88FB-9249-BF24-A5FBB9D06018}" type="pres">
      <dgm:prSet presAssocID="{FE70D1F9-4F3D-4448-9501-222DFAEF77DA}" presName="ellipse" presStyleLbl="trBgShp" presStyleIdx="0" presStyleCnt="1"/>
      <dgm:spPr/>
    </dgm:pt>
    <dgm:pt modelId="{66DD2ECD-9827-3947-8AF8-B5BB4718C2E1}" type="pres">
      <dgm:prSet presAssocID="{FE70D1F9-4F3D-4448-9501-222DFAEF77DA}" presName="arrow1" presStyleLbl="fgShp" presStyleIdx="0" presStyleCnt="1"/>
      <dgm:spPr/>
    </dgm:pt>
    <dgm:pt modelId="{FB9D78A3-0E9F-A54D-908F-AC60A11E6553}" type="pres">
      <dgm:prSet presAssocID="{FE70D1F9-4F3D-4448-9501-222DFAEF77DA}" presName="rectangle" presStyleLbl="revTx" presStyleIdx="0" presStyleCnt="1" custScaleX="232731">
        <dgm:presLayoutVars>
          <dgm:bulletEnabled val="1"/>
        </dgm:presLayoutVars>
      </dgm:prSet>
      <dgm:spPr/>
    </dgm:pt>
    <dgm:pt modelId="{94BC3971-9534-7F42-9F1B-4BCA5E6C6035}" type="pres">
      <dgm:prSet presAssocID="{AADE3DAB-D09A-C541-A854-EF7592FFA6C3}" presName="item1" presStyleLbl="node1" presStyleIdx="0" presStyleCnt="3">
        <dgm:presLayoutVars>
          <dgm:bulletEnabled val="1"/>
        </dgm:presLayoutVars>
      </dgm:prSet>
      <dgm:spPr/>
    </dgm:pt>
    <dgm:pt modelId="{C77FC852-C3A5-4449-B5DD-648D5FF60416}" type="pres">
      <dgm:prSet presAssocID="{D3B4AD55-274F-F742-B198-470E72F0238C}" presName="item2" presStyleLbl="node1" presStyleIdx="1" presStyleCnt="3">
        <dgm:presLayoutVars>
          <dgm:bulletEnabled val="1"/>
        </dgm:presLayoutVars>
      </dgm:prSet>
      <dgm:spPr/>
    </dgm:pt>
    <dgm:pt modelId="{8911812F-1EA8-0B4B-AECB-C1A14EC5D7E6}" type="pres">
      <dgm:prSet presAssocID="{1072AAE7-624B-D345-B411-0459DCC116C2}" presName="item3" presStyleLbl="node1" presStyleIdx="2" presStyleCnt="3">
        <dgm:presLayoutVars>
          <dgm:bulletEnabled val="1"/>
        </dgm:presLayoutVars>
      </dgm:prSet>
      <dgm:spPr/>
    </dgm:pt>
    <dgm:pt modelId="{56FB9A23-BCF4-1C43-A612-498A8E071F66}" type="pres">
      <dgm:prSet presAssocID="{FE70D1F9-4F3D-4448-9501-222DFAEF77DA}" presName="funnel" presStyleLbl="trAlignAcc1" presStyleIdx="0" presStyleCnt="1"/>
      <dgm:spPr/>
    </dgm:pt>
  </dgm:ptLst>
  <dgm:cxnLst>
    <dgm:cxn modelId="{6044EA02-C251-524F-9582-3277686DD92D}" type="presOf" srcId="{D3B4AD55-274F-F742-B198-470E72F0238C}" destId="{94BC3971-9534-7F42-9F1B-4BCA5E6C6035}" srcOrd="0" destOrd="0" presId="urn:microsoft.com/office/officeart/2005/8/layout/funnel1"/>
    <dgm:cxn modelId="{FE065C11-9A38-A640-A69F-C5F9C4936660}" srcId="{FE70D1F9-4F3D-4448-9501-222DFAEF77DA}" destId="{AC891DC7-01FA-7343-89B8-EC3A8F0DEA71}" srcOrd="0" destOrd="0" parTransId="{A2C14F6B-CAD5-7447-891D-CD3A8365B1A1}" sibTransId="{B6E7748B-079A-1E48-AD01-A2D32ECE5151}"/>
    <dgm:cxn modelId="{6755583D-4213-1746-B297-30BCE8FB3D09}" srcId="{FE70D1F9-4F3D-4448-9501-222DFAEF77DA}" destId="{AADE3DAB-D09A-C541-A854-EF7592FFA6C3}" srcOrd="1" destOrd="0" parTransId="{35CF8B84-B2F9-A843-9139-EB8FB4BB4E2D}" sibTransId="{55D7FBA5-4837-7E4D-9B80-BAE139BBF8E9}"/>
    <dgm:cxn modelId="{3FAC9A3D-4A6C-DD46-90EC-93319B7A2B6E}" srcId="{FE70D1F9-4F3D-4448-9501-222DFAEF77DA}" destId="{1072AAE7-624B-D345-B411-0459DCC116C2}" srcOrd="3" destOrd="0" parTransId="{0B8455D6-EA84-834E-8F80-273ECFCD59EB}" sibTransId="{60D796B6-83A7-234C-8761-CDD0E351F3E0}"/>
    <dgm:cxn modelId="{2C85C862-D962-CA4A-9512-A28C92E03ABC}" type="presOf" srcId="{AC891DC7-01FA-7343-89B8-EC3A8F0DEA71}" destId="{8911812F-1EA8-0B4B-AECB-C1A14EC5D7E6}" srcOrd="0" destOrd="0" presId="urn:microsoft.com/office/officeart/2005/8/layout/funnel1"/>
    <dgm:cxn modelId="{9E822D74-4D55-8A43-82ED-4679E26141D4}" type="presOf" srcId="{FE70D1F9-4F3D-4448-9501-222DFAEF77DA}" destId="{2D0010BB-30A4-FA42-A7E5-6CDAEA47E571}" srcOrd="0" destOrd="0" presId="urn:microsoft.com/office/officeart/2005/8/layout/funnel1"/>
    <dgm:cxn modelId="{DA4FE27B-5821-794E-9766-FEB07792030C}" type="presOf" srcId="{1072AAE7-624B-D345-B411-0459DCC116C2}" destId="{FB9D78A3-0E9F-A54D-908F-AC60A11E6553}" srcOrd="0" destOrd="0" presId="urn:microsoft.com/office/officeart/2005/8/layout/funnel1"/>
    <dgm:cxn modelId="{2B04E1A8-8219-1B45-B34D-00B40465CEAB}" type="presOf" srcId="{AADE3DAB-D09A-C541-A854-EF7592FFA6C3}" destId="{C77FC852-C3A5-4449-B5DD-648D5FF60416}" srcOrd="0" destOrd="0" presId="urn:microsoft.com/office/officeart/2005/8/layout/funnel1"/>
    <dgm:cxn modelId="{39AEDCF5-428A-7C47-93BA-6B0A7DFF8E40}" srcId="{FE70D1F9-4F3D-4448-9501-222DFAEF77DA}" destId="{D3B4AD55-274F-F742-B198-470E72F0238C}" srcOrd="2" destOrd="0" parTransId="{19DB8C77-979C-4743-BB10-A45D4F3D7F48}" sibTransId="{A8B42540-2D19-834E-9127-E967F5CF34DB}"/>
    <dgm:cxn modelId="{DF2132C3-C74A-A341-9B5A-131C3572588C}" type="presParOf" srcId="{2D0010BB-30A4-FA42-A7E5-6CDAEA47E571}" destId="{482A5B1F-88FB-9249-BF24-A5FBB9D06018}" srcOrd="0" destOrd="0" presId="urn:microsoft.com/office/officeart/2005/8/layout/funnel1"/>
    <dgm:cxn modelId="{A1618A8E-A772-8342-9E4C-EBAEC6C4C8D9}" type="presParOf" srcId="{2D0010BB-30A4-FA42-A7E5-6CDAEA47E571}" destId="{66DD2ECD-9827-3947-8AF8-B5BB4718C2E1}" srcOrd="1" destOrd="0" presId="urn:microsoft.com/office/officeart/2005/8/layout/funnel1"/>
    <dgm:cxn modelId="{45D412CD-0B10-2849-870D-79BCAAF17195}" type="presParOf" srcId="{2D0010BB-30A4-FA42-A7E5-6CDAEA47E571}" destId="{FB9D78A3-0E9F-A54D-908F-AC60A11E6553}" srcOrd="2" destOrd="0" presId="urn:microsoft.com/office/officeart/2005/8/layout/funnel1"/>
    <dgm:cxn modelId="{A09F7B35-C63C-E647-B88D-8BA9AB1E6C57}" type="presParOf" srcId="{2D0010BB-30A4-FA42-A7E5-6CDAEA47E571}" destId="{94BC3971-9534-7F42-9F1B-4BCA5E6C6035}" srcOrd="3" destOrd="0" presId="urn:microsoft.com/office/officeart/2005/8/layout/funnel1"/>
    <dgm:cxn modelId="{9003E80E-16F3-134C-A25F-A60898FDA5DF}" type="presParOf" srcId="{2D0010BB-30A4-FA42-A7E5-6CDAEA47E571}" destId="{C77FC852-C3A5-4449-B5DD-648D5FF60416}" srcOrd="4" destOrd="0" presId="urn:microsoft.com/office/officeart/2005/8/layout/funnel1"/>
    <dgm:cxn modelId="{90DDD095-98AB-214F-8F6A-9576A9700CC9}" type="presParOf" srcId="{2D0010BB-30A4-FA42-A7E5-6CDAEA47E571}" destId="{8911812F-1EA8-0B4B-AECB-C1A14EC5D7E6}" srcOrd="5" destOrd="0" presId="urn:microsoft.com/office/officeart/2005/8/layout/funnel1"/>
    <dgm:cxn modelId="{F8449032-8B4F-724B-9FA7-EF27EF133251}" type="presParOf" srcId="{2D0010BB-30A4-FA42-A7E5-6CDAEA47E571}" destId="{56FB9A23-BCF4-1C43-A612-498A8E071F66}" srcOrd="6" destOrd="0" presId="urn:microsoft.com/office/officeart/2005/8/layout/funne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70D1F9-4F3D-4448-9501-222DFAEF77DA}" type="doc">
      <dgm:prSet loTypeId="urn:microsoft.com/office/officeart/2005/8/layout/funnel1" loCatId="" qsTypeId="urn:microsoft.com/office/officeart/2005/8/quickstyle/simple1" qsCatId="simple" csTypeId="urn:microsoft.com/office/officeart/2005/8/colors/accent1_2" csCatId="accent1" phldr="1"/>
      <dgm:spPr/>
      <dgm:t>
        <a:bodyPr/>
        <a:lstStyle/>
        <a:p>
          <a:endParaRPr lang="fr-FR"/>
        </a:p>
      </dgm:t>
    </dgm:pt>
    <dgm:pt modelId="{AC891DC7-01FA-7343-89B8-EC3A8F0DEA71}">
      <dgm:prSet phldrT="[Texte]"/>
      <dgm:spPr>
        <a:solidFill>
          <a:schemeClr val="accent2"/>
        </a:solidFill>
      </dgm:spPr>
      <dgm:t>
        <a:bodyPr/>
        <a:lstStyle/>
        <a:p>
          <a:pPr rtl="0"/>
          <a:endParaRPr lang="fr-FR" dirty="0"/>
        </a:p>
      </dgm:t>
    </dgm:pt>
    <dgm:pt modelId="{A2C14F6B-CAD5-7447-891D-CD3A8365B1A1}" type="parTrans" cxnId="{FE065C11-9A38-A640-A69F-C5F9C4936660}">
      <dgm:prSet/>
      <dgm:spPr/>
      <dgm:t>
        <a:bodyPr/>
        <a:lstStyle/>
        <a:p>
          <a:endParaRPr lang="fr-FR"/>
        </a:p>
      </dgm:t>
    </dgm:pt>
    <dgm:pt modelId="{B6E7748B-079A-1E48-AD01-A2D32ECE5151}" type="sibTrans" cxnId="{FE065C11-9A38-A640-A69F-C5F9C4936660}">
      <dgm:prSet/>
      <dgm:spPr/>
      <dgm:t>
        <a:bodyPr/>
        <a:lstStyle/>
        <a:p>
          <a:endParaRPr lang="fr-FR"/>
        </a:p>
      </dgm:t>
    </dgm:pt>
    <dgm:pt modelId="{AADE3DAB-D09A-C541-A854-EF7592FFA6C3}">
      <dgm:prSet phldrT="[Texte]"/>
      <dgm:spPr>
        <a:solidFill>
          <a:srgbClr val="92D050"/>
        </a:solidFill>
      </dgm:spPr>
      <dgm:t>
        <a:bodyPr/>
        <a:lstStyle/>
        <a:p>
          <a:pPr rtl="0"/>
          <a:endParaRPr lang="fr-FR" dirty="0"/>
        </a:p>
      </dgm:t>
    </dgm:pt>
    <dgm:pt modelId="{35CF8B84-B2F9-A843-9139-EB8FB4BB4E2D}" type="parTrans" cxnId="{6755583D-4213-1746-B297-30BCE8FB3D09}">
      <dgm:prSet/>
      <dgm:spPr/>
      <dgm:t>
        <a:bodyPr/>
        <a:lstStyle/>
        <a:p>
          <a:endParaRPr lang="fr-FR"/>
        </a:p>
      </dgm:t>
    </dgm:pt>
    <dgm:pt modelId="{55D7FBA5-4837-7E4D-9B80-BAE139BBF8E9}" type="sibTrans" cxnId="{6755583D-4213-1746-B297-30BCE8FB3D09}">
      <dgm:prSet/>
      <dgm:spPr/>
      <dgm:t>
        <a:bodyPr/>
        <a:lstStyle/>
        <a:p>
          <a:endParaRPr lang="fr-FR"/>
        </a:p>
      </dgm:t>
    </dgm:pt>
    <dgm:pt modelId="{1072AAE7-624B-D345-B411-0459DCC116C2}">
      <dgm:prSet phldrT="[Texte]" custT="1"/>
      <dgm:spPr/>
      <dgm:t>
        <a:bodyPr/>
        <a:lstStyle/>
        <a:p>
          <a:pPr rtl="0"/>
          <a:r>
            <a:rPr lang="en-GB" sz="2400" cap="small" baseline="0" noProof="0" dirty="0">
              <a:latin typeface="Tahoma" panose="020B0604030504040204" pitchFamily="34" charset="0"/>
              <a:ea typeface="Tahoma" panose="020B0604030504040204" pitchFamily="34" charset="0"/>
              <a:cs typeface="Tahoma" panose="020B0604030504040204" pitchFamily="34" charset="0"/>
            </a:rPr>
            <a:t>Chosen model component</a:t>
          </a:r>
        </a:p>
      </dgm:t>
    </dgm:pt>
    <dgm:pt modelId="{0B8455D6-EA84-834E-8F80-273ECFCD59EB}" type="parTrans" cxnId="{3FAC9A3D-4A6C-DD46-90EC-93319B7A2B6E}">
      <dgm:prSet/>
      <dgm:spPr/>
      <dgm:t>
        <a:bodyPr/>
        <a:lstStyle/>
        <a:p>
          <a:endParaRPr lang="fr-FR"/>
        </a:p>
      </dgm:t>
    </dgm:pt>
    <dgm:pt modelId="{60D796B6-83A7-234C-8761-CDD0E351F3E0}" type="sibTrans" cxnId="{3FAC9A3D-4A6C-DD46-90EC-93319B7A2B6E}">
      <dgm:prSet/>
      <dgm:spPr/>
      <dgm:t>
        <a:bodyPr/>
        <a:lstStyle/>
        <a:p>
          <a:endParaRPr lang="fr-FR"/>
        </a:p>
      </dgm:t>
    </dgm:pt>
    <dgm:pt modelId="{D3B4AD55-274F-F742-B198-470E72F0238C}">
      <dgm:prSet/>
      <dgm:spPr>
        <a:solidFill>
          <a:srgbClr val="FFFF00"/>
        </a:solidFill>
      </dgm:spPr>
      <dgm:t>
        <a:bodyPr/>
        <a:lstStyle/>
        <a:p>
          <a:pPr rtl="0"/>
          <a:endParaRPr lang="fr-FR" dirty="0"/>
        </a:p>
      </dgm:t>
    </dgm:pt>
    <dgm:pt modelId="{19DB8C77-979C-4743-BB10-A45D4F3D7F48}" type="parTrans" cxnId="{39AEDCF5-428A-7C47-93BA-6B0A7DFF8E40}">
      <dgm:prSet/>
      <dgm:spPr/>
      <dgm:t>
        <a:bodyPr/>
        <a:lstStyle/>
        <a:p>
          <a:endParaRPr lang="fr-FR"/>
        </a:p>
      </dgm:t>
    </dgm:pt>
    <dgm:pt modelId="{A8B42540-2D19-834E-9127-E967F5CF34DB}" type="sibTrans" cxnId="{39AEDCF5-428A-7C47-93BA-6B0A7DFF8E40}">
      <dgm:prSet/>
      <dgm:spPr/>
      <dgm:t>
        <a:bodyPr/>
        <a:lstStyle/>
        <a:p>
          <a:endParaRPr lang="fr-FR"/>
        </a:p>
      </dgm:t>
    </dgm:pt>
    <dgm:pt modelId="{2D0010BB-30A4-FA42-A7E5-6CDAEA47E571}" type="pres">
      <dgm:prSet presAssocID="{FE70D1F9-4F3D-4448-9501-222DFAEF77DA}" presName="Name0" presStyleCnt="0">
        <dgm:presLayoutVars>
          <dgm:chMax val="4"/>
          <dgm:resizeHandles val="exact"/>
        </dgm:presLayoutVars>
      </dgm:prSet>
      <dgm:spPr/>
    </dgm:pt>
    <dgm:pt modelId="{482A5B1F-88FB-9249-BF24-A5FBB9D06018}" type="pres">
      <dgm:prSet presAssocID="{FE70D1F9-4F3D-4448-9501-222DFAEF77DA}" presName="ellipse" presStyleLbl="trBgShp" presStyleIdx="0" presStyleCnt="1"/>
      <dgm:spPr/>
    </dgm:pt>
    <dgm:pt modelId="{66DD2ECD-9827-3947-8AF8-B5BB4718C2E1}" type="pres">
      <dgm:prSet presAssocID="{FE70D1F9-4F3D-4448-9501-222DFAEF77DA}" presName="arrow1" presStyleLbl="fgShp" presStyleIdx="0" presStyleCnt="1"/>
      <dgm:spPr/>
    </dgm:pt>
    <dgm:pt modelId="{FB9D78A3-0E9F-A54D-908F-AC60A11E6553}" type="pres">
      <dgm:prSet presAssocID="{FE70D1F9-4F3D-4448-9501-222DFAEF77DA}" presName="rectangle" presStyleLbl="revTx" presStyleIdx="0" presStyleCnt="1" custScaleX="232731">
        <dgm:presLayoutVars>
          <dgm:bulletEnabled val="1"/>
        </dgm:presLayoutVars>
      </dgm:prSet>
      <dgm:spPr/>
    </dgm:pt>
    <dgm:pt modelId="{94BC3971-9534-7F42-9F1B-4BCA5E6C6035}" type="pres">
      <dgm:prSet presAssocID="{AADE3DAB-D09A-C541-A854-EF7592FFA6C3}" presName="item1" presStyleLbl="node1" presStyleIdx="0" presStyleCnt="3">
        <dgm:presLayoutVars>
          <dgm:bulletEnabled val="1"/>
        </dgm:presLayoutVars>
      </dgm:prSet>
      <dgm:spPr/>
    </dgm:pt>
    <dgm:pt modelId="{C77FC852-C3A5-4449-B5DD-648D5FF60416}" type="pres">
      <dgm:prSet presAssocID="{D3B4AD55-274F-F742-B198-470E72F0238C}" presName="item2" presStyleLbl="node1" presStyleIdx="1" presStyleCnt="3">
        <dgm:presLayoutVars>
          <dgm:bulletEnabled val="1"/>
        </dgm:presLayoutVars>
      </dgm:prSet>
      <dgm:spPr/>
    </dgm:pt>
    <dgm:pt modelId="{8911812F-1EA8-0B4B-AECB-C1A14EC5D7E6}" type="pres">
      <dgm:prSet presAssocID="{1072AAE7-624B-D345-B411-0459DCC116C2}" presName="item3" presStyleLbl="node1" presStyleIdx="2" presStyleCnt="3">
        <dgm:presLayoutVars>
          <dgm:bulletEnabled val="1"/>
        </dgm:presLayoutVars>
      </dgm:prSet>
      <dgm:spPr/>
    </dgm:pt>
    <dgm:pt modelId="{56FB9A23-BCF4-1C43-A612-498A8E071F66}" type="pres">
      <dgm:prSet presAssocID="{FE70D1F9-4F3D-4448-9501-222DFAEF77DA}" presName="funnel" presStyleLbl="trAlignAcc1" presStyleIdx="0" presStyleCnt="1"/>
      <dgm:spPr/>
    </dgm:pt>
  </dgm:ptLst>
  <dgm:cxnLst>
    <dgm:cxn modelId="{6044EA02-C251-524F-9582-3277686DD92D}" type="presOf" srcId="{D3B4AD55-274F-F742-B198-470E72F0238C}" destId="{94BC3971-9534-7F42-9F1B-4BCA5E6C6035}" srcOrd="0" destOrd="0" presId="urn:microsoft.com/office/officeart/2005/8/layout/funnel1"/>
    <dgm:cxn modelId="{FE065C11-9A38-A640-A69F-C5F9C4936660}" srcId="{FE70D1F9-4F3D-4448-9501-222DFAEF77DA}" destId="{AC891DC7-01FA-7343-89B8-EC3A8F0DEA71}" srcOrd="0" destOrd="0" parTransId="{A2C14F6B-CAD5-7447-891D-CD3A8365B1A1}" sibTransId="{B6E7748B-079A-1E48-AD01-A2D32ECE5151}"/>
    <dgm:cxn modelId="{6755583D-4213-1746-B297-30BCE8FB3D09}" srcId="{FE70D1F9-4F3D-4448-9501-222DFAEF77DA}" destId="{AADE3DAB-D09A-C541-A854-EF7592FFA6C3}" srcOrd="1" destOrd="0" parTransId="{35CF8B84-B2F9-A843-9139-EB8FB4BB4E2D}" sibTransId="{55D7FBA5-4837-7E4D-9B80-BAE139BBF8E9}"/>
    <dgm:cxn modelId="{3FAC9A3D-4A6C-DD46-90EC-93319B7A2B6E}" srcId="{FE70D1F9-4F3D-4448-9501-222DFAEF77DA}" destId="{1072AAE7-624B-D345-B411-0459DCC116C2}" srcOrd="3" destOrd="0" parTransId="{0B8455D6-EA84-834E-8F80-273ECFCD59EB}" sibTransId="{60D796B6-83A7-234C-8761-CDD0E351F3E0}"/>
    <dgm:cxn modelId="{2C85C862-D962-CA4A-9512-A28C92E03ABC}" type="presOf" srcId="{AC891DC7-01FA-7343-89B8-EC3A8F0DEA71}" destId="{8911812F-1EA8-0B4B-AECB-C1A14EC5D7E6}" srcOrd="0" destOrd="0" presId="urn:microsoft.com/office/officeart/2005/8/layout/funnel1"/>
    <dgm:cxn modelId="{9E822D74-4D55-8A43-82ED-4679E26141D4}" type="presOf" srcId="{FE70D1F9-4F3D-4448-9501-222DFAEF77DA}" destId="{2D0010BB-30A4-FA42-A7E5-6CDAEA47E571}" srcOrd="0" destOrd="0" presId="urn:microsoft.com/office/officeart/2005/8/layout/funnel1"/>
    <dgm:cxn modelId="{DA4FE27B-5821-794E-9766-FEB07792030C}" type="presOf" srcId="{1072AAE7-624B-D345-B411-0459DCC116C2}" destId="{FB9D78A3-0E9F-A54D-908F-AC60A11E6553}" srcOrd="0" destOrd="0" presId="urn:microsoft.com/office/officeart/2005/8/layout/funnel1"/>
    <dgm:cxn modelId="{2B04E1A8-8219-1B45-B34D-00B40465CEAB}" type="presOf" srcId="{AADE3DAB-D09A-C541-A854-EF7592FFA6C3}" destId="{C77FC852-C3A5-4449-B5DD-648D5FF60416}" srcOrd="0" destOrd="0" presId="urn:microsoft.com/office/officeart/2005/8/layout/funnel1"/>
    <dgm:cxn modelId="{39AEDCF5-428A-7C47-93BA-6B0A7DFF8E40}" srcId="{FE70D1F9-4F3D-4448-9501-222DFAEF77DA}" destId="{D3B4AD55-274F-F742-B198-470E72F0238C}" srcOrd="2" destOrd="0" parTransId="{19DB8C77-979C-4743-BB10-A45D4F3D7F48}" sibTransId="{A8B42540-2D19-834E-9127-E967F5CF34DB}"/>
    <dgm:cxn modelId="{DF2132C3-C74A-A341-9B5A-131C3572588C}" type="presParOf" srcId="{2D0010BB-30A4-FA42-A7E5-6CDAEA47E571}" destId="{482A5B1F-88FB-9249-BF24-A5FBB9D06018}" srcOrd="0" destOrd="0" presId="urn:microsoft.com/office/officeart/2005/8/layout/funnel1"/>
    <dgm:cxn modelId="{A1618A8E-A772-8342-9E4C-EBAEC6C4C8D9}" type="presParOf" srcId="{2D0010BB-30A4-FA42-A7E5-6CDAEA47E571}" destId="{66DD2ECD-9827-3947-8AF8-B5BB4718C2E1}" srcOrd="1" destOrd="0" presId="urn:microsoft.com/office/officeart/2005/8/layout/funnel1"/>
    <dgm:cxn modelId="{45D412CD-0B10-2849-870D-79BCAAF17195}" type="presParOf" srcId="{2D0010BB-30A4-FA42-A7E5-6CDAEA47E571}" destId="{FB9D78A3-0E9F-A54D-908F-AC60A11E6553}" srcOrd="2" destOrd="0" presId="urn:microsoft.com/office/officeart/2005/8/layout/funnel1"/>
    <dgm:cxn modelId="{A09F7B35-C63C-E647-B88D-8BA9AB1E6C57}" type="presParOf" srcId="{2D0010BB-30A4-FA42-A7E5-6CDAEA47E571}" destId="{94BC3971-9534-7F42-9F1B-4BCA5E6C6035}" srcOrd="3" destOrd="0" presId="urn:microsoft.com/office/officeart/2005/8/layout/funnel1"/>
    <dgm:cxn modelId="{9003E80E-16F3-134C-A25F-A60898FDA5DF}" type="presParOf" srcId="{2D0010BB-30A4-FA42-A7E5-6CDAEA47E571}" destId="{C77FC852-C3A5-4449-B5DD-648D5FF60416}" srcOrd="4" destOrd="0" presId="urn:microsoft.com/office/officeart/2005/8/layout/funnel1"/>
    <dgm:cxn modelId="{90DDD095-98AB-214F-8F6A-9576A9700CC9}" type="presParOf" srcId="{2D0010BB-30A4-FA42-A7E5-6CDAEA47E571}" destId="{8911812F-1EA8-0B4B-AECB-C1A14EC5D7E6}" srcOrd="5" destOrd="0" presId="urn:microsoft.com/office/officeart/2005/8/layout/funnel1"/>
    <dgm:cxn modelId="{F8449032-8B4F-724B-9FA7-EF27EF133251}" type="presParOf" srcId="{2D0010BB-30A4-FA42-A7E5-6CDAEA47E571}" destId="{56FB9A23-BCF4-1C43-A612-498A8E071F66}" srcOrd="6" destOrd="0" presId="urn:microsoft.com/office/officeart/2005/8/layout/funnel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70D1F9-4F3D-4448-9501-222DFAEF77DA}" type="doc">
      <dgm:prSet loTypeId="urn:microsoft.com/office/officeart/2005/8/layout/funnel1" loCatId="" qsTypeId="urn:microsoft.com/office/officeart/2005/8/quickstyle/simple1" qsCatId="simple" csTypeId="urn:microsoft.com/office/officeart/2005/8/colors/accent1_2" csCatId="accent1" phldr="1"/>
      <dgm:spPr/>
      <dgm:t>
        <a:bodyPr/>
        <a:lstStyle/>
        <a:p>
          <a:endParaRPr lang="fr-FR"/>
        </a:p>
      </dgm:t>
    </dgm:pt>
    <dgm:pt modelId="{AC891DC7-01FA-7343-89B8-EC3A8F0DEA71}">
      <dgm:prSet phldrT="[Texte]"/>
      <dgm:spPr>
        <a:solidFill>
          <a:schemeClr val="accent2"/>
        </a:solidFill>
      </dgm:spPr>
      <dgm:t>
        <a:bodyPr/>
        <a:lstStyle/>
        <a:p>
          <a:pPr rtl="0"/>
          <a:endParaRPr lang="fr-FR" dirty="0"/>
        </a:p>
      </dgm:t>
    </dgm:pt>
    <dgm:pt modelId="{A2C14F6B-CAD5-7447-891D-CD3A8365B1A1}" type="parTrans" cxnId="{FE065C11-9A38-A640-A69F-C5F9C4936660}">
      <dgm:prSet/>
      <dgm:spPr/>
      <dgm:t>
        <a:bodyPr/>
        <a:lstStyle/>
        <a:p>
          <a:endParaRPr lang="fr-FR"/>
        </a:p>
      </dgm:t>
    </dgm:pt>
    <dgm:pt modelId="{B6E7748B-079A-1E48-AD01-A2D32ECE5151}" type="sibTrans" cxnId="{FE065C11-9A38-A640-A69F-C5F9C4936660}">
      <dgm:prSet/>
      <dgm:spPr/>
      <dgm:t>
        <a:bodyPr/>
        <a:lstStyle/>
        <a:p>
          <a:endParaRPr lang="fr-FR"/>
        </a:p>
      </dgm:t>
    </dgm:pt>
    <dgm:pt modelId="{AADE3DAB-D09A-C541-A854-EF7592FFA6C3}">
      <dgm:prSet phldrT="[Texte]"/>
      <dgm:spPr>
        <a:solidFill>
          <a:srgbClr val="92D050"/>
        </a:solidFill>
      </dgm:spPr>
      <dgm:t>
        <a:bodyPr/>
        <a:lstStyle/>
        <a:p>
          <a:pPr rtl="0"/>
          <a:endParaRPr lang="fr-FR" dirty="0"/>
        </a:p>
      </dgm:t>
    </dgm:pt>
    <dgm:pt modelId="{35CF8B84-B2F9-A843-9139-EB8FB4BB4E2D}" type="parTrans" cxnId="{6755583D-4213-1746-B297-30BCE8FB3D09}">
      <dgm:prSet/>
      <dgm:spPr/>
      <dgm:t>
        <a:bodyPr/>
        <a:lstStyle/>
        <a:p>
          <a:endParaRPr lang="fr-FR"/>
        </a:p>
      </dgm:t>
    </dgm:pt>
    <dgm:pt modelId="{55D7FBA5-4837-7E4D-9B80-BAE139BBF8E9}" type="sibTrans" cxnId="{6755583D-4213-1746-B297-30BCE8FB3D09}">
      <dgm:prSet/>
      <dgm:spPr/>
      <dgm:t>
        <a:bodyPr/>
        <a:lstStyle/>
        <a:p>
          <a:endParaRPr lang="fr-FR"/>
        </a:p>
      </dgm:t>
    </dgm:pt>
    <dgm:pt modelId="{1072AAE7-624B-D345-B411-0459DCC116C2}">
      <dgm:prSet phldrT="[Texte]" custT="1"/>
      <dgm:spPr/>
      <dgm:t>
        <a:bodyPr/>
        <a:lstStyle/>
        <a:p>
          <a:pPr rtl="0"/>
          <a:r>
            <a:rPr lang="en-GB" sz="2400" cap="small" baseline="0" noProof="0" dirty="0">
              <a:latin typeface="Tahoma" panose="020B0604030504040204" pitchFamily="34" charset="0"/>
              <a:ea typeface="Tahoma" panose="020B0604030504040204" pitchFamily="34" charset="0"/>
              <a:cs typeface="Tahoma" panose="020B0604030504040204" pitchFamily="34" charset="0"/>
            </a:rPr>
            <a:t>Chosen model component</a:t>
          </a:r>
        </a:p>
      </dgm:t>
    </dgm:pt>
    <dgm:pt modelId="{0B8455D6-EA84-834E-8F80-273ECFCD59EB}" type="parTrans" cxnId="{3FAC9A3D-4A6C-DD46-90EC-93319B7A2B6E}">
      <dgm:prSet/>
      <dgm:spPr/>
      <dgm:t>
        <a:bodyPr/>
        <a:lstStyle/>
        <a:p>
          <a:endParaRPr lang="fr-FR"/>
        </a:p>
      </dgm:t>
    </dgm:pt>
    <dgm:pt modelId="{60D796B6-83A7-234C-8761-CDD0E351F3E0}" type="sibTrans" cxnId="{3FAC9A3D-4A6C-DD46-90EC-93319B7A2B6E}">
      <dgm:prSet/>
      <dgm:spPr/>
      <dgm:t>
        <a:bodyPr/>
        <a:lstStyle/>
        <a:p>
          <a:endParaRPr lang="fr-FR"/>
        </a:p>
      </dgm:t>
    </dgm:pt>
    <dgm:pt modelId="{D3B4AD55-274F-F742-B198-470E72F0238C}">
      <dgm:prSet/>
      <dgm:spPr>
        <a:solidFill>
          <a:srgbClr val="FFFF00"/>
        </a:solidFill>
      </dgm:spPr>
      <dgm:t>
        <a:bodyPr/>
        <a:lstStyle/>
        <a:p>
          <a:pPr rtl="0"/>
          <a:endParaRPr lang="fr-FR" dirty="0"/>
        </a:p>
      </dgm:t>
    </dgm:pt>
    <dgm:pt modelId="{19DB8C77-979C-4743-BB10-A45D4F3D7F48}" type="parTrans" cxnId="{39AEDCF5-428A-7C47-93BA-6B0A7DFF8E40}">
      <dgm:prSet/>
      <dgm:spPr/>
      <dgm:t>
        <a:bodyPr/>
        <a:lstStyle/>
        <a:p>
          <a:endParaRPr lang="fr-FR"/>
        </a:p>
      </dgm:t>
    </dgm:pt>
    <dgm:pt modelId="{A8B42540-2D19-834E-9127-E967F5CF34DB}" type="sibTrans" cxnId="{39AEDCF5-428A-7C47-93BA-6B0A7DFF8E40}">
      <dgm:prSet/>
      <dgm:spPr/>
      <dgm:t>
        <a:bodyPr/>
        <a:lstStyle/>
        <a:p>
          <a:endParaRPr lang="fr-FR"/>
        </a:p>
      </dgm:t>
    </dgm:pt>
    <dgm:pt modelId="{2D0010BB-30A4-FA42-A7E5-6CDAEA47E571}" type="pres">
      <dgm:prSet presAssocID="{FE70D1F9-4F3D-4448-9501-222DFAEF77DA}" presName="Name0" presStyleCnt="0">
        <dgm:presLayoutVars>
          <dgm:chMax val="4"/>
          <dgm:resizeHandles val="exact"/>
        </dgm:presLayoutVars>
      </dgm:prSet>
      <dgm:spPr/>
    </dgm:pt>
    <dgm:pt modelId="{482A5B1F-88FB-9249-BF24-A5FBB9D06018}" type="pres">
      <dgm:prSet presAssocID="{FE70D1F9-4F3D-4448-9501-222DFAEF77DA}" presName="ellipse" presStyleLbl="trBgShp" presStyleIdx="0" presStyleCnt="1"/>
      <dgm:spPr/>
    </dgm:pt>
    <dgm:pt modelId="{66DD2ECD-9827-3947-8AF8-B5BB4718C2E1}" type="pres">
      <dgm:prSet presAssocID="{FE70D1F9-4F3D-4448-9501-222DFAEF77DA}" presName="arrow1" presStyleLbl="fgShp" presStyleIdx="0" presStyleCnt="1"/>
      <dgm:spPr/>
    </dgm:pt>
    <dgm:pt modelId="{FB9D78A3-0E9F-A54D-908F-AC60A11E6553}" type="pres">
      <dgm:prSet presAssocID="{FE70D1F9-4F3D-4448-9501-222DFAEF77DA}" presName="rectangle" presStyleLbl="revTx" presStyleIdx="0" presStyleCnt="1" custScaleX="232731">
        <dgm:presLayoutVars>
          <dgm:bulletEnabled val="1"/>
        </dgm:presLayoutVars>
      </dgm:prSet>
      <dgm:spPr/>
    </dgm:pt>
    <dgm:pt modelId="{94BC3971-9534-7F42-9F1B-4BCA5E6C6035}" type="pres">
      <dgm:prSet presAssocID="{AADE3DAB-D09A-C541-A854-EF7592FFA6C3}" presName="item1" presStyleLbl="node1" presStyleIdx="0" presStyleCnt="3">
        <dgm:presLayoutVars>
          <dgm:bulletEnabled val="1"/>
        </dgm:presLayoutVars>
      </dgm:prSet>
      <dgm:spPr/>
    </dgm:pt>
    <dgm:pt modelId="{C77FC852-C3A5-4449-B5DD-648D5FF60416}" type="pres">
      <dgm:prSet presAssocID="{D3B4AD55-274F-F742-B198-470E72F0238C}" presName="item2" presStyleLbl="node1" presStyleIdx="1" presStyleCnt="3">
        <dgm:presLayoutVars>
          <dgm:bulletEnabled val="1"/>
        </dgm:presLayoutVars>
      </dgm:prSet>
      <dgm:spPr/>
    </dgm:pt>
    <dgm:pt modelId="{8911812F-1EA8-0B4B-AECB-C1A14EC5D7E6}" type="pres">
      <dgm:prSet presAssocID="{1072AAE7-624B-D345-B411-0459DCC116C2}" presName="item3" presStyleLbl="node1" presStyleIdx="2" presStyleCnt="3">
        <dgm:presLayoutVars>
          <dgm:bulletEnabled val="1"/>
        </dgm:presLayoutVars>
      </dgm:prSet>
      <dgm:spPr/>
    </dgm:pt>
    <dgm:pt modelId="{56FB9A23-BCF4-1C43-A612-498A8E071F66}" type="pres">
      <dgm:prSet presAssocID="{FE70D1F9-4F3D-4448-9501-222DFAEF77DA}" presName="funnel" presStyleLbl="trAlignAcc1" presStyleIdx="0" presStyleCnt="1"/>
      <dgm:spPr/>
    </dgm:pt>
  </dgm:ptLst>
  <dgm:cxnLst>
    <dgm:cxn modelId="{6044EA02-C251-524F-9582-3277686DD92D}" type="presOf" srcId="{D3B4AD55-274F-F742-B198-470E72F0238C}" destId="{94BC3971-9534-7F42-9F1B-4BCA5E6C6035}" srcOrd="0" destOrd="0" presId="urn:microsoft.com/office/officeart/2005/8/layout/funnel1"/>
    <dgm:cxn modelId="{FE065C11-9A38-A640-A69F-C5F9C4936660}" srcId="{FE70D1F9-4F3D-4448-9501-222DFAEF77DA}" destId="{AC891DC7-01FA-7343-89B8-EC3A8F0DEA71}" srcOrd="0" destOrd="0" parTransId="{A2C14F6B-CAD5-7447-891D-CD3A8365B1A1}" sibTransId="{B6E7748B-079A-1E48-AD01-A2D32ECE5151}"/>
    <dgm:cxn modelId="{6755583D-4213-1746-B297-30BCE8FB3D09}" srcId="{FE70D1F9-4F3D-4448-9501-222DFAEF77DA}" destId="{AADE3DAB-D09A-C541-A854-EF7592FFA6C3}" srcOrd="1" destOrd="0" parTransId="{35CF8B84-B2F9-A843-9139-EB8FB4BB4E2D}" sibTransId="{55D7FBA5-4837-7E4D-9B80-BAE139BBF8E9}"/>
    <dgm:cxn modelId="{3FAC9A3D-4A6C-DD46-90EC-93319B7A2B6E}" srcId="{FE70D1F9-4F3D-4448-9501-222DFAEF77DA}" destId="{1072AAE7-624B-D345-B411-0459DCC116C2}" srcOrd="3" destOrd="0" parTransId="{0B8455D6-EA84-834E-8F80-273ECFCD59EB}" sibTransId="{60D796B6-83A7-234C-8761-CDD0E351F3E0}"/>
    <dgm:cxn modelId="{2C85C862-D962-CA4A-9512-A28C92E03ABC}" type="presOf" srcId="{AC891DC7-01FA-7343-89B8-EC3A8F0DEA71}" destId="{8911812F-1EA8-0B4B-AECB-C1A14EC5D7E6}" srcOrd="0" destOrd="0" presId="urn:microsoft.com/office/officeart/2005/8/layout/funnel1"/>
    <dgm:cxn modelId="{9E822D74-4D55-8A43-82ED-4679E26141D4}" type="presOf" srcId="{FE70D1F9-4F3D-4448-9501-222DFAEF77DA}" destId="{2D0010BB-30A4-FA42-A7E5-6CDAEA47E571}" srcOrd="0" destOrd="0" presId="urn:microsoft.com/office/officeart/2005/8/layout/funnel1"/>
    <dgm:cxn modelId="{DA4FE27B-5821-794E-9766-FEB07792030C}" type="presOf" srcId="{1072AAE7-624B-D345-B411-0459DCC116C2}" destId="{FB9D78A3-0E9F-A54D-908F-AC60A11E6553}" srcOrd="0" destOrd="0" presId="urn:microsoft.com/office/officeart/2005/8/layout/funnel1"/>
    <dgm:cxn modelId="{2B04E1A8-8219-1B45-B34D-00B40465CEAB}" type="presOf" srcId="{AADE3DAB-D09A-C541-A854-EF7592FFA6C3}" destId="{C77FC852-C3A5-4449-B5DD-648D5FF60416}" srcOrd="0" destOrd="0" presId="urn:microsoft.com/office/officeart/2005/8/layout/funnel1"/>
    <dgm:cxn modelId="{39AEDCF5-428A-7C47-93BA-6B0A7DFF8E40}" srcId="{FE70D1F9-4F3D-4448-9501-222DFAEF77DA}" destId="{D3B4AD55-274F-F742-B198-470E72F0238C}" srcOrd="2" destOrd="0" parTransId="{19DB8C77-979C-4743-BB10-A45D4F3D7F48}" sibTransId="{A8B42540-2D19-834E-9127-E967F5CF34DB}"/>
    <dgm:cxn modelId="{DF2132C3-C74A-A341-9B5A-131C3572588C}" type="presParOf" srcId="{2D0010BB-30A4-FA42-A7E5-6CDAEA47E571}" destId="{482A5B1F-88FB-9249-BF24-A5FBB9D06018}" srcOrd="0" destOrd="0" presId="urn:microsoft.com/office/officeart/2005/8/layout/funnel1"/>
    <dgm:cxn modelId="{A1618A8E-A772-8342-9E4C-EBAEC6C4C8D9}" type="presParOf" srcId="{2D0010BB-30A4-FA42-A7E5-6CDAEA47E571}" destId="{66DD2ECD-9827-3947-8AF8-B5BB4718C2E1}" srcOrd="1" destOrd="0" presId="urn:microsoft.com/office/officeart/2005/8/layout/funnel1"/>
    <dgm:cxn modelId="{45D412CD-0B10-2849-870D-79BCAAF17195}" type="presParOf" srcId="{2D0010BB-30A4-FA42-A7E5-6CDAEA47E571}" destId="{FB9D78A3-0E9F-A54D-908F-AC60A11E6553}" srcOrd="2" destOrd="0" presId="urn:microsoft.com/office/officeart/2005/8/layout/funnel1"/>
    <dgm:cxn modelId="{A09F7B35-C63C-E647-B88D-8BA9AB1E6C57}" type="presParOf" srcId="{2D0010BB-30A4-FA42-A7E5-6CDAEA47E571}" destId="{94BC3971-9534-7F42-9F1B-4BCA5E6C6035}" srcOrd="3" destOrd="0" presId="urn:microsoft.com/office/officeart/2005/8/layout/funnel1"/>
    <dgm:cxn modelId="{9003E80E-16F3-134C-A25F-A60898FDA5DF}" type="presParOf" srcId="{2D0010BB-30A4-FA42-A7E5-6CDAEA47E571}" destId="{C77FC852-C3A5-4449-B5DD-648D5FF60416}" srcOrd="4" destOrd="0" presId="urn:microsoft.com/office/officeart/2005/8/layout/funnel1"/>
    <dgm:cxn modelId="{90DDD095-98AB-214F-8F6A-9576A9700CC9}" type="presParOf" srcId="{2D0010BB-30A4-FA42-A7E5-6CDAEA47E571}" destId="{8911812F-1EA8-0B4B-AECB-C1A14EC5D7E6}" srcOrd="5" destOrd="0" presId="urn:microsoft.com/office/officeart/2005/8/layout/funnel1"/>
    <dgm:cxn modelId="{F8449032-8B4F-724B-9FA7-EF27EF133251}" type="presParOf" srcId="{2D0010BB-30A4-FA42-A7E5-6CDAEA47E571}" destId="{56FB9A23-BCF4-1C43-A612-498A8E071F66}" srcOrd="6" destOrd="0" presId="urn:microsoft.com/office/officeart/2005/8/layout/funnel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A5B1F-88FB-9249-BF24-A5FBB9D06018}">
      <dsp:nvSpPr>
        <dsp:cNvPr id="0" name=""/>
        <dsp:cNvSpPr/>
      </dsp:nvSpPr>
      <dsp:spPr>
        <a:xfrm>
          <a:off x="1167784" y="101290"/>
          <a:ext cx="2010230" cy="698126"/>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DD2ECD-9827-3947-8AF8-B5BB4718C2E1}">
      <dsp:nvSpPr>
        <dsp:cNvPr id="0" name=""/>
        <dsp:cNvSpPr/>
      </dsp:nvSpPr>
      <dsp:spPr>
        <a:xfrm>
          <a:off x="1981226" y="1810765"/>
          <a:ext cx="389579" cy="249330"/>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9D78A3-0E9F-A54D-908F-AC60A11E6553}">
      <dsp:nvSpPr>
        <dsp:cNvPr id="0" name=""/>
        <dsp:cNvSpPr/>
      </dsp:nvSpPr>
      <dsp:spPr>
        <a:xfrm>
          <a:off x="2" y="2010230"/>
          <a:ext cx="4352027" cy="467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GB" sz="2400" kern="1200" cap="small" baseline="0" noProof="0" dirty="0">
              <a:latin typeface="Tahoma" panose="020B0604030504040204" pitchFamily="34" charset="0"/>
              <a:ea typeface="Tahoma" panose="020B0604030504040204" pitchFamily="34" charset="0"/>
              <a:cs typeface="Tahoma" panose="020B0604030504040204" pitchFamily="34" charset="0"/>
            </a:rPr>
            <a:t>Chosen model component</a:t>
          </a:r>
        </a:p>
      </dsp:txBody>
      <dsp:txXfrm>
        <a:off x="2" y="2010230"/>
        <a:ext cx="4352027" cy="467495"/>
      </dsp:txXfrm>
    </dsp:sp>
    <dsp:sp modelId="{94BC3971-9534-7F42-9F1B-4BCA5E6C6035}">
      <dsp:nvSpPr>
        <dsp:cNvPr id="0" name=""/>
        <dsp:cNvSpPr/>
      </dsp:nvSpPr>
      <dsp:spPr>
        <a:xfrm>
          <a:off x="1898635" y="853335"/>
          <a:ext cx="701243" cy="701243"/>
        </a:xfrm>
        <a:prstGeom prst="ellips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rtl="0">
            <a:lnSpc>
              <a:spcPct val="90000"/>
            </a:lnSpc>
            <a:spcBef>
              <a:spcPct val="0"/>
            </a:spcBef>
            <a:spcAft>
              <a:spcPct val="35000"/>
            </a:spcAft>
            <a:buNone/>
          </a:pPr>
          <a:endParaRPr lang="fr-FR" sz="3000" kern="1200" dirty="0"/>
        </a:p>
      </dsp:txBody>
      <dsp:txXfrm>
        <a:off x="2001330" y="956030"/>
        <a:ext cx="495853" cy="495853"/>
      </dsp:txXfrm>
    </dsp:sp>
    <dsp:sp modelId="{C77FC852-C3A5-4449-B5DD-648D5FF60416}">
      <dsp:nvSpPr>
        <dsp:cNvPr id="0" name=""/>
        <dsp:cNvSpPr/>
      </dsp:nvSpPr>
      <dsp:spPr>
        <a:xfrm>
          <a:off x="1396856" y="327246"/>
          <a:ext cx="701243" cy="701243"/>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rtl="0">
            <a:lnSpc>
              <a:spcPct val="90000"/>
            </a:lnSpc>
            <a:spcBef>
              <a:spcPct val="0"/>
            </a:spcBef>
            <a:spcAft>
              <a:spcPct val="35000"/>
            </a:spcAft>
            <a:buNone/>
          </a:pPr>
          <a:endParaRPr lang="fr-FR" sz="3000" kern="1200" dirty="0"/>
        </a:p>
      </dsp:txBody>
      <dsp:txXfrm>
        <a:off x="1499551" y="429941"/>
        <a:ext cx="495853" cy="495853"/>
      </dsp:txXfrm>
    </dsp:sp>
    <dsp:sp modelId="{8911812F-1EA8-0B4B-AECB-C1A14EC5D7E6}">
      <dsp:nvSpPr>
        <dsp:cNvPr id="0" name=""/>
        <dsp:cNvSpPr/>
      </dsp:nvSpPr>
      <dsp:spPr>
        <a:xfrm>
          <a:off x="2113683" y="157701"/>
          <a:ext cx="701243" cy="701243"/>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rtl="0">
            <a:lnSpc>
              <a:spcPct val="90000"/>
            </a:lnSpc>
            <a:spcBef>
              <a:spcPct val="0"/>
            </a:spcBef>
            <a:spcAft>
              <a:spcPct val="35000"/>
            </a:spcAft>
            <a:buNone/>
          </a:pPr>
          <a:endParaRPr lang="fr-FR" sz="3000" kern="1200" dirty="0"/>
        </a:p>
      </dsp:txBody>
      <dsp:txXfrm>
        <a:off x="2216378" y="260396"/>
        <a:ext cx="495853" cy="495853"/>
      </dsp:txXfrm>
    </dsp:sp>
    <dsp:sp modelId="{56FB9A23-BCF4-1C43-A612-498A8E071F66}">
      <dsp:nvSpPr>
        <dsp:cNvPr id="0" name=""/>
        <dsp:cNvSpPr/>
      </dsp:nvSpPr>
      <dsp:spPr>
        <a:xfrm>
          <a:off x="1085193" y="15583"/>
          <a:ext cx="2181645" cy="1745316"/>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A5B1F-88FB-9249-BF24-A5FBB9D06018}">
      <dsp:nvSpPr>
        <dsp:cNvPr id="0" name=""/>
        <dsp:cNvSpPr/>
      </dsp:nvSpPr>
      <dsp:spPr>
        <a:xfrm>
          <a:off x="1167784" y="101290"/>
          <a:ext cx="2010230" cy="698126"/>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DD2ECD-9827-3947-8AF8-B5BB4718C2E1}">
      <dsp:nvSpPr>
        <dsp:cNvPr id="0" name=""/>
        <dsp:cNvSpPr/>
      </dsp:nvSpPr>
      <dsp:spPr>
        <a:xfrm>
          <a:off x="1981226" y="1810765"/>
          <a:ext cx="389579" cy="249330"/>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9D78A3-0E9F-A54D-908F-AC60A11E6553}">
      <dsp:nvSpPr>
        <dsp:cNvPr id="0" name=""/>
        <dsp:cNvSpPr/>
      </dsp:nvSpPr>
      <dsp:spPr>
        <a:xfrm>
          <a:off x="2" y="2010230"/>
          <a:ext cx="4352027" cy="467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GB" sz="2400" kern="1200" cap="small" baseline="0" noProof="0" dirty="0">
              <a:latin typeface="Tahoma" panose="020B0604030504040204" pitchFamily="34" charset="0"/>
              <a:ea typeface="Tahoma" panose="020B0604030504040204" pitchFamily="34" charset="0"/>
              <a:cs typeface="Tahoma" panose="020B0604030504040204" pitchFamily="34" charset="0"/>
            </a:rPr>
            <a:t>Chosen model component</a:t>
          </a:r>
        </a:p>
      </dsp:txBody>
      <dsp:txXfrm>
        <a:off x="2" y="2010230"/>
        <a:ext cx="4352027" cy="467495"/>
      </dsp:txXfrm>
    </dsp:sp>
    <dsp:sp modelId="{94BC3971-9534-7F42-9F1B-4BCA5E6C6035}">
      <dsp:nvSpPr>
        <dsp:cNvPr id="0" name=""/>
        <dsp:cNvSpPr/>
      </dsp:nvSpPr>
      <dsp:spPr>
        <a:xfrm>
          <a:off x="1898635" y="853335"/>
          <a:ext cx="701243" cy="701243"/>
        </a:xfrm>
        <a:prstGeom prst="ellips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rtl="0">
            <a:lnSpc>
              <a:spcPct val="90000"/>
            </a:lnSpc>
            <a:spcBef>
              <a:spcPct val="0"/>
            </a:spcBef>
            <a:spcAft>
              <a:spcPct val="35000"/>
            </a:spcAft>
            <a:buNone/>
          </a:pPr>
          <a:endParaRPr lang="fr-FR" sz="3000" kern="1200" dirty="0"/>
        </a:p>
      </dsp:txBody>
      <dsp:txXfrm>
        <a:off x="2001330" y="956030"/>
        <a:ext cx="495853" cy="495853"/>
      </dsp:txXfrm>
    </dsp:sp>
    <dsp:sp modelId="{C77FC852-C3A5-4449-B5DD-648D5FF60416}">
      <dsp:nvSpPr>
        <dsp:cNvPr id="0" name=""/>
        <dsp:cNvSpPr/>
      </dsp:nvSpPr>
      <dsp:spPr>
        <a:xfrm>
          <a:off x="1396856" y="327246"/>
          <a:ext cx="701243" cy="701243"/>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rtl="0">
            <a:lnSpc>
              <a:spcPct val="90000"/>
            </a:lnSpc>
            <a:spcBef>
              <a:spcPct val="0"/>
            </a:spcBef>
            <a:spcAft>
              <a:spcPct val="35000"/>
            </a:spcAft>
            <a:buNone/>
          </a:pPr>
          <a:endParaRPr lang="fr-FR" sz="3000" kern="1200" dirty="0"/>
        </a:p>
      </dsp:txBody>
      <dsp:txXfrm>
        <a:off x="1499551" y="429941"/>
        <a:ext cx="495853" cy="495853"/>
      </dsp:txXfrm>
    </dsp:sp>
    <dsp:sp modelId="{8911812F-1EA8-0B4B-AECB-C1A14EC5D7E6}">
      <dsp:nvSpPr>
        <dsp:cNvPr id="0" name=""/>
        <dsp:cNvSpPr/>
      </dsp:nvSpPr>
      <dsp:spPr>
        <a:xfrm>
          <a:off x="2113683" y="157701"/>
          <a:ext cx="701243" cy="701243"/>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rtl="0">
            <a:lnSpc>
              <a:spcPct val="90000"/>
            </a:lnSpc>
            <a:spcBef>
              <a:spcPct val="0"/>
            </a:spcBef>
            <a:spcAft>
              <a:spcPct val="35000"/>
            </a:spcAft>
            <a:buNone/>
          </a:pPr>
          <a:endParaRPr lang="fr-FR" sz="3000" kern="1200" dirty="0"/>
        </a:p>
      </dsp:txBody>
      <dsp:txXfrm>
        <a:off x="2216378" y="260396"/>
        <a:ext cx="495853" cy="495853"/>
      </dsp:txXfrm>
    </dsp:sp>
    <dsp:sp modelId="{56FB9A23-BCF4-1C43-A612-498A8E071F66}">
      <dsp:nvSpPr>
        <dsp:cNvPr id="0" name=""/>
        <dsp:cNvSpPr/>
      </dsp:nvSpPr>
      <dsp:spPr>
        <a:xfrm>
          <a:off x="1085193" y="15583"/>
          <a:ext cx="2181645" cy="1745316"/>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A5B1F-88FB-9249-BF24-A5FBB9D06018}">
      <dsp:nvSpPr>
        <dsp:cNvPr id="0" name=""/>
        <dsp:cNvSpPr/>
      </dsp:nvSpPr>
      <dsp:spPr>
        <a:xfrm>
          <a:off x="1167784" y="101290"/>
          <a:ext cx="2010230" cy="698126"/>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DD2ECD-9827-3947-8AF8-B5BB4718C2E1}">
      <dsp:nvSpPr>
        <dsp:cNvPr id="0" name=""/>
        <dsp:cNvSpPr/>
      </dsp:nvSpPr>
      <dsp:spPr>
        <a:xfrm>
          <a:off x="1981226" y="1810765"/>
          <a:ext cx="389579" cy="249330"/>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9D78A3-0E9F-A54D-908F-AC60A11E6553}">
      <dsp:nvSpPr>
        <dsp:cNvPr id="0" name=""/>
        <dsp:cNvSpPr/>
      </dsp:nvSpPr>
      <dsp:spPr>
        <a:xfrm>
          <a:off x="2" y="2010230"/>
          <a:ext cx="4352027" cy="467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GB" sz="2400" kern="1200" cap="small" baseline="0" noProof="0" dirty="0">
              <a:latin typeface="Tahoma" panose="020B0604030504040204" pitchFamily="34" charset="0"/>
              <a:ea typeface="Tahoma" panose="020B0604030504040204" pitchFamily="34" charset="0"/>
              <a:cs typeface="Tahoma" panose="020B0604030504040204" pitchFamily="34" charset="0"/>
            </a:rPr>
            <a:t>Chosen model component</a:t>
          </a:r>
        </a:p>
      </dsp:txBody>
      <dsp:txXfrm>
        <a:off x="2" y="2010230"/>
        <a:ext cx="4352027" cy="467495"/>
      </dsp:txXfrm>
    </dsp:sp>
    <dsp:sp modelId="{94BC3971-9534-7F42-9F1B-4BCA5E6C6035}">
      <dsp:nvSpPr>
        <dsp:cNvPr id="0" name=""/>
        <dsp:cNvSpPr/>
      </dsp:nvSpPr>
      <dsp:spPr>
        <a:xfrm>
          <a:off x="1898635" y="853335"/>
          <a:ext cx="701243" cy="701243"/>
        </a:xfrm>
        <a:prstGeom prst="ellips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rtl="0">
            <a:lnSpc>
              <a:spcPct val="90000"/>
            </a:lnSpc>
            <a:spcBef>
              <a:spcPct val="0"/>
            </a:spcBef>
            <a:spcAft>
              <a:spcPct val="35000"/>
            </a:spcAft>
            <a:buNone/>
          </a:pPr>
          <a:endParaRPr lang="fr-FR" sz="3000" kern="1200" dirty="0"/>
        </a:p>
      </dsp:txBody>
      <dsp:txXfrm>
        <a:off x="2001330" y="956030"/>
        <a:ext cx="495853" cy="495853"/>
      </dsp:txXfrm>
    </dsp:sp>
    <dsp:sp modelId="{C77FC852-C3A5-4449-B5DD-648D5FF60416}">
      <dsp:nvSpPr>
        <dsp:cNvPr id="0" name=""/>
        <dsp:cNvSpPr/>
      </dsp:nvSpPr>
      <dsp:spPr>
        <a:xfrm>
          <a:off x="1396856" y="327246"/>
          <a:ext cx="701243" cy="701243"/>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rtl="0">
            <a:lnSpc>
              <a:spcPct val="90000"/>
            </a:lnSpc>
            <a:spcBef>
              <a:spcPct val="0"/>
            </a:spcBef>
            <a:spcAft>
              <a:spcPct val="35000"/>
            </a:spcAft>
            <a:buNone/>
          </a:pPr>
          <a:endParaRPr lang="fr-FR" sz="3000" kern="1200" dirty="0"/>
        </a:p>
      </dsp:txBody>
      <dsp:txXfrm>
        <a:off x="1499551" y="429941"/>
        <a:ext cx="495853" cy="495853"/>
      </dsp:txXfrm>
    </dsp:sp>
    <dsp:sp modelId="{8911812F-1EA8-0B4B-AECB-C1A14EC5D7E6}">
      <dsp:nvSpPr>
        <dsp:cNvPr id="0" name=""/>
        <dsp:cNvSpPr/>
      </dsp:nvSpPr>
      <dsp:spPr>
        <a:xfrm>
          <a:off x="2113683" y="157701"/>
          <a:ext cx="701243" cy="701243"/>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rtl="0">
            <a:lnSpc>
              <a:spcPct val="90000"/>
            </a:lnSpc>
            <a:spcBef>
              <a:spcPct val="0"/>
            </a:spcBef>
            <a:spcAft>
              <a:spcPct val="35000"/>
            </a:spcAft>
            <a:buNone/>
          </a:pPr>
          <a:endParaRPr lang="fr-FR" sz="3000" kern="1200" dirty="0"/>
        </a:p>
      </dsp:txBody>
      <dsp:txXfrm>
        <a:off x="2216378" y="260396"/>
        <a:ext cx="495853" cy="495853"/>
      </dsp:txXfrm>
    </dsp:sp>
    <dsp:sp modelId="{56FB9A23-BCF4-1C43-A612-498A8E071F66}">
      <dsp:nvSpPr>
        <dsp:cNvPr id="0" name=""/>
        <dsp:cNvSpPr/>
      </dsp:nvSpPr>
      <dsp:spPr>
        <a:xfrm>
          <a:off x="1085193" y="15583"/>
          <a:ext cx="2181645" cy="1745316"/>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8C9BA-391C-274A-9085-55DD1F567F03}" type="datetimeFigureOut">
              <a:rPr lang="fr-FR" smtClean="0"/>
              <a:t>13/09/2018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4B0BD-9136-0B45-B5C0-D7749C1757AC}" type="slidenum">
              <a:rPr lang="fr-FR" smtClean="0"/>
              <a:t>‹Nr.›</a:t>
            </a:fld>
            <a:endParaRPr lang="fr-FR"/>
          </a:p>
        </p:txBody>
      </p:sp>
    </p:spTree>
    <p:extLst>
      <p:ext uri="{BB962C8B-B14F-4D97-AF65-F5344CB8AC3E}">
        <p14:creationId xmlns:p14="http://schemas.microsoft.com/office/powerpoint/2010/main" val="1568196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1</a:t>
            </a:fld>
            <a:endParaRPr lang="fr-FR"/>
          </a:p>
        </p:txBody>
      </p:sp>
    </p:spTree>
    <p:extLst>
      <p:ext uri="{BB962C8B-B14F-4D97-AF65-F5344CB8AC3E}">
        <p14:creationId xmlns:p14="http://schemas.microsoft.com/office/powerpoint/2010/main" val="792557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11</a:t>
            </a:fld>
            <a:endParaRPr lang="fr-FR"/>
          </a:p>
        </p:txBody>
      </p:sp>
    </p:spTree>
    <p:extLst>
      <p:ext uri="{BB962C8B-B14F-4D97-AF65-F5344CB8AC3E}">
        <p14:creationId xmlns:p14="http://schemas.microsoft.com/office/powerpoint/2010/main" val="2421159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12</a:t>
            </a:fld>
            <a:endParaRPr lang="fr-FR"/>
          </a:p>
        </p:txBody>
      </p:sp>
    </p:spTree>
    <p:extLst>
      <p:ext uri="{BB962C8B-B14F-4D97-AF65-F5344CB8AC3E}">
        <p14:creationId xmlns:p14="http://schemas.microsoft.com/office/powerpoint/2010/main" val="1165588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13</a:t>
            </a:fld>
            <a:endParaRPr lang="fr-FR"/>
          </a:p>
        </p:txBody>
      </p:sp>
    </p:spTree>
    <p:extLst>
      <p:ext uri="{BB962C8B-B14F-4D97-AF65-F5344CB8AC3E}">
        <p14:creationId xmlns:p14="http://schemas.microsoft.com/office/powerpoint/2010/main" val="3489220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14</a:t>
            </a:fld>
            <a:endParaRPr lang="fr-FR"/>
          </a:p>
        </p:txBody>
      </p:sp>
    </p:spTree>
    <p:extLst>
      <p:ext uri="{BB962C8B-B14F-4D97-AF65-F5344CB8AC3E}">
        <p14:creationId xmlns:p14="http://schemas.microsoft.com/office/powerpoint/2010/main" val="2024809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15</a:t>
            </a:fld>
            <a:endParaRPr lang="fr-FR"/>
          </a:p>
        </p:txBody>
      </p:sp>
    </p:spTree>
    <p:extLst>
      <p:ext uri="{BB962C8B-B14F-4D97-AF65-F5344CB8AC3E}">
        <p14:creationId xmlns:p14="http://schemas.microsoft.com/office/powerpoint/2010/main" val="1267549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16</a:t>
            </a:fld>
            <a:endParaRPr lang="fr-FR"/>
          </a:p>
        </p:txBody>
      </p:sp>
    </p:spTree>
    <p:extLst>
      <p:ext uri="{BB962C8B-B14F-4D97-AF65-F5344CB8AC3E}">
        <p14:creationId xmlns:p14="http://schemas.microsoft.com/office/powerpoint/2010/main" val="1706800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17</a:t>
            </a:fld>
            <a:endParaRPr lang="fr-FR"/>
          </a:p>
        </p:txBody>
      </p:sp>
    </p:spTree>
    <p:extLst>
      <p:ext uri="{BB962C8B-B14F-4D97-AF65-F5344CB8AC3E}">
        <p14:creationId xmlns:p14="http://schemas.microsoft.com/office/powerpoint/2010/main" val="1303538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18</a:t>
            </a:fld>
            <a:endParaRPr lang="fr-FR"/>
          </a:p>
        </p:txBody>
      </p:sp>
    </p:spTree>
    <p:extLst>
      <p:ext uri="{BB962C8B-B14F-4D97-AF65-F5344CB8AC3E}">
        <p14:creationId xmlns:p14="http://schemas.microsoft.com/office/powerpoint/2010/main" val="3832910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19</a:t>
            </a:fld>
            <a:endParaRPr lang="fr-FR"/>
          </a:p>
        </p:txBody>
      </p:sp>
    </p:spTree>
    <p:extLst>
      <p:ext uri="{BB962C8B-B14F-4D97-AF65-F5344CB8AC3E}">
        <p14:creationId xmlns:p14="http://schemas.microsoft.com/office/powerpoint/2010/main" val="706611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20</a:t>
            </a:fld>
            <a:endParaRPr lang="fr-FR"/>
          </a:p>
        </p:txBody>
      </p:sp>
    </p:spTree>
    <p:extLst>
      <p:ext uri="{BB962C8B-B14F-4D97-AF65-F5344CB8AC3E}">
        <p14:creationId xmlns:p14="http://schemas.microsoft.com/office/powerpoint/2010/main" val="882956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3</a:t>
            </a:fld>
            <a:endParaRPr lang="fr-FR"/>
          </a:p>
        </p:txBody>
      </p:sp>
    </p:spTree>
    <p:extLst>
      <p:ext uri="{BB962C8B-B14F-4D97-AF65-F5344CB8AC3E}">
        <p14:creationId xmlns:p14="http://schemas.microsoft.com/office/powerpoint/2010/main" val="613490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21</a:t>
            </a:fld>
            <a:endParaRPr lang="fr-FR"/>
          </a:p>
        </p:txBody>
      </p:sp>
    </p:spTree>
    <p:extLst>
      <p:ext uri="{BB962C8B-B14F-4D97-AF65-F5344CB8AC3E}">
        <p14:creationId xmlns:p14="http://schemas.microsoft.com/office/powerpoint/2010/main" val="3214620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22</a:t>
            </a:fld>
            <a:endParaRPr lang="fr-FR"/>
          </a:p>
        </p:txBody>
      </p:sp>
    </p:spTree>
    <p:extLst>
      <p:ext uri="{BB962C8B-B14F-4D97-AF65-F5344CB8AC3E}">
        <p14:creationId xmlns:p14="http://schemas.microsoft.com/office/powerpoint/2010/main" val="1022023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23</a:t>
            </a:fld>
            <a:endParaRPr lang="fr-FR"/>
          </a:p>
        </p:txBody>
      </p:sp>
    </p:spTree>
    <p:extLst>
      <p:ext uri="{BB962C8B-B14F-4D97-AF65-F5344CB8AC3E}">
        <p14:creationId xmlns:p14="http://schemas.microsoft.com/office/powerpoint/2010/main" val="1720065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24</a:t>
            </a:fld>
            <a:endParaRPr lang="fr-FR"/>
          </a:p>
        </p:txBody>
      </p:sp>
    </p:spTree>
    <p:extLst>
      <p:ext uri="{BB962C8B-B14F-4D97-AF65-F5344CB8AC3E}">
        <p14:creationId xmlns:p14="http://schemas.microsoft.com/office/powerpoint/2010/main" val="3435135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25</a:t>
            </a:fld>
            <a:endParaRPr lang="fr-FR"/>
          </a:p>
        </p:txBody>
      </p:sp>
    </p:spTree>
    <p:extLst>
      <p:ext uri="{BB962C8B-B14F-4D97-AF65-F5344CB8AC3E}">
        <p14:creationId xmlns:p14="http://schemas.microsoft.com/office/powerpoint/2010/main" val="2920931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26</a:t>
            </a:fld>
            <a:endParaRPr lang="fr-FR"/>
          </a:p>
        </p:txBody>
      </p:sp>
    </p:spTree>
    <p:extLst>
      <p:ext uri="{BB962C8B-B14F-4D97-AF65-F5344CB8AC3E}">
        <p14:creationId xmlns:p14="http://schemas.microsoft.com/office/powerpoint/2010/main" val="3078891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27</a:t>
            </a:fld>
            <a:endParaRPr lang="fr-FR"/>
          </a:p>
        </p:txBody>
      </p:sp>
    </p:spTree>
    <p:extLst>
      <p:ext uri="{BB962C8B-B14F-4D97-AF65-F5344CB8AC3E}">
        <p14:creationId xmlns:p14="http://schemas.microsoft.com/office/powerpoint/2010/main" val="2636077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28</a:t>
            </a:fld>
            <a:endParaRPr lang="fr-FR"/>
          </a:p>
        </p:txBody>
      </p:sp>
    </p:spTree>
    <p:extLst>
      <p:ext uri="{BB962C8B-B14F-4D97-AF65-F5344CB8AC3E}">
        <p14:creationId xmlns:p14="http://schemas.microsoft.com/office/powerpoint/2010/main" val="4293393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29</a:t>
            </a:fld>
            <a:endParaRPr lang="fr-FR"/>
          </a:p>
        </p:txBody>
      </p:sp>
    </p:spTree>
    <p:extLst>
      <p:ext uri="{BB962C8B-B14F-4D97-AF65-F5344CB8AC3E}">
        <p14:creationId xmlns:p14="http://schemas.microsoft.com/office/powerpoint/2010/main" val="3831626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4</a:t>
            </a:fld>
            <a:endParaRPr lang="fr-FR"/>
          </a:p>
        </p:txBody>
      </p:sp>
    </p:spTree>
    <p:extLst>
      <p:ext uri="{BB962C8B-B14F-4D97-AF65-F5344CB8AC3E}">
        <p14:creationId xmlns:p14="http://schemas.microsoft.com/office/powerpoint/2010/main" val="782975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5</a:t>
            </a:fld>
            <a:endParaRPr lang="fr-FR"/>
          </a:p>
        </p:txBody>
      </p:sp>
    </p:spTree>
    <p:extLst>
      <p:ext uri="{BB962C8B-B14F-4D97-AF65-F5344CB8AC3E}">
        <p14:creationId xmlns:p14="http://schemas.microsoft.com/office/powerpoint/2010/main" val="806645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6</a:t>
            </a:fld>
            <a:endParaRPr lang="fr-FR"/>
          </a:p>
        </p:txBody>
      </p:sp>
    </p:spTree>
    <p:extLst>
      <p:ext uri="{BB962C8B-B14F-4D97-AF65-F5344CB8AC3E}">
        <p14:creationId xmlns:p14="http://schemas.microsoft.com/office/powerpoint/2010/main" val="863429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7</a:t>
            </a:fld>
            <a:endParaRPr lang="fr-FR"/>
          </a:p>
        </p:txBody>
      </p:sp>
    </p:spTree>
    <p:extLst>
      <p:ext uri="{BB962C8B-B14F-4D97-AF65-F5344CB8AC3E}">
        <p14:creationId xmlns:p14="http://schemas.microsoft.com/office/powerpoint/2010/main" val="406435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8</a:t>
            </a:fld>
            <a:endParaRPr lang="fr-FR"/>
          </a:p>
        </p:txBody>
      </p:sp>
    </p:spTree>
    <p:extLst>
      <p:ext uri="{BB962C8B-B14F-4D97-AF65-F5344CB8AC3E}">
        <p14:creationId xmlns:p14="http://schemas.microsoft.com/office/powerpoint/2010/main" val="458890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9</a:t>
            </a:fld>
            <a:endParaRPr lang="fr-FR"/>
          </a:p>
        </p:txBody>
      </p:sp>
    </p:spTree>
    <p:extLst>
      <p:ext uri="{BB962C8B-B14F-4D97-AF65-F5344CB8AC3E}">
        <p14:creationId xmlns:p14="http://schemas.microsoft.com/office/powerpoint/2010/main" val="3089092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54B0BD-9136-0B45-B5C0-D7749C1757AC}" type="slidenum">
              <a:rPr lang="fr-FR" smtClean="0"/>
              <a:t>10</a:t>
            </a:fld>
            <a:endParaRPr lang="fr-FR"/>
          </a:p>
        </p:txBody>
      </p:sp>
    </p:spTree>
    <p:extLst>
      <p:ext uri="{BB962C8B-B14F-4D97-AF65-F5344CB8AC3E}">
        <p14:creationId xmlns:p14="http://schemas.microsoft.com/office/powerpoint/2010/main" val="2814306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F9FA00C0-FF04-EE49-97D3-C2E9665DC1E3}" type="datetimeFigureOut">
              <a:rPr lang="fr-FR" smtClean="0"/>
              <a:t>13/09/2018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78FA1B9-DD2C-0A46-9B4E-5D22EA644217}" type="slidenum">
              <a:rPr lang="fr-FR" smtClean="0"/>
              <a:t>‹Nr.›</a:t>
            </a:fld>
            <a:endParaRPr lang="fr-FR"/>
          </a:p>
        </p:txBody>
      </p:sp>
    </p:spTree>
    <p:extLst>
      <p:ext uri="{BB962C8B-B14F-4D97-AF65-F5344CB8AC3E}">
        <p14:creationId xmlns:p14="http://schemas.microsoft.com/office/powerpoint/2010/main" val="556768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9FA00C0-FF04-EE49-97D3-C2E9665DC1E3}" type="datetimeFigureOut">
              <a:rPr lang="fr-FR" smtClean="0"/>
              <a:t>13/09/2018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78FA1B9-DD2C-0A46-9B4E-5D22EA644217}" type="slidenum">
              <a:rPr lang="fr-FR" smtClean="0"/>
              <a:t>‹Nr.›</a:t>
            </a:fld>
            <a:endParaRPr lang="fr-FR"/>
          </a:p>
        </p:txBody>
      </p:sp>
    </p:spTree>
    <p:extLst>
      <p:ext uri="{BB962C8B-B14F-4D97-AF65-F5344CB8AC3E}">
        <p14:creationId xmlns:p14="http://schemas.microsoft.com/office/powerpoint/2010/main" val="841381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9FA00C0-FF04-EE49-97D3-C2E9665DC1E3}" type="datetimeFigureOut">
              <a:rPr lang="fr-FR" smtClean="0"/>
              <a:t>13/09/2018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78FA1B9-DD2C-0A46-9B4E-5D22EA644217}" type="slidenum">
              <a:rPr lang="fr-FR" smtClean="0"/>
              <a:t>‹Nr.›</a:t>
            </a:fld>
            <a:endParaRPr lang="fr-FR"/>
          </a:p>
        </p:txBody>
      </p:sp>
    </p:spTree>
    <p:extLst>
      <p:ext uri="{BB962C8B-B14F-4D97-AF65-F5344CB8AC3E}">
        <p14:creationId xmlns:p14="http://schemas.microsoft.com/office/powerpoint/2010/main" val="2060908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9FA00C0-FF04-EE49-97D3-C2E9665DC1E3}" type="datetimeFigureOut">
              <a:rPr lang="fr-FR" smtClean="0"/>
              <a:t>13/09/2018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78FA1B9-DD2C-0A46-9B4E-5D22EA644217}" type="slidenum">
              <a:rPr lang="fr-FR" smtClean="0"/>
              <a:t>‹Nr.›</a:t>
            </a:fld>
            <a:endParaRPr lang="fr-FR"/>
          </a:p>
        </p:txBody>
      </p:sp>
    </p:spTree>
    <p:extLst>
      <p:ext uri="{BB962C8B-B14F-4D97-AF65-F5344CB8AC3E}">
        <p14:creationId xmlns:p14="http://schemas.microsoft.com/office/powerpoint/2010/main" val="1030080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Cliquez et modifiez le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F9FA00C0-FF04-EE49-97D3-C2E9665DC1E3}" type="datetimeFigureOut">
              <a:rPr lang="fr-FR" smtClean="0"/>
              <a:t>13/09/2018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78FA1B9-DD2C-0A46-9B4E-5D22EA644217}" type="slidenum">
              <a:rPr lang="fr-FR" smtClean="0"/>
              <a:t>‹Nr.›</a:t>
            </a:fld>
            <a:endParaRPr lang="fr-FR"/>
          </a:p>
        </p:txBody>
      </p:sp>
    </p:spTree>
    <p:extLst>
      <p:ext uri="{BB962C8B-B14F-4D97-AF65-F5344CB8AC3E}">
        <p14:creationId xmlns:p14="http://schemas.microsoft.com/office/powerpoint/2010/main" val="1704276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F9FA00C0-FF04-EE49-97D3-C2E9665DC1E3}" type="datetimeFigureOut">
              <a:rPr lang="fr-FR" smtClean="0"/>
              <a:t>13/09/2018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78FA1B9-DD2C-0A46-9B4E-5D22EA644217}" type="slidenum">
              <a:rPr lang="fr-FR" smtClean="0"/>
              <a:t>‹Nr.›</a:t>
            </a:fld>
            <a:endParaRPr lang="fr-FR"/>
          </a:p>
        </p:txBody>
      </p:sp>
    </p:spTree>
    <p:extLst>
      <p:ext uri="{BB962C8B-B14F-4D97-AF65-F5344CB8AC3E}">
        <p14:creationId xmlns:p14="http://schemas.microsoft.com/office/powerpoint/2010/main" val="642369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Cliquez et modifiez le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F9FA00C0-FF04-EE49-97D3-C2E9665DC1E3}" type="datetimeFigureOut">
              <a:rPr lang="fr-FR" smtClean="0"/>
              <a:t>13/09/2018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78FA1B9-DD2C-0A46-9B4E-5D22EA644217}" type="slidenum">
              <a:rPr lang="fr-FR" smtClean="0"/>
              <a:t>‹Nr.›</a:t>
            </a:fld>
            <a:endParaRPr lang="fr-FR"/>
          </a:p>
        </p:txBody>
      </p:sp>
    </p:spTree>
    <p:extLst>
      <p:ext uri="{BB962C8B-B14F-4D97-AF65-F5344CB8AC3E}">
        <p14:creationId xmlns:p14="http://schemas.microsoft.com/office/powerpoint/2010/main" val="904380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F9FA00C0-FF04-EE49-97D3-C2E9665DC1E3}" type="datetimeFigureOut">
              <a:rPr lang="fr-FR" smtClean="0"/>
              <a:t>13/09/2018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78FA1B9-DD2C-0A46-9B4E-5D22EA644217}" type="slidenum">
              <a:rPr lang="fr-FR" smtClean="0"/>
              <a:t>‹Nr.›</a:t>
            </a:fld>
            <a:endParaRPr lang="fr-FR"/>
          </a:p>
        </p:txBody>
      </p:sp>
    </p:spTree>
    <p:extLst>
      <p:ext uri="{BB962C8B-B14F-4D97-AF65-F5344CB8AC3E}">
        <p14:creationId xmlns:p14="http://schemas.microsoft.com/office/powerpoint/2010/main" val="32700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9FA00C0-FF04-EE49-97D3-C2E9665DC1E3}" type="datetimeFigureOut">
              <a:rPr lang="fr-FR" smtClean="0"/>
              <a:t>13/09/2018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78FA1B9-DD2C-0A46-9B4E-5D22EA644217}" type="slidenum">
              <a:rPr lang="fr-FR" smtClean="0"/>
              <a:t>‹Nr.›</a:t>
            </a:fld>
            <a:endParaRPr lang="fr-FR"/>
          </a:p>
        </p:txBody>
      </p:sp>
    </p:spTree>
    <p:extLst>
      <p:ext uri="{BB962C8B-B14F-4D97-AF65-F5344CB8AC3E}">
        <p14:creationId xmlns:p14="http://schemas.microsoft.com/office/powerpoint/2010/main" val="1993545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F9FA00C0-FF04-EE49-97D3-C2E9665DC1E3}" type="datetimeFigureOut">
              <a:rPr lang="fr-FR" smtClean="0"/>
              <a:t>13/09/2018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78FA1B9-DD2C-0A46-9B4E-5D22EA644217}" type="slidenum">
              <a:rPr lang="fr-FR" smtClean="0"/>
              <a:t>‹Nr.›</a:t>
            </a:fld>
            <a:endParaRPr lang="fr-FR"/>
          </a:p>
        </p:txBody>
      </p:sp>
    </p:spTree>
    <p:extLst>
      <p:ext uri="{BB962C8B-B14F-4D97-AF65-F5344CB8AC3E}">
        <p14:creationId xmlns:p14="http://schemas.microsoft.com/office/powerpoint/2010/main" val="471273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F9FA00C0-FF04-EE49-97D3-C2E9665DC1E3}" type="datetimeFigureOut">
              <a:rPr lang="fr-FR" smtClean="0"/>
              <a:t>13/09/2018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78FA1B9-DD2C-0A46-9B4E-5D22EA644217}" type="slidenum">
              <a:rPr lang="fr-FR" smtClean="0"/>
              <a:t>‹Nr.›</a:t>
            </a:fld>
            <a:endParaRPr lang="fr-FR"/>
          </a:p>
        </p:txBody>
      </p:sp>
    </p:spTree>
    <p:extLst>
      <p:ext uri="{BB962C8B-B14F-4D97-AF65-F5344CB8AC3E}">
        <p14:creationId xmlns:p14="http://schemas.microsoft.com/office/powerpoint/2010/main" val="779721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D579">
            <a:alpha val="23922"/>
          </a:srgb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FA00C0-FF04-EE49-97D3-C2E9665DC1E3}" type="datetimeFigureOut">
              <a:rPr lang="fr-FR" smtClean="0"/>
              <a:t>13/09/2018</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FA1B9-DD2C-0A46-9B4E-5D22EA644217}" type="slidenum">
              <a:rPr lang="fr-FR" smtClean="0"/>
              <a:t>‹Nr.›</a:t>
            </a:fld>
            <a:endParaRPr lang="fr-FR"/>
          </a:p>
        </p:txBody>
      </p:sp>
    </p:spTree>
    <p:extLst>
      <p:ext uri="{BB962C8B-B14F-4D97-AF65-F5344CB8AC3E}">
        <p14:creationId xmlns:p14="http://schemas.microsoft.com/office/powerpoint/2010/main" val="1353789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10.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10.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10.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10.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10.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10.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3.xml"/><Relationship Id="rId7" Type="http://schemas.openxmlformats.org/officeDocument/2006/relationships/slide" Target="slide1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slide" Target="slide18.xml"/><Relationship Id="rId10" Type="http://schemas.openxmlformats.org/officeDocument/2006/relationships/image" Target="../media/image21.png"/><Relationship Id="rId4" Type="http://schemas.openxmlformats.org/officeDocument/2006/relationships/image" Target="../media/image12.png"/><Relationship Id="rId9" Type="http://schemas.openxmlformats.org/officeDocument/2006/relationships/slide" Target="slide20.xml"/></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17.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17.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17.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3.xml"/><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17.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26.png"/><Relationship Id="rId3" Type="http://schemas.openxmlformats.org/officeDocument/2006/relationships/slide" Target="slide3.xml"/><Relationship Id="rId7" Type="http://schemas.openxmlformats.org/officeDocument/2006/relationships/diagramData" Target="../diagrams/data1.xml"/><Relationship Id="rId12" Type="http://schemas.openxmlformats.org/officeDocument/2006/relationships/image" Target="../media/image25.png"/><Relationship Id="rId2" Type="http://schemas.openxmlformats.org/officeDocument/2006/relationships/notesSlide" Target="../notesSlides/notesSlide23.xml"/><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4.png"/><Relationship Id="rId11" Type="http://schemas.microsoft.com/office/2007/relationships/diagramDrawing" Target="../diagrams/drawing1.xml"/><Relationship Id="rId5" Type="http://schemas.openxmlformats.org/officeDocument/2006/relationships/slide" Target="slide25.xml"/><Relationship Id="rId15" Type="http://schemas.openxmlformats.org/officeDocument/2006/relationships/image" Target="../media/image10.png"/><Relationship Id="rId10" Type="http://schemas.openxmlformats.org/officeDocument/2006/relationships/diagramColors" Target="../diagrams/colors1.xml"/><Relationship Id="rId4" Type="http://schemas.openxmlformats.org/officeDocument/2006/relationships/image" Target="../media/image12.png"/><Relationship Id="rId9" Type="http://schemas.openxmlformats.org/officeDocument/2006/relationships/diagramQuickStyle" Target="../diagrams/quickStyle1.xml"/><Relationship Id="rId14" Type="http://schemas.openxmlformats.org/officeDocument/2006/relationships/slide" Target="slide23.xml"/></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13.png"/><Relationship Id="rId3" Type="http://schemas.openxmlformats.org/officeDocument/2006/relationships/slide" Target="slide3.xml"/><Relationship Id="rId7" Type="http://schemas.openxmlformats.org/officeDocument/2006/relationships/diagramLayout" Target="../diagrams/layout2.xml"/><Relationship Id="rId12" Type="http://schemas.openxmlformats.org/officeDocument/2006/relationships/slide" Target="slide2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image" Target="../media/image26.png"/><Relationship Id="rId5" Type="http://schemas.openxmlformats.org/officeDocument/2006/relationships/image" Target="../media/image24.png"/><Relationship Id="rId15" Type="http://schemas.openxmlformats.org/officeDocument/2006/relationships/image" Target="../media/image10.png"/><Relationship Id="rId10" Type="http://schemas.microsoft.com/office/2007/relationships/diagramDrawing" Target="../diagrams/drawing2.xml"/><Relationship Id="rId4" Type="http://schemas.openxmlformats.org/officeDocument/2006/relationships/image" Target="../media/image12.png"/><Relationship Id="rId9" Type="http://schemas.openxmlformats.org/officeDocument/2006/relationships/diagramColors" Target="../diagrams/colors2.xml"/><Relationship Id="rId14" Type="http://schemas.openxmlformats.org/officeDocument/2006/relationships/slide" Target="slide26.xml"/></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image" Target="../media/image10.png"/><Relationship Id="rId3" Type="http://schemas.openxmlformats.org/officeDocument/2006/relationships/slide" Target="slide3.xml"/><Relationship Id="rId7" Type="http://schemas.openxmlformats.org/officeDocument/2006/relationships/diagramLayout" Target="../diagrams/layout3.xml"/><Relationship Id="rId12" Type="http://schemas.openxmlformats.org/officeDocument/2006/relationships/slide" Target="slide24.xml"/><Relationship Id="rId2" Type="http://schemas.openxmlformats.org/officeDocument/2006/relationships/notesSlide" Target="../notesSlides/notesSlide25.xml"/><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diagramData" Target="../diagrams/data3.xml"/><Relationship Id="rId11" Type="http://schemas.openxmlformats.org/officeDocument/2006/relationships/image" Target="../media/image26.png"/><Relationship Id="rId5" Type="http://schemas.openxmlformats.org/officeDocument/2006/relationships/image" Target="../media/image24.png"/><Relationship Id="rId15" Type="http://schemas.openxmlformats.org/officeDocument/2006/relationships/slide" Target="slide27.xml"/><Relationship Id="rId10" Type="http://schemas.microsoft.com/office/2007/relationships/diagramDrawing" Target="../diagrams/drawing3.xml"/><Relationship Id="rId4" Type="http://schemas.openxmlformats.org/officeDocument/2006/relationships/image" Target="../media/image12.png"/><Relationship Id="rId9" Type="http://schemas.openxmlformats.org/officeDocument/2006/relationships/diagramColors" Target="../diagrams/colors3.xml"/><Relationship Id="rId1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3.xml"/><Relationship Id="rId7" Type="http://schemas.openxmlformats.org/officeDocument/2006/relationships/image" Target="../media/image27.png"/><Relationship Id="rId12" Type="http://schemas.openxmlformats.org/officeDocument/2006/relationships/slide" Target="slide29.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slide" Target="slide24.xml"/><Relationship Id="rId11"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slide" Target="slide28.xml"/><Relationship Id="rId4" Type="http://schemas.openxmlformats.org/officeDocument/2006/relationships/image" Target="../media/image12.png"/><Relationship Id="rId9"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3.xml"/><Relationship Id="rId7"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image" Target="../media/image24.png"/><Relationship Id="rId10"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slide" Target="slide27.xml"/></Relationships>
</file>

<file path=ppt/slides/_rels/slide29.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3.xml"/><Relationship Id="rId7"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slide" Target="slide24.xml"/><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12.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 Target="slide4.xml"/><Relationship Id="rId7" Type="http://schemas.openxmlformats.org/officeDocument/2006/relationships/slide" Target="slide22.xml"/><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1.xml"/><Relationship Id="rId5" Type="http://schemas.openxmlformats.org/officeDocument/2006/relationships/slide" Target="slide16.xm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slide" Target="slide23.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2.png"/><Relationship Id="rId4" Type="http://schemas.openxmlformats.org/officeDocument/2006/relationships/slide" Target="slide3.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22.xml"/><Relationship Id="rId5" Type="http://schemas.openxmlformats.org/officeDocument/2006/relationships/image" Target="../media/image12.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 Target="slide3.xml"/><Relationship Id="rId7" Type="http://schemas.openxmlformats.org/officeDocument/2006/relationships/slide" Target="slide1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4.xml"/><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1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10.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6DF"/>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817418" y="426931"/>
            <a:ext cx="10768446" cy="1755953"/>
          </a:xfrm>
        </p:spPr>
        <p:txBody>
          <a:bodyPr>
            <a:noAutofit/>
          </a:bodyPr>
          <a:lstStyle/>
          <a:p>
            <a:pPr algn="l"/>
            <a:r>
              <a:rPr lang="en-GB" sz="5400" cap="small" dirty="0">
                <a:latin typeface="Gill Sans" charset="0"/>
                <a:ea typeface="Gill Sans" charset="0"/>
                <a:cs typeface="Gill Sans" charset="0"/>
              </a:rPr>
              <a:t>Sociological factors in geoscientific model construction</a:t>
            </a:r>
          </a:p>
        </p:txBody>
      </p:sp>
      <p:sp>
        <p:nvSpPr>
          <p:cNvPr id="3" name="Sous-titre 2"/>
          <p:cNvSpPr>
            <a:spLocks noGrp="1"/>
          </p:cNvSpPr>
          <p:nvPr>
            <p:ph type="subTitle" idx="1"/>
          </p:nvPr>
        </p:nvSpPr>
        <p:spPr>
          <a:xfrm>
            <a:off x="900546" y="2501315"/>
            <a:ext cx="9144000" cy="959802"/>
          </a:xfrm>
        </p:spPr>
        <p:txBody>
          <a:bodyPr/>
          <a:lstStyle/>
          <a:p>
            <a:pPr algn="l"/>
            <a:r>
              <a:rPr lang="en-GB" dirty="0">
                <a:latin typeface="Gill Sans" charset="0"/>
                <a:ea typeface="Gill Sans" charset="0"/>
                <a:cs typeface="Gill Sans" charset="0"/>
              </a:rPr>
              <a:t>Lucie Babel and Derek Karssenberg</a:t>
            </a:r>
          </a:p>
          <a:p>
            <a:pPr algn="l"/>
            <a:r>
              <a:rPr lang="en-GB" dirty="0">
                <a:latin typeface="Gill Sans Light" charset="0"/>
                <a:ea typeface="Gill Sans Light" charset="0"/>
                <a:cs typeface="Gill Sans Light" charset="0"/>
              </a:rPr>
              <a:t>Department of Physical Geography, Utrecht University</a:t>
            </a:r>
          </a:p>
        </p:txBody>
      </p:sp>
      <p:pic>
        <p:nvPicPr>
          <p:cNvPr id="4" name="Image 3"/>
          <p:cNvPicPr>
            <a:picLocks noChangeAspect="1"/>
          </p:cNvPicPr>
          <p:nvPr/>
        </p:nvPicPr>
        <p:blipFill>
          <a:blip r:embed="rId3"/>
          <a:stretch>
            <a:fillRect/>
          </a:stretch>
        </p:blipFill>
        <p:spPr>
          <a:xfrm>
            <a:off x="900546" y="4509121"/>
            <a:ext cx="1423883" cy="1696328"/>
          </a:xfrm>
          <a:prstGeom prst="rect">
            <a:avLst/>
          </a:prstGeom>
        </p:spPr>
      </p:pic>
      <p:pic>
        <p:nvPicPr>
          <p:cNvPr id="5" name="Image 4"/>
          <p:cNvPicPr>
            <a:picLocks noChangeAspect="1"/>
          </p:cNvPicPr>
          <p:nvPr/>
        </p:nvPicPr>
        <p:blipFill>
          <a:blip r:embed="rId4"/>
          <a:stretch>
            <a:fillRect/>
          </a:stretch>
        </p:blipFill>
        <p:spPr>
          <a:xfrm>
            <a:off x="4311994" y="3865418"/>
            <a:ext cx="3320430" cy="2586816"/>
          </a:xfrm>
          <a:prstGeom prst="rect">
            <a:avLst/>
          </a:prstGeom>
        </p:spPr>
      </p:pic>
      <p:pic>
        <p:nvPicPr>
          <p:cNvPr id="6" name="Image 5"/>
          <p:cNvPicPr>
            <a:picLocks noChangeAspect="1"/>
          </p:cNvPicPr>
          <p:nvPr/>
        </p:nvPicPr>
        <p:blipFill>
          <a:blip r:embed="rId5"/>
          <a:stretch>
            <a:fillRect/>
          </a:stretch>
        </p:blipFill>
        <p:spPr>
          <a:xfrm>
            <a:off x="8782051" y="5354853"/>
            <a:ext cx="2803813" cy="850595"/>
          </a:xfrm>
          <a:prstGeom prst="rect">
            <a:avLst/>
          </a:prstGeom>
        </p:spPr>
      </p:pic>
    </p:spTree>
    <p:extLst>
      <p:ext uri="{BB962C8B-B14F-4D97-AF65-F5344CB8AC3E}">
        <p14:creationId xmlns:p14="http://schemas.microsoft.com/office/powerpoint/2010/main" val="922173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461665"/>
          </a:xfrm>
          <a:prstGeom prst="rect">
            <a:avLst/>
          </a:prstGeom>
          <a:solidFill>
            <a:srgbClr val="FFBB00"/>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en-GB" sz="2400" b="1" cap="small" dirty="0">
                <a:latin typeface="Tahoma" panose="020B0604030504040204" pitchFamily="34" charset="0"/>
                <a:ea typeface="Tahoma" panose="020B0604030504040204" pitchFamily="34" charset="0"/>
                <a:cs typeface="Tahoma" panose="020B0604030504040204" pitchFamily="34" charset="0"/>
              </a:rPr>
              <a:t>Why is this research relevant from a sociological perspective?</a:t>
            </a:r>
          </a:p>
        </p:txBody>
      </p:sp>
      <p:pic>
        <p:nvPicPr>
          <p:cNvPr id="29" name="Image 28">
            <a:hlinkClick r:id="rId3" action="ppaction://hlinksldjump"/>
            <a:extLst>
              <a:ext uri="{FF2B5EF4-FFF2-40B4-BE49-F238E27FC236}">
                <a16:creationId xmlns:a16="http://schemas.microsoft.com/office/drawing/2014/main" id="{830FA7E0-431A-4249-AADF-4B5FE773DEC5}"/>
              </a:ext>
            </a:extLst>
          </p:cNvPr>
          <p:cNvPicPr>
            <a:picLocks noChangeAspect="1"/>
          </p:cNvPicPr>
          <p:nvPr/>
        </p:nvPicPr>
        <p:blipFill>
          <a:blip r:embed="rId4"/>
          <a:stretch>
            <a:fillRect/>
          </a:stretch>
        </p:blipFill>
        <p:spPr>
          <a:xfrm>
            <a:off x="11040773" y="6064660"/>
            <a:ext cx="710586" cy="580827"/>
          </a:xfrm>
          <a:prstGeom prst="rect">
            <a:avLst/>
          </a:prstGeom>
        </p:spPr>
      </p:pic>
      <p:pic>
        <p:nvPicPr>
          <p:cNvPr id="31" name="Image 30">
            <a:extLst>
              <a:ext uri="{FF2B5EF4-FFF2-40B4-BE49-F238E27FC236}">
                <a16:creationId xmlns:a16="http://schemas.microsoft.com/office/drawing/2014/main" id="{47FE1B0F-C5DB-4345-9335-FB6720276813}"/>
              </a:ext>
            </a:extLst>
          </p:cNvPr>
          <p:cNvPicPr>
            <a:picLocks noChangeAspect="1"/>
          </p:cNvPicPr>
          <p:nvPr/>
        </p:nvPicPr>
        <p:blipFill>
          <a:blip r:embed="rId5"/>
          <a:stretch>
            <a:fillRect/>
          </a:stretch>
        </p:blipFill>
        <p:spPr>
          <a:xfrm rot="10800000">
            <a:off x="8092720" y="6064660"/>
            <a:ext cx="556372" cy="580827"/>
          </a:xfrm>
          <a:prstGeom prst="rect">
            <a:avLst/>
          </a:prstGeom>
        </p:spPr>
      </p:pic>
      <p:pic>
        <p:nvPicPr>
          <p:cNvPr id="32" name="Image 31">
            <a:hlinkClick r:id="rId6" action="ppaction://hlinksldjump"/>
            <a:extLst>
              <a:ext uri="{FF2B5EF4-FFF2-40B4-BE49-F238E27FC236}">
                <a16:creationId xmlns:a16="http://schemas.microsoft.com/office/drawing/2014/main" id="{4F97973E-7BD1-DE47-8F10-36D0C74C9360}"/>
              </a:ext>
            </a:extLst>
          </p:cNvPr>
          <p:cNvPicPr>
            <a:picLocks noChangeAspect="1"/>
          </p:cNvPicPr>
          <p:nvPr/>
        </p:nvPicPr>
        <p:blipFill>
          <a:blip r:embed="rId5"/>
          <a:stretch>
            <a:fillRect/>
          </a:stretch>
        </p:blipFill>
        <p:spPr>
          <a:xfrm>
            <a:off x="490193" y="6064660"/>
            <a:ext cx="556372" cy="580827"/>
          </a:xfrm>
          <a:prstGeom prst="rect">
            <a:avLst/>
          </a:prstGeom>
        </p:spPr>
      </p:pic>
      <p:pic>
        <p:nvPicPr>
          <p:cNvPr id="2" name="Image 1">
            <a:extLst>
              <a:ext uri="{FF2B5EF4-FFF2-40B4-BE49-F238E27FC236}">
                <a16:creationId xmlns:a16="http://schemas.microsoft.com/office/drawing/2014/main" id="{E9FC07C0-CF52-244D-8516-2B3107AE5227}"/>
              </a:ext>
            </a:extLst>
          </p:cNvPr>
          <p:cNvPicPr>
            <a:picLocks noChangeAspect="1"/>
          </p:cNvPicPr>
          <p:nvPr/>
        </p:nvPicPr>
        <p:blipFill>
          <a:blip r:embed="rId7"/>
          <a:stretch>
            <a:fillRect/>
          </a:stretch>
        </p:blipFill>
        <p:spPr>
          <a:xfrm>
            <a:off x="489805" y="1019753"/>
            <a:ext cx="11261553" cy="5044907"/>
          </a:xfrm>
          <a:prstGeom prst="rect">
            <a:avLst/>
          </a:prstGeom>
        </p:spPr>
      </p:pic>
      <p:sp>
        <p:nvSpPr>
          <p:cNvPr id="15" name="ZoneTexte 14">
            <a:extLst>
              <a:ext uri="{FF2B5EF4-FFF2-40B4-BE49-F238E27FC236}">
                <a16:creationId xmlns:a16="http://schemas.microsoft.com/office/drawing/2014/main" id="{068421DB-E034-5D46-A93E-C1A6849756D8}"/>
              </a:ext>
            </a:extLst>
          </p:cNvPr>
          <p:cNvSpPr txBox="1"/>
          <p:nvPr/>
        </p:nvSpPr>
        <p:spPr>
          <a:xfrm>
            <a:off x="810890" y="1903296"/>
            <a:ext cx="10585176" cy="45134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 existing studies have considered model structure to be “given”.</a:t>
            </a:r>
          </a:p>
        </p:txBody>
      </p:sp>
      <p:sp>
        <p:nvSpPr>
          <p:cNvPr id="5" name="Rectangle 4">
            <a:extLst>
              <a:ext uri="{FF2B5EF4-FFF2-40B4-BE49-F238E27FC236}">
                <a16:creationId xmlns:a16="http://schemas.microsoft.com/office/drawing/2014/main" id="{5CF24E11-9614-4A43-AC81-CA2986F10E56}"/>
              </a:ext>
            </a:extLst>
          </p:cNvPr>
          <p:cNvSpPr/>
          <p:nvPr/>
        </p:nvSpPr>
        <p:spPr>
          <a:xfrm>
            <a:off x="810890" y="1308485"/>
            <a:ext cx="1375698" cy="369332"/>
          </a:xfrm>
          <a:prstGeom prst="rect">
            <a:avLst/>
          </a:prstGeom>
        </p:spPr>
        <p:txBody>
          <a:bodyPr wrap="none">
            <a:spAutoFit/>
          </a:bodyPr>
          <a:lstStyle/>
          <a:p>
            <a:r>
              <a:rPr lang="en-GB" b="1" i="1" dirty="0">
                <a:solidFill>
                  <a:schemeClr val="bg1"/>
                </a:solidFill>
                <a:latin typeface="Tahoma" panose="020B0604030504040204" pitchFamily="34" charset="0"/>
                <a:ea typeface="Tahoma" panose="020B0604030504040204" pitchFamily="34" charset="0"/>
                <a:cs typeface="Tahoma" panose="020B0604030504040204" pitchFamily="34" charset="0"/>
              </a:rPr>
              <a:t>Because…</a:t>
            </a:r>
          </a:p>
        </p:txBody>
      </p:sp>
    </p:spTree>
    <p:extLst>
      <p:ext uri="{BB962C8B-B14F-4D97-AF65-F5344CB8AC3E}">
        <p14:creationId xmlns:p14="http://schemas.microsoft.com/office/powerpoint/2010/main" val="157386311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461665"/>
          </a:xfrm>
          <a:prstGeom prst="rect">
            <a:avLst/>
          </a:prstGeom>
          <a:solidFill>
            <a:srgbClr val="FFBB00"/>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en-GB" sz="2400" b="1" cap="small" dirty="0">
                <a:latin typeface="Tahoma" panose="020B0604030504040204" pitchFamily="34" charset="0"/>
                <a:ea typeface="Tahoma" panose="020B0604030504040204" pitchFamily="34" charset="0"/>
                <a:cs typeface="Tahoma" panose="020B0604030504040204" pitchFamily="34" charset="0"/>
              </a:rPr>
              <a:t>Why is this research relevant from a sociological perspective?</a:t>
            </a:r>
          </a:p>
        </p:txBody>
      </p:sp>
      <p:pic>
        <p:nvPicPr>
          <p:cNvPr id="29" name="Image 28">
            <a:hlinkClick r:id="rId3" action="ppaction://hlinksldjump"/>
            <a:extLst>
              <a:ext uri="{FF2B5EF4-FFF2-40B4-BE49-F238E27FC236}">
                <a16:creationId xmlns:a16="http://schemas.microsoft.com/office/drawing/2014/main" id="{830FA7E0-431A-4249-AADF-4B5FE773DEC5}"/>
              </a:ext>
            </a:extLst>
          </p:cNvPr>
          <p:cNvPicPr>
            <a:picLocks noChangeAspect="1"/>
          </p:cNvPicPr>
          <p:nvPr/>
        </p:nvPicPr>
        <p:blipFill>
          <a:blip r:embed="rId4"/>
          <a:stretch>
            <a:fillRect/>
          </a:stretch>
        </p:blipFill>
        <p:spPr>
          <a:xfrm>
            <a:off x="11040773" y="6064660"/>
            <a:ext cx="710586" cy="580827"/>
          </a:xfrm>
          <a:prstGeom prst="rect">
            <a:avLst/>
          </a:prstGeom>
        </p:spPr>
      </p:pic>
      <p:pic>
        <p:nvPicPr>
          <p:cNvPr id="31" name="Image 30">
            <a:extLst>
              <a:ext uri="{FF2B5EF4-FFF2-40B4-BE49-F238E27FC236}">
                <a16:creationId xmlns:a16="http://schemas.microsoft.com/office/drawing/2014/main" id="{47FE1B0F-C5DB-4345-9335-FB6720276813}"/>
              </a:ext>
            </a:extLst>
          </p:cNvPr>
          <p:cNvPicPr>
            <a:picLocks noChangeAspect="1"/>
          </p:cNvPicPr>
          <p:nvPr/>
        </p:nvPicPr>
        <p:blipFill>
          <a:blip r:embed="rId5"/>
          <a:stretch>
            <a:fillRect/>
          </a:stretch>
        </p:blipFill>
        <p:spPr>
          <a:xfrm rot="10800000">
            <a:off x="8092720" y="6064660"/>
            <a:ext cx="556372" cy="580827"/>
          </a:xfrm>
          <a:prstGeom prst="rect">
            <a:avLst/>
          </a:prstGeom>
        </p:spPr>
      </p:pic>
      <p:pic>
        <p:nvPicPr>
          <p:cNvPr id="32" name="Image 31">
            <a:hlinkClick r:id="rId6" action="ppaction://hlinksldjump"/>
            <a:extLst>
              <a:ext uri="{FF2B5EF4-FFF2-40B4-BE49-F238E27FC236}">
                <a16:creationId xmlns:a16="http://schemas.microsoft.com/office/drawing/2014/main" id="{4F97973E-7BD1-DE47-8F10-36D0C74C9360}"/>
              </a:ext>
            </a:extLst>
          </p:cNvPr>
          <p:cNvPicPr>
            <a:picLocks noChangeAspect="1"/>
          </p:cNvPicPr>
          <p:nvPr/>
        </p:nvPicPr>
        <p:blipFill>
          <a:blip r:embed="rId5"/>
          <a:stretch>
            <a:fillRect/>
          </a:stretch>
        </p:blipFill>
        <p:spPr>
          <a:xfrm>
            <a:off x="490193" y="6064660"/>
            <a:ext cx="556372" cy="580827"/>
          </a:xfrm>
          <a:prstGeom prst="rect">
            <a:avLst/>
          </a:prstGeom>
        </p:spPr>
      </p:pic>
      <p:pic>
        <p:nvPicPr>
          <p:cNvPr id="2" name="Image 1">
            <a:extLst>
              <a:ext uri="{FF2B5EF4-FFF2-40B4-BE49-F238E27FC236}">
                <a16:creationId xmlns:a16="http://schemas.microsoft.com/office/drawing/2014/main" id="{E9FC07C0-CF52-244D-8516-2B3107AE5227}"/>
              </a:ext>
            </a:extLst>
          </p:cNvPr>
          <p:cNvPicPr>
            <a:picLocks noChangeAspect="1"/>
          </p:cNvPicPr>
          <p:nvPr/>
        </p:nvPicPr>
        <p:blipFill>
          <a:blip r:embed="rId7"/>
          <a:stretch>
            <a:fillRect/>
          </a:stretch>
        </p:blipFill>
        <p:spPr>
          <a:xfrm>
            <a:off x="489805" y="1019753"/>
            <a:ext cx="11261553" cy="5044907"/>
          </a:xfrm>
          <a:prstGeom prst="rect">
            <a:avLst/>
          </a:prstGeom>
        </p:spPr>
      </p:pic>
      <p:sp>
        <p:nvSpPr>
          <p:cNvPr id="15" name="ZoneTexte 14">
            <a:extLst>
              <a:ext uri="{FF2B5EF4-FFF2-40B4-BE49-F238E27FC236}">
                <a16:creationId xmlns:a16="http://schemas.microsoft.com/office/drawing/2014/main" id="{068421DB-E034-5D46-A93E-C1A6849756D8}"/>
              </a:ext>
            </a:extLst>
          </p:cNvPr>
          <p:cNvSpPr txBox="1"/>
          <p:nvPr/>
        </p:nvSpPr>
        <p:spPr>
          <a:xfrm>
            <a:off x="810890" y="1903296"/>
            <a:ext cx="10585176" cy="45134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 existing studies have considered model structure to be “given”.</a:t>
            </a:r>
          </a:p>
        </p:txBody>
      </p:sp>
      <p:sp>
        <p:nvSpPr>
          <p:cNvPr id="5" name="Rectangle 4">
            <a:extLst>
              <a:ext uri="{FF2B5EF4-FFF2-40B4-BE49-F238E27FC236}">
                <a16:creationId xmlns:a16="http://schemas.microsoft.com/office/drawing/2014/main" id="{5CF24E11-9614-4A43-AC81-CA2986F10E56}"/>
              </a:ext>
            </a:extLst>
          </p:cNvPr>
          <p:cNvSpPr/>
          <p:nvPr/>
        </p:nvSpPr>
        <p:spPr>
          <a:xfrm>
            <a:off x="810890" y="1308485"/>
            <a:ext cx="1375698" cy="369332"/>
          </a:xfrm>
          <a:prstGeom prst="rect">
            <a:avLst/>
          </a:prstGeom>
        </p:spPr>
        <p:txBody>
          <a:bodyPr wrap="none">
            <a:spAutoFit/>
          </a:bodyPr>
          <a:lstStyle/>
          <a:p>
            <a:r>
              <a:rPr lang="en-GB" b="1" i="1" dirty="0">
                <a:solidFill>
                  <a:schemeClr val="bg1"/>
                </a:solidFill>
                <a:latin typeface="Tahoma" panose="020B0604030504040204" pitchFamily="34" charset="0"/>
                <a:ea typeface="Tahoma" panose="020B0604030504040204" pitchFamily="34" charset="0"/>
                <a:cs typeface="Tahoma" panose="020B0604030504040204" pitchFamily="34" charset="0"/>
              </a:rPr>
              <a:t>Because…</a:t>
            </a:r>
          </a:p>
        </p:txBody>
      </p:sp>
      <p:sp>
        <p:nvSpPr>
          <p:cNvPr id="10" name="ZoneTexte 9">
            <a:extLst>
              <a:ext uri="{FF2B5EF4-FFF2-40B4-BE49-F238E27FC236}">
                <a16:creationId xmlns:a16="http://schemas.microsoft.com/office/drawing/2014/main" id="{9E1F65A0-078F-654B-B203-FC426A22B209}"/>
              </a:ext>
            </a:extLst>
          </p:cNvPr>
          <p:cNvSpPr txBox="1"/>
          <p:nvPr/>
        </p:nvSpPr>
        <p:spPr>
          <a:xfrm>
            <a:off x="1046565" y="2354638"/>
            <a:ext cx="10585176" cy="4108817"/>
          </a:xfrm>
          <a:prstGeom prst="rect">
            <a:avLst/>
          </a:prstGeom>
          <a:noFill/>
        </p:spPr>
        <p:txBody>
          <a:bodyPr wrap="square" rtlCol="0">
            <a:spAutoFit/>
          </a:bodyPr>
          <a:lstStyle/>
          <a:p>
            <a:pPr>
              <a:lnSpc>
                <a:spcPct val="150000"/>
              </a:lnSpc>
            </a:pP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Lead by historians of science, a small yet increasing number of studies in social sciences have been written on climate models during the past two decades. See for example the works of Paul Edwards (2010), Simon </a:t>
            </a:r>
            <a:r>
              <a:rPr lang="en-GB" dirty="0" err="1">
                <a:solidFill>
                  <a:schemeClr val="bg1"/>
                </a:solidFill>
                <a:latin typeface="Tahoma" panose="020B0604030504040204" pitchFamily="34" charset="0"/>
                <a:ea typeface="Tahoma" panose="020B0604030504040204" pitchFamily="34" charset="0"/>
                <a:cs typeface="Tahoma" panose="020B0604030504040204" pitchFamily="34" charset="0"/>
              </a:rPr>
              <a:t>Shackley</a:t>
            </a: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 (2001), Ami </a:t>
            </a:r>
            <a:r>
              <a:rPr lang="en-GB" dirty="0" err="1">
                <a:solidFill>
                  <a:schemeClr val="bg1"/>
                </a:solidFill>
                <a:latin typeface="Tahoma" panose="020B0604030504040204" pitchFamily="34" charset="0"/>
                <a:ea typeface="Tahoma" panose="020B0604030504040204" pitchFamily="34" charset="0"/>
                <a:cs typeface="Tahoma" panose="020B0604030504040204" pitchFamily="34" charset="0"/>
              </a:rPr>
              <a:t>Dahan</a:t>
            </a: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dirty="0" err="1">
                <a:solidFill>
                  <a:schemeClr val="bg1"/>
                </a:solidFill>
                <a:latin typeface="Tahoma" panose="020B0604030504040204" pitchFamily="34" charset="0"/>
                <a:ea typeface="Tahoma" panose="020B0604030504040204" pitchFamily="34" charset="0"/>
                <a:cs typeface="Tahoma" panose="020B0604030504040204" pitchFamily="34" charset="0"/>
              </a:rPr>
              <a:t>Dalmedico</a:t>
            </a: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 (2007) or Hélène Guillemot (2009).</a:t>
            </a:r>
            <a:br>
              <a:rPr lang="en-GB"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However, all these studies have two aspects in common. They either consider models as </a:t>
            </a:r>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finite instruments</a:t>
            </a: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 putting their construction aside to focus on their historical context; or, when they address construction, they assume the physics of the processes</a:t>
            </a:r>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 to be given and not subject to choice. </a:t>
            </a: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Our emphasis on choices and on their origin in model construction has hence not been preceded. </a:t>
            </a:r>
            <a:b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GB"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GB"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1608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461665"/>
          </a:xfrm>
          <a:prstGeom prst="rect">
            <a:avLst/>
          </a:prstGeom>
          <a:solidFill>
            <a:srgbClr val="FFBB00"/>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en-GB" sz="2400" b="1" cap="small" dirty="0">
                <a:latin typeface="Tahoma" panose="020B0604030504040204" pitchFamily="34" charset="0"/>
                <a:ea typeface="Tahoma" panose="020B0604030504040204" pitchFamily="34" charset="0"/>
                <a:cs typeface="Tahoma" panose="020B0604030504040204" pitchFamily="34" charset="0"/>
              </a:rPr>
              <a:t>Why is this research relevant from a geoscientific perspective?</a:t>
            </a:r>
          </a:p>
        </p:txBody>
      </p:sp>
      <p:pic>
        <p:nvPicPr>
          <p:cNvPr id="29" name="Image 28">
            <a:hlinkClick r:id="rId3" action="ppaction://hlinksldjump"/>
            <a:extLst>
              <a:ext uri="{FF2B5EF4-FFF2-40B4-BE49-F238E27FC236}">
                <a16:creationId xmlns:a16="http://schemas.microsoft.com/office/drawing/2014/main" id="{830FA7E0-431A-4249-AADF-4B5FE773DEC5}"/>
              </a:ext>
            </a:extLst>
          </p:cNvPr>
          <p:cNvPicPr>
            <a:picLocks noChangeAspect="1"/>
          </p:cNvPicPr>
          <p:nvPr/>
        </p:nvPicPr>
        <p:blipFill>
          <a:blip r:embed="rId4"/>
          <a:stretch>
            <a:fillRect/>
          </a:stretch>
        </p:blipFill>
        <p:spPr>
          <a:xfrm>
            <a:off x="11040773" y="6064660"/>
            <a:ext cx="710586" cy="580827"/>
          </a:xfrm>
          <a:prstGeom prst="rect">
            <a:avLst/>
          </a:prstGeom>
        </p:spPr>
      </p:pic>
      <p:pic>
        <p:nvPicPr>
          <p:cNvPr id="31" name="Image 30">
            <a:extLst>
              <a:ext uri="{FF2B5EF4-FFF2-40B4-BE49-F238E27FC236}">
                <a16:creationId xmlns:a16="http://schemas.microsoft.com/office/drawing/2014/main" id="{47FE1B0F-C5DB-4345-9335-FB6720276813}"/>
              </a:ext>
            </a:extLst>
          </p:cNvPr>
          <p:cNvPicPr>
            <a:picLocks noChangeAspect="1"/>
          </p:cNvPicPr>
          <p:nvPr/>
        </p:nvPicPr>
        <p:blipFill>
          <a:blip r:embed="rId5"/>
          <a:stretch>
            <a:fillRect/>
          </a:stretch>
        </p:blipFill>
        <p:spPr>
          <a:xfrm rot="10800000">
            <a:off x="8092720" y="6064660"/>
            <a:ext cx="556372" cy="580827"/>
          </a:xfrm>
          <a:prstGeom prst="rect">
            <a:avLst/>
          </a:prstGeom>
        </p:spPr>
      </p:pic>
      <p:pic>
        <p:nvPicPr>
          <p:cNvPr id="32" name="Image 31">
            <a:hlinkClick r:id="rId6" action="ppaction://hlinksldjump"/>
            <a:extLst>
              <a:ext uri="{FF2B5EF4-FFF2-40B4-BE49-F238E27FC236}">
                <a16:creationId xmlns:a16="http://schemas.microsoft.com/office/drawing/2014/main" id="{4F97973E-7BD1-DE47-8F10-36D0C74C9360}"/>
              </a:ext>
            </a:extLst>
          </p:cNvPr>
          <p:cNvPicPr>
            <a:picLocks noChangeAspect="1"/>
          </p:cNvPicPr>
          <p:nvPr/>
        </p:nvPicPr>
        <p:blipFill>
          <a:blip r:embed="rId5"/>
          <a:stretch>
            <a:fillRect/>
          </a:stretch>
        </p:blipFill>
        <p:spPr>
          <a:xfrm>
            <a:off x="490193" y="6064660"/>
            <a:ext cx="556372" cy="580827"/>
          </a:xfrm>
          <a:prstGeom prst="rect">
            <a:avLst/>
          </a:prstGeom>
        </p:spPr>
      </p:pic>
      <p:pic>
        <p:nvPicPr>
          <p:cNvPr id="2" name="Image 1">
            <a:extLst>
              <a:ext uri="{FF2B5EF4-FFF2-40B4-BE49-F238E27FC236}">
                <a16:creationId xmlns:a16="http://schemas.microsoft.com/office/drawing/2014/main" id="{E9FC07C0-CF52-244D-8516-2B3107AE5227}"/>
              </a:ext>
            </a:extLst>
          </p:cNvPr>
          <p:cNvPicPr>
            <a:picLocks noChangeAspect="1"/>
          </p:cNvPicPr>
          <p:nvPr/>
        </p:nvPicPr>
        <p:blipFill>
          <a:blip r:embed="rId7"/>
          <a:stretch>
            <a:fillRect/>
          </a:stretch>
        </p:blipFill>
        <p:spPr>
          <a:xfrm>
            <a:off x="489805" y="1019753"/>
            <a:ext cx="11261553" cy="5044907"/>
          </a:xfrm>
          <a:prstGeom prst="rect">
            <a:avLst/>
          </a:prstGeom>
        </p:spPr>
      </p:pic>
      <p:sp>
        <p:nvSpPr>
          <p:cNvPr id="15" name="ZoneTexte 14">
            <a:extLst>
              <a:ext uri="{FF2B5EF4-FFF2-40B4-BE49-F238E27FC236}">
                <a16:creationId xmlns:a16="http://schemas.microsoft.com/office/drawing/2014/main" id="{068421DB-E034-5D46-A93E-C1A6849756D8}"/>
              </a:ext>
            </a:extLst>
          </p:cNvPr>
          <p:cNvSpPr txBox="1"/>
          <p:nvPr/>
        </p:nvSpPr>
        <p:spPr>
          <a:xfrm>
            <a:off x="810890" y="1903296"/>
            <a:ext cx="10585176" cy="45140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 it provides new and comprehensive insights into how models are built</a:t>
            </a:r>
          </a:p>
        </p:txBody>
      </p:sp>
      <p:sp>
        <p:nvSpPr>
          <p:cNvPr id="5" name="Rectangle 4">
            <a:extLst>
              <a:ext uri="{FF2B5EF4-FFF2-40B4-BE49-F238E27FC236}">
                <a16:creationId xmlns:a16="http://schemas.microsoft.com/office/drawing/2014/main" id="{5CF24E11-9614-4A43-AC81-CA2986F10E56}"/>
              </a:ext>
            </a:extLst>
          </p:cNvPr>
          <p:cNvSpPr/>
          <p:nvPr/>
        </p:nvSpPr>
        <p:spPr>
          <a:xfrm>
            <a:off x="810890" y="1308485"/>
            <a:ext cx="1375698" cy="369332"/>
          </a:xfrm>
          <a:prstGeom prst="rect">
            <a:avLst/>
          </a:prstGeom>
        </p:spPr>
        <p:txBody>
          <a:bodyPr wrap="none">
            <a:spAutoFit/>
          </a:bodyPr>
          <a:lstStyle/>
          <a:p>
            <a:r>
              <a:rPr lang="en-GB" b="1" i="1" dirty="0">
                <a:solidFill>
                  <a:schemeClr val="bg1"/>
                </a:solidFill>
                <a:latin typeface="Tahoma" panose="020B0604030504040204" pitchFamily="34" charset="0"/>
                <a:ea typeface="Tahoma" panose="020B0604030504040204" pitchFamily="34" charset="0"/>
                <a:cs typeface="Tahoma" panose="020B0604030504040204" pitchFamily="34" charset="0"/>
              </a:rPr>
              <a:t>Because…</a:t>
            </a:r>
          </a:p>
        </p:txBody>
      </p:sp>
    </p:spTree>
    <p:extLst>
      <p:ext uri="{BB962C8B-B14F-4D97-AF65-F5344CB8AC3E}">
        <p14:creationId xmlns:p14="http://schemas.microsoft.com/office/powerpoint/2010/main" val="2281649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461665"/>
          </a:xfrm>
          <a:prstGeom prst="rect">
            <a:avLst/>
          </a:prstGeom>
          <a:solidFill>
            <a:srgbClr val="FFBB00"/>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en-GB" sz="2400" b="1" cap="small" dirty="0">
                <a:latin typeface="Tahoma" panose="020B0604030504040204" pitchFamily="34" charset="0"/>
                <a:ea typeface="Tahoma" panose="020B0604030504040204" pitchFamily="34" charset="0"/>
                <a:cs typeface="Tahoma" panose="020B0604030504040204" pitchFamily="34" charset="0"/>
              </a:rPr>
              <a:t>Why is this research relevant from a geoscientific perspective?</a:t>
            </a:r>
          </a:p>
        </p:txBody>
      </p:sp>
      <p:pic>
        <p:nvPicPr>
          <p:cNvPr id="29" name="Image 28">
            <a:hlinkClick r:id="rId3" action="ppaction://hlinksldjump"/>
            <a:extLst>
              <a:ext uri="{FF2B5EF4-FFF2-40B4-BE49-F238E27FC236}">
                <a16:creationId xmlns:a16="http://schemas.microsoft.com/office/drawing/2014/main" id="{830FA7E0-431A-4249-AADF-4B5FE773DEC5}"/>
              </a:ext>
            </a:extLst>
          </p:cNvPr>
          <p:cNvPicPr>
            <a:picLocks noChangeAspect="1"/>
          </p:cNvPicPr>
          <p:nvPr/>
        </p:nvPicPr>
        <p:blipFill>
          <a:blip r:embed="rId4"/>
          <a:stretch>
            <a:fillRect/>
          </a:stretch>
        </p:blipFill>
        <p:spPr>
          <a:xfrm>
            <a:off x="11040773" y="6064660"/>
            <a:ext cx="710586" cy="580827"/>
          </a:xfrm>
          <a:prstGeom prst="rect">
            <a:avLst/>
          </a:prstGeom>
        </p:spPr>
      </p:pic>
      <p:pic>
        <p:nvPicPr>
          <p:cNvPr id="31" name="Image 30">
            <a:extLst>
              <a:ext uri="{FF2B5EF4-FFF2-40B4-BE49-F238E27FC236}">
                <a16:creationId xmlns:a16="http://schemas.microsoft.com/office/drawing/2014/main" id="{47FE1B0F-C5DB-4345-9335-FB6720276813}"/>
              </a:ext>
            </a:extLst>
          </p:cNvPr>
          <p:cNvPicPr>
            <a:picLocks noChangeAspect="1"/>
          </p:cNvPicPr>
          <p:nvPr/>
        </p:nvPicPr>
        <p:blipFill>
          <a:blip r:embed="rId5"/>
          <a:stretch>
            <a:fillRect/>
          </a:stretch>
        </p:blipFill>
        <p:spPr>
          <a:xfrm rot="10800000">
            <a:off x="8092720" y="6064660"/>
            <a:ext cx="556372" cy="580827"/>
          </a:xfrm>
          <a:prstGeom prst="rect">
            <a:avLst/>
          </a:prstGeom>
        </p:spPr>
      </p:pic>
      <p:pic>
        <p:nvPicPr>
          <p:cNvPr id="32" name="Image 31">
            <a:hlinkClick r:id="rId6" action="ppaction://hlinksldjump"/>
            <a:extLst>
              <a:ext uri="{FF2B5EF4-FFF2-40B4-BE49-F238E27FC236}">
                <a16:creationId xmlns:a16="http://schemas.microsoft.com/office/drawing/2014/main" id="{4F97973E-7BD1-DE47-8F10-36D0C74C9360}"/>
              </a:ext>
            </a:extLst>
          </p:cNvPr>
          <p:cNvPicPr>
            <a:picLocks noChangeAspect="1"/>
          </p:cNvPicPr>
          <p:nvPr/>
        </p:nvPicPr>
        <p:blipFill>
          <a:blip r:embed="rId5"/>
          <a:stretch>
            <a:fillRect/>
          </a:stretch>
        </p:blipFill>
        <p:spPr>
          <a:xfrm>
            <a:off x="490193" y="6064660"/>
            <a:ext cx="556372" cy="580827"/>
          </a:xfrm>
          <a:prstGeom prst="rect">
            <a:avLst/>
          </a:prstGeom>
        </p:spPr>
      </p:pic>
      <p:pic>
        <p:nvPicPr>
          <p:cNvPr id="2" name="Image 1">
            <a:extLst>
              <a:ext uri="{FF2B5EF4-FFF2-40B4-BE49-F238E27FC236}">
                <a16:creationId xmlns:a16="http://schemas.microsoft.com/office/drawing/2014/main" id="{E9FC07C0-CF52-244D-8516-2B3107AE5227}"/>
              </a:ext>
            </a:extLst>
          </p:cNvPr>
          <p:cNvPicPr>
            <a:picLocks noChangeAspect="1"/>
          </p:cNvPicPr>
          <p:nvPr/>
        </p:nvPicPr>
        <p:blipFill>
          <a:blip r:embed="rId7"/>
          <a:stretch>
            <a:fillRect/>
          </a:stretch>
        </p:blipFill>
        <p:spPr>
          <a:xfrm>
            <a:off x="489805" y="1019753"/>
            <a:ext cx="11261553" cy="5044907"/>
          </a:xfrm>
          <a:prstGeom prst="rect">
            <a:avLst/>
          </a:prstGeom>
        </p:spPr>
      </p:pic>
      <p:sp>
        <p:nvSpPr>
          <p:cNvPr id="15" name="ZoneTexte 14">
            <a:extLst>
              <a:ext uri="{FF2B5EF4-FFF2-40B4-BE49-F238E27FC236}">
                <a16:creationId xmlns:a16="http://schemas.microsoft.com/office/drawing/2014/main" id="{068421DB-E034-5D46-A93E-C1A6849756D8}"/>
              </a:ext>
            </a:extLst>
          </p:cNvPr>
          <p:cNvSpPr txBox="1"/>
          <p:nvPr/>
        </p:nvSpPr>
        <p:spPr>
          <a:xfrm>
            <a:off x="810890" y="1903296"/>
            <a:ext cx="10585176" cy="45140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 it provides new and comprehensive insights into how models are built</a:t>
            </a:r>
          </a:p>
        </p:txBody>
      </p:sp>
      <p:sp>
        <p:nvSpPr>
          <p:cNvPr id="5" name="Rectangle 4">
            <a:extLst>
              <a:ext uri="{FF2B5EF4-FFF2-40B4-BE49-F238E27FC236}">
                <a16:creationId xmlns:a16="http://schemas.microsoft.com/office/drawing/2014/main" id="{5CF24E11-9614-4A43-AC81-CA2986F10E56}"/>
              </a:ext>
            </a:extLst>
          </p:cNvPr>
          <p:cNvSpPr/>
          <p:nvPr/>
        </p:nvSpPr>
        <p:spPr>
          <a:xfrm>
            <a:off x="810890" y="1308485"/>
            <a:ext cx="1375698" cy="369332"/>
          </a:xfrm>
          <a:prstGeom prst="rect">
            <a:avLst/>
          </a:prstGeom>
        </p:spPr>
        <p:txBody>
          <a:bodyPr wrap="none">
            <a:spAutoFit/>
          </a:bodyPr>
          <a:lstStyle/>
          <a:p>
            <a:r>
              <a:rPr lang="en-GB" b="1" i="1" dirty="0">
                <a:solidFill>
                  <a:schemeClr val="bg1"/>
                </a:solidFill>
                <a:latin typeface="Tahoma" panose="020B0604030504040204" pitchFamily="34" charset="0"/>
                <a:ea typeface="Tahoma" panose="020B0604030504040204" pitchFamily="34" charset="0"/>
                <a:cs typeface="Tahoma" panose="020B0604030504040204" pitchFamily="34" charset="0"/>
              </a:rPr>
              <a:t>Because…</a:t>
            </a:r>
          </a:p>
        </p:txBody>
      </p:sp>
      <p:sp>
        <p:nvSpPr>
          <p:cNvPr id="9" name="ZoneTexte 8">
            <a:extLst>
              <a:ext uri="{FF2B5EF4-FFF2-40B4-BE49-F238E27FC236}">
                <a16:creationId xmlns:a16="http://schemas.microsoft.com/office/drawing/2014/main" id="{E1E91B1C-45A5-AA4D-994D-4FB06D9C2934}"/>
              </a:ext>
            </a:extLst>
          </p:cNvPr>
          <p:cNvSpPr txBox="1"/>
          <p:nvPr/>
        </p:nvSpPr>
        <p:spPr>
          <a:xfrm>
            <a:off x="1046565" y="2316639"/>
            <a:ext cx="10450035" cy="2113335"/>
          </a:xfrm>
          <a:prstGeom prst="rect">
            <a:avLst/>
          </a:prstGeom>
          <a:noFill/>
        </p:spPr>
        <p:txBody>
          <a:bodyPr wrap="square" rtlCol="0">
            <a:spAutoFit/>
          </a:bodyPr>
          <a:lstStyle/>
          <a:p>
            <a:pPr>
              <a:lnSpc>
                <a:spcPct val="150000"/>
              </a:lnSpc>
            </a:pP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The importance and the ubiquity of numerical models in nowadays’ geoscientific research are evident. This research enables model builders, along with the scientific community in general, to take just one step back and gain new understanding of </a:t>
            </a:r>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how models are built</a:t>
            </a: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 These new insights facilitate conscious reflexion on modelling practices – especially on implicit, but not less essential decisions. </a:t>
            </a:r>
          </a:p>
        </p:txBody>
      </p:sp>
    </p:spTree>
    <p:extLst>
      <p:ext uri="{BB962C8B-B14F-4D97-AF65-F5344CB8AC3E}">
        <p14:creationId xmlns:p14="http://schemas.microsoft.com/office/powerpoint/2010/main" val="278333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461665"/>
          </a:xfrm>
          <a:prstGeom prst="rect">
            <a:avLst/>
          </a:prstGeom>
          <a:solidFill>
            <a:srgbClr val="FFBB00"/>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en-GB" sz="2400" b="1" cap="small" dirty="0">
                <a:latin typeface="Tahoma" panose="020B0604030504040204" pitchFamily="34" charset="0"/>
                <a:ea typeface="Tahoma" panose="020B0604030504040204" pitchFamily="34" charset="0"/>
                <a:cs typeface="Tahoma" panose="020B0604030504040204" pitchFamily="34" charset="0"/>
              </a:rPr>
              <a:t>Why is this research relevant from a geoscientific perspective?</a:t>
            </a:r>
          </a:p>
        </p:txBody>
      </p:sp>
      <p:pic>
        <p:nvPicPr>
          <p:cNvPr id="29" name="Image 28">
            <a:hlinkClick r:id="rId3" action="ppaction://hlinksldjump"/>
            <a:extLst>
              <a:ext uri="{FF2B5EF4-FFF2-40B4-BE49-F238E27FC236}">
                <a16:creationId xmlns:a16="http://schemas.microsoft.com/office/drawing/2014/main" id="{830FA7E0-431A-4249-AADF-4B5FE773DEC5}"/>
              </a:ext>
            </a:extLst>
          </p:cNvPr>
          <p:cNvPicPr>
            <a:picLocks noChangeAspect="1"/>
          </p:cNvPicPr>
          <p:nvPr/>
        </p:nvPicPr>
        <p:blipFill>
          <a:blip r:embed="rId4"/>
          <a:stretch>
            <a:fillRect/>
          </a:stretch>
        </p:blipFill>
        <p:spPr>
          <a:xfrm>
            <a:off x="11040773" y="6064660"/>
            <a:ext cx="710586" cy="580827"/>
          </a:xfrm>
          <a:prstGeom prst="rect">
            <a:avLst/>
          </a:prstGeom>
        </p:spPr>
      </p:pic>
      <p:pic>
        <p:nvPicPr>
          <p:cNvPr id="31" name="Image 30">
            <a:extLst>
              <a:ext uri="{FF2B5EF4-FFF2-40B4-BE49-F238E27FC236}">
                <a16:creationId xmlns:a16="http://schemas.microsoft.com/office/drawing/2014/main" id="{47FE1B0F-C5DB-4345-9335-FB6720276813}"/>
              </a:ext>
            </a:extLst>
          </p:cNvPr>
          <p:cNvPicPr>
            <a:picLocks noChangeAspect="1"/>
          </p:cNvPicPr>
          <p:nvPr/>
        </p:nvPicPr>
        <p:blipFill>
          <a:blip r:embed="rId5"/>
          <a:stretch>
            <a:fillRect/>
          </a:stretch>
        </p:blipFill>
        <p:spPr>
          <a:xfrm rot="10800000">
            <a:off x="8092720" y="6064660"/>
            <a:ext cx="556372" cy="580827"/>
          </a:xfrm>
          <a:prstGeom prst="rect">
            <a:avLst/>
          </a:prstGeom>
        </p:spPr>
      </p:pic>
      <p:pic>
        <p:nvPicPr>
          <p:cNvPr id="32" name="Image 31">
            <a:hlinkClick r:id="rId6" action="ppaction://hlinksldjump"/>
            <a:extLst>
              <a:ext uri="{FF2B5EF4-FFF2-40B4-BE49-F238E27FC236}">
                <a16:creationId xmlns:a16="http://schemas.microsoft.com/office/drawing/2014/main" id="{4F97973E-7BD1-DE47-8F10-36D0C74C9360}"/>
              </a:ext>
            </a:extLst>
          </p:cNvPr>
          <p:cNvPicPr>
            <a:picLocks noChangeAspect="1"/>
          </p:cNvPicPr>
          <p:nvPr/>
        </p:nvPicPr>
        <p:blipFill>
          <a:blip r:embed="rId5"/>
          <a:stretch>
            <a:fillRect/>
          </a:stretch>
        </p:blipFill>
        <p:spPr>
          <a:xfrm>
            <a:off x="490193" y="6064660"/>
            <a:ext cx="556372" cy="580827"/>
          </a:xfrm>
          <a:prstGeom prst="rect">
            <a:avLst/>
          </a:prstGeom>
        </p:spPr>
      </p:pic>
      <p:pic>
        <p:nvPicPr>
          <p:cNvPr id="2" name="Image 1">
            <a:extLst>
              <a:ext uri="{FF2B5EF4-FFF2-40B4-BE49-F238E27FC236}">
                <a16:creationId xmlns:a16="http://schemas.microsoft.com/office/drawing/2014/main" id="{E9FC07C0-CF52-244D-8516-2B3107AE5227}"/>
              </a:ext>
            </a:extLst>
          </p:cNvPr>
          <p:cNvPicPr>
            <a:picLocks noChangeAspect="1"/>
          </p:cNvPicPr>
          <p:nvPr/>
        </p:nvPicPr>
        <p:blipFill>
          <a:blip r:embed="rId7"/>
          <a:stretch>
            <a:fillRect/>
          </a:stretch>
        </p:blipFill>
        <p:spPr>
          <a:xfrm>
            <a:off x="489805" y="1019753"/>
            <a:ext cx="11261553" cy="5044907"/>
          </a:xfrm>
          <a:prstGeom prst="rect">
            <a:avLst/>
          </a:prstGeom>
        </p:spPr>
      </p:pic>
      <p:sp>
        <p:nvSpPr>
          <p:cNvPr id="15" name="ZoneTexte 14">
            <a:extLst>
              <a:ext uri="{FF2B5EF4-FFF2-40B4-BE49-F238E27FC236}">
                <a16:creationId xmlns:a16="http://schemas.microsoft.com/office/drawing/2014/main" id="{068421DB-E034-5D46-A93E-C1A6849756D8}"/>
              </a:ext>
            </a:extLst>
          </p:cNvPr>
          <p:cNvSpPr txBox="1"/>
          <p:nvPr/>
        </p:nvSpPr>
        <p:spPr>
          <a:xfrm>
            <a:off x="810890" y="1903296"/>
            <a:ext cx="10585176" cy="86684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 it is the first research on model construction using a methodology from social sciences.</a:t>
            </a:r>
          </a:p>
        </p:txBody>
      </p:sp>
      <p:sp>
        <p:nvSpPr>
          <p:cNvPr id="5" name="Rectangle 4">
            <a:extLst>
              <a:ext uri="{FF2B5EF4-FFF2-40B4-BE49-F238E27FC236}">
                <a16:creationId xmlns:a16="http://schemas.microsoft.com/office/drawing/2014/main" id="{5CF24E11-9614-4A43-AC81-CA2986F10E56}"/>
              </a:ext>
            </a:extLst>
          </p:cNvPr>
          <p:cNvSpPr/>
          <p:nvPr/>
        </p:nvSpPr>
        <p:spPr>
          <a:xfrm>
            <a:off x="810890" y="1308485"/>
            <a:ext cx="1375698" cy="369332"/>
          </a:xfrm>
          <a:prstGeom prst="rect">
            <a:avLst/>
          </a:prstGeom>
        </p:spPr>
        <p:txBody>
          <a:bodyPr wrap="none">
            <a:spAutoFit/>
          </a:bodyPr>
          <a:lstStyle/>
          <a:p>
            <a:r>
              <a:rPr lang="en-GB" b="1" i="1" dirty="0">
                <a:solidFill>
                  <a:schemeClr val="bg1"/>
                </a:solidFill>
                <a:latin typeface="Tahoma" panose="020B0604030504040204" pitchFamily="34" charset="0"/>
                <a:ea typeface="Tahoma" panose="020B0604030504040204" pitchFamily="34" charset="0"/>
                <a:cs typeface="Tahoma" panose="020B0604030504040204" pitchFamily="34" charset="0"/>
              </a:rPr>
              <a:t>Because…</a:t>
            </a:r>
          </a:p>
        </p:txBody>
      </p:sp>
    </p:spTree>
    <p:extLst>
      <p:ext uri="{BB962C8B-B14F-4D97-AF65-F5344CB8AC3E}">
        <p14:creationId xmlns:p14="http://schemas.microsoft.com/office/powerpoint/2010/main" val="381477578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461665"/>
          </a:xfrm>
          <a:prstGeom prst="rect">
            <a:avLst/>
          </a:prstGeom>
          <a:solidFill>
            <a:srgbClr val="FFBB00"/>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en-GB" sz="2400" b="1" cap="small" dirty="0">
                <a:latin typeface="Tahoma" panose="020B0604030504040204" pitchFamily="34" charset="0"/>
                <a:ea typeface="Tahoma" panose="020B0604030504040204" pitchFamily="34" charset="0"/>
                <a:cs typeface="Tahoma" panose="020B0604030504040204" pitchFamily="34" charset="0"/>
              </a:rPr>
              <a:t>Why is this research relevant from a geoscientific perspective?</a:t>
            </a:r>
          </a:p>
        </p:txBody>
      </p:sp>
      <p:pic>
        <p:nvPicPr>
          <p:cNvPr id="29" name="Image 28">
            <a:hlinkClick r:id="rId3" action="ppaction://hlinksldjump"/>
            <a:extLst>
              <a:ext uri="{FF2B5EF4-FFF2-40B4-BE49-F238E27FC236}">
                <a16:creationId xmlns:a16="http://schemas.microsoft.com/office/drawing/2014/main" id="{830FA7E0-431A-4249-AADF-4B5FE773DEC5}"/>
              </a:ext>
            </a:extLst>
          </p:cNvPr>
          <p:cNvPicPr>
            <a:picLocks noChangeAspect="1"/>
          </p:cNvPicPr>
          <p:nvPr/>
        </p:nvPicPr>
        <p:blipFill>
          <a:blip r:embed="rId4"/>
          <a:stretch>
            <a:fillRect/>
          </a:stretch>
        </p:blipFill>
        <p:spPr>
          <a:xfrm>
            <a:off x="11040773" y="6064660"/>
            <a:ext cx="710586" cy="580827"/>
          </a:xfrm>
          <a:prstGeom prst="rect">
            <a:avLst/>
          </a:prstGeom>
        </p:spPr>
      </p:pic>
      <p:pic>
        <p:nvPicPr>
          <p:cNvPr id="31" name="Image 30">
            <a:extLst>
              <a:ext uri="{FF2B5EF4-FFF2-40B4-BE49-F238E27FC236}">
                <a16:creationId xmlns:a16="http://schemas.microsoft.com/office/drawing/2014/main" id="{47FE1B0F-C5DB-4345-9335-FB6720276813}"/>
              </a:ext>
            </a:extLst>
          </p:cNvPr>
          <p:cNvPicPr>
            <a:picLocks noChangeAspect="1"/>
          </p:cNvPicPr>
          <p:nvPr/>
        </p:nvPicPr>
        <p:blipFill>
          <a:blip r:embed="rId5"/>
          <a:stretch>
            <a:fillRect/>
          </a:stretch>
        </p:blipFill>
        <p:spPr>
          <a:xfrm rot="10800000">
            <a:off x="8092720" y="6064660"/>
            <a:ext cx="556372" cy="580827"/>
          </a:xfrm>
          <a:prstGeom prst="rect">
            <a:avLst/>
          </a:prstGeom>
        </p:spPr>
      </p:pic>
      <p:pic>
        <p:nvPicPr>
          <p:cNvPr id="32" name="Image 31">
            <a:hlinkClick r:id="rId6" action="ppaction://hlinksldjump"/>
            <a:extLst>
              <a:ext uri="{FF2B5EF4-FFF2-40B4-BE49-F238E27FC236}">
                <a16:creationId xmlns:a16="http://schemas.microsoft.com/office/drawing/2014/main" id="{4F97973E-7BD1-DE47-8F10-36D0C74C9360}"/>
              </a:ext>
            </a:extLst>
          </p:cNvPr>
          <p:cNvPicPr>
            <a:picLocks noChangeAspect="1"/>
          </p:cNvPicPr>
          <p:nvPr/>
        </p:nvPicPr>
        <p:blipFill>
          <a:blip r:embed="rId5"/>
          <a:stretch>
            <a:fillRect/>
          </a:stretch>
        </p:blipFill>
        <p:spPr>
          <a:xfrm>
            <a:off x="490193" y="6064660"/>
            <a:ext cx="556372" cy="580827"/>
          </a:xfrm>
          <a:prstGeom prst="rect">
            <a:avLst/>
          </a:prstGeom>
        </p:spPr>
      </p:pic>
      <p:pic>
        <p:nvPicPr>
          <p:cNvPr id="2" name="Image 1">
            <a:extLst>
              <a:ext uri="{FF2B5EF4-FFF2-40B4-BE49-F238E27FC236}">
                <a16:creationId xmlns:a16="http://schemas.microsoft.com/office/drawing/2014/main" id="{E9FC07C0-CF52-244D-8516-2B3107AE5227}"/>
              </a:ext>
            </a:extLst>
          </p:cNvPr>
          <p:cNvPicPr>
            <a:picLocks noChangeAspect="1"/>
          </p:cNvPicPr>
          <p:nvPr/>
        </p:nvPicPr>
        <p:blipFill>
          <a:blip r:embed="rId7"/>
          <a:stretch>
            <a:fillRect/>
          </a:stretch>
        </p:blipFill>
        <p:spPr>
          <a:xfrm>
            <a:off x="489805" y="1019753"/>
            <a:ext cx="11261553" cy="5044907"/>
          </a:xfrm>
          <a:prstGeom prst="rect">
            <a:avLst/>
          </a:prstGeom>
        </p:spPr>
      </p:pic>
      <p:sp>
        <p:nvSpPr>
          <p:cNvPr id="15" name="ZoneTexte 14">
            <a:extLst>
              <a:ext uri="{FF2B5EF4-FFF2-40B4-BE49-F238E27FC236}">
                <a16:creationId xmlns:a16="http://schemas.microsoft.com/office/drawing/2014/main" id="{068421DB-E034-5D46-A93E-C1A6849756D8}"/>
              </a:ext>
            </a:extLst>
          </p:cNvPr>
          <p:cNvSpPr txBox="1"/>
          <p:nvPr/>
        </p:nvSpPr>
        <p:spPr>
          <a:xfrm>
            <a:off x="810890" y="1903296"/>
            <a:ext cx="10585176" cy="86684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 it is the first research on model construction using a methodology from social sciences.</a:t>
            </a:r>
          </a:p>
        </p:txBody>
      </p:sp>
      <p:sp>
        <p:nvSpPr>
          <p:cNvPr id="5" name="Rectangle 4">
            <a:extLst>
              <a:ext uri="{FF2B5EF4-FFF2-40B4-BE49-F238E27FC236}">
                <a16:creationId xmlns:a16="http://schemas.microsoft.com/office/drawing/2014/main" id="{5CF24E11-9614-4A43-AC81-CA2986F10E56}"/>
              </a:ext>
            </a:extLst>
          </p:cNvPr>
          <p:cNvSpPr/>
          <p:nvPr/>
        </p:nvSpPr>
        <p:spPr>
          <a:xfrm>
            <a:off x="810890" y="1308485"/>
            <a:ext cx="1375698" cy="369332"/>
          </a:xfrm>
          <a:prstGeom prst="rect">
            <a:avLst/>
          </a:prstGeom>
        </p:spPr>
        <p:txBody>
          <a:bodyPr wrap="none">
            <a:spAutoFit/>
          </a:bodyPr>
          <a:lstStyle/>
          <a:p>
            <a:r>
              <a:rPr lang="en-GB" b="1" i="1" dirty="0">
                <a:solidFill>
                  <a:schemeClr val="bg1"/>
                </a:solidFill>
                <a:latin typeface="Tahoma" panose="020B0604030504040204" pitchFamily="34" charset="0"/>
                <a:ea typeface="Tahoma" panose="020B0604030504040204" pitchFamily="34" charset="0"/>
                <a:cs typeface="Tahoma" panose="020B0604030504040204" pitchFamily="34" charset="0"/>
              </a:rPr>
              <a:t>Because…</a:t>
            </a:r>
          </a:p>
        </p:txBody>
      </p:sp>
      <p:sp>
        <p:nvSpPr>
          <p:cNvPr id="10" name="ZoneTexte 9">
            <a:extLst>
              <a:ext uri="{FF2B5EF4-FFF2-40B4-BE49-F238E27FC236}">
                <a16:creationId xmlns:a16="http://schemas.microsoft.com/office/drawing/2014/main" id="{9E1F65A0-078F-654B-B203-FC426A22B209}"/>
              </a:ext>
            </a:extLst>
          </p:cNvPr>
          <p:cNvSpPr txBox="1"/>
          <p:nvPr/>
        </p:nvSpPr>
        <p:spPr>
          <a:xfrm>
            <a:off x="1046565" y="2770136"/>
            <a:ext cx="10450035" cy="2944332"/>
          </a:xfrm>
          <a:prstGeom prst="rect">
            <a:avLst/>
          </a:prstGeom>
          <a:noFill/>
        </p:spPr>
        <p:txBody>
          <a:bodyPr wrap="square" rtlCol="0">
            <a:spAutoFit/>
          </a:bodyPr>
          <a:lstStyle/>
          <a:p>
            <a:pPr>
              <a:lnSpc>
                <a:spcPct val="150000"/>
              </a:lnSpc>
            </a:pP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Publications by geoscientists involving meta-reflexion on modelling </a:t>
            </a:r>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have so far consisted of review or opinion papers</a:t>
            </a: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 The present research is the first one to focus on model construction while using a methodological framework applied from social sciences, consisting of semi-structured interviews analysed through theoretical contributions from the field of Science and Technology Studies (STS). </a:t>
            </a:r>
          </a:p>
          <a:p>
            <a:pPr>
              <a:lnSpc>
                <a:spcPct val="150000"/>
              </a:lnSpc>
            </a:pP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Its approach is hence fundamentally new and sheds a different, sociological glance at existing practices. </a:t>
            </a:r>
          </a:p>
        </p:txBody>
      </p:sp>
    </p:spTree>
    <p:extLst>
      <p:ext uri="{BB962C8B-B14F-4D97-AF65-F5344CB8AC3E}">
        <p14:creationId xmlns:p14="http://schemas.microsoft.com/office/powerpoint/2010/main" val="140351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523220"/>
          </a:xfrm>
          <a:prstGeom prst="rect">
            <a:avLst/>
          </a:prstGeom>
          <a:solidFill>
            <a:srgbClr val="FF9F04"/>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fr-FR" sz="2800" b="1" cap="small" dirty="0">
                <a:latin typeface="Tahoma" panose="020B0604030504040204" pitchFamily="34" charset="0"/>
                <a:ea typeface="Tahoma" panose="020B0604030504040204" pitchFamily="34" charset="0"/>
                <a:cs typeface="Tahoma" panose="020B0604030504040204" pitchFamily="34" charset="0"/>
              </a:rPr>
              <a:t>Methodology</a:t>
            </a:r>
          </a:p>
        </p:txBody>
      </p:sp>
      <p:pic>
        <p:nvPicPr>
          <p:cNvPr id="3" name="Image 2">
            <a:hlinkClick r:id="rId3" action="ppaction://hlinksldjump"/>
            <a:extLst>
              <a:ext uri="{FF2B5EF4-FFF2-40B4-BE49-F238E27FC236}">
                <a16:creationId xmlns:a16="http://schemas.microsoft.com/office/drawing/2014/main" id="{CB81A145-9B3F-724A-9F0B-4FE34205A2FE}"/>
              </a:ext>
            </a:extLst>
          </p:cNvPr>
          <p:cNvPicPr>
            <a:picLocks noChangeAspect="1"/>
          </p:cNvPicPr>
          <p:nvPr/>
        </p:nvPicPr>
        <p:blipFill>
          <a:blip r:embed="rId4"/>
          <a:stretch>
            <a:fillRect/>
          </a:stretch>
        </p:blipFill>
        <p:spPr>
          <a:xfrm>
            <a:off x="11115724" y="6064660"/>
            <a:ext cx="710586" cy="580827"/>
          </a:xfrm>
          <a:prstGeom prst="rect">
            <a:avLst/>
          </a:prstGeom>
        </p:spPr>
      </p:pic>
    </p:spTree>
    <p:extLst>
      <p:ext uri="{BB962C8B-B14F-4D97-AF65-F5344CB8AC3E}">
        <p14:creationId xmlns:p14="http://schemas.microsoft.com/office/powerpoint/2010/main" val="201050778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523220"/>
          </a:xfrm>
          <a:prstGeom prst="rect">
            <a:avLst/>
          </a:prstGeom>
          <a:solidFill>
            <a:srgbClr val="FF9F04"/>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fr-FR" sz="2800" b="1" cap="small" dirty="0">
                <a:latin typeface="Tahoma" panose="020B0604030504040204" pitchFamily="34" charset="0"/>
                <a:ea typeface="Tahoma" panose="020B0604030504040204" pitchFamily="34" charset="0"/>
                <a:cs typeface="Tahoma" panose="020B0604030504040204" pitchFamily="34" charset="0"/>
              </a:rPr>
              <a:t>Methodology</a:t>
            </a:r>
          </a:p>
        </p:txBody>
      </p:sp>
      <p:pic>
        <p:nvPicPr>
          <p:cNvPr id="3" name="Image 2">
            <a:hlinkClick r:id="rId3" action="ppaction://hlinksldjump"/>
            <a:extLst>
              <a:ext uri="{FF2B5EF4-FFF2-40B4-BE49-F238E27FC236}">
                <a16:creationId xmlns:a16="http://schemas.microsoft.com/office/drawing/2014/main" id="{CB81A145-9B3F-724A-9F0B-4FE34205A2FE}"/>
              </a:ext>
            </a:extLst>
          </p:cNvPr>
          <p:cNvPicPr>
            <a:picLocks noChangeAspect="1"/>
          </p:cNvPicPr>
          <p:nvPr/>
        </p:nvPicPr>
        <p:blipFill>
          <a:blip r:embed="rId4"/>
          <a:stretch>
            <a:fillRect/>
          </a:stretch>
        </p:blipFill>
        <p:spPr>
          <a:xfrm>
            <a:off x="11115724" y="6064660"/>
            <a:ext cx="710586" cy="580827"/>
          </a:xfrm>
          <a:prstGeom prst="rect">
            <a:avLst/>
          </a:prstGeom>
        </p:spPr>
      </p:pic>
      <p:grpSp>
        <p:nvGrpSpPr>
          <p:cNvPr id="19" name="Groupe 18">
            <a:extLst>
              <a:ext uri="{FF2B5EF4-FFF2-40B4-BE49-F238E27FC236}">
                <a16:creationId xmlns:a16="http://schemas.microsoft.com/office/drawing/2014/main" id="{9E036AA8-9095-2640-8DBB-4CF821CACE7A}"/>
              </a:ext>
            </a:extLst>
          </p:cNvPr>
          <p:cNvGrpSpPr/>
          <p:nvPr/>
        </p:nvGrpSpPr>
        <p:grpSpPr>
          <a:xfrm>
            <a:off x="844159" y="1466904"/>
            <a:ext cx="3103823" cy="2999978"/>
            <a:chOff x="844159" y="1466904"/>
            <a:chExt cx="3103823" cy="2999978"/>
          </a:xfrm>
        </p:grpSpPr>
        <p:pic>
          <p:nvPicPr>
            <p:cNvPr id="15" name="Image 14">
              <a:hlinkClick r:id="rId5" action="ppaction://hlinksldjump"/>
              <a:extLst>
                <a:ext uri="{FF2B5EF4-FFF2-40B4-BE49-F238E27FC236}">
                  <a16:creationId xmlns:a16="http://schemas.microsoft.com/office/drawing/2014/main" id="{F34EC5BA-F098-2E40-8487-F9A77F6C3895}"/>
                </a:ext>
              </a:extLst>
            </p:cNvPr>
            <p:cNvPicPr>
              <a:picLocks noChangeAspect="1"/>
            </p:cNvPicPr>
            <p:nvPr/>
          </p:nvPicPr>
          <p:blipFill>
            <a:blip r:embed="rId6"/>
            <a:stretch>
              <a:fillRect/>
            </a:stretch>
          </p:blipFill>
          <p:spPr>
            <a:xfrm>
              <a:off x="844159" y="1466904"/>
              <a:ext cx="3103823" cy="2999978"/>
            </a:xfrm>
            <a:prstGeom prst="rect">
              <a:avLst/>
            </a:prstGeom>
          </p:spPr>
        </p:pic>
        <p:sp>
          <p:nvSpPr>
            <p:cNvPr id="8" name="ZoneTexte 7">
              <a:hlinkClick r:id="rId5" action="ppaction://hlinksldjump"/>
              <a:extLst>
                <a:ext uri="{FF2B5EF4-FFF2-40B4-BE49-F238E27FC236}">
                  <a16:creationId xmlns:a16="http://schemas.microsoft.com/office/drawing/2014/main" id="{1FC20DAA-61A7-434E-9CDF-AA5A5A285602}"/>
                </a:ext>
              </a:extLst>
            </p:cNvPr>
            <p:cNvSpPr txBox="1"/>
            <p:nvPr/>
          </p:nvSpPr>
          <p:spPr>
            <a:xfrm>
              <a:off x="1277917" y="2680150"/>
              <a:ext cx="2236306" cy="523220"/>
            </a:xfrm>
            <a:prstGeom prst="rect">
              <a:avLst/>
            </a:prstGeom>
            <a:noFill/>
          </p:spPr>
          <p:txBody>
            <a:bodyPr wrap="square" rtlCol="0">
              <a:spAutoFit/>
            </a:bodyPr>
            <a:lstStyle/>
            <a:p>
              <a:r>
                <a:rPr lang="fr-FR" sz="2800" b="1" cap="small" dirty="0">
                  <a:latin typeface="Tahoma" panose="020B0604030504040204" pitchFamily="34" charset="0"/>
                  <a:ea typeface="Tahoma" panose="020B0604030504040204" pitchFamily="34" charset="0"/>
                  <a:cs typeface="Tahoma" panose="020B0604030504040204" pitchFamily="34" charset="0"/>
                </a:rPr>
                <a:t>IN and OUT</a:t>
              </a:r>
            </a:p>
          </p:txBody>
        </p:sp>
      </p:grpSp>
      <p:grpSp>
        <p:nvGrpSpPr>
          <p:cNvPr id="20" name="Groupe 19">
            <a:extLst>
              <a:ext uri="{FF2B5EF4-FFF2-40B4-BE49-F238E27FC236}">
                <a16:creationId xmlns:a16="http://schemas.microsoft.com/office/drawing/2014/main" id="{C84CB242-C6AB-244C-BFCA-A2596BFD6434}"/>
              </a:ext>
            </a:extLst>
          </p:cNvPr>
          <p:cNvGrpSpPr/>
          <p:nvPr/>
        </p:nvGrpSpPr>
        <p:grpSpPr>
          <a:xfrm>
            <a:off x="4052672" y="3462776"/>
            <a:ext cx="3103823" cy="2999978"/>
            <a:chOff x="4052672" y="3462776"/>
            <a:chExt cx="3103823" cy="2999978"/>
          </a:xfrm>
        </p:grpSpPr>
        <p:pic>
          <p:nvPicPr>
            <p:cNvPr id="17" name="Image 16">
              <a:hlinkClick r:id="rId7" action="ppaction://hlinksldjump"/>
              <a:extLst>
                <a:ext uri="{FF2B5EF4-FFF2-40B4-BE49-F238E27FC236}">
                  <a16:creationId xmlns:a16="http://schemas.microsoft.com/office/drawing/2014/main" id="{F5CB48A8-F66D-764C-A75B-A0E5F92AB17B}"/>
                </a:ext>
              </a:extLst>
            </p:cNvPr>
            <p:cNvPicPr>
              <a:picLocks noChangeAspect="1"/>
            </p:cNvPicPr>
            <p:nvPr/>
          </p:nvPicPr>
          <p:blipFill>
            <a:blip r:embed="rId8"/>
            <a:stretch>
              <a:fillRect/>
            </a:stretch>
          </p:blipFill>
          <p:spPr>
            <a:xfrm>
              <a:off x="4052672" y="3462776"/>
              <a:ext cx="3103823" cy="2999978"/>
            </a:xfrm>
            <a:prstGeom prst="rect">
              <a:avLst/>
            </a:prstGeom>
          </p:spPr>
        </p:pic>
        <p:sp>
          <p:nvSpPr>
            <p:cNvPr id="10" name="ZoneTexte 9">
              <a:hlinkClick r:id="rId7" action="ppaction://hlinksldjump"/>
              <a:extLst>
                <a:ext uri="{FF2B5EF4-FFF2-40B4-BE49-F238E27FC236}">
                  <a16:creationId xmlns:a16="http://schemas.microsoft.com/office/drawing/2014/main" id="{72E70D02-F44C-7E42-BF2A-C8292B2E820C}"/>
                </a:ext>
              </a:extLst>
            </p:cNvPr>
            <p:cNvSpPr txBox="1"/>
            <p:nvPr/>
          </p:nvSpPr>
          <p:spPr>
            <a:xfrm>
              <a:off x="4608361" y="4485711"/>
              <a:ext cx="1992444" cy="954107"/>
            </a:xfrm>
            <a:prstGeom prst="rect">
              <a:avLst/>
            </a:prstGeom>
            <a:noFill/>
          </p:spPr>
          <p:txBody>
            <a:bodyPr wrap="square" rtlCol="0">
              <a:spAutoFit/>
            </a:bodyPr>
            <a:lstStyle/>
            <a:p>
              <a:pPr algn="ctr"/>
              <a:r>
                <a:rPr lang="fr-FR" sz="2800" b="1" cap="small" dirty="0">
                  <a:latin typeface="Tahoma" panose="020B0604030504040204" pitchFamily="34" charset="0"/>
                  <a:ea typeface="Tahoma" panose="020B0604030504040204" pitchFamily="34" charset="0"/>
                  <a:cs typeface="Tahoma" panose="020B0604030504040204" pitchFamily="34" charset="0"/>
                </a:rPr>
                <a:t>Interview </a:t>
              </a:r>
              <a:br>
                <a:rPr lang="fr-FR" sz="2800" b="1" cap="small" dirty="0">
                  <a:latin typeface="Tahoma" panose="020B0604030504040204" pitchFamily="34" charset="0"/>
                  <a:ea typeface="Tahoma" panose="020B0604030504040204" pitchFamily="34" charset="0"/>
                  <a:cs typeface="Tahoma" panose="020B0604030504040204" pitchFamily="34" charset="0"/>
                </a:rPr>
              </a:br>
              <a:r>
                <a:rPr lang="fr-FR" sz="2800" b="1" cap="small" dirty="0">
                  <a:latin typeface="Tahoma" panose="020B0604030504040204" pitchFamily="34" charset="0"/>
                  <a:ea typeface="Tahoma" panose="020B0604030504040204" pitchFamily="34" charset="0"/>
                  <a:cs typeface="Tahoma" panose="020B0604030504040204" pitchFamily="34" charset="0"/>
                </a:rPr>
                <a:t>GRID</a:t>
              </a:r>
            </a:p>
          </p:txBody>
        </p:sp>
      </p:grpSp>
      <p:grpSp>
        <p:nvGrpSpPr>
          <p:cNvPr id="21" name="Groupe 20">
            <a:extLst>
              <a:ext uri="{FF2B5EF4-FFF2-40B4-BE49-F238E27FC236}">
                <a16:creationId xmlns:a16="http://schemas.microsoft.com/office/drawing/2014/main" id="{7B5D06E7-A8DD-5341-B816-DFBA230BAFA1}"/>
              </a:ext>
            </a:extLst>
          </p:cNvPr>
          <p:cNvGrpSpPr/>
          <p:nvPr/>
        </p:nvGrpSpPr>
        <p:grpSpPr>
          <a:xfrm>
            <a:off x="7788186" y="2435836"/>
            <a:ext cx="3103823" cy="2999978"/>
            <a:chOff x="7788186" y="2435836"/>
            <a:chExt cx="3103823" cy="2999978"/>
          </a:xfrm>
        </p:grpSpPr>
        <p:pic>
          <p:nvPicPr>
            <p:cNvPr id="18" name="Image 17">
              <a:hlinkClick r:id="rId9" action="ppaction://hlinksldjump"/>
              <a:extLst>
                <a:ext uri="{FF2B5EF4-FFF2-40B4-BE49-F238E27FC236}">
                  <a16:creationId xmlns:a16="http://schemas.microsoft.com/office/drawing/2014/main" id="{1211E568-EEF2-A545-924B-FF0F2A218558}"/>
                </a:ext>
              </a:extLst>
            </p:cNvPr>
            <p:cNvPicPr>
              <a:picLocks noChangeAspect="1"/>
            </p:cNvPicPr>
            <p:nvPr/>
          </p:nvPicPr>
          <p:blipFill>
            <a:blip r:embed="rId10"/>
            <a:stretch>
              <a:fillRect/>
            </a:stretch>
          </p:blipFill>
          <p:spPr>
            <a:xfrm>
              <a:off x="7788186" y="2435836"/>
              <a:ext cx="3103823" cy="2999978"/>
            </a:xfrm>
            <a:prstGeom prst="rect">
              <a:avLst/>
            </a:prstGeom>
          </p:spPr>
        </p:pic>
        <p:sp>
          <p:nvSpPr>
            <p:cNvPr id="11" name="ZoneTexte 10">
              <a:hlinkClick r:id="rId9" action="ppaction://hlinksldjump"/>
              <a:extLst>
                <a:ext uri="{FF2B5EF4-FFF2-40B4-BE49-F238E27FC236}">
                  <a16:creationId xmlns:a16="http://schemas.microsoft.com/office/drawing/2014/main" id="{C521C138-F9E4-AF4A-A8DA-10CBFBF7F0CF}"/>
                </a:ext>
              </a:extLst>
            </p:cNvPr>
            <p:cNvSpPr txBox="1"/>
            <p:nvPr/>
          </p:nvSpPr>
          <p:spPr>
            <a:xfrm>
              <a:off x="8412062" y="3674215"/>
              <a:ext cx="1856070" cy="523220"/>
            </a:xfrm>
            <a:prstGeom prst="rect">
              <a:avLst/>
            </a:prstGeom>
            <a:noFill/>
          </p:spPr>
          <p:txBody>
            <a:bodyPr wrap="square" rtlCol="0">
              <a:spAutoFit/>
            </a:bodyPr>
            <a:lstStyle/>
            <a:p>
              <a:pPr algn="ctr"/>
              <a:r>
                <a:rPr lang="fr-FR" sz="2800" b="1" cap="small" dirty="0" err="1">
                  <a:latin typeface="Tahoma" panose="020B0604030504040204" pitchFamily="34" charset="0"/>
                  <a:ea typeface="Tahoma" panose="020B0604030504040204" pitchFamily="34" charset="0"/>
                  <a:cs typeface="Tahoma" panose="020B0604030504040204" pitchFamily="34" charset="0"/>
                </a:rPr>
                <a:t>Diversity</a:t>
              </a:r>
              <a:endParaRPr lang="fr-FR" sz="2800" b="1" cap="small"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350767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fltVal val="0"/>
                                          </p:val>
                                        </p:tav>
                                        <p:tav tm="100000">
                                          <p:val>
                                            <p:strVal val="#ppt_w"/>
                                          </p:val>
                                        </p:tav>
                                      </p:tavLst>
                                    </p:anim>
                                    <p:anim calcmode="lin" valueType="num">
                                      <p:cBhvr>
                                        <p:cTn id="20" dur="1000" fill="hold"/>
                                        <p:tgtEl>
                                          <p:spTgt spid="21"/>
                                        </p:tgtEl>
                                        <p:attrNameLst>
                                          <p:attrName>ppt_h</p:attrName>
                                        </p:attrNameLst>
                                      </p:cBhvr>
                                      <p:tavLst>
                                        <p:tav tm="0">
                                          <p:val>
                                            <p:fltVal val="0"/>
                                          </p:val>
                                        </p:tav>
                                        <p:tav tm="100000">
                                          <p:val>
                                            <p:strVal val="#ppt_h"/>
                                          </p:val>
                                        </p:tav>
                                      </p:tavLst>
                                    </p:anim>
                                    <p:anim calcmode="lin" valueType="num">
                                      <p:cBhvr>
                                        <p:cTn id="21" dur="1000" fill="hold"/>
                                        <p:tgtEl>
                                          <p:spTgt spid="21"/>
                                        </p:tgtEl>
                                        <p:attrNameLst>
                                          <p:attrName>style.rotation</p:attrName>
                                        </p:attrNameLst>
                                      </p:cBhvr>
                                      <p:tavLst>
                                        <p:tav tm="0">
                                          <p:val>
                                            <p:fltVal val="90"/>
                                          </p:val>
                                        </p:tav>
                                        <p:tav tm="100000">
                                          <p:val>
                                            <p:fltVal val="0"/>
                                          </p:val>
                                        </p:tav>
                                      </p:tavLst>
                                    </p:anim>
                                    <p:animEffect transition="in" filter="fade">
                                      <p:cBhvr>
                                        <p:cTn id="2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523220"/>
          </a:xfrm>
          <a:prstGeom prst="rect">
            <a:avLst/>
          </a:prstGeom>
          <a:solidFill>
            <a:srgbClr val="FF9F04"/>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en-GB" sz="2800" b="1" cap="small">
                <a:latin typeface="Tahoma" panose="020B0604030504040204" pitchFamily="34" charset="0"/>
                <a:ea typeface="Tahoma" panose="020B0604030504040204" pitchFamily="34" charset="0"/>
                <a:cs typeface="Tahoma" panose="020B0604030504040204" pitchFamily="34" charset="0"/>
              </a:rPr>
              <a:t>IN and OUT</a:t>
            </a:r>
          </a:p>
        </p:txBody>
      </p:sp>
      <p:pic>
        <p:nvPicPr>
          <p:cNvPr id="3" name="Image 2">
            <a:hlinkClick r:id="rId3" action="ppaction://hlinksldjump"/>
            <a:extLst>
              <a:ext uri="{FF2B5EF4-FFF2-40B4-BE49-F238E27FC236}">
                <a16:creationId xmlns:a16="http://schemas.microsoft.com/office/drawing/2014/main" id="{CB81A145-9B3F-724A-9F0B-4FE34205A2FE}"/>
              </a:ext>
            </a:extLst>
          </p:cNvPr>
          <p:cNvPicPr>
            <a:picLocks noChangeAspect="1"/>
          </p:cNvPicPr>
          <p:nvPr/>
        </p:nvPicPr>
        <p:blipFill>
          <a:blip r:embed="rId4"/>
          <a:stretch>
            <a:fillRect/>
          </a:stretch>
        </p:blipFill>
        <p:spPr>
          <a:xfrm>
            <a:off x="11115724" y="6064660"/>
            <a:ext cx="710586" cy="580827"/>
          </a:xfrm>
          <a:prstGeom prst="rect">
            <a:avLst/>
          </a:prstGeom>
        </p:spPr>
      </p:pic>
      <p:pic>
        <p:nvPicPr>
          <p:cNvPr id="15" name="Image 14">
            <a:hlinkClick r:id="rId5" action="ppaction://hlinksldjump"/>
            <a:extLst>
              <a:ext uri="{FF2B5EF4-FFF2-40B4-BE49-F238E27FC236}">
                <a16:creationId xmlns:a16="http://schemas.microsoft.com/office/drawing/2014/main" id="{6A829D18-383E-2242-8195-1B6FBB2F9389}"/>
              </a:ext>
            </a:extLst>
          </p:cNvPr>
          <p:cNvPicPr>
            <a:picLocks noChangeAspect="1"/>
          </p:cNvPicPr>
          <p:nvPr/>
        </p:nvPicPr>
        <p:blipFill>
          <a:blip r:embed="rId6"/>
          <a:stretch>
            <a:fillRect/>
          </a:stretch>
        </p:blipFill>
        <p:spPr>
          <a:xfrm>
            <a:off x="490193" y="6064660"/>
            <a:ext cx="556372" cy="580827"/>
          </a:xfrm>
          <a:prstGeom prst="rect">
            <a:avLst/>
          </a:prstGeom>
        </p:spPr>
      </p:pic>
      <p:pic>
        <p:nvPicPr>
          <p:cNvPr id="16" name="Image 15">
            <a:extLst>
              <a:ext uri="{FF2B5EF4-FFF2-40B4-BE49-F238E27FC236}">
                <a16:creationId xmlns:a16="http://schemas.microsoft.com/office/drawing/2014/main" id="{7BE94AA5-18DB-2249-BCFE-01F6B9B65E2C}"/>
              </a:ext>
            </a:extLst>
          </p:cNvPr>
          <p:cNvPicPr>
            <a:picLocks noChangeAspect="1"/>
          </p:cNvPicPr>
          <p:nvPr/>
        </p:nvPicPr>
        <p:blipFill>
          <a:blip r:embed="rId7"/>
          <a:stretch>
            <a:fillRect/>
          </a:stretch>
        </p:blipFill>
        <p:spPr>
          <a:xfrm>
            <a:off x="223520" y="945271"/>
            <a:ext cx="11968480" cy="5242259"/>
          </a:xfrm>
          <a:prstGeom prst="rect">
            <a:avLst/>
          </a:prstGeom>
        </p:spPr>
      </p:pic>
      <p:sp>
        <p:nvSpPr>
          <p:cNvPr id="17" name="Rectangle 16">
            <a:extLst>
              <a:ext uri="{FF2B5EF4-FFF2-40B4-BE49-F238E27FC236}">
                <a16:creationId xmlns:a16="http://schemas.microsoft.com/office/drawing/2014/main" id="{F5B39112-96D4-9B4A-964B-9EB1A3237411}"/>
              </a:ext>
            </a:extLst>
          </p:cNvPr>
          <p:cNvSpPr/>
          <p:nvPr/>
        </p:nvSpPr>
        <p:spPr>
          <a:xfrm>
            <a:off x="822206" y="1478146"/>
            <a:ext cx="10648811" cy="646331"/>
          </a:xfrm>
          <a:prstGeom prst="rect">
            <a:avLst/>
          </a:prstGeom>
        </p:spPr>
        <p:txBody>
          <a:bodyPr wrap="square">
            <a:spAutoFit/>
          </a:bodyPr>
          <a:lstStyle/>
          <a:p>
            <a:r>
              <a:rPr lang="en-GB">
                <a:latin typeface="Tahoma" panose="020B0604030504040204" pitchFamily="34" charset="0"/>
                <a:ea typeface="Tahoma" panose="020B0604030504040204" pitchFamily="34" charset="0"/>
                <a:cs typeface="Tahoma" panose="020B0604030504040204" pitchFamily="34" charset="0"/>
              </a:rPr>
              <a:t>Our </a:t>
            </a:r>
            <a:r>
              <a:rPr lang="en-GB" b="1">
                <a:latin typeface="Tahoma" panose="020B0604030504040204" pitchFamily="34" charset="0"/>
                <a:ea typeface="Tahoma" panose="020B0604030504040204" pitchFamily="34" charset="0"/>
                <a:cs typeface="Tahoma" panose="020B0604030504040204" pitchFamily="34" charset="0"/>
              </a:rPr>
              <a:t>epistemic position</a:t>
            </a:r>
            <a:r>
              <a:rPr lang="en-GB">
                <a:latin typeface="Tahoma" panose="020B0604030504040204" pitchFamily="34" charset="0"/>
                <a:ea typeface="Tahoma" panose="020B0604030504040204" pitchFamily="34" charset="0"/>
                <a:cs typeface="Tahoma" panose="020B0604030504040204" pitchFamily="34" charset="0"/>
              </a:rPr>
              <a:t> in this research is particular as it can be considered both internal and external to the analyzed disciplines.</a:t>
            </a:r>
          </a:p>
        </p:txBody>
      </p:sp>
      <p:sp>
        <p:nvSpPr>
          <p:cNvPr id="18" name="Rectangle 17">
            <a:extLst>
              <a:ext uri="{FF2B5EF4-FFF2-40B4-BE49-F238E27FC236}">
                <a16:creationId xmlns:a16="http://schemas.microsoft.com/office/drawing/2014/main" id="{2A556F1C-F4B4-EE45-841C-10A994EE31D4}"/>
              </a:ext>
            </a:extLst>
          </p:cNvPr>
          <p:cNvSpPr/>
          <p:nvPr/>
        </p:nvSpPr>
        <p:spPr>
          <a:xfrm>
            <a:off x="822206" y="2200746"/>
            <a:ext cx="1097330" cy="1107996"/>
          </a:xfrm>
          <a:prstGeom prst="rect">
            <a:avLst/>
          </a:prstGeom>
        </p:spPr>
        <p:txBody>
          <a:bodyPr wrap="square">
            <a:spAutoFit/>
          </a:bodyPr>
          <a:lstStyle/>
          <a:p>
            <a:r>
              <a:rPr lang="en-GB" sz="6600" b="1">
                <a:latin typeface="Tahoma" panose="020B0604030504040204" pitchFamily="34" charset="0"/>
                <a:ea typeface="Tahoma" panose="020B0604030504040204" pitchFamily="34" charset="0"/>
                <a:cs typeface="Tahoma" panose="020B0604030504040204" pitchFamily="34" charset="0"/>
              </a:rPr>
              <a:t>in</a:t>
            </a:r>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id="{CF749F95-722E-224D-B27E-AA3E7E7218D3}"/>
              </a:ext>
            </a:extLst>
          </p:cNvPr>
          <p:cNvSpPr/>
          <p:nvPr/>
        </p:nvSpPr>
        <p:spPr>
          <a:xfrm>
            <a:off x="6189429" y="2204932"/>
            <a:ext cx="1615637" cy="1107996"/>
          </a:xfrm>
          <a:prstGeom prst="rect">
            <a:avLst/>
          </a:prstGeom>
        </p:spPr>
        <p:txBody>
          <a:bodyPr wrap="square">
            <a:spAutoFit/>
          </a:bodyPr>
          <a:lstStyle/>
          <a:p>
            <a:r>
              <a:rPr lang="en-GB" sz="6600" b="1">
                <a:latin typeface="Tahoma" panose="020B0604030504040204" pitchFamily="34" charset="0"/>
                <a:ea typeface="Tahoma" panose="020B0604030504040204" pitchFamily="34" charset="0"/>
                <a:cs typeface="Tahoma" panose="020B0604030504040204" pitchFamily="34" charset="0"/>
              </a:rPr>
              <a:t>out</a:t>
            </a:r>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21" name="Rectangle 20">
            <a:extLst>
              <a:ext uri="{FF2B5EF4-FFF2-40B4-BE49-F238E27FC236}">
                <a16:creationId xmlns:a16="http://schemas.microsoft.com/office/drawing/2014/main" id="{9E994659-2453-7A4A-A932-0A875491FE2A}"/>
              </a:ext>
            </a:extLst>
          </p:cNvPr>
          <p:cNvSpPr/>
          <p:nvPr/>
        </p:nvSpPr>
        <p:spPr>
          <a:xfrm>
            <a:off x="1768012" y="2780757"/>
            <a:ext cx="4242017" cy="369332"/>
          </a:xfrm>
          <a:prstGeom prst="rect">
            <a:avLst/>
          </a:prstGeom>
        </p:spPr>
        <p:txBody>
          <a:bodyPr wrap="square" numCol="1">
            <a:spAutoFit/>
          </a:bodyPr>
          <a:lstStyle/>
          <a:p>
            <a:pPr algn="justLow"/>
            <a:r>
              <a:rPr lang="en-GB">
                <a:latin typeface="Tahoma" panose="020B0604030504040204" pitchFamily="34" charset="0"/>
                <a:ea typeface="Tahoma" panose="020B0604030504040204" pitchFamily="34" charset="0"/>
                <a:cs typeface="Tahoma" panose="020B0604030504040204" pitchFamily="34" charset="0"/>
              </a:rPr>
              <a:t>Because we are geoscientists ourselves.</a:t>
            </a:r>
          </a:p>
        </p:txBody>
      </p:sp>
      <p:sp>
        <p:nvSpPr>
          <p:cNvPr id="22" name="Rectangle 21">
            <a:extLst>
              <a:ext uri="{FF2B5EF4-FFF2-40B4-BE49-F238E27FC236}">
                <a16:creationId xmlns:a16="http://schemas.microsoft.com/office/drawing/2014/main" id="{6DD10BF7-8F7B-3344-B3F3-7404F64FAFC3}"/>
              </a:ext>
            </a:extLst>
          </p:cNvPr>
          <p:cNvSpPr/>
          <p:nvPr/>
        </p:nvSpPr>
        <p:spPr>
          <a:xfrm>
            <a:off x="822206" y="3596420"/>
            <a:ext cx="5187823" cy="1477328"/>
          </a:xfrm>
          <a:prstGeom prst="rect">
            <a:avLst/>
          </a:prstGeom>
        </p:spPr>
        <p:txBody>
          <a:bodyPr wrap="square" numCol="1">
            <a:spAutoFit/>
          </a:bodyPr>
          <a:lstStyle/>
          <a:p>
            <a:pPr algn="justLow"/>
            <a:r>
              <a:rPr lang="en-GB" dirty="0">
                <a:latin typeface="Tahoma" panose="020B0604030504040204" pitchFamily="34" charset="0"/>
                <a:ea typeface="Tahoma" panose="020B0604030504040204" pitchFamily="34" charset="0"/>
                <a:cs typeface="Tahoma" panose="020B0604030504040204" pitchFamily="34" charset="0"/>
              </a:rPr>
              <a:t>The fact that the interviewer has been educated in Earth and environmental sciences enabled a </a:t>
            </a:r>
            <a:r>
              <a:rPr lang="en-GB" b="1" dirty="0">
                <a:latin typeface="Tahoma" panose="020B0604030504040204" pitchFamily="34" charset="0"/>
                <a:ea typeface="Tahoma" panose="020B0604030504040204" pitchFamily="34" charset="0"/>
                <a:cs typeface="Tahoma" panose="020B0604030504040204" pitchFamily="34" charset="0"/>
              </a:rPr>
              <a:t>common ground</a:t>
            </a:r>
            <a:r>
              <a:rPr lang="en-GB" dirty="0">
                <a:latin typeface="Tahoma" panose="020B0604030504040204" pitchFamily="34" charset="0"/>
                <a:ea typeface="Tahoma" panose="020B0604030504040204" pitchFamily="34" charset="0"/>
                <a:cs typeface="Tahoma" panose="020B0604030504040204" pitchFamily="34" charset="0"/>
              </a:rPr>
              <a:t> with the interviewee and made it possible to reach a higher level of </a:t>
            </a:r>
            <a:r>
              <a:rPr lang="en-GB" b="1" dirty="0">
                <a:latin typeface="Tahoma" panose="020B0604030504040204" pitchFamily="34" charset="0"/>
                <a:ea typeface="Tahoma" panose="020B0604030504040204" pitchFamily="34" charset="0"/>
                <a:cs typeface="Tahoma" panose="020B0604030504040204" pitchFamily="34" charset="0"/>
              </a:rPr>
              <a:t>detail</a:t>
            </a:r>
            <a:r>
              <a:rPr lang="en-GB" dirty="0">
                <a:latin typeface="Tahoma" panose="020B0604030504040204" pitchFamily="34" charset="0"/>
                <a:ea typeface="Tahoma" panose="020B0604030504040204" pitchFamily="34" charset="0"/>
                <a:cs typeface="Tahoma" panose="020B0604030504040204" pitchFamily="34" charset="0"/>
              </a:rPr>
              <a:t> in the discussions. </a:t>
            </a:r>
          </a:p>
        </p:txBody>
      </p:sp>
      <p:sp>
        <p:nvSpPr>
          <p:cNvPr id="23" name="Rectangle 22">
            <a:extLst>
              <a:ext uri="{FF2B5EF4-FFF2-40B4-BE49-F238E27FC236}">
                <a16:creationId xmlns:a16="http://schemas.microsoft.com/office/drawing/2014/main" id="{FE312AD7-1AFC-BC44-804C-A209DBB9536D}"/>
              </a:ext>
            </a:extLst>
          </p:cNvPr>
          <p:cNvSpPr/>
          <p:nvPr/>
        </p:nvSpPr>
        <p:spPr>
          <a:xfrm>
            <a:off x="7741429" y="2780757"/>
            <a:ext cx="3729588" cy="646331"/>
          </a:xfrm>
          <a:prstGeom prst="rect">
            <a:avLst/>
          </a:prstGeom>
        </p:spPr>
        <p:txBody>
          <a:bodyPr wrap="square" numCol="1">
            <a:spAutoFit/>
          </a:bodyPr>
          <a:lstStyle/>
          <a:p>
            <a:pPr algn="justLow"/>
            <a:r>
              <a:rPr lang="en-GB">
                <a:latin typeface="Tahoma" panose="020B0604030504040204" pitchFamily="34" charset="0"/>
                <a:ea typeface="Tahoma" panose="020B0604030504040204" pitchFamily="34" charset="0"/>
                <a:cs typeface="Tahoma" panose="020B0604030504040204" pitchFamily="34" charset="0"/>
              </a:rPr>
              <a:t>Because the interviewer is not a colleague nor a rival. </a:t>
            </a:r>
          </a:p>
        </p:txBody>
      </p:sp>
      <p:sp>
        <p:nvSpPr>
          <p:cNvPr id="24" name="Rectangle 23">
            <a:extLst>
              <a:ext uri="{FF2B5EF4-FFF2-40B4-BE49-F238E27FC236}">
                <a16:creationId xmlns:a16="http://schemas.microsoft.com/office/drawing/2014/main" id="{B6246D04-8167-4845-AA3A-39F52E75CC87}"/>
              </a:ext>
            </a:extLst>
          </p:cNvPr>
          <p:cNvSpPr/>
          <p:nvPr/>
        </p:nvSpPr>
        <p:spPr>
          <a:xfrm>
            <a:off x="6283194" y="3590518"/>
            <a:ext cx="5187823" cy="1477328"/>
          </a:xfrm>
          <a:prstGeom prst="rect">
            <a:avLst/>
          </a:prstGeom>
        </p:spPr>
        <p:txBody>
          <a:bodyPr wrap="square" numCol="1">
            <a:spAutoFit/>
          </a:bodyPr>
          <a:lstStyle/>
          <a:p>
            <a:pPr algn="justLow"/>
            <a:r>
              <a:rPr lang="en-GB" dirty="0">
                <a:latin typeface="Tahoma" panose="020B0604030504040204" pitchFamily="34" charset="0"/>
                <a:ea typeface="Tahoma" panose="020B0604030504040204" pitchFamily="34" charset="0"/>
                <a:cs typeface="Tahoma" panose="020B0604030504040204" pitchFamily="34" charset="0"/>
              </a:rPr>
              <a:t>The interviewer is not a researcher in these disciplines and not building models herself. Her position as a </a:t>
            </a:r>
            <a:r>
              <a:rPr lang="en-GB" b="1" dirty="0">
                <a:latin typeface="Tahoma" panose="020B0604030504040204" pitchFamily="34" charset="0"/>
                <a:ea typeface="Tahoma" panose="020B0604030504040204" pitchFamily="34" charset="0"/>
                <a:cs typeface="Tahoma" panose="020B0604030504040204" pitchFamily="34" charset="0"/>
              </a:rPr>
              <a:t>social scientist</a:t>
            </a:r>
            <a:r>
              <a:rPr lang="en-GB" dirty="0">
                <a:latin typeface="Tahoma" panose="020B0604030504040204" pitchFamily="34" charset="0"/>
                <a:ea typeface="Tahoma" panose="020B0604030504040204" pitchFamily="34" charset="0"/>
                <a:cs typeface="Tahoma" panose="020B0604030504040204" pitchFamily="34" charset="0"/>
              </a:rPr>
              <a:t> made it clear she was not there to judge the interviewee’s work and guaranteed</a:t>
            </a:r>
            <a:r>
              <a:rPr lang="en-GB" b="1" dirty="0">
                <a:latin typeface="Tahoma" panose="020B0604030504040204" pitchFamily="34" charset="0"/>
                <a:ea typeface="Tahoma" panose="020B0604030504040204" pitchFamily="34" charset="0"/>
                <a:cs typeface="Tahoma" panose="020B0604030504040204" pitchFamily="34" charset="0"/>
              </a:rPr>
              <a:t> open discussions</a:t>
            </a:r>
            <a:r>
              <a:rPr lang="en-GB"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985047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523220"/>
          </a:xfrm>
          <a:prstGeom prst="rect">
            <a:avLst/>
          </a:prstGeom>
          <a:solidFill>
            <a:srgbClr val="FF9F04"/>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fr-FR" sz="2800" b="1" cap="small" dirty="0">
                <a:latin typeface="Tahoma" panose="020B0604030504040204" pitchFamily="34" charset="0"/>
                <a:ea typeface="Tahoma" panose="020B0604030504040204" pitchFamily="34" charset="0"/>
                <a:cs typeface="Tahoma" panose="020B0604030504040204" pitchFamily="34" charset="0"/>
              </a:rPr>
              <a:t>Interview </a:t>
            </a:r>
            <a:r>
              <a:rPr lang="fr-FR" sz="2800" b="1" cap="small" dirty="0" err="1">
                <a:latin typeface="Tahoma" panose="020B0604030504040204" pitchFamily="34" charset="0"/>
                <a:ea typeface="Tahoma" panose="020B0604030504040204" pitchFamily="34" charset="0"/>
                <a:cs typeface="Tahoma" panose="020B0604030504040204" pitchFamily="34" charset="0"/>
              </a:rPr>
              <a:t>grid</a:t>
            </a:r>
            <a:endParaRPr lang="fr-FR" sz="2800" b="1" cap="small" dirty="0">
              <a:latin typeface="Tahoma" panose="020B0604030504040204" pitchFamily="34" charset="0"/>
              <a:ea typeface="Tahoma" panose="020B0604030504040204" pitchFamily="34" charset="0"/>
              <a:cs typeface="Tahoma" panose="020B0604030504040204" pitchFamily="34" charset="0"/>
            </a:endParaRPr>
          </a:p>
        </p:txBody>
      </p:sp>
      <p:pic>
        <p:nvPicPr>
          <p:cNvPr id="3" name="Image 2">
            <a:hlinkClick r:id="rId3" action="ppaction://hlinksldjump"/>
            <a:extLst>
              <a:ext uri="{FF2B5EF4-FFF2-40B4-BE49-F238E27FC236}">
                <a16:creationId xmlns:a16="http://schemas.microsoft.com/office/drawing/2014/main" id="{CB81A145-9B3F-724A-9F0B-4FE34205A2FE}"/>
              </a:ext>
            </a:extLst>
          </p:cNvPr>
          <p:cNvPicPr>
            <a:picLocks noChangeAspect="1"/>
          </p:cNvPicPr>
          <p:nvPr/>
        </p:nvPicPr>
        <p:blipFill>
          <a:blip r:embed="rId4"/>
          <a:stretch>
            <a:fillRect/>
          </a:stretch>
        </p:blipFill>
        <p:spPr>
          <a:xfrm>
            <a:off x="11115724" y="6064660"/>
            <a:ext cx="710586" cy="580827"/>
          </a:xfrm>
          <a:prstGeom prst="rect">
            <a:avLst/>
          </a:prstGeom>
        </p:spPr>
      </p:pic>
      <p:pic>
        <p:nvPicPr>
          <p:cNvPr id="5" name="Image 4">
            <a:hlinkClick r:id="rId5" action="ppaction://hlinksldjump"/>
            <a:extLst>
              <a:ext uri="{FF2B5EF4-FFF2-40B4-BE49-F238E27FC236}">
                <a16:creationId xmlns:a16="http://schemas.microsoft.com/office/drawing/2014/main" id="{AE08E936-8A35-884C-B94F-CB575BF1C729}"/>
              </a:ext>
            </a:extLst>
          </p:cNvPr>
          <p:cNvPicPr>
            <a:picLocks noChangeAspect="1"/>
          </p:cNvPicPr>
          <p:nvPr/>
        </p:nvPicPr>
        <p:blipFill>
          <a:blip r:embed="rId6"/>
          <a:stretch>
            <a:fillRect/>
          </a:stretch>
        </p:blipFill>
        <p:spPr>
          <a:xfrm>
            <a:off x="490193" y="6064660"/>
            <a:ext cx="556372" cy="580827"/>
          </a:xfrm>
          <a:prstGeom prst="rect">
            <a:avLst/>
          </a:prstGeom>
        </p:spPr>
      </p:pic>
      <p:pic>
        <p:nvPicPr>
          <p:cNvPr id="6" name="Image 5">
            <a:extLst>
              <a:ext uri="{FF2B5EF4-FFF2-40B4-BE49-F238E27FC236}">
                <a16:creationId xmlns:a16="http://schemas.microsoft.com/office/drawing/2014/main" id="{C1D4BE34-71E2-2D43-9F6F-7E8CB15CE4C5}"/>
              </a:ext>
            </a:extLst>
          </p:cNvPr>
          <p:cNvPicPr>
            <a:picLocks noChangeAspect="1"/>
          </p:cNvPicPr>
          <p:nvPr/>
        </p:nvPicPr>
        <p:blipFill>
          <a:blip r:embed="rId7"/>
          <a:stretch>
            <a:fillRect/>
          </a:stretch>
        </p:blipFill>
        <p:spPr>
          <a:xfrm>
            <a:off x="223520" y="945271"/>
            <a:ext cx="11968480" cy="5242259"/>
          </a:xfrm>
          <a:prstGeom prst="rect">
            <a:avLst/>
          </a:prstGeom>
        </p:spPr>
      </p:pic>
      <p:sp>
        <p:nvSpPr>
          <p:cNvPr id="7" name="Rectangle 6">
            <a:extLst>
              <a:ext uri="{FF2B5EF4-FFF2-40B4-BE49-F238E27FC236}">
                <a16:creationId xmlns:a16="http://schemas.microsoft.com/office/drawing/2014/main" id="{31645EE8-2A4E-9446-AA39-B44C5A948155}"/>
              </a:ext>
            </a:extLst>
          </p:cNvPr>
          <p:cNvSpPr/>
          <p:nvPr/>
        </p:nvSpPr>
        <p:spPr>
          <a:xfrm>
            <a:off x="822206" y="1478146"/>
            <a:ext cx="10648811" cy="3970318"/>
          </a:xfrm>
          <a:prstGeom prst="rect">
            <a:avLst/>
          </a:prstGeom>
        </p:spPr>
        <p:txBody>
          <a:bodyPr wrap="square">
            <a:spAutoFit/>
          </a:bodyPr>
          <a:lstStyle/>
          <a:p>
            <a:pPr algn="justLow"/>
            <a:r>
              <a:rPr lang="en-GB" dirty="0">
                <a:latin typeface="Tahoma" panose="020B0604030504040204" pitchFamily="34" charset="0"/>
                <a:ea typeface="Tahoma" panose="020B0604030504040204" pitchFamily="34" charset="0"/>
                <a:cs typeface="Tahoma" panose="020B0604030504040204" pitchFamily="34" charset="0"/>
              </a:rPr>
              <a:t>Our interviews were </a:t>
            </a:r>
            <a:r>
              <a:rPr lang="en-GB" b="1" dirty="0">
                <a:latin typeface="Tahoma" panose="020B0604030504040204" pitchFamily="34" charset="0"/>
                <a:ea typeface="Tahoma" panose="020B0604030504040204" pitchFamily="34" charset="0"/>
                <a:cs typeface="Tahoma" panose="020B0604030504040204" pitchFamily="34" charset="0"/>
              </a:rPr>
              <a:t>semi-structured</a:t>
            </a:r>
            <a:r>
              <a:rPr lang="en-GB" dirty="0">
                <a:latin typeface="Tahoma" panose="020B0604030504040204" pitchFamily="34" charset="0"/>
                <a:ea typeface="Tahoma" panose="020B0604030504040204" pitchFamily="34" charset="0"/>
                <a:cs typeface="Tahoma" panose="020B0604030504040204" pitchFamily="34" charset="0"/>
              </a:rPr>
              <a:t>, which means that they followed a general interview grid but that its structure was kept open to be tailored to the answers of the scientists. </a:t>
            </a:r>
          </a:p>
          <a:p>
            <a:pPr algn="justLow"/>
            <a:endParaRPr lang="en-GB" dirty="0">
              <a:latin typeface="Tahoma" panose="020B0604030504040204" pitchFamily="34" charset="0"/>
              <a:ea typeface="Tahoma" panose="020B0604030504040204" pitchFamily="34" charset="0"/>
              <a:cs typeface="Tahoma" panose="020B0604030504040204" pitchFamily="34" charset="0"/>
            </a:endParaRPr>
          </a:p>
          <a:p>
            <a:pPr algn="justLow"/>
            <a:r>
              <a:rPr lang="en-GB" dirty="0">
                <a:latin typeface="Tahoma" panose="020B0604030504040204" pitchFamily="34" charset="0"/>
                <a:ea typeface="Tahoma" panose="020B0604030504040204" pitchFamily="34" charset="0"/>
                <a:cs typeface="Tahoma" panose="020B0604030504040204" pitchFamily="34" charset="0"/>
              </a:rPr>
              <a:t>After introductive questions on the context of the model’s construction, we focused the interview on one or several </a:t>
            </a:r>
            <a:r>
              <a:rPr lang="en-GB" b="1" dirty="0">
                <a:latin typeface="Tahoma" panose="020B0604030504040204" pitchFamily="34" charset="0"/>
                <a:ea typeface="Tahoma" panose="020B0604030504040204" pitchFamily="34" charset="0"/>
                <a:cs typeface="Tahoma" panose="020B0604030504040204" pitchFamily="34" charset="0"/>
              </a:rPr>
              <a:t>model components</a:t>
            </a:r>
            <a:r>
              <a:rPr lang="en-GB" dirty="0">
                <a:latin typeface="Tahoma" panose="020B0604030504040204" pitchFamily="34" charset="0"/>
                <a:ea typeface="Tahoma" panose="020B0604030504040204" pitchFamily="34" charset="0"/>
                <a:cs typeface="Tahoma" panose="020B0604030504040204" pitchFamily="34" charset="0"/>
              </a:rPr>
              <a:t>. </a:t>
            </a:r>
          </a:p>
          <a:p>
            <a:pPr algn="justLow"/>
            <a:endParaRPr lang="en-GB" dirty="0">
              <a:latin typeface="Tahoma" panose="020B0604030504040204" pitchFamily="34" charset="0"/>
              <a:ea typeface="Tahoma" panose="020B0604030504040204" pitchFamily="34" charset="0"/>
              <a:cs typeface="Tahoma" panose="020B0604030504040204" pitchFamily="34" charset="0"/>
            </a:endParaRPr>
          </a:p>
          <a:p>
            <a:pPr algn="justLow"/>
            <a:r>
              <a:rPr lang="en-GB" dirty="0">
                <a:latin typeface="Tahoma" panose="020B0604030504040204" pitchFamily="34" charset="0"/>
                <a:ea typeface="Tahoma" panose="020B0604030504040204" pitchFamily="34" charset="0"/>
                <a:cs typeface="Tahoma" panose="020B0604030504040204" pitchFamily="34" charset="0"/>
              </a:rPr>
              <a:t>We had selected these model components beforehand because </a:t>
            </a:r>
            <a:r>
              <a:rPr lang="en-GB" b="1" dirty="0">
                <a:latin typeface="Tahoma" panose="020B0604030504040204" pitchFamily="34" charset="0"/>
                <a:ea typeface="Tahoma" panose="020B0604030504040204" pitchFamily="34" charset="0"/>
                <a:cs typeface="Tahoma" panose="020B0604030504040204" pitchFamily="34" charset="0"/>
              </a:rPr>
              <a:t>the articles accompanying the release of the model</a:t>
            </a:r>
            <a:r>
              <a:rPr lang="en-GB" dirty="0">
                <a:latin typeface="Tahoma" panose="020B0604030504040204" pitchFamily="34" charset="0"/>
                <a:ea typeface="Tahoma" panose="020B0604030504040204" pitchFamily="34" charset="0"/>
                <a:cs typeface="Tahoma" panose="020B0604030504040204" pitchFamily="34" charset="0"/>
              </a:rPr>
              <a:t> did not specify why these were chosen during the model building process. </a:t>
            </a:r>
          </a:p>
          <a:p>
            <a:pPr algn="justLow"/>
            <a:endParaRPr lang="en-GB" dirty="0">
              <a:latin typeface="Tahoma" panose="020B0604030504040204" pitchFamily="34" charset="0"/>
              <a:ea typeface="Tahoma" panose="020B0604030504040204" pitchFamily="34" charset="0"/>
              <a:cs typeface="Tahoma" panose="020B0604030504040204" pitchFamily="34" charset="0"/>
            </a:endParaRPr>
          </a:p>
          <a:p>
            <a:pPr algn="justLow"/>
            <a:r>
              <a:rPr lang="en-GB" dirty="0">
                <a:latin typeface="Tahoma" panose="020B0604030504040204" pitchFamily="34" charset="0"/>
                <a:ea typeface="Tahoma" panose="020B0604030504040204" pitchFamily="34" charset="0"/>
                <a:cs typeface="Tahoma" panose="020B0604030504040204" pitchFamily="34" charset="0"/>
              </a:rPr>
              <a:t>Our hypothesis was that this lack of justification could indicate the presence of a </a:t>
            </a:r>
            <a:r>
              <a:rPr lang="en-GB" b="1" dirty="0">
                <a:latin typeface="Tahoma" panose="020B0604030504040204" pitchFamily="34" charset="0"/>
                <a:ea typeface="Tahoma" panose="020B0604030504040204" pitchFamily="34" charset="0"/>
                <a:cs typeface="Tahoma" panose="020B0604030504040204" pitchFamily="34" charset="0"/>
              </a:rPr>
              <a:t>stabilized habit</a:t>
            </a:r>
            <a:r>
              <a:rPr lang="en-GB" dirty="0">
                <a:latin typeface="Tahoma" panose="020B0604030504040204" pitchFamily="34" charset="0"/>
                <a:ea typeface="Tahoma" panose="020B0604030504040204" pitchFamily="34" charset="0"/>
                <a:cs typeface="Tahoma" panose="020B0604030504040204" pitchFamily="34" charset="0"/>
              </a:rPr>
              <a:t> in the modelling community, so common that it would not require to be explained to peers. </a:t>
            </a:r>
          </a:p>
          <a:p>
            <a:pPr algn="justLow"/>
            <a:endParaRPr lang="en-GB" dirty="0">
              <a:latin typeface="Tahoma" panose="020B0604030504040204" pitchFamily="34" charset="0"/>
              <a:ea typeface="Tahoma" panose="020B0604030504040204" pitchFamily="34" charset="0"/>
              <a:cs typeface="Tahoma" panose="020B0604030504040204" pitchFamily="34" charset="0"/>
            </a:endParaRPr>
          </a:p>
          <a:p>
            <a:pPr algn="justLow"/>
            <a:r>
              <a:rPr lang="en-GB" dirty="0">
                <a:latin typeface="Tahoma" panose="020B0604030504040204" pitchFamily="34" charset="0"/>
                <a:ea typeface="Tahoma" panose="020B0604030504040204" pitchFamily="34" charset="0"/>
                <a:cs typeface="Tahoma" panose="020B0604030504040204" pitchFamily="34" charset="0"/>
              </a:rPr>
              <a:t>In order to test this hypothesis, we tried to isolate through our questions the reasons lying behind the model builder’s choice of these model components. </a:t>
            </a:r>
          </a:p>
        </p:txBody>
      </p:sp>
    </p:spTree>
    <p:extLst>
      <p:ext uri="{BB962C8B-B14F-4D97-AF65-F5344CB8AC3E}">
        <p14:creationId xmlns:p14="http://schemas.microsoft.com/office/powerpoint/2010/main" val="3910994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8" name="Rectangle 7">
            <a:hlinkClick r:id="" action="ppaction://hlinkshowjump?jump=nextslide"/>
          </p:cNvPr>
          <p:cNvSpPr/>
          <p:nvPr/>
        </p:nvSpPr>
        <p:spPr>
          <a:xfrm>
            <a:off x="8498187" y="2998108"/>
            <a:ext cx="2403834" cy="1904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hlinkClick r:id="rId4" action="ppaction://hlinksldjump"/>
            <a:extLst>
              <a:ext uri="{FF2B5EF4-FFF2-40B4-BE49-F238E27FC236}">
                <a16:creationId xmlns:a16="http://schemas.microsoft.com/office/drawing/2014/main" id="{8DEF11F4-84B8-4441-B51A-3ECE27806350}"/>
              </a:ext>
            </a:extLst>
          </p:cNvPr>
          <p:cNvSpPr/>
          <p:nvPr/>
        </p:nvSpPr>
        <p:spPr>
          <a:xfrm>
            <a:off x="7536160" y="2276872"/>
            <a:ext cx="3830119" cy="3921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FilmDi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42962" y="188835"/>
            <a:ext cx="10888132" cy="6124436"/>
          </a:xfrm>
        </p:spPr>
      </p:pic>
      <p:pic>
        <p:nvPicPr>
          <p:cNvPr id="3" name="Image 2">
            <a:hlinkClick r:id="" action="ppaction://hlinkshowjump?jump=firstslide"/>
            <a:extLst>
              <a:ext uri="{FF2B5EF4-FFF2-40B4-BE49-F238E27FC236}">
                <a16:creationId xmlns:a16="http://schemas.microsoft.com/office/drawing/2014/main" id="{E003CD94-EFFB-604A-BECF-FAF5B9B26B0A}"/>
              </a:ext>
            </a:extLst>
          </p:cNvPr>
          <p:cNvPicPr>
            <a:picLocks noChangeAspect="1"/>
          </p:cNvPicPr>
          <p:nvPr/>
        </p:nvPicPr>
        <p:blipFill>
          <a:blip r:embed="rId6"/>
          <a:stretch>
            <a:fillRect/>
          </a:stretch>
        </p:blipFill>
        <p:spPr>
          <a:xfrm>
            <a:off x="119922" y="6209744"/>
            <a:ext cx="594433" cy="620562"/>
          </a:xfrm>
          <a:prstGeom prst="rect">
            <a:avLst/>
          </a:prstGeom>
        </p:spPr>
      </p:pic>
      <p:pic>
        <p:nvPicPr>
          <p:cNvPr id="9" name="Image 8">
            <a:hlinkClick r:id="rId4" action="ppaction://hlinksldjump"/>
            <a:extLst>
              <a:ext uri="{FF2B5EF4-FFF2-40B4-BE49-F238E27FC236}">
                <a16:creationId xmlns:a16="http://schemas.microsoft.com/office/drawing/2014/main" id="{31157C5D-A144-4E44-9E53-68E3DAE4BC9E}"/>
              </a:ext>
            </a:extLst>
          </p:cNvPr>
          <p:cNvPicPr>
            <a:picLocks noChangeAspect="1"/>
          </p:cNvPicPr>
          <p:nvPr/>
        </p:nvPicPr>
        <p:blipFill>
          <a:blip r:embed="rId6"/>
          <a:stretch>
            <a:fillRect/>
          </a:stretch>
        </p:blipFill>
        <p:spPr>
          <a:xfrm rot="10800000">
            <a:off x="11531094" y="6209744"/>
            <a:ext cx="594433" cy="620562"/>
          </a:xfrm>
          <a:prstGeom prst="rect">
            <a:avLst/>
          </a:prstGeom>
        </p:spPr>
      </p:pic>
      <p:sp>
        <p:nvSpPr>
          <p:cNvPr id="11" name="Rectangle 10">
            <a:hlinkClick r:id="rId4" action="ppaction://hlinksldjump"/>
          </p:cNvPr>
          <p:cNvSpPr/>
          <p:nvPr/>
        </p:nvSpPr>
        <p:spPr>
          <a:xfrm>
            <a:off x="7032104" y="2310580"/>
            <a:ext cx="4248472" cy="3782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5155304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2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523220"/>
          </a:xfrm>
          <a:prstGeom prst="rect">
            <a:avLst/>
          </a:prstGeom>
          <a:solidFill>
            <a:srgbClr val="FF9F04"/>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fr-FR" sz="2800" b="1" cap="small" dirty="0" err="1">
                <a:latin typeface="Tahoma" panose="020B0604030504040204" pitchFamily="34" charset="0"/>
                <a:ea typeface="Tahoma" panose="020B0604030504040204" pitchFamily="34" charset="0"/>
                <a:cs typeface="Tahoma" panose="020B0604030504040204" pitchFamily="34" charset="0"/>
              </a:rPr>
              <a:t>Diversity</a:t>
            </a:r>
            <a:endParaRPr lang="fr-FR" sz="2800" b="1" cap="small" dirty="0">
              <a:latin typeface="Tahoma" panose="020B0604030504040204" pitchFamily="34" charset="0"/>
              <a:ea typeface="Tahoma" panose="020B0604030504040204" pitchFamily="34" charset="0"/>
              <a:cs typeface="Tahoma" panose="020B0604030504040204" pitchFamily="34" charset="0"/>
            </a:endParaRPr>
          </a:p>
        </p:txBody>
      </p:sp>
      <p:pic>
        <p:nvPicPr>
          <p:cNvPr id="3" name="Image 2">
            <a:hlinkClick r:id="rId3" action="ppaction://hlinksldjump"/>
            <a:extLst>
              <a:ext uri="{FF2B5EF4-FFF2-40B4-BE49-F238E27FC236}">
                <a16:creationId xmlns:a16="http://schemas.microsoft.com/office/drawing/2014/main" id="{CB81A145-9B3F-724A-9F0B-4FE34205A2FE}"/>
              </a:ext>
            </a:extLst>
          </p:cNvPr>
          <p:cNvPicPr>
            <a:picLocks noChangeAspect="1"/>
          </p:cNvPicPr>
          <p:nvPr/>
        </p:nvPicPr>
        <p:blipFill>
          <a:blip r:embed="rId4"/>
          <a:stretch>
            <a:fillRect/>
          </a:stretch>
        </p:blipFill>
        <p:spPr>
          <a:xfrm>
            <a:off x="11115724" y="6064660"/>
            <a:ext cx="710586" cy="580827"/>
          </a:xfrm>
          <a:prstGeom prst="rect">
            <a:avLst/>
          </a:prstGeom>
        </p:spPr>
      </p:pic>
      <p:pic>
        <p:nvPicPr>
          <p:cNvPr id="5" name="Image 4">
            <a:hlinkClick r:id="rId5" action="ppaction://hlinksldjump"/>
            <a:extLst>
              <a:ext uri="{FF2B5EF4-FFF2-40B4-BE49-F238E27FC236}">
                <a16:creationId xmlns:a16="http://schemas.microsoft.com/office/drawing/2014/main" id="{3A55C189-D056-4F47-9EEA-5F4F5FC9B9E8}"/>
              </a:ext>
            </a:extLst>
          </p:cNvPr>
          <p:cNvPicPr>
            <a:picLocks noChangeAspect="1"/>
          </p:cNvPicPr>
          <p:nvPr/>
        </p:nvPicPr>
        <p:blipFill>
          <a:blip r:embed="rId6"/>
          <a:stretch>
            <a:fillRect/>
          </a:stretch>
        </p:blipFill>
        <p:spPr>
          <a:xfrm>
            <a:off x="490193" y="6064660"/>
            <a:ext cx="556372" cy="580827"/>
          </a:xfrm>
          <a:prstGeom prst="rect">
            <a:avLst/>
          </a:prstGeom>
        </p:spPr>
      </p:pic>
      <p:pic>
        <p:nvPicPr>
          <p:cNvPr id="18" name="Image 17">
            <a:extLst>
              <a:ext uri="{FF2B5EF4-FFF2-40B4-BE49-F238E27FC236}">
                <a16:creationId xmlns:a16="http://schemas.microsoft.com/office/drawing/2014/main" id="{942317F6-E465-8E42-9B8A-35C0F8791413}"/>
              </a:ext>
            </a:extLst>
          </p:cNvPr>
          <p:cNvPicPr>
            <a:picLocks noChangeAspect="1"/>
          </p:cNvPicPr>
          <p:nvPr/>
        </p:nvPicPr>
        <p:blipFill>
          <a:blip r:embed="rId6"/>
          <a:stretch>
            <a:fillRect/>
          </a:stretch>
        </p:blipFill>
        <p:spPr>
          <a:xfrm rot="10800000">
            <a:off x="8092720" y="6064660"/>
            <a:ext cx="556372" cy="580827"/>
          </a:xfrm>
          <a:prstGeom prst="rect">
            <a:avLst/>
          </a:prstGeom>
        </p:spPr>
      </p:pic>
    </p:spTree>
    <p:extLst>
      <p:ext uri="{BB962C8B-B14F-4D97-AF65-F5344CB8AC3E}">
        <p14:creationId xmlns:p14="http://schemas.microsoft.com/office/powerpoint/2010/main" val="270781969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523220"/>
          </a:xfrm>
          <a:prstGeom prst="rect">
            <a:avLst/>
          </a:prstGeom>
          <a:solidFill>
            <a:srgbClr val="FF9F04"/>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fr-FR" sz="2800" b="1" cap="small" dirty="0" err="1">
                <a:latin typeface="Tahoma" panose="020B0604030504040204" pitchFamily="34" charset="0"/>
                <a:ea typeface="Tahoma" panose="020B0604030504040204" pitchFamily="34" charset="0"/>
                <a:cs typeface="Tahoma" panose="020B0604030504040204" pitchFamily="34" charset="0"/>
              </a:rPr>
              <a:t>Diversity</a:t>
            </a:r>
            <a:endParaRPr lang="fr-FR" sz="2800" b="1" cap="small" dirty="0">
              <a:latin typeface="Tahoma" panose="020B0604030504040204" pitchFamily="34" charset="0"/>
              <a:ea typeface="Tahoma" panose="020B0604030504040204" pitchFamily="34" charset="0"/>
              <a:cs typeface="Tahoma" panose="020B0604030504040204" pitchFamily="34" charset="0"/>
            </a:endParaRPr>
          </a:p>
        </p:txBody>
      </p:sp>
      <p:pic>
        <p:nvPicPr>
          <p:cNvPr id="3" name="Image 2">
            <a:hlinkClick r:id="rId3" action="ppaction://hlinksldjump"/>
            <a:extLst>
              <a:ext uri="{FF2B5EF4-FFF2-40B4-BE49-F238E27FC236}">
                <a16:creationId xmlns:a16="http://schemas.microsoft.com/office/drawing/2014/main" id="{CB81A145-9B3F-724A-9F0B-4FE34205A2FE}"/>
              </a:ext>
            </a:extLst>
          </p:cNvPr>
          <p:cNvPicPr>
            <a:picLocks noChangeAspect="1"/>
          </p:cNvPicPr>
          <p:nvPr/>
        </p:nvPicPr>
        <p:blipFill>
          <a:blip r:embed="rId4"/>
          <a:stretch>
            <a:fillRect/>
          </a:stretch>
        </p:blipFill>
        <p:spPr>
          <a:xfrm>
            <a:off x="11115724" y="6064660"/>
            <a:ext cx="710586" cy="580827"/>
          </a:xfrm>
          <a:prstGeom prst="rect">
            <a:avLst/>
          </a:prstGeom>
        </p:spPr>
      </p:pic>
      <p:pic>
        <p:nvPicPr>
          <p:cNvPr id="5" name="Image 4">
            <a:hlinkClick r:id="rId5" action="ppaction://hlinksldjump"/>
            <a:extLst>
              <a:ext uri="{FF2B5EF4-FFF2-40B4-BE49-F238E27FC236}">
                <a16:creationId xmlns:a16="http://schemas.microsoft.com/office/drawing/2014/main" id="{3A55C189-D056-4F47-9EEA-5F4F5FC9B9E8}"/>
              </a:ext>
            </a:extLst>
          </p:cNvPr>
          <p:cNvPicPr>
            <a:picLocks noChangeAspect="1"/>
          </p:cNvPicPr>
          <p:nvPr/>
        </p:nvPicPr>
        <p:blipFill>
          <a:blip r:embed="rId6"/>
          <a:stretch>
            <a:fillRect/>
          </a:stretch>
        </p:blipFill>
        <p:spPr>
          <a:xfrm>
            <a:off x="490193" y="6064660"/>
            <a:ext cx="556372" cy="580827"/>
          </a:xfrm>
          <a:prstGeom prst="rect">
            <a:avLst/>
          </a:prstGeom>
        </p:spPr>
      </p:pic>
      <p:grpSp>
        <p:nvGrpSpPr>
          <p:cNvPr id="17" name="Groupe 16">
            <a:extLst>
              <a:ext uri="{FF2B5EF4-FFF2-40B4-BE49-F238E27FC236}">
                <a16:creationId xmlns:a16="http://schemas.microsoft.com/office/drawing/2014/main" id="{FC9BD490-A2AD-644D-8ACE-E22FE51DC69C}"/>
              </a:ext>
            </a:extLst>
          </p:cNvPr>
          <p:cNvGrpSpPr/>
          <p:nvPr/>
        </p:nvGrpSpPr>
        <p:grpSpPr>
          <a:xfrm>
            <a:off x="119336" y="1252683"/>
            <a:ext cx="11968480" cy="1425955"/>
            <a:chOff x="223520" y="1205869"/>
            <a:chExt cx="11968480" cy="1425955"/>
          </a:xfrm>
        </p:grpSpPr>
        <p:pic>
          <p:nvPicPr>
            <p:cNvPr id="6" name="Image 5">
              <a:extLst>
                <a:ext uri="{FF2B5EF4-FFF2-40B4-BE49-F238E27FC236}">
                  <a16:creationId xmlns:a16="http://schemas.microsoft.com/office/drawing/2014/main" id="{8AAD7269-9DA0-F04B-8327-62643EFC768F}"/>
                </a:ext>
              </a:extLst>
            </p:cNvPr>
            <p:cNvPicPr>
              <a:picLocks noChangeAspect="1"/>
            </p:cNvPicPr>
            <p:nvPr/>
          </p:nvPicPr>
          <p:blipFill>
            <a:blip r:embed="rId7"/>
            <a:stretch>
              <a:fillRect/>
            </a:stretch>
          </p:blipFill>
          <p:spPr>
            <a:xfrm>
              <a:off x="223520" y="1205869"/>
              <a:ext cx="11968480" cy="1425955"/>
            </a:xfrm>
            <a:prstGeom prst="rect">
              <a:avLst/>
            </a:prstGeom>
          </p:spPr>
        </p:pic>
        <p:sp>
          <p:nvSpPr>
            <p:cNvPr id="7" name="Rectangle 6">
              <a:extLst>
                <a:ext uri="{FF2B5EF4-FFF2-40B4-BE49-F238E27FC236}">
                  <a16:creationId xmlns:a16="http://schemas.microsoft.com/office/drawing/2014/main" id="{9466C5B3-0156-3043-ACBA-29AD7D979DC3}"/>
                </a:ext>
              </a:extLst>
            </p:cNvPr>
            <p:cNvSpPr/>
            <p:nvPr/>
          </p:nvSpPr>
          <p:spPr>
            <a:xfrm>
              <a:off x="883355" y="1457181"/>
              <a:ext cx="10648811" cy="923330"/>
            </a:xfrm>
            <a:prstGeom prst="rect">
              <a:avLst/>
            </a:prstGeom>
          </p:spPr>
          <p:txBody>
            <a:bodyPr wrap="square">
              <a:spAutoFit/>
            </a:bodyPr>
            <a:lstStyle/>
            <a:p>
              <a:pPr algn="justLow"/>
              <a:r>
                <a:rPr lang="en-GB" dirty="0">
                  <a:latin typeface="Tahoma" panose="020B0604030504040204" pitchFamily="34" charset="0"/>
                  <a:ea typeface="Tahoma" panose="020B0604030504040204" pitchFamily="34" charset="0"/>
                  <a:cs typeface="Tahoma" panose="020B0604030504040204" pitchFamily="34" charset="0"/>
                </a:rPr>
                <a:t>We did not restrict the field of our study to one geoscientific discipline only. We assumed that the modelling practices in Earth and Universe sciences did share </a:t>
              </a:r>
              <a:r>
                <a:rPr lang="en-GB" b="1" dirty="0">
                  <a:latin typeface="Tahoma" panose="020B0604030504040204" pitchFamily="34" charset="0"/>
                  <a:ea typeface="Tahoma" panose="020B0604030504040204" pitchFamily="34" charset="0"/>
                  <a:cs typeface="Tahoma" panose="020B0604030504040204" pitchFamily="34" charset="0"/>
                </a:rPr>
                <a:t>common issues</a:t>
              </a:r>
              <a:r>
                <a:rPr lang="en-GB" dirty="0">
                  <a:latin typeface="Tahoma" panose="020B0604030504040204" pitchFamily="34" charset="0"/>
                  <a:ea typeface="Tahoma" panose="020B0604030504040204" pitchFamily="34" charset="0"/>
                  <a:cs typeface="Tahoma" panose="020B0604030504040204" pitchFamily="34" charset="0"/>
                </a:rPr>
                <a:t>, linked notably to temporal and spatial scales. Part of the objective of this research was also to test this assumption.</a:t>
              </a:r>
            </a:p>
          </p:txBody>
        </p:sp>
      </p:grpSp>
      <p:grpSp>
        <p:nvGrpSpPr>
          <p:cNvPr id="16" name="Groupe 15">
            <a:extLst>
              <a:ext uri="{FF2B5EF4-FFF2-40B4-BE49-F238E27FC236}">
                <a16:creationId xmlns:a16="http://schemas.microsoft.com/office/drawing/2014/main" id="{DB328406-F0B4-1F4E-B8F3-3A8ACE608981}"/>
              </a:ext>
            </a:extLst>
          </p:cNvPr>
          <p:cNvGrpSpPr/>
          <p:nvPr/>
        </p:nvGrpSpPr>
        <p:grpSpPr>
          <a:xfrm>
            <a:off x="119336" y="2879805"/>
            <a:ext cx="11968480" cy="1151526"/>
            <a:chOff x="243380" y="2665535"/>
            <a:chExt cx="11968480" cy="1151526"/>
          </a:xfrm>
        </p:grpSpPr>
        <p:pic>
          <p:nvPicPr>
            <p:cNvPr id="8" name="Image 7">
              <a:extLst>
                <a:ext uri="{FF2B5EF4-FFF2-40B4-BE49-F238E27FC236}">
                  <a16:creationId xmlns:a16="http://schemas.microsoft.com/office/drawing/2014/main" id="{7FC3FDA5-34C1-2F42-91A0-5B9F7C553116}"/>
                </a:ext>
              </a:extLst>
            </p:cNvPr>
            <p:cNvPicPr>
              <a:picLocks noChangeAspect="1"/>
            </p:cNvPicPr>
            <p:nvPr/>
          </p:nvPicPr>
          <p:blipFill>
            <a:blip r:embed="rId7"/>
            <a:stretch>
              <a:fillRect/>
            </a:stretch>
          </p:blipFill>
          <p:spPr>
            <a:xfrm>
              <a:off x="243380" y="2665535"/>
              <a:ext cx="11968480" cy="1151526"/>
            </a:xfrm>
            <a:prstGeom prst="rect">
              <a:avLst/>
            </a:prstGeom>
          </p:spPr>
        </p:pic>
        <p:sp>
          <p:nvSpPr>
            <p:cNvPr id="9" name="Rectangle 8">
              <a:extLst>
                <a:ext uri="{FF2B5EF4-FFF2-40B4-BE49-F238E27FC236}">
                  <a16:creationId xmlns:a16="http://schemas.microsoft.com/office/drawing/2014/main" id="{409BC2DA-D285-E948-8989-C89968E7766E}"/>
                </a:ext>
              </a:extLst>
            </p:cNvPr>
            <p:cNvSpPr/>
            <p:nvPr/>
          </p:nvSpPr>
          <p:spPr>
            <a:xfrm>
              <a:off x="903215" y="2918133"/>
              <a:ext cx="10648811" cy="646331"/>
            </a:xfrm>
            <a:prstGeom prst="rect">
              <a:avLst/>
            </a:prstGeom>
          </p:spPr>
          <p:txBody>
            <a:bodyPr wrap="square">
              <a:spAutoFit/>
            </a:bodyPr>
            <a:lstStyle/>
            <a:p>
              <a:pPr algn="justLow"/>
              <a:r>
                <a:rPr lang="en-GB" dirty="0">
                  <a:latin typeface="Tahoma" panose="020B0604030504040204" pitchFamily="34" charset="0"/>
                  <a:ea typeface="Tahoma" panose="020B0604030504040204" pitchFamily="34" charset="0"/>
                  <a:cs typeface="Tahoma" panose="020B0604030504040204" pitchFamily="34" charset="0"/>
                </a:rPr>
                <a:t>All of our interviewees were researchers building models in different domains, such as ecology, hydrology, geomorphology, </a:t>
              </a:r>
              <a:r>
                <a:rPr lang="en-GB" dirty="0" err="1">
                  <a:latin typeface="Tahoma" panose="020B0604030504040204" pitchFamily="34" charset="0"/>
                  <a:ea typeface="Tahoma" panose="020B0604030504040204" pitchFamily="34" charset="0"/>
                  <a:cs typeface="Tahoma" panose="020B0604030504040204" pitchFamily="34" charset="0"/>
                </a:rPr>
                <a:t>biogeosciences</a:t>
              </a:r>
              <a:r>
                <a:rPr lang="en-GB" dirty="0">
                  <a:latin typeface="Tahoma" panose="020B0604030504040204" pitchFamily="34" charset="0"/>
                  <a:ea typeface="Tahoma" panose="020B0604030504040204" pitchFamily="34" charset="0"/>
                  <a:cs typeface="Tahoma" panose="020B0604030504040204" pitchFamily="34" charset="0"/>
                </a:rPr>
                <a:t>, atmospheric sciences and cosmology.</a:t>
              </a:r>
            </a:p>
          </p:txBody>
        </p:sp>
      </p:grpSp>
      <p:grpSp>
        <p:nvGrpSpPr>
          <p:cNvPr id="15" name="Groupe 14">
            <a:extLst>
              <a:ext uri="{FF2B5EF4-FFF2-40B4-BE49-F238E27FC236}">
                <a16:creationId xmlns:a16="http://schemas.microsoft.com/office/drawing/2014/main" id="{ED381EFB-479E-D54A-B556-A7B85303D351}"/>
              </a:ext>
            </a:extLst>
          </p:cNvPr>
          <p:cNvGrpSpPr/>
          <p:nvPr/>
        </p:nvGrpSpPr>
        <p:grpSpPr>
          <a:xfrm>
            <a:off x="173801" y="4283142"/>
            <a:ext cx="11968480" cy="1464517"/>
            <a:chOff x="273405" y="3845080"/>
            <a:chExt cx="11968480" cy="1464517"/>
          </a:xfrm>
        </p:grpSpPr>
        <p:pic>
          <p:nvPicPr>
            <p:cNvPr id="10" name="Image 9">
              <a:extLst>
                <a:ext uri="{FF2B5EF4-FFF2-40B4-BE49-F238E27FC236}">
                  <a16:creationId xmlns:a16="http://schemas.microsoft.com/office/drawing/2014/main" id="{7DA3E238-222F-E440-A5B1-62D8CE73ACAA}"/>
                </a:ext>
              </a:extLst>
            </p:cNvPr>
            <p:cNvPicPr>
              <a:picLocks noChangeAspect="1"/>
            </p:cNvPicPr>
            <p:nvPr/>
          </p:nvPicPr>
          <p:blipFill>
            <a:blip r:embed="rId7"/>
            <a:stretch>
              <a:fillRect/>
            </a:stretch>
          </p:blipFill>
          <p:spPr>
            <a:xfrm>
              <a:off x="273405" y="3845080"/>
              <a:ext cx="11968480" cy="1464517"/>
            </a:xfrm>
            <a:prstGeom prst="rect">
              <a:avLst/>
            </a:prstGeom>
          </p:spPr>
        </p:pic>
        <p:sp>
          <p:nvSpPr>
            <p:cNvPr id="11" name="Rectangle 10">
              <a:extLst>
                <a:ext uri="{FF2B5EF4-FFF2-40B4-BE49-F238E27FC236}">
                  <a16:creationId xmlns:a16="http://schemas.microsoft.com/office/drawing/2014/main" id="{F1CAB3C5-C499-7443-BE94-26107B488DB4}"/>
                </a:ext>
              </a:extLst>
            </p:cNvPr>
            <p:cNvSpPr/>
            <p:nvPr/>
          </p:nvSpPr>
          <p:spPr>
            <a:xfrm>
              <a:off x="933240" y="4115673"/>
              <a:ext cx="10648811" cy="923330"/>
            </a:xfrm>
            <a:prstGeom prst="rect">
              <a:avLst/>
            </a:prstGeom>
          </p:spPr>
          <p:txBody>
            <a:bodyPr wrap="square">
              <a:spAutoFit/>
            </a:bodyPr>
            <a:lstStyle/>
            <a:p>
              <a:pPr algn="justLow"/>
              <a:r>
                <a:rPr lang="en-GB" dirty="0">
                  <a:latin typeface="Tahoma" panose="020B0604030504040204" pitchFamily="34" charset="0"/>
                  <a:ea typeface="Tahoma" panose="020B0604030504040204" pitchFamily="34" charset="0"/>
                  <a:cs typeface="Tahoma" panose="020B0604030504040204" pitchFamily="34" charset="0"/>
                </a:rPr>
                <a:t>Furthermore, we wanted to </a:t>
              </a:r>
              <a:r>
                <a:rPr lang="en-GB" b="1" dirty="0">
                  <a:latin typeface="Tahoma" panose="020B0604030504040204" pitchFamily="34" charset="0"/>
                  <a:ea typeface="Tahoma" panose="020B0604030504040204" pitchFamily="34" charset="0"/>
                  <a:cs typeface="Tahoma" panose="020B0604030504040204" pitchFamily="34" charset="0"/>
                </a:rPr>
                <a:t>avoid the bias</a:t>
              </a:r>
              <a:r>
                <a:rPr lang="en-GB" dirty="0">
                  <a:latin typeface="Tahoma" panose="020B0604030504040204" pitchFamily="34" charset="0"/>
                  <a:ea typeface="Tahoma" panose="020B0604030504040204" pitchFamily="34" charset="0"/>
                  <a:cs typeface="Tahoma" panose="020B0604030504040204" pitchFamily="34" charset="0"/>
                </a:rPr>
                <a:t> of interviewing researchers who, while from different disciplines, would share a common network or institutional background. Particular care was granted to this aspect. The interviews were finally carried out in 5 different institutes in 4 countries. </a:t>
              </a:r>
            </a:p>
          </p:txBody>
        </p:sp>
      </p:grpSp>
      <p:pic>
        <p:nvPicPr>
          <p:cNvPr id="18" name="Image 17">
            <a:extLst>
              <a:ext uri="{FF2B5EF4-FFF2-40B4-BE49-F238E27FC236}">
                <a16:creationId xmlns:a16="http://schemas.microsoft.com/office/drawing/2014/main" id="{942317F6-E465-8E42-9B8A-35C0F8791413}"/>
              </a:ext>
            </a:extLst>
          </p:cNvPr>
          <p:cNvPicPr>
            <a:picLocks noChangeAspect="1"/>
          </p:cNvPicPr>
          <p:nvPr/>
        </p:nvPicPr>
        <p:blipFill>
          <a:blip r:embed="rId6"/>
          <a:stretch>
            <a:fillRect/>
          </a:stretch>
        </p:blipFill>
        <p:spPr>
          <a:xfrm rot="10800000">
            <a:off x="8092720" y="6064660"/>
            <a:ext cx="556372" cy="580827"/>
          </a:xfrm>
          <a:prstGeom prst="rect">
            <a:avLst/>
          </a:prstGeom>
        </p:spPr>
      </p:pic>
      <p:grpSp>
        <p:nvGrpSpPr>
          <p:cNvPr id="2" name="Groupe 1">
            <a:extLst>
              <a:ext uri="{FF2B5EF4-FFF2-40B4-BE49-F238E27FC236}">
                <a16:creationId xmlns:a16="http://schemas.microsoft.com/office/drawing/2014/main" id="{57584D88-1C62-CD41-88E7-1057B6221D18}"/>
              </a:ext>
            </a:extLst>
          </p:cNvPr>
          <p:cNvGrpSpPr/>
          <p:nvPr/>
        </p:nvGrpSpPr>
        <p:grpSpPr>
          <a:xfrm>
            <a:off x="1407175" y="1886183"/>
            <a:ext cx="9412212" cy="3352800"/>
            <a:chOff x="1407175" y="1886183"/>
            <a:chExt cx="9412212" cy="3352800"/>
          </a:xfrm>
        </p:grpSpPr>
        <p:pic>
          <p:nvPicPr>
            <p:cNvPr id="19" name="Image 18">
              <a:extLst>
                <a:ext uri="{FF2B5EF4-FFF2-40B4-BE49-F238E27FC236}">
                  <a16:creationId xmlns:a16="http://schemas.microsoft.com/office/drawing/2014/main" id="{DFDC8384-9BAE-054D-9D25-2F8233ADAB06}"/>
                </a:ext>
              </a:extLst>
            </p:cNvPr>
            <p:cNvPicPr>
              <a:picLocks noChangeAspect="1"/>
            </p:cNvPicPr>
            <p:nvPr/>
          </p:nvPicPr>
          <p:blipFill>
            <a:blip r:embed="rId8"/>
            <a:stretch>
              <a:fillRect/>
            </a:stretch>
          </p:blipFill>
          <p:spPr>
            <a:xfrm>
              <a:off x="1407175" y="1886183"/>
              <a:ext cx="9412212" cy="3352800"/>
            </a:xfrm>
            <a:prstGeom prst="rect">
              <a:avLst/>
            </a:prstGeom>
          </p:spPr>
        </p:pic>
        <p:sp>
          <p:nvSpPr>
            <p:cNvPr id="20" name="Rectangle 19">
              <a:extLst>
                <a:ext uri="{FF2B5EF4-FFF2-40B4-BE49-F238E27FC236}">
                  <a16:creationId xmlns:a16="http://schemas.microsoft.com/office/drawing/2014/main" id="{5F6D3AEE-72C3-2044-A71C-EA7312EC5576}"/>
                </a:ext>
              </a:extLst>
            </p:cNvPr>
            <p:cNvSpPr/>
            <p:nvPr/>
          </p:nvSpPr>
          <p:spPr>
            <a:xfrm>
              <a:off x="2404868" y="2771372"/>
              <a:ext cx="7416825" cy="1582421"/>
            </a:xfrm>
            <a:prstGeom prst="rect">
              <a:avLst/>
            </a:prstGeom>
          </p:spPr>
          <p:txBody>
            <a:bodyPr wrap="square">
              <a:spAutoFit/>
            </a:bodyPr>
            <a:lstStyle/>
            <a:p>
              <a:pPr algn="justLow">
                <a:lnSpc>
                  <a:spcPts val="3000"/>
                </a:lnSpc>
              </a:pPr>
              <a:r>
                <a:rPr lang="en-GB" dirty="0">
                  <a:latin typeface="Tahoma" panose="020B0604030504040204" pitchFamily="34" charset="0"/>
                  <a:ea typeface="Tahoma" panose="020B0604030504040204" pitchFamily="34" charset="0"/>
                  <a:cs typeface="Tahoma" panose="020B0604030504040204" pitchFamily="34" charset="0"/>
                </a:rPr>
                <a:t>It has to be noted that </a:t>
              </a:r>
              <a:r>
                <a:rPr lang="en-GB" b="1" dirty="0">
                  <a:latin typeface="Tahoma" panose="020B0604030504040204" pitchFamily="34" charset="0"/>
                  <a:ea typeface="Tahoma" panose="020B0604030504040204" pitchFamily="34" charset="0"/>
                  <a:cs typeface="Tahoma" panose="020B0604030504040204" pitchFamily="34" charset="0"/>
                </a:rPr>
                <a:t>we did not aim to be exhaustive</a:t>
              </a:r>
              <a:r>
                <a:rPr lang="en-GB" dirty="0">
                  <a:latin typeface="Tahoma" panose="020B0604030504040204" pitchFamily="34" charset="0"/>
                  <a:ea typeface="Tahoma" panose="020B0604030504040204" pitchFamily="34" charset="0"/>
                  <a:cs typeface="Tahoma" panose="020B0604030504040204" pitchFamily="34" charset="0"/>
                </a:rPr>
                <a:t>, nor to generalize our results. Rather, we wished to </a:t>
              </a:r>
              <a:r>
                <a:rPr lang="en-GB" b="1" dirty="0">
                  <a:latin typeface="Tahoma" panose="020B0604030504040204" pitchFamily="34" charset="0"/>
                  <a:ea typeface="Tahoma" panose="020B0604030504040204" pitchFamily="34" charset="0"/>
                  <a:cs typeface="Tahoma" panose="020B0604030504040204" pitchFamily="34" charset="0"/>
                </a:rPr>
                <a:t>account for some of the diversity</a:t>
              </a:r>
              <a:r>
                <a:rPr lang="en-GB" dirty="0">
                  <a:latin typeface="Tahoma" panose="020B0604030504040204" pitchFamily="34" charset="0"/>
                  <a:ea typeface="Tahoma" panose="020B0604030504040204" pitchFamily="34" charset="0"/>
                  <a:cs typeface="Tahoma" panose="020B0604030504040204" pitchFamily="34" charset="0"/>
                </a:rPr>
                <a:t> in Earth and Universe sciences, believing that these case studies show a relevance that overcomes disciplinary barriers. </a:t>
              </a:r>
            </a:p>
          </p:txBody>
        </p:sp>
      </p:grpSp>
    </p:spTree>
    <p:extLst>
      <p:ext uri="{BB962C8B-B14F-4D97-AF65-F5344CB8AC3E}">
        <p14:creationId xmlns:p14="http://schemas.microsoft.com/office/powerpoint/2010/main" val="158398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42" presetClass="entr" presetSubtype="0" fill="hold" nodeType="withEffect">
                                  <p:stCondLst>
                                    <p:cond delay="10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523220"/>
          </a:xfrm>
          <a:prstGeom prst="rect">
            <a:avLst/>
          </a:prstGeom>
          <a:solidFill>
            <a:srgbClr val="FF8901"/>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fr-FR" sz="2800" b="1" cap="small" dirty="0" err="1">
                <a:latin typeface="Tahoma" panose="020B0604030504040204" pitchFamily="34" charset="0"/>
                <a:ea typeface="Tahoma" panose="020B0604030504040204" pitchFamily="34" charset="0"/>
                <a:cs typeface="Tahoma" panose="020B0604030504040204" pitchFamily="34" charset="0"/>
              </a:rPr>
              <a:t>Theoretical</a:t>
            </a:r>
            <a:r>
              <a:rPr lang="fr-FR" sz="2800" b="1" cap="small" dirty="0">
                <a:latin typeface="Tahoma" panose="020B0604030504040204" pitchFamily="34" charset="0"/>
                <a:ea typeface="Tahoma" panose="020B0604030504040204" pitchFamily="34" charset="0"/>
                <a:cs typeface="Tahoma" panose="020B0604030504040204" pitchFamily="34" charset="0"/>
              </a:rPr>
              <a:t> background</a:t>
            </a:r>
          </a:p>
        </p:txBody>
      </p:sp>
      <p:pic>
        <p:nvPicPr>
          <p:cNvPr id="3" name="Image 2">
            <a:hlinkClick r:id="rId3" action="ppaction://hlinksldjump"/>
            <a:extLst>
              <a:ext uri="{FF2B5EF4-FFF2-40B4-BE49-F238E27FC236}">
                <a16:creationId xmlns:a16="http://schemas.microsoft.com/office/drawing/2014/main" id="{B6DD5327-C89B-894C-BA6E-45BE388ED640}"/>
              </a:ext>
            </a:extLst>
          </p:cNvPr>
          <p:cNvPicPr>
            <a:picLocks noChangeAspect="1"/>
          </p:cNvPicPr>
          <p:nvPr/>
        </p:nvPicPr>
        <p:blipFill>
          <a:blip r:embed="rId4"/>
          <a:stretch>
            <a:fillRect/>
          </a:stretch>
        </p:blipFill>
        <p:spPr>
          <a:xfrm>
            <a:off x="11115724" y="6064660"/>
            <a:ext cx="710586" cy="580827"/>
          </a:xfrm>
          <a:prstGeom prst="rect">
            <a:avLst/>
          </a:prstGeom>
        </p:spPr>
      </p:pic>
      <p:pic>
        <p:nvPicPr>
          <p:cNvPr id="5" name="Image 4">
            <a:extLst>
              <a:ext uri="{FF2B5EF4-FFF2-40B4-BE49-F238E27FC236}">
                <a16:creationId xmlns:a16="http://schemas.microsoft.com/office/drawing/2014/main" id="{B01B1761-DBD0-A04A-9203-5FED2E9FCB66}"/>
              </a:ext>
            </a:extLst>
          </p:cNvPr>
          <p:cNvPicPr>
            <a:picLocks noChangeAspect="1"/>
          </p:cNvPicPr>
          <p:nvPr/>
        </p:nvPicPr>
        <p:blipFill>
          <a:blip r:embed="rId5"/>
          <a:stretch>
            <a:fillRect/>
          </a:stretch>
        </p:blipFill>
        <p:spPr>
          <a:xfrm>
            <a:off x="129040" y="935683"/>
            <a:ext cx="11968480" cy="5373637"/>
          </a:xfrm>
          <a:prstGeom prst="rect">
            <a:avLst/>
          </a:prstGeom>
        </p:spPr>
      </p:pic>
      <p:sp>
        <p:nvSpPr>
          <p:cNvPr id="6" name="Rectangle 5">
            <a:extLst>
              <a:ext uri="{FF2B5EF4-FFF2-40B4-BE49-F238E27FC236}">
                <a16:creationId xmlns:a16="http://schemas.microsoft.com/office/drawing/2014/main" id="{32C2E86D-AFB5-874A-8BBC-558DB8C2FEB2}"/>
              </a:ext>
            </a:extLst>
          </p:cNvPr>
          <p:cNvSpPr/>
          <p:nvPr/>
        </p:nvSpPr>
        <p:spPr>
          <a:xfrm>
            <a:off x="740469" y="1396496"/>
            <a:ext cx="10648811" cy="3890745"/>
          </a:xfrm>
          <a:prstGeom prst="rect">
            <a:avLst/>
          </a:prstGeom>
        </p:spPr>
        <p:txBody>
          <a:bodyPr wrap="square">
            <a:spAutoFit/>
          </a:bodyPr>
          <a:lstStyle/>
          <a:p>
            <a:pPr algn="justLow">
              <a:lnSpc>
                <a:spcPts val="3000"/>
              </a:lnSpc>
            </a:pPr>
            <a:r>
              <a:rPr lang="en-GB" dirty="0">
                <a:latin typeface="Tahoma" panose="020B0604030504040204" pitchFamily="34" charset="0"/>
                <a:ea typeface="Tahoma" panose="020B0604030504040204" pitchFamily="34" charset="0"/>
                <a:cs typeface="Tahoma" panose="020B0604030504040204" pitchFamily="34" charset="0"/>
              </a:rPr>
              <a:t>Our study can be considered as anchored in the theoretical background of </a:t>
            </a:r>
            <a:r>
              <a:rPr lang="en-GB" b="1" dirty="0">
                <a:latin typeface="Tahoma" panose="020B0604030504040204" pitchFamily="34" charset="0"/>
                <a:ea typeface="Tahoma" panose="020B0604030504040204" pitchFamily="34" charset="0"/>
                <a:cs typeface="Tahoma" panose="020B0604030504040204" pitchFamily="34" charset="0"/>
              </a:rPr>
              <a:t>Science and Technology Studies</a:t>
            </a:r>
            <a:r>
              <a:rPr lang="en-GB" dirty="0">
                <a:latin typeface="Tahoma" panose="020B0604030504040204" pitchFamily="34" charset="0"/>
                <a:ea typeface="Tahoma" panose="020B0604030504040204" pitchFamily="34" charset="0"/>
                <a:cs typeface="Tahoma" panose="020B0604030504040204" pitchFamily="34" charset="0"/>
              </a:rPr>
              <a:t>, in line with authors such as Bruno Latour, Steve </a:t>
            </a:r>
            <a:r>
              <a:rPr lang="en-GB" dirty="0" err="1">
                <a:latin typeface="Tahoma" panose="020B0604030504040204" pitchFamily="34" charset="0"/>
                <a:ea typeface="Tahoma" panose="020B0604030504040204" pitchFamily="34" charset="0"/>
                <a:cs typeface="Tahoma" panose="020B0604030504040204" pitchFamily="34" charset="0"/>
              </a:rPr>
              <a:t>Woolgar</a:t>
            </a:r>
            <a:r>
              <a:rPr lang="en-GB" dirty="0">
                <a:latin typeface="Tahoma" panose="020B0604030504040204" pitchFamily="34" charset="0"/>
                <a:ea typeface="Tahoma" panose="020B0604030504040204" pitchFamily="34" charset="0"/>
                <a:cs typeface="Tahoma" panose="020B0604030504040204" pitchFamily="34" charset="0"/>
              </a:rPr>
              <a:t>, Michel </a:t>
            </a:r>
            <a:r>
              <a:rPr lang="en-GB" dirty="0" err="1">
                <a:latin typeface="Tahoma" panose="020B0604030504040204" pitchFamily="34" charset="0"/>
                <a:ea typeface="Tahoma" panose="020B0604030504040204" pitchFamily="34" charset="0"/>
                <a:cs typeface="Tahoma" panose="020B0604030504040204" pitchFamily="34" charset="0"/>
              </a:rPr>
              <a:t>Callon</a:t>
            </a:r>
            <a:r>
              <a:rPr lang="en-GB" dirty="0">
                <a:latin typeface="Tahoma" panose="020B0604030504040204" pitchFamily="34" charset="0"/>
                <a:ea typeface="Tahoma" panose="020B0604030504040204" pitchFamily="34" charset="0"/>
                <a:cs typeface="Tahoma" panose="020B0604030504040204" pitchFamily="34" charset="0"/>
              </a:rPr>
              <a:t> or Karin Knorr-</a:t>
            </a:r>
            <a:r>
              <a:rPr lang="en-GB" dirty="0" err="1">
                <a:latin typeface="Tahoma" panose="020B0604030504040204" pitchFamily="34" charset="0"/>
                <a:ea typeface="Tahoma" panose="020B0604030504040204" pitchFamily="34" charset="0"/>
                <a:cs typeface="Tahoma" panose="020B0604030504040204" pitchFamily="34" charset="0"/>
              </a:rPr>
              <a:t>Cetina</a:t>
            </a:r>
            <a:r>
              <a:rPr lang="en-GB" dirty="0">
                <a:latin typeface="Tahoma" panose="020B0604030504040204" pitchFamily="34" charset="0"/>
                <a:ea typeface="Tahoma" panose="020B0604030504040204" pitchFamily="34" charset="0"/>
                <a:cs typeface="Tahoma" panose="020B0604030504040204" pitchFamily="34" charset="0"/>
              </a:rPr>
              <a:t>. Its methodology however departs from these authors in that it did not consist of direct ethnological observation. </a:t>
            </a:r>
          </a:p>
          <a:p>
            <a:pPr algn="justLow">
              <a:lnSpc>
                <a:spcPts val="3000"/>
              </a:lnSpc>
            </a:pPr>
            <a:endParaRPr lang="en-GB" dirty="0">
              <a:latin typeface="Tahoma" panose="020B0604030504040204" pitchFamily="34" charset="0"/>
              <a:ea typeface="Tahoma" panose="020B0604030504040204" pitchFamily="34" charset="0"/>
              <a:cs typeface="Tahoma" panose="020B0604030504040204" pitchFamily="34" charset="0"/>
            </a:endParaRPr>
          </a:p>
          <a:p>
            <a:pPr algn="justLow">
              <a:lnSpc>
                <a:spcPts val="3000"/>
              </a:lnSpc>
            </a:pPr>
            <a:r>
              <a:rPr lang="en-GB" dirty="0">
                <a:latin typeface="Tahoma" panose="020B0604030504040204" pitchFamily="34" charset="0"/>
                <a:ea typeface="Tahoma" panose="020B0604030504040204" pitchFamily="34" charset="0"/>
                <a:cs typeface="Tahoma" panose="020B0604030504040204" pitchFamily="34" charset="0"/>
              </a:rPr>
              <a:t>It engages the paradigmatic vision of Thomas Kuhn, as well as his definition of scientific “puzzles”. These are notably used in the delimitation of the research field. </a:t>
            </a:r>
          </a:p>
          <a:p>
            <a:pPr algn="justLow">
              <a:lnSpc>
                <a:spcPts val="3000"/>
              </a:lnSpc>
            </a:pPr>
            <a:endParaRPr lang="en-GB" sz="1000" dirty="0">
              <a:latin typeface="Tahoma" panose="020B0604030504040204" pitchFamily="34" charset="0"/>
              <a:ea typeface="Tahoma" panose="020B0604030504040204" pitchFamily="34" charset="0"/>
              <a:cs typeface="Tahoma" panose="020B0604030504040204" pitchFamily="34" charset="0"/>
            </a:endParaRPr>
          </a:p>
          <a:p>
            <a:pPr algn="justLow">
              <a:lnSpc>
                <a:spcPts val="3000"/>
              </a:lnSpc>
            </a:pPr>
            <a:r>
              <a:rPr lang="en-GB" dirty="0">
                <a:latin typeface="Tahoma" panose="020B0604030504040204" pitchFamily="34" charset="0"/>
                <a:ea typeface="Tahoma" panose="020B0604030504040204" pitchFamily="34" charset="0"/>
                <a:cs typeface="Tahoma" panose="020B0604030504040204" pitchFamily="34" charset="0"/>
              </a:rPr>
              <a:t>The analysis of the interviews draws, among others, on works from Bruno Latour, Jean-Claude Kaufmann and Emile Durkheim. </a:t>
            </a:r>
          </a:p>
        </p:txBody>
      </p:sp>
      <p:grpSp>
        <p:nvGrpSpPr>
          <p:cNvPr id="7" name="Grouper 5">
            <a:extLst>
              <a:ext uri="{FF2B5EF4-FFF2-40B4-BE49-F238E27FC236}">
                <a16:creationId xmlns:a16="http://schemas.microsoft.com/office/drawing/2014/main" id="{D321F77B-AE28-2449-9BE5-FDC98FAD48A6}"/>
              </a:ext>
            </a:extLst>
          </p:cNvPr>
          <p:cNvGrpSpPr/>
          <p:nvPr/>
        </p:nvGrpSpPr>
        <p:grpSpPr>
          <a:xfrm>
            <a:off x="7650400" y="5147668"/>
            <a:ext cx="3738880" cy="725345"/>
            <a:chOff x="7670800" y="5276458"/>
            <a:chExt cx="3738880" cy="725345"/>
          </a:xfrm>
        </p:grpSpPr>
        <p:pic>
          <p:nvPicPr>
            <p:cNvPr id="8" name="Image 7">
              <a:hlinkClick r:id="rId6" action="ppaction://hlinksldjump"/>
              <a:extLst>
                <a:ext uri="{FF2B5EF4-FFF2-40B4-BE49-F238E27FC236}">
                  <a16:creationId xmlns:a16="http://schemas.microsoft.com/office/drawing/2014/main" id="{84531356-B0E7-F842-BA6F-A9C06CFAE216}"/>
                </a:ext>
              </a:extLst>
            </p:cNvPr>
            <p:cNvPicPr>
              <a:picLocks noChangeAspect="1"/>
            </p:cNvPicPr>
            <p:nvPr/>
          </p:nvPicPr>
          <p:blipFill>
            <a:blip r:embed="rId7"/>
            <a:stretch>
              <a:fillRect/>
            </a:stretch>
          </p:blipFill>
          <p:spPr>
            <a:xfrm>
              <a:off x="7670800" y="5276458"/>
              <a:ext cx="3738880" cy="725345"/>
            </a:xfrm>
            <a:prstGeom prst="rect">
              <a:avLst/>
            </a:prstGeom>
          </p:spPr>
        </p:pic>
        <p:sp>
          <p:nvSpPr>
            <p:cNvPr id="9" name="Rectangle 8">
              <a:hlinkClick r:id="rId6" action="ppaction://hlinksldjump"/>
              <a:extLst>
                <a:ext uri="{FF2B5EF4-FFF2-40B4-BE49-F238E27FC236}">
                  <a16:creationId xmlns:a16="http://schemas.microsoft.com/office/drawing/2014/main" id="{ADF33C33-4584-BC4F-BDB0-75B741275E1B}"/>
                </a:ext>
              </a:extLst>
            </p:cNvPr>
            <p:cNvSpPr/>
            <p:nvPr/>
          </p:nvSpPr>
          <p:spPr>
            <a:xfrm>
              <a:off x="7873151" y="5478835"/>
              <a:ext cx="3454792" cy="338554"/>
            </a:xfrm>
            <a:prstGeom prst="rect">
              <a:avLst/>
            </a:prstGeom>
          </p:spPr>
          <p:txBody>
            <a:bodyPr wrap="none">
              <a:spAutoFit/>
            </a:bodyPr>
            <a:lstStyle/>
            <a:p>
              <a:r>
                <a:rPr lang="fr-FR" sz="1600" dirty="0" err="1">
                  <a:latin typeface="Tahoma" panose="020B0604030504040204" pitchFamily="34" charset="0"/>
                  <a:ea typeface="Tahoma" panose="020B0604030504040204" pitchFamily="34" charset="0"/>
                  <a:cs typeface="Tahoma" panose="020B0604030504040204" pitchFamily="34" charset="0"/>
                </a:rPr>
                <a:t>Why</a:t>
              </a:r>
              <a:r>
                <a:rPr lang="fr-FR" sz="1600" dirty="0">
                  <a:latin typeface="Tahoma" panose="020B0604030504040204" pitchFamily="34" charset="0"/>
                  <a:ea typeface="Tahoma" panose="020B0604030504040204" pitchFamily="34" charset="0"/>
                  <a:cs typeface="Tahoma" panose="020B0604030504040204" pitchFamily="34" charset="0"/>
                </a:rPr>
                <a:t> </a:t>
              </a:r>
              <a:r>
                <a:rPr lang="fr-FR" sz="1600" dirty="0" err="1">
                  <a:latin typeface="Tahoma" panose="020B0604030504040204" pitchFamily="34" charset="0"/>
                  <a:ea typeface="Tahoma" panose="020B0604030504040204" pitchFamily="34" charset="0"/>
                  <a:cs typeface="Tahoma" panose="020B0604030504040204" pitchFamily="34" charset="0"/>
                </a:rPr>
                <a:t>sociology</a:t>
              </a:r>
              <a:r>
                <a:rPr lang="fr-FR" sz="1600" dirty="0">
                  <a:latin typeface="Tahoma" panose="020B0604030504040204" pitchFamily="34" charset="0"/>
                  <a:ea typeface="Tahoma" panose="020B0604030504040204" pitchFamily="34" charset="0"/>
                  <a:cs typeface="Tahoma" panose="020B0604030504040204" pitchFamily="34" charset="0"/>
                </a:rPr>
                <a:t> and not </a:t>
              </a:r>
              <a:r>
                <a:rPr lang="fr-FR" sz="1600" dirty="0" err="1">
                  <a:latin typeface="Tahoma" panose="020B0604030504040204" pitchFamily="34" charset="0"/>
                  <a:ea typeface="Tahoma" panose="020B0604030504040204" pitchFamily="34" charset="0"/>
                  <a:cs typeface="Tahoma" panose="020B0604030504040204" pitchFamily="34" charset="0"/>
                </a:rPr>
                <a:t>philosophy</a:t>
              </a:r>
              <a:r>
                <a:rPr lang="fr-FR" sz="1600" dirty="0">
                  <a:latin typeface="Tahoma" panose="020B0604030504040204" pitchFamily="34" charset="0"/>
                  <a:ea typeface="Tahoma" panose="020B0604030504040204" pitchFamily="34" charset="0"/>
                  <a:cs typeface="Tahoma" panose="020B0604030504040204" pitchFamily="34" charset="0"/>
                </a:rPr>
                <a:t>?</a:t>
              </a:r>
            </a:p>
          </p:txBody>
        </p:sp>
      </p:grpSp>
    </p:spTree>
    <p:extLst>
      <p:ext uri="{BB962C8B-B14F-4D97-AF65-F5344CB8AC3E}">
        <p14:creationId xmlns:p14="http://schemas.microsoft.com/office/powerpoint/2010/main" val="1371833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523220"/>
          </a:xfrm>
          <a:prstGeom prst="rect">
            <a:avLst/>
          </a:prstGeom>
          <a:solidFill>
            <a:srgbClr val="FF7001"/>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fr-FR" sz="2800" b="1" cap="small" dirty="0">
                <a:latin typeface="Tahoma" panose="020B0604030504040204" pitchFamily="34" charset="0"/>
                <a:ea typeface="Tahoma" panose="020B0604030504040204" pitchFamily="34" charset="0"/>
                <a:cs typeface="Tahoma" panose="020B0604030504040204" pitchFamily="34" charset="0"/>
              </a:rPr>
              <a:t>First </a:t>
            </a:r>
            <a:r>
              <a:rPr lang="fr-FR" sz="2800" b="1" cap="small" dirty="0" err="1">
                <a:latin typeface="Tahoma" panose="020B0604030504040204" pitchFamily="34" charset="0"/>
                <a:ea typeface="Tahoma" panose="020B0604030504040204" pitchFamily="34" charset="0"/>
                <a:cs typeface="Tahoma" panose="020B0604030504040204" pitchFamily="34" charset="0"/>
              </a:rPr>
              <a:t>results</a:t>
            </a:r>
            <a:endParaRPr lang="fr-FR" sz="2800" b="1" cap="small" dirty="0">
              <a:latin typeface="Tahoma" panose="020B0604030504040204" pitchFamily="34" charset="0"/>
              <a:ea typeface="Tahoma" panose="020B0604030504040204" pitchFamily="34" charset="0"/>
              <a:cs typeface="Tahoma" panose="020B0604030504040204" pitchFamily="34" charset="0"/>
            </a:endParaRPr>
          </a:p>
        </p:txBody>
      </p:sp>
      <p:pic>
        <p:nvPicPr>
          <p:cNvPr id="3" name="Image 2">
            <a:hlinkClick r:id="rId3" action="ppaction://hlinksldjump"/>
            <a:extLst>
              <a:ext uri="{FF2B5EF4-FFF2-40B4-BE49-F238E27FC236}">
                <a16:creationId xmlns:a16="http://schemas.microsoft.com/office/drawing/2014/main" id="{A261043A-E617-CA46-BD79-5DFEB85BB7A9}"/>
              </a:ext>
            </a:extLst>
          </p:cNvPr>
          <p:cNvPicPr>
            <a:picLocks noChangeAspect="1"/>
          </p:cNvPicPr>
          <p:nvPr/>
        </p:nvPicPr>
        <p:blipFill>
          <a:blip r:embed="rId4"/>
          <a:stretch>
            <a:fillRect/>
          </a:stretch>
        </p:blipFill>
        <p:spPr>
          <a:xfrm>
            <a:off x="11115724" y="6064660"/>
            <a:ext cx="710586" cy="580827"/>
          </a:xfrm>
          <a:prstGeom prst="rect">
            <a:avLst/>
          </a:prstGeom>
        </p:spPr>
      </p:pic>
      <p:pic>
        <p:nvPicPr>
          <p:cNvPr id="5" name="Image 4">
            <a:extLst>
              <a:ext uri="{FF2B5EF4-FFF2-40B4-BE49-F238E27FC236}">
                <a16:creationId xmlns:a16="http://schemas.microsoft.com/office/drawing/2014/main" id="{095AFBFC-941C-3546-8F9B-F540938B958C}"/>
              </a:ext>
            </a:extLst>
          </p:cNvPr>
          <p:cNvPicPr>
            <a:picLocks noChangeAspect="1"/>
          </p:cNvPicPr>
          <p:nvPr/>
        </p:nvPicPr>
        <p:blipFill>
          <a:blip r:embed="rId5"/>
          <a:stretch>
            <a:fillRect/>
          </a:stretch>
        </p:blipFill>
        <p:spPr>
          <a:xfrm>
            <a:off x="223520" y="1340768"/>
            <a:ext cx="11968480" cy="1872208"/>
          </a:xfrm>
          <a:prstGeom prst="rect">
            <a:avLst/>
          </a:prstGeom>
        </p:spPr>
      </p:pic>
      <p:sp>
        <p:nvSpPr>
          <p:cNvPr id="9" name="Rectangle 8">
            <a:extLst>
              <a:ext uri="{FF2B5EF4-FFF2-40B4-BE49-F238E27FC236}">
                <a16:creationId xmlns:a16="http://schemas.microsoft.com/office/drawing/2014/main" id="{D51E000D-70DA-264A-8668-636932F2AD1E}"/>
              </a:ext>
            </a:extLst>
          </p:cNvPr>
          <p:cNvSpPr/>
          <p:nvPr/>
        </p:nvSpPr>
        <p:spPr>
          <a:xfrm>
            <a:off x="822206" y="1636307"/>
            <a:ext cx="10648811" cy="1197700"/>
          </a:xfrm>
          <a:prstGeom prst="rect">
            <a:avLst/>
          </a:prstGeom>
        </p:spPr>
        <p:txBody>
          <a:bodyPr wrap="square">
            <a:spAutoFit/>
          </a:bodyPr>
          <a:lstStyle/>
          <a:p>
            <a:pPr algn="justLow">
              <a:lnSpc>
                <a:spcPts val="3000"/>
              </a:lnSpc>
            </a:pPr>
            <a:r>
              <a:rPr lang="en-GB" dirty="0">
                <a:latin typeface="Tahoma" panose="020B0604030504040204" pitchFamily="34" charset="0"/>
                <a:ea typeface="Tahoma" panose="020B0604030504040204" pitchFamily="34" charset="0"/>
                <a:cs typeface="Tahoma" panose="020B0604030504040204" pitchFamily="34" charset="0"/>
              </a:rPr>
              <a:t>The interviews proved particularly rich, exceeding our expectations linked to our research question. One common thread could however be identified in all interviews: the </a:t>
            </a:r>
            <a:r>
              <a:rPr lang="en-GB" b="1" dirty="0">
                <a:latin typeface="Tahoma" panose="020B0604030504040204" pitchFamily="34" charset="0"/>
                <a:ea typeface="Tahoma" panose="020B0604030504040204" pitchFamily="34" charset="0"/>
                <a:cs typeface="Tahoma" panose="020B0604030504040204" pitchFamily="34" charset="0"/>
              </a:rPr>
              <a:t>predominance of habits</a:t>
            </a:r>
            <a:r>
              <a:rPr lang="en-GB" dirty="0">
                <a:latin typeface="Tahoma" panose="020B0604030504040204" pitchFamily="34" charset="0"/>
                <a:ea typeface="Tahoma" panose="020B0604030504040204" pitchFamily="34" charset="0"/>
                <a:cs typeface="Tahoma" panose="020B0604030504040204" pitchFamily="34" charset="0"/>
              </a:rPr>
              <a:t> as a trigger for choices of model components. </a:t>
            </a:r>
          </a:p>
        </p:txBody>
      </p:sp>
      <p:pic>
        <p:nvPicPr>
          <p:cNvPr id="10" name="Image 9">
            <a:hlinkClick r:id="rId6" action="ppaction://hlinksldjump"/>
            <a:extLst>
              <a:ext uri="{FF2B5EF4-FFF2-40B4-BE49-F238E27FC236}">
                <a16:creationId xmlns:a16="http://schemas.microsoft.com/office/drawing/2014/main" id="{39D8B53A-218B-474C-A6AB-B6EA0ECBC747}"/>
              </a:ext>
            </a:extLst>
          </p:cNvPr>
          <p:cNvPicPr>
            <a:picLocks noChangeAspect="1"/>
          </p:cNvPicPr>
          <p:nvPr/>
        </p:nvPicPr>
        <p:blipFill>
          <a:blip r:embed="rId7"/>
          <a:stretch>
            <a:fillRect/>
          </a:stretch>
        </p:blipFill>
        <p:spPr>
          <a:xfrm>
            <a:off x="3859031" y="3717032"/>
            <a:ext cx="4508500" cy="2286000"/>
          </a:xfrm>
          <a:prstGeom prst="rect">
            <a:avLst/>
          </a:prstGeom>
        </p:spPr>
      </p:pic>
      <p:sp>
        <p:nvSpPr>
          <p:cNvPr id="11" name="ZoneTexte 10">
            <a:hlinkClick r:id="rId6" action="ppaction://hlinksldjump"/>
            <a:extLst>
              <a:ext uri="{FF2B5EF4-FFF2-40B4-BE49-F238E27FC236}">
                <a16:creationId xmlns:a16="http://schemas.microsoft.com/office/drawing/2014/main" id="{211A1B25-3536-9E45-8ABC-C0AA35C75BD1}"/>
              </a:ext>
            </a:extLst>
          </p:cNvPr>
          <p:cNvSpPr txBox="1"/>
          <p:nvPr/>
        </p:nvSpPr>
        <p:spPr>
          <a:xfrm>
            <a:off x="4943872" y="4725144"/>
            <a:ext cx="2421401" cy="523220"/>
          </a:xfrm>
          <a:prstGeom prst="rect">
            <a:avLst/>
          </a:prstGeom>
          <a:noFill/>
        </p:spPr>
        <p:txBody>
          <a:bodyPr wrap="square" rtlCol="0">
            <a:spAutoFit/>
          </a:bodyPr>
          <a:lstStyle/>
          <a:p>
            <a:pPr algn="ctr"/>
            <a:r>
              <a:rPr lang="en-GB" sz="2800" b="1" cap="small" dirty="0">
                <a:latin typeface="Tahoma" panose="020B0604030504040204" pitchFamily="34" charset="0"/>
                <a:ea typeface="Tahoma" panose="020B0604030504040204" pitchFamily="34" charset="0"/>
                <a:cs typeface="Tahoma" panose="020B0604030504040204" pitchFamily="34" charset="0"/>
              </a:rPr>
              <a:t>Why habits?</a:t>
            </a:r>
          </a:p>
        </p:txBody>
      </p:sp>
    </p:spTree>
    <p:extLst>
      <p:ext uri="{BB962C8B-B14F-4D97-AF65-F5344CB8AC3E}">
        <p14:creationId xmlns:p14="http://schemas.microsoft.com/office/powerpoint/2010/main" val="838181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523220"/>
          </a:xfrm>
          <a:prstGeom prst="rect">
            <a:avLst/>
          </a:prstGeom>
          <a:solidFill>
            <a:srgbClr val="FF7001"/>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fr-FR" sz="2800" b="1" cap="small" dirty="0">
                <a:latin typeface="Tahoma" panose="020B0604030504040204" pitchFamily="34" charset="0"/>
                <a:ea typeface="Tahoma" panose="020B0604030504040204" pitchFamily="34" charset="0"/>
                <a:cs typeface="Tahoma" panose="020B0604030504040204" pitchFamily="34" charset="0"/>
              </a:rPr>
              <a:t>First </a:t>
            </a:r>
            <a:r>
              <a:rPr lang="fr-FR" sz="2800" b="1" cap="small" dirty="0" err="1">
                <a:latin typeface="Tahoma" panose="020B0604030504040204" pitchFamily="34" charset="0"/>
                <a:ea typeface="Tahoma" panose="020B0604030504040204" pitchFamily="34" charset="0"/>
                <a:cs typeface="Tahoma" panose="020B0604030504040204" pitchFamily="34" charset="0"/>
              </a:rPr>
              <a:t>results</a:t>
            </a:r>
            <a:r>
              <a:rPr lang="fr-FR" sz="2800" b="1" cap="small" dirty="0">
                <a:latin typeface="Tahoma" panose="020B0604030504040204" pitchFamily="34" charset="0"/>
                <a:ea typeface="Tahoma" panose="020B0604030504040204" pitchFamily="34" charset="0"/>
                <a:cs typeface="Tahoma" panose="020B0604030504040204" pitchFamily="34" charset="0"/>
              </a:rPr>
              <a:t>  - habits</a:t>
            </a:r>
          </a:p>
        </p:txBody>
      </p:sp>
      <p:pic>
        <p:nvPicPr>
          <p:cNvPr id="3" name="Image 2">
            <a:hlinkClick r:id="rId3" action="ppaction://hlinksldjump"/>
            <a:extLst>
              <a:ext uri="{FF2B5EF4-FFF2-40B4-BE49-F238E27FC236}">
                <a16:creationId xmlns:a16="http://schemas.microsoft.com/office/drawing/2014/main" id="{A261043A-E617-CA46-BD79-5DFEB85BB7A9}"/>
              </a:ext>
            </a:extLst>
          </p:cNvPr>
          <p:cNvPicPr>
            <a:picLocks noChangeAspect="1"/>
          </p:cNvPicPr>
          <p:nvPr/>
        </p:nvPicPr>
        <p:blipFill>
          <a:blip r:embed="rId4"/>
          <a:stretch>
            <a:fillRect/>
          </a:stretch>
        </p:blipFill>
        <p:spPr>
          <a:xfrm>
            <a:off x="11115724" y="6064660"/>
            <a:ext cx="710586" cy="580827"/>
          </a:xfrm>
          <a:prstGeom prst="rect">
            <a:avLst/>
          </a:prstGeom>
        </p:spPr>
      </p:pic>
      <p:pic>
        <p:nvPicPr>
          <p:cNvPr id="8" name="Image 7">
            <a:hlinkClick r:id="rId5" action="ppaction://hlinksldjump"/>
            <a:extLst>
              <a:ext uri="{FF2B5EF4-FFF2-40B4-BE49-F238E27FC236}">
                <a16:creationId xmlns:a16="http://schemas.microsoft.com/office/drawing/2014/main" id="{A18160BC-1671-2E46-9612-965916CD1E5B}"/>
              </a:ext>
            </a:extLst>
          </p:cNvPr>
          <p:cNvPicPr>
            <a:picLocks noChangeAspect="1"/>
          </p:cNvPicPr>
          <p:nvPr/>
        </p:nvPicPr>
        <p:blipFill>
          <a:blip r:embed="rId6"/>
          <a:stretch>
            <a:fillRect/>
          </a:stretch>
        </p:blipFill>
        <p:spPr>
          <a:xfrm>
            <a:off x="1611276" y="2979537"/>
            <a:ext cx="3240360" cy="1565444"/>
          </a:xfrm>
          <a:prstGeom prst="rect">
            <a:avLst/>
          </a:prstGeom>
        </p:spPr>
      </p:pic>
      <p:pic>
        <p:nvPicPr>
          <p:cNvPr id="12" name="Image 11">
            <a:extLst>
              <a:ext uri="{FF2B5EF4-FFF2-40B4-BE49-F238E27FC236}">
                <a16:creationId xmlns:a16="http://schemas.microsoft.com/office/drawing/2014/main" id="{B0A9F6C5-1C7F-644A-964F-7C95756D7578}"/>
              </a:ext>
            </a:extLst>
          </p:cNvPr>
          <p:cNvPicPr>
            <a:picLocks noChangeAspect="1"/>
          </p:cNvPicPr>
          <p:nvPr/>
        </p:nvPicPr>
        <p:blipFill>
          <a:blip r:embed="rId6"/>
          <a:stretch>
            <a:fillRect/>
          </a:stretch>
        </p:blipFill>
        <p:spPr>
          <a:xfrm>
            <a:off x="7083884" y="2979537"/>
            <a:ext cx="3240360" cy="1565444"/>
          </a:xfrm>
          <a:prstGeom prst="rect">
            <a:avLst/>
          </a:prstGeom>
        </p:spPr>
      </p:pic>
      <p:graphicFrame>
        <p:nvGraphicFramePr>
          <p:cNvPr id="13" name="Diagramme 12">
            <a:extLst>
              <a:ext uri="{FF2B5EF4-FFF2-40B4-BE49-F238E27FC236}">
                <a16:creationId xmlns:a16="http://schemas.microsoft.com/office/drawing/2014/main" id="{D3AB8830-9ED7-CD4B-85B6-B7152F14F273}"/>
              </a:ext>
            </a:extLst>
          </p:cNvPr>
          <p:cNvGraphicFramePr/>
          <p:nvPr>
            <p:extLst>
              <p:ext uri="{D42A27DB-BD31-4B8C-83A1-F6EECF244321}">
                <p14:modId xmlns:p14="http://schemas.microsoft.com/office/powerpoint/2010/main" val="3174938373"/>
              </p:ext>
            </p:extLst>
          </p:nvPr>
        </p:nvGraphicFramePr>
        <p:xfrm>
          <a:off x="3791744" y="4010991"/>
          <a:ext cx="4352032" cy="249330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5" name="Image 14">
            <a:hlinkClick r:id="rId5" action="ppaction://hlinksldjump"/>
            <a:extLst>
              <a:ext uri="{FF2B5EF4-FFF2-40B4-BE49-F238E27FC236}">
                <a16:creationId xmlns:a16="http://schemas.microsoft.com/office/drawing/2014/main" id="{4BCDD55C-778A-9240-BF71-A7E03243C650}"/>
              </a:ext>
            </a:extLst>
          </p:cNvPr>
          <p:cNvPicPr>
            <a:picLocks noChangeAspect="1"/>
          </p:cNvPicPr>
          <p:nvPr/>
        </p:nvPicPr>
        <p:blipFill>
          <a:blip r:embed="rId12"/>
          <a:stretch>
            <a:fillRect/>
          </a:stretch>
        </p:blipFill>
        <p:spPr>
          <a:xfrm flipH="1">
            <a:off x="1615454" y="4171249"/>
            <a:ext cx="747464" cy="747464"/>
          </a:xfrm>
          <a:prstGeom prst="rect">
            <a:avLst/>
          </a:prstGeom>
        </p:spPr>
      </p:pic>
      <p:pic>
        <p:nvPicPr>
          <p:cNvPr id="18" name="Image 17">
            <a:extLst>
              <a:ext uri="{FF2B5EF4-FFF2-40B4-BE49-F238E27FC236}">
                <a16:creationId xmlns:a16="http://schemas.microsoft.com/office/drawing/2014/main" id="{5C4B4970-1EC1-714B-A217-72E2C66B05F4}"/>
              </a:ext>
            </a:extLst>
          </p:cNvPr>
          <p:cNvPicPr>
            <a:picLocks noChangeAspect="1"/>
          </p:cNvPicPr>
          <p:nvPr/>
        </p:nvPicPr>
        <p:blipFill>
          <a:blip r:embed="rId13"/>
          <a:stretch>
            <a:fillRect/>
          </a:stretch>
        </p:blipFill>
        <p:spPr>
          <a:xfrm>
            <a:off x="3076849" y="4213863"/>
            <a:ext cx="2405983" cy="1362572"/>
          </a:xfrm>
          <a:prstGeom prst="rect">
            <a:avLst/>
          </a:prstGeom>
        </p:spPr>
      </p:pic>
      <p:pic>
        <p:nvPicPr>
          <p:cNvPr id="19" name="Image 18">
            <a:extLst>
              <a:ext uri="{FF2B5EF4-FFF2-40B4-BE49-F238E27FC236}">
                <a16:creationId xmlns:a16="http://schemas.microsoft.com/office/drawing/2014/main" id="{18D8F0D0-1E70-834C-98B4-BA844F2E4D46}"/>
              </a:ext>
            </a:extLst>
          </p:cNvPr>
          <p:cNvPicPr>
            <a:picLocks noChangeAspect="1"/>
          </p:cNvPicPr>
          <p:nvPr/>
        </p:nvPicPr>
        <p:blipFill>
          <a:blip r:embed="rId13"/>
          <a:stretch>
            <a:fillRect/>
          </a:stretch>
        </p:blipFill>
        <p:spPr>
          <a:xfrm flipH="1">
            <a:off x="6454682" y="4237427"/>
            <a:ext cx="2405983" cy="1362572"/>
          </a:xfrm>
          <a:prstGeom prst="rect">
            <a:avLst/>
          </a:prstGeom>
        </p:spPr>
      </p:pic>
      <p:sp>
        <p:nvSpPr>
          <p:cNvPr id="20" name="ZoneTexte 19">
            <a:hlinkClick r:id="rId5" action="ppaction://hlinksldjump"/>
            <a:extLst>
              <a:ext uri="{FF2B5EF4-FFF2-40B4-BE49-F238E27FC236}">
                <a16:creationId xmlns:a16="http://schemas.microsoft.com/office/drawing/2014/main" id="{CE475AE4-30AD-4246-B9DA-D1C96BEF0AB3}"/>
              </a:ext>
            </a:extLst>
          </p:cNvPr>
          <p:cNvSpPr txBox="1"/>
          <p:nvPr/>
        </p:nvSpPr>
        <p:spPr>
          <a:xfrm>
            <a:off x="2020756" y="3285206"/>
            <a:ext cx="2421401" cy="954107"/>
          </a:xfrm>
          <a:prstGeom prst="rect">
            <a:avLst/>
          </a:prstGeom>
          <a:noFill/>
        </p:spPr>
        <p:txBody>
          <a:bodyPr wrap="square" rtlCol="0">
            <a:spAutoFit/>
          </a:bodyPr>
          <a:lstStyle/>
          <a:p>
            <a:pPr algn="ctr"/>
            <a:r>
              <a:rPr lang="en-GB" sz="2800" b="1" cap="small" dirty="0">
                <a:latin typeface="Tahoma" panose="020B0604030504040204" pitchFamily="34" charset="0"/>
                <a:ea typeface="Tahoma" panose="020B0604030504040204" pitchFamily="34" charset="0"/>
                <a:cs typeface="Tahoma" panose="020B0604030504040204" pitchFamily="34" charset="0"/>
              </a:rPr>
              <a:t>EXTRINSIC</a:t>
            </a:r>
          </a:p>
          <a:p>
            <a:pPr algn="ctr"/>
            <a:r>
              <a:rPr lang="en-GB" sz="2800" b="1" cap="small" dirty="0">
                <a:latin typeface="Tahoma" panose="020B0604030504040204" pitchFamily="34" charset="0"/>
                <a:ea typeface="Tahoma" panose="020B0604030504040204" pitchFamily="34" charset="0"/>
                <a:cs typeface="Tahoma" panose="020B0604030504040204" pitchFamily="34" charset="0"/>
              </a:rPr>
              <a:t>habits</a:t>
            </a:r>
          </a:p>
        </p:txBody>
      </p:sp>
      <p:sp>
        <p:nvSpPr>
          <p:cNvPr id="21" name="ZoneTexte 20">
            <a:extLst>
              <a:ext uri="{FF2B5EF4-FFF2-40B4-BE49-F238E27FC236}">
                <a16:creationId xmlns:a16="http://schemas.microsoft.com/office/drawing/2014/main" id="{F2E41D2F-8DA9-F24B-862C-5394140365A8}"/>
              </a:ext>
            </a:extLst>
          </p:cNvPr>
          <p:cNvSpPr txBox="1"/>
          <p:nvPr/>
        </p:nvSpPr>
        <p:spPr>
          <a:xfrm>
            <a:off x="7493364" y="3285206"/>
            <a:ext cx="2421401" cy="954107"/>
          </a:xfrm>
          <a:prstGeom prst="rect">
            <a:avLst/>
          </a:prstGeom>
          <a:noFill/>
        </p:spPr>
        <p:txBody>
          <a:bodyPr wrap="square" rtlCol="0">
            <a:spAutoFit/>
          </a:bodyPr>
          <a:lstStyle/>
          <a:p>
            <a:pPr algn="ctr"/>
            <a:r>
              <a:rPr lang="en-GB" sz="2800" b="1" cap="small" dirty="0">
                <a:latin typeface="Tahoma" panose="020B0604030504040204" pitchFamily="34" charset="0"/>
                <a:ea typeface="Tahoma" panose="020B0604030504040204" pitchFamily="34" charset="0"/>
                <a:cs typeface="Tahoma" panose="020B0604030504040204" pitchFamily="34" charset="0"/>
              </a:rPr>
              <a:t>INTRINSIC</a:t>
            </a:r>
          </a:p>
          <a:p>
            <a:pPr algn="ctr"/>
            <a:r>
              <a:rPr lang="en-GB" sz="2800" b="1" cap="small" dirty="0">
                <a:latin typeface="Tahoma" panose="020B0604030504040204" pitchFamily="34" charset="0"/>
                <a:ea typeface="Tahoma" panose="020B0604030504040204" pitchFamily="34" charset="0"/>
                <a:cs typeface="Tahoma" panose="020B0604030504040204" pitchFamily="34" charset="0"/>
              </a:rPr>
              <a:t>habits</a:t>
            </a:r>
          </a:p>
        </p:txBody>
      </p:sp>
      <p:pic>
        <p:nvPicPr>
          <p:cNvPr id="22" name="Image 21">
            <a:hlinkClick r:id="rId14" action="ppaction://hlinksldjump"/>
            <a:extLst>
              <a:ext uri="{FF2B5EF4-FFF2-40B4-BE49-F238E27FC236}">
                <a16:creationId xmlns:a16="http://schemas.microsoft.com/office/drawing/2014/main" id="{1CEF659A-A902-264F-8AE8-386B290FCE5A}"/>
              </a:ext>
            </a:extLst>
          </p:cNvPr>
          <p:cNvPicPr>
            <a:picLocks noChangeAspect="1"/>
          </p:cNvPicPr>
          <p:nvPr/>
        </p:nvPicPr>
        <p:blipFill>
          <a:blip r:embed="rId15"/>
          <a:stretch>
            <a:fillRect/>
          </a:stretch>
        </p:blipFill>
        <p:spPr>
          <a:xfrm>
            <a:off x="490193" y="6064660"/>
            <a:ext cx="556372" cy="580827"/>
          </a:xfrm>
          <a:prstGeom prst="rect">
            <a:avLst/>
          </a:prstGeom>
        </p:spPr>
      </p:pic>
      <p:pic>
        <p:nvPicPr>
          <p:cNvPr id="23" name="Image 22">
            <a:extLst>
              <a:ext uri="{FF2B5EF4-FFF2-40B4-BE49-F238E27FC236}">
                <a16:creationId xmlns:a16="http://schemas.microsoft.com/office/drawing/2014/main" id="{F0769502-EA2E-D746-81A9-C5B1A1134009}"/>
              </a:ext>
            </a:extLst>
          </p:cNvPr>
          <p:cNvPicPr>
            <a:picLocks noChangeAspect="1"/>
          </p:cNvPicPr>
          <p:nvPr/>
        </p:nvPicPr>
        <p:blipFill>
          <a:blip r:embed="rId16"/>
          <a:stretch>
            <a:fillRect/>
          </a:stretch>
        </p:blipFill>
        <p:spPr>
          <a:xfrm>
            <a:off x="119336" y="962859"/>
            <a:ext cx="11968480" cy="1993665"/>
          </a:xfrm>
          <a:prstGeom prst="rect">
            <a:avLst/>
          </a:prstGeom>
        </p:spPr>
      </p:pic>
      <p:sp>
        <p:nvSpPr>
          <p:cNvPr id="24" name="Rectangle 23">
            <a:extLst>
              <a:ext uri="{FF2B5EF4-FFF2-40B4-BE49-F238E27FC236}">
                <a16:creationId xmlns:a16="http://schemas.microsoft.com/office/drawing/2014/main" id="{CA55737C-1951-6A4C-97FE-C1A369BE39AE}"/>
              </a:ext>
            </a:extLst>
          </p:cNvPr>
          <p:cNvSpPr/>
          <p:nvPr/>
        </p:nvSpPr>
        <p:spPr>
          <a:xfrm>
            <a:off x="598780" y="1133162"/>
            <a:ext cx="10872237" cy="1582421"/>
          </a:xfrm>
          <a:prstGeom prst="rect">
            <a:avLst/>
          </a:prstGeom>
        </p:spPr>
        <p:txBody>
          <a:bodyPr wrap="square">
            <a:spAutoFit/>
          </a:bodyPr>
          <a:lstStyle/>
          <a:p>
            <a:pPr algn="justLow">
              <a:lnSpc>
                <a:spcPts val="3000"/>
              </a:lnSpc>
            </a:pPr>
            <a:r>
              <a:rPr lang="en-GB" dirty="0">
                <a:latin typeface="Tahoma" panose="020B0604030504040204" pitchFamily="34" charset="0"/>
                <a:ea typeface="Tahoma" panose="020B0604030504040204" pitchFamily="34" charset="0"/>
                <a:cs typeface="Tahoma" panose="020B0604030504040204" pitchFamily="34" charset="0"/>
              </a:rPr>
              <a:t>In line with </a:t>
            </a:r>
            <a:r>
              <a:rPr lang="en-GB" dirty="0" err="1">
                <a:latin typeface="Tahoma" panose="020B0604030504040204" pitchFamily="34" charset="0"/>
                <a:ea typeface="Tahoma" panose="020B0604030504040204" pitchFamily="34" charset="0"/>
                <a:cs typeface="Tahoma" panose="020B0604030504040204" pitchFamily="34" charset="0"/>
              </a:rPr>
              <a:t>Camic</a:t>
            </a:r>
            <a:r>
              <a:rPr lang="en-GB" dirty="0">
                <a:latin typeface="Tahoma" panose="020B0604030504040204" pitchFamily="34" charset="0"/>
                <a:ea typeface="Tahoma" panose="020B0604030504040204" pitchFamily="34" charset="0"/>
                <a:cs typeface="Tahoma" panose="020B0604030504040204" pitchFamily="34" charset="0"/>
              </a:rPr>
              <a:t> (1986), we understand habits as “</a:t>
            </a:r>
            <a:r>
              <a:rPr lang="en-GB" i="1" dirty="0">
                <a:latin typeface="Tahoma" panose="020B0604030504040204" pitchFamily="34" charset="0"/>
                <a:ea typeface="Tahoma" panose="020B0604030504040204" pitchFamily="34" charset="0"/>
                <a:cs typeface="Tahoma" panose="020B0604030504040204" pitchFamily="34" charset="0"/>
              </a:rPr>
              <a:t>a more or less self-actuating disposition or tendency to engage in a previously adopted or acquired form of action </a:t>
            </a:r>
            <a:r>
              <a:rPr lang="en-GB" dirty="0">
                <a:latin typeface="Tahoma" panose="020B0604030504040204" pitchFamily="34" charset="0"/>
                <a:ea typeface="Tahoma" panose="020B0604030504040204" pitchFamily="34" charset="0"/>
                <a:cs typeface="Tahoma" panose="020B0604030504040204" pitchFamily="34" charset="0"/>
              </a:rPr>
              <a:t>”. We refer to conducts that most often </a:t>
            </a:r>
            <a:r>
              <a:rPr lang="en-GB" b="1" dirty="0">
                <a:latin typeface="Tahoma" panose="020B0604030504040204" pitchFamily="34" charset="0"/>
                <a:ea typeface="Tahoma" panose="020B0604030504040204" pitchFamily="34" charset="0"/>
                <a:cs typeface="Tahoma" panose="020B0604030504040204" pitchFamily="34" charset="0"/>
              </a:rPr>
              <a:t>imply reflective processes</a:t>
            </a:r>
            <a:r>
              <a:rPr lang="en-GB" dirty="0">
                <a:latin typeface="Tahoma" panose="020B0604030504040204" pitchFamily="34" charset="0"/>
                <a:ea typeface="Tahoma" panose="020B0604030504040204" pitchFamily="34" charset="0"/>
                <a:cs typeface="Tahoma" panose="020B0604030504040204" pitchFamily="34" charset="0"/>
              </a:rPr>
              <a:t>, and should hence be differentiated from lower forms of habits such as reflexes. The habits we identified in our interviews could either be of </a:t>
            </a:r>
            <a:r>
              <a:rPr lang="en-GB" b="1" dirty="0">
                <a:latin typeface="Tahoma" panose="020B0604030504040204" pitchFamily="34" charset="0"/>
                <a:ea typeface="Tahoma" panose="020B0604030504040204" pitchFamily="34" charset="0"/>
                <a:cs typeface="Tahoma" panose="020B0604030504040204" pitchFamily="34" charset="0"/>
              </a:rPr>
              <a:t>extrinsic</a:t>
            </a:r>
            <a:r>
              <a:rPr lang="en-GB" dirty="0">
                <a:latin typeface="Tahoma" panose="020B0604030504040204" pitchFamily="34" charset="0"/>
                <a:ea typeface="Tahoma" panose="020B0604030504040204" pitchFamily="34" charset="0"/>
                <a:cs typeface="Tahoma" panose="020B0604030504040204" pitchFamily="34" charset="0"/>
              </a:rPr>
              <a:t> or </a:t>
            </a:r>
            <a:r>
              <a:rPr lang="en-GB" b="1" dirty="0">
                <a:latin typeface="Tahoma" panose="020B0604030504040204" pitchFamily="34" charset="0"/>
                <a:ea typeface="Tahoma" panose="020B0604030504040204" pitchFamily="34" charset="0"/>
                <a:cs typeface="Tahoma" panose="020B0604030504040204" pitchFamily="34" charset="0"/>
              </a:rPr>
              <a:t>intrinsic</a:t>
            </a:r>
            <a:r>
              <a:rPr lang="en-GB" dirty="0">
                <a:latin typeface="Tahoma" panose="020B0604030504040204" pitchFamily="34" charset="0"/>
                <a:ea typeface="Tahoma" panose="020B0604030504040204" pitchFamily="34" charset="0"/>
                <a:cs typeface="Tahoma" panose="020B0604030504040204" pitchFamily="34" charset="0"/>
              </a:rPr>
              <a:t> origin. </a:t>
            </a:r>
          </a:p>
        </p:txBody>
      </p:sp>
    </p:spTree>
    <p:extLst>
      <p:ext uri="{BB962C8B-B14F-4D97-AF65-F5344CB8AC3E}">
        <p14:creationId xmlns:p14="http://schemas.microsoft.com/office/powerpoint/2010/main" val="1174077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523220"/>
          </a:xfrm>
          <a:prstGeom prst="rect">
            <a:avLst/>
          </a:prstGeom>
          <a:solidFill>
            <a:srgbClr val="FF7001"/>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fr-FR" sz="2800" b="1" cap="small" dirty="0">
                <a:latin typeface="Tahoma" panose="020B0604030504040204" pitchFamily="34" charset="0"/>
                <a:ea typeface="Tahoma" panose="020B0604030504040204" pitchFamily="34" charset="0"/>
                <a:cs typeface="Tahoma" panose="020B0604030504040204" pitchFamily="34" charset="0"/>
              </a:rPr>
              <a:t>First </a:t>
            </a:r>
            <a:r>
              <a:rPr lang="fr-FR" sz="2800" b="1" cap="small" dirty="0" err="1">
                <a:latin typeface="Tahoma" panose="020B0604030504040204" pitchFamily="34" charset="0"/>
                <a:ea typeface="Tahoma" panose="020B0604030504040204" pitchFamily="34" charset="0"/>
                <a:cs typeface="Tahoma" panose="020B0604030504040204" pitchFamily="34" charset="0"/>
              </a:rPr>
              <a:t>results</a:t>
            </a:r>
            <a:r>
              <a:rPr lang="fr-FR" sz="2800" b="1" cap="small" dirty="0">
                <a:latin typeface="Tahoma" panose="020B0604030504040204" pitchFamily="34" charset="0"/>
                <a:ea typeface="Tahoma" panose="020B0604030504040204" pitchFamily="34" charset="0"/>
                <a:cs typeface="Tahoma" panose="020B0604030504040204" pitchFamily="34" charset="0"/>
              </a:rPr>
              <a:t>  - habits</a:t>
            </a:r>
          </a:p>
        </p:txBody>
      </p:sp>
      <p:pic>
        <p:nvPicPr>
          <p:cNvPr id="3" name="Image 2">
            <a:hlinkClick r:id="rId3" action="ppaction://hlinksldjump"/>
            <a:extLst>
              <a:ext uri="{FF2B5EF4-FFF2-40B4-BE49-F238E27FC236}">
                <a16:creationId xmlns:a16="http://schemas.microsoft.com/office/drawing/2014/main" id="{A261043A-E617-CA46-BD79-5DFEB85BB7A9}"/>
              </a:ext>
            </a:extLst>
          </p:cNvPr>
          <p:cNvPicPr>
            <a:picLocks noChangeAspect="1"/>
          </p:cNvPicPr>
          <p:nvPr/>
        </p:nvPicPr>
        <p:blipFill>
          <a:blip r:embed="rId4"/>
          <a:stretch>
            <a:fillRect/>
          </a:stretch>
        </p:blipFill>
        <p:spPr>
          <a:xfrm>
            <a:off x="11115724" y="6064660"/>
            <a:ext cx="710586" cy="580827"/>
          </a:xfrm>
          <a:prstGeom prst="rect">
            <a:avLst/>
          </a:prstGeom>
        </p:spPr>
      </p:pic>
      <p:grpSp>
        <p:nvGrpSpPr>
          <p:cNvPr id="5" name="Groupe 4">
            <a:extLst>
              <a:ext uri="{FF2B5EF4-FFF2-40B4-BE49-F238E27FC236}">
                <a16:creationId xmlns:a16="http://schemas.microsoft.com/office/drawing/2014/main" id="{8E2FB606-809A-044E-B808-B592D838598D}"/>
              </a:ext>
            </a:extLst>
          </p:cNvPr>
          <p:cNvGrpSpPr/>
          <p:nvPr/>
        </p:nvGrpSpPr>
        <p:grpSpPr>
          <a:xfrm>
            <a:off x="335360" y="1737790"/>
            <a:ext cx="6532500" cy="3524763"/>
            <a:chOff x="1631504" y="2852936"/>
            <a:chExt cx="6532500" cy="3524763"/>
          </a:xfrm>
        </p:grpSpPr>
        <p:pic>
          <p:nvPicPr>
            <p:cNvPr id="8" name="Image 7">
              <a:extLst>
                <a:ext uri="{FF2B5EF4-FFF2-40B4-BE49-F238E27FC236}">
                  <a16:creationId xmlns:a16="http://schemas.microsoft.com/office/drawing/2014/main" id="{A18160BC-1671-2E46-9612-965916CD1E5B}"/>
                </a:ext>
              </a:extLst>
            </p:cNvPr>
            <p:cNvPicPr>
              <a:picLocks noChangeAspect="1"/>
            </p:cNvPicPr>
            <p:nvPr/>
          </p:nvPicPr>
          <p:blipFill>
            <a:blip r:embed="rId5"/>
            <a:stretch>
              <a:fillRect/>
            </a:stretch>
          </p:blipFill>
          <p:spPr>
            <a:xfrm>
              <a:off x="1631504" y="2852936"/>
              <a:ext cx="3240360" cy="1565444"/>
            </a:xfrm>
            <a:prstGeom prst="rect">
              <a:avLst/>
            </a:prstGeom>
          </p:spPr>
        </p:pic>
        <p:graphicFrame>
          <p:nvGraphicFramePr>
            <p:cNvPr id="13" name="Diagramme 12">
              <a:extLst>
                <a:ext uri="{FF2B5EF4-FFF2-40B4-BE49-F238E27FC236}">
                  <a16:creationId xmlns:a16="http://schemas.microsoft.com/office/drawing/2014/main" id="{D3AB8830-9ED7-CD4B-85B6-B7152F14F273}"/>
                </a:ext>
              </a:extLst>
            </p:cNvPr>
            <p:cNvGraphicFramePr/>
            <p:nvPr>
              <p:extLst>
                <p:ext uri="{D42A27DB-BD31-4B8C-83A1-F6EECF244321}">
                  <p14:modId xmlns:p14="http://schemas.microsoft.com/office/powerpoint/2010/main" val="3966638664"/>
                </p:ext>
              </p:extLst>
            </p:nvPr>
          </p:nvGraphicFramePr>
          <p:xfrm>
            <a:off x="3811972" y="3884390"/>
            <a:ext cx="4352032" cy="249330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8" name="Image 17">
              <a:extLst>
                <a:ext uri="{FF2B5EF4-FFF2-40B4-BE49-F238E27FC236}">
                  <a16:creationId xmlns:a16="http://schemas.microsoft.com/office/drawing/2014/main" id="{5C4B4970-1EC1-714B-A217-72E2C66B05F4}"/>
                </a:ext>
              </a:extLst>
            </p:cNvPr>
            <p:cNvPicPr>
              <a:picLocks noChangeAspect="1"/>
            </p:cNvPicPr>
            <p:nvPr/>
          </p:nvPicPr>
          <p:blipFill>
            <a:blip r:embed="rId11"/>
            <a:stretch>
              <a:fillRect/>
            </a:stretch>
          </p:blipFill>
          <p:spPr>
            <a:xfrm>
              <a:off x="3097077" y="4087262"/>
              <a:ext cx="2405983" cy="1362572"/>
            </a:xfrm>
            <a:prstGeom prst="rect">
              <a:avLst/>
            </a:prstGeom>
          </p:spPr>
        </p:pic>
        <p:sp>
          <p:nvSpPr>
            <p:cNvPr id="20" name="ZoneTexte 19">
              <a:hlinkClick r:id="rId12" action="ppaction://hlinksldjump"/>
              <a:extLst>
                <a:ext uri="{FF2B5EF4-FFF2-40B4-BE49-F238E27FC236}">
                  <a16:creationId xmlns:a16="http://schemas.microsoft.com/office/drawing/2014/main" id="{CE475AE4-30AD-4246-B9DA-D1C96BEF0AB3}"/>
                </a:ext>
              </a:extLst>
            </p:cNvPr>
            <p:cNvSpPr txBox="1"/>
            <p:nvPr/>
          </p:nvSpPr>
          <p:spPr>
            <a:xfrm>
              <a:off x="2040984" y="3158605"/>
              <a:ext cx="2421401" cy="954107"/>
            </a:xfrm>
            <a:prstGeom prst="rect">
              <a:avLst/>
            </a:prstGeom>
            <a:noFill/>
          </p:spPr>
          <p:txBody>
            <a:bodyPr wrap="square" rtlCol="0">
              <a:spAutoFit/>
            </a:bodyPr>
            <a:lstStyle/>
            <a:p>
              <a:pPr algn="ctr"/>
              <a:r>
                <a:rPr lang="en-GB" sz="2800" b="1" cap="small" dirty="0">
                  <a:latin typeface="Tahoma" panose="020B0604030504040204" pitchFamily="34" charset="0"/>
                  <a:ea typeface="Tahoma" panose="020B0604030504040204" pitchFamily="34" charset="0"/>
                  <a:cs typeface="Tahoma" panose="020B0604030504040204" pitchFamily="34" charset="0"/>
                </a:rPr>
                <a:t>EXTRINSIC</a:t>
              </a:r>
            </a:p>
            <a:p>
              <a:pPr algn="ctr"/>
              <a:r>
                <a:rPr lang="en-GB" sz="2800" b="1" cap="small" dirty="0">
                  <a:latin typeface="Tahoma" panose="020B0604030504040204" pitchFamily="34" charset="0"/>
                  <a:ea typeface="Tahoma" panose="020B0604030504040204" pitchFamily="34" charset="0"/>
                  <a:cs typeface="Tahoma" panose="020B0604030504040204" pitchFamily="34" charset="0"/>
                </a:rPr>
                <a:t>habits</a:t>
              </a:r>
            </a:p>
          </p:txBody>
        </p:sp>
      </p:grpSp>
      <p:pic>
        <p:nvPicPr>
          <p:cNvPr id="25" name="Image 24">
            <a:extLst>
              <a:ext uri="{FF2B5EF4-FFF2-40B4-BE49-F238E27FC236}">
                <a16:creationId xmlns:a16="http://schemas.microsoft.com/office/drawing/2014/main" id="{4E685B87-EC68-314A-BF56-170657E68887}"/>
              </a:ext>
            </a:extLst>
          </p:cNvPr>
          <p:cNvPicPr>
            <a:picLocks noChangeAspect="1"/>
          </p:cNvPicPr>
          <p:nvPr/>
        </p:nvPicPr>
        <p:blipFill>
          <a:blip r:embed="rId13"/>
          <a:stretch>
            <a:fillRect/>
          </a:stretch>
        </p:blipFill>
        <p:spPr>
          <a:xfrm>
            <a:off x="6671161" y="833582"/>
            <a:ext cx="5155149" cy="5403729"/>
          </a:xfrm>
          <a:prstGeom prst="rect">
            <a:avLst/>
          </a:prstGeom>
        </p:spPr>
      </p:pic>
      <p:sp>
        <p:nvSpPr>
          <p:cNvPr id="26" name="Rectangle 25">
            <a:extLst>
              <a:ext uri="{FF2B5EF4-FFF2-40B4-BE49-F238E27FC236}">
                <a16:creationId xmlns:a16="http://schemas.microsoft.com/office/drawing/2014/main" id="{1ACC9DBB-CB4D-9347-BB17-353E7C4B5C12}"/>
              </a:ext>
            </a:extLst>
          </p:cNvPr>
          <p:cNvSpPr/>
          <p:nvPr/>
        </p:nvSpPr>
        <p:spPr>
          <a:xfrm>
            <a:off x="7065009" y="1356802"/>
            <a:ext cx="4270614" cy="4275466"/>
          </a:xfrm>
          <a:prstGeom prst="rect">
            <a:avLst/>
          </a:prstGeom>
        </p:spPr>
        <p:txBody>
          <a:bodyPr wrap="square">
            <a:spAutoFit/>
          </a:bodyPr>
          <a:lstStyle/>
          <a:p>
            <a:pPr algn="justLow">
              <a:lnSpc>
                <a:spcPts val="3000"/>
              </a:lnSpc>
            </a:pPr>
            <a:r>
              <a:rPr lang="en-GB" dirty="0">
                <a:latin typeface="Tahoma" panose="020B0604030504040204" pitchFamily="34" charset="0"/>
                <a:ea typeface="Tahoma" panose="020B0604030504040204" pitchFamily="34" charset="0"/>
                <a:cs typeface="Tahoma" panose="020B0604030504040204" pitchFamily="34" charset="0"/>
              </a:rPr>
              <a:t>Extrinsic habits correspond to actions impressed upon the individual through </a:t>
            </a:r>
            <a:r>
              <a:rPr lang="en-GB" b="1" dirty="0">
                <a:latin typeface="Tahoma" panose="020B0604030504040204" pitchFamily="34" charset="0"/>
                <a:ea typeface="Tahoma" panose="020B0604030504040204" pitchFamily="34" charset="0"/>
                <a:cs typeface="Tahoma" panose="020B0604030504040204" pitchFamily="34" charset="0"/>
              </a:rPr>
              <a:t>external factors</a:t>
            </a:r>
            <a:r>
              <a:rPr lang="en-GB" dirty="0">
                <a:latin typeface="Tahoma" panose="020B0604030504040204" pitchFamily="34" charset="0"/>
                <a:ea typeface="Tahoma" panose="020B0604030504040204" pitchFamily="34" charset="0"/>
                <a:cs typeface="Tahoma" panose="020B0604030504040204" pitchFamily="34" charset="0"/>
              </a:rPr>
              <a:t>, such as education or collaborative practices. In our interviews, extrinsic habits could most often be rooted to:</a:t>
            </a:r>
          </a:p>
          <a:p>
            <a:pPr marL="285750" indent="-285750" algn="justLow">
              <a:lnSpc>
                <a:spcPts val="3000"/>
              </a:lnSpc>
              <a:buFont typeface="Arial" panose="020B0604020202020204" pitchFamily="34" charset="0"/>
              <a:buChar char="•"/>
            </a:pPr>
            <a:r>
              <a:rPr lang="en-GB" dirty="0">
                <a:latin typeface="Tahoma" panose="020B0604030504040204" pitchFamily="34" charset="0"/>
                <a:ea typeface="Tahoma" panose="020B0604030504040204" pitchFamily="34" charset="0"/>
                <a:cs typeface="Tahoma" panose="020B0604030504040204" pitchFamily="34" charset="0"/>
              </a:rPr>
              <a:t>the practices of one’s PhD director, irrelative of the age of the interviewee;</a:t>
            </a:r>
          </a:p>
          <a:p>
            <a:pPr marL="285750" indent="-285750" algn="justLow">
              <a:lnSpc>
                <a:spcPts val="3000"/>
              </a:lnSpc>
              <a:buFont typeface="Arial" panose="020B0604020202020204" pitchFamily="34" charset="0"/>
              <a:buChar char="•"/>
            </a:pPr>
            <a:r>
              <a:rPr lang="en-GB" dirty="0">
                <a:latin typeface="Tahoma" panose="020B0604030504040204" pitchFamily="34" charset="0"/>
                <a:ea typeface="Tahoma" panose="020B0604030504040204" pitchFamily="34" charset="0"/>
                <a:cs typeface="Tahoma" panose="020B0604030504040204" pitchFamily="34" charset="0"/>
              </a:rPr>
              <a:t>dominant practices in literature (notably textbooks).</a:t>
            </a:r>
          </a:p>
        </p:txBody>
      </p:sp>
      <p:pic>
        <p:nvPicPr>
          <p:cNvPr id="27" name="Image 26">
            <a:hlinkClick r:id="rId14" action="ppaction://hlinksldjump"/>
            <a:extLst>
              <a:ext uri="{FF2B5EF4-FFF2-40B4-BE49-F238E27FC236}">
                <a16:creationId xmlns:a16="http://schemas.microsoft.com/office/drawing/2014/main" id="{5D61AFE4-AA36-874B-858B-628B56BF38B7}"/>
              </a:ext>
            </a:extLst>
          </p:cNvPr>
          <p:cNvPicPr>
            <a:picLocks noChangeAspect="1"/>
          </p:cNvPicPr>
          <p:nvPr/>
        </p:nvPicPr>
        <p:blipFill>
          <a:blip r:embed="rId15"/>
          <a:stretch>
            <a:fillRect/>
          </a:stretch>
        </p:blipFill>
        <p:spPr>
          <a:xfrm rot="10800000">
            <a:off x="8092720" y="6064660"/>
            <a:ext cx="556372" cy="580827"/>
          </a:xfrm>
          <a:prstGeom prst="rect">
            <a:avLst/>
          </a:prstGeom>
        </p:spPr>
      </p:pic>
      <p:pic>
        <p:nvPicPr>
          <p:cNvPr id="28" name="Image 27">
            <a:hlinkClick r:id="rId12" action="ppaction://hlinksldjump"/>
            <a:extLst>
              <a:ext uri="{FF2B5EF4-FFF2-40B4-BE49-F238E27FC236}">
                <a16:creationId xmlns:a16="http://schemas.microsoft.com/office/drawing/2014/main" id="{30B79B64-76C0-C44D-9FF3-6242ECC07DDC}"/>
              </a:ext>
            </a:extLst>
          </p:cNvPr>
          <p:cNvPicPr>
            <a:picLocks noChangeAspect="1"/>
          </p:cNvPicPr>
          <p:nvPr/>
        </p:nvPicPr>
        <p:blipFill>
          <a:blip r:embed="rId15"/>
          <a:stretch>
            <a:fillRect/>
          </a:stretch>
        </p:blipFill>
        <p:spPr>
          <a:xfrm>
            <a:off x="490193" y="6064660"/>
            <a:ext cx="556372" cy="580827"/>
          </a:xfrm>
          <a:prstGeom prst="rect">
            <a:avLst/>
          </a:prstGeom>
        </p:spPr>
      </p:pic>
    </p:spTree>
    <p:extLst>
      <p:ext uri="{BB962C8B-B14F-4D97-AF65-F5344CB8AC3E}">
        <p14:creationId xmlns:p14="http://schemas.microsoft.com/office/powerpoint/2010/main" val="1702488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523220"/>
          </a:xfrm>
          <a:prstGeom prst="rect">
            <a:avLst/>
          </a:prstGeom>
          <a:solidFill>
            <a:srgbClr val="FF7001"/>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fr-FR" sz="2800" b="1" cap="small" dirty="0">
                <a:latin typeface="Tahoma" panose="020B0604030504040204" pitchFamily="34" charset="0"/>
                <a:ea typeface="Tahoma" panose="020B0604030504040204" pitchFamily="34" charset="0"/>
                <a:cs typeface="Tahoma" panose="020B0604030504040204" pitchFamily="34" charset="0"/>
              </a:rPr>
              <a:t>First </a:t>
            </a:r>
            <a:r>
              <a:rPr lang="fr-FR" sz="2800" b="1" cap="small" dirty="0" err="1">
                <a:latin typeface="Tahoma" panose="020B0604030504040204" pitchFamily="34" charset="0"/>
                <a:ea typeface="Tahoma" panose="020B0604030504040204" pitchFamily="34" charset="0"/>
                <a:cs typeface="Tahoma" panose="020B0604030504040204" pitchFamily="34" charset="0"/>
              </a:rPr>
              <a:t>results</a:t>
            </a:r>
            <a:r>
              <a:rPr lang="fr-FR" sz="2800" b="1" cap="small" dirty="0">
                <a:latin typeface="Tahoma" panose="020B0604030504040204" pitchFamily="34" charset="0"/>
                <a:ea typeface="Tahoma" panose="020B0604030504040204" pitchFamily="34" charset="0"/>
                <a:cs typeface="Tahoma" panose="020B0604030504040204" pitchFamily="34" charset="0"/>
              </a:rPr>
              <a:t>  - habits</a:t>
            </a:r>
          </a:p>
        </p:txBody>
      </p:sp>
      <p:pic>
        <p:nvPicPr>
          <p:cNvPr id="3" name="Image 2">
            <a:hlinkClick r:id="rId3" action="ppaction://hlinksldjump"/>
            <a:extLst>
              <a:ext uri="{FF2B5EF4-FFF2-40B4-BE49-F238E27FC236}">
                <a16:creationId xmlns:a16="http://schemas.microsoft.com/office/drawing/2014/main" id="{A261043A-E617-CA46-BD79-5DFEB85BB7A9}"/>
              </a:ext>
            </a:extLst>
          </p:cNvPr>
          <p:cNvPicPr>
            <a:picLocks noChangeAspect="1"/>
          </p:cNvPicPr>
          <p:nvPr/>
        </p:nvPicPr>
        <p:blipFill>
          <a:blip r:embed="rId4"/>
          <a:stretch>
            <a:fillRect/>
          </a:stretch>
        </p:blipFill>
        <p:spPr>
          <a:xfrm>
            <a:off x="11115724" y="6064660"/>
            <a:ext cx="710586" cy="580827"/>
          </a:xfrm>
          <a:prstGeom prst="rect">
            <a:avLst/>
          </a:prstGeom>
        </p:spPr>
      </p:pic>
      <p:grpSp>
        <p:nvGrpSpPr>
          <p:cNvPr id="2" name="Groupe 1">
            <a:extLst>
              <a:ext uri="{FF2B5EF4-FFF2-40B4-BE49-F238E27FC236}">
                <a16:creationId xmlns:a16="http://schemas.microsoft.com/office/drawing/2014/main" id="{E7258795-1C37-5E4F-A8A1-E5D28EF94855}"/>
              </a:ext>
            </a:extLst>
          </p:cNvPr>
          <p:cNvGrpSpPr/>
          <p:nvPr/>
        </p:nvGrpSpPr>
        <p:grpSpPr>
          <a:xfrm>
            <a:off x="5203870" y="1738800"/>
            <a:ext cx="6532500" cy="3524763"/>
            <a:chOff x="3811972" y="2852936"/>
            <a:chExt cx="6532500" cy="3524763"/>
          </a:xfrm>
        </p:grpSpPr>
        <p:pic>
          <p:nvPicPr>
            <p:cNvPr id="12" name="Image 11">
              <a:extLst>
                <a:ext uri="{FF2B5EF4-FFF2-40B4-BE49-F238E27FC236}">
                  <a16:creationId xmlns:a16="http://schemas.microsoft.com/office/drawing/2014/main" id="{B0A9F6C5-1C7F-644A-964F-7C95756D7578}"/>
                </a:ext>
              </a:extLst>
            </p:cNvPr>
            <p:cNvPicPr>
              <a:picLocks noChangeAspect="1"/>
            </p:cNvPicPr>
            <p:nvPr/>
          </p:nvPicPr>
          <p:blipFill>
            <a:blip r:embed="rId5"/>
            <a:stretch>
              <a:fillRect/>
            </a:stretch>
          </p:blipFill>
          <p:spPr>
            <a:xfrm>
              <a:off x="7104112" y="2852936"/>
              <a:ext cx="3240360" cy="1565444"/>
            </a:xfrm>
            <a:prstGeom prst="rect">
              <a:avLst/>
            </a:prstGeom>
          </p:spPr>
        </p:pic>
        <p:graphicFrame>
          <p:nvGraphicFramePr>
            <p:cNvPr id="13" name="Diagramme 12">
              <a:extLst>
                <a:ext uri="{FF2B5EF4-FFF2-40B4-BE49-F238E27FC236}">
                  <a16:creationId xmlns:a16="http://schemas.microsoft.com/office/drawing/2014/main" id="{D3AB8830-9ED7-CD4B-85B6-B7152F14F273}"/>
                </a:ext>
              </a:extLst>
            </p:cNvPr>
            <p:cNvGraphicFramePr/>
            <p:nvPr>
              <p:extLst>
                <p:ext uri="{D42A27DB-BD31-4B8C-83A1-F6EECF244321}">
                  <p14:modId xmlns:p14="http://schemas.microsoft.com/office/powerpoint/2010/main" val="2585810844"/>
                </p:ext>
              </p:extLst>
            </p:nvPr>
          </p:nvGraphicFramePr>
          <p:xfrm>
            <a:off x="3811972" y="3884390"/>
            <a:ext cx="4352032" cy="249330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9" name="Image 18">
              <a:extLst>
                <a:ext uri="{FF2B5EF4-FFF2-40B4-BE49-F238E27FC236}">
                  <a16:creationId xmlns:a16="http://schemas.microsoft.com/office/drawing/2014/main" id="{18D8F0D0-1E70-834C-98B4-BA844F2E4D46}"/>
                </a:ext>
              </a:extLst>
            </p:cNvPr>
            <p:cNvPicPr>
              <a:picLocks noChangeAspect="1"/>
            </p:cNvPicPr>
            <p:nvPr/>
          </p:nvPicPr>
          <p:blipFill>
            <a:blip r:embed="rId11"/>
            <a:stretch>
              <a:fillRect/>
            </a:stretch>
          </p:blipFill>
          <p:spPr>
            <a:xfrm flipH="1">
              <a:off x="6474910" y="4110826"/>
              <a:ext cx="2405983" cy="1362572"/>
            </a:xfrm>
            <a:prstGeom prst="rect">
              <a:avLst/>
            </a:prstGeom>
          </p:spPr>
        </p:pic>
        <p:sp>
          <p:nvSpPr>
            <p:cNvPr id="21" name="ZoneTexte 20">
              <a:hlinkClick r:id="rId12" action="ppaction://hlinksldjump"/>
              <a:extLst>
                <a:ext uri="{FF2B5EF4-FFF2-40B4-BE49-F238E27FC236}">
                  <a16:creationId xmlns:a16="http://schemas.microsoft.com/office/drawing/2014/main" id="{F2E41D2F-8DA9-F24B-862C-5394140365A8}"/>
                </a:ext>
              </a:extLst>
            </p:cNvPr>
            <p:cNvSpPr txBox="1"/>
            <p:nvPr/>
          </p:nvSpPr>
          <p:spPr>
            <a:xfrm>
              <a:off x="7513592" y="3158605"/>
              <a:ext cx="2421401" cy="954107"/>
            </a:xfrm>
            <a:prstGeom prst="rect">
              <a:avLst/>
            </a:prstGeom>
            <a:noFill/>
          </p:spPr>
          <p:txBody>
            <a:bodyPr wrap="square" rtlCol="0">
              <a:spAutoFit/>
            </a:bodyPr>
            <a:lstStyle/>
            <a:p>
              <a:pPr algn="ctr"/>
              <a:r>
                <a:rPr lang="en-GB" sz="2800" b="1" cap="small" dirty="0">
                  <a:latin typeface="Tahoma" panose="020B0604030504040204" pitchFamily="34" charset="0"/>
                  <a:ea typeface="Tahoma" panose="020B0604030504040204" pitchFamily="34" charset="0"/>
                  <a:cs typeface="Tahoma" panose="020B0604030504040204" pitchFamily="34" charset="0"/>
                </a:rPr>
                <a:t>INTRINSIC</a:t>
              </a:r>
            </a:p>
            <a:p>
              <a:pPr algn="ctr"/>
              <a:r>
                <a:rPr lang="en-GB" sz="2800" b="1" cap="small" dirty="0">
                  <a:latin typeface="Tahoma" panose="020B0604030504040204" pitchFamily="34" charset="0"/>
                  <a:ea typeface="Tahoma" panose="020B0604030504040204" pitchFamily="34" charset="0"/>
                  <a:cs typeface="Tahoma" panose="020B0604030504040204" pitchFamily="34" charset="0"/>
                </a:rPr>
                <a:t>habits</a:t>
              </a:r>
            </a:p>
          </p:txBody>
        </p:sp>
      </p:grpSp>
      <p:pic>
        <p:nvPicPr>
          <p:cNvPr id="22" name="Image 21">
            <a:hlinkClick r:id="rId12" action="ppaction://hlinksldjump"/>
            <a:extLst>
              <a:ext uri="{FF2B5EF4-FFF2-40B4-BE49-F238E27FC236}">
                <a16:creationId xmlns:a16="http://schemas.microsoft.com/office/drawing/2014/main" id="{1CEF659A-A902-264F-8AE8-386B290FCE5A}"/>
              </a:ext>
            </a:extLst>
          </p:cNvPr>
          <p:cNvPicPr>
            <a:picLocks noChangeAspect="1"/>
          </p:cNvPicPr>
          <p:nvPr/>
        </p:nvPicPr>
        <p:blipFill>
          <a:blip r:embed="rId13"/>
          <a:stretch>
            <a:fillRect/>
          </a:stretch>
        </p:blipFill>
        <p:spPr>
          <a:xfrm>
            <a:off x="490193" y="6064660"/>
            <a:ext cx="556372" cy="580827"/>
          </a:xfrm>
          <a:prstGeom prst="rect">
            <a:avLst/>
          </a:prstGeom>
        </p:spPr>
      </p:pic>
      <p:pic>
        <p:nvPicPr>
          <p:cNvPr id="17" name="Image 16">
            <a:extLst>
              <a:ext uri="{FF2B5EF4-FFF2-40B4-BE49-F238E27FC236}">
                <a16:creationId xmlns:a16="http://schemas.microsoft.com/office/drawing/2014/main" id="{4D07E548-9361-D44B-A90E-9F0171508BC2}"/>
              </a:ext>
            </a:extLst>
          </p:cNvPr>
          <p:cNvPicPr>
            <a:picLocks noChangeAspect="1"/>
          </p:cNvPicPr>
          <p:nvPr/>
        </p:nvPicPr>
        <p:blipFill>
          <a:blip r:embed="rId14"/>
          <a:stretch>
            <a:fillRect/>
          </a:stretch>
        </p:blipFill>
        <p:spPr>
          <a:xfrm>
            <a:off x="254654" y="798307"/>
            <a:ext cx="5155149" cy="5511013"/>
          </a:xfrm>
          <a:prstGeom prst="rect">
            <a:avLst/>
          </a:prstGeom>
        </p:spPr>
      </p:pic>
      <p:sp>
        <p:nvSpPr>
          <p:cNvPr id="25" name="Rectangle 24">
            <a:extLst>
              <a:ext uri="{FF2B5EF4-FFF2-40B4-BE49-F238E27FC236}">
                <a16:creationId xmlns:a16="http://schemas.microsoft.com/office/drawing/2014/main" id="{1DDA584F-B0FA-644B-8925-0C99469D24D0}"/>
              </a:ext>
            </a:extLst>
          </p:cNvPr>
          <p:cNvSpPr/>
          <p:nvPr/>
        </p:nvSpPr>
        <p:spPr>
          <a:xfrm>
            <a:off x="648502" y="1321527"/>
            <a:ext cx="4270614" cy="4275466"/>
          </a:xfrm>
          <a:prstGeom prst="rect">
            <a:avLst/>
          </a:prstGeom>
        </p:spPr>
        <p:txBody>
          <a:bodyPr wrap="square">
            <a:spAutoFit/>
          </a:bodyPr>
          <a:lstStyle/>
          <a:p>
            <a:pPr algn="justLow">
              <a:lnSpc>
                <a:spcPts val="3000"/>
              </a:lnSpc>
            </a:pPr>
            <a:r>
              <a:rPr lang="en-GB" dirty="0">
                <a:latin typeface="Tahoma" panose="020B0604030504040204" pitchFamily="34" charset="0"/>
                <a:ea typeface="Tahoma" panose="020B0604030504040204" pitchFamily="34" charset="0"/>
                <a:cs typeface="Tahoma" panose="020B0604030504040204" pitchFamily="34" charset="0"/>
              </a:rPr>
              <a:t>Intrinsic habits correspond to a reinforced disposition towards an action that </a:t>
            </a:r>
            <a:r>
              <a:rPr lang="en-GB" b="1" dirty="0">
                <a:latin typeface="Tahoma" panose="020B0604030504040204" pitchFamily="34" charset="0"/>
                <a:ea typeface="Tahoma" panose="020B0604030504040204" pitchFamily="34" charset="0"/>
                <a:cs typeface="Tahoma" panose="020B0604030504040204" pitchFamily="34" charset="0"/>
              </a:rPr>
              <a:t>has already been performed previously by the individual</a:t>
            </a:r>
            <a:r>
              <a:rPr lang="en-GB" dirty="0">
                <a:latin typeface="Tahoma" panose="020B0604030504040204" pitchFamily="34" charset="0"/>
                <a:ea typeface="Tahoma" panose="020B0604030504040204" pitchFamily="34" charset="0"/>
                <a:cs typeface="Tahoma" panose="020B0604030504040204" pitchFamily="34" charset="0"/>
              </a:rPr>
              <a:t>. One of the reasons a modeller chooses a model component is then that she has already used it before – which leads to a gain of time and expertise. </a:t>
            </a:r>
          </a:p>
          <a:p>
            <a:pPr algn="justLow">
              <a:lnSpc>
                <a:spcPts val="3000"/>
              </a:lnSpc>
            </a:pPr>
            <a:r>
              <a:rPr lang="en-GB" dirty="0">
                <a:latin typeface="Tahoma" panose="020B0604030504040204" pitchFamily="34" charset="0"/>
                <a:ea typeface="Tahoma" panose="020B0604030504040204" pitchFamily="34" charset="0"/>
                <a:cs typeface="Tahoma" panose="020B0604030504040204" pitchFamily="34" charset="0"/>
              </a:rPr>
              <a:t>A particularly flagrant aspect of our interviews is the </a:t>
            </a:r>
            <a:r>
              <a:rPr lang="en-GB" u="sng" dirty="0">
                <a:latin typeface="Tahoma" panose="020B0604030504040204" pitchFamily="34" charset="0"/>
                <a:ea typeface="Tahoma" panose="020B0604030504040204" pitchFamily="34" charset="0"/>
                <a:cs typeface="Tahoma" panose="020B0604030504040204" pitchFamily="34" charset="0"/>
              </a:rPr>
              <a:t>transformation from extrinsic to intrinsic modelling habits.</a:t>
            </a:r>
            <a:r>
              <a:rPr lang="en-GB" dirty="0">
                <a:latin typeface="Tahoma" panose="020B0604030504040204" pitchFamily="34" charset="0"/>
                <a:ea typeface="Tahoma" panose="020B0604030504040204" pitchFamily="34" charset="0"/>
                <a:cs typeface="Tahoma" panose="020B0604030504040204" pitchFamily="34" charset="0"/>
              </a:rPr>
              <a:t>  </a:t>
            </a:r>
          </a:p>
        </p:txBody>
      </p:sp>
      <p:pic>
        <p:nvPicPr>
          <p:cNvPr id="26" name="Image 25">
            <a:hlinkClick r:id="rId15" action="ppaction://hlinksldjump"/>
            <a:extLst>
              <a:ext uri="{FF2B5EF4-FFF2-40B4-BE49-F238E27FC236}">
                <a16:creationId xmlns:a16="http://schemas.microsoft.com/office/drawing/2014/main" id="{6A97C9C9-D826-2748-97A1-33A8A0A883D9}"/>
              </a:ext>
            </a:extLst>
          </p:cNvPr>
          <p:cNvPicPr>
            <a:picLocks noChangeAspect="1"/>
          </p:cNvPicPr>
          <p:nvPr/>
        </p:nvPicPr>
        <p:blipFill>
          <a:blip r:embed="rId16"/>
          <a:stretch>
            <a:fillRect/>
          </a:stretch>
        </p:blipFill>
        <p:spPr>
          <a:xfrm flipH="1">
            <a:off x="2480720" y="5561856"/>
            <a:ext cx="747464" cy="747464"/>
          </a:xfrm>
          <a:prstGeom prst="rect">
            <a:avLst/>
          </a:prstGeom>
          <a:noFill/>
        </p:spPr>
      </p:pic>
      <p:sp>
        <p:nvSpPr>
          <p:cNvPr id="7" name="Rectangle 6">
            <a:hlinkClick r:id="rId15" action="ppaction://hlinksldjump"/>
            <a:extLst>
              <a:ext uri="{FF2B5EF4-FFF2-40B4-BE49-F238E27FC236}">
                <a16:creationId xmlns:a16="http://schemas.microsoft.com/office/drawing/2014/main" id="{FBD0B55F-5E35-3248-A149-67A2E98F0D8B}"/>
              </a:ext>
            </a:extLst>
          </p:cNvPr>
          <p:cNvSpPr/>
          <p:nvPr/>
        </p:nvSpPr>
        <p:spPr>
          <a:xfrm>
            <a:off x="648502" y="4359263"/>
            <a:ext cx="4439386" cy="162357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39692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523220"/>
          </a:xfrm>
          <a:prstGeom prst="rect">
            <a:avLst/>
          </a:prstGeom>
          <a:solidFill>
            <a:srgbClr val="FF7001"/>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fr-FR" sz="2800" b="1" cap="small" dirty="0">
                <a:latin typeface="Tahoma" panose="020B0604030504040204" pitchFamily="34" charset="0"/>
                <a:ea typeface="Tahoma" panose="020B0604030504040204" pitchFamily="34" charset="0"/>
                <a:cs typeface="Tahoma" panose="020B0604030504040204" pitchFamily="34" charset="0"/>
              </a:rPr>
              <a:t>First </a:t>
            </a:r>
            <a:r>
              <a:rPr lang="fr-FR" sz="2800" b="1" cap="small" dirty="0" err="1">
                <a:latin typeface="Tahoma" panose="020B0604030504040204" pitchFamily="34" charset="0"/>
                <a:ea typeface="Tahoma" panose="020B0604030504040204" pitchFamily="34" charset="0"/>
                <a:cs typeface="Tahoma" panose="020B0604030504040204" pitchFamily="34" charset="0"/>
              </a:rPr>
              <a:t>results</a:t>
            </a:r>
            <a:r>
              <a:rPr lang="fr-FR" sz="2800" b="1" cap="small" dirty="0">
                <a:latin typeface="Tahoma" panose="020B0604030504040204" pitchFamily="34" charset="0"/>
                <a:ea typeface="Tahoma" panose="020B0604030504040204" pitchFamily="34" charset="0"/>
                <a:cs typeface="Tahoma" panose="020B0604030504040204" pitchFamily="34" charset="0"/>
              </a:rPr>
              <a:t>  - habits</a:t>
            </a:r>
          </a:p>
        </p:txBody>
      </p:sp>
      <p:pic>
        <p:nvPicPr>
          <p:cNvPr id="3" name="Image 2">
            <a:hlinkClick r:id="rId3" action="ppaction://hlinksldjump"/>
            <a:extLst>
              <a:ext uri="{FF2B5EF4-FFF2-40B4-BE49-F238E27FC236}">
                <a16:creationId xmlns:a16="http://schemas.microsoft.com/office/drawing/2014/main" id="{A261043A-E617-CA46-BD79-5DFEB85BB7A9}"/>
              </a:ext>
            </a:extLst>
          </p:cNvPr>
          <p:cNvPicPr>
            <a:picLocks noChangeAspect="1"/>
          </p:cNvPicPr>
          <p:nvPr/>
        </p:nvPicPr>
        <p:blipFill>
          <a:blip r:embed="rId4"/>
          <a:stretch>
            <a:fillRect/>
          </a:stretch>
        </p:blipFill>
        <p:spPr>
          <a:xfrm>
            <a:off x="11115724" y="6064660"/>
            <a:ext cx="710586" cy="580827"/>
          </a:xfrm>
          <a:prstGeom prst="rect">
            <a:avLst/>
          </a:prstGeom>
        </p:spPr>
      </p:pic>
      <p:grpSp>
        <p:nvGrpSpPr>
          <p:cNvPr id="2" name="Groupe 1">
            <a:extLst>
              <a:ext uri="{FF2B5EF4-FFF2-40B4-BE49-F238E27FC236}">
                <a16:creationId xmlns:a16="http://schemas.microsoft.com/office/drawing/2014/main" id="{BAA20171-E28A-4C48-B3CE-7EDA471F2160}"/>
              </a:ext>
            </a:extLst>
          </p:cNvPr>
          <p:cNvGrpSpPr/>
          <p:nvPr/>
        </p:nvGrpSpPr>
        <p:grpSpPr>
          <a:xfrm>
            <a:off x="389234" y="1287492"/>
            <a:ext cx="3240360" cy="1565444"/>
            <a:chOff x="1631504" y="2852936"/>
            <a:chExt cx="3240360" cy="1565444"/>
          </a:xfrm>
        </p:grpSpPr>
        <p:pic>
          <p:nvPicPr>
            <p:cNvPr id="8" name="Image 7">
              <a:extLst>
                <a:ext uri="{FF2B5EF4-FFF2-40B4-BE49-F238E27FC236}">
                  <a16:creationId xmlns:a16="http://schemas.microsoft.com/office/drawing/2014/main" id="{A18160BC-1671-2E46-9612-965916CD1E5B}"/>
                </a:ext>
              </a:extLst>
            </p:cNvPr>
            <p:cNvPicPr>
              <a:picLocks noChangeAspect="1"/>
            </p:cNvPicPr>
            <p:nvPr/>
          </p:nvPicPr>
          <p:blipFill>
            <a:blip r:embed="rId5"/>
            <a:stretch>
              <a:fillRect/>
            </a:stretch>
          </p:blipFill>
          <p:spPr>
            <a:xfrm>
              <a:off x="1631504" y="2852936"/>
              <a:ext cx="3240360" cy="1565444"/>
            </a:xfrm>
            <a:prstGeom prst="rect">
              <a:avLst/>
            </a:prstGeom>
          </p:spPr>
        </p:pic>
        <p:sp>
          <p:nvSpPr>
            <p:cNvPr id="20" name="ZoneTexte 19">
              <a:hlinkClick r:id="rId6" action="ppaction://hlinksldjump"/>
              <a:extLst>
                <a:ext uri="{FF2B5EF4-FFF2-40B4-BE49-F238E27FC236}">
                  <a16:creationId xmlns:a16="http://schemas.microsoft.com/office/drawing/2014/main" id="{CE475AE4-30AD-4246-B9DA-D1C96BEF0AB3}"/>
                </a:ext>
              </a:extLst>
            </p:cNvPr>
            <p:cNvSpPr txBox="1"/>
            <p:nvPr/>
          </p:nvSpPr>
          <p:spPr>
            <a:xfrm>
              <a:off x="2040984" y="3158605"/>
              <a:ext cx="2421401" cy="954107"/>
            </a:xfrm>
            <a:prstGeom prst="rect">
              <a:avLst/>
            </a:prstGeom>
            <a:noFill/>
          </p:spPr>
          <p:txBody>
            <a:bodyPr wrap="square" rtlCol="0">
              <a:spAutoFit/>
            </a:bodyPr>
            <a:lstStyle/>
            <a:p>
              <a:pPr algn="ctr"/>
              <a:r>
                <a:rPr lang="en-GB" sz="2800" b="1" cap="small" dirty="0">
                  <a:latin typeface="Tahoma" panose="020B0604030504040204" pitchFamily="34" charset="0"/>
                  <a:ea typeface="Tahoma" panose="020B0604030504040204" pitchFamily="34" charset="0"/>
                  <a:cs typeface="Tahoma" panose="020B0604030504040204" pitchFamily="34" charset="0"/>
                </a:rPr>
                <a:t>EXTRINSIC</a:t>
              </a:r>
            </a:p>
            <a:p>
              <a:pPr algn="ctr"/>
              <a:r>
                <a:rPr lang="en-GB" sz="2800" b="1" cap="small" dirty="0">
                  <a:latin typeface="Tahoma" panose="020B0604030504040204" pitchFamily="34" charset="0"/>
                  <a:ea typeface="Tahoma" panose="020B0604030504040204" pitchFamily="34" charset="0"/>
                  <a:cs typeface="Tahoma" panose="020B0604030504040204" pitchFamily="34" charset="0"/>
                </a:rPr>
                <a:t>habits</a:t>
              </a:r>
            </a:p>
          </p:txBody>
        </p:sp>
      </p:grpSp>
      <p:grpSp>
        <p:nvGrpSpPr>
          <p:cNvPr id="5" name="Groupe 4">
            <a:extLst>
              <a:ext uri="{FF2B5EF4-FFF2-40B4-BE49-F238E27FC236}">
                <a16:creationId xmlns:a16="http://schemas.microsoft.com/office/drawing/2014/main" id="{B595158A-C82C-F549-8749-5ECDD3336542}"/>
              </a:ext>
            </a:extLst>
          </p:cNvPr>
          <p:cNvGrpSpPr/>
          <p:nvPr/>
        </p:nvGrpSpPr>
        <p:grpSpPr>
          <a:xfrm>
            <a:off x="8528667" y="1287492"/>
            <a:ext cx="3240360" cy="1565444"/>
            <a:chOff x="7104112" y="2852936"/>
            <a:chExt cx="3240360" cy="1565444"/>
          </a:xfrm>
        </p:grpSpPr>
        <p:pic>
          <p:nvPicPr>
            <p:cNvPr id="12" name="Image 11">
              <a:extLst>
                <a:ext uri="{FF2B5EF4-FFF2-40B4-BE49-F238E27FC236}">
                  <a16:creationId xmlns:a16="http://schemas.microsoft.com/office/drawing/2014/main" id="{B0A9F6C5-1C7F-644A-964F-7C95756D7578}"/>
                </a:ext>
              </a:extLst>
            </p:cNvPr>
            <p:cNvPicPr>
              <a:picLocks noChangeAspect="1"/>
            </p:cNvPicPr>
            <p:nvPr/>
          </p:nvPicPr>
          <p:blipFill>
            <a:blip r:embed="rId5"/>
            <a:stretch>
              <a:fillRect/>
            </a:stretch>
          </p:blipFill>
          <p:spPr>
            <a:xfrm>
              <a:off x="7104112" y="2852936"/>
              <a:ext cx="3240360" cy="1565444"/>
            </a:xfrm>
            <a:prstGeom prst="rect">
              <a:avLst/>
            </a:prstGeom>
          </p:spPr>
        </p:pic>
        <p:sp>
          <p:nvSpPr>
            <p:cNvPr id="21" name="ZoneTexte 20">
              <a:hlinkClick r:id="rId6" action="ppaction://hlinksldjump"/>
              <a:extLst>
                <a:ext uri="{FF2B5EF4-FFF2-40B4-BE49-F238E27FC236}">
                  <a16:creationId xmlns:a16="http://schemas.microsoft.com/office/drawing/2014/main" id="{F2E41D2F-8DA9-F24B-862C-5394140365A8}"/>
                </a:ext>
              </a:extLst>
            </p:cNvPr>
            <p:cNvSpPr txBox="1"/>
            <p:nvPr/>
          </p:nvSpPr>
          <p:spPr>
            <a:xfrm>
              <a:off x="7513592" y="3158605"/>
              <a:ext cx="2421401" cy="954107"/>
            </a:xfrm>
            <a:prstGeom prst="rect">
              <a:avLst/>
            </a:prstGeom>
            <a:noFill/>
          </p:spPr>
          <p:txBody>
            <a:bodyPr wrap="square" rtlCol="0">
              <a:spAutoFit/>
            </a:bodyPr>
            <a:lstStyle/>
            <a:p>
              <a:pPr algn="ctr"/>
              <a:r>
                <a:rPr lang="en-GB" sz="2800" b="1" cap="small" dirty="0">
                  <a:latin typeface="Tahoma" panose="020B0604030504040204" pitchFamily="34" charset="0"/>
                  <a:ea typeface="Tahoma" panose="020B0604030504040204" pitchFamily="34" charset="0"/>
                  <a:cs typeface="Tahoma" panose="020B0604030504040204" pitchFamily="34" charset="0"/>
                </a:rPr>
                <a:t>INTRINSIC</a:t>
              </a:r>
            </a:p>
            <a:p>
              <a:pPr algn="ctr"/>
              <a:r>
                <a:rPr lang="en-GB" sz="2800" b="1" cap="small" dirty="0">
                  <a:latin typeface="Tahoma" panose="020B0604030504040204" pitchFamily="34" charset="0"/>
                  <a:ea typeface="Tahoma" panose="020B0604030504040204" pitchFamily="34" charset="0"/>
                  <a:cs typeface="Tahoma" panose="020B0604030504040204" pitchFamily="34" charset="0"/>
                </a:rPr>
                <a:t>habits</a:t>
              </a:r>
            </a:p>
          </p:txBody>
        </p:sp>
      </p:grpSp>
      <p:pic>
        <p:nvPicPr>
          <p:cNvPr id="11" name="Image 10">
            <a:extLst>
              <a:ext uri="{FF2B5EF4-FFF2-40B4-BE49-F238E27FC236}">
                <a16:creationId xmlns:a16="http://schemas.microsoft.com/office/drawing/2014/main" id="{3A0D1348-B93D-2B4F-AD63-453442E164E0}"/>
              </a:ext>
            </a:extLst>
          </p:cNvPr>
          <p:cNvPicPr>
            <a:picLocks noChangeAspect="1"/>
          </p:cNvPicPr>
          <p:nvPr/>
        </p:nvPicPr>
        <p:blipFill>
          <a:blip r:embed="rId7"/>
          <a:stretch>
            <a:fillRect/>
          </a:stretch>
        </p:blipFill>
        <p:spPr>
          <a:xfrm>
            <a:off x="3722965" y="1318886"/>
            <a:ext cx="4712330" cy="1502656"/>
          </a:xfrm>
          <a:prstGeom prst="rect">
            <a:avLst/>
          </a:prstGeom>
        </p:spPr>
      </p:pic>
      <p:pic>
        <p:nvPicPr>
          <p:cNvPr id="25" name="Image 24">
            <a:extLst>
              <a:ext uri="{FF2B5EF4-FFF2-40B4-BE49-F238E27FC236}">
                <a16:creationId xmlns:a16="http://schemas.microsoft.com/office/drawing/2014/main" id="{C4A13C7E-9F2F-A845-A602-F0A179D744B9}"/>
              </a:ext>
            </a:extLst>
          </p:cNvPr>
          <p:cNvPicPr>
            <a:picLocks noChangeAspect="1"/>
          </p:cNvPicPr>
          <p:nvPr/>
        </p:nvPicPr>
        <p:blipFill>
          <a:blip r:embed="rId8"/>
          <a:stretch>
            <a:fillRect/>
          </a:stretch>
        </p:blipFill>
        <p:spPr>
          <a:xfrm>
            <a:off x="147563" y="2866543"/>
            <a:ext cx="11968480" cy="3013693"/>
          </a:xfrm>
          <a:prstGeom prst="rect">
            <a:avLst/>
          </a:prstGeom>
        </p:spPr>
      </p:pic>
      <p:sp>
        <p:nvSpPr>
          <p:cNvPr id="26" name="Rectangle 25">
            <a:extLst>
              <a:ext uri="{FF2B5EF4-FFF2-40B4-BE49-F238E27FC236}">
                <a16:creationId xmlns:a16="http://schemas.microsoft.com/office/drawing/2014/main" id="{7399E251-59CD-DA4A-AED4-C0D9C896DC4E}"/>
              </a:ext>
            </a:extLst>
          </p:cNvPr>
          <p:cNvSpPr/>
          <p:nvPr/>
        </p:nvSpPr>
        <p:spPr>
          <a:xfrm>
            <a:off x="807398" y="3148475"/>
            <a:ext cx="10648811" cy="1967142"/>
          </a:xfrm>
          <a:prstGeom prst="rect">
            <a:avLst/>
          </a:prstGeom>
        </p:spPr>
        <p:txBody>
          <a:bodyPr wrap="square">
            <a:spAutoFit/>
          </a:bodyPr>
          <a:lstStyle/>
          <a:p>
            <a:pPr algn="justLow">
              <a:lnSpc>
                <a:spcPts val="3000"/>
              </a:lnSpc>
            </a:pPr>
            <a:r>
              <a:rPr lang="en-GB" dirty="0">
                <a:latin typeface="Tahoma" panose="020B0604030504040204" pitchFamily="34" charset="0"/>
                <a:ea typeface="Tahoma" panose="020B0604030504040204" pitchFamily="34" charset="0"/>
                <a:cs typeface="Tahoma" panose="020B0604030504040204" pitchFamily="34" charset="0"/>
              </a:rPr>
              <a:t>In all of our interviews, whenever we addressed the choice of a model component for which we had not found indications in the accompanying literature, its roots were to be found in an extrinsic habit, i.e. external to the modeller himself. </a:t>
            </a:r>
            <a:r>
              <a:rPr lang="en-GB" b="1" dirty="0">
                <a:latin typeface="Tahoma" panose="020B0604030504040204" pitchFamily="34" charset="0"/>
                <a:ea typeface="Tahoma" panose="020B0604030504040204" pitchFamily="34" charset="0"/>
                <a:cs typeface="Tahoma" panose="020B0604030504040204" pitchFamily="34" charset="0"/>
              </a:rPr>
              <a:t>This was also true in cases where the use of this component had triggered controversies</a:t>
            </a:r>
            <a:r>
              <a:rPr lang="en-GB" dirty="0">
                <a:latin typeface="Tahoma" panose="020B0604030504040204" pitchFamily="34" charset="0"/>
                <a:ea typeface="Tahoma" panose="020B0604030504040204" pitchFamily="34" charset="0"/>
                <a:cs typeface="Tahoma" panose="020B0604030504040204" pitchFamily="34" charset="0"/>
              </a:rPr>
              <a:t> in the discipline. This instilled action was then adopted by the modeller as an intrinsic habit, which he continued to engage in during his career.</a:t>
            </a:r>
          </a:p>
        </p:txBody>
      </p:sp>
      <p:pic>
        <p:nvPicPr>
          <p:cNvPr id="27" name="Image 26">
            <a:hlinkClick r:id="rId6" action="ppaction://hlinksldjump"/>
            <a:extLst>
              <a:ext uri="{FF2B5EF4-FFF2-40B4-BE49-F238E27FC236}">
                <a16:creationId xmlns:a16="http://schemas.microsoft.com/office/drawing/2014/main" id="{D2745D6E-59D5-1940-9563-724DDD09FF59}"/>
              </a:ext>
            </a:extLst>
          </p:cNvPr>
          <p:cNvPicPr>
            <a:picLocks noChangeAspect="1"/>
          </p:cNvPicPr>
          <p:nvPr/>
        </p:nvPicPr>
        <p:blipFill>
          <a:blip r:embed="rId9"/>
          <a:stretch>
            <a:fillRect/>
          </a:stretch>
        </p:blipFill>
        <p:spPr>
          <a:xfrm>
            <a:off x="490193" y="6064660"/>
            <a:ext cx="556372" cy="580827"/>
          </a:xfrm>
          <a:prstGeom prst="rect">
            <a:avLst/>
          </a:prstGeom>
        </p:spPr>
      </p:pic>
      <p:sp>
        <p:nvSpPr>
          <p:cNvPr id="14" name="ZoneTexte 13">
            <a:hlinkClick r:id="rId10" action="ppaction://hlinksldjump"/>
            <a:extLst>
              <a:ext uri="{FF2B5EF4-FFF2-40B4-BE49-F238E27FC236}">
                <a16:creationId xmlns:a16="http://schemas.microsoft.com/office/drawing/2014/main" id="{8D58F0E3-05EC-3E4C-94D1-418DC939C7B3}"/>
              </a:ext>
            </a:extLst>
          </p:cNvPr>
          <p:cNvSpPr txBox="1"/>
          <p:nvPr/>
        </p:nvSpPr>
        <p:spPr>
          <a:xfrm>
            <a:off x="2704680" y="5228652"/>
            <a:ext cx="3200370" cy="369332"/>
          </a:xfrm>
          <a:prstGeom prst="rect">
            <a:avLst/>
          </a:prstGeom>
          <a:noFill/>
        </p:spPr>
        <p:txBody>
          <a:bodyPr wrap="square" rtlCol="0">
            <a:spAutoFit/>
          </a:bodyPr>
          <a:lstStyle/>
          <a:p>
            <a:r>
              <a:rPr lang="en-GB" b="1" cap="small" dirty="0">
                <a:latin typeface="Tahoma" panose="020B0604030504040204" pitchFamily="34" charset="0"/>
                <a:ea typeface="Tahoma" panose="020B0604030504040204" pitchFamily="34" charset="0"/>
                <a:cs typeface="Tahoma" panose="020B0604030504040204" pitchFamily="34" charset="0"/>
              </a:rPr>
              <a:t>Why is this important?</a:t>
            </a:r>
          </a:p>
        </p:txBody>
      </p:sp>
      <p:pic>
        <p:nvPicPr>
          <p:cNvPr id="15" name="Image 14">
            <a:hlinkClick r:id="rId10" action="ppaction://hlinksldjump"/>
            <a:extLst>
              <a:ext uri="{FF2B5EF4-FFF2-40B4-BE49-F238E27FC236}">
                <a16:creationId xmlns:a16="http://schemas.microsoft.com/office/drawing/2014/main" id="{4BCDD55C-778A-9240-BF71-A7E03243C650}"/>
              </a:ext>
            </a:extLst>
          </p:cNvPr>
          <p:cNvPicPr>
            <a:picLocks noChangeAspect="1"/>
          </p:cNvPicPr>
          <p:nvPr/>
        </p:nvPicPr>
        <p:blipFill>
          <a:blip r:embed="rId11"/>
          <a:stretch>
            <a:fillRect/>
          </a:stretch>
        </p:blipFill>
        <p:spPr>
          <a:xfrm flipH="1">
            <a:off x="3515540" y="5582215"/>
            <a:ext cx="747464" cy="747464"/>
          </a:xfrm>
          <a:prstGeom prst="rect">
            <a:avLst/>
          </a:prstGeom>
        </p:spPr>
      </p:pic>
      <p:sp>
        <p:nvSpPr>
          <p:cNvPr id="28" name="ZoneTexte 27">
            <a:hlinkClick r:id="rId12" action="ppaction://hlinksldjump"/>
            <a:extLst>
              <a:ext uri="{FF2B5EF4-FFF2-40B4-BE49-F238E27FC236}">
                <a16:creationId xmlns:a16="http://schemas.microsoft.com/office/drawing/2014/main" id="{0CDF5E28-E8CC-614A-8B29-0A9713573FF6}"/>
              </a:ext>
            </a:extLst>
          </p:cNvPr>
          <p:cNvSpPr txBox="1"/>
          <p:nvPr/>
        </p:nvSpPr>
        <p:spPr>
          <a:xfrm>
            <a:off x="6615696" y="5212883"/>
            <a:ext cx="3200370" cy="369332"/>
          </a:xfrm>
          <a:prstGeom prst="rect">
            <a:avLst/>
          </a:prstGeom>
          <a:noFill/>
        </p:spPr>
        <p:txBody>
          <a:bodyPr wrap="square" rtlCol="0">
            <a:spAutoFit/>
          </a:bodyPr>
          <a:lstStyle/>
          <a:p>
            <a:r>
              <a:rPr lang="en-GB" b="1" cap="small" dirty="0">
                <a:latin typeface="Tahoma" panose="020B0604030504040204" pitchFamily="34" charset="0"/>
                <a:ea typeface="Tahoma" panose="020B0604030504040204" pitchFamily="34" charset="0"/>
                <a:cs typeface="Tahoma" panose="020B0604030504040204" pitchFamily="34" charset="0"/>
              </a:rPr>
              <a:t>Show me an example</a:t>
            </a:r>
          </a:p>
        </p:txBody>
      </p:sp>
      <p:pic>
        <p:nvPicPr>
          <p:cNvPr id="29" name="Image 28">
            <a:hlinkClick r:id="rId12" action="ppaction://hlinksldjump"/>
            <a:extLst>
              <a:ext uri="{FF2B5EF4-FFF2-40B4-BE49-F238E27FC236}">
                <a16:creationId xmlns:a16="http://schemas.microsoft.com/office/drawing/2014/main" id="{C35CD4DC-6744-4248-A3F3-DF1987B5249D}"/>
              </a:ext>
            </a:extLst>
          </p:cNvPr>
          <p:cNvPicPr>
            <a:picLocks noChangeAspect="1"/>
          </p:cNvPicPr>
          <p:nvPr/>
        </p:nvPicPr>
        <p:blipFill>
          <a:blip r:embed="rId11"/>
          <a:stretch>
            <a:fillRect/>
          </a:stretch>
        </p:blipFill>
        <p:spPr>
          <a:xfrm>
            <a:off x="7572827" y="5582215"/>
            <a:ext cx="747464" cy="747464"/>
          </a:xfrm>
          <a:prstGeom prst="rect">
            <a:avLst/>
          </a:prstGeom>
        </p:spPr>
      </p:pic>
    </p:spTree>
    <p:extLst>
      <p:ext uri="{BB962C8B-B14F-4D97-AF65-F5344CB8AC3E}">
        <p14:creationId xmlns:p14="http://schemas.microsoft.com/office/powerpoint/2010/main" val="1415059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523220"/>
          </a:xfrm>
          <a:prstGeom prst="rect">
            <a:avLst/>
          </a:prstGeom>
          <a:solidFill>
            <a:srgbClr val="FF7001"/>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fr-FR" sz="2800" b="1" cap="small" dirty="0">
                <a:latin typeface="Tahoma" panose="020B0604030504040204" pitchFamily="34" charset="0"/>
                <a:ea typeface="Tahoma" panose="020B0604030504040204" pitchFamily="34" charset="0"/>
                <a:cs typeface="Tahoma" panose="020B0604030504040204" pitchFamily="34" charset="0"/>
              </a:rPr>
              <a:t>First </a:t>
            </a:r>
            <a:r>
              <a:rPr lang="fr-FR" sz="2800" b="1" cap="small" dirty="0" err="1">
                <a:latin typeface="Tahoma" panose="020B0604030504040204" pitchFamily="34" charset="0"/>
                <a:ea typeface="Tahoma" panose="020B0604030504040204" pitchFamily="34" charset="0"/>
                <a:cs typeface="Tahoma" panose="020B0604030504040204" pitchFamily="34" charset="0"/>
              </a:rPr>
              <a:t>results</a:t>
            </a:r>
            <a:r>
              <a:rPr lang="fr-FR" sz="2800" b="1" cap="small" dirty="0">
                <a:latin typeface="Tahoma" panose="020B0604030504040204" pitchFamily="34" charset="0"/>
                <a:ea typeface="Tahoma" panose="020B0604030504040204" pitchFamily="34" charset="0"/>
                <a:cs typeface="Tahoma" panose="020B0604030504040204" pitchFamily="34" charset="0"/>
              </a:rPr>
              <a:t>  - habits</a:t>
            </a:r>
          </a:p>
        </p:txBody>
      </p:sp>
      <p:pic>
        <p:nvPicPr>
          <p:cNvPr id="3" name="Image 2">
            <a:hlinkClick r:id="rId3" action="ppaction://hlinksldjump"/>
            <a:extLst>
              <a:ext uri="{FF2B5EF4-FFF2-40B4-BE49-F238E27FC236}">
                <a16:creationId xmlns:a16="http://schemas.microsoft.com/office/drawing/2014/main" id="{A261043A-E617-CA46-BD79-5DFEB85BB7A9}"/>
              </a:ext>
            </a:extLst>
          </p:cNvPr>
          <p:cNvPicPr>
            <a:picLocks noChangeAspect="1"/>
          </p:cNvPicPr>
          <p:nvPr/>
        </p:nvPicPr>
        <p:blipFill>
          <a:blip r:embed="rId4"/>
          <a:stretch>
            <a:fillRect/>
          </a:stretch>
        </p:blipFill>
        <p:spPr>
          <a:xfrm>
            <a:off x="11115724" y="6064660"/>
            <a:ext cx="710586" cy="580827"/>
          </a:xfrm>
          <a:prstGeom prst="rect">
            <a:avLst/>
          </a:prstGeom>
        </p:spPr>
      </p:pic>
      <p:grpSp>
        <p:nvGrpSpPr>
          <p:cNvPr id="2" name="Groupe 1">
            <a:extLst>
              <a:ext uri="{FF2B5EF4-FFF2-40B4-BE49-F238E27FC236}">
                <a16:creationId xmlns:a16="http://schemas.microsoft.com/office/drawing/2014/main" id="{BAA20171-E28A-4C48-B3CE-7EDA471F2160}"/>
              </a:ext>
            </a:extLst>
          </p:cNvPr>
          <p:cNvGrpSpPr/>
          <p:nvPr/>
        </p:nvGrpSpPr>
        <p:grpSpPr>
          <a:xfrm>
            <a:off x="389234" y="1287492"/>
            <a:ext cx="3240360" cy="1565444"/>
            <a:chOff x="1631504" y="2852936"/>
            <a:chExt cx="3240360" cy="1565444"/>
          </a:xfrm>
        </p:grpSpPr>
        <p:pic>
          <p:nvPicPr>
            <p:cNvPr id="8" name="Image 7">
              <a:extLst>
                <a:ext uri="{FF2B5EF4-FFF2-40B4-BE49-F238E27FC236}">
                  <a16:creationId xmlns:a16="http://schemas.microsoft.com/office/drawing/2014/main" id="{A18160BC-1671-2E46-9612-965916CD1E5B}"/>
                </a:ext>
              </a:extLst>
            </p:cNvPr>
            <p:cNvPicPr>
              <a:picLocks noChangeAspect="1"/>
            </p:cNvPicPr>
            <p:nvPr/>
          </p:nvPicPr>
          <p:blipFill>
            <a:blip r:embed="rId5"/>
            <a:stretch>
              <a:fillRect/>
            </a:stretch>
          </p:blipFill>
          <p:spPr>
            <a:xfrm>
              <a:off x="1631504" y="2852936"/>
              <a:ext cx="3240360" cy="1565444"/>
            </a:xfrm>
            <a:prstGeom prst="rect">
              <a:avLst/>
            </a:prstGeom>
          </p:spPr>
        </p:pic>
        <p:sp>
          <p:nvSpPr>
            <p:cNvPr id="20" name="ZoneTexte 19">
              <a:hlinkClick r:id="rId6" action="ppaction://hlinksldjump"/>
              <a:extLst>
                <a:ext uri="{FF2B5EF4-FFF2-40B4-BE49-F238E27FC236}">
                  <a16:creationId xmlns:a16="http://schemas.microsoft.com/office/drawing/2014/main" id="{CE475AE4-30AD-4246-B9DA-D1C96BEF0AB3}"/>
                </a:ext>
              </a:extLst>
            </p:cNvPr>
            <p:cNvSpPr txBox="1"/>
            <p:nvPr/>
          </p:nvSpPr>
          <p:spPr>
            <a:xfrm>
              <a:off x="2040984" y="3158605"/>
              <a:ext cx="2421401" cy="954107"/>
            </a:xfrm>
            <a:prstGeom prst="rect">
              <a:avLst/>
            </a:prstGeom>
            <a:noFill/>
          </p:spPr>
          <p:txBody>
            <a:bodyPr wrap="square" rtlCol="0">
              <a:spAutoFit/>
            </a:bodyPr>
            <a:lstStyle/>
            <a:p>
              <a:pPr algn="ctr"/>
              <a:r>
                <a:rPr lang="en-GB" sz="2800" b="1" cap="small" dirty="0">
                  <a:latin typeface="Tahoma" panose="020B0604030504040204" pitchFamily="34" charset="0"/>
                  <a:ea typeface="Tahoma" panose="020B0604030504040204" pitchFamily="34" charset="0"/>
                  <a:cs typeface="Tahoma" panose="020B0604030504040204" pitchFamily="34" charset="0"/>
                </a:rPr>
                <a:t>EXTRINSIC</a:t>
              </a:r>
            </a:p>
            <a:p>
              <a:pPr algn="ctr"/>
              <a:r>
                <a:rPr lang="en-GB" sz="2800" b="1" cap="small" dirty="0">
                  <a:latin typeface="Tahoma" panose="020B0604030504040204" pitchFamily="34" charset="0"/>
                  <a:ea typeface="Tahoma" panose="020B0604030504040204" pitchFamily="34" charset="0"/>
                  <a:cs typeface="Tahoma" panose="020B0604030504040204" pitchFamily="34" charset="0"/>
                </a:rPr>
                <a:t>habits</a:t>
              </a:r>
            </a:p>
          </p:txBody>
        </p:sp>
      </p:grpSp>
      <p:grpSp>
        <p:nvGrpSpPr>
          <p:cNvPr id="5" name="Groupe 4">
            <a:extLst>
              <a:ext uri="{FF2B5EF4-FFF2-40B4-BE49-F238E27FC236}">
                <a16:creationId xmlns:a16="http://schemas.microsoft.com/office/drawing/2014/main" id="{B595158A-C82C-F549-8749-5ECDD3336542}"/>
              </a:ext>
            </a:extLst>
          </p:cNvPr>
          <p:cNvGrpSpPr/>
          <p:nvPr/>
        </p:nvGrpSpPr>
        <p:grpSpPr>
          <a:xfrm>
            <a:off x="8528667" y="1287492"/>
            <a:ext cx="3240360" cy="1565444"/>
            <a:chOff x="7104112" y="2852936"/>
            <a:chExt cx="3240360" cy="1565444"/>
          </a:xfrm>
        </p:grpSpPr>
        <p:pic>
          <p:nvPicPr>
            <p:cNvPr id="12" name="Image 11">
              <a:extLst>
                <a:ext uri="{FF2B5EF4-FFF2-40B4-BE49-F238E27FC236}">
                  <a16:creationId xmlns:a16="http://schemas.microsoft.com/office/drawing/2014/main" id="{B0A9F6C5-1C7F-644A-964F-7C95756D7578}"/>
                </a:ext>
              </a:extLst>
            </p:cNvPr>
            <p:cNvPicPr>
              <a:picLocks noChangeAspect="1"/>
            </p:cNvPicPr>
            <p:nvPr/>
          </p:nvPicPr>
          <p:blipFill>
            <a:blip r:embed="rId5"/>
            <a:stretch>
              <a:fillRect/>
            </a:stretch>
          </p:blipFill>
          <p:spPr>
            <a:xfrm>
              <a:off x="7104112" y="2852936"/>
              <a:ext cx="3240360" cy="1565444"/>
            </a:xfrm>
            <a:prstGeom prst="rect">
              <a:avLst/>
            </a:prstGeom>
          </p:spPr>
        </p:pic>
        <p:sp>
          <p:nvSpPr>
            <p:cNvPr id="21" name="ZoneTexte 20">
              <a:hlinkClick r:id="rId6" action="ppaction://hlinksldjump"/>
              <a:extLst>
                <a:ext uri="{FF2B5EF4-FFF2-40B4-BE49-F238E27FC236}">
                  <a16:creationId xmlns:a16="http://schemas.microsoft.com/office/drawing/2014/main" id="{F2E41D2F-8DA9-F24B-862C-5394140365A8}"/>
                </a:ext>
              </a:extLst>
            </p:cNvPr>
            <p:cNvSpPr txBox="1"/>
            <p:nvPr/>
          </p:nvSpPr>
          <p:spPr>
            <a:xfrm>
              <a:off x="7513592" y="3158605"/>
              <a:ext cx="2421401" cy="954107"/>
            </a:xfrm>
            <a:prstGeom prst="rect">
              <a:avLst/>
            </a:prstGeom>
            <a:noFill/>
          </p:spPr>
          <p:txBody>
            <a:bodyPr wrap="square" rtlCol="0">
              <a:spAutoFit/>
            </a:bodyPr>
            <a:lstStyle/>
            <a:p>
              <a:pPr algn="ctr"/>
              <a:r>
                <a:rPr lang="en-GB" sz="2800" b="1" cap="small" dirty="0">
                  <a:latin typeface="Tahoma" panose="020B0604030504040204" pitchFamily="34" charset="0"/>
                  <a:ea typeface="Tahoma" panose="020B0604030504040204" pitchFamily="34" charset="0"/>
                  <a:cs typeface="Tahoma" panose="020B0604030504040204" pitchFamily="34" charset="0"/>
                </a:rPr>
                <a:t>INTRINSIC</a:t>
              </a:r>
            </a:p>
            <a:p>
              <a:pPr algn="ctr"/>
              <a:r>
                <a:rPr lang="en-GB" sz="2800" b="1" cap="small" dirty="0">
                  <a:latin typeface="Tahoma" panose="020B0604030504040204" pitchFamily="34" charset="0"/>
                  <a:ea typeface="Tahoma" panose="020B0604030504040204" pitchFamily="34" charset="0"/>
                  <a:cs typeface="Tahoma" panose="020B0604030504040204" pitchFamily="34" charset="0"/>
                </a:rPr>
                <a:t>habits</a:t>
              </a:r>
            </a:p>
          </p:txBody>
        </p:sp>
      </p:grpSp>
      <p:pic>
        <p:nvPicPr>
          <p:cNvPr id="11" name="Image 10">
            <a:extLst>
              <a:ext uri="{FF2B5EF4-FFF2-40B4-BE49-F238E27FC236}">
                <a16:creationId xmlns:a16="http://schemas.microsoft.com/office/drawing/2014/main" id="{3A0D1348-B93D-2B4F-AD63-453442E164E0}"/>
              </a:ext>
            </a:extLst>
          </p:cNvPr>
          <p:cNvPicPr>
            <a:picLocks noChangeAspect="1"/>
          </p:cNvPicPr>
          <p:nvPr/>
        </p:nvPicPr>
        <p:blipFill>
          <a:blip r:embed="rId7"/>
          <a:stretch>
            <a:fillRect/>
          </a:stretch>
        </p:blipFill>
        <p:spPr>
          <a:xfrm>
            <a:off x="3722965" y="1318886"/>
            <a:ext cx="4712330" cy="1502656"/>
          </a:xfrm>
          <a:prstGeom prst="rect">
            <a:avLst/>
          </a:prstGeom>
        </p:spPr>
      </p:pic>
      <p:pic>
        <p:nvPicPr>
          <p:cNvPr id="25" name="Image 24">
            <a:extLst>
              <a:ext uri="{FF2B5EF4-FFF2-40B4-BE49-F238E27FC236}">
                <a16:creationId xmlns:a16="http://schemas.microsoft.com/office/drawing/2014/main" id="{C4A13C7E-9F2F-A845-A602-F0A179D744B9}"/>
              </a:ext>
            </a:extLst>
          </p:cNvPr>
          <p:cNvPicPr>
            <a:picLocks noChangeAspect="1"/>
          </p:cNvPicPr>
          <p:nvPr/>
        </p:nvPicPr>
        <p:blipFill>
          <a:blip r:embed="rId8"/>
          <a:stretch>
            <a:fillRect/>
          </a:stretch>
        </p:blipFill>
        <p:spPr>
          <a:xfrm>
            <a:off x="147563" y="2866543"/>
            <a:ext cx="11968480" cy="3013693"/>
          </a:xfrm>
          <a:prstGeom prst="rect">
            <a:avLst/>
          </a:prstGeom>
        </p:spPr>
      </p:pic>
      <p:sp>
        <p:nvSpPr>
          <p:cNvPr id="26" name="Rectangle 25">
            <a:extLst>
              <a:ext uri="{FF2B5EF4-FFF2-40B4-BE49-F238E27FC236}">
                <a16:creationId xmlns:a16="http://schemas.microsoft.com/office/drawing/2014/main" id="{7399E251-59CD-DA4A-AED4-C0D9C896DC4E}"/>
              </a:ext>
            </a:extLst>
          </p:cNvPr>
          <p:cNvSpPr/>
          <p:nvPr/>
        </p:nvSpPr>
        <p:spPr>
          <a:xfrm>
            <a:off x="850628" y="3494557"/>
            <a:ext cx="10648811" cy="1967142"/>
          </a:xfrm>
          <a:prstGeom prst="rect">
            <a:avLst/>
          </a:prstGeom>
        </p:spPr>
        <p:txBody>
          <a:bodyPr wrap="square">
            <a:spAutoFit/>
          </a:bodyPr>
          <a:lstStyle/>
          <a:p>
            <a:pPr algn="justLow">
              <a:lnSpc>
                <a:spcPts val="3000"/>
              </a:lnSpc>
            </a:pPr>
            <a:r>
              <a:rPr lang="en-GB" dirty="0">
                <a:latin typeface="Tahoma" panose="020B0604030504040204" pitchFamily="34" charset="0"/>
                <a:ea typeface="Tahoma" panose="020B0604030504040204" pitchFamily="34" charset="0"/>
                <a:cs typeface="Tahoma" panose="020B0604030504040204" pitchFamily="34" charset="0"/>
              </a:rPr>
              <a:t>Because this process is predominantly implicit. While often becoming explicit when adopting a self-reflective position, it is not usually dealt with under this form by the scientific community. </a:t>
            </a:r>
          </a:p>
          <a:p>
            <a:pPr algn="justLow">
              <a:lnSpc>
                <a:spcPts val="3000"/>
              </a:lnSpc>
            </a:pPr>
            <a:r>
              <a:rPr lang="en-GB" dirty="0">
                <a:latin typeface="Tahoma" panose="020B0604030504040204" pitchFamily="34" charset="0"/>
                <a:ea typeface="Tahoma" panose="020B0604030504040204" pitchFamily="34" charset="0"/>
                <a:cs typeface="Tahoma" panose="020B0604030504040204" pitchFamily="34" charset="0"/>
              </a:rPr>
              <a:t>Making habits explicit enables to reflect on them and investigate the (possibly very pertinent) reasons why we continue to perpetuate them. At the beginning of the 20th century, sociologist Pierre Durkheim stated that habits are “the real forces that govern us”. We better unveil them. </a:t>
            </a:r>
          </a:p>
        </p:txBody>
      </p:sp>
      <p:pic>
        <p:nvPicPr>
          <p:cNvPr id="27" name="Image 26">
            <a:hlinkClick r:id="rId9" action="ppaction://hlinksldjump"/>
            <a:extLst>
              <a:ext uri="{FF2B5EF4-FFF2-40B4-BE49-F238E27FC236}">
                <a16:creationId xmlns:a16="http://schemas.microsoft.com/office/drawing/2014/main" id="{D2745D6E-59D5-1940-9563-724DDD09FF59}"/>
              </a:ext>
            </a:extLst>
          </p:cNvPr>
          <p:cNvPicPr>
            <a:picLocks noChangeAspect="1"/>
          </p:cNvPicPr>
          <p:nvPr/>
        </p:nvPicPr>
        <p:blipFill>
          <a:blip r:embed="rId10"/>
          <a:stretch>
            <a:fillRect/>
          </a:stretch>
        </p:blipFill>
        <p:spPr>
          <a:xfrm>
            <a:off x="490193" y="6064660"/>
            <a:ext cx="556372" cy="580827"/>
          </a:xfrm>
          <a:prstGeom prst="rect">
            <a:avLst/>
          </a:prstGeom>
        </p:spPr>
      </p:pic>
      <p:sp>
        <p:nvSpPr>
          <p:cNvPr id="14" name="ZoneTexte 13">
            <a:extLst>
              <a:ext uri="{FF2B5EF4-FFF2-40B4-BE49-F238E27FC236}">
                <a16:creationId xmlns:a16="http://schemas.microsoft.com/office/drawing/2014/main" id="{8D58F0E3-05EC-3E4C-94D1-418DC939C7B3}"/>
              </a:ext>
            </a:extLst>
          </p:cNvPr>
          <p:cNvSpPr txBox="1"/>
          <p:nvPr/>
        </p:nvSpPr>
        <p:spPr>
          <a:xfrm>
            <a:off x="807398" y="3204745"/>
            <a:ext cx="3200370" cy="369332"/>
          </a:xfrm>
          <a:prstGeom prst="rect">
            <a:avLst/>
          </a:prstGeom>
          <a:noFill/>
        </p:spPr>
        <p:txBody>
          <a:bodyPr wrap="square" rtlCol="0">
            <a:spAutoFit/>
          </a:bodyPr>
          <a:lstStyle/>
          <a:p>
            <a:r>
              <a:rPr lang="en-GB" b="1" cap="small" dirty="0">
                <a:latin typeface="Tahoma" panose="020B0604030504040204" pitchFamily="34" charset="0"/>
                <a:ea typeface="Tahoma" panose="020B0604030504040204" pitchFamily="34" charset="0"/>
                <a:cs typeface="Tahoma" panose="020B0604030504040204" pitchFamily="34" charset="0"/>
              </a:rPr>
              <a:t>Why is this important?</a:t>
            </a:r>
          </a:p>
        </p:txBody>
      </p:sp>
    </p:spTree>
    <p:extLst>
      <p:ext uri="{BB962C8B-B14F-4D97-AF65-F5344CB8AC3E}">
        <p14:creationId xmlns:p14="http://schemas.microsoft.com/office/powerpoint/2010/main" val="3203647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523220"/>
          </a:xfrm>
          <a:prstGeom prst="rect">
            <a:avLst/>
          </a:prstGeom>
          <a:solidFill>
            <a:srgbClr val="FF7001"/>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fr-FR" sz="2800" b="1" cap="small" dirty="0">
                <a:latin typeface="Tahoma" panose="020B0604030504040204" pitchFamily="34" charset="0"/>
                <a:ea typeface="Tahoma" panose="020B0604030504040204" pitchFamily="34" charset="0"/>
                <a:cs typeface="Tahoma" panose="020B0604030504040204" pitchFamily="34" charset="0"/>
              </a:rPr>
              <a:t>First </a:t>
            </a:r>
            <a:r>
              <a:rPr lang="fr-FR" sz="2800" b="1" cap="small" dirty="0" err="1">
                <a:latin typeface="Tahoma" panose="020B0604030504040204" pitchFamily="34" charset="0"/>
                <a:ea typeface="Tahoma" panose="020B0604030504040204" pitchFamily="34" charset="0"/>
                <a:cs typeface="Tahoma" panose="020B0604030504040204" pitchFamily="34" charset="0"/>
              </a:rPr>
              <a:t>results</a:t>
            </a:r>
            <a:r>
              <a:rPr lang="fr-FR" sz="2800" b="1" cap="small" dirty="0">
                <a:latin typeface="Tahoma" panose="020B0604030504040204" pitchFamily="34" charset="0"/>
                <a:ea typeface="Tahoma" panose="020B0604030504040204" pitchFamily="34" charset="0"/>
                <a:cs typeface="Tahoma" panose="020B0604030504040204" pitchFamily="34" charset="0"/>
              </a:rPr>
              <a:t>  - habits</a:t>
            </a:r>
          </a:p>
        </p:txBody>
      </p:sp>
      <p:pic>
        <p:nvPicPr>
          <p:cNvPr id="3" name="Image 2">
            <a:hlinkClick r:id="rId3" action="ppaction://hlinksldjump"/>
            <a:extLst>
              <a:ext uri="{FF2B5EF4-FFF2-40B4-BE49-F238E27FC236}">
                <a16:creationId xmlns:a16="http://schemas.microsoft.com/office/drawing/2014/main" id="{A261043A-E617-CA46-BD79-5DFEB85BB7A9}"/>
              </a:ext>
            </a:extLst>
          </p:cNvPr>
          <p:cNvPicPr>
            <a:picLocks noChangeAspect="1"/>
          </p:cNvPicPr>
          <p:nvPr/>
        </p:nvPicPr>
        <p:blipFill>
          <a:blip r:embed="rId4"/>
          <a:stretch>
            <a:fillRect/>
          </a:stretch>
        </p:blipFill>
        <p:spPr>
          <a:xfrm>
            <a:off x="11115724" y="6064660"/>
            <a:ext cx="710586" cy="580827"/>
          </a:xfrm>
          <a:prstGeom prst="rect">
            <a:avLst/>
          </a:prstGeom>
        </p:spPr>
      </p:pic>
      <p:grpSp>
        <p:nvGrpSpPr>
          <p:cNvPr id="2" name="Groupe 1">
            <a:extLst>
              <a:ext uri="{FF2B5EF4-FFF2-40B4-BE49-F238E27FC236}">
                <a16:creationId xmlns:a16="http://schemas.microsoft.com/office/drawing/2014/main" id="{BAA20171-E28A-4C48-B3CE-7EDA471F2160}"/>
              </a:ext>
            </a:extLst>
          </p:cNvPr>
          <p:cNvGrpSpPr/>
          <p:nvPr/>
        </p:nvGrpSpPr>
        <p:grpSpPr>
          <a:xfrm>
            <a:off x="389234" y="1287492"/>
            <a:ext cx="3240360" cy="1565444"/>
            <a:chOff x="1631504" y="2852936"/>
            <a:chExt cx="3240360" cy="1565444"/>
          </a:xfrm>
        </p:grpSpPr>
        <p:pic>
          <p:nvPicPr>
            <p:cNvPr id="8" name="Image 7">
              <a:extLst>
                <a:ext uri="{FF2B5EF4-FFF2-40B4-BE49-F238E27FC236}">
                  <a16:creationId xmlns:a16="http://schemas.microsoft.com/office/drawing/2014/main" id="{A18160BC-1671-2E46-9612-965916CD1E5B}"/>
                </a:ext>
              </a:extLst>
            </p:cNvPr>
            <p:cNvPicPr>
              <a:picLocks noChangeAspect="1"/>
            </p:cNvPicPr>
            <p:nvPr/>
          </p:nvPicPr>
          <p:blipFill>
            <a:blip r:embed="rId5"/>
            <a:stretch>
              <a:fillRect/>
            </a:stretch>
          </p:blipFill>
          <p:spPr>
            <a:xfrm>
              <a:off x="1631504" y="2852936"/>
              <a:ext cx="3240360" cy="1565444"/>
            </a:xfrm>
            <a:prstGeom prst="rect">
              <a:avLst/>
            </a:prstGeom>
          </p:spPr>
        </p:pic>
        <p:sp>
          <p:nvSpPr>
            <p:cNvPr id="20" name="ZoneTexte 19">
              <a:hlinkClick r:id="rId6" action="ppaction://hlinksldjump"/>
              <a:extLst>
                <a:ext uri="{FF2B5EF4-FFF2-40B4-BE49-F238E27FC236}">
                  <a16:creationId xmlns:a16="http://schemas.microsoft.com/office/drawing/2014/main" id="{CE475AE4-30AD-4246-B9DA-D1C96BEF0AB3}"/>
                </a:ext>
              </a:extLst>
            </p:cNvPr>
            <p:cNvSpPr txBox="1"/>
            <p:nvPr/>
          </p:nvSpPr>
          <p:spPr>
            <a:xfrm>
              <a:off x="2040984" y="3158605"/>
              <a:ext cx="2421401" cy="954107"/>
            </a:xfrm>
            <a:prstGeom prst="rect">
              <a:avLst/>
            </a:prstGeom>
            <a:noFill/>
          </p:spPr>
          <p:txBody>
            <a:bodyPr wrap="square" rtlCol="0">
              <a:spAutoFit/>
            </a:bodyPr>
            <a:lstStyle/>
            <a:p>
              <a:pPr algn="ctr"/>
              <a:r>
                <a:rPr lang="en-GB" sz="2800" b="1" cap="small" dirty="0">
                  <a:latin typeface="Tahoma" panose="020B0604030504040204" pitchFamily="34" charset="0"/>
                  <a:ea typeface="Tahoma" panose="020B0604030504040204" pitchFamily="34" charset="0"/>
                  <a:cs typeface="Tahoma" panose="020B0604030504040204" pitchFamily="34" charset="0"/>
                </a:rPr>
                <a:t>EXTRINSIC</a:t>
              </a:r>
            </a:p>
            <a:p>
              <a:pPr algn="ctr"/>
              <a:r>
                <a:rPr lang="en-GB" sz="2800" b="1" cap="small" dirty="0">
                  <a:latin typeface="Tahoma" panose="020B0604030504040204" pitchFamily="34" charset="0"/>
                  <a:ea typeface="Tahoma" panose="020B0604030504040204" pitchFamily="34" charset="0"/>
                  <a:cs typeface="Tahoma" panose="020B0604030504040204" pitchFamily="34" charset="0"/>
                </a:rPr>
                <a:t>habits</a:t>
              </a:r>
            </a:p>
          </p:txBody>
        </p:sp>
      </p:grpSp>
      <p:grpSp>
        <p:nvGrpSpPr>
          <p:cNvPr id="5" name="Groupe 4">
            <a:extLst>
              <a:ext uri="{FF2B5EF4-FFF2-40B4-BE49-F238E27FC236}">
                <a16:creationId xmlns:a16="http://schemas.microsoft.com/office/drawing/2014/main" id="{B595158A-C82C-F549-8749-5ECDD3336542}"/>
              </a:ext>
            </a:extLst>
          </p:cNvPr>
          <p:cNvGrpSpPr/>
          <p:nvPr/>
        </p:nvGrpSpPr>
        <p:grpSpPr>
          <a:xfrm>
            <a:off x="8528667" y="1287492"/>
            <a:ext cx="3240360" cy="1565444"/>
            <a:chOff x="7104112" y="2852936"/>
            <a:chExt cx="3240360" cy="1565444"/>
          </a:xfrm>
        </p:grpSpPr>
        <p:pic>
          <p:nvPicPr>
            <p:cNvPr id="12" name="Image 11">
              <a:extLst>
                <a:ext uri="{FF2B5EF4-FFF2-40B4-BE49-F238E27FC236}">
                  <a16:creationId xmlns:a16="http://schemas.microsoft.com/office/drawing/2014/main" id="{B0A9F6C5-1C7F-644A-964F-7C95756D7578}"/>
                </a:ext>
              </a:extLst>
            </p:cNvPr>
            <p:cNvPicPr>
              <a:picLocks noChangeAspect="1"/>
            </p:cNvPicPr>
            <p:nvPr/>
          </p:nvPicPr>
          <p:blipFill>
            <a:blip r:embed="rId5"/>
            <a:stretch>
              <a:fillRect/>
            </a:stretch>
          </p:blipFill>
          <p:spPr>
            <a:xfrm>
              <a:off x="7104112" y="2852936"/>
              <a:ext cx="3240360" cy="1565444"/>
            </a:xfrm>
            <a:prstGeom prst="rect">
              <a:avLst/>
            </a:prstGeom>
          </p:spPr>
        </p:pic>
        <p:sp>
          <p:nvSpPr>
            <p:cNvPr id="21" name="ZoneTexte 20">
              <a:hlinkClick r:id="rId6" action="ppaction://hlinksldjump"/>
              <a:extLst>
                <a:ext uri="{FF2B5EF4-FFF2-40B4-BE49-F238E27FC236}">
                  <a16:creationId xmlns:a16="http://schemas.microsoft.com/office/drawing/2014/main" id="{F2E41D2F-8DA9-F24B-862C-5394140365A8}"/>
                </a:ext>
              </a:extLst>
            </p:cNvPr>
            <p:cNvSpPr txBox="1"/>
            <p:nvPr/>
          </p:nvSpPr>
          <p:spPr>
            <a:xfrm>
              <a:off x="7513592" y="3158605"/>
              <a:ext cx="2421401" cy="954107"/>
            </a:xfrm>
            <a:prstGeom prst="rect">
              <a:avLst/>
            </a:prstGeom>
            <a:noFill/>
          </p:spPr>
          <p:txBody>
            <a:bodyPr wrap="square" rtlCol="0">
              <a:spAutoFit/>
            </a:bodyPr>
            <a:lstStyle/>
            <a:p>
              <a:pPr algn="ctr"/>
              <a:r>
                <a:rPr lang="en-GB" sz="2800" b="1" cap="small" dirty="0">
                  <a:latin typeface="Tahoma" panose="020B0604030504040204" pitchFamily="34" charset="0"/>
                  <a:ea typeface="Tahoma" panose="020B0604030504040204" pitchFamily="34" charset="0"/>
                  <a:cs typeface="Tahoma" panose="020B0604030504040204" pitchFamily="34" charset="0"/>
                </a:rPr>
                <a:t>INTRINSIC</a:t>
              </a:r>
            </a:p>
            <a:p>
              <a:pPr algn="ctr"/>
              <a:r>
                <a:rPr lang="en-GB" sz="2800" b="1" cap="small" dirty="0">
                  <a:latin typeface="Tahoma" panose="020B0604030504040204" pitchFamily="34" charset="0"/>
                  <a:ea typeface="Tahoma" panose="020B0604030504040204" pitchFamily="34" charset="0"/>
                  <a:cs typeface="Tahoma" panose="020B0604030504040204" pitchFamily="34" charset="0"/>
                </a:rPr>
                <a:t>habits</a:t>
              </a:r>
            </a:p>
          </p:txBody>
        </p:sp>
      </p:grpSp>
      <p:pic>
        <p:nvPicPr>
          <p:cNvPr id="11" name="Image 10">
            <a:extLst>
              <a:ext uri="{FF2B5EF4-FFF2-40B4-BE49-F238E27FC236}">
                <a16:creationId xmlns:a16="http://schemas.microsoft.com/office/drawing/2014/main" id="{3A0D1348-B93D-2B4F-AD63-453442E164E0}"/>
              </a:ext>
            </a:extLst>
          </p:cNvPr>
          <p:cNvPicPr>
            <a:picLocks noChangeAspect="1"/>
          </p:cNvPicPr>
          <p:nvPr/>
        </p:nvPicPr>
        <p:blipFill>
          <a:blip r:embed="rId7"/>
          <a:stretch>
            <a:fillRect/>
          </a:stretch>
        </p:blipFill>
        <p:spPr>
          <a:xfrm>
            <a:off x="3722965" y="1318886"/>
            <a:ext cx="4712330" cy="1502656"/>
          </a:xfrm>
          <a:prstGeom prst="rect">
            <a:avLst/>
          </a:prstGeom>
        </p:spPr>
      </p:pic>
      <p:pic>
        <p:nvPicPr>
          <p:cNvPr id="27" name="Image 26">
            <a:hlinkClick r:id="rId8" action="ppaction://hlinksldjump"/>
            <a:extLst>
              <a:ext uri="{FF2B5EF4-FFF2-40B4-BE49-F238E27FC236}">
                <a16:creationId xmlns:a16="http://schemas.microsoft.com/office/drawing/2014/main" id="{D2745D6E-59D5-1940-9563-724DDD09FF59}"/>
              </a:ext>
            </a:extLst>
          </p:cNvPr>
          <p:cNvPicPr>
            <a:picLocks noChangeAspect="1"/>
          </p:cNvPicPr>
          <p:nvPr/>
        </p:nvPicPr>
        <p:blipFill>
          <a:blip r:embed="rId9"/>
          <a:stretch>
            <a:fillRect/>
          </a:stretch>
        </p:blipFill>
        <p:spPr>
          <a:xfrm>
            <a:off x="490193" y="6064660"/>
            <a:ext cx="556372" cy="580827"/>
          </a:xfrm>
          <a:prstGeom prst="rect">
            <a:avLst/>
          </a:prstGeom>
        </p:spPr>
      </p:pic>
      <p:grpSp>
        <p:nvGrpSpPr>
          <p:cNvPr id="18" name="Groupe 17">
            <a:extLst>
              <a:ext uri="{FF2B5EF4-FFF2-40B4-BE49-F238E27FC236}">
                <a16:creationId xmlns:a16="http://schemas.microsoft.com/office/drawing/2014/main" id="{698BBA66-6447-044F-B906-DE5B3A6B6C2E}"/>
              </a:ext>
            </a:extLst>
          </p:cNvPr>
          <p:cNvGrpSpPr/>
          <p:nvPr/>
        </p:nvGrpSpPr>
        <p:grpSpPr>
          <a:xfrm>
            <a:off x="2009414" y="836712"/>
            <a:ext cx="8226663" cy="5187402"/>
            <a:chOff x="1829777" y="1373993"/>
            <a:chExt cx="8226663" cy="5361066"/>
          </a:xfrm>
        </p:grpSpPr>
        <p:pic>
          <p:nvPicPr>
            <p:cNvPr id="19" name="Image 18">
              <a:extLst>
                <a:ext uri="{FF2B5EF4-FFF2-40B4-BE49-F238E27FC236}">
                  <a16:creationId xmlns:a16="http://schemas.microsoft.com/office/drawing/2014/main" id="{13095E81-6447-C142-A621-4DD862BC0282}"/>
                </a:ext>
              </a:extLst>
            </p:cNvPr>
            <p:cNvPicPr>
              <a:picLocks noChangeAspect="1"/>
            </p:cNvPicPr>
            <p:nvPr/>
          </p:nvPicPr>
          <p:blipFill>
            <a:blip r:embed="rId10"/>
            <a:stretch>
              <a:fillRect/>
            </a:stretch>
          </p:blipFill>
          <p:spPr>
            <a:xfrm>
              <a:off x="1829777" y="1373993"/>
              <a:ext cx="8226663" cy="5361066"/>
            </a:xfrm>
            <a:prstGeom prst="rect">
              <a:avLst/>
            </a:prstGeom>
          </p:spPr>
        </p:pic>
        <p:sp>
          <p:nvSpPr>
            <p:cNvPr id="22" name="Rectangle 21">
              <a:extLst>
                <a:ext uri="{FF2B5EF4-FFF2-40B4-BE49-F238E27FC236}">
                  <a16:creationId xmlns:a16="http://schemas.microsoft.com/office/drawing/2014/main" id="{6B561668-C8D7-4A47-B662-4EB71A6757E7}"/>
                </a:ext>
              </a:extLst>
            </p:cNvPr>
            <p:cNvSpPr/>
            <p:nvPr/>
          </p:nvSpPr>
          <p:spPr>
            <a:xfrm>
              <a:off x="3065281" y="2276872"/>
              <a:ext cx="6096000" cy="3416320"/>
            </a:xfrm>
            <a:prstGeom prst="rect">
              <a:avLst/>
            </a:prstGeom>
          </p:spPr>
          <p:txBody>
            <a:bodyPr>
              <a:spAutoFit/>
            </a:bodyPr>
            <a:lstStyle/>
            <a:p>
              <a:r>
                <a:rPr lang="en-GB" i="1" dirty="0"/>
                <a:t>“ It is interesting as… because indeed, during my PhD, my PhD director was only working with [this model component]. And so I was educated with it. And so </a:t>
              </a:r>
              <a:r>
                <a:rPr lang="en-GB" b="1" i="1" dirty="0"/>
                <a:t>I couldn’t imagine doing something else</a:t>
              </a:r>
              <a:r>
                <a:rPr lang="en-GB" i="1" dirty="0"/>
                <a:t>, because… by lack of knowledge, when we are PhD students, we don’t know much, so we… And so after my thesis, I naturally evolved with this approach because it was what I knew. </a:t>
              </a:r>
              <a:r>
                <a:rPr lang="en-GB" b="1" i="1" dirty="0"/>
                <a:t>It was a natural evolution, it is as… yes, when we can speak a language, we evolve with this language</a:t>
              </a:r>
              <a:r>
                <a:rPr lang="en-GB" i="1" dirty="0"/>
                <a:t>. So here it is a bit the same, I knew how to speak “[this model component]” and so I naturally continued evolving with this approach. But it is true that… yes, </a:t>
              </a:r>
              <a:r>
                <a:rPr lang="en-GB" b="1" i="1" dirty="0"/>
                <a:t>it is the main reason [why I work with this model component], I believe</a:t>
              </a:r>
              <a:r>
                <a:rPr lang="en-GB" i="1" dirty="0"/>
                <a:t>. “</a:t>
              </a:r>
            </a:p>
          </p:txBody>
        </p:sp>
      </p:grpSp>
      <p:pic>
        <p:nvPicPr>
          <p:cNvPr id="6" name="Image 5">
            <a:extLst>
              <a:ext uri="{FF2B5EF4-FFF2-40B4-BE49-F238E27FC236}">
                <a16:creationId xmlns:a16="http://schemas.microsoft.com/office/drawing/2014/main" id="{826E2E48-817F-6F42-9750-C3DDFAC2261C}"/>
              </a:ext>
            </a:extLst>
          </p:cNvPr>
          <p:cNvPicPr>
            <a:picLocks noChangeAspect="1"/>
          </p:cNvPicPr>
          <p:nvPr/>
        </p:nvPicPr>
        <p:blipFill>
          <a:blip r:embed="rId11"/>
          <a:stretch>
            <a:fillRect/>
          </a:stretch>
        </p:blipFill>
        <p:spPr>
          <a:xfrm>
            <a:off x="7622812" y="4895308"/>
            <a:ext cx="3492911" cy="1790700"/>
          </a:xfrm>
          <a:prstGeom prst="rect">
            <a:avLst/>
          </a:prstGeom>
        </p:spPr>
      </p:pic>
      <p:sp>
        <p:nvSpPr>
          <p:cNvPr id="7" name="ZoneTexte 6">
            <a:extLst>
              <a:ext uri="{FF2B5EF4-FFF2-40B4-BE49-F238E27FC236}">
                <a16:creationId xmlns:a16="http://schemas.microsoft.com/office/drawing/2014/main" id="{2DEAA9E2-678B-F144-9E40-B2B3C57EBA46}"/>
              </a:ext>
            </a:extLst>
          </p:cNvPr>
          <p:cNvSpPr txBox="1"/>
          <p:nvPr/>
        </p:nvSpPr>
        <p:spPr>
          <a:xfrm>
            <a:off x="7962119" y="5328993"/>
            <a:ext cx="3153604" cy="923330"/>
          </a:xfrm>
          <a:prstGeom prst="rect">
            <a:avLst/>
          </a:prstGeom>
          <a:noFill/>
        </p:spPr>
        <p:txBody>
          <a:bodyPr wrap="square" rtlCol="0">
            <a:spAutoFit/>
          </a:bodyPr>
          <a:lstStyle/>
          <a:p>
            <a:r>
              <a:rPr lang="en-GB" dirty="0"/>
              <a:t>Answer of an interviewee to the question “</a:t>
            </a:r>
            <a:r>
              <a:rPr lang="en-GB" i="1" dirty="0"/>
              <a:t>why did you choose this approach? </a:t>
            </a:r>
            <a:r>
              <a:rPr lang="en-GB" dirty="0"/>
              <a:t>”</a:t>
            </a:r>
            <a:r>
              <a:rPr lang="en-GB" i="1" dirty="0"/>
              <a:t> </a:t>
            </a:r>
          </a:p>
        </p:txBody>
      </p:sp>
    </p:spTree>
    <p:extLst>
      <p:ext uri="{BB962C8B-B14F-4D97-AF65-F5344CB8AC3E}">
        <p14:creationId xmlns:p14="http://schemas.microsoft.com/office/powerpoint/2010/main" val="1113247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r 16"/>
          <p:cNvGrpSpPr/>
          <p:nvPr/>
        </p:nvGrpSpPr>
        <p:grpSpPr>
          <a:xfrm>
            <a:off x="838198" y="931480"/>
            <a:ext cx="4987567" cy="1611942"/>
            <a:chOff x="838198" y="931480"/>
            <a:chExt cx="4987567" cy="1611942"/>
          </a:xfrm>
        </p:grpSpPr>
        <p:pic>
          <p:nvPicPr>
            <p:cNvPr id="11" name="Image 10">
              <a:hlinkClick r:id="rId3" action="ppaction://hlinksldjump"/>
            </p:cNvPr>
            <p:cNvPicPr>
              <a:picLocks noChangeAspect="1"/>
            </p:cNvPicPr>
            <p:nvPr/>
          </p:nvPicPr>
          <p:blipFill>
            <a:blip r:embed="rId4"/>
            <a:stretch>
              <a:fillRect/>
            </a:stretch>
          </p:blipFill>
          <p:spPr>
            <a:xfrm>
              <a:off x="838198" y="931480"/>
              <a:ext cx="4987567" cy="1611942"/>
            </a:xfrm>
            <a:prstGeom prst="rect">
              <a:avLst/>
            </a:prstGeom>
          </p:spPr>
        </p:pic>
        <p:sp>
          <p:nvSpPr>
            <p:cNvPr id="10" name="ZoneTexte 9">
              <a:hlinkClick r:id="" action="ppaction://hlinkshowjump?jump=nextslide"/>
            </p:cNvPr>
            <p:cNvSpPr txBox="1"/>
            <p:nvPr/>
          </p:nvSpPr>
          <p:spPr>
            <a:xfrm>
              <a:off x="1302294" y="1496546"/>
              <a:ext cx="4059374" cy="523220"/>
            </a:xfrm>
            <a:prstGeom prst="rect">
              <a:avLst/>
            </a:prstGeom>
            <a:noFill/>
          </p:spPr>
          <p:txBody>
            <a:bodyPr wrap="square" rtlCol="0">
              <a:spAutoFit/>
            </a:bodyPr>
            <a:lstStyle/>
            <a:p>
              <a:r>
                <a:rPr lang="fr-FR" sz="2800" b="1" cap="small" dirty="0" err="1">
                  <a:latin typeface="Tahoma" panose="020B0604030504040204" pitchFamily="34" charset="0"/>
                  <a:ea typeface="Tahoma" panose="020B0604030504040204" pitchFamily="34" charset="0"/>
                  <a:cs typeface="Tahoma" panose="020B0604030504040204" pitchFamily="34" charset="0"/>
                </a:rPr>
                <a:t>Context</a:t>
              </a:r>
              <a:r>
                <a:rPr lang="fr-FR" sz="2800" b="1" cap="small" dirty="0">
                  <a:latin typeface="Tahoma" panose="020B0604030504040204" pitchFamily="34" charset="0"/>
                  <a:ea typeface="Tahoma" panose="020B0604030504040204" pitchFamily="34" charset="0"/>
                  <a:cs typeface="Tahoma" panose="020B0604030504040204" pitchFamily="34" charset="0"/>
                </a:rPr>
                <a:t> &amp; Objectives</a:t>
              </a:r>
            </a:p>
          </p:txBody>
        </p:sp>
      </p:grpSp>
      <p:grpSp>
        <p:nvGrpSpPr>
          <p:cNvPr id="18" name="Grouper 17"/>
          <p:cNvGrpSpPr/>
          <p:nvPr/>
        </p:nvGrpSpPr>
        <p:grpSpPr>
          <a:xfrm>
            <a:off x="6366232" y="967835"/>
            <a:ext cx="4987568" cy="1580643"/>
            <a:chOff x="6366232" y="967835"/>
            <a:chExt cx="4987568" cy="1580643"/>
          </a:xfrm>
        </p:grpSpPr>
        <p:pic>
          <p:nvPicPr>
            <p:cNvPr id="8" name="Image 7">
              <a:hlinkClick r:id="rId5" action="ppaction://hlinksldjump"/>
            </p:cNvPr>
            <p:cNvPicPr>
              <a:picLocks noChangeAspect="1"/>
            </p:cNvPicPr>
            <p:nvPr/>
          </p:nvPicPr>
          <p:blipFill>
            <a:blip r:embed="rId6"/>
            <a:stretch>
              <a:fillRect/>
            </a:stretch>
          </p:blipFill>
          <p:spPr>
            <a:xfrm>
              <a:off x="6366232" y="967835"/>
              <a:ext cx="4987568" cy="1580643"/>
            </a:xfrm>
            <a:prstGeom prst="rect">
              <a:avLst/>
            </a:prstGeom>
          </p:spPr>
        </p:pic>
        <p:sp>
          <p:nvSpPr>
            <p:cNvPr id="14" name="ZoneTexte 13">
              <a:hlinkClick r:id="rId5" action="ppaction://hlinksldjump"/>
            </p:cNvPr>
            <p:cNvSpPr txBox="1"/>
            <p:nvPr/>
          </p:nvSpPr>
          <p:spPr>
            <a:xfrm>
              <a:off x="7556690" y="1496546"/>
              <a:ext cx="2606652" cy="523220"/>
            </a:xfrm>
            <a:prstGeom prst="rect">
              <a:avLst/>
            </a:prstGeom>
            <a:noFill/>
          </p:spPr>
          <p:txBody>
            <a:bodyPr wrap="square" rtlCol="0">
              <a:spAutoFit/>
            </a:bodyPr>
            <a:lstStyle/>
            <a:p>
              <a:r>
                <a:rPr lang="fr-FR" sz="2800" b="1" cap="small" dirty="0">
                  <a:latin typeface="Tahoma" panose="020B0604030504040204" pitchFamily="34" charset="0"/>
                  <a:ea typeface="Tahoma" panose="020B0604030504040204" pitchFamily="34" charset="0"/>
                  <a:cs typeface="Tahoma" panose="020B0604030504040204" pitchFamily="34" charset="0"/>
                </a:rPr>
                <a:t>Methodology</a:t>
              </a:r>
            </a:p>
          </p:txBody>
        </p:sp>
      </p:grpSp>
      <p:grpSp>
        <p:nvGrpSpPr>
          <p:cNvPr id="19" name="Grouper 18"/>
          <p:cNvGrpSpPr/>
          <p:nvPr/>
        </p:nvGrpSpPr>
        <p:grpSpPr>
          <a:xfrm>
            <a:off x="838197" y="3576142"/>
            <a:ext cx="4987568" cy="1613880"/>
            <a:chOff x="838197" y="3576142"/>
            <a:chExt cx="4987568" cy="1613880"/>
          </a:xfrm>
        </p:grpSpPr>
        <p:pic>
          <p:nvPicPr>
            <p:cNvPr id="12" name="Image 11">
              <a:hlinkClick r:id="rId7" action="ppaction://hlinksldjump"/>
            </p:cNvPr>
            <p:cNvPicPr>
              <a:picLocks noChangeAspect="1"/>
            </p:cNvPicPr>
            <p:nvPr/>
          </p:nvPicPr>
          <p:blipFill>
            <a:blip r:embed="rId8"/>
            <a:stretch>
              <a:fillRect/>
            </a:stretch>
          </p:blipFill>
          <p:spPr>
            <a:xfrm>
              <a:off x="838197" y="3576142"/>
              <a:ext cx="4987568" cy="1613880"/>
            </a:xfrm>
            <a:prstGeom prst="rect">
              <a:avLst/>
            </a:prstGeom>
          </p:spPr>
        </p:pic>
        <p:sp>
          <p:nvSpPr>
            <p:cNvPr id="15" name="ZoneTexte 14">
              <a:hlinkClick r:id="rId7" action="ppaction://hlinksldjump"/>
            </p:cNvPr>
            <p:cNvSpPr txBox="1"/>
            <p:nvPr/>
          </p:nvSpPr>
          <p:spPr>
            <a:xfrm>
              <a:off x="1116400" y="4121472"/>
              <a:ext cx="4431162" cy="523220"/>
            </a:xfrm>
            <a:prstGeom prst="rect">
              <a:avLst/>
            </a:prstGeom>
            <a:noFill/>
          </p:spPr>
          <p:txBody>
            <a:bodyPr wrap="square" rtlCol="0">
              <a:spAutoFit/>
            </a:bodyPr>
            <a:lstStyle/>
            <a:p>
              <a:pPr algn="ctr"/>
              <a:r>
                <a:rPr lang="fr-FR" sz="2800" b="1" cap="small" dirty="0" err="1">
                  <a:latin typeface="Tahoma" panose="020B0604030504040204" pitchFamily="34" charset="0"/>
                  <a:ea typeface="Tahoma" panose="020B0604030504040204" pitchFamily="34" charset="0"/>
                  <a:cs typeface="Tahoma" panose="020B0604030504040204" pitchFamily="34" charset="0"/>
                </a:rPr>
                <a:t>Theoretical</a:t>
              </a:r>
              <a:r>
                <a:rPr lang="fr-FR" sz="2800" b="1" cap="small" dirty="0">
                  <a:latin typeface="Tahoma" panose="020B0604030504040204" pitchFamily="34" charset="0"/>
                  <a:ea typeface="Tahoma" panose="020B0604030504040204" pitchFamily="34" charset="0"/>
                  <a:cs typeface="Tahoma" panose="020B0604030504040204" pitchFamily="34" charset="0"/>
                </a:rPr>
                <a:t> background</a:t>
              </a:r>
            </a:p>
          </p:txBody>
        </p:sp>
      </p:grpSp>
      <p:grpSp>
        <p:nvGrpSpPr>
          <p:cNvPr id="20" name="Grouper 19"/>
          <p:cNvGrpSpPr/>
          <p:nvPr/>
        </p:nvGrpSpPr>
        <p:grpSpPr>
          <a:xfrm>
            <a:off x="6366232" y="3584035"/>
            <a:ext cx="5014669" cy="1548015"/>
            <a:chOff x="6366232" y="3584035"/>
            <a:chExt cx="5014669" cy="1548015"/>
          </a:xfrm>
        </p:grpSpPr>
        <p:pic>
          <p:nvPicPr>
            <p:cNvPr id="13" name="Image 12">
              <a:hlinkClick r:id="rId9" action="ppaction://hlinksldjump"/>
            </p:cNvPr>
            <p:cNvPicPr>
              <a:picLocks noChangeAspect="1"/>
            </p:cNvPicPr>
            <p:nvPr/>
          </p:nvPicPr>
          <p:blipFill>
            <a:blip r:embed="rId10"/>
            <a:stretch>
              <a:fillRect/>
            </a:stretch>
          </p:blipFill>
          <p:spPr>
            <a:xfrm>
              <a:off x="6366232" y="3584035"/>
              <a:ext cx="5014669" cy="1548015"/>
            </a:xfrm>
            <a:prstGeom prst="rect">
              <a:avLst/>
            </a:prstGeom>
          </p:spPr>
        </p:pic>
        <p:sp>
          <p:nvSpPr>
            <p:cNvPr id="16" name="ZoneTexte 15">
              <a:hlinkClick r:id="rId9" action="ppaction://hlinksldjump"/>
            </p:cNvPr>
            <p:cNvSpPr txBox="1"/>
            <p:nvPr/>
          </p:nvSpPr>
          <p:spPr>
            <a:xfrm>
              <a:off x="7622888" y="4096432"/>
              <a:ext cx="2501357" cy="523220"/>
            </a:xfrm>
            <a:prstGeom prst="rect">
              <a:avLst/>
            </a:prstGeom>
            <a:noFill/>
          </p:spPr>
          <p:txBody>
            <a:bodyPr wrap="square" rtlCol="0">
              <a:spAutoFit/>
            </a:bodyPr>
            <a:lstStyle/>
            <a:p>
              <a:pPr algn="ctr"/>
              <a:r>
                <a:rPr lang="fr-FR" sz="2800" b="1" cap="small" dirty="0">
                  <a:latin typeface="Tahoma" panose="020B0604030504040204" pitchFamily="34" charset="0"/>
                  <a:ea typeface="Tahoma" panose="020B0604030504040204" pitchFamily="34" charset="0"/>
                  <a:cs typeface="Tahoma" panose="020B0604030504040204" pitchFamily="34" charset="0"/>
                </a:rPr>
                <a:t>First </a:t>
              </a:r>
              <a:r>
                <a:rPr lang="fr-FR" sz="2800" b="1" cap="small" dirty="0" err="1">
                  <a:latin typeface="Tahoma" panose="020B0604030504040204" pitchFamily="34" charset="0"/>
                  <a:ea typeface="Tahoma" panose="020B0604030504040204" pitchFamily="34" charset="0"/>
                  <a:cs typeface="Tahoma" panose="020B0604030504040204" pitchFamily="34" charset="0"/>
                </a:rPr>
                <a:t>results</a:t>
              </a:r>
              <a:endParaRPr lang="fr-FR" sz="2800" b="1" cap="small" dirty="0">
                <a:latin typeface="Tahoma" panose="020B0604030504040204" pitchFamily="34" charset="0"/>
                <a:ea typeface="Tahoma" panose="020B0604030504040204" pitchFamily="34" charset="0"/>
                <a:cs typeface="Tahoma" panose="020B0604030504040204" pitchFamily="34" charset="0"/>
              </a:endParaRPr>
            </a:p>
          </p:txBody>
        </p:sp>
      </p:grpSp>
      <p:pic>
        <p:nvPicPr>
          <p:cNvPr id="21" name="Image 20">
            <a:hlinkClick r:id="rId11" action="ppaction://hlinksldjump"/>
            <a:extLst>
              <a:ext uri="{FF2B5EF4-FFF2-40B4-BE49-F238E27FC236}">
                <a16:creationId xmlns:a16="http://schemas.microsoft.com/office/drawing/2014/main" id="{5E4097B7-1DB9-854A-B48B-76549280C76C}"/>
              </a:ext>
            </a:extLst>
          </p:cNvPr>
          <p:cNvPicPr>
            <a:picLocks noChangeAspect="1"/>
          </p:cNvPicPr>
          <p:nvPr/>
        </p:nvPicPr>
        <p:blipFill>
          <a:blip r:embed="rId12"/>
          <a:stretch>
            <a:fillRect/>
          </a:stretch>
        </p:blipFill>
        <p:spPr>
          <a:xfrm>
            <a:off x="4439816" y="5932328"/>
            <a:ext cx="556372" cy="580827"/>
          </a:xfrm>
          <a:prstGeom prst="rect">
            <a:avLst/>
          </a:prstGeom>
        </p:spPr>
      </p:pic>
      <p:sp>
        <p:nvSpPr>
          <p:cNvPr id="22" name="ZoneTexte 21">
            <a:hlinkClick r:id="" action="ppaction://hlinkshowjump?jump=firstslide"/>
            <a:extLst>
              <a:ext uri="{FF2B5EF4-FFF2-40B4-BE49-F238E27FC236}">
                <a16:creationId xmlns:a16="http://schemas.microsoft.com/office/drawing/2014/main" id="{A4780AEE-4196-5141-A170-A9E538D7511D}"/>
              </a:ext>
            </a:extLst>
          </p:cNvPr>
          <p:cNvSpPr txBox="1"/>
          <p:nvPr/>
        </p:nvSpPr>
        <p:spPr>
          <a:xfrm>
            <a:off x="5079176" y="6038075"/>
            <a:ext cx="3692100" cy="369332"/>
          </a:xfrm>
          <a:prstGeom prst="rect">
            <a:avLst/>
          </a:prstGeom>
          <a:noFill/>
        </p:spPr>
        <p:txBody>
          <a:bodyPr wrap="square" rtlCol="0">
            <a:spAutoFit/>
          </a:bodyPr>
          <a:lstStyle/>
          <a:p>
            <a:r>
              <a:rPr lang="fr-FR" b="1" cap="small" dirty="0">
                <a:solidFill>
                  <a:srgbClr val="A73027"/>
                </a:solidFill>
                <a:latin typeface="Tahoma" panose="020B0604030504040204" pitchFamily="34" charset="0"/>
                <a:ea typeface="Tahoma" panose="020B0604030504040204" pitchFamily="34" charset="0"/>
                <a:cs typeface="Tahoma" panose="020B0604030504040204" pitchFamily="34" charset="0"/>
              </a:rPr>
              <a:t>Back to </a:t>
            </a:r>
            <a:r>
              <a:rPr lang="fr-FR" b="1" cap="small" dirty="0" err="1">
                <a:solidFill>
                  <a:srgbClr val="A73027"/>
                </a:solidFill>
                <a:latin typeface="Tahoma" panose="020B0604030504040204" pitchFamily="34" charset="0"/>
                <a:ea typeface="Tahoma" panose="020B0604030504040204" pitchFamily="34" charset="0"/>
                <a:cs typeface="Tahoma" panose="020B0604030504040204" pitchFamily="34" charset="0"/>
              </a:rPr>
              <a:t>title</a:t>
            </a:r>
            <a:r>
              <a:rPr lang="fr-FR" b="1" cap="small" dirty="0">
                <a:solidFill>
                  <a:srgbClr val="A73027"/>
                </a:solidFill>
                <a:latin typeface="Tahoma" panose="020B0604030504040204" pitchFamily="34" charset="0"/>
                <a:ea typeface="Tahoma" panose="020B0604030504040204" pitchFamily="34" charset="0"/>
                <a:cs typeface="Tahoma" panose="020B0604030504040204" pitchFamily="34" charset="0"/>
              </a:rPr>
              <a:t> page</a:t>
            </a:r>
          </a:p>
        </p:txBody>
      </p:sp>
    </p:spTree>
    <p:extLst>
      <p:ext uri="{BB962C8B-B14F-4D97-AF65-F5344CB8AC3E}">
        <p14:creationId xmlns:p14="http://schemas.microsoft.com/office/powerpoint/2010/main" val="1008098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523220"/>
          </a:xfrm>
          <a:prstGeom prst="rect">
            <a:avLst/>
          </a:prstGeom>
          <a:solidFill>
            <a:srgbClr val="FFBB00"/>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en-GB" sz="2800" b="1" cap="small" dirty="0">
                <a:latin typeface="Tahoma" panose="020B0604030504040204" pitchFamily="34" charset="0"/>
                <a:ea typeface="Tahoma" panose="020B0604030504040204" pitchFamily="34" charset="0"/>
                <a:cs typeface="Tahoma" panose="020B0604030504040204" pitchFamily="34" charset="0"/>
              </a:rPr>
              <a:t>Context &amp; Objectives</a:t>
            </a:r>
          </a:p>
        </p:txBody>
      </p:sp>
      <p:pic>
        <p:nvPicPr>
          <p:cNvPr id="2" name="Image 1">
            <a:hlinkClick r:id="rId3" action="ppaction://hlinksldjump"/>
          </p:cNvPr>
          <p:cNvPicPr>
            <a:picLocks noChangeAspect="1"/>
          </p:cNvPicPr>
          <p:nvPr/>
        </p:nvPicPr>
        <p:blipFill>
          <a:blip r:embed="rId4"/>
          <a:stretch>
            <a:fillRect/>
          </a:stretch>
        </p:blipFill>
        <p:spPr>
          <a:xfrm>
            <a:off x="1099793" y="2282190"/>
            <a:ext cx="4381500" cy="2781300"/>
          </a:xfrm>
          <a:prstGeom prst="rect">
            <a:avLst/>
          </a:prstGeom>
        </p:spPr>
      </p:pic>
      <p:sp>
        <p:nvSpPr>
          <p:cNvPr id="6" name="ZoneTexte 5">
            <a:hlinkClick r:id="" action="ppaction://hlinkshowjump?jump=nextslide"/>
          </p:cNvPr>
          <p:cNvSpPr txBox="1"/>
          <p:nvPr/>
        </p:nvSpPr>
        <p:spPr>
          <a:xfrm>
            <a:off x="2520670" y="3672840"/>
            <a:ext cx="1539745" cy="415498"/>
          </a:xfrm>
          <a:prstGeom prst="rect">
            <a:avLst/>
          </a:prstGeom>
          <a:noFill/>
        </p:spPr>
        <p:txBody>
          <a:bodyPr wrap="square" rtlCol="0">
            <a:spAutoFit/>
          </a:bodyPr>
          <a:lstStyle/>
          <a:p>
            <a:r>
              <a:rPr lang="en-GB" sz="2100" i="1" dirty="0">
                <a:latin typeface="Tahoma" panose="020B0604030504040204" pitchFamily="34" charset="0"/>
                <a:ea typeface="Tahoma" panose="020B0604030504040204" pitchFamily="34" charset="0"/>
                <a:cs typeface="Tahoma" panose="020B0604030504040204" pitchFamily="34" charset="0"/>
              </a:rPr>
              <a:t>The project</a:t>
            </a:r>
          </a:p>
        </p:txBody>
      </p:sp>
      <p:grpSp>
        <p:nvGrpSpPr>
          <p:cNvPr id="3" name="Grouper 2"/>
          <p:cNvGrpSpPr/>
          <p:nvPr/>
        </p:nvGrpSpPr>
        <p:grpSpPr>
          <a:xfrm>
            <a:off x="6596353" y="2282190"/>
            <a:ext cx="4381500" cy="2781300"/>
            <a:chOff x="6596353" y="2282190"/>
            <a:chExt cx="4381500" cy="2781300"/>
          </a:xfrm>
        </p:grpSpPr>
        <p:pic>
          <p:nvPicPr>
            <p:cNvPr id="5" name="Image 4">
              <a:hlinkClick r:id="rId5" action="ppaction://hlinksldjump"/>
            </p:cNvPr>
            <p:cNvPicPr>
              <a:picLocks noChangeAspect="1"/>
            </p:cNvPicPr>
            <p:nvPr/>
          </p:nvPicPr>
          <p:blipFill>
            <a:blip r:embed="rId4"/>
            <a:stretch>
              <a:fillRect/>
            </a:stretch>
          </p:blipFill>
          <p:spPr>
            <a:xfrm>
              <a:off x="6596353" y="2282190"/>
              <a:ext cx="4381500" cy="2781300"/>
            </a:xfrm>
            <a:prstGeom prst="rect">
              <a:avLst/>
            </a:prstGeom>
          </p:spPr>
        </p:pic>
        <p:sp>
          <p:nvSpPr>
            <p:cNvPr id="7" name="ZoneTexte 6">
              <a:hlinkClick r:id="rId5" action="ppaction://hlinksldjump"/>
            </p:cNvPr>
            <p:cNvSpPr txBox="1"/>
            <p:nvPr/>
          </p:nvSpPr>
          <p:spPr>
            <a:xfrm>
              <a:off x="6884978" y="3672840"/>
              <a:ext cx="3804249" cy="415498"/>
            </a:xfrm>
            <a:prstGeom prst="rect">
              <a:avLst/>
            </a:prstGeom>
            <a:noFill/>
          </p:spPr>
          <p:txBody>
            <a:bodyPr wrap="square" rtlCol="0">
              <a:spAutoFit/>
            </a:bodyPr>
            <a:lstStyle/>
            <a:p>
              <a:r>
                <a:rPr lang="en-GB" sz="2100" i="1" dirty="0">
                  <a:latin typeface="Tahoma" panose="020B0604030504040204" pitchFamily="34" charset="0"/>
                  <a:ea typeface="Tahoma" panose="020B0604030504040204" pitchFamily="34" charset="0"/>
                  <a:cs typeface="Tahoma" panose="020B0604030504040204" pitchFamily="34" charset="0"/>
                </a:rPr>
                <a:t>Why is this research relevant?</a:t>
              </a:r>
            </a:p>
          </p:txBody>
        </p:sp>
      </p:grpSp>
      <p:pic>
        <p:nvPicPr>
          <p:cNvPr id="9" name="Image 8">
            <a:hlinkClick r:id="rId6" action="ppaction://hlinksldjump"/>
            <a:extLst>
              <a:ext uri="{FF2B5EF4-FFF2-40B4-BE49-F238E27FC236}">
                <a16:creationId xmlns:a16="http://schemas.microsoft.com/office/drawing/2014/main" id="{E3DDCD69-0779-2E44-A7BF-89CD6E704CC0}"/>
              </a:ext>
            </a:extLst>
          </p:cNvPr>
          <p:cNvPicPr>
            <a:picLocks noChangeAspect="1"/>
          </p:cNvPicPr>
          <p:nvPr/>
        </p:nvPicPr>
        <p:blipFill>
          <a:blip r:embed="rId7"/>
          <a:stretch>
            <a:fillRect/>
          </a:stretch>
        </p:blipFill>
        <p:spPr>
          <a:xfrm>
            <a:off x="11115724" y="6064660"/>
            <a:ext cx="710586" cy="580827"/>
          </a:xfrm>
          <a:prstGeom prst="rect">
            <a:avLst/>
          </a:prstGeom>
        </p:spPr>
      </p:pic>
    </p:spTree>
    <p:extLst>
      <p:ext uri="{BB962C8B-B14F-4D97-AF65-F5344CB8AC3E}">
        <p14:creationId xmlns:p14="http://schemas.microsoft.com/office/powerpoint/2010/main" val="403426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523220"/>
          </a:xfrm>
          <a:prstGeom prst="rect">
            <a:avLst/>
          </a:prstGeom>
          <a:solidFill>
            <a:srgbClr val="FFBB00"/>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fr-FR" sz="2800" b="1" cap="small" dirty="0">
                <a:latin typeface="Tahoma" panose="020B0604030504040204" pitchFamily="34" charset="0"/>
                <a:ea typeface="Tahoma" panose="020B0604030504040204" pitchFamily="34" charset="0"/>
                <a:cs typeface="Tahoma" panose="020B0604030504040204" pitchFamily="34" charset="0"/>
              </a:rPr>
              <a:t>The </a:t>
            </a:r>
            <a:r>
              <a:rPr lang="fr-FR" sz="2800" b="1" cap="small" dirty="0" err="1">
                <a:latin typeface="Tahoma" panose="020B0604030504040204" pitchFamily="34" charset="0"/>
                <a:ea typeface="Tahoma" panose="020B0604030504040204" pitchFamily="34" charset="0"/>
                <a:cs typeface="Tahoma" panose="020B0604030504040204" pitchFamily="34" charset="0"/>
              </a:rPr>
              <a:t>project</a:t>
            </a:r>
            <a:endParaRPr lang="fr-FR" sz="2800" b="1" cap="small" dirty="0">
              <a:latin typeface="Tahoma" panose="020B0604030504040204" pitchFamily="34" charset="0"/>
              <a:ea typeface="Tahoma" panose="020B0604030504040204" pitchFamily="34" charset="0"/>
              <a:cs typeface="Tahoma" panose="020B0604030504040204" pitchFamily="34" charset="0"/>
            </a:endParaRPr>
          </a:p>
        </p:txBody>
      </p:sp>
      <p:pic>
        <p:nvPicPr>
          <p:cNvPr id="2" name="Image 1"/>
          <p:cNvPicPr>
            <a:picLocks noChangeAspect="1"/>
          </p:cNvPicPr>
          <p:nvPr/>
        </p:nvPicPr>
        <p:blipFill>
          <a:blip r:embed="rId3"/>
          <a:stretch>
            <a:fillRect/>
          </a:stretch>
        </p:blipFill>
        <p:spPr>
          <a:xfrm>
            <a:off x="129040" y="935683"/>
            <a:ext cx="11968480" cy="5242259"/>
          </a:xfrm>
          <a:prstGeom prst="rect">
            <a:avLst/>
          </a:prstGeom>
        </p:spPr>
      </p:pic>
      <p:sp>
        <p:nvSpPr>
          <p:cNvPr id="32" name="Rectangle 31"/>
          <p:cNvSpPr/>
          <p:nvPr/>
        </p:nvSpPr>
        <p:spPr>
          <a:xfrm>
            <a:off x="822206" y="1754212"/>
            <a:ext cx="10648811" cy="3693319"/>
          </a:xfrm>
          <a:prstGeom prst="rect">
            <a:avLst/>
          </a:prstGeom>
        </p:spPr>
        <p:txBody>
          <a:bodyPr wrap="square">
            <a:spAutoFit/>
          </a:bodyPr>
          <a:lstStyle/>
          <a:p>
            <a:pPr algn="justLow"/>
            <a:r>
              <a:rPr lang="fr-CH" dirty="0">
                <a:latin typeface="Tahoma" panose="020B0604030504040204" pitchFamily="34" charset="0"/>
                <a:ea typeface="Tahoma" panose="020B0604030504040204" pitchFamily="34" charset="0"/>
                <a:cs typeface="Tahoma" panose="020B0604030504040204" pitchFamily="34" charset="0"/>
              </a:rPr>
              <a:t>This </a:t>
            </a:r>
            <a:r>
              <a:rPr lang="fr-CH" dirty="0" err="1">
                <a:latin typeface="Tahoma" panose="020B0604030504040204" pitchFamily="34" charset="0"/>
                <a:ea typeface="Tahoma" panose="020B0604030504040204" pitchFamily="34" charset="0"/>
                <a:cs typeface="Tahoma" panose="020B0604030504040204" pitchFamily="34" charset="0"/>
              </a:rPr>
              <a:t>research</a:t>
            </a:r>
            <a:r>
              <a:rPr lang="fr-CH" dirty="0">
                <a:latin typeface="Tahoma" panose="020B0604030504040204" pitchFamily="34" charset="0"/>
                <a:ea typeface="Tahoma" panose="020B0604030504040204" pitchFamily="34" charset="0"/>
                <a:cs typeface="Tahoma" panose="020B0604030504040204" pitchFamily="34" charset="0"/>
              </a:rPr>
              <a:t> </a:t>
            </a:r>
            <a:r>
              <a:rPr lang="fr-CH" dirty="0" err="1">
                <a:latin typeface="Tahoma" panose="020B0604030504040204" pitchFamily="34" charset="0"/>
                <a:ea typeface="Tahoma" panose="020B0604030504040204" pitchFamily="34" charset="0"/>
                <a:cs typeface="Tahoma" panose="020B0604030504040204" pitchFamily="34" charset="0"/>
              </a:rPr>
              <a:t>is</a:t>
            </a:r>
            <a:r>
              <a:rPr lang="fr-CH" dirty="0">
                <a:latin typeface="Tahoma" panose="020B0604030504040204" pitchFamily="34" charset="0"/>
                <a:ea typeface="Tahoma" panose="020B0604030504040204" pitchFamily="34" charset="0"/>
                <a:cs typeface="Tahoma" panose="020B0604030504040204" pitchFamily="34" charset="0"/>
              </a:rPr>
              <a:t> part of Lucie </a:t>
            </a:r>
            <a:r>
              <a:rPr lang="fr-CH" dirty="0" err="1">
                <a:latin typeface="Tahoma" panose="020B0604030504040204" pitchFamily="34" charset="0"/>
                <a:ea typeface="Tahoma" panose="020B0604030504040204" pitchFamily="34" charset="0"/>
                <a:cs typeface="Tahoma" panose="020B0604030504040204" pitchFamily="34" charset="0"/>
              </a:rPr>
              <a:t>Babel’s</a:t>
            </a:r>
            <a:r>
              <a:rPr lang="fr-CH" dirty="0">
                <a:latin typeface="Tahoma" panose="020B0604030504040204" pitchFamily="34" charset="0"/>
                <a:ea typeface="Tahoma" panose="020B0604030504040204" pitchFamily="34" charset="0"/>
                <a:cs typeface="Tahoma" panose="020B0604030504040204" pitchFamily="34" charset="0"/>
              </a:rPr>
              <a:t> </a:t>
            </a:r>
            <a:r>
              <a:rPr lang="fr-CH" b="1" dirty="0">
                <a:latin typeface="Tahoma" panose="020B0604030504040204" pitchFamily="34" charset="0"/>
                <a:ea typeface="Tahoma" panose="020B0604030504040204" pitchFamily="34" charset="0"/>
                <a:cs typeface="Tahoma" panose="020B0604030504040204" pitchFamily="34" charset="0"/>
              </a:rPr>
              <a:t>PhD </a:t>
            </a:r>
            <a:r>
              <a:rPr lang="fr-CH" b="1" dirty="0" err="1">
                <a:latin typeface="Tahoma" panose="020B0604030504040204" pitchFamily="34" charset="0"/>
                <a:ea typeface="Tahoma" panose="020B0604030504040204" pitchFamily="34" charset="0"/>
                <a:cs typeface="Tahoma" panose="020B0604030504040204" pitchFamily="34" charset="0"/>
              </a:rPr>
              <a:t>thesis</a:t>
            </a:r>
            <a:r>
              <a:rPr lang="fr-CH" dirty="0">
                <a:latin typeface="Tahoma" panose="020B0604030504040204" pitchFamily="34" charset="0"/>
                <a:ea typeface="Tahoma" panose="020B0604030504040204" pitchFamily="34" charset="0"/>
                <a:cs typeface="Tahoma" panose="020B0604030504040204" pitchFamily="34" charset="0"/>
              </a:rPr>
              <a:t>, </a:t>
            </a:r>
            <a:r>
              <a:rPr lang="fr-CH" dirty="0" err="1">
                <a:latin typeface="Tahoma" panose="020B0604030504040204" pitchFamily="34" charset="0"/>
                <a:ea typeface="Tahoma" panose="020B0604030504040204" pitchFamily="34" charset="0"/>
                <a:cs typeface="Tahoma" panose="020B0604030504040204" pitchFamily="34" charset="0"/>
              </a:rPr>
              <a:t>conducted</a:t>
            </a:r>
            <a:r>
              <a:rPr lang="fr-CH" dirty="0">
                <a:latin typeface="Tahoma" panose="020B0604030504040204" pitchFamily="34" charset="0"/>
                <a:ea typeface="Tahoma" panose="020B0604030504040204" pitchFamily="34" charset="0"/>
                <a:cs typeface="Tahoma" panose="020B0604030504040204" pitchFamily="34" charset="0"/>
              </a:rPr>
              <a:t> at the </a:t>
            </a:r>
            <a:r>
              <a:rPr lang="fr-CH" dirty="0" err="1">
                <a:latin typeface="Tahoma" panose="020B0604030504040204" pitchFamily="34" charset="0"/>
                <a:ea typeface="Tahoma" panose="020B0604030504040204" pitchFamily="34" charset="0"/>
                <a:cs typeface="Tahoma" panose="020B0604030504040204" pitchFamily="34" charset="0"/>
              </a:rPr>
              <a:t>Department</a:t>
            </a:r>
            <a:r>
              <a:rPr lang="fr-CH" dirty="0">
                <a:latin typeface="Tahoma" panose="020B0604030504040204" pitchFamily="34" charset="0"/>
                <a:ea typeface="Tahoma" panose="020B0604030504040204" pitchFamily="34" charset="0"/>
                <a:cs typeface="Tahoma" panose="020B0604030504040204" pitchFamily="34" charset="0"/>
              </a:rPr>
              <a:t> of </a:t>
            </a:r>
            <a:r>
              <a:rPr lang="fr-CH" b="1" dirty="0">
                <a:latin typeface="Tahoma" panose="020B0604030504040204" pitchFamily="34" charset="0"/>
                <a:ea typeface="Tahoma" panose="020B0604030504040204" pitchFamily="34" charset="0"/>
                <a:cs typeface="Tahoma" panose="020B0604030504040204" pitchFamily="34" charset="0"/>
              </a:rPr>
              <a:t>Physical </a:t>
            </a:r>
            <a:r>
              <a:rPr lang="fr-CH" b="1" dirty="0" err="1">
                <a:latin typeface="Tahoma" panose="020B0604030504040204" pitchFamily="34" charset="0"/>
                <a:ea typeface="Tahoma" panose="020B0604030504040204" pitchFamily="34" charset="0"/>
                <a:cs typeface="Tahoma" panose="020B0604030504040204" pitchFamily="34" charset="0"/>
              </a:rPr>
              <a:t>Geography</a:t>
            </a:r>
            <a:r>
              <a:rPr lang="fr-CH" dirty="0">
                <a:latin typeface="Tahoma" panose="020B0604030504040204" pitchFamily="34" charset="0"/>
                <a:ea typeface="Tahoma" panose="020B0604030504040204" pitchFamily="34" charset="0"/>
                <a:cs typeface="Tahoma" panose="020B0604030504040204" pitchFamily="34" charset="0"/>
              </a:rPr>
              <a:t> of Utrecht </a:t>
            </a:r>
            <a:r>
              <a:rPr lang="fr-CH" dirty="0" err="1">
                <a:latin typeface="Tahoma" panose="020B0604030504040204" pitchFamily="34" charset="0"/>
                <a:ea typeface="Tahoma" panose="020B0604030504040204" pitchFamily="34" charset="0"/>
                <a:cs typeface="Tahoma" panose="020B0604030504040204" pitchFamily="34" charset="0"/>
              </a:rPr>
              <a:t>University</a:t>
            </a:r>
            <a:r>
              <a:rPr lang="fr-CH" dirty="0">
                <a:latin typeface="Tahoma" panose="020B0604030504040204" pitchFamily="34" charset="0"/>
                <a:ea typeface="Tahoma" panose="020B0604030504040204" pitchFamily="34" charset="0"/>
                <a:cs typeface="Tahoma" panose="020B0604030504040204" pitchFamily="34" charset="0"/>
              </a:rPr>
              <a:t>. It </a:t>
            </a:r>
            <a:r>
              <a:rPr lang="fr-CH" dirty="0" err="1">
                <a:latin typeface="Tahoma" panose="020B0604030504040204" pitchFamily="34" charset="0"/>
                <a:ea typeface="Tahoma" panose="020B0604030504040204" pitchFamily="34" charset="0"/>
                <a:cs typeface="Tahoma" panose="020B0604030504040204" pitchFamily="34" charset="0"/>
              </a:rPr>
              <a:t>is</a:t>
            </a:r>
            <a:r>
              <a:rPr lang="fr-CH" dirty="0">
                <a:latin typeface="Tahoma" panose="020B0604030504040204" pitchFamily="34" charset="0"/>
                <a:ea typeface="Tahoma" panose="020B0604030504040204" pitchFamily="34" charset="0"/>
                <a:cs typeface="Tahoma" panose="020B0604030504040204" pitchFamily="34" charset="0"/>
              </a:rPr>
              <a:t> </a:t>
            </a:r>
            <a:r>
              <a:rPr lang="fr-CH" dirty="0" err="1">
                <a:latin typeface="Tahoma" panose="020B0604030504040204" pitchFamily="34" charset="0"/>
                <a:ea typeface="Tahoma" panose="020B0604030504040204" pitchFamily="34" charset="0"/>
                <a:cs typeface="Tahoma" panose="020B0604030504040204" pitchFamily="34" charset="0"/>
              </a:rPr>
              <a:t>supervised</a:t>
            </a:r>
            <a:r>
              <a:rPr lang="fr-CH" dirty="0">
                <a:latin typeface="Tahoma" panose="020B0604030504040204" pitchFamily="34" charset="0"/>
                <a:ea typeface="Tahoma" panose="020B0604030504040204" pitchFamily="34" charset="0"/>
                <a:cs typeface="Tahoma" panose="020B0604030504040204" pitchFamily="34" charset="0"/>
              </a:rPr>
              <a:t> by Derek </a:t>
            </a:r>
            <a:r>
              <a:rPr lang="fr-CH" dirty="0" err="1">
                <a:latin typeface="Tahoma" panose="020B0604030504040204" pitchFamily="34" charset="0"/>
                <a:ea typeface="Tahoma" panose="020B0604030504040204" pitchFamily="34" charset="0"/>
                <a:cs typeface="Tahoma" panose="020B0604030504040204" pitchFamily="34" charset="0"/>
              </a:rPr>
              <a:t>Karssenberg</a:t>
            </a:r>
            <a:r>
              <a:rPr lang="fr-CH" dirty="0">
                <a:latin typeface="Tahoma" panose="020B0604030504040204" pitchFamily="34" charset="0"/>
                <a:ea typeface="Tahoma" panose="020B0604030504040204" pitchFamily="34" charset="0"/>
                <a:cs typeface="Tahoma" panose="020B0604030504040204" pitchFamily="34" charset="0"/>
              </a:rPr>
              <a:t> and Dominique </a:t>
            </a:r>
            <a:r>
              <a:rPr lang="fr-CH" dirty="0" err="1">
                <a:latin typeface="Tahoma" panose="020B0604030504040204" pitchFamily="34" charset="0"/>
                <a:ea typeface="Tahoma" panose="020B0604030504040204" pitchFamily="34" charset="0"/>
                <a:cs typeface="Tahoma" panose="020B0604030504040204" pitchFamily="34" charset="0"/>
              </a:rPr>
              <a:t>Vinck</a:t>
            </a:r>
            <a:r>
              <a:rPr lang="fr-CH" dirty="0">
                <a:latin typeface="Tahoma" panose="020B0604030504040204" pitchFamily="34" charset="0"/>
                <a:ea typeface="Tahoma" panose="020B0604030504040204" pitchFamily="34" charset="0"/>
                <a:cs typeface="Tahoma" panose="020B0604030504040204" pitchFamily="34" charset="0"/>
              </a:rPr>
              <a:t>.</a:t>
            </a:r>
          </a:p>
          <a:p>
            <a:pPr algn="justLow"/>
            <a:endParaRPr lang="fr-CH" dirty="0">
              <a:latin typeface="Tahoma" panose="020B0604030504040204" pitchFamily="34" charset="0"/>
              <a:ea typeface="Tahoma" panose="020B0604030504040204" pitchFamily="34" charset="0"/>
              <a:cs typeface="Tahoma" panose="020B0604030504040204" pitchFamily="34" charset="0"/>
            </a:endParaRPr>
          </a:p>
          <a:p>
            <a:pPr algn="justLow"/>
            <a:r>
              <a:rPr lang="fr-CH" dirty="0">
                <a:latin typeface="Tahoma" panose="020B0604030504040204" pitchFamily="34" charset="0"/>
                <a:ea typeface="Tahoma" panose="020B0604030504040204" pitchFamily="34" charset="0"/>
                <a:cs typeface="Tahoma" panose="020B0604030504040204" pitchFamily="34" charset="0"/>
              </a:rPr>
              <a:t>The </a:t>
            </a:r>
            <a:r>
              <a:rPr lang="fr-CH" b="1" dirty="0">
                <a:latin typeface="Tahoma" panose="020B0604030504040204" pitchFamily="34" charset="0"/>
                <a:ea typeface="Tahoma" panose="020B0604030504040204" pitchFamily="34" charset="0"/>
                <a:cs typeface="Tahoma" panose="020B0604030504040204" pitchFamily="34" charset="0"/>
              </a:rPr>
              <a:t>main objective</a:t>
            </a:r>
            <a:r>
              <a:rPr lang="fr-CH" dirty="0">
                <a:latin typeface="Tahoma" panose="020B0604030504040204" pitchFamily="34" charset="0"/>
                <a:ea typeface="Tahoma" panose="020B0604030504040204" pitchFamily="34" charset="0"/>
                <a:cs typeface="Tahoma" panose="020B0604030504040204" pitchFamily="34" charset="0"/>
              </a:rPr>
              <a:t> of </a:t>
            </a:r>
            <a:r>
              <a:rPr lang="fr-CH" dirty="0" err="1">
                <a:latin typeface="Tahoma" panose="020B0604030504040204" pitchFamily="34" charset="0"/>
                <a:ea typeface="Tahoma" panose="020B0604030504040204" pitchFamily="34" charset="0"/>
                <a:cs typeface="Tahoma" panose="020B0604030504040204" pitchFamily="34" charset="0"/>
              </a:rPr>
              <a:t>this</a:t>
            </a:r>
            <a:r>
              <a:rPr lang="fr-CH" dirty="0">
                <a:latin typeface="Tahoma" panose="020B0604030504040204" pitchFamily="34" charset="0"/>
                <a:ea typeface="Tahoma" panose="020B0604030504040204" pitchFamily="34" charset="0"/>
                <a:cs typeface="Tahoma" panose="020B0604030504040204" pitchFamily="34" charset="0"/>
              </a:rPr>
              <a:t> </a:t>
            </a:r>
            <a:r>
              <a:rPr lang="fr-CH" dirty="0" err="1">
                <a:latin typeface="Tahoma" panose="020B0604030504040204" pitchFamily="34" charset="0"/>
                <a:ea typeface="Tahoma" panose="020B0604030504040204" pitchFamily="34" charset="0"/>
                <a:cs typeface="Tahoma" panose="020B0604030504040204" pitchFamily="34" charset="0"/>
              </a:rPr>
              <a:t>research</a:t>
            </a:r>
            <a:r>
              <a:rPr lang="fr-CH" dirty="0">
                <a:latin typeface="Tahoma" panose="020B0604030504040204" pitchFamily="34" charset="0"/>
                <a:ea typeface="Tahoma" panose="020B0604030504040204" pitchFamily="34" charset="0"/>
                <a:cs typeface="Tahoma" panose="020B0604030504040204" pitchFamily="34" charset="0"/>
              </a:rPr>
              <a:t> </a:t>
            </a:r>
            <a:r>
              <a:rPr lang="fr-CH" dirty="0" err="1">
                <a:latin typeface="Tahoma" panose="020B0604030504040204" pitchFamily="34" charset="0"/>
                <a:ea typeface="Tahoma" panose="020B0604030504040204" pitchFamily="34" charset="0"/>
                <a:cs typeface="Tahoma" panose="020B0604030504040204" pitchFamily="34" charset="0"/>
              </a:rPr>
              <a:t>is</a:t>
            </a:r>
            <a:r>
              <a:rPr lang="fr-CH" dirty="0">
                <a:latin typeface="Tahoma" panose="020B0604030504040204" pitchFamily="34" charset="0"/>
                <a:ea typeface="Tahoma" panose="020B0604030504040204" pitchFamily="34" charset="0"/>
                <a:cs typeface="Tahoma" panose="020B0604030504040204" pitchFamily="34" charset="0"/>
              </a:rPr>
              <a:t> to </a:t>
            </a:r>
            <a:r>
              <a:rPr lang="fr-CH" dirty="0" err="1">
                <a:latin typeface="Tahoma" panose="020B0604030504040204" pitchFamily="34" charset="0"/>
                <a:ea typeface="Tahoma" panose="020B0604030504040204" pitchFamily="34" charset="0"/>
                <a:cs typeface="Tahoma" panose="020B0604030504040204" pitchFamily="34" charset="0"/>
              </a:rPr>
              <a:t>identify</a:t>
            </a:r>
            <a:r>
              <a:rPr lang="fr-CH" dirty="0">
                <a:latin typeface="Tahoma" panose="020B0604030504040204" pitchFamily="34" charset="0"/>
                <a:ea typeface="Tahoma" panose="020B0604030504040204" pitchFamily="34" charset="0"/>
                <a:cs typeface="Tahoma" panose="020B0604030504040204" pitchFamily="34" charset="0"/>
              </a:rPr>
              <a:t> and gain </a:t>
            </a:r>
            <a:r>
              <a:rPr lang="fr-CH" dirty="0" err="1">
                <a:latin typeface="Tahoma" panose="020B0604030504040204" pitchFamily="34" charset="0"/>
                <a:ea typeface="Tahoma" panose="020B0604030504040204" pitchFamily="34" charset="0"/>
                <a:cs typeface="Tahoma" panose="020B0604030504040204" pitchFamily="34" charset="0"/>
              </a:rPr>
              <a:t>understanding</a:t>
            </a:r>
            <a:r>
              <a:rPr lang="fr-CH" dirty="0">
                <a:latin typeface="Tahoma" panose="020B0604030504040204" pitchFamily="34" charset="0"/>
                <a:ea typeface="Tahoma" panose="020B0604030504040204" pitchFamily="34" charset="0"/>
                <a:cs typeface="Tahoma" panose="020B0604030504040204" pitchFamily="34" charset="0"/>
              </a:rPr>
              <a:t> about </a:t>
            </a:r>
            <a:r>
              <a:rPr lang="fr-CH" dirty="0" err="1">
                <a:latin typeface="Tahoma" panose="020B0604030504040204" pitchFamily="34" charset="0"/>
                <a:ea typeface="Tahoma" panose="020B0604030504040204" pitchFamily="34" charset="0"/>
                <a:cs typeface="Tahoma" panose="020B0604030504040204" pitchFamily="34" charset="0"/>
              </a:rPr>
              <a:t>sociological</a:t>
            </a:r>
            <a:r>
              <a:rPr lang="fr-CH" dirty="0">
                <a:latin typeface="Tahoma" panose="020B0604030504040204" pitchFamily="34" charset="0"/>
                <a:ea typeface="Tahoma" panose="020B0604030504040204" pitchFamily="34" charset="0"/>
                <a:cs typeface="Tahoma" panose="020B0604030504040204" pitchFamily="34" charset="0"/>
              </a:rPr>
              <a:t> </a:t>
            </a:r>
            <a:r>
              <a:rPr lang="fr-CH" dirty="0" err="1">
                <a:latin typeface="Tahoma" panose="020B0604030504040204" pitchFamily="34" charset="0"/>
                <a:ea typeface="Tahoma" panose="020B0604030504040204" pitchFamily="34" charset="0"/>
                <a:cs typeface="Tahoma" panose="020B0604030504040204" pitchFamily="34" charset="0"/>
              </a:rPr>
              <a:t>factors</a:t>
            </a:r>
            <a:r>
              <a:rPr lang="fr-CH" dirty="0">
                <a:latin typeface="Tahoma" panose="020B0604030504040204" pitchFamily="34" charset="0"/>
                <a:ea typeface="Tahoma" panose="020B0604030504040204" pitchFamily="34" charset="0"/>
                <a:cs typeface="Tahoma" panose="020B0604030504040204" pitchFamily="34" charset="0"/>
              </a:rPr>
              <a:t> </a:t>
            </a:r>
            <a:r>
              <a:rPr lang="fr-CH" dirty="0" err="1">
                <a:latin typeface="Tahoma" panose="020B0604030504040204" pitchFamily="34" charset="0"/>
                <a:ea typeface="Tahoma" panose="020B0604030504040204" pitchFamily="34" charset="0"/>
                <a:cs typeface="Tahoma" panose="020B0604030504040204" pitchFamily="34" charset="0"/>
              </a:rPr>
              <a:t>likely</a:t>
            </a:r>
            <a:r>
              <a:rPr lang="fr-CH" dirty="0">
                <a:latin typeface="Tahoma" panose="020B0604030504040204" pitchFamily="34" charset="0"/>
                <a:ea typeface="Tahoma" panose="020B0604030504040204" pitchFamily="34" charset="0"/>
                <a:cs typeface="Tahoma" panose="020B0604030504040204" pitchFamily="34" charset="0"/>
              </a:rPr>
              <a:t> to </a:t>
            </a:r>
            <a:r>
              <a:rPr lang="fr-CH" dirty="0" err="1">
                <a:latin typeface="Tahoma" panose="020B0604030504040204" pitchFamily="34" charset="0"/>
                <a:ea typeface="Tahoma" panose="020B0604030504040204" pitchFamily="34" charset="0"/>
                <a:cs typeface="Tahoma" panose="020B0604030504040204" pitchFamily="34" charset="0"/>
              </a:rPr>
              <a:t>steer</a:t>
            </a:r>
            <a:r>
              <a:rPr lang="fr-CH" dirty="0">
                <a:latin typeface="Tahoma" panose="020B0604030504040204" pitchFamily="34" charset="0"/>
                <a:ea typeface="Tahoma" panose="020B0604030504040204" pitchFamily="34" charset="0"/>
                <a:cs typeface="Tahoma" panose="020B0604030504040204" pitchFamily="34" charset="0"/>
              </a:rPr>
              <a:t> </a:t>
            </a:r>
            <a:r>
              <a:rPr lang="fr-CH" dirty="0" err="1">
                <a:latin typeface="Tahoma" panose="020B0604030504040204" pitchFamily="34" charset="0"/>
                <a:ea typeface="Tahoma" panose="020B0604030504040204" pitchFamily="34" charset="0"/>
                <a:cs typeface="Tahoma" panose="020B0604030504040204" pitchFamily="34" charset="0"/>
              </a:rPr>
              <a:t>choices</a:t>
            </a:r>
            <a:r>
              <a:rPr lang="fr-CH" dirty="0">
                <a:latin typeface="Tahoma" panose="020B0604030504040204" pitchFamily="34" charset="0"/>
                <a:ea typeface="Tahoma" panose="020B0604030504040204" pitchFamily="34" charset="0"/>
                <a:cs typeface="Tahoma" panose="020B0604030504040204" pitchFamily="34" charset="0"/>
              </a:rPr>
              <a:t> in the </a:t>
            </a:r>
            <a:r>
              <a:rPr lang="fr-CH" dirty="0" err="1">
                <a:latin typeface="Tahoma" panose="020B0604030504040204" pitchFamily="34" charset="0"/>
                <a:ea typeface="Tahoma" panose="020B0604030504040204" pitchFamily="34" charset="0"/>
                <a:cs typeface="Tahoma" panose="020B0604030504040204" pitchFamily="34" charset="0"/>
              </a:rPr>
              <a:t>process</a:t>
            </a:r>
            <a:r>
              <a:rPr lang="fr-CH" dirty="0">
                <a:latin typeface="Tahoma" panose="020B0604030504040204" pitchFamily="34" charset="0"/>
                <a:ea typeface="Tahoma" panose="020B0604030504040204" pitchFamily="34" charset="0"/>
                <a:cs typeface="Tahoma" panose="020B0604030504040204" pitchFamily="34" charset="0"/>
              </a:rPr>
              <a:t> of model construction.  </a:t>
            </a:r>
          </a:p>
          <a:p>
            <a:pPr algn="justLow"/>
            <a:endParaRPr lang="fr-CH" dirty="0">
              <a:latin typeface="Tahoma" panose="020B0604030504040204" pitchFamily="34" charset="0"/>
              <a:ea typeface="Tahoma" panose="020B0604030504040204" pitchFamily="34" charset="0"/>
              <a:cs typeface="Tahoma" panose="020B0604030504040204" pitchFamily="34" charset="0"/>
            </a:endParaRPr>
          </a:p>
          <a:p>
            <a:pPr algn="justLow"/>
            <a:r>
              <a:rPr lang="fr-FR" dirty="0">
                <a:latin typeface="Tahoma" panose="020B0604030504040204" pitchFamily="34" charset="0"/>
                <a:ea typeface="Tahoma" panose="020B0604030504040204" pitchFamily="34" charset="0"/>
                <a:cs typeface="Tahoma" panose="020B0604030504040204" pitchFamily="34" charset="0"/>
              </a:rPr>
              <a:t>It </a:t>
            </a:r>
            <a:r>
              <a:rPr lang="fr-FR" dirty="0" err="1">
                <a:latin typeface="Tahoma" panose="020B0604030504040204" pitchFamily="34" charset="0"/>
                <a:ea typeface="Tahoma" panose="020B0604030504040204" pitchFamily="34" charset="0"/>
                <a:cs typeface="Tahoma" panose="020B0604030504040204" pitchFamily="34" charset="0"/>
              </a:rPr>
              <a:t>was</a:t>
            </a:r>
            <a:r>
              <a:rPr lang="fr-FR" dirty="0">
                <a:latin typeface="Tahoma" panose="020B0604030504040204" pitchFamily="34" charset="0"/>
                <a:ea typeface="Tahoma" panose="020B0604030504040204" pitchFamily="34" charset="0"/>
                <a:cs typeface="Tahoma" panose="020B0604030504040204" pitchFamily="34" charset="0"/>
              </a:rPr>
              <a:t> </a:t>
            </a:r>
            <a:r>
              <a:rPr lang="fr-FR" dirty="0" err="1">
                <a:latin typeface="Tahoma" panose="020B0604030504040204" pitchFamily="34" charset="0"/>
                <a:ea typeface="Tahoma" panose="020B0604030504040204" pitchFamily="34" charset="0"/>
                <a:cs typeface="Tahoma" panose="020B0604030504040204" pitchFamily="34" charset="0"/>
              </a:rPr>
              <a:t>initiated</a:t>
            </a:r>
            <a:r>
              <a:rPr lang="fr-FR" dirty="0">
                <a:latin typeface="Tahoma" panose="020B0604030504040204" pitchFamily="34" charset="0"/>
                <a:ea typeface="Tahoma" panose="020B0604030504040204" pitchFamily="34" charset="0"/>
                <a:cs typeface="Tahoma" panose="020B0604030504040204" pitchFamily="34" charset="0"/>
              </a:rPr>
              <a:t> by questions about </a:t>
            </a:r>
            <a:r>
              <a:rPr lang="fr-FR" b="1" dirty="0" err="1">
                <a:latin typeface="Tahoma" panose="020B0604030504040204" pitchFamily="34" charset="0"/>
                <a:ea typeface="Tahoma" panose="020B0604030504040204" pitchFamily="34" charset="0"/>
                <a:cs typeface="Tahoma" panose="020B0604030504040204" pitchFamily="34" charset="0"/>
              </a:rPr>
              <a:t>our</a:t>
            </a:r>
            <a:r>
              <a:rPr lang="fr-FR" b="1" dirty="0">
                <a:latin typeface="Tahoma" panose="020B0604030504040204" pitchFamily="34" charset="0"/>
                <a:ea typeface="Tahoma" panose="020B0604030504040204" pitchFamily="34" charset="0"/>
                <a:cs typeface="Tahoma" panose="020B0604030504040204" pitchFamily="34" charset="0"/>
              </a:rPr>
              <a:t> </a:t>
            </a:r>
            <a:r>
              <a:rPr lang="fr-FR" b="1" dirty="0" err="1">
                <a:latin typeface="Tahoma" panose="020B0604030504040204" pitchFamily="34" charset="0"/>
                <a:ea typeface="Tahoma" panose="020B0604030504040204" pitchFamily="34" charset="0"/>
                <a:cs typeface="Tahoma" panose="020B0604030504040204" pitchFamily="34" charset="0"/>
              </a:rPr>
              <a:t>own</a:t>
            </a:r>
            <a:r>
              <a:rPr lang="fr-FR" b="1" dirty="0">
                <a:latin typeface="Tahoma" panose="020B0604030504040204" pitchFamily="34" charset="0"/>
                <a:ea typeface="Tahoma" panose="020B0604030504040204" pitchFamily="34" charset="0"/>
                <a:cs typeface="Tahoma" panose="020B0604030504040204" pitchFamily="34" charset="0"/>
              </a:rPr>
              <a:t> practices</a:t>
            </a:r>
            <a:r>
              <a:rPr lang="fr-FR" dirty="0">
                <a:latin typeface="Tahoma" panose="020B0604030504040204" pitchFamily="34" charset="0"/>
                <a:ea typeface="Tahoma" panose="020B0604030504040204" pitchFamily="34" charset="0"/>
                <a:cs typeface="Tahoma" panose="020B0604030504040204" pitchFamily="34" charset="0"/>
              </a:rPr>
              <a:t> in </a:t>
            </a:r>
            <a:r>
              <a:rPr lang="fr-FR" dirty="0" err="1">
                <a:latin typeface="Tahoma" panose="020B0604030504040204" pitchFamily="34" charset="0"/>
                <a:ea typeface="Tahoma" panose="020B0604030504040204" pitchFamily="34" charset="0"/>
                <a:cs typeface="Tahoma" panose="020B0604030504040204" pitchFamily="34" charset="0"/>
              </a:rPr>
              <a:t>geoscientific</a:t>
            </a:r>
            <a:r>
              <a:rPr lang="fr-FR" dirty="0">
                <a:latin typeface="Tahoma" panose="020B0604030504040204" pitchFamily="34" charset="0"/>
                <a:ea typeface="Tahoma" panose="020B0604030504040204" pitchFamily="34" charset="0"/>
                <a:cs typeface="Tahoma" panose="020B0604030504040204" pitchFamily="34" charset="0"/>
              </a:rPr>
              <a:t> </a:t>
            </a:r>
            <a:r>
              <a:rPr lang="fr-FR" dirty="0" err="1">
                <a:latin typeface="Tahoma" panose="020B0604030504040204" pitchFamily="34" charset="0"/>
                <a:ea typeface="Tahoma" panose="020B0604030504040204" pitchFamily="34" charset="0"/>
                <a:cs typeface="Tahoma" panose="020B0604030504040204" pitchFamily="34" charset="0"/>
              </a:rPr>
              <a:t>modelling</a:t>
            </a:r>
            <a:r>
              <a:rPr lang="fr-FR" dirty="0">
                <a:latin typeface="Tahoma" panose="020B0604030504040204" pitchFamily="34" charset="0"/>
                <a:ea typeface="Tahoma" panose="020B0604030504040204" pitchFamily="34" charset="0"/>
                <a:cs typeface="Tahoma" panose="020B0604030504040204" pitchFamily="34" charset="0"/>
              </a:rPr>
              <a:t>.</a:t>
            </a:r>
            <a:r>
              <a:rPr lang="fr-FR" sz="1600" dirty="0">
                <a:latin typeface="Tahoma" panose="020B0604030504040204" pitchFamily="34" charset="0"/>
                <a:ea typeface="Tahoma" panose="020B0604030504040204" pitchFamily="34" charset="0"/>
                <a:cs typeface="Tahoma" panose="020B0604030504040204" pitchFamily="34" charset="0"/>
              </a:rPr>
              <a:t> </a:t>
            </a:r>
          </a:p>
          <a:p>
            <a:pPr algn="justLow"/>
            <a:endParaRPr lang="fr-FR" dirty="0">
              <a:latin typeface="Tahoma" panose="020B0604030504040204" pitchFamily="34" charset="0"/>
              <a:ea typeface="Tahoma" panose="020B0604030504040204" pitchFamily="34" charset="0"/>
              <a:cs typeface="Tahoma" panose="020B0604030504040204" pitchFamily="34" charset="0"/>
            </a:endParaRPr>
          </a:p>
          <a:p>
            <a:pPr algn="justLow"/>
            <a:r>
              <a:rPr lang="fr-FR" b="1" dirty="0">
                <a:latin typeface="Tahoma" panose="020B0604030504040204" pitchFamily="34" charset="0"/>
                <a:ea typeface="Tahoma" panose="020B0604030504040204" pitchFamily="34" charset="0"/>
                <a:cs typeface="Tahoma" panose="020B0604030504040204" pitchFamily="34" charset="0"/>
              </a:rPr>
              <a:t>Science and </a:t>
            </a:r>
            <a:r>
              <a:rPr lang="fr-FR" b="1" dirty="0" err="1">
                <a:latin typeface="Tahoma" panose="020B0604030504040204" pitchFamily="34" charset="0"/>
                <a:ea typeface="Tahoma" panose="020B0604030504040204" pitchFamily="34" charset="0"/>
                <a:cs typeface="Tahoma" panose="020B0604030504040204" pitchFamily="34" charset="0"/>
              </a:rPr>
              <a:t>Technology</a:t>
            </a:r>
            <a:r>
              <a:rPr lang="fr-FR" b="1" dirty="0">
                <a:latin typeface="Tahoma" panose="020B0604030504040204" pitchFamily="34" charset="0"/>
                <a:ea typeface="Tahoma" panose="020B0604030504040204" pitchFamily="34" charset="0"/>
                <a:cs typeface="Tahoma" panose="020B0604030504040204" pitchFamily="34" charset="0"/>
              </a:rPr>
              <a:t> </a:t>
            </a:r>
            <a:r>
              <a:rPr lang="fr-FR" b="1" dirty="0" err="1">
                <a:latin typeface="Tahoma" panose="020B0604030504040204" pitchFamily="34" charset="0"/>
                <a:ea typeface="Tahoma" panose="020B0604030504040204" pitchFamily="34" charset="0"/>
                <a:cs typeface="Tahoma" panose="020B0604030504040204" pitchFamily="34" charset="0"/>
              </a:rPr>
              <a:t>Studies</a:t>
            </a:r>
            <a:r>
              <a:rPr lang="fr-FR" dirty="0">
                <a:latin typeface="Tahoma" panose="020B0604030504040204" pitchFamily="34" charset="0"/>
                <a:ea typeface="Tahoma" panose="020B0604030504040204" pitchFamily="34" charset="0"/>
                <a:cs typeface="Tahoma" panose="020B0604030504040204" pitchFamily="34" charset="0"/>
              </a:rPr>
              <a:t> (STS) </a:t>
            </a:r>
            <a:r>
              <a:rPr lang="fr-FR" dirty="0" err="1">
                <a:latin typeface="Tahoma" panose="020B0604030504040204" pitchFamily="34" charset="0"/>
                <a:ea typeface="Tahoma" panose="020B0604030504040204" pitchFamily="34" charset="0"/>
                <a:cs typeface="Tahoma" panose="020B0604030504040204" pitchFamily="34" charset="0"/>
              </a:rPr>
              <a:t>offer</a:t>
            </a:r>
            <a:r>
              <a:rPr lang="fr-FR" dirty="0">
                <a:latin typeface="Tahoma" panose="020B0604030504040204" pitchFamily="34" charset="0"/>
                <a:ea typeface="Tahoma" panose="020B0604030504040204" pitchFamily="34" charset="0"/>
                <a:cs typeface="Tahoma" panose="020B0604030504040204" pitchFamily="34" charset="0"/>
              </a:rPr>
              <a:t> the </a:t>
            </a:r>
            <a:r>
              <a:rPr lang="fr-FR" dirty="0" err="1">
                <a:latin typeface="Tahoma" panose="020B0604030504040204" pitchFamily="34" charset="0"/>
                <a:ea typeface="Tahoma" panose="020B0604030504040204" pitchFamily="34" charset="0"/>
                <a:cs typeface="Tahoma" panose="020B0604030504040204" pitchFamily="34" charset="0"/>
              </a:rPr>
              <a:t>necessary</a:t>
            </a:r>
            <a:r>
              <a:rPr lang="fr-FR" dirty="0">
                <a:latin typeface="Tahoma" panose="020B0604030504040204" pitchFamily="34" charset="0"/>
                <a:ea typeface="Tahoma" panose="020B0604030504040204" pitchFamily="34" charset="0"/>
                <a:cs typeface="Tahoma" panose="020B0604030504040204" pitchFamily="34" charset="0"/>
              </a:rPr>
              <a:t> </a:t>
            </a:r>
            <a:r>
              <a:rPr lang="fr-FR" dirty="0" err="1">
                <a:latin typeface="Tahoma" panose="020B0604030504040204" pitchFamily="34" charset="0"/>
                <a:ea typeface="Tahoma" panose="020B0604030504040204" pitchFamily="34" charset="0"/>
                <a:cs typeface="Tahoma" panose="020B0604030504040204" pitchFamily="34" charset="0"/>
              </a:rPr>
              <a:t>methodological</a:t>
            </a:r>
            <a:r>
              <a:rPr lang="fr-FR" dirty="0">
                <a:latin typeface="Tahoma" panose="020B0604030504040204" pitchFamily="34" charset="0"/>
                <a:ea typeface="Tahoma" panose="020B0604030504040204" pitchFamily="34" charset="0"/>
                <a:cs typeface="Tahoma" panose="020B0604030504040204" pitchFamily="34" charset="0"/>
              </a:rPr>
              <a:t> and </a:t>
            </a:r>
            <a:r>
              <a:rPr lang="fr-FR" dirty="0" err="1">
                <a:latin typeface="Tahoma" panose="020B0604030504040204" pitchFamily="34" charset="0"/>
                <a:ea typeface="Tahoma" panose="020B0604030504040204" pitchFamily="34" charset="0"/>
                <a:cs typeface="Tahoma" panose="020B0604030504040204" pitchFamily="34" charset="0"/>
              </a:rPr>
              <a:t>analytical</a:t>
            </a:r>
            <a:r>
              <a:rPr lang="fr-FR" dirty="0">
                <a:latin typeface="Tahoma" panose="020B0604030504040204" pitchFamily="34" charset="0"/>
                <a:ea typeface="Tahoma" panose="020B0604030504040204" pitchFamily="34" charset="0"/>
                <a:cs typeface="Tahoma" panose="020B0604030504040204" pitchFamily="34" charset="0"/>
              </a:rPr>
              <a:t> </a:t>
            </a:r>
            <a:r>
              <a:rPr lang="fr-FR" dirty="0" err="1">
                <a:latin typeface="Tahoma" panose="020B0604030504040204" pitchFamily="34" charset="0"/>
                <a:ea typeface="Tahoma" panose="020B0604030504040204" pitchFamily="34" charset="0"/>
                <a:cs typeface="Tahoma" panose="020B0604030504040204" pitchFamily="34" charset="0"/>
              </a:rPr>
              <a:t>framework</a:t>
            </a:r>
            <a:r>
              <a:rPr lang="fr-FR" dirty="0">
                <a:latin typeface="Tahoma" panose="020B0604030504040204" pitchFamily="34" charset="0"/>
                <a:ea typeface="Tahoma" panose="020B0604030504040204" pitchFamily="34" charset="0"/>
                <a:cs typeface="Tahoma" panose="020B0604030504040204" pitchFamily="34" charset="0"/>
              </a:rPr>
              <a:t> to </a:t>
            </a:r>
            <a:r>
              <a:rPr lang="fr-FR" dirty="0" err="1">
                <a:latin typeface="Tahoma" panose="020B0604030504040204" pitchFamily="34" charset="0"/>
                <a:ea typeface="Tahoma" panose="020B0604030504040204" pitchFamily="34" charset="0"/>
                <a:cs typeface="Tahoma" panose="020B0604030504040204" pitchFamily="34" charset="0"/>
              </a:rPr>
              <a:t>address</a:t>
            </a:r>
            <a:r>
              <a:rPr lang="fr-FR" dirty="0">
                <a:latin typeface="Tahoma" panose="020B0604030504040204" pitchFamily="34" charset="0"/>
                <a:ea typeface="Tahoma" panose="020B0604030504040204" pitchFamily="34" charset="0"/>
                <a:cs typeface="Tahoma" panose="020B0604030504040204" pitchFamily="34" charset="0"/>
              </a:rPr>
              <a:t> </a:t>
            </a:r>
            <a:r>
              <a:rPr lang="fr-FR" dirty="0" err="1">
                <a:latin typeface="Tahoma" panose="020B0604030504040204" pitchFamily="34" charset="0"/>
                <a:ea typeface="Tahoma" panose="020B0604030504040204" pitchFamily="34" charset="0"/>
                <a:cs typeface="Tahoma" panose="020B0604030504040204" pitchFamily="34" charset="0"/>
              </a:rPr>
              <a:t>these</a:t>
            </a:r>
            <a:r>
              <a:rPr lang="fr-FR" dirty="0">
                <a:latin typeface="Tahoma" panose="020B0604030504040204" pitchFamily="34" charset="0"/>
                <a:ea typeface="Tahoma" panose="020B0604030504040204" pitchFamily="34" charset="0"/>
                <a:cs typeface="Tahoma" panose="020B0604030504040204" pitchFamily="34" charset="0"/>
              </a:rPr>
              <a:t> issues. </a:t>
            </a:r>
          </a:p>
          <a:p>
            <a:pPr algn="justLow"/>
            <a:endParaRPr lang="fr-FR" dirty="0">
              <a:latin typeface="Tahoma" panose="020B0604030504040204" pitchFamily="34" charset="0"/>
              <a:ea typeface="Tahoma" panose="020B0604030504040204" pitchFamily="34" charset="0"/>
              <a:cs typeface="Tahoma" panose="020B0604030504040204" pitchFamily="34" charset="0"/>
            </a:endParaRPr>
          </a:p>
          <a:p>
            <a:pPr algn="justLow"/>
            <a:endParaRPr lang="fr-FR" dirty="0">
              <a:latin typeface="Tahoma" panose="020B0604030504040204" pitchFamily="34" charset="0"/>
              <a:ea typeface="Tahoma" panose="020B0604030504040204" pitchFamily="34" charset="0"/>
              <a:cs typeface="Tahoma" panose="020B0604030504040204" pitchFamily="34" charset="0"/>
            </a:endParaRPr>
          </a:p>
          <a:p>
            <a:pPr algn="justLow"/>
            <a:endParaRPr lang="fr-FR" dirty="0">
              <a:latin typeface="Tahoma" panose="020B0604030504040204" pitchFamily="34" charset="0"/>
              <a:ea typeface="Tahoma" panose="020B0604030504040204" pitchFamily="34" charset="0"/>
              <a:cs typeface="Tahoma" panose="020B0604030504040204" pitchFamily="34" charset="0"/>
            </a:endParaRPr>
          </a:p>
        </p:txBody>
      </p:sp>
      <p:pic>
        <p:nvPicPr>
          <p:cNvPr id="10" name="Image 9">
            <a:hlinkClick r:id="rId4" action="ppaction://hlinksldjump"/>
            <a:extLst>
              <a:ext uri="{FF2B5EF4-FFF2-40B4-BE49-F238E27FC236}">
                <a16:creationId xmlns:a16="http://schemas.microsoft.com/office/drawing/2014/main" id="{455A9213-5D69-F444-AE85-F401789820B6}"/>
              </a:ext>
            </a:extLst>
          </p:cNvPr>
          <p:cNvPicPr>
            <a:picLocks noChangeAspect="1"/>
          </p:cNvPicPr>
          <p:nvPr/>
        </p:nvPicPr>
        <p:blipFill>
          <a:blip r:embed="rId5"/>
          <a:stretch>
            <a:fillRect/>
          </a:stretch>
        </p:blipFill>
        <p:spPr>
          <a:xfrm>
            <a:off x="11115724" y="6064660"/>
            <a:ext cx="710586" cy="580827"/>
          </a:xfrm>
          <a:prstGeom prst="rect">
            <a:avLst/>
          </a:prstGeom>
        </p:spPr>
      </p:pic>
      <p:pic>
        <p:nvPicPr>
          <p:cNvPr id="7" name="Image 6">
            <a:hlinkClick r:id="rId6" action="ppaction://hlinksldjump"/>
            <a:extLst>
              <a:ext uri="{FF2B5EF4-FFF2-40B4-BE49-F238E27FC236}">
                <a16:creationId xmlns:a16="http://schemas.microsoft.com/office/drawing/2014/main" id="{59DF4089-BCE4-BA43-9694-BDFFE0168702}"/>
              </a:ext>
            </a:extLst>
          </p:cNvPr>
          <p:cNvPicPr>
            <a:picLocks noChangeAspect="1"/>
          </p:cNvPicPr>
          <p:nvPr/>
        </p:nvPicPr>
        <p:blipFill>
          <a:blip r:embed="rId7"/>
          <a:stretch>
            <a:fillRect/>
          </a:stretch>
        </p:blipFill>
        <p:spPr>
          <a:xfrm>
            <a:off x="490193" y="6064660"/>
            <a:ext cx="556372" cy="580827"/>
          </a:xfrm>
          <a:prstGeom prst="rect">
            <a:avLst/>
          </a:prstGeom>
        </p:spPr>
      </p:pic>
      <p:grpSp>
        <p:nvGrpSpPr>
          <p:cNvPr id="11" name="Grouper 5">
            <a:extLst>
              <a:ext uri="{FF2B5EF4-FFF2-40B4-BE49-F238E27FC236}">
                <a16:creationId xmlns:a16="http://schemas.microsoft.com/office/drawing/2014/main" id="{099BAE33-8F37-1F4F-8FED-DEE0142E27E9}"/>
              </a:ext>
            </a:extLst>
          </p:cNvPr>
          <p:cNvGrpSpPr/>
          <p:nvPr/>
        </p:nvGrpSpPr>
        <p:grpSpPr>
          <a:xfrm>
            <a:off x="7732137" y="5007911"/>
            <a:ext cx="3738880" cy="725345"/>
            <a:chOff x="7670800" y="5276458"/>
            <a:chExt cx="3738880" cy="725345"/>
          </a:xfrm>
        </p:grpSpPr>
        <p:pic>
          <p:nvPicPr>
            <p:cNvPr id="12" name="Image 11">
              <a:hlinkClick r:id="rId8" action="ppaction://hlinksldjump"/>
              <a:extLst>
                <a:ext uri="{FF2B5EF4-FFF2-40B4-BE49-F238E27FC236}">
                  <a16:creationId xmlns:a16="http://schemas.microsoft.com/office/drawing/2014/main" id="{9B2F9D22-E6E2-8446-9F29-CD27E21C614C}"/>
                </a:ext>
              </a:extLst>
            </p:cNvPr>
            <p:cNvPicPr>
              <a:picLocks noChangeAspect="1"/>
            </p:cNvPicPr>
            <p:nvPr/>
          </p:nvPicPr>
          <p:blipFill>
            <a:blip r:embed="rId9"/>
            <a:stretch>
              <a:fillRect/>
            </a:stretch>
          </p:blipFill>
          <p:spPr>
            <a:xfrm>
              <a:off x="7670800" y="5276458"/>
              <a:ext cx="3738880" cy="725345"/>
            </a:xfrm>
            <a:prstGeom prst="rect">
              <a:avLst/>
            </a:prstGeom>
          </p:spPr>
        </p:pic>
        <p:sp>
          <p:nvSpPr>
            <p:cNvPr id="13" name="Rectangle 12">
              <a:hlinkClick r:id="rId8" action="ppaction://hlinksldjump"/>
              <a:extLst>
                <a:ext uri="{FF2B5EF4-FFF2-40B4-BE49-F238E27FC236}">
                  <a16:creationId xmlns:a16="http://schemas.microsoft.com/office/drawing/2014/main" id="{7AAED788-181F-4F4F-8E0D-C847E4602686}"/>
                </a:ext>
              </a:extLst>
            </p:cNvPr>
            <p:cNvSpPr/>
            <p:nvPr/>
          </p:nvSpPr>
          <p:spPr>
            <a:xfrm>
              <a:off x="8096961" y="5478835"/>
              <a:ext cx="2886559" cy="338554"/>
            </a:xfrm>
            <a:prstGeom prst="rect">
              <a:avLst/>
            </a:prstGeom>
          </p:spPr>
          <p:txBody>
            <a:bodyPr wrap="none">
              <a:spAutoFit/>
            </a:bodyPr>
            <a:lstStyle/>
            <a:p>
              <a:r>
                <a:rPr lang="fr-FR" sz="1600" dirty="0" err="1">
                  <a:latin typeface="Tahoma" panose="020B0604030504040204" pitchFamily="34" charset="0"/>
                  <a:ea typeface="Tahoma" panose="020B0604030504040204" pitchFamily="34" charset="0"/>
                  <a:cs typeface="Tahoma" panose="020B0604030504040204" pitchFamily="34" charset="0"/>
                </a:rPr>
                <a:t>Why</a:t>
              </a:r>
              <a:r>
                <a:rPr lang="fr-FR" sz="1600" dirty="0">
                  <a:latin typeface="Tahoma" panose="020B0604030504040204" pitchFamily="34" charset="0"/>
                  <a:ea typeface="Tahoma" panose="020B0604030504040204" pitchFamily="34" charset="0"/>
                  <a:cs typeface="Tahoma" panose="020B0604030504040204" pitchFamily="34" charset="0"/>
                </a:rPr>
                <a:t> </a:t>
              </a:r>
              <a:r>
                <a:rPr lang="fr-FR" sz="1600" dirty="0" err="1">
                  <a:latin typeface="Tahoma" panose="020B0604030504040204" pitchFamily="34" charset="0"/>
                  <a:ea typeface="Tahoma" panose="020B0604030504040204" pitchFamily="34" charset="0"/>
                  <a:cs typeface="Tahoma" panose="020B0604030504040204" pitchFamily="34" charset="0"/>
                </a:rPr>
                <a:t>is</a:t>
              </a:r>
              <a:r>
                <a:rPr lang="fr-FR" sz="1600" dirty="0">
                  <a:latin typeface="Tahoma" panose="020B0604030504040204" pitchFamily="34" charset="0"/>
                  <a:ea typeface="Tahoma" panose="020B0604030504040204" pitchFamily="34" charset="0"/>
                  <a:cs typeface="Tahoma" panose="020B0604030504040204" pitchFamily="34" charset="0"/>
                </a:rPr>
                <a:t> </a:t>
              </a:r>
              <a:r>
                <a:rPr lang="fr-FR" sz="1600" dirty="0" err="1">
                  <a:latin typeface="Tahoma" panose="020B0604030504040204" pitchFamily="34" charset="0"/>
                  <a:ea typeface="Tahoma" panose="020B0604030504040204" pitchFamily="34" charset="0"/>
                  <a:cs typeface="Tahoma" panose="020B0604030504040204" pitchFamily="34" charset="0"/>
                </a:rPr>
                <a:t>this</a:t>
              </a:r>
              <a:r>
                <a:rPr lang="fr-FR" sz="1600" dirty="0">
                  <a:latin typeface="Tahoma" panose="020B0604030504040204" pitchFamily="34" charset="0"/>
                  <a:ea typeface="Tahoma" panose="020B0604030504040204" pitchFamily="34" charset="0"/>
                  <a:cs typeface="Tahoma" panose="020B0604030504040204" pitchFamily="34" charset="0"/>
                </a:rPr>
                <a:t> </a:t>
              </a:r>
              <a:r>
                <a:rPr lang="fr-FR" sz="1600" dirty="0" err="1">
                  <a:latin typeface="Tahoma" panose="020B0604030504040204" pitchFamily="34" charset="0"/>
                  <a:ea typeface="Tahoma" panose="020B0604030504040204" pitchFamily="34" charset="0"/>
                  <a:cs typeface="Tahoma" panose="020B0604030504040204" pitchFamily="34" charset="0"/>
                </a:rPr>
                <a:t>research</a:t>
              </a:r>
              <a:r>
                <a:rPr lang="fr-FR" sz="1600" dirty="0">
                  <a:latin typeface="Tahoma" panose="020B0604030504040204" pitchFamily="34" charset="0"/>
                  <a:ea typeface="Tahoma" panose="020B0604030504040204" pitchFamily="34" charset="0"/>
                  <a:cs typeface="Tahoma" panose="020B0604030504040204" pitchFamily="34" charset="0"/>
                </a:rPr>
                <a:t> relevant?</a:t>
              </a:r>
            </a:p>
          </p:txBody>
        </p:sp>
      </p:grpSp>
    </p:spTree>
    <p:extLst>
      <p:ext uri="{BB962C8B-B14F-4D97-AF65-F5344CB8AC3E}">
        <p14:creationId xmlns:p14="http://schemas.microsoft.com/office/powerpoint/2010/main" val="1504193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90193" y="412463"/>
            <a:ext cx="11246177" cy="523220"/>
          </a:xfrm>
          <a:prstGeom prst="rect">
            <a:avLst/>
          </a:prstGeom>
          <a:solidFill>
            <a:srgbClr val="FFBB00"/>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en-GB" sz="2800" b="1" cap="small">
                <a:latin typeface="Tahoma" panose="020B0604030504040204" pitchFamily="34" charset="0"/>
                <a:ea typeface="Tahoma" panose="020B0604030504040204" pitchFamily="34" charset="0"/>
                <a:cs typeface="Tahoma" panose="020B0604030504040204" pitchFamily="34" charset="0"/>
              </a:rPr>
              <a:t>Why sociology and not philosophy?</a:t>
            </a:r>
          </a:p>
        </p:txBody>
      </p:sp>
      <p:pic>
        <p:nvPicPr>
          <p:cNvPr id="10" name="Image 9"/>
          <p:cNvPicPr>
            <a:picLocks noChangeAspect="1"/>
          </p:cNvPicPr>
          <p:nvPr/>
        </p:nvPicPr>
        <p:blipFill rotWithShape="1">
          <a:blip r:embed="rId3"/>
          <a:srcRect/>
          <a:stretch/>
        </p:blipFill>
        <p:spPr>
          <a:xfrm>
            <a:off x="234593" y="732216"/>
            <a:ext cx="5800691" cy="5649112"/>
          </a:xfrm>
          <a:prstGeom prst="rect">
            <a:avLst/>
          </a:prstGeom>
        </p:spPr>
      </p:pic>
      <p:pic>
        <p:nvPicPr>
          <p:cNvPr id="11" name="Image 10"/>
          <p:cNvPicPr>
            <a:picLocks noChangeAspect="1"/>
          </p:cNvPicPr>
          <p:nvPr/>
        </p:nvPicPr>
        <p:blipFill rotWithShape="1">
          <a:blip r:embed="rId3"/>
          <a:srcRect/>
          <a:stretch/>
        </p:blipFill>
        <p:spPr>
          <a:xfrm>
            <a:off x="6290884" y="728764"/>
            <a:ext cx="5800691" cy="5652564"/>
          </a:xfrm>
          <a:prstGeom prst="rect">
            <a:avLst/>
          </a:prstGeom>
        </p:spPr>
      </p:pic>
      <p:sp>
        <p:nvSpPr>
          <p:cNvPr id="12" name="Rectangle 11"/>
          <p:cNvSpPr/>
          <p:nvPr/>
        </p:nvSpPr>
        <p:spPr>
          <a:xfrm>
            <a:off x="768379" y="1255436"/>
            <a:ext cx="4758963" cy="4371646"/>
          </a:xfrm>
          <a:prstGeom prst="rect">
            <a:avLst/>
          </a:prstGeom>
        </p:spPr>
        <p:txBody>
          <a:bodyPr wrap="square">
            <a:spAutoFit/>
          </a:bodyPr>
          <a:lstStyle/>
          <a:p>
            <a:pPr algn="justLow">
              <a:lnSpc>
                <a:spcPts val="2360"/>
              </a:lnSpc>
            </a:pPr>
            <a:r>
              <a:rPr lang="en-GB" dirty="0">
                <a:latin typeface="Tahoma" panose="020B0604030504040204" pitchFamily="34" charset="0"/>
                <a:ea typeface="Tahoma" panose="020B0604030504040204" pitchFamily="34" charset="0"/>
                <a:cs typeface="Tahoma" panose="020B0604030504040204" pitchFamily="34" charset="0"/>
              </a:rPr>
              <a:t>Traditionally, publications by geoscientists involving meta-reflexion on model construction have engaged </a:t>
            </a:r>
            <a:r>
              <a:rPr lang="en-GB" cap="small" dirty="0">
                <a:latin typeface="Tahoma" panose="020B0604030504040204" pitchFamily="34" charset="0"/>
                <a:ea typeface="Tahoma" panose="020B0604030504040204" pitchFamily="34" charset="0"/>
                <a:cs typeface="Tahoma" panose="020B0604030504040204" pitchFamily="34" charset="0"/>
              </a:rPr>
              <a:t> </a:t>
            </a:r>
            <a:r>
              <a:rPr lang="en-GB" b="1" cap="small" dirty="0">
                <a:latin typeface="Tahoma" panose="020B0604030504040204" pitchFamily="34" charset="0"/>
                <a:ea typeface="Tahoma" panose="020B0604030504040204" pitchFamily="34" charset="0"/>
                <a:cs typeface="Tahoma" panose="020B0604030504040204" pitchFamily="34" charset="0"/>
              </a:rPr>
              <a:t>Philosophy</a:t>
            </a:r>
            <a:r>
              <a:rPr lang="en-GB" b="1" dirty="0">
                <a:latin typeface="Tahoma" panose="020B0604030504040204" pitchFamily="34" charset="0"/>
                <a:ea typeface="Tahoma" panose="020B0604030504040204" pitchFamily="34" charset="0"/>
                <a:cs typeface="Tahoma" panose="020B0604030504040204" pitchFamily="34" charset="0"/>
              </a:rPr>
              <a:t> </a:t>
            </a:r>
            <a:r>
              <a:rPr lang="en-GB" b="1" cap="small" dirty="0">
                <a:latin typeface="Tahoma" panose="020B0604030504040204" pitchFamily="34" charset="0"/>
                <a:ea typeface="Tahoma" panose="020B0604030504040204" pitchFamily="34" charset="0"/>
                <a:cs typeface="Tahoma" panose="020B0604030504040204" pitchFamily="34" charset="0"/>
              </a:rPr>
              <a:t>of science</a:t>
            </a:r>
            <a:r>
              <a:rPr lang="en-GB" cap="small" dirty="0">
                <a:latin typeface="Tahoma" panose="020B0604030504040204" pitchFamily="34" charset="0"/>
                <a:ea typeface="Tahoma" panose="020B0604030504040204" pitchFamily="34" charset="0"/>
                <a:cs typeface="Tahoma" panose="020B0604030504040204" pitchFamily="34" charset="0"/>
              </a:rPr>
              <a:t>.</a:t>
            </a:r>
          </a:p>
          <a:p>
            <a:pPr algn="justLow">
              <a:lnSpc>
                <a:spcPts val="2360"/>
              </a:lnSpc>
            </a:pPr>
            <a:endParaRPr lang="en-GB" cap="small" dirty="0">
              <a:latin typeface="Tahoma" panose="020B0604030504040204" pitchFamily="34" charset="0"/>
              <a:ea typeface="Tahoma" panose="020B0604030504040204" pitchFamily="34" charset="0"/>
              <a:cs typeface="Tahoma" panose="020B0604030504040204" pitchFamily="34" charset="0"/>
            </a:endParaRPr>
          </a:p>
          <a:p>
            <a:pPr algn="justLow">
              <a:lnSpc>
                <a:spcPts val="2360"/>
              </a:lnSpc>
            </a:pPr>
            <a:r>
              <a:rPr lang="en-GB" dirty="0">
                <a:latin typeface="Tahoma" panose="020B0604030504040204" pitchFamily="34" charset="0"/>
                <a:ea typeface="Tahoma" panose="020B0604030504040204" pitchFamily="34" charset="0"/>
                <a:cs typeface="Tahoma" panose="020B0604030504040204" pitchFamily="34" charset="0"/>
              </a:rPr>
              <a:t>However, the vast majority of philosophical literature on models has focused on them as a </a:t>
            </a:r>
            <a:r>
              <a:rPr lang="en-GB" b="1" dirty="0">
                <a:latin typeface="Tahoma" panose="020B0604030504040204" pitchFamily="34" charset="0"/>
                <a:ea typeface="Tahoma" panose="020B0604030504040204" pitchFamily="34" charset="0"/>
                <a:cs typeface="Tahoma" panose="020B0604030504040204" pitchFamily="34" charset="0"/>
              </a:rPr>
              <a:t>linguistic category</a:t>
            </a:r>
            <a:r>
              <a:rPr lang="en-GB" dirty="0">
                <a:latin typeface="Tahoma" panose="020B0604030504040204" pitchFamily="34" charset="0"/>
                <a:ea typeface="Tahoma" panose="020B0604030504040204" pitchFamily="34" charset="0"/>
                <a:cs typeface="Tahoma" panose="020B0604030504040204" pitchFamily="34" charset="0"/>
              </a:rPr>
              <a:t>, studying the </a:t>
            </a:r>
            <a:r>
              <a:rPr lang="en-GB" b="1" dirty="0">
                <a:latin typeface="Tahoma" panose="020B0604030504040204" pitchFamily="34" charset="0"/>
                <a:ea typeface="Tahoma" panose="020B0604030504040204" pitchFamily="34" charset="0"/>
                <a:cs typeface="Tahoma" panose="020B0604030504040204" pitchFamily="34" charset="0"/>
              </a:rPr>
              <a:t>logical relationships</a:t>
            </a:r>
            <a:r>
              <a:rPr lang="en-GB" dirty="0">
                <a:latin typeface="Tahoma" panose="020B0604030504040204" pitchFamily="34" charset="0"/>
                <a:ea typeface="Tahoma" panose="020B0604030504040204" pitchFamily="34" charset="0"/>
                <a:cs typeface="Tahoma" panose="020B0604030504040204" pitchFamily="34" charset="0"/>
              </a:rPr>
              <a:t> between theory and models.  </a:t>
            </a:r>
          </a:p>
          <a:p>
            <a:pPr algn="justLow">
              <a:lnSpc>
                <a:spcPts val="2360"/>
              </a:lnSpc>
            </a:pPr>
            <a:endParaRPr lang="en-GB" dirty="0">
              <a:latin typeface="Tahoma" panose="020B0604030504040204" pitchFamily="34" charset="0"/>
              <a:ea typeface="Tahoma" panose="020B0604030504040204" pitchFamily="34" charset="0"/>
              <a:cs typeface="Tahoma" panose="020B0604030504040204" pitchFamily="34" charset="0"/>
            </a:endParaRPr>
          </a:p>
          <a:p>
            <a:pPr algn="justLow">
              <a:lnSpc>
                <a:spcPts val="2360"/>
              </a:lnSpc>
            </a:pPr>
            <a:r>
              <a:rPr lang="en-GB" dirty="0">
                <a:latin typeface="Tahoma" panose="020B0604030504040204" pitchFamily="34" charset="0"/>
                <a:ea typeface="Tahoma" panose="020B0604030504040204" pitchFamily="34" charset="0"/>
                <a:cs typeface="Tahoma" panose="020B0604030504040204" pitchFamily="34" charset="0"/>
              </a:rPr>
              <a:t>The attention remained hence far away from the actors (the scientists themselves) and from the process of model construction. </a:t>
            </a:r>
          </a:p>
          <a:p>
            <a:pPr algn="justLow">
              <a:lnSpc>
                <a:spcPts val="2360"/>
              </a:lnSpc>
            </a:pP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6" name="Image 5">
            <a:hlinkClick r:id="rId4" action="ppaction://hlinksldjump"/>
            <a:extLst>
              <a:ext uri="{FF2B5EF4-FFF2-40B4-BE49-F238E27FC236}">
                <a16:creationId xmlns:a16="http://schemas.microsoft.com/office/drawing/2014/main" id="{C7F25769-A5B3-C841-879A-422187E0250D}"/>
              </a:ext>
            </a:extLst>
          </p:cNvPr>
          <p:cNvPicPr>
            <a:picLocks noChangeAspect="1"/>
          </p:cNvPicPr>
          <p:nvPr/>
        </p:nvPicPr>
        <p:blipFill>
          <a:blip r:embed="rId5"/>
          <a:stretch>
            <a:fillRect/>
          </a:stretch>
        </p:blipFill>
        <p:spPr>
          <a:xfrm>
            <a:off x="11115724" y="6064660"/>
            <a:ext cx="710586" cy="580827"/>
          </a:xfrm>
          <a:prstGeom prst="rect">
            <a:avLst/>
          </a:prstGeom>
        </p:spPr>
      </p:pic>
      <p:sp>
        <p:nvSpPr>
          <p:cNvPr id="8" name="Rectangle 7">
            <a:extLst>
              <a:ext uri="{FF2B5EF4-FFF2-40B4-BE49-F238E27FC236}">
                <a16:creationId xmlns:a16="http://schemas.microsoft.com/office/drawing/2014/main" id="{2E0AB829-691F-D142-A54C-414F6F73243E}"/>
              </a:ext>
            </a:extLst>
          </p:cNvPr>
          <p:cNvSpPr/>
          <p:nvPr/>
        </p:nvSpPr>
        <p:spPr>
          <a:xfrm>
            <a:off x="6811747" y="1238496"/>
            <a:ext cx="4758963" cy="4987199"/>
          </a:xfrm>
          <a:prstGeom prst="rect">
            <a:avLst/>
          </a:prstGeom>
        </p:spPr>
        <p:txBody>
          <a:bodyPr wrap="square">
            <a:spAutoFit/>
          </a:bodyPr>
          <a:lstStyle/>
          <a:p>
            <a:pPr algn="justLow">
              <a:lnSpc>
                <a:spcPts val="2360"/>
              </a:lnSpc>
            </a:pPr>
            <a:r>
              <a:rPr lang="en-GB" b="1" cap="small" dirty="0">
                <a:latin typeface="Tahoma" panose="020B0604030504040204" pitchFamily="34" charset="0"/>
                <a:ea typeface="Tahoma" panose="020B0604030504040204" pitchFamily="34" charset="0"/>
                <a:cs typeface="Tahoma" panose="020B0604030504040204" pitchFamily="34" charset="0"/>
              </a:rPr>
              <a:t>Sociology of science</a:t>
            </a:r>
            <a:r>
              <a:rPr lang="en-GB" dirty="0">
                <a:latin typeface="Tahoma" panose="020B0604030504040204" pitchFamily="34" charset="0"/>
                <a:ea typeface="Tahoma" panose="020B0604030504040204" pitchFamily="34" charset="0"/>
                <a:cs typeface="Tahoma" panose="020B0604030504040204" pitchFamily="34" charset="0"/>
              </a:rPr>
              <a:t>, on the other hand, focuses on the social processes, norms and institutions of scientific practices. </a:t>
            </a:r>
          </a:p>
          <a:p>
            <a:pPr algn="justLow">
              <a:lnSpc>
                <a:spcPts val="2360"/>
              </a:lnSpc>
            </a:pPr>
            <a:endParaRPr lang="en-GB" dirty="0">
              <a:latin typeface="Tahoma" panose="020B0604030504040204" pitchFamily="34" charset="0"/>
              <a:ea typeface="Tahoma" panose="020B0604030504040204" pitchFamily="34" charset="0"/>
              <a:cs typeface="Tahoma" panose="020B0604030504040204" pitchFamily="34" charset="0"/>
            </a:endParaRPr>
          </a:p>
          <a:p>
            <a:pPr algn="justLow">
              <a:lnSpc>
                <a:spcPts val="2360"/>
              </a:lnSpc>
            </a:pPr>
            <a:r>
              <a:rPr lang="en-GB" dirty="0">
                <a:latin typeface="Tahoma" panose="020B0604030504040204" pitchFamily="34" charset="0"/>
                <a:ea typeface="Tahoma" panose="020B0604030504040204" pitchFamily="34" charset="0"/>
                <a:cs typeface="Tahoma" panose="020B0604030504040204" pitchFamily="34" charset="0"/>
              </a:rPr>
              <a:t>Its center of interest lies therefore on the </a:t>
            </a:r>
            <a:r>
              <a:rPr lang="en-GB" b="1" dirty="0">
                <a:latin typeface="Tahoma" panose="020B0604030504040204" pitchFamily="34" charset="0"/>
                <a:ea typeface="Tahoma" panose="020B0604030504040204" pitchFamily="34" charset="0"/>
                <a:cs typeface="Tahoma" panose="020B0604030504040204" pitchFamily="34" charset="0"/>
              </a:rPr>
              <a:t>actors</a:t>
            </a:r>
            <a:r>
              <a:rPr lang="en-GB" dirty="0">
                <a:latin typeface="Tahoma" panose="020B0604030504040204" pitchFamily="34" charset="0"/>
                <a:ea typeface="Tahoma" panose="020B0604030504040204" pitchFamily="34" charset="0"/>
                <a:cs typeface="Tahoma" panose="020B0604030504040204" pitchFamily="34" charset="0"/>
              </a:rPr>
              <a:t>, their interactions and networks; on the </a:t>
            </a:r>
            <a:r>
              <a:rPr lang="en-GB" b="1" dirty="0">
                <a:latin typeface="Tahoma" panose="020B0604030504040204" pitchFamily="34" charset="0"/>
                <a:ea typeface="Tahoma" panose="020B0604030504040204" pitchFamily="34" charset="0"/>
                <a:cs typeface="Tahoma" panose="020B0604030504040204" pitchFamily="34" charset="0"/>
              </a:rPr>
              <a:t>production</a:t>
            </a:r>
            <a:r>
              <a:rPr lang="en-GB" dirty="0">
                <a:latin typeface="Tahoma" panose="020B0604030504040204" pitchFamily="34" charset="0"/>
                <a:ea typeface="Tahoma" panose="020B0604030504040204" pitchFamily="34" charset="0"/>
                <a:cs typeface="Tahoma" panose="020B0604030504040204" pitchFamily="34" charset="0"/>
              </a:rPr>
              <a:t> of scientific knowledge and instruments; and on the mutual </a:t>
            </a:r>
            <a:r>
              <a:rPr lang="en-GB" b="1" dirty="0">
                <a:latin typeface="Tahoma" panose="020B0604030504040204" pitchFamily="34" charset="0"/>
                <a:ea typeface="Tahoma" panose="020B0604030504040204" pitchFamily="34" charset="0"/>
                <a:cs typeface="Tahoma" panose="020B0604030504040204" pitchFamily="34" charset="0"/>
              </a:rPr>
              <a:t>influence</a:t>
            </a:r>
            <a:r>
              <a:rPr lang="en-GB" dirty="0">
                <a:latin typeface="Tahoma" panose="020B0604030504040204" pitchFamily="34" charset="0"/>
                <a:ea typeface="Tahoma" panose="020B0604030504040204" pitchFamily="34" charset="0"/>
                <a:cs typeface="Tahoma" panose="020B0604030504040204" pitchFamily="34" charset="0"/>
              </a:rPr>
              <a:t> between societal issues and scientific practices. </a:t>
            </a:r>
          </a:p>
          <a:p>
            <a:pPr algn="justLow">
              <a:lnSpc>
                <a:spcPts val="2360"/>
              </a:lnSpc>
            </a:pPr>
            <a:endParaRPr lang="en-GB" dirty="0">
              <a:latin typeface="Tahoma" panose="020B0604030504040204" pitchFamily="34" charset="0"/>
              <a:ea typeface="Tahoma" panose="020B0604030504040204" pitchFamily="34" charset="0"/>
              <a:cs typeface="Tahoma" panose="020B0604030504040204" pitchFamily="34" charset="0"/>
            </a:endParaRPr>
          </a:p>
          <a:p>
            <a:pPr algn="justLow">
              <a:lnSpc>
                <a:spcPts val="2360"/>
              </a:lnSpc>
            </a:pPr>
            <a:r>
              <a:rPr lang="en-GB" dirty="0">
                <a:latin typeface="Tahoma" panose="020B0604030504040204" pitchFamily="34" charset="0"/>
                <a:ea typeface="Tahoma" panose="020B0604030504040204" pitchFamily="34" charset="0"/>
                <a:cs typeface="Tahoma" panose="020B0604030504040204" pitchFamily="34" charset="0"/>
              </a:rPr>
              <a:t>By focusing on model construction from the angle of its authors, this research is firmly anchored in the conceptual and methodological framework of social sciences. </a:t>
            </a:r>
          </a:p>
          <a:p>
            <a:pPr algn="justLow">
              <a:lnSpc>
                <a:spcPts val="2360"/>
              </a:lnSpc>
            </a:pP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9" name="Image 8">
            <a:hlinkClick r:id="rId6" action="ppaction://hlinksldjump"/>
            <a:extLst>
              <a:ext uri="{FF2B5EF4-FFF2-40B4-BE49-F238E27FC236}">
                <a16:creationId xmlns:a16="http://schemas.microsoft.com/office/drawing/2014/main" id="{B0171E81-16B0-6C42-A208-E590B0A0CEE6}"/>
              </a:ext>
            </a:extLst>
          </p:cNvPr>
          <p:cNvPicPr>
            <a:picLocks noChangeAspect="1"/>
          </p:cNvPicPr>
          <p:nvPr/>
        </p:nvPicPr>
        <p:blipFill>
          <a:blip r:embed="rId7"/>
          <a:stretch>
            <a:fillRect/>
          </a:stretch>
        </p:blipFill>
        <p:spPr>
          <a:xfrm>
            <a:off x="490193" y="6064660"/>
            <a:ext cx="556372" cy="580827"/>
          </a:xfrm>
          <a:prstGeom prst="rect">
            <a:avLst/>
          </a:prstGeom>
        </p:spPr>
      </p:pic>
    </p:spTree>
    <p:extLst>
      <p:ext uri="{BB962C8B-B14F-4D97-AF65-F5344CB8AC3E}">
        <p14:creationId xmlns:p14="http://schemas.microsoft.com/office/powerpoint/2010/main" val="1432419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523220"/>
          </a:xfrm>
          <a:prstGeom prst="rect">
            <a:avLst/>
          </a:prstGeom>
          <a:solidFill>
            <a:srgbClr val="FFBB00"/>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en-GB" sz="2800" b="1" cap="small" dirty="0">
                <a:latin typeface="Tahoma" panose="020B0604030504040204" pitchFamily="34" charset="0"/>
                <a:ea typeface="Tahoma" panose="020B0604030504040204" pitchFamily="34" charset="0"/>
                <a:cs typeface="Tahoma" panose="020B0604030504040204" pitchFamily="34" charset="0"/>
              </a:rPr>
              <a:t>Why is this research relevant?</a:t>
            </a:r>
          </a:p>
        </p:txBody>
      </p:sp>
      <p:pic>
        <p:nvPicPr>
          <p:cNvPr id="29" name="Image 28">
            <a:hlinkClick r:id="rId3" action="ppaction://hlinksldjump"/>
            <a:extLst>
              <a:ext uri="{FF2B5EF4-FFF2-40B4-BE49-F238E27FC236}">
                <a16:creationId xmlns:a16="http://schemas.microsoft.com/office/drawing/2014/main" id="{830FA7E0-431A-4249-AADF-4B5FE773DEC5}"/>
              </a:ext>
            </a:extLst>
          </p:cNvPr>
          <p:cNvPicPr>
            <a:picLocks noChangeAspect="1"/>
          </p:cNvPicPr>
          <p:nvPr/>
        </p:nvPicPr>
        <p:blipFill>
          <a:blip r:embed="rId4"/>
          <a:stretch>
            <a:fillRect/>
          </a:stretch>
        </p:blipFill>
        <p:spPr>
          <a:xfrm>
            <a:off x="11040773" y="6064660"/>
            <a:ext cx="710586" cy="580827"/>
          </a:xfrm>
          <a:prstGeom prst="rect">
            <a:avLst/>
          </a:prstGeom>
        </p:spPr>
      </p:pic>
      <p:pic>
        <p:nvPicPr>
          <p:cNvPr id="32" name="Image 31">
            <a:hlinkClick r:id="rId5" action="ppaction://hlinksldjump"/>
            <a:extLst>
              <a:ext uri="{FF2B5EF4-FFF2-40B4-BE49-F238E27FC236}">
                <a16:creationId xmlns:a16="http://schemas.microsoft.com/office/drawing/2014/main" id="{4F97973E-7BD1-DE47-8F10-36D0C74C9360}"/>
              </a:ext>
            </a:extLst>
          </p:cNvPr>
          <p:cNvPicPr>
            <a:picLocks noChangeAspect="1"/>
          </p:cNvPicPr>
          <p:nvPr/>
        </p:nvPicPr>
        <p:blipFill>
          <a:blip r:embed="rId6"/>
          <a:stretch>
            <a:fillRect/>
          </a:stretch>
        </p:blipFill>
        <p:spPr>
          <a:xfrm>
            <a:off x="490193" y="6064660"/>
            <a:ext cx="556372" cy="580827"/>
          </a:xfrm>
          <a:prstGeom prst="rect">
            <a:avLst/>
          </a:prstGeom>
        </p:spPr>
      </p:pic>
      <p:grpSp>
        <p:nvGrpSpPr>
          <p:cNvPr id="14" name="Groupe 13">
            <a:extLst>
              <a:ext uri="{FF2B5EF4-FFF2-40B4-BE49-F238E27FC236}">
                <a16:creationId xmlns:a16="http://schemas.microsoft.com/office/drawing/2014/main" id="{CE8BB1E7-A2DE-614F-88EF-3187452E8AC9}"/>
              </a:ext>
            </a:extLst>
          </p:cNvPr>
          <p:cNvGrpSpPr/>
          <p:nvPr/>
        </p:nvGrpSpPr>
        <p:grpSpPr>
          <a:xfrm>
            <a:off x="517415" y="1944687"/>
            <a:ext cx="4232636" cy="1460500"/>
            <a:chOff x="517415" y="1511858"/>
            <a:chExt cx="4232636" cy="1460500"/>
          </a:xfrm>
        </p:grpSpPr>
        <p:pic>
          <p:nvPicPr>
            <p:cNvPr id="10" name="Image 9">
              <a:hlinkClick r:id="rId7" action="ppaction://hlinksldjump"/>
              <a:extLst>
                <a:ext uri="{FF2B5EF4-FFF2-40B4-BE49-F238E27FC236}">
                  <a16:creationId xmlns:a16="http://schemas.microsoft.com/office/drawing/2014/main" id="{BC0F5805-D3AA-8348-978A-12A3CA5C0879}"/>
                </a:ext>
              </a:extLst>
            </p:cNvPr>
            <p:cNvPicPr>
              <a:picLocks noChangeAspect="1"/>
            </p:cNvPicPr>
            <p:nvPr/>
          </p:nvPicPr>
          <p:blipFill>
            <a:blip r:embed="rId8"/>
            <a:stretch>
              <a:fillRect/>
            </a:stretch>
          </p:blipFill>
          <p:spPr>
            <a:xfrm>
              <a:off x="517415" y="1511858"/>
              <a:ext cx="4232636" cy="1460500"/>
            </a:xfrm>
            <a:prstGeom prst="rect">
              <a:avLst/>
            </a:prstGeom>
          </p:spPr>
        </p:pic>
        <p:sp>
          <p:nvSpPr>
            <p:cNvPr id="35" name="Rectangle 34">
              <a:hlinkClick r:id="rId7" action="ppaction://hlinksldjump"/>
              <a:extLst>
                <a:ext uri="{FF2B5EF4-FFF2-40B4-BE49-F238E27FC236}">
                  <a16:creationId xmlns:a16="http://schemas.microsoft.com/office/drawing/2014/main" id="{2DEDF50B-BE7B-CA45-ADB9-CE84B62EEAE7}"/>
                </a:ext>
              </a:extLst>
            </p:cNvPr>
            <p:cNvSpPr/>
            <p:nvPr/>
          </p:nvSpPr>
          <p:spPr>
            <a:xfrm>
              <a:off x="830605" y="2057442"/>
              <a:ext cx="3606257" cy="369332"/>
            </a:xfrm>
            <a:prstGeom prst="rect">
              <a:avLst/>
            </a:prstGeom>
          </p:spPr>
          <p:txBody>
            <a:bodyPr wrap="square">
              <a:spAutoFit/>
            </a:bodyPr>
            <a:lstStyle/>
            <a:p>
              <a:pPr algn="ctr"/>
              <a:r>
                <a:rPr lang="fr-CH" dirty="0" err="1">
                  <a:latin typeface="Tahoma" panose="020B0604030504040204" pitchFamily="34" charset="0"/>
                  <a:ea typeface="Tahoma" panose="020B0604030504040204" pitchFamily="34" charset="0"/>
                  <a:cs typeface="Avenir Book" charset="0"/>
                </a:rPr>
                <a:t>From</a:t>
              </a:r>
              <a:r>
                <a:rPr lang="fr-CH" dirty="0">
                  <a:latin typeface="Tahoma" panose="020B0604030504040204" pitchFamily="34" charset="0"/>
                  <a:ea typeface="Tahoma" panose="020B0604030504040204" pitchFamily="34" charset="0"/>
                  <a:cs typeface="Avenir Book" charset="0"/>
                </a:rPr>
                <a:t> a </a:t>
              </a:r>
              <a:r>
                <a:rPr lang="fr-CH" dirty="0" err="1">
                  <a:latin typeface="Tahoma" panose="020B0604030504040204" pitchFamily="34" charset="0"/>
                  <a:ea typeface="Tahoma" panose="020B0604030504040204" pitchFamily="34" charset="0"/>
                  <a:cs typeface="Avenir Book" charset="0"/>
                </a:rPr>
                <a:t>geoscientific</a:t>
              </a:r>
              <a:r>
                <a:rPr lang="fr-CH" dirty="0">
                  <a:latin typeface="Tahoma" panose="020B0604030504040204" pitchFamily="34" charset="0"/>
                  <a:ea typeface="Tahoma" panose="020B0604030504040204" pitchFamily="34" charset="0"/>
                  <a:cs typeface="Avenir Book" charset="0"/>
                </a:rPr>
                <a:t> perspective</a:t>
              </a:r>
              <a:endParaRPr lang="fr-FR" sz="16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41" name="Groupe 40">
            <a:extLst>
              <a:ext uri="{FF2B5EF4-FFF2-40B4-BE49-F238E27FC236}">
                <a16:creationId xmlns:a16="http://schemas.microsoft.com/office/drawing/2014/main" id="{2959A790-4949-6947-95A7-F8308CF3B69C}"/>
              </a:ext>
            </a:extLst>
          </p:cNvPr>
          <p:cNvGrpSpPr/>
          <p:nvPr/>
        </p:nvGrpSpPr>
        <p:grpSpPr>
          <a:xfrm>
            <a:off x="490193" y="4221088"/>
            <a:ext cx="4232636" cy="1460500"/>
            <a:chOff x="490193" y="3788259"/>
            <a:chExt cx="4232636" cy="1460500"/>
          </a:xfrm>
        </p:grpSpPr>
        <p:pic>
          <p:nvPicPr>
            <p:cNvPr id="39" name="Image 38">
              <a:hlinkClick r:id="rId9" action="ppaction://hlinksldjump"/>
              <a:extLst>
                <a:ext uri="{FF2B5EF4-FFF2-40B4-BE49-F238E27FC236}">
                  <a16:creationId xmlns:a16="http://schemas.microsoft.com/office/drawing/2014/main" id="{CA4FC831-1E81-584F-AD9A-C956DDCA0FB6}"/>
                </a:ext>
              </a:extLst>
            </p:cNvPr>
            <p:cNvPicPr>
              <a:picLocks noChangeAspect="1"/>
            </p:cNvPicPr>
            <p:nvPr/>
          </p:nvPicPr>
          <p:blipFill>
            <a:blip r:embed="rId8"/>
            <a:stretch>
              <a:fillRect/>
            </a:stretch>
          </p:blipFill>
          <p:spPr>
            <a:xfrm>
              <a:off x="490193" y="3788259"/>
              <a:ext cx="4232636" cy="1460500"/>
            </a:xfrm>
            <a:prstGeom prst="rect">
              <a:avLst/>
            </a:prstGeom>
          </p:spPr>
        </p:pic>
        <p:sp>
          <p:nvSpPr>
            <p:cNvPr id="40" name="Rectangle 39">
              <a:hlinkClick r:id="rId9" action="ppaction://hlinksldjump"/>
              <a:extLst>
                <a:ext uri="{FF2B5EF4-FFF2-40B4-BE49-F238E27FC236}">
                  <a16:creationId xmlns:a16="http://schemas.microsoft.com/office/drawing/2014/main" id="{27C1601E-724C-234C-A82B-CD9EFC765B9C}"/>
                </a:ext>
              </a:extLst>
            </p:cNvPr>
            <p:cNvSpPr/>
            <p:nvPr/>
          </p:nvSpPr>
          <p:spPr>
            <a:xfrm>
              <a:off x="878345" y="4333843"/>
              <a:ext cx="3456332" cy="369332"/>
            </a:xfrm>
            <a:prstGeom prst="rect">
              <a:avLst/>
            </a:prstGeom>
          </p:spPr>
          <p:txBody>
            <a:bodyPr wrap="square">
              <a:spAutoFit/>
            </a:bodyPr>
            <a:lstStyle/>
            <a:p>
              <a:pPr algn="ctr"/>
              <a:r>
                <a:rPr lang="fr-CH" dirty="0" err="1">
                  <a:latin typeface="Tahoma" panose="020B0604030504040204" pitchFamily="34" charset="0"/>
                  <a:ea typeface="Tahoma" panose="020B0604030504040204" pitchFamily="34" charset="0"/>
                  <a:cs typeface="Avenir Book" charset="0"/>
                </a:rPr>
                <a:t>From</a:t>
              </a:r>
              <a:r>
                <a:rPr lang="fr-CH" dirty="0">
                  <a:latin typeface="Tahoma" panose="020B0604030504040204" pitchFamily="34" charset="0"/>
                  <a:ea typeface="Tahoma" panose="020B0604030504040204" pitchFamily="34" charset="0"/>
                  <a:cs typeface="Avenir Book" charset="0"/>
                </a:rPr>
                <a:t> a </a:t>
              </a:r>
              <a:r>
                <a:rPr lang="fr-CH" dirty="0" err="1">
                  <a:latin typeface="Tahoma" panose="020B0604030504040204" pitchFamily="34" charset="0"/>
                  <a:ea typeface="Tahoma" panose="020B0604030504040204" pitchFamily="34" charset="0"/>
                  <a:cs typeface="Avenir Book" charset="0"/>
                </a:rPr>
                <a:t>sociological</a:t>
              </a:r>
              <a:r>
                <a:rPr lang="fr-CH" dirty="0">
                  <a:latin typeface="Tahoma" panose="020B0604030504040204" pitchFamily="34" charset="0"/>
                  <a:ea typeface="Tahoma" panose="020B0604030504040204" pitchFamily="34" charset="0"/>
                  <a:cs typeface="Avenir Book" charset="0"/>
                </a:rPr>
                <a:t> perspective</a:t>
              </a:r>
              <a:endParaRPr lang="fr-FR" sz="1600" dirty="0">
                <a:latin typeface="Tahoma" panose="020B0604030504040204" pitchFamily="34" charset="0"/>
                <a:ea typeface="Tahoma" panose="020B0604030504040204" pitchFamily="34" charset="0"/>
                <a:cs typeface="Tahoma" panose="020B0604030504040204" pitchFamily="34" charset="0"/>
              </a:endParaRPr>
            </a:p>
          </p:txBody>
        </p:sp>
      </p:grpSp>
      <p:pic>
        <p:nvPicPr>
          <p:cNvPr id="42" name="Image 41">
            <a:extLst>
              <a:ext uri="{FF2B5EF4-FFF2-40B4-BE49-F238E27FC236}">
                <a16:creationId xmlns:a16="http://schemas.microsoft.com/office/drawing/2014/main" id="{439F58CE-1647-FA48-9EA4-BDFB5B2DA327}"/>
              </a:ext>
            </a:extLst>
          </p:cNvPr>
          <p:cNvPicPr>
            <a:picLocks noChangeAspect="1"/>
          </p:cNvPicPr>
          <p:nvPr/>
        </p:nvPicPr>
        <p:blipFill>
          <a:blip r:embed="rId10"/>
          <a:stretch>
            <a:fillRect/>
          </a:stretch>
        </p:blipFill>
        <p:spPr>
          <a:xfrm>
            <a:off x="5138203" y="1340768"/>
            <a:ext cx="6596926" cy="4650616"/>
          </a:xfrm>
          <a:prstGeom prst="rect">
            <a:avLst/>
          </a:prstGeom>
        </p:spPr>
      </p:pic>
    </p:spTree>
    <p:extLst>
      <p:ext uri="{BB962C8B-B14F-4D97-AF65-F5344CB8AC3E}">
        <p14:creationId xmlns:p14="http://schemas.microsoft.com/office/powerpoint/2010/main" val="270362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461665"/>
          </a:xfrm>
          <a:prstGeom prst="rect">
            <a:avLst/>
          </a:prstGeom>
          <a:solidFill>
            <a:srgbClr val="FFBB00"/>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en-GB" sz="2400" b="1" cap="small" dirty="0">
                <a:latin typeface="Tahoma" panose="020B0604030504040204" pitchFamily="34" charset="0"/>
                <a:ea typeface="Tahoma" panose="020B0604030504040204" pitchFamily="34" charset="0"/>
                <a:cs typeface="Tahoma" panose="020B0604030504040204" pitchFamily="34" charset="0"/>
              </a:rPr>
              <a:t>Why is this research relevant from a sociological perspective?</a:t>
            </a:r>
          </a:p>
        </p:txBody>
      </p:sp>
      <p:pic>
        <p:nvPicPr>
          <p:cNvPr id="29" name="Image 28">
            <a:hlinkClick r:id="rId3" action="ppaction://hlinksldjump"/>
            <a:extLst>
              <a:ext uri="{FF2B5EF4-FFF2-40B4-BE49-F238E27FC236}">
                <a16:creationId xmlns:a16="http://schemas.microsoft.com/office/drawing/2014/main" id="{830FA7E0-431A-4249-AADF-4B5FE773DEC5}"/>
              </a:ext>
            </a:extLst>
          </p:cNvPr>
          <p:cNvPicPr>
            <a:picLocks noChangeAspect="1"/>
          </p:cNvPicPr>
          <p:nvPr/>
        </p:nvPicPr>
        <p:blipFill>
          <a:blip r:embed="rId4"/>
          <a:stretch>
            <a:fillRect/>
          </a:stretch>
        </p:blipFill>
        <p:spPr>
          <a:xfrm>
            <a:off x="11040773" y="6064660"/>
            <a:ext cx="710586" cy="580827"/>
          </a:xfrm>
          <a:prstGeom prst="rect">
            <a:avLst/>
          </a:prstGeom>
        </p:spPr>
      </p:pic>
      <p:pic>
        <p:nvPicPr>
          <p:cNvPr id="31" name="Image 30">
            <a:extLst>
              <a:ext uri="{FF2B5EF4-FFF2-40B4-BE49-F238E27FC236}">
                <a16:creationId xmlns:a16="http://schemas.microsoft.com/office/drawing/2014/main" id="{47FE1B0F-C5DB-4345-9335-FB6720276813}"/>
              </a:ext>
            </a:extLst>
          </p:cNvPr>
          <p:cNvPicPr>
            <a:picLocks noChangeAspect="1"/>
          </p:cNvPicPr>
          <p:nvPr/>
        </p:nvPicPr>
        <p:blipFill>
          <a:blip r:embed="rId5"/>
          <a:stretch>
            <a:fillRect/>
          </a:stretch>
        </p:blipFill>
        <p:spPr>
          <a:xfrm rot="10800000">
            <a:off x="8092720" y="6064660"/>
            <a:ext cx="556372" cy="580827"/>
          </a:xfrm>
          <a:prstGeom prst="rect">
            <a:avLst/>
          </a:prstGeom>
        </p:spPr>
      </p:pic>
      <p:pic>
        <p:nvPicPr>
          <p:cNvPr id="32" name="Image 31">
            <a:hlinkClick r:id="rId6" action="ppaction://hlinksldjump"/>
            <a:extLst>
              <a:ext uri="{FF2B5EF4-FFF2-40B4-BE49-F238E27FC236}">
                <a16:creationId xmlns:a16="http://schemas.microsoft.com/office/drawing/2014/main" id="{4F97973E-7BD1-DE47-8F10-36D0C74C9360}"/>
              </a:ext>
            </a:extLst>
          </p:cNvPr>
          <p:cNvPicPr>
            <a:picLocks noChangeAspect="1"/>
          </p:cNvPicPr>
          <p:nvPr/>
        </p:nvPicPr>
        <p:blipFill>
          <a:blip r:embed="rId5"/>
          <a:stretch>
            <a:fillRect/>
          </a:stretch>
        </p:blipFill>
        <p:spPr>
          <a:xfrm>
            <a:off x="490193" y="6064660"/>
            <a:ext cx="556372" cy="580827"/>
          </a:xfrm>
          <a:prstGeom prst="rect">
            <a:avLst/>
          </a:prstGeom>
        </p:spPr>
      </p:pic>
      <p:pic>
        <p:nvPicPr>
          <p:cNvPr id="2" name="Image 1">
            <a:extLst>
              <a:ext uri="{FF2B5EF4-FFF2-40B4-BE49-F238E27FC236}">
                <a16:creationId xmlns:a16="http://schemas.microsoft.com/office/drawing/2014/main" id="{E9FC07C0-CF52-244D-8516-2B3107AE5227}"/>
              </a:ext>
            </a:extLst>
          </p:cNvPr>
          <p:cNvPicPr>
            <a:picLocks noChangeAspect="1"/>
          </p:cNvPicPr>
          <p:nvPr/>
        </p:nvPicPr>
        <p:blipFill>
          <a:blip r:embed="rId7"/>
          <a:stretch>
            <a:fillRect/>
          </a:stretch>
        </p:blipFill>
        <p:spPr>
          <a:xfrm>
            <a:off x="489805" y="1019753"/>
            <a:ext cx="11261553" cy="5044907"/>
          </a:xfrm>
          <a:prstGeom prst="rect">
            <a:avLst/>
          </a:prstGeom>
        </p:spPr>
      </p:pic>
      <p:sp>
        <p:nvSpPr>
          <p:cNvPr id="3" name="ZoneTexte 2">
            <a:extLst>
              <a:ext uri="{FF2B5EF4-FFF2-40B4-BE49-F238E27FC236}">
                <a16:creationId xmlns:a16="http://schemas.microsoft.com/office/drawing/2014/main" id="{38B8CA94-2416-FA4E-BC5E-9F68C569B459}"/>
              </a:ext>
            </a:extLst>
          </p:cNvPr>
          <p:cNvSpPr txBox="1"/>
          <p:nvPr/>
        </p:nvSpPr>
        <p:spPr>
          <a:xfrm>
            <a:off x="810890" y="1896154"/>
            <a:ext cx="10585176" cy="86684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 geosciences have altogether rarely been studied by sociologists of science. </a:t>
            </a:r>
            <a:b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GB"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5CF24E11-9614-4A43-AC81-CA2986F10E56}"/>
              </a:ext>
            </a:extLst>
          </p:cNvPr>
          <p:cNvSpPr/>
          <p:nvPr/>
        </p:nvSpPr>
        <p:spPr>
          <a:xfrm>
            <a:off x="810890" y="1308485"/>
            <a:ext cx="1375698" cy="369332"/>
          </a:xfrm>
          <a:prstGeom prst="rect">
            <a:avLst/>
          </a:prstGeom>
        </p:spPr>
        <p:txBody>
          <a:bodyPr wrap="none">
            <a:spAutoFit/>
          </a:bodyPr>
          <a:lstStyle/>
          <a:p>
            <a:r>
              <a:rPr lang="en-GB" b="1" i="1" dirty="0">
                <a:solidFill>
                  <a:schemeClr val="bg1"/>
                </a:solidFill>
                <a:latin typeface="Tahoma" panose="020B0604030504040204" pitchFamily="34" charset="0"/>
                <a:ea typeface="Tahoma" panose="020B0604030504040204" pitchFamily="34" charset="0"/>
                <a:cs typeface="Tahoma" panose="020B0604030504040204" pitchFamily="34" charset="0"/>
              </a:rPr>
              <a:t>Because…</a:t>
            </a:r>
          </a:p>
        </p:txBody>
      </p:sp>
    </p:spTree>
    <p:extLst>
      <p:ext uri="{BB962C8B-B14F-4D97-AF65-F5344CB8AC3E}">
        <p14:creationId xmlns:p14="http://schemas.microsoft.com/office/powerpoint/2010/main" val="32073289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0193" y="412463"/>
            <a:ext cx="11246177" cy="461665"/>
          </a:xfrm>
          <a:prstGeom prst="rect">
            <a:avLst/>
          </a:prstGeom>
          <a:solidFill>
            <a:srgbClr val="FFBB00"/>
          </a:solidFill>
          <a:effectLst>
            <a:glow>
              <a:schemeClr val="accent1">
                <a:alpha val="40000"/>
              </a:schemeClr>
            </a:glow>
            <a:outerShdw blurRad="50800" dist="50800" algn="ctr" rotWithShape="0">
              <a:srgbClr val="000000">
                <a:alpha val="28000"/>
              </a:srgbClr>
            </a:outerShdw>
            <a:reflection stA="45000" endPos="0" dist="50800" dir="5400000" sy="-100000" algn="bl" rotWithShape="0"/>
            <a:softEdge rad="0"/>
          </a:effectLst>
        </p:spPr>
        <p:txBody>
          <a:bodyPr wrap="square" rtlCol="0">
            <a:spAutoFit/>
          </a:bodyPr>
          <a:lstStyle/>
          <a:p>
            <a:r>
              <a:rPr lang="en-GB" sz="2400" b="1" cap="small" dirty="0">
                <a:latin typeface="Tahoma" panose="020B0604030504040204" pitchFamily="34" charset="0"/>
                <a:ea typeface="Tahoma" panose="020B0604030504040204" pitchFamily="34" charset="0"/>
                <a:cs typeface="Tahoma" panose="020B0604030504040204" pitchFamily="34" charset="0"/>
              </a:rPr>
              <a:t>Why is this research relevant from a sociological perspective?</a:t>
            </a:r>
          </a:p>
        </p:txBody>
      </p:sp>
      <p:pic>
        <p:nvPicPr>
          <p:cNvPr id="29" name="Image 28">
            <a:hlinkClick r:id="rId3" action="ppaction://hlinksldjump"/>
            <a:extLst>
              <a:ext uri="{FF2B5EF4-FFF2-40B4-BE49-F238E27FC236}">
                <a16:creationId xmlns:a16="http://schemas.microsoft.com/office/drawing/2014/main" id="{830FA7E0-431A-4249-AADF-4B5FE773DEC5}"/>
              </a:ext>
            </a:extLst>
          </p:cNvPr>
          <p:cNvPicPr>
            <a:picLocks noChangeAspect="1"/>
          </p:cNvPicPr>
          <p:nvPr/>
        </p:nvPicPr>
        <p:blipFill>
          <a:blip r:embed="rId4"/>
          <a:stretch>
            <a:fillRect/>
          </a:stretch>
        </p:blipFill>
        <p:spPr>
          <a:xfrm>
            <a:off x="11040773" y="6064660"/>
            <a:ext cx="710586" cy="580827"/>
          </a:xfrm>
          <a:prstGeom prst="rect">
            <a:avLst/>
          </a:prstGeom>
        </p:spPr>
      </p:pic>
      <p:pic>
        <p:nvPicPr>
          <p:cNvPr id="31" name="Image 30">
            <a:extLst>
              <a:ext uri="{FF2B5EF4-FFF2-40B4-BE49-F238E27FC236}">
                <a16:creationId xmlns:a16="http://schemas.microsoft.com/office/drawing/2014/main" id="{47FE1B0F-C5DB-4345-9335-FB6720276813}"/>
              </a:ext>
            </a:extLst>
          </p:cNvPr>
          <p:cNvPicPr>
            <a:picLocks noChangeAspect="1"/>
          </p:cNvPicPr>
          <p:nvPr/>
        </p:nvPicPr>
        <p:blipFill>
          <a:blip r:embed="rId5"/>
          <a:stretch>
            <a:fillRect/>
          </a:stretch>
        </p:blipFill>
        <p:spPr>
          <a:xfrm rot="10800000">
            <a:off x="8092720" y="6064660"/>
            <a:ext cx="556372" cy="580827"/>
          </a:xfrm>
          <a:prstGeom prst="rect">
            <a:avLst/>
          </a:prstGeom>
        </p:spPr>
      </p:pic>
      <p:pic>
        <p:nvPicPr>
          <p:cNvPr id="32" name="Image 31">
            <a:hlinkClick r:id="rId6" action="ppaction://hlinksldjump"/>
            <a:extLst>
              <a:ext uri="{FF2B5EF4-FFF2-40B4-BE49-F238E27FC236}">
                <a16:creationId xmlns:a16="http://schemas.microsoft.com/office/drawing/2014/main" id="{4F97973E-7BD1-DE47-8F10-36D0C74C9360}"/>
              </a:ext>
            </a:extLst>
          </p:cNvPr>
          <p:cNvPicPr>
            <a:picLocks noChangeAspect="1"/>
          </p:cNvPicPr>
          <p:nvPr/>
        </p:nvPicPr>
        <p:blipFill>
          <a:blip r:embed="rId5"/>
          <a:stretch>
            <a:fillRect/>
          </a:stretch>
        </p:blipFill>
        <p:spPr>
          <a:xfrm>
            <a:off x="490193" y="6064660"/>
            <a:ext cx="556372" cy="580827"/>
          </a:xfrm>
          <a:prstGeom prst="rect">
            <a:avLst/>
          </a:prstGeom>
        </p:spPr>
      </p:pic>
      <p:pic>
        <p:nvPicPr>
          <p:cNvPr id="2" name="Image 1">
            <a:extLst>
              <a:ext uri="{FF2B5EF4-FFF2-40B4-BE49-F238E27FC236}">
                <a16:creationId xmlns:a16="http://schemas.microsoft.com/office/drawing/2014/main" id="{E9FC07C0-CF52-244D-8516-2B3107AE5227}"/>
              </a:ext>
            </a:extLst>
          </p:cNvPr>
          <p:cNvPicPr>
            <a:picLocks noChangeAspect="1"/>
          </p:cNvPicPr>
          <p:nvPr/>
        </p:nvPicPr>
        <p:blipFill>
          <a:blip r:embed="rId7"/>
          <a:stretch>
            <a:fillRect/>
          </a:stretch>
        </p:blipFill>
        <p:spPr>
          <a:xfrm>
            <a:off x="489805" y="1019753"/>
            <a:ext cx="11261553" cy="5044907"/>
          </a:xfrm>
          <a:prstGeom prst="rect">
            <a:avLst/>
          </a:prstGeom>
        </p:spPr>
      </p:pic>
      <p:sp>
        <p:nvSpPr>
          <p:cNvPr id="3" name="ZoneTexte 2">
            <a:extLst>
              <a:ext uri="{FF2B5EF4-FFF2-40B4-BE49-F238E27FC236}">
                <a16:creationId xmlns:a16="http://schemas.microsoft.com/office/drawing/2014/main" id="{38B8CA94-2416-FA4E-BC5E-9F68C569B459}"/>
              </a:ext>
            </a:extLst>
          </p:cNvPr>
          <p:cNvSpPr txBox="1"/>
          <p:nvPr/>
        </p:nvSpPr>
        <p:spPr>
          <a:xfrm>
            <a:off x="810890" y="1896154"/>
            <a:ext cx="10585176" cy="86684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 geosciences have altogether rarely been studied by sociologists of science. </a:t>
            </a:r>
            <a:b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GB"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5CF24E11-9614-4A43-AC81-CA2986F10E56}"/>
              </a:ext>
            </a:extLst>
          </p:cNvPr>
          <p:cNvSpPr/>
          <p:nvPr/>
        </p:nvSpPr>
        <p:spPr>
          <a:xfrm>
            <a:off x="810890" y="1308485"/>
            <a:ext cx="1375698" cy="369332"/>
          </a:xfrm>
          <a:prstGeom prst="rect">
            <a:avLst/>
          </a:prstGeom>
        </p:spPr>
        <p:txBody>
          <a:bodyPr wrap="none">
            <a:spAutoFit/>
          </a:bodyPr>
          <a:lstStyle/>
          <a:p>
            <a:r>
              <a:rPr lang="en-GB" b="1" i="1" dirty="0">
                <a:solidFill>
                  <a:schemeClr val="bg1"/>
                </a:solidFill>
                <a:latin typeface="Tahoma" panose="020B0604030504040204" pitchFamily="34" charset="0"/>
                <a:ea typeface="Tahoma" panose="020B0604030504040204" pitchFamily="34" charset="0"/>
                <a:cs typeface="Tahoma" panose="020B0604030504040204" pitchFamily="34" charset="0"/>
              </a:rPr>
              <a:t>Because…</a:t>
            </a:r>
          </a:p>
        </p:txBody>
      </p:sp>
      <p:sp>
        <p:nvSpPr>
          <p:cNvPr id="10" name="ZoneTexte 9">
            <a:extLst>
              <a:ext uri="{FF2B5EF4-FFF2-40B4-BE49-F238E27FC236}">
                <a16:creationId xmlns:a16="http://schemas.microsoft.com/office/drawing/2014/main" id="{D36201BE-6DE4-3240-BFED-D359FCE092E4}"/>
              </a:ext>
            </a:extLst>
          </p:cNvPr>
          <p:cNvSpPr txBox="1"/>
          <p:nvPr/>
        </p:nvSpPr>
        <p:spPr>
          <a:xfrm>
            <a:off x="1050855" y="1942478"/>
            <a:ext cx="10585176" cy="3775329"/>
          </a:xfrm>
          <a:prstGeom prst="rect">
            <a:avLst/>
          </a:prstGeom>
          <a:noFill/>
        </p:spPr>
        <p:txBody>
          <a:bodyPr wrap="square" rtlCol="0">
            <a:spAutoFit/>
          </a:bodyPr>
          <a:lstStyle/>
          <a:p>
            <a:pPr>
              <a:lnSpc>
                <a:spcPct val="150000"/>
              </a:lnSpc>
            </a:pPr>
            <a:b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Since its institutionalisation in the 1970s, sociology of science has seen a significant part of its focus devoted to biological and biomedical research. Earth sciences remained a poor relation, despite recent interest in climate modelling (see next point). The geoscientific context of this research presents hence a novelty in the sociological scene.</a:t>
            </a:r>
            <a:br>
              <a:rPr lang="en-GB"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Furthermore, our research overcomes traditional barriers between disciplines by taking a similar type of scientific instrument (the model) as a common thread. This practice, rather unusual in sociological researches, draws significant interest.  </a:t>
            </a:r>
            <a:br>
              <a:rPr lang="en-GB"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GB"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9380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1796</Words>
  <Application>Microsoft Office PowerPoint</Application>
  <PresentationFormat>Breitbild</PresentationFormat>
  <Paragraphs>174</Paragraphs>
  <Slides>29</Slides>
  <Notes>28</Notes>
  <HiddenSlides>0</HiddenSlides>
  <MMClips>1</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29</vt:i4>
      </vt:variant>
    </vt:vector>
  </HeadingPairs>
  <TitlesOfParts>
    <vt:vector size="37" baseType="lpstr">
      <vt:lpstr>Arial</vt:lpstr>
      <vt:lpstr>Avenir Book</vt:lpstr>
      <vt:lpstr>Calibri</vt:lpstr>
      <vt:lpstr>Calibri Light</vt:lpstr>
      <vt:lpstr>Gill Sans</vt:lpstr>
      <vt:lpstr>Gill Sans Light</vt:lpstr>
      <vt:lpstr>Tahoma</vt:lpstr>
      <vt:lpstr>Thème Office</vt:lpstr>
      <vt:lpstr>Sociological factors in geoscientific model construction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 Bab</dc:creator>
  <cp:lastModifiedBy>aechter</cp:lastModifiedBy>
  <cp:revision>125</cp:revision>
  <cp:lastPrinted>2018-04-06T08:04:20Z</cp:lastPrinted>
  <dcterms:created xsi:type="dcterms:W3CDTF">2018-03-27T14:23:03Z</dcterms:created>
  <dcterms:modified xsi:type="dcterms:W3CDTF">2018-09-13T13:35:52Z</dcterms:modified>
</cp:coreProperties>
</file>