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
  </p:notesMasterIdLst>
  <p:handoutMasterIdLst>
    <p:handoutMasterId r:id="rId12"/>
  </p:handoutMasterIdLst>
  <p:sldIdLst>
    <p:sldId id="264" r:id="rId2"/>
    <p:sldId id="266" r:id="rId3"/>
    <p:sldId id="268" r:id="rId4"/>
    <p:sldId id="270" r:id="rId5"/>
    <p:sldId id="272" r:id="rId6"/>
    <p:sldId id="275" r:id="rId7"/>
    <p:sldId id="274" r:id="rId8"/>
    <p:sldId id="273" r:id="rId9"/>
    <p:sldId id="258" r:id="rId10"/>
  </p:sldIdLst>
  <p:sldSz cx="9144000" cy="5143500" type="screen16x9"/>
  <p:notesSz cx="6858000" cy="97139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F723431C-D620-4D4E-B1AE-2B21F1D9688F}">
          <p14:sldIdLst>
            <p14:sldId id="264"/>
            <p14:sldId id="266"/>
            <p14:sldId id="268"/>
            <p14:sldId id="270"/>
            <p14:sldId id="272"/>
            <p14:sldId id="275"/>
            <p14:sldId id="274"/>
            <p14:sldId id="273"/>
            <p14:sldId id="258"/>
          </p14:sldIdLst>
        </p14:section>
      </p14:sectionLst>
    </p:ext>
    <p:ext uri="{EFAFB233-063F-42B5-8137-9DF3F51BA10A}">
      <p15:sldGuideLst xmlns:p15="http://schemas.microsoft.com/office/powerpoint/2012/main">
        <p15:guide id="1" orient="horz" pos="3072">
          <p15:clr>
            <a:srgbClr val="A4A3A4"/>
          </p15:clr>
        </p15:guide>
        <p15:guide id="2" pos="2880">
          <p15:clr>
            <a:srgbClr val="A4A3A4"/>
          </p15:clr>
        </p15:guide>
      </p15:sldGuideLst>
    </p:ext>
    <p:ext uri="{2D200454-40CA-4A62-9FC3-DE9A4176ACB9}">
      <p15:notesGuideLst xmlns:p15="http://schemas.microsoft.com/office/powerpoint/2012/main">
        <p15:guide id="1" orient="horz" pos="3059">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ttmann" initials="at" lastIdx="2" clrIdx="0"/>
  <p:cmAuthor id="1" name="user1"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B409"/>
    <a:srgbClr val="5CA533"/>
    <a:srgbClr val="1970C0"/>
    <a:srgbClr val="215AAD"/>
    <a:srgbClr val="FF0000"/>
    <a:srgbClr val="FDF81C"/>
    <a:srgbClr val="66CB00"/>
    <a:srgbClr val="FFFFFF"/>
    <a:srgbClr val="FFFF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0" autoAdjust="0"/>
    <p:restoredTop sz="94673" autoAdjust="0"/>
  </p:normalViewPr>
  <p:slideViewPr>
    <p:cSldViewPr>
      <p:cViewPr varScale="1">
        <p:scale>
          <a:sx n="124" d="100"/>
          <a:sy n="124" d="100"/>
        </p:scale>
        <p:origin x="102" y="168"/>
      </p:cViewPr>
      <p:guideLst>
        <p:guide orient="horz" pos="30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2" d="100"/>
          <a:sy n="92" d="100"/>
        </p:scale>
        <p:origin x="-3648" y="-114"/>
      </p:cViewPr>
      <p:guideLst>
        <p:guide orient="horz" pos="3059"/>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857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de-DE" altLang="en-US" dirty="0">
              <a:latin typeface="Calibri"/>
              <a:cs typeface="Calibri"/>
            </a:endParaRPr>
          </a:p>
        </p:txBody>
      </p:sp>
      <p:sp>
        <p:nvSpPr>
          <p:cNvPr id="156675" name="Rectangle 3"/>
          <p:cNvSpPr>
            <a:spLocks noGrp="1" noChangeArrowheads="1"/>
          </p:cNvSpPr>
          <p:nvPr>
            <p:ph type="dt" sz="quarter" idx="1"/>
          </p:nvPr>
        </p:nvSpPr>
        <p:spPr bwMode="auto">
          <a:xfrm>
            <a:off x="3884613" y="0"/>
            <a:ext cx="2971800" cy="4857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de-DE" altLang="en-US" dirty="0">
              <a:latin typeface="Calibri"/>
              <a:cs typeface="Calibri"/>
            </a:endParaRPr>
          </a:p>
        </p:txBody>
      </p:sp>
      <p:sp>
        <p:nvSpPr>
          <p:cNvPr id="156676" name="Rectangle 4"/>
          <p:cNvSpPr>
            <a:spLocks noGrp="1" noChangeArrowheads="1"/>
          </p:cNvSpPr>
          <p:nvPr>
            <p:ph type="ftr" sz="quarter" idx="2"/>
          </p:nvPr>
        </p:nvSpPr>
        <p:spPr bwMode="auto">
          <a:xfrm>
            <a:off x="0" y="9226550"/>
            <a:ext cx="2971800" cy="48577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de-DE" altLang="en-US" dirty="0">
              <a:latin typeface="Calibri"/>
              <a:cs typeface="Calibri"/>
            </a:endParaRPr>
          </a:p>
        </p:txBody>
      </p:sp>
      <p:sp>
        <p:nvSpPr>
          <p:cNvPr id="156677" name="Rectangle 5"/>
          <p:cNvSpPr>
            <a:spLocks noGrp="1" noChangeArrowheads="1"/>
          </p:cNvSpPr>
          <p:nvPr>
            <p:ph type="sldNum" sz="quarter" idx="3"/>
          </p:nvPr>
        </p:nvSpPr>
        <p:spPr bwMode="auto">
          <a:xfrm>
            <a:off x="3884613" y="9226550"/>
            <a:ext cx="2971800" cy="48577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fld id="{C783D7C4-1061-47A2-929F-FDCD96A73CCA}" type="slidenum">
              <a:rPr lang="de-DE" altLang="de-DE">
                <a:latin typeface="Calibri"/>
                <a:cs typeface="Calibri"/>
              </a:rPr>
              <a:pPr/>
              <a:t>‹Nr.›</a:t>
            </a:fld>
            <a:endParaRPr lang="de-DE" altLang="de-DE" dirty="0">
              <a:latin typeface="Calibri"/>
              <a:cs typeface="Calibri"/>
            </a:endParaRPr>
          </a:p>
        </p:txBody>
      </p:sp>
    </p:spTree>
    <p:extLst>
      <p:ext uri="{BB962C8B-B14F-4D97-AF65-F5344CB8AC3E}">
        <p14:creationId xmlns:p14="http://schemas.microsoft.com/office/powerpoint/2010/main" val="2039184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857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Calibri"/>
                <a:ea typeface="+mn-ea"/>
                <a:cs typeface="Calibri"/>
              </a:defRPr>
            </a:lvl1pPr>
          </a:lstStyle>
          <a:p>
            <a:pPr>
              <a:defRPr/>
            </a:pPr>
            <a:endParaRPr lang="de-DE" altLang="en-US" dirty="0"/>
          </a:p>
        </p:txBody>
      </p:sp>
      <p:sp>
        <p:nvSpPr>
          <p:cNvPr id="4099" name="Rectangle 3"/>
          <p:cNvSpPr>
            <a:spLocks noGrp="1" noChangeArrowheads="1"/>
          </p:cNvSpPr>
          <p:nvPr>
            <p:ph type="dt" idx="1"/>
          </p:nvPr>
        </p:nvSpPr>
        <p:spPr bwMode="auto">
          <a:xfrm>
            <a:off x="3884613" y="0"/>
            <a:ext cx="2971800" cy="4857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Calibri"/>
                <a:ea typeface="+mn-ea"/>
                <a:cs typeface="Calibri"/>
              </a:defRPr>
            </a:lvl1pPr>
          </a:lstStyle>
          <a:p>
            <a:pPr>
              <a:defRPr/>
            </a:pPr>
            <a:endParaRPr lang="de-DE" altLang="en-US" dirty="0"/>
          </a:p>
        </p:txBody>
      </p:sp>
      <p:sp>
        <p:nvSpPr>
          <p:cNvPr id="7172" name="Rectangle 4"/>
          <p:cNvSpPr>
            <a:spLocks noGrp="1" noRot="1" noChangeAspect="1" noChangeArrowheads="1" noTextEdit="1"/>
          </p:cNvSpPr>
          <p:nvPr>
            <p:ph type="sldImg" idx="2"/>
          </p:nvPr>
        </p:nvSpPr>
        <p:spPr bwMode="auto">
          <a:xfrm>
            <a:off x="190500" y="728663"/>
            <a:ext cx="6477000" cy="36433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85800" y="4614863"/>
            <a:ext cx="5486400" cy="4370387"/>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4102" name="Rectangle 6"/>
          <p:cNvSpPr>
            <a:spLocks noGrp="1" noChangeArrowheads="1"/>
          </p:cNvSpPr>
          <p:nvPr>
            <p:ph type="ftr" sz="quarter" idx="4"/>
          </p:nvPr>
        </p:nvSpPr>
        <p:spPr bwMode="auto">
          <a:xfrm>
            <a:off x="0" y="9226550"/>
            <a:ext cx="2971800" cy="48577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Calibri"/>
                <a:ea typeface="+mn-ea"/>
                <a:cs typeface="Calibri"/>
              </a:defRPr>
            </a:lvl1pPr>
          </a:lstStyle>
          <a:p>
            <a:pPr>
              <a:defRPr/>
            </a:pPr>
            <a:endParaRPr lang="de-DE" altLang="en-US" dirty="0"/>
          </a:p>
        </p:txBody>
      </p:sp>
      <p:sp>
        <p:nvSpPr>
          <p:cNvPr id="4103" name="Rectangle 7"/>
          <p:cNvSpPr>
            <a:spLocks noGrp="1" noChangeArrowheads="1"/>
          </p:cNvSpPr>
          <p:nvPr>
            <p:ph type="sldNum" sz="quarter" idx="5"/>
          </p:nvPr>
        </p:nvSpPr>
        <p:spPr bwMode="auto">
          <a:xfrm>
            <a:off x="3884613" y="9226550"/>
            <a:ext cx="2971800" cy="48577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Calibri"/>
                <a:cs typeface="Calibri"/>
              </a:defRPr>
            </a:lvl1pPr>
          </a:lstStyle>
          <a:p>
            <a:fld id="{5C12002D-9CFE-445B-8D3F-E8D12BBBD509}" type="slidenum">
              <a:rPr lang="de-DE" altLang="de-DE" smtClean="0"/>
              <a:pPr/>
              <a:t>‹Nr.›</a:t>
            </a:fld>
            <a:endParaRPr lang="de-DE" altLang="de-DE" dirty="0"/>
          </a:p>
        </p:txBody>
      </p:sp>
    </p:spTree>
    <p:extLst>
      <p:ext uri="{BB962C8B-B14F-4D97-AF65-F5344CB8AC3E}">
        <p14:creationId xmlns:p14="http://schemas.microsoft.com/office/powerpoint/2010/main" val="13248293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Calibri"/>
        <a:cs typeface="Calibri"/>
      </a:defRPr>
    </a:lvl1pPr>
    <a:lvl2pPr marL="457200" algn="l" rtl="0" eaLnBrk="0" fontAlgn="base" hangingPunct="0">
      <a:spcBef>
        <a:spcPct val="30000"/>
      </a:spcBef>
      <a:spcAft>
        <a:spcPct val="0"/>
      </a:spcAft>
      <a:defRPr sz="1200" kern="1200">
        <a:solidFill>
          <a:schemeClr val="tx1"/>
        </a:solidFill>
        <a:latin typeface="Calibri"/>
        <a:ea typeface="Calibri"/>
        <a:cs typeface="Calibri"/>
      </a:defRPr>
    </a:lvl2pPr>
    <a:lvl3pPr marL="914400" algn="l" rtl="0" eaLnBrk="0" fontAlgn="base" hangingPunct="0">
      <a:spcBef>
        <a:spcPct val="30000"/>
      </a:spcBef>
      <a:spcAft>
        <a:spcPct val="0"/>
      </a:spcAft>
      <a:defRPr sz="1200" kern="1200">
        <a:solidFill>
          <a:schemeClr val="tx1"/>
        </a:solidFill>
        <a:latin typeface="Calibri"/>
        <a:ea typeface="Calibri"/>
        <a:cs typeface="Calibri"/>
      </a:defRPr>
    </a:lvl3pPr>
    <a:lvl4pPr marL="1371600" algn="l" rtl="0" eaLnBrk="0" fontAlgn="base" hangingPunct="0">
      <a:spcBef>
        <a:spcPct val="30000"/>
      </a:spcBef>
      <a:spcAft>
        <a:spcPct val="0"/>
      </a:spcAft>
      <a:defRPr sz="1200" kern="1200">
        <a:solidFill>
          <a:schemeClr val="tx1"/>
        </a:solidFill>
        <a:latin typeface="Calibri"/>
        <a:ea typeface="Calibri"/>
        <a:cs typeface="Calibri"/>
      </a:defRPr>
    </a:lvl4pPr>
    <a:lvl5pPr marL="1828800" algn="l" rtl="0" eaLnBrk="0" fontAlgn="base" hangingPunct="0">
      <a:spcBef>
        <a:spcPct val="30000"/>
      </a:spcBef>
      <a:spcAft>
        <a:spcPct val="0"/>
      </a:spcAft>
      <a:defRPr sz="1200" kern="1200">
        <a:solidFill>
          <a:schemeClr val="tx1"/>
        </a:solidFill>
        <a:latin typeface="Calibri"/>
        <a:ea typeface="Calibri"/>
        <a:cs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Flussdiagramm: Dokument 6"/>
          <p:cNvSpPr/>
          <p:nvPr userDrawn="1"/>
        </p:nvSpPr>
        <p:spPr>
          <a:xfrm flipV="1">
            <a:off x="-14392" y="1527187"/>
            <a:ext cx="9338920" cy="36368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34 w 21634"/>
              <a:gd name="connsiteY0" fmla="*/ 0 h 18949"/>
              <a:gd name="connsiteX1" fmla="*/ 21634 w 21634"/>
              <a:gd name="connsiteY1" fmla="*/ 0 h 18949"/>
              <a:gd name="connsiteX2" fmla="*/ 21634 w 21634"/>
              <a:gd name="connsiteY2" fmla="*/ 17322 h 18949"/>
              <a:gd name="connsiteX3" fmla="*/ 0 w 21634"/>
              <a:gd name="connsiteY3" fmla="*/ 17269 h 18949"/>
              <a:gd name="connsiteX4" fmla="*/ 34 w 21634"/>
              <a:gd name="connsiteY4" fmla="*/ 0 h 18949"/>
              <a:gd name="connsiteX0" fmla="*/ 34 w 21634"/>
              <a:gd name="connsiteY0" fmla="*/ 0 h 18949"/>
              <a:gd name="connsiteX1" fmla="*/ 21634 w 21634"/>
              <a:gd name="connsiteY1" fmla="*/ 0 h 18949"/>
              <a:gd name="connsiteX2" fmla="*/ 21634 w 21634"/>
              <a:gd name="connsiteY2" fmla="*/ 17322 h 18949"/>
              <a:gd name="connsiteX3" fmla="*/ 0 w 21634"/>
              <a:gd name="connsiteY3" fmla="*/ 17269 h 18949"/>
              <a:gd name="connsiteX4" fmla="*/ 34 w 21634"/>
              <a:gd name="connsiteY4" fmla="*/ 0 h 18949"/>
              <a:gd name="connsiteX0" fmla="*/ 34 w 21634"/>
              <a:gd name="connsiteY0" fmla="*/ 0 h 21545"/>
              <a:gd name="connsiteX1" fmla="*/ 21634 w 21634"/>
              <a:gd name="connsiteY1" fmla="*/ 0 h 21545"/>
              <a:gd name="connsiteX2" fmla="*/ 21634 w 21634"/>
              <a:gd name="connsiteY2" fmla="*/ 17322 h 21545"/>
              <a:gd name="connsiteX3" fmla="*/ 0 w 21634"/>
              <a:gd name="connsiteY3" fmla="*/ 17269 h 21545"/>
              <a:gd name="connsiteX4" fmla="*/ 34 w 21634"/>
              <a:gd name="connsiteY4" fmla="*/ 0 h 21545"/>
              <a:gd name="connsiteX0" fmla="*/ 34 w 21651"/>
              <a:gd name="connsiteY0" fmla="*/ 0 h 21245"/>
              <a:gd name="connsiteX1" fmla="*/ 21634 w 21651"/>
              <a:gd name="connsiteY1" fmla="*/ 0 h 21245"/>
              <a:gd name="connsiteX2" fmla="*/ 21651 w 21651"/>
              <a:gd name="connsiteY2" fmla="*/ 16088 h 21245"/>
              <a:gd name="connsiteX3" fmla="*/ 0 w 21651"/>
              <a:gd name="connsiteY3" fmla="*/ 17269 h 21245"/>
              <a:gd name="connsiteX4" fmla="*/ 34 w 21651"/>
              <a:gd name="connsiteY4" fmla="*/ 0 h 21245"/>
              <a:gd name="connsiteX0" fmla="*/ 34 w 21651"/>
              <a:gd name="connsiteY0" fmla="*/ 0 h 21245"/>
              <a:gd name="connsiteX1" fmla="*/ 21634 w 21651"/>
              <a:gd name="connsiteY1" fmla="*/ 0 h 21245"/>
              <a:gd name="connsiteX2" fmla="*/ 21651 w 21651"/>
              <a:gd name="connsiteY2" fmla="*/ 16088 h 21245"/>
              <a:gd name="connsiteX3" fmla="*/ 0 w 21651"/>
              <a:gd name="connsiteY3" fmla="*/ 17269 h 21245"/>
              <a:gd name="connsiteX4" fmla="*/ 34 w 21651"/>
              <a:gd name="connsiteY4" fmla="*/ 0 h 21245"/>
              <a:gd name="connsiteX0" fmla="*/ 34 w 21661"/>
              <a:gd name="connsiteY0" fmla="*/ 0 h 21245"/>
              <a:gd name="connsiteX1" fmla="*/ 21634 w 21661"/>
              <a:gd name="connsiteY1" fmla="*/ 0 h 21245"/>
              <a:gd name="connsiteX2" fmla="*/ 21651 w 21661"/>
              <a:gd name="connsiteY2" fmla="*/ 16088 h 21245"/>
              <a:gd name="connsiteX3" fmla="*/ 0 w 21661"/>
              <a:gd name="connsiteY3" fmla="*/ 17269 h 21245"/>
              <a:gd name="connsiteX4" fmla="*/ 34 w 21661"/>
              <a:gd name="connsiteY4" fmla="*/ 0 h 21245"/>
              <a:gd name="connsiteX0" fmla="*/ 34 w 21661"/>
              <a:gd name="connsiteY0" fmla="*/ 0 h 19666"/>
              <a:gd name="connsiteX1" fmla="*/ 21634 w 21661"/>
              <a:gd name="connsiteY1" fmla="*/ 0 h 19666"/>
              <a:gd name="connsiteX2" fmla="*/ 21651 w 21661"/>
              <a:gd name="connsiteY2" fmla="*/ 16088 h 19666"/>
              <a:gd name="connsiteX3" fmla="*/ 10851 w 21661"/>
              <a:gd name="connsiteY3" fmla="*/ 19498 h 19666"/>
              <a:gd name="connsiteX4" fmla="*/ 0 w 21661"/>
              <a:gd name="connsiteY4" fmla="*/ 17269 h 19666"/>
              <a:gd name="connsiteX5" fmla="*/ 34 w 21661"/>
              <a:gd name="connsiteY5" fmla="*/ 0 h 19666"/>
              <a:gd name="connsiteX0" fmla="*/ 34 w 21661"/>
              <a:gd name="connsiteY0" fmla="*/ 0 h 19666"/>
              <a:gd name="connsiteX1" fmla="*/ 21634 w 21661"/>
              <a:gd name="connsiteY1" fmla="*/ 0 h 19666"/>
              <a:gd name="connsiteX2" fmla="*/ 21651 w 21661"/>
              <a:gd name="connsiteY2" fmla="*/ 16088 h 19666"/>
              <a:gd name="connsiteX3" fmla="*/ 10851 w 21661"/>
              <a:gd name="connsiteY3" fmla="*/ 19498 h 19666"/>
              <a:gd name="connsiteX4" fmla="*/ 0 w 21661"/>
              <a:gd name="connsiteY4" fmla="*/ 17269 h 19666"/>
              <a:gd name="connsiteX5" fmla="*/ 34 w 21661"/>
              <a:gd name="connsiteY5" fmla="*/ 0 h 19666"/>
              <a:gd name="connsiteX0" fmla="*/ 34 w 21661"/>
              <a:gd name="connsiteY0" fmla="*/ 0 h 21263"/>
              <a:gd name="connsiteX1" fmla="*/ 21634 w 21661"/>
              <a:gd name="connsiteY1" fmla="*/ 0 h 21263"/>
              <a:gd name="connsiteX2" fmla="*/ 21651 w 21661"/>
              <a:gd name="connsiteY2" fmla="*/ 16088 h 21263"/>
              <a:gd name="connsiteX3" fmla="*/ 10851 w 21661"/>
              <a:gd name="connsiteY3" fmla="*/ 19498 h 21263"/>
              <a:gd name="connsiteX4" fmla="*/ 0 w 21661"/>
              <a:gd name="connsiteY4" fmla="*/ 17269 h 21263"/>
              <a:gd name="connsiteX5" fmla="*/ 34 w 21661"/>
              <a:gd name="connsiteY5" fmla="*/ 0 h 21263"/>
              <a:gd name="connsiteX0" fmla="*/ 34 w 21661"/>
              <a:gd name="connsiteY0" fmla="*/ 0 h 21363"/>
              <a:gd name="connsiteX1" fmla="*/ 21634 w 21661"/>
              <a:gd name="connsiteY1" fmla="*/ 0 h 21363"/>
              <a:gd name="connsiteX2" fmla="*/ 21651 w 21661"/>
              <a:gd name="connsiteY2" fmla="*/ 16088 h 21363"/>
              <a:gd name="connsiteX3" fmla="*/ 10851 w 21661"/>
              <a:gd name="connsiteY3" fmla="*/ 19498 h 21363"/>
              <a:gd name="connsiteX4" fmla="*/ 0 w 21661"/>
              <a:gd name="connsiteY4" fmla="*/ 17269 h 21363"/>
              <a:gd name="connsiteX5" fmla="*/ 34 w 21661"/>
              <a:gd name="connsiteY5" fmla="*/ 0 h 21363"/>
              <a:gd name="connsiteX0" fmla="*/ 34 w 21875"/>
              <a:gd name="connsiteY0" fmla="*/ 0 h 21363"/>
              <a:gd name="connsiteX1" fmla="*/ 21634 w 21875"/>
              <a:gd name="connsiteY1" fmla="*/ 0 h 21363"/>
              <a:gd name="connsiteX2" fmla="*/ 21651 w 21875"/>
              <a:gd name="connsiteY2" fmla="*/ 16088 h 21363"/>
              <a:gd name="connsiteX3" fmla="*/ 10851 w 21875"/>
              <a:gd name="connsiteY3" fmla="*/ 19498 h 21363"/>
              <a:gd name="connsiteX4" fmla="*/ 0 w 21875"/>
              <a:gd name="connsiteY4" fmla="*/ 17269 h 21363"/>
              <a:gd name="connsiteX5" fmla="*/ 34 w 21875"/>
              <a:gd name="connsiteY5" fmla="*/ 0 h 2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75" h="21363">
                <a:moveTo>
                  <a:pt x="34" y="0"/>
                </a:moveTo>
                <a:lnTo>
                  <a:pt x="21634" y="0"/>
                </a:lnTo>
                <a:cubicBezTo>
                  <a:pt x="21640" y="5363"/>
                  <a:pt x="21679" y="167"/>
                  <a:pt x="21651" y="16088"/>
                </a:cubicBezTo>
                <a:cubicBezTo>
                  <a:pt x="22632" y="19234"/>
                  <a:pt x="20630" y="9578"/>
                  <a:pt x="10851" y="19498"/>
                </a:cubicBezTo>
                <a:cubicBezTo>
                  <a:pt x="7089" y="23287"/>
                  <a:pt x="4786" y="20669"/>
                  <a:pt x="0" y="17269"/>
                </a:cubicBezTo>
                <a:cubicBezTo>
                  <a:pt x="28" y="84"/>
                  <a:pt x="23" y="5756"/>
                  <a:pt x="34" y="0"/>
                </a:cubicBezTo>
                <a:close/>
              </a:path>
            </a:pathLst>
          </a:custGeom>
          <a:gradFill>
            <a:gsLst>
              <a:gs pos="0">
                <a:srgbClr val="215AAD"/>
              </a:gs>
              <a:gs pos="48000">
                <a:srgbClr val="215AAD"/>
              </a:gs>
              <a:gs pos="100000">
                <a:schemeClr val="bg1">
                  <a:alpha val="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cxnSp>
        <p:nvCxnSpPr>
          <p:cNvPr id="9" name="Gerade Verbindung 8"/>
          <p:cNvCxnSpPr/>
          <p:nvPr userDrawn="1"/>
        </p:nvCxnSpPr>
        <p:spPr>
          <a:xfrm>
            <a:off x="0" y="4948016"/>
            <a:ext cx="9144000" cy="1191"/>
          </a:xfrm>
          <a:prstGeom prst="line">
            <a:avLst/>
          </a:prstGeom>
          <a:ln w="12700" cap="flat" cmpd="sng" algn="ctr">
            <a:gradFill flip="none" rotWithShape="1">
              <a:gsLst>
                <a:gs pos="0">
                  <a:srgbClr val="5CA533"/>
                </a:gs>
                <a:gs pos="60000">
                  <a:srgbClr val="5CA533"/>
                </a:gs>
                <a:gs pos="100000">
                  <a:schemeClr val="bg1">
                    <a:alpha val="0"/>
                    <a:lumMod val="0"/>
                    <a:lumOff val="100000"/>
                  </a:schemeClr>
                </a:gs>
              </a:gsLst>
              <a:lin ang="0" scaled="0"/>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09456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6995" y="987575"/>
            <a:ext cx="7071320" cy="604503"/>
          </a:xfrm>
        </p:spPr>
        <p:txBody>
          <a:bodyPr/>
          <a:lstStyle>
            <a:lvl1pPr algn="l">
              <a:defRPr sz="3200" b="1">
                <a:solidFill>
                  <a:srgbClr val="66CB00"/>
                </a:solidFill>
                <a:latin typeface="Calibri" pitchFamily="34" charset="0"/>
              </a:defRPr>
            </a:lvl1pPr>
          </a:lstStyle>
          <a:p>
            <a:r>
              <a:rPr lang="de-DE" dirty="0"/>
              <a:t>Titelmasterformat durch Klicken bearbeiten</a:t>
            </a:r>
            <a:endParaRPr lang="en-US" dirty="0"/>
          </a:p>
        </p:txBody>
      </p:sp>
      <p:sp>
        <p:nvSpPr>
          <p:cNvPr id="3" name="Inhaltsplatzhalter 2"/>
          <p:cNvSpPr>
            <a:spLocks noGrp="1"/>
          </p:cNvSpPr>
          <p:nvPr>
            <p:ph idx="1"/>
          </p:nvPr>
        </p:nvSpPr>
        <p:spPr>
          <a:xfrm>
            <a:off x="390803" y="1589682"/>
            <a:ext cx="8285657" cy="3075010"/>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cxnSp>
        <p:nvCxnSpPr>
          <p:cNvPr id="16" name="Gerade Verbindung 15"/>
          <p:cNvCxnSpPr/>
          <p:nvPr userDrawn="1"/>
        </p:nvCxnSpPr>
        <p:spPr>
          <a:xfrm>
            <a:off x="0" y="4948016"/>
            <a:ext cx="9144000" cy="1191"/>
          </a:xfrm>
          <a:prstGeom prst="line">
            <a:avLst/>
          </a:prstGeom>
          <a:ln w="12700" cap="flat" cmpd="sng" algn="ctr">
            <a:gradFill flip="none" rotWithShape="1">
              <a:gsLst>
                <a:gs pos="0">
                  <a:srgbClr val="5CA533"/>
                </a:gs>
                <a:gs pos="60000">
                  <a:srgbClr val="5CA533"/>
                </a:gs>
                <a:gs pos="100000">
                  <a:schemeClr val="bg1">
                    <a:alpha val="0"/>
                    <a:lumMod val="0"/>
                    <a:lumOff val="100000"/>
                  </a:schemeClr>
                </a:gs>
              </a:gsLst>
              <a:lin ang="0" scaled="0"/>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7" name="Picture 5" descr="Bellamare Logo.png"/>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0" b="100000" l="0" r="100000">
                        <a14:foregroundMark x1="2214" y1="17500" x2="2214" y2="27500"/>
                        <a14:foregroundMark x1="16605" y1="21250" x2="16605" y2="36250"/>
                        <a14:foregroundMark x1="33210" y1="15000" x2="33210" y2="27500"/>
                        <a14:foregroundMark x1="29151" y1="16250" x2="29889" y2="27500"/>
                        <a14:foregroundMark x1="39852" y1="23750" x2="43173" y2="22500"/>
                        <a14:foregroundMark x1="71218" y1="26250" x2="76015" y2="26250"/>
                        <a14:foregroundMark x1="81919" y1="20000" x2="82288" y2="36250"/>
                        <a14:foregroundMark x1="90037" y1="28750" x2="95203" y2="28750"/>
                        <a14:foregroundMark x1="72325" y1="78750" x2="72325" y2="78750"/>
                      </a14:backgroundRemoval>
                    </a14:imgEffect>
                  </a14:imgLayer>
                </a14:imgProps>
              </a:ext>
              <a:ext uri="{28A0092B-C50C-407E-A947-70E740481C1C}">
                <a14:useLocalDpi xmlns:a14="http://schemas.microsoft.com/office/drawing/2010/main"/>
              </a:ext>
            </a:extLst>
          </a:blip>
          <a:stretch>
            <a:fillRect/>
          </a:stretch>
        </p:blipFill>
        <p:spPr>
          <a:xfrm>
            <a:off x="7313264" y="4787156"/>
            <a:ext cx="542001" cy="119559"/>
          </a:xfrm>
          <a:prstGeom prst="rect">
            <a:avLst/>
          </a:prstGeom>
        </p:spPr>
      </p:pic>
      <p:pic>
        <p:nvPicPr>
          <p:cNvPr id="18" name="Picture 6" descr="USM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2092" y="4750756"/>
            <a:ext cx="487229" cy="170720"/>
          </a:xfrm>
          <a:prstGeom prst="rect">
            <a:avLst/>
          </a:prstGeom>
        </p:spPr>
      </p:pic>
      <p:pic>
        <p:nvPicPr>
          <p:cNvPr id="19" name="Picture 73"/>
          <p:cNvPicPr>
            <a:picLocks noChangeAspect="1" noChangeArrowheads="1"/>
          </p:cNvPicPr>
          <p:nvPr userDrawn="1"/>
        </p:nvPicPr>
        <p:blipFill>
          <a:blip r:embed="rId5" cstate="screen">
            <a:extLst>
              <a:ext uri="{BEBA8EAE-BF5A-486C-A8C5-ECC9F3942E4B}">
                <a14:imgProps xmlns:a14="http://schemas.microsoft.com/office/drawing/2010/main">
                  <a14:imgLayer r:embed="rId6">
                    <a14:imgEffect>
                      <a14:backgroundRemoval t="0" b="97590" l="0" r="100000"/>
                    </a14:imgEffect>
                  </a14:imgLayer>
                </a14:imgProps>
              </a:ext>
              <a:ext uri="{28A0092B-C50C-407E-A947-70E740481C1C}">
                <a14:useLocalDpi xmlns:a14="http://schemas.microsoft.com/office/drawing/2010/main"/>
              </a:ext>
            </a:extLst>
          </a:blip>
          <a:srcRect/>
          <a:stretch>
            <a:fillRect/>
          </a:stretch>
        </p:blipFill>
        <p:spPr bwMode="auto">
          <a:xfrm>
            <a:off x="8745232" y="4782026"/>
            <a:ext cx="190153" cy="121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6" descr="csm_nue-logo-blue_9f2449aaf5.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488900" y="4790301"/>
            <a:ext cx="230461" cy="103708"/>
          </a:xfrm>
          <a:prstGeom prst="rect">
            <a:avLst/>
          </a:prstGeom>
        </p:spPr>
      </p:pic>
      <p:pic>
        <p:nvPicPr>
          <p:cNvPr id="21" name="Grafik 2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47148" y="4744952"/>
            <a:ext cx="369916" cy="158139"/>
          </a:xfrm>
          <a:prstGeom prst="rect">
            <a:avLst/>
          </a:prstGeom>
        </p:spPr>
      </p:pic>
      <p:pic>
        <p:nvPicPr>
          <p:cNvPr id="22" name="Afbeelding 7" descr="seelab_header_bild_en.jpg"/>
          <p:cNvPicPr>
            <a:picLocks noChangeAspect="1"/>
          </p:cNvPicPr>
          <p:nvPr userDrawn="1"/>
        </p:nvPicPr>
        <p:blipFill rotWithShape="1">
          <a:blip r:embed="rId9" cstate="print">
            <a:extLst>
              <a:ext uri="{28A0092B-C50C-407E-A947-70E740481C1C}">
                <a14:useLocalDpi xmlns:a14="http://schemas.microsoft.com/office/drawing/2010/main"/>
              </a:ext>
            </a:extLst>
          </a:blip>
          <a:srcRect l="1291" t="10659" r="41088" b="14013"/>
          <a:stretch/>
        </p:blipFill>
        <p:spPr>
          <a:xfrm>
            <a:off x="7851026" y="4984154"/>
            <a:ext cx="1228375" cy="125881"/>
          </a:xfrm>
          <a:prstGeom prst="rect">
            <a:avLst/>
          </a:prstGeom>
        </p:spPr>
      </p:pic>
      <p:sp>
        <p:nvSpPr>
          <p:cNvPr id="24" name="Text Box 11"/>
          <p:cNvSpPr txBox="1">
            <a:spLocks noChangeArrowheads="1"/>
          </p:cNvSpPr>
          <p:nvPr userDrawn="1"/>
        </p:nvSpPr>
        <p:spPr bwMode="auto">
          <a:xfrm>
            <a:off x="142731" y="123478"/>
            <a:ext cx="888006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de-DE" altLang="de-DE" sz="1600" b="1" dirty="0">
                <a:solidFill>
                  <a:srgbClr val="66CB00"/>
                </a:solidFill>
                <a:latin typeface="Calibri" pitchFamily="-102" charset="0"/>
                <a:cs typeface="Calibri"/>
              </a:rPr>
              <a:t>High-resolution </a:t>
            </a:r>
            <a:r>
              <a:rPr lang="de-DE" altLang="de-DE" sz="1600" b="1" dirty="0" err="1">
                <a:solidFill>
                  <a:srgbClr val="66CB00"/>
                </a:solidFill>
                <a:latin typeface="Calibri" pitchFamily="-102" charset="0"/>
                <a:cs typeface="Calibri"/>
              </a:rPr>
              <a:t>automated</a:t>
            </a:r>
            <a:r>
              <a:rPr lang="de-DE" altLang="de-DE" sz="1600" b="1" dirty="0">
                <a:solidFill>
                  <a:srgbClr val="66CB00"/>
                </a:solidFill>
                <a:latin typeface="Calibri" pitchFamily="-102" charset="0"/>
                <a:cs typeface="Calibri"/>
              </a:rPr>
              <a:t> </a:t>
            </a:r>
            <a:r>
              <a:rPr lang="de-DE" altLang="de-DE" sz="1600" b="1" dirty="0" err="1">
                <a:solidFill>
                  <a:srgbClr val="66CB00"/>
                </a:solidFill>
                <a:latin typeface="Calibri" pitchFamily="-102" charset="0"/>
                <a:cs typeface="Calibri"/>
              </a:rPr>
              <a:t>approaches</a:t>
            </a:r>
            <a:r>
              <a:rPr lang="de-DE" altLang="de-DE" sz="1600" b="1" dirty="0">
                <a:solidFill>
                  <a:srgbClr val="66CB00"/>
                </a:solidFill>
                <a:latin typeface="Calibri" pitchFamily="-102" charset="0"/>
                <a:cs typeface="Calibri"/>
              </a:rPr>
              <a:t> </a:t>
            </a:r>
            <a:r>
              <a:rPr lang="de-DE" altLang="de-DE" sz="1600" b="1" dirty="0" err="1">
                <a:solidFill>
                  <a:srgbClr val="66CB00"/>
                </a:solidFill>
                <a:latin typeface="Calibri" pitchFamily="-102" charset="0"/>
                <a:cs typeface="Calibri"/>
              </a:rPr>
              <a:t>to</a:t>
            </a:r>
            <a:r>
              <a:rPr lang="de-DE" altLang="de-DE" sz="1600" b="1" dirty="0">
                <a:solidFill>
                  <a:srgbClr val="66CB00"/>
                </a:solidFill>
                <a:latin typeface="Calibri" pitchFamily="-102" charset="0"/>
                <a:cs typeface="Calibri"/>
              </a:rPr>
              <a:t> </a:t>
            </a:r>
            <a:r>
              <a:rPr lang="de-DE" altLang="de-DE" sz="1600" b="1" dirty="0" err="1">
                <a:solidFill>
                  <a:srgbClr val="66CB00"/>
                </a:solidFill>
                <a:latin typeface="Calibri" pitchFamily="-102" charset="0"/>
                <a:cs typeface="Calibri"/>
              </a:rPr>
              <a:t>study</a:t>
            </a:r>
            <a:r>
              <a:rPr lang="de-DE" altLang="de-DE" sz="1600" b="1" dirty="0">
                <a:solidFill>
                  <a:srgbClr val="66CB00"/>
                </a:solidFill>
                <a:latin typeface="Calibri" pitchFamily="-102" charset="0"/>
                <a:cs typeface="Calibri"/>
              </a:rPr>
              <a:t> in situ </a:t>
            </a:r>
            <a:r>
              <a:rPr lang="de-DE" altLang="de-DE" sz="1600" b="1" dirty="0" err="1">
                <a:solidFill>
                  <a:srgbClr val="66CB00"/>
                </a:solidFill>
                <a:latin typeface="Calibri" pitchFamily="-102" charset="0"/>
                <a:cs typeface="Calibri"/>
              </a:rPr>
              <a:t>mesozooplankton</a:t>
            </a:r>
            <a:r>
              <a:rPr lang="de-DE" altLang="de-DE" sz="1600" b="1" dirty="0">
                <a:solidFill>
                  <a:srgbClr val="66CB00"/>
                </a:solidFill>
                <a:latin typeface="Calibri" pitchFamily="-102" charset="0"/>
                <a:cs typeface="Calibri"/>
              </a:rPr>
              <a:t> </a:t>
            </a:r>
            <a:r>
              <a:rPr lang="de-DE" altLang="de-DE" sz="1600" b="1" dirty="0" err="1">
                <a:solidFill>
                  <a:srgbClr val="66CB00"/>
                </a:solidFill>
                <a:latin typeface="Calibri" pitchFamily="-102" charset="0"/>
                <a:cs typeface="Calibri"/>
              </a:rPr>
              <a:t>abundance</a:t>
            </a:r>
            <a:r>
              <a:rPr lang="de-DE" altLang="de-DE" sz="1600" b="1" dirty="0">
                <a:solidFill>
                  <a:srgbClr val="66CB00"/>
                </a:solidFill>
                <a:latin typeface="Calibri" pitchFamily="-102" charset="0"/>
                <a:cs typeface="Calibri"/>
              </a:rPr>
              <a:t> </a:t>
            </a:r>
            <a:r>
              <a:rPr lang="de-DE" altLang="de-DE" sz="1600" b="1" dirty="0" err="1">
                <a:solidFill>
                  <a:srgbClr val="66CB00"/>
                </a:solidFill>
                <a:latin typeface="Calibri" pitchFamily="-102" charset="0"/>
                <a:cs typeface="Calibri"/>
              </a:rPr>
              <a:t>and</a:t>
            </a:r>
            <a:r>
              <a:rPr lang="de-DE" altLang="de-DE" sz="1600" b="1" dirty="0">
                <a:solidFill>
                  <a:srgbClr val="66CB00"/>
                </a:solidFill>
                <a:latin typeface="Calibri" pitchFamily="-102" charset="0"/>
                <a:cs typeface="Calibri"/>
              </a:rPr>
              <a:t> </a:t>
            </a:r>
            <a:r>
              <a:rPr lang="de-DE" altLang="de-DE" sz="1600" b="1" dirty="0" err="1">
                <a:solidFill>
                  <a:srgbClr val="66CB00"/>
                </a:solidFill>
                <a:latin typeface="Calibri" pitchFamily="-102" charset="0"/>
                <a:cs typeface="Calibri"/>
              </a:rPr>
              <a:t>migration</a:t>
            </a:r>
            <a:endParaRPr lang="de-DE" altLang="de-DE" sz="1600" b="1" dirty="0">
              <a:solidFill>
                <a:srgbClr val="66CB00"/>
              </a:solidFill>
              <a:latin typeface="Calibri" pitchFamily="-102" charset="0"/>
              <a:cs typeface="Calibri"/>
            </a:endParaRPr>
          </a:p>
        </p:txBody>
      </p:sp>
      <p:sp>
        <p:nvSpPr>
          <p:cNvPr id="25" name="Textfeld 9"/>
          <p:cNvSpPr txBox="1">
            <a:spLocks noChangeArrowheads="1"/>
          </p:cNvSpPr>
          <p:nvPr userDrawn="1"/>
        </p:nvSpPr>
        <p:spPr bwMode="auto">
          <a:xfrm>
            <a:off x="156009" y="315402"/>
            <a:ext cx="8866782"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a:r>
              <a:rPr lang="en-GB" sz="1200" dirty="0">
                <a:solidFill>
                  <a:schemeClr val="bg1"/>
                </a:solidFill>
                <a:latin typeface="Calibri" panose="020F0502020204030204" pitchFamily="34" charset="0"/>
                <a:cs typeface="Calibri"/>
              </a:rPr>
              <a:t>Tim Walles</a:t>
            </a:r>
            <a:r>
              <a:rPr lang="en-GB" sz="1200" baseline="30000" dirty="0">
                <a:solidFill>
                  <a:schemeClr val="bg1"/>
                </a:solidFill>
                <a:latin typeface="Calibri" panose="020F0502020204030204" pitchFamily="34" charset="0"/>
                <a:cs typeface="Calibri"/>
              </a:rPr>
              <a:t>1</a:t>
            </a:r>
            <a:r>
              <a:rPr lang="en-GB" sz="1200" dirty="0">
                <a:solidFill>
                  <a:schemeClr val="bg1"/>
                </a:solidFill>
                <a:latin typeface="Calibri" panose="020F0502020204030204" pitchFamily="34" charset="0"/>
                <a:cs typeface="Calibri"/>
              </a:rPr>
              <a:t>, </a:t>
            </a:r>
            <a:r>
              <a:rPr lang="en-GB" sz="1200" dirty="0" err="1">
                <a:solidFill>
                  <a:schemeClr val="bg1"/>
                </a:solidFill>
                <a:latin typeface="Calibri" panose="020F0502020204030204" pitchFamily="34" charset="0"/>
                <a:cs typeface="Calibri"/>
              </a:rPr>
              <a:t>Ghassen</a:t>
            </a:r>
            <a:r>
              <a:rPr lang="en-GB" sz="1200" dirty="0">
                <a:solidFill>
                  <a:schemeClr val="bg1"/>
                </a:solidFill>
                <a:latin typeface="Calibri" panose="020F0502020204030204" pitchFamily="34" charset="0"/>
                <a:cs typeface="Calibri"/>
              </a:rPr>
              <a:t> Bacha</a:t>
            </a:r>
            <a:r>
              <a:rPr lang="en-GB" sz="1200" baseline="30000" dirty="0">
                <a:solidFill>
                  <a:schemeClr val="bg1"/>
                </a:solidFill>
                <a:latin typeface="Calibri" panose="020F0502020204030204" pitchFamily="34" charset="0"/>
                <a:cs typeface="Calibri"/>
              </a:rPr>
              <a:t>2</a:t>
            </a:r>
            <a:r>
              <a:rPr lang="en-GB" sz="1200" dirty="0">
                <a:solidFill>
                  <a:schemeClr val="bg1"/>
                </a:solidFill>
                <a:latin typeface="Calibri" panose="020F0502020204030204" pitchFamily="34" charset="0"/>
                <a:cs typeface="Calibri"/>
              </a:rPr>
              <a:t>, Erik Bochinski</a:t>
            </a:r>
            <a:r>
              <a:rPr lang="en-GB" sz="1200" baseline="30000" dirty="0">
                <a:solidFill>
                  <a:schemeClr val="bg1"/>
                </a:solidFill>
                <a:latin typeface="Calibri" panose="020F0502020204030204" pitchFamily="34" charset="0"/>
                <a:cs typeface="Calibri"/>
              </a:rPr>
              <a:t>2</a:t>
            </a:r>
            <a:r>
              <a:rPr lang="en-GB" sz="1200" dirty="0">
                <a:solidFill>
                  <a:schemeClr val="bg1"/>
                </a:solidFill>
                <a:latin typeface="Calibri" panose="020F0502020204030204" pitchFamily="34" charset="0"/>
                <a:cs typeface="Calibri"/>
              </a:rPr>
              <a:t>, Volker Eiselein</a:t>
            </a:r>
            <a:r>
              <a:rPr lang="en-GB" sz="1200" baseline="30000" dirty="0">
                <a:solidFill>
                  <a:schemeClr val="bg1"/>
                </a:solidFill>
                <a:latin typeface="Calibri" panose="020F0502020204030204" pitchFamily="34" charset="0"/>
                <a:cs typeface="Calibri"/>
              </a:rPr>
              <a:t>2</a:t>
            </a:r>
            <a:r>
              <a:rPr lang="en-GB" sz="1200" dirty="0">
                <a:solidFill>
                  <a:schemeClr val="bg1"/>
                </a:solidFill>
                <a:latin typeface="Calibri" panose="020F0502020204030204" pitchFamily="34" charset="0"/>
                <a:cs typeface="Calibri"/>
              </a:rPr>
              <a:t>, Jens Nejstgaard</a:t>
            </a:r>
            <a:r>
              <a:rPr lang="en-GB" sz="1200" baseline="30000" dirty="0">
                <a:solidFill>
                  <a:schemeClr val="bg1"/>
                </a:solidFill>
                <a:latin typeface="Calibri" panose="020F0502020204030204" pitchFamily="34" charset="0"/>
                <a:cs typeface="Calibri"/>
              </a:rPr>
              <a:t>1 </a:t>
            </a:r>
          </a:p>
          <a:p>
            <a:pPr algn="ctr"/>
            <a:r>
              <a:rPr lang="en-GB" sz="1050" baseline="30000" dirty="0">
                <a:solidFill>
                  <a:schemeClr val="bg1"/>
                </a:solidFill>
                <a:latin typeface="Calibri" panose="020F0502020204030204" pitchFamily="34" charset="0"/>
                <a:cs typeface="Calibri"/>
              </a:rPr>
              <a:t>1</a:t>
            </a:r>
            <a:r>
              <a:rPr lang="en-GB" sz="1050" dirty="0">
                <a:solidFill>
                  <a:schemeClr val="bg1"/>
                </a:solidFill>
                <a:latin typeface="Calibri" panose="020F0502020204030204" pitchFamily="34" charset="0"/>
                <a:cs typeface="Calibri"/>
              </a:rPr>
              <a:t>Leibniz-Institute of Freshwater Ecology and Inland Fisheries (</a:t>
            </a:r>
            <a:r>
              <a:rPr lang="en-GB" sz="800" dirty="0">
                <a:solidFill>
                  <a:schemeClr val="bg1"/>
                </a:solidFill>
                <a:latin typeface="Calibri" panose="020F0502020204030204" pitchFamily="34" charset="0"/>
                <a:cs typeface="Calibri"/>
              </a:rPr>
              <a:t>walles@igb-berlin.de</a:t>
            </a:r>
            <a:r>
              <a:rPr lang="en-GB" sz="1050" dirty="0">
                <a:solidFill>
                  <a:schemeClr val="bg1"/>
                </a:solidFill>
                <a:latin typeface="Calibri" panose="020F0502020204030204" pitchFamily="34" charset="0"/>
                <a:cs typeface="Calibri"/>
              </a:rPr>
              <a:t>), Experimental Limnology IGB, </a:t>
            </a:r>
          </a:p>
          <a:p>
            <a:pPr algn="ctr"/>
            <a:r>
              <a:rPr lang="en-GB" sz="1050" baseline="30000" dirty="0">
                <a:solidFill>
                  <a:schemeClr val="bg1"/>
                </a:solidFill>
                <a:latin typeface="Calibri" panose="020F0502020204030204" pitchFamily="34" charset="0"/>
                <a:cs typeface="Calibri"/>
              </a:rPr>
              <a:t>2</a:t>
            </a:r>
            <a:r>
              <a:rPr lang="en-GB" sz="1050" dirty="0">
                <a:solidFill>
                  <a:schemeClr val="bg1"/>
                </a:solidFill>
                <a:latin typeface="Calibri" panose="020F0502020204030204" pitchFamily="34" charset="0"/>
                <a:cs typeface="Calibri"/>
              </a:rPr>
              <a:t>Communication Systems Group, </a:t>
            </a:r>
            <a:r>
              <a:rPr lang="en-GB" sz="1050" dirty="0" err="1">
                <a:solidFill>
                  <a:schemeClr val="bg1"/>
                </a:solidFill>
                <a:latin typeface="Calibri" panose="020F0502020204030204" pitchFamily="34" charset="0"/>
                <a:cs typeface="Calibri"/>
              </a:rPr>
              <a:t>Technische</a:t>
            </a:r>
            <a:r>
              <a:rPr lang="en-GB" sz="1050" dirty="0">
                <a:solidFill>
                  <a:schemeClr val="bg1"/>
                </a:solidFill>
                <a:latin typeface="Calibri" panose="020F0502020204030204" pitchFamily="34" charset="0"/>
                <a:cs typeface="Calibri"/>
              </a:rPr>
              <a:t> </a:t>
            </a:r>
            <a:r>
              <a:rPr lang="en-GB" sz="1050" dirty="0" err="1">
                <a:solidFill>
                  <a:schemeClr val="bg1"/>
                </a:solidFill>
                <a:latin typeface="Calibri" panose="020F0502020204030204" pitchFamily="34" charset="0"/>
                <a:cs typeface="Calibri"/>
              </a:rPr>
              <a:t>Universität</a:t>
            </a:r>
            <a:r>
              <a:rPr lang="en-GB" sz="1050" dirty="0">
                <a:solidFill>
                  <a:schemeClr val="bg1"/>
                </a:solidFill>
                <a:latin typeface="Calibri" panose="020F0502020204030204" pitchFamily="34" charset="0"/>
                <a:cs typeface="Calibri"/>
              </a:rPr>
              <a:t> Berlin</a:t>
            </a:r>
            <a:endParaRPr lang="de-DE" altLang="de-DE" sz="1050" dirty="0">
              <a:solidFill>
                <a:schemeClr val="bg1"/>
              </a:solidFill>
              <a:latin typeface="Calibri" panose="020F0502020204030204" pitchFamily="34" charset="0"/>
              <a:cs typeface="Calibri"/>
            </a:endParaRPr>
          </a:p>
        </p:txBody>
      </p:sp>
      <p:pic>
        <p:nvPicPr>
          <p:cNvPr id="28" name="Picture 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10000" b="90000" l="10000" r="90000">
                        <a14:foregroundMark x1="53889" y1="26528" x2="54630" y2="73472"/>
                        <a14:foregroundMark x1="42222" y1="59583" x2="69815" y2="76528"/>
                        <a14:foregroundMark x1="70556" y1="58056" x2="35370" y2="75000"/>
                        <a14:foregroundMark x1="60185" y1="79722" x2="42963" y2="71944"/>
                        <a14:foregroundMark x1="43704" y1="42500" x2="43704" y2="42500"/>
                        <a14:foregroundMark x1="66296" y1="40417" x2="66296" y2="40417"/>
                        <a14:foregroundMark x1="54630" y1="21389" x2="70556" y2="49722"/>
                        <a14:foregroundMark x1="33333" y1="52361" x2="52593" y2="15694"/>
                        <a14:foregroundMark x1="59444" y1="52361" x2="76667" y2="51806"/>
                        <a14:foregroundMark x1="81481" y1="57500" x2="77407" y2="82778"/>
                        <a14:foregroundMark x1="83519" y1="61111" x2="83519" y2="61111"/>
                      </a14:backgroundRemoval>
                    </a14:imgEffect>
                  </a14:imgLayer>
                </a14:imgProps>
              </a:ext>
              <a:ext uri="{28A0092B-C50C-407E-A947-70E740481C1C}">
                <a14:useLocalDpi xmlns:a14="http://schemas.microsoft.com/office/drawing/2010/main" val="0"/>
              </a:ext>
            </a:extLst>
          </a:blip>
          <a:stretch>
            <a:fillRect/>
          </a:stretch>
        </p:blipFill>
        <p:spPr>
          <a:xfrm>
            <a:off x="8935380" y="4717183"/>
            <a:ext cx="173124" cy="230833"/>
          </a:xfrm>
          <a:prstGeom prst="rect">
            <a:avLst/>
          </a:prstGeom>
          <a:noFill/>
          <a:ln>
            <a:noFill/>
          </a:ln>
        </p:spPr>
      </p:pic>
    </p:spTree>
    <p:extLst>
      <p:ext uri="{BB962C8B-B14F-4D97-AF65-F5344CB8AC3E}">
        <p14:creationId xmlns:p14="http://schemas.microsoft.com/office/powerpoint/2010/main" val="234063594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18" name="Gerade Verbindung 17"/>
          <p:cNvCxnSpPr/>
          <p:nvPr userDrawn="1"/>
        </p:nvCxnSpPr>
        <p:spPr>
          <a:xfrm>
            <a:off x="0" y="4948016"/>
            <a:ext cx="9144000" cy="1191"/>
          </a:xfrm>
          <a:prstGeom prst="line">
            <a:avLst/>
          </a:prstGeom>
          <a:ln w="12700" cap="flat" cmpd="sng" algn="ctr">
            <a:gradFill flip="none" rotWithShape="1">
              <a:gsLst>
                <a:gs pos="0">
                  <a:srgbClr val="5CA533"/>
                </a:gs>
                <a:gs pos="60000">
                  <a:srgbClr val="5CA533"/>
                </a:gs>
                <a:gs pos="100000">
                  <a:schemeClr val="bg1">
                    <a:alpha val="0"/>
                    <a:lumMod val="0"/>
                    <a:lumOff val="100000"/>
                  </a:schemeClr>
                </a:gs>
              </a:gsLst>
              <a:lin ang="0" scaled="0"/>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5" descr="Bellamare Logo.png"/>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0" b="100000" l="0" r="100000">
                        <a14:foregroundMark x1="2214" y1="17500" x2="2214" y2="27500"/>
                        <a14:foregroundMark x1="16605" y1="21250" x2="16605" y2="36250"/>
                        <a14:foregroundMark x1="33210" y1="15000" x2="33210" y2="27500"/>
                        <a14:foregroundMark x1="29151" y1="16250" x2="29889" y2="27500"/>
                        <a14:foregroundMark x1="39852" y1="23750" x2="43173" y2="22500"/>
                        <a14:foregroundMark x1="71218" y1="26250" x2="76015" y2="26250"/>
                        <a14:foregroundMark x1="81919" y1="20000" x2="82288" y2="36250"/>
                        <a14:foregroundMark x1="90037" y1="28750" x2="95203" y2="28750"/>
                        <a14:foregroundMark x1="72325" y1="78750" x2="72325" y2="78750"/>
                      </a14:backgroundRemoval>
                    </a14:imgEffect>
                  </a14:imgLayer>
                </a14:imgProps>
              </a:ext>
              <a:ext uri="{28A0092B-C50C-407E-A947-70E740481C1C}">
                <a14:useLocalDpi xmlns:a14="http://schemas.microsoft.com/office/drawing/2010/main"/>
              </a:ext>
            </a:extLst>
          </a:blip>
          <a:stretch>
            <a:fillRect/>
          </a:stretch>
        </p:blipFill>
        <p:spPr>
          <a:xfrm>
            <a:off x="7313264" y="4787156"/>
            <a:ext cx="542001" cy="119559"/>
          </a:xfrm>
          <a:prstGeom prst="rect">
            <a:avLst/>
          </a:prstGeom>
        </p:spPr>
      </p:pic>
      <p:pic>
        <p:nvPicPr>
          <p:cNvPr id="32" name="Picture 6" descr="USM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2092" y="4750756"/>
            <a:ext cx="487229" cy="170720"/>
          </a:xfrm>
          <a:prstGeom prst="rect">
            <a:avLst/>
          </a:prstGeom>
        </p:spPr>
      </p:pic>
      <p:pic>
        <p:nvPicPr>
          <p:cNvPr id="33" name="Picture 73"/>
          <p:cNvPicPr>
            <a:picLocks noChangeAspect="1" noChangeArrowheads="1"/>
          </p:cNvPicPr>
          <p:nvPr userDrawn="1"/>
        </p:nvPicPr>
        <p:blipFill>
          <a:blip r:embed="rId5" cstate="screen">
            <a:extLst>
              <a:ext uri="{BEBA8EAE-BF5A-486C-A8C5-ECC9F3942E4B}">
                <a14:imgProps xmlns:a14="http://schemas.microsoft.com/office/drawing/2010/main">
                  <a14:imgLayer r:embed="rId6">
                    <a14:imgEffect>
                      <a14:backgroundRemoval t="0" b="97590" l="0" r="100000"/>
                    </a14:imgEffect>
                  </a14:imgLayer>
                </a14:imgProps>
              </a:ext>
              <a:ext uri="{28A0092B-C50C-407E-A947-70E740481C1C}">
                <a14:useLocalDpi xmlns:a14="http://schemas.microsoft.com/office/drawing/2010/main"/>
              </a:ext>
            </a:extLst>
          </a:blip>
          <a:srcRect/>
          <a:stretch>
            <a:fillRect/>
          </a:stretch>
        </p:blipFill>
        <p:spPr bwMode="auto">
          <a:xfrm>
            <a:off x="8745232" y="4782026"/>
            <a:ext cx="190153" cy="121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6" descr="csm_nue-logo-blue_9f2449aaf5.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488900" y="4790301"/>
            <a:ext cx="230461" cy="103708"/>
          </a:xfrm>
          <a:prstGeom prst="rect">
            <a:avLst/>
          </a:prstGeom>
        </p:spPr>
      </p:pic>
      <p:pic>
        <p:nvPicPr>
          <p:cNvPr id="35" name="Grafik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47148" y="4744952"/>
            <a:ext cx="369916" cy="158139"/>
          </a:xfrm>
          <a:prstGeom prst="rect">
            <a:avLst/>
          </a:prstGeom>
        </p:spPr>
      </p:pic>
      <p:pic>
        <p:nvPicPr>
          <p:cNvPr id="36" name="Afbeelding 7" descr="seelab_header_bild_en.jpg"/>
          <p:cNvPicPr>
            <a:picLocks noChangeAspect="1"/>
          </p:cNvPicPr>
          <p:nvPr userDrawn="1"/>
        </p:nvPicPr>
        <p:blipFill rotWithShape="1">
          <a:blip r:embed="rId9" cstate="print">
            <a:extLst>
              <a:ext uri="{28A0092B-C50C-407E-A947-70E740481C1C}">
                <a14:useLocalDpi xmlns:a14="http://schemas.microsoft.com/office/drawing/2010/main"/>
              </a:ext>
            </a:extLst>
          </a:blip>
          <a:srcRect l="1291" t="10659" r="41088" b="14013"/>
          <a:stretch/>
        </p:blipFill>
        <p:spPr>
          <a:xfrm>
            <a:off x="7851026" y="4984154"/>
            <a:ext cx="1228375" cy="125881"/>
          </a:xfrm>
          <a:prstGeom prst="rect">
            <a:avLst/>
          </a:prstGeom>
        </p:spPr>
      </p:pic>
      <p:pic>
        <p:nvPicPr>
          <p:cNvPr id="37" name="Picture 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10000" b="90000" l="10000" r="90000">
                        <a14:foregroundMark x1="53889" y1="26528" x2="54630" y2="73472"/>
                        <a14:foregroundMark x1="42222" y1="59583" x2="69815" y2="76528"/>
                        <a14:foregroundMark x1="70556" y1="58056" x2="35370" y2="75000"/>
                        <a14:foregroundMark x1="60185" y1="79722" x2="42963" y2="71944"/>
                        <a14:foregroundMark x1="43704" y1="42500" x2="43704" y2="42500"/>
                        <a14:foregroundMark x1="66296" y1="40417" x2="66296" y2="40417"/>
                        <a14:foregroundMark x1="54630" y1="21389" x2="70556" y2="49722"/>
                        <a14:foregroundMark x1="33333" y1="52361" x2="52593" y2="15694"/>
                        <a14:foregroundMark x1="59444" y1="52361" x2="76667" y2="51806"/>
                        <a14:foregroundMark x1="81481" y1="57500" x2="77407" y2="82778"/>
                        <a14:foregroundMark x1="83519" y1="61111" x2="83519" y2="61111"/>
                      </a14:backgroundRemoval>
                    </a14:imgEffect>
                  </a14:imgLayer>
                </a14:imgProps>
              </a:ext>
              <a:ext uri="{28A0092B-C50C-407E-A947-70E740481C1C}">
                <a14:useLocalDpi xmlns:a14="http://schemas.microsoft.com/office/drawing/2010/main" val="0"/>
              </a:ext>
            </a:extLst>
          </a:blip>
          <a:stretch>
            <a:fillRect/>
          </a:stretch>
        </p:blipFill>
        <p:spPr>
          <a:xfrm>
            <a:off x="8935380" y="4717183"/>
            <a:ext cx="173124" cy="230833"/>
          </a:xfrm>
          <a:prstGeom prst="rect">
            <a:avLst/>
          </a:prstGeom>
          <a:noFill/>
          <a:ln>
            <a:noFill/>
          </a:ln>
        </p:spPr>
      </p:pic>
    </p:spTree>
    <p:extLst>
      <p:ext uri="{BB962C8B-B14F-4D97-AF65-F5344CB8AC3E}">
        <p14:creationId xmlns:p14="http://schemas.microsoft.com/office/powerpoint/2010/main" val="69421357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Titel 1"/>
          <p:cNvSpPr>
            <a:spLocks noGrp="1"/>
          </p:cNvSpPr>
          <p:nvPr>
            <p:ph type="title"/>
          </p:nvPr>
        </p:nvSpPr>
        <p:spPr>
          <a:xfrm>
            <a:off x="685800" y="1052849"/>
            <a:ext cx="8138120" cy="490203"/>
          </a:xfrm>
        </p:spPr>
        <p:txBody>
          <a:bodyPr/>
          <a:lstStyle>
            <a:lvl1pPr algn="l">
              <a:defRPr sz="3200" b="1">
                <a:solidFill>
                  <a:srgbClr val="66CB00"/>
                </a:solidFill>
                <a:latin typeface="Calibri" pitchFamily="34" charset="0"/>
              </a:defRPr>
            </a:lvl1pPr>
          </a:lstStyle>
          <a:p>
            <a:r>
              <a:rPr lang="de-DE" dirty="0"/>
              <a:t>Titelmasterformat durch Klicken bearbeiten</a:t>
            </a:r>
            <a:endParaRPr lang="en-US" dirty="0"/>
          </a:p>
        </p:txBody>
      </p:sp>
      <p:sp>
        <p:nvSpPr>
          <p:cNvPr id="5" name="Inhaltsplatzhalter 2"/>
          <p:cNvSpPr>
            <a:spLocks noGrp="1"/>
          </p:cNvSpPr>
          <p:nvPr>
            <p:ph idx="1"/>
          </p:nvPr>
        </p:nvSpPr>
        <p:spPr>
          <a:xfrm>
            <a:off x="685800" y="1714500"/>
            <a:ext cx="8153400" cy="3200400"/>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cxnSp>
        <p:nvCxnSpPr>
          <p:cNvPr id="18" name="Gerade Verbindung 17"/>
          <p:cNvCxnSpPr/>
          <p:nvPr userDrawn="1"/>
        </p:nvCxnSpPr>
        <p:spPr>
          <a:xfrm>
            <a:off x="0" y="4948016"/>
            <a:ext cx="9144000" cy="1191"/>
          </a:xfrm>
          <a:prstGeom prst="line">
            <a:avLst/>
          </a:prstGeom>
          <a:ln w="12700" cap="flat" cmpd="sng" algn="ctr">
            <a:gradFill flip="none" rotWithShape="1">
              <a:gsLst>
                <a:gs pos="0">
                  <a:srgbClr val="5CA533"/>
                </a:gs>
                <a:gs pos="60000">
                  <a:srgbClr val="5CA533"/>
                </a:gs>
                <a:gs pos="100000">
                  <a:schemeClr val="bg1">
                    <a:alpha val="0"/>
                    <a:lumMod val="0"/>
                    <a:lumOff val="100000"/>
                  </a:schemeClr>
                </a:gs>
              </a:gsLst>
              <a:lin ang="0" scaled="0"/>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0" name="Picture 5" descr="Bellamare Logo.png"/>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0" b="100000" l="0" r="100000">
                        <a14:foregroundMark x1="2214" y1="17500" x2="2214" y2="27500"/>
                        <a14:foregroundMark x1="16605" y1="21250" x2="16605" y2="36250"/>
                        <a14:foregroundMark x1="33210" y1="15000" x2="33210" y2="27500"/>
                        <a14:foregroundMark x1="29151" y1="16250" x2="29889" y2="27500"/>
                        <a14:foregroundMark x1="39852" y1="23750" x2="43173" y2="22500"/>
                        <a14:foregroundMark x1="71218" y1="26250" x2="76015" y2="26250"/>
                        <a14:foregroundMark x1="81919" y1="20000" x2="82288" y2="36250"/>
                        <a14:foregroundMark x1="90037" y1="28750" x2="95203" y2="28750"/>
                        <a14:foregroundMark x1="72325" y1="78750" x2="72325" y2="78750"/>
                      </a14:backgroundRemoval>
                    </a14:imgEffect>
                  </a14:imgLayer>
                </a14:imgProps>
              </a:ext>
              <a:ext uri="{28A0092B-C50C-407E-A947-70E740481C1C}">
                <a14:useLocalDpi xmlns:a14="http://schemas.microsoft.com/office/drawing/2010/main"/>
              </a:ext>
            </a:extLst>
          </a:blip>
          <a:stretch>
            <a:fillRect/>
          </a:stretch>
        </p:blipFill>
        <p:spPr>
          <a:xfrm>
            <a:off x="7313264" y="4787156"/>
            <a:ext cx="542001" cy="119559"/>
          </a:xfrm>
          <a:prstGeom prst="rect">
            <a:avLst/>
          </a:prstGeom>
        </p:spPr>
      </p:pic>
      <p:pic>
        <p:nvPicPr>
          <p:cNvPr id="31" name="Picture 6" descr="USM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2092" y="4750756"/>
            <a:ext cx="487229" cy="170720"/>
          </a:xfrm>
          <a:prstGeom prst="rect">
            <a:avLst/>
          </a:prstGeom>
        </p:spPr>
      </p:pic>
      <p:pic>
        <p:nvPicPr>
          <p:cNvPr id="32" name="Picture 73"/>
          <p:cNvPicPr>
            <a:picLocks noChangeAspect="1" noChangeArrowheads="1"/>
          </p:cNvPicPr>
          <p:nvPr userDrawn="1"/>
        </p:nvPicPr>
        <p:blipFill>
          <a:blip r:embed="rId5" cstate="screen">
            <a:extLst>
              <a:ext uri="{BEBA8EAE-BF5A-486C-A8C5-ECC9F3942E4B}">
                <a14:imgProps xmlns:a14="http://schemas.microsoft.com/office/drawing/2010/main">
                  <a14:imgLayer r:embed="rId6">
                    <a14:imgEffect>
                      <a14:backgroundRemoval t="0" b="97590" l="0" r="100000"/>
                    </a14:imgEffect>
                  </a14:imgLayer>
                </a14:imgProps>
              </a:ext>
              <a:ext uri="{28A0092B-C50C-407E-A947-70E740481C1C}">
                <a14:useLocalDpi xmlns:a14="http://schemas.microsoft.com/office/drawing/2010/main"/>
              </a:ext>
            </a:extLst>
          </a:blip>
          <a:srcRect/>
          <a:stretch>
            <a:fillRect/>
          </a:stretch>
        </p:blipFill>
        <p:spPr bwMode="auto">
          <a:xfrm>
            <a:off x="8745232" y="4782026"/>
            <a:ext cx="190153" cy="121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csm_nue-logo-blue_9f2449aaf5.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488900" y="4790301"/>
            <a:ext cx="230461" cy="103708"/>
          </a:xfrm>
          <a:prstGeom prst="rect">
            <a:avLst/>
          </a:prstGeom>
        </p:spPr>
      </p:pic>
      <p:pic>
        <p:nvPicPr>
          <p:cNvPr id="34" name="Grafik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47148" y="4744952"/>
            <a:ext cx="369916" cy="158139"/>
          </a:xfrm>
          <a:prstGeom prst="rect">
            <a:avLst/>
          </a:prstGeom>
        </p:spPr>
      </p:pic>
      <p:pic>
        <p:nvPicPr>
          <p:cNvPr id="35" name="Afbeelding 7" descr="seelab_header_bild_en.jpg"/>
          <p:cNvPicPr>
            <a:picLocks noChangeAspect="1"/>
          </p:cNvPicPr>
          <p:nvPr userDrawn="1"/>
        </p:nvPicPr>
        <p:blipFill rotWithShape="1">
          <a:blip r:embed="rId9" cstate="print">
            <a:extLst>
              <a:ext uri="{28A0092B-C50C-407E-A947-70E740481C1C}">
                <a14:useLocalDpi xmlns:a14="http://schemas.microsoft.com/office/drawing/2010/main"/>
              </a:ext>
            </a:extLst>
          </a:blip>
          <a:srcRect l="1291" t="10659" r="41088" b="14013"/>
          <a:stretch/>
        </p:blipFill>
        <p:spPr>
          <a:xfrm>
            <a:off x="7851026" y="4984154"/>
            <a:ext cx="1228375" cy="125881"/>
          </a:xfrm>
          <a:prstGeom prst="rect">
            <a:avLst/>
          </a:prstGeom>
        </p:spPr>
      </p:pic>
      <p:pic>
        <p:nvPicPr>
          <p:cNvPr id="36" name="Picture 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10000" b="90000" l="10000" r="90000">
                        <a14:foregroundMark x1="53889" y1="26528" x2="54630" y2="73472"/>
                        <a14:foregroundMark x1="42222" y1="59583" x2="69815" y2="76528"/>
                        <a14:foregroundMark x1="70556" y1="58056" x2="35370" y2="75000"/>
                        <a14:foregroundMark x1="60185" y1="79722" x2="42963" y2="71944"/>
                        <a14:foregroundMark x1="43704" y1="42500" x2="43704" y2="42500"/>
                        <a14:foregroundMark x1="66296" y1="40417" x2="66296" y2="40417"/>
                        <a14:foregroundMark x1="54630" y1="21389" x2="70556" y2="49722"/>
                        <a14:foregroundMark x1="33333" y1="52361" x2="52593" y2="15694"/>
                        <a14:foregroundMark x1="59444" y1="52361" x2="76667" y2="51806"/>
                        <a14:foregroundMark x1="81481" y1="57500" x2="77407" y2="82778"/>
                        <a14:foregroundMark x1="83519" y1="61111" x2="83519" y2="61111"/>
                      </a14:backgroundRemoval>
                    </a14:imgEffect>
                  </a14:imgLayer>
                </a14:imgProps>
              </a:ext>
              <a:ext uri="{28A0092B-C50C-407E-A947-70E740481C1C}">
                <a14:useLocalDpi xmlns:a14="http://schemas.microsoft.com/office/drawing/2010/main" val="0"/>
              </a:ext>
            </a:extLst>
          </a:blip>
          <a:stretch>
            <a:fillRect/>
          </a:stretch>
        </p:blipFill>
        <p:spPr>
          <a:xfrm>
            <a:off x="8935380" y="4717183"/>
            <a:ext cx="173124" cy="230833"/>
          </a:xfrm>
          <a:prstGeom prst="rect">
            <a:avLst/>
          </a:prstGeom>
          <a:noFill/>
          <a:ln>
            <a:noFill/>
          </a:ln>
        </p:spPr>
      </p:pic>
    </p:spTree>
    <p:extLst>
      <p:ext uri="{BB962C8B-B14F-4D97-AF65-F5344CB8AC3E}">
        <p14:creationId xmlns:p14="http://schemas.microsoft.com/office/powerpoint/2010/main" val="406326359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e_with_Title">
    <p:spTree>
      <p:nvGrpSpPr>
        <p:cNvPr id="1" name=""/>
        <p:cNvGrpSpPr/>
        <p:nvPr/>
      </p:nvGrpSpPr>
      <p:grpSpPr>
        <a:xfrm>
          <a:off x="0" y="0"/>
          <a:ext cx="0" cy="0"/>
          <a:chOff x="0" y="0"/>
          <a:chExt cx="0" cy="0"/>
        </a:xfrm>
      </p:grpSpPr>
      <p:sp>
        <p:nvSpPr>
          <p:cNvPr id="5" name="Inhaltsplatzhalter 2"/>
          <p:cNvSpPr>
            <a:spLocks noGrp="1"/>
          </p:cNvSpPr>
          <p:nvPr>
            <p:ph idx="1"/>
          </p:nvPr>
        </p:nvSpPr>
        <p:spPr>
          <a:xfrm>
            <a:off x="385763" y="1113590"/>
            <a:ext cx="3902968" cy="3348373"/>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Inhaltsplatzhalter 2"/>
          <p:cNvSpPr>
            <a:spLocks noGrp="1"/>
          </p:cNvSpPr>
          <p:nvPr>
            <p:ph idx="10"/>
          </p:nvPr>
        </p:nvSpPr>
        <p:spPr>
          <a:xfrm>
            <a:off x="4788024" y="1113588"/>
            <a:ext cx="3902968" cy="3348372"/>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Titel 1"/>
          <p:cNvSpPr>
            <a:spLocks noGrp="1"/>
          </p:cNvSpPr>
          <p:nvPr>
            <p:ph type="title"/>
          </p:nvPr>
        </p:nvSpPr>
        <p:spPr>
          <a:xfrm>
            <a:off x="381000" y="303500"/>
            <a:ext cx="7071320" cy="604503"/>
          </a:xfrm>
        </p:spPr>
        <p:txBody>
          <a:bodyPr/>
          <a:lstStyle>
            <a:lvl1pPr algn="l">
              <a:defRPr sz="3200" b="1">
                <a:solidFill>
                  <a:srgbClr val="66CB00"/>
                </a:solidFill>
                <a:latin typeface="Calibri" pitchFamily="34" charset="0"/>
              </a:defRPr>
            </a:lvl1pPr>
          </a:lstStyle>
          <a:p>
            <a:r>
              <a:rPr lang="de-DE" dirty="0"/>
              <a:t>Titelmasterformat durch Klicken bearbeiten</a:t>
            </a:r>
            <a:endParaRPr lang="en-US" dirty="0"/>
          </a:p>
        </p:txBody>
      </p:sp>
      <p:cxnSp>
        <p:nvCxnSpPr>
          <p:cNvPr id="20" name="Gerade Verbindung 19"/>
          <p:cNvCxnSpPr/>
          <p:nvPr userDrawn="1"/>
        </p:nvCxnSpPr>
        <p:spPr>
          <a:xfrm>
            <a:off x="0" y="4948016"/>
            <a:ext cx="9144000" cy="1191"/>
          </a:xfrm>
          <a:prstGeom prst="line">
            <a:avLst/>
          </a:prstGeom>
          <a:ln w="12700" cap="flat" cmpd="sng" algn="ctr">
            <a:gradFill flip="none" rotWithShape="1">
              <a:gsLst>
                <a:gs pos="0">
                  <a:srgbClr val="5CA533"/>
                </a:gs>
                <a:gs pos="60000">
                  <a:srgbClr val="5CA533"/>
                </a:gs>
                <a:gs pos="100000">
                  <a:schemeClr val="bg1">
                    <a:alpha val="0"/>
                    <a:lumMod val="0"/>
                    <a:lumOff val="100000"/>
                  </a:schemeClr>
                </a:gs>
              </a:gsLst>
              <a:lin ang="0" scaled="0"/>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2" name="Picture 5" descr="Bellamare Logo.png"/>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0" b="100000" l="0" r="100000">
                        <a14:foregroundMark x1="2214" y1="17500" x2="2214" y2="27500"/>
                        <a14:foregroundMark x1="16605" y1="21250" x2="16605" y2="36250"/>
                        <a14:foregroundMark x1="33210" y1="15000" x2="33210" y2="27500"/>
                        <a14:foregroundMark x1="29151" y1="16250" x2="29889" y2="27500"/>
                        <a14:foregroundMark x1="39852" y1="23750" x2="43173" y2="22500"/>
                        <a14:foregroundMark x1="71218" y1="26250" x2="76015" y2="26250"/>
                        <a14:foregroundMark x1="81919" y1="20000" x2="82288" y2="36250"/>
                        <a14:foregroundMark x1="90037" y1="28750" x2="95203" y2="28750"/>
                        <a14:foregroundMark x1="72325" y1="78750" x2="72325" y2="78750"/>
                      </a14:backgroundRemoval>
                    </a14:imgEffect>
                  </a14:imgLayer>
                </a14:imgProps>
              </a:ext>
              <a:ext uri="{28A0092B-C50C-407E-A947-70E740481C1C}">
                <a14:useLocalDpi xmlns:a14="http://schemas.microsoft.com/office/drawing/2010/main"/>
              </a:ext>
            </a:extLst>
          </a:blip>
          <a:stretch>
            <a:fillRect/>
          </a:stretch>
        </p:blipFill>
        <p:spPr>
          <a:xfrm>
            <a:off x="7313264" y="4787156"/>
            <a:ext cx="542001" cy="119559"/>
          </a:xfrm>
          <a:prstGeom prst="rect">
            <a:avLst/>
          </a:prstGeom>
        </p:spPr>
      </p:pic>
      <p:pic>
        <p:nvPicPr>
          <p:cNvPr id="33" name="Picture 6" descr="USM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2092" y="4750756"/>
            <a:ext cx="487229" cy="170720"/>
          </a:xfrm>
          <a:prstGeom prst="rect">
            <a:avLst/>
          </a:prstGeom>
        </p:spPr>
      </p:pic>
      <p:pic>
        <p:nvPicPr>
          <p:cNvPr id="34" name="Picture 73"/>
          <p:cNvPicPr>
            <a:picLocks noChangeAspect="1" noChangeArrowheads="1"/>
          </p:cNvPicPr>
          <p:nvPr userDrawn="1"/>
        </p:nvPicPr>
        <p:blipFill>
          <a:blip r:embed="rId5" cstate="screen">
            <a:extLst>
              <a:ext uri="{BEBA8EAE-BF5A-486C-A8C5-ECC9F3942E4B}">
                <a14:imgProps xmlns:a14="http://schemas.microsoft.com/office/drawing/2010/main">
                  <a14:imgLayer r:embed="rId6">
                    <a14:imgEffect>
                      <a14:backgroundRemoval t="0" b="97590" l="0" r="100000"/>
                    </a14:imgEffect>
                  </a14:imgLayer>
                </a14:imgProps>
              </a:ext>
              <a:ext uri="{28A0092B-C50C-407E-A947-70E740481C1C}">
                <a14:useLocalDpi xmlns:a14="http://schemas.microsoft.com/office/drawing/2010/main"/>
              </a:ext>
            </a:extLst>
          </a:blip>
          <a:srcRect/>
          <a:stretch>
            <a:fillRect/>
          </a:stretch>
        </p:blipFill>
        <p:spPr bwMode="auto">
          <a:xfrm>
            <a:off x="8745232" y="4782026"/>
            <a:ext cx="190153" cy="121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6" descr="csm_nue-logo-blue_9f2449aaf5.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488900" y="4790301"/>
            <a:ext cx="230461" cy="103708"/>
          </a:xfrm>
          <a:prstGeom prst="rect">
            <a:avLst/>
          </a:prstGeom>
        </p:spPr>
      </p:pic>
      <p:pic>
        <p:nvPicPr>
          <p:cNvPr id="36" name="Grafik 3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47148" y="4744952"/>
            <a:ext cx="369916" cy="158139"/>
          </a:xfrm>
          <a:prstGeom prst="rect">
            <a:avLst/>
          </a:prstGeom>
        </p:spPr>
      </p:pic>
      <p:pic>
        <p:nvPicPr>
          <p:cNvPr id="37" name="Afbeelding 7" descr="seelab_header_bild_en.jpg"/>
          <p:cNvPicPr>
            <a:picLocks noChangeAspect="1"/>
          </p:cNvPicPr>
          <p:nvPr userDrawn="1"/>
        </p:nvPicPr>
        <p:blipFill rotWithShape="1">
          <a:blip r:embed="rId9" cstate="print">
            <a:extLst>
              <a:ext uri="{28A0092B-C50C-407E-A947-70E740481C1C}">
                <a14:useLocalDpi xmlns:a14="http://schemas.microsoft.com/office/drawing/2010/main"/>
              </a:ext>
            </a:extLst>
          </a:blip>
          <a:srcRect l="1291" t="10659" r="41088" b="14013"/>
          <a:stretch/>
        </p:blipFill>
        <p:spPr>
          <a:xfrm>
            <a:off x="7851026" y="4984154"/>
            <a:ext cx="1228375" cy="125881"/>
          </a:xfrm>
          <a:prstGeom prst="rect">
            <a:avLst/>
          </a:prstGeom>
        </p:spPr>
      </p:pic>
      <p:pic>
        <p:nvPicPr>
          <p:cNvPr id="38" name="Picture 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10000" b="90000" l="10000" r="90000">
                        <a14:foregroundMark x1="53889" y1="26528" x2="54630" y2="73472"/>
                        <a14:foregroundMark x1="42222" y1="59583" x2="69815" y2="76528"/>
                        <a14:foregroundMark x1="70556" y1="58056" x2="35370" y2="75000"/>
                        <a14:foregroundMark x1="60185" y1="79722" x2="42963" y2="71944"/>
                        <a14:foregroundMark x1="43704" y1="42500" x2="43704" y2="42500"/>
                        <a14:foregroundMark x1="66296" y1="40417" x2="66296" y2="40417"/>
                        <a14:foregroundMark x1="54630" y1="21389" x2="70556" y2="49722"/>
                        <a14:foregroundMark x1="33333" y1="52361" x2="52593" y2="15694"/>
                        <a14:foregroundMark x1="59444" y1="52361" x2="76667" y2="51806"/>
                        <a14:foregroundMark x1="81481" y1="57500" x2="77407" y2="82778"/>
                        <a14:foregroundMark x1="83519" y1="61111" x2="83519" y2="61111"/>
                      </a14:backgroundRemoval>
                    </a14:imgEffect>
                  </a14:imgLayer>
                </a14:imgProps>
              </a:ext>
              <a:ext uri="{28A0092B-C50C-407E-A947-70E740481C1C}">
                <a14:useLocalDpi xmlns:a14="http://schemas.microsoft.com/office/drawing/2010/main" val="0"/>
              </a:ext>
            </a:extLst>
          </a:blip>
          <a:stretch>
            <a:fillRect/>
          </a:stretch>
        </p:blipFill>
        <p:spPr>
          <a:xfrm>
            <a:off x="8935380" y="4717183"/>
            <a:ext cx="173124" cy="230833"/>
          </a:xfrm>
          <a:prstGeom prst="rect">
            <a:avLst/>
          </a:prstGeom>
          <a:noFill/>
          <a:ln>
            <a:noFill/>
          </a:ln>
        </p:spPr>
      </p:pic>
    </p:spTree>
    <p:extLst>
      <p:ext uri="{BB962C8B-B14F-4D97-AF65-F5344CB8AC3E}">
        <p14:creationId xmlns:p14="http://schemas.microsoft.com/office/powerpoint/2010/main" val="233236907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e_with_Title">
    <p:spTree>
      <p:nvGrpSpPr>
        <p:cNvPr id="1" name=""/>
        <p:cNvGrpSpPr/>
        <p:nvPr/>
      </p:nvGrpSpPr>
      <p:grpSpPr>
        <a:xfrm>
          <a:off x="0" y="0"/>
          <a:ext cx="0" cy="0"/>
          <a:chOff x="0" y="0"/>
          <a:chExt cx="0" cy="0"/>
        </a:xfrm>
      </p:grpSpPr>
      <p:sp>
        <p:nvSpPr>
          <p:cNvPr id="5" name="Inhaltsplatzhalter 2"/>
          <p:cNvSpPr>
            <a:spLocks noGrp="1"/>
          </p:cNvSpPr>
          <p:nvPr>
            <p:ph idx="1"/>
          </p:nvPr>
        </p:nvSpPr>
        <p:spPr>
          <a:xfrm>
            <a:off x="385763" y="1491630"/>
            <a:ext cx="3902968" cy="2970330"/>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Inhaltsplatzhalter 2"/>
          <p:cNvSpPr>
            <a:spLocks noGrp="1"/>
          </p:cNvSpPr>
          <p:nvPr>
            <p:ph idx="10"/>
          </p:nvPr>
        </p:nvSpPr>
        <p:spPr>
          <a:xfrm>
            <a:off x="4788024" y="1491630"/>
            <a:ext cx="3902968" cy="2970330"/>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Inhaltsplatzhalter 2"/>
          <p:cNvSpPr>
            <a:spLocks noGrp="1"/>
          </p:cNvSpPr>
          <p:nvPr>
            <p:ph idx="11"/>
          </p:nvPr>
        </p:nvSpPr>
        <p:spPr>
          <a:xfrm>
            <a:off x="385763" y="1005576"/>
            <a:ext cx="3902968" cy="486054"/>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Inhaltsplatzhalter 2"/>
          <p:cNvSpPr>
            <a:spLocks noGrp="1"/>
          </p:cNvSpPr>
          <p:nvPr>
            <p:ph idx="12"/>
          </p:nvPr>
        </p:nvSpPr>
        <p:spPr>
          <a:xfrm>
            <a:off x="4779839" y="1005576"/>
            <a:ext cx="3902968" cy="486054"/>
          </a:xfrm>
        </p:spPr>
        <p:txBody>
          <a:bodyPr/>
          <a:lstStyle>
            <a:lvl1pPr>
              <a:defRPr sz="2400">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9" name="Titel 1"/>
          <p:cNvSpPr>
            <a:spLocks noGrp="1"/>
          </p:cNvSpPr>
          <p:nvPr>
            <p:ph type="title"/>
          </p:nvPr>
        </p:nvSpPr>
        <p:spPr>
          <a:xfrm>
            <a:off x="381000" y="303500"/>
            <a:ext cx="7071320" cy="604503"/>
          </a:xfrm>
        </p:spPr>
        <p:txBody>
          <a:bodyPr/>
          <a:lstStyle>
            <a:lvl1pPr algn="l">
              <a:defRPr sz="3200" b="1">
                <a:solidFill>
                  <a:srgbClr val="66CB00"/>
                </a:solidFill>
                <a:latin typeface="Calibri" pitchFamily="34" charset="0"/>
              </a:defRPr>
            </a:lvl1pPr>
          </a:lstStyle>
          <a:p>
            <a:r>
              <a:rPr lang="de-DE" dirty="0"/>
              <a:t>Titelmasterformat durch Klicken bearbeiten</a:t>
            </a:r>
            <a:endParaRPr lang="en-US" dirty="0"/>
          </a:p>
        </p:txBody>
      </p:sp>
      <p:cxnSp>
        <p:nvCxnSpPr>
          <p:cNvPr id="21" name="Gerade Verbindung 20"/>
          <p:cNvCxnSpPr/>
          <p:nvPr userDrawn="1"/>
        </p:nvCxnSpPr>
        <p:spPr>
          <a:xfrm>
            <a:off x="0" y="4948016"/>
            <a:ext cx="9144000" cy="1191"/>
          </a:xfrm>
          <a:prstGeom prst="line">
            <a:avLst/>
          </a:prstGeom>
          <a:ln w="12700" cap="flat" cmpd="sng" algn="ctr">
            <a:gradFill flip="none" rotWithShape="1">
              <a:gsLst>
                <a:gs pos="0">
                  <a:srgbClr val="5CA533"/>
                </a:gs>
                <a:gs pos="60000">
                  <a:srgbClr val="5CA533"/>
                </a:gs>
                <a:gs pos="100000">
                  <a:schemeClr val="bg1">
                    <a:alpha val="0"/>
                    <a:lumMod val="0"/>
                    <a:lumOff val="100000"/>
                  </a:schemeClr>
                </a:gs>
              </a:gsLst>
              <a:lin ang="0" scaled="0"/>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8" name="Picture 5" descr="Bellamare Logo.png"/>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0" b="100000" l="0" r="100000">
                        <a14:foregroundMark x1="2214" y1="17500" x2="2214" y2="27500"/>
                        <a14:foregroundMark x1="16605" y1="21250" x2="16605" y2="36250"/>
                        <a14:foregroundMark x1="33210" y1="15000" x2="33210" y2="27500"/>
                        <a14:foregroundMark x1="29151" y1="16250" x2="29889" y2="27500"/>
                        <a14:foregroundMark x1="39852" y1="23750" x2="43173" y2="22500"/>
                        <a14:foregroundMark x1="71218" y1="26250" x2="76015" y2="26250"/>
                        <a14:foregroundMark x1="81919" y1="20000" x2="82288" y2="36250"/>
                        <a14:foregroundMark x1="90037" y1="28750" x2="95203" y2="28750"/>
                        <a14:foregroundMark x1="72325" y1="78750" x2="72325" y2="78750"/>
                      </a14:backgroundRemoval>
                    </a14:imgEffect>
                  </a14:imgLayer>
                </a14:imgProps>
              </a:ext>
              <a:ext uri="{28A0092B-C50C-407E-A947-70E740481C1C}">
                <a14:useLocalDpi xmlns:a14="http://schemas.microsoft.com/office/drawing/2010/main"/>
              </a:ext>
            </a:extLst>
          </a:blip>
          <a:stretch>
            <a:fillRect/>
          </a:stretch>
        </p:blipFill>
        <p:spPr>
          <a:xfrm>
            <a:off x="7313264" y="4787156"/>
            <a:ext cx="542001" cy="119559"/>
          </a:xfrm>
          <a:prstGeom prst="rect">
            <a:avLst/>
          </a:prstGeom>
        </p:spPr>
      </p:pic>
      <p:pic>
        <p:nvPicPr>
          <p:cNvPr id="29" name="Picture 6" descr="USM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2092" y="4750756"/>
            <a:ext cx="487229" cy="170720"/>
          </a:xfrm>
          <a:prstGeom prst="rect">
            <a:avLst/>
          </a:prstGeom>
        </p:spPr>
      </p:pic>
      <p:pic>
        <p:nvPicPr>
          <p:cNvPr id="30" name="Picture 73"/>
          <p:cNvPicPr>
            <a:picLocks noChangeAspect="1" noChangeArrowheads="1"/>
          </p:cNvPicPr>
          <p:nvPr userDrawn="1"/>
        </p:nvPicPr>
        <p:blipFill>
          <a:blip r:embed="rId5" cstate="screen">
            <a:extLst>
              <a:ext uri="{BEBA8EAE-BF5A-486C-A8C5-ECC9F3942E4B}">
                <a14:imgProps xmlns:a14="http://schemas.microsoft.com/office/drawing/2010/main">
                  <a14:imgLayer r:embed="rId6">
                    <a14:imgEffect>
                      <a14:backgroundRemoval t="0" b="97590" l="0" r="100000"/>
                    </a14:imgEffect>
                  </a14:imgLayer>
                </a14:imgProps>
              </a:ext>
              <a:ext uri="{28A0092B-C50C-407E-A947-70E740481C1C}">
                <a14:useLocalDpi xmlns:a14="http://schemas.microsoft.com/office/drawing/2010/main"/>
              </a:ext>
            </a:extLst>
          </a:blip>
          <a:srcRect/>
          <a:stretch>
            <a:fillRect/>
          </a:stretch>
        </p:blipFill>
        <p:spPr bwMode="auto">
          <a:xfrm>
            <a:off x="8745232" y="4782026"/>
            <a:ext cx="190153" cy="121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6" descr="csm_nue-logo-blue_9f2449aaf5.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488900" y="4790301"/>
            <a:ext cx="230461" cy="103708"/>
          </a:xfrm>
          <a:prstGeom prst="rect">
            <a:avLst/>
          </a:prstGeom>
        </p:spPr>
      </p:pic>
      <p:pic>
        <p:nvPicPr>
          <p:cNvPr id="32" name="Grafik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47148" y="4744952"/>
            <a:ext cx="369916" cy="158139"/>
          </a:xfrm>
          <a:prstGeom prst="rect">
            <a:avLst/>
          </a:prstGeom>
        </p:spPr>
      </p:pic>
      <p:pic>
        <p:nvPicPr>
          <p:cNvPr id="33" name="Afbeelding 7" descr="seelab_header_bild_en.jpg"/>
          <p:cNvPicPr>
            <a:picLocks noChangeAspect="1"/>
          </p:cNvPicPr>
          <p:nvPr userDrawn="1"/>
        </p:nvPicPr>
        <p:blipFill rotWithShape="1">
          <a:blip r:embed="rId9" cstate="print">
            <a:extLst>
              <a:ext uri="{28A0092B-C50C-407E-A947-70E740481C1C}">
                <a14:useLocalDpi xmlns:a14="http://schemas.microsoft.com/office/drawing/2010/main"/>
              </a:ext>
            </a:extLst>
          </a:blip>
          <a:srcRect l="1291" t="10659" r="41088" b="14013"/>
          <a:stretch/>
        </p:blipFill>
        <p:spPr>
          <a:xfrm>
            <a:off x="7851026" y="4984154"/>
            <a:ext cx="1228375" cy="125881"/>
          </a:xfrm>
          <a:prstGeom prst="rect">
            <a:avLst/>
          </a:prstGeom>
        </p:spPr>
      </p:pic>
      <p:pic>
        <p:nvPicPr>
          <p:cNvPr id="34" name="Picture 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10000" b="90000" l="10000" r="90000">
                        <a14:foregroundMark x1="53889" y1="26528" x2="54630" y2="73472"/>
                        <a14:foregroundMark x1="42222" y1="59583" x2="69815" y2="76528"/>
                        <a14:foregroundMark x1="70556" y1="58056" x2="35370" y2="75000"/>
                        <a14:foregroundMark x1="60185" y1="79722" x2="42963" y2="71944"/>
                        <a14:foregroundMark x1="43704" y1="42500" x2="43704" y2="42500"/>
                        <a14:foregroundMark x1="66296" y1="40417" x2="66296" y2="40417"/>
                        <a14:foregroundMark x1="54630" y1="21389" x2="70556" y2="49722"/>
                        <a14:foregroundMark x1="33333" y1="52361" x2="52593" y2="15694"/>
                        <a14:foregroundMark x1="59444" y1="52361" x2="76667" y2="51806"/>
                        <a14:foregroundMark x1="81481" y1="57500" x2="77407" y2="82778"/>
                        <a14:foregroundMark x1="83519" y1="61111" x2="83519" y2="61111"/>
                      </a14:backgroundRemoval>
                    </a14:imgEffect>
                  </a14:imgLayer>
                </a14:imgProps>
              </a:ext>
              <a:ext uri="{28A0092B-C50C-407E-A947-70E740481C1C}">
                <a14:useLocalDpi xmlns:a14="http://schemas.microsoft.com/office/drawing/2010/main" val="0"/>
              </a:ext>
            </a:extLst>
          </a:blip>
          <a:stretch>
            <a:fillRect/>
          </a:stretch>
        </p:blipFill>
        <p:spPr>
          <a:xfrm>
            <a:off x="8935380" y="4717183"/>
            <a:ext cx="173124" cy="230833"/>
          </a:xfrm>
          <a:prstGeom prst="rect">
            <a:avLst/>
          </a:prstGeom>
          <a:noFill/>
          <a:ln>
            <a:noFill/>
          </a:ln>
        </p:spPr>
      </p:pic>
    </p:spTree>
    <p:extLst>
      <p:ext uri="{BB962C8B-B14F-4D97-AF65-F5344CB8AC3E}">
        <p14:creationId xmlns:p14="http://schemas.microsoft.com/office/powerpoint/2010/main" val="2048102935"/>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Tree>
  </p:cSld>
  <p:clrMap bg1="lt1" tx1="dk1" bg2="lt2" tx2="dk2" accent1="accent1" accent2="accent2" accent3="accent3" accent4="accent4" accent5="accent5" accent6="accent6" hlink="hlink" folHlink="folHlink"/>
  <p:sldLayoutIdLst>
    <p:sldLayoutId id="2147483907" r:id="rId1"/>
    <p:sldLayoutId id="2147483906" r:id="rId2"/>
    <p:sldLayoutId id="2147483908" r:id="rId3"/>
    <p:sldLayoutId id="2147483909" r:id="rId4"/>
    <p:sldLayoutId id="2147483910" r:id="rId5"/>
    <p:sldLayoutId id="2147483911" r:id="rId6"/>
  </p:sldLayoutIdLst>
  <p:transition spd="slow"/>
  <p:txStyles>
    <p:title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itchFamily="34" charset="0"/>
          <a:ea typeface="Calibri"/>
          <a:cs typeface="Calibri"/>
        </a:defRPr>
      </a:lvl1pPr>
      <a:lvl2pPr marL="742950" indent="-285750" algn="l" rtl="0" eaLnBrk="0" fontAlgn="base" hangingPunct="0">
        <a:spcBef>
          <a:spcPct val="20000"/>
        </a:spcBef>
        <a:spcAft>
          <a:spcPct val="0"/>
        </a:spcAft>
        <a:buChar char="–"/>
        <a:defRPr sz="2400">
          <a:solidFill>
            <a:schemeClr val="tx1"/>
          </a:solidFill>
          <a:latin typeface="Calibri" pitchFamily="34" charset="0"/>
          <a:ea typeface="Calibri"/>
          <a:cs typeface="Calibri"/>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Calibri"/>
          <a:cs typeface="Calibri"/>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Calibri"/>
          <a:cs typeface="Calibri"/>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Calibri"/>
          <a:cs typeface="Calibri"/>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jpeg"/><Relationship Id="rId7" Type="http://schemas.openxmlformats.org/officeDocument/2006/relationships/slide" Target="slide6.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7.xml"/><Relationship Id="rId5" Type="http://schemas.openxmlformats.org/officeDocument/2006/relationships/slide" Target="slide2.xml"/><Relationship Id="rId10"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slide" Target="slide1.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1.xml"/><Relationship Id="rId7" Type="http://schemas.openxmlformats.org/officeDocument/2006/relationships/image" Target="../media/image15.gif"/><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14.png"/><Relationship Id="rId11" Type="http://schemas.microsoft.com/office/2007/relationships/hdphoto" Target="../media/hdphoto6.wdp"/><Relationship Id="rId5" Type="http://schemas.microsoft.com/office/2007/relationships/hdphoto" Target="../media/hdphoto5.wdp"/><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tiff"/><Relationship Id="rId13" Type="http://schemas.openxmlformats.org/officeDocument/2006/relationships/image" Target="../media/image28.tiff"/><Relationship Id="rId18" Type="http://schemas.openxmlformats.org/officeDocument/2006/relationships/image" Target="../media/image33.tiff"/><Relationship Id="rId26" Type="http://schemas.openxmlformats.org/officeDocument/2006/relationships/image" Target="../media/image41.tiff"/><Relationship Id="rId3" Type="http://schemas.openxmlformats.org/officeDocument/2006/relationships/image" Target="../media/image20.png"/><Relationship Id="rId21" Type="http://schemas.openxmlformats.org/officeDocument/2006/relationships/image" Target="../media/image36.tiff"/><Relationship Id="rId7" Type="http://schemas.openxmlformats.org/officeDocument/2006/relationships/image" Target="../media/image22.tiff"/><Relationship Id="rId12" Type="http://schemas.openxmlformats.org/officeDocument/2006/relationships/image" Target="../media/image27.tiff"/><Relationship Id="rId17" Type="http://schemas.openxmlformats.org/officeDocument/2006/relationships/image" Target="../media/image32.tiff"/><Relationship Id="rId25" Type="http://schemas.openxmlformats.org/officeDocument/2006/relationships/image" Target="../media/image40.tiff"/><Relationship Id="rId2" Type="http://schemas.openxmlformats.org/officeDocument/2006/relationships/image" Target="../media/image19.JPG"/><Relationship Id="rId16" Type="http://schemas.openxmlformats.org/officeDocument/2006/relationships/image" Target="../media/image31.tiff"/><Relationship Id="rId20" Type="http://schemas.openxmlformats.org/officeDocument/2006/relationships/image" Target="../media/image35.tiff"/><Relationship Id="rId29" Type="http://schemas.openxmlformats.org/officeDocument/2006/relationships/slide" Target="slide1.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6.tiff"/><Relationship Id="rId24" Type="http://schemas.openxmlformats.org/officeDocument/2006/relationships/image" Target="../media/image39.tiff"/><Relationship Id="rId5" Type="http://schemas.microsoft.com/office/2007/relationships/hdphoto" Target="../media/hdphoto7.wdp"/><Relationship Id="rId15" Type="http://schemas.openxmlformats.org/officeDocument/2006/relationships/image" Target="../media/image30.tiff"/><Relationship Id="rId23" Type="http://schemas.openxmlformats.org/officeDocument/2006/relationships/image" Target="../media/image38.tiff"/><Relationship Id="rId28" Type="http://schemas.openxmlformats.org/officeDocument/2006/relationships/image" Target="../media/image43.jpeg"/><Relationship Id="rId10" Type="http://schemas.openxmlformats.org/officeDocument/2006/relationships/image" Target="../media/image25.tiff"/><Relationship Id="rId19" Type="http://schemas.openxmlformats.org/officeDocument/2006/relationships/image" Target="../media/image34.tiff"/><Relationship Id="rId4" Type="http://schemas.openxmlformats.org/officeDocument/2006/relationships/image" Target="../media/image21.png"/><Relationship Id="rId9" Type="http://schemas.openxmlformats.org/officeDocument/2006/relationships/image" Target="../media/image24.tiff"/><Relationship Id="rId14" Type="http://schemas.openxmlformats.org/officeDocument/2006/relationships/image" Target="../media/image29.tiff"/><Relationship Id="rId22" Type="http://schemas.openxmlformats.org/officeDocument/2006/relationships/image" Target="../media/image37.tiff"/><Relationship Id="rId27" Type="http://schemas.openxmlformats.org/officeDocument/2006/relationships/image" Target="../media/image42.tiff"/></Relationships>
</file>

<file path=ppt/slides/_rels/slide5.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png"/><Relationship Id="rId18" Type="http://schemas.openxmlformats.org/officeDocument/2006/relationships/slide" Target="slide1.xml"/><Relationship Id="rId3" Type="http://schemas.microsoft.com/office/2007/relationships/media" Target="../media/media2.avi"/><Relationship Id="rId7" Type="http://schemas.openxmlformats.org/officeDocument/2006/relationships/slideLayout" Target="../slideLayouts/slideLayout3.xml"/><Relationship Id="rId12" Type="http://schemas.openxmlformats.org/officeDocument/2006/relationships/image" Target="../media/image48.png"/><Relationship Id="rId17" Type="http://schemas.microsoft.com/office/2007/relationships/hdphoto" Target="../media/hdphoto8.wdp"/><Relationship Id="rId2" Type="http://schemas.openxmlformats.org/officeDocument/2006/relationships/video" Target="../media/media1.avi"/><Relationship Id="rId16" Type="http://schemas.openxmlformats.org/officeDocument/2006/relationships/image" Target="../media/image52.png"/><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47.png"/><Relationship Id="rId5" Type="http://schemas.microsoft.com/office/2007/relationships/media" Target="../media/media3.avi"/><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video" Target="../media/media2.avi"/><Relationship Id="rId9" Type="http://schemas.openxmlformats.org/officeDocument/2006/relationships/image" Target="../media/image45.pn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5.avi"/><Relationship Id="rId7" Type="http://schemas.openxmlformats.org/officeDocument/2006/relationships/image" Target="../media/image54.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53.JPG"/><Relationship Id="rId5" Type="http://schemas.openxmlformats.org/officeDocument/2006/relationships/slideLayout" Target="../slideLayouts/slideLayout3.xml"/><Relationship Id="rId4" Type="http://schemas.openxmlformats.org/officeDocument/2006/relationships/video" Target="../media/media5.avi"/><Relationship Id="rId9"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xml"/><Relationship Id="rId2" Type="http://schemas.openxmlformats.org/officeDocument/2006/relationships/image" Target="../media/image56.JP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2.xml"/><Relationship Id="rId7" Type="http://schemas.openxmlformats.org/officeDocument/2006/relationships/image" Target="../media/image64.png"/><Relationship Id="rId12" Type="http://schemas.openxmlformats.org/officeDocument/2006/relationships/slide" Target="slide1.xml"/><Relationship Id="rId2" Type="http://schemas.openxmlformats.org/officeDocument/2006/relationships/image" Target="../media/image60.JPG"/><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2.jpe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71.png"/><Relationship Id="rId2" Type="http://schemas.openxmlformats.org/officeDocument/2006/relationships/image" Target="../media/image69.JP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png"/><Relationship Id="rId5" Type="http://schemas.openxmlformats.org/officeDocument/2006/relationships/image" Target="../media/image70.png"/><Relationship Id="rId10" Type="http://schemas.microsoft.com/office/2007/relationships/hdphoto" Target="../media/hdphoto2.wdp"/><Relationship Id="rId4" Type="http://schemas.openxmlformats.org/officeDocument/2006/relationships/image" Target="../media/image6.jpe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pic>
        <p:nvPicPr>
          <p:cNvPr id="4" name="Picture 4" descr="20170126_15231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819833">
            <a:off x="5549604" y="1258157"/>
            <a:ext cx="2999615" cy="826969"/>
          </a:xfrm>
          <a:prstGeom prst="rect">
            <a:avLst/>
          </a:prstGeom>
          <a:effectLst>
            <a:outerShdw blurRad="50800" dist="38100" dir="2700000" algn="tl" rotWithShape="0">
              <a:prstClr val="black">
                <a:alpha val="40000"/>
              </a:prstClr>
            </a:outerShdw>
          </a:effectLst>
        </p:spPr>
      </p:pic>
      <p:sp>
        <p:nvSpPr>
          <p:cNvPr id="5" name="Textfeld 4">
            <a:hlinkClick r:id="rId4" action="ppaction://hlinksldjump"/>
          </p:cNvPr>
          <p:cNvSpPr txBox="1"/>
          <p:nvPr/>
        </p:nvSpPr>
        <p:spPr>
          <a:xfrm>
            <a:off x="971600" y="1287802"/>
            <a:ext cx="1584176" cy="707886"/>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Why</a:t>
            </a:r>
          </a:p>
          <a:p>
            <a:pPr algn="ctr"/>
            <a:r>
              <a:rPr lang="en-US" sz="1100" b="1" dirty="0">
                <a:solidFill>
                  <a:srgbClr val="FFC000"/>
                </a:solidFill>
                <a:latin typeface="Calibri"/>
                <a:cs typeface="Calibri"/>
              </a:rPr>
              <a:t>High resolution in situ measurements</a:t>
            </a:r>
          </a:p>
        </p:txBody>
      </p:sp>
      <p:sp>
        <p:nvSpPr>
          <p:cNvPr id="6" name="Textfeld 5">
            <a:hlinkClick r:id="rId5" action="ppaction://hlinksldjump"/>
          </p:cNvPr>
          <p:cNvSpPr txBox="1"/>
          <p:nvPr/>
        </p:nvSpPr>
        <p:spPr>
          <a:xfrm>
            <a:off x="2843808" y="1015159"/>
            <a:ext cx="1656184" cy="692497"/>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Background</a:t>
            </a:r>
          </a:p>
          <a:p>
            <a:pPr algn="ctr"/>
            <a:r>
              <a:rPr lang="en-US" sz="1050" b="1" dirty="0">
                <a:solidFill>
                  <a:srgbClr val="FFC000"/>
                </a:solidFill>
                <a:latin typeface="Calibri"/>
                <a:cs typeface="Calibri"/>
              </a:rPr>
              <a:t>Illuminating Lake Ecosystems project</a:t>
            </a:r>
          </a:p>
        </p:txBody>
      </p:sp>
      <p:sp>
        <p:nvSpPr>
          <p:cNvPr id="7" name="Textfeld 6">
            <a:hlinkClick r:id="rId6" action="ppaction://hlinksldjump"/>
          </p:cNvPr>
          <p:cNvSpPr txBox="1"/>
          <p:nvPr/>
        </p:nvSpPr>
        <p:spPr>
          <a:xfrm>
            <a:off x="107504" y="2337148"/>
            <a:ext cx="1728192" cy="707886"/>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How</a:t>
            </a:r>
          </a:p>
          <a:p>
            <a:pPr algn="ctr"/>
            <a:r>
              <a:rPr lang="en-US" sz="1100" b="1" dirty="0">
                <a:solidFill>
                  <a:srgbClr val="FFC000"/>
                </a:solidFill>
                <a:latin typeface="Calibri"/>
                <a:cs typeface="Calibri"/>
              </a:rPr>
              <a:t>Making high resolution in situ measurements</a:t>
            </a:r>
          </a:p>
        </p:txBody>
      </p:sp>
      <p:sp>
        <p:nvSpPr>
          <p:cNvPr id="8" name="Textfeld 7">
            <a:hlinkClick r:id="rId7" action="ppaction://hlinksldjump"/>
          </p:cNvPr>
          <p:cNvSpPr txBox="1"/>
          <p:nvPr/>
        </p:nvSpPr>
        <p:spPr>
          <a:xfrm>
            <a:off x="2915816" y="3880088"/>
            <a:ext cx="1584176" cy="707886"/>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Profile data</a:t>
            </a:r>
          </a:p>
          <a:p>
            <a:pPr algn="ctr"/>
            <a:r>
              <a:rPr lang="en-US" sz="1100" b="1" dirty="0">
                <a:solidFill>
                  <a:srgbClr val="FFC000"/>
                </a:solidFill>
                <a:latin typeface="Calibri"/>
                <a:cs typeface="Calibri"/>
              </a:rPr>
              <a:t>Differences between day and night</a:t>
            </a:r>
          </a:p>
        </p:txBody>
      </p:sp>
      <p:sp>
        <p:nvSpPr>
          <p:cNvPr id="9" name="Textfeld 8">
            <a:hlinkClick r:id="rId8" action="ppaction://hlinksldjump"/>
          </p:cNvPr>
          <p:cNvSpPr txBox="1"/>
          <p:nvPr/>
        </p:nvSpPr>
        <p:spPr>
          <a:xfrm>
            <a:off x="899592" y="3363838"/>
            <a:ext cx="1728192" cy="707886"/>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Processing</a:t>
            </a:r>
          </a:p>
          <a:p>
            <a:pPr algn="ctr"/>
            <a:r>
              <a:rPr lang="en-US" sz="1100" b="1" dirty="0">
                <a:solidFill>
                  <a:srgbClr val="FFC000"/>
                </a:solidFill>
                <a:latin typeface="Calibri"/>
                <a:cs typeface="Calibri"/>
              </a:rPr>
              <a:t>Images to numbers and objects to classes</a:t>
            </a:r>
          </a:p>
        </p:txBody>
      </p:sp>
      <p:sp>
        <p:nvSpPr>
          <p:cNvPr id="10" name="Textfeld 9">
            <a:hlinkClick r:id="rId9" action="ppaction://hlinksldjump"/>
          </p:cNvPr>
          <p:cNvSpPr txBox="1"/>
          <p:nvPr/>
        </p:nvSpPr>
        <p:spPr>
          <a:xfrm>
            <a:off x="6588224" y="3219822"/>
            <a:ext cx="1656184" cy="707886"/>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Results</a:t>
            </a:r>
          </a:p>
          <a:p>
            <a:pPr algn="ctr"/>
            <a:r>
              <a:rPr lang="en-US" sz="1100" b="1" dirty="0">
                <a:solidFill>
                  <a:srgbClr val="FFC000"/>
                </a:solidFill>
                <a:latin typeface="Calibri"/>
                <a:cs typeface="Calibri"/>
              </a:rPr>
              <a:t>The difference between old and new </a:t>
            </a:r>
          </a:p>
        </p:txBody>
      </p:sp>
      <p:sp>
        <p:nvSpPr>
          <p:cNvPr id="11" name="Textfeld 10">
            <a:hlinkClick r:id="rId10" action="ppaction://hlinksldjump"/>
          </p:cNvPr>
          <p:cNvSpPr txBox="1"/>
          <p:nvPr/>
        </p:nvSpPr>
        <p:spPr>
          <a:xfrm>
            <a:off x="7308304" y="2427734"/>
            <a:ext cx="1656184" cy="538609"/>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You like it?</a:t>
            </a:r>
          </a:p>
          <a:p>
            <a:pPr algn="ctr"/>
            <a:r>
              <a:rPr lang="en-US" sz="1100" b="1" dirty="0">
                <a:solidFill>
                  <a:srgbClr val="FFC000"/>
                </a:solidFill>
                <a:latin typeface="Calibri"/>
                <a:cs typeface="Calibri"/>
              </a:rPr>
              <a:t>Contacts &amp; more</a:t>
            </a:r>
          </a:p>
        </p:txBody>
      </p:sp>
      <p:sp>
        <p:nvSpPr>
          <p:cNvPr id="3" name="Rectangle 2">
            <a:hlinkClick r:id="rId5" action="ppaction://hlinksldjump"/>
          </p:cNvPr>
          <p:cNvSpPr/>
          <p:nvPr/>
        </p:nvSpPr>
        <p:spPr>
          <a:xfrm>
            <a:off x="0" y="4371950"/>
            <a:ext cx="1043608" cy="77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feld 1"/>
          <p:cNvSpPr txBox="1"/>
          <p:nvPr/>
        </p:nvSpPr>
        <p:spPr>
          <a:xfrm>
            <a:off x="2951833" y="1779662"/>
            <a:ext cx="3240335" cy="19697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600" b="1" u="sng" dirty="0">
                <a:solidFill>
                  <a:srgbClr val="FFC000"/>
                </a:solidFill>
                <a:latin typeface="Calibri" panose="020F0502020204030204" pitchFamily="34" charset="0"/>
              </a:rPr>
              <a:t>Welcome to the menu</a:t>
            </a:r>
          </a:p>
          <a:p>
            <a:pPr algn="ctr"/>
            <a:endParaRPr lang="en-US" sz="1600" b="1" u="sng" dirty="0">
              <a:solidFill>
                <a:srgbClr val="FFC000"/>
              </a:solidFill>
              <a:latin typeface="Calibri" panose="020F0502020204030204" pitchFamily="34" charset="0"/>
            </a:endParaRPr>
          </a:p>
          <a:p>
            <a:pPr marL="171450" indent="-171450">
              <a:buFont typeface="Arial" panose="020B0604020202020204" pitchFamily="34" charset="0"/>
              <a:buChar char="•"/>
            </a:pPr>
            <a:r>
              <a:rPr lang="en-US" sz="1000" dirty="0">
                <a:solidFill>
                  <a:srgbClr val="FFC000"/>
                </a:solidFill>
                <a:latin typeface="Calibri" panose="020F0502020204030204" pitchFamily="34" charset="0"/>
              </a:rPr>
              <a:t>Please </a:t>
            </a:r>
            <a:r>
              <a:rPr lang="en-US" sz="1000" b="1" u="sng" dirty="0">
                <a:solidFill>
                  <a:srgbClr val="FFC000"/>
                </a:solidFill>
                <a:latin typeface="Calibri" panose="020F0502020204030204" pitchFamily="34" charset="0"/>
              </a:rPr>
              <a:t>select</a:t>
            </a:r>
            <a:r>
              <a:rPr lang="en-US" sz="1000" dirty="0">
                <a:solidFill>
                  <a:srgbClr val="FFC000"/>
                </a:solidFill>
                <a:latin typeface="Calibri" panose="020F0502020204030204" pitchFamily="34" charset="0"/>
              </a:rPr>
              <a:t> which box you want to open</a:t>
            </a:r>
          </a:p>
          <a:p>
            <a:pPr marL="361950" lvl="1" indent="-171450">
              <a:buFont typeface="Arial" panose="020B0604020202020204" pitchFamily="34" charset="0"/>
              <a:buChar char="•"/>
            </a:pPr>
            <a:r>
              <a:rPr lang="en-US" sz="1000" dirty="0">
                <a:solidFill>
                  <a:srgbClr val="FFC000"/>
                </a:solidFill>
                <a:latin typeface="Calibri" panose="020F0502020204030204" pitchFamily="34" charset="0"/>
              </a:rPr>
              <a:t>use the yellow </a:t>
            </a:r>
            <a:r>
              <a:rPr lang="en-US" sz="1000" b="1" u="sng" dirty="0">
                <a:solidFill>
                  <a:srgbClr val="FFC000"/>
                </a:solidFill>
                <a:latin typeface="Calibri" panose="020F0502020204030204" pitchFamily="34" charset="0"/>
              </a:rPr>
              <a:t>previous</a:t>
            </a:r>
            <a:r>
              <a:rPr lang="en-US" sz="1000" dirty="0">
                <a:solidFill>
                  <a:srgbClr val="FFC000"/>
                </a:solidFill>
                <a:latin typeface="Calibri" panose="020F0502020204030204" pitchFamily="34" charset="0"/>
              </a:rPr>
              <a:t> or </a:t>
            </a:r>
            <a:r>
              <a:rPr lang="en-US" sz="1000" b="1" u="sng" dirty="0">
                <a:solidFill>
                  <a:srgbClr val="FFC000"/>
                </a:solidFill>
                <a:latin typeface="Calibri" panose="020F0502020204030204" pitchFamily="34" charset="0"/>
              </a:rPr>
              <a:t>next</a:t>
            </a:r>
            <a:r>
              <a:rPr lang="en-US" sz="1000" dirty="0">
                <a:solidFill>
                  <a:srgbClr val="FFC000"/>
                </a:solidFill>
                <a:latin typeface="Calibri" panose="020F0502020204030204" pitchFamily="34" charset="0"/>
              </a:rPr>
              <a:t> buttons to navigate between boxes; or</a:t>
            </a:r>
          </a:p>
          <a:p>
            <a:pPr marL="361950" lvl="1" indent="-171450">
              <a:buFont typeface="Arial" panose="020B0604020202020204" pitchFamily="34" charset="0"/>
              <a:buChar char="•"/>
            </a:pPr>
            <a:r>
              <a:rPr lang="en-US" sz="1000" dirty="0">
                <a:solidFill>
                  <a:srgbClr val="FFC000"/>
                </a:solidFill>
                <a:latin typeface="Calibri" panose="020F0502020204030204" pitchFamily="34" charset="0"/>
              </a:rPr>
              <a:t>return to this menu slide by pressing the </a:t>
            </a:r>
            <a:r>
              <a:rPr lang="en-US" sz="1000" b="1" u="sng" dirty="0">
                <a:solidFill>
                  <a:srgbClr val="FFC000"/>
                </a:solidFill>
                <a:latin typeface="Calibri" panose="020F0502020204030204" pitchFamily="34" charset="0"/>
              </a:rPr>
              <a:t>red cross</a:t>
            </a:r>
          </a:p>
          <a:p>
            <a:pPr marL="361950" lvl="1" indent="-171450">
              <a:buFont typeface="Arial" panose="020B0604020202020204" pitchFamily="34" charset="0"/>
              <a:buChar char="•"/>
            </a:pPr>
            <a:endParaRPr lang="en-US" sz="1000" dirty="0">
              <a:solidFill>
                <a:srgbClr val="FFC000"/>
              </a:solidFill>
              <a:latin typeface="Calibri" panose="020F0502020204030204" pitchFamily="34" charset="0"/>
            </a:endParaRPr>
          </a:p>
          <a:p>
            <a:pPr marL="0" lvl="1" algn="ctr"/>
            <a:r>
              <a:rPr lang="en-US" sz="1000" dirty="0">
                <a:solidFill>
                  <a:srgbClr val="FFC000"/>
                </a:solidFill>
                <a:latin typeface="Calibri" panose="020F0502020204030204" pitchFamily="34" charset="0"/>
              </a:rPr>
              <a:t>Also, most slides are interactive or have animations, animations you can play and replay using the orange </a:t>
            </a:r>
            <a:r>
              <a:rPr lang="en-US" sz="1000" b="1" u="sng" dirty="0">
                <a:solidFill>
                  <a:srgbClr val="FFC000"/>
                </a:solidFill>
                <a:latin typeface="Calibri" panose="020F0502020204030204" pitchFamily="34" charset="0"/>
              </a:rPr>
              <a:t>start animation</a:t>
            </a:r>
            <a:r>
              <a:rPr lang="en-US" sz="1000" b="1" dirty="0">
                <a:solidFill>
                  <a:srgbClr val="FFC000"/>
                </a:solidFill>
                <a:latin typeface="Calibri" panose="020F0502020204030204" pitchFamily="34" charset="0"/>
              </a:rPr>
              <a:t> </a:t>
            </a:r>
            <a:r>
              <a:rPr lang="en-US" sz="1000" dirty="0">
                <a:solidFill>
                  <a:srgbClr val="FFC000"/>
                </a:solidFill>
                <a:latin typeface="Calibri" panose="020F0502020204030204" pitchFamily="34" charset="0"/>
              </a:rPr>
              <a:t>button. Check them out!  </a:t>
            </a:r>
            <a:endParaRPr lang="en-GB" sz="1000" dirty="0">
              <a:solidFill>
                <a:srgbClr val="FFC000"/>
              </a:solidFill>
              <a:latin typeface="Calibri" panose="020F0502020204030204" pitchFamily="34" charset="0"/>
            </a:endParaRPr>
          </a:p>
        </p:txBody>
      </p:sp>
      <p:sp>
        <p:nvSpPr>
          <p:cNvPr id="12" name="Textfeld 11">
            <a:hlinkClick r:id="rId11" action="ppaction://hlinksldjump"/>
          </p:cNvPr>
          <p:cNvSpPr txBox="1"/>
          <p:nvPr/>
        </p:nvSpPr>
        <p:spPr>
          <a:xfrm>
            <a:off x="4788024" y="3651870"/>
            <a:ext cx="1512168" cy="707886"/>
          </a:xfrm>
          <a:prstGeom prst="rect">
            <a:avLst/>
          </a:prstGeom>
          <a:solidFill>
            <a:srgbClr val="215AAD"/>
          </a:solidFill>
          <a:ln w="25400">
            <a:solidFill>
              <a:srgbClr val="0070C0"/>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rgbClr val="FFC000"/>
                </a:solidFill>
                <a:latin typeface="Calibri"/>
                <a:cs typeface="Calibri"/>
              </a:rPr>
              <a:t>CNN</a:t>
            </a:r>
          </a:p>
          <a:p>
            <a:pPr algn="ctr"/>
            <a:r>
              <a:rPr lang="en-US" sz="1100" b="1" dirty="0">
                <a:solidFill>
                  <a:srgbClr val="FFC000"/>
                </a:solidFill>
                <a:latin typeface="Calibri"/>
                <a:cs typeface="Calibri"/>
              </a:rPr>
              <a:t>The computer classifying objects</a:t>
            </a:r>
          </a:p>
        </p:txBody>
      </p:sp>
    </p:spTree>
    <p:extLst>
      <p:ext uri="{BB962C8B-B14F-4D97-AF65-F5344CB8AC3E}">
        <p14:creationId xmlns:p14="http://schemas.microsoft.com/office/powerpoint/2010/main" val="1552356837"/>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blip>
          <a:srcRect/>
          <a:stretch>
            <a:fillRect/>
          </a:stretch>
        </a:blipFill>
        <a:effectLst/>
      </p:bgPr>
    </p:bg>
    <p:spTree>
      <p:nvGrpSpPr>
        <p:cNvPr id="1" name=""/>
        <p:cNvGrpSpPr/>
        <p:nvPr/>
      </p:nvGrpSpPr>
      <p:grpSpPr>
        <a:xfrm>
          <a:off x="0" y="0"/>
          <a:ext cx="0" cy="0"/>
          <a:chOff x="0" y="0"/>
          <a:chExt cx="0" cy="0"/>
        </a:xfrm>
      </p:grpSpPr>
      <p:grpSp>
        <p:nvGrpSpPr>
          <p:cNvPr id="18" name="Gruppieren 17"/>
          <p:cNvGrpSpPr/>
          <p:nvPr/>
        </p:nvGrpSpPr>
        <p:grpSpPr>
          <a:xfrm>
            <a:off x="192336" y="23014"/>
            <a:ext cx="4320480" cy="4504571"/>
            <a:chOff x="467544" y="-986331"/>
            <a:chExt cx="4320480" cy="4504571"/>
          </a:xfrm>
        </p:grpSpPr>
        <p:sp>
          <p:nvSpPr>
            <p:cNvPr id="19" name="Textfeld 18"/>
            <p:cNvSpPr txBox="1"/>
            <p:nvPr/>
          </p:nvSpPr>
          <p:spPr>
            <a:xfrm>
              <a:off x="467544" y="194253"/>
              <a:ext cx="4320480" cy="3323987"/>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r>
                <a:rPr lang="en-GB" sz="1050" dirty="0">
                  <a:solidFill>
                    <a:srgbClr val="FFC000"/>
                  </a:solidFill>
                  <a:latin typeface="Calibri"/>
                  <a:cs typeface="Calibri"/>
                </a:rPr>
                <a:t>In lakes, natural light is essential for triggering diel rhythms, as well as rhythms on other times scales, such as lunar and seasonal cycles. In deep lakes, one such rhythm is the diel vertical migration of zooplankton (including water fleas) and fish. Under natural conditions, water fleas reside in deep water layers during the day to avoid predation by visual predators. At night, they migrate towards the water surface to feed on algae. </a:t>
              </a:r>
              <a:r>
                <a:rPr lang="en-GB" sz="1050" dirty="0" err="1">
                  <a:solidFill>
                    <a:srgbClr val="FFC000"/>
                  </a:solidFill>
                  <a:latin typeface="Calibri"/>
                  <a:cs typeface="Calibri"/>
                </a:rPr>
                <a:t>Skyglow</a:t>
              </a:r>
              <a:r>
                <a:rPr lang="en-GB" sz="1050" dirty="0">
                  <a:solidFill>
                    <a:srgbClr val="FFC000"/>
                  </a:solidFill>
                  <a:latin typeface="Calibri"/>
                  <a:cs typeface="Calibri"/>
                </a:rPr>
                <a:t> can dramatically reduce this diel vertical migration. However, the extent to which such behavioural changes of water fleas affect planktonic food web interactions and the productivity of freshwaters is completely unclear.</a:t>
              </a:r>
            </a:p>
            <a:p>
              <a:endParaRPr lang="en-GB" sz="1050" dirty="0">
                <a:solidFill>
                  <a:srgbClr val="FFC000"/>
                </a:solidFill>
                <a:latin typeface="Calibri"/>
                <a:cs typeface="Calibri"/>
              </a:endParaRPr>
            </a:p>
            <a:p>
              <a:r>
                <a:rPr lang="en-GB" sz="1050" dirty="0">
                  <a:solidFill>
                    <a:srgbClr val="FFC000"/>
                  </a:solidFill>
                  <a:latin typeface="Calibri"/>
                  <a:cs typeface="Calibri"/>
                </a:rPr>
                <a:t>The project “Illuminating Lake Ecosystems” seeks to elucidate these phenomena. We will experimentally control the level of </a:t>
              </a:r>
              <a:r>
                <a:rPr lang="en-GB" sz="1050" dirty="0" err="1">
                  <a:solidFill>
                    <a:srgbClr val="FFC000"/>
                  </a:solidFill>
                  <a:latin typeface="Calibri"/>
                  <a:cs typeface="Calibri"/>
                </a:rPr>
                <a:t>skyglow</a:t>
              </a:r>
              <a:r>
                <a:rPr lang="en-GB" sz="1050" dirty="0">
                  <a:solidFill>
                    <a:srgbClr val="FFC000"/>
                  </a:solidFill>
                  <a:latin typeface="Calibri"/>
                  <a:cs typeface="Calibri"/>
                </a:rPr>
                <a:t> in the IGB LakeLab to assess complex responses of lake ecosystems to this perturbation. We expect that the new light conditions affecting the physiology and behaviour of key species will result in multiple indirect effects mediated by species interactions. Consequently, the lake food web and biogeochemical fluxes could be markedly altered. We expect our results to provide fundamentally new insights into lake ecosystems and at the same time important information for future lake management in the face of ongoing light pollution.</a:t>
              </a:r>
            </a:p>
          </p:txBody>
        </p:sp>
        <p:sp>
          <p:nvSpPr>
            <p:cNvPr id="20" name="Textfeld 19"/>
            <p:cNvSpPr txBox="1"/>
            <p:nvPr/>
          </p:nvSpPr>
          <p:spPr>
            <a:xfrm>
              <a:off x="526728" y="-986331"/>
              <a:ext cx="4108817" cy="892552"/>
            </a:xfrm>
            <a:prstGeom prst="rect">
              <a:avLst/>
            </a:prstGeom>
            <a:noFill/>
          </p:spPr>
          <p:txBody>
            <a:bodyPr wrap="none" rtlCol="0">
              <a:spAutoFit/>
            </a:bodyPr>
            <a:lstStyle/>
            <a:p>
              <a:r>
                <a:rPr lang="en-US" sz="3200" b="1" dirty="0">
                  <a:solidFill>
                    <a:srgbClr val="66CB00"/>
                  </a:solidFill>
                  <a:latin typeface="Calibri" panose="020F0502020204030204" pitchFamily="34" charset="0"/>
                  <a:cs typeface="Calibri"/>
                </a:rPr>
                <a:t>Background </a:t>
              </a:r>
              <a:br>
                <a:rPr lang="en-US" sz="3200" b="1" dirty="0">
                  <a:solidFill>
                    <a:srgbClr val="66CB00"/>
                  </a:solidFill>
                  <a:latin typeface="Calibri" panose="020F0502020204030204" pitchFamily="34" charset="0"/>
                  <a:cs typeface="Calibri"/>
                </a:rPr>
              </a:br>
              <a:r>
                <a:rPr lang="en-US" sz="2000" b="1" dirty="0">
                  <a:solidFill>
                    <a:srgbClr val="66CB00"/>
                  </a:solidFill>
                  <a:latin typeface="Calibri" panose="020F0502020204030204" pitchFamily="34" charset="0"/>
                  <a:cs typeface="Calibri"/>
                </a:rPr>
                <a:t>Illuminating Lake Ecosystems project</a:t>
              </a:r>
            </a:p>
          </p:txBody>
        </p:sp>
      </p:grpSp>
      <p:grpSp>
        <p:nvGrpSpPr>
          <p:cNvPr id="22" name="Group 21"/>
          <p:cNvGrpSpPr/>
          <p:nvPr/>
        </p:nvGrpSpPr>
        <p:grpSpPr>
          <a:xfrm>
            <a:off x="4716016" y="1419622"/>
            <a:ext cx="4118522" cy="2880320"/>
            <a:chOff x="355601" y="0"/>
            <a:chExt cx="8418443" cy="5143500"/>
          </a:xfrm>
        </p:grpSpPr>
        <p:pic>
          <p:nvPicPr>
            <p:cNvPr id="23" name="Afbeelding 21" descr="Schermafbeelding 2015-11-26 om 15.12.44.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5601" y="0"/>
              <a:ext cx="8418443" cy="5143500"/>
            </a:xfrm>
            <a:prstGeom prst="rect">
              <a:avLst/>
            </a:prstGeom>
          </p:spPr>
        </p:pic>
        <p:cxnSp>
          <p:nvCxnSpPr>
            <p:cNvPr id="24" name="Rechte verbindingslijn 2"/>
            <p:cNvCxnSpPr/>
            <p:nvPr/>
          </p:nvCxnSpPr>
          <p:spPr>
            <a:xfrm flipV="1">
              <a:off x="1764000" y="3153600"/>
              <a:ext cx="6408712" cy="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Rechte verbindingslijn 10"/>
            <p:cNvCxnSpPr/>
            <p:nvPr/>
          </p:nvCxnSpPr>
          <p:spPr>
            <a:xfrm flipV="1">
              <a:off x="1764000" y="3129300"/>
              <a:ext cx="6408712" cy="0"/>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Tekstvak 7"/>
            <p:cNvSpPr txBox="1"/>
            <p:nvPr/>
          </p:nvSpPr>
          <p:spPr>
            <a:xfrm>
              <a:off x="1778369" y="3111809"/>
              <a:ext cx="3140047" cy="714492"/>
            </a:xfrm>
            <a:prstGeom prst="rect">
              <a:avLst/>
            </a:prstGeom>
            <a:noFill/>
          </p:spPr>
          <p:txBody>
            <a:bodyPr wrap="square" rtlCol="0">
              <a:spAutoFit/>
            </a:bodyPr>
            <a:lstStyle/>
            <a:p>
              <a:r>
                <a:rPr lang="en-GB" sz="1000" dirty="0">
                  <a:solidFill>
                    <a:srgbClr val="FF0000"/>
                  </a:solidFill>
                  <a:latin typeface="Calibri"/>
                  <a:cs typeface="Calibri"/>
                </a:rPr>
                <a:t>Daphnia 0,01 lux</a:t>
              </a:r>
              <a:br>
                <a:rPr lang="en-GB" sz="1000" dirty="0">
                  <a:solidFill>
                    <a:srgbClr val="FF0000"/>
                  </a:solidFill>
                  <a:latin typeface="Calibri"/>
                  <a:cs typeface="Calibri"/>
                </a:rPr>
              </a:br>
              <a:r>
                <a:rPr lang="en-GB" sz="1000" dirty="0" err="1">
                  <a:solidFill>
                    <a:srgbClr val="FF0000"/>
                  </a:solidFill>
                  <a:latin typeface="Calibri"/>
                  <a:cs typeface="Calibri"/>
                </a:rPr>
                <a:t>Flik</a:t>
              </a:r>
              <a:r>
                <a:rPr lang="en-GB" sz="1000" dirty="0">
                  <a:solidFill>
                    <a:srgbClr val="FF0000"/>
                  </a:solidFill>
                  <a:latin typeface="Calibri"/>
                  <a:cs typeface="Calibri"/>
                </a:rPr>
                <a:t> et al. (1997)</a:t>
              </a:r>
            </a:p>
          </p:txBody>
        </p:sp>
        <p:sp>
          <p:nvSpPr>
            <p:cNvPr id="27" name="Tekstvak 12"/>
            <p:cNvSpPr txBox="1"/>
            <p:nvPr/>
          </p:nvSpPr>
          <p:spPr>
            <a:xfrm>
              <a:off x="1778369" y="2443163"/>
              <a:ext cx="3728797" cy="714492"/>
            </a:xfrm>
            <a:prstGeom prst="rect">
              <a:avLst/>
            </a:prstGeom>
            <a:noFill/>
          </p:spPr>
          <p:txBody>
            <a:bodyPr wrap="square" rtlCol="0">
              <a:spAutoFit/>
            </a:bodyPr>
            <a:lstStyle/>
            <a:p>
              <a:r>
                <a:rPr lang="en-GB" sz="1000" dirty="0">
                  <a:solidFill>
                    <a:srgbClr val="0000FF"/>
                  </a:solidFill>
                  <a:latin typeface="Calibri"/>
                  <a:cs typeface="Calibri"/>
                </a:rPr>
                <a:t>Bergman (1988)</a:t>
              </a:r>
            </a:p>
            <a:p>
              <a:r>
                <a:rPr lang="en-GB" sz="1000" dirty="0">
                  <a:solidFill>
                    <a:srgbClr val="0000FF"/>
                  </a:solidFill>
                  <a:latin typeface="Calibri"/>
                  <a:cs typeface="Calibri"/>
                </a:rPr>
                <a:t>European perch 0,02 lux</a:t>
              </a:r>
            </a:p>
          </p:txBody>
        </p:sp>
        <p:sp>
          <p:nvSpPr>
            <p:cNvPr id="28" name="Rechthoek 4"/>
            <p:cNvSpPr/>
            <p:nvPr/>
          </p:nvSpPr>
          <p:spPr>
            <a:xfrm>
              <a:off x="8156542" y="1113589"/>
              <a:ext cx="515099" cy="3456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Calibri"/>
                <a:cs typeface="Calibri"/>
              </a:endParaRPr>
            </a:p>
          </p:txBody>
        </p:sp>
        <p:sp>
          <p:nvSpPr>
            <p:cNvPr id="29" name="Ovaal 1"/>
            <p:cNvSpPr/>
            <p:nvPr/>
          </p:nvSpPr>
          <p:spPr>
            <a:xfrm>
              <a:off x="3059832" y="2139702"/>
              <a:ext cx="2088232" cy="43204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Calibri"/>
                <a:cs typeface="Calibri"/>
              </a:endParaRPr>
            </a:p>
          </p:txBody>
        </p:sp>
      </p:grpSp>
      <p:sp>
        <p:nvSpPr>
          <p:cNvPr id="32" name="Pfeil nach links 20">
            <a:hlinkClick r:id="" action="ppaction://hlinkshowjump?jump=nextslide"/>
          </p:cNvPr>
          <p:cNvSpPr/>
          <p:nvPr/>
        </p:nvSpPr>
        <p:spPr>
          <a:xfrm flipH="1">
            <a:off x="5220072"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Next</a:t>
            </a:r>
            <a:endParaRPr lang="en-GB" sz="1200" dirty="0">
              <a:solidFill>
                <a:schemeClr val="tx1"/>
              </a:solidFill>
              <a:latin typeface="Calibri"/>
              <a:cs typeface="Calibri"/>
            </a:endParaRPr>
          </a:p>
        </p:txBody>
      </p:sp>
      <p:grpSp>
        <p:nvGrpSpPr>
          <p:cNvPr id="33" name="Gruppieren 13"/>
          <p:cNvGrpSpPr/>
          <p:nvPr/>
        </p:nvGrpSpPr>
        <p:grpSpPr>
          <a:xfrm>
            <a:off x="8316416" y="98301"/>
            <a:ext cx="792088" cy="673249"/>
            <a:chOff x="4788024" y="4155926"/>
            <a:chExt cx="792088" cy="673249"/>
          </a:xfrm>
        </p:grpSpPr>
        <p:sp>
          <p:nvSpPr>
            <p:cNvPr id="34" name="Flussdiagramm: Verbindungsstelle 14">
              <a:hlinkClick r:id="rId5" action="ppaction://hlinksldjump"/>
            </p:cNvPr>
            <p:cNvSpPr/>
            <p:nvPr/>
          </p:nvSpPr>
          <p:spPr>
            <a:xfrm>
              <a:off x="4860032" y="4155926"/>
              <a:ext cx="648072" cy="67324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35" name="Multiplizieren 15">
              <a:hlinkClick r:id="rId5" action="ppaction://hlinksldjump"/>
            </p:cNvPr>
            <p:cNvSpPr/>
            <p:nvPr/>
          </p:nvSpPr>
          <p:spPr>
            <a:xfrm>
              <a:off x="4788024" y="4155926"/>
              <a:ext cx="792088" cy="648072"/>
            </a:xfrm>
            <a:prstGeom prst="mathMultiply">
              <a:avLst>
                <a:gd name="adj1" fmla="val 119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grpSp>
    </p:spTree>
    <p:extLst>
      <p:ext uri="{BB962C8B-B14F-4D97-AF65-F5344CB8AC3E}">
        <p14:creationId xmlns:p14="http://schemas.microsoft.com/office/powerpoint/2010/main" val="3229708280"/>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blip>
          <a:srcRect/>
          <a:stretch>
            <a:fillRect/>
          </a:stretch>
        </a:blipFill>
        <a:effectLst/>
      </p:bgPr>
    </p:bg>
    <p:spTree>
      <p:nvGrpSpPr>
        <p:cNvPr id="1" name=""/>
        <p:cNvGrpSpPr/>
        <p:nvPr/>
      </p:nvGrpSpPr>
      <p:grpSpPr>
        <a:xfrm>
          <a:off x="0" y="0"/>
          <a:ext cx="0" cy="0"/>
          <a:chOff x="0" y="0"/>
          <a:chExt cx="0" cy="0"/>
        </a:xfrm>
      </p:grpSpPr>
      <p:sp>
        <p:nvSpPr>
          <p:cNvPr id="18" name="Textfeld 17"/>
          <p:cNvSpPr txBox="1"/>
          <p:nvPr/>
        </p:nvSpPr>
        <p:spPr>
          <a:xfrm>
            <a:off x="323528" y="23014"/>
            <a:ext cx="4148717" cy="892552"/>
          </a:xfrm>
          <a:prstGeom prst="rect">
            <a:avLst/>
          </a:prstGeom>
          <a:noFill/>
        </p:spPr>
        <p:txBody>
          <a:bodyPr wrap="none" rtlCol="0">
            <a:spAutoFit/>
          </a:bodyPr>
          <a:lstStyle/>
          <a:p>
            <a:r>
              <a:rPr lang="en-US" sz="3200" b="1" dirty="0">
                <a:solidFill>
                  <a:srgbClr val="66CB00"/>
                </a:solidFill>
                <a:latin typeface="Calibri" panose="020F0502020204030204" pitchFamily="34" charset="0"/>
                <a:cs typeface="Calibri"/>
              </a:rPr>
              <a:t>Why</a:t>
            </a:r>
            <a:br>
              <a:rPr lang="en-US" sz="3200" b="1" dirty="0">
                <a:solidFill>
                  <a:srgbClr val="66CB00"/>
                </a:solidFill>
                <a:latin typeface="Calibri" panose="020F0502020204030204" pitchFamily="34" charset="0"/>
                <a:cs typeface="Calibri"/>
              </a:rPr>
            </a:br>
            <a:r>
              <a:rPr lang="en-US" sz="2000" b="1" dirty="0">
                <a:solidFill>
                  <a:srgbClr val="66CB00"/>
                </a:solidFill>
                <a:latin typeface="Calibri" panose="020F0502020204030204" pitchFamily="34" charset="0"/>
                <a:cs typeface="Calibri"/>
              </a:rPr>
              <a:t>high resolution in situ measurements</a:t>
            </a:r>
            <a:endParaRPr lang="en-GB" sz="2000" b="1" dirty="0">
              <a:solidFill>
                <a:srgbClr val="66CB00"/>
              </a:solidFill>
              <a:latin typeface="Calibri" panose="020F0502020204030204" pitchFamily="34" charset="0"/>
              <a:cs typeface="Calibri"/>
            </a:endParaRPr>
          </a:p>
        </p:txBody>
      </p:sp>
      <p:grpSp>
        <p:nvGrpSpPr>
          <p:cNvPr id="14" name="Gruppieren 13"/>
          <p:cNvGrpSpPr/>
          <p:nvPr/>
        </p:nvGrpSpPr>
        <p:grpSpPr>
          <a:xfrm>
            <a:off x="8316416" y="98301"/>
            <a:ext cx="792088" cy="673249"/>
            <a:chOff x="4788024" y="4155926"/>
            <a:chExt cx="792088" cy="673249"/>
          </a:xfrm>
        </p:grpSpPr>
        <p:sp>
          <p:nvSpPr>
            <p:cNvPr id="15" name="Flussdiagramm: Verbindungsstelle 14">
              <a:hlinkClick r:id="rId3" action="ppaction://hlinksldjump"/>
            </p:cNvPr>
            <p:cNvSpPr/>
            <p:nvPr/>
          </p:nvSpPr>
          <p:spPr>
            <a:xfrm>
              <a:off x="4860032" y="4155926"/>
              <a:ext cx="648072" cy="67324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16" name="Multiplizieren 15">
              <a:hlinkClick r:id="rId3" action="ppaction://hlinksldjump"/>
            </p:cNvPr>
            <p:cNvSpPr/>
            <p:nvPr/>
          </p:nvSpPr>
          <p:spPr>
            <a:xfrm>
              <a:off x="4788024" y="4155926"/>
              <a:ext cx="792088" cy="648072"/>
            </a:xfrm>
            <a:prstGeom prst="mathMultiply">
              <a:avLst>
                <a:gd name="adj1" fmla="val 119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grpSp>
      <p:sp>
        <p:nvSpPr>
          <p:cNvPr id="19" name="Textfeld 18"/>
          <p:cNvSpPr txBox="1"/>
          <p:nvPr/>
        </p:nvSpPr>
        <p:spPr>
          <a:xfrm>
            <a:off x="251520" y="1176931"/>
            <a:ext cx="4320480" cy="923330"/>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r>
              <a:rPr lang="en-US" b="1" dirty="0">
                <a:solidFill>
                  <a:srgbClr val="FFC000"/>
                </a:solidFill>
                <a:latin typeface="Calibri"/>
                <a:cs typeface="Calibri"/>
              </a:rPr>
              <a:t>Our aim:</a:t>
            </a:r>
          </a:p>
          <a:p>
            <a:r>
              <a:rPr lang="en-US" dirty="0">
                <a:solidFill>
                  <a:srgbClr val="FFC000"/>
                </a:solidFill>
                <a:latin typeface="Calibri"/>
                <a:cs typeface="Calibri"/>
              </a:rPr>
              <a:t>Study migration response of zooplankton </a:t>
            </a:r>
            <a:r>
              <a:rPr lang="en-US" dirty="0" err="1">
                <a:solidFill>
                  <a:srgbClr val="FFC000"/>
                </a:solidFill>
                <a:latin typeface="Calibri"/>
                <a:cs typeface="Calibri"/>
              </a:rPr>
              <a:t>behaviour</a:t>
            </a:r>
            <a:r>
              <a:rPr lang="en-US" dirty="0">
                <a:solidFill>
                  <a:srgbClr val="FFC000"/>
                </a:solidFill>
                <a:latin typeface="Calibri"/>
                <a:cs typeface="Calibri"/>
              </a:rPr>
              <a:t> induced by low light levels</a:t>
            </a:r>
            <a:endParaRPr lang="en-GB" dirty="0">
              <a:solidFill>
                <a:srgbClr val="FFC000"/>
              </a:solidFill>
              <a:latin typeface="Calibri"/>
              <a:cs typeface="Calibri"/>
            </a:endParaRPr>
          </a:p>
        </p:txBody>
      </p:sp>
      <p:sp>
        <p:nvSpPr>
          <p:cNvPr id="20" name="Textfeld 19"/>
          <p:cNvSpPr txBox="1"/>
          <p:nvPr/>
        </p:nvSpPr>
        <p:spPr>
          <a:xfrm>
            <a:off x="251520" y="2211710"/>
            <a:ext cx="4320480" cy="1107996"/>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r>
              <a:rPr lang="en-US" b="1" dirty="0">
                <a:solidFill>
                  <a:srgbClr val="FFC000"/>
                </a:solidFill>
                <a:latin typeface="Calibri"/>
                <a:cs typeface="Calibri"/>
              </a:rPr>
              <a:t>Why high resolution measurements:</a:t>
            </a:r>
          </a:p>
          <a:p>
            <a:r>
              <a:rPr lang="en-US" dirty="0">
                <a:solidFill>
                  <a:srgbClr val="FFC000"/>
                </a:solidFill>
                <a:latin typeface="Calibri"/>
                <a:cs typeface="Calibri"/>
              </a:rPr>
              <a:t>With “normal” net sampling we can’t in situ measure a weak response variable</a:t>
            </a:r>
          </a:p>
          <a:p>
            <a:r>
              <a:rPr lang="en-US" sz="1200" dirty="0">
                <a:solidFill>
                  <a:srgbClr val="FF0000"/>
                </a:solidFill>
                <a:latin typeface="Calibri"/>
                <a:cs typeface="Calibri"/>
              </a:rPr>
              <a:t>(see animation)</a:t>
            </a:r>
            <a:endParaRPr lang="en-GB" sz="1200" dirty="0">
              <a:solidFill>
                <a:srgbClr val="FF0000"/>
              </a:solidFill>
              <a:latin typeface="Calibri"/>
              <a:cs typeface="Calibri"/>
            </a:endParaRPr>
          </a:p>
        </p:txBody>
      </p:sp>
      <p:sp>
        <p:nvSpPr>
          <p:cNvPr id="21" name="Rechteck 20"/>
          <p:cNvSpPr/>
          <p:nvPr/>
        </p:nvSpPr>
        <p:spPr>
          <a:xfrm>
            <a:off x="4764895" y="847345"/>
            <a:ext cx="4032448" cy="34563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22" name="Rectangle 71"/>
          <p:cNvSpPr/>
          <p:nvPr/>
        </p:nvSpPr>
        <p:spPr>
          <a:xfrm>
            <a:off x="6713334" y="1351401"/>
            <a:ext cx="1932050" cy="2875358"/>
          </a:xfrm>
          <a:prstGeom prst="rect">
            <a:avLst/>
          </a:prstGeom>
          <a:solidFill>
            <a:srgbClr val="433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23" name="Picture 5" descr="ILES_Licht_Stadt_Einleitung.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b="43806"/>
          <a:stretch/>
        </p:blipFill>
        <p:spPr>
          <a:xfrm>
            <a:off x="6713338" y="1220766"/>
            <a:ext cx="1921657" cy="778709"/>
          </a:xfrm>
          <a:prstGeom prst="rect">
            <a:avLst/>
          </a:prstGeom>
        </p:spPr>
      </p:pic>
      <p:sp>
        <p:nvSpPr>
          <p:cNvPr id="24" name="Rectangle 3"/>
          <p:cNvSpPr/>
          <p:nvPr/>
        </p:nvSpPr>
        <p:spPr>
          <a:xfrm>
            <a:off x="6713334" y="1356365"/>
            <a:ext cx="1932050" cy="2875358"/>
          </a:xfrm>
          <a:prstGeom prst="rect">
            <a:avLst/>
          </a:prstGeom>
          <a:solidFill>
            <a:srgbClr val="0811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25" name="Picture 2" descr="Richtige Außenbeleuchtung_Grafik Rainer Stock_web.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13334" y="1220766"/>
            <a:ext cx="1932050" cy="778709"/>
          </a:xfrm>
          <a:prstGeom prst="rect">
            <a:avLst/>
          </a:prstGeom>
        </p:spPr>
      </p:pic>
      <p:grpSp>
        <p:nvGrpSpPr>
          <p:cNvPr id="26" name="Group 94"/>
          <p:cNvGrpSpPr/>
          <p:nvPr/>
        </p:nvGrpSpPr>
        <p:grpSpPr>
          <a:xfrm>
            <a:off x="7398461" y="1173743"/>
            <a:ext cx="540000" cy="1800000"/>
            <a:chOff x="-3348880" y="-1872208"/>
            <a:chExt cx="1008112" cy="4869160"/>
          </a:xfrm>
        </p:grpSpPr>
        <p:sp>
          <p:nvSpPr>
            <p:cNvPr id="27" name="Snip Same Side Corner Rectangle 95"/>
            <p:cNvSpPr/>
            <p:nvPr/>
          </p:nvSpPr>
          <p:spPr>
            <a:xfrm>
              <a:off x="-3348880" y="1556792"/>
              <a:ext cx="1008112" cy="216024"/>
            </a:xfrm>
            <a:prstGeom prst="snip2SameRect">
              <a:avLst>
                <a:gd name="adj1" fmla="val 50000"/>
                <a:gd name="adj2" fmla="val 0"/>
              </a:avLst>
            </a:prstGeom>
            <a:solidFill>
              <a:schemeClr val="bg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28" name="Trapezoid 27"/>
            <p:cNvSpPr/>
            <p:nvPr/>
          </p:nvSpPr>
          <p:spPr>
            <a:xfrm flipV="1">
              <a:off x="-3348880" y="1772816"/>
              <a:ext cx="1008112" cy="1224136"/>
            </a:xfrm>
            <a:prstGeom prst="trapezoid">
              <a:avLst>
                <a:gd name="adj" fmla="val 42997"/>
              </a:avLst>
            </a:prstGeom>
            <a:pattFill prst="pct25">
              <a:fgClr>
                <a:prstClr val="black"/>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cxnSp>
          <p:nvCxnSpPr>
            <p:cNvPr id="29" name="Straight Connector 97"/>
            <p:cNvCxnSpPr>
              <a:stCxn id="27" idx="2"/>
            </p:cNvCxnSpPr>
            <p:nvPr/>
          </p:nvCxnSpPr>
          <p:spPr>
            <a:xfrm flipV="1">
              <a:off x="-3348880" y="620688"/>
              <a:ext cx="504056" cy="104411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98"/>
            <p:cNvCxnSpPr>
              <a:endCxn id="27" idx="0"/>
            </p:cNvCxnSpPr>
            <p:nvPr/>
          </p:nvCxnSpPr>
          <p:spPr>
            <a:xfrm>
              <a:off x="-2844824" y="620688"/>
              <a:ext cx="504056" cy="104411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99"/>
            <p:cNvCxnSpPr/>
            <p:nvPr/>
          </p:nvCxnSpPr>
          <p:spPr>
            <a:xfrm flipV="1">
              <a:off x="-2844824" y="-1872208"/>
              <a:ext cx="0" cy="25649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2" name="Group 101"/>
          <p:cNvGrpSpPr/>
          <p:nvPr/>
        </p:nvGrpSpPr>
        <p:grpSpPr>
          <a:xfrm>
            <a:off x="7398461" y="1153205"/>
            <a:ext cx="540000" cy="1800000"/>
            <a:chOff x="-3348880" y="-1872208"/>
            <a:chExt cx="1008112" cy="4869160"/>
          </a:xfrm>
        </p:grpSpPr>
        <p:sp>
          <p:nvSpPr>
            <p:cNvPr id="33" name="Snip Same Side Corner Rectangle 102"/>
            <p:cNvSpPr/>
            <p:nvPr/>
          </p:nvSpPr>
          <p:spPr>
            <a:xfrm>
              <a:off x="-3348880" y="1556792"/>
              <a:ext cx="1008112" cy="216024"/>
            </a:xfrm>
            <a:prstGeom prst="snip2SameRect">
              <a:avLst>
                <a:gd name="adj1" fmla="val 50000"/>
                <a:gd name="adj2" fmla="val 0"/>
              </a:avLst>
            </a:prstGeom>
            <a:solidFill>
              <a:schemeClr val="bg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34" name="Trapezoid 33"/>
            <p:cNvSpPr/>
            <p:nvPr/>
          </p:nvSpPr>
          <p:spPr>
            <a:xfrm flipV="1">
              <a:off x="-3348880" y="1772816"/>
              <a:ext cx="1008112" cy="1224136"/>
            </a:xfrm>
            <a:prstGeom prst="trapezoid">
              <a:avLst>
                <a:gd name="adj" fmla="val 42997"/>
              </a:avLst>
            </a:prstGeom>
            <a:pattFill prst="pct25">
              <a:fgClr>
                <a:prstClr val="black"/>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cxnSp>
          <p:nvCxnSpPr>
            <p:cNvPr id="35" name="Straight Connector 104"/>
            <p:cNvCxnSpPr>
              <a:stCxn id="33" idx="2"/>
            </p:cNvCxnSpPr>
            <p:nvPr/>
          </p:nvCxnSpPr>
          <p:spPr>
            <a:xfrm flipV="1">
              <a:off x="-3348880" y="620688"/>
              <a:ext cx="504056" cy="104411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105"/>
            <p:cNvCxnSpPr>
              <a:endCxn id="33" idx="0"/>
            </p:cNvCxnSpPr>
            <p:nvPr/>
          </p:nvCxnSpPr>
          <p:spPr>
            <a:xfrm>
              <a:off x="-2844824" y="620688"/>
              <a:ext cx="504056" cy="104411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106"/>
            <p:cNvCxnSpPr/>
            <p:nvPr/>
          </p:nvCxnSpPr>
          <p:spPr>
            <a:xfrm flipV="1">
              <a:off x="-2844824" y="-1872208"/>
              <a:ext cx="0" cy="25649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38" name="Afbeelding 124" descr="sun-clip-art-7caKAXocA.gif"/>
          <p:cNvPicPr>
            <a:picLocks noChangeAspect="1"/>
          </p:cNvPicPr>
          <p:nvPr/>
        </p:nvPicPr>
        <p:blipFill>
          <a:blip r:embed="rId7" cstate="screen">
            <a:alphaModFix amt="51000"/>
            <a:extLst>
              <a:ext uri="{28A0092B-C50C-407E-A947-70E740481C1C}">
                <a14:useLocalDpi xmlns:a14="http://schemas.microsoft.com/office/drawing/2010/main"/>
              </a:ext>
            </a:extLst>
          </a:blip>
          <a:stretch>
            <a:fillRect/>
          </a:stretch>
        </p:blipFill>
        <p:spPr>
          <a:xfrm>
            <a:off x="4929586" y="1279395"/>
            <a:ext cx="555393" cy="416545"/>
          </a:xfrm>
          <a:prstGeom prst="rect">
            <a:avLst/>
          </a:prstGeom>
        </p:spPr>
      </p:pic>
      <p:grpSp>
        <p:nvGrpSpPr>
          <p:cNvPr id="39" name="Group 19"/>
          <p:cNvGrpSpPr/>
          <p:nvPr/>
        </p:nvGrpSpPr>
        <p:grpSpPr>
          <a:xfrm>
            <a:off x="5496701" y="1191595"/>
            <a:ext cx="540000" cy="1800000"/>
            <a:chOff x="-3348880" y="-1872208"/>
            <a:chExt cx="1008112" cy="4869160"/>
          </a:xfrm>
        </p:grpSpPr>
        <p:sp>
          <p:nvSpPr>
            <p:cNvPr id="40" name="Snip Same Side Corner Rectangle 6"/>
            <p:cNvSpPr/>
            <p:nvPr/>
          </p:nvSpPr>
          <p:spPr>
            <a:xfrm>
              <a:off x="-3348880" y="1556792"/>
              <a:ext cx="1008112" cy="216024"/>
            </a:xfrm>
            <a:prstGeom prst="snip2SameRect">
              <a:avLst>
                <a:gd name="adj1" fmla="val 50000"/>
                <a:gd name="adj2" fmla="val 0"/>
              </a:avLst>
            </a:prstGeom>
            <a:solidFill>
              <a:schemeClr val="bg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41" name="Trapezoid 40"/>
            <p:cNvSpPr/>
            <p:nvPr/>
          </p:nvSpPr>
          <p:spPr>
            <a:xfrm flipV="1">
              <a:off x="-3348880" y="1772816"/>
              <a:ext cx="1008112" cy="1224136"/>
            </a:xfrm>
            <a:prstGeom prst="trapezoid">
              <a:avLst>
                <a:gd name="adj" fmla="val 42997"/>
              </a:avLst>
            </a:prstGeom>
            <a:pattFill prst="pct25">
              <a:fgClr>
                <a:prstClr val="black"/>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cxnSp>
          <p:nvCxnSpPr>
            <p:cNvPr id="42" name="Straight Connector 9"/>
            <p:cNvCxnSpPr>
              <a:stCxn id="40" idx="2"/>
            </p:cNvCxnSpPr>
            <p:nvPr/>
          </p:nvCxnSpPr>
          <p:spPr>
            <a:xfrm flipV="1">
              <a:off x="-3348880" y="620688"/>
              <a:ext cx="504056" cy="104411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75"/>
            <p:cNvCxnSpPr>
              <a:endCxn id="40" idx="0"/>
            </p:cNvCxnSpPr>
            <p:nvPr/>
          </p:nvCxnSpPr>
          <p:spPr>
            <a:xfrm>
              <a:off x="-2844824" y="620688"/>
              <a:ext cx="504056" cy="104411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13"/>
            <p:cNvCxnSpPr/>
            <p:nvPr/>
          </p:nvCxnSpPr>
          <p:spPr>
            <a:xfrm flipV="1">
              <a:off x="-2844824" y="-1872208"/>
              <a:ext cx="0" cy="25649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45" name="Content Placeholder 70" descr="Water.png"/>
          <p:cNvPicPr>
            <a:picLocks noGrp="1" noChangeAspect="1"/>
          </p:cNvPicPr>
          <p:nvPr>
            <p:ph idx="4294967295"/>
          </p:nvPr>
        </p:nvPicPr>
        <p:blipFill>
          <a:blip r:embed="rId8" cstate="print">
            <a:extLst>
              <a:ext uri="{28A0092B-C50C-407E-A947-70E740481C1C}">
                <a14:useLocalDpi xmlns:a14="http://schemas.microsoft.com/office/drawing/2010/main"/>
              </a:ext>
            </a:extLst>
          </a:blip>
          <a:stretch>
            <a:fillRect/>
          </a:stretch>
        </p:blipFill>
        <p:spPr>
          <a:xfrm>
            <a:off x="4932040" y="1783054"/>
            <a:ext cx="3716337" cy="2443163"/>
          </a:xfrm>
        </p:spPr>
      </p:pic>
      <p:grpSp>
        <p:nvGrpSpPr>
          <p:cNvPr id="46" name="Group 230"/>
          <p:cNvGrpSpPr/>
          <p:nvPr/>
        </p:nvGrpSpPr>
        <p:grpSpPr>
          <a:xfrm>
            <a:off x="4981250" y="3492337"/>
            <a:ext cx="1372044" cy="570233"/>
            <a:chOff x="580810" y="4893135"/>
            <a:chExt cx="2147731" cy="1128153"/>
          </a:xfrm>
        </p:grpSpPr>
        <p:pic>
          <p:nvPicPr>
            <p:cNvPr id="47" name="Picture 209"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800000" flipH="1">
              <a:off x="1373521" y="4893135"/>
              <a:ext cx="347531" cy="260648"/>
            </a:xfrm>
            <a:prstGeom prst="rect">
              <a:avLst/>
            </a:prstGeom>
          </p:spPr>
        </p:pic>
        <p:pic>
          <p:nvPicPr>
            <p:cNvPr id="48" name="Picture 210"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00000">
              <a:off x="580810" y="4947867"/>
              <a:ext cx="347531" cy="260648"/>
            </a:xfrm>
            <a:prstGeom prst="rect">
              <a:avLst/>
            </a:prstGeom>
          </p:spPr>
        </p:pic>
        <p:pic>
          <p:nvPicPr>
            <p:cNvPr id="49"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flipH="1">
              <a:off x="1484039" y="5805289"/>
              <a:ext cx="197999" cy="215999"/>
            </a:xfrm>
            <a:prstGeom prst="rect">
              <a:avLst/>
            </a:prstGeom>
          </p:spPr>
        </p:pic>
        <p:pic>
          <p:nvPicPr>
            <p:cNvPr id="50"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900000">
              <a:off x="1051991" y="5589290"/>
              <a:ext cx="197999" cy="215999"/>
            </a:xfrm>
            <a:prstGeom prst="rect">
              <a:avLst/>
            </a:prstGeom>
          </p:spPr>
        </p:pic>
        <p:pic>
          <p:nvPicPr>
            <p:cNvPr id="51" name="Picture 213"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00000">
              <a:off x="1889465" y="5453922"/>
              <a:ext cx="347531" cy="260648"/>
            </a:xfrm>
            <a:prstGeom prst="rect">
              <a:avLst/>
            </a:prstGeom>
          </p:spPr>
        </p:pic>
        <p:pic>
          <p:nvPicPr>
            <p:cNvPr id="52" name="Picture 214"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900000" flipH="1">
              <a:off x="968660" y="5237993"/>
              <a:ext cx="347531" cy="260648"/>
            </a:xfrm>
            <a:prstGeom prst="rect">
              <a:avLst/>
            </a:prstGeom>
          </p:spPr>
        </p:pic>
        <p:pic>
          <p:nvPicPr>
            <p:cNvPr id="53"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19800000">
              <a:off x="2349738" y="5574206"/>
              <a:ext cx="197999" cy="215999"/>
            </a:xfrm>
            <a:prstGeom prst="rect">
              <a:avLst/>
            </a:prstGeom>
          </p:spPr>
        </p:pic>
        <p:pic>
          <p:nvPicPr>
            <p:cNvPr id="54"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19800000">
              <a:off x="2092457" y="4898196"/>
              <a:ext cx="197999" cy="215999"/>
            </a:xfrm>
            <a:prstGeom prst="rect">
              <a:avLst/>
            </a:prstGeom>
          </p:spPr>
        </p:pic>
        <p:pic>
          <p:nvPicPr>
            <p:cNvPr id="55"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900000">
              <a:off x="1685510" y="5201078"/>
              <a:ext cx="197999" cy="215999"/>
            </a:xfrm>
            <a:prstGeom prst="rect">
              <a:avLst/>
            </a:prstGeom>
          </p:spPr>
        </p:pic>
        <p:pic>
          <p:nvPicPr>
            <p:cNvPr id="56" name="Picture 218"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00000">
              <a:off x="2381010" y="5025868"/>
              <a:ext cx="347531" cy="260648"/>
            </a:xfrm>
            <a:prstGeom prst="rect">
              <a:avLst/>
            </a:prstGeom>
          </p:spPr>
        </p:pic>
      </p:grpSp>
      <p:grpSp>
        <p:nvGrpSpPr>
          <p:cNvPr id="57" name="Group 242"/>
          <p:cNvGrpSpPr/>
          <p:nvPr/>
        </p:nvGrpSpPr>
        <p:grpSpPr>
          <a:xfrm>
            <a:off x="6833906" y="1936352"/>
            <a:ext cx="1679628" cy="351155"/>
            <a:chOff x="838092" y="4459055"/>
            <a:chExt cx="2629208" cy="694728"/>
          </a:xfrm>
          <a:effectLst/>
        </p:grpSpPr>
        <p:pic>
          <p:nvPicPr>
            <p:cNvPr id="58" name="Picture 243"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800000" flipH="1">
              <a:off x="1373521" y="4893135"/>
              <a:ext cx="347531" cy="260648"/>
            </a:xfrm>
            <a:prstGeom prst="rect">
              <a:avLst/>
            </a:prstGeom>
          </p:spPr>
        </p:pic>
        <p:pic>
          <p:nvPicPr>
            <p:cNvPr id="59" name="Picture 244"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00000">
              <a:off x="838092" y="4831786"/>
              <a:ext cx="347531" cy="260648"/>
            </a:xfrm>
            <a:prstGeom prst="rect">
              <a:avLst/>
            </a:prstGeom>
          </p:spPr>
        </p:pic>
        <p:pic>
          <p:nvPicPr>
            <p:cNvPr id="60"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flipH="1">
              <a:off x="1732938" y="4603071"/>
              <a:ext cx="197999" cy="215999"/>
            </a:xfrm>
            <a:prstGeom prst="rect">
              <a:avLst/>
            </a:prstGeom>
          </p:spPr>
        </p:pic>
        <p:pic>
          <p:nvPicPr>
            <p:cNvPr id="61"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900000">
              <a:off x="1037437" y="4553006"/>
              <a:ext cx="197999" cy="215999"/>
            </a:xfrm>
            <a:prstGeom prst="rect">
              <a:avLst/>
            </a:prstGeom>
          </p:spPr>
        </p:pic>
        <p:pic>
          <p:nvPicPr>
            <p:cNvPr id="62" name="Picture 247"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00000">
              <a:off x="1990221" y="4543755"/>
              <a:ext cx="347531" cy="260648"/>
            </a:xfrm>
            <a:prstGeom prst="rect">
              <a:avLst/>
            </a:prstGeom>
          </p:spPr>
        </p:pic>
        <p:pic>
          <p:nvPicPr>
            <p:cNvPr id="63" name="Picture 248"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900000" flipH="1">
              <a:off x="2511577" y="4549654"/>
              <a:ext cx="347531" cy="260648"/>
            </a:xfrm>
            <a:prstGeom prst="rect">
              <a:avLst/>
            </a:prstGeom>
          </p:spPr>
        </p:pic>
        <p:pic>
          <p:nvPicPr>
            <p:cNvPr id="64"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19800000">
              <a:off x="2884545" y="4616159"/>
              <a:ext cx="197999" cy="215999"/>
            </a:xfrm>
            <a:prstGeom prst="rect">
              <a:avLst/>
            </a:prstGeom>
          </p:spPr>
        </p:pic>
        <p:pic>
          <p:nvPicPr>
            <p:cNvPr id="65"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19800000">
              <a:off x="2092457" y="4898196"/>
              <a:ext cx="197999" cy="215999"/>
            </a:xfrm>
            <a:prstGeom prst="rect">
              <a:avLst/>
            </a:prstGeom>
          </p:spPr>
        </p:pic>
        <p:pic>
          <p:nvPicPr>
            <p:cNvPr id="66" name="Afbeelding 11"/>
            <p:cNvPicPr>
              <a:picLocks noChangeAspect="1"/>
            </p:cNvPicPr>
            <p:nvPr/>
          </p:nvPicPr>
          <p:blipFill>
            <a:blip r:embed="rId10" cstate="screen">
              <a:extLst>
                <a:ext uri="{BEBA8EAE-BF5A-486C-A8C5-ECC9F3942E4B}">
                  <a14:imgProps xmlns:a14="http://schemas.microsoft.com/office/drawing/2010/main">
                    <a14:imgLayer r:embed="rId11">
                      <a14:imgEffect>
                        <a14:backgroundRemoval t="0" b="100000" l="8696" r="100000">
                          <a14:foregroundMark x1="63768" y1="31765" x2="63768" y2="31765"/>
                          <a14:foregroundMark x1="75362" y1="17647" x2="75362" y2="17647"/>
                        </a14:backgroundRemoval>
                      </a14:imgEffect>
                    </a14:imgLayer>
                  </a14:imgProps>
                </a:ext>
                <a:ext uri="{28A0092B-C50C-407E-A947-70E740481C1C}">
                  <a14:useLocalDpi xmlns:a14="http://schemas.microsoft.com/office/drawing/2010/main"/>
                </a:ext>
              </a:extLst>
            </a:blip>
            <a:stretch>
              <a:fillRect/>
            </a:stretch>
          </p:blipFill>
          <p:spPr>
            <a:xfrm rot="900000">
              <a:off x="3269301" y="4459055"/>
              <a:ext cx="197999" cy="215999"/>
            </a:xfrm>
            <a:prstGeom prst="rect">
              <a:avLst/>
            </a:prstGeom>
          </p:spPr>
        </p:pic>
        <p:pic>
          <p:nvPicPr>
            <p:cNvPr id="67" name="Picture 252" descr="Copepod 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00000">
              <a:off x="2566284" y="4759779"/>
              <a:ext cx="347531" cy="260648"/>
            </a:xfrm>
            <a:prstGeom prst="rect">
              <a:avLst/>
            </a:prstGeom>
          </p:spPr>
        </p:pic>
      </p:grpSp>
      <p:sp>
        <p:nvSpPr>
          <p:cNvPr id="68" name="Explosion 1 67"/>
          <p:cNvSpPr/>
          <p:nvPr/>
        </p:nvSpPr>
        <p:spPr>
          <a:xfrm rot="665991">
            <a:off x="5351168" y="1228413"/>
            <a:ext cx="2859531" cy="1985484"/>
          </a:xfrm>
          <a:prstGeom prst="irregularSeal1">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0000"/>
                </a:solidFill>
                <a:latin typeface="Calibri"/>
                <a:cs typeface="Calibri"/>
              </a:rPr>
              <a:t>Method unable to reveal actual effects!</a:t>
            </a:r>
          </a:p>
        </p:txBody>
      </p:sp>
      <p:sp>
        <p:nvSpPr>
          <p:cNvPr id="69" name="Textfeld 68"/>
          <p:cNvSpPr txBox="1"/>
          <p:nvPr/>
        </p:nvSpPr>
        <p:spPr>
          <a:xfrm>
            <a:off x="5441667" y="843558"/>
            <a:ext cx="543739" cy="369332"/>
          </a:xfrm>
          <a:prstGeom prst="rect">
            <a:avLst/>
          </a:prstGeom>
          <a:noFill/>
        </p:spPr>
        <p:txBody>
          <a:bodyPr wrap="none" rtlCol="0">
            <a:spAutoFit/>
          </a:bodyPr>
          <a:lstStyle/>
          <a:p>
            <a:r>
              <a:rPr lang="en-US" dirty="0">
                <a:latin typeface="Calibri"/>
                <a:cs typeface="Calibri"/>
              </a:rPr>
              <a:t>Day</a:t>
            </a:r>
            <a:endParaRPr lang="en-GB" dirty="0">
              <a:latin typeface="Calibri"/>
              <a:cs typeface="Calibri"/>
            </a:endParaRPr>
          </a:p>
        </p:txBody>
      </p:sp>
      <p:sp>
        <p:nvSpPr>
          <p:cNvPr id="70" name="Textfeld 69"/>
          <p:cNvSpPr txBox="1"/>
          <p:nvPr/>
        </p:nvSpPr>
        <p:spPr>
          <a:xfrm>
            <a:off x="7286964" y="850258"/>
            <a:ext cx="723538" cy="369332"/>
          </a:xfrm>
          <a:prstGeom prst="rect">
            <a:avLst/>
          </a:prstGeom>
          <a:noFill/>
        </p:spPr>
        <p:txBody>
          <a:bodyPr wrap="none" rtlCol="0">
            <a:spAutoFit/>
          </a:bodyPr>
          <a:lstStyle/>
          <a:p>
            <a:r>
              <a:rPr lang="en-US" dirty="0">
                <a:latin typeface="Calibri"/>
                <a:cs typeface="Calibri"/>
              </a:rPr>
              <a:t>Night</a:t>
            </a:r>
            <a:endParaRPr lang="en-GB" dirty="0">
              <a:latin typeface="Calibri"/>
              <a:cs typeface="Calibri"/>
            </a:endParaRPr>
          </a:p>
        </p:txBody>
      </p:sp>
      <p:sp>
        <p:nvSpPr>
          <p:cNvPr id="72" name="Pfeil nach links 71">
            <a:hlinkClick r:id="" action="ppaction://hlinkshowjump?jump=previousslide"/>
          </p:cNvPr>
          <p:cNvSpPr/>
          <p:nvPr/>
        </p:nvSpPr>
        <p:spPr>
          <a:xfrm>
            <a:off x="2915816"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Previous</a:t>
            </a:r>
            <a:endParaRPr lang="en-GB" sz="1200" dirty="0">
              <a:solidFill>
                <a:schemeClr val="tx1"/>
              </a:solidFill>
              <a:latin typeface="Calibri"/>
              <a:cs typeface="Calibri"/>
            </a:endParaRPr>
          </a:p>
        </p:txBody>
      </p:sp>
      <p:sp>
        <p:nvSpPr>
          <p:cNvPr id="77" name="Abgerundetes Rechteck 76"/>
          <p:cNvSpPr/>
          <p:nvPr/>
        </p:nvSpPr>
        <p:spPr>
          <a:xfrm>
            <a:off x="4103948" y="4472414"/>
            <a:ext cx="936104" cy="403592"/>
          </a:xfrm>
          <a:prstGeom prst="roundRect">
            <a:avLst/>
          </a:prstGeom>
          <a:solidFill>
            <a:srgbClr val="FBB409"/>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solidFill>
                  <a:schemeClr val="tx1"/>
                </a:solidFill>
                <a:latin typeface="Calibri"/>
                <a:cs typeface="Calibri"/>
              </a:rPr>
              <a:t>Run animation</a:t>
            </a:r>
            <a:endParaRPr lang="en-GB" sz="1200" b="1" dirty="0">
              <a:solidFill>
                <a:schemeClr val="tx1"/>
              </a:solidFill>
              <a:latin typeface="Calibri"/>
              <a:cs typeface="Calibri"/>
            </a:endParaRPr>
          </a:p>
        </p:txBody>
      </p:sp>
      <p:sp>
        <p:nvSpPr>
          <p:cNvPr id="74" name="Pfeil nach links 20">
            <a:hlinkClick r:id="" action="ppaction://hlinkshowjump?jump=nextslide"/>
          </p:cNvPr>
          <p:cNvSpPr/>
          <p:nvPr/>
        </p:nvSpPr>
        <p:spPr>
          <a:xfrm flipH="1">
            <a:off x="5220072"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Next</a:t>
            </a:r>
            <a:endParaRPr lang="en-GB" sz="1200" dirty="0">
              <a:solidFill>
                <a:schemeClr val="tx1"/>
              </a:solidFill>
              <a:latin typeface="Calibri"/>
              <a:cs typeface="Calibri"/>
            </a:endParaRPr>
          </a:p>
        </p:txBody>
      </p:sp>
    </p:spTree>
    <p:extLst>
      <p:ext uri="{BB962C8B-B14F-4D97-AF65-F5344CB8AC3E}">
        <p14:creationId xmlns:p14="http://schemas.microsoft.com/office/powerpoint/2010/main" val="127149799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bg/>
                                          </p:spTgt>
                                        </p:tgtEl>
                                        <p:attrNameLst>
                                          <p:attrName>style.visibility</p:attrName>
                                        </p:attrNameLst>
                                      </p:cBhvr>
                                      <p:to>
                                        <p:strVal val="visible"/>
                                      </p:to>
                                    </p:set>
                                    <p:animEffect transition="in" filter="fade">
                                      <p:cBhvr>
                                        <p:cTn id="7" dur="250"/>
                                        <p:tgtEl>
                                          <p:spTgt spid="19">
                                            <p:bg/>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250"/>
                                        <p:tgtEl>
                                          <p:spTgt spid="1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250"/>
                                        <p:tgtEl>
                                          <p:spTgt spid="19">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750"/>
                                  </p:stCondLst>
                                  <p:childTnLst>
                                    <p:set>
                                      <p:cBhvr>
                                        <p:cTn id="18" dur="1" fill="hold">
                                          <p:stCondLst>
                                            <p:cond delay="0"/>
                                          </p:stCondLst>
                                        </p:cTn>
                                        <p:tgtEl>
                                          <p:spTgt spid="20">
                                            <p:bg/>
                                          </p:spTgt>
                                        </p:tgtEl>
                                        <p:attrNameLst>
                                          <p:attrName>style.visibility</p:attrName>
                                        </p:attrNameLst>
                                      </p:cBhvr>
                                      <p:to>
                                        <p:strVal val="visible"/>
                                      </p:to>
                                    </p:set>
                                    <p:animEffect transition="in" filter="fade">
                                      <p:cBhvr>
                                        <p:cTn id="19" dur="250"/>
                                        <p:tgtEl>
                                          <p:spTgt spid="20">
                                            <p:bg/>
                                          </p:spTgt>
                                        </p:tgtEl>
                                      </p:cBhvr>
                                    </p:animEffec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250"/>
                                        <p:tgtEl>
                                          <p:spTgt spid="20">
                                            <p:txEl>
                                              <p:pRg st="0" end="0"/>
                                            </p:txEl>
                                          </p:spTgt>
                                        </p:tgtEl>
                                      </p:cBhvr>
                                    </p:animEffect>
                                  </p:childTnLst>
                                </p:cTn>
                              </p:par>
                            </p:childTnLst>
                          </p:cTn>
                        </p:par>
                        <p:par>
                          <p:cTn id="24" fill="hold">
                            <p:stCondLst>
                              <p:cond delay="3250"/>
                            </p:stCondLst>
                            <p:childTnLst>
                              <p:par>
                                <p:cTn id="25" presetID="10" presetClass="entr" presetSubtype="0" fill="hold" grpId="0" nodeType="afterEffect">
                                  <p:stCondLst>
                                    <p:cond delay="25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250"/>
                                        <p:tgtEl>
                                          <p:spTgt spid="20">
                                            <p:txEl>
                                              <p:pRg st="1" end="1"/>
                                            </p:txEl>
                                          </p:spTgt>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fade">
                                      <p:cBhvr>
                                        <p:cTn id="30" dur="250"/>
                                        <p:tgtEl>
                                          <p:spTgt spid="20">
                                            <p:txEl>
                                              <p:pRg st="2" end="2"/>
                                            </p:txEl>
                                          </p:spTgt>
                                        </p:tgtEl>
                                      </p:cBhvr>
                                    </p:animEffect>
                                  </p:childTnLst>
                                </p:cTn>
                              </p:par>
                            </p:childTnLst>
                          </p:cTn>
                        </p:par>
                        <p:par>
                          <p:cTn id="31" fill="hold">
                            <p:stCondLst>
                              <p:cond delay="3750"/>
                            </p:stCondLst>
                            <p:childTnLst>
                              <p:par>
                                <p:cTn id="32" presetID="10" presetClass="entr" presetSubtype="0" fill="hold" grpId="3"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7"/>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afterEffect">
                                  <p:stCondLst>
                                    <p:cond delay="0"/>
                                  </p:stCondLst>
                                  <p:childTnLst>
                                    <p:animEffect transition="out" filter="fade">
                                      <p:cBhvr>
                                        <p:cTn id="39" dur="500"/>
                                        <p:tgtEl>
                                          <p:spTgt spid="77"/>
                                        </p:tgtEl>
                                      </p:cBhvr>
                                    </p:animEffect>
                                    <p:set>
                                      <p:cBhvr>
                                        <p:cTn id="40" dur="1" fill="hold">
                                          <p:stCondLst>
                                            <p:cond delay="499"/>
                                          </p:stCondLst>
                                        </p:cTn>
                                        <p:tgtEl>
                                          <p:spTgt spid="77"/>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50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par>
                          <p:cTn id="68" fill="hold">
                            <p:stCondLst>
                              <p:cond delay="3000"/>
                            </p:stCondLst>
                            <p:childTnLst>
                              <p:par>
                                <p:cTn id="69" presetID="10" presetClass="entr" presetSubtype="0" fill="hold" nodeType="after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childTnLst>
                          </p:cTn>
                        </p:par>
                        <p:par>
                          <p:cTn id="72" fill="hold">
                            <p:stCondLst>
                              <p:cond delay="3500"/>
                            </p:stCondLst>
                            <p:childTnLst>
                              <p:par>
                                <p:cTn id="73" presetID="10" presetClass="entr" presetSubtype="0" fill="hold" nodeType="afterEffect">
                                  <p:stCondLst>
                                    <p:cond delay="50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par>
                          <p:cTn id="76" fill="hold">
                            <p:stCondLst>
                              <p:cond delay="4500"/>
                            </p:stCondLst>
                            <p:childTnLst>
                              <p:par>
                                <p:cTn id="77" presetID="0" presetClass="path" presetSubtype="0" accel="50000" decel="50000" fill="hold" nodeType="afterEffect">
                                  <p:stCondLst>
                                    <p:cond delay="0"/>
                                  </p:stCondLst>
                                  <p:childTnLst>
                                    <p:animMotion origin="layout" path="M 4.44444E-6 -1.41888E-7 L 0.00329 -0.40037 " pathEditMode="relative" rAng="0" ptsTypes="AA">
                                      <p:cBhvr>
                                        <p:cTn id="78" dur="1000" fill="hold"/>
                                        <p:tgtEl>
                                          <p:spTgt spid="39"/>
                                        </p:tgtEl>
                                        <p:attrNameLst>
                                          <p:attrName>ppt_x</p:attrName>
                                          <p:attrName>ppt_y</p:attrName>
                                        </p:attrNameLst>
                                      </p:cBhvr>
                                      <p:rCtr x="156" y="-20019"/>
                                    </p:animMotion>
                                  </p:childTnLst>
                                </p:cTn>
                              </p:par>
                            </p:childTnLst>
                          </p:cTn>
                        </p:par>
                        <p:par>
                          <p:cTn id="79" fill="hold">
                            <p:stCondLst>
                              <p:cond delay="5500"/>
                            </p:stCondLst>
                            <p:childTnLst>
                              <p:par>
                                <p:cTn id="80" presetID="10" presetClass="exit" presetSubtype="0" fill="hold" nodeType="afterEffect">
                                  <p:stCondLst>
                                    <p:cond delay="0"/>
                                  </p:stCondLst>
                                  <p:childTnLst>
                                    <p:animEffect transition="out" filter="fade">
                                      <p:cBhvr>
                                        <p:cTn id="81" dur="500"/>
                                        <p:tgtEl>
                                          <p:spTgt spid="39"/>
                                        </p:tgtEl>
                                      </p:cBhvr>
                                    </p:animEffect>
                                    <p:set>
                                      <p:cBhvr>
                                        <p:cTn id="82" dur="1" fill="hold">
                                          <p:stCondLst>
                                            <p:cond delay="499"/>
                                          </p:stCondLst>
                                        </p:cTn>
                                        <p:tgtEl>
                                          <p:spTgt spid="39"/>
                                        </p:tgtEl>
                                        <p:attrNameLst>
                                          <p:attrName>style.visibility</p:attrName>
                                        </p:attrNameLst>
                                      </p:cBhvr>
                                      <p:to>
                                        <p:strVal val="hidden"/>
                                      </p:to>
                                    </p:set>
                                  </p:childTnLst>
                                </p:cTn>
                              </p:par>
                            </p:childTnLst>
                          </p:cTn>
                        </p:par>
                        <p:par>
                          <p:cTn id="83" fill="hold">
                            <p:stCondLst>
                              <p:cond delay="6000"/>
                            </p:stCondLst>
                            <p:childTnLst>
                              <p:par>
                                <p:cTn id="84" presetID="10" presetClass="entr" presetSubtype="0"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par>
                          <p:cTn id="87" fill="hold">
                            <p:stCondLst>
                              <p:cond delay="6500"/>
                            </p:stCondLst>
                            <p:childTnLst>
                              <p:par>
                                <p:cTn id="88" presetID="0" presetClass="path" presetSubtype="0" accel="50000" decel="50000" fill="hold" nodeType="afterEffect">
                                  <p:stCondLst>
                                    <p:cond delay="0"/>
                                  </p:stCondLst>
                                  <p:childTnLst>
                                    <p:animMotion origin="layout" path="M -1.66667E-6 2.82542E-6 L -1.66667E-6 -0.39698 " pathEditMode="relative" rAng="0" ptsTypes="AA">
                                      <p:cBhvr>
                                        <p:cTn id="89" dur="1000" fill="hold"/>
                                        <p:tgtEl>
                                          <p:spTgt spid="26"/>
                                        </p:tgtEl>
                                        <p:attrNameLst>
                                          <p:attrName>ppt_x</p:attrName>
                                          <p:attrName>ppt_y</p:attrName>
                                        </p:attrNameLst>
                                      </p:cBhvr>
                                      <p:rCtr x="0" y="-19864"/>
                                    </p:animMotion>
                                  </p:childTnLst>
                                </p:cTn>
                              </p:par>
                            </p:childTnLst>
                          </p:cTn>
                        </p:par>
                        <p:par>
                          <p:cTn id="90" fill="hold">
                            <p:stCondLst>
                              <p:cond delay="7500"/>
                            </p:stCondLst>
                            <p:childTnLst>
                              <p:par>
                                <p:cTn id="91" presetID="10" presetClass="exit" presetSubtype="0" fill="hold" nodeType="after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par>
                          <p:cTn id="94" fill="hold">
                            <p:stCondLst>
                              <p:cond delay="8000"/>
                            </p:stCondLst>
                            <p:childTnLst>
                              <p:par>
                                <p:cTn id="95" presetID="10" presetClass="exit" presetSubtype="0" fill="hold" nodeType="afterEffect">
                                  <p:stCondLst>
                                    <p:cond delay="0"/>
                                  </p:stCondLst>
                                  <p:childTnLst>
                                    <p:animEffect transition="out" filter="fad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4"/>
                                        </p:tgtEl>
                                      </p:cBhvr>
                                    </p:animEffect>
                                    <p:set>
                                      <p:cBhvr>
                                        <p:cTn id="100" dur="1" fill="hold">
                                          <p:stCondLst>
                                            <p:cond delay="499"/>
                                          </p:stCondLst>
                                        </p:cTn>
                                        <p:tgtEl>
                                          <p:spTgt spid="2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fade">
                                      <p:cBhvr>
                                        <p:cTn id="106" dur="500"/>
                                        <p:tgtEl>
                                          <p:spTgt spid="22"/>
                                        </p:tgtEl>
                                      </p:cBhvr>
                                    </p:animEffect>
                                  </p:childTnLst>
                                </p:cTn>
                              </p:par>
                              <p:par>
                                <p:cTn id="107" presetID="0" presetClass="path" presetSubtype="0" accel="50000" decel="50000" fill="hold" nodeType="withEffect">
                                  <p:stCondLst>
                                    <p:cond delay="0"/>
                                  </p:stCondLst>
                                  <p:childTnLst>
                                    <p:animMotion origin="layout" path="M 3.33333E-6 -4.44444E-6 L 0.00208 0.11737 " pathEditMode="relative" rAng="0" ptsTypes="AA">
                                      <p:cBhvr>
                                        <p:cTn id="108" dur="1000" fill="hold"/>
                                        <p:tgtEl>
                                          <p:spTgt spid="57"/>
                                        </p:tgtEl>
                                        <p:attrNameLst>
                                          <p:attrName>ppt_x</p:attrName>
                                          <p:attrName>ppt_y</p:attrName>
                                        </p:attrNameLst>
                                      </p:cBhvr>
                                      <p:rCtr x="104" y="5856"/>
                                    </p:animMotion>
                                  </p:childTnLst>
                                </p:cTn>
                              </p:par>
                            </p:childTnLst>
                          </p:cTn>
                        </p:par>
                        <p:par>
                          <p:cTn id="109" fill="hold">
                            <p:stCondLst>
                              <p:cond delay="9000"/>
                            </p:stCondLst>
                            <p:childTnLst>
                              <p:par>
                                <p:cTn id="110" presetID="10" presetClass="entr" presetSubtype="0" fill="hold" nodeType="after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par>
                          <p:cTn id="113" fill="hold">
                            <p:stCondLst>
                              <p:cond delay="9500"/>
                            </p:stCondLst>
                            <p:childTnLst>
                              <p:par>
                                <p:cTn id="114" presetID="0" presetClass="path" presetSubtype="0" accel="50000" decel="50000" fill="hold" nodeType="afterEffect">
                                  <p:stCondLst>
                                    <p:cond delay="0"/>
                                  </p:stCondLst>
                                  <p:childTnLst>
                                    <p:animMotion origin="layout" path="M -1.66667E-6 2.69587E-6 L -1.66667E-6 -0.39297 " pathEditMode="relative" rAng="0" ptsTypes="AA">
                                      <p:cBhvr>
                                        <p:cTn id="115" dur="1000" fill="hold"/>
                                        <p:tgtEl>
                                          <p:spTgt spid="32"/>
                                        </p:tgtEl>
                                        <p:attrNameLst>
                                          <p:attrName>ppt_x</p:attrName>
                                          <p:attrName>ppt_y</p:attrName>
                                        </p:attrNameLst>
                                      </p:cBhvr>
                                      <p:rCtr x="0" y="-19648"/>
                                    </p:animMotion>
                                  </p:childTnLst>
                                </p:cTn>
                              </p:par>
                            </p:childTnLst>
                          </p:cTn>
                        </p:par>
                        <p:par>
                          <p:cTn id="116" fill="hold">
                            <p:stCondLst>
                              <p:cond delay="10500"/>
                            </p:stCondLst>
                            <p:childTnLst>
                              <p:par>
                                <p:cTn id="117" presetID="10" presetClass="exit" presetSubtype="0" fill="hold" nodeType="afterEffect">
                                  <p:stCondLst>
                                    <p:cond delay="0"/>
                                  </p:stCondLst>
                                  <p:childTnLst>
                                    <p:animEffect transition="out" filter="fade">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par>
                          <p:cTn id="120" fill="hold">
                            <p:stCondLst>
                              <p:cond delay="11000"/>
                            </p:stCondLst>
                            <p:childTnLst>
                              <p:par>
                                <p:cTn id="121" presetID="1" presetClass="entr" presetSubtype="0" fill="hold" grpId="0" nodeType="afterEffect">
                                  <p:stCondLst>
                                    <p:cond delay="0"/>
                                  </p:stCondLst>
                                  <p:childTnLst>
                                    <p:set>
                                      <p:cBhvr>
                                        <p:cTn id="122" dur="1" fill="hold">
                                          <p:stCondLst>
                                            <p:cond delay="0"/>
                                          </p:stCondLst>
                                        </p:cTn>
                                        <p:tgtEl>
                                          <p:spTgt spid="68"/>
                                        </p:tgtEl>
                                        <p:attrNameLst>
                                          <p:attrName>style.visibility</p:attrName>
                                        </p:attrNameLst>
                                      </p:cBhvr>
                                      <p:to>
                                        <p:strVal val="visible"/>
                                      </p:to>
                                    </p:set>
                                  </p:childTnLst>
                                </p:cTn>
                              </p:par>
                            </p:childTnLst>
                          </p:cTn>
                        </p:par>
                        <p:par>
                          <p:cTn id="123" fill="hold">
                            <p:stCondLst>
                              <p:cond delay="11000"/>
                            </p:stCondLst>
                            <p:childTnLst>
                              <p:par>
                                <p:cTn id="124" presetID="10" presetClass="entr" presetSubtype="0" fill="hold" grpId="2" nodeType="afterEffect">
                                  <p:stCondLst>
                                    <p:cond delay="0"/>
                                  </p:stCondLst>
                                  <p:childTnLst>
                                    <p:set>
                                      <p:cBhvr>
                                        <p:cTn id="125" dur="1" fill="hold">
                                          <p:stCondLst>
                                            <p:cond delay="0"/>
                                          </p:stCondLst>
                                        </p:cTn>
                                        <p:tgtEl>
                                          <p:spTgt spid="77"/>
                                        </p:tgtEl>
                                        <p:attrNameLst>
                                          <p:attrName>style.visibility</p:attrName>
                                        </p:attrNameLst>
                                      </p:cBhvr>
                                      <p:to>
                                        <p:strVal val="visible"/>
                                      </p:to>
                                    </p:set>
                                    <p:animEffect transition="in" filter="fade">
                                      <p:cBhvr>
                                        <p:cTn id="126" dur="500"/>
                                        <p:tgtEl>
                                          <p:spTgt spid="77"/>
                                        </p:tgtEl>
                                      </p:cBhvr>
                                    </p:animEffect>
                                  </p:childTnLst>
                                </p:cTn>
                              </p:par>
                            </p:childTnLst>
                          </p:cTn>
                        </p:par>
                      </p:childTnLst>
                    </p:cTn>
                  </p:par>
                </p:childTnLst>
              </p:cTn>
              <p:nextCondLst>
                <p:cond evt="onClick" delay="0">
                  <p:tgtEl>
                    <p:spTgt spid="77"/>
                  </p:tgtEl>
                </p:cond>
              </p:nextCondLst>
            </p:seq>
          </p:childTnLst>
        </p:cTn>
      </p:par>
    </p:tnLst>
    <p:bldLst>
      <p:bldP spid="19" grpId="0" build="p" animBg="1"/>
      <p:bldP spid="20" grpId="0" uiExpand="1" build="p" animBg="1"/>
      <p:bldP spid="21" grpId="0" animBg="1"/>
      <p:bldP spid="22" grpId="0" animBg="1"/>
      <p:bldP spid="24" grpId="0" animBg="1"/>
      <p:bldP spid="24" grpId="1" animBg="1"/>
      <p:bldP spid="68" grpId="0" animBg="1"/>
      <p:bldP spid="69" grpId="0"/>
      <p:bldP spid="70" grpId="0"/>
      <p:bldP spid="77" grpId="1" animBg="1"/>
      <p:bldP spid="77" grpId="2" animBg="1"/>
      <p:bldP spid="77"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blip>
          <a:srcRect/>
          <a:stretch>
            <a:fillRect/>
          </a:stretch>
        </a:blipFill>
        <a:effectLst/>
      </p:bgPr>
    </p:bg>
    <p:spTree>
      <p:nvGrpSpPr>
        <p:cNvPr id="1" name=""/>
        <p:cNvGrpSpPr/>
        <p:nvPr/>
      </p:nvGrpSpPr>
      <p:grpSpPr>
        <a:xfrm>
          <a:off x="0" y="0"/>
          <a:ext cx="0" cy="0"/>
          <a:chOff x="0" y="0"/>
          <a:chExt cx="0" cy="0"/>
        </a:xfrm>
      </p:grpSpPr>
      <p:sp>
        <p:nvSpPr>
          <p:cNvPr id="18" name="Textfeld 17"/>
          <p:cNvSpPr txBox="1"/>
          <p:nvPr/>
        </p:nvSpPr>
        <p:spPr>
          <a:xfrm>
            <a:off x="323528" y="23014"/>
            <a:ext cx="5006499" cy="892552"/>
          </a:xfrm>
          <a:prstGeom prst="rect">
            <a:avLst/>
          </a:prstGeom>
          <a:noFill/>
        </p:spPr>
        <p:txBody>
          <a:bodyPr wrap="none" rtlCol="0">
            <a:spAutoFit/>
          </a:bodyPr>
          <a:lstStyle/>
          <a:p>
            <a:r>
              <a:rPr lang="en-US" sz="3200" b="1" dirty="0">
                <a:solidFill>
                  <a:srgbClr val="66CB00"/>
                </a:solidFill>
                <a:latin typeface="Calibri" panose="020F0502020204030204" pitchFamily="34" charset="0"/>
                <a:cs typeface="Calibri"/>
              </a:rPr>
              <a:t>How</a:t>
            </a:r>
            <a:br>
              <a:rPr lang="en-US" sz="3200" b="1" dirty="0">
                <a:solidFill>
                  <a:srgbClr val="66CB00"/>
                </a:solidFill>
                <a:latin typeface="Calibri" panose="020F0502020204030204" pitchFamily="34" charset="0"/>
                <a:cs typeface="Calibri"/>
              </a:rPr>
            </a:br>
            <a:r>
              <a:rPr lang="en-US" sz="2000" b="1" dirty="0">
                <a:solidFill>
                  <a:srgbClr val="66CB00"/>
                </a:solidFill>
                <a:latin typeface="Calibri" panose="020F0502020204030204" pitchFamily="34" charset="0"/>
                <a:cs typeface="Calibri"/>
              </a:rPr>
              <a:t>Making high resolution in situ measurements</a:t>
            </a:r>
            <a:endParaRPr lang="en-GB" sz="2000" b="1" dirty="0">
              <a:solidFill>
                <a:srgbClr val="66CB00"/>
              </a:solidFill>
              <a:latin typeface="Calibri" panose="020F0502020204030204" pitchFamily="34" charset="0"/>
              <a:cs typeface="Calibri"/>
            </a:endParaRPr>
          </a:p>
        </p:txBody>
      </p:sp>
      <p:sp>
        <p:nvSpPr>
          <p:cNvPr id="21" name="Abgerundetes Rechteck 20"/>
          <p:cNvSpPr/>
          <p:nvPr/>
        </p:nvSpPr>
        <p:spPr>
          <a:xfrm>
            <a:off x="4103948" y="4472414"/>
            <a:ext cx="936104" cy="403592"/>
          </a:xfrm>
          <a:prstGeom prst="roundRect">
            <a:avLst/>
          </a:prstGeom>
          <a:solidFill>
            <a:srgbClr val="FBB409"/>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solidFill>
                  <a:schemeClr val="tx1"/>
                </a:solidFill>
                <a:latin typeface="Calibri"/>
                <a:cs typeface="Calibri"/>
              </a:rPr>
              <a:t>Run animation</a:t>
            </a:r>
            <a:endParaRPr lang="en-GB" sz="1200" b="1" dirty="0">
              <a:solidFill>
                <a:schemeClr val="tx1"/>
              </a:solidFill>
              <a:latin typeface="Calibri"/>
              <a:cs typeface="Calibri"/>
            </a:endParaRPr>
          </a:p>
        </p:txBody>
      </p:sp>
      <p:grpSp>
        <p:nvGrpSpPr>
          <p:cNvPr id="22" name="Group 72"/>
          <p:cNvGrpSpPr/>
          <p:nvPr/>
        </p:nvGrpSpPr>
        <p:grpSpPr>
          <a:xfrm rot="60000">
            <a:off x="5537480" y="-3769667"/>
            <a:ext cx="2304256" cy="4905547"/>
            <a:chOff x="785930" y="-35095282"/>
            <a:chExt cx="7579225" cy="39244362"/>
          </a:xfrm>
        </p:grpSpPr>
        <p:grpSp>
          <p:nvGrpSpPr>
            <p:cNvPr id="23" name="Group 73"/>
            <p:cNvGrpSpPr/>
            <p:nvPr/>
          </p:nvGrpSpPr>
          <p:grpSpPr>
            <a:xfrm>
              <a:off x="785930" y="-35095282"/>
              <a:ext cx="7579225" cy="39244362"/>
              <a:chOff x="785930" y="-35095282"/>
              <a:chExt cx="7579225" cy="39244362"/>
            </a:xfrm>
          </p:grpSpPr>
          <p:cxnSp>
            <p:nvCxnSpPr>
              <p:cNvPr id="25" name="Straight Connector 76"/>
              <p:cNvCxnSpPr/>
              <p:nvPr/>
            </p:nvCxnSpPr>
            <p:spPr>
              <a:xfrm>
                <a:off x="4414239" y="-35095282"/>
                <a:ext cx="161304" cy="3665207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6" name="Group 77"/>
              <p:cNvGrpSpPr/>
              <p:nvPr/>
            </p:nvGrpSpPr>
            <p:grpSpPr>
              <a:xfrm>
                <a:off x="785930" y="1484784"/>
                <a:ext cx="7579225" cy="2664296"/>
                <a:chOff x="785930" y="1484784"/>
                <a:chExt cx="7579225" cy="2664296"/>
              </a:xfrm>
            </p:grpSpPr>
            <p:cxnSp>
              <p:nvCxnSpPr>
                <p:cNvPr id="27" name="Straight Connector 78"/>
                <p:cNvCxnSpPr>
                  <a:stCxn id="29" idx="0"/>
                </p:cNvCxnSpPr>
                <p:nvPr/>
              </p:nvCxnSpPr>
              <p:spPr>
                <a:xfrm flipV="1">
                  <a:off x="2226092" y="1556790"/>
                  <a:ext cx="2349450" cy="151216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79"/>
                <p:cNvCxnSpPr/>
                <p:nvPr/>
              </p:nvCxnSpPr>
              <p:spPr>
                <a:xfrm flipH="1" flipV="1">
                  <a:off x="4499992" y="1484784"/>
                  <a:ext cx="2448272" cy="165618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80"/>
                <p:cNvSpPr/>
                <p:nvPr/>
              </p:nvSpPr>
              <p:spPr>
                <a:xfrm>
                  <a:off x="785930" y="3068959"/>
                  <a:ext cx="2880322" cy="1080001"/>
                </a:xfrm>
                <a:prstGeom prst="rect">
                  <a:avLst/>
                </a:prstGeom>
                <a:gradFill flip="none" rotWithShape="1">
                  <a:gsLst>
                    <a:gs pos="0">
                      <a:schemeClr val="tx1"/>
                    </a:gs>
                    <a:gs pos="100000">
                      <a:schemeClr val="tx1"/>
                    </a:gs>
                    <a:gs pos="50000">
                      <a:schemeClr val="bg1"/>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30" name="Rectangle 81"/>
                <p:cNvSpPr/>
                <p:nvPr/>
              </p:nvSpPr>
              <p:spPr>
                <a:xfrm>
                  <a:off x="5364088" y="3068960"/>
                  <a:ext cx="2880320" cy="1080120"/>
                </a:xfrm>
                <a:prstGeom prst="rect">
                  <a:avLst/>
                </a:prstGeom>
                <a:gradFill flip="none" rotWithShape="1">
                  <a:gsLst>
                    <a:gs pos="0">
                      <a:schemeClr val="tx1"/>
                    </a:gs>
                    <a:gs pos="100000">
                      <a:schemeClr val="tx1"/>
                    </a:gs>
                    <a:gs pos="50000">
                      <a:schemeClr val="bg1"/>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31" name="Picture 82" descr="led-lamp-red-on.png"/>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rot="16200000" flipH="1">
                  <a:off x="7971049" y="3342320"/>
                  <a:ext cx="235417" cy="552794"/>
                </a:xfrm>
                <a:prstGeom prst="rect">
                  <a:avLst/>
                </a:prstGeom>
              </p:spPr>
            </p:pic>
            <p:sp>
              <p:nvSpPr>
                <p:cNvPr id="32" name="Chord 83"/>
                <p:cNvSpPr/>
                <p:nvPr/>
              </p:nvSpPr>
              <p:spPr>
                <a:xfrm flipH="1">
                  <a:off x="5220072" y="3068960"/>
                  <a:ext cx="288032" cy="1080120"/>
                </a:xfrm>
                <a:prstGeom prst="chord">
                  <a:avLst>
                    <a:gd name="adj1" fmla="val 5303030"/>
                    <a:gd name="adj2" fmla="val 16200000"/>
                  </a:avLst>
                </a:prstGeom>
                <a:gradFill>
                  <a:gsLst>
                    <a:gs pos="0">
                      <a:schemeClr val="tx1"/>
                    </a:gs>
                    <a:gs pos="50000">
                      <a:srgbClr val="9FD0FF"/>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33" name="Chord 84"/>
                <p:cNvSpPr/>
                <p:nvPr/>
              </p:nvSpPr>
              <p:spPr>
                <a:xfrm>
                  <a:off x="3576959" y="3068953"/>
                  <a:ext cx="288031" cy="1080121"/>
                </a:xfrm>
                <a:prstGeom prst="chord">
                  <a:avLst>
                    <a:gd name="adj1" fmla="val 5303030"/>
                    <a:gd name="adj2" fmla="val 16200000"/>
                  </a:avLst>
                </a:prstGeom>
                <a:gradFill>
                  <a:gsLst>
                    <a:gs pos="0">
                      <a:schemeClr val="tx1"/>
                    </a:gs>
                    <a:gs pos="50000">
                      <a:srgbClr val="9FD0FF"/>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34" name="Trapezoid 33"/>
                <p:cNvSpPr/>
                <p:nvPr/>
              </p:nvSpPr>
              <p:spPr>
                <a:xfrm rot="5400000" flipH="1">
                  <a:off x="6192180" y="2312876"/>
                  <a:ext cx="936104" cy="2592288"/>
                </a:xfrm>
                <a:prstGeom prst="trapezoid">
                  <a:avLst>
                    <a:gd name="adj" fmla="val 42462"/>
                  </a:avLst>
                </a:prstGeom>
                <a:solidFill>
                  <a:srgbClr val="F0312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35" name="Rectangle 86"/>
                <p:cNvSpPr/>
                <p:nvPr/>
              </p:nvSpPr>
              <p:spPr>
                <a:xfrm>
                  <a:off x="3628143" y="3140965"/>
                  <a:ext cx="1735950" cy="936103"/>
                </a:xfrm>
                <a:prstGeom prst="rect">
                  <a:avLst/>
                </a:prstGeom>
                <a:solidFill>
                  <a:srgbClr val="F0312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36" name="Picture 87" descr="gm1_kit.jpg"/>
                <p:cNvPicPr>
                  <a:picLocks noChangeAspect="1"/>
                </p:cNvPicPr>
                <p:nvPr/>
              </p:nvPicPr>
              <p:blipFill>
                <a:blip r:embed="rId4" cstate="screen">
                  <a:extLst>
                    <a:ext uri="{BEBA8EAE-BF5A-486C-A8C5-ECC9F3942E4B}">
                      <a14:imgProps xmlns:a14="http://schemas.microsoft.com/office/drawing/2010/main">
                        <a14:imgLayer r:embed="rId5">
                          <a14:imgEffect>
                            <a14:backgroundRemoval t="6888" b="92866" l="5818" r="96091">
                              <a14:foregroundMark x1="77727" y1="83149" x2="77727" y2="83149"/>
                              <a14:foregroundMark x1="75182" y1="86101" x2="75182" y2="86101"/>
                              <a14:foregroundMark x1="92545" y1="57196" x2="92545" y2="57196"/>
                              <a14:foregroundMark x1="90000" y1="37269" x2="90000" y2="37269"/>
                              <a14:foregroundMark x1="92545" y1="46494" x2="92545" y2="46494"/>
                              <a14:foregroundMark x1="93182" y1="50923" x2="93182" y2="50923"/>
                              <a14:foregroundMark x1="91455" y1="62116" x2="91455" y2="62116"/>
                              <a14:foregroundMark x1="88545" y1="71464" x2="88545" y2="71464"/>
                              <a14:foregroundMark x1="86000" y1="76261" x2="86000" y2="76261"/>
                              <a14:backgroundMark x1="53182" y1="87085" x2="53182" y2="87085"/>
                              <a14:backgroundMark x1="51000" y1="82165" x2="51000" y2="82165"/>
                            </a14:backgroundRemoval>
                          </a14:imgEffect>
                        </a14:imgLayer>
                      </a14:imgProps>
                    </a:ext>
                    <a:ext uri="{28A0092B-C50C-407E-A947-70E740481C1C}">
                      <a14:useLocalDpi xmlns:a14="http://schemas.microsoft.com/office/drawing/2010/main"/>
                    </a:ext>
                  </a:extLst>
                </a:blip>
                <a:stretch>
                  <a:fillRect/>
                </a:stretch>
              </p:blipFill>
              <p:spPr>
                <a:xfrm>
                  <a:off x="785930" y="3191491"/>
                  <a:ext cx="1003244" cy="741565"/>
                </a:xfrm>
                <a:prstGeom prst="rect">
                  <a:avLst/>
                </a:prstGeom>
              </p:spPr>
            </p:pic>
          </p:grpSp>
        </p:grpSp>
        <p:sp>
          <p:nvSpPr>
            <p:cNvPr id="24" name="Trapezoid 23"/>
            <p:cNvSpPr/>
            <p:nvPr/>
          </p:nvSpPr>
          <p:spPr>
            <a:xfrm rot="5400000" flipH="1" flipV="1">
              <a:off x="2273396" y="2600896"/>
              <a:ext cx="936102" cy="2016225"/>
            </a:xfrm>
            <a:prstGeom prst="trapezoid">
              <a:avLst>
                <a:gd name="adj" fmla="val 40162"/>
              </a:avLst>
            </a:prstGeom>
            <a:solidFill>
              <a:srgbClr val="F0312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grpSp>
      <p:pic>
        <p:nvPicPr>
          <p:cNvPr id="37" name="Content Placeholder 70" descr="Water.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65472" y="748833"/>
            <a:ext cx="2376264" cy="3618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7580" y="982861"/>
            <a:ext cx="411976" cy="202735"/>
          </a:xfrm>
          <a:prstGeom prst="rect">
            <a:avLst/>
          </a:prstGeom>
        </p:spPr>
      </p:pic>
      <p:pic>
        <p:nvPicPr>
          <p:cNvPr id="39"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7580" y="1144879"/>
            <a:ext cx="411976" cy="202735"/>
          </a:xfrm>
          <a:prstGeom prst="rect">
            <a:avLst/>
          </a:prstGeom>
        </p:spPr>
      </p:pic>
      <p:pic>
        <p:nvPicPr>
          <p:cNvPr id="40"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7580" y="1306897"/>
            <a:ext cx="411976" cy="202735"/>
          </a:xfrm>
          <a:prstGeom prst="rect">
            <a:avLst/>
          </a:prstGeom>
        </p:spPr>
      </p:pic>
      <p:pic>
        <p:nvPicPr>
          <p:cNvPr id="41"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7580" y="1468915"/>
            <a:ext cx="411976" cy="202735"/>
          </a:xfrm>
          <a:prstGeom prst="rect">
            <a:avLst/>
          </a:prstGeom>
        </p:spPr>
      </p:pic>
      <p:pic>
        <p:nvPicPr>
          <p:cNvPr id="42"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37580" y="1630933"/>
            <a:ext cx="411976" cy="202735"/>
          </a:xfrm>
          <a:prstGeom prst="rect">
            <a:avLst/>
          </a:prstGeom>
        </p:spPr>
      </p:pic>
      <p:pic>
        <p:nvPicPr>
          <p:cNvPr id="43"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37580" y="1738945"/>
            <a:ext cx="411976" cy="202735"/>
          </a:xfrm>
          <a:prstGeom prst="rect">
            <a:avLst/>
          </a:prstGeom>
        </p:spPr>
      </p:pic>
      <p:pic>
        <p:nvPicPr>
          <p:cNvPr id="44"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37580" y="1900963"/>
            <a:ext cx="411976" cy="202735"/>
          </a:xfrm>
          <a:prstGeom prst="rect">
            <a:avLst/>
          </a:prstGeom>
        </p:spPr>
      </p:pic>
      <p:pic>
        <p:nvPicPr>
          <p:cNvPr id="45"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37580" y="2062981"/>
            <a:ext cx="411976" cy="202735"/>
          </a:xfrm>
          <a:prstGeom prst="rect">
            <a:avLst/>
          </a:prstGeom>
        </p:spPr>
      </p:pic>
      <p:pic>
        <p:nvPicPr>
          <p:cNvPr id="46"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37580" y="2224999"/>
            <a:ext cx="411976" cy="202735"/>
          </a:xfrm>
          <a:prstGeom prst="rect">
            <a:avLst/>
          </a:prstGeom>
        </p:spPr>
      </p:pic>
      <p:pic>
        <p:nvPicPr>
          <p:cNvPr id="47"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37580" y="2387017"/>
            <a:ext cx="411976" cy="202735"/>
          </a:xfrm>
          <a:prstGeom prst="rect">
            <a:avLst/>
          </a:prstGeom>
        </p:spPr>
      </p:pic>
      <p:pic>
        <p:nvPicPr>
          <p:cNvPr id="48"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37580" y="2549035"/>
            <a:ext cx="411976" cy="202735"/>
          </a:xfrm>
          <a:prstGeom prst="rect">
            <a:avLst/>
          </a:prstGeom>
        </p:spPr>
      </p:pic>
      <p:pic>
        <p:nvPicPr>
          <p:cNvPr id="49"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37580" y="2711053"/>
            <a:ext cx="411976" cy="202735"/>
          </a:xfrm>
          <a:prstGeom prst="rect">
            <a:avLst/>
          </a:prstGeom>
        </p:spPr>
      </p:pic>
      <p:pic>
        <p:nvPicPr>
          <p:cNvPr id="50"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37580" y="2872900"/>
            <a:ext cx="411976" cy="202735"/>
          </a:xfrm>
          <a:prstGeom prst="rect">
            <a:avLst/>
          </a:prstGeom>
        </p:spPr>
      </p:pic>
      <p:pic>
        <p:nvPicPr>
          <p:cNvPr id="51"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37580" y="3035089"/>
            <a:ext cx="411976" cy="202735"/>
          </a:xfrm>
          <a:prstGeom prst="rect">
            <a:avLst/>
          </a:prstGeom>
        </p:spPr>
      </p:pic>
      <p:pic>
        <p:nvPicPr>
          <p:cNvPr id="52"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37580" y="3197107"/>
            <a:ext cx="411976" cy="202735"/>
          </a:xfrm>
          <a:prstGeom prst="rect">
            <a:avLst/>
          </a:prstGeom>
        </p:spPr>
      </p:pic>
      <p:pic>
        <p:nvPicPr>
          <p:cNvPr id="53" name="Picture 2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37580" y="3358954"/>
            <a:ext cx="411976" cy="202735"/>
          </a:xfrm>
          <a:prstGeom prst="rect">
            <a:avLst/>
          </a:prstGeom>
        </p:spPr>
      </p:pic>
      <p:pic>
        <p:nvPicPr>
          <p:cNvPr id="54" name="Picture 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37580" y="3521142"/>
            <a:ext cx="411976" cy="202735"/>
          </a:xfrm>
          <a:prstGeom prst="rect">
            <a:avLst/>
          </a:prstGeom>
        </p:spPr>
      </p:pic>
      <p:pic>
        <p:nvPicPr>
          <p:cNvPr id="55" name="Picture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37580" y="3683161"/>
            <a:ext cx="411976" cy="202735"/>
          </a:xfrm>
          <a:prstGeom prst="rect">
            <a:avLst/>
          </a:prstGeom>
        </p:spPr>
      </p:pic>
      <p:pic>
        <p:nvPicPr>
          <p:cNvPr id="56" name="Picture 2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37580" y="3845179"/>
            <a:ext cx="411976" cy="202735"/>
          </a:xfrm>
          <a:prstGeom prst="rect">
            <a:avLst/>
          </a:prstGeom>
        </p:spPr>
      </p:pic>
      <p:pic>
        <p:nvPicPr>
          <p:cNvPr id="57" name="Picture 2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437580" y="4007197"/>
            <a:ext cx="411976" cy="202735"/>
          </a:xfrm>
          <a:prstGeom prst="rect">
            <a:avLst/>
          </a:prstGeom>
        </p:spPr>
      </p:pic>
      <p:pic>
        <p:nvPicPr>
          <p:cNvPr id="58" name="Picture 2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437580" y="4169215"/>
            <a:ext cx="411976" cy="202735"/>
          </a:xfrm>
          <a:prstGeom prst="rect">
            <a:avLst/>
          </a:prstGeom>
        </p:spPr>
      </p:pic>
      <p:pic>
        <p:nvPicPr>
          <p:cNvPr id="59" name="Content Placeholder 3" descr="20170126_152316.jpg"/>
          <p:cNvPicPr>
            <a:picLocks noGrp="1" noChangeAspect="1"/>
          </p:cNvPicPr>
          <p:nvPr>
            <p:ph idx="4294967295"/>
          </p:nvPr>
        </p:nvPicPr>
        <p:blipFill rotWithShape="1">
          <a:blip r:embed="rId28" cstate="screen">
            <a:extLst>
              <a:ext uri="{28A0092B-C50C-407E-A947-70E740481C1C}">
                <a14:useLocalDpi xmlns:a14="http://schemas.microsoft.com/office/drawing/2010/main"/>
              </a:ext>
            </a:extLst>
          </a:blip>
          <a:srcRect t="-119"/>
          <a:stretch/>
        </p:blipFill>
        <p:spPr>
          <a:xfrm>
            <a:off x="827584" y="2859782"/>
            <a:ext cx="3392488" cy="1182687"/>
          </a:xfrm>
          <a:prstGeom prst="rect">
            <a:avLst/>
          </a:prstGeom>
        </p:spPr>
      </p:pic>
      <p:sp>
        <p:nvSpPr>
          <p:cNvPr id="60" name="Textfeld 59"/>
          <p:cNvSpPr txBox="1"/>
          <p:nvPr/>
        </p:nvSpPr>
        <p:spPr>
          <a:xfrm>
            <a:off x="251520" y="1131590"/>
            <a:ext cx="4320480" cy="1200329"/>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r>
              <a:rPr lang="en-US" b="1" dirty="0">
                <a:solidFill>
                  <a:srgbClr val="FFC000"/>
                </a:solidFill>
                <a:latin typeface="Calibri"/>
                <a:cs typeface="Calibri"/>
              </a:rPr>
              <a:t>The Mine Deep Plankton Imager:</a:t>
            </a:r>
          </a:p>
          <a:p>
            <a:r>
              <a:rPr lang="en-US" dirty="0">
                <a:solidFill>
                  <a:srgbClr val="FFC000"/>
                </a:solidFill>
                <a:latin typeface="Calibri"/>
                <a:cs typeface="Calibri"/>
              </a:rPr>
              <a:t>We use a Mini Deep Plankton Imager to image the depth profile as it’s being lowered </a:t>
            </a:r>
            <a:r>
              <a:rPr lang="en-US" sz="1200" dirty="0">
                <a:solidFill>
                  <a:srgbClr val="FF0000"/>
                </a:solidFill>
                <a:latin typeface="Calibri"/>
                <a:cs typeface="Calibri"/>
              </a:rPr>
              <a:t>(see animation) </a:t>
            </a:r>
          </a:p>
        </p:txBody>
      </p:sp>
      <p:sp>
        <p:nvSpPr>
          <p:cNvPr id="62" name="Pfeil nach links 71">
            <a:hlinkClick r:id="" action="ppaction://hlinkshowjump?jump=previousslide"/>
          </p:cNvPr>
          <p:cNvSpPr/>
          <p:nvPr/>
        </p:nvSpPr>
        <p:spPr>
          <a:xfrm>
            <a:off x="2915816"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Previous</a:t>
            </a:r>
            <a:endParaRPr lang="en-GB" sz="1200" dirty="0">
              <a:solidFill>
                <a:schemeClr val="tx1"/>
              </a:solidFill>
              <a:latin typeface="Calibri"/>
              <a:cs typeface="Calibri"/>
            </a:endParaRPr>
          </a:p>
        </p:txBody>
      </p:sp>
      <p:sp>
        <p:nvSpPr>
          <p:cNvPr id="63" name="Pfeil nach links 20">
            <a:hlinkClick r:id="" action="ppaction://hlinkshowjump?jump=nextslide"/>
          </p:cNvPr>
          <p:cNvSpPr/>
          <p:nvPr/>
        </p:nvSpPr>
        <p:spPr>
          <a:xfrm flipH="1">
            <a:off x="5220072"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Next</a:t>
            </a:r>
            <a:endParaRPr lang="en-GB" sz="1200" dirty="0">
              <a:solidFill>
                <a:schemeClr val="tx1"/>
              </a:solidFill>
              <a:latin typeface="Calibri"/>
              <a:cs typeface="Calibri"/>
            </a:endParaRPr>
          </a:p>
        </p:txBody>
      </p:sp>
      <p:grpSp>
        <p:nvGrpSpPr>
          <p:cNvPr id="65" name="Gruppieren 13"/>
          <p:cNvGrpSpPr/>
          <p:nvPr/>
        </p:nvGrpSpPr>
        <p:grpSpPr>
          <a:xfrm>
            <a:off x="8316416" y="98301"/>
            <a:ext cx="792088" cy="673249"/>
            <a:chOff x="4788024" y="4155926"/>
            <a:chExt cx="792088" cy="673249"/>
          </a:xfrm>
        </p:grpSpPr>
        <p:sp>
          <p:nvSpPr>
            <p:cNvPr id="66" name="Flussdiagramm: Verbindungsstelle 14">
              <a:hlinkClick r:id="rId29" action="ppaction://hlinksldjump"/>
            </p:cNvPr>
            <p:cNvSpPr/>
            <p:nvPr/>
          </p:nvSpPr>
          <p:spPr>
            <a:xfrm>
              <a:off x="4860032" y="4155926"/>
              <a:ext cx="648072" cy="67324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67" name="Multiplizieren 15">
              <a:hlinkClick r:id="rId29" action="ppaction://hlinksldjump"/>
            </p:cNvPr>
            <p:cNvSpPr/>
            <p:nvPr/>
          </p:nvSpPr>
          <p:spPr>
            <a:xfrm>
              <a:off x="4788024" y="4155926"/>
              <a:ext cx="792088" cy="648072"/>
            </a:xfrm>
            <a:prstGeom prst="mathMultiply">
              <a:avLst>
                <a:gd name="adj1" fmla="val 119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grpSp>
    </p:spTree>
    <p:extLst>
      <p:ext uri="{BB962C8B-B14F-4D97-AF65-F5344CB8AC3E}">
        <p14:creationId xmlns:p14="http://schemas.microsoft.com/office/powerpoint/2010/main" val="144696026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0">
                                            <p:bg/>
                                          </p:spTgt>
                                        </p:tgtEl>
                                        <p:attrNameLst>
                                          <p:attrName>style.visibility</p:attrName>
                                        </p:attrNameLst>
                                      </p:cBhvr>
                                      <p:to>
                                        <p:strVal val="visible"/>
                                      </p:to>
                                    </p:set>
                                    <p:animEffect transition="in" filter="fade">
                                      <p:cBhvr>
                                        <p:cTn id="7" dur="250"/>
                                        <p:tgtEl>
                                          <p:spTgt spid="60">
                                            <p:bg/>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0">
                                            <p:txEl>
                                              <p:pRg st="0" end="0"/>
                                            </p:txEl>
                                          </p:spTgt>
                                        </p:tgtEl>
                                        <p:attrNameLst>
                                          <p:attrName>style.visibility</p:attrName>
                                        </p:attrNameLst>
                                      </p:cBhvr>
                                      <p:to>
                                        <p:strVal val="visible"/>
                                      </p:to>
                                    </p:set>
                                    <p:animEffect transition="in" filter="fade">
                                      <p:cBhvr>
                                        <p:cTn id="11" dur="500"/>
                                        <p:tgtEl>
                                          <p:spTgt spid="60">
                                            <p:txEl>
                                              <p:pRg st="0" end="0"/>
                                            </p:txEl>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60">
                                            <p:txEl>
                                              <p:pRg st="1" end="1"/>
                                            </p:txEl>
                                          </p:spTgt>
                                        </p:tgtEl>
                                        <p:attrNameLst>
                                          <p:attrName>style.visibility</p:attrName>
                                        </p:attrNameLst>
                                      </p:cBhvr>
                                      <p:to>
                                        <p:strVal val="visible"/>
                                      </p:to>
                                    </p:set>
                                    <p:animEffect transition="in" filter="fade">
                                      <p:cBhvr>
                                        <p:cTn id="14" dur="500"/>
                                        <p:tgtEl>
                                          <p:spTgt spid="60">
                                            <p:txEl>
                                              <p:pRg st="1" end="1"/>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100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1.30661E-6 3.02749E-6 L 1.30661E-6 0.60889 " pathEditMode="fixed" rAng="0" ptsTypes="AA">
                                      <p:cBhvr>
                                        <p:cTn id="32" dur="5000" fill="hold"/>
                                        <p:tgtEl>
                                          <p:spTgt spid="22"/>
                                        </p:tgtEl>
                                        <p:attrNameLst>
                                          <p:attrName>ppt_x</p:attrName>
                                          <p:attrName>ppt_y</p:attrName>
                                        </p:attrNameLst>
                                      </p:cBhvr>
                                      <p:rCtr x="0" y="30460"/>
                                    </p:animMotion>
                                  </p:childTnLst>
                                </p:cTn>
                              </p:par>
                              <p:par>
                                <p:cTn id="33" presetID="1" presetClass="entr" presetSubtype="0" fill="hold" nodeType="withEffect">
                                  <p:stCondLst>
                                    <p:cond delay="10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100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120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140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160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170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190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200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220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230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240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250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260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280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290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300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nodeType="withEffect">
                                  <p:stCondLst>
                                    <p:cond delay="320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330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nodeType="withEffect">
                                  <p:stCondLst>
                                    <p:cond delay="350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370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4600"/>
                                  </p:stCondLst>
                                  <p:childTnLst>
                                    <p:set>
                                      <p:cBhvr>
                                        <p:cTn id="74" dur="1" fill="hold">
                                          <p:stCondLst>
                                            <p:cond delay="0"/>
                                          </p:stCondLst>
                                        </p:cTn>
                                        <p:tgtEl>
                                          <p:spTgt spid="58"/>
                                        </p:tgtEl>
                                        <p:attrNameLst>
                                          <p:attrName>style.visibility</p:attrName>
                                        </p:attrNameLst>
                                      </p:cBhvr>
                                      <p:to>
                                        <p:strVal val="visible"/>
                                      </p:to>
                                    </p:set>
                                  </p:childTnLst>
                                </p:cTn>
                              </p:par>
                            </p:childTnLst>
                          </p:cTn>
                        </p:par>
                        <p:par>
                          <p:cTn id="75" fill="hold">
                            <p:stCondLst>
                              <p:cond delay="5500"/>
                            </p:stCondLst>
                            <p:childTnLst>
                              <p:par>
                                <p:cTn id="76" presetID="10" presetClass="exit" presetSubtype="0" fill="hold" nodeType="afterEffect">
                                  <p:stCondLst>
                                    <p:cond delay="0"/>
                                  </p:stCondLst>
                                  <p:childTnLst>
                                    <p:animEffect transition="out" filter="fade">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P spid="6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65000"/>
          </a:blip>
          <a:srcRect/>
          <a:stretch>
            <a:fillRect/>
          </a:stretch>
        </a:blipFill>
        <a:effectLst/>
      </p:bgPr>
    </p:bg>
    <p:spTree>
      <p:nvGrpSpPr>
        <p:cNvPr id="1" name=""/>
        <p:cNvGrpSpPr/>
        <p:nvPr/>
      </p:nvGrpSpPr>
      <p:grpSpPr>
        <a:xfrm>
          <a:off x="0" y="0"/>
          <a:ext cx="0" cy="0"/>
          <a:chOff x="0" y="0"/>
          <a:chExt cx="0" cy="0"/>
        </a:xfrm>
      </p:grpSpPr>
      <p:sp>
        <p:nvSpPr>
          <p:cNvPr id="18" name="Textfeld 17"/>
          <p:cNvSpPr txBox="1"/>
          <p:nvPr/>
        </p:nvSpPr>
        <p:spPr>
          <a:xfrm>
            <a:off x="323528" y="23014"/>
            <a:ext cx="4493538" cy="892552"/>
          </a:xfrm>
          <a:prstGeom prst="rect">
            <a:avLst/>
          </a:prstGeom>
          <a:noFill/>
        </p:spPr>
        <p:txBody>
          <a:bodyPr wrap="none" rtlCol="0">
            <a:spAutoFit/>
          </a:bodyPr>
          <a:lstStyle/>
          <a:p>
            <a:r>
              <a:rPr lang="en-US" sz="3200" b="1" dirty="0">
                <a:solidFill>
                  <a:srgbClr val="66CB00"/>
                </a:solidFill>
                <a:latin typeface="Calibri" panose="020F0502020204030204" pitchFamily="34" charset="0"/>
                <a:cs typeface="Calibri"/>
              </a:rPr>
              <a:t>Processing</a:t>
            </a:r>
            <a:br>
              <a:rPr lang="en-US" sz="3200" b="1" dirty="0">
                <a:solidFill>
                  <a:srgbClr val="66CB00"/>
                </a:solidFill>
                <a:latin typeface="Calibri" panose="020F0502020204030204" pitchFamily="34" charset="0"/>
                <a:cs typeface="Calibri"/>
              </a:rPr>
            </a:br>
            <a:r>
              <a:rPr lang="en-US" sz="2000" b="1" dirty="0">
                <a:solidFill>
                  <a:srgbClr val="66CB00"/>
                </a:solidFill>
                <a:latin typeface="Calibri" panose="020F0502020204030204" pitchFamily="34" charset="0"/>
                <a:cs typeface="Calibri"/>
              </a:rPr>
              <a:t>Image to numbers and objects to classes</a:t>
            </a:r>
            <a:endParaRPr lang="en-GB" sz="2000" b="1" dirty="0">
              <a:solidFill>
                <a:srgbClr val="66CB00"/>
              </a:solidFill>
              <a:latin typeface="Calibri" panose="020F0502020204030204" pitchFamily="34" charset="0"/>
              <a:cs typeface="Calibri"/>
            </a:endParaRPr>
          </a:p>
        </p:txBody>
      </p:sp>
      <p:sp>
        <p:nvSpPr>
          <p:cNvPr id="22" name="Textfeld 59"/>
          <p:cNvSpPr txBox="1"/>
          <p:nvPr/>
        </p:nvSpPr>
        <p:spPr>
          <a:xfrm>
            <a:off x="251520" y="1131590"/>
            <a:ext cx="4399982" cy="2585323"/>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r>
              <a:rPr lang="en-US" b="1" dirty="0">
                <a:solidFill>
                  <a:srgbClr val="FFC000"/>
                </a:solidFill>
                <a:latin typeface="Calibri"/>
                <a:cs typeface="Calibri"/>
              </a:rPr>
              <a:t>Each image goes through a processing “pipeline”. </a:t>
            </a:r>
            <a:r>
              <a:rPr lang="en-US" sz="1200" dirty="0">
                <a:solidFill>
                  <a:srgbClr val="FF0000"/>
                </a:solidFill>
                <a:latin typeface="Calibri"/>
                <a:cs typeface="Calibri"/>
              </a:rPr>
              <a:t>(start animation) </a:t>
            </a:r>
            <a:endParaRPr lang="en-US" b="1" dirty="0">
              <a:solidFill>
                <a:srgbClr val="FFC000"/>
              </a:solidFill>
              <a:latin typeface="Calibri"/>
              <a:cs typeface="Calibri"/>
            </a:endParaRPr>
          </a:p>
          <a:p>
            <a:pPr marL="342900" indent="-342900">
              <a:buFont typeface="+mj-lt"/>
              <a:buAutoNum type="arabicPeriod"/>
            </a:pPr>
            <a:r>
              <a:rPr lang="en-US" dirty="0">
                <a:solidFill>
                  <a:srgbClr val="FFC000"/>
                </a:solidFill>
                <a:latin typeface="Calibri"/>
                <a:cs typeface="Calibri"/>
              </a:rPr>
              <a:t>First we have the RAW images</a:t>
            </a:r>
          </a:p>
          <a:p>
            <a:pPr marL="342900" indent="-342900">
              <a:buFont typeface="+mj-lt"/>
              <a:buAutoNum type="arabicPeriod"/>
            </a:pPr>
            <a:r>
              <a:rPr lang="en-US" dirty="0">
                <a:solidFill>
                  <a:srgbClr val="FFC000"/>
                </a:solidFill>
                <a:latin typeface="Calibri"/>
                <a:cs typeface="Calibri"/>
              </a:rPr>
              <a:t>We increase objects to background contrast using flat-fielding</a:t>
            </a:r>
          </a:p>
          <a:p>
            <a:pPr marL="342900" indent="-342900">
              <a:buFont typeface="+mj-lt"/>
              <a:buAutoNum type="arabicPeriod"/>
            </a:pPr>
            <a:r>
              <a:rPr lang="en-US" dirty="0">
                <a:solidFill>
                  <a:srgbClr val="FFC000"/>
                </a:solidFill>
                <a:latin typeface="Calibri"/>
                <a:cs typeface="Calibri"/>
              </a:rPr>
              <a:t>Detect objects within our set “region of interest” </a:t>
            </a:r>
            <a:r>
              <a:rPr lang="en-US" sz="1400" dirty="0">
                <a:solidFill>
                  <a:srgbClr val="FFC000"/>
                </a:solidFill>
                <a:latin typeface="Calibri"/>
                <a:cs typeface="Calibri"/>
              </a:rPr>
              <a:t>(size, pixel intensity, etc.)</a:t>
            </a:r>
            <a:r>
              <a:rPr lang="en-US" dirty="0">
                <a:solidFill>
                  <a:srgbClr val="FFC000"/>
                </a:solidFill>
                <a:latin typeface="Calibri"/>
                <a:cs typeface="Calibri"/>
              </a:rPr>
              <a:t> </a:t>
            </a:r>
          </a:p>
          <a:p>
            <a:pPr marL="342900" indent="-342900">
              <a:buFont typeface="+mj-lt"/>
              <a:buAutoNum type="arabicPeriod"/>
            </a:pPr>
            <a:r>
              <a:rPr lang="en-US" dirty="0">
                <a:solidFill>
                  <a:srgbClr val="FFC000"/>
                </a:solidFill>
                <a:latin typeface="Calibri"/>
                <a:cs typeface="Calibri"/>
              </a:rPr>
              <a:t>Classify the detected objects using a convolutional neural network</a:t>
            </a:r>
          </a:p>
        </p:txBody>
      </p:sp>
      <p:pic>
        <p:nvPicPr>
          <p:cNvPr id="26" name="RA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04448" y="843558"/>
            <a:ext cx="3600000" cy="3600000"/>
          </a:xfrm>
          <a:prstGeom prst="rect">
            <a:avLst/>
          </a:prstGeom>
        </p:spPr>
      </p:pic>
      <p:pic>
        <p:nvPicPr>
          <p:cNvPr id="28" name="FF.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004248" y="843558"/>
            <a:ext cx="3600000" cy="3600000"/>
          </a:xfrm>
          <a:prstGeom prst="rect">
            <a:avLst/>
          </a:prstGeom>
        </p:spPr>
      </p:pic>
      <p:pic>
        <p:nvPicPr>
          <p:cNvPr id="29" name="FF_Object.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004248" y="843558"/>
            <a:ext cx="3600000" cy="3600000"/>
          </a:xfrm>
          <a:prstGeom prst="rect">
            <a:avLst/>
          </a:prstGeom>
        </p:spPr>
      </p:pic>
      <p:pic>
        <p:nvPicPr>
          <p:cNvPr id="34" name="Picture 33" descr="Screen Shot 2018-02-23 at 11.31.00.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0032" y="699542"/>
            <a:ext cx="1763989" cy="1763989"/>
          </a:xfrm>
          <a:prstGeom prst="rect">
            <a:avLst/>
          </a:prstGeom>
        </p:spPr>
      </p:pic>
      <p:pic>
        <p:nvPicPr>
          <p:cNvPr id="35" name="Picture 34" descr="Screen Shot 2018-02-23 at 11.31.22.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76256" y="699542"/>
            <a:ext cx="1763989" cy="1763989"/>
          </a:xfrm>
          <a:prstGeom prst="rect">
            <a:avLst/>
          </a:prstGeom>
        </p:spPr>
      </p:pic>
      <p:pic>
        <p:nvPicPr>
          <p:cNvPr id="36" name="Picture 35" descr="Screen Shot 2018-02-23 at 11.31.40.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60032" y="2787774"/>
            <a:ext cx="1763989" cy="1763989"/>
          </a:xfrm>
          <a:prstGeom prst="rect">
            <a:avLst/>
          </a:prstGeom>
        </p:spPr>
      </p:pic>
      <p:pic>
        <p:nvPicPr>
          <p:cNvPr id="37" name="Picture 36" descr="Screen Shot 2018-02-23 at 11.32.09.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76256" y="2787774"/>
            <a:ext cx="1763989" cy="1763989"/>
          </a:xfrm>
          <a:prstGeom prst="rect">
            <a:avLst/>
          </a:prstGeom>
        </p:spPr>
      </p:pic>
      <p:sp>
        <p:nvSpPr>
          <p:cNvPr id="38" name="Title 26"/>
          <p:cNvSpPr>
            <a:spLocks noGrp="1"/>
          </p:cNvSpPr>
          <p:nvPr>
            <p:ph type="title" idx="4294967295"/>
          </p:nvPr>
        </p:nvSpPr>
        <p:spPr>
          <a:xfrm>
            <a:off x="4355976" y="339725"/>
            <a:ext cx="2881312" cy="360363"/>
          </a:xfrm>
        </p:spPr>
        <p:txBody>
          <a:bodyPr/>
          <a:lstStyle/>
          <a:p>
            <a:pPr algn="ctr"/>
            <a:r>
              <a:rPr lang="en-US" sz="1800" dirty="0" err="1"/>
              <a:t>Cladocera</a:t>
            </a:r>
            <a:endParaRPr lang="en-US" sz="1800" dirty="0"/>
          </a:p>
        </p:txBody>
      </p:sp>
      <p:sp>
        <p:nvSpPr>
          <p:cNvPr id="39" name="Title 26"/>
          <p:cNvSpPr txBox="1">
            <a:spLocks/>
          </p:cNvSpPr>
          <p:nvPr/>
        </p:nvSpPr>
        <p:spPr bwMode="auto">
          <a:xfrm>
            <a:off x="6300192" y="339502"/>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215AAD"/>
                </a:solidFill>
                <a:latin typeface="Calibri" pitchFamily="34" charset="0"/>
                <a:ea typeface="Arial" pitchFamily="-102" charset="0"/>
                <a:cs typeface="+mj-cs"/>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ctr"/>
            <a:r>
              <a:rPr lang="en-US" sz="1800" dirty="0">
                <a:solidFill>
                  <a:srgbClr val="66CB00"/>
                </a:solidFill>
              </a:rPr>
              <a:t>Copepod</a:t>
            </a:r>
          </a:p>
        </p:txBody>
      </p:sp>
      <p:sp>
        <p:nvSpPr>
          <p:cNvPr id="40" name="Title 26"/>
          <p:cNvSpPr txBox="1">
            <a:spLocks/>
          </p:cNvSpPr>
          <p:nvPr/>
        </p:nvSpPr>
        <p:spPr bwMode="auto">
          <a:xfrm>
            <a:off x="4211960" y="2427734"/>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215AAD"/>
                </a:solidFill>
                <a:latin typeface="Calibri" pitchFamily="34" charset="0"/>
                <a:ea typeface="Arial" pitchFamily="-102" charset="0"/>
                <a:cs typeface="+mj-cs"/>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ctr"/>
            <a:r>
              <a:rPr lang="en-US" sz="1800" dirty="0">
                <a:solidFill>
                  <a:srgbClr val="66CB00"/>
                </a:solidFill>
              </a:rPr>
              <a:t>Rotifer</a:t>
            </a:r>
          </a:p>
        </p:txBody>
      </p:sp>
      <p:sp>
        <p:nvSpPr>
          <p:cNvPr id="41" name="Title 26"/>
          <p:cNvSpPr txBox="1">
            <a:spLocks/>
          </p:cNvSpPr>
          <p:nvPr/>
        </p:nvSpPr>
        <p:spPr bwMode="auto">
          <a:xfrm>
            <a:off x="6263680" y="2427734"/>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215AAD"/>
                </a:solidFill>
                <a:latin typeface="Calibri" pitchFamily="34" charset="0"/>
                <a:ea typeface="Arial" pitchFamily="-102" charset="0"/>
                <a:cs typeface="+mj-cs"/>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ctr"/>
            <a:r>
              <a:rPr lang="en-US" sz="1800" dirty="0">
                <a:solidFill>
                  <a:srgbClr val="66CB00"/>
                </a:solidFill>
              </a:rPr>
              <a:t>Other</a:t>
            </a:r>
          </a:p>
        </p:txBody>
      </p:sp>
      <p:grpSp>
        <p:nvGrpSpPr>
          <p:cNvPr id="3" name="Gruppieren 2"/>
          <p:cNvGrpSpPr/>
          <p:nvPr/>
        </p:nvGrpSpPr>
        <p:grpSpPr>
          <a:xfrm>
            <a:off x="5407074" y="1995688"/>
            <a:ext cx="2465100" cy="1214186"/>
            <a:chOff x="5690472" y="1717604"/>
            <a:chExt cx="2337912" cy="1214186"/>
          </a:xfrm>
        </p:grpSpPr>
        <p:sp>
          <p:nvSpPr>
            <p:cNvPr id="21" name="Abgerundetes Rechteck 20"/>
            <p:cNvSpPr/>
            <p:nvPr/>
          </p:nvSpPr>
          <p:spPr>
            <a:xfrm>
              <a:off x="5690472" y="1717604"/>
              <a:ext cx="2337912" cy="1214186"/>
            </a:xfrm>
            <a:prstGeom prst="roundRect">
              <a:avLst/>
            </a:prstGeom>
            <a:solidFill>
              <a:srgbClr val="FFC000"/>
            </a:solidFill>
            <a:ln/>
          </p:spPr>
          <p:style>
            <a:lnRef idx="0">
              <a:schemeClr val="accent3"/>
            </a:lnRef>
            <a:fillRef idx="3">
              <a:schemeClr val="accent3"/>
            </a:fillRef>
            <a:effectRef idx="3">
              <a:schemeClr val="accent3"/>
            </a:effectRef>
            <a:fontRef idx="minor">
              <a:schemeClr val="lt1"/>
            </a:fontRef>
          </p:style>
          <p:txBody>
            <a:bodyPr rtlCol="0" anchor="t"/>
            <a:lstStyle/>
            <a:p>
              <a:pPr marL="900113"/>
              <a:r>
                <a:rPr lang="en-US" sz="1200" b="1" dirty="0">
                  <a:solidFill>
                    <a:schemeClr val="tx1"/>
                  </a:solidFill>
                  <a:latin typeface="Calibri"/>
                  <a:cs typeface="Calibri"/>
                </a:rPr>
                <a:t>Start animation</a:t>
              </a:r>
            </a:p>
            <a:p>
              <a:pPr algn="ctr"/>
              <a:endParaRPr lang="en-US" sz="1200" dirty="0">
                <a:solidFill>
                  <a:schemeClr val="tx1"/>
                </a:solidFill>
                <a:latin typeface="Calibri"/>
                <a:cs typeface="Calibri"/>
              </a:endParaRPr>
            </a:p>
            <a:p>
              <a:pPr marL="900113"/>
              <a:r>
                <a:rPr lang="en-US" sz="1200" dirty="0">
                  <a:solidFill>
                    <a:schemeClr val="tx1"/>
                  </a:solidFill>
                  <a:latin typeface="Calibri"/>
                  <a:cs typeface="Calibri"/>
                </a:rPr>
                <a:t>This video might cause migraines or motion sickness</a:t>
              </a:r>
              <a:endParaRPr lang="en-GB" sz="1200" dirty="0">
                <a:solidFill>
                  <a:schemeClr val="tx1"/>
                </a:solidFill>
                <a:latin typeface="Calibri"/>
                <a:cs typeface="Calibri"/>
              </a:endParaRPr>
            </a:p>
          </p:txBody>
        </p:sp>
        <p:pic>
          <p:nvPicPr>
            <p:cNvPr id="2" name="Grafik 1"/>
            <p:cNvPicPr>
              <a:picLocks noChangeAspect="1"/>
            </p:cNvPicPr>
            <p:nvPr/>
          </p:nvPicPr>
          <p:blipFill>
            <a:blip r:embed="rId16">
              <a:duotone>
                <a:prstClr val="black"/>
                <a:srgbClr val="FF0000">
                  <a:tint val="45000"/>
                  <a:satMod val="400000"/>
                </a:srgbClr>
              </a:duotone>
              <a:extLst>
                <a:ext uri="{BEBA8EAE-BF5A-486C-A8C5-ECC9F3942E4B}">
                  <a14:imgProps xmlns:a14="http://schemas.microsoft.com/office/drawing/2010/main">
                    <a14:imgLayer r:embed="rId17">
                      <a14:imgEffect>
                        <a14:backgroundRemoval t="9639" b="89960" l="0" r="100000"/>
                      </a14:imgEffect>
                    </a14:imgLayer>
                  </a14:imgProps>
                </a:ext>
                <a:ext uri="{28A0092B-C50C-407E-A947-70E740481C1C}">
                  <a14:useLocalDpi xmlns:a14="http://schemas.microsoft.com/office/drawing/2010/main" val="0"/>
                </a:ext>
              </a:extLst>
            </a:blip>
            <a:stretch>
              <a:fillRect/>
            </a:stretch>
          </p:blipFill>
          <p:spPr>
            <a:xfrm>
              <a:off x="5796136" y="1762682"/>
              <a:ext cx="890017" cy="1097100"/>
            </a:xfrm>
            <a:prstGeom prst="rect">
              <a:avLst/>
            </a:prstGeom>
          </p:spPr>
        </p:pic>
      </p:grpSp>
      <p:grpSp>
        <p:nvGrpSpPr>
          <p:cNvPr id="44" name="Gruppieren 13"/>
          <p:cNvGrpSpPr/>
          <p:nvPr/>
        </p:nvGrpSpPr>
        <p:grpSpPr>
          <a:xfrm>
            <a:off x="8316416" y="98301"/>
            <a:ext cx="792088" cy="673249"/>
            <a:chOff x="4788024" y="4155926"/>
            <a:chExt cx="792088" cy="673249"/>
          </a:xfrm>
        </p:grpSpPr>
        <p:sp>
          <p:nvSpPr>
            <p:cNvPr id="45" name="Flussdiagramm: Verbindungsstelle 14">
              <a:hlinkClick r:id="rId18" action="ppaction://hlinksldjump"/>
            </p:cNvPr>
            <p:cNvSpPr/>
            <p:nvPr/>
          </p:nvSpPr>
          <p:spPr>
            <a:xfrm>
              <a:off x="4860032" y="4155926"/>
              <a:ext cx="648072" cy="67324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46" name="Multiplizieren 15">
              <a:hlinkClick r:id="rId18" action="ppaction://hlinksldjump"/>
            </p:cNvPr>
            <p:cNvSpPr/>
            <p:nvPr/>
          </p:nvSpPr>
          <p:spPr>
            <a:xfrm>
              <a:off x="4788024" y="4155926"/>
              <a:ext cx="792088" cy="648072"/>
            </a:xfrm>
            <a:prstGeom prst="mathMultiply">
              <a:avLst>
                <a:gd name="adj1" fmla="val 119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grpSp>
      <p:sp>
        <p:nvSpPr>
          <p:cNvPr id="47" name="Pfeil nach links 71">
            <a:hlinkClick r:id="" action="ppaction://hlinkshowjump?jump=previousslide"/>
          </p:cNvPr>
          <p:cNvSpPr/>
          <p:nvPr/>
        </p:nvSpPr>
        <p:spPr>
          <a:xfrm>
            <a:off x="2915816"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Previous</a:t>
            </a:r>
            <a:endParaRPr lang="en-GB" sz="1200" dirty="0">
              <a:solidFill>
                <a:schemeClr val="tx1"/>
              </a:solidFill>
              <a:latin typeface="Calibri"/>
              <a:cs typeface="Calibri"/>
            </a:endParaRPr>
          </a:p>
        </p:txBody>
      </p:sp>
      <p:sp>
        <p:nvSpPr>
          <p:cNvPr id="48" name="Pfeil nach links 20">
            <a:hlinkClick r:id="" action="ppaction://hlinkshowjump?jump=nextslide"/>
          </p:cNvPr>
          <p:cNvSpPr/>
          <p:nvPr/>
        </p:nvSpPr>
        <p:spPr>
          <a:xfrm flipH="1">
            <a:off x="5220072"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Next</a:t>
            </a:r>
            <a:endParaRPr lang="en-GB" sz="1200" dirty="0">
              <a:solidFill>
                <a:schemeClr val="tx1"/>
              </a:solidFill>
              <a:latin typeface="Calibri"/>
              <a:cs typeface="Calibri"/>
            </a:endParaRPr>
          </a:p>
        </p:txBody>
      </p:sp>
    </p:spTree>
    <p:extLst>
      <p:ext uri="{BB962C8B-B14F-4D97-AF65-F5344CB8AC3E}">
        <p14:creationId xmlns:p14="http://schemas.microsoft.com/office/powerpoint/2010/main" val="3798051767"/>
      </p:ext>
    </p:extLst>
  </p:cSld>
  <p:clrMapOvr>
    <a:masterClrMapping/>
  </p:clrMapOvr>
  <p:transition spd="slow" advClick="0"/>
  <p:timing>
    <p:tnLst>
      <p:par>
        <p:cTn id="1" dur="indefinite" restart="never" nodeType="tmRoot">
          <p:childTnLst>
            <p:video>
              <p:cMediaNode vol="80000">
                <p:cTn id="2" fill="hold" display="0">
                  <p:stCondLst>
                    <p:cond delay="indefinite"/>
                  </p:stCondLst>
                </p:cTn>
                <p:tgtEl>
                  <p:spTgt spid="26"/>
                </p:tgtEl>
              </p:cMediaNode>
            </p:video>
            <p:video>
              <p:cMediaNode vol="80000">
                <p:cTn id="3" fill="hold" display="0">
                  <p:stCondLst>
                    <p:cond delay="indefinite"/>
                  </p:stCondLst>
                </p:cTn>
                <p:tgtEl>
                  <p:spTgt spid="28"/>
                </p:tgtEl>
              </p:cMediaNode>
            </p:video>
            <p:video>
              <p:cMediaNode vol="80000">
                <p:cTn id="4" fill="hold" display="0">
                  <p:stCondLst>
                    <p:cond delay="indefinite"/>
                  </p:stCondLst>
                </p:cTn>
                <p:tgtEl>
                  <p:spTgt spid="29"/>
                </p:tgtEl>
              </p:cMediaNode>
            </p:video>
            <p:seq concurrent="1" nextAc="seek">
              <p:cTn id="5" restart="whenNotActive" fill="hold" evtFilter="cancelBubble" nodeType="interactiveSeq">
                <p:stCondLst>
                  <p:cond evt="onClick" delay="0">
                    <p:tgtEl>
                      <p:spTgt spid="3"/>
                    </p:tgtEl>
                  </p:cond>
                </p:stCondLst>
                <p:endSync evt="end" delay="0">
                  <p:rtn val="all"/>
                </p:endSync>
                <p:childTnLst>
                  <p:par>
                    <p:cTn id="6" fill="hold">
                      <p:stCondLst>
                        <p:cond delay="0"/>
                      </p:stCondLst>
                      <p:childTnLst>
                        <p:par>
                          <p:cTn id="7" fill="hold">
                            <p:stCondLst>
                              <p:cond delay="0"/>
                            </p:stCondLst>
                            <p:childTnLst>
                              <p:par>
                                <p:cTn id="8" presetID="1" presetClass="exit" presetSubtype="0" fill="hold"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 presetClass="mediacall" presetSubtype="0" fill="hold" nodeType="withEffect">
                                  <p:stCondLst>
                                    <p:cond delay="0"/>
                                  </p:stCondLst>
                                  <p:childTnLst>
                                    <p:cmd type="call" cmd="playFrom(0.0)">
                                      <p:cBhvr>
                                        <p:cTn id="17" dur="5998" fill="hold"/>
                                        <p:tgtEl>
                                          <p:spTgt spid="26"/>
                                        </p:tgtEl>
                                      </p:cBhvr>
                                    </p:cmd>
                                  </p:childTnLst>
                                </p:cTn>
                              </p:par>
                              <p:par>
                                <p:cTn id="18" presetID="10" presetClass="entr" presetSubtype="0" fill="hold" nodeType="withEffect">
                                  <p:stCondLst>
                                    <p:cond delay="400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fade">
                                      <p:cBhvr>
                                        <p:cTn id="20" dur="500"/>
                                        <p:tgtEl>
                                          <p:spTgt spid="22">
                                            <p:txEl>
                                              <p:pRg st="2" end="2"/>
                                            </p:txEl>
                                          </p:spTgt>
                                        </p:tgtEl>
                                      </p:cBhvr>
                                    </p:animEffect>
                                  </p:childTnLst>
                                </p:cTn>
                              </p:par>
                              <p:par>
                                <p:cTn id="21" presetID="10" presetClass="entr" presetSubtype="0" fill="hold" nodeType="withEffect">
                                  <p:stCondLst>
                                    <p:cond delay="50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par>
                                <p:cTn id="24" presetID="1" presetClass="mediacall" presetSubtype="0" fill="hold" nodeType="withEffect">
                                  <p:stCondLst>
                                    <p:cond delay="5000"/>
                                  </p:stCondLst>
                                  <p:childTnLst>
                                    <p:cmd type="call" cmd="playFrom(0.0)">
                                      <p:cBhvr>
                                        <p:cTn id="25" dur="5428" fill="hold"/>
                                        <p:tgtEl>
                                          <p:spTgt spid="28"/>
                                        </p:tgtEl>
                                      </p:cBhvr>
                                    </p:cmd>
                                  </p:childTnLst>
                                </p:cTn>
                              </p:par>
                              <p:par>
                                <p:cTn id="26" presetID="10" presetClass="exit" presetSubtype="0" fill="hold" nodeType="withEffect">
                                  <p:stCondLst>
                                    <p:cond delay="6000"/>
                                  </p:stCondLst>
                                  <p:childTnLst>
                                    <p:animEffect transition="out" filter="fade">
                                      <p:cBhvr>
                                        <p:cTn id="27" dur="1000"/>
                                        <p:tgtEl>
                                          <p:spTgt spid="26"/>
                                        </p:tgtEl>
                                      </p:cBhvr>
                                    </p:animEffect>
                                    <p:set>
                                      <p:cBhvr>
                                        <p:cTn id="28" dur="1" fill="hold">
                                          <p:stCondLst>
                                            <p:cond delay="999"/>
                                          </p:stCondLst>
                                        </p:cTn>
                                        <p:tgtEl>
                                          <p:spTgt spid="26"/>
                                        </p:tgtEl>
                                        <p:attrNameLst>
                                          <p:attrName>style.visibility</p:attrName>
                                        </p:attrNameLst>
                                      </p:cBhvr>
                                      <p:to>
                                        <p:strVal val="hidden"/>
                                      </p:to>
                                    </p:set>
                                    <p:cmd type="call" cmd="stop">
                                      <p:cBhvr>
                                        <p:cTn id="29" dur="1">
                                          <p:stCondLst>
                                            <p:cond delay="999"/>
                                          </p:stCondLst>
                                        </p:cTn>
                                        <p:tgtEl>
                                          <p:spTgt spid="26"/>
                                        </p:tgtEl>
                                      </p:cBhvr>
                                    </p:cmd>
                                  </p:childTnLst>
                                </p:cTn>
                              </p:par>
                              <p:par>
                                <p:cTn id="30" presetID="10" presetClass="entr" presetSubtype="0" fill="hold" nodeType="withEffect">
                                  <p:stCondLst>
                                    <p:cond delay="9000"/>
                                  </p:stCondLst>
                                  <p:childTnLst>
                                    <p:set>
                                      <p:cBhvr>
                                        <p:cTn id="31" dur="1" fill="hold">
                                          <p:stCondLst>
                                            <p:cond delay="0"/>
                                          </p:stCondLst>
                                        </p:cTn>
                                        <p:tgtEl>
                                          <p:spTgt spid="22">
                                            <p:txEl>
                                              <p:pRg st="3" end="3"/>
                                            </p:txEl>
                                          </p:spTgt>
                                        </p:tgtEl>
                                        <p:attrNameLst>
                                          <p:attrName>style.visibility</p:attrName>
                                        </p:attrNameLst>
                                      </p:cBhvr>
                                      <p:to>
                                        <p:strVal val="visible"/>
                                      </p:to>
                                    </p:set>
                                    <p:animEffect transition="in" filter="fade">
                                      <p:cBhvr>
                                        <p:cTn id="32" dur="500"/>
                                        <p:tgtEl>
                                          <p:spTgt spid="22">
                                            <p:txEl>
                                              <p:pRg st="3" end="3"/>
                                            </p:txEl>
                                          </p:spTgt>
                                        </p:tgtEl>
                                      </p:cBhvr>
                                    </p:animEffect>
                                  </p:childTnLst>
                                </p:cTn>
                              </p:par>
                              <p:par>
                                <p:cTn id="33" presetID="10" presetClass="entr" presetSubtype="0" fill="hold" nodeType="withEffect">
                                  <p:stCondLst>
                                    <p:cond delay="100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childTnLst>
                                </p:cTn>
                              </p:par>
                              <p:par>
                                <p:cTn id="36" presetID="1" presetClass="mediacall" presetSubtype="0" fill="hold" nodeType="withEffect">
                                  <p:stCondLst>
                                    <p:cond delay="10000"/>
                                  </p:stCondLst>
                                  <p:childTnLst>
                                    <p:cmd type="call" cmd="playFrom(0.0)">
                                      <p:cBhvr>
                                        <p:cTn id="37" dur="5713" fill="hold"/>
                                        <p:tgtEl>
                                          <p:spTgt spid="29"/>
                                        </p:tgtEl>
                                      </p:cBhvr>
                                    </p:cmd>
                                  </p:childTnLst>
                                </p:cTn>
                              </p:par>
                              <p:par>
                                <p:cTn id="38" presetID="10" presetClass="entr" presetSubtype="0" fill="hold" nodeType="withEffect">
                                  <p:stCondLst>
                                    <p:cond delay="1500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fade">
                                      <p:cBhvr>
                                        <p:cTn id="40" dur="500"/>
                                        <p:tgtEl>
                                          <p:spTgt spid="22">
                                            <p:txEl>
                                              <p:pRg st="4" end="4"/>
                                            </p:txEl>
                                          </p:spTgt>
                                        </p:tgtEl>
                                      </p:cBhvr>
                                    </p:animEffect>
                                  </p:childTnLst>
                                </p:cTn>
                              </p:par>
                            </p:childTnLst>
                          </p:cTn>
                        </p:par>
                        <p:par>
                          <p:cTn id="41" fill="hold">
                            <p:stCondLst>
                              <p:cond delay="15714"/>
                            </p:stCondLst>
                            <p:childTnLst>
                              <p:par>
                                <p:cTn id="42" presetID="10" presetClass="exit" presetSubtype="0" fill="hold" nodeType="after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md type="call" cmd="stop">
                                      <p:cBhvr>
                                        <p:cTn id="45" dur="1">
                                          <p:stCondLst>
                                            <p:cond delay="499"/>
                                          </p:stCondLst>
                                        </p:cTn>
                                        <p:tgtEl>
                                          <p:spTgt spid="28"/>
                                        </p:tgtEl>
                                      </p:cBhvr>
                                    </p:cmd>
                                  </p:childTnLst>
                                </p:cTn>
                              </p:par>
                              <p:par>
                                <p:cTn id="46" presetID="10" presetClass="exit" presetSubtype="0" fill="hold" nodeType="with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md type="call" cmd="stop">
                                      <p:cBhvr>
                                        <p:cTn id="49" dur="1">
                                          <p:stCondLst>
                                            <p:cond delay="499"/>
                                          </p:stCondLst>
                                        </p:cTn>
                                        <p:tgtEl>
                                          <p:spTgt spid="29"/>
                                        </p:tgtEl>
                                      </p:cBhvr>
                                    </p:cmd>
                                  </p:childTnLst>
                                </p:cTn>
                              </p:par>
                            </p:childTnLst>
                          </p:cTn>
                        </p:par>
                        <p:par>
                          <p:cTn id="50" fill="hold">
                            <p:stCondLst>
                              <p:cond delay="16214"/>
                            </p:stCondLst>
                            <p:childTnLst>
                              <p:par>
                                <p:cTn id="51" presetID="1" presetClass="entr" presetSubtype="0"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10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10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20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nodeType="withEffect">
                                  <p:stCondLst>
                                    <p:cond delay="20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30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nodeType="withEffect">
                                  <p:stCondLst>
                                    <p:cond delay="300"/>
                                  </p:stCondLst>
                                  <p:childTnLst>
                                    <p:set>
                                      <p:cBhvr>
                                        <p:cTn id="66" dur="1" fill="hold">
                                          <p:stCondLst>
                                            <p:cond delay="0"/>
                                          </p:stCondLst>
                                        </p:cTn>
                                        <p:tgtEl>
                                          <p:spTgt spid="37"/>
                                        </p:tgtEl>
                                        <p:attrNameLst>
                                          <p:attrName>style.visibility</p:attrName>
                                        </p:attrNameLst>
                                      </p:cBhvr>
                                      <p:to>
                                        <p:strVal val="visible"/>
                                      </p:to>
                                    </p:set>
                                  </p:childTnLst>
                                </p:cTn>
                              </p:par>
                            </p:childTnLst>
                          </p:cTn>
                        </p:par>
                        <p:par>
                          <p:cTn id="67" fill="hold">
                            <p:stCondLst>
                              <p:cond delay="16514"/>
                            </p:stCondLst>
                            <p:childTnLst>
                              <p:par>
                                <p:cTn id="68" presetID="1" presetClass="entr" presetSubtype="0" fill="hold" nodeType="afterEffect">
                                  <p:stCondLst>
                                    <p:cond delay="2000"/>
                                  </p:stCondLst>
                                  <p:childTnLst>
                                    <p:set>
                                      <p:cBhvr>
                                        <p:cTn id="69"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6">
            <a:alphaModFix amt="65000"/>
          </a:blip>
          <a:stretch>
            <a:fillRect/>
          </a:stretch>
        </a:blipFill>
        <a:effectLst/>
      </p:bgPr>
    </p:bg>
    <p:spTree>
      <p:nvGrpSpPr>
        <p:cNvPr id="1" name=""/>
        <p:cNvGrpSpPr/>
        <p:nvPr/>
      </p:nvGrpSpPr>
      <p:grpSpPr>
        <a:xfrm>
          <a:off x="0" y="0"/>
          <a:ext cx="0" cy="0"/>
          <a:chOff x="0" y="0"/>
          <a:chExt cx="0" cy="0"/>
        </a:xfrm>
      </p:grpSpPr>
      <p:sp>
        <p:nvSpPr>
          <p:cNvPr id="18" name="Textfeld 17"/>
          <p:cNvSpPr txBox="1"/>
          <p:nvPr/>
        </p:nvSpPr>
        <p:spPr>
          <a:xfrm>
            <a:off x="323528" y="51470"/>
            <a:ext cx="3908392" cy="919195"/>
          </a:xfrm>
          <a:prstGeom prst="rect">
            <a:avLst/>
          </a:prstGeom>
          <a:noFill/>
        </p:spPr>
        <p:txBody>
          <a:bodyPr wrap="none" rtlCol="0">
            <a:spAutoFit/>
          </a:bodyPr>
          <a:lstStyle/>
          <a:p>
            <a:r>
              <a:rPr lang="en-US" sz="3200" b="1" dirty="0">
                <a:solidFill>
                  <a:srgbClr val="66CB00"/>
                </a:solidFill>
                <a:latin typeface="Calibri" panose="020F0502020204030204" pitchFamily="34" charset="0"/>
                <a:cs typeface="Calibri"/>
              </a:rPr>
              <a:t>Profile data</a:t>
            </a:r>
            <a:br>
              <a:rPr lang="en-US" sz="3200" b="1" dirty="0">
                <a:solidFill>
                  <a:srgbClr val="66CB00"/>
                </a:solidFill>
                <a:latin typeface="Calibri" panose="020F0502020204030204" pitchFamily="34" charset="0"/>
                <a:cs typeface="Calibri"/>
              </a:rPr>
            </a:br>
            <a:r>
              <a:rPr lang="en-US" sz="2000" b="1" dirty="0">
                <a:solidFill>
                  <a:srgbClr val="66CB00"/>
                </a:solidFill>
                <a:latin typeface="Calibri" panose="020F0502020204030204" pitchFamily="34" charset="0"/>
                <a:cs typeface="Calibri"/>
              </a:rPr>
              <a:t>Differences between day and night</a:t>
            </a:r>
            <a:endParaRPr lang="en-GB" sz="2000" b="1" dirty="0">
              <a:solidFill>
                <a:srgbClr val="66CB00"/>
              </a:solidFill>
              <a:latin typeface="Calibri" panose="020F0502020204030204" pitchFamily="34" charset="0"/>
              <a:cs typeface="Calibri"/>
            </a:endParaRPr>
          </a:p>
        </p:txBody>
      </p:sp>
      <p:pic>
        <p:nvPicPr>
          <p:cNvPr id="22" name="Day_small.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7"/>
          <a:stretch>
            <a:fillRect/>
          </a:stretch>
        </p:blipFill>
        <p:spPr>
          <a:xfrm>
            <a:off x="179512" y="1419622"/>
            <a:ext cx="3903663" cy="2928938"/>
          </a:xfrm>
        </p:spPr>
      </p:pic>
      <p:sp>
        <p:nvSpPr>
          <p:cNvPr id="31" name="Title 26"/>
          <p:cNvSpPr>
            <a:spLocks noGrp="1"/>
          </p:cNvSpPr>
          <p:nvPr>
            <p:ph type="title" idx="4294967295"/>
          </p:nvPr>
        </p:nvSpPr>
        <p:spPr>
          <a:xfrm>
            <a:off x="396131" y="1059582"/>
            <a:ext cx="2879725" cy="360363"/>
          </a:xfrm>
        </p:spPr>
        <p:txBody>
          <a:bodyPr/>
          <a:lstStyle/>
          <a:p>
            <a:pPr algn="ctr"/>
            <a:r>
              <a:rPr lang="en-US" sz="1800" dirty="0"/>
              <a:t>Day </a:t>
            </a:r>
          </a:p>
        </p:txBody>
      </p:sp>
      <p:pic>
        <p:nvPicPr>
          <p:cNvPr id="23" name="Night_small.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60829" y="1420343"/>
            <a:ext cx="3903663" cy="2927747"/>
          </a:xfrm>
          <a:prstGeom prst="rect">
            <a:avLst/>
          </a:prstGeom>
        </p:spPr>
      </p:pic>
      <p:sp>
        <p:nvSpPr>
          <p:cNvPr id="26" name="Rectangle 23"/>
          <p:cNvSpPr/>
          <p:nvPr/>
        </p:nvSpPr>
        <p:spPr>
          <a:xfrm>
            <a:off x="4175992" y="1563639"/>
            <a:ext cx="324000" cy="2525980"/>
          </a:xfrm>
          <a:prstGeom prst="rect">
            <a:avLst/>
          </a:prstGeom>
          <a:gradFill>
            <a:gsLst>
              <a:gs pos="0">
                <a:srgbClr val="000090"/>
              </a:gs>
              <a:gs pos="80000">
                <a:srgbClr val="3366FF"/>
              </a:gs>
              <a:gs pos="100000">
                <a:schemeClr val="accent1">
                  <a:shade val="94000"/>
                  <a:satMod val="135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cxnSp>
        <p:nvCxnSpPr>
          <p:cNvPr id="27" name="Straight Connector 25"/>
          <p:cNvCxnSpPr/>
          <p:nvPr/>
        </p:nvCxnSpPr>
        <p:spPr>
          <a:xfrm>
            <a:off x="4175992" y="1563638"/>
            <a:ext cx="324000" cy="8019"/>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 name="TextBox 26"/>
          <p:cNvSpPr txBox="1"/>
          <p:nvPr/>
        </p:nvSpPr>
        <p:spPr>
          <a:xfrm>
            <a:off x="3923928" y="915566"/>
            <a:ext cx="1440160" cy="646331"/>
          </a:xfrm>
          <a:prstGeom prst="rect">
            <a:avLst/>
          </a:prstGeom>
          <a:noFill/>
        </p:spPr>
        <p:txBody>
          <a:bodyPr wrap="square" rtlCol="0">
            <a:spAutoFit/>
          </a:bodyPr>
          <a:lstStyle/>
          <a:p>
            <a:pPr algn="ctr"/>
            <a:r>
              <a:rPr lang="en-US" dirty="0">
                <a:solidFill>
                  <a:schemeClr val="bg1"/>
                </a:solidFill>
                <a:latin typeface="Calibri"/>
                <a:cs typeface="Calibri"/>
              </a:rPr>
              <a:t>Depth </a:t>
            </a:r>
          </a:p>
          <a:p>
            <a:pPr algn="ctr"/>
            <a:r>
              <a:rPr lang="en-US" dirty="0">
                <a:solidFill>
                  <a:schemeClr val="bg1"/>
                </a:solidFill>
                <a:latin typeface="Calibri"/>
                <a:cs typeface="Calibri"/>
              </a:rPr>
              <a:t>(m)</a:t>
            </a:r>
          </a:p>
        </p:txBody>
      </p:sp>
      <p:sp>
        <p:nvSpPr>
          <p:cNvPr id="29" name="TextBox 41"/>
          <p:cNvSpPr txBox="1"/>
          <p:nvPr/>
        </p:nvSpPr>
        <p:spPr>
          <a:xfrm>
            <a:off x="4427984" y="1571660"/>
            <a:ext cx="648072" cy="2585323"/>
          </a:xfrm>
          <a:prstGeom prst="rect">
            <a:avLst/>
          </a:prstGeom>
          <a:noFill/>
        </p:spPr>
        <p:txBody>
          <a:bodyPr wrap="square" rtlCol="0">
            <a:spAutoFit/>
          </a:bodyPr>
          <a:lstStyle/>
          <a:p>
            <a:r>
              <a:rPr lang="en-US" dirty="0">
                <a:solidFill>
                  <a:schemeClr val="bg1"/>
                </a:solidFill>
                <a:latin typeface="Calibri"/>
                <a:cs typeface="Calibri"/>
              </a:rPr>
              <a:t>0 </a:t>
            </a:r>
          </a:p>
          <a:p>
            <a:endParaRPr lang="en-US" dirty="0">
              <a:solidFill>
                <a:schemeClr val="bg1"/>
              </a:solidFill>
              <a:latin typeface="Calibri"/>
              <a:cs typeface="Calibri"/>
            </a:endParaRPr>
          </a:p>
          <a:p>
            <a:r>
              <a:rPr lang="en-US" dirty="0">
                <a:solidFill>
                  <a:schemeClr val="bg1"/>
                </a:solidFill>
                <a:latin typeface="Calibri"/>
                <a:cs typeface="Calibri"/>
              </a:rPr>
              <a:t>5.0</a:t>
            </a:r>
          </a:p>
          <a:p>
            <a:endParaRPr lang="en-US" dirty="0">
              <a:solidFill>
                <a:schemeClr val="bg1"/>
              </a:solidFill>
              <a:latin typeface="Calibri"/>
              <a:cs typeface="Calibri"/>
            </a:endParaRPr>
          </a:p>
          <a:p>
            <a:r>
              <a:rPr lang="en-US" dirty="0">
                <a:solidFill>
                  <a:schemeClr val="bg1"/>
                </a:solidFill>
                <a:latin typeface="Calibri"/>
                <a:cs typeface="Calibri"/>
              </a:rPr>
              <a:t>7.5</a:t>
            </a:r>
          </a:p>
          <a:p>
            <a:endParaRPr lang="en-US" dirty="0">
              <a:solidFill>
                <a:schemeClr val="bg1"/>
              </a:solidFill>
              <a:latin typeface="Calibri"/>
              <a:cs typeface="Calibri"/>
            </a:endParaRPr>
          </a:p>
          <a:p>
            <a:r>
              <a:rPr lang="en-US" dirty="0">
                <a:solidFill>
                  <a:schemeClr val="bg1"/>
                </a:solidFill>
                <a:latin typeface="Calibri"/>
                <a:cs typeface="Calibri"/>
              </a:rPr>
              <a:t>10.0</a:t>
            </a:r>
          </a:p>
          <a:p>
            <a:endParaRPr lang="en-US" dirty="0">
              <a:solidFill>
                <a:schemeClr val="bg1"/>
              </a:solidFill>
              <a:latin typeface="Calibri"/>
              <a:cs typeface="Calibri"/>
            </a:endParaRPr>
          </a:p>
          <a:p>
            <a:r>
              <a:rPr lang="en-US" dirty="0">
                <a:solidFill>
                  <a:schemeClr val="bg1"/>
                </a:solidFill>
                <a:latin typeface="Calibri"/>
                <a:cs typeface="Calibri"/>
              </a:rPr>
              <a:t>12.5</a:t>
            </a:r>
          </a:p>
        </p:txBody>
      </p:sp>
      <p:grpSp>
        <p:nvGrpSpPr>
          <p:cNvPr id="30" name="Gruppieren 29"/>
          <p:cNvGrpSpPr/>
          <p:nvPr/>
        </p:nvGrpSpPr>
        <p:grpSpPr>
          <a:xfrm>
            <a:off x="3347864" y="1857767"/>
            <a:ext cx="2168136" cy="2076039"/>
            <a:chOff x="3347864" y="1857766"/>
            <a:chExt cx="2168136" cy="2076039"/>
          </a:xfrm>
          <a:effectLst/>
        </p:grpSpPr>
        <p:sp>
          <p:nvSpPr>
            <p:cNvPr id="2" name="Flussdiagramm: Verbindungsstelle 1"/>
            <p:cNvSpPr/>
            <p:nvPr/>
          </p:nvSpPr>
          <p:spPr>
            <a:xfrm>
              <a:off x="3347864" y="1857766"/>
              <a:ext cx="2168136" cy="2076039"/>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latin typeface="Calibri"/>
                <a:cs typeface="Calibri"/>
              </a:endParaRPr>
            </a:p>
          </p:txBody>
        </p:sp>
        <p:sp>
          <p:nvSpPr>
            <p:cNvPr id="3" name="Flussdiagramm: Zusammenführen 2"/>
            <p:cNvSpPr/>
            <p:nvPr/>
          </p:nvSpPr>
          <p:spPr>
            <a:xfrm rot="16200000">
              <a:off x="3923928" y="2139702"/>
              <a:ext cx="1368152" cy="1512168"/>
            </a:xfrm>
            <a:prstGeom prst="flowChartMerge">
              <a:avLst/>
            </a:prstGeom>
            <a:ln/>
            <a:effectLst/>
          </p:spPr>
          <p:style>
            <a:lnRef idx="0">
              <a:schemeClr val="dk1"/>
            </a:lnRef>
            <a:fillRef idx="3">
              <a:schemeClr val="dk1"/>
            </a:fillRef>
            <a:effectRef idx="3">
              <a:schemeClr val="dk1"/>
            </a:effectRef>
            <a:fontRef idx="minor">
              <a:schemeClr val="lt1"/>
            </a:fontRef>
          </p:style>
          <p:txBody>
            <a:bodyPr vert="vert"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dirty="0">
                  <a:ln w="50800"/>
                  <a:solidFill>
                    <a:schemeClr val="bg1">
                      <a:shade val="50000"/>
                    </a:schemeClr>
                  </a:solidFill>
                  <a:latin typeface="Calibri"/>
                  <a:cs typeface="Calibri"/>
                </a:rPr>
                <a:t>PLAY</a:t>
              </a:r>
              <a:endParaRPr lang="en-GB" sz="2000" b="1" dirty="0">
                <a:ln w="50800"/>
                <a:solidFill>
                  <a:schemeClr val="bg1">
                    <a:shade val="50000"/>
                  </a:schemeClr>
                </a:solidFill>
                <a:latin typeface="Calibri"/>
                <a:cs typeface="Calibri"/>
              </a:endParaRPr>
            </a:p>
          </p:txBody>
        </p:sp>
      </p:grpSp>
      <p:sp>
        <p:nvSpPr>
          <p:cNvPr id="32" name="Title 26"/>
          <p:cNvSpPr txBox="1">
            <a:spLocks/>
          </p:cNvSpPr>
          <p:nvPr/>
        </p:nvSpPr>
        <p:spPr bwMode="auto">
          <a:xfrm>
            <a:off x="5572500" y="1059582"/>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ctr"/>
            <a:r>
              <a:rPr lang="en-US" sz="1800" kern="0" dirty="0"/>
              <a:t>Night</a:t>
            </a:r>
          </a:p>
        </p:txBody>
      </p:sp>
      <p:grpSp>
        <p:nvGrpSpPr>
          <p:cNvPr id="33" name="Gruppieren 13"/>
          <p:cNvGrpSpPr/>
          <p:nvPr/>
        </p:nvGrpSpPr>
        <p:grpSpPr>
          <a:xfrm>
            <a:off x="8316416" y="98301"/>
            <a:ext cx="792088" cy="673249"/>
            <a:chOff x="4788024" y="4155926"/>
            <a:chExt cx="792088" cy="673249"/>
          </a:xfrm>
        </p:grpSpPr>
        <p:sp>
          <p:nvSpPr>
            <p:cNvPr id="34" name="Flussdiagramm: Verbindungsstelle 14">
              <a:hlinkClick r:id="rId9" action="ppaction://hlinksldjump"/>
            </p:cNvPr>
            <p:cNvSpPr/>
            <p:nvPr/>
          </p:nvSpPr>
          <p:spPr>
            <a:xfrm>
              <a:off x="4860032" y="4155926"/>
              <a:ext cx="648072" cy="67324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35" name="Multiplizieren 15">
              <a:hlinkClick r:id="rId9" action="ppaction://hlinksldjump"/>
            </p:cNvPr>
            <p:cNvSpPr/>
            <p:nvPr/>
          </p:nvSpPr>
          <p:spPr>
            <a:xfrm>
              <a:off x="4788024" y="4155926"/>
              <a:ext cx="792088" cy="648072"/>
            </a:xfrm>
            <a:prstGeom prst="mathMultiply">
              <a:avLst>
                <a:gd name="adj1" fmla="val 119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grpSp>
      <p:sp>
        <p:nvSpPr>
          <p:cNvPr id="36" name="Pfeil nach links 71">
            <a:hlinkClick r:id="" action="ppaction://hlinkshowjump?jump=previousslide"/>
          </p:cNvPr>
          <p:cNvSpPr/>
          <p:nvPr/>
        </p:nvSpPr>
        <p:spPr>
          <a:xfrm>
            <a:off x="2915816"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Previous</a:t>
            </a:r>
            <a:endParaRPr lang="en-GB" sz="1200" dirty="0">
              <a:solidFill>
                <a:schemeClr val="tx1"/>
              </a:solidFill>
              <a:latin typeface="Calibri"/>
              <a:cs typeface="Calibri"/>
            </a:endParaRPr>
          </a:p>
        </p:txBody>
      </p:sp>
      <p:sp>
        <p:nvSpPr>
          <p:cNvPr id="37" name="Pfeil nach links 20">
            <a:hlinkClick r:id="" action="ppaction://hlinkshowjump?jump=nextslide"/>
          </p:cNvPr>
          <p:cNvSpPr/>
          <p:nvPr/>
        </p:nvSpPr>
        <p:spPr>
          <a:xfrm flipH="1">
            <a:off x="5220072"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Next</a:t>
            </a:r>
            <a:endParaRPr lang="en-GB" sz="1200" dirty="0">
              <a:solidFill>
                <a:schemeClr val="tx1"/>
              </a:solidFill>
              <a:latin typeface="Calibri"/>
              <a:cs typeface="Calibri"/>
            </a:endParaRPr>
          </a:p>
        </p:txBody>
      </p:sp>
    </p:spTree>
    <p:extLst>
      <p:ext uri="{BB962C8B-B14F-4D97-AF65-F5344CB8AC3E}">
        <p14:creationId xmlns:p14="http://schemas.microsoft.com/office/powerpoint/2010/main" val="2257479416"/>
      </p:ext>
    </p:extLst>
  </p:cSld>
  <p:clrMapOvr>
    <a:masterClrMapping/>
  </p:clrMapOvr>
  <p:transition spd="slow" advClick="0"/>
  <p:timing>
    <p:tnLst>
      <p:par>
        <p:cTn id="1" dur="indefinite" restart="never" nodeType="tmRoot">
          <p:childTnLst>
            <p:video>
              <p:cMediaNode vol="80000">
                <p:cTn id="2" fill="hold" display="0">
                  <p:stCondLst>
                    <p:cond delay="indefinite"/>
                  </p:stCondLst>
                </p:cTn>
                <p:tgtEl>
                  <p:spTgt spid="22"/>
                </p:tgtEl>
              </p:cMediaNode>
            </p:video>
            <p:video>
              <p:cMediaNode vol="80000">
                <p:cTn id="3" fill="hold" display="0">
                  <p:stCondLst>
                    <p:cond delay="indefinite"/>
                  </p:stCondLst>
                </p:cTn>
                <p:tgtEl>
                  <p:spTgt spid="23"/>
                </p:tgtEl>
              </p:cMediaNode>
            </p:video>
            <p:seq concurrent="1" nextAc="seek">
              <p:cTn id="4" restart="whenNotActive" fill="hold" evtFilter="cancelBubble" nodeType="interactiveSeq">
                <p:stCondLst>
                  <p:cond evt="onClick" delay="0">
                    <p:tgtEl>
                      <p:spTgt spid="30"/>
                    </p:tgtEl>
                  </p:cond>
                </p:stCondLst>
                <p:endSync evt="end" delay="0">
                  <p:rtn val="all"/>
                </p:endSync>
                <p:childTnLst>
                  <p:par>
                    <p:cTn id="5" fill="hold">
                      <p:stCondLst>
                        <p:cond delay="0"/>
                      </p:stCondLst>
                      <p:childTnLst>
                        <p:par>
                          <p:cTn id="6" fill="hold">
                            <p:stCondLst>
                              <p:cond delay="0"/>
                            </p:stCondLst>
                            <p:childTnLst>
                              <p:par>
                                <p:cTn id="7" presetID="10" presetClass="exit" presetSubtype="0" fill="hold" nodeType="clickEffect">
                                  <p:stCondLst>
                                    <p:cond delay="0"/>
                                  </p:stCondLst>
                                  <p:childTnLst>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childTnLst>
                          </p:cTn>
                        </p:par>
                        <p:par>
                          <p:cTn id="10" fill="hold">
                            <p:stCondLst>
                              <p:cond delay="500"/>
                            </p:stCondLst>
                            <p:childTnLst>
                              <p:par>
                                <p:cTn id="11" presetID="1" presetClass="mediacall" presetSubtype="0" fill="remove" nodeType="afterEffect">
                                  <p:stCondLst>
                                    <p:cond delay="0"/>
                                  </p:stCondLst>
                                  <p:childTnLst>
                                    <p:cmd type="call" cmd="playFrom(0.0)">
                                      <p:cBhvr>
                                        <p:cTn id="12" dur="51856" fill="hold"/>
                                        <p:tgtEl>
                                          <p:spTgt spid="22"/>
                                        </p:tgtEl>
                                      </p:cBhvr>
                                    </p:cmd>
                                  </p:childTnLst>
                                </p:cTn>
                              </p:par>
                              <p:par>
                                <p:cTn id="13" presetID="1" presetClass="mediacall" presetSubtype="0" fill="remove" nodeType="withEffect">
                                  <p:stCondLst>
                                    <p:cond delay="0"/>
                                  </p:stCondLst>
                                  <p:childTnLst>
                                    <p:cmd type="call" cmd="playFrom(0.0)">
                                      <p:cBhvr>
                                        <p:cTn id="14" dur="51856" fill="hold"/>
                                        <p:tgtEl>
                                          <p:spTgt spid="23"/>
                                        </p:tgtEl>
                                      </p:cBhvr>
                                    </p:cmd>
                                  </p:childTnLst>
                                </p:cTn>
                              </p:par>
                              <p:par>
                                <p:cTn id="15" presetID="0" presetClass="path" presetSubtype="0" fill="remove" nodeType="withEffect">
                                  <p:stCondLst>
                                    <p:cond delay="0"/>
                                  </p:stCondLst>
                                  <p:childTnLst>
                                    <p:animMotion origin="layout" path="M -3.88889E-6 -1.70265E-6 L 0.00191 0.48921 " pathEditMode="relative" rAng="0" ptsTypes="AA">
                                      <p:cBhvr>
                                        <p:cTn id="16" dur="51860" fill="hold"/>
                                        <p:tgtEl>
                                          <p:spTgt spid="27"/>
                                        </p:tgtEl>
                                        <p:attrNameLst>
                                          <p:attrName>ppt_x</p:attrName>
                                          <p:attrName>ppt_y</p:attrName>
                                        </p:attrNameLst>
                                      </p:cBhvr>
                                      <p:rCtr x="87" y="24460"/>
                                    </p:animMotion>
                                  </p:childTnLst>
                                </p:cTn>
                              </p:par>
                            </p:childTnLst>
                          </p:cTn>
                        </p:par>
                        <p:par>
                          <p:cTn id="17" fill="hold">
                            <p:stCondLst>
                              <p:cond delay="5236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0" y="4371950"/>
            <a:ext cx="1043608" cy="77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feld 18"/>
          <p:cNvSpPr txBox="1"/>
          <p:nvPr/>
        </p:nvSpPr>
        <p:spPr>
          <a:xfrm>
            <a:off x="323528" y="23014"/>
            <a:ext cx="3704925" cy="892552"/>
          </a:xfrm>
          <a:prstGeom prst="rect">
            <a:avLst/>
          </a:prstGeom>
          <a:noFill/>
        </p:spPr>
        <p:txBody>
          <a:bodyPr wrap="none" rtlCol="0">
            <a:spAutoFit/>
          </a:bodyPr>
          <a:lstStyle/>
          <a:p>
            <a:r>
              <a:rPr lang="en-US" sz="3200" b="1" dirty="0">
                <a:solidFill>
                  <a:srgbClr val="66CB00"/>
                </a:solidFill>
                <a:latin typeface="Calibri" panose="020F0502020204030204" pitchFamily="34" charset="0"/>
                <a:cs typeface="Calibri"/>
              </a:rPr>
              <a:t>CNN</a:t>
            </a:r>
            <a:br>
              <a:rPr lang="en-US" sz="3200" b="1" dirty="0">
                <a:solidFill>
                  <a:srgbClr val="66CB00"/>
                </a:solidFill>
                <a:latin typeface="Calibri" panose="020F0502020204030204" pitchFamily="34" charset="0"/>
                <a:cs typeface="Calibri"/>
              </a:rPr>
            </a:br>
            <a:r>
              <a:rPr lang="en-US" sz="2000" b="1" dirty="0">
                <a:solidFill>
                  <a:srgbClr val="66CB00"/>
                </a:solidFill>
                <a:latin typeface="Calibri" panose="020F0502020204030204" pitchFamily="34" charset="0"/>
                <a:cs typeface="Calibri"/>
              </a:rPr>
              <a:t>The computer classifying objects </a:t>
            </a:r>
            <a:endParaRPr lang="en-GB" sz="2000" b="1" dirty="0">
              <a:solidFill>
                <a:srgbClr val="66CB00"/>
              </a:solidFill>
              <a:latin typeface="Calibri" panose="020F0502020204030204" pitchFamily="34" charset="0"/>
              <a:cs typeface="Calibri"/>
            </a:endParaRPr>
          </a:p>
        </p:txBody>
      </p:sp>
      <p:sp>
        <p:nvSpPr>
          <p:cNvPr id="22" name="Textfeld 21"/>
          <p:cNvSpPr txBox="1"/>
          <p:nvPr/>
        </p:nvSpPr>
        <p:spPr>
          <a:xfrm>
            <a:off x="199949" y="1131590"/>
            <a:ext cx="2643859" cy="923330"/>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r>
              <a:rPr lang="en-US" b="1" dirty="0">
                <a:solidFill>
                  <a:srgbClr val="FFC000"/>
                </a:solidFill>
                <a:latin typeface="Calibri"/>
                <a:cs typeface="Calibri"/>
              </a:rPr>
              <a:t>Accuracy:</a:t>
            </a:r>
            <a:r>
              <a:rPr lang="en-US" dirty="0">
                <a:solidFill>
                  <a:srgbClr val="FFC000"/>
                </a:solidFill>
                <a:latin typeface="Calibri"/>
                <a:cs typeface="Calibri"/>
              </a:rPr>
              <a:t> </a:t>
            </a:r>
          </a:p>
          <a:p>
            <a:r>
              <a:rPr lang="en-US" dirty="0">
                <a:solidFill>
                  <a:srgbClr val="FFC000"/>
                </a:solidFill>
                <a:latin typeface="Calibri"/>
                <a:cs typeface="Calibri"/>
              </a:rPr>
              <a:t>The CNN classifies with 84% accuracy</a:t>
            </a:r>
          </a:p>
        </p:txBody>
      </p:sp>
      <p:sp>
        <p:nvSpPr>
          <p:cNvPr id="23" name="Textfeld 22"/>
          <p:cNvSpPr txBox="1"/>
          <p:nvPr/>
        </p:nvSpPr>
        <p:spPr>
          <a:xfrm>
            <a:off x="199949" y="2124601"/>
            <a:ext cx="2643859" cy="2031325"/>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r>
              <a:rPr lang="en-US" b="1" dirty="0">
                <a:solidFill>
                  <a:srgbClr val="FFC000"/>
                </a:solidFill>
                <a:latin typeface="Calibri"/>
                <a:cs typeface="Calibri"/>
              </a:rPr>
              <a:t>Number of classes:</a:t>
            </a:r>
            <a:endParaRPr lang="en-US" dirty="0">
              <a:solidFill>
                <a:srgbClr val="FFC000"/>
              </a:solidFill>
              <a:latin typeface="Calibri"/>
              <a:cs typeface="Calibri"/>
            </a:endParaRPr>
          </a:p>
          <a:p>
            <a:r>
              <a:rPr lang="en-US" dirty="0">
                <a:solidFill>
                  <a:srgbClr val="FFC000"/>
                </a:solidFill>
                <a:latin typeface="Calibri"/>
                <a:cs typeface="Calibri"/>
              </a:rPr>
              <a:t>Our CNN classifies 4 classes:</a:t>
            </a:r>
          </a:p>
          <a:p>
            <a:pPr marL="285750" indent="-285750">
              <a:buFont typeface="Arial" panose="020B0604020202020204" pitchFamily="34" charset="0"/>
              <a:buChar char="•"/>
            </a:pPr>
            <a:r>
              <a:rPr lang="en-US" dirty="0" err="1">
                <a:solidFill>
                  <a:srgbClr val="FFC000"/>
                </a:solidFill>
                <a:latin typeface="Calibri"/>
                <a:cs typeface="Calibri"/>
              </a:rPr>
              <a:t>Cladoceran</a:t>
            </a:r>
            <a:endParaRPr lang="en-US" dirty="0">
              <a:solidFill>
                <a:srgbClr val="FFC000"/>
              </a:solidFill>
              <a:latin typeface="Calibri"/>
              <a:cs typeface="Calibri"/>
            </a:endParaRPr>
          </a:p>
          <a:p>
            <a:pPr marL="285750" indent="-285750">
              <a:buFont typeface="Arial" panose="020B0604020202020204" pitchFamily="34" charset="0"/>
              <a:buChar char="•"/>
            </a:pPr>
            <a:r>
              <a:rPr lang="en-US" dirty="0">
                <a:solidFill>
                  <a:srgbClr val="FFC000"/>
                </a:solidFill>
                <a:latin typeface="Calibri"/>
                <a:cs typeface="Calibri"/>
              </a:rPr>
              <a:t>Copepod</a:t>
            </a:r>
          </a:p>
          <a:p>
            <a:pPr marL="285750" indent="-285750">
              <a:buFont typeface="Arial" panose="020B0604020202020204" pitchFamily="34" charset="0"/>
              <a:buChar char="•"/>
            </a:pPr>
            <a:r>
              <a:rPr lang="en-US" dirty="0">
                <a:solidFill>
                  <a:srgbClr val="FFC000"/>
                </a:solidFill>
                <a:latin typeface="Calibri"/>
                <a:cs typeface="Calibri"/>
              </a:rPr>
              <a:t>Rotifer</a:t>
            </a:r>
          </a:p>
          <a:p>
            <a:pPr marL="285750" indent="-285750">
              <a:buFont typeface="Arial" panose="020B0604020202020204" pitchFamily="34" charset="0"/>
              <a:buChar char="•"/>
            </a:pPr>
            <a:r>
              <a:rPr lang="en-US" dirty="0">
                <a:solidFill>
                  <a:srgbClr val="FFC000"/>
                </a:solidFill>
                <a:latin typeface="Calibri"/>
                <a:cs typeface="Calibri"/>
              </a:rPr>
              <a:t>Rest</a:t>
            </a:r>
          </a:p>
        </p:txBody>
      </p:sp>
      <p:sp>
        <p:nvSpPr>
          <p:cNvPr id="24" name="Abgerundetes Rechteck 23"/>
          <p:cNvSpPr/>
          <p:nvPr/>
        </p:nvSpPr>
        <p:spPr>
          <a:xfrm>
            <a:off x="2627920" y="4011910"/>
            <a:ext cx="1224000" cy="432048"/>
          </a:xfrm>
          <a:prstGeom prst="roundRect">
            <a:avLst/>
          </a:prstGeom>
          <a:solidFill>
            <a:srgbClr val="FBB40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err="1">
                <a:solidFill>
                  <a:sysClr val="windowText" lastClr="000000"/>
                </a:solidFill>
                <a:latin typeface="Calibri" panose="020F0502020204030204" pitchFamily="34" charset="0"/>
              </a:rPr>
              <a:t>Cladocera</a:t>
            </a:r>
            <a:endParaRPr lang="en-GB" b="1" dirty="0">
              <a:solidFill>
                <a:sysClr val="windowText" lastClr="000000"/>
              </a:solidFill>
              <a:latin typeface="Calibri" panose="020F0502020204030204" pitchFamily="34" charset="0"/>
            </a:endParaRPr>
          </a:p>
        </p:txBody>
      </p:sp>
      <p:sp>
        <p:nvSpPr>
          <p:cNvPr id="25" name="Abgerundetes Rechteck 24"/>
          <p:cNvSpPr/>
          <p:nvPr/>
        </p:nvSpPr>
        <p:spPr>
          <a:xfrm>
            <a:off x="3924064" y="4011910"/>
            <a:ext cx="1224000" cy="432048"/>
          </a:xfrm>
          <a:prstGeom prst="roundRect">
            <a:avLst/>
          </a:prstGeom>
          <a:solidFill>
            <a:srgbClr val="FBB40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a:solidFill>
                  <a:sysClr val="windowText" lastClr="000000"/>
                </a:solidFill>
                <a:latin typeface="Calibri" panose="020F0502020204030204" pitchFamily="34" charset="0"/>
              </a:rPr>
              <a:t>Copepod</a:t>
            </a:r>
            <a:endParaRPr lang="en-GB" b="1" dirty="0">
              <a:solidFill>
                <a:sysClr val="windowText" lastClr="000000"/>
              </a:solidFill>
              <a:latin typeface="Calibri" panose="020F0502020204030204" pitchFamily="34" charset="0"/>
            </a:endParaRPr>
          </a:p>
        </p:txBody>
      </p:sp>
      <p:sp>
        <p:nvSpPr>
          <p:cNvPr id="26" name="Abgerundetes Rechteck 25"/>
          <p:cNvSpPr/>
          <p:nvPr/>
        </p:nvSpPr>
        <p:spPr>
          <a:xfrm>
            <a:off x="5220208" y="4011910"/>
            <a:ext cx="1224000" cy="432048"/>
          </a:xfrm>
          <a:prstGeom prst="roundRect">
            <a:avLst/>
          </a:prstGeom>
          <a:solidFill>
            <a:srgbClr val="FBB40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a:solidFill>
                  <a:sysClr val="windowText" lastClr="000000"/>
                </a:solidFill>
                <a:latin typeface="Calibri" panose="020F0502020204030204" pitchFamily="34" charset="0"/>
              </a:rPr>
              <a:t>Rotifer</a:t>
            </a:r>
            <a:endParaRPr lang="en-GB" b="1" dirty="0">
              <a:solidFill>
                <a:sysClr val="windowText" lastClr="000000"/>
              </a:solidFill>
              <a:latin typeface="Calibri" panose="020F0502020204030204" pitchFamily="34" charset="0"/>
            </a:endParaRPr>
          </a:p>
        </p:txBody>
      </p:sp>
      <p:sp>
        <p:nvSpPr>
          <p:cNvPr id="27" name="Textfeld 26"/>
          <p:cNvSpPr txBox="1"/>
          <p:nvPr/>
        </p:nvSpPr>
        <p:spPr>
          <a:xfrm>
            <a:off x="6588224" y="2139702"/>
            <a:ext cx="1656000" cy="461665"/>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pPr marL="357188" indent="-357188"/>
            <a:r>
              <a:rPr lang="en-US" sz="1200" b="1" dirty="0">
                <a:solidFill>
                  <a:srgbClr val="FFC000"/>
                </a:solidFill>
                <a:latin typeface="Calibri"/>
                <a:cs typeface="Calibri"/>
              </a:rPr>
              <a:t>Red 	= human labelled</a:t>
            </a:r>
          </a:p>
          <a:p>
            <a:pPr marL="357188" indent="-357188"/>
            <a:r>
              <a:rPr lang="en-US" sz="1200" b="1" dirty="0">
                <a:solidFill>
                  <a:srgbClr val="FFC000"/>
                </a:solidFill>
                <a:latin typeface="Calibri"/>
                <a:cs typeface="Calibri"/>
              </a:rPr>
              <a:t>Cyan 	= CNN predicted</a:t>
            </a:r>
            <a:endParaRPr lang="en-GB" sz="1200" b="1" dirty="0">
              <a:solidFill>
                <a:srgbClr val="FFC000"/>
              </a:solidFill>
              <a:latin typeface="Calibri"/>
              <a:cs typeface="Calibri"/>
            </a:endParaRPr>
          </a:p>
        </p:txBody>
      </p:sp>
      <p:pic>
        <p:nvPicPr>
          <p:cNvPr id="33" name="Grafik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2000" y="915902"/>
            <a:ext cx="3780000" cy="3024000"/>
          </a:xfrm>
          <a:prstGeom prst="rect">
            <a:avLst/>
          </a:prstGeom>
        </p:spPr>
      </p:pic>
      <p:pic>
        <p:nvPicPr>
          <p:cNvPr id="34" name="Grafik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2000" y="911727"/>
            <a:ext cx="3780000" cy="3024000"/>
          </a:xfrm>
          <a:prstGeom prst="rect">
            <a:avLst/>
          </a:prstGeom>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2000" y="915902"/>
            <a:ext cx="3780000" cy="3024000"/>
          </a:xfrm>
          <a:prstGeom prst="rect">
            <a:avLst/>
          </a:prstGeom>
        </p:spPr>
      </p:pic>
      <p:sp>
        <p:nvSpPr>
          <p:cNvPr id="30" name="Pfeil nach links 71">
            <a:hlinkClick r:id="" action="ppaction://hlinkshowjump?jump=previousslide"/>
          </p:cNvPr>
          <p:cNvSpPr/>
          <p:nvPr/>
        </p:nvSpPr>
        <p:spPr>
          <a:xfrm>
            <a:off x="2915816"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Previous</a:t>
            </a:r>
            <a:endParaRPr lang="en-GB" sz="1200" dirty="0">
              <a:solidFill>
                <a:schemeClr val="tx1"/>
              </a:solidFill>
              <a:latin typeface="Calibri"/>
              <a:cs typeface="Calibri"/>
            </a:endParaRPr>
          </a:p>
        </p:txBody>
      </p:sp>
      <p:sp>
        <p:nvSpPr>
          <p:cNvPr id="31" name="Pfeil nach links 20">
            <a:hlinkClick r:id="" action="ppaction://hlinkshowjump?jump=nextslide"/>
          </p:cNvPr>
          <p:cNvSpPr/>
          <p:nvPr/>
        </p:nvSpPr>
        <p:spPr>
          <a:xfrm flipH="1">
            <a:off x="5220072"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Next</a:t>
            </a:r>
            <a:endParaRPr lang="en-GB" sz="1200" dirty="0">
              <a:solidFill>
                <a:schemeClr val="tx1"/>
              </a:solidFill>
              <a:latin typeface="Calibri"/>
              <a:cs typeface="Calibri"/>
            </a:endParaRPr>
          </a:p>
        </p:txBody>
      </p:sp>
      <p:grpSp>
        <p:nvGrpSpPr>
          <p:cNvPr id="32" name="Gruppieren 13"/>
          <p:cNvGrpSpPr/>
          <p:nvPr/>
        </p:nvGrpSpPr>
        <p:grpSpPr>
          <a:xfrm>
            <a:off x="8316416" y="98301"/>
            <a:ext cx="792088" cy="673249"/>
            <a:chOff x="4788024" y="4155926"/>
            <a:chExt cx="792088" cy="673249"/>
          </a:xfrm>
        </p:grpSpPr>
        <p:sp>
          <p:nvSpPr>
            <p:cNvPr id="35" name="Flussdiagramm: Verbindungsstelle 14">
              <a:hlinkClick r:id="rId7" action="ppaction://hlinksldjump"/>
            </p:cNvPr>
            <p:cNvSpPr/>
            <p:nvPr/>
          </p:nvSpPr>
          <p:spPr>
            <a:xfrm>
              <a:off x="4860032" y="4155926"/>
              <a:ext cx="648072" cy="67324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36" name="Multiplizieren 15">
              <a:hlinkClick r:id="rId7" action="ppaction://hlinksldjump"/>
            </p:cNvPr>
            <p:cNvSpPr/>
            <p:nvPr/>
          </p:nvSpPr>
          <p:spPr>
            <a:xfrm>
              <a:off x="4788024" y="4155926"/>
              <a:ext cx="792088" cy="648072"/>
            </a:xfrm>
            <a:prstGeom prst="mathMultiply">
              <a:avLst>
                <a:gd name="adj1" fmla="val 119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grpSp>
    </p:spTree>
    <p:extLst>
      <p:ext uri="{BB962C8B-B14F-4D97-AF65-F5344CB8AC3E}">
        <p14:creationId xmlns:p14="http://schemas.microsoft.com/office/powerpoint/2010/main" val="2547436103"/>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0" y="4371950"/>
            <a:ext cx="1043608" cy="77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feld 17"/>
          <p:cNvSpPr txBox="1"/>
          <p:nvPr/>
        </p:nvSpPr>
        <p:spPr>
          <a:xfrm>
            <a:off x="323528" y="51470"/>
            <a:ext cx="5635101" cy="584776"/>
          </a:xfrm>
          <a:prstGeom prst="rect">
            <a:avLst/>
          </a:prstGeom>
          <a:noFill/>
        </p:spPr>
        <p:txBody>
          <a:bodyPr wrap="none" rtlCol="0">
            <a:spAutoFit/>
          </a:bodyPr>
          <a:lstStyle/>
          <a:p>
            <a:r>
              <a:rPr lang="en-US" sz="3200" b="1" dirty="0">
                <a:solidFill>
                  <a:srgbClr val="66CB00"/>
                </a:solidFill>
                <a:latin typeface="Calibri" panose="020F0502020204030204" pitchFamily="34" charset="0"/>
                <a:cs typeface="Calibri"/>
              </a:rPr>
              <a:t>Results - </a:t>
            </a:r>
            <a:r>
              <a:rPr lang="en-US" sz="2000" b="1" dirty="0">
                <a:solidFill>
                  <a:srgbClr val="66CB00"/>
                </a:solidFill>
                <a:latin typeface="Calibri" panose="020F0502020204030204" pitchFamily="34" charset="0"/>
                <a:cs typeface="Calibri"/>
              </a:rPr>
              <a:t>The difference between old and new</a:t>
            </a:r>
            <a:endParaRPr lang="en-GB" sz="2000" b="1" dirty="0">
              <a:solidFill>
                <a:srgbClr val="66CB00"/>
              </a:solidFill>
              <a:latin typeface="Calibri" panose="020F0502020204030204" pitchFamily="34" charset="0"/>
              <a:cs typeface="Calibri"/>
            </a:endParaRP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056" y="987974"/>
            <a:ext cx="3779920" cy="3023936"/>
          </a:xfrm>
          <a:prstGeom prst="rect">
            <a:avLst/>
          </a:prstGeom>
        </p:spPr>
      </p:pic>
      <p:sp>
        <p:nvSpPr>
          <p:cNvPr id="23" name="Textfeld 22"/>
          <p:cNvSpPr txBox="1"/>
          <p:nvPr/>
        </p:nvSpPr>
        <p:spPr>
          <a:xfrm>
            <a:off x="611760" y="4083918"/>
            <a:ext cx="1800000" cy="461665"/>
          </a:xfrm>
          <a:prstGeom prst="rect">
            <a:avLst/>
          </a:prstGeom>
          <a:gradFill>
            <a:gsLst>
              <a:gs pos="0">
                <a:srgbClr val="215AAD"/>
              </a:gs>
              <a:gs pos="48000">
                <a:srgbClr val="215AAD"/>
              </a:gs>
              <a:gs pos="100000">
                <a:schemeClr val="bg1">
                  <a:alpha val="0"/>
                  <a:lumMod val="0"/>
                  <a:lumOff val="100000"/>
                </a:schemeClr>
              </a:gs>
            </a:gsLst>
            <a:lin ang="0" scaled="0"/>
          </a:gradFill>
        </p:spPr>
        <p:txBody>
          <a:bodyPr wrap="square" rtlCol="0">
            <a:spAutoFit/>
          </a:bodyPr>
          <a:lstStyle/>
          <a:p>
            <a:pPr marL="357188" indent="-357188"/>
            <a:r>
              <a:rPr lang="en-US" sz="1200" b="1" dirty="0">
                <a:solidFill>
                  <a:srgbClr val="FFC000"/>
                </a:solidFill>
                <a:latin typeface="Calibri"/>
                <a:cs typeface="Calibri"/>
              </a:rPr>
              <a:t>Bar 	= # Counts</a:t>
            </a:r>
          </a:p>
          <a:p>
            <a:pPr marL="357188" indent="-357188"/>
            <a:r>
              <a:rPr lang="en-US" sz="1200" b="1" dirty="0">
                <a:solidFill>
                  <a:srgbClr val="FFC000"/>
                </a:solidFill>
                <a:latin typeface="Calibri"/>
                <a:cs typeface="Calibri"/>
              </a:rPr>
              <a:t>Line 	= average size (mm)</a:t>
            </a:r>
            <a:endParaRPr lang="en-GB" sz="1200" b="1" dirty="0">
              <a:solidFill>
                <a:srgbClr val="FFC000"/>
              </a:solidFill>
              <a:latin typeface="Calibri"/>
              <a:cs typeface="Calibri"/>
            </a:endParaRPr>
          </a:p>
        </p:txBody>
      </p:sp>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4448" y="987638"/>
            <a:ext cx="3780000" cy="3024000"/>
          </a:xfrm>
          <a:prstGeom prst="rect">
            <a:avLst/>
          </a:prstGeom>
        </p:spPr>
      </p:pic>
      <p:sp>
        <p:nvSpPr>
          <p:cNvPr id="25" name="Title 26"/>
          <p:cNvSpPr>
            <a:spLocks noGrp="1"/>
          </p:cNvSpPr>
          <p:nvPr>
            <p:ph type="title" idx="4294967295"/>
          </p:nvPr>
        </p:nvSpPr>
        <p:spPr>
          <a:xfrm>
            <a:off x="827584" y="555526"/>
            <a:ext cx="2879725" cy="360363"/>
          </a:xfrm>
        </p:spPr>
        <p:txBody>
          <a:bodyPr/>
          <a:lstStyle/>
          <a:p>
            <a:pPr algn="ctr"/>
            <a:r>
              <a:rPr lang="en-US" sz="1800" dirty="0"/>
              <a:t>Net sample</a:t>
            </a:r>
          </a:p>
        </p:txBody>
      </p:sp>
      <p:sp>
        <p:nvSpPr>
          <p:cNvPr id="26" name="Title 26"/>
          <p:cNvSpPr txBox="1">
            <a:spLocks/>
          </p:cNvSpPr>
          <p:nvPr/>
        </p:nvSpPr>
        <p:spPr bwMode="auto">
          <a:xfrm>
            <a:off x="5292080" y="555526"/>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1800" kern="0" dirty="0"/>
              <a:t>MDPI – depth bin = net</a:t>
            </a:r>
          </a:p>
        </p:txBody>
      </p:sp>
      <p:sp>
        <p:nvSpPr>
          <p:cNvPr id="27" name="Pfeil nach rechts 26"/>
          <p:cNvSpPr/>
          <p:nvPr/>
        </p:nvSpPr>
        <p:spPr>
          <a:xfrm>
            <a:off x="6861706" y="4083918"/>
            <a:ext cx="1598725" cy="461665"/>
          </a:xfrm>
          <a:prstGeom prst="rightArrow">
            <a:avLst/>
          </a:prstGeom>
          <a:solidFill>
            <a:srgbClr val="5CA5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Increase resolution</a:t>
            </a:r>
            <a:endParaRPr lang="en-GB" sz="1200" dirty="0">
              <a:latin typeface="Calibri" panose="020F0502020204030204" pitchFamily="34" charset="0"/>
            </a:endParaRPr>
          </a:p>
        </p:txBody>
      </p:sp>
      <p:pic>
        <p:nvPicPr>
          <p:cNvPr id="29" name="Grafik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4448" y="987638"/>
            <a:ext cx="3780000" cy="3024000"/>
          </a:xfrm>
          <a:prstGeom prst="rect">
            <a:avLst/>
          </a:prstGeom>
        </p:spPr>
      </p:pic>
      <p:sp>
        <p:nvSpPr>
          <p:cNvPr id="42" name="Title 26"/>
          <p:cNvSpPr txBox="1">
            <a:spLocks/>
          </p:cNvSpPr>
          <p:nvPr/>
        </p:nvSpPr>
        <p:spPr bwMode="auto">
          <a:xfrm>
            <a:off x="5292080" y="555526"/>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1800" kern="0" dirty="0"/>
              <a:t>MDPI – depth bin = 4.00 m</a:t>
            </a:r>
          </a:p>
        </p:txBody>
      </p:sp>
      <p:sp>
        <p:nvSpPr>
          <p:cNvPr id="43" name="Title 26"/>
          <p:cNvSpPr txBox="1">
            <a:spLocks/>
          </p:cNvSpPr>
          <p:nvPr/>
        </p:nvSpPr>
        <p:spPr bwMode="auto">
          <a:xfrm>
            <a:off x="5292080" y="555526"/>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1800" kern="0" dirty="0"/>
              <a:t>MDPI – depth bin = 2.00 m</a:t>
            </a:r>
          </a:p>
        </p:txBody>
      </p:sp>
      <p:sp>
        <p:nvSpPr>
          <p:cNvPr id="44" name="Title 26"/>
          <p:cNvSpPr txBox="1">
            <a:spLocks/>
          </p:cNvSpPr>
          <p:nvPr/>
        </p:nvSpPr>
        <p:spPr bwMode="auto">
          <a:xfrm>
            <a:off x="5292080" y="555526"/>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1800" kern="0" dirty="0"/>
              <a:t>MDPI – depth bin = 1.00 m</a:t>
            </a:r>
          </a:p>
        </p:txBody>
      </p:sp>
      <p:sp>
        <p:nvSpPr>
          <p:cNvPr id="45" name="Title 26"/>
          <p:cNvSpPr txBox="1">
            <a:spLocks/>
          </p:cNvSpPr>
          <p:nvPr/>
        </p:nvSpPr>
        <p:spPr bwMode="auto">
          <a:xfrm>
            <a:off x="5292080" y="555526"/>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1800" kern="0" dirty="0"/>
              <a:t>MDPI – depth bin = 0.50 m</a:t>
            </a:r>
          </a:p>
        </p:txBody>
      </p:sp>
      <p:sp>
        <p:nvSpPr>
          <p:cNvPr id="46" name="Title 26"/>
          <p:cNvSpPr txBox="1">
            <a:spLocks/>
          </p:cNvSpPr>
          <p:nvPr/>
        </p:nvSpPr>
        <p:spPr bwMode="auto">
          <a:xfrm>
            <a:off x="5292080" y="555526"/>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1800" kern="0" dirty="0"/>
              <a:t>MDPI – depth bin = 0.25 m</a:t>
            </a:r>
          </a:p>
        </p:txBody>
      </p:sp>
      <p:sp>
        <p:nvSpPr>
          <p:cNvPr id="47" name="Title 26"/>
          <p:cNvSpPr txBox="1">
            <a:spLocks/>
          </p:cNvSpPr>
          <p:nvPr/>
        </p:nvSpPr>
        <p:spPr bwMode="auto">
          <a:xfrm>
            <a:off x="5292080" y="555526"/>
            <a:ext cx="288032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66CB00"/>
                </a:solidFill>
                <a:latin typeface="Calibri" pitchFamily="34" charset="0"/>
                <a:ea typeface="Calibri"/>
                <a:cs typeface="Calibri"/>
              </a:defRPr>
            </a:lvl1pPr>
            <a:lvl2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2pPr>
            <a:lvl3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3pPr>
            <a:lvl4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4pPr>
            <a:lvl5pPr algn="l" rtl="0" eaLnBrk="0" fontAlgn="base" hangingPunct="0">
              <a:spcBef>
                <a:spcPct val="0"/>
              </a:spcBef>
              <a:spcAft>
                <a:spcPct val="0"/>
              </a:spcAft>
              <a:defRPr sz="3200" b="1">
                <a:solidFill>
                  <a:srgbClr val="215AAD"/>
                </a:solidFill>
                <a:latin typeface="Calibri" pitchFamily="34" charset="0"/>
                <a:ea typeface="Arial" pitchFamily="-10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1800" kern="0" dirty="0"/>
              <a:t>MDPI – depth bin = 0.10 m</a:t>
            </a:r>
          </a:p>
        </p:txBody>
      </p:sp>
      <p:sp>
        <p:nvSpPr>
          <p:cNvPr id="50" name="Pfeil nach links 49"/>
          <p:cNvSpPr/>
          <p:nvPr/>
        </p:nvSpPr>
        <p:spPr>
          <a:xfrm>
            <a:off x="5061507" y="4083918"/>
            <a:ext cx="1620000" cy="468000"/>
          </a:xfrm>
          <a:prstGeom prst="leftArrow">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Decrease resolution</a:t>
            </a:r>
            <a:endParaRPr lang="en-GB" sz="1200" dirty="0">
              <a:latin typeface="Calibri" panose="020F0502020204030204" pitchFamily="34" charset="0"/>
            </a:endParaRPr>
          </a:p>
        </p:txBody>
      </p:sp>
      <p:sp>
        <p:nvSpPr>
          <p:cNvPr id="51" name="Pfeil nach rechts 50"/>
          <p:cNvSpPr/>
          <p:nvPr/>
        </p:nvSpPr>
        <p:spPr>
          <a:xfrm>
            <a:off x="6861707" y="4083918"/>
            <a:ext cx="1598725" cy="461665"/>
          </a:xfrm>
          <a:prstGeom prst="rightArrow">
            <a:avLst/>
          </a:prstGeom>
          <a:solidFill>
            <a:srgbClr val="5CA5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Increase resolution</a:t>
            </a:r>
            <a:endParaRPr lang="en-GB" sz="1200" dirty="0">
              <a:latin typeface="Calibri" panose="020F0502020204030204" pitchFamily="34" charset="0"/>
            </a:endParaRPr>
          </a:p>
        </p:txBody>
      </p:sp>
      <p:sp>
        <p:nvSpPr>
          <p:cNvPr id="52" name="Pfeil nach links 51"/>
          <p:cNvSpPr/>
          <p:nvPr/>
        </p:nvSpPr>
        <p:spPr>
          <a:xfrm>
            <a:off x="5061507" y="4083918"/>
            <a:ext cx="1620000" cy="468000"/>
          </a:xfrm>
          <a:prstGeom prst="leftArrow">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Decrease resolution</a:t>
            </a:r>
            <a:endParaRPr lang="en-GB" sz="1200" dirty="0">
              <a:latin typeface="Calibri" panose="020F0502020204030204" pitchFamily="34" charset="0"/>
            </a:endParaRPr>
          </a:p>
        </p:txBody>
      </p:sp>
      <p:pic>
        <p:nvPicPr>
          <p:cNvPr id="53" name="Grafik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3449" y="987638"/>
            <a:ext cx="3780000" cy="3024000"/>
          </a:xfrm>
          <a:prstGeom prst="rect">
            <a:avLst/>
          </a:prstGeom>
        </p:spPr>
      </p:pic>
      <p:sp>
        <p:nvSpPr>
          <p:cNvPr id="54" name="Pfeil nach rechts 53"/>
          <p:cNvSpPr/>
          <p:nvPr/>
        </p:nvSpPr>
        <p:spPr>
          <a:xfrm>
            <a:off x="6861707" y="4083918"/>
            <a:ext cx="1598725" cy="461665"/>
          </a:xfrm>
          <a:prstGeom prst="rightArrow">
            <a:avLst/>
          </a:prstGeom>
          <a:solidFill>
            <a:srgbClr val="5CA5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Increase resolution</a:t>
            </a:r>
            <a:endParaRPr lang="en-GB" sz="1200" dirty="0">
              <a:latin typeface="Calibri" panose="020F0502020204030204" pitchFamily="34" charset="0"/>
            </a:endParaRPr>
          </a:p>
        </p:txBody>
      </p:sp>
      <p:sp>
        <p:nvSpPr>
          <p:cNvPr id="55" name="Pfeil nach links 54"/>
          <p:cNvSpPr/>
          <p:nvPr/>
        </p:nvSpPr>
        <p:spPr>
          <a:xfrm>
            <a:off x="5061507" y="4083918"/>
            <a:ext cx="1620000" cy="468000"/>
          </a:xfrm>
          <a:prstGeom prst="leftArrow">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Decrease resolution</a:t>
            </a:r>
            <a:endParaRPr lang="en-GB" sz="1200" dirty="0">
              <a:latin typeface="Calibri" panose="020F0502020204030204" pitchFamily="34" charset="0"/>
            </a:endParaRPr>
          </a:p>
        </p:txBody>
      </p:sp>
      <p:pic>
        <p:nvPicPr>
          <p:cNvPr id="56" name="Grafik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4448" y="987574"/>
            <a:ext cx="3780000" cy="3024000"/>
          </a:xfrm>
          <a:prstGeom prst="rect">
            <a:avLst/>
          </a:prstGeom>
        </p:spPr>
      </p:pic>
      <p:sp>
        <p:nvSpPr>
          <p:cNvPr id="57" name="Pfeil nach rechts 56"/>
          <p:cNvSpPr/>
          <p:nvPr/>
        </p:nvSpPr>
        <p:spPr>
          <a:xfrm>
            <a:off x="6861707" y="4083918"/>
            <a:ext cx="1598725" cy="461665"/>
          </a:xfrm>
          <a:prstGeom prst="rightArrow">
            <a:avLst/>
          </a:prstGeom>
          <a:solidFill>
            <a:srgbClr val="5CA5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Increase resolution</a:t>
            </a:r>
            <a:endParaRPr lang="en-GB" sz="1200" dirty="0">
              <a:latin typeface="Calibri" panose="020F0502020204030204" pitchFamily="34" charset="0"/>
            </a:endParaRPr>
          </a:p>
        </p:txBody>
      </p:sp>
      <p:sp>
        <p:nvSpPr>
          <p:cNvPr id="58" name="Pfeil nach links 57"/>
          <p:cNvSpPr/>
          <p:nvPr/>
        </p:nvSpPr>
        <p:spPr>
          <a:xfrm>
            <a:off x="5061507" y="4083918"/>
            <a:ext cx="1620000" cy="468000"/>
          </a:xfrm>
          <a:prstGeom prst="leftArrow">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Decrease resolution</a:t>
            </a:r>
            <a:endParaRPr lang="en-GB" sz="1200" dirty="0">
              <a:latin typeface="Calibri" panose="020F0502020204030204" pitchFamily="34" charset="0"/>
            </a:endParaRPr>
          </a:p>
        </p:txBody>
      </p:sp>
      <p:pic>
        <p:nvPicPr>
          <p:cNvPr id="59" name="Grafik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3449" y="987574"/>
            <a:ext cx="3780000" cy="3024000"/>
          </a:xfrm>
          <a:prstGeom prst="rect">
            <a:avLst/>
          </a:prstGeom>
        </p:spPr>
      </p:pic>
      <p:sp>
        <p:nvSpPr>
          <p:cNvPr id="60" name="Pfeil nach rechts 59"/>
          <p:cNvSpPr/>
          <p:nvPr/>
        </p:nvSpPr>
        <p:spPr>
          <a:xfrm>
            <a:off x="6861707" y="4083918"/>
            <a:ext cx="1598725" cy="461665"/>
          </a:xfrm>
          <a:prstGeom prst="rightArrow">
            <a:avLst/>
          </a:prstGeom>
          <a:solidFill>
            <a:srgbClr val="5CA5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Increase resolution</a:t>
            </a:r>
            <a:endParaRPr lang="en-GB" sz="1200" dirty="0">
              <a:latin typeface="Calibri" panose="020F0502020204030204" pitchFamily="34" charset="0"/>
            </a:endParaRPr>
          </a:p>
        </p:txBody>
      </p:sp>
      <p:sp>
        <p:nvSpPr>
          <p:cNvPr id="61" name="Pfeil nach links 60"/>
          <p:cNvSpPr/>
          <p:nvPr/>
        </p:nvSpPr>
        <p:spPr>
          <a:xfrm>
            <a:off x="5061507" y="4083918"/>
            <a:ext cx="1620000" cy="468000"/>
          </a:xfrm>
          <a:prstGeom prst="leftArrow">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Decrease resolution</a:t>
            </a:r>
            <a:endParaRPr lang="en-GB" sz="1200" dirty="0">
              <a:latin typeface="Calibri" panose="020F0502020204030204" pitchFamily="34" charset="0"/>
            </a:endParaRPr>
          </a:p>
        </p:txBody>
      </p:sp>
      <p:pic>
        <p:nvPicPr>
          <p:cNvPr id="62" name="Grafik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3449" y="996673"/>
            <a:ext cx="3780000" cy="3024000"/>
          </a:xfrm>
          <a:prstGeom prst="rect">
            <a:avLst/>
          </a:prstGeom>
        </p:spPr>
      </p:pic>
      <p:sp>
        <p:nvSpPr>
          <p:cNvPr id="63" name="Pfeil nach rechts 62"/>
          <p:cNvSpPr/>
          <p:nvPr/>
        </p:nvSpPr>
        <p:spPr>
          <a:xfrm>
            <a:off x="6861707" y="4083918"/>
            <a:ext cx="1598725" cy="461665"/>
          </a:xfrm>
          <a:prstGeom prst="rightArrow">
            <a:avLst/>
          </a:prstGeom>
          <a:solidFill>
            <a:srgbClr val="5CA533"/>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Increase resolution</a:t>
            </a:r>
            <a:endParaRPr lang="en-GB" sz="1200" dirty="0">
              <a:latin typeface="Calibri" panose="020F0502020204030204" pitchFamily="34" charset="0"/>
            </a:endParaRPr>
          </a:p>
        </p:txBody>
      </p:sp>
      <p:sp>
        <p:nvSpPr>
          <p:cNvPr id="64" name="Pfeil nach links 63"/>
          <p:cNvSpPr/>
          <p:nvPr/>
        </p:nvSpPr>
        <p:spPr>
          <a:xfrm>
            <a:off x="5061507" y="4083918"/>
            <a:ext cx="1620000" cy="468000"/>
          </a:xfrm>
          <a:prstGeom prst="leftArrow">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latin typeface="Calibri" panose="020F0502020204030204" pitchFamily="34" charset="0"/>
              </a:rPr>
              <a:t>Decrease resolution</a:t>
            </a:r>
            <a:endParaRPr lang="en-GB" sz="1200" dirty="0">
              <a:latin typeface="Calibri" panose="020F0502020204030204" pitchFamily="34" charset="0"/>
            </a:endParaRPr>
          </a:p>
        </p:txBody>
      </p:sp>
      <p:pic>
        <p:nvPicPr>
          <p:cNvPr id="65" name="Grafik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4728" y="987638"/>
            <a:ext cx="3780000" cy="3024000"/>
          </a:xfrm>
          <a:prstGeom prst="rect">
            <a:avLst/>
          </a:prstGeom>
        </p:spPr>
      </p:pic>
      <p:sp>
        <p:nvSpPr>
          <p:cNvPr id="66" name="Pfeil nach links 71">
            <a:hlinkClick r:id="" action="ppaction://hlinkshowjump?jump=previousslide"/>
          </p:cNvPr>
          <p:cNvSpPr/>
          <p:nvPr/>
        </p:nvSpPr>
        <p:spPr>
          <a:xfrm>
            <a:off x="2915816"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Previous</a:t>
            </a:r>
            <a:endParaRPr lang="en-GB" sz="1200" dirty="0">
              <a:solidFill>
                <a:schemeClr val="tx1"/>
              </a:solidFill>
              <a:latin typeface="Calibri"/>
              <a:cs typeface="Calibri"/>
            </a:endParaRPr>
          </a:p>
        </p:txBody>
      </p:sp>
      <p:sp>
        <p:nvSpPr>
          <p:cNvPr id="67" name="Pfeil nach links 20">
            <a:hlinkClick r:id="" action="ppaction://hlinkshowjump?jump=nextslide"/>
          </p:cNvPr>
          <p:cNvSpPr/>
          <p:nvPr/>
        </p:nvSpPr>
        <p:spPr>
          <a:xfrm flipH="1">
            <a:off x="5220072" y="4515966"/>
            <a:ext cx="1008112" cy="353943"/>
          </a:xfrm>
          <a:prstGeom prst="leftArrow">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dirty="0">
                <a:solidFill>
                  <a:schemeClr val="tx1"/>
                </a:solidFill>
                <a:latin typeface="Calibri"/>
                <a:cs typeface="Calibri"/>
              </a:rPr>
              <a:t>Next</a:t>
            </a:r>
            <a:endParaRPr lang="en-GB" sz="1200" dirty="0">
              <a:solidFill>
                <a:schemeClr val="tx1"/>
              </a:solidFill>
              <a:latin typeface="Calibri"/>
              <a:cs typeface="Calibri"/>
            </a:endParaRPr>
          </a:p>
        </p:txBody>
      </p:sp>
      <p:grpSp>
        <p:nvGrpSpPr>
          <p:cNvPr id="68" name="Gruppieren 13"/>
          <p:cNvGrpSpPr/>
          <p:nvPr/>
        </p:nvGrpSpPr>
        <p:grpSpPr>
          <a:xfrm>
            <a:off x="8316416" y="98301"/>
            <a:ext cx="792088" cy="673249"/>
            <a:chOff x="4788024" y="4155926"/>
            <a:chExt cx="792088" cy="673249"/>
          </a:xfrm>
        </p:grpSpPr>
        <p:sp>
          <p:nvSpPr>
            <p:cNvPr id="69" name="Flussdiagramm: Verbindungsstelle 14">
              <a:hlinkClick r:id="rId12" action="ppaction://hlinksldjump"/>
            </p:cNvPr>
            <p:cNvSpPr/>
            <p:nvPr/>
          </p:nvSpPr>
          <p:spPr>
            <a:xfrm>
              <a:off x="4860032" y="4155926"/>
              <a:ext cx="648072" cy="67324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sp>
          <p:nvSpPr>
            <p:cNvPr id="70" name="Multiplizieren 15">
              <a:hlinkClick r:id="rId12" action="ppaction://hlinksldjump"/>
            </p:cNvPr>
            <p:cNvSpPr/>
            <p:nvPr/>
          </p:nvSpPr>
          <p:spPr>
            <a:xfrm>
              <a:off x="4788024" y="4155926"/>
              <a:ext cx="792088" cy="648072"/>
            </a:xfrm>
            <a:prstGeom prst="mathMultiply">
              <a:avLst>
                <a:gd name="adj1" fmla="val 1193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a:cs typeface="Calibri"/>
              </a:endParaRPr>
            </a:p>
          </p:txBody>
        </p:sp>
      </p:grpSp>
    </p:spTree>
    <p:extLst>
      <p:ext uri="{BB962C8B-B14F-4D97-AF65-F5344CB8AC3E}">
        <p14:creationId xmlns:p14="http://schemas.microsoft.com/office/powerpoint/2010/main" val="3798926440"/>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9" restart="whenNotActive" fill="hold" evtFilter="cancelBubble" nodeType="interactiveSeq">
                <p:stCondLst>
                  <p:cond evt="onClick" delay="0">
                    <p:tgtEl>
                      <p:spTgt spid="5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withEffect">
                                  <p:stCondLst>
                                    <p:cond delay="0"/>
                                  </p:stCondLst>
                                  <p:childTnLst>
                                    <p:set>
                                      <p:cBhvr>
                                        <p:cTn id="23" dur="1" fill="hold">
                                          <p:stCondLst>
                                            <p:cond delay="0"/>
                                          </p:stCondLst>
                                        </p:cTn>
                                        <p:tgtEl>
                                          <p:spTgt spid="50"/>
                                        </p:tgtEl>
                                        <p:attrNameLst>
                                          <p:attrName>style.visibility</p:attrName>
                                        </p:attrNameLst>
                                      </p:cBhvr>
                                      <p:to>
                                        <p:strVal val="hidden"/>
                                      </p:to>
                                    </p:set>
                                  </p:childTnLst>
                                </p:cTn>
                              </p:par>
                              <p:par>
                                <p:cTn id="24" presetID="1" presetClass="exit" presetSubtype="0" fill="hold" grpId="4" nodeType="withEffect">
                                  <p:stCondLst>
                                    <p:cond delay="0"/>
                                  </p:stCondLst>
                                  <p:childTnLst>
                                    <p:set>
                                      <p:cBhvr>
                                        <p:cTn id="25" dur="1" fill="hold">
                                          <p:stCondLst>
                                            <p:cond delay="0"/>
                                          </p:stCondLst>
                                        </p:cTn>
                                        <p:tgtEl>
                                          <p:spTgt spid="5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4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par>
                                <p:cTn id="30" presetID="1" presetClass="entr" presetSubtype="0" fill="hold" grpId="1"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50"/>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3" nodeType="withEffect">
                                  <p:stCondLst>
                                    <p:cond delay="0"/>
                                  </p:stCondLst>
                                  <p:childTnLst>
                                    <p:set>
                                      <p:cBhvr>
                                        <p:cTn id="59" dur="1" fill="hold">
                                          <p:stCondLst>
                                            <p:cond delay="0"/>
                                          </p:stCondLst>
                                        </p:cTn>
                                        <p:tgtEl>
                                          <p:spTgt spid="52"/>
                                        </p:tgtEl>
                                        <p:attrNameLst>
                                          <p:attrName>style.visibility</p:attrName>
                                        </p:attrNameLst>
                                      </p:cBhvr>
                                      <p:to>
                                        <p:strVal val="hidden"/>
                                      </p:to>
                                    </p:set>
                                  </p:childTnLst>
                                </p:cTn>
                              </p:par>
                              <p:par>
                                <p:cTn id="60" presetID="1" presetClass="exit" presetSubtype="0" fill="hold" grpId="3" nodeType="withEffect">
                                  <p:stCondLst>
                                    <p:cond delay="0"/>
                                  </p:stCondLst>
                                  <p:childTnLst>
                                    <p:set>
                                      <p:cBhvr>
                                        <p:cTn id="61" dur="1" fill="hold">
                                          <p:stCondLst>
                                            <p:cond delay="0"/>
                                          </p:stCondLst>
                                        </p:cTn>
                                        <p:tgtEl>
                                          <p:spTgt spid="54"/>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43"/>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53"/>
                                        </p:tgtEl>
                                        <p:attrNameLst>
                                          <p:attrName>style.visibility</p:attrName>
                                        </p:attrNameLst>
                                      </p:cBhvr>
                                      <p:to>
                                        <p:strVal val="hidden"/>
                                      </p:to>
                                    </p:set>
                                  </p:childTnLst>
                                </p:cTn>
                              </p:par>
                              <p:par>
                                <p:cTn id="66" presetID="1" presetClass="entr" presetSubtype="0" fill="hold" grpId="3" nodeType="withEffect">
                                  <p:stCondLst>
                                    <p:cond delay="0"/>
                                  </p:stCondLst>
                                  <p:childTnLst>
                                    <p:set>
                                      <p:cBhvr>
                                        <p:cTn id="67" dur="1" fill="hold">
                                          <p:stCondLst>
                                            <p:cond delay="0"/>
                                          </p:stCondLst>
                                        </p:cTn>
                                        <p:tgtEl>
                                          <p:spTgt spid="51"/>
                                        </p:tgtEl>
                                        <p:attrNameLst>
                                          <p:attrName>style.visibility</p:attrName>
                                        </p:attrNameLst>
                                      </p:cBhvr>
                                      <p:to>
                                        <p:strVal val="visible"/>
                                      </p:to>
                                    </p:set>
                                  </p:childTnLst>
                                </p:cTn>
                              </p:par>
                              <p:par>
                                <p:cTn id="68" presetID="1" presetClass="entr" presetSubtype="0" fill="hold" grpId="3" nodeType="withEffect">
                                  <p:stCondLst>
                                    <p:cond delay="0"/>
                                  </p:stCondLst>
                                  <p:childTnLst>
                                    <p:set>
                                      <p:cBhvr>
                                        <p:cTn id="69" dur="1" fill="hold">
                                          <p:stCondLst>
                                            <p:cond delay="0"/>
                                          </p:stCondLst>
                                        </p:cTn>
                                        <p:tgtEl>
                                          <p:spTgt spid="50"/>
                                        </p:tgtEl>
                                        <p:attrNameLst>
                                          <p:attrName>style.visibility</p:attrName>
                                        </p:attrNameLst>
                                      </p:cBhvr>
                                      <p:to>
                                        <p:strVal val="visible"/>
                                      </p:to>
                                    </p:set>
                                  </p:childTnLst>
                                </p:cTn>
                              </p:par>
                              <p:par>
                                <p:cTn id="70" presetID="1" presetClass="entr" presetSubtype="0" fill="hold" grpId="3" nodeType="with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52"/>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53"/>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1" nodeType="withEffect">
                                  <p:stCondLst>
                                    <p:cond delay="0"/>
                                  </p:stCondLst>
                                  <p:childTnLst>
                                    <p:set>
                                      <p:cBhvr>
                                        <p:cTn id="97" dur="1" fill="hold">
                                          <p:stCondLst>
                                            <p:cond delay="0"/>
                                          </p:stCondLst>
                                        </p:cTn>
                                        <p:tgtEl>
                                          <p:spTgt spid="55"/>
                                        </p:tgtEl>
                                        <p:attrNameLst>
                                          <p:attrName>style.visibility</p:attrName>
                                        </p:attrNameLst>
                                      </p:cBhvr>
                                      <p:to>
                                        <p:strVal val="hidden"/>
                                      </p:to>
                                    </p:set>
                                  </p:childTnLst>
                                </p:cTn>
                              </p:par>
                              <p:par>
                                <p:cTn id="98" presetID="1" presetClass="exit" presetSubtype="0" fill="hold" grpId="3" nodeType="withEffect">
                                  <p:stCondLst>
                                    <p:cond delay="0"/>
                                  </p:stCondLst>
                                  <p:childTnLst>
                                    <p:set>
                                      <p:cBhvr>
                                        <p:cTn id="99" dur="1" fill="hold">
                                          <p:stCondLst>
                                            <p:cond delay="0"/>
                                          </p:stCondLst>
                                        </p:cTn>
                                        <p:tgtEl>
                                          <p:spTgt spid="5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44"/>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56"/>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54"/>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52"/>
                                        </p:tgtEl>
                                        <p:attrNameLst>
                                          <p:attrName>style.visibility</p:attrName>
                                        </p:attrNameLst>
                                      </p:cBhvr>
                                      <p:to>
                                        <p:strVal val="visible"/>
                                      </p:to>
                                    </p:set>
                                  </p:childTnLst>
                                </p:cTn>
                              </p:par>
                              <p:par>
                                <p:cTn id="108" presetID="1" presetClass="entr" presetSubtype="0" fill="hold" grpId="3" nodeType="withEffect">
                                  <p:stCondLst>
                                    <p:cond delay="0"/>
                                  </p:stCondLst>
                                  <p:childTnLst>
                                    <p:set>
                                      <p:cBhvr>
                                        <p:cTn id="109" dur="1" fill="hold">
                                          <p:stCondLst>
                                            <p:cond delay="0"/>
                                          </p:stCondLst>
                                        </p:cTn>
                                        <p:tgtEl>
                                          <p:spTgt spid="43"/>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7"/>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55"/>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44"/>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56"/>
                                        </p:tgtEl>
                                        <p:attrNameLst>
                                          <p:attrName>style.visibility</p:attrName>
                                        </p:attrNameLst>
                                      </p:cBhvr>
                                      <p:to>
                                        <p:strVal val="hidden"/>
                                      </p:to>
                                    </p:set>
                                  </p:childTnLst>
                                </p:cTn>
                              </p:par>
                              <p:par>
                                <p:cTn id="123" presetID="1" presetClass="entr" presetSubtype="0"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par>
                                <p:cTn id="127" presetID="1" presetClass="entr" presetSubtype="0" fill="hold" grpId="2"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31" restart="whenNotActive" fill="hold" evtFilter="cancelBubble" nodeType="interactiveSeq">
                <p:stCondLst>
                  <p:cond evt="onClick" delay="0">
                    <p:tgtEl>
                      <p:spTgt spid="58"/>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1" nodeType="withEffect">
                                  <p:stCondLst>
                                    <p:cond delay="0"/>
                                  </p:stCondLst>
                                  <p:childTnLst>
                                    <p:set>
                                      <p:cBhvr>
                                        <p:cTn id="135" dur="1" fill="hold">
                                          <p:stCondLst>
                                            <p:cond delay="0"/>
                                          </p:stCondLst>
                                        </p:cTn>
                                        <p:tgtEl>
                                          <p:spTgt spid="58"/>
                                        </p:tgtEl>
                                        <p:attrNameLst>
                                          <p:attrName>style.visibility</p:attrName>
                                        </p:attrNameLst>
                                      </p:cBhvr>
                                      <p:to>
                                        <p:strVal val="hidden"/>
                                      </p:to>
                                    </p:set>
                                  </p:childTnLst>
                                </p:cTn>
                              </p:par>
                              <p:par>
                                <p:cTn id="136" presetID="1" presetClass="exit" presetSubtype="0" fill="hold" grpId="3" nodeType="withEffect">
                                  <p:stCondLst>
                                    <p:cond delay="0"/>
                                  </p:stCondLst>
                                  <p:childTnLst>
                                    <p:set>
                                      <p:cBhvr>
                                        <p:cTn id="137" dur="1" fill="hold">
                                          <p:stCondLst>
                                            <p:cond delay="0"/>
                                          </p:stCondLst>
                                        </p:cTn>
                                        <p:tgtEl>
                                          <p:spTgt spid="60"/>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45"/>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59"/>
                                        </p:tgtEl>
                                        <p:attrNameLst>
                                          <p:attrName>style.visibility</p:attrName>
                                        </p:attrNameLst>
                                      </p:cBhvr>
                                      <p:to>
                                        <p:strVal val="hidden"/>
                                      </p:to>
                                    </p:set>
                                  </p:childTnLst>
                                </p:cTn>
                              </p:par>
                              <p:par>
                                <p:cTn id="142" presetID="1" presetClass="entr" presetSubtype="0" fill="hold" grpId="1" nodeType="withEffect">
                                  <p:stCondLst>
                                    <p:cond delay="0"/>
                                  </p:stCondLst>
                                  <p:childTnLst>
                                    <p:set>
                                      <p:cBhvr>
                                        <p:cTn id="143" dur="1" fill="hold">
                                          <p:stCondLst>
                                            <p:cond delay="0"/>
                                          </p:stCondLst>
                                        </p:cTn>
                                        <p:tgtEl>
                                          <p:spTgt spid="57"/>
                                        </p:tgtEl>
                                        <p:attrNameLst>
                                          <p:attrName>style.visibility</p:attrName>
                                        </p:attrNameLst>
                                      </p:cBhvr>
                                      <p:to>
                                        <p:strVal val="visible"/>
                                      </p:to>
                                    </p:set>
                                  </p:childTnLst>
                                </p:cTn>
                              </p:par>
                              <p:par>
                                <p:cTn id="144" presetID="1" presetClass="entr" presetSubtype="0" fill="hold" grpId="3" nodeType="withEffect">
                                  <p:stCondLst>
                                    <p:cond delay="0"/>
                                  </p:stCondLst>
                                  <p:childTnLst>
                                    <p:set>
                                      <p:cBhvr>
                                        <p:cTn id="145" dur="1" fill="hold">
                                          <p:stCondLst>
                                            <p:cond delay="0"/>
                                          </p:stCondLst>
                                        </p:cTn>
                                        <p:tgtEl>
                                          <p:spTgt spid="55"/>
                                        </p:tgtEl>
                                        <p:attrNameLst>
                                          <p:attrName>style.visibility</p:attrName>
                                        </p:attrNameLst>
                                      </p:cBhvr>
                                      <p:to>
                                        <p:strVal val="visible"/>
                                      </p:to>
                                    </p:set>
                                  </p:childTnLst>
                                </p:cTn>
                              </p:par>
                              <p:par>
                                <p:cTn id="146" presetID="1" presetClass="entr" presetSubtype="0" fill="hold" grpId="4" nodeType="withEffect">
                                  <p:stCondLst>
                                    <p:cond delay="0"/>
                                  </p:stCondLst>
                                  <p:childTnLst>
                                    <p:set>
                                      <p:cBhvr>
                                        <p:cTn id="147" dur="1" fill="hold">
                                          <p:stCondLst>
                                            <p:cond delay="0"/>
                                          </p:stCondLst>
                                        </p:cTn>
                                        <p:tgtEl>
                                          <p:spTgt spid="44"/>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150" restart="whenNotActive" fill="hold" evtFilter="cancelBubble" nodeType="interactiveSeq">
                <p:stCondLst>
                  <p:cond evt="onClick" delay="0">
                    <p:tgtEl>
                      <p:spTgt spid="60"/>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withEffect">
                                  <p:stCondLst>
                                    <p:cond delay="0"/>
                                  </p:stCondLst>
                                  <p:childTnLst>
                                    <p:set>
                                      <p:cBhvr>
                                        <p:cTn id="154" dur="1" fill="hold">
                                          <p:stCondLst>
                                            <p:cond delay="0"/>
                                          </p:stCondLst>
                                        </p:cTn>
                                        <p:tgtEl>
                                          <p:spTgt spid="60"/>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58"/>
                                        </p:tgtEl>
                                        <p:attrNameLst>
                                          <p:attrName>style.visibility</p:attrName>
                                        </p:attrNameLst>
                                      </p:cBhvr>
                                      <p:to>
                                        <p:strVal val="hidden"/>
                                      </p:to>
                                    </p:set>
                                  </p:childTnLst>
                                </p:cTn>
                              </p:par>
                              <p:par>
                                <p:cTn id="157" presetID="1" presetClass="exit" presetSubtype="0" fill="hold" grpId="3" nodeType="withEffect">
                                  <p:stCondLst>
                                    <p:cond delay="0"/>
                                  </p:stCondLst>
                                  <p:childTnLst>
                                    <p:set>
                                      <p:cBhvr>
                                        <p:cTn id="158" dur="1" fill="hold">
                                          <p:stCondLst>
                                            <p:cond delay="0"/>
                                          </p:stCondLst>
                                        </p:cTn>
                                        <p:tgtEl>
                                          <p:spTgt spid="45"/>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59"/>
                                        </p:tgtEl>
                                        <p:attrNameLst>
                                          <p:attrName>style.visibility</p:attrName>
                                        </p:attrNameLst>
                                      </p:cBhvr>
                                      <p:to>
                                        <p:strVal val="hidden"/>
                                      </p:to>
                                    </p:set>
                                  </p:childTnLst>
                                </p:cTn>
                              </p:par>
                              <p:par>
                                <p:cTn id="161" presetID="1" presetClass="entr" presetSubtype="0" fill="hold" grpId="0" nodeType="withEffect">
                                  <p:stCondLst>
                                    <p:cond delay="0"/>
                                  </p:stCondLst>
                                  <p:childTnLst>
                                    <p:set>
                                      <p:cBhvr>
                                        <p:cTn id="162" dur="1" fill="hold">
                                          <p:stCondLst>
                                            <p:cond delay="0"/>
                                          </p:stCondLst>
                                        </p:cTn>
                                        <p:tgtEl>
                                          <p:spTgt spid="61"/>
                                        </p:tgtEl>
                                        <p:attrNameLst>
                                          <p:attrName>style.visibility</p:attrName>
                                        </p:attrNameLst>
                                      </p:cBhvr>
                                      <p:to>
                                        <p:strVal val="visible"/>
                                      </p:to>
                                    </p:set>
                                  </p:childTnLst>
                                </p:cTn>
                              </p:par>
                              <p:par>
                                <p:cTn id="163" presetID="1" presetClass="entr" presetSubtype="0" fill="hold" grpId="1" nodeType="withEffect">
                                  <p:stCondLst>
                                    <p:cond delay="0"/>
                                  </p:stCondLst>
                                  <p:childTnLst>
                                    <p:set>
                                      <p:cBhvr>
                                        <p:cTn id="164" dur="1" fill="hold">
                                          <p:stCondLst>
                                            <p:cond delay="0"/>
                                          </p:stCondLst>
                                        </p:cTn>
                                        <p:tgtEl>
                                          <p:spTgt spid="63"/>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69" restart="whenNotActive" fill="hold" evtFilter="cancelBubble" nodeType="interactiveSeq">
                <p:stCondLst>
                  <p:cond evt="onClick" delay="0">
                    <p:tgtEl>
                      <p:spTgt spid="61"/>
                    </p:tgtEl>
                  </p:cond>
                </p:stCondLst>
                <p:endSync evt="end" delay="0">
                  <p:rtn val="all"/>
                </p:endSync>
                <p:childTnLst>
                  <p:par>
                    <p:cTn id="170" fill="hold">
                      <p:stCondLst>
                        <p:cond delay="0"/>
                      </p:stCondLst>
                      <p:childTnLst>
                        <p:par>
                          <p:cTn id="171" fill="hold">
                            <p:stCondLst>
                              <p:cond delay="0"/>
                            </p:stCondLst>
                            <p:childTnLst>
                              <p:par>
                                <p:cTn id="172" presetID="1" presetClass="exit" presetSubtype="0" fill="hold" grpId="1" nodeType="withEffect">
                                  <p:stCondLst>
                                    <p:cond delay="0"/>
                                  </p:stCondLst>
                                  <p:childTnLst>
                                    <p:set>
                                      <p:cBhvr>
                                        <p:cTn id="173" dur="1" fill="hold">
                                          <p:stCondLst>
                                            <p:cond delay="0"/>
                                          </p:stCondLst>
                                        </p:cTn>
                                        <p:tgtEl>
                                          <p:spTgt spid="61"/>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63"/>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46"/>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62"/>
                                        </p:tgtEl>
                                        <p:attrNameLst>
                                          <p:attrName>style.visibility</p:attrName>
                                        </p:attrNameLst>
                                      </p:cBhvr>
                                      <p:to>
                                        <p:strVal val="hidden"/>
                                      </p:to>
                                    </p:set>
                                  </p:childTnLst>
                                </p:cTn>
                              </p:par>
                              <p:par>
                                <p:cTn id="180" presetID="1" presetClass="entr" presetSubtype="0" fill="hold" grpId="4" nodeType="withEffect">
                                  <p:stCondLst>
                                    <p:cond delay="0"/>
                                  </p:stCondLst>
                                  <p:childTnLst>
                                    <p:set>
                                      <p:cBhvr>
                                        <p:cTn id="181" dur="1" fill="hold">
                                          <p:stCondLst>
                                            <p:cond delay="0"/>
                                          </p:stCondLst>
                                        </p:cTn>
                                        <p:tgtEl>
                                          <p:spTgt spid="60"/>
                                        </p:tgtEl>
                                        <p:attrNameLst>
                                          <p:attrName>style.visibility</p:attrName>
                                        </p:attrNameLst>
                                      </p:cBhvr>
                                      <p:to>
                                        <p:strVal val="visible"/>
                                      </p:to>
                                    </p:set>
                                  </p:childTnLst>
                                </p:cTn>
                              </p:par>
                              <p:par>
                                <p:cTn id="182" presetID="1" presetClass="entr" presetSubtype="0" fill="hold" grpId="3" nodeType="withEffect">
                                  <p:stCondLst>
                                    <p:cond delay="0"/>
                                  </p:stCondLst>
                                  <p:childTnLst>
                                    <p:set>
                                      <p:cBhvr>
                                        <p:cTn id="183" dur="1" fill="hold">
                                          <p:stCondLst>
                                            <p:cond delay="0"/>
                                          </p:stCondLst>
                                        </p:cTn>
                                        <p:tgtEl>
                                          <p:spTgt spid="58"/>
                                        </p:tgtEl>
                                        <p:attrNameLst>
                                          <p:attrName>style.visibility</p:attrName>
                                        </p:attrNameLst>
                                      </p:cBhvr>
                                      <p:to>
                                        <p:strVal val="visible"/>
                                      </p:to>
                                    </p:set>
                                  </p:childTnLst>
                                </p:cTn>
                              </p:par>
                              <p:par>
                                <p:cTn id="184" presetID="1" presetClass="entr" presetSubtype="0" fill="hold" grpId="4" nodeType="withEffect">
                                  <p:stCondLst>
                                    <p:cond delay="0"/>
                                  </p:stCondLst>
                                  <p:childTnLst>
                                    <p:set>
                                      <p:cBhvr>
                                        <p:cTn id="185" dur="1" fill="hold">
                                          <p:stCondLst>
                                            <p:cond delay="0"/>
                                          </p:stCondLst>
                                        </p:cTn>
                                        <p:tgtEl>
                                          <p:spTgt spid="45"/>
                                        </p:tgtEl>
                                        <p:attrNameLst>
                                          <p:attrName>style.visibility</p:attrName>
                                        </p:attrNameLst>
                                      </p:cBhvr>
                                      <p:to>
                                        <p:strVal val="visible"/>
                                      </p:to>
                                    </p:set>
                                  </p:childTnLst>
                                </p:cTn>
                              </p:par>
                              <p:par>
                                <p:cTn id="186" presetID="1" presetClass="entr" presetSubtype="0" fill="hold" nodeType="withEffect">
                                  <p:stCondLst>
                                    <p:cond delay="0"/>
                                  </p:stCondLst>
                                  <p:childTnLst>
                                    <p:set>
                                      <p:cBhvr>
                                        <p:cTn id="187"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88" restart="whenNotActive" fill="hold" evtFilter="cancelBubble" nodeType="interactiveSeq">
                <p:stCondLst>
                  <p:cond evt="onClick" delay="0">
                    <p:tgtEl>
                      <p:spTgt spid="63"/>
                    </p:tgtEl>
                  </p:cond>
                </p:stCondLst>
                <p:endSync evt="end" delay="0">
                  <p:rtn val="all"/>
                </p:endSync>
                <p:childTnLst>
                  <p:par>
                    <p:cTn id="189" fill="hold">
                      <p:stCondLst>
                        <p:cond delay="0"/>
                      </p:stCondLst>
                      <p:childTnLst>
                        <p:par>
                          <p:cTn id="190" fill="hold">
                            <p:stCondLst>
                              <p:cond delay="0"/>
                            </p:stCondLst>
                            <p:childTnLst>
                              <p:par>
                                <p:cTn id="191" presetID="1" presetClass="exit" presetSubtype="0" fill="hold" grpId="0" nodeType="withEffect">
                                  <p:stCondLst>
                                    <p:cond delay="0"/>
                                  </p:stCondLst>
                                  <p:childTnLst>
                                    <p:set>
                                      <p:cBhvr>
                                        <p:cTn id="192" dur="1" fill="hold">
                                          <p:stCondLst>
                                            <p:cond delay="0"/>
                                          </p:stCondLst>
                                        </p:cTn>
                                        <p:tgtEl>
                                          <p:spTgt spid="63"/>
                                        </p:tgtEl>
                                        <p:attrNameLst>
                                          <p:attrName>style.visibility</p:attrName>
                                        </p:attrNameLst>
                                      </p:cBhvr>
                                      <p:to>
                                        <p:strVal val="hidden"/>
                                      </p:to>
                                    </p:set>
                                  </p:childTnLst>
                                </p:cTn>
                              </p:par>
                              <p:par>
                                <p:cTn id="193" presetID="1" presetClass="exit" presetSubtype="0" fill="hold" grpId="3" nodeType="withEffect">
                                  <p:stCondLst>
                                    <p:cond delay="0"/>
                                  </p:stCondLst>
                                  <p:childTnLst>
                                    <p:set>
                                      <p:cBhvr>
                                        <p:cTn id="194" dur="1" fill="hold">
                                          <p:stCondLst>
                                            <p:cond delay="0"/>
                                          </p:stCondLst>
                                        </p:cTn>
                                        <p:tgtEl>
                                          <p:spTgt spid="61"/>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46"/>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62"/>
                                        </p:tgtEl>
                                        <p:attrNameLst>
                                          <p:attrName>style.visibility</p:attrName>
                                        </p:attrNameLst>
                                      </p:cBhvr>
                                      <p:to>
                                        <p:strVal val="hidden"/>
                                      </p:to>
                                    </p:set>
                                  </p:childTnLst>
                                </p:cTn>
                              </p:par>
                              <p:par>
                                <p:cTn id="199" presetID="1" presetClass="entr" presetSubtype="0" fill="hold" grpId="0" nodeType="withEffect">
                                  <p:stCondLst>
                                    <p:cond delay="0"/>
                                  </p:stCondLst>
                                  <p:childTnLst>
                                    <p:set>
                                      <p:cBhvr>
                                        <p:cTn id="200" dur="1" fill="hold">
                                          <p:stCondLst>
                                            <p:cond delay="0"/>
                                          </p:stCondLst>
                                        </p:cTn>
                                        <p:tgtEl>
                                          <p:spTgt spid="64"/>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47"/>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205" restart="whenNotActive" fill="hold" evtFilter="cancelBubble" nodeType="interactiveSeq">
                <p:stCondLst>
                  <p:cond evt="onClick" delay="0">
                    <p:tgtEl>
                      <p:spTgt spid="64"/>
                    </p:tgtEl>
                  </p:cond>
                </p:stCondLst>
                <p:endSync evt="end" delay="0">
                  <p:rtn val="all"/>
                </p:endSync>
                <p:childTnLst>
                  <p:par>
                    <p:cTn id="206" fill="hold">
                      <p:stCondLst>
                        <p:cond delay="0"/>
                      </p:stCondLst>
                      <p:childTnLst>
                        <p:par>
                          <p:cTn id="207" fill="hold">
                            <p:stCondLst>
                              <p:cond delay="0"/>
                            </p:stCondLst>
                            <p:childTnLst>
                              <p:par>
                                <p:cTn id="208" presetID="1" presetClass="exit" presetSubtype="0" fill="hold" grpId="1" nodeType="withEffect">
                                  <p:stCondLst>
                                    <p:cond delay="0"/>
                                  </p:stCondLst>
                                  <p:childTnLst>
                                    <p:set>
                                      <p:cBhvr>
                                        <p:cTn id="209" dur="1" fill="hold">
                                          <p:stCondLst>
                                            <p:cond delay="0"/>
                                          </p:stCondLst>
                                        </p:cTn>
                                        <p:tgtEl>
                                          <p:spTgt spid="64"/>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47"/>
                                        </p:tgtEl>
                                        <p:attrNameLst>
                                          <p:attrName>style.visibility</p:attrName>
                                        </p:attrNameLst>
                                      </p:cBhvr>
                                      <p:to>
                                        <p:strVal val="hidden"/>
                                      </p:to>
                                    </p:set>
                                  </p:childTnLst>
                                </p:cTn>
                              </p:par>
                              <p:par>
                                <p:cTn id="212" presetID="1" presetClass="exit" presetSubtype="0" fill="hold" nodeType="withEffect">
                                  <p:stCondLst>
                                    <p:cond delay="0"/>
                                  </p:stCondLst>
                                  <p:childTnLst>
                                    <p:set>
                                      <p:cBhvr>
                                        <p:cTn id="213" dur="1" fill="hold">
                                          <p:stCondLst>
                                            <p:cond delay="0"/>
                                          </p:stCondLst>
                                        </p:cTn>
                                        <p:tgtEl>
                                          <p:spTgt spid="65"/>
                                        </p:tgtEl>
                                        <p:attrNameLst>
                                          <p:attrName>style.visibility</p:attrName>
                                        </p:attrNameLst>
                                      </p:cBhvr>
                                      <p:to>
                                        <p:strVal val="hidden"/>
                                      </p:to>
                                    </p:set>
                                  </p:childTnLst>
                                </p:cTn>
                              </p:par>
                              <p:par>
                                <p:cTn id="214" presetID="1" presetClass="entr" presetSubtype="0" fill="hold" grpId="3" nodeType="withEffect">
                                  <p:stCondLst>
                                    <p:cond delay="0"/>
                                  </p:stCondLst>
                                  <p:childTnLst>
                                    <p:set>
                                      <p:cBhvr>
                                        <p:cTn id="215" dur="1" fill="hold">
                                          <p:stCondLst>
                                            <p:cond delay="0"/>
                                          </p:stCondLst>
                                        </p:cTn>
                                        <p:tgtEl>
                                          <p:spTgt spid="63"/>
                                        </p:tgtEl>
                                        <p:attrNameLst>
                                          <p:attrName>style.visibility</p:attrName>
                                        </p:attrNameLst>
                                      </p:cBhvr>
                                      <p:to>
                                        <p:strVal val="visible"/>
                                      </p:to>
                                    </p:set>
                                  </p:childTnLst>
                                </p:cTn>
                              </p:par>
                              <p:par>
                                <p:cTn id="216" presetID="1" presetClass="entr" presetSubtype="0" fill="hold" grpId="2" nodeType="withEffect">
                                  <p:stCondLst>
                                    <p:cond delay="0"/>
                                  </p:stCondLst>
                                  <p:childTnLst>
                                    <p:set>
                                      <p:cBhvr>
                                        <p:cTn id="217" dur="1" fill="hold">
                                          <p:stCondLst>
                                            <p:cond delay="0"/>
                                          </p:stCondLst>
                                        </p:cTn>
                                        <p:tgtEl>
                                          <p:spTgt spid="61"/>
                                        </p:tgtEl>
                                        <p:attrNameLst>
                                          <p:attrName>style.visibility</p:attrName>
                                        </p:attrNameLst>
                                      </p:cBhvr>
                                      <p:to>
                                        <p:strVal val="visible"/>
                                      </p:to>
                                    </p:set>
                                  </p:childTnLst>
                                </p:cTn>
                              </p:par>
                              <p:par>
                                <p:cTn id="218" presetID="1" presetClass="entr" presetSubtype="0" fill="hold" grpId="3" nodeType="withEffect">
                                  <p:stCondLst>
                                    <p:cond delay="0"/>
                                  </p:stCondLst>
                                  <p:childTnLst>
                                    <p:set>
                                      <p:cBhvr>
                                        <p:cTn id="219" dur="1" fill="hold">
                                          <p:stCondLst>
                                            <p:cond delay="0"/>
                                          </p:stCondLst>
                                        </p:cTn>
                                        <p:tgtEl>
                                          <p:spTgt spid="46"/>
                                        </p:tgtEl>
                                        <p:attrNameLst>
                                          <p:attrName>style.visibility</p:attrName>
                                        </p:attrNameLst>
                                      </p:cBhvr>
                                      <p:to>
                                        <p:strVal val="visible"/>
                                      </p:to>
                                    </p:set>
                                  </p:childTnLst>
                                </p:cTn>
                              </p:par>
                              <p:par>
                                <p:cTn id="220" presetID="1" presetClass="entr" presetSubtype="0" fill="hold" nodeType="withEffect">
                                  <p:stCondLst>
                                    <p:cond delay="0"/>
                                  </p:stCondLst>
                                  <p:childTnLst>
                                    <p:set>
                                      <p:cBhvr>
                                        <p:cTn id="221"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4"/>
                  </p:tgtEl>
                </p:cond>
              </p:nextCondLst>
            </p:seq>
          </p:childTnLst>
        </p:cTn>
      </p:par>
    </p:tnLst>
    <p:bldLst>
      <p:bldP spid="26" grpId="0"/>
      <p:bldP spid="26" grpId="1"/>
      <p:bldP spid="27" grpId="0" animBg="1"/>
      <p:bldP spid="27" grpId="1" animBg="1"/>
      <p:bldP spid="42" grpId="0"/>
      <p:bldP spid="42" grpId="1"/>
      <p:bldP spid="42" grpId="2"/>
      <p:bldP spid="42" grpId="3"/>
      <p:bldP spid="43" grpId="0"/>
      <p:bldP spid="43" grpId="1"/>
      <p:bldP spid="43" grpId="2"/>
      <p:bldP spid="43" grpId="3"/>
      <p:bldP spid="44" grpId="0"/>
      <p:bldP spid="44" grpId="1"/>
      <p:bldP spid="44" grpId="2"/>
      <p:bldP spid="44" grpId="4"/>
      <p:bldP spid="45" grpId="1"/>
      <p:bldP spid="45" grpId="2"/>
      <p:bldP spid="45" grpId="3"/>
      <p:bldP spid="45" grpId="4"/>
      <p:bldP spid="46" grpId="0"/>
      <p:bldP spid="46" grpId="1"/>
      <p:bldP spid="46" grpId="2"/>
      <p:bldP spid="46" grpId="3"/>
      <p:bldP spid="47" grpId="0"/>
      <p:bldP spid="47" grpId="1"/>
      <p:bldP spid="50" grpId="0" animBg="1"/>
      <p:bldP spid="50" grpId="1" animBg="1"/>
      <p:bldP spid="50" grpId="2" animBg="1"/>
      <p:bldP spid="50" grpId="3" animBg="1"/>
      <p:bldP spid="51" grpId="0" animBg="1"/>
      <p:bldP spid="51" grpId="1" animBg="1"/>
      <p:bldP spid="51" grpId="3" animBg="1"/>
      <p:bldP spid="51" grpId="4" animBg="1"/>
      <p:bldP spid="52" grpId="0" animBg="1"/>
      <p:bldP spid="52" grpId="1" animBg="1"/>
      <p:bldP spid="52" grpId="2" animBg="1"/>
      <p:bldP spid="52" grpId="3" animBg="1"/>
      <p:bldP spid="54" grpId="0" animBg="1"/>
      <p:bldP spid="54" grpId="1" animBg="1"/>
      <p:bldP spid="54" grpId="2" animBg="1"/>
      <p:bldP spid="54" grpId="3" animBg="1"/>
      <p:bldP spid="55" grpId="0" animBg="1"/>
      <p:bldP spid="55" grpId="1" animBg="1"/>
      <p:bldP spid="55" grpId="2" animBg="1"/>
      <p:bldP spid="55" grpId="3" animBg="1"/>
      <p:bldP spid="57" grpId="0" animBg="1"/>
      <p:bldP spid="57" grpId="1" animBg="1"/>
      <p:bldP spid="57" grpId="2" animBg="1"/>
      <p:bldP spid="57" grpId="3" animBg="1"/>
      <p:bldP spid="58" grpId="0" animBg="1"/>
      <p:bldP spid="58" grpId="1" animBg="1"/>
      <p:bldP spid="58" grpId="2" animBg="1"/>
      <p:bldP spid="58" grpId="3" animBg="1"/>
      <p:bldP spid="60" grpId="0" animBg="1"/>
      <p:bldP spid="60" grpId="1" animBg="1"/>
      <p:bldP spid="60" grpId="3" animBg="1"/>
      <p:bldP spid="60" grpId="4" animBg="1"/>
      <p:bldP spid="61" grpId="0" animBg="1"/>
      <p:bldP spid="61" grpId="1" animBg="1"/>
      <p:bldP spid="61" grpId="2" animBg="1"/>
      <p:bldP spid="61" grpId="3" animBg="1"/>
      <p:bldP spid="63" grpId="0" animBg="1"/>
      <p:bldP spid="63" grpId="1" animBg="1"/>
      <p:bldP spid="63" grpId="2" animBg="1"/>
      <p:bldP spid="63" grpId="3" animBg="1"/>
      <p:bldP spid="64" grpId="0" animBg="1"/>
      <p:bldP spid="6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197" name="Rectangle 8"/>
          <p:cNvSpPr>
            <a:spLocks noChangeArrowheads="1"/>
          </p:cNvSpPr>
          <p:nvPr/>
        </p:nvSpPr>
        <p:spPr bwMode="auto">
          <a:xfrm>
            <a:off x="-1230313" y="2800352"/>
            <a:ext cx="34559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endParaRPr lang="en-US" altLang="de-DE" sz="4400" b="1" dirty="0">
              <a:solidFill>
                <a:srgbClr val="5CA533"/>
              </a:solidFill>
              <a:latin typeface="Calibri" pitchFamily="-102" charset="0"/>
              <a:ea typeface="MS Mincho" pitchFamily="49" charset="-128"/>
              <a:cs typeface="Calibri"/>
            </a:endParaRPr>
          </a:p>
        </p:txBody>
      </p:sp>
      <p:sp>
        <p:nvSpPr>
          <p:cNvPr id="8198" name="Text Box 11"/>
          <p:cNvSpPr txBox="1">
            <a:spLocks noChangeArrowheads="1"/>
          </p:cNvSpPr>
          <p:nvPr/>
        </p:nvSpPr>
        <p:spPr bwMode="auto">
          <a:xfrm>
            <a:off x="84428" y="3435846"/>
            <a:ext cx="888006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de-DE" altLang="de-DE" b="1" dirty="0">
                <a:solidFill>
                  <a:srgbClr val="66CB00"/>
                </a:solidFill>
                <a:latin typeface="Calibri" pitchFamily="-102" charset="0"/>
                <a:cs typeface="Calibri"/>
              </a:rPr>
              <a:t>High-resolution </a:t>
            </a:r>
            <a:r>
              <a:rPr lang="de-DE" altLang="de-DE" b="1" dirty="0" err="1">
                <a:solidFill>
                  <a:srgbClr val="66CB00"/>
                </a:solidFill>
                <a:latin typeface="Calibri" pitchFamily="-102" charset="0"/>
                <a:cs typeface="Calibri"/>
              </a:rPr>
              <a:t>automated</a:t>
            </a:r>
            <a:r>
              <a:rPr lang="de-DE" altLang="de-DE" b="1" dirty="0">
                <a:solidFill>
                  <a:srgbClr val="66CB00"/>
                </a:solidFill>
                <a:latin typeface="Calibri" pitchFamily="-102" charset="0"/>
                <a:cs typeface="Calibri"/>
              </a:rPr>
              <a:t> </a:t>
            </a:r>
            <a:r>
              <a:rPr lang="de-DE" altLang="de-DE" b="1" dirty="0" err="1">
                <a:solidFill>
                  <a:srgbClr val="66CB00"/>
                </a:solidFill>
                <a:latin typeface="Calibri" pitchFamily="-102" charset="0"/>
                <a:cs typeface="Calibri"/>
              </a:rPr>
              <a:t>approaches</a:t>
            </a:r>
            <a:r>
              <a:rPr lang="de-DE" altLang="de-DE" b="1" dirty="0">
                <a:solidFill>
                  <a:srgbClr val="66CB00"/>
                </a:solidFill>
                <a:latin typeface="Calibri" pitchFamily="-102" charset="0"/>
                <a:cs typeface="Calibri"/>
              </a:rPr>
              <a:t> </a:t>
            </a:r>
            <a:r>
              <a:rPr lang="de-DE" altLang="de-DE" b="1" dirty="0" err="1">
                <a:solidFill>
                  <a:srgbClr val="66CB00"/>
                </a:solidFill>
                <a:latin typeface="Calibri" pitchFamily="-102" charset="0"/>
                <a:cs typeface="Calibri"/>
              </a:rPr>
              <a:t>to</a:t>
            </a:r>
            <a:r>
              <a:rPr lang="de-DE" altLang="de-DE" b="1" dirty="0">
                <a:solidFill>
                  <a:srgbClr val="66CB00"/>
                </a:solidFill>
                <a:latin typeface="Calibri" pitchFamily="-102" charset="0"/>
                <a:cs typeface="Calibri"/>
              </a:rPr>
              <a:t> </a:t>
            </a:r>
            <a:r>
              <a:rPr lang="de-DE" altLang="de-DE" b="1" dirty="0" err="1">
                <a:solidFill>
                  <a:srgbClr val="66CB00"/>
                </a:solidFill>
                <a:latin typeface="Calibri" pitchFamily="-102" charset="0"/>
                <a:cs typeface="Calibri"/>
              </a:rPr>
              <a:t>study</a:t>
            </a:r>
            <a:r>
              <a:rPr lang="de-DE" altLang="de-DE" b="1" dirty="0">
                <a:solidFill>
                  <a:srgbClr val="66CB00"/>
                </a:solidFill>
                <a:latin typeface="Calibri" pitchFamily="-102" charset="0"/>
                <a:cs typeface="Calibri"/>
              </a:rPr>
              <a:t> </a:t>
            </a:r>
          </a:p>
          <a:p>
            <a:pPr eaLnBrk="1" hangingPunct="1"/>
            <a:r>
              <a:rPr lang="de-DE" altLang="de-DE" b="1" dirty="0">
                <a:solidFill>
                  <a:srgbClr val="66CB00"/>
                </a:solidFill>
                <a:latin typeface="Calibri" pitchFamily="-102" charset="0"/>
                <a:cs typeface="Calibri"/>
              </a:rPr>
              <a:t>in situ </a:t>
            </a:r>
            <a:r>
              <a:rPr lang="de-DE" altLang="de-DE" b="1" dirty="0" err="1">
                <a:solidFill>
                  <a:srgbClr val="66CB00"/>
                </a:solidFill>
                <a:latin typeface="Calibri" pitchFamily="-102" charset="0"/>
                <a:cs typeface="Calibri"/>
              </a:rPr>
              <a:t>mesozooplankton</a:t>
            </a:r>
            <a:r>
              <a:rPr lang="de-DE" altLang="de-DE" b="1" dirty="0">
                <a:solidFill>
                  <a:srgbClr val="66CB00"/>
                </a:solidFill>
                <a:latin typeface="Calibri" pitchFamily="-102" charset="0"/>
                <a:cs typeface="Calibri"/>
              </a:rPr>
              <a:t> </a:t>
            </a:r>
            <a:r>
              <a:rPr lang="de-DE" altLang="de-DE" b="1" dirty="0" err="1">
                <a:solidFill>
                  <a:srgbClr val="66CB00"/>
                </a:solidFill>
                <a:latin typeface="Calibri" pitchFamily="-102" charset="0"/>
                <a:cs typeface="Calibri"/>
              </a:rPr>
              <a:t>abundance</a:t>
            </a:r>
            <a:r>
              <a:rPr lang="de-DE" altLang="de-DE" b="1" dirty="0">
                <a:solidFill>
                  <a:srgbClr val="66CB00"/>
                </a:solidFill>
                <a:latin typeface="Calibri" pitchFamily="-102" charset="0"/>
                <a:cs typeface="Calibri"/>
              </a:rPr>
              <a:t> </a:t>
            </a:r>
            <a:r>
              <a:rPr lang="de-DE" altLang="de-DE" b="1" dirty="0" err="1">
                <a:solidFill>
                  <a:srgbClr val="66CB00"/>
                </a:solidFill>
                <a:latin typeface="Calibri" pitchFamily="-102" charset="0"/>
                <a:cs typeface="Calibri"/>
              </a:rPr>
              <a:t>and</a:t>
            </a:r>
            <a:r>
              <a:rPr lang="de-DE" altLang="de-DE" b="1" dirty="0">
                <a:solidFill>
                  <a:srgbClr val="66CB00"/>
                </a:solidFill>
                <a:latin typeface="Calibri" pitchFamily="-102" charset="0"/>
                <a:cs typeface="Calibri"/>
              </a:rPr>
              <a:t> </a:t>
            </a:r>
            <a:r>
              <a:rPr lang="de-DE" altLang="de-DE" b="1" dirty="0" err="1">
                <a:solidFill>
                  <a:srgbClr val="66CB00"/>
                </a:solidFill>
                <a:latin typeface="Calibri" pitchFamily="-102" charset="0"/>
                <a:cs typeface="Calibri"/>
              </a:rPr>
              <a:t>migration</a:t>
            </a:r>
            <a:endParaRPr lang="de-DE" altLang="de-DE" b="1" dirty="0">
              <a:solidFill>
                <a:srgbClr val="66CB00"/>
              </a:solidFill>
              <a:latin typeface="Calibri" pitchFamily="-102" charset="0"/>
              <a:cs typeface="Calibri"/>
            </a:endParaRPr>
          </a:p>
        </p:txBody>
      </p:sp>
      <p:sp>
        <p:nvSpPr>
          <p:cNvPr id="8199" name="Textfeld 9"/>
          <p:cNvSpPr txBox="1">
            <a:spLocks noChangeArrowheads="1"/>
          </p:cNvSpPr>
          <p:nvPr/>
        </p:nvSpPr>
        <p:spPr bwMode="auto">
          <a:xfrm>
            <a:off x="97706" y="4096112"/>
            <a:ext cx="886678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r>
              <a:rPr lang="en-GB" sz="1600" dirty="0">
                <a:solidFill>
                  <a:schemeClr val="bg1"/>
                </a:solidFill>
                <a:latin typeface="Calibri" panose="020F0502020204030204" pitchFamily="34" charset="0"/>
                <a:cs typeface="Calibri"/>
              </a:rPr>
              <a:t>Tim Walles</a:t>
            </a:r>
            <a:r>
              <a:rPr lang="en-GB" sz="1600" baseline="30000" dirty="0">
                <a:solidFill>
                  <a:schemeClr val="bg1"/>
                </a:solidFill>
                <a:latin typeface="Calibri" panose="020F0502020204030204" pitchFamily="34" charset="0"/>
                <a:cs typeface="Calibri"/>
              </a:rPr>
              <a:t>1</a:t>
            </a:r>
            <a:r>
              <a:rPr lang="en-GB" sz="1600" dirty="0">
                <a:solidFill>
                  <a:schemeClr val="bg1"/>
                </a:solidFill>
                <a:latin typeface="Calibri" panose="020F0502020204030204" pitchFamily="34" charset="0"/>
                <a:cs typeface="Calibri"/>
              </a:rPr>
              <a:t>, </a:t>
            </a:r>
            <a:r>
              <a:rPr lang="en-GB" sz="1600" dirty="0" err="1">
                <a:solidFill>
                  <a:schemeClr val="bg1"/>
                </a:solidFill>
                <a:latin typeface="Calibri" panose="020F0502020204030204" pitchFamily="34" charset="0"/>
                <a:cs typeface="Calibri"/>
              </a:rPr>
              <a:t>Ghassen</a:t>
            </a:r>
            <a:r>
              <a:rPr lang="en-GB" sz="1600" dirty="0">
                <a:solidFill>
                  <a:schemeClr val="bg1"/>
                </a:solidFill>
                <a:latin typeface="Calibri" panose="020F0502020204030204" pitchFamily="34" charset="0"/>
                <a:cs typeface="Calibri"/>
              </a:rPr>
              <a:t> Bacha</a:t>
            </a:r>
            <a:r>
              <a:rPr lang="en-GB" sz="1600" baseline="30000" dirty="0">
                <a:solidFill>
                  <a:schemeClr val="bg1"/>
                </a:solidFill>
                <a:latin typeface="Calibri" panose="020F0502020204030204" pitchFamily="34" charset="0"/>
                <a:cs typeface="Calibri"/>
              </a:rPr>
              <a:t>2</a:t>
            </a:r>
            <a:r>
              <a:rPr lang="en-GB" sz="1600" dirty="0">
                <a:solidFill>
                  <a:schemeClr val="bg1"/>
                </a:solidFill>
                <a:latin typeface="Calibri" panose="020F0502020204030204" pitchFamily="34" charset="0"/>
                <a:cs typeface="Calibri"/>
              </a:rPr>
              <a:t>, Erik Bochinski</a:t>
            </a:r>
            <a:r>
              <a:rPr lang="en-GB" sz="1600" baseline="30000" dirty="0">
                <a:solidFill>
                  <a:schemeClr val="bg1"/>
                </a:solidFill>
                <a:latin typeface="Calibri" panose="020F0502020204030204" pitchFamily="34" charset="0"/>
                <a:cs typeface="Calibri"/>
              </a:rPr>
              <a:t>2</a:t>
            </a:r>
            <a:r>
              <a:rPr lang="en-GB" sz="1600" dirty="0">
                <a:solidFill>
                  <a:schemeClr val="bg1"/>
                </a:solidFill>
                <a:latin typeface="Calibri" panose="020F0502020204030204" pitchFamily="34" charset="0"/>
                <a:cs typeface="Calibri"/>
              </a:rPr>
              <a:t>, Volker Eiselein</a:t>
            </a:r>
            <a:r>
              <a:rPr lang="en-GB" sz="1600" baseline="30000" dirty="0">
                <a:solidFill>
                  <a:schemeClr val="bg1"/>
                </a:solidFill>
                <a:latin typeface="Calibri" panose="020F0502020204030204" pitchFamily="34" charset="0"/>
                <a:cs typeface="Calibri"/>
              </a:rPr>
              <a:t>2</a:t>
            </a:r>
            <a:r>
              <a:rPr lang="en-GB" sz="1600" dirty="0">
                <a:solidFill>
                  <a:schemeClr val="bg1"/>
                </a:solidFill>
                <a:latin typeface="Calibri" panose="020F0502020204030204" pitchFamily="34" charset="0"/>
                <a:cs typeface="Calibri"/>
              </a:rPr>
              <a:t>, Jens Nejstgaard</a:t>
            </a:r>
            <a:r>
              <a:rPr lang="en-GB" sz="1600" baseline="30000" dirty="0">
                <a:solidFill>
                  <a:schemeClr val="bg1"/>
                </a:solidFill>
                <a:latin typeface="Calibri" panose="020F0502020204030204" pitchFamily="34" charset="0"/>
                <a:cs typeface="Calibri"/>
              </a:rPr>
              <a:t>1</a:t>
            </a:r>
            <a:endParaRPr lang="en-GB" sz="1600" dirty="0">
              <a:solidFill>
                <a:schemeClr val="bg1"/>
              </a:solidFill>
              <a:latin typeface="Calibri" panose="020F0502020204030204" pitchFamily="34" charset="0"/>
              <a:cs typeface="Calibri"/>
            </a:endParaRPr>
          </a:p>
          <a:p>
            <a:r>
              <a:rPr lang="en-GB" sz="1200" baseline="30000" dirty="0">
                <a:solidFill>
                  <a:schemeClr val="bg1"/>
                </a:solidFill>
                <a:latin typeface="Calibri" panose="020F0502020204030204" pitchFamily="34" charset="0"/>
                <a:cs typeface="Calibri"/>
              </a:rPr>
              <a:t>1</a:t>
            </a:r>
            <a:r>
              <a:rPr lang="en-GB" sz="1200" dirty="0">
                <a:solidFill>
                  <a:schemeClr val="bg1"/>
                </a:solidFill>
                <a:latin typeface="Calibri" panose="020F0502020204030204" pitchFamily="34" charset="0"/>
                <a:cs typeface="Calibri"/>
              </a:rPr>
              <a:t>Leibniz-Institute of Freshwater Ecology and Inland Fisheries (</a:t>
            </a:r>
            <a:r>
              <a:rPr lang="en-GB" sz="1000" dirty="0">
                <a:solidFill>
                  <a:schemeClr val="bg1"/>
                </a:solidFill>
                <a:latin typeface="Calibri" panose="020F0502020204030204" pitchFamily="34" charset="0"/>
                <a:cs typeface="Calibri"/>
              </a:rPr>
              <a:t>walles@igb-berlin.de</a:t>
            </a:r>
            <a:r>
              <a:rPr lang="en-GB" sz="1200" dirty="0">
                <a:solidFill>
                  <a:schemeClr val="bg1"/>
                </a:solidFill>
                <a:latin typeface="Calibri" panose="020F0502020204030204" pitchFamily="34" charset="0"/>
                <a:cs typeface="Calibri"/>
              </a:rPr>
              <a:t>), Experimental Limnology IGB, </a:t>
            </a:r>
          </a:p>
          <a:p>
            <a:r>
              <a:rPr lang="en-GB" sz="1200" baseline="30000" dirty="0">
                <a:solidFill>
                  <a:schemeClr val="bg1"/>
                </a:solidFill>
                <a:latin typeface="Calibri" panose="020F0502020204030204" pitchFamily="34" charset="0"/>
                <a:cs typeface="Calibri"/>
              </a:rPr>
              <a:t>2</a:t>
            </a:r>
            <a:r>
              <a:rPr lang="en-GB" sz="1200" dirty="0">
                <a:solidFill>
                  <a:schemeClr val="bg1"/>
                </a:solidFill>
                <a:latin typeface="Calibri" panose="020F0502020204030204" pitchFamily="34" charset="0"/>
                <a:cs typeface="Calibri"/>
              </a:rPr>
              <a:t>Communication Systems Group, </a:t>
            </a:r>
            <a:r>
              <a:rPr lang="en-GB" sz="1200" dirty="0" err="1">
                <a:solidFill>
                  <a:schemeClr val="bg1"/>
                </a:solidFill>
                <a:latin typeface="Calibri" panose="020F0502020204030204" pitchFamily="34" charset="0"/>
                <a:cs typeface="Calibri"/>
              </a:rPr>
              <a:t>Technische</a:t>
            </a:r>
            <a:r>
              <a:rPr lang="en-GB" sz="1200" dirty="0">
                <a:solidFill>
                  <a:schemeClr val="bg1"/>
                </a:solidFill>
                <a:latin typeface="Calibri" panose="020F0502020204030204" pitchFamily="34" charset="0"/>
                <a:cs typeface="Calibri"/>
              </a:rPr>
              <a:t> </a:t>
            </a:r>
            <a:r>
              <a:rPr lang="en-GB" sz="1200" dirty="0" err="1">
                <a:solidFill>
                  <a:schemeClr val="bg1"/>
                </a:solidFill>
                <a:latin typeface="Calibri" panose="020F0502020204030204" pitchFamily="34" charset="0"/>
                <a:cs typeface="Calibri"/>
              </a:rPr>
              <a:t>Universität</a:t>
            </a:r>
            <a:r>
              <a:rPr lang="en-GB" sz="1200" dirty="0">
                <a:solidFill>
                  <a:schemeClr val="bg1"/>
                </a:solidFill>
                <a:latin typeface="Calibri" panose="020F0502020204030204" pitchFamily="34" charset="0"/>
                <a:cs typeface="Calibri"/>
              </a:rPr>
              <a:t> Berlin</a:t>
            </a:r>
            <a:endParaRPr lang="de-DE" altLang="de-DE" sz="1200" dirty="0">
              <a:solidFill>
                <a:schemeClr val="bg1"/>
              </a:solidFill>
              <a:latin typeface="Calibri" panose="020F0502020204030204" pitchFamily="34" charset="0"/>
              <a:cs typeface="Calibri"/>
            </a:endParaRPr>
          </a:p>
        </p:txBody>
      </p:sp>
      <p:pic>
        <p:nvPicPr>
          <p:cNvPr id="11" name="Picture 6" descr="USM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4360" y="1032630"/>
            <a:ext cx="1309968" cy="459000"/>
          </a:xfrm>
          <a:prstGeom prst="rect">
            <a:avLst/>
          </a:prstGeom>
          <a:solidFill>
            <a:schemeClr val="bg1">
              <a:alpha val="50000"/>
            </a:schemeClr>
          </a:solidFill>
        </p:spPr>
      </p:pic>
      <p:pic>
        <p:nvPicPr>
          <p:cNvPr id="15" name="Afbeelding 7" descr="seelab_header_bild_en.jpg"/>
          <p:cNvPicPr>
            <a:picLocks noChangeAspect="1"/>
          </p:cNvPicPr>
          <p:nvPr/>
        </p:nvPicPr>
        <p:blipFill rotWithShape="1">
          <a:blip r:embed="rId4" cstate="print">
            <a:extLst>
              <a:ext uri="{28A0092B-C50C-407E-A947-70E740481C1C}">
                <a14:useLocalDpi xmlns:a14="http://schemas.microsoft.com/office/drawing/2010/main"/>
              </a:ext>
            </a:extLst>
          </a:blip>
          <a:srcRect l="1291" t="10659" r="41088" b="14013"/>
          <a:stretch/>
        </p:blipFill>
        <p:spPr>
          <a:xfrm>
            <a:off x="6406333" y="4650981"/>
            <a:ext cx="2673032" cy="270030"/>
          </a:xfrm>
          <a:prstGeom prst="rect">
            <a:avLst/>
          </a:prstGeom>
        </p:spPr>
      </p:pic>
      <p:grpSp>
        <p:nvGrpSpPr>
          <p:cNvPr id="3" name="Gruppieren 2"/>
          <p:cNvGrpSpPr/>
          <p:nvPr/>
        </p:nvGrpSpPr>
        <p:grpSpPr>
          <a:xfrm>
            <a:off x="7576019" y="1029964"/>
            <a:ext cx="1532489" cy="461666"/>
            <a:chOff x="5227361" y="2708918"/>
            <a:chExt cx="1966995" cy="971991"/>
          </a:xfrm>
        </p:grpSpPr>
        <p:pic>
          <p:nvPicPr>
            <p:cNvPr id="18"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889" y1="26528" x2="54630" y2="73472"/>
                          <a14:foregroundMark x1="42222" y1="59583" x2="69815" y2="76528"/>
                          <a14:foregroundMark x1="70556" y1="58056" x2="35370" y2="75000"/>
                          <a14:foregroundMark x1="60185" y1="79722" x2="42963" y2="71944"/>
                          <a14:foregroundMark x1="43704" y1="42500" x2="43704" y2="42500"/>
                          <a14:foregroundMark x1="66296" y1="40417" x2="66296" y2="40417"/>
                          <a14:foregroundMark x1="54630" y1="21389" x2="70556" y2="49722"/>
                          <a14:foregroundMark x1="33333" y1="52361" x2="52593" y2="15694"/>
                          <a14:foregroundMark x1="59444" y1="52361" x2="76667" y2="51806"/>
                          <a14:foregroundMark x1="81481" y1="57500" x2="77407" y2="82778"/>
                          <a14:foregroundMark x1="83519" y1="61111" x2="83519" y2="61111"/>
                        </a14:backgroundRemoval>
                      </a14:imgEffect>
                    </a14:imgLayer>
                  </a14:imgProps>
                </a:ext>
                <a:ext uri="{28A0092B-C50C-407E-A947-70E740481C1C}">
                  <a14:useLocalDpi xmlns:a14="http://schemas.microsoft.com/office/drawing/2010/main" val="0"/>
                </a:ext>
              </a:extLst>
            </a:blip>
            <a:stretch>
              <a:fillRect/>
            </a:stretch>
          </p:blipFill>
          <p:spPr>
            <a:xfrm>
              <a:off x="5227361" y="2708918"/>
              <a:ext cx="444420" cy="971991"/>
            </a:xfrm>
            <a:prstGeom prst="rect">
              <a:avLst/>
            </a:prstGeom>
            <a:solidFill>
              <a:srgbClr val="FFFFFF">
                <a:alpha val="50196"/>
              </a:srgbClr>
            </a:solidFill>
            <a:ln>
              <a:noFill/>
            </a:ln>
          </p:spPr>
        </p:pic>
        <p:sp>
          <p:nvSpPr>
            <p:cNvPr id="2" name="Textfeld 1"/>
            <p:cNvSpPr txBox="1"/>
            <p:nvPr/>
          </p:nvSpPr>
          <p:spPr>
            <a:xfrm>
              <a:off x="5679070" y="2708920"/>
              <a:ext cx="1515286" cy="971989"/>
            </a:xfrm>
            <a:prstGeom prst="rect">
              <a:avLst/>
            </a:prstGeom>
            <a:solidFill>
              <a:srgbClr val="FFFFFF">
                <a:alpha val="50196"/>
              </a:srgbClr>
            </a:solidFill>
            <a:ln>
              <a:noFill/>
            </a:ln>
          </p:spPr>
          <p:txBody>
            <a:bodyPr wrap="square" rtlCol="0">
              <a:spAutoFit/>
            </a:bodyPr>
            <a:lstStyle/>
            <a:p>
              <a:r>
                <a:rPr lang="en-GB" sz="1200" b="1" dirty="0">
                  <a:latin typeface="Calibri"/>
                  <a:cs typeface="Calibri"/>
                </a:rPr>
                <a:t>Institute of Hydrobiology</a:t>
              </a:r>
              <a:endParaRPr lang="en-GB" sz="1200" dirty="0">
                <a:latin typeface="Calibri"/>
                <a:cs typeface="Calibri"/>
              </a:endParaRPr>
            </a:p>
          </p:txBody>
        </p:sp>
      </p:grpSp>
      <p:pic>
        <p:nvPicPr>
          <p:cNvPr id="23" name="Picture 5" descr="Bellamare Logo.png"/>
          <p:cNvPicPr>
            <a:picLocks noChangeAspect="1"/>
          </p:cNvPicPr>
          <p:nvPr/>
        </p:nvPicPr>
        <p:blipFill>
          <a:blip r:embed="rId7" cstate="screen">
            <a:extLst>
              <a:ext uri="{BEBA8EAE-BF5A-486C-A8C5-ECC9F3942E4B}">
                <a14:imgProps xmlns:a14="http://schemas.microsoft.com/office/drawing/2010/main">
                  <a14:imgLayer r:embed="rId8">
                    <a14:imgEffect>
                      <a14:backgroundRemoval t="0" b="100000" l="0" r="100000">
                        <a14:foregroundMark x1="2214" y1="17500" x2="2214" y2="27500"/>
                        <a14:foregroundMark x1="16605" y1="21250" x2="16605" y2="36250"/>
                        <a14:foregroundMark x1="33210" y1="15000" x2="33210" y2="27500"/>
                        <a14:foregroundMark x1="29151" y1="16250" x2="29889" y2="27500"/>
                        <a14:foregroundMark x1="39852" y1="23750" x2="43173" y2="22500"/>
                        <a14:foregroundMark x1="71218" y1="26250" x2="76015" y2="26250"/>
                        <a14:foregroundMark x1="81919" y1="20000" x2="82288" y2="36250"/>
                        <a14:foregroundMark x1="90037" y1="28750" x2="95203" y2="28750"/>
                        <a14:foregroundMark x1="72325" y1="78750" x2="72325" y2="78750"/>
                      </a14:backgroundRemoval>
                    </a14:imgEffect>
                  </a14:imgLayer>
                </a14:imgProps>
              </a:ext>
              <a:ext uri="{28A0092B-C50C-407E-A947-70E740481C1C}">
                <a14:useLocalDpi xmlns:a14="http://schemas.microsoft.com/office/drawing/2010/main"/>
              </a:ext>
            </a:extLst>
          </a:blip>
          <a:stretch>
            <a:fillRect/>
          </a:stretch>
        </p:blipFill>
        <p:spPr>
          <a:xfrm>
            <a:off x="7570336" y="1563640"/>
            <a:ext cx="1538168" cy="339302"/>
          </a:xfrm>
          <a:prstGeom prst="rect">
            <a:avLst/>
          </a:prstGeom>
          <a:solidFill>
            <a:schemeClr val="bg1">
              <a:alpha val="50000"/>
            </a:schemeClr>
          </a:solidFill>
        </p:spPr>
      </p:pic>
      <p:grpSp>
        <p:nvGrpSpPr>
          <p:cNvPr id="6" name="Gruppieren 5"/>
          <p:cNvGrpSpPr/>
          <p:nvPr/>
        </p:nvGrpSpPr>
        <p:grpSpPr>
          <a:xfrm>
            <a:off x="6368474" y="1563640"/>
            <a:ext cx="1155854" cy="288032"/>
            <a:chOff x="1331640" y="1628799"/>
            <a:chExt cx="2520280" cy="914401"/>
          </a:xfrm>
        </p:grpSpPr>
        <p:pic>
          <p:nvPicPr>
            <p:cNvPr id="24" name="Picture 73"/>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97590" l="0" r="100000"/>
                      </a14:imgEffect>
                    </a14:imgLayer>
                  </a14:imgProps>
                </a:ext>
                <a:ext uri="{28A0092B-C50C-407E-A947-70E740481C1C}">
                  <a14:useLocalDpi xmlns:a14="http://schemas.microsoft.com/office/drawing/2010/main"/>
                </a:ext>
              </a:extLst>
            </a:blip>
            <a:srcRect/>
            <a:stretch>
              <a:fillRect/>
            </a:stretch>
          </p:blipFill>
          <p:spPr bwMode="auto">
            <a:xfrm>
              <a:off x="2776166" y="1628799"/>
              <a:ext cx="1075754" cy="913203"/>
            </a:xfrm>
            <a:prstGeom prst="rect">
              <a:avLst/>
            </a:prstGeom>
            <a:solidFill>
              <a:srgbClr val="FFFFFF">
                <a:alpha val="50196"/>
              </a:srgbClr>
            </a:solidFill>
            <a:ln>
              <a:noFill/>
            </a:ln>
            <a:extLst/>
          </p:spPr>
        </p:pic>
        <p:pic>
          <p:nvPicPr>
            <p:cNvPr id="26" name="Picture 6" descr="csm_nue-logo-blue_9f2449aaf5.png"/>
            <p:cNvPicPr>
              <a:picLocks noChangeAspect="1"/>
            </p:cNvPicPr>
            <p:nvPr/>
          </p:nvPicPr>
          <p:blipFill rotWithShape="1">
            <a:blip r:embed="rId11">
              <a:extLst>
                <a:ext uri="{28A0092B-C50C-407E-A947-70E740481C1C}">
                  <a14:useLocalDpi xmlns:a14="http://schemas.microsoft.com/office/drawing/2010/main"/>
                </a:ext>
              </a:extLst>
            </a:blip>
            <a:srcRect l="-5254" t="-8681" r="-5796" b="-8507"/>
            <a:stretch/>
          </p:blipFill>
          <p:spPr>
            <a:xfrm>
              <a:off x="1331640" y="1628800"/>
              <a:ext cx="1444172" cy="914400"/>
            </a:xfrm>
            <a:prstGeom prst="rect">
              <a:avLst/>
            </a:prstGeom>
            <a:solidFill>
              <a:srgbClr val="FFFFFF">
                <a:alpha val="50196"/>
              </a:srgbClr>
            </a:solidFill>
          </p:spPr>
        </p:pic>
      </p:grpSp>
      <p:grpSp>
        <p:nvGrpSpPr>
          <p:cNvPr id="31" name="Gruppieren 30"/>
          <p:cNvGrpSpPr/>
          <p:nvPr/>
        </p:nvGrpSpPr>
        <p:grpSpPr>
          <a:xfrm>
            <a:off x="6972130" y="51472"/>
            <a:ext cx="2208382" cy="1008115"/>
            <a:chOff x="6568163" y="339499"/>
            <a:chExt cx="2190320" cy="1008115"/>
          </a:xfrm>
        </p:grpSpPr>
        <p:sp>
          <p:nvSpPr>
            <p:cNvPr id="27" name="Textfeld 26"/>
            <p:cNvSpPr txBox="1"/>
            <p:nvPr/>
          </p:nvSpPr>
          <p:spPr>
            <a:xfrm>
              <a:off x="6568163" y="770533"/>
              <a:ext cx="2190320" cy="577081"/>
            </a:xfrm>
            <a:prstGeom prst="rect">
              <a:avLst/>
            </a:prstGeom>
            <a:noFill/>
          </p:spPr>
          <p:txBody>
            <a:bodyPr wrap="square" rtlCol="0">
              <a:spAutoFit/>
            </a:bodyPr>
            <a:lstStyle/>
            <a:p>
              <a:r>
                <a:rPr lang="en-US" sz="1050" b="1" dirty="0">
                  <a:solidFill>
                    <a:schemeClr val="bg1"/>
                  </a:solidFill>
                  <a:latin typeface="Calibri" panose="020F0502020204030204" pitchFamily="34" charset="0"/>
                  <a:cs typeface="Calibri"/>
                </a:rPr>
                <a:t>Leibniz-Institute of </a:t>
              </a:r>
            </a:p>
            <a:p>
              <a:r>
                <a:rPr lang="en-US" sz="1050" b="1" dirty="0">
                  <a:solidFill>
                    <a:schemeClr val="bg1"/>
                  </a:solidFill>
                  <a:latin typeface="Calibri" panose="020F0502020204030204" pitchFamily="34" charset="0"/>
                  <a:cs typeface="Calibri"/>
                </a:rPr>
                <a:t>	Freshwater Ecology 	and inland Fisheries</a:t>
              </a:r>
              <a:endParaRPr lang="en-GB" sz="1050" b="1" dirty="0">
                <a:solidFill>
                  <a:schemeClr val="bg1"/>
                </a:solidFill>
                <a:latin typeface="Calibri" panose="020F0502020204030204" pitchFamily="34" charset="0"/>
                <a:cs typeface="Calibri"/>
              </a:endParaRPr>
            </a:p>
          </p:txBody>
        </p:sp>
        <p:pic>
          <p:nvPicPr>
            <p:cNvPr id="28" name="Grafik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8934" y="339499"/>
              <a:ext cx="1528905" cy="653607"/>
            </a:xfrm>
            <a:prstGeom prst="rect">
              <a:avLst/>
            </a:prstGeom>
          </p:spPr>
        </p:pic>
      </p:grpSp>
      <p:sp>
        <p:nvSpPr>
          <p:cNvPr id="4" name="Rechteck 3"/>
          <p:cNvSpPr/>
          <p:nvPr/>
        </p:nvSpPr>
        <p:spPr>
          <a:xfrm rot="21038893">
            <a:off x="552561" y="1651680"/>
            <a:ext cx="4140000" cy="1384995"/>
          </a:xfrm>
          <a:prstGeom prst="rect">
            <a:avLst/>
          </a:prstGeom>
        </p:spPr>
        <p:txBody>
          <a:bodyPr wrap="square">
            <a:spAutoFit/>
          </a:bodyPr>
          <a:lstStyle/>
          <a:p>
            <a:r>
              <a:rPr lang="en-GB" dirty="0">
                <a:solidFill>
                  <a:schemeClr val="bg1"/>
                </a:solidFill>
              </a:rPr>
              <a:t>Check out our </a:t>
            </a:r>
            <a:r>
              <a:rPr lang="en-GB" b="1" dirty="0">
                <a:solidFill>
                  <a:schemeClr val="bg1"/>
                </a:solidFill>
              </a:rPr>
              <a:t>blog</a:t>
            </a:r>
            <a:r>
              <a:rPr lang="en-GB" dirty="0">
                <a:solidFill>
                  <a:schemeClr val="bg1"/>
                </a:solidFill>
              </a:rPr>
              <a:t> on </a:t>
            </a:r>
            <a:r>
              <a:rPr lang="en-GB" b="1" dirty="0">
                <a:solidFill>
                  <a:schemeClr val="bg1"/>
                </a:solidFill>
              </a:rPr>
              <a:t>Research Gate</a:t>
            </a:r>
            <a:r>
              <a:rPr lang="en-GB" dirty="0">
                <a:solidFill>
                  <a:schemeClr val="bg1"/>
                </a:solidFill>
              </a:rPr>
              <a:t> and stay updated! Just search:</a:t>
            </a:r>
          </a:p>
          <a:p>
            <a:r>
              <a:rPr lang="en-GB" dirty="0">
                <a:solidFill>
                  <a:srgbClr val="FFC000"/>
                </a:solidFill>
              </a:rPr>
              <a:t>Automatic species identification using deep learning methods</a:t>
            </a:r>
          </a:p>
          <a:p>
            <a:r>
              <a:rPr lang="en-US" sz="1200" dirty="0">
                <a:solidFill>
                  <a:srgbClr val="92D050"/>
                </a:solidFill>
              </a:rPr>
              <a:t>(also check it when you’re curious about our backgrounds)</a:t>
            </a:r>
          </a:p>
        </p:txBody>
      </p:sp>
      <p:pic>
        <p:nvPicPr>
          <p:cNvPr id="5" name="Grafik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520" y="190134"/>
            <a:ext cx="1222248" cy="1301496"/>
          </a:xfrm>
          <a:prstGeom prst="teardrop">
            <a:avLst/>
          </a:prstGeom>
        </p:spPr>
      </p:pic>
      <p:sp>
        <p:nvSpPr>
          <p:cNvPr id="20" name="Abgerundetes Rechteck 19">
            <a:hlinkClick r:id="" action="ppaction://hlinkshowjump?jump=firstslide"/>
          </p:cNvPr>
          <p:cNvSpPr/>
          <p:nvPr/>
        </p:nvSpPr>
        <p:spPr>
          <a:xfrm>
            <a:off x="8028384" y="4065047"/>
            <a:ext cx="936104" cy="403592"/>
          </a:xfrm>
          <a:prstGeom prst="roundRect">
            <a:avLst/>
          </a:prstGeom>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solidFill>
                  <a:schemeClr val="tx1"/>
                </a:solidFill>
                <a:latin typeface="Calibri"/>
                <a:cs typeface="Calibri"/>
              </a:rPr>
              <a:t>Back to menu</a:t>
            </a:r>
            <a:endParaRPr lang="en-GB" sz="1200" b="1" dirty="0">
              <a:solidFill>
                <a:schemeClr val="tx1"/>
              </a:solidFill>
              <a:latin typeface="Calibri"/>
              <a:cs typeface="Calibri"/>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698</Words>
  <Application>Microsoft Office PowerPoint</Application>
  <PresentationFormat>Bildschirmpräsentation (16:9)</PresentationFormat>
  <Paragraphs>134</Paragraphs>
  <Slides>9</Slides>
  <Notes>0</Notes>
  <HiddenSlides>0</HiddenSlides>
  <MMClips>5</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MS Mincho</vt:lpstr>
      <vt:lpstr>Arial</vt:lpstr>
      <vt:lpstr>Calibri</vt:lpstr>
      <vt:lpstr>Standarddesign</vt:lpstr>
      <vt:lpstr>PowerPoint-Präsentation</vt:lpstr>
      <vt:lpstr>PowerPoint-Präsentation</vt:lpstr>
      <vt:lpstr>PowerPoint-Präsentation</vt:lpstr>
      <vt:lpstr>PowerPoint-Präsentation</vt:lpstr>
      <vt:lpstr>Cladocera</vt:lpstr>
      <vt:lpstr>Day </vt:lpstr>
      <vt:lpstr>PowerPoint-Präsentation</vt:lpstr>
      <vt:lpstr>Net sample</vt:lpstr>
      <vt:lpstr>PowerPoint-Präsentation</vt:lpstr>
    </vt:vector>
  </TitlesOfParts>
  <Company>igb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neumann</dc:creator>
  <cp:lastModifiedBy>aechter</cp:lastModifiedBy>
  <cp:revision>344</cp:revision>
  <dcterms:created xsi:type="dcterms:W3CDTF">2014-10-31T11:16:18Z</dcterms:created>
  <dcterms:modified xsi:type="dcterms:W3CDTF">2018-09-17T11:37:57Z</dcterms:modified>
</cp:coreProperties>
</file>