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78" r:id="rId2"/>
    <p:sldId id="344" r:id="rId3"/>
    <p:sldId id="284" r:id="rId4"/>
    <p:sldId id="285" r:id="rId5"/>
    <p:sldId id="326" r:id="rId6"/>
    <p:sldId id="273" r:id="rId7"/>
    <p:sldId id="269" r:id="rId8"/>
    <p:sldId id="299" r:id="rId9"/>
    <p:sldId id="287" r:id="rId10"/>
    <p:sldId id="300" r:id="rId11"/>
    <p:sldId id="322" r:id="rId12"/>
    <p:sldId id="294" r:id="rId13"/>
    <p:sldId id="341" r:id="rId14"/>
    <p:sldId id="339" r:id="rId15"/>
    <p:sldId id="298" r:id="rId16"/>
    <p:sldId id="340" r:id="rId17"/>
    <p:sldId id="315" r:id="rId18"/>
    <p:sldId id="305" r:id="rId19"/>
    <p:sldId id="310" r:id="rId20"/>
    <p:sldId id="297" r:id="rId21"/>
    <p:sldId id="306" r:id="rId22"/>
    <p:sldId id="309" r:id="rId23"/>
    <p:sldId id="286" r:id="rId24"/>
    <p:sldId id="304" r:id="rId25"/>
    <p:sldId id="288" r:id="rId26"/>
    <p:sldId id="308" r:id="rId27"/>
    <p:sldId id="291" r:id="rId28"/>
    <p:sldId id="292" r:id="rId29"/>
    <p:sldId id="293" r:id="rId30"/>
    <p:sldId id="303" r:id="rId31"/>
    <p:sldId id="312" r:id="rId32"/>
    <p:sldId id="318" r:id="rId33"/>
    <p:sldId id="301" r:id="rId34"/>
    <p:sldId id="296" r:id="rId35"/>
    <p:sldId id="302" r:id="rId36"/>
    <p:sldId id="321" r:id="rId37"/>
    <p:sldId id="337" r:id="rId38"/>
    <p:sldId id="342" r:id="rId39"/>
    <p:sldId id="307" r:id="rId40"/>
    <p:sldId id="330" r:id="rId41"/>
    <p:sldId id="333" r:id="rId42"/>
    <p:sldId id="332" r:id="rId43"/>
    <p:sldId id="317" r:id="rId44"/>
    <p:sldId id="324" r:id="rId45"/>
    <p:sldId id="323" r:id="rId46"/>
    <p:sldId id="327" r:id="rId47"/>
    <p:sldId id="329" r:id="rId48"/>
    <p:sldId id="328" r:id="rId49"/>
    <p:sldId id="335" r:id="rId50"/>
    <p:sldId id="334" r:id="rId51"/>
    <p:sldId id="345" r:id="rId52"/>
    <p:sldId id="346" r:id="rId53"/>
    <p:sldId id="265" r:id="rId54"/>
    <p:sldId id="263" r:id="rId55"/>
    <p:sldId id="266" r:id="rId56"/>
    <p:sldId id="311" r:id="rId5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0986"/>
    <a:srgbClr val="7A43A3"/>
    <a:srgbClr val="FF1515"/>
    <a:srgbClr val="FFDC1F"/>
    <a:srgbClr val="4BFFFF"/>
    <a:srgbClr val="FB3FD7"/>
    <a:srgbClr val="003E6E"/>
    <a:srgbClr val="4BACC6"/>
    <a:srgbClr val="5A528E"/>
    <a:srgbClr val="518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54" autoAdjust="0"/>
    <p:restoredTop sz="95777" autoAdjust="0"/>
  </p:normalViewPr>
  <p:slideViewPr>
    <p:cSldViewPr snapToGrid="0">
      <p:cViewPr varScale="1">
        <p:scale>
          <a:sx n="90" d="100"/>
          <a:sy n="90" d="100"/>
        </p:scale>
        <p:origin x="306" y="120"/>
      </p:cViewPr>
      <p:guideLst/>
    </p:cSldViewPr>
  </p:slideViewPr>
  <p:outlineViewPr>
    <p:cViewPr>
      <p:scale>
        <a:sx n="33" d="100"/>
        <a:sy n="33" d="100"/>
      </p:scale>
      <p:origin x="0" y="-2403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" Target="../slides/slide4.xml"/><Relationship Id="rId5" Type="http://schemas.openxmlformats.org/officeDocument/2006/relationships/slide" Target="../slides/slide18.xml"/><Relationship Id="rId4" Type="http://schemas.openxmlformats.org/officeDocument/2006/relationships/slide" Target="../slides/slide1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" Target="../slides/slide4.xml"/><Relationship Id="rId5" Type="http://schemas.openxmlformats.org/officeDocument/2006/relationships/slide" Target="../slides/slide18.xml"/><Relationship Id="rId4" Type="http://schemas.openxmlformats.org/officeDocument/2006/relationships/slide" Target="../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A365C-C782-4B81-836F-358D468BAC5B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65A40030-ED4F-4ACE-94AC-35B5BC0F413B}">
      <dgm:prSet phldrT="[Text]" custT="1"/>
      <dgm:spPr>
        <a:xfrm>
          <a:off x="3206253" y="-92234"/>
          <a:ext cx="3709860" cy="1676409"/>
        </a:xfr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The Tropical West Pacific: Research Motivation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8D7CECF-DD72-4FDA-96D0-30A6A04BD0C6}" type="parTrans" cxnId="{BF736DEB-6F8C-48DE-8A1E-73231B5B4BE3}">
      <dgm:prSet/>
      <dgm:spPr/>
      <dgm:t>
        <a:bodyPr/>
        <a:lstStyle/>
        <a:p>
          <a:endParaRPr lang="de-DE"/>
        </a:p>
      </dgm:t>
    </dgm:pt>
    <dgm:pt modelId="{F405EBDA-1480-4985-A9D6-5811DFA6A7B4}" type="sibTrans" cxnId="{BF736DEB-6F8C-48DE-8A1E-73231B5B4BE3}">
      <dgm:prSet/>
      <dgm:spPr>
        <a:xfrm>
          <a:off x="1780288" y="-228982"/>
          <a:ext cx="6305655" cy="6305655"/>
        </a:xfrm>
        <a:solidFill>
          <a:srgbClr val="8064A2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e-DE">
            <a:latin typeface="+mn-lt"/>
          </a:endParaRPr>
        </a:p>
      </dgm:t>
    </dgm:pt>
    <dgm:pt modelId="{691176F0-296A-4117-8025-A28024BCACFE}">
      <dgm:prSet phldrT="[Text]" custT="1"/>
      <dgm:spPr>
        <a:xfrm>
          <a:off x="6307416" y="1800212"/>
          <a:ext cx="2759163" cy="1676409"/>
        </a:xfrm>
        <a:solidFill>
          <a:srgbClr val="8064A2">
            <a:hueOff val="-1116192"/>
            <a:satOff val="6725"/>
            <a:lumOff val="539"/>
            <a:alphaOff val="0"/>
          </a:srgb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Palau</a:t>
          </a:r>
          <a:b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</a:br>
          <a:r>
            <a:rPr lang="de-DE" sz="20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Atmospheric</a:t>
          </a:r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 Observatory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89865C9-0CDA-4000-8C3F-E97488FF17B2}" type="parTrans" cxnId="{F59B7A0C-210F-46AD-B84D-BD345D4F92CB}">
      <dgm:prSet/>
      <dgm:spPr/>
      <dgm:t>
        <a:bodyPr/>
        <a:lstStyle/>
        <a:p>
          <a:endParaRPr lang="de-DE"/>
        </a:p>
      </dgm:t>
    </dgm:pt>
    <dgm:pt modelId="{A22D222F-0F38-44AC-8814-080465E6EEAA}" type="sibTrans" cxnId="{F59B7A0C-210F-46AD-B84D-BD345D4F92CB}">
      <dgm:prSet/>
      <dgm:spPr/>
      <dgm:t>
        <a:bodyPr/>
        <a:lstStyle/>
        <a:p>
          <a:endParaRPr lang="de-DE"/>
        </a:p>
      </dgm:t>
    </dgm:pt>
    <dgm:pt modelId="{B5A40188-B2A2-4791-9737-1BF2180826B9}">
      <dgm:prSet phldrT="[Text]" custT="1"/>
      <dgm:spPr>
        <a:xfrm>
          <a:off x="5238246" y="4438151"/>
          <a:ext cx="3148144" cy="1676409"/>
        </a:xfr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Data </a:t>
          </a:r>
          <a:r>
            <a:rPr lang="de-DE" sz="20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Overview</a:t>
          </a:r>
          <a:endParaRPr lang="de-DE" sz="2000" dirty="0">
            <a:solidFill>
              <a:srgbClr val="D8D3E0"/>
            </a:solidFill>
            <a:latin typeface="Calibri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DD9ACE44-0C5A-4385-AF8A-4DA09AA87A59}" type="parTrans" cxnId="{4F391D9D-C248-45EA-B225-43C649298F1C}">
      <dgm:prSet/>
      <dgm:spPr/>
      <dgm:t>
        <a:bodyPr/>
        <a:lstStyle/>
        <a:p>
          <a:endParaRPr lang="de-DE"/>
        </a:p>
      </dgm:t>
    </dgm:pt>
    <dgm:pt modelId="{6A5048BF-7D98-4879-92C9-0AAABBF4E214}" type="sibTrans" cxnId="{4F391D9D-C248-45EA-B225-43C649298F1C}">
      <dgm:prSet/>
      <dgm:spPr/>
      <dgm:t>
        <a:bodyPr/>
        <a:lstStyle/>
        <a:p>
          <a:endParaRPr lang="de-DE"/>
        </a:p>
      </dgm:t>
    </dgm:pt>
    <dgm:pt modelId="{D29C736A-397D-4AF3-A2F6-C734B7F1BF70}">
      <dgm:prSet phldrT="[Text]" custT="1"/>
      <dgm:spPr>
        <a:xfrm>
          <a:off x="1016730" y="4192069"/>
          <a:ext cx="3148144" cy="1676409"/>
        </a:xfrm>
        <a:solidFill>
          <a:srgbClr val="8064A2">
            <a:hueOff val="-3348577"/>
            <a:satOff val="20174"/>
            <a:lumOff val="1617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de-DE" sz="20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Tropospheric</a:t>
          </a:r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 O</a:t>
          </a:r>
          <a:r>
            <a:rPr lang="de-DE" sz="2000" baseline="-25000" dirty="0">
              <a:solidFill>
                <a:srgbClr val="D8D3E0"/>
              </a:solidFill>
              <a:latin typeface="Calibri"/>
              <a:ea typeface="+mn-ea"/>
              <a:cs typeface="+mn-cs"/>
            </a:rPr>
            <a:t>3</a:t>
          </a:r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 </a:t>
          </a:r>
          <a:r>
            <a:rPr lang="de-DE" sz="20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Variability</a:t>
          </a:r>
          <a:endParaRPr lang="de-DE" sz="2000" dirty="0">
            <a:solidFill>
              <a:srgbClr val="D8D3E0"/>
            </a:solidFill>
            <a:latin typeface="Calibri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8B64E763-6E5F-4256-B880-FE10C0C262BA}" type="parTrans" cxnId="{FB0D3755-9EB4-483C-BF10-4C12BF27AB39}">
      <dgm:prSet/>
      <dgm:spPr/>
      <dgm:t>
        <a:bodyPr/>
        <a:lstStyle/>
        <a:p>
          <a:endParaRPr lang="de-DE"/>
        </a:p>
      </dgm:t>
    </dgm:pt>
    <dgm:pt modelId="{83660A95-B75E-4A95-ADA7-8063B6DD2CE0}" type="sibTrans" cxnId="{FB0D3755-9EB4-483C-BF10-4C12BF27AB39}">
      <dgm:prSet/>
      <dgm:spPr/>
      <dgm:t>
        <a:bodyPr/>
        <a:lstStyle/>
        <a:p>
          <a:endParaRPr lang="de-DE"/>
        </a:p>
      </dgm:t>
    </dgm:pt>
    <dgm:pt modelId="{4D883903-43A8-4BAF-9DA4-E6BEE6ACCB5A}">
      <dgm:prSet phldrT="[Text]" custT="1"/>
      <dgm:spPr>
        <a:xfrm>
          <a:off x="97236" y="1634241"/>
          <a:ext cx="4210827" cy="1676409"/>
        </a:xfrm>
        <a:solidFill>
          <a:srgbClr val="8064A2">
            <a:hueOff val="-4464770"/>
            <a:satOff val="26899"/>
            <a:lumOff val="2156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Transport </a:t>
          </a:r>
          <a:r>
            <a:rPr lang="de-DE" sz="20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and</a:t>
          </a:r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 Origin </a:t>
          </a:r>
          <a:r>
            <a:rPr lang="de-DE" sz="20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of</a:t>
          </a:r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 </a:t>
          </a:r>
          <a:r>
            <a:rPr lang="de-DE" sz="20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Airmasses</a:t>
          </a:r>
          <a:endParaRPr lang="de-DE" sz="2000" dirty="0">
            <a:solidFill>
              <a:srgbClr val="D8D3E0"/>
            </a:solidFill>
            <a:latin typeface="Calibri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76BCF75-E66B-4CCD-A0DB-9505FFF24E34}" type="parTrans" cxnId="{7216D561-CD62-4A59-9A08-646A4D2DF1F1}">
      <dgm:prSet/>
      <dgm:spPr/>
      <dgm:t>
        <a:bodyPr/>
        <a:lstStyle/>
        <a:p>
          <a:endParaRPr lang="de-DE"/>
        </a:p>
      </dgm:t>
    </dgm:pt>
    <dgm:pt modelId="{F8BD4B26-FF3B-438A-B82F-1861B09C9ECE}" type="sibTrans" cxnId="{7216D561-CD62-4A59-9A08-646A4D2DF1F1}">
      <dgm:prSet/>
      <dgm:spPr/>
      <dgm:t>
        <a:bodyPr/>
        <a:lstStyle/>
        <a:p>
          <a:endParaRPr lang="de-DE"/>
        </a:p>
      </dgm:t>
    </dgm:pt>
    <dgm:pt modelId="{AD9D4987-8897-4604-A3AB-01A988F8E775}" type="pres">
      <dgm:prSet presAssocID="{C47A365C-C782-4B81-836F-358D468BAC5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05957CB-1E33-42D4-8EEB-D45847938EAA}" type="pres">
      <dgm:prSet presAssocID="{C47A365C-C782-4B81-836F-358D468BAC5B}" presName="cycle" presStyleCnt="0"/>
      <dgm:spPr/>
    </dgm:pt>
    <dgm:pt modelId="{F751B30D-ED6A-427F-9B9D-DC81E02D5830}" type="pres">
      <dgm:prSet presAssocID="{65A40030-ED4F-4ACE-94AC-35B5BC0F413B}" presName="nodeFirstNode" presStyleLbl="node1" presStyleIdx="0" presStyleCnt="5" custScaleX="116122" custScaleY="108022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de-DE"/>
        </a:p>
      </dgm:t>
    </dgm:pt>
    <dgm:pt modelId="{7B07E9BD-9BB3-4B80-8E8B-BF4E3FE6723E}" type="pres">
      <dgm:prSet presAssocID="{F405EBDA-1480-4985-A9D6-5811DFA6A7B4}" presName="sibTransFirstNode" presStyleLbl="bgShp" presStyleIdx="0" presStyleCnt="1" custLinFactNeighborX="-2031" custLinFactNeighborY="1349"/>
      <dgm:spPr>
        <a:prstGeom prst="circularArrow">
          <a:avLst>
            <a:gd name="adj1" fmla="val 5544"/>
            <a:gd name="adj2" fmla="val 330680"/>
            <a:gd name="adj3" fmla="val 13148196"/>
            <a:gd name="adj4" fmla="val 17781004"/>
            <a:gd name="adj5" fmla="val 5757"/>
          </a:avLst>
        </a:prstGeom>
      </dgm:spPr>
      <dgm:t>
        <a:bodyPr/>
        <a:lstStyle/>
        <a:p>
          <a:endParaRPr lang="de-DE"/>
        </a:p>
      </dgm:t>
    </dgm:pt>
    <dgm:pt modelId="{2882B5AA-6557-4E75-8C4F-430313CAD913}" type="pres">
      <dgm:prSet presAssocID="{691176F0-296A-4117-8025-A28024BCACFE}" presName="nodeFollowingNodes" presStyleLbl="node1" presStyleIdx="1" presStyleCnt="5" custScaleX="87529" custScaleY="88266" custRadScaleRad="94104" custRadScaleInc="6833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de-DE"/>
        </a:p>
      </dgm:t>
    </dgm:pt>
    <dgm:pt modelId="{857EBCC4-87B9-48F7-8B6F-12D73CFCE417}" type="pres">
      <dgm:prSet presAssocID="{B5A40188-B2A2-4791-9737-1BF2180826B9}" presName="nodeFollowingNodes" presStyleLbl="node1" presStyleIdx="2" presStyleCnt="5" custScaleX="80677" custScaleY="88243" custRadScaleRad="94501" custRadScaleInc="-12601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de-DE"/>
        </a:p>
      </dgm:t>
    </dgm:pt>
    <dgm:pt modelId="{4807307E-C31F-43FF-90BE-F2437EF87B37}" type="pres">
      <dgm:prSet presAssocID="{D29C736A-397D-4AF3-A2F6-C734B7F1BF70}" presName="nodeFollowingNodes" presStyleLbl="node1" presStyleIdx="3" presStyleCnt="5" custScaleX="92975" custScaleY="103873" custRadScaleRad="109362" custRadScaleInc="35244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de-DE"/>
        </a:p>
      </dgm:t>
    </dgm:pt>
    <dgm:pt modelId="{E9935534-FD8B-4D33-8BD1-AAB6E5F0E189}" type="pres">
      <dgm:prSet presAssocID="{4D883903-43A8-4BAF-9DA4-E6BEE6ACCB5A}" presName="nodeFollowingNodes" presStyleLbl="node1" presStyleIdx="4" presStyleCnt="5" custScaleX="99530" custScaleY="96239" custRadScaleRad="112170" custRadScaleInc="1015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de-DE"/>
        </a:p>
      </dgm:t>
    </dgm:pt>
  </dgm:ptLst>
  <dgm:cxnLst>
    <dgm:cxn modelId="{37CAA201-BC6E-401A-9DEB-DC400AB41F06}" type="presOf" srcId="{4D883903-43A8-4BAF-9DA4-E6BEE6ACCB5A}" destId="{E9935534-FD8B-4D33-8BD1-AAB6E5F0E189}" srcOrd="0" destOrd="0" presId="urn:microsoft.com/office/officeart/2005/8/layout/cycle3"/>
    <dgm:cxn modelId="{E14E1BD4-E06A-4C25-A8C7-2D8C0D4F466B}" type="presOf" srcId="{D29C736A-397D-4AF3-A2F6-C734B7F1BF70}" destId="{4807307E-C31F-43FF-90BE-F2437EF87B37}" srcOrd="0" destOrd="0" presId="urn:microsoft.com/office/officeart/2005/8/layout/cycle3"/>
    <dgm:cxn modelId="{CE4A2C45-7A9A-4F8A-BBA7-44E66E4D3EA4}" type="presOf" srcId="{65A40030-ED4F-4ACE-94AC-35B5BC0F413B}" destId="{F751B30D-ED6A-427F-9B9D-DC81E02D5830}" srcOrd="0" destOrd="0" presId="urn:microsoft.com/office/officeart/2005/8/layout/cycle3"/>
    <dgm:cxn modelId="{7216D561-CD62-4A59-9A08-646A4D2DF1F1}" srcId="{C47A365C-C782-4B81-836F-358D468BAC5B}" destId="{4D883903-43A8-4BAF-9DA4-E6BEE6ACCB5A}" srcOrd="4" destOrd="0" parTransId="{876BCF75-E66B-4CCD-A0DB-9505FFF24E34}" sibTransId="{F8BD4B26-FF3B-438A-B82F-1861B09C9ECE}"/>
    <dgm:cxn modelId="{67E167E0-26B1-4361-984D-067F18926EA9}" type="presOf" srcId="{C47A365C-C782-4B81-836F-358D468BAC5B}" destId="{AD9D4987-8897-4604-A3AB-01A988F8E775}" srcOrd="0" destOrd="0" presId="urn:microsoft.com/office/officeart/2005/8/layout/cycle3"/>
    <dgm:cxn modelId="{F59B7A0C-210F-46AD-B84D-BD345D4F92CB}" srcId="{C47A365C-C782-4B81-836F-358D468BAC5B}" destId="{691176F0-296A-4117-8025-A28024BCACFE}" srcOrd="1" destOrd="0" parTransId="{889865C9-0CDA-4000-8C3F-E97488FF17B2}" sibTransId="{A22D222F-0F38-44AC-8814-080465E6EEAA}"/>
    <dgm:cxn modelId="{BF736DEB-6F8C-48DE-8A1E-73231B5B4BE3}" srcId="{C47A365C-C782-4B81-836F-358D468BAC5B}" destId="{65A40030-ED4F-4ACE-94AC-35B5BC0F413B}" srcOrd="0" destOrd="0" parTransId="{68D7CECF-DD72-4FDA-96D0-30A6A04BD0C6}" sibTransId="{F405EBDA-1480-4985-A9D6-5811DFA6A7B4}"/>
    <dgm:cxn modelId="{475216E1-0305-468C-AA19-0F96BDFBD186}" type="presOf" srcId="{F405EBDA-1480-4985-A9D6-5811DFA6A7B4}" destId="{7B07E9BD-9BB3-4B80-8E8B-BF4E3FE6723E}" srcOrd="0" destOrd="0" presId="urn:microsoft.com/office/officeart/2005/8/layout/cycle3"/>
    <dgm:cxn modelId="{4F391D9D-C248-45EA-B225-43C649298F1C}" srcId="{C47A365C-C782-4B81-836F-358D468BAC5B}" destId="{B5A40188-B2A2-4791-9737-1BF2180826B9}" srcOrd="2" destOrd="0" parTransId="{DD9ACE44-0C5A-4385-AF8A-4DA09AA87A59}" sibTransId="{6A5048BF-7D98-4879-92C9-0AAABBF4E214}"/>
    <dgm:cxn modelId="{FB0D3755-9EB4-483C-BF10-4C12BF27AB39}" srcId="{C47A365C-C782-4B81-836F-358D468BAC5B}" destId="{D29C736A-397D-4AF3-A2F6-C734B7F1BF70}" srcOrd="3" destOrd="0" parTransId="{8B64E763-6E5F-4256-B880-FE10C0C262BA}" sibTransId="{83660A95-B75E-4A95-ADA7-8063B6DD2CE0}"/>
    <dgm:cxn modelId="{AB3D2018-E238-4297-8647-BD988FB98650}" type="presOf" srcId="{B5A40188-B2A2-4791-9737-1BF2180826B9}" destId="{857EBCC4-87B9-48F7-8B6F-12D73CFCE417}" srcOrd="0" destOrd="0" presId="urn:microsoft.com/office/officeart/2005/8/layout/cycle3"/>
    <dgm:cxn modelId="{520562E5-B896-4A28-ADE4-F2199B67352E}" type="presOf" srcId="{691176F0-296A-4117-8025-A28024BCACFE}" destId="{2882B5AA-6557-4E75-8C4F-430313CAD913}" srcOrd="0" destOrd="0" presId="urn:microsoft.com/office/officeart/2005/8/layout/cycle3"/>
    <dgm:cxn modelId="{BFD9ED25-94C7-4A01-A5AB-D22AFCEB0C4B}" type="presParOf" srcId="{AD9D4987-8897-4604-A3AB-01A988F8E775}" destId="{005957CB-1E33-42D4-8EEB-D45847938EAA}" srcOrd="0" destOrd="0" presId="urn:microsoft.com/office/officeart/2005/8/layout/cycle3"/>
    <dgm:cxn modelId="{51B2E0A5-9B4E-447A-9355-3AD7FBC9F424}" type="presParOf" srcId="{005957CB-1E33-42D4-8EEB-D45847938EAA}" destId="{F751B30D-ED6A-427F-9B9D-DC81E02D5830}" srcOrd="0" destOrd="0" presId="urn:microsoft.com/office/officeart/2005/8/layout/cycle3"/>
    <dgm:cxn modelId="{ECF10C3F-49DE-4817-940A-626977CB480C}" type="presParOf" srcId="{005957CB-1E33-42D4-8EEB-D45847938EAA}" destId="{7B07E9BD-9BB3-4B80-8E8B-BF4E3FE6723E}" srcOrd="1" destOrd="0" presId="urn:microsoft.com/office/officeart/2005/8/layout/cycle3"/>
    <dgm:cxn modelId="{A348E750-F643-4D65-9ED5-993ADE6F9D0C}" type="presParOf" srcId="{005957CB-1E33-42D4-8EEB-D45847938EAA}" destId="{2882B5AA-6557-4E75-8C4F-430313CAD913}" srcOrd="2" destOrd="0" presId="urn:microsoft.com/office/officeart/2005/8/layout/cycle3"/>
    <dgm:cxn modelId="{D2AAFB08-30C0-40FC-863C-45464EF0E0F5}" type="presParOf" srcId="{005957CB-1E33-42D4-8EEB-D45847938EAA}" destId="{857EBCC4-87B9-48F7-8B6F-12D73CFCE417}" srcOrd="3" destOrd="0" presId="urn:microsoft.com/office/officeart/2005/8/layout/cycle3"/>
    <dgm:cxn modelId="{61188EF2-E5B9-4E21-A1A9-F934A4FAD7CC}" type="presParOf" srcId="{005957CB-1E33-42D4-8EEB-D45847938EAA}" destId="{4807307E-C31F-43FF-90BE-F2437EF87B37}" srcOrd="4" destOrd="0" presId="urn:microsoft.com/office/officeart/2005/8/layout/cycle3"/>
    <dgm:cxn modelId="{C021CFCD-9698-464F-B97E-53A36243B129}" type="presParOf" srcId="{005957CB-1E33-42D4-8EEB-D45847938EAA}" destId="{E9935534-FD8B-4D33-8BD1-AAB6E5F0E189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7A365C-C782-4B81-836F-358D468BAC5B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65A40030-ED4F-4ACE-94AC-35B5BC0F413B}">
      <dgm:prSet phldrT="[Text]" custT="1"/>
      <dgm:spPr>
        <a:xfrm>
          <a:off x="3206253" y="-92234"/>
          <a:ext cx="3709860" cy="1676409"/>
        </a:xfr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The Tropical West Pacific: Research Motivation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8D7CECF-DD72-4FDA-96D0-30A6A04BD0C6}" type="parTrans" cxnId="{BF736DEB-6F8C-48DE-8A1E-73231B5B4BE3}">
      <dgm:prSet/>
      <dgm:spPr/>
      <dgm:t>
        <a:bodyPr/>
        <a:lstStyle/>
        <a:p>
          <a:endParaRPr lang="de-DE"/>
        </a:p>
      </dgm:t>
    </dgm:pt>
    <dgm:pt modelId="{F405EBDA-1480-4985-A9D6-5811DFA6A7B4}" type="sibTrans" cxnId="{BF736DEB-6F8C-48DE-8A1E-73231B5B4BE3}">
      <dgm:prSet/>
      <dgm:spPr>
        <a:xfrm>
          <a:off x="1780288" y="-228982"/>
          <a:ext cx="6305655" cy="6305655"/>
        </a:xfrm>
        <a:solidFill>
          <a:srgbClr val="8064A2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e-DE">
            <a:latin typeface="+mn-lt"/>
          </a:endParaRPr>
        </a:p>
      </dgm:t>
    </dgm:pt>
    <dgm:pt modelId="{691176F0-296A-4117-8025-A28024BCACFE}">
      <dgm:prSet phldrT="[Text]" custT="1"/>
      <dgm:spPr>
        <a:xfrm>
          <a:off x="6307416" y="1800212"/>
          <a:ext cx="2759163" cy="1676409"/>
        </a:xfrm>
        <a:solidFill>
          <a:srgbClr val="8064A2">
            <a:hueOff val="-1116192"/>
            <a:satOff val="6725"/>
            <a:lumOff val="539"/>
            <a:alphaOff val="0"/>
          </a:srgb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Palau</a:t>
          </a:r>
          <a:b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</a:br>
          <a:r>
            <a:rPr lang="de-DE" sz="20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Atmospheric</a:t>
          </a:r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 Observatory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89865C9-0CDA-4000-8C3F-E97488FF17B2}" type="parTrans" cxnId="{F59B7A0C-210F-46AD-B84D-BD345D4F92CB}">
      <dgm:prSet/>
      <dgm:spPr/>
      <dgm:t>
        <a:bodyPr/>
        <a:lstStyle/>
        <a:p>
          <a:endParaRPr lang="de-DE"/>
        </a:p>
      </dgm:t>
    </dgm:pt>
    <dgm:pt modelId="{A22D222F-0F38-44AC-8814-080465E6EEAA}" type="sibTrans" cxnId="{F59B7A0C-210F-46AD-B84D-BD345D4F92CB}">
      <dgm:prSet/>
      <dgm:spPr/>
      <dgm:t>
        <a:bodyPr/>
        <a:lstStyle/>
        <a:p>
          <a:endParaRPr lang="de-DE"/>
        </a:p>
      </dgm:t>
    </dgm:pt>
    <dgm:pt modelId="{B5A40188-B2A2-4791-9737-1BF2180826B9}">
      <dgm:prSet phldrT="[Text]" custT="1"/>
      <dgm:spPr>
        <a:xfrm>
          <a:off x="5238246" y="4438151"/>
          <a:ext cx="3148144" cy="1676409"/>
        </a:xfr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Data </a:t>
          </a:r>
          <a:r>
            <a:rPr lang="de-DE" sz="20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Overview</a:t>
          </a:r>
          <a:endParaRPr lang="de-DE" sz="2000" dirty="0">
            <a:solidFill>
              <a:srgbClr val="D8D3E0"/>
            </a:solidFill>
            <a:latin typeface="Calibri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DD9ACE44-0C5A-4385-AF8A-4DA09AA87A59}" type="parTrans" cxnId="{4F391D9D-C248-45EA-B225-43C649298F1C}">
      <dgm:prSet/>
      <dgm:spPr/>
      <dgm:t>
        <a:bodyPr/>
        <a:lstStyle/>
        <a:p>
          <a:endParaRPr lang="de-DE"/>
        </a:p>
      </dgm:t>
    </dgm:pt>
    <dgm:pt modelId="{6A5048BF-7D98-4879-92C9-0AAABBF4E214}" type="sibTrans" cxnId="{4F391D9D-C248-45EA-B225-43C649298F1C}">
      <dgm:prSet/>
      <dgm:spPr/>
      <dgm:t>
        <a:bodyPr/>
        <a:lstStyle/>
        <a:p>
          <a:endParaRPr lang="de-DE"/>
        </a:p>
      </dgm:t>
    </dgm:pt>
    <dgm:pt modelId="{D29C736A-397D-4AF3-A2F6-C734B7F1BF70}">
      <dgm:prSet phldrT="[Text]" custT="1"/>
      <dgm:spPr>
        <a:xfrm>
          <a:off x="1016730" y="4192069"/>
          <a:ext cx="3148144" cy="1676409"/>
        </a:xfrm>
        <a:solidFill>
          <a:srgbClr val="8064A2">
            <a:hueOff val="-3348577"/>
            <a:satOff val="20174"/>
            <a:lumOff val="1617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de-DE" sz="20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Tropospheric</a:t>
          </a:r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 O</a:t>
          </a:r>
          <a:r>
            <a:rPr lang="de-DE" sz="2000" baseline="-25000" dirty="0">
              <a:solidFill>
                <a:srgbClr val="D8D3E0"/>
              </a:solidFill>
              <a:latin typeface="Calibri"/>
              <a:ea typeface="+mn-ea"/>
              <a:cs typeface="+mn-cs"/>
            </a:rPr>
            <a:t>3</a:t>
          </a:r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 </a:t>
          </a:r>
          <a:r>
            <a:rPr lang="de-DE" sz="20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Variability</a:t>
          </a:r>
          <a:endParaRPr lang="de-DE" sz="2000" dirty="0">
            <a:solidFill>
              <a:srgbClr val="D8D3E0"/>
            </a:solidFill>
            <a:latin typeface="Calibri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8B64E763-6E5F-4256-B880-FE10C0C262BA}" type="parTrans" cxnId="{FB0D3755-9EB4-483C-BF10-4C12BF27AB39}">
      <dgm:prSet/>
      <dgm:spPr/>
      <dgm:t>
        <a:bodyPr/>
        <a:lstStyle/>
        <a:p>
          <a:endParaRPr lang="de-DE"/>
        </a:p>
      </dgm:t>
    </dgm:pt>
    <dgm:pt modelId="{83660A95-B75E-4A95-ADA7-8063B6DD2CE0}" type="sibTrans" cxnId="{FB0D3755-9EB4-483C-BF10-4C12BF27AB39}">
      <dgm:prSet/>
      <dgm:spPr/>
      <dgm:t>
        <a:bodyPr/>
        <a:lstStyle/>
        <a:p>
          <a:endParaRPr lang="de-DE"/>
        </a:p>
      </dgm:t>
    </dgm:pt>
    <dgm:pt modelId="{4D883903-43A8-4BAF-9DA4-E6BEE6ACCB5A}">
      <dgm:prSet phldrT="[Text]" custT="1"/>
      <dgm:spPr>
        <a:xfrm>
          <a:off x="97236" y="1634241"/>
          <a:ext cx="4210827" cy="1676409"/>
        </a:xfrm>
        <a:solidFill>
          <a:srgbClr val="8064A2">
            <a:hueOff val="-4464770"/>
            <a:satOff val="26899"/>
            <a:lumOff val="2156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Transport </a:t>
          </a:r>
          <a:r>
            <a:rPr lang="de-DE" sz="20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and</a:t>
          </a:r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 Origin </a:t>
          </a:r>
          <a:r>
            <a:rPr lang="de-DE" sz="20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of</a:t>
          </a:r>
          <a:r>
            <a:rPr lang="de-DE" sz="2000" dirty="0">
              <a:solidFill>
                <a:srgbClr val="D8D3E0"/>
              </a:solidFill>
              <a:latin typeface="Calibri"/>
              <a:ea typeface="+mn-ea"/>
              <a:cs typeface="+mn-cs"/>
            </a:rPr>
            <a:t> </a:t>
          </a:r>
          <a:r>
            <a:rPr lang="de-DE" sz="20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Airmasses</a:t>
          </a:r>
          <a:endParaRPr lang="de-DE" sz="2000" dirty="0">
            <a:solidFill>
              <a:srgbClr val="D8D3E0"/>
            </a:solidFill>
            <a:latin typeface="Calibri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76BCF75-E66B-4CCD-A0DB-9505FFF24E34}" type="parTrans" cxnId="{7216D561-CD62-4A59-9A08-646A4D2DF1F1}">
      <dgm:prSet/>
      <dgm:spPr/>
      <dgm:t>
        <a:bodyPr/>
        <a:lstStyle/>
        <a:p>
          <a:endParaRPr lang="de-DE"/>
        </a:p>
      </dgm:t>
    </dgm:pt>
    <dgm:pt modelId="{F8BD4B26-FF3B-438A-B82F-1861B09C9ECE}" type="sibTrans" cxnId="{7216D561-CD62-4A59-9A08-646A4D2DF1F1}">
      <dgm:prSet/>
      <dgm:spPr/>
      <dgm:t>
        <a:bodyPr/>
        <a:lstStyle/>
        <a:p>
          <a:endParaRPr lang="de-DE"/>
        </a:p>
      </dgm:t>
    </dgm:pt>
    <dgm:pt modelId="{AD9D4987-8897-4604-A3AB-01A988F8E775}" type="pres">
      <dgm:prSet presAssocID="{C47A365C-C782-4B81-836F-358D468BAC5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05957CB-1E33-42D4-8EEB-D45847938EAA}" type="pres">
      <dgm:prSet presAssocID="{C47A365C-C782-4B81-836F-358D468BAC5B}" presName="cycle" presStyleCnt="0"/>
      <dgm:spPr/>
    </dgm:pt>
    <dgm:pt modelId="{F751B30D-ED6A-427F-9B9D-DC81E02D5830}" type="pres">
      <dgm:prSet presAssocID="{65A40030-ED4F-4ACE-94AC-35B5BC0F413B}" presName="nodeFirstNode" presStyleLbl="node1" presStyleIdx="0" presStyleCnt="5" custScaleX="116122" custScaleY="108022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de-DE"/>
        </a:p>
      </dgm:t>
    </dgm:pt>
    <dgm:pt modelId="{7B07E9BD-9BB3-4B80-8E8B-BF4E3FE6723E}" type="pres">
      <dgm:prSet presAssocID="{F405EBDA-1480-4985-A9D6-5811DFA6A7B4}" presName="sibTransFirstNode" presStyleLbl="bgShp" presStyleIdx="0" presStyleCnt="1" custLinFactNeighborX="-2031" custLinFactNeighborY="1349"/>
      <dgm:spPr>
        <a:prstGeom prst="circularArrow">
          <a:avLst>
            <a:gd name="adj1" fmla="val 5544"/>
            <a:gd name="adj2" fmla="val 330680"/>
            <a:gd name="adj3" fmla="val 13148196"/>
            <a:gd name="adj4" fmla="val 17781004"/>
            <a:gd name="adj5" fmla="val 5757"/>
          </a:avLst>
        </a:prstGeom>
      </dgm:spPr>
      <dgm:t>
        <a:bodyPr/>
        <a:lstStyle/>
        <a:p>
          <a:endParaRPr lang="de-DE"/>
        </a:p>
      </dgm:t>
    </dgm:pt>
    <dgm:pt modelId="{2882B5AA-6557-4E75-8C4F-430313CAD913}" type="pres">
      <dgm:prSet presAssocID="{691176F0-296A-4117-8025-A28024BCACFE}" presName="nodeFollowingNodes" presStyleLbl="node1" presStyleIdx="1" presStyleCnt="5" custScaleX="87529" custScaleY="88266" custRadScaleRad="94104" custRadScaleInc="6833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de-DE"/>
        </a:p>
      </dgm:t>
    </dgm:pt>
    <dgm:pt modelId="{857EBCC4-87B9-48F7-8B6F-12D73CFCE417}" type="pres">
      <dgm:prSet presAssocID="{B5A40188-B2A2-4791-9737-1BF2180826B9}" presName="nodeFollowingNodes" presStyleLbl="node1" presStyleIdx="2" presStyleCnt="5" custScaleX="80677" custScaleY="88243" custRadScaleRad="94501" custRadScaleInc="-12601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de-DE"/>
        </a:p>
      </dgm:t>
    </dgm:pt>
    <dgm:pt modelId="{4807307E-C31F-43FF-90BE-F2437EF87B37}" type="pres">
      <dgm:prSet presAssocID="{D29C736A-397D-4AF3-A2F6-C734B7F1BF70}" presName="nodeFollowingNodes" presStyleLbl="node1" presStyleIdx="3" presStyleCnt="5" custScaleX="92975" custScaleY="103873" custRadScaleRad="109362" custRadScaleInc="35244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de-DE"/>
        </a:p>
      </dgm:t>
    </dgm:pt>
    <dgm:pt modelId="{E9935534-FD8B-4D33-8BD1-AAB6E5F0E189}" type="pres">
      <dgm:prSet presAssocID="{4D883903-43A8-4BAF-9DA4-E6BEE6ACCB5A}" presName="nodeFollowingNodes" presStyleLbl="node1" presStyleIdx="4" presStyleCnt="5" custScaleX="99530" custScaleY="96239" custRadScaleRad="112170" custRadScaleInc="1015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de-DE"/>
        </a:p>
      </dgm:t>
    </dgm:pt>
  </dgm:ptLst>
  <dgm:cxnLst>
    <dgm:cxn modelId="{37CAA201-BC6E-401A-9DEB-DC400AB41F06}" type="presOf" srcId="{4D883903-43A8-4BAF-9DA4-E6BEE6ACCB5A}" destId="{E9935534-FD8B-4D33-8BD1-AAB6E5F0E189}" srcOrd="0" destOrd="0" presId="urn:microsoft.com/office/officeart/2005/8/layout/cycle3"/>
    <dgm:cxn modelId="{E14E1BD4-E06A-4C25-A8C7-2D8C0D4F466B}" type="presOf" srcId="{D29C736A-397D-4AF3-A2F6-C734B7F1BF70}" destId="{4807307E-C31F-43FF-90BE-F2437EF87B37}" srcOrd="0" destOrd="0" presId="urn:microsoft.com/office/officeart/2005/8/layout/cycle3"/>
    <dgm:cxn modelId="{CE4A2C45-7A9A-4F8A-BBA7-44E66E4D3EA4}" type="presOf" srcId="{65A40030-ED4F-4ACE-94AC-35B5BC0F413B}" destId="{F751B30D-ED6A-427F-9B9D-DC81E02D5830}" srcOrd="0" destOrd="0" presId="urn:microsoft.com/office/officeart/2005/8/layout/cycle3"/>
    <dgm:cxn modelId="{7216D561-CD62-4A59-9A08-646A4D2DF1F1}" srcId="{C47A365C-C782-4B81-836F-358D468BAC5B}" destId="{4D883903-43A8-4BAF-9DA4-E6BEE6ACCB5A}" srcOrd="4" destOrd="0" parTransId="{876BCF75-E66B-4CCD-A0DB-9505FFF24E34}" sibTransId="{F8BD4B26-FF3B-438A-B82F-1861B09C9ECE}"/>
    <dgm:cxn modelId="{67E167E0-26B1-4361-984D-067F18926EA9}" type="presOf" srcId="{C47A365C-C782-4B81-836F-358D468BAC5B}" destId="{AD9D4987-8897-4604-A3AB-01A988F8E775}" srcOrd="0" destOrd="0" presId="urn:microsoft.com/office/officeart/2005/8/layout/cycle3"/>
    <dgm:cxn modelId="{F59B7A0C-210F-46AD-B84D-BD345D4F92CB}" srcId="{C47A365C-C782-4B81-836F-358D468BAC5B}" destId="{691176F0-296A-4117-8025-A28024BCACFE}" srcOrd="1" destOrd="0" parTransId="{889865C9-0CDA-4000-8C3F-E97488FF17B2}" sibTransId="{A22D222F-0F38-44AC-8814-080465E6EEAA}"/>
    <dgm:cxn modelId="{BF736DEB-6F8C-48DE-8A1E-73231B5B4BE3}" srcId="{C47A365C-C782-4B81-836F-358D468BAC5B}" destId="{65A40030-ED4F-4ACE-94AC-35B5BC0F413B}" srcOrd="0" destOrd="0" parTransId="{68D7CECF-DD72-4FDA-96D0-30A6A04BD0C6}" sibTransId="{F405EBDA-1480-4985-A9D6-5811DFA6A7B4}"/>
    <dgm:cxn modelId="{475216E1-0305-468C-AA19-0F96BDFBD186}" type="presOf" srcId="{F405EBDA-1480-4985-A9D6-5811DFA6A7B4}" destId="{7B07E9BD-9BB3-4B80-8E8B-BF4E3FE6723E}" srcOrd="0" destOrd="0" presId="urn:microsoft.com/office/officeart/2005/8/layout/cycle3"/>
    <dgm:cxn modelId="{4F391D9D-C248-45EA-B225-43C649298F1C}" srcId="{C47A365C-C782-4B81-836F-358D468BAC5B}" destId="{B5A40188-B2A2-4791-9737-1BF2180826B9}" srcOrd="2" destOrd="0" parTransId="{DD9ACE44-0C5A-4385-AF8A-4DA09AA87A59}" sibTransId="{6A5048BF-7D98-4879-92C9-0AAABBF4E214}"/>
    <dgm:cxn modelId="{FB0D3755-9EB4-483C-BF10-4C12BF27AB39}" srcId="{C47A365C-C782-4B81-836F-358D468BAC5B}" destId="{D29C736A-397D-4AF3-A2F6-C734B7F1BF70}" srcOrd="3" destOrd="0" parTransId="{8B64E763-6E5F-4256-B880-FE10C0C262BA}" sibTransId="{83660A95-B75E-4A95-ADA7-8063B6DD2CE0}"/>
    <dgm:cxn modelId="{AB3D2018-E238-4297-8647-BD988FB98650}" type="presOf" srcId="{B5A40188-B2A2-4791-9737-1BF2180826B9}" destId="{857EBCC4-87B9-48F7-8B6F-12D73CFCE417}" srcOrd="0" destOrd="0" presId="urn:microsoft.com/office/officeart/2005/8/layout/cycle3"/>
    <dgm:cxn modelId="{520562E5-B896-4A28-ADE4-F2199B67352E}" type="presOf" srcId="{691176F0-296A-4117-8025-A28024BCACFE}" destId="{2882B5AA-6557-4E75-8C4F-430313CAD913}" srcOrd="0" destOrd="0" presId="urn:microsoft.com/office/officeart/2005/8/layout/cycle3"/>
    <dgm:cxn modelId="{BFD9ED25-94C7-4A01-A5AB-D22AFCEB0C4B}" type="presParOf" srcId="{AD9D4987-8897-4604-A3AB-01A988F8E775}" destId="{005957CB-1E33-42D4-8EEB-D45847938EAA}" srcOrd="0" destOrd="0" presId="urn:microsoft.com/office/officeart/2005/8/layout/cycle3"/>
    <dgm:cxn modelId="{51B2E0A5-9B4E-447A-9355-3AD7FBC9F424}" type="presParOf" srcId="{005957CB-1E33-42D4-8EEB-D45847938EAA}" destId="{F751B30D-ED6A-427F-9B9D-DC81E02D5830}" srcOrd="0" destOrd="0" presId="urn:microsoft.com/office/officeart/2005/8/layout/cycle3"/>
    <dgm:cxn modelId="{ECF10C3F-49DE-4817-940A-626977CB480C}" type="presParOf" srcId="{005957CB-1E33-42D4-8EEB-D45847938EAA}" destId="{7B07E9BD-9BB3-4B80-8E8B-BF4E3FE6723E}" srcOrd="1" destOrd="0" presId="urn:microsoft.com/office/officeart/2005/8/layout/cycle3"/>
    <dgm:cxn modelId="{A348E750-F643-4D65-9ED5-993ADE6F9D0C}" type="presParOf" srcId="{005957CB-1E33-42D4-8EEB-D45847938EAA}" destId="{2882B5AA-6557-4E75-8C4F-430313CAD913}" srcOrd="2" destOrd="0" presId="urn:microsoft.com/office/officeart/2005/8/layout/cycle3"/>
    <dgm:cxn modelId="{D2AAFB08-30C0-40FC-863C-45464EF0E0F5}" type="presParOf" srcId="{005957CB-1E33-42D4-8EEB-D45847938EAA}" destId="{857EBCC4-87B9-48F7-8B6F-12D73CFCE417}" srcOrd="3" destOrd="0" presId="urn:microsoft.com/office/officeart/2005/8/layout/cycle3"/>
    <dgm:cxn modelId="{61188EF2-E5B9-4E21-A1A9-F934A4FAD7CC}" type="presParOf" srcId="{005957CB-1E33-42D4-8EEB-D45847938EAA}" destId="{4807307E-C31F-43FF-90BE-F2437EF87B37}" srcOrd="4" destOrd="0" presId="urn:microsoft.com/office/officeart/2005/8/layout/cycle3"/>
    <dgm:cxn modelId="{C021CFCD-9698-464F-B97E-53A36243B129}" type="presParOf" srcId="{005957CB-1E33-42D4-8EEB-D45847938EAA}" destId="{E9935534-FD8B-4D33-8BD1-AAB6E5F0E189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7E9BD-9BB3-4B80-8E8B-BF4E3FE6723E}">
      <dsp:nvSpPr>
        <dsp:cNvPr id="0" name=""/>
        <dsp:cNvSpPr/>
      </dsp:nvSpPr>
      <dsp:spPr>
        <a:xfrm>
          <a:off x="1353029" y="-97291"/>
          <a:ext cx="5680637" cy="5680637"/>
        </a:xfrm>
        <a:prstGeom prst="circularArrow">
          <a:avLst>
            <a:gd name="adj1" fmla="val 5544"/>
            <a:gd name="adj2" fmla="val 330680"/>
            <a:gd name="adj3" fmla="val 13148196"/>
            <a:gd name="adj4" fmla="val 17781004"/>
            <a:gd name="adj5" fmla="val 5757"/>
          </a:avLst>
        </a:prstGeom>
        <a:solidFill>
          <a:srgbClr val="8064A2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1B30D-ED6A-427F-9B9D-DC81E02D5830}">
      <dsp:nvSpPr>
        <dsp:cNvPr id="0" name=""/>
        <dsp:cNvSpPr/>
      </dsp:nvSpPr>
      <dsp:spPr>
        <a:xfrm>
          <a:off x="2755119" y="-39504"/>
          <a:ext cx="3107204" cy="1445231"/>
        </a:xfrm>
        <a:prstGeom prst="cloud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The Tropical West Pacific: Research Motivation</a:t>
          </a:r>
        </a:p>
      </dsp:txBody>
      <dsp:txXfrm>
        <a:off x="3183367" y="178753"/>
        <a:ext cx="2029752" cy="941742"/>
      </dsp:txXfrm>
    </dsp:sp>
    <dsp:sp modelId="{2882B5AA-6557-4E75-8C4F-430313CAD913}">
      <dsp:nvSpPr>
        <dsp:cNvPr id="0" name=""/>
        <dsp:cNvSpPr/>
      </dsp:nvSpPr>
      <dsp:spPr>
        <a:xfrm>
          <a:off x="5350529" y="1967464"/>
          <a:ext cx="2342110" cy="1180915"/>
        </a:xfrm>
        <a:prstGeom prst="cloud">
          <a:avLst/>
        </a:prstGeom>
        <a:solidFill>
          <a:srgbClr val="8064A2">
            <a:hueOff val="-1116192"/>
            <a:satOff val="6725"/>
            <a:lumOff val="539"/>
            <a:alphaOff val="0"/>
          </a:srgbClr>
        </a:solidFill>
        <a:ln w="25400" cap="flat" cmpd="sng" algn="ctr">
          <a:noFill/>
          <a:prstDash val="solid"/>
          <a:miter lim="800000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flatTx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Palau</a:t>
          </a:r>
          <a:b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</a:br>
          <a:r>
            <a:rPr lang="de-DE" sz="2000" kern="12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Atmospheric</a:t>
          </a: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 Observatory</a:t>
          </a:r>
        </a:p>
      </dsp:txBody>
      <dsp:txXfrm>
        <a:off x="5673328" y="2145804"/>
        <a:ext cx="1529962" cy="769508"/>
      </dsp:txXfrm>
    </dsp:sp>
    <dsp:sp modelId="{857EBCC4-87B9-48F7-8B6F-12D73CFCE417}">
      <dsp:nvSpPr>
        <dsp:cNvPr id="0" name=""/>
        <dsp:cNvSpPr/>
      </dsp:nvSpPr>
      <dsp:spPr>
        <a:xfrm>
          <a:off x="4806902" y="4174139"/>
          <a:ext cx="2158763" cy="1180607"/>
        </a:xfrm>
        <a:prstGeom prst="cloud">
          <a:avLst/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noFill/>
          <a:prstDash val="solid"/>
          <a:miter lim="800000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flatTx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Data </a:t>
          </a:r>
          <a:r>
            <a:rPr lang="de-DE" sz="2000" kern="12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Overview</a:t>
          </a:r>
          <a:endParaRPr lang="de-DE" sz="2000" kern="1200" dirty="0">
            <a:solidFill>
              <a:srgbClr val="D8D3E0"/>
            </a:solidFill>
            <a:latin typeface="Calibri"/>
            <a:ea typeface="+mn-ea"/>
            <a:cs typeface="+mn-cs"/>
          </a:endParaRPr>
        </a:p>
      </dsp:txBody>
      <dsp:txXfrm>
        <a:off x="5104432" y="4352433"/>
        <a:ext cx="1410191" cy="769307"/>
      </dsp:txXfrm>
    </dsp:sp>
    <dsp:sp modelId="{4807307E-C31F-43FF-90BE-F2437EF87B37}">
      <dsp:nvSpPr>
        <dsp:cNvPr id="0" name=""/>
        <dsp:cNvSpPr/>
      </dsp:nvSpPr>
      <dsp:spPr>
        <a:xfrm>
          <a:off x="839288" y="3847892"/>
          <a:ext cx="2487834" cy="1389722"/>
        </a:xfrm>
        <a:prstGeom prst="cloud">
          <a:avLst/>
        </a:prstGeom>
        <a:solidFill>
          <a:srgbClr val="8064A2">
            <a:hueOff val="-3348577"/>
            <a:satOff val="20174"/>
            <a:lumOff val="1617"/>
            <a:alphaOff val="0"/>
          </a:srgb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Tropospheric</a:t>
          </a: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 O</a:t>
          </a:r>
          <a:r>
            <a:rPr lang="de-DE" sz="2000" kern="1200" baseline="-25000" dirty="0">
              <a:solidFill>
                <a:srgbClr val="D8D3E0"/>
              </a:solidFill>
              <a:latin typeface="Calibri"/>
              <a:ea typeface="+mn-ea"/>
              <a:cs typeface="+mn-cs"/>
            </a:rPr>
            <a:t>3</a:t>
          </a: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 </a:t>
          </a:r>
          <a:r>
            <a:rPr lang="de-DE" sz="2000" kern="12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Variability</a:t>
          </a:r>
          <a:endParaRPr lang="de-DE" sz="2000" kern="1200" dirty="0">
            <a:solidFill>
              <a:srgbClr val="D8D3E0"/>
            </a:solidFill>
            <a:latin typeface="Calibri"/>
            <a:ea typeface="+mn-ea"/>
            <a:cs typeface="+mn-cs"/>
          </a:endParaRPr>
        </a:p>
      </dsp:txBody>
      <dsp:txXfrm>
        <a:off x="1182171" y="4057766"/>
        <a:ext cx="1625155" cy="905571"/>
      </dsp:txXfrm>
    </dsp:sp>
    <dsp:sp modelId="{E9935534-FD8B-4D33-8BD1-AAB6E5F0E189}">
      <dsp:nvSpPr>
        <dsp:cNvPr id="0" name=""/>
        <dsp:cNvSpPr/>
      </dsp:nvSpPr>
      <dsp:spPr>
        <a:xfrm>
          <a:off x="401909" y="1594665"/>
          <a:ext cx="2663234" cy="1287586"/>
        </a:xfrm>
        <a:prstGeom prst="cloud">
          <a:avLst/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Transport </a:t>
          </a:r>
          <a:r>
            <a:rPr lang="de-DE" sz="2000" kern="12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and</a:t>
          </a: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 Origin </a:t>
          </a:r>
          <a:r>
            <a:rPr lang="de-DE" sz="2000" kern="12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of</a:t>
          </a: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 </a:t>
          </a:r>
          <a:r>
            <a:rPr lang="de-DE" sz="2000" kern="12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Airmasses</a:t>
          </a:r>
          <a:endParaRPr lang="de-DE" sz="2000" kern="1200" dirty="0">
            <a:solidFill>
              <a:srgbClr val="D8D3E0"/>
            </a:solidFill>
            <a:latin typeface="Calibri"/>
            <a:ea typeface="+mn-ea"/>
            <a:cs typeface="+mn-cs"/>
          </a:endParaRPr>
        </a:p>
      </dsp:txBody>
      <dsp:txXfrm>
        <a:off x="768967" y="1789114"/>
        <a:ext cx="1739733" cy="839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7E9BD-9BB3-4B80-8E8B-BF4E3FE6723E}">
      <dsp:nvSpPr>
        <dsp:cNvPr id="0" name=""/>
        <dsp:cNvSpPr/>
      </dsp:nvSpPr>
      <dsp:spPr>
        <a:xfrm>
          <a:off x="1353029" y="-97291"/>
          <a:ext cx="5680637" cy="5680637"/>
        </a:xfrm>
        <a:prstGeom prst="circularArrow">
          <a:avLst>
            <a:gd name="adj1" fmla="val 5544"/>
            <a:gd name="adj2" fmla="val 330680"/>
            <a:gd name="adj3" fmla="val 13148196"/>
            <a:gd name="adj4" fmla="val 17781004"/>
            <a:gd name="adj5" fmla="val 5757"/>
          </a:avLst>
        </a:prstGeom>
        <a:solidFill>
          <a:srgbClr val="8064A2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1B30D-ED6A-427F-9B9D-DC81E02D5830}">
      <dsp:nvSpPr>
        <dsp:cNvPr id="0" name=""/>
        <dsp:cNvSpPr/>
      </dsp:nvSpPr>
      <dsp:spPr>
        <a:xfrm>
          <a:off x="2755119" y="-39504"/>
          <a:ext cx="3107204" cy="1445231"/>
        </a:xfrm>
        <a:prstGeom prst="cloud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The Tropical West Pacific: Research Motivation</a:t>
          </a:r>
        </a:p>
      </dsp:txBody>
      <dsp:txXfrm>
        <a:off x="3183367" y="178753"/>
        <a:ext cx="2029752" cy="941742"/>
      </dsp:txXfrm>
    </dsp:sp>
    <dsp:sp modelId="{2882B5AA-6557-4E75-8C4F-430313CAD913}">
      <dsp:nvSpPr>
        <dsp:cNvPr id="0" name=""/>
        <dsp:cNvSpPr/>
      </dsp:nvSpPr>
      <dsp:spPr>
        <a:xfrm>
          <a:off x="5350529" y="1967464"/>
          <a:ext cx="2342110" cy="1180915"/>
        </a:xfrm>
        <a:prstGeom prst="cloud">
          <a:avLst/>
        </a:prstGeom>
        <a:solidFill>
          <a:srgbClr val="8064A2">
            <a:hueOff val="-1116192"/>
            <a:satOff val="6725"/>
            <a:lumOff val="539"/>
            <a:alphaOff val="0"/>
          </a:srgbClr>
        </a:solidFill>
        <a:ln w="25400" cap="flat" cmpd="sng" algn="ctr">
          <a:noFill/>
          <a:prstDash val="solid"/>
          <a:miter lim="800000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flatTx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Palau</a:t>
          </a:r>
          <a:b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</a:br>
          <a:r>
            <a:rPr lang="de-DE" sz="2000" kern="12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Atmospheric</a:t>
          </a: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 Observatory</a:t>
          </a:r>
        </a:p>
      </dsp:txBody>
      <dsp:txXfrm>
        <a:off x="5673328" y="2145804"/>
        <a:ext cx="1529962" cy="769508"/>
      </dsp:txXfrm>
    </dsp:sp>
    <dsp:sp modelId="{857EBCC4-87B9-48F7-8B6F-12D73CFCE417}">
      <dsp:nvSpPr>
        <dsp:cNvPr id="0" name=""/>
        <dsp:cNvSpPr/>
      </dsp:nvSpPr>
      <dsp:spPr>
        <a:xfrm>
          <a:off x="4806902" y="4174139"/>
          <a:ext cx="2158763" cy="1180607"/>
        </a:xfrm>
        <a:prstGeom prst="cloud">
          <a:avLst/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noFill/>
          <a:prstDash val="solid"/>
          <a:miter lim="800000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flatTx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Data </a:t>
          </a:r>
          <a:r>
            <a:rPr lang="de-DE" sz="2000" kern="12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Overview</a:t>
          </a:r>
          <a:endParaRPr lang="de-DE" sz="2000" kern="1200" dirty="0">
            <a:solidFill>
              <a:srgbClr val="D8D3E0"/>
            </a:solidFill>
            <a:latin typeface="Calibri"/>
            <a:ea typeface="+mn-ea"/>
            <a:cs typeface="+mn-cs"/>
          </a:endParaRPr>
        </a:p>
      </dsp:txBody>
      <dsp:txXfrm>
        <a:off x="5104432" y="4352433"/>
        <a:ext cx="1410191" cy="769307"/>
      </dsp:txXfrm>
    </dsp:sp>
    <dsp:sp modelId="{4807307E-C31F-43FF-90BE-F2437EF87B37}">
      <dsp:nvSpPr>
        <dsp:cNvPr id="0" name=""/>
        <dsp:cNvSpPr/>
      </dsp:nvSpPr>
      <dsp:spPr>
        <a:xfrm>
          <a:off x="839288" y="3847892"/>
          <a:ext cx="2487834" cy="1389722"/>
        </a:xfrm>
        <a:prstGeom prst="cloud">
          <a:avLst/>
        </a:prstGeom>
        <a:solidFill>
          <a:srgbClr val="8064A2">
            <a:hueOff val="-3348577"/>
            <a:satOff val="20174"/>
            <a:lumOff val="1617"/>
            <a:alphaOff val="0"/>
          </a:srgb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Tropospheric</a:t>
          </a: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 O</a:t>
          </a:r>
          <a:r>
            <a:rPr lang="de-DE" sz="2000" kern="1200" baseline="-25000" dirty="0">
              <a:solidFill>
                <a:srgbClr val="D8D3E0"/>
              </a:solidFill>
              <a:latin typeface="Calibri"/>
              <a:ea typeface="+mn-ea"/>
              <a:cs typeface="+mn-cs"/>
            </a:rPr>
            <a:t>3</a:t>
          </a: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 </a:t>
          </a:r>
          <a:r>
            <a:rPr lang="de-DE" sz="2000" kern="12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Variability</a:t>
          </a:r>
          <a:endParaRPr lang="de-DE" sz="2000" kern="1200" dirty="0">
            <a:solidFill>
              <a:srgbClr val="D8D3E0"/>
            </a:solidFill>
            <a:latin typeface="Calibri"/>
            <a:ea typeface="+mn-ea"/>
            <a:cs typeface="+mn-cs"/>
          </a:endParaRPr>
        </a:p>
      </dsp:txBody>
      <dsp:txXfrm>
        <a:off x="1182171" y="4057766"/>
        <a:ext cx="1625155" cy="905571"/>
      </dsp:txXfrm>
    </dsp:sp>
    <dsp:sp modelId="{E9935534-FD8B-4D33-8BD1-AAB6E5F0E189}">
      <dsp:nvSpPr>
        <dsp:cNvPr id="0" name=""/>
        <dsp:cNvSpPr/>
      </dsp:nvSpPr>
      <dsp:spPr>
        <a:xfrm>
          <a:off x="401909" y="1594665"/>
          <a:ext cx="2663234" cy="1287586"/>
        </a:xfrm>
        <a:prstGeom prst="cloud">
          <a:avLst/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Transport </a:t>
          </a:r>
          <a:r>
            <a:rPr lang="de-DE" sz="2000" kern="12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and</a:t>
          </a: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 Origin </a:t>
          </a:r>
          <a:r>
            <a:rPr lang="de-DE" sz="2000" kern="12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of</a:t>
          </a:r>
          <a:r>
            <a:rPr lang="de-DE" sz="2000" kern="1200" dirty="0">
              <a:solidFill>
                <a:srgbClr val="D8D3E0"/>
              </a:solidFill>
              <a:latin typeface="Calibri"/>
              <a:ea typeface="+mn-ea"/>
              <a:cs typeface="+mn-cs"/>
            </a:rPr>
            <a:t> </a:t>
          </a:r>
          <a:r>
            <a:rPr lang="de-DE" sz="2000" kern="1200" dirty="0" err="1">
              <a:solidFill>
                <a:srgbClr val="D8D3E0"/>
              </a:solidFill>
              <a:latin typeface="Calibri"/>
              <a:ea typeface="+mn-ea"/>
              <a:cs typeface="+mn-cs"/>
            </a:rPr>
            <a:t>Airmasses</a:t>
          </a:r>
          <a:endParaRPr lang="de-DE" sz="2000" kern="1200" dirty="0">
            <a:solidFill>
              <a:srgbClr val="D8D3E0"/>
            </a:solidFill>
            <a:latin typeface="Calibri"/>
            <a:ea typeface="+mn-ea"/>
            <a:cs typeface="+mn-cs"/>
          </a:endParaRPr>
        </a:p>
      </dsp:txBody>
      <dsp:txXfrm>
        <a:off x="768967" y="1789114"/>
        <a:ext cx="1739733" cy="839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33A33-13C1-4C21-BC8C-575E41C4C49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1B390-0374-4D87-9A76-9E93CC212D7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5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69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51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6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51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90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88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89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0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59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6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11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3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83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10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8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18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01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17" y="6274301"/>
            <a:ext cx="3779520" cy="5754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33" y="131524"/>
            <a:ext cx="3247059" cy="57960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270000" y="792000"/>
            <a:ext cx="11653200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270000" y="0"/>
            <a:ext cx="8393734" cy="81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rgbClr val="00AC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4000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17" y="6274301"/>
            <a:ext cx="3779520" cy="57542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33" y="131524"/>
            <a:ext cx="3247059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87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4" y="145257"/>
            <a:ext cx="1298406" cy="5794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9999" y="0"/>
            <a:ext cx="10368365" cy="81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rgbClr val="00AC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269999" y="792000"/>
            <a:ext cx="11653200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4072" y="6498431"/>
            <a:ext cx="1250036" cy="16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49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ohne Helmhol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97922" y="63839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00ACE5"/>
                </a:solidFill>
              </a:defRPr>
            </a:lvl1pPr>
          </a:lstStyle>
          <a:p>
            <a:fld id="{456010C4-05E4-D842-A683-8A20DE36496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793" y="145257"/>
            <a:ext cx="1298406" cy="579414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977900" y="-5721"/>
            <a:ext cx="8596025" cy="81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003E6E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cxnSp>
        <p:nvCxnSpPr>
          <p:cNvPr id="14" name="Gerade Verbindung 14"/>
          <p:cNvCxnSpPr/>
          <p:nvPr userDrawn="1"/>
        </p:nvCxnSpPr>
        <p:spPr>
          <a:xfrm flipV="1">
            <a:off x="977900" y="792000"/>
            <a:ext cx="10945299" cy="12279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kmueller\Desktop\presentation201610_pics\StratoClim_Palau_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720" y="165060"/>
            <a:ext cx="1175049" cy="52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590550" y="1173163"/>
            <a:ext cx="11112500" cy="5024437"/>
          </a:xfrm>
        </p:spPr>
        <p:txBody>
          <a:bodyPr/>
          <a:lstStyle>
            <a:lvl1pPr>
              <a:defRPr>
                <a:solidFill>
                  <a:srgbClr val="003E6E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solidFill>
                  <a:srgbClr val="003E6E"/>
                </a:solidFill>
                <a:latin typeface="+mn-lt"/>
                <a:cs typeface="Arial" panose="020B0604020202020204" pitchFamily="34" charset="0"/>
              </a:defRPr>
            </a:lvl2pPr>
            <a:lvl3pPr>
              <a:defRPr>
                <a:solidFill>
                  <a:srgbClr val="003E6E"/>
                </a:solidFill>
                <a:latin typeface="+mn-lt"/>
                <a:cs typeface="Arial" panose="020B0604020202020204" pitchFamily="34" charset="0"/>
              </a:defRPr>
            </a:lvl3pPr>
            <a:lvl4pPr>
              <a:defRPr>
                <a:solidFill>
                  <a:srgbClr val="003E6E"/>
                </a:solidFill>
                <a:latin typeface="+mn-lt"/>
                <a:cs typeface="Arial" panose="020B0604020202020204" pitchFamily="34" charset="0"/>
              </a:defRPr>
            </a:lvl4pPr>
            <a:lvl5pPr>
              <a:defRPr>
                <a:solidFill>
                  <a:srgbClr val="003E6E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170809" y="145257"/>
            <a:ext cx="708840" cy="737331"/>
            <a:chOff x="9097505" y="4602997"/>
            <a:chExt cx="708840" cy="737331"/>
          </a:xfrm>
        </p:grpSpPr>
        <p:sp>
          <p:nvSpPr>
            <p:cNvPr id="11" name="Ellipse 10"/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Gebogener Pfeil 12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86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97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14F95-5766-4AD5-A5AE-1B71B7B686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1" r:id="rId3"/>
    <p:sldLayoutId id="2147483663" r:id="rId4"/>
    <p:sldLayoutId id="214748366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" Target="slide3.xml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slide" Target="slide50.xml"/><Relationship Id="rId4" Type="http://schemas.openxmlformats.org/officeDocument/2006/relationships/slide" Target="slide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slide" Target="slide38.xml"/><Relationship Id="rId4" Type="http://schemas.openxmlformats.org/officeDocument/2006/relationships/slide" Target="slide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2.xml"/><Relationship Id="rId5" Type="http://schemas.openxmlformats.org/officeDocument/2006/relationships/slide" Target="slide3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" Target="slide45.xm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slide" Target="slide43.xml"/><Relationship Id="rId4" Type="http://schemas.openxmlformats.org/officeDocument/2006/relationships/image" Target="../media/image49.png"/><Relationship Id="rId9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diagramColors" Target="../diagrams/colors1.xml"/><Relationship Id="rId18" Type="http://schemas.openxmlformats.org/officeDocument/2006/relationships/image" Target="../media/image18.png"/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12" Type="http://schemas.openxmlformats.org/officeDocument/2006/relationships/diagramQuickStyle" Target="../diagrams/quickStyle1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openxmlformats.org/officeDocument/2006/relationships/diagramLayout" Target="../diagrams/layout1.xml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diagramData" Target="../diagrams/data1.xml"/><Relationship Id="rId19" Type="http://schemas.openxmlformats.org/officeDocument/2006/relationships/slide" Target="slide7.xml"/><Relationship Id="rId4" Type="http://schemas.openxmlformats.org/officeDocument/2006/relationships/image" Target="../media/image10.png"/><Relationship Id="rId9" Type="http://schemas.openxmlformats.org/officeDocument/2006/relationships/image" Target="../media/image7.png"/><Relationship Id="rId14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1.xml"/><Relationship Id="rId5" Type="http://schemas.openxmlformats.org/officeDocument/2006/relationships/slide" Target="slide3.xml"/><Relationship Id="rId4" Type="http://schemas.openxmlformats.org/officeDocument/2006/relationships/slide" Target="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1.xml"/><Relationship Id="rId5" Type="http://schemas.openxmlformats.org/officeDocument/2006/relationships/slide" Target="slide50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slide" Target="slide18.xml"/><Relationship Id="rId4" Type="http://schemas.openxmlformats.org/officeDocument/2006/relationships/slide" Target="slide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710.png"/><Relationship Id="rId4" Type="http://schemas.openxmlformats.org/officeDocument/2006/relationships/image" Target="../media/image7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3.jpeg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9.png"/><Relationship Id="rId17" Type="http://schemas.openxmlformats.org/officeDocument/2006/relationships/slide" Target="slide56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8.jpeg"/><Relationship Id="rId5" Type="http://schemas.openxmlformats.org/officeDocument/2006/relationships/diagramData" Target="../diagrams/data2.xml"/><Relationship Id="rId15" Type="http://schemas.openxmlformats.org/officeDocument/2006/relationships/slide" Target="slide23.xml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microsoft.com/office/2007/relationships/diagramDrawing" Target="../diagrams/drawing2.xml"/><Relationship Id="rId14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11" Type="http://schemas.openxmlformats.org/officeDocument/2006/relationships/slide" Target="slide3.xml"/><Relationship Id="rId5" Type="http://schemas.openxmlformats.org/officeDocument/2006/relationships/image" Target="../media/image73.png"/><Relationship Id="rId10" Type="http://schemas.openxmlformats.org/officeDocument/2006/relationships/image" Target="../media/image2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4.tiff"/><Relationship Id="rId7" Type="http://schemas.openxmlformats.org/officeDocument/2006/relationships/image" Target="../media/image7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11" Type="http://schemas.openxmlformats.org/officeDocument/2006/relationships/image" Target="../media/image82.png"/><Relationship Id="rId5" Type="http://schemas.openxmlformats.org/officeDocument/2006/relationships/slide" Target="slide33.xml"/><Relationship Id="rId10" Type="http://schemas.openxmlformats.org/officeDocument/2006/relationships/image" Target="../media/image81.jpeg"/><Relationship Id="rId4" Type="http://schemas.openxmlformats.org/officeDocument/2006/relationships/image" Target="../media/image35.jpe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tiff"/><Relationship Id="rId5" Type="http://schemas.openxmlformats.org/officeDocument/2006/relationships/slide" Target="slide33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4.tif"/><Relationship Id="rId26" Type="http://schemas.openxmlformats.org/officeDocument/2006/relationships/image" Target="../media/image86.jpeg"/><Relationship Id="rId3" Type="http://schemas.openxmlformats.org/officeDocument/2006/relationships/image" Target="../media/image83.emf"/><Relationship Id="rId21" Type="http://schemas.openxmlformats.org/officeDocument/2006/relationships/image" Target="../media/image112.png"/><Relationship Id="rId17" Type="http://schemas.openxmlformats.org/officeDocument/2006/relationships/image" Target="../media/image110.png"/><Relationship Id="rId25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9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24" Type="http://schemas.openxmlformats.org/officeDocument/2006/relationships/image" Target="../media/image114.png"/><Relationship Id="rId5" Type="http://schemas.openxmlformats.org/officeDocument/2006/relationships/image" Target="../media/image450.png"/><Relationship Id="rId23" Type="http://schemas.openxmlformats.org/officeDocument/2006/relationships/slide" Target="slide34.xml"/><Relationship Id="rId28" Type="http://schemas.openxmlformats.org/officeDocument/2006/relationships/slide" Target="slide3.xml"/><Relationship Id="rId19" Type="http://schemas.openxmlformats.org/officeDocument/2006/relationships/image" Target="../media/image85.tif"/><Relationship Id="rId9" Type="http://schemas.openxmlformats.org/officeDocument/2006/relationships/image" Target="../media/image490.png"/><Relationship Id="rId22" Type="http://schemas.openxmlformats.org/officeDocument/2006/relationships/image" Target="../media/image113.png"/><Relationship Id="rId27" Type="http://schemas.openxmlformats.org/officeDocument/2006/relationships/slide" Target="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slide" Target="slide41.xml"/><Relationship Id="rId5" Type="http://schemas.openxmlformats.org/officeDocument/2006/relationships/slide" Target="slide40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slide" Target="slide28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7.xml"/><Relationship Id="rId11" Type="http://schemas.openxmlformats.org/officeDocument/2006/relationships/image" Target="../media/image20.png"/><Relationship Id="rId5" Type="http://schemas.openxmlformats.org/officeDocument/2006/relationships/slide" Target="slide29.xml"/><Relationship Id="rId15" Type="http://schemas.openxmlformats.org/officeDocument/2006/relationships/slide" Target="slide30.xml"/><Relationship Id="rId10" Type="http://schemas.openxmlformats.org/officeDocument/2006/relationships/image" Target="../media/image190.png"/><Relationship Id="rId4" Type="http://schemas.openxmlformats.org/officeDocument/2006/relationships/slide" Target="slide26.xml"/><Relationship Id="rId9" Type="http://schemas.openxmlformats.org/officeDocument/2006/relationships/image" Target="../media/image180.png"/><Relationship Id="rId1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11" Type="http://schemas.openxmlformats.org/officeDocument/2006/relationships/slide" Target="slide3.xml"/><Relationship Id="rId5" Type="http://schemas.openxmlformats.org/officeDocument/2006/relationships/image" Target="../media/image105.png"/><Relationship Id="rId10" Type="http://schemas.openxmlformats.org/officeDocument/2006/relationships/image" Target="../media/image116.png"/><Relationship Id="rId4" Type="http://schemas.openxmlformats.org/officeDocument/2006/relationships/image" Target="../media/image104.png"/><Relationship Id="rId9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11" Type="http://schemas.openxmlformats.org/officeDocument/2006/relationships/slide" Target="slide3.xml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34.xml"/><Relationship Id="rId4" Type="http://schemas.openxmlformats.org/officeDocument/2006/relationships/slide" Target="slide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131.png"/><Relationship Id="rId7" Type="http://schemas.openxmlformats.org/officeDocument/2006/relationships/slide" Target="slide14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34.png"/><Relationship Id="rId7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slide" Target="slide16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slide" Target="slide3.xml"/><Relationship Id="rId4" Type="http://schemas.openxmlformats.org/officeDocument/2006/relationships/image" Target="../media/image1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slide" Target="slide16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slide" Target="slide3.xml"/><Relationship Id="rId4" Type="http://schemas.openxmlformats.org/officeDocument/2006/relationships/image" Target="../media/image1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slide" Target="slide16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slide" Target="slide3.xml"/><Relationship Id="rId4" Type="http://schemas.openxmlformats.org/officeDocument/2006/relationships/image" Target="../media/image1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image" Target="../media/image14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26.xml"/><Relationship Id="rId3" Type="http://schemas.openxmlformats.org/officeDocument/2006/relationships/image" Target="../media/image10.png"/><Relationship Id="rId7" Type="http://schemas.openxmlformats.org/officeDocument/2006/relationships/image" Target="../media/image19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png"/><Relationship Id="rId11" Type="http://schemas.openxmlformats.org/officeDocument/2006/relationships/slide" Target="slide3.xml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slide" Target="slide30.xml"/><Relationship Id="rId9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5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57.png"/><Relationship Id="rId7" Type="http://schemas.openxmlformats.org/officeDocument/2006/relationships/image" Target="../media/image155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4.png"/><Relationship Id="rId11" Type="http://schemas.openxmlformats.org/officeDocument/2006/relationships/slide" Target="slide22.xml"/><Relationship Id="rId5" Type="http://schemas.openxmlformats.org/officeDocument/2006/relationships/slide" Target="slide3.xml"/><Relationship Id="rId10" Type="http://schemas.openxmlformats.org/officeDocument/2006/relationships/image" Target="../media/image158.png"/><Relationship Id="rId4" Type="http://schemas.openxmlformats.org/officeDocument/2006/relationships/image" Target="../media/image59.png"/><Relationship Id="rId9" Type="http://schemas.openxmlformats.org/officeDocument/2006/relationships/image" Target="../media/image15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57.png"/><Relationship Id="rId7" Type="http://schemas.openxmlformats.org/officeDocument/2006/relationships/image" Target="../media/image156.png"/><Relationship Id="rId12" Type="http://schemas.openxmlformats.org/officeDocument/2006/relationships/slide" Target="slide2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png"/><Relationship Id="rId11" Type="http://schemas.openxmlformats.org/officeDocument/2006/relationships/image" Target="../media/image163.png"/><Relationship Id="rId5" Type="http://schemas.openxmlformats.org/officeDocument/2006/relationships/slide" Target="slide3.xml"/><Relationship Id="rId10" Type="http://schemas.openxmlformats.org/officeDocument/2006/relationships/image" Target="../media/image162.png"/><Relationship Id="rId4" Type="http://schemas.openxmlformats.org/officeDocument/2006/relationships/image" Target="../media/image59.png"/><Relationship Id="rId9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13" Type="http://schemas.openxmlformats.org/officeDocument/2006/relationships/image" Target="../media/image175.jpeg"/><Relationship Id="rId18" Type="http://schemas.openxmlformats.org/officeDocument/2006/relationships/slide" Target="slide3.xml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12" Type="http://schemas.openxmlformats.org/officeDocument/2006/relationships/image" Target="../media/image174.jpeg"/><Relationship Id="rId17" Type="http://schemas.openxmlformats.org/officeDocument/2006/relationships/slide" Target="slide6.xml"/><Relationship Id="rId2" Type="http://schemas.openxmlformats.org/officeDocument/2006/relationships/image" Target="../media/image164.jpeg"/><Relationship Id="rId16" Type="http://schemas.openxmlformats.org/officeDocument/2006/relationships/image" Target="../media/image1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jpeg"/><Relationship Id="rId11" Type="http://schemas.openxmlformats.org/officeDocument/2006/relationships/image" Target="../media/image173.jpeg"/><Relationship Id="rId5" Type="http://schemas.openxmlformats.org/officeDocument/2006/relationships/image" Target="../media/image167.jpeg"/><Relationship Id="rId15" Type="http://schemas.openxmlformats.org/officeDocument/2006/relationships/image" Target="../media/image177.jpeg"/><Relationship Id="rId10" Type="http://schemas.openxmlformats.org/officeDocument/2006/relationships/image" Target="../media/image172.jpeg"/><Relationship Id="rId4" Type="http://schemas.openxmlformats.org/officeDocument/2006/relationships/image" Target="../media/image166.jpeg"/><Relationship Id="rId9" Type="http://schemas.openxmlformats.org/officeDocument/2006/relationships/image" Target="../media/image171.jpeg"/><Relationship Id="rId14" Type="http://schemas.openxmlformats.org/officeDocument/2006/relationships/image" Target="../media/image17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g"/><Relationship Id="rId13" Type="http://schemas.openxmlformats.org/officeDocument/2006/relationships/image" Target="../media/image191.jpeg"/><Relationship Id="rId18" Type="http://schemas.openxmlformats.org/officeDocument/2006/relationships/slide" Target="slide6.xml"/><Relationship Id="rId3" Type="http://schemas.openxmlformats.org/officeDocument/2006/relationships/image" Target="../media/image181.png"/><Relationship Id="rId7" Type="http://schemas.openxmlformats.org/officeDocument/2006/relationships/image" Target="../media/image185.jpeg"/><Relationship Id="rId12" Type="http://schemas.openxmlformats.org/officeDocument/2006/relationships/image" Target="../media/image190.jpeg"/><Relationship Id="rId17" Type="http://schemas.openxmlformats.org/officeDocument/2006/relationships/slide" Target="slide3.xml"/><Relationship Id="rId2" Type="http://schemas.openxmlformats.org/officeDocument/2006/relationships/image" Target="../media/image179.jpeg"/><Relationship Id="rId16" Type="http://schemas.openxmlformats.org/officeDocument/2006/relationships/image" Target="../media/image19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4.jpeg"/><Relationship Id="rId11" Type="http://schemas.openxmlformats.org/officeDocument/2006/relationships/image" Target="../media/image189.jpeg"/><Relationship Id="rId5" Type="http://schemas.openxmlformats.org/officeDocument/2006/relationships/image" Target="../media/image183.jpeg"/><Relationship Id="rId15" Type="http://schemas.openxmlformats.org/officeDocument/2006/relationships/image" Target="../media/image192.jpeg"/><Relationship Id="rId10" Type="http://schemas.openxmlformats.org/officeDocument/2006/relationships/image" Target="../media/image188.gif"/><Relationship Id="rId4" Type="http://schemas.openxmlformats.org/officeDocument/2006/relationships/image" Target="../media/image182.jpeg"/><Relationship Id="rId9" Type="http://schemas.openxmlformats.org/officeDocument/2006/relationships/image" Target="../media/image187.jpg"/><Relationship Id="rId14" Type="http://schemas.openxmlformats.org/officeDocument/2006/relationships/image" Target="../media/image2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13" Type="http://schemas.openxmlformats.org/officeDocument/2006/relationships/image" Target="../media/image205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12" Type="http://schemas.openxmlformats.org/officeDocument/2006/relationships/image" Target="../media/image204.jpeg"/><Relationship Id="rId2" Type="http://schemas.openxmlformats.org/officeDocument/2006/relationships/image" Target="../media/image194.jpeg"/><Relationship Id="rId16" Type="http://schemas.openxmlformats.org/officeDocument/2006/relationships/slide" Target="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8.jpeg"/><Relationship Id="rId11" Type="http://schemas.openxmlformats.org/officeDocument/2006/relationships/image" Target="../media/image203.jpeg"/><Relationship Id="rId5" Type="http://schemas.openxmlformats.org/officeDocument/2006/relationships/image" Target="../media/image197.jpeg"/><Relationship Id="rId15" Type="http://schemas.openxmlformats.org/officeDocument/2006/relationships/slide" Target="slide3.xml"/><Relationship Id="rId10" Type="http://schemas.openxmlformats.org/officeDocument/2006/relationships/image" Target="../media/image202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Relationship Id="rId14" Type="http://schemas.openxmlformats.org/officeDocument/2006/relationships/image" Target="../media/image20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53.xml"/><Relationship Id="rId11" Type="http://schemas.openxmlformats.org/officeDocument/2006/relationships/image" Target="../media/image31.jpeg"/><Relationship Id="rId5" Type="http://schemas.openxmlformats.org/officeDocument/2006/relationships/slide" Target="slide3.xml"/><Relationship Id="rId10" Type="http://schemas.openxmlformats.org/officeDocument/2006/relationships/image" Target="../media/image30.png"/><Relationship Id="rId4" Type="http://schemas.openxmlformats.org/officeDocument/2006/relationships/image" Target="../media/image26.jpeg"/><Relationship Id="rId9" Type="http://schemas.openxmlformats.org/officeDocument/2006/relationships/image" Target="../media/image2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slide" Target="slide33.xml"/><Relationship Id="rId5" Type="http://schemas.openxmlformats.org/officeDocument/2006/relationships/image" Target="../media/image35.jpeg"/><Relationship Id="rId4" Type="http://schemas.openxmlformats.org/officeDocument/2006/relationships/image" Target="../media/image3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slide" Target="slide36.xml"/><Relationship Id="rId4" Type="http://schemas.openxmlformats.org/officeDocument/2006/relationships/slide" Target="slide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6" t="-27972" r="876" b="27972"/>
          <a:stretch/>
        </p:blipFill>
        <p:spPr>
          <a:xfrm>
            <a:off x="-108000" y="-2664000"/>
            <a:ext cx="12321837" cy="9522181"/>
          </a:xfrm>
          <a:prstGeom prst="rect">
            <a:avLst/>
          </a:prstGeom>
        </p:spPr>
      </p:pic>
      <p:pic>
        <p:nvPicPr>
          <p:cNvPr id="5" name="Picture 2" descr="C:\Users\kmueller\Desktop\presentation201610_pics\StratoClim_Palau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280"/>
            <a:ext cx="1569735" cy="6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44" y="6143992"/>
            <a:ext cx="693194" cy="47099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590789" y="6542775"/>
            <a:ext cx="119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funded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EU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82" y="6125704"/>
            <a:ext cx="4033613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324000"/>
            <a:ext cx="6675441" cy="6675441"/>
          </a:xfrm>
          <a:prstGeom prst="rect">
            <a:avLst/>
          </a:prstGeom>
          <a:effectLst>
            <a:softEdge rad="1028700"/>
          </a:effectLst>
        </p:spPr>
      </p:pic>
      <p:sp>
        <p:nvSpPr>
          <p:cNvPr id="27" name="Textfeld 26"/>
          <p:cNvSpPr txBox="1"/>
          <p:nvPr/>
        </p:nvSpPr>
        <p:spPr>
          <a:xfrm rot="21179494">
            <a:off x="1369584" y="1922784"/>
            <a:ext cx="4413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err="1">
                <a:solidFill>
                  <a:srgbClr val="FB3FD7"/>
                </a:solidFill>
              </a:rPr>
              <a:t>Why</a:t>
            </a:r>
            <a:r>
              <a:rPr lang="de-DE" sz="4800" dirty="0">
                <a:solidFill>
                  <a:srgbClr val="FB3FD7"/>
                </a:solidFill>
              </a:rPr>
              <a:t> Palau?</a:t>
            </a:r>
          </a:p>
        </p:txBody>
      </p:sp>
      <p:cxnSp>
        <p:nvCxnSpPr>
          <p:cNvPr id="30" name="Gekrümmte Verbindung 29"/>
          <p:cNvCxnSpPr/>
          <p:nvPr/>
        </p:nvCxnSpPr>
        <p:spPr>
          <a:xfrm rot="16200000" flipH="1">
            <a:off x="3405653" y="2421086"/>
            <a:ext cx="810302" cy="1550233"/>
          </a:xfrm>
          <a:prstGeom prst="curvedConnector2">
            <a:avLst/>
          </a:prstGeom>
          <a:ln w="69850">
            <a:solidFill>
              <a:srgbClr val="FB3F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oogle Shape;307;p79"/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862" y="5040589"/>
            <a:ext cx="885364" cy="109854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feld 41"/>
          <p:cNvSpPr txBox="1"/>
          <p:nvPr/>
        </p:nvSpPr>
        <p:spPr>
          <a:xfrm>
            <a:off x="1225103" y="5040589"/>
            <a:ext cx="3252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rgbClr val="0069B4"/>
                </a:solidFill>
                <a:effectLst>
                  <a:glow rad="127000">
                    <a:srgbClr val="FFDD00"/>
                  </a:glow>
                </a:effectLst>
              </a:rPr>
              <a:t>PICO 5a.12</a:t>
            </a:r>
          </a:p>
        </p:txBody>
      </p:sp>
      <p:sp>
        <p:nvSpPr>
          <p:cNvPr id="25" name="Titel 1"/>
          <p:cNvSpPr txBox="1">
            <a:spLocks/>
          </p:cNvSpPr>
          <p:nvPr/>
        </p:nvSpPr>
        <p:spPr>
          <a:xfrm>
            <a:off x="378560" y="193431"/>
            <a:ext cx="11799277" cy="38836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736600" dist="38100" dir="2700000" algn="tl">
                    <a:srgbClr val="000000">
                      <a:alpha val="43137"/>
                    </a:srgbClr>
                  </a:outerShdw>
                </a:effectLst>
              </a:rPr>
              <a:t>Balloon-borne Tropospheric Ozone Measurements 		from a New Station in Palau (Tropical West Pacific)</a:t>
            </a:r>
          </a:p>
        </p:txBody>
      </p:sp>
      <p:sp>
        <p:nvSpPr>
          <p:cNvPr id="2" name="Textfeld 1"/>
          <p:cNvSpPr txBox="1"/>
          <p:nvPr/>
        </p:nvSpPr>
        <p:spPr>
          <a:xfrm rot="16200000">
            <a:off x="10650725" y="4975464"/>
            <a:ext cx="2940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E6E"/>
                </a:solidFill>
              </a:rPr>
              <a:t>Images </a:t>
            </a:r>
            <a:r>
              <a:rPr lang="de-DE" sz="1000" dirty="0" err="1">
                <a:solidFill>
                  <a:srgbClr val="003E6E"/>
                </a:solidFill>
              </a:rPr>
              <a:t>by</a:t>
            </a:r>
            <a:r>
              <a:rPr lang="de-DE" sz="1000" dirty="0">
                <a:solidFill>
                  <a:srgbClr val="003E6E"/>
                </a:solidFill>
              </a:rPr>
              <a:t> Katrin Müller(KM)</a:t>
            </a:r>
          </a:p>
        </p:txBody>
      </p:sp>
      <p:sp>
        <p:nvSpPr>
          <p:cNvPr id="26" name="Untertitel 2"/>
          <p:cNvSpPr txBox="1">
            <a:spLocks/>
          </p:cNvSpPr>
          <p:nvPr/>
        </p:nvSpPr>
        <p:spPr>
          <a:xfrm>
            <a:off x="6354377" y="4572000"/>
            <a:ext cx="5823460" cy="2286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4378"/>
                </a:solidFill>
              </a:rPr>
              <a:t>    Katrin Müller</a:t>
            </a:r>
            <a:r>
              <a:rPr lang="en-US" dirty="0">
                <a:solidFill>
                  <a:srgbClr val="004378"/>
                </a:solidFill>
              </a:rPr>
              <a:t>, Peter von der </a:t>
            </a:r>
            <a:r>
              <a:rPr lang="en-US" dirty="0" err="1">
                <a:solidFill>
                  <a:srgbClr val="004378"/>
                </a:solidFill>
              </a:rPr>
              <a:t>Gathen</a:t>
            </a:r>
            <a:r>
              <a:rPr lang="en-US" dirty="0">
                <a:solidFill>
                  <a:srgbClr val="004378"/>
                </a:solidFill>
              </a:rPr>
              <a:t>, </a:t>
            </a:r>
            <a:br>
              <a:rPr lang="en-US" dirty="0">
                <a:solidFill>
                  <a:srgbClr val="004378"/>
                </a:solidFill>
              </a:rPr>
            </a:br>
            <a:r>
              <a:rPr lang="en-US" dirty="0">
                <a:solidFill>
                  <a:srgbClr val="004378"/>
                </a:solidFill>
              </a:rPr>
              <a:t>    Ingo </a:t>
            </a:r>
            <a:r>
              <a:rPr lang="en-US" dirty="0" err="1">
                <a:solidFill>
                  <a:srgbClr val="004378"/>
                </a:solidFill>
              </a:rPr>
              <a:t>Wohltmann</a:t>
            </a:r>
            <a:r>
              <a:rPr lang="en-US" dirty="0">
                <a:solidFill>
                  <a:srgbClr val="004378"/>
                </a:solidFill>
              </a:rPr>
              <a:t>, Ralph Lehmann</a:t>
            </a:r>
            <a:br>
              <a:rPr lang="en-US" dirty="0">
                <a:solidFill>
                  <a:srgbClr val="004378"/>
                </a:solidFill>
              </a:rPr>
            </a:br>
            <a:r>
              <a:rPr lang="en-US" dirty="0">
                <a:solidFill>
                  <a:srgbClr val="004378"/>
                </a:solidFill>
              </a:rPr>
              <a:t>    and Markus Rex</a:t>
            </a:r>
          </a:p>
          <a:p>
            <a:pPr marL="0" indent="0">
              <a:buNone/>
            </a:pPr>
            <a:r>
              <a:rPr lang="en-US" dirty="0">
                <a:solidFill>
                  <a:srgbClr val="004378"/>
                </a:solidFill>
              </a:rPr>
              <a:t>	</a:t>
            </a:r>
            <a:r>
              <a:rPr lang="en-US" b="1" dirty="0">
                <a:solidFill>
                  <a:srgbClr val="004378"/>
                </a:solidFill>
              </a:rPr>
              <a:t>EGU GA AS3.19 10.04.2019</a:t>
            </a:r>
          </a:p>
          <a:p>
            <a:pPr marL="0" indent="0">
              <a:buNone/>
            </a:pPr>
            <a:r>
              <a:rPr lang="en-US" dirty="0">
                <a:solidFill>
                  <a:srgbClr val="004378"/>
                </a:solidFill>
              </a:rPr>
              <a:t>Contact: Katrin.Mueller@awi.de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1512000"/>
            <a:ext cx="7016498" cy="4696994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64" y="6511029"/>
            <a:ext cx="1005303" cy="351731"/>
          </a:xfrm>
          <a:prstGeom prst="rect">
            <a:avLst/>
          </a:prstGeom>
        </p:spPr>
      </p:pic>
      <p:grpSp>
        <p:nvGrpSpPr>
          <p:cNvPr id="43" name="Gruppieren 42"/>
          <p:cNvGrpSpPr/>
          <p:nvPr/>
        </p:nvGrpSpPr>
        <p:grpSpPr>
          <a:xfrm>
            <a:off x="9093391" y="4367337"/>
            <a:ext cx="3003472" cy="1812409"/>
            <a:chOff x="9219706" y="1947335"/>
            <a:chExt cx="2249183" cy="1150419"/>
          </a:xfrm>
          <a:scene3d>
            <a:camera prst="orthographicFront">
              <a:rot lat="21599983" lon="10799999" rev="10799999"/>
            </a:camera>
            <a:lightRig rig="threePt" dir="t"/>
          </a:scene3d>
        </p:grpSpPr>
        <p:sp>
          <p:nvSpPr>
            <p:cNvPr id="44" name="Wolkenförmige Legende 43"/>
            <p:cNvSpPr/>
            <p:nvPr/>
          </p:nvSpPr>
          <p:spPr>
            <a:xfrm rot="653386">
              <a:off x="9219706" y="1947335"/>
              <a:ext cx="2249183" cy="1150419"/>
            </a:xfrm>
            <a:prstGeom prst="cloudCallout">
              <a:avLst/>
            </a:prstGeom>
            <a:solidFill>
              <a:schemeClr val="bg1">
                <a:alpha val="99000"/>
              </a:schemeClr>
            </a:solidFill>
            <a:ln w="38100">
              <a:solidFill>
                <a:schemeClr val="tx1"/>
              </a:solidFill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 rot="410640">
              <a:off x="9597585" y="2243312"/>
              <a:ext cx="1732168" cy="527472"/>
            </a:xfrm>
            <a:prstGeom prst="rect">
              <a:avLst/>
            </a:prstGeom>
            <a:noFill/>
            <a:sp3d/>
          </p:spPr>
          <p:txBody>
            <a:bodyPr wrap="square" rtlCol="0">
              <a:spAutoFit/>
              <a:flatTx/>
            </a:bodyPr>
            <a:lstStyle/>
            <a:p>
              <a:r>
                <a:rPr lang="de-DE" sz="2400" dirty="0">
                  <a:solidFill>
                    <a:srgbClr val="FB3FD7"/>
                  </a:solidFill>
                </a:rPr>
                <a:t>Want </a:t>
              </a:r>
              <a:r>
                <a:rPr lang="de-DE" sz="2400" dirty="0" err="1">
                  <a:solidFill>
                    <a:srgbClr val="FB3FD7"/>
                  </a:solidFill>
                </a:rPr>
                <a:t>to</a:t>
              </a:r>
              <a:r>
                <a:rPr lang="de-DE" sz="2400" dirty="0">
                  <a:solidFill>
                    <a:srgbClr val="FB3FD7"/>
                  </a:solidFill>
                </a:rPr>
                <a:t> </a:t>
              </a:r>
              <a:r>
                <a:rPr lang="de-DE" sz="2400" dirty="0" err="1">
                  <a:solidFill>
                    <a:srgbClr val="FB3FD7"/>
                  </a:solidFill>
                </a:rPr>
                <a:t>know</a:t>
              </a:r>
              <a:r>
                <a:rPr lang="de-DE" sz="2400" dirty="0">
                  <a:solidFill>
                    <a:srgbClr val="FB3FD7"/>
                  </a:solidFill>
                </a:rPr>
                <a:t> </a:t>
              </a:r>
              <a:r>
                <a:rPr lang="de-DE" sz="2400" dirty="0" err="1">
                  <a:solidFill>
                    <a:srgbClr val="FB3FD7"/>
                  </a:solidFill>
                </a:rPr>
                <a:t>the</a:t>
              </a:r>
              <a:r>
                <a:rPr lang="de-DE" sz="2400" dirty="0">
                  <a:solidFill>
                    <a:srgbClr val="FB3FD7"/>
                  </a:solidFill>
                </a:rPr>
                <a:t> real </a:t>
              </a:r>
              <a:r>
                <a:rPr lang="de-DE" sz="2400" dirty="0" err="1">
                  <a:solidFill>
                    <a:srgbClr val="FB3FD7"/>
                  </a:solidFill>
                </a:rPr>
                <a:t>reasons</a:t>
              </a:r>
              <a:r>
                <a:rPr lang="de-DE" sz="2400" dirty="0">
                  <a:solidFill>
                    <a:srgbClr val="FB3FD7"/>
                  </a:solidFill>
                </a:rPr>
                <a:t>?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9176908" y="1947335"/>
            <a:ext cx="2249183" cy="1150419"/>
            <a:chOff x="9176908" y="1947335"/>
            <a:chExt cx="2249183" cy="1150419"/>
          </a:xfrm>
        </p:grpSpPr>
        <p:sp>
          <p:nvSpPr>
            <p:cNvPr id="39" name="Wolkenförmige Legende 38"/>
            <p:cNvSpPr/>
            <p:nvPr/>
          </p:nvSpPr>
          <p:spPr>
            <a:xfrm rot="653386">
              <a:off x="9176908" y="1947335"/>
              <a:ext cx="2249183" cy="1150419"/>
            </a:xfrm>
            <a:prstGeom prst="cloudCallou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 rot="410640">
              <a:off x="9597585" y="2091549"/>
              <a:ext cx="1732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err="1">
                  <a:solidFill>
                    <a:srgbClr val="FB3FD7"/>
                  </a:solidFill>
                </a:rPr>
                <a:t>Obvious</a:t>
              </a:r>
              <a:r>
                <a:rPr lang="de-DE" sz="2400" dirty="0">
                  <a:solidFill>
                    <a:srgbClr val="FB3FD7"/>
                  </a:solidFill>
                </a:rPr>
                <a:t> </a:t>
              </a:r>
              <a:r>
                <a:rPr lang="de-DE" sz="2400" dirty="0" err="1">
                  <a:solidFill>
                    <a:srgbClr val="FB3FD7"/>
                  </a:solidFill>
                </a:rPr>
                <a:t>reasons</a:t>
              </a:r>
              <a:r>
                <a:rPr lang="de-DE" sz="2400" dirty="0">
                  <a:solidFill>
                    <a:srgbClr val="FB3FD7"/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494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8496000" y="3492000"/>
            <a:ext cx="3650524" cy="3037827"/>
            <a:chOff x="3285674" y="4160551"/>
            <a:chExt cx="5468252" cy="4550472"/>
          </a:xfrm>
        </p:grpSpPr>
        <p:sp>
          <p:nvSpPr>
            <p:cNvPr id="15" name="Rechteck 14"/>
            <p:cNvSpPr/>
            <p:nvPr/>
          </p:nvSpPr>
          <p:spPr>
            <a:xfrm>
              <a:off x="3285674" y="4160551"/>
              <a:ext cx="5468252" cy="4546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519" y="4226901"/>
              <a:ext cx="5297107" cy="4484122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D5A95"/>
                </a:solidFill>
              </a:rPr>
              <a:t>III</a:t>
            </a:r>
            <a:r>
              <a:rPr lang="en-US" noProof="0" dirty="0" smtClean="0"/>
              <a:t> Intensive Campaigns</a:t>
            </a:r>
            <a:endParaRPr lang="en-US" noProof="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5" name="Ellipse 4">
              <a:hlinkClick r:id="rId3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Gebogener Pfeil 5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7" name="Textfeld 16"/>
          <p:cNvSpPr txBox="1"/>
          <p:nvPr/>
        </p:nvSpPr>
        <p:spPr>
          <a:xfrm>
            <a:off x="603960" y="2024863"/>
            <a:ext cx="102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3E6E"/>
                </a:solidFill>
              </a:rPr>
              <a:t>„spring“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18303" y="4823794"/>
            <a:ext cx="102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3E6E"/>
                </a:solidFill>
              </a:rPr>
              <a:t>„fall“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374" y="792000"/>
            <a:ext cx="3536270" cy="2993533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 rot="16200000">
            <a:off x="5917072" y="3519036"/>
            <a:ext cx="5468648" cy="14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0" y="792000"/>
            <a:ext cx="3519309" cy="299353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490" y="3511694"/>
            <a:ext cx="3536270" cy="2993533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 rot="16200000">
            <a:off x="2597921" y="3605102"/>
            <a:ext cx="5468648" cy="14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0" y="792000"/>
            <a:ext cx="3519309" cy="299353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0" y="3504526"/>
            <a:ext cx="3519309" cy="2993533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3319549" y="821668"/>
            <a:ext cx="8046720" cy="158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2618990" y="3550688"/>
            <a:ext cx="2791293" cy="194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5878821" y="3555377"/>
            <a:ext cx="2791293" cy="194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9188862" y="3565886"/>
            <a:ext cx="2791293" cy="194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3472806" y="6394939"/>
            <a:ext cx="89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3E6E"/>
                </a:solidFill>
              </a:rPr>
              <a:t>2016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988135" y="6408000"/>
            <a:ext cx="89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3E6E"/>
                </a:solidFill>
              </a:rPr>
              <a:t>2017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0374193" y="6407999"/>
            <a:ext cx="89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3E6E"/>
                </a:solidFill>
              </a:rPr>
              <a:t>2018</a:t>
            </a:r>
          </a:p>
        </p:txBody>
      </p:sp>
      <p:cxnSp>
        <p:nvCxnSpPr>
          <p:cNvPr id="31" name="Gerader Verbinder 30"/>
          <p:cNvCxnSpPr/>
          <p:nvPr/>
        </p:nvCxnSpPr>
        <p:spPr>
          <a:xfrm flipV="1">
            <a:off x="2948247" y="1041862"/>
            <a:ext cx="0" cy="2360814"/>
          </a:xfrm>
          <a:prstGeom prst="line">
            <a:avLst/>
          </a:prstGeom>
          <a:ln w="15875">
            <a:solidFill>
              <a:srgbClr val="FB3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 flipV="1">
            <a:off x="2948247" y="3755964"/>
            <a:ext cx="0" cy="2360814"/>
          </a:xfrm>
          <a:prstGeom prst="line">
            <a:avLst/>
          </a:prstGeom>
          <a:ln w="15875">
            <a:solidFill>
              <a:srgbClr val="FB3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V="1">
            <a:off x="6222096" y="1041862"/>
            <a:ext cx="0" cy="2360814"/>
          </a:xfrm>
          <a:prstGeom prst="line">
            <a:avLst/>
          </a:prstGeom>
          <a:ln w="15875">
            <a:solidFill>
              <a:srgbClr val="FB3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 flipV="1">
            <a:off x="6235988" y="3760152"/>
            <a:ext cx="0" cy="2360814"/>
          </a:xfrm>
          <a:prstGeom prst="line">
            <a:avLst/>
          </a:prstGeom>
          <a:ln w="15875">
            <a:solidFill>
              <a:srgbClr val="FB3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/>
          <p:nvPr/>
        </p:nvCxnSpPr>
        <p:spPr>
          <a:xfrm flipV="1">
            <a:off x="9562370" y="3785533"/>
            <a:ext cx="0" cy="2360814"/>
          </a:xfrm>
          <a:prstGeom prst="line">
            <a:avLst/>
          </a:prstGeom>
          <a:ln w="15875">
            <a:solidFill>
              <a:srgbClr val="FB3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 flipV="1">
            <a:off x="9554073" y="1041862"/>
            <a:ext cx="0" cy="2360814"/>
          </a:xfrm>
          <a:prstGeom prst="line">
            <a:avLst/>
          </a:prstGeom>
          <a:ln w="15875">
            <a:solidFill>
              <a:srgbClr val="FB3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>
            <a:cxnSpLocks/>
          </p:cNvCxnSpPr>
          <p:nvPr/>
        </p:nvCxnSpPr>
        <p:spPr>
          <a:xfrm>
            <a:off x="143684" y="3755379"/>
            <a:ext cx="536684" cy="0"/>
          </a:xfrm>
          <a:prstGeom prst="line">
            <a:avLst/>
          </a:prstGeom>
          <a:ln w="15875">
            <a:solidFill>
              <a:srgbClr val="FB3FD7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473376" y="3416201"/>
            <a:ext cx="147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3E6E"/>
                </a:solidFill>
              </a:rPr>
              <a:t>20 ppb </a:t>
            </a:r>
            <a:r>
              <a:rPr lang="de-DE" dirty="0" err="1">
                <a:solidFill>
                  <a:srgbClr val="003E6E"/>
                </a:solidFill>
              </a:rPr>
              <a:t>reference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line</a:t>
            </a:r>
            <a:endParaRPr lang="de-DE" dirty="0">
              <a:solidFill>
                <a:srgbClr val="003E6E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-206022" y="1125080"/>
            <a:ext cx="2367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3E6E"/>
                </a:solidFill>
              </a:rPr>
              <a:t>O</a:t>
            </a:r>
            <a:r>
              <a:rPr lang="de-DE" sz="2400" baseline="-25000" dirty="0">
                <a:solidFill>
                  <a:srgbClr val="003E6E"/>
                </a:solidFill>
              </a:rPr>
              <a:t>3</a:t>
            </a:r>
            <a:r>
              <a:rPr lang="de-DE" sz="2400" dirty="0">
                <a:solidFill>
                  <a:srgbClr val="003E6E"/>
                </a:solidFill>
              </a:rPr>
              <a:t> Volume</a:t>
            </a:r>
            <a:br>
              <a:rPr lang="de-DE" sz="2400" dirty="0">
                <a:solidFill>
                  <a:srgbClr val="003E6E"/>
                </a:solidFill>
              </a:rPr>
            </a:br>
            <a:r>
              <a:rPr lang="de-DE" sz="2400" dirty="0">
                <a:solidFill>
                  <a:srgbClr val="003E6E"/>
                </a:solidFill>
              </a:rPr>
              <a:t>Mixing </a:t>
            </a:r>
            <a:r>
              <a:rPr lang="de-DE" sz="2400" dirty="0" err="1">
                <a:solidFill>
                  <a:srgbClr val="003E6E"/>
                </a:solidFill>
              </a:rPr>
              <a:t>Ratios</a:t>
            </a:r>
            <a:endParaRPr lang="de-DE" sz="2400" dirty="0">
              <a:solidFill>
                <a:srgbClr val="003E6E"/>
              </a:solidFill>
            </a:endParaRPr>
          </a:p>
        </p:txBody>
      </p:sp>
      <p:sp>
        <p:nvSpPr>
          <p:cNvPr id="47" name="Interaktive Schaltfläche: Nächste(r) oder Weiter 46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Zurück oder Vorherige(r) 47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ECFD06F2-EAE0-4B84-9B47-6B69425423E6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45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9A80D0C6-CB00-4107-91BB-5F5A3EC28876}"/>
              </a:ext>
            </a:extLst>
          </p:cNvPr>
          <p:cNvSpPr/>
          <p:nvPr/>
        </p:nvSpPr>
        <p:spPr>
          <a:xfrm>
            <a:off x="650878" y="4468261"/>
            <a:ext cx="10890244" cy="21106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797922" y="6213793"/>
            <a:ext cx="2743200" cy="365125"/>
          </a:xfrm>
        </p:spPr>
        <p:txBody>
          <a:bodyPr/>
          <a:lstStyle/>
          <a:p>
            <a:fld id="{456010C4-05E4-D842-A683-8A20DE364966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D5A95"/>
                </a:solidFill>
              </a:rPr>
              <a:t>III</a:t>
            </a:r>
            <a:r>
              <a:rPr lang="en-US" noProof="0" dirty="0" smtClean="0"/>
              <a:t> Data Quality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90549" y="1013668"/>
            <a:ext cx="11408945" cy="5684837"/>
          </a:xfrm>
        </p:spPr>
        <p:txBody>
          <a:bodyPr>
            <a:normAutofit lnSpcReduction="10000"/>
          </a:bodyPr>
          <a:lstStyle/>
          <a:p>
            <a:r>
              <a:rPr lang="en-US" noProof="0" dirty="0" smtClean="0"/>
              <a:t>In general within the </a:t>
            </a:r>
            <a:r>
              <a:rPr lang="en-US" noProof="0" dirty="0" smtClean="0">
                <a:solidFill>
                  <a:srgbClr val="FB3FD7"/>
                </a:solidFill>
              </a:rPr>
              <a:t>uncertainty range</a:t>
            </a:r>
            <a:r>
              <a:rPr lang="en-US" noProof="0" dirty="0" smtClean="0"/>
              <a:t> for tropical ECC ozone </a:t>
            </a:r>
            <a:r>
              <a:rPr lang="en-US" noProof="0" dirty="0" err="1" smtClean="0"/>
              <a:t>sondes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noProof="0" dirty="0" smtClean="0"/>
              <a:t>(e.g. Smit et al. 2007, GAW report No.201, 2011, Thompson et al. 2019)</a:t>
            </a:r>
          </a:p>
          <a:p>
            <a:r>
              <a:rPr lang="en-US" noProof="0" dirty="0" smtClean="0"/>
              <a:t>Comparison with satellite data and other ozone sounding (SHADOZ) stations in progress</a:t>
            </a:r>
          </a:p>
          <a:p>
            <a:r>
              <a:rPr lang="en-US" b="1" noProof="0" dirty="0" smtClean="0"/>
              <a:t>Limitations </a:t>
            </a:r>
            <a:r>
              <a:rPr lang="en-US" noProof="0" dirty="0" smtClean="0"/>
              <a:t>of the dataset:</a:t>
            </a:r>
          </a:p>
          <a:p>
            <a:pPr lvl="1"/>
            <a:r>
              <a:rPr lang="en-US" noProof="0" dirty="0" smtClean="0"/>
              <a:t>too sparse sampling frequency to capture some (e.g. day-to-day) variabilities</a:t>
            </a:r>
            <a:br>
              <a:rPr lang="en-US" noProof="0" dirty="0" smtClean="0"/>
            </a:br>
            <a:r>
              <a:rPr lang="en-US" noProof="0" dirty="0" smtClean="0"/>
              <a:t>(see e.g. Liu et al. 2016 for discussion)</a:t>
            </a:r>
          </a:p>
          <a:p>
            <a:pPr lvl="1"/>
            <a:r>
              <a:rPr lang="en-US" noProof="0" dirty="0" smtClean="0"/>
              <a:t>comprised of only 3 years of data</a:t>
            </a:r>
          </a:p>
          <a:p>
            <a:pPr lvl="1"/>
            <a:r>
              <a:rPr lang="en-US" noProof="0" dirty="0" smtClean="0"/>
              <a:t>uneven distribution of measurements for different seasons</a:t>
            </a:r>
          </a:p>
          <a:p>
            <a:r>
              <a:rPr lang="en-US" b="1" noProof="0" dirty="0" smtClean="0"/>
              <a:t>Strengths</a:t>
            </a:r>
            <a:r>
              <a:rPr lang="en-US" noProof="0" dirty="0" smtClean="0"/>
              <a:t>:</a:t>
            </a:r>
          </a:p>
          <a:p>
            <a:pPr lvl="1"/>
            <a:r>
              <a:rPr lang="en-US" noProof="0" dirty="0" smtClean="0"/>
              <a:t>EL Nino year included</a:t>
            </a:r>
          </a:p>
          <a:p>
            <a:pPr lvl="1"/>
            <a:r>
              <a:rPr lang="en-US" noProof="0" dirty="0" smtClean="0"/>
              <a:t>intensive campaigns during the regional tropospheric minimum ozone season</a:t>
            </a:r>
            <a:br>
              <a:rPr lang="en-US" noProof="0" dirty="0" smtClean="0"/>
            </a:br>
            <a:r>
              <a:rPr lang="en-US" noProof="0" dirty="0" smtClean="0"/>
              <a:t>(NH summer/fall): robust capture of the lowest VMRs</a:t>
            </a:r>
          </a:p>
          <a:p>
            <a:pPr lvl="1"/>
            <a:r>
              <a:rPr lang="en-US" noProof="0" dirty="0" smtClean="0"/>
              <a:t>high potential for case study analysis</a:t>
            </a:r>
          </a:p>
          <a:p>
            <a:pPr lvl="1"/>
            <a:r>
              <a:rPr lang="en-US" noProof="0" dirty="0" smtClean="0"/>
              <a:t>Coinciding with </a:t>
            </a:r>
            <a:r>
              <a:rPr lang="en-US" b="1" noProof="0" dirty="0" smtClean="0">
                <a:solidFill>
                  <a:srgbClr val="FB3FD7"/>
                </a:solidFill>
              </a:rPr>
              <a:t>POSIDON campaign </a:t>
            </a:r>
            <a:r>
              <a:rPr lang="en-US" noProof="0" dirty="0" smtClean="0"/>
              <a:t>and local and regional WB57 measurements</a:t>
            </a:r>
            <a:endParaRPr lang="en-US" noProof="0" dirty="0"/>
          </a:p>
        </p:txBody>
      </p:sp>
      <p:grpSp>
        <p:nvGrpSpPr>
          <p:cNvPr id="5" name="Gruppieren 3">
            <a:extLst>
              <a:ext uri="{FF2B5EF4-FFF2-40B4-BE49-F238E27FC236}">
                <a16:creationId xmlns:a16="http://schemas.microsoft.com/office/drawing/2014/main" xmlns="" id="{E939236C-4209-4CF6-8B13-18F81C1A6260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6" name="Ellipse 4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095EA623-86BC-48E5-B5E8-69F4FBC96953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Gebogener Pfeil 5">
              <a:extLst>
                <a:ext uri="{FF2B5EF4-FFF2-40B4-BE49-F238E27FC236}">
                  <a16:creationId xmlns:a16="http://schemas.microsoft.com/office/drawing/2014/main" xmlns="" id="{E1875184-70E0-4DC4-8FD2-D938FB0E94C3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8" name="Interaktive Schaltfläche: Nächste(r) oder Weiter 4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A650DA23-0A7C-4984-950B-9054BEA705A2}"/>
              </a:ext>
            </a:extLst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Zurück oder Vorherige(r) 4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2B11101B-88C3-4521-A2F0-E4E5D3DF12C4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BD12C543-147D-49EE-AF7D-8C223CE9AAFC}"/>
              </a:ext>
            </a:extLst>
          </p:cNvPr>
          <p:cNvSpPr txBox="1"/>
          <p:nvPr/>
        </p:nvSpPr>
        <p:spPr>
          <a:xfrm>
            <a:off x="10832427" y="882862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12" name="Textfeld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840D7878-18EC-49B1-AC74-49646BFA5638}"/>
              </a:ext>
            </a:extLst>
          </p:cNvPr>
          <p:cNvSpPr txBox="1"/>
          <p:nvPr/>
        </p:nvSpPr>
        <p:spPr>
          <a:xfrm>
            <a:off x="5598289" y="5885502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0764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</a:t>
            </a:r>
            <a:r>
              <a:rPr lang="en-US" noProof="0" dirty="0" smtClean="0"/>
              <a:t> Tropospheric O</a:t>
            </a:r>
            <a:r>
              <a:rPr lang="en-US" baseline="-25000" noProof="0" dirty="0" smtClean="0"/>
              <a:t>3</a:t>
            </a:r>
            <a:r>
              <a:rPr lang="en-US" noProof="0" dirty="0" smtClean="0"/>
              <a:t> Variability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34201" y="5008773"/>
            <a:ext cx="11113402" cy="1988390"/>
          </a:xfrm>
        </p:spPr>
        <p:txBody>
          <a:bodyPr>
            <a:normAutofit/>
          </a:bodyPr>
          <a:lstStyle/>
          <a:p>
            <a:r>
              <a:rPr lang="en-US" sz="2400" noProof="0" dirty="0" smtClean="0"/>
              <a:t>Dominant seasonal signals in the lower and mid-troposphere: expected </a:t>
            </a:r>
            <a:r>
              <a:rPr lang="en-US" sz="2400" b="1" noProof="0" dirty="0" smtClean="0">
                <a:solidFill>
                  <a:srgbClr val="00B0F0"/>
                </a:solidFill>
              </a:rPr>
              <a:t>O</a:t>
            </a:r>
            <a:r>
              <a:rPr lang="en-US" sz="2400" b="1" baseline="-25000" noProof="0" dirty="0" smtClean="0">
                <a:solidFill>
                  <a:srgbClr val="00B0F0"/>
                </a:solidFill>
              </a:rPr>
              <a:t>3</a:t>
            </a:r>
            <a:r>
              <a:rPr lang="en-US" sz="2400" b="1" noProof="0" dirty="0" smtClean="0">
                <a:solidFill>
                  <a:srgbClr val="00B0F0"/>
                </a:solidFill>
              </a:rPr>
              <a:t> Minimum      </a:t>
            </a:r>
            <a:r>
              <a:rPr lang="en-US" sz="2400" noProof="0" dirty="0" smtClean="0"/>
              <a:t>in NH late summer/fall, layers </a:t>
            </a:r>
            <a:r>
              <a:rPr lang="en-US" sz="2400" b="1" noProof="0" dirty="0" smtClean="0">
                <a:solidFill>
                  <a:srgbClr val="FFC000"/>
                </a:solidFill>
              </a:rPr>
              <a:t>of elevated O</a:t>
            </a:r>
            <a:r>
              <a:rPr lang="en-US" sz="2400" b="1" baseline="-25000" noProof="0" dirty="0" smtClean="0">
                <a:solidFill>
                  <a:srgbClr val="FFC000"/>
                </a:solidFill>
              </a:rPr>
              <a:t>3</a:t>
            </a:r>
            <a:r>
              <a:rPr lang="en-US" sz="2400" noProof="0" dirty="0" smtClean="0"/>
              <a:t>, often anti-correlated with RH from February until June</a:t>
            </a:r>
          </a:p>
          <a:p>
            <a:r>
              <a:rPr lang="en-US" sz="2400" noProof="0" dirty="0" err="1" smtClean="0"/>
              <a:t>Interannual</a:t>
            </a:r>
            <a:r>
              <a:rPr lang="en-US" sz="2400" noProof="0" dirty="0" smtClean="0"/>
              <a:t> differences: very dry and ozone rich mid-troposphere in spring 2016 during </a:t>
            </a:r>
            <a:r>
              <a:rPr lang="en-US" sz="2400" b="1" noProof="0" dirty="0" smtClean="0">
                <a:solidFill>
                  <a:srgbClr val="FF0000"/>
                </a:solidFill>
              </a:rPr>
              <a:t>El Nino 2016</a:t>
            </a:r>
            <a:endParaRPr lang="en-US" sz="2400" b="1" noProof="0" dirty="0">
              <a:solidFill>
                <a:srgbClr val="FF0000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5" name="Ellipse 4">
              <a:hlinkClick r:id="rId2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Gebogener Pfeil 5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8" name="Interaktive Schaltfläche: Nächste(r) oder Weiter 7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Zurück oder Vorherige(r) 8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4">
            <a:extLst>
              <a:ext uri="{FF2B5EF4-FFF2-40B4-BE49-F238E27FC236}">
                <a16:creationId xmlns:a16="http://schemas.microsoft.com/office/drawing/2014/main" xmlns="" id="{32C4F61E-1C8E-415E-AC97-2B5019BB0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" y="840475"/>
            <a:ext cx="10058400" cy="4234287"/>
          </a:xfrm>
          <a:prstGeom prst="rect">
            <a:avLst/>
          </a:prstGeom>
        </p:spPr>
      </p:pic>
      <p:sp>
        <p:nvSpPr>
          <p:cNvPr id="23" name="Rechteck 6">
            <a:extLst>
              <a:ext uri="{FF2B5EF4-FFF2-40B4-BE49-F238E27FC236}">
                <a16:creationId xmlns:a16="http://schemas.microsoft.com/office/drawing/2014/main" xmlns="" id="{CC2A8387-42F3-4F3F-A593-76A43E6E9B54}"/>
              </a:ext>
            </a:extLst>
          </p:cNvPr>
          <p:cNvSpPr/>
          <p:nvPr/>
        </p:nvSpPr>
        <p:spPr>
          <a:xfrm>
            <a:off x="587502" y="4589115"/>
            <a:ext cx="2518598" cy="38506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7">
            <a:extLst>
              <a:ext uri="{FF2B5EF4-FFF2-40B4-BE49-F238E27FC236}">
                <a16:creationId xmlns:a16="http://schemas.microsoft.com/office/drawing/2014/main" xmlns="" id="{6F97D434-06ED-44BE-A4E4-9D1B1F4F9FB0}"/>
              </a:ext>
            </a:extLst>
          </p:cNvPr>
          <p:cNvSpPr/>
          <p:nvPr/>
        </p:nvSpPr>
        <p:spPr>
          <a:xfrm>
            <a:off x="5604749" y="4589115"/>
            <a:ext cx="2518598" cy="38506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11">
            <a:extLst>
              <a:ext uri="{FF2B5EF4-FFF2-40B4-BE49-F238E27FC236}">
                <a16:creationId xmlns:a16="http://schemas.microsoft.com/office/drawing/2014/main" xmlns="" id="{288A6CEB-D655-4F9C-B2B8-FACF75179F0F}"/>
              </a:ext>
            </a:extLst>
          </p:cNvPr>
          <p:cNvSpPr txBox="1"/>
          <p:nvPr/>
        </p:nvSpPr>
        <p:spPr>
          <a:xfrm>
            <a:off x="10053018" y="3529905"/>
            <a:ext cx="1778373" cy="523220"/>
          </a:xfrm>
          <a:prstGeom prst="rect">
            <a:avLst/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US" sz="2800" b="1" dirty="0"/>
              <a:t>&lt; 30 % RH</a:t>
            </a:r>
          </a:p>
        </p:txBody>
      </p:sp>
      <p:grpSp>
        <p:nvGrpSpPr>
          <p:cNvPr id="19" name="Gruppieren 8">
            <a:extLst>
              <a:ext uri="{FF2B5EF4-FFF2-40B4-BE49-F238E27FC236}">
                <a16:creationId xmlns:a16="http://schemas.microsoft.com/office/drawing/2014/main" xmlns="" id="{BE074417-00FF-4578-B229-C4DE10498B24}"/>
              </a:ext>
            </a:extLst>
          </p:cNvPr>
          <p:cNvGrpSpPr/>
          <p:nvPr/>
        </p:nvGrpSpPr>
        <p:grpSpPr>
          <a:xfrm>
            <a:off x="169234" y="145526"/>
            <a:ext cx="708840" cy="737331"/>
            <a:chOff x="9097505" y="4602997"/>
            <a:chExt cx="708840" cy="737331"/>
          </a:xfrm>
        </p:grpSpPr>
        <p:sp>
          <p:nvSpPr>
            <p:cNvPr id="20" name="Ellipse 10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2418BAA7-3080-4CC8-8925-4D9B87527350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Gebogener Pfeil 11">
              <a:extLst>
                <a:ext uri="{FF2B5EF4-FFF2-40B4-BE49-F238E27FC236}">
                  <a16:creationId xmlns:a16="http://schemas.microsoft.com/office/drawing/2014/main" xmlns="" id="{483739E1-E8A9-4F2B-9EAF-44150AA56091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83E9C09-FC2F-4458-A464-50E4F5EB504B}"/>
              </a:ext>
            </a:extLst>
          </p:cNvPr>
          <p:cNvSpPr txBox="1"/>
          <p:nvPr/>
        </p:nvSpPr>
        <p:spPr>
          <a:xfrm>
            <a:off x="10044754" y="975360"/>
            <a:ext cx="21472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3E6E"/>
                </a:solidFill>
              </a:rPr>
              <a:t>O3 Volume</a:t>
            </a:r>
            <a:br>
              <a:rPr lang="de-DE" sz="2000" b="1" dirty="0">
                <a:solidFill>
                  <a:srgbClr val="003E6E"/>
                </a:solidFill>
              </a:rPr>
            </a:br>
            <a:r>
              <a:rPr lang="de-DE" sz="2000" b="1" dirty="0">
                <a:solidFill>
                  <a:srgbClr val="003E6E"/>
                </a:solidFill>
              </a:rPr>
              <a:t>Mixing </a:t>
            </a:r>
            <a:r>
              <a:rPr lang="de-DE" sz="2000" b="1" dirty="0" err="1">
                <a:solidFill>
                  <a:srgbClr val="003E6E"/>
                </a:solidFill>
              </a:rPr>
              <a:t>Ratios</a:t>
            </a:r>
            <a:r>
              <a:rPr lang="de-DE" sz="2000" b="1" dirty="0">
                <a:solidFill>
                  <a:srgbClr val="003E6E"/>
                </a:solidFill>
              </a:rPr>
              <a:t> </a:t>
            </a:r>
            <a:r>
              <a:rPr lang="de-DE" sz="2000" dirty="0">
                <a:solidFill>
                  <a:srgbClr val="003E6E"/>
                </a:solidFill>
              </a:rPr>
              <a:t>(VMR)</a:t>
            </a:r>
          </a:p>
          <a:p>
            <a:r>
              <a:rPr lang="de-DE" sz="2000" dirty="0" err="1">
                <a:solidFill>
                  <a:srgbClr val="003E6E"/>
                </a:solidFill>
              </a:rPr>
              <a:t>with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b="1" dirty="0">
                <a:solidFill>
                  <a:srgbClr val="003E6E"/>
                </a:solidFill>
              </a:rPr>
              <a:t>Relative </a:t>
            </a:r>
            <a:r>
              <a:rPr lang="de-DE" sz="2000" b="1" dirty="0" err="1">
                <a:solidFill>
                  <a:srgbClr val="003E6E"/>
                </a:solidFill>
              </a:rPr>
              <a:t>Humidity</a:t>
            </a:r>
            <a:r>
              <a:rPr lang="de-DE" sz="2000" b="1" dirty="0">
                <a:solidFill>
                  <a:srgbClr val="003E6E"/>
                </a:solidFill>
              </a:rPr>
              <a:t> </a:t>
            </a:r>
            <a:r>
              <a:rPr lang="de-DE" sz="2000" dirty="0">
                <a:solidFill>
                  <a:srgbClr val="003E6E"/>
                </a:solidFill>
              </a:rPr>
              <a:t>(RH) </a:t>
            </a:r>
            <a:r>
              <a:rPr lang="de-DE" sz="2000" b="1" dirty="0" err="1">
                <a:solidFill>
                  <a:srgbClr val="003E6E"/>
                </a:solidFill>
              </a:rPr>
              <a:t>below</a:t>
            </a:r>
            <a:r>
              <a:rPr lang="de-DE" sz="2000" b="1" dirty="0">
                <a:solidFill>
                  <a:srgbClr val="003E6E"/>
                </a:solidFill>
              </a:rPr>
              <a:t> 30 %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superimposed</a:t>
            </a:r>
            <a:r>
              <a:rPr lang="de-DE" sz="2000" dirty="0">
                <a:solidFill>
                  <a:srgbClr val="003E6E"/>
                </a:solidFill>
              </a:rPr>
              <a:t> in </a:t>
            </a:r>
            <a:r>
              <a:rPr lang="de-DE" sz="2000" dirty="0" err="1">
                <a:solidFill>
                  <a:srgbClr val="003E6E"/>
                </a:solidFill>
              </a:rPr>
              <a:t>grey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shading</a:t>
            </a:r>
            <a:endParaRPr lang="de-DE" sz="2000" dirty="0">
              <a:solidFill>
                <a:srgbClr val="003E6E"/>
              </a:solidFill>
            </a:endParaRPr>
          </a:p>
        </p:txBody>
      </p:sp>
      <p:sp>
        <p:nvSpPr>
          <p:cNvPr id="29" name="Abgerundetes Rechteck 148">
            <a:extLst>
              <a:ext uri="{FF2B5EF4-FFF2-40B4-BE49-F238E27FC236}">
                <a16:creationId xmlns:a16="http://schemas.microsoft.com/office/drawing/2014/main" xmlns="" id="{DD91FBE9-82B4-4594-AFD0-C03642FE0518}"/>
              </a:ext>
            </a:extLst>
          </p:cNvPr>
          <p:cNvSpPr/>
          <p:nvPr/>
        </p:nvSpPr>
        <p:spPr>
          <a:xfrm>
            <a:off x="2004745" y="1796982"/>
            <a:ext cx="738455" cy="2713550"/>
          </a:xfrm>
          <a:prstGeom prst="roundRect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Abgerundetes Rechteck 148">
            <a:extLst>
              <a:ext uri="{FF2B5EF4-FFF2-40B4-BE49-F238E27FC236}">
                <a16:creationId xmlns:a16="http://schemas.microsoft.com/office/drawing/2014/main" xmlns="" id="{6EC114EA-1BB3-4C3C-90AF-9963987BE999}"/>
              </a:ext>
            </a:extLst>
          </p:cNvPr>
          <p:cNvSpPr/>
          <p:nvPr/>
        </p:nvSpPr>
        <p:spPr>
          <a:xfrm>
            <a:off x="4499357" y="1790968"/>
            <a:ext cx="738455" cy="2713550"/>
          </a:xfrm>
          <a:prstGeom prst="roundRect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Abgerundetes Rechteck 148">
            <a:extLst>
              <a:ext uri="{FF2B5EF4-FFF2-40B4-BE49-F238E27FC236}">
                <a16:creationId xmlns:a16="http://schemas.microsoft.com/office/drawing/2014/main" xmlns="" id="{373F6EE9-8B24-485C-9D8F-D11D87C07DA0}"/>
              </a:ext>
            </a:extLst>
          </p:cNvPr>
          <p:cNvSpPr/>
          <p:nvPr/>
        </p:nvSpPr>
        <p:spPr>
          <a:xfrm>
            <a:off x="7032069" y="1790968"/>
            <a:ext cx="738455" cy="2713550"/>
          </a:xfrm>
          <a:prstGeom prst="roundRect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18">
            <a:extLst>
              <a:ext uri="{FF2B5EF4-FFF2-40B4-BE49-F238E27FC236}">
                <a16:creationId xmlns:a16="http://schemas.microsoft.com/office/drawing/2014/main" xmlns="" id="{97913B35-4E52-4FCF-98B0-07DD3E1FA6E6}"/>
              </a:ext>
            </a:extLst>
          </p:cNvPr>
          <p:cNvSpPr/>
          <p:nvPr/>
        </p:nvSpPr>
        <p:spPr>
          <a:xfrm>
            <a:off x="650853" y="1937939"/>
            <a:ext cx="1161831" cy="220377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1">
            <a:extLst>
              <a:ext uri="{FF2B5EF4-FFF2-40B4-BE49-F238E27FC236}">
                <a16:creationId xmlns:a16="http://schemas.microsoft.com/office/drawing/2014/main" xmlns="" id="{00A78E54-BD46-4736-860F-415E0B65906C}"/>
              </a:ext>
            </a:extLst>
          </p:cNvPr>
          <p:cNvSpPr/>
          <p:nvPr/>
        </p:nvSpPr>
        <p:spPr>
          <a:xfrm>
            <a:off x="3329253" y="1984484"/>
            <a:ext cx="842697" cy="2416066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Oval 1">
            <a:extLst>
              <a:ext uri="{FF2B5EF4-FFF2-40B4-BE49-F238E27FC236}">
                <a16:creationId xmlns:a16="http://schemas.microsoft.com/office/drawing/2014/main" xmlns="" id="{00A78E54-BD46-4736-860F-415E0B65906C}"/>
              </a:ext>
            </a:extLst>
          </p:cNvPr>
          <p:cNvSpPr/>
          <p:nvPr/>
        </p:nvSpPr>
        <p:spPr>
          <a:xfrm>
            <a:off x="5792274" y="1984484"/>
            <a:ext cx="842697" cy="2416066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Oval 1">
            <a:extLst>
              <a:ext uri="{FF2B5EF4-FFF2-40B4-BE49-F238E27FC236}">
                <a16:creationId xmlns:a16="http://schemas.microsoft.com/office/drawing/2014/main" xmlns="" id="{00A78E54-BD46-4736-860F-415E0B65906C}"/>
              </a:ext>
            </a:extLst>
          </p:cNvPr>
          <p:cNvSpPr/>
          <p:nvPr/>
        </p:nvSpPr>
        <p:spPr>
          <a:xfrm>
            <a:off x="8233441" y="1984484"/>
            <a:ext cx="842697" cy="2416066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ECFD06F2-EAE0-4B84-9B47-6B69425423E6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750E88-437D-4556-B8D1-906C49F8F03E}"/>
              </a:ext>
            </a:extLst>
          </p:cNvPr>
          <p:cNvSpPr txBox="1"/>
          <p:nvPr/>
        </p:nvSpPr>
        <p:spPr>
          <a:xfrm>
            <a:off x="11103842" y="4727337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27" name="Textfeld 26">
            <a:hlinkClick r:id="rId5" action="ppaction://hlinksldjump"/>
            <a:extLst>
              <a:ext uri="{FF2B5EF4-FFF2-40B4-BE49-F238E27FC236}">
                <a16:creationId xmlns:a16="http://schemas.microsoft.com/office/drawing/2014/main" xmlns="" id="{61735B5B-01DE-4F56-BC7A-E18A3326AD35}"/>
              </a:ext>
            </a:extLst>
          </p:cNvPr>
          <p:cNvSpPr txBox="1"/>
          <p:nvPr/>
        </p:nvSpPr>
        <p:spPr>
          <a:xfrm>
            <a:off x="3329253" y="6262936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7630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 </a:t>
            </a:r>
            <a:r>
              <a:rPr lang="en-US" noProof="0" dirty="0" smtClean="0"/>
              <a:t>Tropospheric O</a:t>
            </a:r>
            <a:r>
              <a:rPr lang="en-US" baseline="-25000" noProof="0" dirty="0" smtClean="0"/>
              <a:t>3</a:t>
            </a:r>
            <a:r>
              <a:rPr lang="en-US" noProof="0" dirty="0" smtClean="0"/>
              <a:t> Variability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23654" y="5015058"/>
            <a:ext cx="11562923" cy="1988390"/>
          </a:xfrm>
        </p:spPr>
        <p:txBody>
          <a:bodyPr>
            <a:normAutofit/>
          </a:bodyPr>
          <a:lstStyle/>
          <a:p>
            <a:r>
              <a:rPr lang="en-US" sz="2400" b="1" noProof="0" dirty="0" smtClean="0">
                <a:solidFill>
                  <a:srgbClr val="500986"/>
                </a:solidFill>
              </a:rPr>
              <a:t>Clear annual cycle in the TTL</a:t>
            </a:r>
            <a:r>
              <a:rPr lang="en-US" sz="2400" noProof="0" dirty="0" smtClean="0">
                <a:solidFill>
                  <a:srgbClr val="500986"/>
                </a:solidFill>
              </a:rPr>
              <a:t> </a:t>
            </a:r>
            <a:r>
              <a:rPr lang="en-US" sz="2400" noProof="0" dirty="0" smtClean="0"/>
              <a:t>in accordance with tropopause height and temperature variations related to seasonality of </a:t>
            </a:r>
            <a:r>
              <a:rPr lang="en-US" sz="2400" b="1" noProof="0" dirty="0" smtClean="0">
                <a:solidFill>
                  <a:srgbClr val="500986"/>
                </a:solidFill>
              </a:rPr>
              <a:t>Brewer Dobson circulation </a:t>
            </a:r>
            <a:r>
              <a:rPr lang="en-US" sz="2400" noProof="0" dirty="0" smtClean="0"/>
              <a:t>(e.g. Randel et al. 2007) and enhanced high altitude convective outflow (</a:t>
            </a:r>
            <a:r>
              <a:rPr lang="en-US" sz="2400" noProof="0" dirty="0" err="1" smtClean="0"/>
              <a:t>Folkins</a:t>
            </a:r>
            <a:r>
              <a:rPr lang="en-US" sz="2400" noProof="0" dirty="0" smtClean="0"/>
              <a:t> et al. 2006)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noProof="0" dirty="0" smtClean="0"/>
              <a:t> </a:t>
            </a:r>
            <a:r>
              <a:rPr lang="en-US" sz="2400" b="1" noProof="0" dirty="0" smtClean="0"/>
              <a:t>Transport to the stratosphere </a:t>
            </a:r>
            <a:r>
              <a:rPr lang="en-US" sz="2400" noProof="0" dirty="0" smtClean="0"/>
              <a:t>and  the tropospheric O3 minimum occur</a:t>
            </a:r>
            <a:br>
              <a:rPr lang="en-US" sz="2400" noProof="0" dirty="0" smtClean="0"/>
            </a:br>
            <a:r>
              <a:rPr lang="en-US" sz="2400" noProof="0" dirty="0" smtClean="0"/>
              <a:t>in boreal late summer/fall </a:t>
            </a:r>
            <a:endParaRPr lang="en-US" sz="2400" noProof="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5" name="Ellipse 4">
              <a:hlinkClick r:id="rId2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Gebogener Pfeil 5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22" name="Grafik 4">
            <a:extLst>
              <a:ext uri="{FF2B5EF4-FFF2-40B4-BE49-F238E27FC236}">
                <a16:creationId xmlns:a16="http://schemas.microsoft.com/office/drawing/2014/main" xmlns="" id="{32C4F61E-1C8E-415E-AC97-2B5019BB0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" y="840475"/>
            <a:ext cx="10058400" cy="4234287"/>
          </a:xfrm>
          <a:prstGeom prst="rect">
            <a:avLst/>
          </a:prstGeom>
        </p:spPr>
      </p:pic>
      <p:sp>
        <p:nvSpPr>
          <p:cNvPr id="23" name="Rechteck 6">
            <a:extLst>
              <a:ext uri="{FF2B5EF4-FFF2-40B4-BE49-F238E27FC236}">
                <a16:creationId xmlns:a16="http://schemas.microsoft.com/office/drawing/2014/main" xmlns="" id="{CC2A8387-42F3-4F3F-A593-76A43E6E9B54}"/>
              </a:ext>
            </a:extLst>
          </p:cNvPr>
          <p:cNvSpPr/>
          <p:nvPr/>
        </p:nvSpPr>
        <p:spPr>
          <a:xfrm>
            <a:off x="587502" y="4589115"/>
            <a:ext cx="2518598" cy="38506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7">
            <a:extLst>
              <a:ext uri="{FF2B5EF4-FFF2-40B4-BE49-F238E27FC236}">
                <a16:creationId xmlns:a16="http://schemas.microsoft.com/office/drawing/2014/main" xmlns="" id="{6F97D434-06ED-44BE-A4E4-9D1B1F4F9FB0}"/>
              </a:ext>
            </a:extLst>
          </p:cNvPr>
          <p:cNvSpPr/>
          <p:nvPr/>
        </p:nvSpPr>
        <p:spPr>
          <a:xfrm>
            <a:off x="5604749" y="4589115"/>
            <a:ext cx="2518598" cy="38506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11">
            <a:extLst>
              <a:ext uri="{FF2B5EF4-FFF2-40B4-BE49-F238E27FC236}">
                <a16:creationId xmlns:a16="http://schemas.microsoft.com/office/drawing/2014/main" xmlns="" id="{288A6CEB-D655-4F9C-B2B8-FACF75179F0F}"/>
              </a:ext>
            </a:extLst>
          </p:cNvPr>
          <p:cNvSpPr txBox="1"/>
          <p:nvPr/>
        </p:nvSpPr>
        <p:spPr>
          <a:xfrm>
            <a:off x="10053018" y="3529905"/>
            <a:ext cx="1778373" cy="523220"/>
          </a:xfrm>
          <a:prstGeom prst="rect">
            <a:avLst/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US" sz="2800" b="1" dirty="0"/>
              <a:t>&lt; 30 % RH</a:t>
            </a:r>
          </a:p>
        </p:txBody>
      </p:sp>
      <p:grpSp>
        <p:nvGrpSpPr>
          <p:cNvPr id="19" name="Gruppieren 8">
            <a:extLst>
              <a:ext uri="{FF2B5EF4-FFF2-40B4-BE49-F238E27FC236}">
                <a16:creationId xmlns:a16="http://schemas.microsoft.com/office/drawing/2014/main" xmlns="" id="{BE074417-00FF-4578-B229-C4DE10498B24}"/>
              </a:ext>
            </a:extLst>
          </p:cNvPr>
          <p:cNvGrpSpPr/>
          <p:nvPr/>
        </p:nvGrpSpPr>
        <p:grpSpPr>
          <a:xfrm>
            <a:off x="169234" y="145526"/>
            <a:ext cx="708840" cy="737331"/>
            <a:chOff x="9097505" y="4602997"/>
            <a:chExt cx="708840" cy="737331"/>
          </a:xfrm>
        </p:grpSpPr>
        <p:sp>
          <p:nvSpPr>
            <p:cNvPr id="20" name="Ellipse 10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2418BAA7-3080-4CC8-8925-4D9B87527350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Gebogener Pfeil 11">
              <a:extLst>
                <a:ext uri="{FF2B5EF4-FFF2-40B4-BE49-F238E27FC236}">
                  <a16:creationId xmlns:a16="http://schemas.microsoft.com/office/drawing/2014/main" xmlns="" id="{483739E1-E8A9-4F2B-9EAF-44150AA56091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83E9C09-FC2F-4458-A464-50E4F5EB504B}"/>
              </a:ext>
            </a:extLst>
          </p:cNvPr>
          <p:cNvSpPr txBox="1"/>
          <p:nvPr/>
        </p:nvSpPr>
        <p:spPr>
          <a:xfrm>
            <a:off x="10044754" y="975360"/>
            <a:ext cx="21472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3E6E"/>
                </a:solidFill>
              </a:rPr>
              <a:t>O3 Volume</a:t>
            </a:r>
            <a:br>
              <a:rPr lang="de-DE" sz="2000" b="1" dirty="0">
                <a:solidFill>
                  <a:srgbClr val="003E6E"/>
                </a:solidFill>
              </a:rPr>
            </a:br>
            <a:r>
              <a:rPr lang="de-DE" sz="2000" b="1" dirty="0">
                <a:solidFill>
                  <a:srgbClr val="003E6E"/>
                </a:solidFill>
              </a:rPr>
              <a:t>Mixing </a:t>
            </a:r>
            <a:r>
              <a:rPr lang="de-DE" sz="2000" b="1" dirty="0" err="1">
                <a:solidFill>
                  <a:srgbClr val="003E6E"/>
                </a:solidFill>
              </a:rPr>
              <a:t>Ratios</a:t>
            </a:r>
            <a:r>
              <a:rPr lang="de-DE" sz="2000" b="1" dirty="0">
                <a:solidFill>
                  <a:srgbClr val="003E6E"/>
                </a:solidFill>
              </a:rPr>
              <a:t> </a:t>
            </a:r>
            <a:r>
              <a:rPr lang="de-DE" sz="2000" dirty="0">
                <a:solidFill>
                  <a:srgbClr val="003E6E"/>
                </a:solidFill>
              </a:rPr>
              <a:t>(VMR)</a:t>
            </a:r>
          </a:p>
          <a:p>
            <a:r>
              <a:rPr lang="de-DE" sz="2000" dirty="0" err="1">
                <a:solidFill>
                  <a:srgbClr val="003E6E"/>
                </a:solidFill>
              </a:rPr>
              <a:t>with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b="1" dirty="0">
                <a:solidFill>
                  <a:srgbClr val="003E6E"/>
                </a:solidFill>
              </a:rPr>
              <a:t>Relative </a:t>
            </a:r>
            <a:r>
              <a:rPr lang="de-DE" sz="2000" b="1" dirty="0" err="1">
                <a:solidFill>
                  <a:srgbClr val="003E6E"/>
                </a:solidFill>
              </a:rPr>
              <a:t>Humidity</a:t>
            </a:r>
            <a:r>
              <a:rPr lang="de-DE" sz="2000" b="1" dirty="0">
                <a:solidFill>
                  <a:srgbClr val="003E6E"/>
                </a:solidFill>
              </a:rPr>
              <a:t> </a:t>
            </a:r>
            <a:r>
              <a:rPr lang="de-DE" sz="2000" dirty="0">
                <a:solidFill>
                  <a:srgbClr val="003E6E"/>
                </a:solidFill>
              </a:rPr>
              <a:t>(RH) </a:t>
            </a:r>
            <a:r>
              <a:rPr lang="de-DE" sz="2000" b="1" dirty="0" err="1">
                <a:solidFill>
                  <a:srgbClr val="003E6E"/>
                </a:solidFill>
              </a:rPr>
              <a:t>below</a:t>
            </a:r>
            <a:r>
              <a:rPr lang="de-DE" sz="2000" b="1" dirty="0">
                <a:solidFill>
                  <a:srgbClr val="003E6E"/>
                </a:solidFill>
              </a:rPr>
              <a:t> 30 %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superimposed</a:t>
            </a:r>
            <a:r>
              <a:rPr lang="de-DE" sz="2000" dirty="0">
                <a:solidFill>
                  <a:srgbClr val="003E6E"/>
                </a:solidFill>
              </a:rPr>
              <a:t> in </a:t>
            </a:r>
            <a:r>
              <a:rPr lang="de-DE" sz="2000" dirty="0" err="1">
                <a:solidFill>
                  <a:srgbClr val="003E6E"/>
                </a:solidFill>
              </a:rPr>
              <a:t>grey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shading</a:t>
            </a:r>
            <a:endParaRPr lang="de-DE" sz="2000" dirty="0">
              <a:solidFill>
                <a:srgbClr val="003E6E"/>
              </a:solidFill>
            </a:endParaRPr>
          </a:p>
        </p:txBody>
      </p:sp>
      <p:sp>
        <p:nvSpPr>
          <p:cNvPr id="27" name="Freihandform 2">
            <a:extLst>
              <a:ext uri="{FF2B5EF4-FFF2-40B4-BE49-F238E27FC236}">
                <a16:creationId xmlns:a16="http://schemas.microsoft.com/office/drawing/2014/main" xmlns="" id="{4C468EE3-D9B2-49FF-9EF8-C9AC58018DE1}"/>
              </a:ext>
            </a:extLst>
          </p:cNvPr>
          <p:cNvSpPr/>
          <p:nvPr/>
        </p:nvSpPr>
        <p:spPr>
          <a:xfrm>
            <a:off x="652966" y="1341531"/>
            <a:ext cx="7470381" cy="385068"/>
          </a:xfrm>
          <a:custGeom>
            <a:avLst/>
            <a:gdLst>
              <a:gd name="connsiteX0" fmla="*/ 0 w 7381702"/>
              <a:gd name="connsiteY0" fmla="*/ 0 h 432322"/>
              <a:gd name="connsiteX1" fmla="*/ 1047404 w 7381702"/>
              <a:gd name="connsiteY1" fmla="*/ 432262 h 432322"/>
              <a:gd name="connsiteX2" fmla="*/ 2477193 w 7381702"/>
              <a:gd name="connsiteY2" fmla="*/ 16626 h 432322"/>
              <a:gd name="connsiteX3" fmla="*/ 3740727 w 7381702"/>
              <a:gd name="connsiteY3" fmla="*/ 432262 h 432322"/>
              <a:gd name="connsiteX4" fmla="*/ 4954386 w 7381702"/>
              <a:gd name="connsiteY4" fmla="*/ 49876 h 432322"/>
              <a:gd name="connsiteX5" fmla="*/ 6151418 w 7381702"/>
              <a:gd name="connsiteY5" fmla="*/ 365760 h 432322"/>
              <a:gd name="connsiteX6" fmla="*/ 7381702 w 7381702"/>
              <a:gd name="connsiteY6" fmla="*/ 16626 h 432322"/>
              <a:gd name="connsiteX7" fmla="*/ 7381702 w 7381702"/>
              <a:gd name="connsiteY7" fmla="*/ 16626 h 43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1702" h="432322">
                <a:moveTo>
                  <a:pt x="0" y="0"/>
                </a:moveTo>
                <a:cubicBezTo>
                  <a:pt x="317269" y="214745"/>
                  <a:pt x="634539" y="429491"/>
                  <a:pt x="1047404" y="432262"/>
                </a:cubicBezTo>
                <a:cubicBezTo>
                  <a:pt x="1460270" y="435033"/>
                  <a:pt x="2028306" y="16626"/>
                  <a:pt x="2477193" y="16626"/>
                </a:cubicBezTo>
                <a:cubicBezTo>
                  <a:pt x="2926080" y="16626"/>
                  <a:pt x="3327862" y="426720"/>
                  <a:pt x="3740727" y="432262"/>
                </a:cubicBezTo>
                <a:cubicBezTo>
                  <a:pt x="4153592" y="437804"/>
                  <a:pt x="4552604" y="60960"/>
                  <a:pt x="4954386" y="49876"/>
                </a:cubicBezTo>
                <a:cubicBezTo>
                  <a:pt x="5356168" y="38792"/>
                  <a:pt x="5746865" y="371302"/>
                  <a:pt x="6151418" y="365760"/>
                </a:cubicBezTo>
                <a:cubicBezTo>
                  <a:pt x="6555971" y="360218"/>
                  <a:pt x="7381702" y="16626"/>
                  <a:pt x="7381702" y="16626"/>
                </a:cubicBezTo>
                <a:lnTo>
                  <a:pt x="7381702" y="16626"/>
                </a:lnTo>
              </a:path>
            </a:pathLst>
          </a:custGeom>
          <a:noFill/>
          <a:ln w="63500">
            <a:solidFill>
              <a:srgbClr val="5009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Abgerundetes Rechteck 148">
            <a:extLst>
              <a:ext uri="{FF2B5EF4-FFF2-40B4-BE49-F238E27FC236}">
                <a16:creationId xmlns:a16="http://schemas.microsoft.com/office/drawing/2014/main" xmlns="" id="{DD91FBE9-82B4-4594-AFD0-C03642FE0518}"/>
              </a:ext>
            </a:extLst>
          </p:cNvPr>
          <p:cNvSpPr/>
          <p:nvPr/>
        </p:nvSpPr>
        <p:spPr>
          <a:xfrm>
            <a:off x="2004745" y="1796982"/>
            <a:ext cx="738455" cy="2713550"/>
          </a:xfrm>
          <a:prstGeom prst="roundRect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Abgerundetes Rechteck 148">
            <a:extLst>
              <a:ext uri="{FF2B5EF4-FFF2-40B4-BE49-F238E27FC236}">
                <a16:creationId xmlns:a16="http://schemas.microsoft.com/office/drawing/2014/main" xmlns="" id="{6EC114EA-1BB3-4C3C-90AF-9963987BE999}"/>
              </a:ext>
            </a:extLst>
          </p:cNvPr>
          <p:cNvSpPr/>
          <p:nvPr/>
        </p:nvSpPr>
        <p:spPr>
          <a:xfrm>
            <a:off x="4499357" y="1790968"/>
            <a:ext cx="738455" cy="2713550"/>
          </a:xfrm>
          <a:prstGeom prst="roundRect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Abgerundetes Rechteck 148">
            <a:extLst>
              <a:ext uri="{FF2B5EF4-FFF2-40B4-BE49-F238E27FC236}">
                <a16:creationId xmlns:a16="http://schemas.microsoft.com/office/drawing/2014/main" xmlns="" id="{373F6EE9-8B24-485C-9D8F-D11D87C07DA0}"/>
              </a:ext>
            </a:extLst>
          </p:cNvPr>
          <p:cNvSpPr/>
          <p:nvPr/>
        </p:nvSpPr>
        <p:spPr>
          <a:xfrm>
            <a:off x="7032069" y="1790968"/>
            <a:ext cx="738455" cy="2713550"/>
          </a:xfrm>
          <a:prstGeom prst="roundRect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18">
            <a:extLst>
              <a:ext uri="{FF2B5EF4-FFF2-40B4-BE49-F238E27FC236}">
                <a16:creationId xmlns:a16="http://schemas.microsoft.com/office/drawing/2014/main" xmlns="" id="{97913B35-4E52-4FCF-98B0-07DD3E1FA6E6}"/>
              </a:ext>
            </a:extLst>
          </p:cNvPr>
          <p:cNvSpPr/>
          <p:nvPr/>
        </p:nvSpPr>
        <p:spPr>
          <a:xfrm>
            <a:off x="650853" y="1937939"/>
            <a:ext cx="1161831" cy="220377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1">
            <a:extLst>
              <a:ext uri="{FF2B5EF4-FFF2-40B4-BE49-F238E27FC236}">
                <a16:creationId xmlns:a16="http://schemas.microsoft.com/office/drawing/2014/main" xmlns="" id="{00A78E54-BD46-4736-860F-415E0B65906C}"/>
              </a:ext>
            </a:extLst>
          </p:cNvPr>
          <p:cNvSpPr/>
          <p:nvPr/>
        </p:nvSpPr>
        <p:spPr>
          <a:xfrm>
            <a:off x="3329253" y="1984484"/>
            <a:ext cx="842697" cy="2416066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Oval 1">
            <a:extLst>
              <a:ext uri="{FF2B5EF4-FFF2-40B4-BE49-F238E27FC236}">
                <a16:creationId xmlns:a16="http://schemas.microsoft.com/office/drawing/2014/main" xmlns="" id="{00A78E54-BD46-4736-860F-415E0B65906C}"/>
              </a:ext>
            </a:extLst>
          </p:cNvPr>
          <p:cNvSpPr/>
          <p:nvPr/>
        </p:nvSpPr>
        <p:spPr>
          <a:xfrm>
            <a:off x="5792274" y="1984484"/>
            <a:ext cx="842697" cy="2416066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Oval 1">
            <a:extLst>
              <a:ext uri="{FF2B5EF4-FFF2-40B4-BE49-F238E27FC236}">
                <a16:creationId xmlns:a16="http://schemas.microsoft.com/office/drawing/2014/main" xmlns="" id="{00A78E54-BD46-4736-860F-415E0B65906C}"/>
              </a:ext>
            </a:extLst>
          </p:cNvPr>
          <p:cNvSpPr/>
          <p:nvPr/>
        </p:nvSpPr>
        <p:spPr>
          <a:xfrm>
            <a:off x="8233441" y="1984484"/>
            <a:ext cx="842697" cy="2416066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ECFD06F2-EAE0-4B84-9B47-6B69425423E6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750E88-437D-4556-B8D1-906C49F8F03E}"/>
              </a:ext>
            </a:extLst>
          </p:cNvPr>
          <p:cNvSpPr txBox="1"/>
          <p:nvPr/>
        </p:nvSpPr>
        <p:spPr>
          <a:xfrm>
            <a:off x="11250150" y="4821135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8" name="Interaktive Schaltfläche: Nächste(r) oder Weiter 7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Zurück oder Vorherige(r) 8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11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</a:t>
            </a:r>
            <a:r>
              <a:rPr lang="en-US" noProof="0" dirty="0" smtClean="0"/>
              <a:t> Mean O</a:t>
            </a:r>
            <a:r>
              <a:rPr lang="en-US" baseline="-25000" noProof="0" dirty="0" smtClean="0"/>
              <a:t>3 </a:t>
            </a:r>
            <a:r>
              <a:rPr lang="en-US" noProof="0" dirty="0" smtClean="0"/>
              <a:t>Profiles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802263" y="4292102"/>
            <a:ext cx="10845340" cy="3056319"/>
          </a:xfrm>
        </p:spPr>
        <p:txBody>
          <a:bodyPr>
            <a:normAutofit/>
          </a:bodyPr>
          <a:lstStyle/>
          <a:p>
            <a:r>
              <a:rPr lang="en-US" sz="2400" noProof="0" dirty="0" smtClean="0"/>
              <a:t>Monthly mean profile shapes suggest a grouping into </a:t>
            </a:r>
            <a:r>
              <a:rPr lang="en-US" sz="2400" b="1" noProof="0" dirty="0" smtClean="0"/>
              <a:t>shifted seasons</a:t>
            </a:r>
            <a:br>
              <a:rPr lang="en-US" sz="2400" b="1" noProof="0" dirty="0" smtClean="0"/>
            </a:br>
            <a:r>
              <a:rPr lang="en-US" sz="2400" b="1" noProof="0" dirty="0" smtClean="0"/>
              <a:t>(i.e. </a:t>
            </a:r>
            <a:r>
              <a:rPr lang="en-US" sz="2400" b="1" noProof="0" dirty="0" smtClean="0">
                <a:solidFill>
                  <a:srgbClr val="7A43A3"/>
                </a:solidFill>
              </a:rPr>
              <a:t>NDJ</a:t>
            </a:r>
            <a:r>
              <a:rPr lang="en-US" sz="2400" b="1" noProof="0" dirty="0" smtClean="0"/>
              <a:t>, </a:t>
            </a:r>
            <a:r>
              <a:rPr lang="en-US" sz="2400" b="1" noProof="0" dirty="0" smtClean="0">
                <a:solidFill>
                  <a:srgbClr val="4BFFFF"/>
                </a:solidFill>
              </a:rPr>
              <a:t>FMA</a:t>
            </a:r>
            <a:r>
              <a:rPr lang="en-US" sz="2400" b="1" noProof="0" dirty="0" smtClean="0"/>
              <a:t>, </a:t>
            </a:r>
            <a:r>
              <a:rPr lang="en-US" sz="2400" b="1" noProof="0" dirty="0" smtClean="0">
                <a:solidFill>
                  <a:srgbClr val="FFDC1F"/>
                </a:solidFill>
              </a:rPr>
              <a:t>MJJ</a:t>
            </a:r>
            <a:r>
              <a:rPr lang="en-US" sz="2400" b="1" noProof="0" dirty="0" smtClean="0"/>
              <a:t>, </a:t>
            </a:r>
            <a:r>
              <a:rPr lang="en-US" sz="2400" b="1" noProof="0" dirty="0" smtClean="0">
                <a:solidFill>
                  <a:srgbClr val="FF1515"/>
                </a:solidFill>
              </a:rPr>
              <a:t>ASO</a:t>
            </a:r>
            <a:r>
              <a:rPr lang="en-US" sz="2400" b="1" noProof="0" dirty="0" smtClean="0"/>
              <a:t>) </a:t>
            </a:r>
            <a:r>
              <a:rPr lang="en-US" sz="2400" noProof="0" dirty="0" smtClean="0">
                <a:solidFill>
                  <a:srgbClr val="FB3FD7"/>
                </a:solidFill>
              </a:rPr>
              <a:t>possibly underlying differing meteorological conditions</a:t>
            </a:r>
          </a:p>
          <a:p>
            <a:r>
              <a:rPr lang="en-US" sz="2400" noProof="0" dirty="0" smtClean="0"/>
              <a:t>Large </a:t>
            </a:r>
            <a:r>
              <a:rPr lang="en-US" sz="2400" b="1" noProof="0" dirty="0" err="1" smtClean="0"/>
              <a:t>interannual</a:t>
            </a:r>
            <a:r>
              <a:rPr lang="en-US" sz="2400" b="1" noProof="0" dirty="0" smtClean="0"/>
              <a:t> differences </a:t>
            </a:r>
            <a:r>
              <a:rPr lang="en-US" sz="2400" noProof="0" dirty="0" smtClean="0"/>
              <a:t>between the </a:t>
            </a:r>
            <a:r>
              <a:rPr lang="en-US" sz="2400" noProof="0" dirty="0" smtClean="0">
                <a:solidFill>
                  <a:srgbClr val="FB3FD7"/>
                </a:solidFill>
              </a:rPr>
              <a:t>El Nino year 2016 </a:t>
            </a:r>
            <a:r>
              <a:rPr lang="en-US" sz="2400" noProof="0" dirty="0" smtClean="0"/>
              <a:t>and 2017/2018 are clearly visible in the annual profiles and suggest a separation of the years for further statistical analysis</a:t>
            </a:r>
            <a:endParaRPr lang="en-US" sz="2400" noProof="0" dirty="0"/>
          </a:p>
        </p:txBody>
      </p:sp>
      <p:pic>
        <p:nvPicPr>
          <p:cNvPr id="5" name="Grafik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21" y="978749"/>
            <a:ext cx="3414538" cy="31388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04" y="974100"/>
            <a:ext cx="3415864" cy="3148181"/>
          </a:xfrm>
          <a:prstGeom prst="rect">
            <a:avLst/>
          </a:prstGeom>
        </p:spPr>
      </p:pic>
      <p:pic>
        <p:nvPicPr>
          <p:cNvPr id="9" name="Grafik 4">
            <a:extLst>
              <a:ext uri="{FF2B5EF4-FFF2-40B4-BE49-F238E27FC236}">
                <a16:creationId xmlns:a16="http://schemas.microsoft.com/office/drawing/2014/main" xmlns="" id="{63FBFA9E-211D-4533-925F-46BEFF97B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38" y="978749"/>
            <a:ext cx="3414538" cy="3138885"/>
          </a:xfrm>
          <a:prstGeom prst="rect">
            <a:avLst/>
          </a:prstGeom>
        </p:spPr>
      </p:pic>
      <p:grpSp>
        <p:nvGrpSpPr>
          <p:cNvPr id="10" name="Gruppieren 12">
            <a:extLst>
              <a:ext uri="{FF2B5EF4-FFF2-40B4-BE49-F238E27FC236}">
                <a16:creationId xmlns:a16="http://schemas.microsoft.com/office/drawing/2014/main" xmlns="" id="{D7F82A60-5066-41F5-B08E-B051877B34DA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1" name="Ellipse 13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0F2CCB99-4670-4F77-9DF4-46F9CB6559BF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ebogener Pfeil 14">
              <a:extLst>
                <a:ext uri="{FF2B5EF4-FFF2-40B4-BE49-F238E27FC236}">
                  <a16:creationId xmlns:a16="http://schemas.microsoft.com/office/drawing/2014/main" xmlns="" id="{F4D4AF5B-A5B0-41F8-B190-B3FFAFC1B345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3" name="Interaktive Schaltfläche: Nächste(r) oder Weiter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F6CB17B2-774A-4E26-9789-A811B4FE6334}"/>
              </a:ext>
            </a:extLst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Zurück oder Vorherige(r)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6D65DA52-98D6-4381-B967-3F3C5F7FB784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53F65532-B6DD-4AAA-8E40-018CEF54405D}"/>
              </a:ext>
            </a:extLst>
          </p:cNvPr>
          <p:cNvSpPr txBox="1"/>
          <p:nvPr/>
        </p:nvSpPr>
        <p:spPr>
          <a:xfrm>
            <a:off x="7579484" y="787779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8216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</a:t>
            </a:r>
            <a:r>
              <a:rPr lang="en-US" noProof="0" dirty="0" smtClean="0"/>
              <a:t> „</a:t>
            </a:r>
            <a:r>
              <a:rPr lang="en-US" noProof="0" dirty="0" err="1" smtClean="0"/>
              <a:t>Longterm</a:t>
            </a:r>
            <a:r>
              <a:rPr lang="en-US" noProof="0" dirty="0" smtClean="0"/>
              <a:t>“ Monthly Mean O</a:t>
            </a:r>
            <a:r>
              <a:rPr lang="en-US" baseline="-25000" noProof="0" dirty="0" smtClean="0"/>
              <a:t>3</a:t>
            </a:r>
            <a:endParaRPr lang="en-US" baseline="-25000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90332" y="4442890"/>
            <a:ext cx="12115603" cy="2662997"/>
          </a:xfrm>
        </p:spPr>
        <p:txBody>
          <a:bodyPr>
            <a:noAutofit/>
          </a:bodyPr>
          <a:lstStyle/>
          <a:p>
            <a:pPr marL="514350" indent="-285750">
              <a:lnSpc>
                <a:spcPct val="100000"/>
              </a:lnSpc>
            </a:pPr>
            <a:r>
              <a:rPr lang="en-US" sz="2400" noProof="0" dirty="0" smtClean="0"/>
              <a:t>Anomalies from the annual mean </a:t>
            </a:r>
            <a:r>
              <a:rPr lang="en-US" sz="2400" b="1" noProof="0" dirty="0" smtClean="0"/>
              <a:t>emphasis the annual cycles </a:t>
            </a:r>
            <a:r>
              <a:rPr lang="en-US" sz="2400" noProof="0" dirty="0" smtClean="0"/>
              <a:t>in the TTL (early NH summer maximum) and mid-troposphere (late NH summer/fall minimum)</a:t>
            </a:r>
          </a:p>
          <a:p>
            <a:pPr marL="514350" indent="-285750">
              <a:lnSpc>
                <a:spcPct val="100000"/>
              </a:lnSpc>
            </a:pPr>
            <a:r>
              <a:rPr lang="en-US" sz="2400" noProof="0" dirty="0" smtClean="0"/>
              <a:t>The </a:t>
            </a:r>
            <a:r>
              <a:rPr lang="en-US" sz="2400" b="1" noProof="0" dirty="0" smtClean="0"/>
              <a:t>temporal displacement of the higher O</a:t>
            </a:r>
            <a:r>
              <a:rPr lang="en-US" sz="2400" b="1" baseline="-25000" noProof="0" dirty="0" smtClean="0"/>
              <a:t>3</a:t>
            </a:r>
            <a:r>
              <a:rPr lang="en-US" sz="2400" b="1" noProof="0" dirty="0" smtClean="0"/>
              <a:t> VMR </a:t>
            </a:r>
            <a:r>
              <a:rPr lang="en-US" sz="2400" noProof="0" dirty="0" smtClean="0"/>
              <a:t>from the mid-troposphere in spring to the lower stratosphere in summer seem typical for the wider region </a:t>
            </a:r>
            <a:br>
              <a:rPr lang="en-US" sz="2400" noProof="0" dirty="0" smtClean="0"/>
            </a:br>
            <a:r>
              <a:rPr lang="en-US" sz="2400" noProof="0" dirty="0" smtClean="0"/>
              <a:t>(compare for </a:t>
            </a:r>
            <a:r>
              <a:rPr lang="en-US" sz="2400" b="1" noProof="0" dirty="0" smtClean="0">
                <a:solidFill>
                  <a:srgbClr val="FB3FD7"/>
                </a:solidFill>
              </a:rPr>
              <a:t>Hanoi SHADOZ station, </a:t>
            </a:r>
            <a:r>
              <a:rPr lang="en-US" sz="2400" b="1" noProof="0" dirty="0" err="1" smtClean="0"/>
              <a:t>Ogino</a:t>
            </a:r>
            <a:r>
              <a:rPr lang="en-US" sz="2400" b="1" noProof="0" dirty="0" smtClean="0"/>
              <a:t> et al. 2013</a:t>
            </a:r>
            <a:r>
              <a:rPr lang="en-US" sz="2400" noProof="0" dirty="0" smtClean="0"/>
              <a:t>)</a:t>
            </a:r>
            <a:endParaRPr lang="en-US" sz="2400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00" y="936000"/>
            <a:ext cx="4783374" cy="323256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" y="936000"/>
            <a:ext cx="4763007" cy="3232560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1" name="Ellipse 10">
              <a:hlinkClick r:id="rId5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ebogener Pfeil 11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678952" y="6448796"/>
            <a:ext cx="2862170" cy="300250"/>
          </a:xfrm>
        </p:spPr>
        <p:txBody>
          <a:bodyPr/>
          <a:lstStyle/>
          <a:p>
            <a:fld id="{456010C4-05E4-D842-A683-8A20DE364966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3" name="Interaktive Schaltfläche: Nächste(r) oder Weiter 12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Zurück oder Vorherige(r) 13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CC2F42A9-CEA9-4F21-9A00-9C8A42325BEC}"/>
              </a:ext>
            </a:extLst>
          </p:cNvPr>
          <p:cNvSpPr txBox="1"/>
          <p:nvPr/>
        </p:nvSpPr>
        <p:spPr>
          <a:xfrm>
            <a:off x="7562669" y="5842337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79F0BB98-093D-4F09-A98F-C024BF152531}"/>
              </a:ext>
            </a:extLst>
          </p:cNvPr>
          <p:cNvSpPr txBox="1"/>
          <p:nvPr/>
        </p:nvSpPr>
        <p:spPr>
          <a:xfrm>
            <a:off x="9288896" y="1732191"/>
            <a:ext cx="2865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rgbClr val="003E6E"/>
                </a:solidFill>
              </a:rPr>
              <a:t>Seasonality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shows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well</a:t>
            </a:r>
            <a:r>
              <a:rPr lang="de-DE" sz="2400" dirty="0">
                <a:solidFill>
                  <a:srgbClr val="003E6E"/>
                </a:solidFill>
              </a:rPr>
              <a:t> in „</a:t>
            </a:r>
            <a:r>
              <a:rPr lang="de-DE" sz="2400" dirty="0" err="1">
                <a:solidFill>
                  <a:srgbClr val="003E6E"/>
                </a:solidFill>
              </a:rPr>
              <a:t>longterm</a:t>
            </a:r>
            <a:r>
              <a:rPr lang="de-DE" sz="2400" dirty="0">
                <a:solidFill>
                  <a:srgbClr val="003E6E"/>
                </a:solidFill>
              </a:rPr>
              <a:t>“  </a:t>
            </a:r>
            <a:r>
              <a:rPr lang="de-DE" sz="2400" dirty="0" err="1">
                <a:solidFill>
                  <a:srgbClr val="003E6E"/>
                </a:solidFill>
              </a:rPr>
              <a:t>statistics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from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monthly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means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for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b="1" dirty="0">
                <a:solidFill>
                  <a:srgbClr val="003E6E"/>
                </a:solidFill>
              </a:rPr>
              <a:t>01/2016 - 03/2019 </a:t>
            </a:r>
          </a:p>
          <a:p>
            <a:endParaRPr lang="de-DE" sz="2400" dirty="0">
              <a:solidFill>
                <a:srgbClr val="003E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6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1" y="4190168"/>
            <a:ext cx="3717736" cy="2232117"/>
          </a:xfrm>
          <a:prstGeom prst="rect">
            <a:avLst/>
          </a:prstGeom>
        </p:spPr>
      </p:pic>
      <p:pic>
        <p:nvPicPr>
          <p:cNvPr id="10" name="Grafik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000" y="840303"/>
            <a:ext cx="2921233" cy="334603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</a:t>
            </a:r>
            <a:r>
              <a:rPr lang="en-US" noProof="0" dirty="0" smtClean="0"/>
              <a:t> „</a:t>
            </a:r>
            <a:r>
              <a:rPr lang="en-US" noProof="0" dirty="0" err="1" smtClean="0"/>
              <a:t>Longterm</a:t>
            </a:r>
            <a:r>
              <a:rPr lang="en-US" noProof="0" dirty="0" smtClean="0"/>
              <a:t>“ Monthly Mean O</a:t>
            </a:r>
            <a:r>
              <a:rPr lang="en-US" baseline="-25000" noProof="0" dirty="0" smtClean="0"/>
              <a:t>3</a:t>
            </a:r>
            <a:endParaRPr lang="en-US" baseline="-25000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862025" y="4467317"/>
            <a:ext cx="8312461" cy="2662997"/>
          </a:xfrm>
        </p:spPr>
        <p:txBody>
          <a:bodyPr>
            <a:noAutofit/>
          </a:bodyPr>
          <a:lstStyle/>
          <a:p>
            <a:pPr marL="514350" indent="-285750">
              <a:lnSpc>
                <a:spcPct val="100000"/>
              </a:lnSpc>
            </a:pPr>
            <a:r>
              <a:rPr lang="en-US" sz="2400" noProof="0" dirty="0" smtClean="0"/>
              <a:t>Relative Standard Deviation (RSD) from monthly means and monthly means of the free-tropospheric mean (5-14 km) and minimum (6-12 km) O</a:t>
            </a:r>
            <a:r>
              <a:rPr lang="en-US" sz="2400" baseline="-25000" noProof="0" dirty="0" smtClean="0"/>
              <a:t>3</a:t>
            </a:r>
            <a:r>
              <a:rPr lang="en-US" sz="2400" noProof="0" dirty="0" smtClean="0"/>
              <a:t> VMR of all individual soundings serve as </a:t>
            </a:r>
            <a:r>
              <a:rPr lang="en-US" sz="2400" b="1" noProof="0" dirty="0" err="1" smtClean="0">
                <a:solidFill>
                  <a:srgbClr val="FB3FD7"/>
                </a:solidFill>
              </a:rPr>
              <a:t>examplatory</a:t>
            </a:r>
            <a:r>
              <a:rPr lang="en-US" sz="2400" b="1" noProof="0" dirty="0" smtClean="0">
                <a:solidFill>
                  <a:srgbClr val="FB3FD7"/>
                </a:solidFill>
              </a:rPr>
              <a:t> statistical measures for seasonal variability</a:t>
            </a:r>
            <a:endParaRPr lang="en-US" sz="2400" b="1" noProof="0" dirty="0">
              <a:solidFill>
                <a:srgbClr val="FB3FD7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00" y="936000"/>
            <a:ext cx="4783374" cy="323256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" y="936000"/>
            <a:ext cx="4763007" cy="3232560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1" name="Ellipse 10">
              <a:hlinkClick r:id="rId9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ebogener Pfeil 11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678952" y="6448796"/>
            <a:ext cx="2862170" cy="300250"/>
          </a:xfrm>
        </p:spPr>
        <p:txBody>
          <a:bodyPr/>
          <a:lstStyle/>
          <a:p>
            <a:fld id="{456010C4-05E4-D842-A683-8A20DE364966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3" name="Interaktive Schaltfläche: Nächste(r) oder Weiter 12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CC2F42A9-CEA9-4F21-9A00-9C8A42325BEC}"/>
              </a:ext>
            </a:extLst>
          </p:cNvPr>
          <p:cNvSpPr txBox="1"/>
          <p:nvPr/>
        </p:nvSpPr>
        <p:spPr>
          <a:xfrm>
            <a:off x="10832427" y="615985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17" name="Textfeld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CC2F42A9-CEA9-4F21-9A00-9C8A42325BEC}"/>
              </a:ext>
            </a:extLst>
          </p:cNvPr>
          <p:cNvSpPr txBox="1"/>
          <p:nvPr/>
        </p:nvSpPr>
        <p:spPr>
          <a:xfrm>
            <a:off x="3371917" y="3826520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14" name="Interaktive Schaltfläche: Zurück oder Vorherige(r) 13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8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1ADF306-34AC-4FFA-BE16-439D1B06F655}"/>
              </a:ext>
            </a:extLst>
          </p:cNvPr>
          <p:cNvSpPr/>
          <p:nvPr/>
        </p:nvSpPr>
        <p:spPr>
          <a:xfrm>
            <a:off x="4967607" y="804279"/>
            <a:ext cx="7208166" cy="60537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</a:t>
            </a:r>
            <a:r>
              <a:rPr lang="en-US" noProof="0" dirty="0" smtClean="0"/>
              <a:t> Bimodal distribution?</a:t>
            </a:r>
            <a:endParaRPr lang="en-US" noProof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53" y="809586"/>
            <a:ext cx="4105471" cy="486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1" y="1298905"/>
            <a:ext cx="2248456" cy="197172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67" y="3651685"/>
            <a:ext cx="1804760" cy="151540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1" y="3647330"/>
            <a:ext cx="1821784" cy="1529696"/>
          </a:xfrm>
          <a:prstGeom prst="rect">
            <a:avLst/>
          </a:prstGeom>
        </p:spPr>
      </p:pic>
      <p:grpSp>
        <p:nvGrpSpPr>
          <p:cNvPr id="12" name="Gruppieren 12">
            <a:extLst>
              <a:ext uri="{FF2B5EF4-FFF2-40B4-BE49-F238E27FC236}">
                <a16:creationId xmlns:a16="http://schemas.microsoft.com/office/drawing/2014/main" xmlns="" id="{2487FC76-2D22-4373-9981-6911CACCF84C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3" name="Ellipse 13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A8B7ECAC-E551-484F-91CC-CD043596756D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Gebogener Pfeil 14">
              <a:extLst>
                <a:ext uri="{FF2B5EF4-FFF2-40B4-BE49-F238E27FC236}">
                  <a16:creationId xmlns:a16="http://schemas.microsoft.com/office/drawing/2014/main" xmlns="" id="{6E0028E8-EC78-4E53-AC4D-19E9D8EFD92B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6" name="Interaktive Schaltfläche: Zurück oder Vorherige(r)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068754FA-3126-4B09-9F06-BD1EFFD04645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4">
            <a:extLst>
              <a:ext uri="{FF2B5EF4-FFF2-40B4-BE49-F238E27FC236}">
                <a16:creationId xmlns:a16="http://schemas.microsoft.com/office/drawing/2014/main" xmlns="" id="{E4C3A3FE-6FC9-46E2-811C-4B698FC56719}"/>
              </a:ext>
            </a:extLst>
          </p:cNvPr>
          <p:cNvSpPr txBox="1"/>
          <p:nvPr/>
        </p:nvSpPr>
        <p:spPr>
          <a:xfrm>
            <a:off x="4929279" y="703730"/>
            <a:ext cx="3003174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3E6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E6E"/>
                </a:solidFill>
              </a:rPr>
              <a:t>CONTRAST</a:t>
            </a:r>
            <a:r>
              <a:rPr lang="en-US" sz="2000" dirty="0">
                <a:solidFill>
                  <a:srgbClr val="003E6E"/>
                </a:solidFill>
              </a:rPr>
              <a:t> observations reveal a </a:t>
            </a:r>
            <a:r>
              <a:rPr lang="en-US" sz="2000" b="1" dirty="0">
                <a:solidFill>
                  <a:srgbClr val="003E6E"/>
                </a:solidFill>
              </a:rPr>
              <a:t>bimodal distribution </a:t>
            </a:r>
            <a:r>
              <a:rPr lang="en-US" sz="2000" dirty="0">
                <a:solidFill>
                  <a:srgbClr val="003E6E"/>
                </a:solidFill>
              </a:rPr>
              <a:t>of free tropospheric ozone</a:t>
            </a:r>
          </a:p>
          <a:p>
            <a:endParaRPr lang="en-US" sz="10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F0"/>
                </a:solidFill>
              </a:rPr>
              <a:t>Primary mode:</a:t>
            </a:r>
            <a:br>
              <a:rPr lang="en-US" sz="2000" b="1" dirty="0">
                <a:solidFill>
                  <a:srgbClr val="00B0F0"/>
                </a:solidFill>
              </a:rPr>
            </a:br>
            <a:r>
              <a:rPr lang="en-US" sz="2000" b="1" dirty="0">
                <a:solidFill>
                  <a:srgbClr val="00B0F0"/>
                </a:solidFill>
              </a:rPr>
              <a:t>(RH&gt;45%)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rgbClr val="003E6E"/>
                </a:solidFill>
              </a:rPr>
              <a:t>controlled by tropical convective overturning, which homogenizes air masses</a:t>
            </a:r>
            <a:endParaRPr lang="en-US" sz="2000" dirty="0">
              <a:solidFill>
                <a:srgbClr val="00B0F0"/>
              </a:solidFill>
            </a:endParaRPr>
          </a:p>
          <a:p>
            <a:endParaRPr lang="en-US" sz="800" dirty="0">
              <a:solidFill>
                <a:srgbClr val="003E6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B3FD7"/>
                </a:solidFill>
              </a:rPr>
              <a:t>Secondary mode: </a:t>
            </a:r>
            <a:r>
              <a:rPr lang="en-US" sz="2000" dirty="0">
                <a:solidFill>
                  <a:srgbClr val="003E6E"/>
                </a:solidFill>
              </a:rPr>
              <a:t>i.e. enhanced mid-trop. O</a:t>
            </a:r>
            <a:r>
              <a:rPr lang="en-US" sz="2000" baseline="-25000" dirty="0">
                <a:solidFill>
                  <a:srgbClr val="003E6E"/>
                </a:solidFill>
              </a:rPr>
              <a:t>3</a:t>
            </a:r>
            <a:r>
              <a:rPr lang="en-US" sz="2000" dirty="0">
                <a:solidFill>
                  <a:srgbClr val="003E6E"/>
                </a:solidFill>
              </a:rPr>
              <a:t> layers, controlled by non-local processes – under investigation: Randel et al. 2016, Anderson et al. 2016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3E6E"/>
                </a:solidFill>
              </a:rPr>
              <a:t>Alternative explanation for low UT VMRs </a:t>
            </a:r>
            <a:br>
              <a:rPr lang="en-US" sz="2000" dirty="0">
                <a:solidFill>
                  <a:srgbClr val="003E6E"/>
                </a:solidFill>
              </a:rPr>
            </a:br>
            <a:endParaRPr lang="en-US" sz="2000" dirty="0">
              <a:solidFill>
                <a:srgbClr val="003E6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E6E"/>
              </a:solidFill>
            </a:endParaRPr>
          </a:p>
        </p:txBody>
      </p:sp>
      <p:sp>
        <p:nvSpPr>
          <p:cNvPr id="18" name="Rechteck 10">
            <a:extLst>
              <a:ext uri="{FF2B5EF4-FFF2-40B4-BE49-F238E27FC236}">
                <a16:creationId xmlns:a16="http://schemas.microsoft.com/office/drawing/2014/main" xmlns="" id="{DD4FC868-1FE3-4961-9B74-AE33702D4373}"/>
              </a:ext>
            </a:extLst>
          </p:cNvPr>
          <p:cNvSpPr/>
          <p:nvPr/>
        </p:nvSpPr>
        <p:spPr>
          <a:xfrm>
            <a:off x="9960318" y="858149"/>
            <a:ext cx="1945932" cy="4813988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E123EB8-98E5-4503-9932-1A04EA81A794}"/>
              </a:ext>
            </a:extLst>
          </p:cNvPr>
          <p:cNvSpPr txBox="1"/>
          <p:nvPr/>
        </p:nvSpPr>
        <p:spPr>
          <a:xfrm>
            <a:off x="8021353" y="5614769"/>
            <a:ext cx="49915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E6E"/>
                </a:solidFill>
              </a:rPr>
              <a:t>Data from aircraft </a:t>
            </a:r>
            <a:r>
              <a:rPr lang="en-US" dirty="0" err="1">
                <a:solidFill>
                  <a:srgbClr val="003E6E"/>
                </a:solidFill>
              </a:rPr>
              <a:t>insitu</a:t>
            </a:r>
            <a:r>
              <a:rPr lang="en-US" dirty="0">
                <a:solidFill>
                  <a:srgbClr val="003E6E"/>
                </a:solidFill>
              </a:rPr>
              <a:t> measurements</a:t>
            </a:r>
            <a:br>
              <a:rPr lang="en-US" dirty="0">
                <a:solidFill>
                  <a:srgbClr val="003E6E"/>
                </a:solidFill>
              </a:rPr>
            </a:br>
            <a:r>
              <a:rPr lang="en-US" dirty="0">
                <a:solidFill>
                  <a:srgbClr val="003E6E"/>
                </a:solidFill>
              </a:rPr>
              <a:t>in the TWP (from Guam) during</a:t>
            </a:r>
            <a:br>
              <a:rPr lang="en-US" dirty="0">
                <a:solidFill>
                  <a:srgbClr val="003E6E"/>
                </a:solidFill>
              </a:rPr>
            </a:br>
            <a:r>
              <a:rPr lang="en-US" sz="2400" b="1" dirty="0">
                <a:solidFill>
                  <a:srgbClr val="003E6E"/>
                </a:solidFill>
              </a:rPr>
              <a:t>CONTRAST</a:t>
            </a:r>
            <a:r>
              <a:rPr lang="en-US" b="1" dirty="0">
                <a:solidFill>
                  <a:srgbClr val="003E6E"/>
                </a:solidFill>
              </a:rPr>
              <a:t> in January 2014</a:t>
            </a:r>
            <a:r>
              <a:rPr lang="en-US" dirty="0">
                <a:solidFill>
                  <a:srgbClr val="003E6E"/>
                </a:solidFill>
              </a:rPr>
              <a:t/>
            </a:r>
            <a:br>
              <a:rPr lang="en-US" dirty="0">
                <a:solidFill>
                  <a:srgbClr val="003E6E"/>
                </a:solidFill>
              </a:rPr>
            </a:br>
            <a:r>
              <a:rPr lang="en-US" dirty="0">
                <a:solidFill>
                  <a:srgbClr val="003E6E"/>
                </a:solidFill>
              </a:rPr>
              <a:t>(Pan et al., 2015 &amp; 2017)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37" y="1306287"/>
            <a:ext cx="2248456" cy="1971723"/>
          </a:xfrm>
          <a:prstGeom prst="rect">
            <a:avLst/>
          </a:prstGeom>
        </p:spPr>
      </p:pic>
      <p:sp>
        <p:nvSpPr>
          <p:cNvPr id="20" name="Rechteck 10">
            <a:extLst>
              <a:ext uri="{FF2B5EF4-FFF2-40B4-BE49-F238E27FC236}">
                <a16:creationId xmlns:a16="http://schemas.microsoft.com/office/drawing/2014/main" xmlns="" id="{00B5983F-89BD-4F51-B917-08116B9F8360}"/>
              </a:ext>
            </a:extLst>
          </p:cNvPr>
          <p:cNvSpPr/>
          <p:nvPr/>
        </p:nvSpPr>
        <p:spPr>
          <a:xfrm>
            <a:off x="5218698" y="2214456"/>
            <a:ext cx="2652431" cy="1647723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9E4F9E1-014E-4B32-BA37-E3D076D8DBC5}"/>
              </a:ext>
            </a:extLst>
          </p:cNvPr>
          <p:cNvSpPr txBox="1"/>
          <p:nvPr/>
        </p:nvSpPr>
        <p:spPr>
          <a:xfrm>
            <a:off x="616004" y="5249260"/>
            <a:ext cx="4254137" cy="16004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000" tIns="0" bIns="0" rtlCol="0">
            <a:spAutoFit/>
          </a:bodyPr>
          <a:lstStyle/>
          <a:p>
            <a:r>
              <a:rPr lang="de-DE" dirty="0">
                <a:solidFill>
                  <a:srgbClr val="003E6E"/>
                </a:solidFill>
              </a:rPr>
              <a:t>Data </a:t>
            </a:r>
            <a:r>
              <a:rPr lang="de-DE" dirty="0" err="1">
                <a:solidFill>
                  <a:srgbClr val="003E6E"/>
                </a:solidFill>
              </a:rPr>
              <a:t>from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sz="2400" b="1" dirty="0">
                <a:solidFill>
                  <a:srgbClr val="003E6E"/>
                </a:solidFill>
              </a:rPr>
              <a:t>Palau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soundings</a:t>
            </a:r>
            <a:r>
              <a:rPr lang="de-DE" dirty="0">
                <a:solidFill>
                  <a:srgbClr val="003E6E"/>
                </a:solidFill>
              </a:rPr>
              <a:t> (all </a:t>
            </a:r>
            <a:r>
              <a:rPr lang="de-DE" dirty="0" err="1">
                <a:solidFill>
                  <a:srgbClr val="003E6E"/>
                </a:solidFill>
              </a:rPr>
              <a:t>years</a:t>
            </a:r>
            <a:r>
              <a:rPr lang="de-DE" dirty="0">
                <a:solidFill>
                  <a:srgbClr val="003E6E"/>
                </a:solidFill>
              </a:rPr>
              <a:t> and </a:t>
            </a:r>
            <a:r>
              <a:rPr lang="de-DE" dirty="0" err="1">
                <a:solidFill>
                  <a:srgbClr val="003E6E"/>
                </a:solidFill>
              </a:rPr>
              <a:t>seasons</a:t>
            </a:r>
            <a:r>
              <a:rPr lang="de-DE" dirty="0">
                <a:solidFill>
                  <a:srgbClr val="003E6E"/>
                </a:solidFill>
              </a:rPr>
              <a:t>) </a:t>
            </a:r>
            <a:r>
              <a:rPr lang="de-DE" sz="2000" b="1" dirty="0">
                <a:solidFill>
                  <a:srgbClr val="003E6E"/>
                </a:solidFill>
              </a:rPr>
              <a:t>do not </a:t>
            </a:r>
            <a:r>
              <a:rPr lang="de-DE" sz="2000" b="1" dirty="0" err="1">
                <a:solidFill>
                  <a:srgbClr val="003E6E"/>
                </a:solidFill>
              </a:rPr>
              <a:t>reveal</a:t>
            </a:r>
            <a:r>
              <a:rPr lang="de-DE" sz="2000" b="1" dirty="0">
                <a:solidFill>
                  <a:srgbClr val="003E6E"/>
                </a:solidFill>
              </a:rPr>
              <a:t> a </a:t>
            </a:r>
            <a:r>
              <a:rPr lang="de-DE" sz="2000" b="1" dirty="0" err="1">
                <a:solidFill>
                  <a:srgbClr val="003E6E"/>
                </a:solidFill>
              </a:rPr>
              <a:t>pronounced</a:t>
            </a:r>
            <a:r>
              <a:rPr lang="de-DE" sz="2000" b="1" dirty="0">
                <a:solidFill>
                  <a:srgbClr val="003E6E"/>
                </a:solidFill>
              </a:rPr>
              <a:t> bimodal </a:t>
            </a:r>
            <a:r>
              <a:rPr lang="de-DE" sz="2000" b="1" dirty="0" err="1">
                <a:solidFill>
                  <a:srgbClr val="003E6E"/>
                </a:solidFill>
              </a:rPr>
              <a:t>distribution</a:t>
            </a:r>
            <a:r>
              <a:rPr lang="de-DE" sz="2000" dirty="0">
                <a:solidFill>
                  <a:srgbClr val="003E6E"/>
                </a:solidFill>
              </a:rPr>
              <a:t>,</a:t>
            </a:r>
            <a:r>
              <a:rPr lang="de-DE" sz="2000" b="1" dirty="0">
                <a:solidFill>
                  <a:srgbClr val="003E6E"/>
                </a:solidFill>
              </a:rPr>
              <a:t> </a:t>
            </a:r>
            <a:r>
              <a:rPr lang="de-DE" sz="2000" dirty="0">
                <a:solidFill>
                  <a:srgbClr val="003E6E"/>
                </a:solidFill>
              </a:rPr>
              <a:t>but </a:t>
            </a:r>
            <a:r>
              <a:rPr lang="de-DE" sz="2000" dirty="0" err="1">
                <a:solidFill>
                  <a:srgbClr val="003E6E"/>
                </a:solidFill>
              </a:rPr>
              <a:t>the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primary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mode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is</a:t>
            </a:r>
            <a:r>
              <a:rPr lang="de-DE" sz="2000" dirty="0">
                <a:solidFill>
                  <a:srgbClr val="003E6E"/>
                </a:solidFill>
              </a:rPr>
              <a:t> evident. </a:t>
            </a:r>
          </a:p>
          <a:p>
            <a:r>
              <a:rPr lang="de-DE" sz="2000" dirty="0" err="1">
                <a:solidFill>
                  <a:srgbClr val="003E6E"/>
                </a:solidFill>
              </a:rPr>
              <a:t>S</a:t>
            </a:r>
            <a:r>
              <a:rPr lang="de-DE" dirty="0" err="1">
                <a:solidFill>
                  <a:srgbClr val="003E6E"/>
                </a:solidFill>
              </a:rPr>
              <a:t>easonal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analysis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might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show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bimodality</a:t>
            </a:r>
            <a:endParaRPr lang="de-DE" dirty="0">
              <a:solidFill>
                <a:srgbClr val="003E6E"/>
              </a:solidFill>
            </a:endParaRPr>
          </a:p>
        </p:txBody>
      </p:sp>
      <p:sp>
        <p:nvSpPr>
          <p:cNvPr id="23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ECFD06F2-EAE0-4B84-9B47-6B69425423E6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10">
            <a:extLst>
              <a:ext uri="{FF2B5EF4-FFF2-40B4-BE49-F238E27FC236}">
                <a16:creationId xmlns:a16="http://schemas.microsoft.com/office/drawing/2014/main" xmlns="" id="{703DD660-5171-47D8-ACC0-757F750E3057}"/>
              </a:ext>
            </a:extLst>
          </p:cNvPr>
          <p:cNvSpPr/>
          <p:nvPr/>
        </p:nvSpPr>
        <p:spPr>
          <a:xfrm>
            <a:off x="2252597" y="1304579"/>
            <a:ext cx="2226351" cy="388349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6FBFE3FD-FA79-4407-8BB2-98D1CF990FCA}"/>
              </a:ext>
            </a:extLst>
          </p:cNvPr>
          <p:cNvSpPr txBox="1"/>
          <p:nvPr/>
        </p:nvSpPr>
        <p:spPr>
          <a:xfrm>
            <a:off x="105423" y="885152"/>
            <a:ext cx="4969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3E6E"/>
                </a:solidFill>
              </a:rPr>
              <a:t>Layer </a:t>
            </a:r>
            <a:r>
              <a:rPr lang="de-DE" sz="1600" dirty="0" err="1">
                <a:solidFill>
                  <a:srgbClr val="003E6E"/>
                </a:solidFill>
              </a:rPr>
              <a:t>normalized</a:t>
            </a:r>
            <a:r>
              <a:rPr lang="de-DE" sz="1600" dirty="0">
                <a:solidFill>
                  <a:srgbClr val="003E6E"/>
                </a:solidFill>
              </a:rPr>
              <a:t> </a:t>
            </a:r>
            <a:r>
              <a:rPr lang="de-DE" sz="1600" dirty="0" err="1">
                <a:solidFill>
                  <a:srgbClr val="003E6E"/>
                </a:solidFill>
              </a:rPr>
              <a:t>densities</a:t>
            </a:r>
            <a:r>
              <a:rPr lang="de-DE" sz="1600" dirty="0">
                <a:solidFill>
                  <a:srgbClr val="003E6E"/>
                </a:solidFill>
              </a:rPr>
              <a:t> relative </a:t>
            </a:r>
            <a:r>
              <a:rPr lang="de-DE" sz="1600" dirty="0" err="1">
                <a:solidFill>
                  <a:srgbClr val="003E6E"/>
                </a:solidFill>
              </a:rPr>
              <a:t>to</a:t>
            </a:r>
            <a:r>
              <a:rPr lang="de-DE" sz="1600" dirty="0">
                <a:solidFill>
                  <a:srgbClr val="003E6E"/>
                </a:solidFill>
              </a:rPr>
              <a:t> </a:t>
            </a:r>
            <a:r>
              <a:rPr lang="de-DE" sz="1600" dirty="0" err="1">
                <a:solidFill>
                  <a:srgbClr val="003E6E"/>
                </a:solidFill>
              </a:rPr>
              <a:t>the</a:t>
            </a:r>
            <a:r>
              <a:rPr lang="de-DE" sz="1600" dirty="0">
                <a:solidFill>
                  <a:srgbClr val="003E6E"/>
                </a:solidFill>
              </a:rPr>
              <a:t> maximum VMR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559B1E34-823E-474C-B61B-7910038245F1}"/>
              </a:ext>
            </a:extLst>
          </p:cNvPr>
          <p:cNvSpPr txBox="1"/>
          <p:nvPr/>
        </p:nvSpPr>
        <p:spPr>
          <a:xfrm>
            <a:off x="224005" y="3282872"/>
            <a:ext cx="4969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3E6E"/>
                </a:solidFill>
              </a:rPr>
              <a:t>Relative </a:t>
            </a:r>
            <a:r>
              <a:rPr lang="de-DE" sz="1600" dirty="0" err="1">
                <a:solidFill>
                  <a:srgbClr val="003E6E"/>
                </a:solidFill>
              </a:rPr>
              <a:t>Frequencies</a:t>
            </a:r>
            <a:r>
              <a:rPr lang="de-DE" sz="1600" dirty="0">
                <a:solidFill>
                  <a:srgbClr val="003E6E"/>
                </a:solidFill>
              </a:rPr>
              <a:t> </a:t>
            </a:r>
            <a:r>
              <a:rPr lang="de-DE" sz="1600" dirty="0" err="1">
                <a:solidFill>
                  <a:srgbClr val="003E6E"/>
                </a:solidFill>
              </a:rPr>
              <a:t>of</a:t>
            </a:r>
            <a:r>
              <a:rPr lang="de-DE" sz="1600" dirty="0">
                <a:solidFill>
                  <a:srgbClr val="003E6E"/>
                </a:solidFill>
              </a:rPr>
              <a:t> VMR in 320-340 K </a:t>
            </a:r>
            <a:r>
              <a:rPr lang="de-DE" sz="1600" dirty="0" err="1">
                <a:solidFill>
                  <a:srgbClr val="003E6E"/>
                </a:solidFill>
              </a:rPr>
              <a:t>layer</a:t>
            </a:r>
            <a:endParaRPr lang="de-DE" sz="1600" dirty="0">
              <a:solidFill>
                <a:srgbClr val="003E6E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286DFC5F-D627-4954-ABE0-4542448C0B73}"/>
              </a:ext>
            </a:extLst>
          </p:cNvPr>
          <p:cNvSpPr txBox="1"/>
          <p:nvPr/>
        </p:nvSpPr>
        <p:spPr>
          <a:xfrm>
            <a:off x="8046911" y="524098"/>
            <a:ext cx="171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Pan et al. 2015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F034AFD6-02AF-4BD2-9EE5-43FC4250C2F5}"/>
              </a:ext>
            </a:extLst>
          </p:cNvPr>
          <p:cNvSpPr/>
          <p:nvPr/>
        </p:nvSpPr>
        <p:spPr>
          <a:xfrm>
            <a:off x="8665535" y="1223706"/>
            <a:ext cx="959190" cy="807113"/>
          </a:xfrm>
          <a:prstGeom prst="ellipse">
            <a:avLst/>
          </a:prstGeom>
          <a:noFill/>
          <a:ln w="38100">
            <a:solidFill>
              <a:srgbClr val="FB3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xmlns="" id="{0AF9DE60-D5C1-45DF-AD76-38A05E086A3A}"/>
              </a:ext>
            </a:extLst>
          </p:cNvPr>
          <p:cNvSpPr/>
          <p:nvPr/>
        </p:nvSpPr>
        <p:spPr>
          <a:xfrm>
            <a:off x="10795927" y="1206947"/>
            <a:ext cx="959190" cy="807113"/>
          </a:xfrm>
          <a:prstGeom prst="ellipse">
            <a:avLst/>
          </a:prstGeom>
          <a:noFill/>
          <a:ln w="38100">
            <a:solidFill>
              <a:srgbClr val="FB3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50B5CA7E-E67A-46A6-B2EF-374C97F6E9FD}"/>
              </a:ext>
            </a:extLst>
          </p:cNvPr>
          <p:cNvSpPr txBox="1"/>
          <p:nvPr/>
        </p:nvSpPr>
        <p:spPr>
          <a:xfrm rot="5400000">
            <a:off x="3734189" y="3646473"/>
            <a:ext cx="177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B0F0"/>
                </a:solidFill>
              </a:rPr>
              <a:t>RH&gt;45%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xmlns="" id="{4CED46E4-5038-4D23-85D4-09C7791FD983}"/>
              </a:ext>
            </a:extLst>
          </p:cNvPr>
          <p:cNvSpPr txBox="1"/>
          <p:nvPr/>
        </p:nvSpPr>
        <p:spPr>
          <a:xfrm rot="5400000">
            <a:off x="11149548" y="3700194"/>
            <a:ext cx="177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B0F0"/>
                </a:solidFill>
              </a:rPr>
              <a:t>RH&gt;45%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xmlns="" id="{281E41A7-B5AD-4C62-8D77-9664B3DFD675}"/>
              </a:ext>
            </a:extLst>
          </p:cNvPr>
          <p:cNvSpPr/>
          <p:nvPr/>
        </p:nvSpPr>
        <p:spPr>
          <a:xfrm>
            <a:off x="8539845" y="4748143"/>
            <a:ext cx="959190" cy="807113"/>
          </a:xfrm>
          <a:prstGeom prst="ellipse">
            <a:avLst/>
          </a:prstGeom>
          <a:noFill/>
          <a:ln w="38100">
            <a:solidFill>
              <a:srgbClr val="FB3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Nächste(r) oder Weiter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63EDDB04-3D5B-4F30-8835-7C67A666541C}"/>
              </a:ext>
            </a:extLst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259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F3C08783-EBA7-44DE-86DF-B1DEF2D5270A}"/>
              </a:ext>
            </a:extLst>
          </p:cNvPr>
          <p:cNvSpPr/>
          <p:nvPr/>
        </p:nvSpPr>
        <p:spPr>
          <a:xfrm>
            <a:off x="573423" y="1069183"/>
            <a:ext cx="10967699" cy="9191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1042068" y="4608209"/>
            <a:ext cx="10123237" cy="6898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BACC6"/>
                </a:solidFill>
              </a:rPr>
              <a:t>V </a:t>
            </a:r>
            <a:r>
              <a:rPr lang="en-US" noProof="0" dirty="0" smtClean="0"/>
              <a:t>Transport and Origin of Air masses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90550" y="1173163"/>
            <a:ext cx="11112500" cy="5833427"/>
          </a:xfrm>
        </p:spPr>
        <p:txBody>
          <a:bodyPr>
            <a:normAutofit lnSpcReduction="10000"/>
          </a:bodyPr>
          <a:lstStyle/>
          <a:p>
            <a:r>
              <a:rPr lang="en-US" b="1" noProof="0" dirty="0" smtClean="0"/>
              <a:t>Our approach</a:t>
            </a:r>
            <a:r>
              <a:rPr lang="en-US" noProof="0" dirty="0" smtClean="0"/>
              <a:t>: characterization of air masses by their relative ozone and water vapor abundance </a:t>
            </a:r>
          </a:p>
          <a:p>
            <a:pPr>
              <a:lnSpc>
                <a:spcPct val="110000"/>
              </a:lnSpc>
            </a:pPr>
            <a:r>
              <a:rPr lang="en-US" noProof="0" dirty="0" smtClean="0"/>
              <a:t>Analysis of layered structures of </a:t>
            </a:r>
            <a:r>
              <a:rPr lang="en-US" b="1" noProof="0" dirty="0" smtClean="0"/>
              <a:t>High/Low O</a:t>
            </a:r>
            <a:r>
              <a:rPr lang="en-US" b="1" baseline="-25000" noProof="0" dirty="0" smtClean="0"/>
              <a:t>3</a:t>
            </a:r>
            <a:r>
              <a:rPr lang="en-US" b="1" noProof="0" dirty="0" smtClean="0"/>
              <a:t>/H</a:t>
            </a:r>
            <a:r>
              <a:rPr lang="en-US" b="1" baseline="-25000" noProof="0" dirty="0" smtClean="0"/>
              <a:t>2</a:t>
            </a:r>
            <a:r>
              <a:rPr lang="en-US" b="1" noProof="0" dirty="0" smtClean="0"/>
              <a:t>O </a:t>
            </a:r>
            <a:r>
              <a:rPr lang="en-US" noProof="0" dirty="0" smtClean="0"/>
              <a:t>in the tropical mid-troposphere has been done by various studies, mostly focusing on the origin of </a:t>
            </a:r>
            <a:r>
              <a:rPr lang="en-US" b="1" noProof="0" dirty="0" smtClean="0">
                <a:solidFill>
                  <a:srgbClr val="FFC000"/>
                </a:solidFill>
              </a:rPr>
              <a:t>High O</a:t>
            </a:r>
            <a:r>
              <a:rPr lang="en-US" b="1" baseline="-25000" noProof="0" dirty="0" smtClean="0">
                <a:solidFill>
                  <a:srgbClr val="FFC000"/>
                </a:solidFill>
              </a:rPr>
              <a:t>3</a:t>
            </a:r>
            <a:r>
              <a:rPr lang="en-US" b="1" noProof="0" dirty="0" smtClean="0">
                <a:solidFill>
                  <a:srgbClr val="FFC000"/>
                </a:solidFill>
              </a:rPr>
              <a:t>/ Low H</a:t>
            </a:r>
            <a:r>
              <a:rPr lang="en-US" b="1" baseline="-25000" noProof="0" dirty="0" smtClean="0">
                <a:solidFill>
                  <a:srgbClr val="FFC000"/>
                </a:solidFill>
              </a:rPr>
              <a:t>2</a:t>
            </a:r>
            <a:r>
              <a:rPr lang="en-US" b="1" noProof="0" dirty="0" smtClean="0">
                <a:solidFill>
                  <a:srgbClr val="FFC000"/>
                </a:solidFill>
              </a:rPr>
              <a:t>O layers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noProof="0" dirty="0" smtClean="0"/>
              <a:t>(e.g. Newell et al. 1996, </a:t>
            </a:r>
            <a:r>
              <a:rPr lang="en-US" noProof="0" dirty="0" err="1" smtClean="0"/>
              <a:t>Stoller</a:t>
            </a:r>
            <a:r>
              <a:rPr lang="en-US" noProof="0" dirty="0" smtClean="0"/>
              <a:t> et al. 1999, </a:t>
            </a:r>
            <a:r>
              <a:rPr lang="en-US" noProof="0" dirty="0" err="1" smtClean="0"/>
              <a:t>Thouret</a:t>
            </a:r>
            <a:r>
              <a:rPr lang="en-US" noProof="0" dirty="0" smtClean="0"/>
              <a:t> et al. 2001, </a:t>
            </a:r>
            <a:r>
              <a:rPr lang="en-US" b="1" noProof="0" dirty="0" smtClean="0">
                <a:solidFill>
                  <a:srgbClr val="FB3FD7"/>
                </a:solidFill>
              </a:rPr>
              <a:t>Hayashi et al. 2008 </a:t>
            </a:r>
            <a:r>
              <a:rPr lang="en-US" noProof="0" dirty="0" smtClean="0"/>
              <a:t>and more recently Pan et al. 2015, Anderson et al. 2016, Randel et al. 2017)</a:t>
            </a:r>
          </a:p>
          <a:p>
            <a:pPr marL="457200" lvl="1" indent="0">
              <a:buNone/>
            </a:pPr>
            <a:r>
              <a:rPr lang="en-US" noProof="0" dirty="0" smtClean="0"/>
              <a:t>Discussed possible origins of these layers are local and remote bio mass burning, transport of </a:t>
            </a:r>
            <a:r>
              <a:rPr lang="en-US" noProof="0" dirty="0" err="1" smtClean="0"/>
              <a:t>midlatitude</a:t>
            </a:r>
            <a:r>
              <a:rPr lang="en-US" noProof="0" dirty="0" smtClean="0"/>
              <a:t> UTLS air or tropical UT air</a:t>
            </a:r>
          </a:p>
          <a:p>
            <a:endParaRPr lang="en-US" noProof="0" dirty="0" smtClean="0"/>
          </a:p>
          <a:p>
            <a:r>
              <a:rPr lang="en-US" b="1" noProof="0" dirty="0" smtClean="0">
                <a:solidFill>
                  <a:srgbClr val="FB3FD7"/>
                </a:solidFill>
              </a:rPr>
              <a:t>Analysis </a:t>
            </a:r>
            <a:r>
              <a:rPr lang="en-US" noProof="0" dirty="0" smtClean="0"/>
              <a:t>with Palau and coinciding </a:t>
            </a:r>
            <a:r>
              <a:rPr lang="en-US" noProof="0" dirty="0" err="1" smtClean="0"/>
              <a:t>StratoClim</a:t>
            </a:r>
            <a:r>
              <a:rPr lang="en-US" noProof="0" dirty="0" smtClean="0"/>
              <a:t> campaign data from Bangladesh is </a:t>
            </a:r>
            <a:r>
              <a:rPr lang="en-US" b="1" noProof="0" dirty="0" smtClean="0">
                <a:solidFill>
                  <a:srgbClr val="FB3FD7"/>
                </a:solidFill>
              </a:rPr>
              <a:t>still ongoing</a:t>
            </a:r>
          </a:p>
          <a:p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5" name="Interaktive Schaltfläche: Nächste(r) oder Weiter 4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Interaktive Schaltfläche: Zurück oder Vorherige(r) 5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12">
            <a:extLst>
              <a:ext uri="{FF2B5EF4-FFF2-40B4-BE49-F238E27FC236}">
                <a16:creationId xmlns:a16="http://schemas.microsoft.com/office/drawing/2014/main" xmlns="" id="{2487FC76-2D22-4373-9981-6911CACCF84C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8" name="Ellipse 13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A8B7ECAC-E551-484F-91CC-CD043596756D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ebogener Pfeil 14">
              <a:extLst>
                <a:ext uri="{FF2B5EF4-FFF2-40B4-BE49-F238E27FC236}">
                  <a16:creationId xmlns:a16="http://schemas.microsoft.com/office/drawing/2014/main" xmlns="" id="{6E0028E8-EC78-4E53-AC4D-19E9D8EFD92B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feld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53F65532-B6DD-4AAA-8E40-018CEF54405D}"/>
              </a:ext>
            </a:extLst>
          </p:cNvPr>
          <p:cNvSpPr txBox="1"/>
          <p:nvPr/>
        </p:nvSpPr>
        <p:spPr>
          <a:xfrm>
            <a:off x="11406908" y="3000341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5453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BACC6"/>
                </a:solidFill>
              </a:rPr>
              <a:t>V</a:t>
            </a:r>
            <a:r>
              <a:rPr lang="en-US" noProof="0" dirty="0" smtClean="0"/>
              <a:t> O</a:t>
            </a:r>
            <a:r>
              <a:rPr lang="en-US" baseline="-25000" noProof="0" dirty="0" smtClean="0"/>
              <a:t>3</a:t>
            </a:r>
            <a:r>
              <a:rPr lang="en-US" noProof="0" dirty="0" smtClean="0"/>
              <a:t> vs. H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O Seasonality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7365304" y="1173163"/>
            <a:ext cx="4337746" cy="5024437"/>
          </a:xfrm>
        </p:spPr>
        <p:txBody>
          <a:bodyPr>
            <a:normAutofit/>
          </a:bodyPr>
          <a:lstStyle/>
          <a:p>
            <a:r>
              <a:rPr lang="en-US" sz="2400" noProof="0" dirty="0" smtClean="0">
                <a:latin typeface="+mn-lt"/>
              </a:rPr>
              <a:t>Examples of different combinations of</a:t>
            </a:r>
            <a:r>
              <a:rPr lang="en-US" sz="2400" noProof="0" dirty="0" smtClean="0"/>
              <a:t/>
            </a:r>
            <a:br>
              <a:rPr lang="en-US" sz="2400" noProof="0" dirty="0" smtClean="0"/>
            </a:br>
            <a:r>
              <a:rPr lang="en-US" sz="2400" noProof="0" dirty="0" smtClean="0">
                <a:latin typeface="+mn-lt"/>
              </a:rPr>
              <a:t>High/Low O</a:t>
            </a:r>
            <a:r>
              <a:rPr lang="en-US" sz="2400" baseline="-25000" noProof="0" dirty="0" smtClean="0">
                <a:latin typeface="+mn-lt"/>
              </a:rPr>
              <a:t>3</a:t>
            </a:r>
            <a:r>
              <a:rPr lang="en-US" sz="2400" noProof="0" dirty="0" smtClean="0">
                <a:latin typeface="+mn-lt"/>
              </a:rPr>
              <a:t>/H</a:t>
            </a:r>
            <a:r>
              <a:rPr lang="en-US" sz="2400" baseline="-25000" noProof="0" dirty="0" smtClean="0">
                <a:latin typeface="+mn-lt"/>
              </a:rPr>
              <a:t>2</a:t>
            </a:r>
            <a:r>
              <a:rPr lang="en-US" sz="2400" noProof="0" dirty="0" smtClean="0">
                <a:latin typeface="+mn-lt"/>
              </a:rPr>
              <a:t>O </a:t>
            </a:r>
            <a:r>
              <a:rPr lang="en-US" sz="2400" noProof="0" dirty="0" smtClean="0"/>
              <a:t>l</a:t>
            </a:r>
            <a:r>
              <a:rPr lang="en-US" sz="2400" noProof="0" dirty="0" smtClean="0">
                <a:latin typeface="+mn-lt"/>
              </a:rPr>
              <a:t>ayers</a:t>
            </a:r>
          </a:p>
          <a:p>
            <a:r>
              <a:rPr lang="en-US" sz="2400" noProof="0" dirty="0" smtClean="0"/>
              <a:t>Case studies and (statistical) analysis ongoing</a:t>
            </a:r>
            <a:endParaRPr lang="en-US" sz="2400" noProof="0" dirty="0">
              <a:latin typeface="+mn-lt"/>
            </a:endParaRPr>
          </a:p>
        </p:txBody>
      </p:sp>
      <p:sp>
        <p:nvSpPr>
          <p:cNvPr id="5" name="Interaktive Schaltfläche: Nächste(r) oder Weiter 4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Interaktive Schaltfläche: Zurück oder Vorherige(r) 5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3" y="967951"/>
            <a:ext cx="7290858" cy="3069234"/>
          </a:xfrm>
          <a:prstGeom prst="rect">
            <a:avLst/>
          </a:prstGeom>
        </p:spPr>
      </p:pic>
      <p:cxnSp>
        <p:nvCxnSpPr>
          <p:cNvPr id="11" name="Gerade Verbindung mit Pfeil 10"/>
          <p:cNvCxnSpPr>
            <a:stCxn id="31" idx="0"/>
          </p:cNvCxnSpPr>
          <p:nvPr/>
        </p:nvCxnSpPr>
        <p:spPr>
          <a:xfrm flipH="1" flipV="1">
            <a:off x="1570157" y="2594866"/>
            <a:ext cx="435931" cy="151639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>
            <a:stCxn id="16" idx="0"/>
          </p:cNvCxnSpPr>
          <p:nvPr/>
        </p:nvCxnSpPr>
        <p:spPr>
          <a:xfrm flipH="1" flipV="1">
            <a:off x="2946400" y="1714500"/>
            <a:ext cx="1669165" cy="239675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 flipV="1">
            <a:off x="4784271" y="2502569"/>
            <a:ext cx="1681980" cy="15897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 flipV="1">
            <a:off x="5848194" y="2626623"/>
            <a:ext cx="3225641" cy="142952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36" y="4111256"/>
            <a:ext cx="2465258" cy="219217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35" y="4092297"/>
            <a:ext cx="2465258" cy="2192172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cxnSp>
        <p:nvCxnSpPr>
          <p:cNvPr id="26" name="Gerade Verbindung mit Pfeil 25"/>
          <p:cNvCxnSpPr/>
          <p:nvPr/>
        </p:nvCxnSpPr>
        <p:spPr>
          <a:xfrm flipH="1">
            <a:off x="4266410" y="4836109"/>
            <a:ext cx="870029" cy="0"/>
          </a:xfrm>
          <a:prstGeom prst="straightConnector1">
            <a:avLst/>
          </a:prstGeom>
          <a:ln w="25400">
            <a:solidFill>
              <a:srgbClr val="FB3F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>
            <a:off x="10287185" y="5373955"/>
            <a:ext cx="870029" cy="0"/>
          </a:xfrm>
          <a:prstGeom prst="straightConnector1">
            <a:avLst/>
          </a:prstGeom>
          <a:ln w="25400">
            <a:solidFill>
              <a:srgbClr val="FB3F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10287185" y="5699900"/>
            <a:ext cx="870029" cy="0"/>
          </a:xfrm>
          <a:prstGeom prst="straightConnector1">
            <a:avLst/>
          </a:prstGeom>
          <a:ln w="25400">
            <a:solidFill>
              <a:srgbClr val="FB3F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59" y="4111256"/>
            <a:ext cx="2465258" cy="2192172"/>
          </a:xfrm>
          <a:prstGeom prst="rect">
            <a:avLst/>
          </a:prstGeom>
          <a:ln w="66675">
            <a:solidFill>
              <a:schemeClr val="tx1"/>
            </a:solidFill>
          </a:ln>
        </p:spPr>
      </p:pic>
      <p:sp>
        <p:nvSpPr>
          <p:cNvPr id="36" name="Rechteck 35"/>
          <p:cNvSpPr/>
          <p:nvPr/>
        </p:nvSpPr>
        <p:spPr>
          <a:xfrm>
            <a:off x="766974" y="6360620"/>
            <a:ext cx="2285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2060"/>
                </a:solidFill>
              </a:rPr>
              <a:t>Low O</a:t>
            </a:r>
            <a:r>
              <a:rPr lang="de-DE" b="1" baseline="-25000" dirty="0">
                <a:solidFill>
                  <a:srgbClr val="002060"/>
                </a:solidFill>
              </a:rPr>
              <a:t>3</a:t>
            </a:r>
            <a:r>
              <a:rPr lang="de-DE" b="1" dirty="0">
                <a:solidFill>
                  <a:srgbClr val="002060"/>
                </a:solidFill>
              </a:rPr>
              <a:t>/ high H</a:t>
            </a:r>
            <a:r>
              <a:rPr lang="de-DE" b="1" baseline="-25000" dirty="0">
                <a:solidFill>
                  <a:srgbClr val="002060"/>
                </a:solidFill>
              </a:rPr>
              <a:t>2</a:t>
            </a:r>
            <a:r>
              <a:rPr lang="de-DE" b="1" dirty="0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37" name="Rechteck 36"/>
          <p:cNvSpPr/>
          <p:nvPr/>
        </p:nvSpPr>
        <p:spPr>
          <a:xfrm>
            <a:off x="3542760" y="6358540"/>
            <a:ext cx="2285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B0F0"/>
                </a:solidFill>
              </a:rPr>
              <a:t>Low O</a:t>
            </a:r>
            <a:r>
              <a:rPr lang="de-DE" baseline="-25000" dirty="0">
                <a:solidFill>
                  <a:srgbClr val="00B0F0"/>
                </a:solidFill>
              </a:rPr>
              <a:t>3</a:t>
            </a:r>
            <a:r>
              <a:rPr lang="de-DE" dirty="0">
                <a:solidFill>
                  <a:srgbClr val="00B0F0"/>
                </a:solidFill>
              </a:rPr>
              <a:t>/ </a:t>
            </a:r>
            <a:r>
              <a:rPr lang="de-DE" dirty="0" err="1">
                <a:solidFill>
                  <a:srgbClr val="00B0F0"/>
                </a:solidFill>
              </a:rPr>
              <a:t>low</a:t>
            </a:r>
            <a:r>
              <a:rPr lang="de-DE" dirty="0">
                <a:solidFill>
                  <a:srgbClr val="00B0F0"/>
                </a:solidFill>
              </a:rPr>
              <a:t> H</a:t>
            </a:r>
            <a:r>
              <a:rPr lang="de-DE" baseline="-25000" dirty="0">
                <a:solidFill>
                  <a:srgbClr val="00B0F0"/>
                </a:solidFill>
              </a:rPr>
              <a:t>2</a:t>
            </a:r>
            <a:r>
              <a:rPr lang="de-DE" dirty="0">
                <a:solidFill>
                  <a:srgbClr val="00B0F0"/>
                </a:solidFill>
              </a:rPr>
              <a:t>O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4982130" y="4511253"/>
            <a:ext cx="1388311" cy="646331"/>
          </a:xfrm>
          <a:prstGeom prst="rect">
            <a:avLst/>
          </a:prstGeom>
          <a:solidFill>
            <a:srgbClr val="FB3FD7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Overall </a:t>
            </a:r>
            <a:r>
              <a:rPr lang="de-DE" sz="1200" dirty="0" err="1"/>
              <a:t>Lowest</a:t>
            </a:r>
            <a:r>
              <a:rPr lang="de-DE" sz="1200" dirty="0"/>
              <a:t> O</a:t>
            </a:r>
            <a:r>
              <a:rPr lang="de-DE" sz="1200" baseline="-25000" dirty="0"/>
              <a:t>3</a:t>
            </a:r>
            <a:r>
              <a:rPr lang="de-DE" sz="1200" dirty="0"/>
              <a:t> </a:t>
            </a:r>
            <a:r>
              <a:rPr lang="de-DE" sz="1200" dirty="0" err="1"/>
              <a:t>measured</a:t>
            </a:r>
            <a:r>
              <a:rPr lang="de-DE" sz="1200" dirty="0"/>
              <a:t> in </a:t>
            </a:r>
            <a:r>
              <a:rPr lang="de-DE" sz="1200" dirty="0" err="1"/>
              <a:t>the</a:t>
            </a:r>
            <a:r>
              <a:rPr lang="de-DE" sz="1200" dirty="0"/>
              <a:t> TTL: 7ppb!</a:t>
            </a:r>
          </a:p>
        </p:txBody>
      </p:sp>
      <p:sp>
        <p:nvSpPr>
          <p:cNvPr id="42" name="Rechteck 41"/>
          <p:cNvSpPr/>
          <p:nvPr/>
        </p:nvSpPr>
        <p:spPr>
          <a:xfrm>
            <a:off x="9163552" y="6331356"/>
            <a:ext cx="2285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FFC000"/>
                </a:solidFill>
              </a:rPr>
              <a:t>High O</a:t>
            </a:r>
            <a:r>
              <a:rPr lang="de-DE" b="1" baseline="-25000" dirty="0">
                <a:solidFill>
                  <a:srgbClr val="FFC000"/>
                </a:solidFill>
              </a:rPr>
              <a:t>3</a:t>
            </a:r>
            <a:r>
              <a:rPr lang="de-DE" b="1" dirty="0">
                <a:solidFill>
                  <a:srgbClr val="FFC000"/>
                </a:solidFill>
              </a:rPr>
              <a:t>/ </a:t>
            </a:r>
            <a:r>
              <a:rPr lang="de-DE" b="1" dirty="0" err="1">
                <a:solidFill>
                  <a:srgbClr val="FFC000"/>
                </a:solidFill>
              </a:rPr>
              <a:t>low</a:t>
            </a:r>
            <a:r>
              <a:rPr lang="de-DE" b="1" dirty="0">
                <a:solidFill>
                  <a:srgbClr val="FFC000"/>
                </a:solidFill>
              </a:rPr>
              <a:t> H</a:t>
            </a:r>
            <a:r>
              <a:rPr lang="de-DE" b="1" baseline="-25000" dirty="0">
                <a:solidFill>
                  <a:srgbClr val="FFC000"/>
                </a:solidFill>
              </a:rPr>
              <a:t>2</a:t>
            </a:r>
            <a:r>
              <a:rPr lang="de-DE" b="1" dirty="0">
                <a:solidFill>
                  <a:srgbClr val="FFC000"/>
                </a:solidFill>
              </a:rPr>
              <a:t>O</a:t>
            </a: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251" y="4104276"/>
            <a:ext cx="2465258" cy="219217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46" name="Gerade Verbindung mit Pfeil 45"/>
          <p:cNvCxnSpPr/>
          <p:nvPr/>
        </p:nvCxnSpPr>
        <p:spPr>
          <a:xfrm flipH="1" flipV="1">
            <a:off x="8496767" y="5250149"/>
            <a:ext cx="366697" cy="2462"/>
          </a:xfrm>
          <a:prstGeom prst="straightConnector1">
            <a:avLst/>
          </a:prstGeom>
          <a:ln w="25400">
            <a:solidFill>
              <a:srgbClr val="FB3F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eck 50"/>
          <p:cNvSpPr/>
          <p:nvPr/>
        </p:nvSpPr>
        <p:spPr>
          <a:xfrm>
            <a:off x="6606768" y="6358540"/>
            <a:ext cx="2285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CB2D2D"/>
                </a:solidFill>
              </a:rPr>
              <a:t>High O</a:t>
            </a:r>
            <a:r>
              <a:rPr lang="de-DE" baseline="-25000" dirty="0">
                <a:solidFill>
                  <a:srgbClr val="CB2D2D"/>
                </a:solidFill>
              </a:rPr>
              <a:t>3</a:t>
            </a:r>
            <a:r>
              <a:rPr lang="de-DE" dirty="0">
                <a:solidFill>
                  <a:srgbClr val="CB2D2D"/>
                </a:solidFill>
              </a:rPr>
              <a:t>/ high H</a:t>
            </a:r>
            <a:r>
              <a:rPr lang="de-DE" baseline="-25000" dirty="0">
                <a:solidFill>
                  <a:srgbClr val="CB2D2D"/>
                </a:solidFill>
              </a:rPr>
              <a:t>2</a:t>
            </a:r>
            <a:r>
              <a:rPr lang="de-DE" dirty="0">
                <a:solidFill>
                  <a:srgbClr val="CB2D2D"/>
                </a:solidFill>
              </a:rPr>
              <a:t>O</a:t>
            </a:r>
          </a:p>
        </p:txBody>
      </p:sp>
      <p:grpSp>
        <p:nvGrpSpPr>
          <p:cNvPr id="55" name="Gruppieren 12">
            <a:extLst>
              <a:ext uri="{FF2B5EF4-FFF2-40B4-BE49-F238E27FC236}">
                <a16:creationId xmlns:a16="http://schemas.microsoft.com/office/drawing/2014/main" xmlns="" id="{2487FC76-2D22-4373-9981-6911CACCF84C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56" name="Ellipse 13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A8B7ECAC-E551-484F-91CC-CD043596756D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Gebogener Pfeil 14">
              <a:extLst>
                <a:ext uri="{FF2B5EF4-FFF2-40B4-BE49-F238E27FC236}">
                  <a16:creationId xmlns:a16="http://schemas.microsoft.com/office/drawing/2014/main" xmlns="" id="{6E0028E8-EC78-4E53-AC4D-19E9D8EFD92B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61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>
            <a:extLst>
              <a:ext uri="{FF2B5EF4-FFF2-40B4-BE49-F238E27FC236}">
                <a16:creationId xmlns:a16="http://schemas.microsoft.com/office/drawing/2014/main" xmlns="" id="{5B86E0A1-E5F9-4970-A3CA-B661116297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6" t="-27972" r="876" b="27972"/>
          <a:stretch/>
        </p:blipFill>
        <p:spPr>
          <a:xfrm>
            <a:off x="-108000" y="-2664000"/>
            <a:ext cx="12321837" cy="952218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324000"/>
            <a:ext cx="6675441" cy="6675441"/>
          </a:xfrm>
          <a:prstGeom prst="rect">
            <a:avLst/>
          </a:prstGeom>
          <a:effectLst>
            <a:softEdge rad="1028700"/>
          </a:effectLst>
        </p:spPr>
      </p:pic>
      <p:sp>
        <p:nvSpPr>
          <p:cNvPr id="17" name="Textfeld 16"/>
          <p:cNvSpPr txBox="1"/>
          <p:nvPr/>
        </p:nvSpPr>
        <p:spPr>
          <a:xfrm>
            <a:off x="1590789" y="6542775"/>
            <a:ext cx="119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funded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EU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82" y="6125704"/>
            <a:ext cx="4033613" cy="720000"/>
          </a:xfrm>
          <a:prstGeom prst="rect">
            <a:avLst/>
          </a:prstGeom>
        </p:spPr>
      </p:pic>
      <p:sp>
        <p:nvSpPr>
          <p:cNvPr id="19" name="Untertitel 2"/>
          <p:cNvSpPr txBox="1">
            <a:spLocks/>
          </p:cNvSpPr>
          <p:nvPr/>
        </p:nvSpPr>
        <p:spPr>
          <a:xfrm>
            <a:off x="6354377" y="4572000"/>
            <a:ext cx="5823460" cy="2286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4378"/>
                </a:solidFill>
              </a:rPr>
              <a:t/>
            </a:r>
            <a:br>
              <a:rPr lang="en-US" dirty="0">
                <a:solidFill>
                  <a:srgbClr val="004378"/>
                </a:solidFill>
              </a:rPr>
            </a:br>
            <a:r>
              <a:rPr lang="en-US" dirty="0">
                <a:solidFill>
                  <a:srgbClr val="004378"/>
                </a:solidFill>
              </a:rPr>
              <a:t/>
            </a:r>
            <a:br>
              <a:rPr lang="en-US" dirty="0">
                <a:solidFill>
                  <a:srgbClr val="004378"/>
                </a:solidFill>
              </a:rPr>
            </a:br>
            <a:endParaRPr lang="en-US" dirty="0">
              <a:solidFill>
                <a:srgbClr val="004378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4378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4378"/>
                </a:solidFill>
              </a:rPr>
              <a:t>Contact: Katrin.Mueller@awi.de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64" y="6511029"/>
            <a:ext cx="1005303" cy="351731"/>
          </a:xfrm>
          <a:prstGeom prst="rect">
            <a:avLst/>
          </a:prstGeom>
        </p:spPr>
      </p:pic>
      <p:pic>
        <p:nvPicPr>
          <p:cNvPr id="21" name="Google Shape;307;p79"/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862" y="5068389"/>
            <a:ext cx="862959" cy="107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44" y="6143992"/>
            <a:ext cx="693194" cy="470997"/>
          </a:xfrm>
          <a:prstGeom prst="rect">
            <a:avLst/>
          </a:prstGeom>
        </p:spPr>
      </p:pic>
      <p:pic>
        <p:nvPicPr>
          <p:cNvPr id="15" name="Picture 2" descr="C:\Users\kmueller\Desktop\presentation201610_pics\StratoClim_Palau_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280"/>
            <a:ext cx="1569735" cy="6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843738DC-3FBD-4070-8676-0EA45127F6CF}"/>
              </a:ext>
            </a:extLst>
          </p:cNvPr>
          <p:cNvSpPr txBox="1"/>
          <p:nvPr/>
        </p:nvSpPr>
        <p:spPr>
          <a:xfrm>
            <a:off x="10633" y="3910592"/>
            <a:ext cx="147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0069B4"/>
                </a:solidFill>
                <a:effectLst>
                  <a:glow rad="127000">
                    <a:srgbClr val="FFDD00"/>
                  </a:glow>
                </a:effectLst>
              </a:rPr>
              <a:t>PICO 5a.12</a:t>
            </a:r>
          </a:p>
        </p:txBody>
      </p:sp>
      <p:graphicFrame>
        <p:nvGraphicFramePr>
          <p:cNvPr id="27" name="Diagramm 26">
            <a:extLst>
              <a:ext uri="{FF2B5EF4-FFF2-40B4-BE49-F238E27FC236}">
                <a16:creationId xmlns:a16="http://schemas.microsoft.com/office/drawing/2014/main" xmlns="" id="{DD542F3F-8651-42F2-B8CA-4622382136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688298"/>
              </p:ext>
            </p:extLst>
          </p:nvPr>
        </p:nvGraphicFramePr>
        <p:xfrm>
          <a:off x="541111" y="805096"/>
          <a:ext cx="8456882" cy="5720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8" name="Grafik 27">
            <a:extLst>
              <a:ext uri="{FF2B5EF4-FFF2-40B4-BE49-F238E27FC236}">
                <a16:creationId xmlns:a16="http://schemas.microsoft.com/office/drawing/2014/main" xmlns="" id="{155E2192-DD52-4B95-A3EB-B6D31C70C4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274" y="4253627"/>
            <a:ext cx="3199100" cy="2160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xmlns="" id="{ECC95BB7-41E8-43DC-9BB6-83CCF5ABABA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686" y="2091982"/>
            <a:ext cx="3183285" cy="216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xmlns="" id="{165B9F1C-890F-4BF3-8730-73AD5C2FF84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2" y="114791"/>
            <a:ext cx="2937874" cy="2000254"/>
          </a:xfrm>
          <a:prstGeom prst="rect">
            <a:avLst/>
          </a:prstGeom>
          <a:ln w="34925">
            <a:solidFill>
              <a:srgbClr val="4BACC6"/>
            </a:solidFill>
          </a:ln>
        </p:spPr>
      </p:pic>
      <p:sp>
        <p:nvSpPr>
          <p:cNvPr id="8" name="Bogen 7">
            <a:extLst>
              <a:ext uri="{FF2B5EF4-FFF2-40B4-BE49-F238E27FC236}">
                <a16:creationId xmlns:a16="http://schemas.microsoft.com/office/drawing/2014/main" xmlns="" id="{02E7B312-F718-44B2-97A2-4E6D4BF9C20A}"/>
              </a:ext>
            </a:extLst>
          </p:cNvPr>
          <p:cNvSpPr/>
          <p:nvPr/>
        </p:nvSpPr>
        <p:spPr>
          <a:xfrm rot="1055115">
            <a:off x="2873213" y="4435856"/>
            <a:ext cx="8612854" cy="6113926"/>
          </a:xfrm>
          <a:prstGeom prst="arc">
            <a:avLst>
              <a:gd name="adj1" fmla="val 11583204"/>
              <a:gd name="adj2" fmla="val 16304221"/>
            </a:avLst>
          </a:prstGeom>
          <a:ln w="82550">
            <a:solidFill>
              <a:srgbClr val="5185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Bogen 8">
            <a:extLst>
              <a:ext uri="{FF2B5EF4-FFF2-40B4-BE49-F238E27FC236}">
                <a16:creationId xmlns:a16="http://schemas.microsoft.com/office/drawing/2014/main" xmlns="" id="{2CC3E00F-ADB0-4213-88C8-3F455B716137}"/>
              </a:ext>
            </a:extLst>
          </p:cNvPr>
          <p:cNvSpPr/>
          <p:nvPr/>
        </p:nvSpPr>
        <p:spPr>
          <a:xfrm>
            <a:off x="556992" y="1970102"/>
            <a:ext cx="1171550" cy="1392865"/>
          </a:xfrm>
          <a:prstGeom prst="arc">
            <a:avLst>
              <a:gd name="adj1" fmla="val 5358834"/>
              <a:gd name="adj2" fmla="val 13202674"/>
            </a:avLst>
          </a:prstGeom>
          <a:ln w="63500">
            <a:solidFill>
              <a:srgbClr val="4BACC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1" name="Folienzoom 10">
                <a:extLst>
                  <a:ext uri="{FF2B5EF4-FFF2-40B4-BE49-F238E27FC236}">
                    <a16:creationId xmlns:a16="http://schemas.microsoft.com/office/drawing/2014/main" id="{73CF3039-22CB-451B-8195-5B9B4430B8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2557050"/>
                  </p:ext>
                </p:extLst>
              </p:nvPr>
            </p:nvGraphicFramePr>
            <p:xfrm>
              <a:off x="9083057" y="164143"/>
              <a:ext cx="3048000" cy="1714500"/>
            </p:xfrm>
            <a:graphic>
              <a:graphicData uri="http://schemas.microsoft.com/office/powerpoint/2016/slidezoom">
                <pslz:sldZm>
                  <pslz:sldZmObj sldId="269" cId="3568349783">
                    <pslz:zmPr id="{AD0F5AD6-1B34-4AD8-BFAC-F973F6779CCD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1" name="Folienzoom 10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73CF3039-22CB-451B-8195-5B9B4430B8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083057" y="164143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2" name="Bogen 11">
            <a:extLst>
              <a:ext uri="{FF2B5EF4-FFF2-40B4-BE49-F238E27FC236}">
                <a16:creationId xmlns:a16="http://schemas.microsoft.com/office/drawing/2014/main" xmlns="" id="{2631CDDB-B19E-4703-95B7-66A8E1058218}"/>
              </a:ext>
            </a:extLst>
          </p:cNvPr>
          <p:cNvSpPr/>
          <p:nvPr/>
        </p:nvSpPr>
        <p:spPr>
          <a:xfrm>
            <a:off x="6684271" y="1276942"/>
            <a:ext cx="3183285" cy="3108817"/>
          </a:xfrm>
          <a:prstGeom prst="arc">
            <a:avLst>
              <a:gd name="adj1" fmla="val 10828321"/>
              <a:gd name="adj2" fmla="val 16153895"/>
            </a:avLst>
          </a:prstGeom>
          <a:ln w="63500">
            <a:solidFill>
              <a:srgbClr val="5A52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xmlns="" id="{F9D3357C-91E5-462C-A887-38271DEE4E59}"/>
              </a:ext>
            </a:extLst>
          </p:cNvPr>
          <p:cNvSpPr/>
          <p:nvPr/>
        </p:nvSpPr>
        <p:spPr>
          <a:xfrm>
            <a:off x="10470431" y="2756357"/>
            <a:ext cx="859090" cy="1213219"/>
          </a:xfrm>
          <a:prstGeom prst="roundRect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xmlns="" id="{63920AF4-DB65-4A76-BB4E-2A0751AF8FB7}"/>
              </a:ext>
            </a:extLst>
          </p:cNvPr>
          <p:cNvSpPr/>
          <p:nvPr/>
        </p:nvSpPr>
        <p:spPr>
          <a:xfrm>
            <a:off x="10470431" y="4904073"/>
            <a:ext cx="859090" cy="1213219"/>
          </a:xfrm>
          <a:prstGeom prst="roundRect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822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" grpId="0" animBg="1"/>
      <p:bldP spid="9" grpId="0" animBg="1"/>
      <p:bldP spid="12" grpId="0" animBg="1"/>
      <p:bldP spid="2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BACC6"/>
                </a:solidFill>
              </a:rPr>
              <a:t>V</a:t>
            </a:r>
            <a:r>
              <a:rPr lang="en-US" noProof="0" dirty="0" smtClean="0"/>
              <a:t> Transport and Origin of Air masses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87723" y="5553110"/>
            <a:ext cx="4358978" cy="1286953"/>
          </a:xfrm>
        </p:spPr>
        <p:txBody>
          <a:bodyPr numCol="1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noProof="0" dirty="0" smtClean="0"/>
              <a:t>Distribution of all free-tropospheric</a:t>
            </a:r>
            <a:br>
              <a:rPr lang="en-US" sz="2000" noProof="0" dirty="0" smtClean="0"/>
            </a:br>
            <a:r>
              <a:rPr lang="en-US" sz="2000" noProof="0" dirty="0" smtClean="0"/>
              <a:t>profile data with O</a:t>
            </a:r>
            <a:r>
              <a:rPr lang="en-US" sz="2000" baseline="-25000" noProof="0" dirty="0" smtClean="0"/>
              <a:t>3</a:t>
            </a:r>
            <a:r>
              <a:rPr lang="en-US" sz="2000" noProof="0" dirty="0" smtClean="0"/>
              <a:t> relative to RH</a:t>
            </a:r>
            <a:endParaRPr lang="en-US" sz="2000" noProof="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5" name="Ellipse 4">
              <a:hlinkClick r:id="rId2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Gebogener Pfeil 5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7" y="1090142"/>
            <a:ext cx="5031039" cy="4334265"/>
          </a:xfrm>
          <a:prstGeom prst="rect">
            <a:avLst/>
          </a:prstGeom>
        </p:spPr>
      </p:pic>
      <p:grpSp>
        <p:nvGrpSpPr>
          <p:cNvPr id="311" name="Gruppieren 310"/>
          <p:cNvGrpSpPr/>
          <p:nvPr/>
        </p:nvGrpSpPr>
        <p:grpSpPr>
          <a:xfrm>
            <a:off x="5841008" y="1128428"/>
            <a:ext cx="6356189" cy="4386922"/>
            <a:chOff x="5964717" y="1285458"/>
            <a:chExt cx="5794971" cy="3952312"/>
          </a:xfrm>
        </p:grpSpPr>
        <p:cxnSp>
          <p:nvCxnSpPr>
            <p:cNvPr id="229" name="Gerade Verbindung mit Pfeil 228"/>
            <p:cNvCxnSpPr/>
            <p:nvPr/>
          </p:nvCxnSpPr>
          <p:spPr>
            <a:xfrm flipV="1">
              <a:off x="7075660" y="1619275"/>
              <a:ext cx="28184" cy="304382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Gerade Verbindung mit Pfeil 229"/>
            <p:cNvCxnSpPr/>
            <p:nvPr/>
          </p:nvCxnSpPr>
          <p:spPr>
            <a:xfrm flipV="1">
              <a:off x="7075660" y="4663100"/>
              <a:ext cx="3363238" cy="1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Textfeld 230"/>
            <p:cNvSpPr txBox="1"/>
            <p:nvPr/>
          </p:nvSpPr>
          <p:spPr>
            <a:xfrm>
              <a:off x="6623962" y="1285458"/>
              <a:ext cx="4931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prstClr val="black"/>
                  </a:solidFill>
                  <a:latin typeface="Calibri"/>
                  <a:ea typeface="+mn-ea"/>
                </a:rPr>
                <a:t>O</a:t>
              </a:r>
              <a:r>
                <a:rPr lang="de-DE" sz="2100" baseline="-25000" dirty="0">
                  <a:solidFill>
                    <a:prstClr val="black"/>
                  </a:solidFill>
                  <a:latin typeface="Calibri"/>
                  <a:ea typeface="+mn-ea"/>
                </a:rPr>
                <a:t>3</a:t>
              </a:r>
            </a:p>
          </p:txBody>
        </p:sp>
        <p:sp>
          <p:nvSpPr>
            <p:cNvPr id="232" name="Textfeld 231"/>
            <p:cNvSpPr txBox="1"/>
            <p:nvPr/>
          </p:nvSpPr>
          <p:spPr>
            <a:xfrm>
              <a:off x="10041927" y="4822272"/>
              <a:ext cx="6466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prstClr val="black"/>
                  </a:solidFill>
                  <a:latin typeface="Calibri"/>
                  <a:ea typeface="+mn-ea"/>
                </a:rPr>
                <a:t>H</a:t>
              </a:r>
              <a:r>
                <a:rPr lang="de-DE" sz="2100" baseline="-25000" dirty="0">
                  <a:solidFill>
                    <a:prstClr val="black"/>
                  </a:solidFill>
                  <a:latin typeface="Calibri"/>
                  <a:ea typeface="+mn-ea"/>
                </a:rPr>
                <a:t>2</a:t>
              </a:r>
              <a:r>
                <a:rPr lang="de-DE" sz="2100" dirty="0">
                  <a:solidFill>
                    <a:prstClr val="black"/>
                  </a:solidFill>
                  <a:latin typeface="Calibri"/>
                  <a:ea typeface="+mn-ea"/>
                </a:rPr>
                <a:t>O</a:t>
              </a:r>
              <a:endParaRPr lang="de-DE" sz="2100" baseline="-250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33" name="Ellipse 232"/>
            <p:cNvSpPr/>
            <p:nvPr/>
          </p:nvSpPr>
          <p:spPr>
            <a:xfrm rot="775157">
              <a:off x="9108009" y="4384102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34" name="Ellipse 233"/>
            <p:cNvSpPr/>
            <p:nvPr/>
          </p:nvSpPr>
          <p:spPr>
            <a:xfrm rot="775157">
              <a:off x="8839090" y="4144138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35" name="Ellipse 234"/>
            <p:cNvSpPr/>
            <p:nvPr/>
          </p:nvSpPr>
          <p:spPr>
            <a:xfrm rot="775157">
              <a:off x="9778067" y="4324948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36" name="Ellipse 235"/>
            <p:cNvSpPr/>
            <p:nvPr/>
          </p:nvSpPr>
          <p:spPr>
            <a:xfrm rot="775157">
              <a:off x="9677667" y="4268719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37" name="Ellipse 236"/>
            <p:cNvSpPr/>
            <p:nvPr/>
          </p:nvSpPr>
          <p:spPr>
            <a:xfrm rot="775157">
              <a:off x="9891263" y="4375473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38" name="Ellipse 237"/>
            <p:cNvSpPr/>
            <p:nvPr/>
          </p:nvSpPr>
          <p:spPr>
            <a:xfrm rot="775157">
              <a:off x="9336213" y="4153154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39" name="Ellipse 238"/>
            <p:cNvSpPr/>
            <p:nvPr/>
          </p:nvSpPr>
          <p:spPr>
            <a:xfrm rot="775157">
              <a:off x="8916852" y="4287596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40" name="Ellipse 239"/>
            <p:cNvSpPr/>
            <p:nvPr/>
          </p:nvSpPr>
          <p:spPr>
            <a:xfrm rot="775157">
              <a:off x="9280378" y="4301209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41" name="Ellipse 240"/>
            <p:cNvSpPr/>
            <p:nvPr/>
          </p:nvSpPr>
          <p:spPr>
            <a:xfrm rot="775157">
              <a:off x="10048328" y="4259995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42" name="Ellipse 241"/>
            <p:cNvSpPr/>
            <p:nvPr/>
          </p:nvSpPr>
          <p:spPr>
            <a:xfrm rot="775157">
              <a:off x="9683709" y="4139296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43" name="Ellipse 242"/>
            <p:cNvSpPr/>
            <p:nvPr/>
          </p:nvSpPr>
          <p:spPr>
            <a:xfrm rot="775157">
              <a:off x="9420299" y="4431209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44" name="Ellipse 243"/>
            <p:cNvSpPr/>
            <p:nvPr/>
          </p:nvSpPr>
          <p:spPr>
            <a:xfrm rot="775157">
              <a:off x="9481952" y="4213496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45" name="Ellipse 244"/>
            <p:cNvSpPr/>
            <p:nvPr/>
          </p:nvSpPr>
          <p:spPr>
            <a:xfrm rot="775157">
              <a:off x="8577344" y="4077935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46" name="Ellipse 245"/>
            <p:cNvSpPr/>
            <p:nvPr/>
          </p:nvSpPr>
          <p:spPr>
            <a:xfrm rot="775157">
              <a:off x="8634323" y="4415007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47" name="Ellipse 246"/>
            <p:cNvSpPr/>
            <p:nvPr/>
          </p:nvSpPr>
          <p:spPr>
            <a:xfrm rot="775157">
              <a:off x="10092416" y="4374560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48" name="Ellipse 247"/>
            <p:cNvSpPr/>
            <p:nvPr/>
          </p:nvSpPr>
          <p:spPr>
            <a:xfrm rot="775157">
              <a:off x="9891262" y="4186905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49" name="Ellipse 248"/>
            <p:cNvSpPr/>
            <p:nvPr/>
          </p:nvSpPr>
          <p:spPr>
            <a:xfrm rot="775157">
              <a:off x="9065211" y="4132762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50" name="Ellipse 249"/>
            <p:cNvSpPr/>
            <p:nvPr/>
          </p:nvSpPr>
          <p:spPr>
            <a:xfrm rot="775157">
              <a:off x="9609982" y="4341659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51" name="Ellipse 250"/>
            <p:cNvSpPr/>
            <p:nvPr/>
          </p:nvSpPr>
          <p:spPr>
            <a:xfrm rot="775157">
              <a:off x="9765624" y="4477209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52" name="Ellipse 251"/>
            <p:cNvSpPr/>
            <p:nvPr/>
          </p:nvSpPr>
          <p:spPr>
            <a:xfrm rot="20459529">
              <a:off x="7377122" y="3867326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53" name="Ellipse 252"/>
            <p:cNvSpPr/>
            <p:nvPr/>
          </p:nvSpPr>
          <p:spPr>
            <a:xfrm rot="20459529">
              <a:off x="7690318" y="3282857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54" name="Ellipse 253"/>
            <p:cNvSpPr/>
            <p:nvPr/>
          </p:nvSpPr>
          <p:spPr>
            <a:xfrm rot="20459529">
              <a:off x="7376767" y="3611470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55" name="Ellipse 254"/>
            <p:cNvSpPr/>
            <p:nvPr/>
          </p:nvSpPr>
          <p:spPr>
            <a:xfrm rot="20459529">
              <a:off x="7925385" y="4269772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56" name="Ellipse 255"/>
            <p:cNvSpPr/>
            <p:nvPr/>
          </p:nvSpPr>
          <p:spPr>
            <a:xfrm rot="20459529">
              <a:off x="7561082" y="3706091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57" name="Ellipse 256"/>
            <p:cNvSpPr/>
            <p:nvPr/>
          </p:nvSpPr>
          <p:spPr>
            <a:xfrm rot="20459529">
              <a:off x="7313778" y="4145600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58" name="Ellipse 257"/>
            <p:cNvSpPr/>
            <p:nvPr/>
          </p:nvSpPr>
          <p:spPr>
            <a:xfrm rot="20459529">
              <a:off x="7528609" y="4191932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59" name="Ellipse 258"/>
            <p:cNvSpPr/>
            <p:nvPr/>
          </p:nvSpPr>
          <p:spPr>
            <a:xfrm rot="20459529">
              <a:off x="7753256" y="4148603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60" name="Ellipse 259"/>
            <p:cNvSpPr/>
            <p:nvPr/>
          </p:nvSpPr>
          <p:spPr>
            <a:xfrm rot="20459529">
              <a:off x="8055806" y="4121263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61" name="Ellipse 260"/>
            <p:cNvSpPr/>
            <p:nvPr/>
          </p:nvSpPr>
          <p:spPr>
            <a:xfrm rot="20459529">
              <a:off x="7925681" y="3962734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62" name="Ellipse 261"/>
            <p:cNvSpPr/>
            <p:nvPr/>
          </p:nvSpPr>
          <p:spPr>
            <a:xfrm rot="20459529">
              <a:off x="8249763" y="4435962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63" name="Ellipse 262"/>
            <p:cNvSpPr/>
            <p:nvPr/>
          </p:nvSpPr>
          <p:spPr>
            <a:xfrm rot="20459529">
              <a:off x="7756512" y="3844436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64" name="Ellipse 263"/>
            <p:cNvSpPr/>
            <p:nvPr/>
          </p:nvSpPr>
          <p:spPr>
            <a:xfrm rot="20459529">
              <a:off x="7445545" y="4059470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65" name="Ellipse 264"/>
            <p:cNvSpPr/>
            <p:nvPr/>
          </p:nvSpPr>
          <p:spPr>
            <a:xfrm rot="20459529">
              <a:off x="7409116" y="4317800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66" name="Ellipse 265"/>
            <p:cNvSpPr/>
            <p:nvPr/>
          </p:nvSpPr>
          <p:spPr>
            <a:xfrm rot="20459529">
              <a:off x="7736557" y="3487180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67" name="Ellipse 266"/>
            <p:cNvSpPr/>
            <p:nvPr/>
          </p:nvSpPr>
          <p:spPr>
            <a:xfrm rot="20459529">
              <a:off x="8065148" y="4315035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68" name="Ellipse 267"/>
            <p:cNvSpPr/>
            <p:nvPr/>
          </p:nvSpPr>
          <p:spPr>
            <a:xfrm rot="20459529">
              <a:off x="7721479" y="4383199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69" name="Ellipse 268"/>
            <p:cNvSpPr/>
            <p:nvPr/>
          </p:nvSpPr>
          <p:spPr>
            <a:xfrm rot="20459529">
              <a:off x="8276637" y="4202123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70" name="Ellipse 269"/>
            <p:cNvSpPr/>
            <p:nvPr/>
          </p:nvSpPr>
          <p:spPr>
            <a:xfrm rot="20459529">
              <a:off x="7263771" y="3424429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71" name="Ellipse 270"/>
            <p:cNvSpPr/>
            <p:nvPr/>
          </p:nvSpPr>
          <p:spPr>
            <a:xfrm rot="226395">
              <a:off x="7534778" y="2250423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72" name="Ellipse 271"/>
            <p:cNvSpPr/>
            <p:nvPr/>
          </p:nvSpPr>
          <p:spPr>
            <a:xfrm rot="226395">
              <a:off x="7668098" y="2672150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73" name="Ellipse 272"/>
            <p:cNvSpPr/>
            <p:nvPr/>
          </p:nvSpPr>
          <p:spPr>
            <a:xfrm rot="226395">
              <a:off x="7337462" y="2080388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74" name="Ellipse 273"/>
            <p:cNvSpPr/>
            <p:nvPr/>
          </p:nvSpPr>
          <p:spPr>
            <a:xfrm rot="226395">
              <a:off x="7229928" y="2535212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75" name="Ellipse 274"/>
            <p:cNvSpPr/>
            <p:nvPr/>
          </p:nvSpPr>
          <p:spPr>
            <a:xfrm rot="226395">
              <a:off x="7236625" y="2339132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76" name="Ellipse 275"/>
            <p:cNvSpPr/>
            <p:nvPr/>
          </p:nvSpPr>
          <p:spPr>
            <a:xfrm rot="226395">
              <a:off x="7622767" y="2513431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77" name="Ellipse 276"/>
            <p:cNvSpPr/>
            <p:nvPr/>
          </p:nvSpPr>
          <p:spPr>
            <a:xfrm rot="226395">
              <a:off x="7250760" y="2927954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78" name="Ellipse 277"/>
            <p:cNvSpPr/>
            <p:nvPr/>
          </p:nvSpPr>
          <p:spPr>
            <a:xfrm rot="226395">
              <a:off x="7499051" y="2928209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79" name="Ellipse 278"/>
            <p:cNvSpPr/>
            <p:nvPr/>
          </p:nvSpPr>
          <p:spPr>
            <a:xfrm rot="226395">
              <a:off x="7426255" y="2400044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80" name="Ellipse 279"/>
            <p:cNvSpPr/>
            <p:nvPr/>
          </p:nvSpPr>
          <p:spPr>
            <a:xfrm rot="226395">
              <a:off x="7475183" y="2757493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81" name="Ellipse 280"/>
            <p:cNvSpPr/>
            <p:nvPr/>
          </p:nvSpPr>
          <p:spPr>
            <a:xfrm rot="226395">
              <a:off x="7754478" y="2949954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82" name="Ellipse 281"/>
            <p:cNvSpPr/>
            <p:nvPr/>
          </p:nvSpPr>
          <p:spPr>
            <a:xfrm rot="226395">
              <a:off x="7255167" y="2693158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83" name="Ellipse 282"/>
            <p:cNvSpPr/>
            <p:nvPr/>
          </p:nvSpPr>
          <p:spPr>
            <a:xfrm>
              <a:off x="9968887" y="3702079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84" name="Ellipse 283"/>
            <p:cNvSpPr/>
            <p:nvPr/>
          </p:nvSpPr>
          <p:spPr>
            <a:xfrm>
              <a:off x="9741338" y="3572090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85" name="Ellipse 284"/>
            <p:cNvSpPr/>
            <p:nvPr/>
          </p:nvSpPr>
          <p:spPr>
            <a:xfrm>
              <a:off x="9490881" y="3243829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86" name="Ellipse 285"/>
            <p:cNvSpPr/>
            <p:nvPr/>
          </p:nvSpPr>
          <p:spPr>
            <a:xfrm>
              <a:off x="9771666" y="3322361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87" name="Ellipse 286"/>
            <p:cNvSpPr/>
            <p:nvPr/>
          </p:nvSpPr>
          <p:spPr>
            <a:xfrm>
              <a:off x="9931309" y="3435484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88" name="Ellipse 287"/>
            <p:cNvSpPr/>
            <p:nvPr/>
          </p:nvSpPr>
          <p:spPr>
            <a:xfrm>
              <a:off x="9519530" y="3473551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89" name="Ellipse 288"/>
            <p:cNvSpPr/>
            <p:nvPr/>
          </p:nvSpPr>
          <p:spPr>
            <a:xfrm>
              <a:off x="9408083" y="3653602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90" name="Ellipse 289"/>
            <p:cNvSpPr/>
            <p:nvPr/>
          </p:nvSpPr>
          <p:spPr>
            <a:xfrm rot="20459529">
              <a:off x="7606026" y="4051690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91" name="Ellipse 290"/>
            <p:cNvSpPr/>
            <p:nvPr/>
          </p:nvSpPr>
          <p:spPr>
            <a:xfrm rot="20459529">
              <a:off x="7606026" y="3912895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92" name="Ellipse 291"/>
            <p:cNvSpPr/>
            <p:nvPr/>
          </p:nvSpPr>
          <p:spPr>
            <a:xfrm rot="20459529">
              <a:off x="7548883" y="3427055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93" name="Ellipse 292"/>
            <p:cNvSpPr/>
            <p:nvPr/>
          </p:nvSpPr>
          <p:spPr>
            <a:xfrm rot="20459529">
              <a:off x="7399307" y="3246671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94" name="Ellipse 293"/>
            <p:cNvSpPr/>
            <p:nvPr/>
          </p:nvSpPr>
          <p:spPr>
            <a:xfrm rot="20459529">
              <a:off x="7586649" y="4405584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95" name="Ellipse 294"/>
            <p:cNvSpPr/>
            <p:nvPr/>
          </p:nvSpPr>
          <p:spPr>
            <a:xfrm rot="226395">
              <a:off x="7276285" y="1848733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96" name="Ellipse 295"/>
            <p:cNvSpPr/>
            <p:nvPr/>
          </p:nvSpPr>
          <p:spPr>
            <a:xfrm rot="20459529">
              <a:off x="7444361" y="4467435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97" name="Ellipse 296"/>
            <p:cNvSpPr/>
            <p:nvPr/>
          </p:nvSpPr>
          <p:spPr>
            <a:xfrm rot="20459529">
              <a:off x="7948417" y="4516601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98" name="Ellipse 297"/>
            <p:cNvSpPr/>
            <p:nvPr/>
          </p:nvSpPr>
          <p:spPr>
            <a:xfrm rot="20459529">
              <a:off x="7711923" y="4271465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99" name="Ellipse 298"/>
            <p:cNvSpPr/>
            <p:nvPr/>
          </p:nvSpPr>
          <p:spPr>
            <a:xfrm rot="775157">
              <a:off x="8729744" y="4230335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300" name="Ellipse 299"/>
            <p:cNvSpPr/>
            <p:nvPr/>
          </p:nvSpPr>
          <p:spPr>
            <a:xfrm rot="775157">
              <a:off x="8882261" y="4456364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301" name="Ellipse 300"/>
            <p:cNvSpPr/>
            <p:nvPr/>
          </p:nvSpPr>
          <p:spPr>
            <a:xfrm>
              <a:off x="9304760" y="3440682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302" name="Ellipse 301"/>
            <p:cNvSpPr/>
            <p:nvPr/>
          </p:nvSpPr>
          <p:spPr>
            <a:xfrm>
              <a:off x="9114410" y="3744450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303" name="Ellipse 302"/>
            <p:cNvSpPr/>
            <p:nvPr/>
          </p:nvSpPr>
          <p:spPr>
            <a:xfrm>
              <a:off x="9809244" y="3825474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304" name="Ellipse 303"/>
            <p:cNvSpPr/>
            <p:nvPr/>
          </p:nvSpPr>
          <p:spPr>
            <a:xfrm>
              <a:off x="9613329" y="3763847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305" name="Ellipse 304"/>
            <p:cNvSpPr/>
            <p:nvPr/>
          </p:nvSpPr>
          <p:spPr>
            <a:xfrm>
              <a:off x="9016728" y="3440682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306" name="Ellipse 305"/>
            <p:cNvSpPr/>
            <p:nvPr/>
          </p:nvSpPr>
          <p:spPr>
            <a:xfrm>
              <a:off x="8851909" y="3683671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307" name="Textfeld 306"/>
            <p:cNvSpPr txBox="1"/>
            <p:nvPr/>
          </p:nvSpPr>
          <p:spPr>
            <a:xfrm rot="16200000">
              <a:off x="5783236" y="1906200"/>
              <a:ext cx="1457308" cy="1094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>
                  <a:solidFill>
                    <a:srgbClr val="FFC000"/>
                  </a:solidFill>
                  <a:latin typeface="+mn-lt"/>
                </a:rPr>
                <a:t>(3) </a:t>
              </a:r>
            </a:p>
            <a:p>
              <a:pPr algn="ctr"/>
              <a:r>
                <a:rPr lang="de-DE" sz="2400" dirty="0">
                  <a:solidFill>
                    <a:srgbClr val="FFC000"/>
                  </a:solidFill>
                  <a:latin typeface="+mn-lt"/>
                </a:rPr>
                <a:t>High </a:t>
              </a:r>
              <a:r>
                <a:rPr lang="de-DE" sz="2400" dirty="0" err="1">
                  <a:solidFill>
                    <a:srgbClr val="FFC000"/>
                  </a:solidFill>
                  <a:latin typeface="+mn-lt"/>
                </a:rPr>
                <a:t>Ozone</a:t>
              </a:r>
              <a:r>
                <a:rPr lang="de-DE" sz="2400" dirty="0">
                  <a:solidFill>
                    <a:srgbClr val="FFC000"/>
                  </a:solidFill>
                  <a:latin typeface="+mn-lt"/>
                </a:rPr>
                <a:t/>
              </a:r>
              <a:br>
                <a:rPr lang="de-DE" sz="2400" dirty="0">
                  <a:solidFill>
                    <a:srgbClr val="FFC000"/>
                  </a:solidFill>
                  <a:latin typeface="+mn-lt"/>
                </a:rPr>
              </a:br>
              <a:r>
                <a:rPr lang="de-DE" sz="2400" dirty="0">
                  <a:solidFill>
                    <a:srgbClr val="FFC000"/>
                  </a:solidFill>
                  <a:latin typeface="+mn-lt"/>
                </a:rPr>
                <a:t>/ dry</a:t>
              </a:r>
            </a:p>
          </p:txBody>
        </p:sp>
        <p:sp>
          <p:nvSpPr>
            <p:cNvPr id="308" name="Textfeld 307"/>
            <p:cNvSpPr txBox="1"/>
            <p:nvPr/>
          </p:nvSpPr>
          <p:spPr>
            <a:xfrm rot="16200000">
              <a:off x="5790620" y="3491625"/>
              <a:ext cx="1466319" cy="1094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>
                  <a:solidFill>
                    <a:srgbClr val="00B0F0"/>
                  </a:solidFill>
                  <a:latin typeface="+mn-lt"/>
                </a:rPr>
                <a:t>(2) </a:t>
              </a:r>
            </a:p>
            <a:p>
              <a:pPr algn="ctr"/>
              <a:r>
                <a:rPr lang="de-DE" sz="2400" dirty="0">
                  <a:solidFill>
                    <a:srgbClr val="00B0F0"/>
                  </a:solidFill>
                  <a:latin typeface="+mn-lt"/>
                </a:rPr>
                <a:t>Low </a:t>
              </a:r>
              <a:r>
                <a:rPr lang="de-DE" sz="2400" dirty="0" err="1">
                  <a:solidFill>
                    <a:srgbClr val="00B0F0"/>
                  </a:solidFill>
                  <a:latin typeface="+mn-lt"/>
                </a:rPr>
                <a:t>Ozone</a:t>
              </a:r>
              <a:r>
                <a:rPr lang="de-DE" sz="2400" dirty="0">
                  <a:solidFill>
                    <a:srgbClr val="00B0F0"/>
                  </a:solidFill>
                  <a:latin typeface="+mn-lt"/>
                </a:rPr>
                <a:t> </a:t>
              </a:r>
              <a:br>
                <a:rPr lang="de-DE" sz="2400" dirty="0">
                  <a:solidFill>
                    <a:srgbClr val="00B0F0"/>
                  </a:solidFill>
                  <a:latin typeface="+mn-lt"/>
                </a:rPr>
              </a:br>
              <a:r>
                <a:rPr lang="de-DE" sz="2400" dirty="0">
                  <a:solidFill>
                    <a:srgbClr val="00B0F0"/>
                  </a:solidFill>
                  <a:latin typeface="+mn-lt"/>
                </a:rPr>
                <a:t>/ dry</a:t>
              </a:r>
            </a:p>
          </p:txBody>
        </p:sp>
        <p:sp>
          <p:nvSpPr>
            <p:cNvPr id="309" name="Textfeld 308"/>
            <p:cNvSpPr txBox="1"/>
            <p:nvPr/>
          </p:nvSpPr>
          <p:spPr>
            <a:xfrm>
              <a:off x="10283117" y="2806948"/>
              <a:ext cx="1474737" cy="1081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>
                  <a:solidFill>
                    <a:srgbClr val="C00000"/>
                  </a:solidFill>
                  <a:latin typeface="+mn-lt"/>
                </a:rPr>
                <a:t>(4)</a:t>
              </a:r>
              <a:br>
                <a:rPr lang="de-DE" sz="2400" dirty="0">
                  <a:solidFill>
                    <a:srgbClr val="C00000"/>
                  </a:solidFill>
                  <a:latin typeface="+mn-lt"/>
                </a:rPr>
              </a:br>
              <a:r>
                <a:rPr lang="de-DE" sz="2400" dirty="0">
                  <a:solidFill>
                    <a:srgbClr val="C00000"/>
                  </a:solidFill>
                  <a:latin typeface="+mn-lt"/>
                </a:rPr>
                <a:t>High </a:t>
              </a:r>
              <a:r>
                <a:rPr lang="de-DE" sz="2400" dirty="0" err="1">
                  <a:solidFill>
                    <a:srgbClr val="CB2D2D"/>
                  </a:solidFill>
                  <a:latin typeface="+mn-lt"/>
                </a:rPr>
                <a:t>Ozone</a:t>
              </a:r>
              <a:r>
                <a:rPr lang="de-DE" sz="2400" dirty="0">
                  <a:solidFill>
                    <a:srgbClr val="C00000"/>
                  </a:solidFill>
                </a:rPr>
                <a:t/>
              </a:r>
              <a:br>
                <a:rPr lang="de-DE" sz="2400" dirty="0">
                  <a:solidFill>
                    <a:srgbClr val="C00000"/>
                  </a:solidFill>
                </a:rPr>
              </a:br>
              <a:r>
                <a:rPr lang="de-DE" sz="2400" dirty="0">
                  <a:solidFill>
                    <a:srgbClr val="C00000"/>
                  </a:solidFill>
                  <a:latin typeface="+mn-lt"/>
                </a:rPr>
                <a:t>/ </a:t>
              </a:r>
              <a:r>
                <a:rPr lang="de-DE" sz="2400" dirty="0" err="1">
                  <a:solidFill>
                    <a:srgbClr val="C00000"/>
                  </a:solidFill>
                  <a:latin typeface="+mn-lt"/>
                </a:rPr>
                <a:t>wet</a:t>
              </a:r>
              <a:endParaRPr lang="de-DE" sz="2400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310" name="Textfeld 309"/>
            <p:cNvSpPr txBox="1"/>
            <p:nvPr/>
          </p:nvSpPr>
          <p:spPr>
            <a:xfrm>
              <a:off x="10338675" y="3850392"/>
              <a:ext cx="1421013" cy="1081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>
                  <a:solidFill>
                    <a:srgbClr val="002060"/>
                  </a:solidFill>
                  <a:latin typeface="+mn-lt"/>
                </a:rPr>
                <a:t>(1)</a:t>
              </a:r>
              <a:br>
                <a:rPr lang="de-DE" sz="2400" dirty="0">
                  <a:solidFill>
                    <a:srgbClr val="002060"/>
                  </a:solidFill>
                  <a:latin typeface="+mn-lt"/>
                </a:rPr>
              </a:br>
              <a:r>
                <a:rPr lang="de-DE" sz="2400" dirty="0">
                  <a:solidFill>
                    <a:srgbClr val="002060"/>
                  </a:solidFill>
                </a:rPr>
                <a:t>Low </a:t>
              </a:r>
              <a:r>
                <a:rPr lang="de-DE" sz="2400" dirty="0" err="1">
                  <a:solidFill>
                    <a:srgbClr val="002060"/>
                  </a:solidFill>
                  <a:latin typeface="+mn-lt"/>
                </a:rPr>
                <a:t>Ozone</a:t>
              </a:r>
              <a:r>
                <a:rPr lang="de-DE" sz="2400" dirty="0">
                  <a:solidFill>
                    <a:srgbClr val="002060"/>
                  </a:solidFill>
                </a:rPr>
                <a:t/>
              </a:r>
              <a:br>
                <a:rPr lang="de-DE" sz="2400" dirty="0">
                  <a:solidFill>
                    <a:srgbClr val="002060"/>
                  </a:solidFill>
                </a:rPr>
              </a:br>
              <a:r>
                <a:rPr lang="de-DE" sz="2400" dirty="0">
                  <a:solidFill>
                    <a:srgbClr val="002060"/>
                  </a:solidFill>
                  <a:latin typeface="+mn-lt"/>
                </a:rPr>
                <a:t>/ </a:t>
              </a:r>
              <a:r>
                <a:rPr lang="de-DE" sz="2400" dirty="0" err="1">
                  <a:solidFill>
                    <a:srgbClr val="002060"/>
                  </a:solidFill>
                  <a:latin typeface="+mn-lt"/>
                </a:rPr>
                <a:t>wet</a:t>
              </a:r>
              <a:endParaRPr lang="de-DE" sz="2400" dirty="0">
                <a:solidFill>
                  <a:srgbClr val="002060"/>
                </a:solidFill>
                <a:latin typeface="+mn-lt"/>
              </a:endParaRPr>
            </a:p>
          </p:txBody>
        </p:sp>
      </p:grpSp>
      <p:sp>
        <p:nvSpPr>
          <p:cNvPr id="94" name="Textfeld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53F65532-B6DD-4AAA-8E40-018CEF54405D}"/>
              </a:ext>
            </a:extLst>
          </p:cNvPr>
          <p:cNvSpPr txBox="1"/>
          <p:nvPr/>
        </p:nvSpPr>
        <p:spPr>
          <a:xfrm>
            <a:off x="8038627" y="5659080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75B940BC-4A8D-4A8B-B173-CC33B4BAF30F}"/>
              </a:ext>
            </a:extLst>
          </p:cNvPr>
          <p:cNvSpPr txBox="1"/>
          <p:nvPr/>
        </p:nvSpPr>
        <p:spPr>
          <a:xfrm>
            <a:off x="6022754" y="5511934"/>
            <a:ext cx="6912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003E6E"/>
                </a:solidFill>
              </a:rPr>
              <a:t>Despite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the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dominance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of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low</a:t>
            </a:r>
            <a:r>
              <a:rPr lang="de-DE" sz="2000" dirty="0">
                <a:solidFill>
                  <a:srgbClr val="003E6E"/>
                </a:solidFill>
              </a:rPr>
              <a:t> O</a:t>
            </a:r>
            <a:r>
              <a:rPr lang="de-DE" sz="2000" baseline="-25000" dirty="0">
                <a:solidFill>
                  <a:srgbClr val="003E6E"/>
                </a:solidFill>
              </a:rPr>
              <a:t>3</a:t>
            </a:r>
            <a:r>
              <a:rPr lang="de-DE" sz="2000" dirty="0">
                <a:solidFill>
                  <a:srgbClr val="003E6E"/>
                </a:solidFill>
              </a:rPr>
              <a:t> VMR (</a:t>
            </a:r>
            <a:r>
              <a:rPr lang="de-DE" sz="2000" dirty="0" err="1">
                <a:solidFill>
                  <a:srgbClr val="003E6E"/>
                </a:solidFill>
              </a:rPr>
              <a:t>compare</a:t>
            </a:r>
            <a:r>
              <a:rPr lang="de-DE" sz="2000" dirty="0">
                <a:solidFill>
                  <a:srgbClr val="003E6E"/>
                </a:solidFill>
              </a:rPr>
              <a:t/>
            </a:r>
            <a:br>
              <a:rPr lang="de-DE" sz="2000" dirty="0">
                <a:solidFill>
                  <a:srgbClr val="003E6E"/>
                </a:solidFill>
              </a:rPr>
            </a:br>
            <a:r>
              <a:rPr lang="de-DE" sz="2000" dirty="0">
                <a:solidFill>
                  <a:srgbClr val="003E6E"/>
                </a:solidFill>
              </a:rPr>
              <a:t>bimodal </a:t>
            </a:r>
            <a:r>
              <a:rPr lang="de-DE" sz="2000" dirty="0" err="1">
                <a:solidFill>
                  <a:srgbClr val="003E6E"/>
                </a:solidFill>
              </a:rPr>
              <a:t>analysis</a:t>
            </a:r>
            <a:r>
              <a:rPr lang="de-DE" sz="2000" dirty="0">
                <a:solidFill>
                  <a:srgbClr val="003E6E"/>
                </a:solidFill>
              </a:rPr>
              <a:t>     ), </a:t>
            </a:r>
            <a:r>
              <a:rPr lang="de-DE" sz="2000" dirty="0" err="1">
                <a:solidFill>
                  <a:srgbClr val="003E6E"/>
                </a:solidFill>
              </a:rPr>
              <a:t>we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group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data</a:t>
            </a:r>
            <a:r>
              <a:rPr lang="de-DE" sz="2000" dirty="0">
                <a:solidFill>
                  <a:srgbClr val="003E6E"/>
                </a:solidFill>
              </a:rPr>
              <a:t> in </a:t>
            </a:r>
            <a:r>
              <a:rPr lang="de-DE" sz="2000" b="1" dirty="0">
                <a:solidFill>
                  <a:srgbClr val="003E6E"/>
                </a:solidFill>
              </a:rPr>
              <a:t>4 </a:t>
            </a:r>
            <a:r>
              <a:rPr lang="de-DE" sz="2000" b="1" dirty="0" err="1">
                <a:solidFill>
                  <a:srgbClr val="003E6E"/>
                </a:solidFill>
              </a:rPr>
              <a:t>categories</a:t>
            </a:r>
            <a:r>
              <a:rPr lang="de-DE" sz="2000" b="1" dirty="0">
                <a:solidFill>
                  <a:srgbClr val="003E6E"/>
                </a:solidFill>
              </a:rPr>
              <a:t/>
            </a:r>
            <a:br>
              <a:rPr lang="de-DE" sz="2000" b="1" dirty="0">
                <a:solidFill>
                  <a:srgbClr val="003E6E"/>
                </a:solidFill>
              </a:rPr>
            </a:br>
            <a:r>
              <a:rPr lang="de-DE" sz="2000" dirty="0">
                <a:solidFill>
                  <a:srgbClr val="003E6E"/>
                </a:solidFill>
              </a:rPr>
              <a:t>and </a:t>
            </a:r>
            <a:r>
              <a:rPr lang="de-DE" sz="2000" dirty="0" err="1">
                <a:solidFill>
                  <a:srgbClr val="003E6E"/>
                </a:solidFill>
              </a:rPr>
              <a:t>hypothesize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b="1" dirty="0">
                <a:solidFill>
                  <a:srgbClr val="003E6E"/>
                </a:solidFill>
              </a:rPr>
              <a:t>4 different </a:t>
            </a:r>
            <a:r>
              <a:rPr lang="de-DE" sz="2000" b="1" dirty="0" err="1">
                <a:solidFill>
                  <a:srgbClr val="003E6E"/>
                </a:solidFill>
              </a:rPr>
              <a:t>transport</a:t>
            </a:r>
            <a:r>
              <a:rPr lang="de-DE" sz="2000" b="1" dirty="0">
                <a:solidFill>
                  <a:srgbClr val="003E6E"/>
                </a:solidFill>
              </a:rPr>
              <a:t> </a:t>
            </a:r>
            <a:r>
              <a:rPr lang="de-DE" sz="2000" b="1" dirty="0" err="1">
                <a:solidFill>
                  <a:srgbClr val="003E6E"/>
                </a:solidFill>
              </a:rPr>
              <a:t>pathways</a:t>
            </a:r>
            <a:endParaRPr lang="de-DE" sz="2000" b="1" dirty="0">
              <a:solidFill>
                <a:srgbClr val="003E6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003E6E"/>
              </a:solidFill>
            </a:endParaRPr>
          </a:p>
        </p:txBody>
      </p:sp>
      <p:sp>
        <p:nvSpPr>
          <p:cNvPr id="313" name="Interaktive Schaltfläche: Zurück oder Vorherige(r) 312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2" name="Interaktive Schaltfläche: Nächste(r) oder Weiter 311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16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BACC6"/>
                </a:solidFill>
              </a:rPr>
              <a:t>V</a:t>
            </a:r>
            <a:r>
              <a:rPr lang="en-US" noProof="0" dirty="0" smtClean="0"/>
              <a:t> Transport Pathways to the TWP</a:t>
            </a:r>
            <a:endParaRPr lang="en-US" noProof="0" dirty="0"/>
          </a:p>
        </p:txBody>
      </p:sp>
      <p:sp>
        <p:nvSpPr>
          <p:cNvPr id="17" name="Pfeil nach unten 16"/>
          <p:cNvSpPr/>
          <p:nvPr/>
        </p:nvSpPr>
        <p:spPr>
          <a:xfrm rot="16200000">
            <a:off x="7177513" y="1083550"/>
            <a:ext cx="356992" cy="1287049"/>
          </a:xfrm>
          <a:prstGeom prst="downArrow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693696" y="1600116"/>
            <a:ext cx="1653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  <a:t>Walker </a:t>
            </a:r>
            <a:r>
              <a:rPr lang="de-DE" sz="1200" dirty="0" err="1">
                <a:solidFill>
                  <a:prstClr val="black"/>
                </a:solidFill>
                <a:latin typeface="Calibri"/>
                <a:ea typeface="+mn-ea"/>
              </a:rPr>
              <a:t>circulation</a:t>
            </a:r>
            <a:endParaRPr lang="de-DE" sz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2" name="Pfeil nach rechts 21"/>
          <p:cNvSpPr/>
          <p:nvPr/>
        </p:nvSpPr>
        <p:spPr>
          <a:xfrm rot="10800000">
            <a:off x="6703090" y="2071562"/>
            <a:ext cx="511950" cy="121574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393536" y="2014785"/>
            <a:ext cx="1653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  <a:t>Trade </a:t>
            </a:r>
            <a:r>
              <a:rPr lang="de-DE" sz="1200" dirty="0" err="1">
                <a:solidFill>
                  <a:prstClr val="black"/>
                </a:solidFill>
                <a:latin typeface="Calibri"/>
                <a:ea typeface="+mn-ea"/>
              </a:rPr>
              <a:t>winds</a:t>
            </a:r>
            <a:endParaRPr lang="de-DE" sz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5" name="Freihandform 24"/>
          <p:cNvSpPr/>
          <p:nvPr/>
        </p:nvSpPr>
        <p:spPr>
          <a:xfrm rot="21073906">
            <a:off x="6703596" y="2296722"/>
            <a:ext cx="665785" cy="367950"/>
          </a:xfrm>
          <a:custGeom>
            <a:avLst/>
            <a:gdLst>
              <a:gd name="connsiteX0" fmla="*/ 0 w 751561"/>
              <a:gd name="connsiteY0" fmla="*/ 0 h 751562"/>
              <a:gd name="connsiteX1" fmla="*/ 62630 w 751561"/>
              <a:gd name="connsiteY1" fmla="*/ 200417 h 751562"/>
              <a:gd name="connsiteX2" fmla="*/ 250520 w 751561"/>
              <a:gd name="connsiteY2" fmla="*/ 237995 h 751562"/>
              <a:gd name="connsiteX3" fmla="*/ 338203 w 751561"/>
              <a:gd name="connsiteY3" fmla="*/ 438411 h 751562"/>
              <a:gd name="connsiteX4" fmla="*/ 563671 w 751561"/>
              <a:gd name="connsiteY4" fmla="*/ 475990 h 751562"/>
              <a:gd name="connsiteX5" fmla="*/ 638827 w 751561"/>
              <a:gd name="connsiteY5" fmla="*/ 701458 h 751562"/>
              <a:gd name="connsiteX6" fmla="*/ 751561 w 751561"/>
              <a:gd name="connsiteY6" fmla="*/ 751562 h 75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1561" h="751562">
                <a:moveTo>
                  <a:pt x="0" y="0"/>
                </a:moveTo>
                <a:cubicBezTo>
                  <a:pt x="10438" y="80375"/>
                  <a:pt x="20877" y="160751"/>
                  <a:pt x="62630" y="200417"/>
                </a:cubicBezTo>
                <a:cubicBezTo>
                  <a:pt x="104383" y="240083"/>
                  <a:pt x="204591" y="198329"/>
                  <a:pt x="250520" y="237995"/>
                </a:cubicBezTo>
                <a:cubicBezTo>
                  <a:pt x="296449" y="277661"/>
                  <a:pt x="286011" y="398745"/>
                  <a:pt x="338203" y="438411"/>
                </a:cubicBezTo>
                <a:cubicBezTo>
                  <a:pt x="390395" y="478077"/>
                  <a:pt x="513567" y="432149"/>
                  <a:pt x="563671" y="475990"/>
                </a:cubicBezTo>
                <a:cubicBezTo>
                  <a:pt x="613775" y="519831"/>
                  <a:pt x="607512" y="655529"/>
                  <a:pt x="638827" y="701458"/>
                </a:cubicBezTo>
                <a:cubicBezTo>
                  <a:pt x="670142" y="747387"/>
                  <a:pt x="710851" y="749474"/>
                  <a:pt x="751561" y="751562"/>
                </a:cubicBezTo>
              </a:path>
            </a:pathLst>
          </a:custGeom>
          <a:noFill/>
          <a:ln w="25400">
            <a:solidFill>
              <a:schemeClr val="accent1">
                <a:shade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393536" y="2482925"/>
            <a:ext cx="1653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  <a:t>Clear </a:t>
            </a:r>
            <a:r>
              <a:rPr lang="de-DE" sz="1200" dirty="0" err="1">
                <a:solidFill>
                  <a:prstClr val="black"/>
                </a:solidFill>
                <a:latin typeface="Calibri"/>
                <a:ea typeface="+mn-ea"/>
              </a:rPr>
              <a:t>sky</a:t>
            </a:r>
            <a: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  <a:ea typeface="+mn-ea"/>
              </a:rPr>
              <a:t>cooling</a:t>
            </a:r>
            <a:endParaRPr lang="de-DE" sz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9" name="Pfeil nach oben 28"/>
          <p:cNvSpPr/>
          <p:nvPr/>
        </p:nvSpPr>
        <p:spPr>
          <a:xfrm>
            <a:off x="7018506" y="2756985"/>
            <a:ext cx="84551" cy="379250"/>
          </a:xfrm>
          <a:prstGeom prst="upArrow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393536" y="2819653"/>
            <a:ext cx="1653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err="1">
                <a:solidFill>
                  <a:prstClr val="black"/>
                </a:solidFill>
                <a:latin typeface="Calibri"/>
                <a:ea typeface="+mn-ea"/>
              </a:rPr>
              <a:t>Convective</a:t>
            </a:r>
            <a: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  <a:ea typeface="+mn-ea"/>
              </a:rPr>
              <a:t>uplift</a:t>
            </a:r>
            <a:endParaRPr lang="de-DE" sz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42" name="Gerade Verbindung mit Pfeil 41"/>
          <p:cNvCxnSpPr/>
          <p:nvPr/>
        </p:nvCxnSpPr>
        <p:spPr>
          <a:xfrm>
            <a:off x="6783910" y="3377418"/>
            <a:ext cx="431130" cy="7106"/>
          </a:xfrm>
          <a:prstGeom prst="straightConnector1">
            <a:avLst/>
          </a:prstGeom>
          <a:ln w="57150">
            <a:solidFill>
              <a:schemeClr val="accent1">
                <a:alpha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7393536" y="3200869"/>
            <a:ext cx="16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  <a:t>Transport </a:t>
            </a:r>
            <a:r>
              <a:rPr lang="de-DE" sz="1200" dirty="0" err="1">
                <a:solidFill>
                  <a:prstClr val="black"/>
                </a:solidFill>
                <a:latin typeface="Calibri"/>
                <a:ea typeface="+mn-ea"/>
              </a:rPr>
              <a:t>way</a:t>
            </a:r>
            <a: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  <a:t>,</a:t>
            </a:r>
            <a:b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</a:br>
            <a: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  <a:t>color-</a:t>
            </a:r>
            <a:r>
              <a:rPr lang="de-DE" sz="1200" dirty="0" err="1">
                <a:solidFill>
                  <a:prstClr val="black"/>
                </a:solidFill>
                <a:latin typeface="Calibri"/>
                <a:ea typeface="+mn-ea"/>
              </a:rPr>
              <a:t>coded</a:t>
            </a:r>
            <a: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  <a:ea typeface="+mn-ea"/>
              </a:rPr>
              <a:t>for</a:t>
            </a:r>
            <a: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  <a:t/>
            </a:r>
            <a:b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</a:br>
            <a: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  <a:t>O</a:t>
            </a:r>
            <a:r>
              <a:rPr lang="de-DE" sz="1200" baseline="-25000" dirty="0">
                <a:solidFill>
                  <a:prstClr val="black"/>
                </a:solidFill>
                <a:latin typeface="Calibri"/>
                <a:ea typeface="+mn-ea"/>
              </a:rPr>
              <a:t>3</a:t>
            </a:r>
            <a: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  <a:t>/H</a:t>
            </a:r>
            <a:r>
              <a:rPr lang="de-DE" sz="1200" baseline="-25000" dirty="0">
                <a:solidFill>
                  <a:prstClr val="black"/>
                </a:solidFill>
                <a:latin typeface="Calibri"/>
                <a:ea typeface="+mn-ea"/>
              </a:rPr>
              <a:t>2</a:t>
            </a:r>
            <a: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  <a:t>O </a:t>
            </a:r>
            <a:r>
              <a:rPr lang="de-DE" sz="1200" dirty="0" err="1">
                <a:solidFill>
                  <a:prstClr val="black"/>
                </a:solidFill>
                <a:latin typeface="Calibri"/>
                <a:ea typeface="+mn-ea"/>
              </a:rPr>
              <a:t>relation</a:t>
            </a:r>
            <a:r>
              <a:rPr lang="de-DE" sz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5184219" y="4680000"/>
            <a:ext cx="211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C000"/>
                </a:solidFill>
                <a:latin typeface="+mn-lt"/>
              </a:rPr>
              <a:t>(3) High </a:t>
            </a:r>
            <a:r>
              <a:rPr lang="de-DE" b="1" dirty="0" err="1">
                <a:solidFill>
                  <a:srgbClr val="FFC000"/>
                </a:solidFill>
                <a:latin typeface="+mn-lt"/>
              </a:rPr>
              <a:t>Ozone</a:t>
            </a:r>
            <a:r>
              <a:rPr lang="de-DE" b="1" dirty="0">
                <a:solidFill>
                  <a:srgbClr val="FFC000"/>
                </a:solidFill>
                <a:latin typeface="+mn-lt"/>
              </a:rPr>
              <a:t> / dry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1522956" y="5040000"/>
            <a:ext cx="203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F0"/>
                </a:solidFill>
                <a:latin typeface="+mn-lt"/>
              </a:rPr>
              <a:t>(2) Low </a:t>
            </a:r>
            <a:r>
              <a:rPr lang="de-DE" dirty="0" err="1">
                <a:solidFill>
                  <a:srgbClr val="00B0F0"/>
                </a:solidFill>
                <a:latin typeface="+mn-lt"/>
              </a:rPr>
              <a:t>Ozone</a:t>
            </a:r>
            <a:r>
              <a:rPr lang="de-DE" dirty="0">
                <a:solidFill>
                  <a:srgbClr val="00B0F0"/>
                </a:solidFill>
                <a:latin typeface="+mn-lt"/>
              </a:rPr>
              <a:t> / dry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5184219" y="5040000"/>
            <a:ext cx="212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  <a:latin typeface="+mn-lt"/>
              </a:rPr>
              <a:t>(4) High </a:t>
            </a:r>
            <a:r>
              <a:rPr lang="de-DE" dirty="0" err="1">
                <a:solidFill>
                  <a:srgbClr val="C00000"/>
                </a:solidFill>
                <a:latin typeface="+mn-lt"/>
              </a:rPr>
              <a:t>Ozone</a:t>
            </a:r>
            <a:r>
              <a:rPr lang="de-DE" dirty="0">
                <a:solidFill>
                  <a:srgbClr val="C00000"/>
                </a:solidFill>
                <a:latin typeface="+mn-lt"/>
              </a:rPr>
              <a:t> / </a:t>
            </a:r>
            <a:r>
              <a:rPr lang="de-DE" dirty="0" err="1">
                <a:solidFill>
                  <a:srgbClr val="C00000"/>
                </a:solidFill>
                <a:latin typeface="+mn-lt"/>
              </a:rPr>
              <a:t>wet</a:t>
            </a:r>
            <a:endParaRPr lang="de-DE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1516336" y="4680000"/>
            <a:ext cx="214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de-DE" b="1" dirty="0">
                <a:solidFill>
                  <a:srgbClr val="889EB9"/>
                </a:solidFill>
                <a:latin typeface="+mn-lt"/>
              </a:rPr>
              <a:t>Low </a:t>
            </a:r>
            <a:r>
              <a:rPr lang="de-DE" b="1" dirty="0" err="1">
                <a:solidFill>
                  <a:srgbClr val="889EB9"/>
                </a:solidFill>
                <a:latin typeface="+mn-lt"/>
              </a:rPr>
              <a:t>Ozone</a:t>
            </a:r>
            <a:r>
              <a:rPr lang="de-DE" b="1" dirty="0">
                <a:solidFill>
                  <a:srgbClr val="889EB9"/>
                </a:solidFill>
                <a:latin typeface="+mn-lt"/>
              </a:rPr>
              <a:t> / </a:t>
            </a:r>
            <a:r>
              <a:rPr lang="de-DE" b="1" dirty="0" err="1">
                <a:solidFill>
                  <a:srgbClr val="889EB9"/>
                </a:solidFill>
                <a:latin typeface="+mn-lt"/>
              </a:rPr>
              <a:t>wet</a:t>
            </a:r>
            <a:endParaRPr lang="de-DE" b="1" dirty="0">
              <a:solidFill>
                <a:srgbClr val="889EB9"/>
              </a:solidFill>
              <a:latin typeface="+mn-lt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258144" y="4644000"/>
            <a:ext cx="138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003E6E"/>
                </a:solidFill>
                <a:latin typeface="+mn-lt"/>
              </a:rPr>
              <a:t>Dominating</a:t>
            </a:r>
            <a:r>
              <a:rPr lang="de-DE" b="1" dirty="0">
                <a:solidFill>
                  <a:srgbClr val="003E6E"/>
                </a:solidFill>
                <a:latin typeface="+mn-lt"/>
              </a:rPr>
              <a:t> in </a:t>
            </a:r>
            <a:r>
              <a:rPr lang="de-DE" b="1" dirty="0">
                <a:solidFill>
                  <a:srgbClr val="00B0F0"/>
                </a:solidFill>
                <a:latin typeface="+mn-lt"/>
              </a:rPr>
              <a:t>Aug-Nov</a:t>
            </a:r>
            <a:r>
              <a:rPr lang="de-DE" b="1" dirty="0">
                <a:solidFill>
                  <a:srgbClr val="003E6E"/>
                </a:solidFill>
                <a:latin typeface="+mn-lt"/>
              </a:rPr>
              <a:t>: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3878740" y="4644000"/>
            <a:ext cx="137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003E6E"/>
                </a:solidFill>
                <a:latin typeface="+mn-lt"/>
              </a:rPr>
              <a:t>Occurance</a:t>
            </a:r>
            <a:r>
              <a:rPr lang="de-DE" b="1" dirty="0">
                <a:solidFill>
                  <a:srgbClr val="003E6E"/>
                </a:solidFill>
                <a:latin typeface="+mn-lt"/>
              </a:rPr>
              <a:t> in </a:t>
            </a:r>
            <a:r>
              <a:rPr lang="de-DE" b="1" dirty="0">
                <a:solidFill>
                  <a:srgbClr val="FFC000"/>
                </a:solidFill>
                <a:latin typeface="+mn-lt"/>
              </a:rPr>
              <a:t>Feb-Jun</a:t>
            </a:r>
            <a:r>
              <a:rPr lang="de-DE" b="1" dirty="0">
                <a:solidFill>
                  <a:srgbClr val="003E6E"/>
                </a:solidFill>
                <a:latin typeface="+mn-lt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88C4028-E738-4DEA-9A16-08BECA4746E6}"/>
              </a:ext>
            </a:extLst>
          </p:cNvPr>
          <p:cNvGrpSpPr/>
          <p:nvPr/>
        </p:nvGrpSpPr>
        <p:grpSpPr>
          <a:xfrm>
            <a:off x="529928" y="770945"/>
            <a:ext cx="5926113" cy="3762681"/>
            <a:chOff x="555343" y="987449"/>
            <a:chExt cx="5926113" cy="3762681"/>
          </a:xfrm>
        </p:grpSpPr>
        <p:cxnSp>
          <p:nvCxnSpPr>
            <p:cNvPr id="5" name="Gerader Verbinder 4"/>
            <p:cNvCxnSpPr/>
            <p:nvPr/>
          </p:nvCxnSpPr>
          <p:spPr>
            <a:xfrm>
              <a:off x="1438427" y="4136642"/>
              <a:ext cx="4049039" cy="723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reihandform 5"/>
            <p:cNvSpPr/>
            <p:nvPr/>
          </p:nvSpPr>
          <p:spPr>
            <a:xfrm>
              <a:off x="5487466" y="3889667"/>
              <a:ext cx="993990" cy="271173"/>
            </a:xfrm>
            <a:custGeom>
              <a:avLst/>
              <a:gdLst>
                <a:gd name="connsiteX0" fmla="*/ 10087 w 1325320"/>
                <a:gd name="connsiteY0" fmla="*/ 361564 h 361564"/>
                <a:gd name="connsiteX1" fmla="*/ 35140 w 1325320"/>
                <a:gd name="connsiteY1" fmla="*/ 273882 h 361564"/>
                <a:gd name="connsiteX2" fmla="*/ 298186 w 1325320"/>
                <a:gd name="connsiteY2" fmla="*/ 23361 h 361564"/>
                <a:gd name="connsiteX3" fmla="*/ 1325320 w 1325320"/>
                <a:gd name="connsiteY3" fmla="*/ 10835 h 361564"/>
                <a:gd name="connsiteX4" fmla="*/ 1325320 w 1325320"/>
                <a:gd name="connsiteY4" fmla="*/ 10835 h 361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5320" h="361564">
                  <a:moveTo>
                    <a:pt x="10087" y="361564"/>
                  </a:moveTo>
                  <a:cubicBezTo>
                    <a:pt x="-1395" y="345906"/>
                    <a:pt x="-12876" y="330249"/>
                    <a:pt x="35140" y="273882"/>
                  </a:cubicBezTo>
                  <a:cubicBezTo>
                    <a:pt x="83156" y="217515"/>
                    <a:pt x="83156" y="67202"/>
                    <a:pt x="298186" y="23361"/>
                  </a:cubicBezTo>
                  <a:cubicBezTo>
                    <a:pt x="513216" y="-20480"/>
                    <a:pt x="1325320" y="10835"/>
                    <a:pt x="1325320" y="10835"/>
                  </a:cubicBezTo>
                  <a:lnTo>
                    <a:pt x="1325320" y="10835"/>
                  </a:lnTo>
                </a:path>
              </a:pathLst>
            </a:custGeom>
            <a:noFill/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7" name="Freihandform 6"/>
            <p:cNvSpPr/>
            <p:nvPr/>
          </p:nvSpPr>
          <p:spPr>
            <a:xfrm>
              <a:off x="1222354" y="4033457"/>
              <a:ext cx="216074" cy="110417"/>
            </a:xfrm>
            <a:custGeom>
              <a:avLst/>
              <a:gdLst>
                <a:gd name="connsiteX0" fmla="*/ 0 w 288098"/>
                <a:gd name="connsiteY0" fmla="*/ 147222 h 147222"/>
                <a:gd name="connsiteX1" fmla="*/ 62630 w 288098"/>
                <a:gd name="connsiteY1" fmla="*/ 21961 h 147222"/>
                <a:gd name="connsiteX2" fmla="*/ 212942 w 288098"/>
                <a:gd name="connsiteY2" fmla="*/ 9435 h 147222"/>
                <a:gd name="connsiteX3" fmla="*/ 288098 w 288098"/>
                <a:gd name="connsiteY3" fmla="*/ 122170 h 147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98" h="147222">
                  <a:moveTo>
                    <a:pt x="0" y="147222"/>
                  </a:moveTo>
                  <a:cubicBezTo>
                    <a:pt x="13570" y="96073"/>
                    <a:pt x="27140" y="44925"/>
                    <a:pt x="62630" y="21961"/>
                  </a:cubicBezTo>
                  <a:cubicBezTo>
                    <a:pt x="98120" y="-1003"/>
                    <a:pt x="175364" y="-7266"/>
                    <a:pt x="212942" y="9435"/>
                  </a:cubicBezTo>
                  <a:cubicBezTo>
                    <a:pt x="250520" y="26136"/>
                    <a:pt x="269309" y="74153"/>
                    <a:pt x="288098" y="122170"/>
                  </a:cubicBezTo>
                </a:path>
              </a:pathLst>
            </a:custGeom>
            <a:noFill/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cxnSp>
          <p:nvCxnSpPr>
            <p:cNvPr id="8" name="Gerader Verbinder 7"/>
            <p:cNvCxnSpPr/>
            <p:nvPr/>
          </p:nvCxnSpPr>
          <p:spPr>
            <a:xfrm>
              <a:off x="2725477" y="4033458"/>
              <a:ext cx="0" cy="123638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>
            <a:xfrm>
              <a:off x="3112218" y="4029631"/>
              <a:ext cx="0" cy="123638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555343" y="4242299"/>
              <a:ext cx="90732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350" b="1" dirty="0">
                  <a:solidFill>
                    <a:srgbClr val="ED7D31">
                      <a:lumMod val="50000"/>
                    </a:srgbClr>
                  </a:solidFill>
                  <a:latin typeface="Calibri"/>
                  <a:ea typeface="+mn-ea"/>
                </a:rPr>
                <a:t>South East </a:t>
              </a:r>
              <a:r>
                <a:rPr lang="de-DE" sz="1350" b="1" dirty="0" err="1">
                  <a:solidFill>
                    <a:srgbClr val="ED7D31">
                      <a:lumMod val="50000"/>
                    </a:srgbClr>
                  </a:solidFill>
                  <a:latin typeface="Calibri"/>
                  <a:ea typeface="+mn-ea"/>
                </a:rPr>
                <a:t>Asia</a:t>
              </a:r>
              <a:endParaRPr lang="de-DE" sz="1350" b="1" dirty="0">
                <a:solidFill>
                  <a:srgbClr val="ED7D31">
                    <a:lumMod val="50000"/>
                  </a:srgbClr>
                </a:solidFill>
                <a:latin typeface="Calibri"/>
                <a:ea typeface="+mn-ea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487466" y="4187638"/>
              <a:ext cx="90732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350" b="1" dirty="0" err="1">
                  <a:solidFill>
                    <a:srgbClr val="ED7D31">
                      <a:lumMod val="50000"/>
                    </a:srgbClr>
                  </a:solidFill>
                  <a:latin typeface="Calibri"/>
                  <a:ea typeface="+mn-ea"/>
                </a:rPr>
                <a:t>America</a:t>
              </a:r>
              <a:endParaRPr lang="de-DE" sz="1350" b="1" dirty="0">
                <a:solidFill>
                  <a:srgbClr val="ED7D31">
                    <a:lumMod val="50000"/>
                  </a:srgbClr>
                </a:solidFill>
                <a:latin typeface="Calibri"/>
                <a:ea typeface="+mn-ea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2204895" y="4191208"/>
              <a:ext cx="907323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350" b="1" dirty="0">
                  <a:solidFill>
                    <a:srgbClr val="ED7D31">
                      <a:lumMod val="50000"/>
                    </a:srgbClr>
                  </a:solidFill>
                  <a:latin typeface="Calibri"/>
                  <a:ea typeface="+mn-ea"/>
                </a:rPr>
                <a:t>PALAU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900" b="1" dirty="0">
                  <a:solidFill>
                    <a:srgbClr val="ED7D31">
                      <a:lumMod val="50000"/>
                    </a:srgbClr>
                  </a:solidFill>
                  <a:latin typeface="Calibri"/>
                  <a:ea typeface="+mn-ea"/>
                </a:rPr>
                <a:t>(134°E)</a:t>
              </a:r>
            </a:p>
          </p:txBody>
        </p:sp>
        <p:sp>
          <p:nvSpPr>
            <p:cNvPr id="13" name="Pfeil nach unten 12"/>
            <p:cNvSpPr/>
            <p:nvPr/>
          </p:nvSpPr>
          <p:spPr>
            <a:xfrm rot="16200000">
              <a:off x="2026399" y="1319790"/>
              <a:ext cx="356992" cy="1287049"/>
            </a:xfrm>
            <a:prstGeom prst="downArrow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4" name="Pfeil nach unten 13"/>
            <p:cNvSpPr/>
            <p:nvPr/>
          </p:nvSpPr>
          <p:spPr>
            <a:xfrm>
              <a:off x="4951062" y="2367278"/>
              <a:ext cx="356992" cy="1287049"/>
            </a:xfrm>
            <a:prstGeom prst="downArrow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5" name="Pfeil nach unten 14"/>
            <p:cNvSpPr/>
            <p:nvPr/>
          </p:nvSpPr>
          <p:spPr>
            <a:xfrm rot="16200000">
              <a:off x="3796401" y="1329184"/>
              <a:ext cx="356992" cy="1287049"/>
            </a:xfrm>
            <a:prstGeom prst="downArrow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6" name="Pfeil nach unten 15"/>
            <p:cNvSpPr/>
            <p:nvPr/>
          </p:nvSpPr>
          <p:spPr>
            <a:xfrm rot="10800000">
              <a:off x="1081436" y="2387099"/>
              <a:ext cx="356992" cy="1287049"/>
            </a:xfrm>
            <a:prstGeom prst="downArrow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9" name="Pfeil nach rechts 18"/>
            <p:cNvSpPr/>
            <p:nvPr/>
          </p:nvSpPr>
          <p:spPr>
            <a:xfrm rot="10800000">
              <a:off x="4796104" y="3875456"/>
              <a:ext cx="511950" cy="121574"/>
            </a:xfrm>
            <a:prstGeom prst="rightArrow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0" name="Pfeil nach rechts 19"/>
            <p:cNvSpPr/>
            <p:nvPr/>
          </p:nvSpPr>
          <p:spPr>
            <a:xfrm rot="10800000">
              <a:off x="1680413" y="3880907"/>
              <a:ext cx="511950" cy="121574"/>
            </a:xfrm>
            <a:prstGeom prst="rightArrow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1" name="Pfeil nach rechts 20"/>
            <p:cNvSpPr/>
            <p:nvPr/>
          </p:nvSpPr>
          <p:spPr>
            <a:xfrm rot="10800000">
              <a:off x="3408184" y="3878419"/>
              <a:ext cx="511950" cy="121574"/>
            </a:xfrm>
            <a:prstGeom prst="rightArrow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4" name="Freihandform 23"/>
            <p:cNvSpPr/>
            <p:nvPr/>
          </p:nvSpPr>
          <p:spPr>
            <a:xfrm rot="21073906">
              <a:off x="1372198" y="1973983"/>
              <a:ext cx="573831" cy="520190"/>
            </a:xfrm>
            <a:custGeom>
              <a:avLst/>
              <a:gdLst>
                <a:gd name="connsiteX0" fmla="*/ 0 w 751561"/>
                <a:gd name="connsiteY0" fmla="*/ 0 h 751562"/>
                <a:gd name="connsiteX1" fmla="*/ 62630 w 751561"/>
                <a:gd name="connsiteY1" fmla="*/ 200417 h 751562"/>
                <a:gd name="connsiteX2" fmla="*/ 250520 w 751561"/>
                <a:gd name="connsiteY2" fmla="*/ 237995 h 751562"/>
                <a:gd name="connsiteX3" fmla="*/ 338203 w 751561"/>
                <a:gd name="connsiteY3" fmla="*/ 438411 h 751562"/>
                <a:gd name="connsiteX4" fmla="*/ 563671 w 751561"/>
                <a:gd name="connsiteY4" fmla="*/ 475990 h 751562"/>
                <a:gd name="connsiteX5" fmla="*/ 638827 w 751561"/>
                <a:gd name="connsiteY5" fmla="*/ 701458 h 751562"/>
                <a:gd name="connsiteX6" fmla="*/ 751561 w 751561"/>
                <a:gd name="connsiteY6" fmla="*/ 751562 h 75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561" h="751562">
                  <a:moveTo>
                    <a:pt x="0" y="0"/>
                  </a:moveTo>
                  <a:cubicBezTo>
                    <a:pt x="10438" y="80375"/>
                    <a:pt x="20877" y="160751"/>
                    <a:pt x="62630" y="200417"/>
                  </a:cubicBezTo>
                  <a:cubicBezTo>
                    <a:pt x="104383" y="240083"/>
                    <a:pt x="204591" y="198329"/>
                    <a:pt x="250520" y="237995"/>
                  </a:cubicBezTo>
                  <a:cubicBezTo>
                    <a:pt x="296449" y="277661"/>
                    <a:pt x="286011" y="398745"/>
                    <a:pt x="338203" y="438411"/>
                  </a:cubicBezTo>
                  <a:cubicBezTo>
                    <a:pt x="390395" y="478077"/>
                    <a:pt x="513567" y="432149"/>
                    <a:pt x="563671" y="475990"/>
                  </a:cubicBezTo>
                  <a:cubicBezTo>
                    <a:pt x="613775" y="519831"/>
                    <a:pt x="607512" y="655529"/>
                    <a:pt x="638827" y="701458"/>
                  </a:cubicBezTo>
                  <a:cubicBezTo>
                    <a:pt x="670142" y="747387"/>
                    <a:pt x="710851" y="749474"/>
                    <a:pt x="751561" y="751562"/>
                  </a:cubicBezTo>
                </a:path>
              </a:pathLst>
            </a:custGeom>
            <a:noFill/>
            <a:ln w="25400">
              <a:solidFill>
                <a:schemeClr val="accent1">
                  <a:shade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7" name="Pfeil nach oben 26"/>
            <p:cNvSpPr/>
            <p:nvPr/>
          </p:nvSpPr>
          <p:spPr>
            <a:xfrm>
              <a:off x="2228206" y="2632048"/>
              <a:ext cx="84551" cy="1333403"/>
            </a:xfrm>
            <a:prstGeom prst="upArrow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28" name="Pfeil nach oben 27"/>
            <p:cNvSpPr/>
            <p:nvPr/>
          </p:nvSpPr>
          <p:spPr>
            <a:xfrm>
              <a:off x="2724655" y="2631152"/>
              <a:ext cx="84551" cy="1333403"/>
            </a:xfrm>
            <a:prstGeom prst="upArrow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31" name="Freihandform 30"/>
            <p:cNvSpPr/>
            <p:nvPr/>
          </p:nvSpPr>
          <p:spPr>
            <a:xfrm>
              <a:off x="2866429" y="2784614"/>
              <a:ext cx="517301" cy="1220036"/>
            </a:xfrm>
            <a:custGeom>
              <a:avLst/>
              <a:gdLst>
                <a:gd name="connsiteX0" fmla="*/ 0 w 288099"/>
                <a:gd name="connsiteY0" fmla="*/ 1626715 h 1626715"/>
                <a:gd name="connsiteX1" fmla="*/ 12526 w 288099"/>
                <a:gd name="connsiteY1" fmla="*/ 1100622 h 1626715"/>
                <a:gd name="connsiteX2" fmla="*/ 37578 w 288099"/>
                <a:gd name="connsiteY2" fmla="*/ 10858 h 1626715"/>
                <a:gd name="connsiteX3" fmla="*/ 288099 w 288099"/>
                <a:gd name="connsiteY3" fmla="*/ 511899 h 1626715"/>
                <a:gd name="connsiteX4" fmla="*/ 288099 w 288099"/>
                <a:gd name="connsiteY4" fmla="*/ 511899 h 1626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099" h="1626715">
                  <a:moveTo>
                    <a:pt x="0" y="1626715"/>
                  </a:moveTo>
                  <a:cubicBezTo>
                    <a:pt x="3131" y="1498323"/>
                    <a:pt x="6263" y="1369931"/>
                    <a:pt x="12526" y="1100622"/>
                  </a:cubicBezTo>
                  <a:cubicBezTo>
                    <a:pt x="18789" y="831313"/>
                    <a:pt x="-8351" y="108978"/>
                    <a:pt x="37578" y="10858"/>
                  </a:cubicBezTo>
                  <a:cubicBezTo>
                    <a:pt x="83507" y="-87263"/>
                    <a:pt x="288099" y="511899"/>
                    <a:pt x="288099" y="511899"/>
                  </a:cubicBezTo>
                  <a:lnTo>
                    <a:pt x="288099" y="511899"/>
                  </a:lnTo>
                </a:path>
              </a:pathLst>
            </a:custGeom>
            <a:noFill/>
            <a:ln w="66675">
              <a:solidFill>
                <a:srgbClr val="00B0F0">
                  <a:alpha val="60000"/>
                </a:srgbClr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32" name="Freihandform 31"/>
            <p:cNvSpPr/>
            <p:nvPr/>
          </p:nvSpPr>
          <p:spPr>
            <a:xfrm>
              <a:off x="1278721" y="2183799"/>
              <a:ext cx="1418573" cy="1706423"/>
            </a:xfrm>
            <a:custGeom>
              <a:avLst/>
              <a:gdLst>
                <a:gd name="connsiteX0" fmla="*/ 0 w 1891430"/>
                <a:gd name="connsiteY0" fmla="*/ 2275231 h 2275231"/>
                <a:gd name="connsiteX1" fmla="*/ 12526 w 1891430"/>
                <a:gd name="connsiteY1" fmla="*/ 220962 h 2275231"/>
                <a:gd name="connsiteX2" fmla="*/ 12526 w 1891430"/>
                <a:gd name="connsiteY2" fmla="*/ 220962 h 2275231"/>
                <a:gd name="connsiteX3" fmla="*/ 12526 w 1891430"/>
                <a:gd name="connsiteY3" fmla="*/ 33072 h 2275231"/>
                <a:gd name="connsiteX4" fmla="*/ 162838 w 1891430"/>
                <a:gd name="connsiteY4" fmla="*/ 20546 h 2275231"/>
                <a:gd name="connsiteX5" fmla="*/ 588723 w 1891430"/>
                <a:gd name="connsiteY5" fmla="*/ 246015 h 2275231"/>
                <a:gd name="connsiteX6" fmla="*/ 1891430 w 1891430"/>
                <a:gd name="connsiteY6" fmla="*/ 1097784 h 22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1430" h="2275231">
                  <a:moveTo>
                    <a:pt x="0" y="2275231"/>
                  </a:moveTo>
                  <a:lnTo>
                    <a:pt x="12526" y="220962"/>
                  </a:lnTo>
                  <a:lnTo>
                    <a:pt x="12526" y="220962"/>
                  </a:lnTo>
                  <a:cubicBezTo>
                    <a:pt x="12526" y="189647"/>
                    <a:pt x="-12526" y="66475"/>
                    <a:pt x="12526" y="33072"/>
                  </a:cubicBezTo>
                  <a:cubicBezTo>
                    <a:pt x="37578" y="-331"/>
                    <a:pt x="66805" y="-14944"/>
                    <a:pt x="162838" y="20546"/>
                  </a:cubicBezTo>
                  <a:cubicBezTo>
                    <a:pt x="258871" y="56036"/>
                    <a:pt x="300624" y="66475"/>
                    <a:pt x="588723" y="246015"/>
                  </a:cubicBezTo>
                  <a:cubicBezTo>
                    <a:pt x="876822" y="425555"/>
                    <a:pt x="1384126" y="761669"/>
                    <a:pt x="1891430" y="1097784"/>
                  </a:cubicBezTo>
                </a:path>
              </a:pathLst>
            </a:custGeom>
            <a:noFill/>
            <a:ln w="60325">
              <a:solidFill>
                <a:srgbClr val="FFC000">
                  <a:alpha val="60000"/>
                </a:srgbClr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33" name="Freihandform 32"/>
            <p:cNvSpPr/>
            <p:nvPr/>
          </p:nvSpPr>
          <p:spPr>
            <a:xfrm>
              <a:off x="1050973" y="2127611"/>
              <a:ext cx="829636" cy="1841828"/>
            </a:xfrm>
            <a:custGeom>
              <a:avLst/>
              <a:gdLst>
                <a:gd name="connsiteX0" fmla="*/ 0 w 2242159"/>
                <a:gd name="connsiteY0" fmla="*/ 2455771 h 2455771"/>
                <a:gd name="connsiteX1" fmla="*/ 25052 w 2242159"/>
                <a:gd name="connsiteY1" fmla="*/ 439081 h 2455771"/>
                <a:gd name="connsiteX2" fmla="*/ 37578 w 2242159"/>
                <a:gd name="connsiteY2" fmla="*/ 263716 h 2455771"/>
                <a:gd name="connsiteX3" fmla="*/ 50104 w 2242159"/>
                <a:gd name="connsiteY3" fmla="*/ 125930 h 2455771"/>
                <a:gd name="connsiteX4" fmla="*/ 87682 w 2242159"/>
                <a:gd name="connsiteY4" fmla="*/ 38248 h 2455771"/>
                <a:gd name="connsiteX5" fmla="*/ 212943 w 2242159"/>
                <a:gd name="connsiteY5" fmla="*/ 670 h 2455771"/>
                <a:gd name="connsiteX6" fmla="*/ 613776 w 2242159"/>
                <a:gd name="connsiteY6" fmla="*/ 13196 h 2455771"/>
                <a:gd name="connsiteX7" fmla="*/ 2242159 w 2242159"/>
                <a:gd name="connsiteY7" fmla="*/ 50774 h 2455771"/>
                <a:gd name="connsiteX8" fmla="*/ 2242159 w 2242159"/>
                <a:gd name="connsiteY8" fmla="*/ 50774 h 245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2159" h="2455771">
                  <a:moveTo>
                    <a:pt x="0" y="2455771"/>
                  </a:moveTo>
                  <a:cubicBezTo>
                    <a:pt x="9394" y="1630097"/>
                    <a:pt x="18789" y="804423"/>
                    <a:pt x="25052" y="439081"/>
                  </a:cubicBezTo>
                  <a:cubicBezTo>
                    <a:pt x="31315" y="73739"/>
                    <a:pt x="33403" y="315908"/>
                    <a:pt x="37578" y="263716"/>
                  </a:cubicBezTo>
                  <a:cubicBezTo>
                    <a:pt x="41753" y="211524"/>
                    <a:pt x="41753" y="163508"/>
                    <a:pt x="50104" y="125930"/>
                  </a:cubicBezTo>
                  <a:cubicBezTo>
                    <a:pt x="58455" y="88352"/>
                    <a:pt x="60542" y="59125"/>
                    <a:pt x="87682" y="38248"/>
                  </a:cubicBezTo>
                  <a:cubicBezTo>
                    <a:pt x="114822" y="17371"/>
                    <a:pt x="125261" y="4845"/>
                    <a:pt x="212943" y="670"/>
                  </a:cubicBezTo>
                  <a:cubicBezTo>
                    <a:pt x="300625" y="-3505"/>
                    <a:pt x="613776" y="13196"/>
                    <a:pt x="613776" y="13196"/>
                  </a:cubicBezTo>
                  <a:lnTo>
                    <a:pt x="2242159" y="50774"/>
                  </a:lnTo>
                  <a:lnTo>
                    <a:pt x="2242159" y="50774"/>
                  </a:lnTo>
                </a:path>
              </a:pathLst>
            </a:custGeom>
            <a:noFill/>
            <a:ln w="60325">
              <a:solidFill>
                <a:srgbClr val="C00000">
                  <a:alpha val="60000"/>
                </a:srgbClr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34" name="Freihandform 33"/>
            <p:cNvSpPr/>
            <p:nvPr/>
          </p:nvSpPr>
          <p:spPr>
            <a:xfrm>
              <a:off x="2387256" y="2895975"/>
              <a:ext cx="2332234" cy="1128089"/>
            </a:xfrm>
            <a:custGeom>
              <a:avLst/>
              <a:gdLst>
                <a:gd name="connsiteX0" fmla="*/ 4242235 w 4242235"/>
                <a:gd name="connsiteY0" fmla="*/ 1503123 h 1504119"/>
                <a:gd name="connsiteX1" fmla="*/ 747473 w 4242235"/>
                <a:gd name="connsiteY1" fmla="*/ 1503123 h 1504119"/>
                <a:gd name="connsiteX2" fmla="*/ 96120 w 4242235"/>
                <a:gd name="connsiteY2" fmla="*/ 1465545 h 1504119"/>
                <a:gd name="connsiteX3" fmla="*/ 8437 w 4242235"/>
                <a:gd name="connsiteY3" fmla="*/ 1152395 h 1504119"/>
                <a:gd name="connsiteX4" fmla="*/ 8437 w 4242235"/>
                <a:gd name="connsiteY4" fmla="*/ 0 h 150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2235" h="1504119">
                  <a:moveTo>
                    <a:pt x="4242235" y="1503123"/>
                  </a:moveTo>
                  <a:lnTo>
                    <a:pt x="747473" y="1503123"/>
                  </a:lnTo>
                  <a:cubicBezTo>
                    <a:pt x="56454" y="1496860"/>
                    <a:pt x="219293" y="1524000"/>
                    <a:pt x="96120" y="1465545"/>
                  </a:cubicBezTo>
                  <a:cubicBezTo>
                    <a:pt x="-27053" y="1407090"/>
                    <a:pt x="23051" y="1396652"/>
                    <a:pt x="8437" y="1152395"/>
                  </a:cubicBezTo>
                  <a:cubicBezTo>
                    <a:pt x="-6177" y="908137"/>
                    <a:pt x="1130" y="454068"/>
                    <a:pt x="8437" y="0"/>
                  </a:cubicBezTo>
                </a:path>
              </a:pathLst>
            </a:custGeom>
            <a:noFill/>
            <a:ln w="63500">
              <a:solidFill>
                <a:schemeClr val="accent1">
                  <a:shade val="50000"/>
                  <a:alpha val="60000"/>
                </a:schemeClr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35" name="Freihandform 34"/>
            <p:cNvSpPr/>
            <p:nvPr/>
          </p:nvSpPr>
          <p:spPr>
            <a:xfrm rot="21073906">
              <a:off x="3674945" y="2030720"/>
              <a:ext cx="573831" cy="520190"/>
            </a:xfrm>
            <a:custGeom>
              <a:avLst/>
              <a:gdLst>
                <a:gd name="connsiteX0" fmla="*/ 0 w 751561"/>
                <a:gd name="connsiteY0" fmla="*/ 0 h 751562"/>
                <a:gd name="connsiteX1" fmla="*/ 62630 w 751561"/>
                <a:gd name="connsiteY1" fmla="*/ 200417 h 751562"/>
                <a:gd name="connsiteX2" fmla="*/ 250520 w 751561"/>
                <a:gd name="connsiteY2" fmla="*/ 237995 h 751562"/>
                <a:gd name="connsiteX3" fmla="*/ 338203 w 751561"/>
                <a:gd name="connsiteY3" fmla="*/ 438411 h 751562"/>
                <a:gd name="connsiteX4" fmla="*/ 563671 w 751561"/>
                <a:gd name="connsiteY4" fmla="*/ 475990 h 751562"/>
                <a:gd name="connsiteX5" fmla="*/ 638827 w 751561"/>
                <a:gd name="connsiteY5" fmla="*/ 701458 h 751562"/>
                <a:gd name="connsiteX6" fmla="*/ 751561 w 751561"/>
                <a:gd name="connsiteY6" fmla="*/ 751562 h 75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561" h="751562">
                  <a:moveTo>
                    <a:pt x="0" y="0"/>
                  </a:moveTo>
                  <a:cubicBezTo>
                    <a:pt x="10438" y="80375"/>
                    <a:pt x="20877" y="160751"/>
                    <a:pt x="62630" y="200417"/>
                  </a:cubicBezTo>
                  <a:cubicBezTo>
                    <a:pt x="104383" y="240083"/>
                    <a:pt x="204591" y="198329"/>
                    <a:pt x="250520" y="237995"/>
                  </a:cubicBezTo>
                  <a:cubicBezTo>
                    <a:pt x="296449" y="277661"/>
                    <a:pt x="286011" y="398745"/>
                    <a:pt x="338203" y="438411"/>
                  </a:cubicBezTo>
                  <a:cubicBezTo>
                    <a:pt x="390395" y="478077"/>
                    <a:pt x="513567" y="432149"/>
                    <a:pt x="563671" y="475990"/>
                  </a:cubicBezTo>
                  <a:cubicBezTo>
                    <a:pt x="613775" y="519831"/>
                    <a:pt x="607512" y="655529"/>
                    <a:pt x="638827" y="701458"/>
                  </a:cubicBezTo>
                  <a:cubicBezTo>
                    <a:pt x="670142" y="747387"/>
                    <a:pt x="710851" y="749474"/>
                    <a:pt x="751561" y="751562"/>
                  </a:cubicBezTo>
                </a:path>
              </a:pathLst>
            </a:custGeom>
            <a:noFill/>
            <a:ln w="25400">
              <a:solidFill>
                <a:schemeClr val="accent1">
                  <a:shade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36" name="Freihandform 35"/>
            <p:cNvSpPr/>
            <p:nvPr/>
          </p:nvSpPr>
          <p:spPr>
            <a:xfrm rot="21073906">
              <a:off x="2884714" y="2363683"/>
              <a:ext cx="573831" cy="520190"/>
            </a:xfrm>
            <a:custGeom>
              <a:avLst/>
              <a:gdLst>
                <a:gd name="connsiteX0" fmla="*/ 0 w 751561"/>
                <a:gd name="connsiteY0" fmla="*/ 0 h 751562"/>
                <a:gd name="connsiteX1" fmla="*/ 62630 w 751561"/>
                <a:gd name="connsiteY1" fmla="*/ 200417 h 751562"/>
                <a:gd name="connsiteX2" fmla="*/ 250520 w 751561"/>
                <a:gd name="connsiteY2" fmla="*/ 237995 h 751562"/>
                <a:gd name="connsiteX3" fmla="*/ 338203 w 751561"/>
                <a:gd name="connsiteY3" fmla="*/ 438411 h 751562"/>
                <a:gd name="connsiteX4" fmla="*/ 563671 w 751561"/>
                <a:gd name="connsiteY4" fmla="*/ 475990 h 751562"/>
                <a:gd name="connsiteX5" fmla="*/ 638827 w 751561"/>
                <a:gd name="connsiteY5" fmla="*/ 701458 h 751562"/>
                <a:gd name="connsiteX6" fmla="*/ 751561 w 751561"/>
                <a:gd name="connsiteY6" fmla="*/ 751562 h 75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561" h="751562">
                  <a:moveTo>
                    <a:pt x="0" y="0"/>
                  </a:moveTo>
                  <a:cubicBezTo>
                    <a:pt x="10438" y="80375"/>
                    <a:pt x="20877" y="160751"/>
                    <a:pt x="62630" y="200417"/>
                  </a:cubicBezTo>
                  <a:cubicBezTo>
                    <a:pt x="104383" y="240083"/>
                    <a:pt x="204591" y="198329"/>
                    <a:pt x="250520" y="237995"/>
                  </a:cubicBezTo>
                  <a:cubicBezTo>
                    <a:pt x="296449" y="277661"/>
                    <a:pt x="286011" y="398745"/>
                    <a:pt x="338203" y="438411"/>
                  </a:cubicBezTo>
                  <a:cubicBezTo>
                    <a:pt x="390395" y="478077"/>
                    <a:pt x="513567" y="432149"/>
                    <a:pt x="563671" y="475990"/>
                  </a:cubicBezTo>
                  <a:cubicBezTo>
                    <a:pt x="613775" y="519831"/>
                    <a:pt x="607512" y="655529"/>
                    <a:pt x="638827" y="701458"/>
                  </a:cubicBezTo>
                  <a:cubicBezTo>
                    <a:pt x="670142" y="747387"/>
                    <a:pt x="710851" y="749474"/>
                    <a:pt x="751561" y="751562"/>
                  </a:cubicBezTo>
                </a:path>
              </a:pathLst>
            </a:custGeom>
            <a:noFill/>
            <a:ln w="25400">
              <a:solidFill>
                <a:schemeClr val="accent1">
                  <a:shade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cxnSp>
          <p:nvCxnSpPr>
            <p:cNvPr id="37" name="Gerade Verbindung mit Pfeil 36"/>
            <p:cNvCxnSpPr/>
            <p:nvPr/>
          </p:nvCxnSpPr>
          <p:spPr>
            <a:xfrm flipH="1" flipV="1">
              <a:off x="2385676" y="3123117"/>
              <a:ext cx="2928" cy="66171"/>
            </a:xfrm>
            <a:prstGeom prst="straightConnector1">
              <a:avLst/>
            </a:prstGeom>
            <a:ln w="69850">
              <a:solidFill>
                <a:srgbClr val="00206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 flipH="1" flipV="1">
              <a:off x="1063387" y="3090032"/>
              <a:ext cx="2928" cy="66171"/>
            </a:xfrm>
            <a:prstGeom prst="straightConnector1">
              <a:avLst/>
            </a:prstGeom>
            <a:ln w="69850">
              <a:solidFill>
                <a:srgbClr val="C0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/>
          </p:nvCxnSpPr>
          <p:spPr>
            <a:xfrm flipH="1" flipV="1">
              <a:off x="2883973" y="3091542"/>
              <a:ext cx="2928" cy="66171"/>
            </a:xfrm>
            <a:prstGeom prst="straightConnector1">
              <a:avLst/>
            </a:prstGeom>
            <a:ln w="69850">
              <a:solidFill>
                <a:srgbClr val="00B0F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reihandform 39"/>
            <p:cNvSpPr/>
            <p:nvPr/>
          </p:nvSpPr>
          <p:spPr>
            <a:xfrm>
              <a:off x="621105" y="4032246"/>
              <a:ext cx="347597" cy="121023"/>
            </a:xfrm>
            <a:custGeom>
              <a:avLst/>
              <a:gdLst>
                <a:gd name="connsiteX0" fmla="*/ 0 w 463463"/>
                <a:gd name="connsiteY0" fmla="*/ 213013 h 213013"/>
                <a:gd name="connsiteX1" fmla="*/ 75157 w 463463"/>
                <a:gd name="connsiteY1" fmla="*/ 70 h 213013"/>
                <a:gd name="connsiteX2" fmla="*/ 187891 w 463463"/>
                <a:gd name="connsiteY2" fmla="*/ 187961 h 213013"/>
                <a:gd name="connsiteX3" fmla="*/ 300625 w 463463"/>
                <a:gd name="connsiteY3" fmla="*/ 50174 h 213013"/>
                <a:gd name="connsiteX4" fmla="*/ 388307 w 463463"/>
                <a:gd name="connsiteY4" fmla="*/ 62700 h 213013"/>
                <a:gd name="connsiteX5" fmla="*/ 463463 w 463463"/>
                <a:gd name="connsiteY5" fmla="*/ 175435 h 21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463" h="213013">
                  <a:moveTo>
                    <a:pt x="0" y="213013"/>
                  </a:moveTo>
                  <a:cubicBezTo>
                    <a:pt x="21921" y="108629"/>
                    <a:pt x="43842" y="4245"/>
                    <a:pt x="75157" y="70"/>
                  </a:cubicBezTo>
                  <a:cubicBezTo>
                    <a:pt x="106472" y="-4105"/>
                    <a:pt x="150313" y="179610"/>
                    <a:pt x="187891" y="187961"/>
                  </a:cubicBezTo>
                  <a:cubicBezTo>
                    <a:pt x="225469" y="196312"/>
                    <a:pt x="267222" y="71051"/>
                    <a:pt x="300625" y="50174"/>
                  </a:cubicBezTo>
                  <a:cubicBezTo>
                    <a:pt x="334028" y="29297"/>
                    <a:pt x="361167" y="41823"/>
                    <a:pt x="388307" y="62700"/>
                  </a:cubicBezTo>
                  <a:cubicBezTo>
                    <a:pt x="415447" y="83577"/>
                    <a:pt x="439455" y="129506"/>
                    <a:pt x="463463" y="175435"/>
                  </a:cubicBezTo>
                </a:path>
              </a:pathLst>
            </a:custGeom>
            <a:noFill/>
            <a:ln w="508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cxnSp>
          <p:nvCxnSpPr>
            <p:cNvPr id="41" name="Gerader Verbinder 40"/>
            <p:cNvCxnSpPr/>
            <p:nvPr/>
          </p:nvCxnSpPr>
          <p:spPr>
            <a:xfrm>
              <a:off x="987080" y="4136642"/>
              <a:ext cx="223163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reihandform 43"/>
            <p:cNvSpPr/>
            <p:nvPr/>
          </p:nvSpPr>
          <p:spPr>
            <a:xfrm>
              <a:off x="790205" y="1509770"/>
              <a:ext cx="1963455" cy="696860"/>
            </a:xfrm>
            <a:custGeom>
              <a:avLst/>
              <a:gdLst>
                <a:gd name="connsiteX0" fmla="*/ 0 w 2617940"/>
                <a:gd name="connsiteY0" fmla="*/ 27273 h 929147"/>
                <a:gd name="connsiteX1" fmla="*/ 1277655 w 2617940"/>
                <a:gd name="connsiteY1" fmla="*/ 2221 h 929147"/>
                <a:gd name="connsiteX2" fmla="*/ 1540702 w 2617940"/>
                <a:gd name="connsiteY2" fmla="*/ 77377 h 929147"/>
                <a:gd name="connsiteX3" fmla="*/ 1565754 w 2617940"/>
                <a:gd name="connsiteY3" fmla="*/ 114955 h 929147"/>
                <a:gd name="connsiteX4" fmla="*/ 1691014 w 2617940"/>
                <a:gd name="connsiteY4" fmla="*/ 227689 h 929147"/>
                <a:gd name="connsiteX5" fmla="*/ 2617940 w 2617940"/>
                <a:gd name="connsiteY5" fmla="*/ 929147 h 929147"/>
                <a:gd name="connsiteX6" fmla="*/ 2617940 w 2617940"/>
                <a:gd name="connsiteY6" fmla="*/ 929147 h 929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7940" h="929147">
                  <a:moveTo>
                    <a:pt x="0" y="27273"/>
                  </a:moveTo>
                  <a:cubicBezTo>
                    <a:pt x="510435" y="10571"/>
                    <a:pt x="1020871" y="-6130"/>
                    <a:pt x="1277655" y="2221"/>
                  </a:cubicBezTo>
                  <a:cubicBezTo>
                    <a:pt x="1534439" y="10572"/>
                    <a:pt x="1492686" y="58588"/>
                    <a:pt x="1540702" y="77377"/>
                  </a:cubicBezTo>
                  <a:cubicBezTo>
                    <a:pt x="1588719" y="96166"/>
                    <a:pt x="1540702" y="89903"/>
                    <a:pt x="1565754" y="114955"/>
                  </a:cubicBezTo>
                  <a:cubicBezTo>
                    <a:pt x="1590806" y="140007"/>
                    <a:pt x="1515650" y="91990"/>
                    <a:pt x="1691014" y="227689"/>
                  </a:cubicBezTo>
                  <a:cubicBezTo>
                    <a:pt x="1866378" y="363388"/>
                    <a:pt x="2617940" y="929147"/>
                    <a:pt x="2617940" y="929147"/>
                  </a:cubicBezTo>
                  <a:lnTo>
                    <a:pt x="2617940" y="929147"/>
                  </a:lnTo>
                </a:path>
              </a:pathLst>
            </a:custGeom>
            <a:noFill/>
            <a:ln w="60325">
              <a:solidFill>
                <a:srgbClr val="FFC000">
                  <a:alpha val="60000"/>
                </a:srgbClr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cxnSp>
          <p:nvCxnSpPr>
            <p:cNvPr id="45" name="Gerade Verbindung mit Pfeil 44"/>
            <p:cNvCxnSpPr/>
            <p:nvPr/>
          </p:nvCxnSpPr>
          <p:spPr>
            <a:xfrm flipH="1" flipV="1">
              <a:off x="1291136" y="3092152"/>
              <a:ext cx="2928" cy="66171"/>
            </a:xfrm>
            <a:prstGeom prst="straightConnector1">
              <a:avLst/>
            </a:prstGeom>
            <a:ln w="69850">
              <a:solidFill>
                <a:srgbClr val="FFC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/>
          </p:nvCxnSpPr>
          <p:spPr>
            <a:xfrm>
              <a:off x="1251220" y="1509770"/>
              <a:ext cx="158342" cy="1798"/>
            </a:xfrm>
            <a:prstGeom prst="straightConnector1">
              <a:avLst/>
            </a:prstGeom>
            <a:ln w="69850">
              <a:solidFill>
                <a:srgbClr val="FFC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feld 50"/>
            <p:cNvSpPr txBox="1"/>
            <p:nvPr/>
          </p:nvSpPr>
          <p:spPr>
            <a:xfrm>
              <a:off x="658731" y="987449"/>
              <a:ext cx="1125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400" b="1" dirty="0">
                  <a:solidFill>
                    <a:srgbClr val="843C0C"/>
                  </a:solidFill>
                  <a:latin typeface="Calibri"/>
                  <a:ea typeface="+mn-ea"/>
                </a:rPr>
                <a:t>Extratropical </a:t>
              </a:r>
              <a:r>
                <a:rPr lang="de-DE" sz="1400" b="1" dirty="0" err="1">
                  <a:solidFill>
                    <a:srgbClr val="843C0C"/>
                  </a:solidFill>
                  <a:latin typeface="Calibri"/>
                  <a:ea typeface="+mn-ea"/>
                </a:rPr>
                <a:t>stratosphere</a:t>
              </a:r>
              <a:endParaRPr lang="de-DE" sz="1400" b="1" dirty="0">
                <a:solidFill>
                  <a:srgbClr val="843C0C"/>
                </a:solidFill>
                <a:latin typeface="Calibri"/>
                <a:ea typeface="+mn-ea"/>
              </a:endParaRPr>
            </a:p>
          </p:txBody>
        </p:sp>
        <p:cxnSp>
          <p:nvCxnSpPr>
            <p:cNvPr id="54" name="Gerader Verbinder 53"/>
            <p:cNvCxnSpPr/>
            <p:nvPr/>
          </p:nvCxnSpPr>
          <p:spPr>
            <a:xfrm>
              <a:off x="621105" y="1669734"/>
              <a:ext cx="57736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feld 54"/>
            <p:cNvSpPr txBox="1"/>
            <p:nvPr/>
          </p:nvSpPr>
          <p:spPr>
            <a:xfrm>
              <a:off x="2554184" y="1308139"/>
              <a:ext cx="12839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>
                  <a:latin typeface="+mn-lt"/>
                </a:rPr>
                <a:t>Tropopause</a:t>
              </a:r>
            </a:p>
          </p:txBody>
        </p:sp>
      </p:grpSp>
      <p:grpSp>
        <p:nvGrpSpPr>
          <p:cNvPr id="56" name="Gruppieren 55"/>
          <p:cNvGrpSpPr>
            <a:grpSpLocks noChangeAspect="1"/>
          </p:cNvGrpSpPr>
          <p:nvPr/>
        </p:nvGrpSpPr>
        <p:grpSpPr>
          <a:xfrm>
            <a:off x="9116460" y="1155671"/>
            <a:ext cx="2582423" cy="2105233"/>
            <a:chOff x="6217837" y="1284712"/>
            <a:chExt cx="5160592" cy="4157276"/>
          </a:xfrm>
        </p:grpSpPr>
        <p:cxnSp>
          <p:nvCxnSpPr>
            <p:cNvPr id="57" name="Gerade Verbindung mit Pfeil 56"/>
            <p:cNvCxnSpPr/>
            <p:nvPr/>
          </p:nvCxnSpPr>
          <p:spPr>
            <a:xfrm flipV="1">
              <a:off x="7075660" y="1619275"/>
              <a:ext cx="28184" cy="304382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mit Pfeil 57"/>
            <p:cNvCxnSpPr/>
            <p:nvPr/>
          </p:nvCxnSpPr>
          <p:spPr>
            <a:xfrm flipV="1">
              <a:off x="7075660" y="4663100"/>
              <a:ext cx="3363238" cy="1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/>
            <p:cNvSpPr txBox="1"/>
            <p:nvPr/>
          </p:nvSpPr>
          <p:spPr>
            <a:xfrm>
              <a:off x="6217837" y="1284712"/>
              <a:ext cx="1001760" cy="820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prstClr val="black"/>
                  </a:solidFill>
                  <a:latin typeface="Calibri"/>
                  <a:ea typeface="+mn-ea"/>
                </a:rPr>
                <a:t>O</a:t>
              </a:r>
              <a:r>
                <a:rPr lang="de-DE" sz="2100" baseline="-25000" dirty="0">
                  <a:solidFill>
                    <a:prstClr val="black"/>
                  </a:solidFill>
                  <a:latin typeface="Calibri"/>
                  <a:ea typeface="+mn-ea"/>
                </a:rPr>
                <a:t>3</a:t>
              </a: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9928838" y="4621490"/>
              <a:ext cx="1449591" cy="820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prstClr val="black"/>
                  </a:solidFill>
                  <a:latin typeface="Calibri"/>
                  <a:ea typeface="+mn-ea"/>
                </a:rPr>
                <a:t>H</a:t>
              </a:r>
              <a:r>
                <a:rPr lang="de-DE" sz="2100" baseline="-25000" dirty="0">
                  <a:solidFill>
                    <a:prstClr val="black"/>
                  </a:solidFill>
                  <a:latin typeface="Calibri"/>
                  <a:ea typeface="+mn-ea"/>
                </a:rPr>
                <a:t>2</a:t>
              </a:r>
              <a:r>
                <a:rPr lang="de-DE" sz="2100" dirty="0">
                  <a:solidFill>
                    <a:prstClr val="black"/>
                  </a:solidFill>
                  <a:latin typeface="Calibri"/>
                  <a:ea typeface="+mn-ea"/>
                </a:rPr>
                <a:t>O</a:t>
              </a:r>
              <a:endParaRPr lang="de-DE" sz="2100" baseline="-250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1" name="Ellipse 60"/>
            <p:cNvSpPr/>
            <p:nvPr/>
          </p:nvSpPr>
          <p:spPr>
            <a:xfrm rot="775157">
              <a:off x="9108009" y="4384102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62" name="Ellipse 61"/>
            <p:cNvSpPr/>
            <p:nvPr/>
          </p:nvSpPr>
          <p:spPr>
            <a:xfrm rot="775157">
              <a:off x="8839090" y="4144138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63" name="Ellipse 62"/>
            <p:cNvSpPr/>
            <p:nvPr/>
          </p:nvSpPr>
          <p:spPr>
            <a:xfrm rot="775157">
              <a:off x="9778067" y="4324948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64" name="Ellipse 63"/>
            <p:cNvSpPr/>
            <p:nvPr/>
          </p:nvSpPr>
          <p:spPr>
            <a:xfrm rot="775157">
              <a:off x="9677667" y="4268719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65" name="Ellipse 64"/>
            <p:cNvSpPr/>
            <p:nvPr/>
          </p:nvSpPr>
          <p:spPr>
            <a:xfrm rot="775157">
              <a:off x="9891263" y="4375473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66" name="Ellipse 65"/>
            <p:cNvSpPr/>
            <p:nvPr/>
          </p:nvSpPr>
          <p:spPr>
            <a:xfrm rot="775157">
              <a:off x="9336213" y="4153154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67" name="Ellipse 66"/>
            <p:cNvSpPr/>
            <p:nvPr/>
          </p:nvSpPr>
          <p:spPr>
            <a:xfrm rot="775157">
              <a:off x="8916852" y="4287596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68" name="Ellipse 67"/>
            <p:cNvSpPr/>
            <p:nvPr/>
          </p:nvSpPr>
          <p:spPr>
            <a:xfrm rot="775157">
              <a:off x="9280378" y="4301209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69" name="Ellipse 68"/>
            <p:cNvSpPr/>
            <p:nvPr/>
          </p:nvSpPr>
          <p:spPr>
            <a:xfrm rot="775157">
              <a:off x="10048328" y="4259995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70" name="Ellipse 69"/>
            <p:cNvSpPr/>
            <p:nvPr/>
          </p:nvSpPr>
          <p:spPr>
            <a:xfrm rot="775157">
              <a:off x="9683709" y="4139296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71" name="Ellipse 70"/>
            <p:cNvSpPr/>
            <p:nvPr/>
          </p:nvSpPr>
          <p:spPr>
            <a:xfrm rot="775157">
              <a:off x="9420299" y="4431209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72" name="Ellipse 71"/>
            <p:cNvSpPr/>
            <p:nvPr/>
          </p:nvSpPr>
          <p:spPr>
            <a:xfrm rot="775157">
              <a:off x="9481952" y="4213496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73" name="Ellipse 72"/>
            <p:cNvSpPr/>
            <p:nvPr/>
          </p:nvSpPr>
          <p:spPr>
            <a:xfrm rot="775157">
              <a:off x="8577344" y="4077935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74" name="Ellipse 73"/>
            <p:cNvSpPr/>
            <p:nvPr/>
          </p:nvSpPr>
          <p:spPr>
            <a:xfrm rot="775157">
              <a:off x="8634323" y="4415007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75" name="Ellipse 74"/>
            <p:cNvSpPr/>
            <p:nvPr/>
          </p:nvSpPr>
          <p:spPr>
            <a:xfrm rot="775157">
              <a:off x="10092416" y="4374560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76" name="Ellipse 75"/>
            <p:cNvSpPr/>
            <p:nvPr/>
          </p:nvSpPr>
          <p:spPr>
            <a:xfrm rot="775157">
              <a:off x="9891262" y="4186905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77" name="Ellipse 76"/>
            <p:cNvSpPr/>
            <p:nvPr/>
          </p:nvSpPr>
          <p:spPr>
            <a:xfrm rot="775157">
              <a:off x="9065211" y="4132762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78" name="Ellipse 77"/>
            <p:cNvSpPr/>
            <p:nvPr/>
          </p:nvSpPr>
          <p:spPr>
            <a:xfrm rot="775157">
              <a:off x="9609982" y="4341659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79" name="Ellipse 78"/>
            <p:cNvSpPr/>
            <p:nvPr/>
          </p:nvSpPr>
          <p:spPr>
            <a:xfrm rot="775157">
              <a:off x="9765624" y="4477209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80" name="Ellipse 79"/>
            <p:cNvSpPr/>
            <p:nvPr/>
          </p:nvSpPr>
          <p:spPr>
            <a:xfrm rot="20459529">
              <a:off x="7377122" y="3867326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81" name="Ellipse 80"/>
            <p:cNvSpPr/>
            <p:nvPr/>
          </p:nvSpPr>
          <p:spPr>
            <a:xfrm rot="20459529">
              <a:off x="7690318" y="3282857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82" name="Ellipse 81"/>
            <p:cNvSpPr/>
            <p:nvPr/>
          </p:nvSpPr>
          <p:spPr>
            <a:xfrm rot="20459529">
              <a:off x="7376767" y="3611470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83" name="Ellipse 82"/>
            <p:cNvSpPr/>
            <p:nvPr/>
          </p:nvSpPr>
          <p:spPr>
            <a:xfrm rot="20459529">
              <a:off x="7925385" y="4269772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84" name="Ellipse 83"/>
            <p:cNvSpPr/>
            <p:nvPr/>
          </p:nvSpPr>
          <p:spPr>
            <a:xfrm rot="20459529">
              <a:off x="7561082" y="3706091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85" name="Ellipse 84"/>
            <p:cNvSpPr/>
            <p:nvPr/>
          </p:nvSpPr>
          <p:spPr>
            <a:xfrm rot="20459529">
              <a:off x="7313778" y="4145600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86" name="Ellipse 85"/>
            <p:cNvSpPr/>
            <p:nvPr/>
          </p:nvSpPr>
          <p:spPr>
            <a:xfrm rot="20459529">
              <a:off x="7528609" y="4191932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87" name="Ellipse 86"/>
            <p:cNvSpPr/>
            <p:nvPr/>
          </p:nvSpPr>
          <p:spPr>
            <a:xfrm rot="20459529">
              <a:off x="7753256" y="4148603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88" name="Ellipse 87"/>
            <p:cNvSpPr/>
            <p:nvPr/>
          </p:nvSpPr>
          <p:spPr>
            <a:xfrm rot="20459529">
              <a:off x="8055806" y="4121263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89" name="Ellipse 88"/>
            <p:cNvSpPr/>
            <p:nvPr/>
          </p:nvSpPr>
          <p:spPr>
            <a:xfrm rot="20459529">
              <a:off x="7925681" y="3962734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90" name="Ellipse 89"/>
            <p:cNvSpPr/>
            <p:nvPr/>
          </p:nvSpPr>
          <p:spPr>
            <a:xfrm rot="20459529">
              <a:off x="8249763" y="4435962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91" name="Ellipse 90"/>
            <p:cNvSpPr/>
            <p:nvPr/>
          </p:nvSpPr>
          <p:spPr>
            <a:xfrm rot="20459529">
              <a:off x="7756512" y="3844436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92" name="Ellipse 91"/>
            <p:cNvSpPr/>
            <p:nvPr/>
          </p:nvSpPr>
          <p:spPr>
            <a:xfrm rot="20459529">
              <a:off x="7445545" y="4059470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93" name="Ellipse 92"/>
            <p:cNvSpPr/>
            <p:nvPr/>
          </p:nvSpPr>
          <p:spPr>
            <a:xfrm rot="20459529">
              <a:off x="7409116" y="4317800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94" name="Ellipse 93"/>
            <p:cNvSpPr/>
            <p:nvPr/>
          </p:nvSpPr>
          <p:spPr>
            <a:xfrm rot="20459529">
              <a:off x="7736557" y="3487180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95" name="Ellipse 94"/>
            <p:cNvSpPr/>
            <p:nvPr/>
          </p:nvSpPr>
          <p:spPr>
            <a:xfrm rot="20459529">
              <a:off x="8065148" y="4315035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96" name="Ellipse 95"/>
            <p:cNvSpPr/>
            <p:nvPr/>
          </p:nvSpPr>
          <p:spPr>
            <a:xfrm rot="20459529">
              <a:off x="7721479" y="4383199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97" name="Ellipse 96"/>
            <p:cNvSpPr/>
            <p:nvPr/>
          </p:nvSpPr>
          <p:spPr>
            <a:xfrm rot="20459529">
              <a:off x="8276637" y="4202123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98" name="Ellipse 97"/>
            <p:cNvSpPr/>
            <p:nvPr/>
          </p:nvSpPr>
          <p:spPr>
            <a:xfrm rot="20459529">
              <a:off x="7263771" y="3424429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99" name="Ellipse 98"/>
            <p:cNvSpPr/>
            <p:nvPr/>
          </p:nvSpPr>
          <p:spPr>
            <a:xfrm rot="226395">
              <a:off x="7534778" y="2250423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00" name="Ellipse 99"/>
            <p:cNvSpPr/>
            <p:nvPr/>
          </p:nvSpPr>
          <p:spPr>
            <a:xfrm rot="226395">
              <a:off x="7668098" y="2672150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01" name="Ellipse 100"/>
            <p:cNvSpPr/>
            <p:nvPr/>
          </p:nvSpPr>
          <p:spPr>
            <a:xfrm rot="226395">
              <a:off x="7337462" y="2080388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02" name="Ellipse 101"/>
            <p:cNvSpPr/>
            <p:nvPr/>
          </p:nvSpPr>
          <p:spPr>
            <a:xfrm rot="226395">
              <a:off x="7229928" y="2535212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03" name="Ellipse 102"/>
            <p:cNvSpPr/>
            <p:nvPr/>
          </p:nvSpPr>
          <p:spPr>
            <a:xfrm rot="226395">
              <a:off x="7236625" y="2339132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04" name="Ellipse 103"/>
            <p:cNvSpPr/>
            <p:nvPr/>
          </p:nvSpPr>
          <p:spPr>
            <a:xfrm rot="226395">
              <a:off x="7622767" y="2513431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05" name="Ellipse 104"/>
            <p:cNvSpPr/>
            <p:nvPr/>
          </p:nvSpPr>
          <p:spPr>
            <a:xfrm rot="226395">
              <a:off x="7250760" y="2927954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06" name="Ellipse 105"/>
            <p:cNvSpPr/>
            <p:nvPr/>
          </p:nvSpPr>
          <p:spPr>
            <a:xfrm rot="226395">
              <a:off x="7499051" y="2928209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07" name="Ellipse 106"/>
            <p:cNvSpPr/>
            <p:nvPr/>
          </p:nvSpPr>
          <p:spPr>
            <a:xfrm rot="226395">
              <a:off x="7426255" y="2400044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08" name="Ellipse 107"/>
            <p:cNvSpPr/>
            <p:nvPr/>
          </p:nvSpPr>
          <p:spPr>
            <a:xfrm rot="226395">
              <a:off x="7475183" y="2757493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09" name="Ellipse 108"/>
            <p:cNvSpPr/>
            <p:nvPr/>
          </p:nvSpPr>
          <p:spPr>
            <a:xfrm rot="226395">
              <a:off x="7754478" y="2949954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10" name="Ellipse 109"/>
            <p:cNvSpPr/>
            <p:nvPr/>
          </p:nvSpPr>
          <p:spPr>
            <a:xfrm rot="226395">
              <a:off x="7255167" y="2693158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11" name="Ellipse 110"/>
            <p:cNvSpPr/>
            <p:nvPr/>
          </p:nvSpPr>
          <p:spPr>
            <a:xfrm>
              <a:off x="9968887" y="3702079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12" name="Ellipse 111"/>
            <p:cNvSpPr/>
            <p:nvPr/>
          </p:nvSpPr>
          <p:spPr>
            <a:xfrm>
              <a:off x="9741338" y="3572090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13" name="Ellipse 112"/>
            <p:cNvSpPr/>
            <p:nvPr/>
          </p:nvSpPr>
          <p:spPr>
            <a:xfrm>
              <a:off x="9490881" y="3243829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14" name="Ellipse 113"/>
            <p:cNvSpPr/>
            <p:nvPr/>
          </p:nvSpPr>
          <p:spPr>
            <a:xfrm>
              <a:off x="9771666" y="3322361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15" name="Ellipse 114"/>
            <p:cNvSpPr/>
            <p:nvPr/>
          </p:nvSpPr>
          <p:spPr>
            <a:xfrm>
              <a:off x="9931309" y="3435484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16" name="Ellipse 115"/>
            <p:cNvSpPr/>
            <p:nvPr/>
          </p:nvSpPr>
          <p:spPr>
            <a:xfrm>
              <a:off x="9519530" y="3473551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17" name="Ellipse 116"/>
            <p:cNvSpPr/>
            <p:nvPr/>
          </p:nvSpPr>
          <p:spPr>
            <a:xfrm>
              <a:off x="9408083" y="3653602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18" name="Ellipse 117"/>
            <p:cNvSpPr/>
            <p:nvPr/>
          </p:nvSpPr>
          <p:spPr>
            <a:xfrm rot="20459529">
              <a:off x="7606026" y="4051690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19" name="Ellipse 118"/>
            <p:cNvSpPr/>
            <p:nvPr/>
          </p:nvSpPr>
          <p:spPr>
            <a:xfrm rot="20459529">
              <a:off x="7606026" y="3912895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20" name="Ellipse 119"/>
            <p:cNvSpPr/>
            <p:nvPr/>
          </p:nvSpPr>
          <p:spPr>
            <a:xfrm rot="20459529">
              <a:off x="7548883" y="3427055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21" name="Ellipse 120"/>
            <p:cNvSpPr/>
            <p:nvPr/>
          </p:nvSpPr>
          <p:spPr>
            <a:xfrm rot="20459529">
              <a:off x="7399307" y="3246671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22" name="Ellipse 121"/>
            <p:cNvSpPr/>
            <p:nvPr/>
          </p:nvSpPr>
          <p:spPr>
            <a:xfrm rot="20459529">
              <a:off x="7586649" y="4405584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23" name="Ellipse 122"/>
            <p:cNvSpPr/>
            <p:nvPr/>
          </p:nvSpPr>
          <p:spPr>
            <a:xfrm rot="226395">
              <a:off x="7276285" y="1848733"/>
              <a:ext cx="75156" cy="657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24" name="Ellipse 123"/>
            <p:cNvSpPr/>
            <p:nvPr/>
          </p:nvSpPr>
          <p:spPr>
            <a:xfrm rot="20459529">
              <a:off x="7444361" y="4467435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25" name="Ellipse 124"/>
            <p:cNvSpPr/>
            <p:nvPr/>
          </p:nvSpPr>
          <p:spPr>
            <a:xfrm rot="20459529">
              <a:off x="7948417" y="4516601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26" name="Ellipse 125"/>
            <p:cNvSpPr/>
            <p:nvPr/>
          </p:nvSpPr>
          <p:spPr>
            <a:xfrm rot="20459529">
              <a:off x="7711923" y="4271465"/>
              <a:ext cx="75156" cy="657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27" name="Ellipse 126"/>
            <p:cNvSpPr/>
            <p:nvPr/>
          </p:nvSpPr>
          <p:spPr>
            <a:xfrm rot="775157">
              <a:off x="8729744" y="4230335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28" name="Ellipse 127"/>
            <p:cNvSpPr/>
            <p:nvPr/>
          </p:nvSpPr>
          <p:spPr>
            <a:xfrm rot="775157">
              <a:off x="8882261" y="4456364"/>
              <a:ext cx="75156" cy="657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29" name="Ellipse 128"/>
            <p:cNvSpPr/>
            <p:nvPr/>
          </p:nvSpPr>
          <p:spPr>
            <a:xfrm>
              <a:off x="9304760" y="3440682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30" name="Ellipse 129"/>
            <p:cNvSpPr/>
            <p:nvPr/>
          </p:nvSpPr>
          <p:spPr>
            <a:xfrm>
              <a:off x="9114410" y="3744450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31" name="Ellipse 130"/>
            <p:cNvSpPr/>
            <p:nvPr/>
          </p:nvSpPr>
          <p:spPr>
            <a:xfrm>
              <a:off x="9809244" y="3825474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32" name="Ellipse 131"/>
            <p:cNvSpPr/>
            <p:nvPr/>
          </p:nvSpPr>
          <p:spPr>
            <a:xfrm>
              <a:off x="9613329" y="3763847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33" name="Ellipse 132"/>
            <p:cNvSpPr/>
            <p:nvPr/>
          </p:nvSpPr>
          <p:spPr>
            <a:xfrm>
              <a:off x="9016728" y="3440682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134" name="Ellipse 133"/>
            <p:cNvSpPr/>
            <p:nvPr/>
          </p:nvSpPr>
          <p:spPr>
            <a:xfrm>
              <a:off x="8851909" y="3683671"/>
              <a:ext cx="75156" cy="657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sz="1350">
                <a:solidFill>
                  <a:prstClr val="white"/>
                </a:solidFill>
              </a:endParaRPr>
            </a:p>
          </p:txBody>
        </p:sp>
      </p:grpSp>
      <p:sp>
        <p:nvSpPr>
          <p:cNvPr id="140" name="Interaktive Schaltfläche: Zurück oder Vorherige(r) 139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6" name="Gruppieren 135">
            <a:extLst>
              <a:ext uri="{FF2B5EF4-FFF2-40B4-BE49-F238E27FC236}">
                <a16:creationId xmlns:a16="http://schemas.microsoft.com/office/drawing/2014/main" xmlns="" id="{A70B39E7-E395-4D51-BCFD-792A6ECE4114}"/>
              </a:ext>
            </a:extLst>
          </p:cNvPr>
          <p:cNvGrpSpPr>
            <a:grpSpLocks noChangeAspect="1"/>
          </p:cNvGrpSpPr>
          <p:nvPr/>
        </p:nvGrpSpPr>
        <p:grpSpPr>
          <a:xfrm>
            <a:off x="7402075" y="4792086"/>
            <a:ext cx="4382389" cy="1844855"/>
            <a:chOff x="6072321" y="4162613"/>
            <a:chExt cx="6118425" cy="2575675"/>
          </a:xfrm>
        </p:grpSpPr>
        <p:pic>
          <p:nvPicPr>
            <p:cNvPr id="141" name="Grafik 1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321" y="4162613"/>
              <a:ext cx="6118425" cy="2575675"/>
            </a:xfrm>
            <a:prstGeom prst="rect">
              <a:avLst/>
            </a:prstGeom>
          </p:spPr>
        </p:pic>
        <p:sp>
          <p:nvSpPr>
            <p:cNvPr id="146" name="Abgerundetes Rechteck 145"/>
            <p:cNvSpPr/>
            <p:nvPr/>
          </p:nvSpPr>
          <p:spPr>
            <a:xfrm>
              <a:off x="10346475" y="4472271"/>
              <a:ext cx="477609" cy="1900516"/>
            </a:xfrm>
            <a:prstGeom prst="round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8" name="Abgerundetes Rechteck 147"/>
            <p:cNvSpPr/>
            <p:nvPr/>
          </p:nvSpPr>
          <p:spPr>
            <a:xfrm>
              <a:off x="8829242" y="4453165"/>
              <a:ext cx="477609" cy="1900516"/>
            </a:xfrm>
            <a:prstGeom prst="round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Abgerundetes Rechteck 148"/>
            <p:cNvSpPr/>
            <p:nvPr/>
          </p:nvSpPr>
          <p:spPr>
            <a:xfrm>
              <a:off x="7292563" y="4465429"/>
              <a:ext cx="477609" cy="1900516"/>
            </a:xfrm>
            <a:prstGeom prst="round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00A78E54-BD46-4736-860F-415E0B65906C}"/>
                </a:ext>
              </a:extLst>
            </p:cNvPr>
            <p:cNvSpPr/>
            <p:nvPr/>
          </p:nvSpPr>
          <p:spPr>
            <a:xfrm>
              <a:off x="6601570" y="4643521"/>
              <a:ext cx="414201" cy="1672921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xmlns="" id="{BD3C5945-C374-4F5F-AC23-F5CD17A0D295}"/>
                </a:ext>
              </a:extLst>
            </p:cNvPr>
            <p:cNvSpPr/>
            <p:nvPr/>
          </p:nvSpPr>
          <p:spPr>
            <a:xfrm>
              <a:off x="8155751" y="4693024"/>
              <a:ext cx="414201" cy="1672921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xmlns="" id="{042C62B4-B6F8-4A85-AFCF-E13B5388A15C}"/>
                </a:ext>
              </a:extLst>
            </p:cNvPr>
            <p:cNvSpPr/>
            <p:nvPr/>
          </p:nvSpPr>
          <p:spPr>
            <a:xfrm>
              <a:off x="9616892" y="4670907"/>
              <a:ext cx="414201" cy="1672921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xmlns="" id="{05201C6F-0B69-4C23-8897-80C5D7392E3B}"/>
                </a:ext>
              </a:extLst>
            </p:cNvPr>
            <p:cNvSpPr/>
            <p:nvPr/>
          </p:nvSpPr>
          <p:spPr>
            <a:xfrm>
              <a:off x="11056068" y="4670906"/>
              <a:ext cx="414201" cy="1672921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52" name="Abgerundetes Rechteck 148">
            <a:extLst>
              <a:ext uri="{FF2B5EF4-FFF2-40B4-BE49-F238E27FC236}">
                <a16:creationId xmlns:a16="http://schemas.microsoft.com/office/drawing/2014/main" xmlns="" id="{57E21188-889B-40B2-9B47-0EBA142ED885}"/>
              </a:ext>
            </a:extLst>
          </p:cNvPr>
          <p:cNvSpPr/>
          <p:nvPr/>
        </p:nvSpPr>
        <p:spPr>
          <a:xfrm>
            <a:off x="1551543" y="4675655"/>
            <a:ext cx="2113623" cy="778812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xmlns="" id="{5AF1404E-5D6C-4D56-B66C-506951384394}"/>
              </a:ext>
            </a:extLst>
          </p:cNvPr>
          <p:cNvSpPr/>
          <p:nvPr/>
        </p:nvSpPr>
        <p:spPr>
          <a:xfrm>
            <a:off x="5049793" y="4563552"/>
            <a:ext cx="2312105" cy="963608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cv</a:t>
            </a:r>
          </a:p>
        </p:txBody>
      </p:sp>
      <p:sp>
        <p:nvSpPr>
          <p:cNvPr id="154" name="Textfeld 11">
            <a:extLst>
              <a:ext uri="{FF2B5EF4-FFF2-40B4-BE49-F238E27FC236}">
                <a16:creationId xmlns:a16="http://schemas.microsoft.com/office/drawing/2014/main" xmlns="" id="{288A6CEB-D655-4F9C-B2B8-FACF75179F0F}"/>
              </a:ext>
            </a:extLst>
          </p:cNvPr>
          <p:cNvSpPr txBox="1"/>
          <p:nvPr/>
        </p:nvSpPr>
        <p:spPr>
          <a:xfrm>
            <a:off x="10775840" y="6492389"/>
            <a:ext cx="854419" cy="276999"/>
          </a:xfrm>
          <a:prstGeom prst="rect">
            <a:avLst/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US" sz="1200" b="1" dirty="0"/>
              <a:t>&lt; 30 % RH</a:t>
            </a:r>
          </a:p>
        </p:txBody>
      </p:sp>
      <p:sp>
        <p:nvSpPr>
          <p:cNvPr id="155" name="Textfeld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53F65532-B6DD-4AAA-8E40-018CEF54405D}"/>
              </a:ext>
            </a:extLst>
          </p:cNvPr>
          <p:cNvSpPr txBox="1"/>
          <p:nvPr/>
        </p:nvSpPr>
        <p:spPr>
          <a:xfrm>
            <a:off x="11554060" y="4541658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135" name="Textfeld 134"/>
          <p:cNvSpPr txBox="1"/>
          <p:nvPr/>
        </p:nvSpPr>
        <p:spPr>
          <a:xfrm>
            <a:off x="8924969" y="3281452"/>
            <a:ext cx="3184180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03E6E"/>
                </a:solidFill>
              </a:rPr>
              <a:t>Hypothesis will </a:t>
            </a:r>
            <a:r>
              <a:rPr lang="de-DE" sz="2000" dirty="0" err="1">
                <a:solidFill>
                  <a:srgbClr val="003E6E"/>
                </a:solidFill>
              </a:rPr>
              <a:t>be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evaluated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by</a:t>
            </a:r>
            <a:r>
              <a:rPr lang="de-DE" sz="2000" dirty="0">
                <a:solidFill>
                  <a:srgbClr val="003E6E"/>
                </a:solidFill>
              </a:rPr>
              <a:t> back-</a:t>
            </a:r>
            <a:r>
              <a:rPr lang="de-DE" sz="2000" dirty="0" err="1">
                <a:solidFill>
                  <a:srgbClr val="003E6E"/>
                </a:solidFill>
              </a:rPr>
              <a:t>trajectory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analysis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and</a:t>
            </a:r>
            <a:r>
              <a:rPr lang="de-DE" sz="2000" dirty="0">
                <a:solidFill>
                  <a:srgbClr val="003E6E"/>
                </a:solidFill>
              </a:rPr>
              <a:t> in </a:t>
            </a:r>
            <a:r>
              <a:rPr lang="de-DE" sz="2000" dirty="0" err="1">
                <a:solidFill>
                  <a:srgbClr val="003E6E"/>
                </a:solidFill>
              </a:rPr>
              <a:t>analogy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to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previous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studies</a:t>
            </a:r>
            <a:endParaRPr lang="de-DE" sz="2000" dirty="0">
              <a:solidFill>
                <a:srgbClr val="003E6E"/>
              </a:solidFill>
            </a:endParaRPr>
          </a:p>
        </p:txBody>
      </p:sp>
      <p:sp>
        <p:nvSpPr>
          <p:cNvPr id="137" name="Rechteck 136">
            <a:extLst>
              <a:ext uri="{FF2B5EF4-FFF2-40B4-BE49-F238E27FC236}">
                <a16:creationId xmlns:a16="http://schemas.microsoft.com/office/drawing/2014/main" xmlns="" id="{F47EE5ED-359D-4E65-B750-8A329F2F5804}"/>
              </a:ext>
            </a:extLst>
          </p:cNvPr>
          <p:cNvSpPr/>
          <p:nvPr/>
        </p:nvSpPr>
        <p:spPr>
          <a:xfrm>
            <a:off x="339423" y="804279"/>
            <a:ext cx="8459382" cy="370440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6" name="Gruppieren 12">
            <a:extLst>
              <a:ext uri="{FF2B5EF4-FFF2-40B4-BE49-F238E27FC236}">
                <a16:creationId xmlns:a16="http://schemas.microsoft.com/office/drawing/2014/main" xmlns="" id="{2487FC76-2D22-4373-9981-6911CACCF84C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57" name="Ellipse 13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A8B7ECAC-E551-484F-91CC-CD043596756D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8" name="Gebogener Pfeil 14">
              <a:extLst>
                <a:ext uri="{FF2B5EF4-FFF2-40B4-BE49-F238E27FC236}">
                  <a16:creationId xmlns:a16="http://schemas.microsoft.com/office/drawing/2014/main" xmlns="" id="{6E0028E8-EC78-4E53-AC4D-19E9D8EFD92B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39" name="Interaktive Schaltfläche: Nächste(r) oder Weiter 138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9" name="Textfeld 158">
            <a:extLst>
              <a:ext uri="{FF2B5EF4-FFF2-40B4-BE49-F238E27FC236}">
                <a16:creationId xmlns:a16="http://schemas.microsoft.com/office/drawing/2014/main" xmlns="" id="{95EC3433-0966-4E79-A293-74237788FFB8}"/>
              </a:ext>
            </a:extLst>
          </p:cNvPr>
          <p:cNvSpPr txBox="1"/>
          <p:nvPr/>
        </p:nvSpPr>
        <p:spPr>
          <a:xfrm>
            <a:off x="254341" y="5532481"/>
            <a:ext cx="668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3E6E"/>
                </a:solidFill>
              </a:rPr>
              <a:t>VERY </a:t>
            </a:r>
            <a:r>
              <a:rPr lang="de-DE" b="1" dirty="0" err="1">
                <a:solidFill>
                  <a:srgbClr val="003E6E"/>
                </a:solidFill>
              </a:rPr>
              <a:t>Preliminary</a:t>
            </a:r>
            <a:r>
              <a:rPr lang="de-DE" b="1" dirty="0">
                <a:solidFill>
                  <a:srgbClr val="003E6E"/>
                </a:solidFill>
              </a:rPr>
              <a:t> </a:t>
            </a:r>
            <a:r>
              <a:rPr lang="de-DE" b="1" dirty="0" err="1">
                <a:solidFill>
                  <a:srgbClr val="003E6E"/>
                </a:solidFill>
              </a:rPr>
              <a:t>results</a:t>
            </a:r>
            <a:r>
              <a:rPr lang="de-DE" b="1" dirty="0">
                <a:solidFill>
                  <a:srgbClr val="003E6E"/>
                </a:solidFill>
              </a:rPr>
              <a:t> </a:t>
            </a:r>
            <a:r>
              <a:rPr lang="de-DE" b="1" dirty="0" err="1">
                <a:solidFill>
                  <a:srgbClr val="003E6E"/>
                </a:solidFill>
              </a:rPr>
              <a:t>from</a:t>
            </a:r>
            <a:r>
              <a:rPr lang="de-DE" b="1" dirty="0">
                <a:solidFill>
                  <a:srgbClr val="003E6E"/>
                </a:solidFill>
              </a:rPr>
              <a:t> </a:t>
            </a:r>
            <a:r>
              <a:rPr lang="de-DE" b="1" dirty="0" err="1">
                <a:solidFill>
                  <a:srgbClr val="003E6E"/>
                </a:solidFill>
              </a:rPr>
              <a:t>trajectory</a:t>
            </a:r>
            <a:r>
              <a:rPr lang="de-DE" b="1" dirty="0">
                <a:solidFill>
                  <a:srgbClr val="003E6E"/>
                </a:solidFill>
              </a:rPr>
              <a:t> </a:t>
            </a:r>
            <a:r>
              <a:rPr lang="de-DE" b="1" dirty="0" err="1">
                <a:solidFill>
                  <a:srgbClr val="003E6E"/>
                </a:solidFill>
              </a:rPr>
              <a:t>analysis</a:t>
            </a:r>
            <a:r>
              <a:rPr lang="de-DE" b="1" dirty="0">
                <a:solidFill>
                  <a:srgbClr val="003E6E"/>
                </a:solidFill>
              </a:rPr>
              <a:t> </a:t>
            </a:r>
            <a:r>
              <a:rPr lang="de-DE" b="1" dirty="0" err="1">
                <a:solidFill>
                  <a:srgbClr val="003E6E"/>
                </a:solidFill>
              </a:rPr>
              <a:t>of</a:t>
            </a:r>
            <a:r>
              <a:rPr lang="de-DE" b="1" dirty="0">
                <a:solidFill>
                  <a:srgbClr val="003E6E"/>
                </a:solidFill>
              </a:rPr>
              <a:t> </a:t>
            </a:r>
            <a:r>
              <a:rPr lang="de-DE" b="1" dirty="0" err="1">
                <a:solidFill>
                  <a:srgbClr val="003E6E"/>
                </a:solidFill>
              </a:rPr>
              <a:t>selected</a:t>
            </a:r>
            <a:r>
              <a:rPr lang="de-DE" b="1" dirty="0">
                <a:solidFill>
                  <a:srgbClr val="003E6E"/>
                </a:solidFill>
              </a:rPr>
              <a:t> </a:t>
            </a:r>
            <a:r>
              <a:rPr lang="de-DE" b="1" dirty="0" err="1">
                <a:solidFill>
                  <a:srgbClr val="003E6E"/>
                </a:solidFill>
              </a:rPr>
              <a:t>cases</a:t>
            </a:r>
            <a:r>
              <a:rPr lang="de-DE" b="1" dirty="0">
                <a:solidFill>
                  <a:srgbClr val="003E6E"/>
                </a:solidFill>
              </a:rPr>
              <a:t>:</a:t>
            </a:r>
          </a:p>
        </p:txBody>
      </p:sp>
      <p:sp>
        <p:nvSpPr>
          <p:cNvPr id="138" name="Textfeld 137">
            <a:extLst>
              <a:ext uri="{FF2B5EF4-FFF2-40B4-BE49-F238E27FC236}">
                <a16:creationId xmlns:a16="http://schemas.microsoft.com/office/drawing/2014/main" xmlns="" id="{D625EF47-8928-4940-A0DD-94B350D1CA8D}"/>
              </a:ext>
            </a:extLst>
          </p:cNvPr>
          <p:cNvSpPr txBox="1"/>
          <p:nvPr/>
        </p:nvSpPr>
        <p:spPr>
          <a:xfrm>
            <a:off x="4115119" y="5951301"/>
            <a:ext cx="334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C000"/>
                </a:solidFill>
              </a:rPr>
              <a:t>Air </a:t>
            </a:r>
            <a:r>
              <a:rPr lang="de-DE" dirty="0" err="1">
                <a:solidFill>
                  <a:srgbClr val="FFC000"/>
                </a:solidFill>
              </a:rPr>
              <a:t>masses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from</a:t>
            </a:r>
            <a:r>
              <a:rPr lang="de-DE" dirty="0">
                <a:solidFill>
                  <a:srgbClr val="FFC000"/>
                </a:solidFill>
              </a:rPr>
              <a:t> (South-East) Asia </a:t>
            </a:r>
            <a:r>
              <a:rPr lang="de-DE" dirty="0" err="1">
                <a:solidFill>
                  <a:srgbClr val="FFC000"/>
                </a:solidFill>
              </a:rPr>
              <a:t>reaching</a:t>
            </a:r>
            <a:r>
              <a:rPr lang="de-DE" dirty="0">
                <a:solidFill>
                  <a:srgbClr val="FFC000"/>
                </a:solidFill>
              </a:rPr>
              <a:t> Palau </a:t>
            </a:r>
            <a:r>
              <a:rPr lang="de-DE" dirty="0" err="1">
                <a:solidFill>
                  <a:srgbClr val="FFC000"/>
                </a:solidFill>
              </a:rPr>
              <a:t>from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the</a:t>
            </a:r>
            <a:r>
              <a:rPr lang="de-DE" dirty="0">
                <a:solidFill>
                  <a:srgbClr val="FFC000"/>
                </a:solidFill>
              </a:rPr>
              <a:t> North </a:t>
            </a:r>
          </a:p>
        </p:txBody>
      </p:sp>
      <p:sp>
        <p:nvSpPr>
          <p:cNvPr id="160" name="Textfeld 159">
            <a:extLst>
              <a:ext uri="{FF2B5EF4-FFF2-40B4-BE49-F238E27FC236}">
                <a16:creationId xmlns:a16="http://schemas.microsoft.com/office/drawing/2014/main" xmlns="" id="{4B882C95-5168-4F22-B58B-C3820FF462ED}"/>
              </a:ext>
            </a:extLst>
          </p:cNvPr>
          <p:cNvSpPr txBox="1"/>
          <p:nvPr/>
        </p:nvSpPr>
        <p:spPr>
          <a:xfrm>
            <a:off x="1390677" y="6076262"/>
            <a:ext cx="2403962" cy="381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B0F0"/>
                </a:solidFill>
              </a:rPr>
              <a:t>(East)-Pacific </a:t>
            </a:r>
            <a:r>
              <a:rPr lang="de-DE" dirty="0" err="1">
                <a:solidFill>
                  <a:srgbClr val="00B0F0"/>
                </a:solidFill>
              </a:rPr>
              <a:t>air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masses</a:t>
            </a: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161" name="Abgerundetes Rechteck 148">
            <a:extLst>
              <a:ext uri="{FF2B5EF4-FFF2-40B4-BE49-F238E27FC236}">
                <a16:creationId xmlns:a16="http://schemas.microsoft.com/office/drawing/2014/main" xmlns="" id="{1F71B107-584C-41B3-AE1F-ED05F0A74D19}"/>
              </a:ext>
            </a:extLst>
          </p:cNvPr>
          <p:cNvSpPr/>
          <p:nvPr/>
        </p:nvSpPr>
        <p:spPr>
          <a:xfrm>
            <a:off x="1391194" y="6053721"/>
            <a:ext cx="2389340" cy="45560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2" name="Oval 152">
            <a:extLst>
              <a:ext uri="{FF2B5EF4-FFF2-40B4-BE49-F238E27FC236}">
                <a16:creationId xmlns:a16="http://schemas.microsoft.com/office/drawing/2014/main" xmlns="" id="{B25D3FB3-3F8E-4FC0-8EB1-FF00688CEFAA}"/>
              </a:ext>
            </a:extLst>
          </p:cNvPr>
          <p:cNvSpPr/>
          <p:nvPr/>
        </p:nvSpPr>
        <p:spPr>
          <a:xfrm>
            <a:off x="3963988" y="5852986"/>
            <a:ext cx="3499122" cy="834609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cv</a:t>
            </a:r>
          </a:p>
        </p:txBody>
      </p:sp>
      <p:sp>
        <p:nvSpPr>
          <p:cNvPr id="163" name="Textfeld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4F4E3816-34F3-4D9D-AFD1-4FECF3BA088D}"/>
              </a:ext>
            </a:extLst>
          </p:cNvPr>
          <p:cNvSpPr txBox="1"/>
          <p:nvPr/>
        </p:nvSpPr>
        <p:spPr>
          <a:xfrm>
            <a:off x="-18726" y="5147629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604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BACC6"/>
                </a:solidFill>
              </a:rPr>
              <a:t>V</a:t>
            </a:r>
            <a:r>
              <a:rPr lang="en-US" noProof="0" dirty="0" smtClean="0"/>
              <a:t> Trajectory Analysis: Case Studies</a:t>
            </a:r>
            <a:endParaRPr lang="en-US" noProof="0" dirty="0"/>
          </a:p>
        </p:txBody>
      </p:sp>
      <p:sp>
        <p:nvSpPr>
          <p:cNvPr id="5" name="Interaktive Schaltfläche: Nächste(r) oder Weiter 4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Interaktive Schaltfläche: Zurück oder Vorherige(r) 5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8" name="Ellipse 7">
              <a:hlinkClick r:id="rId2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ebogener Pfeil 8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4" name="Ellipse 13">
              <a:hlinkClick r:id="rId2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Gebogener Pfeil 14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90550" y="1024573"/>
            <a:ext cx="11112500" cy="5024437"/>
          </a:xfrm>
        </p:spPr>
        <p:txBody>
          <a:bodyPr/>
          <a:lstStyle/>
          <a:p>
            <a:r>
              <a:rPr lang="en-US" noProof="0" dirty="0" smtClean="0"/>
              <a:t>Back-trajectories calculated with fully </a:t>
            </a:r>
            <a:r>
              <a:rPr lang="en-US" dirty="0"/>
              <a:t>L</a:t>
            </a:r>
            <a:r>
              <a:rPr lang="en-US" noProof="0" dirty="0" err="1" smtClean="0"/>
              <a:t>agrangian</a:t>
            </a:r>
            <a:r>
              <a:rPr lang="en-US" noProof="0" dirty="0" smtClean="0"/>
              <a:t> </a:t>
            </a:r>
            <a:r>
              <a:rPr lang="en-US" b="1" noProof="0" dirty="0" smtClean="0"/>
              <a:t>ATLAS model driven by ERA-interim wind fields </a:t>
            </a:r>
            <a:r>
              <a:rPr lang="en-US" noProof="0" dirty="0" smtClean="0"/>
              <a:t>and optional convective scheme (</a:t>
            </a:r>
            <a:r>
              <a:rPr lang="en-US" noProof="0" dirty="0" err="1" smtClean="0"/>
              <a:t>Wohltmann</a:t>
            </a:r>
            <a:r>
              <a:rPr lang="en-US" noProof="0" dirty="0" smtClean="0"/>
              <a:t> et al. 2019 in discussion @ GMDD)</a:t>
            </a:r>
          </a:p>
          <a:p>
            <a:r>
              <a:rPr lang="en-US" noProof="0" dirty="0" smtClean="0"/>
              <a:t>Example: </a:t>
            </a:r>
            <a:r>
              <a:rPr lang="en-US" b="1" noProof="0" dirty="0" smtClean="0">
                <a:solidFill>
                  <a:srgbClr val="FB3FD7"/>
                </a:solidFill>
              </a:rPr>
              <a:t>POSIDON case study </a:t>
            </a:r>
            <a:r>
              <a:rPr lang="en-US" noProof="0" dirty="0" smtClean="0"/>
              <a:t>for a High O</a:t>
            </a:r>
            <a:r>
              <a:rPr lang="en-US" baseline="-25000" noProof="0" dirty="0" smtClean="0"/>
              <a:t>3</a:t>
            </a:r>
            <a:r>
              <a:rPr lang="en-US" noProof="0" dirty="0" smtClean="0"/>
              <a:t>/Low H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O case, 19.10.2016</a:t>
            </a:r>
          </a:p>
          <a:p>
            <a:endParaRPr lang="en-US" noProof="0" dirty="0"/>
          </a:p>
        </p:txBody>
      </p:sp>
      <p:pic>
        <p:nvPicPr>
          <p:cNvPr id="16" name="Picture 2" descr="M:\Documents\conferences\palausounding_20161019_RH_TTL.png">
            <a:extLst>
              <a:ext uri="{FF2B5EF4-FFF2-40B4-BE49-F238E27FC236}">
                <a16:creationId xmlns:a16="http://schemas.microsoft.com/office/drawing/2014/main" xmlns="" id="{02FCD0DF-33F9-4C51-B5E3-824EF497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0" y="2965687"/>
            <a:ext cx="3645535" cy="301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xmlns="" id="{1911BD01-7B7F-4CB3-B5B8-6080098219F9}"/>
              </a:ext>
            </a:extLst>
          </p:cNvPr>
          <p:cNvSpPr/>
          <p:nvPr/>
        </p:nvSpPr>
        <p:spPr>
          <a:xfrm>
            <a:off x="8781998" y="4339455"/>
            <a:ext cx="3001030" cy="288247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xmlns="" id="{3B09509A-C8E8-4182-9835-96AEDDA47F11}"/>
              </a:ext>
            </a:extLst>
          </p:cNvPr>
          <p:cNvSpPr/>
          <p:nvPr/>
        </p:nvSpPr>
        <p:spPr>
          <a:xfrm>
            <a:off x="8781998" y="4628432"/>
            <a:ext cx="3001030" cy="433677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xmlns="" id="{BF75995F-66B3-40BC-820A-8F2C9A457157}"/>
              </a:ext>
            </a:extLst>
          </p:cNvPr>
          <p:cNvSpPr/>
          <p:nvPr/>
        </p:nvSpPr>
        <p:spPr>
          <a:xfrm>
            <a:off x="8784892" y="3939768"/>
            <a:ext cx="3001030" cy="397757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AF8CE3D3-0CB6-46CA-ABFC-058C0F025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7" y="2879908"/>
            <a:ext cx="8199137" cy="320497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xmlns="" id="{62BACFAF-D726-4739-AF79-BECD8B3CBADA}"/>
              </a:ext>
            </a:extLst>
          </p:cNvPr>
          <p:cNvSpPr/>
          <p:nvPr/>
        </p:nvSpPr>
        <p:spPr>
          <a:xfrm>
            <a:off x="6538050" y="3239948"/>
            <a:ext cx="1595572" cy="792088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2A83B67C-D69E-4102-845E-92C4B9F0DBE6}"/>
              </a:ext>
            </a:extLst>
          </p:cNvPr>
          <p:cNvSpPr/>
          <p:nvPr/>
        </p:nvSpPr>
        <p:spPr>
          <a:xfrm>
            <a:off x="6538049" y="4032036"/>
            <a:ext cx="1595573" cy="864096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A3342EF5-0D39-416A-BFA7-3179E10E6635}"/>
              </a:ext>
            </a:extLst>
          </p:cNvPr>
          <p:cNvSpPr/>
          <p:nvPr/>
        </p:nvSpPr>
        <p:spPr>
          <a:xfrm>
            <a:off x="6538050" y="4896132"/>
            <a:ext cx="1595572" cy="73806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15BB4CD9-2A2E-46D0-A02A-E42324F777EB}"/>
              </a:ext>
            </a:extLst>
          </p:cNvPr>
          <p:cNvSpPr txBox="1"/>
          <p:nvPr/>
        </p:nvSpPr>
        <p:spPr>
          <a:xfrm>
            <a:off x="6400800" y="5972278"/>
            <a:ext cx="416264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Analysis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trajectories</a:t>
            </a:r>
            <a:r>
              <a:rPr lang="de-DE" sz="2400" dirty="0"/>
              <a:t> </a:t>
            </a:r>
            <a:r>
              <a:rPr lang="de-DE" sz="2400" dirty="0" err="1"/>
              <a:t>including</a:t>
            </a:r>
            <a:r>
              <a:rPr lang="de-DE" sz="2400" dirty="0"/>
              <a:t> </a:t>
            </a:r>
            <a:r>
              <a:rPr lang="de-DE" sz="2400" dirty="0" err="1"/>
              <a:t>convection</a:t>
            </a:r>
            <a:r>
              <a:rPr lang="de-DE" sz="2400" dirty="0"/>
              <a:t> in </a:t>
            </a:r>
            <a:r>
              <a:rPr lang="de-DE" sz="2400" dirty="0" err="1"/>
              <a:t>progress</a:t>
            </a:r>
            <a:endParaRPr lang="de-DE" sz="2400" dirty="0"/>
          </a:p>
        </p:txBody>
      </p:sp>
      <p:sp>
        <p:nvSpPr>
          <p:cNvPr id="27" name="Textfeld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C5EF5A95-3D5D-4EC9-8DCF-8D48394DACDD}"/>
              </a:ext>
            </a:extLst>
          </p:cNvPr>
          <p:cNvSpPr txBox="1"/>
          <p:nvPr/>
        </p:nvSpPr>
        <p:spPr>
          <a:xfrm>
            <a:off x="3501021" y="1911435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25" name="Textfeld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002AFC40-774B-4010-88F2-24473960FA78}"/>
              </a:ext>
            </a:extLst>
          </p:cNvPr>
          <p:cNvSpPr txBox="1"/>
          <p:nvPr/>
        </p:nvSpPr>
        <p:spPr>
          <a:xfrm>
            <a:off x="10271468" y="5788896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277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FB3FD7"/>
                </a:solidFill>
              </a:rPr>
              <a:t>Summary</a:t>
            </a:r>
            <a:endParaRPr lang="en-US" noProof="0" dirty="0">
              <a:solidFill>
                <a:srgbClr val="FB3FD7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04007" y="942157"/>
            <a:ext cx="10194597" cy="6933607"/>
          </a:xfrm>
        </p:spPr>
        <p:txBody>
          <a:bodyPr>
            <a:noAutofit/>
          </a:bodyPr>
          <a:lstStyle/>
          <a:p>
            <a:pPr marL="571500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000" noProof="0" dirty="0" smtClean="0">
                <a:solidFill>
                  <a:srgbClr val="8064A2"/>
                </a:solidFill>
              </a:rPr>
              <a:t>The Tropical West Pacific with its clean air is an </a:t>
            </a:r>
            <a:r>
              <a:rPr lang="en-US" sz="2000" b="1" noProof="0" dirty="0" smtClean="0">
                <a:solidFill>
                  <a:srgbClr val="8064A2"/>
                </a:solidFill>
              </a:rPr>
              <a:t>important region</a:t>
            </a:r>
            <a:r>
              <a:rPr lang="en-US" sz="2000" noProof="0" dirty="0" smtClean="0">
                <a:solidFill>
                  <a:srgbClr val="8064A2"/>
                </a:solidFill>
              </a:rPr>
              <a:t/>
            </a:r>
            <a:br>
              <a:rPr lang="en-US" sz="2000" noProof="0" dirty="0" smtClean="0">
                <a:solidFill>
                  <a:srgbClr val="8064A2"/>
                </a:solidFill>
              </a:rPr>
            </a:br>
            <a:r>
              <a:rPr lang="en-US" sz="2000" noProof="0" dirty="0" smtClean="0">
                <a:solidFill>
                  <a:srgbClr val="8064A2"/>
                </a:solidFill>
              </a:rPr>
              <a:t>for the supply of chemical species to the stratosphere.</a:t>
            </a:r>
          </a:p>
          <a:p>
            <a:pPr marL="571500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000" noProof="0" dirty="0" smtClean="0">
                <a:solidFill>
                  <a:srgbClr val="5A528E"/>
                </a:solidFill>
              </a:rPr>
              <a:t>The Palau Atmospheric Observatory </a:t>
            </a:r>
            <a:r>
              <a:rPr lang="en-US" sz="2000" b="1" noProof="0" dirty="0" smtClean="0">
                <a:solidFill>
                  <a:srgbClr val="5A528E"/>
                </a:solidFill>
              </a:rPr>
              <a:t>started operations in 01/2016 </a:t>
            </a:r>
            <a:r>
              <a:rPr lang="en-US" sz="2000" noProof="0" dirty="0" smtClean="0">
                <a:solidFill>
                  <a:srgbClr val="5A528E"/>
                </a:solidFill>
              </a:rPr>
              <a:t>and fills an observational gap in this key region with a comprehensive setup.</a:t>
            </a:r>
          </a:p>
          <a:p>
            <a:pPr marL="571500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000" b="1" noProof="0" dirty="0" smtClean="0">
                <a:solidFill>
                  <a:srgbClr val="4D5A95"/>
                </a:solidFill>
              </a:rPr>
              <a:t>3 years of ozone sounding data</a:t>
            </a:r>
            <a:r>
              <a:rPr lang="en-US" sz="2000" noProof="0" dirty="0" smtClean="0">
                <a:solidFill>
                  <a:srgbClr val="4D5A95"/>
                </a:solidFill>
              </a:rPr>
              <a:t> give insight on the seasonal cycle of tropospheric O</a:t>
            </a:r>
            <a:r>
              <a:rPr lang="en-US" sz="2000" baseline="-25000" noProof="0" dirty="0" smtClean="0">
                <a:solidFill>
                  <a:srgbClr val="4D5A95"/>
                </a:solidFill>
              </a:rPr>
              <a:t>3 </a:t>
            </a:r>
            <a:r>
              <a:rPr lang="en-US" sz="2000" noProof="0" dirty="0" smtClean="0">
                <a:solidFill>
                  <a:srgbClr val="4D5A95"/>
                </a:solidFill>
              </a:rPr>
              <a:t>and relevant atmospheric processes, including to a certain extent </a:t>
            </a:r>
            <a:r>
              <a:rPr lang="en-US" sz="2000" noProof="0" dirty="0" err="1" smtClean="0">
                <a:solidFill>
                  <a:srgbClr val="4D5A95"/>
                </a:solidFill>
              </a:rPr>
              <a:t>interannual</a:t>
            </a:r>
            <a:r>
              <a:rPr lang="en-US" sz="2000" noProof="0" dirty="0" smtClean="0">
                <a:solidFill>
                  <a:srgbClr val="4D5A95"/>
                </a:solidFill>
              </a:rPr>
              <a:t> variability (El Nino).</a:t>
            </a:r>
          </a:p>
          <a:p>
            <a:pPr marL="571500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000" noProof="0" dirty="0" smtClean="0">
                <a:solidFill>
                  <a:srgbClr val="5185BD"/>
                </a:solidFill>
              </a:rPr>
              <a:t>Significant seasonal signals are the </a:t>
            </a:r>
            <a:r>
              <a:rPr lang="en-US" sz="2000" b="1" noProof="0" dirty="0" smtClean="0">
                <a:solidFill>
                  <a:srgbClr val="5185BD"/>
                </a:solidFill>
              </a:rPr>
              <a:t>annual cycle in the TTL </a:t>
            </a:r>
            <a:r>
              <a:rPr lang="en-US" sz="2000" noProof="0" dirty="0" smtClean="0">
                <a:solidFill>
                  <a:srgbClr val="5185BD"/>
                </a:solidFill>
              </a:rPr>
              <a:t>(~ Maximum in August</a:t>
            </a:r>
            <a:r>
              <a:rPr lang="en-US" sz="2000" b="1" noProof="0" dirty="0" smtClean="0">
                <a:solidFill>
                  <a:srgbClr val="5185BD"/>
                </a:solidFill>
              </a:rPr>
              <a:t>) and the mid-troposphere </a:t>
            </a:r>
            <a:r>
              <a:rPr lang="en-US" sz="2000" noProof="0" dirty="0" smtClean="0">
                <a:solidFill>
                  <a:srgbClr val="5185BD"/>
                </a:solidFill>
              </a:rPr>
              <a:t>(~ Minimum in August until October): transport to the stratosphere with longest lifetimes for different chemical species occurs in late boreal summer/fall;</a:t>
            </a:r>
            <a:br>
              <a:rPr lang="en-US" sz="2000" noProof="0" dirty="0" smtClean="0">
                <a:solidFill>
                  <a:srgbClr val="5185BD"/>
                </a:solidFill>
              </a:rPr>
            </a:br>
            <a:r>
              <a:rPr lang="en-US" sz="2000" b="1" noProof="0" dirty="0" smtClean="0">
                <a:solidFill>
                  <a:srgbClr val="5185BD"/>
                </a:solidFill>
              </a:rPr>
              <a:t>no overall bimodal distribution</a:t>
            </a:r>
            <a:r>
              <a:rPr lang="en-US" sz="2000" noProof="0" dirty="0" smtClean="0">
                <a:solidFill>
                  <a:srgbClr val="5185BD"/>
                </a:solidFill>
              </a:rPr>
              <a:t> of free tropospheric O</a:t>
            </a:r>
            <a:r>
              <a:rPr lang="en-US" sz="2000" baseline="-25000" noProof="0" dirty="0" smtClean="0">
                <a:solidFill>
                  <a:srgbClr val="5185BD"/>
                </a:solidFill>
              </a:rPr>
              <a:t>3</a:t>
            </a:r>
            <a:r>
              <a:rPr lang="en-US" sz="2000" noProof="0" dirty="0" smtClean="0">
                <a:solidFill>
                  <a:srgbClr val="5185BD"/>
                </a:solidFill>
              </a:rPr>
              <a:t> was found (compare Pan et al. 2015).</a:t>
            </a:r>
          </a:p>
          <a:p>
            <a:pPr marL="571500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000" noProof="0" dirty="0" smtClean="0">
                <a:solidFill>
                  <a:srgbClr val="4BACC6"/>
                </a:solidFill>
              </a:rPr>
              <a:t>The </a:t>
            </a:r>
            <a:r>
              <a:rPr lang="en-US" sz="2000" b="1" noProof="0" dirty="0" smtClean="0">
                <a:solidFill>
                  <a:srgbClr val="4BACC6"/>
                </a:solidFill>
              </a:rPr>
              <a:t>relation between O</a:t>
            </a:r>
            <a:r>
              <a:rPr lang="en-US" sz="2000" b="1" baseline="-25000" noProof="0" dirty="0" smtClean="0">
                <a:solidFill>
                  <a:srgbClr val="4BACC6"/>
                </a:solidFill>
              </a:rPr>
              <a:t>3</a:t>
            </a:r>
            <a:r>
              <a:rPr lang="en-US" sz="2000" b="1" noProof="0" dirty="0" smtClean="0">
                <a:solidFill>
                  <a:srgbClr val="4BACC6"/>
                </a:solidFill>
              </a:rPr>
              <a:t> and H</a:t>
            </a:r>
            <a:r>
              <a:rPr lang="en-US" sz="2000" b="1" baseline="-25000" noProof="0" dirty="0" smtClean="0">
                <a:solidFill>
                  <a:srgbClr val="4BACC6"/>
                </a:solidFill>
              </a:rPr>
              <a:t>2</a:t>
            </a:r>
            <a:r>
              <a:rPr lang="en-US" sz="2000" b="1" noProof="0" dirty="0" smtClean="0">
                <a:solidFill>
                  <a:srgbClr val="4BACC6"/>
                </a:solidFill>
              </a:rPr>
              <a:t>O </a:t>
            </a:r>
            <a:r>
              <a:rPr lang="en-US" sz="2000" noProof="0" dirty="0" smtClean="0">
                <a:solidFill>
                  <a:srgbClr val="4BACC6"/>
                </a:solidFill>
              </a:rPr>
              <a:t>in mid-tropospheric layers indicates different origins of air masses – we hypothesize </a:t>
            </a:r>
            <a:r>
              <a:rPr lang="en-US" sz="2000" b="1" noProof="0" dirty="0" smtClean="0">
                <a:solidFill>
                  <a:srgbClr val="4BACC6"/>
                </a:solidFill>
              </a:rPr>
              <a:t>four different ways of transport</a:t>
            </a:r>
            <a:r>
              <a:rPr lang="en-US" sz="2000" noProof="0" dirty="0" smtClean="0">
                <a:solidFill>
                  <a:srgbClr val="4BACC6"/>
                </a:solidFill>
              </a:rPr>
              <a:t>. Trajectory analysis including convective activity is still ongoing.</a:t>
            </a:r>
          </a:p>
          <a:p>
            <a:pPr marL="571500" indent="-571500">
              <a:lnSpc>
                <a:spcPct val="110000"/>
              </a:lnSpc>
              <a:buFont typeface="+mj-lt"/>
              <a:buAutoNum type="romanUcPeriod"/>
            </a:pPr>
            <a:endParaRPr lang="en-US" sz="2000" noProof="0" dirty="0" smtClean="0"/>
          </a:p>
          <a:p>
            <a:pPr marL="0" indent="0">
              <a:lnSpc>
                <a:spcPct val="110000"/>
              </a:lnSpc>
              <a:buNone/>
            </a:pPr>
            <a:endParaRPr lang="en-US" sz="200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23</a:t>
            </a:fld>
            <a:endParaRPr lang="en-GB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xmlns="" id="{AB82F110-444D-41E3-8EC8-1394ECDDA6EF}"/>
              </a:ext>
            </a:extLst>
          </p:cNvPr>
          <p:cNvGrpSpPr/>
          <p:nvPr/>
        </p:nvGrpSpPr>
        <p:grpSpPr>
          <a:xfrm>
            <a:off x="9018432" y="1025234"/>
            <a:ext cx="1679038" cy="731763"/>
            <a:chOff x="2755119" y="-39504"/>
            <a:chExt cx="3107204" cy="1445231"/>
          </a:xfrm>
        </p:grpSpPr>
        <p:sp>
          <p:nvSpPr>
            <p:cNvPr id="8" name="Wolke 7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02735C08-8C99-4AED-8894-B017F92CF920}"/>
                </a:ext>
              </a:extLst>
            </p:cNvPr>
            <p:cNvSpPr/>
            <p:nvPr/>
          </p:nvSpPr>
          <p:spPr>
            <a:xfrm>
              <a:off x="2755119" y="-39504"/>
              <a:ext cx="3107204" cy="1445231"/>
            </a:xfrm>
            <a:prstGeom prst="cloud">
              <a:avLst/>
            </a:prstGeom>
            <a:solidFill>
              <a:srgbClr val="8064A2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9" name="Wolke 4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700DC67B-AC25-4DEE-AFEC-C14381EEB6FB}"/>
                </a:ext>
              </a:extLst>
            </p:cNvPr>
            <p:cNvSpPr txBox="1"/>
            <p:nvPr/>
          </p:nvSpPr>
          <p:spPr>
            <a:xfrm>
              <a:off x="3183367" y="178753"/>
              <a:ext cx="2029752" cy="941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900" kern="1200" dirty="0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The Tropical West Pacific: Research Motivation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xmlns="" id="{184D3C7F-6668-4DE7-8618-C73CA13948DB}"/>
              </a:ext>
            </a:extLst>
          </p:cNvPr>
          <p:cNvGrpSpPr/>
          <p:nvPr/>
        </p:nvGrpSpPr>
        <p:grpSpPr>
          <a:xfrm>
            <a:off x="10621959" y="2682164"/>
            <a:ext cx="1144485" cy="551169"/>
            <a:chOff x="4806902" y="4174139"/>
            <a:chExt cx="2158763" cy="1180607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4" name="Wolke 13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32753BA4-2263-4659-B5D9-B8985A7113E1}"/>
                </a:ext>
              </a:extLst>
            </p:cNvPr>
            <p:cNvSpPr/>
            <p:nvPr/>
          </p:nvSpPr>
          <p:spPr>
            <a:xfrm>
              <a:off x="4806902" y="4174139"/>
              <a:ext cx="2158763" cy="1180607"/>
            </a:xfrm>
            <a:prstGeom prst="cloud">
              <a:avLst/>
            </a:prstGeom>
            <a:solidFill>
              <a:srgbClr val="8064A2">
                <a:hueOff val="-2232385"/>
                <a:satOff val="13449"/>
                <a:lumOff val="1078"/>
                <a:alphaOff val="0"/>
              </a:srgbClr>
            </a:solidFill>
            <a:ln w="25400" cap="flat" cmpd="sng" algn="ctr">
              <a:noFill/>
              <a:prstDash val="solid"/>
            </a:ln>
            <a:effectLst/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5" name="Wolke 4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9899A8C9-9D27-4B80-B820-262773AAA14F}"/>
                </a:ext>
              </a:extLst>
            </p:cNvPr>
            <p:cNvSpPr txBox="1"/>
            <p:nvPr/>
          </p:nvSpPr>
          <p:spPr>
            <a:xfrm>
              <a:off x="5104432" y="4352433"/>
              <a:ext cx="1410191" cy="7693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  <a:flatTx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900" kern="1200" dirty="0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Data </a:t>
              </a:r>
              <a:r>
                <a:rPr lang="de-DE" sz="900" kern="1200" dirty="0" err="1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Overview</a:t>
              </a:r>
              <a:endParaRPr lang="de-DE" sz="900" kern="1200" dirty="0">
                <a:solidFill>
                  <a:srgbClr val="D8D3E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xmlns="" id="{50D6C720-C9C3-499B-88CB-E12AFA6B0F12}"/>
              </a:ext>
            </a:extLst>
          </p:cNvPr>
          <p:cNvGrpSpPr/>
          <p:nvPr/>
        </p:nvGrpSpPr>
        <p:grpSpPr>
          <a:xfrm>
            <a:off x="10707545" y="4097920"/>
            <a:ext cx="1318944" cy="648795"/>
            <a:chOff x="839288" y="3847892"/>
            <a:chExt cx="2487834" cy="1389722"/>
          </a:xfrm>
        </p:grpSpPr>
        <p:sp>
          <p:nvSpPr>
            <p:cNvPr id="17" name="Wolke 16">
              <a:extLst>
                <a:ext uri="{FF2B5EF4-FFF2-40B4-BE49-F238E27FC236}">
                  <a16:creationId xmlns:a16="http://schemas.microsoft.com/office/drawing/2014/main" xmlns="" id="{2D9B0051-29CD-4F12-BD3B-5786094A1EF4}"/>
                </a:ext>
              </a:extLst>
            </p:cNvPr>
            <p:cNvSpPr/>
            <p:nvPr/>
          </p:nvSpPr>
          <p:spPr>
            <a:xfrm>
              <a:off x="839288" y="3847892"/>
              <a:ext cx="2487834" cy="1389722"/>
            </a:xfrm>
            <a:prstGeom prst="cloud">
              <a:avLst/>
            </a:prstGeom>
            <a:solidFill>
              <a:srgbClr val="8064A2">
                <a:hueOff val="-3348577"/>
                <a:satOff val="20174"/>
                <a:lumOff val="1617"/>
                <a:alphaOff val="0"/>
              </a:srgb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8" name="Wolke 4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F469CCF5-867C-477F-85FA-17DEE9C03A0E}"/>
                </a:ext>
              </a:extLst>
            </p:cNvPr>
            <p:cNvSpPr txBox="1"/>
            <p:nvPr/>
          </p:nvSpPr>
          <p:spPr>
            <a:xfrm>
              <a:off x="1182171" y="4057766"/>
              <a:ext cx="1625155" cy="905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900" kern="1200" dirty="0" err="1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Tropospheric</a:t>
              </a:r>
              <a:r>
                <a:rPr lang="de-DE" sz="900" kern="1200" dirty="0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 O3 </a:t>
              </a:r>
              <a:r>
                <a:rPr lang="de-DE" sz="900" kern="1200" dirty="0" err="1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Variability</a:t>
              </a:r>
              <a:endParaRPr lang="de-DE" sz="900" kern="1200" dirty="0">
                <a:solidFill>
                  <a:srgbClr val="D8D3E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xmlns="" id="{F036BCDD-7BDC-4FCF-B1E5-A16B7C11645C}"/>
              </a:ext>
            </a:extLst>
          </p:cNvPr>
          <p:cNvGrpSpPr/>
          <p:nvPr/>
        </p:nvGrpSpPr>
        <p:grpSpPr>
          <a:xfrm>
            <a:off x="10614555" y="5471729"/>
            <a:ext cx="1411934" cy="601112"/>
            <a:chOff x="401909" y="1594665"/>
            <a:chExt cx="2663234" cy="1287586"/>
          </a:xfrm>
        </p:grpSpPr>
        <p:sp>
          <p:nvSpPr>
            <p:cNvPr id="20" name="Wolke 19">
              <a:extLst>
                <a:ext uri="{FF2B5EF4-FFF2-40B4-BE49-F238E27FC236}">
                  <a16:creationId xmlns:a16="http://schemas.microsoft.com/office/drawing/2014/main" xmlns="" id="{346F790B-5FB4-4E9B-AACD-26071B68B6C1}"/>
                </a:ext>
              </a:extLst>
            </p:cNvPr>
            <p:cNvSpPr/>
            <p:nvPr/>
          </p:nvSpPr>
          <p:spPr>
            <a:xfrm>
              <a:off x="401909" y="1594665"/>
              <a:ext cx="2663234" cy="1287586"/>
            </a:xfrm>
            <a:prstGeom prst="cloud">
              <a:avLst/>
            </a:prstGeom>
            <a:solidFill>
              <a:srgbClr val="8064A2">
                <a:hueOff val="-4464770"/>
                <a:satOff val="26899"/>
                <a:lumOff val="2156"/>
                <a:alphaOff val="0"/>
              </a:srgb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Wolke 4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B54BFD8F-515F-48D2-B0ED-17DC4D81D528}"/>
                </a:ext>
              </a:extLst>
            </p:cNvPr>
            <p:cNvSpPr txBox="1"/>
            <p:nvPr/>
          </p:nvSpPr>
          <p:spPr>
            <a:xfrm>
              <a:off x="768967" y="1789114"/>
              <a:ext cx="1739733" cy="839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900" kern="1200" dirty="0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Transport </a:t>
              </a:r>
              <a:r>
                <a:rPr lang="de-DE" sz="900" kern="1200" dirty="0" err="1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and</a:t>
              </a:r>
              <a:r>
                <a:rPr lang="de-DE" sz="900" kern="1200" dirty="0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 Origin </a:t>
              </a:r>
              <a:r>
                <a:rPr lang="de-DE" sz="900" kern="1200" dirty="0" err="1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of</a:t>
              </a:r>
              <a:r>
                <a:rPr lang="de-DE" sz="900" kern="1200" dirty="0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de-DE" sz="900" kern="1200" dirty="0" err="1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Airmasses</a:t>
              </a:r>
              <a:endParaRPr lang="de-DE" sz="900" kern="1200" dirty="0">
                <a:solidFill>
                  <a:srgbClr val="D8D3E0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3FE5042D-D5D2-4EA1-974F-B63C9780330D}"/>
              </a:ext>
            </a:extLst>
          </p:cNvPr>
          <p:cNvSpPr txBox="1"/>
          <p:nvPr/>
        </p:nvSpPr>
        <p:spPr>
          <a:xfrm>
            <a:off x="11578349" y="3824507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B3780CAD-F019-464E-960A-569FA57F87FD}"/>
              </a:ext>
            </a:extLst>
          </p:cNvPr>
          <p:cNvSpPr txBox="1"/>
          <p:nvPr/>
        </p:nvSpPr>
        <p:spPr>
          <a:xfrm>
            <a:off x="11292535" y="2382304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5DEE7667-E561-4323-AB05-1B08E065DAD3}"/>
              </a:ext>
            </a:extLst>
          </p:cNvPr>
          <p:cNvSpPr txBox="1"/>
          <p:nvPr/>
        </p:nvSpPr>
        <p:spPr>
          <a:xfrm>
            <a:off x="10032915" y="665810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6672267A-5717-4A65-A224-DBAF48719B66}"/>
              </a:ext>
            </a:extLst>
          </p:cNvPr>
          <p:cNvSpPr txBox="1"/>
          <p:nvPr/>
        </p:nvSpPr>
        <p:spPr>
          <a:xfrm>
            <a:off x="11518917" y="5165957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609FED85-A306-43B1-9211-63AFFE6F0025}"/>
              </a:ext>
            </a:extLst>
          </p:cNvPr>
          <p:cNvSpPr txBox="1"/>
          <p:nvPr/>
        </p:nvSpPr>
        <p:spPr>
          <a:xfrm>
            <a:off x="10545876" y="6176311"/>
            <a:ext cx="1309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B3FD7"/>
                </a:solidFill>
              </a:rPr>
              <a:t>OUTLOOK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xmlns="" id="{BF3AEAC7-90A4-4E47-BA73-4C0F64650869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29" name="Ellipse 28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509B5E5B-2D4D-492F-B9BC-4F8B1E77B846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Gebogener Pfeil 14">
              <a:extLst>
                <a:ext uri="{FF2B5EF4-FFF2-40B4-BE49-F238E27FC236}">
                  <a16:creationId xmlns:a16="http://schemas.microsoft.com/office/drawing/2014/main" xmlns="" id="{D6E41973-8A13-4D6B-A2FC-FBD7AA70F04D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5" name="Interaktive Schaltfläche: Nächste(r) oder Weiter 4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Interaktive Schaltfläche: Zurück oder Vorherige(r) 5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xmlns="" id="{499A8295-781E-48AC-9EF7-E99BF12D2C5D}"/>
              </a:ext>
            </a:extLst>
          </p:cNvPr>
          <p:cNvGrpSpPr/>
          <p:nvPr/>
        </p:nvGrpSpPr>
        <p:grpSpPr>
          <a:xfrm>
            <a:off x="10338267" y="1771397"/>
            <a:ext cx="1241687" cy="551313"/>
            <a:chOff x="5350529" y="1967464"/>
            <a:chExt cx="2342110" cy="1180915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1" name="Wolke 10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3051A3CA-63C3-4FC9-8CAB-4A91E89A7A90}"/>
                </a:ext>
              </a:extLst>
            </p:cNvPr>
            <p:cNvSpPr/>
            <p:nvPr/>
          </p:nvSpPr>
          <p:spPr>
            <a:xfrm>
              <a:off x="5350529" y="1967464"/>
              <a:ext cx="2342110" cy="1180915"/>
            </a:xfrm>
            <a:prstGeom prst="cloud">
              <a:avLst/>
            </a:prstGeom>
            <a:solidFill>
              <a:srgbClr val="8064A2">
                <a:hueOff val="-1116192"/>
                <a:satOff val="6725"/>
                <a:lumOff val="539"/>
                <a:alphaOff val="0"/>
              </a:srgbClr>
            </a:solidFill>
            <a:ln w="25400" cap="flat" cmpd="sng" algn="ctr">
              <a:noFill/>
              <a:prstDash val="solid"/>
            </a:ln>
            <a:effectLst/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2" name="Wolke 4">
              <a:extLst>
                <a:ext uri="{FF2B5EF4-FFF2-40B4-BE49-F238E27FC236}">
                  <a16:creationId xmlns:a16="http://schemas.microsoft.com/office/drawing/2014/main" xmlns="" id="{6BADE355-389D-4D4C-8B9D-46ED8D9D21EB}"/>
                </a:ext>
              </a:extLst>
            </p:cNvPr>
            <p:cNvSpPr txBox="1"/>
            <p:nvPr/>
          </p:nvSpPr>
          <p:spPr>
            <a:xfrm>
              <a:off x="5673328" y="2145804"/>
              <a:ext cx="1529962" cy="7695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  <a:flatTx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900" kern="1200" dirty="0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Palau</a:t>
              </a:r>
              <a:br>
                <a:rPr lang="de-DE" sz="900" kern="1200" dirty="0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</a:br>
              <a:r>
                <a:rPr lang="de-DE" sz="900" kern="1200" dirty="0" err="1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Atmospheric</a:t>
              </a:r>
              <a:r>
                <a:rPr lang="de-DE" sz="900" kern="1200" dirty="0">
                  <a:solidFill>
                    <a:srgbClr val="D8D3E0"/>
                  </a:solidFill>
                  <a:latin typeface="Calibri"/>
                  <a:ea typeface="+mn-ea"/>
                  <a:cs typeface="+mn-cs"/>
                </a:rPr>
                <a:t> Observatory</a:t>
              </a:r>
            </a:p>
          </p:txBody>
        </p:sp>
      </p:grpSp>
      <p:sp>
        <p:nvSpPr>
          <p:cNvPr id="24" name="Textfeld 23">
            <a:hlinkClick r:id="rId7" action="ppaction://hlinksldjump"/>
            <a:extLst>
              <a:ext uri="{FF2B5EF4-FFF2-40B4-BE49-F238E27FC236}">
                <a16:creationId xmlns:a16="http://schemas.microsoft.com/office/drawing/2014/main" xmlns="" id="{89ED22B2-7A71-4E7A-BCE9-DE81BEC86C1F}"/>
              </a:ext>
            </a:extLst>
          </p:cNvPr>
          <p:cNvSpPr txBox="1"/>
          <p:nvPr/>
        </p:nvSpPr>
        <p:spPr>
          <a:xfrm>
            <a:off x="11095891" y="1441154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310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4316FE49-FBEA-4C03-82D2-AD98D10E4821}"/>
              </a:ext>
            </a:extLst>
          </p:cNvPr>
          <p:cNvSpPr/>
          <p:nvPr/>
        </p:nvSpPr>
        <p:spPr>
          <a:xfrm>
            <a:off x="878077" y="1173163"/>
            <a:ext cx="10128177" cy="477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/>
              <a:t>Outlook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90550" y="1173163"/>
            <a:ext cx="11112500" cy="5024437"/>
          </a:xfrm>
        </p:spPr>
        <p:txBody>
          <a:bodyPr/>
          <a:lstStyle/>
          <a:p>
            <a:r>
              <a:rPr lang="en-US" noProof="0" dirty="0" smtClean="0"/>
              <a:t>First Paper presenting the dataset in preparation </a:t>
            </a:r>
            <a:r>
              <a:rPr lang="en-US" b="1" noProof="0" dirty="0" smtClean="0"/>
              <a:t>(Müller et al. 2019) </a:t>
            </a:r>
          </a:p>
          <a:p>
            <a:r>
              <a:rPr lang="en-US" b="1" noProof="0" dirty="0" smtClean="0"/>
              <a:t>Data comparison </a:t>
            </a:r>
            <a:r>
              <a:rPr lang="en-US" noProof="0" dirty="0" smtClean="0"/>
              <a:t>with satellite measurements and SHADOZ stations</a:t>
            </a:r>
          </a:p>
          <a:p>
            <a:r>
              <a:rPr lang="en-US" b="1" noProof="0" dirty="0" smtClean="0"/>
              <a:t>Back-trajectory and statistical analysis </a:t>
            </a:r>
            <a:r>
              <a:rPr lang="en-US" noProof="0" dirty="0" smtClean="0"/>
              <a:t>of O</a:t>
            </a:r>
            <a:r>
              <a:rPr lang="en-US" baseline="-25000" noProof="0" dirty="0" smtClean="0"/>
              <a:t>3</a:t>
            </a:r>
            <a:r>
              <a:rPr lang="en-US" noProof="0" dirty="0" smtClean="0"/>
              <a:t>/H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O layers in comparison to recent regional studies</a:t>
            </a:r>
          </a:p>
          <a:p>
            <a:r>
              <a:rPr lang="en-US" b="1" noProof="0" dirty="0" smtClean="0"/>
              <a:t>Box-modelling of OH </a:t>
            </a:r>
            <a:r>
              <a:rPr lang="en-US" noProof="0" dirty="0" smtClean="0"/>
              <a:t>to further constrain the oxidizing capacity of this important stratospheric entry region</a:t>
            </a:r>
          </a:p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Interaktive Schaltfläche: Zurück oder Vorherige(r) 4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Interaktive Schaltfläche: Nächste(r) oder Weiter 5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xmlns="" id="{52C0A093-C737-4031-BF30-61EE9133EE7B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8" name="Ellipse 7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04F9CEAB-C244-4E12-8EB5-5F7B533A69BF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ebogener Pfeil 14">
              <a:extLst>
                <a:ext uri="{FF2B5EF4-FFF2-40B4-BE49-F238E27FC236}">
                  <a16:creationId xmlns:a16="http://schemas.microsoft.com/office/drawing/2014/main" xmlns="" id="{3E1D185C-EF40-4634-9738-476404495C2A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8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6" t="-27972" r="876" b="27972"/>
          <a:stretch/>
        </p:blipFill>
        <p:spPr>
          <a:xfrm>
            <a:off x="-108000" y="-2664000"/>
            <a:ext cx="12321837" cy="95221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7386" y="2619000"/>
            <a:ext cx="8596025" cy="810000"/>
          </a:xfrm>
        </p:spPr>
        <p:txBody>
          <a:bodyPr/>
          <a:lstStyle/>
          <a:p>
            <a:r>
              <a:rPr lang="en-US" noProof="0" dirty="0" smtClean="0"/>
              <a:t>More Info</a:t>
            </a:r>
            <a:endParaRPr lang="en-US" noProof="0" dirty="0"/>
          </a:p>
        </p:txBody>
      </p:sp>
      <p:sp>
        <p:nvSpPr>
          <p:cNvPr id="4" name="Textfeld 3"/>
          <p:cNvSpPr txBox="1"/>
          <p:nvPr/>
        </p:nvSpPr>
        <p:spPr>
          <a:xfrm>
            <a:off x="7396375" y="2516168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6" name="Interaktive Schaltfläche: Zurück oder Vorherige(r) 5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teraktive Schaltfläche: Nächste(r) oder Weiter 6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195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>
                <a:solidFill>
                  <a:srgbClr val="7A43A3"/>
                </a:solidFill>
              </a:rPr>
              <a:t>I</a:t>
            </a:r>
            <a:r>
              <a:rPr lang="en-US" noProof="0" dirty="0" smtClean="0"/>
              <a:t> The Tropical West Pacific (TWP)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1079500" y="5407296"/>
            <a:ext cx="11112500" cy="2061029"/>
          </a:xfrm>
        </p:spPr>
        <p:txBody>
          <a:bodyPr>
            <a:normAutofit/>
          </a:bodyPr>
          <a:lstStyle/>
          <a:p>
            <a:r>
              <a:rPr lang="en-US" sz="2400" noProof="0" dirty="0" smtClean="0"/>
              <a:t>Highest SST globally: high energy convection</a:t>
            </a:r>
          </a:p>
          <a:p>
            <a:r>
              <a:rPr lang="en-US" sz="2400" noProof="0" dirty="0" smtClean="0"/>
              <a:t>Upwelling branches of global atmospheric circulation patterns</a:t>
            </a:r>
          </a:p>
          <a:p>
            <a:r>
              <a:rPr lang="en-US" sz="2400" noProof="0" dirty="0" smtClean="0"/>
              <a:t>Main wind direction: East, little anthropogenic influence</a:t>
            </a:r>
            <a:endParaRPr lang="en-US" sz="2400" noProof="0" dirty="0"/>
          </a:p>
        </p:txBody>
      </p:sp>
      <p:sp>
        <p:nvSpPr>
          <p:cNvPr id="5" name="Interaktive Schaltfläche: Nächste(r) oder Weiter 4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Interaktive Schaltfläche: Zurück oder Vorherige(r) 5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20">
            <a:extLst>
              <a:ext uri="{FF2B5EF4-FFF2-40B4-BE49-F238E27FC236}">
                <a16:creationId xmlns:a16="http://schemas.microsoft.com/office/drawing/2014/main" xmlns="" id="{27544A36-C9EE-4034-845A-DEF338ED7206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9" name="Ellipse 21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3E083471-1314-43FE-8D32-F363ED0A5F1B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ebogener Pfeil 22">
              <a:extLst>
                <a:ext uri="{FF2B5EF4-FFF2-40B4-BE49-F238E27FC236}">
                  <a16:creationId xmlns:a16="http://schemas.microsoft.com/office/drawing/2014/main" xmlns="" id="{A34AFEEC-0CFF-4626-87D3-C521902DDF67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1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ECFD06F2-EAE0-4B84-9B47-6B69425423E6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Group 1"/>
          <p:cNvGrpSpPr>
            <a:grpSpLocks noChangeAspect="1"/>
          </p:cNvGrpSpPr>
          <p:nvPr/>
        </p:nvGrpSpPr>
        <p:grpSpPr>
          <a:xfrm>
            <a:off x="849802" y="902665"/>
            <a:ext cx="8089387" cy="4721958"/>
            <a:chOff x="1054266" y="1133199"/>
            <a:chExt cx="6887964" cy="4020661"/>
          </a:xfrm>
        </p:grpSpPr>
        <p:pic>
          <p:nvPicPr>
            <p:cNvPr id="13" name="Picture 3" descr="Jahresmittel der Sea Surface Temperature (SST)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0" t="18538" r="5577" b="20731"/>
            <a:stretch>
              <a:fillRect/>
            </a:stretch>
          </p:blipFill>
          <p:spPr bwMode="auto">
            <a:xfrm>
              <a:off x="1621563" y="1243645"/>
              <a:ext cx="5905246" cy="2618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517" y="1133199"/>
              <a:ext cx="6404050" cy="3218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Group 36"/>
            <p:cNvGrpSpPr>
              <a:grpSpLocks/>
            </p:cNvGrpSpPr>
            <p:nvPr/>
          </p:nvGrpSpPr>
          <p:grpSpPr bwMode="auto">
            <a:xfrm>
              <a:off x="1054266" y="4322984"/>
              <a:ext cx="6887964" cy="830876"/>
              <a:chOff x="703" y="659"/>
              <a:chExt cx="4626" cy="580"/>
            </a:xfrm>
          </p:grpSpPr>
          <p:pic>
            <p:nvPicPr>
              <p:cNvPr id="29" name="Picture 6" descr="Jahresmittel der Sea Surface Temperature (SST)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711" b="10266"/>
              <a:stretch>
                <a:fillRect/>
              </a:stretch>
            </p:blipFill>
            <p:spPr bwMode="auto">
              <a:xfrm>
                <a:off x="703" y="869"/>
                <a:ext cx="4626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 Box 22"/>
              <p:cNvSpPr txBox="1">
                <a:spLocks noChangeArrowheads="1"/>
              </p:cNvSpPr>
              <p:nvPr/>
            </p:nvSpPr>
            <p:spPr bwMode="auto">
              <a:xfrm>
                <a:off x="1500" y="659"/>
                <a:ext cx="3004" cy="1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600" dirty="0">
                    <a:solidFill>
                      <a:srgbClr val="333399"/>
                    </a:solidFill>
                  </a:rPr>
                  <a:t>Long term annual mean sea surface temperature (SST) [</a:t>
                </a:r>
                <a:r>
                  <a:rPr lang="en-US" sz="1600" baseline="30000" dirty="0" err="1">
                    <a:solidFill>
                      <a:srgbClr val="333399"/>
                    </a:solidFill>
                  </a:rPr>
                  <a:t>o</a:t>
                </a:r>
                <a:r>
                  <a:rPr lang="en-US" sz="1600" dirty="0" err="1">
                    <a:solidFill>
                      <a:srgbClr val="333399"/>
                    </a:solidFill>
                  </a:rPr>
                  <a:t>C</a:t>
                </a:r>
                <a:r>
                  <a:rPr lang="en-US" sz="1600" dirty="0">
                    <a:solidFill>
                      <a:srgbClr val="333399"/>
                    </a:solidFill>
                  </a:rPr>
                  <a:t>]</a:t>
                </a:r>
              </a:p>
            </p:txBody>
          </p:sp>
          <p:sp>
            <p:nvSpPr>
              <p:cNvPr id="31" name="Text Box 23"/>
              <p:cNvSpPr txBox="1">
                <a:spLocks noChangeArrowheads="1"/>
              </p:cNvSpPr>
              <p:nvPr/>
            </p:nvSpPr>
            <p:spPr bwMode="auto">
              <a:xfrm>
                <a:off x="1423" y="935"/>
                <a:ext cx="291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000" dirty="0">
                    <a:solidFill>
                      <a:srgbClr val="333399"/>
                    </a:solidFill>
                  </a:rPr>
                  <a:t>4</a:t>
                </a:r>
              </a:p>
            </p:txBody>
          </p:sp>
          <p:sp>
            <p:nvSpPr>
              <p:cNvPr id="32" name="Text Box 24"/>
              <p:cNvSpPr txBox="1">
                <a:spLocks noChangeArrowheads="1"/>
              </p:cNvSpPr>
              <p:nvPr/>
            </p:nvSpPr>
            <p:spPr bwMode="auto">
              <a:xfrm>
                <a:off x="1861" y="935"/>
                <a:ext cx="371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000" dirty="0">
                    <a:solidFill>
                      <a:srgbClr val="333399"/>
                    </a:solidFill>
                  </a:rPr>
                  <a:t>12</a:t>
                </a:r>
              </a:p>
            </p:txBody>
          </p:sp>
          <p:sp>
            <p:nvSpPr>
              <p:cNvPr id="33" name="Text Box 25"/>
              <p:cNvSpPr txBox="1">
                <a:spLocks noChangeArrowheads="1"/>
              </p:cNvSpPr>
              <p:nvPr/>
            </p:nvSpPr>
            <p:spPr bwMode="auto">
              <a:xfrm>
                <a:off x="2341" y="935"/>
                <a:ext cx="371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000" dirty="0">
                    <a:solidFill>
                      <a:srgbClr val="333399"/>
                    </a:solidFill>
                  </a:rPr>
                  <a:t>16</a:t>
                </a:r>
              </a:p>
            </p:txBody>
          </p:sp>
          <p:sp>
            <p:nvSpPr>
              <p:cNvPr id="34" name="Text Box 26"/>
              <p:cNvSpPr txBox="1">
                <a:spLocks noChangeArrowheads="1"/>
              </p:cNvSpPr>
              <p:nvPr/>
            </p:nvSpPr>
            <p:spPr bwMode="auto">
              <a:xfrm>
                <a:off x="2821" y="935"/>
                <a:ext cx="371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000" dirty="0">
                    <a:solidFill>
                      <a:srgbClr val="333399"/>
                    </a:solidFill>
                  </a:rPr>
                  <a:t>20</a:t>
                </a:r>
              </a:p>
            </p:txBody>
          </p:sp>
          <p:sp>
            <p:nvSpPr>
              <p:cNvPr id="35" name="Text Box 27"/>
              <p:cNvSpPr txBox="1">
                <a:spLocks noChangeArrowheads="1"/>
              </p:cNvSpPr>
              <p:nvPr/>
            </p:nvSpPr>
            <p:spPr bwMode="auto">
              <a:xfrm>
                <a:off x="3301" y="935"/>
                <a:ext cx="371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000" dirty="0">
                    <a:solidFill>
                      <a:srgbClr val="333399"/>
                    </a:solidFill>
                  </a:rPr>
                  <a:t>24</a:t>
                </a:r>
              </a:p>
            </p:txBody>
          </p:sp>
          <p:sp>
            <p:nvSpPr>
              <p:cNvPr id="36" name="Text Box 28"/>
              <p:cNvSpPr txBox="1">
                <a:spLocks noChangeArrowheads="1"/>
              </p:cNvSpPr>
              <p:nvPr/>
            </p:nvSpPr>
            <p:spPr bwMode="auto">
              <a:xfrm>
                <a:off x="3781" y="935"/>
                <a:ext cx="371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000" dirty="0">
                    <a:solidFill>
                      <a:srgbClr val="333399"/>
                    </a:solidFill>
                  </a:rPr>
                  <a:t>27</a:t>
                </a:r>
              </a:p>
            </p:txBody>
          </p:sp>
          <p:sp>
            <p:nvSpPr>
              <p:cNvPr id="37" name="Text Box 29"/>
              <p:cNvSpPr txBox="1">
                <a:spLocks noChangeArrowheads="1"/>
              </p:cNvSpPr>
              <p:nvPr/>
            </p:nvSpPr>
            <p:spPr bwMode="auto">
              <a:xfrm>
                <a:off x="3541" y="935"/>
                <a:ext cx="371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000" dirty="0">
                    <a:solidFill>
                      <a:srgbClr val="333399"/>
                    </a:solidFill>
                  </a:rPr>
                  <a:t>26</a:t>
                </a:r>
              </a:p>
            </p:txBody>
          </p:sp>
          <p:sp>
            <p:nvSpPr>
              <p:cNvPr id="38" name="Text Box 30"/>
              <p:cNvSpPr txBox="1">
                <a:spLocks noChangeArrowheads="1"/>
              </p:cNvSpPr>
              <p:nvPr/>
            </p:nvSpPr>
            <p:spPr bwMode="auto">
              <a:xfrm>
                <a:off x="4021" y="935"/>
                <a:ext cx="371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000" dirty="0">
                    <a:solidFill>
                      <a:srgbClr val="333399"/>
                    </a:solidFill>
                  </a:rPr>
                  <a:t>28</a:t>
                </a:r>
              </a:p>
            </p:txBody>
          </p:sp>
          <p:sp>
            <p:nvSpPr>
              <p:cNvPr id="39" name="Text Box 31"/>
              <p:cNvSpPr txBox="1">
                <a:spLocks noChangeArrowheads="1"/>
              </p:cNvSpPr>
              <p:nvPr/>
            </p:nvSpPr>
            <p:spPr bwMode="auto">
              <a:xfrm>
                <a:off x="4261" y="935"/>
                <a:ext cx="371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000" dirty="0">
                    <a:solidFill>
                      <a:srgbClr val="333399"/>
                    </a:solidFill>
                  </a:rPr>
                  <a:t>30</a:t>
                </a:r>
              </a:p>
            </p:txBody>
          </p:sp>
          <p:sp>
            <p:nvSpPr>
              <p:cNvPr id="40" name="Text Box 32"/>
              <p:cNvSpPr txBox="1">
                <a:spLocks noChangeArrowheads="1"/>
              </p:cNvSpPr>
              <p:nvPr/>
            </p:nvSpPr>
            <p:spPr bwMode="auto">
              <a:xfrm>
                <a:off x="1665" y="935"/>
                <a:ext cx="291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000" dirty="0">
                    <a:solidFill>
                      <a:srgbClr val="333399"/>
                    </a:solidFill>
                  </a:rPr>
                  <a:t>8</a:t>
                </a:r>
              </a:p>
            </p:txBody>
          </p:sp>
          <p:sp>
            <p:nvSpPr>
              <p:cNvPr id="41" name="Text Box 33"/>
              <p:cNvSpPr txBox="1">
                <a:spLocks noChangeArrowheads="1"/>
              </p:cNvSpPr>
              <p:nvPr/>
            </p:nvSpPr>
            <p:spPr bwMode="auto">
              <a:xfrm>
                <a:off x="2101" y="935"/>
                <a:ext cx="371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000" dirty="0">
                    <a:solidFill>
                      <a:srgbClr val="333399"/>
                    </a:solidFill>
                  </a:rPr>
                  <a:t>14</a:t>
                </a:r>
              </a:p>
            </p:txBody>
          </p:sp>
          <p:sp>
            <p:nvSpPr>
              <p:cNvPr id="42" name="Text Box 34"/>
              <p:cNvSpPr txBox="1">
                <a:spLocks noChangeArrowheads="1"/>
              </p:cNvSpPr>
              <p:nvPr/>
            </p:nvSpPr>
            <p:spPr bwMode="auto">
              <a:xfrm>
                <a:off x="2581" y="935"/>
                <a:ext cx="371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000" dirty="0">
                    <a:solidFill>
                      <a:srgbClr val="333399"/>
                    </a:solidFill>
                  </a:rPr>
                  <a:t>18</a:t>
                </a:r>
              </a:p>
            </p:txBody>
          </p:sp>
          <p:sp>
            <p:nvSpPr>
              <p:cNvPr id="43" name="Text Box 35"/>
              <p:cNvSpPr txBox="1">
                <a:spLocks noChangeArrowheads="1"/>
              </p:cNvSpPr>
              <p:nvPr/>
            </p:nvSpPr>
            <p:spPr bwMode="auto">
              <a:xfrm>
                <a:off x="3061" y="935"/>
                <a:ext cx="371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000" dirty="0">
                    <a:solidFill>
                      <a:srgbClr val="333399"/>
                    </a:solidFill>
                  </a:rPr>
                  <a:t>22</a:t>
                </a:r>
              </a:p>
            </p:txBody>
          </p:sp>
        </p:grp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4248100" y="3244907"/>
              <a:ext cx="84872" cy="80222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17" name="Oval 19"/>
            <p:cNvSpPr>
              <a:spLocks noChangeArrowheads="1"/>
            </p:cNvSpPr>
            <p:nvPr/>
          </p:nvSpPr>
          <p:spPr bwMode="auto">
            <a:xfrm>
              <a:off x="3911594" y="3136035"/>
              <a:ext cx="84872" cy="80222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18" name="Oval 19"/>
            <p:cNvSpPr>
              <a:spLocks noChangeArrowheads="1"/>
            </p:cNvSpPr>
            <p:nvPr/>
          </p:nvSpPr>
          <p:spPr bwMode="auto">
            <a:xfrm>
              <a:off x="3210291" y="2524337"/>
              <a:ext cx="84871" cy="80222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3357698" y="2673322"/>
              <a:ext cx="84872" cy="80222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2406248" y="2108900"/>
              <a:ext cx="84871" cy="80222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2793380" y="2418329"/>
              <a:ext cx="84871" cy="80222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22" name="Oval 19"/>
            <p:cNvSpPr>
              <a:spLocks noChangeArrowheads="1"/>
            </p:cNvSpPr>
            <p:nvPr/>
          </p:nvSpPr>
          <p:spPr bwMode="auto">
            <a:xfrm>
              <a:off x="2750198" y="2297997"/>
              <a:ext cx="84872" cy="80222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2829115" y="2146146"/>
              <a:ext cx="84871" cy="80222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3388966" y="2209179"/>
              <a:ext cx="84871" cy="80222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25" name="Oval 19"/>
            <p:cNvSpPr>
              <a:spLocks noChangeArrowheads="1"/>
            </p:cNvSpPr>
            <p:nvPr/>
          </p:nvSpPr>
          <p:spPr bwMode="auto">
            <a:xfrm>
              <a:off x="3659958" y="2094575"/>
              <a:ext cx="84871" cy="80222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26" name="Oval 19"/>
            <p:cNvSpPr>
              <a:spLocks noChangeArrowheads="1"/>
            </p:cNvSpPr>
            <p:nvPr/>
          </p:nvSpPr>
          <p:spPr bwMode="auto">
            <a:xfrm>
              <a:off x="3686760" y="2040138"/>
              <a:ext cx="84871" cy="80222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27" name="Oval 19"/>
            <p:cNvSpPr>
              <a:spLocks noChangeArrowheads="1"/>
            </p:cNvSpPr>
            <p:nvPr/>
          </p:nvSpPr>
          <p:spPr bwMode="auto">
            <a:xfrm>
              <a:off x="3810343" y="2011488"/>
              <a:ext cx="84872" cy="80222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28" name="Oval 19"/>
            <p:cNvSpPr>
              <a:spLocks noChangeArrowheads="1"/>
            </p:cNvSpPr>
            <p:nvPr/>
          </p:nvSpPr>
          <p:spPr bwMode="auto">
            <a:xfrm>
              <a:off x="3996466" y="3378133"/>
              <a:ext cx="84871" cy="80222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F43C9F5-FAD0-41B2-996E-4BB08A2BB2DA}"/>
              </a:ext>
            </a:extLst>
          </p:cNvPr>
          <p:cNvSpPr txBox="1"/>
          <p:nvPr/>
        </p:nvSpPr>
        <p:spPr>
          <a:xfrm>
            <a:off x="8503589" y="1647283"/>
            <a:ext cx="3317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3E6E"/>
                </a:solidFill>
              </a:rPr>
              <a:t>Gap in </a:t>
            </a:r>
            <a:r>
              <a:rPr lang="de-DE" sz="2400" dirty="0" err="1">
                <a:solidFill>
                  <a:srgbClr val="003E6E"/>
                </a:solidFill>
              </a:rPr>
              <a:t>the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observational</a:t>
            </a:r>
            <a:r>
              <a:rPr lang="de-DE" sz="2400" dirty="0">
                <a:solidFill>
                  <a:srgbClr val="003E6E"/>
                </a:solidFill>
              </a:rPr>
              <a:t> network (</a:t>
            </a:r>
            <a:r>
              <a:rPr lang="de-DE" sz="2400" dirty="0" err="1">
                <a:solidFill>
                  <a:srgbClr val="003E6E"/>
                </a:solidFill>
              </a:rPr>
              <a:t>dots</a:t>
            </a:r>
            <a:r>
              <a:rPr lang="de-DE" sz="2400" dirty="0">
                <a:solidFill>
                  <a:srgbClr val="003E6E"/>
                </a:solidFill>
              </a:rPr>
              <a:t>: </a:t>
            </a:r>
            <a:r>
              <a:rPr lang="de-DE" sz="2400" dirty="0" err="1">
                <a:solidFill>
                  <a:srgbClr val="003E6E"/>
                </a:solidFill>
              </a:rPr>
              <a:t>Ozone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Sounding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Stations</a:t>
            </a:r>
            <a:r>
              <a:rPr lang="de-DE" sz="2400" dirty="0">
                <a:solidFill>
                  <a:srgbClr val="003E6E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003E6E"/>
              </a:solidFill>
            </a:endParaRPr>
          </a:p>
        </p:txBody>
      </p:sp>
      <p:grpSp>
        <p:nvGrpSpPr>
          <p:cNvPr id="44" name="Group 20">
            <a:extLst>
              <a:ext uri="{FF2B5EF4-FFF2-40B4-BE49-F238E27FC236}">
                <a16:creationId xmlns:a16="http://schemas.microsoft.com/office/drawing/2014/main" xmlns="" id="{92ED7B77-1AB5-451B-9007-60A22EB8ADE4}"/>
              </a:ext>
            </a:extLst>
          </p:cNvPr>
          <p:cNvGrpSpPr>
            <a:grpSpLocks/>
          </p:cNvGrpSpPr>
          <p:nvPr/>
        </p:nvGrpSpPr>
        <p:grpSpPr bwMode="auto">
          <a:xfrm>
            <a:off x="4254985" y="2236780"/>
            <a:ext cx="1552993" cy="772141"/>
            <a:chOff x="2517" y="2029"/>
            <a:chExt cx="1043" cy="539"/>
          </a:xfrm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E5BE0B1C-C02B-4312-AF32-9175DCEA2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2040"/>
              <a:ext cx="424" cy="216"/>
            </a:xfrm>
            <a:custGeom>
              <a:avLst/>
              <a:gdLst>
                <a:gd name="T0" fmla="*/ 0 w 424"/>
                <a:gd name="T1" fmla="*/ 216 h 216"/>
                <a:gd name="T2" fmla="*/ 120 w 424"/>
                <a:gd name="T3" fmla="*/ 184 h 216"/>
                <a:gd name="T4" fmla="*/ 272 w 424"/>
                <a:gd name="T5" fmla="*/ 112 h 216"/>
                <a:gd name="T6" fmla="*/ 424 w 424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4" h="216">
                  <a:moveTo>
                    <a:pt x="0" y="216"/>
                  </a:moveTo>
                  <a:cubicBezTo>
                    <a:pt x="37" y="208"/>
                    <a:pt x="75" y="201"/>
                    <a:pt x="120" y="184"/>
                  </a:cubicBezTo>
                  <a:cubicBezTo>
                    <a:pt x="165" y="167"/>
                    <a:pt x="221" y="143"/>
                    <a:pt x="272" y="112"/>
                  </a:cubicBezTo>
                  <a:cubicBezTo>
                    <a:pt x="323" y="81"/>
                    <a:pt x="373" y="40"/>
                    <a:pt x="424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DE8D429E-DD52-4D07-81C5-5EAD72230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" y="2040"/>
              <a:ext cx="424" cy="216"/>
            </a:xfrm>
            <a:custGeom>
              <a:avLst/>
              <a:gdLst>
                <a:gd name="T0" fmla="*/ 0 w 424"/>
                <a:gd name="T1" fmla="*/ 216 h 216"/>
                <a:gd name="T2" fmla="*/ 120 w 424"/>
                <a:gd name="T3" fmla="*/ 184 h 216"/>
                <a:gd name="T4" fmla="*/ 272 w 424"/>
                <a:gd name="T5" fmla="*/ 112 h 216"/>
                <a:gd name="T6" fmla="*/ 424 w 424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4" h="216">
                  <a:moveTo>
                    <a:pt x="0" y="216"/>
                  </a:moveTo>
                  <a:cubicBezTo>
                    <a:pt x="37" y="208"/>
                    <a:pt x="75" y="201"/>
                    <a:pt x="120" y="184"/>
                  </a:cubicBezTo>
                  <a:cubicBezTo>
                    <a:pt x="165" y="167"/>
                    <a:pt x="221" y="143"/>
                    <a:pt x="272" y="112"/>
                  </a:cubicBezTo>
                  <a:cubicBezTo>
                    <a:pt x="323" y="81"/>
                    <a:pt x="373" y="40"/>
                    <a:pt x="424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578F7529-A7EF-4B8B-B29C-3C48D05C8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" y="2029"/>
              <a:ext cx="424" cy="216"/>
            </a:xfrm>
            <a:custGeom>
              <a:avLst/>
              <a:gdLst>
                <a:gd name="T0" fmla="*/ 0 w 424"/>
                <a:gd name="T1" fmla="*/ 216 h 216"/>
                <a:gd name="T2" fmla="*/ 120 w 424"/>
                <a:gd name="T3" fmla="*/ 184 h 216"/>
                <a:gd name="T4" fmla="*/ 272 w 424"/>
                <a:gd name="T5" fmla="*/ 112 h 216"/>
                <a:gd name="T6" fmla="*/ 424 w 424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4" h="216">
                  <a:moveTo>
                    <a:pt x="0" y="216"/>
                  </a:moveTo>
                  <a:cubicBezTo>
                    <a:pt x="37" y="208"/>
                    <a:pt x="75" y="201"/>
                    <a:pt x="120" y="184"/>
                  </a:cubicBezTo>
                  <a:cubicBezTo>
                    <a:pt x="165" y="167"/>
                    <a:pt x="221" y="143"/>
                    <a:pt x="272" y="112"/>
                  </a:cubicBezTo>
                  <a:cubicBezTo>
                    <a:pt x="323" y="81"/>
                    <a:pt x="373" y="40"/>
                    <a:pt x="424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xmlns="" id="{4B1BE988-DA2C-461B-9B30-3FA67F0968B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517" y="2352"/>
              <a:ext cx="424" cy="216"/>
            </a:xfrm>
            <a:custGeom>
              <a:avLst/>
              <a:gdLst>
                <a:gd name="T0" fmla="*/ 0 w 424"/>
                <a:gd name="T1" fmla="*/ 216 h 216"/>
                <a:gd name="T2" fmla="*/ 120 w 424"/>
                <a:gd name="T3" fmla="*/ 184 h 216"/>
                <a:gd name="T4" fmla="*/ 272 w 424"/>
                <a:gd name="T5" fmla="*/ 112 h 216"/>
                <a:gd name="T6" fmla="*/ 424 w 424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4" h="216">
                  <a:moveTo>
                    <a:pt x="0" y="216"/>
                  </a:moveTo>
                  <a:cubicBezTo>
                    <a:pt x="37" y="208"/>
                    <a:pt x="75" y="201"/>
                    <a:pt x="120" y="184"/>
                  </a:cubicBezTo>
                  <a:cubicBezTo>
                    <a:pt x="165" y="167"/>
                    <a:pt x="221" y="143"/>
                    <a:pt x="272" y="112"/>
                  </a:cubicBezTo>
                  <a:cubicBezTo>
                    <a:pt x="323" y="81"/>
                    <a:pt x="373" y="40"/>
                    <a:pt x="424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xmlns="" id="{E4D8521E-DB46-41A0-A818-B9AC78B7BAF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819" y="2352"/>
              <a:ext cx="424" cy="216"/>
            </a:xfrm>
            <a:custGeom>
              <a:avLst/>
              <a:gdLst>
                <a:gd name="T0" fmla="*/ 0 w 424"/>
                <a:gd name="T1" fmla="*/ 216 h 216"/>
                <a:gd name="T2" fmla="*/ 120 w 424"/>
                <a:gd name="T3" fmla="*/ 184 h 216"/>
                <a:gd name="T4" fmla="*/ 272 w 424"/>
                <a:gd name="T5" fmla="*/ 112 h 216"/>
                <a:gd name="T6" fmla="*/ 424 w 424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4" h="216">
                  <a:moveTo>
                    <a:pt x="0" y="216"/>
                  </a:moveTo>
                  <a:cubicBezTo>
                    <a:pt x="37" y="208"/>
                    <a:pt x="75" y="201"/>
                    <a:pt x="120" y="184"/>
                  </a:cubicBezTo>
                  <a:cubicBezTo>
                    <a:pt x="165" y="167"/>
                    <a:pt x="221" y="143"/>
                    <a:pt x="272" y="112"/>
                  </a:cubicBezTo>
                  <a:cubicBezTo>
                    <a:pt x="323" y="81"/>
                    <a:pt x="373" y="40"/>
                    <a:pt x="424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xmlns="" id="{803656A6-DEA8-4E54-BB15-29E6FE03524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136" y="2341"/>
              <a:ext cx="424" cy="216"/>
            </a:xfrm>
            <a:custGeom>
              <a:avLst/>
              <a:gdLst>
                <a:gd name="T0" fmla="*/ 0 w 424"/>
                <a:gd name="T1" fmla="*/ 216 h 216"/>
                <a:gd name="T2" fmla="*/ 120 w 424"/>
                <a:gd name="T3" fmla="*/ 184 h 216"/>
                <a:gd name="T4" fmla="*/ 272 w 424"/>
                <a:gd name="T5" fmla="*/ 112 h 216"/>
                <a:gd name="T6" fmla="*/ 424 w 424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4" h="216">
                  <a:moveTo>
                    <a:pt x="0" y="216"/>
                  </a:moveTo>
                  <a:cubicBezTo>
                    <a:pt x="37" y="208"/>
                    <a:pt x="75" y="201"/>
                    <a:pt x="120" y="184"/>
                  </a:cubicBezTo>
                  <a:cubicBezTo>
                    <a:pt x="165" y="167"/>
                    <a:pt x="221" y="143"/>
                    <a:pt x="272" y="112"/>
                  </a:cubicBezTo>
                  <a:cubicBezTo>
                    <a:pt x="323" y="81"/>
                    <a:pt x="373" y="40"/>
                    <a:pt x="424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</p:grpSp>
      <p:sp>
        <p:nvSpPr>
          <p:cNvPr id="51" name="Oval 5">
            <a:extLst>
              <a:ext uri="{FF2B5EF4-FFF2-40B4-BE49-F238E27FC236}">
                <a16:creationId xmlns:a16="http://schemas.microsoft.com/office/drawing/2014/main" xmlns="" id="{5EEAB285-1B03-4946-8355-49AABC093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911" y="2220134"/>
            <a:ext cx="1355609" cy="764434"/>
          </a:xfrm>
          <a:prstGeom prst="ellips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076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7A43A3"/>
                </a:solidFill>
              </a:rPr>
              <a:t>I</a:t>
            </a:r>
            <a:r>
              <a:rPr lang="en-US" noProof="0" dirty="0" smtClean="0"/>
              <a:t> The O</a:t>
            </a:r>
            <a:r>
              <a:rPr lang="en-US" baseline="-25000" noProof="0" dirty="0" smtClean="0"/>
              <a:t>3</a:t>
            </a:r>
            <a:r>
              <a:rPr lang="en-US" noProof="0" dirty="0" smtClean="0"/>
              <a:t> </a:t>
            </a:r>
            <a:r>
              <a:rPr lang="en-US" noProof="0" dirty="0" err="1" smtClean="0"/>
              <a:t>Minimimum</a:t>
            </a:r>
            <a:r>
              <a:rPr lang="en-US" noProof="0" dirty="0" smtClean="0"/>
              <a:t> Seasonality</a:t>
            </a:r>
            <a:endParaRPr lang="en-US" noProof="0" dirty="0"/>
          </a:p>
        </p:txBody>
      </p:sp>
      <p:pic>
        <p:nvPicPr>
          <p:cNvPr id="4" name="Picture 4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7" y="1007887"/>
            <a:ext cx="11798696" cy="453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78077" y="5446186"/>
            <a:ext cx="6604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NZ" altLang="en-US" sz="2400" dirty="0">
                <a:solidFill>
                  <a:srgbClr val="003E6E"/>
                </a:solidFill>
              </a:rPr>
              <a:t>O</a:t>
            </a:r>
            <a:r>
              <a:rPr lang="en-NZ" altLang="en-US" sz="2400" baseline="-25000" dirty="0">
                <a:solidFill>
                  <a:srgbClr val="003E6E"/>
                </a:solidFill>
              </a:rPr>
              <a:t>3</a:t>
            </a:r>
            <a:r>
              <a:rPr lang="en-NZ" altLang="en-US" sz="2400" dirty="0">
                <a:solidFill>
                  <a:srgbClr val="003E6E"/>
                </a:solidFill>
              </a:rPr>
              <a:t> Minimum is persistent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NZ" altLang="en-US" sz="2400" dirty="0">
                <a:solidFill>
                  <a:srgbClr val="003E6E"/>
                </a:solidFill>
              </a:rPr>
              <a:t>Exists year round (strongest in NH summer &amp; fall)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NZ" altLang="en-US" sz="2400" dirty="0">
                <a:solidFill>
                  <a:srgbClr val="003E6E"/>
                </a:solidFill>
              </a:rPr>
              <a:t>Is affected by ENSO (follows the warm pool)</a:t>
            </a:r>
          </a:p>
        </p:txBody>
      </p:sp>
      <p:sp>
        <p:nvSpPr>
          <p:cNvPr id="6" name="Text Box 127"/>
          <p:cNvSpPr txBox="1">
            <a:spLocks noChangeArrowheads="1"/>
          </p:cNvSpPr>
          <p:nvPr/>
        </p:nvSpPr>
        <p:spPr bwMode="auto">
          <a:xfrm>
            <a:off x="10654396" y="5191989"/>
            <a:ext cx="1438214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dirty="0">
                <a:solidFill>
                  <a:srgbClr val="000000"/>
                </a:solidFill>
                <a:ea typeface="+mn-ea"/>
                <a:cs typeface="Arial" pitchFamily="34" charset="0"/>
              </a:rPr>
              <a:t>Rex et al., 2014</a:t>
            </a:r>
            <a:endParaRPr lang="en-US" altLang="de-DE" sz="1400" i="1" dirty="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  <p:sp>
        <p:nvSpPr>
          <p:cNvPr id="7" name="Textfeld 35"/>
          <p:cNvSpPr txBox="1">
            <a:spLocks noChangeArrowheads="1"/>
          </p:cNvSpPr>
          <p:nvPr/>
        </p:nvSpPr>
        <p:spPr bwMode="auto">
          <a:xfrm>
            <a:off x="408821" y="1228131"/>
            <a:ext cx="55899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de-DE" dirty="0">
                <a:solidFill>
                  <a:srgbClr val="003E6E"/>
                </a:solidFill>
                <a:latin typeface="+mn-lt"/>
              </a:rPr>
              <a:t>TES tropospheric ozone columns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9" name="Ellipse 8">
              <a:hlinkClick r:id="rId3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ebogener Pfeil 9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11" name="Interaktive Schaltfläche: Nächste(r) oder Weiter 10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teraktive Schaltfläche: Zurück oder Vorherige(r) 11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0CF0E3E8-FB5B-4311-B98C-226795E55D14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2616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7A43A3"/>
                </a:solidFill>
              </a:rPr>
              <a:t>I</a:t>
            </a:r>
            <a:r>
              <a:rPr lang="en-US" noProof="0" dirty="0" smtClean="0"/>
              <a:t> Tropospheric Oxidizing Capacity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 smtClean="0"/>
              <a:t>In the absence of hydrocarbons, CO and NO</a:t>
            </a:r>
            <a:r>
              <a:rPr lang="en-US" baseline="-25000" noProof="0" dirty="0" smtClean="0"/>
              <a:t>x</a:t>
            </a:r>
            <a:r>
              <a:rPr lang="en-US" noProof="0" dirty="0" smtClean="0"/>
              <a:t>, i.e. „clean“ air, the major source of OH is formation via: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This couples ozone concentration</a:t>
            </a:r>
            <a:br>
              <a:rPr lang="en-US" noProof="0" dirty="0" smtClean="0"/>
            </a:br>
            <a:r>
              <a:rPr lang="en-US" noProof="0" dirty="0" smtClean="0"/>
              <a:t>and oxidizing capacity</a:t>
            </a:r>
          </a:p>
          <a:p>
            <a:r>
              <a:rPr lang="en-US" noProof="0" dirty="0" smtClean="0"/>
              <a:t>and provides an efficient loss</a:t>
            </a:r>
            <a:br>
              <a:rPr lang="en-US" noProof="0" dirty="0" smtClean="0"/>
            </a:br>
            <a:r>
              <a:rPr lang="en-US" noProof="0" dirty="0" smtClean="0"/>
              <a:t>mechanism for ozone in the</a:t>
            </a:r>
            <a:br>
              <a:rPr lang="en-US" noProof="0" dirty="0" smtClean="0"/>
            </a:br>
            <a:r>
              <a:rPr lang="en-US" noProof="0" dirty="0" smtClean="0"/>
              <a:t>tropical West Pacific</a:t>
            </a:r>
            <a:endParaRPr lang="en-US" noProof="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5" name="Ellipse 4">
              <a:hlinkClick r:id="rId3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Gebogener Pfeil 5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8" name="Interaktive Schaltfläche: Nächste(r) oder Weiter 7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Zurück oder Vorherige(r) 8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uppieren 14">
            <a:extLst>
              <a:ext uri="{FF2B5EF4-FFF2-40B4-BE49-F238E27FC236}">
                <a16:creationId xmlns:a16="http://schemas.microsoft.com/office/drawing/2014/main" xmlns="" id="{B1558C8B-4898-4BDA-BDB0-F890C1EB4162}"/>
              </a:ext>
            </a:extLst>
          </p:cNvPr>
          <p:cNvGrpSpPr/>
          <p:nvPr/>
        </p:nvGrpSpPr>
        <p:grpSpPr>
          <a:xfrm>
            <a:off x="-1018024" y="2090066"/>
            <a:ext cx="8890231" cy="2394851"/>
            <a:chOff x="2638387" y="3789040"/>
            <a:chExt cx="9829040" cy="17771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5">
                  <a:extLst>
                    <a:ext uri="{FF2B5EF4-FFF2-40B4-BE49-F238E27FC236}">
                      <a16:creationId xmlns:a16="http://schemas.microsoft.com/office/drawing/2014/main" xmlns="" id="{F4D58B68-ED77-4DFE-B062-E293DB386ADF}"/>
                    </a:ext>
                  </a:extLst>
                </p:cNvPr>
                <p:cNvSpPr txBox="1"/>
                <p:nvPr/>
              </p:nvSpPr>
              <p:spPr>
                <a:xfrm>
                  <a:off x="4080846" y="3789040"/>
                  <a:ext cx="7115888" cy="17771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rgbClr val="FA12C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𝑶</m:t>
                            </m:r>
                          </m:e>
                          <m:sub>
                            <m:r>
                              <a:rPr lang="en-US" sz="36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  <m:r>
                          <a:rPr lang="en-US" sz="36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36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h𝑣</m:t>
                        </m:r>
                        <m:r>
                          <a:rPr lang="en-US" sz="36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n-US" sz="36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𝑂</m:t>
                        </m:r>
                        <m:r>
                          <a:rPr lang="en-US" sz="36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sPre>
                          <m:sPrePr>
                            <m:ctrlPr>
                              <a:rPr lang="en-US" sz="3600" b="0" i="1" smtClean="0">
                                <a:solidFill>
                                  <a:srgbClr val="FA12CE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PrePr>
                          <m:sub/>
                          <m:sup>
                            <m:r>
                              <a:rPr lang="en-US" sz="36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en-US" sz="36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𝐷</m:t>
                            </m:r>
                            <m:r>
                              <a:rPr lang="en-US" sz="36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)+</m:t>
                            </m:r>
                          </m:e>
                        </m:sPre>
                        <m:sSub>
                          <m:sSubPr>
                            <m:ctrlPr>
                              <a:rPr lang="en-US" sz="3600" i="1">
                                <a:solidFill>
                                  <a:srgbClr val="FA12C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600" dirty="0">
                    <a:solidFill>
                      <a:srgbClr val="FA12CE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feld 15">
                  <a:extLst>
                    <a:ext uri="{FF2B5EF4-FFF2-40B4-BE49-F238E27FC236}">
                      <a16:creationId xmlns:a16="http://schemas.microsoft.com/office/drawing/2014/main" id="{F4D58B68-ED77-4DFE-B062-E293DB386A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0846" y="3789040"/>
                  <a:ext cx="7115888" cy="177718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6">
                  <a:extLst>
                    <a:ext uri="{FF2B5EF4-FFF2-40B4-BE49-F238E27FC236}">
                      <a16:creationId xmlns:a16="http://schemas.microsoft.com/office/drawing/2014/main" xmlns="" id="{2891C317-259D-4249-A69A-37DD5037BC6B}"/>
                    </a:ext>
                  </a:extLst>
                </p:cNvPr>
                <p:cNvSpPr txBox="1"/>
                <p:nvPr/>
              </p:nvSpPr>
              <p:spPr>
                <a:xfrm>
                  <a:off x="2638387" y="4267432"/>
                  <a:ext cx="9829040" cy="5207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𝑂</m:t>
                        </m:r>
                        <m:r>
                          <a:rPr lang="en-US" sz="360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sPre>
                          <m:sPrePr>
                            <m:ctrlPr>
                              <a:rPr lang="en-US" sz="3600" i="1">
                                <a:solidFill>
                                  <a:srgbClr val="FA12CE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PrePr>
                          <m:sub/>
                          <m:sup>
                            <m:r>
                              <a:rPr lang="en-US" sz="3600" i="1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en-US" sz="3600" i="1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𝐷</m:t>
                            </m:r>
                            <m:r>
                              <a:rPr lang="en-US" sz="3600" i="1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)+</m:t>
                            </m:r>
                            <m:sSub>
                              <m:sSubPr>
                                <m:ctrlPr>
                                  <a:rPr lang="en-US" sz="3600" b="0" i="1" smtClean="0">
                                    <a:solidFill>
                                      <a:srgbClr val="FA12C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smtClean="0">
                                    <a:solidFill>
                                      <a:srgbClr val="FA12CE"/>
                                    </a:solidFill>
                                    <a:latin typeface="Cambria Math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3600" b="0" i="1" smtClean="0">
                                    <a:solidFill>
                                      <a:srgbClr val="FA12CE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36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𝑂</m:t>
                            </m:r>
                            <m:r>
                              <a:rPr lang="en-US" sz="36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en-US" sz="36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  <a:ea typeface="Cambria Math"/>
                              </a:rPr>
                              <m:t>𝑶𝑯</m:t>
                            </m:r>
                            <m:r>
                              <a:rPr lang="en-US" sz="36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en-US" sz="36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  <a:ea typeface="Cambria Math"/>
                              </a:rPr>
                              <m:t>𝑶𝑯</m:t>
                            </m:r>
                          </m:e>
                        </m:sPre>
                      </m:oMath>
                    </m:oMathPara>
                  </a14:m>
                  <a:endParaRPr lang="en-US" sz="3600" dirty="0">
                    <a:solidFill>
                      <a:srgbClr val="FA12CE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feld 16">
                  <a:extLst>
                    <a:ext uri="{FF2B5EF4-FFF2-40B4-BE49-F238E27FC236}">
                      <a16:creationId xmlns:a16="http://schemas.microsoft.com/office/drawing/2014/main" id="{2891C317-259D-4249-A69A-37DD5037B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8387" y="4267432"/>
                  <a:ext cx="9829040" cy="52074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7A188B25-3732-49C4-905E-4F3B5A0DC8D7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3">
            <a:extLst>
              <a:ext uri="{FF2B5EF4-FFF2-40B4-BE49-F238E27FC236}">
                <a16:creationId xmlns:a16="http://schemas.microsoft.com/office/drawing/2014/main" xmlns="" id="{68C4C34F-7AD4-47F5-B523-2D3E6CC08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852" y="2090066"/>
            <a:ext cx="5707148" cy="37923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8C0BE47-BDA5-4E95-A83D-1A05DE52C8E5}"/>
              </a:ext>
            </a:extLst>
          </p:cNvPr>
          <p:cNvSpPr txBox="1"/>
          <p:nvPr/>
        </p:nvSpPr>
        <p:spPr>
          <a:xfrm rot="16200000">
            <a:off x="11401771" y="5092209"/>
            <a:ext cx="1334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Image: Markus Rex</a:t>
            </a:r>
          </a:p>
        </p:txBody>
      </p:sp>
    </p:spTree>
    <p:extLst>
      <p:ext uri="{BB962C8B-B14F-4D97-AF65-F5344CB8AC3E}">
        <p14:creationId xmlns:p14="http://schemas.microsoft.com/office/powerpoint/2010/main" val="835844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3597" y="-5721"/>
            <a:ext cx="8596025" cy="810000"/>
          </a:xfrm>
        </p:spPr>
        <p:txBody>
          <a:bodyPr/>
          <a:lstStyle/>
          <a:p>
            <a:r>
              <a:rPr lang="en-US" noProof="0" dirty="0" smtClean="0">
                <a:solidFill>
                  <a:srgbClr val="7A43A3"/>
                </a:solidFill>
              </a:rPr>
              <a:t>I</a:t>
            </a:r>
            <a:r>
              <a:rPr lang="en-US" noProof="0" dirty="0" smtClean="0"/>
              <a:t> The TWP: source for stratospheric air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6106907" y="3982032"/>
            <a:ext cx="5672839" cy="2926962"/>
          </a:xfrm>
        </p:spPr>
        <p:txBody>
          <a:bodyPr/>
          <a:lstStyle/>
          <a:p>
            <a:pPr marL="0" indent="0">
              <a:buNone/>
            </a:pPr>
            <a:r>
              <a:rPr lang="en-US" noProof="0" dirty="0" err="1" smtClean="0"/>
              <a:t>TransBrom</a:t>
            </a:r>
            <a:r>
              <a:rPr lang="en-US" noProof="0" dirty="0" smtClean="0"/>
              <a:t> Campaign with RV </a:t>
            </a:r>
            <a:r>
              <a:rPr lang="en-US" noProof="0" dirty="0" err="1" smtClean="0"/>
              <a:t>Sonne</a:t>
            </a:r>
            <a:r>
              <a:rPr lang="en-US" noProof="0" dirty="0" smtClean="0"/>
              <a:t> in 2009 (see e.g. Rex et al. 2014)</a:t>
            </a:r>
          </a:p>
          <a:p>
            <a:endParaRPr lang="en-US" noProof="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5" name="Ellipse 4">
              <a:hlinkClick r:id="rId2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Gebogener Pfeil 5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8" name="Interaktive Schaltfläche: Nächste(r) oder Weiter 7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Zurück oder Vorherige(r) 8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19">
            <a:extLst>
              <a:ext uri="{FF2B5EF4-FFF2-40B4-BE49-F238E27FC236}">
                <a16:creationId xmlns:a16="http://schemas.microsoft.com/office/drawing/2014/main" xmlns="" id="{D606F1CB-9A4A-4C18-8AFF-DCB568C49EFE}"/>
              </a:ext>
            </a:extLst>
          </p:cNvPr>
          <p:cNvGrpSpPr>
            <a:grpSpLocks/>
          </p:cNvGrpSpPr>
          <p:nvPr/>
        </p:nvGrpSpPr>
        <p:grpSpPr bwMode="auto">
          <a:xfrm>
            <a:off x="446088" y="1108097"/>
            <a:ext cx="8189809" cy="2074862"/>
            <a:chOff x="224737" y="1340710"/>
            <a:chExt cx="8520030" cy="2158276"/>
          </a:xfrm>
        </p:grpSpPr>
        <p:grpSp>
          <p:nvGrpSpPr>
            <p:cNvPr id="11" name="Gruppieren 20">
              <a:extLst>
                <a:ext uri="{FF2B5EF4-FFF2-40B4-BE49-F238E27FC236}">
                  <a16:creationId xmlns:a16="http://schemas.microsoft.com/office/drawing/2014/main" xmlns="" id="{4926A6A6-8E8E-42D0-8721-E143C019C0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737" y="1340710"/>
              <a:ext cx="7803743" cy="2158276"/>
              <a:chOff x="4139940" y="1124680"/>
              <a:chExt cx="7803743" cy="2158276"/>
            </a:xfrm>
          </p:grpSpPr>
          <p:pic>
            <p:nvPicPr>
              <p:cNvPr id="23" name="Picture 3">
                <a:extLst>
                  <a:ext uri="{FF2B5EF4-FFF2-40B4-BE49-F238E27FC236}">
                    <a16:creationId xmlns:a16="http://schemas.microsoft.com/office/drawing/2014/main" xmlns="" id="{E24C3545-F4E5-44F8-95DC-B582578523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18" r="10248" b="8676"/>
              <a:stretch>
                <a:fillRect/>
              </a:stretch>
            </p:blipFill>
            <p:spPr bwMode="auto">
              <a:xfrm>
                <a:off x="4139940" y="1124680"/>
                <a:ext cx="7803743" cy="21582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xmlns="" id="{32C96536-F47F-44B5-85B0-1BB2F3583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52" t="12605" r="3665" b="15784"/>
              <a:stretch>
                <a:fillRect/>
              </a:stretch>
            </p:blipFill>
            <p:spPr bwMode="auto">
              <a:xfrm>
                <a:off x="4850038" y="1151494"/>
                <a:ext cx="6919415" cy="18970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2" name="Gruppieren 21">
              <a:extLst>
                <a:ext uri="{FF2B5EF4-FFF2-40B4-BE49-F238E27FC236}">
                  <a16:creationId xmlns:a16="http://schemas.microsoft.com/office/drawing/2014/main" xmlns="" id="{9347D875-F957-4B4F-9B66-0BCF85809E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65515" y="2020869"/>
              <a:ext cx="679252" cy="788081"/>
              <a:chOff x="5093311" y="2047142"/>
              <a:chExt cx="679252" cy="788081"/>
            </a:xfrm>
          </p:grpSpPr>
          <p:cxnSp>
            <p:nvCxnSpPr>
              <p:cNvPr id="13" name="Gerade Verbindung 2">
                <a:extLst>
                  <a:ext uri="{FF2B5EF4-FFF2-40B4-BE49-F238E27FC236}">
                    <a16:creationId xmlns:a16="http://schemas.microsoft.com/office/drawing/2014/main" xmlns="" id="{B96B8D4A-7812-4C5E-9576-7F72214E7F3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93311" y="2090870"/>
                <a:ext cx="430060" cy="0"/>
              </a:xfrm>
              <a:prstGeom prst="line">
                <a:avLst/>
              </a:prstGeom>
              <a:noFill/>
              <a:ln w="38100" algn="ctr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Gerade Verbindung 7">
                <a:extLst>
                  <a:ext uri="{FF2B5EF4-FFF2-40B4-BE49-F238E27FC236}">
                    <a16:creationId xmlns:a16="http://schemas.microsoft.com/office/drawing/2014/main" xmlns="" id="{46C54720-CC3C-4B5D-81CF-1E53240F70E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93311" y="2207482"/>
                <a:ext cx="430060" cy="0"/>
              </a:xfrm>
              <a:prstGeom prst="line">
                <a:avLst/>
              </a:prstGeom>
              <a:noFill/>
              <a:ln w="38100" algn="ctr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Gerade Verbindung 8">
                <a:extLst>
                  <a:ext uri="{FF2B5EF4-FFF2-40B4-BE49-F238E27FC236}">
                    <a16:creationId xmlns:a16="http://schemas.microsoft.com/office/drawing/2014/main" xmlns="" id="{F18DB790-6318-4C63-ACBD-F78004E94B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93311" y="2324094"/>
                <a:ext cx="430060" cy="0"/>
              </a:xfrm>
              <a:prstGeom prst="line">
                <a:avLst/>
              </a:prstGeom>
              <a:noFill/>
              <a:ln w="38100" algn="ctr">
                <a:solidFill>
                  <a:srgbClr val="1DC4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Gerade Verbindung 9">
                <a:extLst>
                  <a:ext uri="{FF2B5EF4-FFF2-40B4-BE49-F238E27FC236}">
                    <a16:creationId xmlns:a16="http://schemas.microsoft.com/office/drawing/2014/main" xmlns="" id="{815F258C-713A-4052-BFAF-28145A60CBE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93311" y="2440706"/>
                <a:ext cx="430060" cy="0"/>
              </a:xfrm>
              <a:prstGeom prst="line">
                <a:avLst/>
              </a:prstGeom>
              <a:noFill/>
              <a:ln w="38100" algn="ctr">
                <a:solidFill>
                  <a:srgbClr val="4FFFC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Gerade Verbindung 10">
                <a:extLst>
                  <a:ext uri="{FF2B5EF4-FFF2-40B4-BE49-F238E27FC236}">
                    <a16:creationId xmlns:a16="http://schemas.microsoft.com/office/drawing/2014/main" xmlns="" id="{E3C574D3-2B65-474E-A6A9-80AA23A5529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93311" y="2557318"/>
                <a:ext cx="430060" cy="0"/>
              </a:xfrm>
              <a:prstGeom prst="line">
                <a:avLst/>
              </a:prstGeom>
              <a:noFill/>
              <a:ln w="38100" algn="ctr">
                <a:solidFill>
                  <a:srgbClr val="DEE94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Gerade Verbindung 11">
                <a:extLst>
                  <a:ext uri="{FF2B5EF4-FFF2-40B4-BE49-F238E27FC236}">
                    <a16:creationId xmlns:a16="http://schemas.microsoft.com/office/drawing/2014/main" xmlns="" id="{1C503318-E4CD-4BBB-8529-846B0A10557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93311" y="2673930"/>
                <a:ext cx="430060" cy="0"/>
              </a:xfrm>
              <a:prstGeom prst="line">
                <a:avLst/>
              </a:prstGeom>
              <a:noFill/>
              <a:ln w="38100" algn="ctr">
                <a:solidFill>
                  <a:srgbClr val="F29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" name="Text Box 127">
                <a:extLst>
                  <a:ext uri="{FF2B5EF4-FFF2-40B4-BE49-F238E27FC236}">
                    <a16:creationId xmlns:a16="http://schemas.microsoft.com/office/drawing/2014/main" xmlns="" id="{97EED3E1-1DE9-48EA-B742-4AFD3066AC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77058" y="2047142"/>
                <a:ext cx="295505" cy="32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accent2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accent2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de-DE" sz="1400">
                    <a:solidFill>
                      <a:srgbClr val="000000"/>
                    </a:solidFill>
                    <a:ea typeface="+mn-ea"/>
                    <a:cs typeface="Arial" pitchFamily="34" charset="0"/>
                  </a:rPr>
                  <a:t>2</a:t>
                </a:r>
                <a:endParaRPr lang="en-US" altLang="de-DE" sz="1400" baseline="30000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" name="Text Box 127">
                <a:extLst>
                  <a:ext uri="{FF2B5EF4-FFF2-40B4-BE49-F238E27FC236}">
                    <a16:creationId xmlns:a16="http://schemas.microsoft.com/office/drawing/2014/main" xmlns="" id="{1959C0BD-BF28-40E4-AF14-6F111A92CE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77058" y="2286473"/>
                <a:ext cx="295505" cy="32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accent2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accent2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de-DE" sz="1400">
                    <a:solidFill>
                      <a:srgbClr val="000000"/>
                    </a:solidFill>
                    <a:ea typeface="+mn-ea"/>
                    <a:cs typeface="Arial" pitchFamily="34" charset="0"/>
                  </a:rPr>
                  <a:t>4</a:t>
                </a:r>
                <a:endParaRPr lang="en-US" altLang="de-DE" sz="1400" baseline="30000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21" name="Gerade Verbindung 11">
                <a:extLst>
                  <a:ext uri="{FF2B5EF4-FFF2-40B4-BE49-F238E27FC236}">
                    <a16:creationId xmlns:a16="http://schemas.microsoft.com/office/drawing/2014/main" xmlns="" id="{F1A113BD-5B05-4017-ACCE-C05982D3173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93311" y="2790542"/>
                <a:ext cx="430060" cy="0"/>
              </a:xfrm>
              <a:prstGeom prst="line">
                <a:avLst/>
              </a:prstGeom>
              <a:noFill/>
              <a:ln w="38100" algn="ctr">
                <a:solidFill>
                  <a:srgbClr val="E62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2" name="Text Box 127">
                <a:extLst>
                  <a:ext uri="{FF2B5EF4-FFF2-40B4-BE49-F238E27FC236}">
                    <a16:creationId xmlns:a16="http://schemas.microsoft.com/office/drawing/2014/main" xmlns="" id="{706B1D4C-5E6E-4242-81EE-C85100CA53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77058" y="2515073"/>
                <a:ext cx="295505" cy="32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accent2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accent2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de-DE" sz="1400">
                    <a:solidFill>
                      <a:srgbClr val="000000"/>
                    </a:solidFill>
                    <a:ea typeface="+mn-ea"/>
                    <a:cs typeface="Arial" pitchFamily="34" charset="0"/>
                  </a:rPr>
                  <a:t>6</a:t>
                </a:r>
                <a:endParaRPr lang="en-US" altLang="de-DE" sz="1400" baseline="30000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25" name="Textfeld 35">
            <a:extLst>
              <a:ext uri="{FF2B5EF4-FFF2-40B4-BE49-F238E27FC236}">
                <a16:creationId xmlns:a16="http://schemas.microsoft.com/office/drawing/2014/main" xmlns="" id="{9572370F-5BA8-4187-BA70-CCB0E7653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5" y="1036442"/>
            <a:ext cx="1189749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de-DE" sz="1400" dirty="0">
                <a:solidFill>
                  <a:srgbClr val="000000"/>
                </a:solidFill>
                <a:latin typeface="Arial" pitchFamily="34" charset="0"/>
              </a:rPr>
              <a:t>Source of </a:t>
            </a:r>
            <a:br>
              <a:rPr lang="en-US" altLang="de-DE" sz="1400" dirty="0">
                <a:solidFill>
                  <a:srgbClr val="000000"/>
                </a:solidFill>
                <a:latin typeface="Arial" pitchFamily="34" charset="0"/>
              </a:rPr>
            </a:br>
            <a:r>
              <a:rPr lang="en-US" altLang="de-DE" sz="1400" dirty="0" err="1">
                <a:solidFill>
                  <a:srgbClr val="000000"/>
                </a:solidFill>
                <a:latin typeface="Arial" pitchFamily="34" charset="0"/>
              </a:rPr>
              <a:t>strat</a:t>
            </a:r>
            <a:r>
              <a:rPr lang="en-US" altLang="de-DE" sz="1400" dirty="0">
                <a:solidFill>
                  <a:srgbClr val="000000"/>
                </a:solidFill>
                <a:latin typeface="Arial" pitchFamily="34" charset="0"/>
              </a:rPr>
              <a:t>. air</a:t>
            </a:r>
          </a:p>
          <a:p>
            <a:pPr eaLnBrk="1" hangingPunct="1"/>
            <a:r>
              <a:rPr lang="en-US" altLang="de-DE" sz="1400" dirty="0">
                <a:solidFill>
                  <a:srgbClr val="000000"/>
                </a:solidFill>
                <a:latin typeface="Arial" pitchFamily="34" charset="0"/>
              </a:rPr>
              <a:t>relative units</a:t>
            </a:r>
          </a:p>
        </p:txBody>
      </p:sp>
      <p:sp>
        <p:nvSpPr>
          <p:cNvPr id="26" name="Freihandform 13">
            <a:extLst>
              <a:ext uri="{FF2B5EF4-FFF2-40B4-BE49-F238E27FC236}">
                <a16:creationId xmlns:a16="http://schemas.microsoft.com/office/drawing/2014/main" xmlns="" id="{E3FB8E65-DDBC-4786-8813-F06F502BABE6}"/>
              </a:ext>
            </a:extLst>
          </p:cNvPr>
          <p:cNvSpPr/>
          <p:nvPr/>
        </p:nvSpPr>
        <p:spPr>
          <a:xfrm>
            <a:off x="4902200" y="1155040"/>
            <a:ext cx="174171" cy="1545772"/>
          </a:xfrm>
          <a:custGeom>
            <a:avLst/>
            <a:gdLst>
              <a:gd name="connsiteX0" fmla="*/ 0 w 174171"/>
              <a:gd name="connsiteY0" fmla="*/ 0 h 1545772"/>
              <a:gd name="connsiteX1" fmla="*/ 174171 w 174171"/>
              <a:gd name="connsiteY1" fmla="*/ 1135743 h 1545772"/>
              <a:gd name="connsiteX2" fmla="*/ 43543 w 174171"/>
              <a:gd name="connsiteY2" fmla="*/ 1545772 h 1545772"/>
              <a:gd name="connsiteX3" fmla="*/ 43543 w 174171"/>
              <a:gd name="connsiteY3" fmla="*/ 1545772 h 1545772"/>
              <a:gd name="connsiteX4" fmla="*/ 43543 w 174171"/>
              <a:gd name="connsiteY4" fmla="*/ 1545772 h 154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71" h="1545772">
                <a:moveTo>
                  <a:pt x="0" y="0"/>
                </a:moveTo>
                <a:lnTo>
                  <a:pt x="174171" y="1135743"/>
                </a:lnTo>
                <a:lnTo>
                  <a:pt x="43543" y="1545772"/>
                </a:lnTo>
                <a:lnTo>
                  <a:pt x="43543" y="1545772"/>
                </a:lnTo>
                <a:lnTo>
                  <a:pt x="43543" y="1545772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27" name="Gruppieren 16">
            <a:extLst>
              <a:ext uri="{FF2B5EF4-FFF2-40B4-BE49-F238E27FC236}">
                <a16:creationId xmlns:a16="http://schemas.microsoft.com/office/drawing/2014/main" xmlns="" id="{90F896FC-7123-4560-9C10-0E2106BB4CD7}"/>
              </a:ext>
            </a:extLst>
          </p:cNvPr>
          <p:cNvGrpSpPr/>
          <p:nvPr/>
        </p:nvGrpSpPr>
        <p:grpSpPr>
          <a:xfrm>
            <a:off x="963369" y="2028217"/>
            <a:ext cx="4833325" cy="4003450"/>
            <a:chOff x="961263" y="1530502"/>
            <a:chExt cx="4833325" cy="4003450"/>
          </a:xfrm>
        </p:grpSpPr>
        <p:cxnSp>
          <p:nvCxnSpPr>
            <p:cNvPr id="28" name="Gerade Verbindung mit Pfeil 15">
              <a:extLst>
                <a:ext uri="{FF2B5EF4-FFF2-40B4-BE49-F238E27FC236}">
                  <a16:creationId xmlns:a16="http://schemas.microsoft.com/office/drawing/2014/main" xmlns="" id="{BE503521-3450-4FE2-909D-BA5B71403CAE}"/>
                </a:ext>
              </a:extLst>
            </p:cNvPr>
            <p:cNvCxnSpPr/>
            <p:nvPr/>
          </p:nvCxnSpPr>
          <p:spPr bwMode="auto">
            <a:xfrm flipV="1">
              <a:off x="3687775" y="1530502"/>
              <a:ext cx="1275873" cy="126061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29" name="Picture 2" descr="http://www.dlr.de/dlr/Portaldata/1/Resources/bilder/portal/portal_fue_2011_1/Sonne_16_9.jpg">
              <a:extLst>
                <a:ext uri="{FF2B5EF4-FFF2-40B4-BE49-F238E27FC236}">
                  <a16:creationId xmlns:a16="http://schemas.microsoft.com/office/drawing/2014/main" xmlns="" id="{7B9D6FE2-C7A4-4DED-8B3F-52BEC7C53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263" y="2815707"/>
              <a:ext cx="4833325" cy="27182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uppieren 18">
            <a:extLst>
              <a:ext uri="{FF2B5EF4-FFF2-40B4-BE49-F238E27FC236}">
                <a16:creationId xmlns:a16="http://schemas.microsoft.com/office/drawing/2014/main" xmlns="" id="{737D4E32-1A7E-4733-938E-B20BE3C160DD}"/>
              </a:ext>
            </a:extLst>
          </p:cNvPr>
          <p:cNvGrpSpPr/>
          <p:nvPr/>
        </p:nvGrpSpPr>
        <p:grpSpPr>
          <a:xfrm>
            <a:off x="1162136" y="1164430"/>
            <a:ext cx="6209729" cy="1700951"/>
            <a:chOff x="1162136" y="1037430"/>
            <a:chExt cx="6209729" cy="1700951"/>
          </a:xfrm>
        </p:grpSpPr>
        <p:sp>
          <p:nvSpPr>
            <p:cNvPr id="31" name="Textfeld 34">
              <a:extLst>
                <a:ext uri="{FF2B5EF4-FFF2-40B4-BE49-F238E27FC236}">
                  <a16:creationId xmlns:a16="http://schemas.microsoft.com/office/drawing/2014/main" xmlns="" id="{DE800FCE-9CFC-48B4-BB0C-E1D155751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0314" y="2414608"/>
              <a:ext cx="740395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de-DE" sz="1400">
                  <a:solidFill>
                    <a:srgbClr val="000000"/>
                  </a:solidFill>
                  <a:latin typeface="Arial" pitchFamily="34" charset="0"/>
                </a:rPr>
                <a:t>ATLAS</a:t>
              </a:r>
            </a:p>
          </p:txBody>
        </p:sp>
        <p:sp>
          <p:nvSpPr>
            <p:cNvPr id="32" name="Ellipse 3">
              <a:extLst>
                <a:ext uri="{FF2B5EF4-FFF2-40B4-BE49-F238E27FC236}">
                  <a16:creationId xmlns:a16="http://schemas.microsoft.com/office/drawing/2014/main" xmlns="" id="{733EAE85-38D2-4F89-A4D9-E0DD81CB472C}"/>
                </a:ext>
              </a:extLst>
            </p:cNvPr>
            <p:cNvSpPr/>
            <p:nvPr/>
          </p:nvSpPr>
          <p:spPr>
            <a:xfrm>
              <a:off x="2230021" y="1625202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3" name="Ellipse 66">
              <a:extLst>
                <a:ext uri="{FF2B5EF4-FFF2-40B4-BE49-F238E27FC236}">
                  <a16:creationId xmlns:a16="http://schemas.microsoft.com/office/drawing/2014/main" xmlns="" id="{6235A398-A1A7-48C6-AC3A-3A25C501A7D9}"/>
                </a:ext>
              </a:extLst>
            </p:cNvPr>
            <p:cNvSpPr/>
            <p:nvPr/>
          </p:nvSpPr>
          <p:spPr>
            <a:xfrm>
              <a:off x="2857607" y="1890558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4" name="Ellipse 67">
              <a:extLst>
                <a:ext uri="{FF2B5EF4-FFF2-40B4-BE49-F238E27FC236}">
                  <a16:creationId xmlns:a16="http://schemas.microsoft.com/office/drawing/2014/main" xmlns="" id="{9A361D38-D5F2-429F-8A3D-ED4DC87062FF}"/>
                </a:ext>
              </a:extLst>
            </p:cNvPr>
            <p:cNvSpPr/>
            <p:nvPr/>
          </p:nvSpPr>
          <p:spPr>
            <a:xfrm>
              <a:off x="2921161" y="1956971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5" name="Ellipse 68">
              <a:extLst>
                <a:ext uri="{FF2B5EF4-FFF2-40B4-BE49-F238E27FC236}">
                  <a16:creationId xmlns:a16="http://schemas.microsoft.com/office/drawing/2014/main" xmlns="" id="{069D74DF-B89F-4592-B918-BB0F7E30581A}"/>
                </a:ext>
              </a:extLst>
            </p:cNvPr>
            <p:cNvSpPr/>
            <p:nvPr/>
          </p:nvSpPr>
          <p:spPr>
            <a:xfrm>
              <a:off x="3198664" y="2583649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6" name="Ellipse 69">
              <a:extLst>
                <a:ext uri="{FF2B5EF4-FFF2-40B4-BE49-F238E27FC236}">
                  <a16:creationId xmlns:a16="http://schemas.microsoft.com/office/drawing/2014/main" xmlns="" id="{3AE99E70-0DD6-4CBA-A32E-E662AE0CA7A2}"/>
                </a:ext>
              </a:extLst>
            </p:cNvPr>
            <p:cNvSpPr/>
            <p:nvPr/>
          </p:nvSpPr>
          <p:spPr>
            <a:xfrm>
              <a:off x="3592684" y="1517874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7" name="Ellipse 70">
              <a:extLst>
                <a:ext uri="{FF2B5EF4-FFF2-40B4-BE49-F238E27FC236}">
                  <a16:creationId xmlns:a16="http://schemas.microsoft.com/office/drawing/2014/main" xmlns="" id="{C40BCAC4-987F-451B-A5CE-CDD9DEDF7798}"/>
                </a:ext>
              </a:extLst>
            </p:cNvPr>
            <p:cNvSpPr/>
            <p:nvPr/>
          </p:nvSpPr>
          <p:spPr>
            <a:xfrm>
              <a:off x="3535149" y="1239744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8" name="Ellipse 75">
              <a:extLst>
                <a:ext uri="{FF2B5EF4-FFF2-40B4-BE49-F238E27FC236}">
                  <a16:creationId xmlns:a16="http://schemas.microsoft.com/office/drawing/2014/main" xmlns="" id="{BE28EC84-AF0B-4AA3-AAED-BB1205B14E86}"/>
                </a:ext>
              </a:extLst>
            </p:cNvPr>
            <p:cNvSpPr/>
            <p:nvPr/>
          </p:nvSpPr>
          <p:spPr>
            <a:xfrm>
              <a:off x="4037104" y="1746485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9" name="Ellipse 77">
              <a:extLst>
                <a:ext uri="{FF2B5EF4-FFF2-40B4-BE49-F238E27FC236}">
                  <a16:creationId xmlns:a16="http://schemas.microsoft.com/office/drawing/2014/main" xmlns="" id="{6591D3BA-F823-49F1-A9B3-EADC81403970}"/>
                </a:ext>
              </a:extLst>
            </p:cNvPr>
            <p:cNvSpPr/>
            <p:nvPr/>
          </p:nvSpPr>
          <p:spPr>
            <a:xfrm>
              <a:off x="4068960" y="1773355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0" name="Ellipse 78">
              <a:extLst>
                <a:ext uri="{FF2B5EF4-FFF2-40B4-BE49-F238E27FC236}">
                  <a16:creationId xmlns:a16="http://schemas.microsoft.com/office/drawing/2014/main" xmlns="" id="{A803AAD2-CC55-4346-A086-69D9C3ECD4DF}"/>
                </a:ext>
              </a:extLst>
            </p:cNvPr>
            <p:cNvSpPr/>
            <p:nvPr/>
          </p:nvSpPr>
          <p:spPr>
            <a:xfrm>
              <a:off x="4239022" y="2108982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1" name="Ellipse 80">
              <a:extLst>
                <a:ext uri="{FF2B5EF4-FFF2-40B4-BE49-F238E27FC236}">
                  <a16:creationId xmlns:a16="http://schemas.microsoft.com/office/drawing/2014/main" xmlns="" id="{EC707742-07EB-4721-8BAB-EF2F519E5B5D}"/>
                </a:ext>
              </a:extLst>
            </p:cNvPr>
            <p:cNvSpPr/>
            <p:nvPr/>
          </p:nvSpPr>
          <p:spPr>
            <a:xfrm>
              <a:off x="4282321" y="1037430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2" name="Ellipse 81">
              <a:extLst>
                <a:ext uri="{FF2B5EF4-FFF2-40B4-BE49-F238E27FC236}">
                  <a16:creationId xmlns:a16="http://schemas.microsoft.com/office/drawing/2014/main" xmlns="" id="{DD75AFCC-BC38-4CE9-A715-C940FB60009E}"/>
                </a:ext>
              </a:extLst>
            </p:cNvPr>
            <p:cNvSpPr/>
            <p:nvPr/>
          </p:nvSpPr>
          <p:spPr>
            <a:xfrm>
              <a:off x="5438822" y="2473981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3" name="Ellipse 83">
              <a:extLst>
                <a:ext uri="{FF2B5EF4-FFF2-40B4-BE49-F238E27FC236}">
                  <a16:creationId xmlns:a16="http://schemas.microsoft.com/office/drawing/2014/main" xmlns="" id="{A32034A8-4014-4144-BC8E-352230CBBCE3}"/>
                </a:ext>
              </a:extLst>
            </p:cNvPr>
            <p:cNvSpPr/>
            <p:nvPr/>
          </p:nvSpPr>
          <p:spPr>
            <a:xfrm>
              <a:off x="5641962" y="2346932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4" name="Ellipse 84">
              <a:extLst>
                <a:ext uri="{FF2B5EF4-FFF2-40B4-BE49-F238E27FC236}">
                  <a16:creationId xmlns:a16="http://schemas.microsoft.com/office/drawing/2014/main" xmlns="" id="{ADA024DA-E82C-46C6-A6F2-7F834CA1FAA4}"/>
                </a:ext>
              </a:extLst>
            </p:cNvPr>
            <p:cNvSpPr/>
            <p:nvPr/>
          </p:nvSpPr>
          <p:spPr>
            <a:xfrm>
              <a:off x="5921630" y="1169948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5" name="Ellipse 85">
              <a:extLst>
                <a:ext uri="{FF2B5EF4-FFF2-40B4-BE49-F238E27FC236}">
                  <a16:creationId xmlns:a16="http://schemas.microsoft.com/office/drawing/2014/main" xmlns="" id="{13C100F7-B894-4211-A10F-5DF56F9A1C41}"/>
                </a:ext>
              </a:extLst>
            </p:cNvPr>
            <p:cNvSpPr/>
            <p:nvPr/>
          </p:nvSpPr>
          <p:spPr>
            <a:xfrm>
              <a:off x="6030211" y="2473505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6" name="Ellipse 86">
              <a:extLst>
                <a:ext uri="{FF2B5EF4-FFF2-40B4-BE49-F238E27FC236}">
                  <a16:creationId xmlns:a16="http://schemas.microsoft.com/office/drawing/2014/main" xmlns="" id="{CC9BAC7B-670B-4AC1-990A-B166B0B0FB3B}"/>
                </a:ext>
              </a:extLst>
            </p:cNvPr>
            <p:cNvSpPr/>
            <p:nvPr/>
          </p:nvSpPr>
          <p:spPr>
            <a:xfrm>
              <a:off x="7113186" y="1877202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7" name="Ellipse 87">
              <a:extLst>
                <a:ext uri="{FF2B5EF4-FFF2-40B4-BE49-F238E27FC236}">
                  <a16:creationId xmlns:a16="http://schemas.microsoft.com/office/drawing/2014/main" xmlns="" id="{179594B6-8F74-4EB8-8AE4-1E8741175BC8}"/>
                </a:ext>
              </a:extLst>
            </p:cNvPr>
            <p:cNvSpPr/>
            <p:nvPr/>
          </p:nvSpPr>
          <p:spPr>
            <a:xfrm>
              <a:off x="7217133" y="1496676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8" name="Ellipse 88">
              <a:extLst>
                <a:ext uri="{FF2B5EF4-FFF2-40B4-BE49-F238E27FC236}">
                  <a16:creationId xmlns:a16="http://schemas.microsoft.com/office/drawing/2014/main" xmlns="" id="{A8B1578E-D9AD-4B94-AA59-2EDB2D72D9AB}"/>
                </a:ext>
              </a:extLst>
            </p:cNvPr>
            <p:cNvSpPr/>
            <p:nvPr/>
          </p:nvSpPr>
          <p:spPr>
            <a:xfrm>
              <a:off x="1162136" y="1643423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9" name="Ellipse 89">
              <a:extLst>
                <a:ext uri="{FF2B5EF4-FFF2-40B4-BE49-F238E27FC236}">
                  <a16:creationId xmlns:a16="http://schemas.microsoft.com/office/drawing/2014/main" xmlns="" id="{5772B0FE-1DE9-4301-9B22-BC61D7889C26}"/>
                </a:ext>
              </a:extLst>
            </p:cNvPr>
            <p:cNvSpPr/>
            <p:nvPr/>
          </p:nvSpPr>
          <p:spPr>
            <a:xfrm>
              <a:off x="1522216" y="2027987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0" name="Ellipse 90">
              <a:extLst>
                <a:ext uri="{FF2B5EF4-FFF2-40B4-BE49-F238E27FC236}">
                  <a16:creationId xmlns:a16="http://schemas.microsoft.com/office/drawing/2014/main" xmlns="" id="{EDE15980-D59B-43C6-B059-9C01B922DD49}"/>
                </a:ext>
              </a:extLst>
            </p:cNvPr>
            <p:cNvSpPr/>
            <p:nvPr/>
          </p:nvSpPr>
          <p:spPr>
            <a:xfrm>
              <a:off x="1903329" y="2120705"/>
              <a:ext cx="154732" cy="15473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grpSp>
          <p:nvGrpSpPr>
            <p:cNvPr id="51" name="Gruppieren 14">
              <a:extLst>
                <a:ext uri="{FF2B5EF4-FFF2-40B4-BE49-F238E27FC236}">
                  <a16:creationId xmlns:a16="http://schemas.microsoft.com/office/drawing/2014/main" xmlns="" id="{AEC212EF-134F-4A38-88DD-6BFC2AF699C0}"/>
                </a:ext>
              </a:extLst>
            </p:cNvPr>
            <p:cNvGrpSpPr/>
            <p:nvPr/>
          </p:nvGrpSpPr>
          <p:grpSpPr>
            <a:xfrm>
              <a:off x="1214276" y="1084991"/>
              <a:ext cx="2124299" cy="307777"/>
              <a:chOff x="-1970176" y="-151299"/>
              <a:chExt cx="2124299" cy="307777"/>
            </a:xfrm>
          </p:grpSpPr>
          <p:sp>
            <p:nvSpPr>
              <p:cNvPr id="52" name="Textfeld 35">
                <a:extLst>
                  <a:ext uri="{FF2B5EF4-FFF2-40B4-BE49-F238E27FC236}">
                    <a16:creationId xmlns:a16="http://schemas.microsoft.com/office/drawing/2014/main" xmlns="" id="{567E5BAF-0279-49C3-AFA1-0A446A516E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970176" y="-151299"/>
                <a:ext cx="2124299" cy="3077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de-DE" sz="1400" dirty="0">
                    <a:solidFill>
                      <a:srgbClr val="000000"/>
                    </a:solidFill>
                    <a:latin typeface="Arial" pitchFamily="34" charset="0"/>
                  </a:rPr>
                  <a:t>      Ozone </a:t>
                </a:r>
                <a:r>
                  <a:rPr lang="en-US" altLang="de-DE" sz="1400" dirty="0" err="1">
                    <a:solidFill>
                      <a:srgbClr val="000000"/>
                    </a:solidFill>
                    <a:latin typeface="Arial" pitchFamily="34" charset="0"/>
                  </a:rPr>
                  <a:t>sonde</a:t>
                </a:r>
                <a:r>
                  <a:rPr lang="en-US" altLang="de-DE" sz="1400" dirty="0">
                    <a:solidFill>
                      <a:srgbClr val="000000"/>
                    </a:solidFill>
                    <a:latin typeface="Arial" pitchFamily="34" charset="0"/>
                  </a:rPr>
                  <a:t> station</a:t>
                </a:r>
              </a:p>
            </p:txBody>
          </p:sp>
          <p:sp>
            <p:nvSpPr>
              <p:cNvPr id="53" name="Ellipse 91">
                <a:extLst>
                  <a:ext uri="{FF2B5EF4-FFF2-40B4-BE49-F238E27FC236}">
                    <a16:creationId xmlns:a16="http://schemas.microsoft.com/office/drawing/2014/main" xmlns="" id="{8F55C139-4474-4906-BC0F-A8D70E6AF695}"/>
                  </a:ext>
                </a:extLst>
              </p:cNvPr>
              <p:cNvSpPr/>
              <p:nvPr/>
            </p:nvSpPr>
            <p:spPr>
              <a:xfrm>
                <a:off x="-1849288" y="-77366"/>
                <a:ext cx="154732" cy="15473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</p:grpSp>
      <p:sp>
        <p:nvSpPr>
          <p:cNvPr id="54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23B035EF-73EA-46C0-BCCF-F04A06F6B269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3031CF4-BE76-4922-B038-A876293E621D}"/>
              </a:ext>
            </a:extLst>
          </p:cNvPr>
          <p:cNvSpPr txBox="1"/>
          <p:nvPr/>
        </p:nvSpPr>
        <p:spPr>
          <a:xfrm>
            <a:off x="9024108" y="1068308"/>
            <a:ext cx="33439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3E6E"/>
                </a:solidFill>
              </a:rPr>
              <a:t>Density </a:t>
            </a:r>
            <a:r>
              <a:rPr lang="de-DE" dirty="0" err="1">
                <a:solidFill>
                  <a:srgbClr val="003E6E"/>
                </a:solidFill>
              </a:rPr>
              <a:t>distribution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function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of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the</a:t>
            </a:r>
            <a:r>
              <a:rPr lang="de-DE" dirty="0">
                <a:solidFill>
                  <a:srgbClr val="003E6E"/>
                </a:solidFill>
              </a:rPr>
              <a:t> horizontal </a:t>
            </a:r>
            <a:r>
              <a:rPr lang="de-DE" dirty="0" err="1">
                <a:solidFill>
                  <a:srgbClr val="003E6E"/>
                </a:solidFill>
              </a:rPr>
              <a:t>positions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of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the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trajectories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between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boundary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layer</a:t>
            </a:r>
            <a:r>
              <a:rPr lang="de-DE" dirty="0">
                <a:solidFill>
                  <a:srgbClr val="003E6E"/>
                </a:solidFill>
              </a:rPr>
              <a:t> and</a:t>
            </a:r>
            <a:br>
              <a:rPr lang="de-DE" dirty="0">
                <a:solidFill>
                  <a:srgbClr val="003E6E"/>
                </a:solidFill>
              </a:rPr>
            </a:br>
            <a:r>
              <a:rPr lang="de-DE" dirty="0" err="1">
                <a:solidFill>
                  <a:srgbClr val="003E6E"/>
                </a:solidFill>
              </a:rPr>
              <a:t>Lagrangian</a:t>
            </a:r>
            <a:r>
              <a:rPr lang="de-DE" dirty="0">
                <a:solidFill>
                  <a:srgbClr val="003E6E"/>
                </a:solidFill>
              </a:rPr>
              <a:t> Cold Points</a:t>
            </a:r>
            <a:br>
              <a:rPr lang="de-DE" dirty="0">
                <a:solidFill>
                  <a:srgbClr val="003E6E"/>
                </a:solidFill>
              </a:rPr>
            </a:br>
            <a:r>
              <a:rPr lang="de-DE" dirty="0" err="1">
                <a:solidFill>
                  <a:srgbClr val="003E6E"/>
                </a:solidFill>
              </a:rPr>
              <a:t>Red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thick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line</a:t>
            </a:r>
            <a:r>
              <a:rPr lang="de-DE" dirty="0">
                <a:solidFill>
                  <a:srgbClr val="003E6E"/>
                </a:solidFill>
              </a:rPr>
              <a:t>: </a:t>
            </a:r>
            <a:r>
              <a:rPr lang="de-DE" dirty="0" err="1">
                <a:solidFill>
                  <a:srgbClr val="003E6E"/>
                </a:solidFill>
              </a:rPr>
              <a:t>TransBrom</a:t>
            </a:r>
            <a:r>
              <a:rPr lang="de-DE" dirty="0">
                <a:solidFill>
                  <a:srgbClr val="003E6E"/>
                </a:solidFill>
              </a:rPr>
              <a:t> Cruise 2009</a:t>
            </a:r>
          </a:p>
          <a:p>
            <a:endParaRPr lang="de-DE" dirty="0">
              <a:solidFill>
                <a:srgbClr val="003E6E"/>
              </a:solidFill>
            </a:endParaRPr>
          </a:p>
        </p:txBody>
      </p:sp>
      <p:sp>
        <p:nvSpPr>
          <p:cNvPr id="56" name="Flowchart: Extract 55">
            <a:extLst>
              <a:ext uri="{FF2B5EF4-FFF2-40B4-BE49-F238E27FC236}">
                <a16:creationId xmlns:a16="http://schemas.microsoft.com/office/drawing/2014/main" xmlns="" id="{53EF6F19-D238-482F-ADC8-9478772B5538}"/>
              </a:ext>
            </a:extLst>
          </p:cNvPr>
          <p:cNvSpPr/>
          <p:nvPr/>
        </p:nvSpPr>
        <p:spPr>
          <a:xfrm rot="16200000">
            <a:off x="8919672" y="1121227"/>
            <a:ext cx="363086" cy="334296"/>
          </a:xfrm>
          <a:prstGeom prst="flowChartExtract">
            <a:avLst/>
          </a:prstGeom>
          <a:solidFill>
            <a:srgbClr val="003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Text Box 127">
            <a:extLst>
              <a:ext uri="{FF2B5EF4-FFF2-40B4-BE49-F238E27FC236}">
                <a16:creationId xmlns:a16="http://schemas.microsoft.com/office/drawing/2014/main" xmlns="" id="{4E7A59B3-C6A9-4229-B04F-486E0A5F0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11" y="6359415"/>
            <a:ext cx="2371060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de-DE" sz="1800" dirty="0">
                <a:solidFill>
                  <a:srgbClr val="000000"/>
                </a:solidFill>
                <a:ea typeface="+mn-ea"/>
                <a:cs typeface="Arial" pitchFamily="34" charset="0"/>
              </a:rPr>
              <a:t>Rex et al., 2014</a:t>
            </a:r>
            <a:endParaRPr lang="en-US" altLang="de-DE" sz="1800" i="1" dirty="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  <p:sp>
        <p:nvSpPr>
          <p:cNvPr id="58" name="TextBox 51">
            <a:extLst>
              <a:ext uri="{FF2B5EF4-FFF2-40B4-BE49-F238E27FC236}">
                <a16:creationId xmlns:a16="http://schemas.microsoft.com/office/drawing/2014/main" xmlns="" id="{A17E5785-6490-4130-BDB5-680851AAF0C2}"/>
              </a:ext>
            </a:extLst>
          </p:cNvPr>
          <p:cNvSpPr txBox="1"/>
          <p:nvPr/>
        </p:nvSpPr>
        <p:spPr>
          <a:xfrm rot="16200000">
            <a:off x="5052209" y="5278127"/>
            <a:ext cx="1334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Image: Markus Rex</a:t>
            </a:r>
          </a:p>
        </p:txBody>
      </p:sp>
    </p:spTree>
    <p:extLst>
      <p:ext uri="{BB962C8B-B14F-4D97-AF65-F5344CB8AC3E}">
        <p14:creationId xmlns:p14="http://schemas.microsoft.com/office/powerpoint/2010/main" val="1185051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6" t="-27972" r="876" b="27972"/>
          <a:stretch/>
        </p:blipFill>
        <p:spPr>
          <a:xfrm>
            <a:off x="-108000" y="-2664000"/>
            <a:ext cx="12321837" cy="9522181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324000"/>
            <a:ext cx="6675441" cy="6675441"/>
          </a:xfrm>
          <a:prstGeom prst="rect">
            <a:avLst/>
          </a:prstGeom>
          <a:effectLst>
            <a:softEdge rad="1028700"/>
          </a:effectLst>
        </p:spPr>
      </p:pic>
      <p:graphicFrame>
        <p:nvGraphicFramePr>
          <p:cNvPr id="2" name="Diagram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615549"/>
              </p:ext>
            </p:extLst>
          </p:nvPr>
        </p:nvGraphicFramePr>
        <p:xfrm>
          <a:off x="541111" y="805096"/>
          <a:ext cx="8456882" cy="5720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itel 1"/>
          <p:cNvSpPr txBox="1">
            <a:spLocks/>
          </p:cNvSpPr>
          <p:nvPr/>
        </p:nvSpPr>
        <p:spPr>
          <a:xfrm>
            <a:off x="6320962" y="107009"/>
            <a:ext cx="5600304" cy="40389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effectLst>
                  <a:outerShdw blurRad="736600" dist="38100" dir="2700000" algn="tl">
                    <a:srgbClr val="000000">
                      <a:alpha val="43137"/>
                    </a:srgbClr>
                  </a:outerShdw>
                </a:effectLst>
              </a:rPr>
              <a:t>Balloon-borne Tropospheric Ozone Measurements from a New Station in Palau (Tropical West Pacific)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8633573" y="3697662"/>
            <a:ext cx="708840" cy="737331"/>
            <a:chOff x="9097505" y="4602997"/>
            <a:chExt cx="708840" cy="737331"/>
          </a:xfrm>
        </p:grpSpPr>
        <p:sp>
          <p:nvSpPr>
            <p:cNvPr id="8" name="Ellipse 7"/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Gebogener Pfeil 6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2" descr="C:\Users\kmueller\Desktop\presentation201610_pics\StratoClim_Palau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280"/>
            <a:ext cx="1569735" cy="6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44" y="6143992"/>
            <a:ext cx="693194" cy="47099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590789" y="6542775"/>
            <a:ext cx="119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funded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EU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82" y="6125704"/>
            <a:ext cx="4033613" cy="720000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/>
        </p:nvSpPr>
        <p:spPr>
          <a:xfrm>
            <a:off x="6354377" y="4572000"/>
            <a:ext cx="5823460" cy="2286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dirty="0">
              <a:solidFill>
                <a:srgbClr val="004378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4378"/>
                </a:solidFill>
              </a:rPr>
              <a:t/>
            </a:r>
            <a:br>
              <a:rPr lang="en-US" b="1" dirty="0">
                <a:solidFill>
                  <a:srgbClr val="004378"/>
                </a:solidFill>
              </a:rPr>
            </a:br>
            <a:r>
              <a:rPr lang="en-US" b="1" dirty="0">
                <a:solidFill>
                  <a:srgbClr val="004378"/>
                </a:solidFill>
              </a:rPr>
              <a:t/>
            </a:r>
            <a:br>
              <a:rPr lang="en-US" b="1" dirty="0">
                <a:solidFill>
                  <a:srgbClr val="004378"/>
                </a:solidFill>
              </a:rPr>
            </a:br>
            <a:endParaRPr lang="en-US" dirty="0">
              <a:solidFill>
                <a:srgbClr val="004378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4378"/>
                </a:solidFill>
              </a:rPr>
              <a:t>Contact: Katrin.Mueller@awi.de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64" y="6511029"/>
            <a:ext cx="1005303" cy="35173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361106" y="1452459"/>
            <a:ext cx="40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8064A2"/>
                </a:solidFill>
              </a:rPr>
              <a:t>I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919908" y="3903666"/>
            <a:ext cx="560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5A528E"/>
                </a:solidFill>
              </a:rPr>
              <a:t>II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004437" y="5676478"/>
            <a:ext cx="58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4D5A95"/>
                </a:solidFill>
              </a:rPr>
              <a:t>III</a:t>
            </a:r>
          </a:p>
        </p:txBody>
      </p:sp>
      <p:sp>
        <p:nvSpPr>
          <p:cNvPr id="20" name="Textfeld 19">
            <a:hlinkClick r:id="rId14" action="ppaction://hlinksldjump"/>
          </p:cNvPr>
          <p:cNvSpPr txBox="1"/>
          <p:nvPr/>
        </p:nvSpPr>
        <p:spPr>
          <a:xfrm>
            <a:off x="2093724" y="4099235"/>
            <a:ext cx="61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5185BD"/>
                </a:solidFill>
              </a:rPr>
              <a:t>IV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435195" y="1839406"/>
            <a:ext cx="40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4BACC6"/>
                </a:solidFill>
              </a:rPr>
              <a:t>V</a:t>
            </a:r>
          </a:p>
        </p:txBody>
      </p:sp>
      <p:sp>
        <p:nvSpPr>
          <p:cNvPr id="22" name="Untertitel 2"/>
          <p:cNvSpPr txBox="1">
            <a:spLocks/>
          </p:cNvSpPr>
          <p:nvPr/>
        </p:nvSpPr>
        <p:spPr>
          <a:xfrm>
            <a:off x="6305737" y="1303507"/>
            <a:ext cx="6386284" cy="28178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4378"/>
                </a:solidFill>
              </a:rPr>
              <a:t>             Katrin Müller</a:t>
            </a:r>
            <a:r>
              <a:rPr lang="en-US" sz="1800" dirty="0">
                <a:solidFill>
                  <a:srgbClr val="004378"/>
                </a:solidFill>
              </a:rPr>
              <a:t>, Peter von der </a:t>
            </a:r>
            <a:r>
              <a:rPr lang="en-US" sz="1800" dirty="0" err="1">
                <a:solidFill>
                  <a:srgbClr val="004378"/>
                </a:solidFill>
              </a:rPr>
              <a:t>Gathen</a:t>
            </a:r>
            <a:r>
              <a:rPr lang="en-US" sz="1800" dirty="0">
                <a:solidFill>
                  <a:srgbClr val="004378"/>
                </a:solidFill>
              </a:rPr>
              <a:t>, Ingo </a:t>
            </a:r>
            <a:r>
              <a:rPr lang="en-US" sz="1800" dirty="0" err="1">
                <a:solidFill>
                  <a:srgbClr val="004378"/>
                </a:solidFill>
              </a:rPr>
              <a:t>Wohltmann</a:t>
            </a:r>
            <a:r>
              <a:rPr lang="en-US" sz="1800" dirty="0">
                <a:solidFill>
                  <a:srgbClr val="004378"/>
                </a:solidFill>
              </a:rPr>
              <a:t>,</a:t>
            </a:r>
            <a:br>
              <a:rPr lang="en-US" sz="1800" dirty="0">
                <a:solidFill>
                  <a:srgbClr val="004378"/>
                </a:solidFill>
              </a:rPr>
            </a:br>
            <a:r>
              <a:rPr lang="en-US" sz="1800" dirty="0">
                <a:solidFill>
                  <a:srgbClr val="004378"/>
                </a:solidFill>
              </a:rPr>
              <a:t>			Ralph Lehmann and Markus Rex</a:t>
            </a:r>
          </a:p>
          <a:p>
            <a:pPr marL="0" indent="0">
              <a:buNone/>
            </a:pPr>
            <a:endParaRPr lang="en-US" sz="1800" dirty="0">
              <a:solidFill>
                <a:srgbClr val="004378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410560" y="4435386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9595003" y="3830361"/>
            <a:ext cx="2453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3E6E"/>
                </a:solidFill>
              </a:rPr>
              <a:t>Main Menu</a:t>
            </a:r>
          </a:p>
          <a:p>
            <a:endParaRPr lang="de-DE" sz="2400" dirty="0">
              <a:solidFill>
                <a:srgbClr val="003E6E"/>
              </a:solidFill>
            </a:endParaRPr>
          </a:p>
          <a:p>
            <a:r>
              <a:rPr lang="de-DE" sz="2400" dirty="0">
                <a:solidFill>
                  <a:srgbClr val="003E6E"/>
                </a:solidFill>
              </a:rPr>
              <a:t>More Info / Back</a:t>
            </a:r>
          </a:p>
          <a:p>
            <a:endParaRPr lang="de-DE" sz="2400" dirty="0">
              <a:solidFill>
                <a:srgbClr val="003E6E"/>
              </a:solidFill>
            </a:endParaRPr>
          </a:p>
          <a:p>
            <a:r>
              <a:rPr lang="de-DE" sz="2400" dirty="0">
                <a:solidFill>
                  <a:srgbClr val="003E6E"/>
                </a:solidFill>
              </a:rPr>
              <a:t>Change </a:t>
            </a:r>
            <a:r>
              <a:rPr lang="de-DE" sz="2400" dirty="0" err="1">
                <a:solidFill>
                  <a:srgbClr val="003E6E"/>
                </a:solidFill>
              </a:rPr>
              <a:t>Slides</a:t>
            </a:r>
            <a:endParaRPr lang="de-DE" sz="2400" dirty="0">
              <a:solidFill>
                <a:srgbClr val="003E6E"/>
              </a:solidFill>
            </a:endParaRPr>
          </a:p>
        </p:txBody>
      </p:sp>
      <p:sp>
        <p:nvSpPr>
          <p:cNvPr id="24" name="Pfeil nach rechts 23"/>
          <p:cNvSpPr/>
          <p:nvPr/>
        </p:nvSpPr>
        <p:spPr>
          <a:xfrm>
            <a:off x="9093435" y="5268799"/>
            <a:ext cx="426776" cy="48622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/>
          <p:cNvSpPr/>
          <p:nvPr/>
        </p:nvSpPr>
        <p:spPr>
          <a:xfrm flipH="1">
            <a:off x="8533400" y="5262476"/>
            <a:ext cx="428515" cy="48622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10019543" y="3212427"/>
            <a:ext cx="350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3E6E"/>
                </a:solidFill>
              </a:rPr>
              <a:t>NAVIGATION</a:t>
            </a:r>
          </a:p>
        </p:txBody>
      </p:sp>
      <p:sp>
        <p:nvSpPr>
          <p:cNvPr id="27" name="Rechteck 26"/>
          <p:cNvSpPr/>
          <p:nvPr/>
        </p:nvSpPr>
        <p:spPr>
          <a:xfrm>
            <a:off x="8341089" y="3599253"/>
            <a:ext cx="3582295" cy="2401208"/>
          </a:xfrm>
          <a:prstGeom prst="rect">
            <a:avLst/>
          </a:prstGeom>
          <a:noFill/>
          <a:ln w="25400">
            <a:solidFill>
              <a:srgbClr val="00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643988" y="712599"/>
            <a:ext cx="185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B3FD7"/>
                </a:solidFill>
              </a:rPr>
              <a:t>SUMMARY</a:t>
            </a:r>
          </a:p>
        </p:txBody>
      </p:sp>
      <p:sp>
        <p:nvSpPr>
          <p:cNvPr id="29" name="Wolke 28">
            <a:hlinkClick r:id="rId15" action="ppaction://hlinksldjump"/>
          </p:cNvPr>
          <p:cNvSpPr/>
          <p:nvPr/>
        </p:nvSpPr>
        <p:spPr>
          <a:xfrm>
            <a:off x="323660" y="444733"/>
            <a:ext cx="2313851" cy="1177682"/>
          </a:xfrm>
          <a:prstGeom prst="cloud">
            <a:avLst/>
          </a:prstGeom>
          <a:noFill/>
          <a:ln w="25400">
            <a:solidFill>
              <a:srgbClr val="FB3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feld 29"/>
          <p:cNvSpPr txBox="1"/>
          <p:nvPr/>
        </p:nvSpPr>
        <p:spPr>
          <a:xfrm>
            <a:off x="8778377" y="4219033"/>
            <a:ext cx="1623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rgbClr val="003E6E"/>
                </a:solidFill>
              </a:rPr>
              <a:t>/</a:t>
            </a:r>
            <a:r>
              <a:rPr lang="de-DE" sz="1200" dirty="0">
                <a:solidFill>
                  <a:srgbClr val="FB3FD7"/>
                </a:solidFill>
              </a:rPr>
              <a:t> </a:t>
            </a:r>
            <a:r>
              <a:rPr lang="de-DE" sz="6000" dirty="0">
                <a:solidFill>
                  <a:srgbClr val="FB3FD7"/>
                </a:solidFill>
              </a:rPr>
              <a:t>x</a:t>
            </a:r>
          </a:p>
        </p:txBody>
      </p:sp>
      <p:sp>
        <p:nvSpPr>
          <p:cNvPr id="33" name="Textfeld 32"/>
          <p:cNvSpPr txBox="1"/>
          <p:nvPr/>
        </p:nvSpPr>
        <p:spPr>
          <a:xfrm rot="16200000">
            <a:off x="10650725" y="4975464"/>
            <a:ext cx="2940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E6E"/>
                </a:solidFill>
              </a:rPr>
              <a:t>Images </a:t>
            </a:r>
            <a:r>
              <a:rPr lang="de-DE" sz="1000" dirty="0" err="1" smtClean="0">
                <a:solidFill>
                  <a:srgbClr val="003E6E"/>
                </a:solidFill>
              </a:rPr>
              <a:t>by</a:t>
            </a:r>
            <a:r>
              <a:rPr lang="de-DE" sz="1000" dirty="0" smtClean="0">
                <a:solidFill>
                  <a:srgbClr val="003E6E"/>
                </a:solidFill>
              </a:rPr>
              <a:t> </a:t>
            </a:r>
            <a:r>
              <a:rPr lang="de-DE" sz="1000" dirty="0">
                <a:solidFill>
                  <a:srgbClr val="003E6E"/>
                </a:solidFill>
              </a:rPr>
              <a:t>Katrin Müller(KM)</a:t>
            </a:r>
          </a:p>
        </p:txBody>
      </p:sp>
      <p:sp>
        <p:nvSpPr>
          <p:cNvPr id="4" name="Interaktive Schaltfläche: Zurückkehren 3">
            <a:hlinkClick r:id="" action="ppaction://hlinkshowjump?jump=lastslideviewed" highlightClick="1"/>
          </p:cNvPr>
          <p:cNvSpPr/>
          <p:nvPr/>
        </p:nvSpPr>
        <p:spPr>
          <a:xfrm>
            <a:off x="9119255" y="4572000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Nächste(r) oder Weiter 30">
            <a:hlinkClick r:id="" action="ppaction://hlinkshowjump?jump=nextslide" highlightClick="1"/>
          </p:cNvPr>
          <p:cNvSpPr/>
          <p:nvPr/>
        </p:nvSpPr>
        <p:spPr>
          <a:xfrm>
            <a:off x="9078288" y="5234695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Zurück oder Vorherige(r) 33">
            <a:hlinkClick r:id="" action="ppaction://hlinkshowjump?jump=previousslide" highlightClick="1"/>
          </p:cNvPr>
          <p:cNvSpPr/>
          <p:nvPr/>
        </p:nvSpPr>
        <p:spPr>
          <a:xfrm>
            <a:off x="8517267" y="5235405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Google Shape;307;p79"/>
          <p:cNvPicPr preferRelativeResize="0"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8862" y="5040589"/>
            <a:ext cx="885364" cy="109854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feld 35">
            <a:hlinkClick r:id="rId17" action="ppaction://hlinksldjump"/>
          </p:cNvPr>
          <p:cNvSpPr txBox="1"/>
          <p:nvPr/>
        </p:nvSpPr>
        <p:spPr>
          <a:xfrm>
            <a:off x="7351787" y="6013491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7B0E0D18-889E-4E36-B987-BE8758402A00}"/>
              </a:ext>
            </a:extLst>
          </p:cNvPr>
          <p:cNvSpPr txBox="1"/>
          <p:nvPr/>
        </p:nvSpPr>
        <p:spPr>
          <a:xfrm rot="3177067">
            <a:off x="5516523" y="2000937"/>
            <a:ext cx="1200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err="1">
                <a:solidFill>
                  <a:srgbClr val="FB3FD7"/>
                </a:solidFill>
              </a:rPr>
              <a:t>Clockwise</a:t>
            </a:r>
            <a:r>
              <a:rPr lang="de-DE" sz="1000" dirty="0">
                <a:solidFill>
                  <a:srgbClr val="FB3FD7"/>
                </a:solidFill>
              </a:rPr>
              <a:t> </a:t>
            </a:r>
            <a:r>
              <a:rPr lang="de-DE" sz="1000" dirty="0" err="1">
                <a:solidFill>
                  <a:srgbClr val="FB3FD7"/>
                </a:solidFill>
              </a:rPr>
              <a:t>presentation</a:t>
            </a:r>
            <a:r>
              <a:rPr lang="de-DE" sz="1000" dirty="0">
                <a:solidFill>
                  <a:srgbClr val="FB3FD7"/>
                </a:solidFill>
              </a:rPr>
              <a:t> </a:t>
            </a:r>
            <a:br>
              <a:rPr lang="de-DE" sz="1000" dirty="0">
                <a:solidFill>
                  <a:srgbClr val="FB3FD7"/>
                </a:solidFill>
              </a:rPr>
            </a:br>
            <a:r>
              <a:rPr lang="de-DE" sz="1000" dirty="0">
                <a:solidFill>
                  <a:srgbClr val="FB3FD7"/>
                </a:solidFill>
              </a:rPr>
              <a:t>– </a:t>
            </a:r>
            <a:r>
              <a:rPr lang="de-DE" sz="1000" dirty="0" err="1">
                <a:solidFill>
                  <a:srgbClr val="FB3FD7"/>
                </a:solidFill>
              </a:rPr>
              <a:t>or</a:t>
            </a:r>
            <a:r>
              <a:rPr lang="de-DE" sz="1000" dirty="0">
                <a:solidFill>
                  <a:srgbClr val="FB3FD7"/>
                </a:solidFill>
              </a:rPr>
              <a:t> pick a „</a:t>
            </a:r>
            <a:r>
              <a:rPr lang="de-DE" sz="1000" dirty="0" err="1">
                <a:solidFill>
                  <a:srgbClr val="FB3FD7"/>
                </a:solidFill>
              </a:rPr>
              <a:t>cloud</a:t>
            </a:r>
            <a:r>
              <a:rPr lang="de-DE" sz="1000" dirty="0">
                <a:solidFill>
                  <a:srgbClr val="FB3FD7"/>
                </a:solidFill>
              </a:rPr>
              <a:t>“ </a:t>
            </a:r>
            <a:r>
              <a:rPr lang="de-DE" sz="1000" dirty="0" err="1">
                <a:solidFill>
                  <a:srgbClr val="FB3FD7"/>
                </a:solidFill>
              </a:rPr>
              <a:t>of</a:t>
            </a:r>
            <a:r>
              <a:rPr lang="de-DE" sz="1000" dirty="0">
                <a:solidFill>
                  <a:srgbClr val="FB3FD7"/>
                </a:solidFill>
              </a:rPr>
              <a:t> </a:t>
            </a:r>
            <a:r>
              <a:rPr lang="de-DE" sz="1000" dirty="0" err="1">
                <a:solidFill>
                  <a:srgbClr val="FB3FD7"/>
                </a:solidFill>
              </a:rPr>
              <a:t>interest</a:t>
            </a:r>
            <a:r>
              <a:rPr lang="de-DE" sz="1000" dirty="0">
                <a:solidFill>
                  <a:srgbClr val="FB3FD7"/>
                </a:solidFill>
              </a:rPr>
              <a:t>!</a:t>
            </a:r>
          </a:p>
        </p:txBody>
      </p:sp>
      <p:sp>
        <p:nvSpPr>
          <p:cNvPr id="41" name="Bogen 40">
            <a:extLst>
              <a:ext uri="{FF2B5EF4-FFF2-40B4-BE49-F238E27FC236}">
                <a16:creationId xmlns:a16="http://schemas.microsoft.com/office/drawing/2014/main" xmlns="" id="{8F6E8FDE-94ED-4D72-8169-CE8104C83657}"/>
              </a:ext>
            </a:extLst>
          </p:cNvPr>
          <p:cNvSpPr/>
          <p:nvPr/>
        </p:nvSpPr>
        <p:spPr>
          <a:xfrm rot="20626462">
            <a:off x="4843169" y="1687466"/>
            <a:ext cx="1937966" cy="2452616"/>
          </a:xfrm>
          <a:prstGeom prst="arc">
            <a:avLst>
              <a:gd name="adj1" fmla="val 18851333"/>
              <a:gd name="adj2" fmla="val 21570063"/>
            </a:avLst>
          </a:prstGeom>
          <a:ln w="28575">
            <a:solidFill>
              <a:srgbClr val="FB3F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328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7A43A3"/>
                </a:solidFill>
              </a:rPr>
              <a:t>I</a:t>
            </a:r>
            <a:r>
              <a:rPr lang="en-US" noProof="0" dirty="0" smtClean="0"/>
              <a:t> The TWP: Research Motivation</a:t>
            </a:r>
            <a:endParaRPr lang="en-US" noProof="0" dirty="0"/>
          </a:p>
        </p:txBody>
      </p:sp>
      <p:grpSp>
        <p:nvGrpSpPr>
          <p:cNvPr id="5" name="Gruppieren 19"/>
          <p:cNvGrpSpPr>
            <a:grpSpLocks/>
          </p:cNvGrpSpPr>
          <p:nvPr/>
        </p:nvGrpSpPr>
        <p:grpSpPr bwMode="auto">
          <a:xfrm>
            <a:off x="390938" y="907956"/>
            <a:ext cx="8189809" cy="2074862"/>
            <a:chOff x="224737" y="1340710"/>
            <a:chExt cx="8520030" cy="2158276"/>
          </a:xfrm>
        </p:grpSpPr>
        <p:grpSp>
          <p:nvGrpSpPr>
            <p:cNvPr id="6" name="Gruppieren 20"/>
            <p:cNvGrpSpPr>
              <a:grpSpLocks/>
            </p:cNvGrpSpPr>
            <p:nvPr/>
          </p:nvGrpSpPr>
          <p:grpSpPr bwMode="auto">
            <a:xfrm>
              <a:off x="224737" y="1340710"/>
              <a:ext cx="7803743" cy="2158276"/>
              <a:chOff x="4139940" y="1124680"/>
              <a:chExt cx="7803743" cy="2158276"/>
            </a:xfrm>
          </p:grpSpPr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9940" y="1124680"/>
                <a:ext cx="7803743" cy="21582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0038" y="1151494"/>
                <a:ext cx="6919415" cy="18970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" name="Gruppieren 21"/>
            <p:cNvGrpSpPr>
              <a:grpSpLocks/>
            </p:cNvGrpSpPr>
            <p:nvPr/>
          </p:nvGrpSpPr>
          <p:grpSpPr bwMode="auto">
            <a:xfrm>
              <a:off x="8065515" y="2020869"/>
              <a:ext cx="679252" cy="788081"/>
              <a:chOff x="5093311" y="2047142"/>
              <a:chExt cx="679252" cy="788081"/>
            </a:xfrm>
          </p:grpSpPr>
          <p:cxnSp>
            <p:nvCxnSpPr>
              <p:cNvPr id="8" name="Gerade Verbindung 2"/>
              <p:cNvCxnSpPr>
                <a:cxnSpLocks noChangeShapeType="1"/>
              </p:cNvCxnSpPr>
              <p:nvPr/>
            </p:nvCxnSpPr>
            <p:spPr bwMode="auto">
              <a:xfrm>
                <a:off x="5093311" y="2090870"/>
                <a:ext cx="430060" cy="0"/>
              </a:xfrm>
              <a:prstGeom prst="line">
                <a:avLst/>
              </a:prstGeom>
              <a:noFill/>
              <a:ln w="38100" algn="ctr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Gerade Verbindung 7"/>
              <p:cNvCxnSpPr>
                <a:cxnSpLocks noChangeShapeType="1"/>
              </p:cNvCxnSpPr>
              <p:nvPr/>
            </p:nvCxnSpPr>
            <p:spPr bwMode="auto">
              <a:xfrm>
                <a:off x="5093311" y="2207482"/>
                <a:ext cx="430060" cy="0"/>
              </a:xfrm>
              <a:prstGeom prst="line">
                <a:avLst/>
              </a:prstGeom>
              <a:noFill/>
              <a:ln w="38100" algn="ctr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Gerade Verbindung 8"/>
              <p:cNvCxnSpPr>
                <a:cxnSpLocks noChangeShapeType="1"/>
              </p:cNvCxnSpPr>
              <p:nvPr/>
            </p:nvCxnSpPr>
            <p:spPr bwMode="auto">
              <a:xfrm>
                <a:off x="5093311" y="2324094"/>
                <a:ext cx="430060" cy="0"/>
              </a:xfrm>
              <a:prstGeom prst="line">
                <a:avLst/>
              </a:prstGeom>
              <a:noFill/>
              <a:ln w="38100" algn="ctr">
                <a:solidFill>
                  <a:srgbClr val="1DC4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Gerade Verbindung 9"/>
              <p:cNvCxnSpPr>
                <a:cxnSpLocks noChangeShapeType="1"/>
              </p:cNvCxnSpPr>
              <p:nvPr/>
            </p:nvCxnSpPr>
            <p:spPr bwMode="auto">
              <a:xfrm>
                <a:off x="5093311" y="2440706"/>
                <a:ext cx="430060" cy="0"/>
              </a:xfrm>
              <a:prstGeom prst="line">
                <a:avLst/>
              </a:prstGeom>
              <a:noFill/>
              <a:ln w="38100" algn="ctr">
                <a:solidFill>
                  <a:srgbClr val="4FFFC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Gerade Verbindung 10"/>
              <p:cNvCxnSpPr>
                <a:cxnSpLocks noChangeShapeType="1"/>
              </p:cNvCxnSpPr>
              <p:nvPr/>
            </p:nvCxnSpPr>
            <p:spPr bwMode="auto">
              <a:xfrm>
                <a:off x="5093311" y="2557318"/>
                <a:ext cx="430060" cy="0"/>
              </a:xfrm>
              <a:prstGeom prst="line">
                <a:avLst/>
              </a:prstGeom>
              <a:noFill/>
              <a:ln w="38100" algn="ctr">
                <a:solidFill>
                  <a:srgbClr val="DEE94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Gerade Verbindung 11"/>
              <p:cNvCxnSpPr>
                <a:cxnSpLocks noChangeShapeType="1"/>
              </p:cNvCxnSpPr>
              <p:nvPr/>
            </p:nvCxnSpPr>
            <p:spPr bwMode="auto">
              <a:xfrm>
                <a:off x="5093311" y="2673930"/>
                <a:ext cx="430060" cy="0"/>
              </a:xfrm>
              <a:prstGeom prst="line">
                <a:avLst/>
              </a:prstGeom>
              <a:noFill/>
              <a:ln w="38100" algn="ctr">
                <a:solidFill>
                  <a:srgbClr val="F29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" name="Text Box 127"/>
              <p:cNvSpPr txBox="1">
                <a:spLocks noChangeArrowheads="1"/>
              </p:cNvSpPr>
              <p:nvPr/>
            </p:nvSpPr>
            <p:spPr bwMode="auto">
              <a:xfrm>
                <a:off x="5477058" y="2047142"/>
                <a:ext cx="295505" cy="32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accent2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accent2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de-DE" sz="1400">
                    <a:solidFill>
                      <a:srgbClr val="000000"/>
                    </a:solidFill>
                    <a:ea typeface="+mn-ea"/>
                    <a:cs typeface="Arial" pitchFamily="34" charset="0"/>
                  </a:rPr>
                  <a:t>2</a:t>
                </a:r>
                <a:endParaRPr lang="en-US" altLang="de-DE" sz="1400" baseline="30000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" name="Text Box 127"/>
              <p:cNvSpPr txBox="1">
                <a:spLocks noChangeArrowheads="1"/>
              </p:cNvSpPr>
              <p:nvPr/>
            </p:nvSpPr>
            <p:spPr bwMode="auto">
              <a:xfrm>
                <a:off x="5477058" y="2286473"/>
                <a:ext cx="295505" cy="32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accent2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accent2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de-DE" sz="1400">
                    <a:solidFill>
                      <a:srgbClr val="000000"/>
                    </a:solidFill>
                    <a:ea typeface="+mn-ea"/>
                    <a:cs typeface="Arial" pitchFamily="34" charset="0"/>
                  </a:rPr>
                  <a:t>4</a:t>
                </a:r>
                <a:endParaRPr lang="en-US" altLang="de-DE" sz="1400" baseline="30000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6" name="Gerade Verbindung 11"/>
              <p:cNvCxnSpPr>
                <a:cxnSpLocks noChangeShapeType="1"/>
              </p:cNvCxnSpPr>
              <p:nvPr/>
            </p:nvCxnSpPr>
            <p:spPr bwMode="auto">
              <a:xfrm>
                <a:off x="5093311" y="2790542"/>
                <a:ext cx="430060" cy="0"/>
              </a:xfrm>
              <a:prstGeom prst="line">
                <a:avLst/>
              </a:prstGeom>
              <a:noFill/>
              <a:ln w="38100" algn="ctr">
                <a:solidFill>
                  <a:srgbClr val="E62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7" name="Text Box 127"/>
              <p:cNvSpPr txBox="1">
                <a:spLocks noChangeArrowheads="1"/>
              </p:cNvSpPr>
              <p:nvPr/>
            </p:nvSpPr>
            <p:spPr bwMode="auto">
              <a:xfrm>
                <a:off x="5477058" y="2515073"/>
                <a:ext cx="295505" cy="32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accent2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accent2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accent2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de-DE" sz="1400">
                    <a:solidFill>
                      <a:srgbClr val="000000"/>
                    </a:solidFill>
                    <a:ea typeface="+mn-ea"/>
                    <a:cs typeface="Arial" pitchFamily="34" charset="0"/>
                  </a:rPr>
                  <a:t>6</a:t>
                </a:r>
                <a:endParaRPr lang="en-US" altLang="de-DE" sz="1400" baseline="30000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</p:grpSp>
      </p:grpSp>
      <p:grpSp>
        <p:nvGrpSpPr>
          <p:cNvPr id="20" name="Gruppieren 19"/>
          <p:cNvGrpSpPr/>
          <p:nvPr/>
        </p:nvGrpSpPr>
        <p:grpSpPr>
          <a:xfrm>
            <a:off x="412280" y="2763092"/>
            <a:ext cx="8439150" cy="2248951"/>
            <a:chOff x="478177" y="2333772"/>
            <a:chExt cx="8439150" cy="2248951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478177" y="2333772"/>
              <a:ext cx="8439150" cy="2248951"/>
              <a:chOff x="478177" y="2333804"/>
              <a:chExt cx="8439150" cy="2248951"/>
            </a:xfrm>
          </p:grpSpPr>
          <p:grpSp>
            <p:nvGrpSpPr>
              <p:cNvPr id="23" name="Gruppieren 22"/>
              <p:cNvGrpSpPr/>
              <p:nvPr/>
            </p:nvGrpSpPr>
            <p:grpSpPr>
              <a:xfrm>
                <a:off x="525094" y="2333804"/>
                <a:ext cx="7506269" cy="2248951"/>
                <a:chOff x="1173707" y="3354572"/>
                <a:chExt cx="7506269" cy="2248951"/>
              </a:xfrm>
            </p:grpSpPr>
            <p:grpSp>
              <p:nvGrpSpPr>
                <p:cNvPr id="27" name="Gruppieren 26"/>
                <p:cNvGrpSpPr/>
                <p:nvPr/>
              </p:nvGrpSpPr>
              <p:grpSpPr>
                <a:xfrm>
                  <a:off x="1173707" y="3354572"/>
                  <a:ext cx="7506269" cy="2248951"/>
                  <a:chOff x="1173707" y="3354572"/>
                  <a:chExt cx="7506269" cy="2248951"/>
                </a:xfrm>
              </p:grpSpPr>
              <p:pic>
                <p:nvPicPr>
                  <p:cNvPr id="29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87" b="-1046"/>
                  <a:stretch/>
                </p:blipFill>
                <p:spPr bwMode="auto">
                  <a:xfrm>
                    <a:off x="1173707" y="3354572"/>
                    <a:ext cx="7506269" cy="22489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1786264" y="3357666"/>
                    <a:ext cx="6624085" cy="18203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8" name="Rechteck 27"/>
                <p:cNvSpPr/>
                <p:nvPr/>
              </p:nvSpPr>
              <p:spPr bwMode="auto">
                <a:xfrm>
                  <a:off x="1796902" y="3381153"/>
                  <a:ext cx="6581554" cy="1765005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600">
                    <a:solidFill>
                      <a:srgbClr val="000000"/>
                    </a:solidFill>
                    <a:latin typeface="Arial" charset="0"/>
                    <a:ea typeface="+mn-ea"/>
                  </a:endParaRPr>
                </a:p>
              </p:txBody>
            </p:sp>
          </p:grpSp>
          <p:grpSp>
            <p:nvGrpSpPr>
              <p:cNvPr id="24" name="Gruppieren 23"/>
              <p:cNvGrpSpPr/>
              <p:nvPr/>
            </p:nvGrpSpPr>
            <p:grpSpPr>
              <a:xfrm>
                <a:off x="478177" y="2364265"/>
                <a:ext cx="8439150" cy="2000839"/>
                <a:chOff x="483708" y="2364786"/>
                <a:chExt cx="8439150" cy="2000839"/>
              </a:xfrm>
            </p:grpSpPr>
            <p:pic>
              <p:nvPicPr>
                <p:cNvPr id="25" name="Picture 3" descr="C:\Ablage\Vortraege+Reisen\2013 PACES I-II workshop\sondes-as-points.gif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3708" y="2364786"/>
                  <a:ext cx="8439150" cy="20008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Textfeld 35"/>
                <p:cNvSpPr txBox="1">
                  <a:spLocks noChangeArrowheads="1"/>
                </p:cNvSpPr>
                <p:nvPr/>
              </p:nvSpPr>
              <p:spPr bwMode="auto">
                <a:xfrm>
                  <a:off x="1220106" y="2420888"/>
                  <a:ext cx="2382383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de-DE" sz="1400" dirty="0">
                      <a:solidFill>
                        <a:srgbClr val="000000"/>
                      </a:solidFill>
                      <a:latin typeface="Arial" pitchFamily="34" charset="0"/>
                    </a:rPr>
                    <a:t>Ozone sondes:</a:t>
                  </a:r>
                </a:p>
                <a:p>
                  <a:pPr algn="ctr" eaLnBrk="1" hangingPunct="1"/>
                  <a:r>
                    <a:rPr lang="en-US" altLang="de-DE" sz="1400" dirty="0">
                      <a:solidFill>
                        <a:srgbClr val="000000"/>
                      </a:solidFill>
                      <a:latin typeface="Arial" pitchFamily="34" charset="0"/>
                    </a:rPr>
                    <a:t>tropospheric  ozone column</a:t>
                  </a:r>
                </a:p>
              </p:txBody>
            </p:sp>
          </p:grpSp>
        </p:grpSp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63784" y="2354622"/>
              <a:ext cx="838893" cy="2005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uppieren 30"/>
          <p:cNvGrpSpPr/>
          <p:nvPr/>
        </p:nvGrpSpPr>
        <p:grpSpPr>
          <a:xfrm>
            <a:off x="412280" y="2763092"/>
            <a:ext cx="8334604" cy="2010970"/>
            <a:chOff x="4283960" y="2276840"/>
            <a:chExt cx="8334604" cy="2010970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4287364" y="2276840"/>
              <a:ext cx="8331200" cy="2005602"/>
              <a:chOff x="478567" y="2351088"/>
              <a:chExt cx="8331200" cy="2005602"/>
            </a:xfrm>
          </p:grpSpPr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567" y="2351088"/>
                <a:ext cx="8331200" cy="2005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5" name="Textfeld 35"/>
              <p:cNvSpPr txBox="1">
                <a:spLocks noChangeArrowheads="1"/>
              </p:cNvSpPr>
              <p:nvPr/>
            </p:nvSpPr>
            <p:spPr bwMode="auto">
              <a:xfrm>
                <a:off x="1223267" y="2420888"/>
                <a:ext cx="2385333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en-US" altLang="de-DE" sz="1400" dirty="0">
                    <a:solidFill>
                      <a:srgbClr val="000000"/>
                    </a:solidFill>
                    <a:latin typeface="Arial" pitchFamily="34" charset="0"/>
                  </a:rPr>
                  <a:t>GEOS </a:t>
                </a:r>
                <a:r>
                  <a:rPr lang="en-US" altLang="de-DE" sz="1400" dirty="0" err="1">
                    <a:solidFill>
                      <a:srgbClr val="000000"/>
                    </a:solidFill>
                    <a:latin typeface="Arial" pitchFamily="34" charset="0"/>
                  </a:rPr>
                  <a:t>Chem</a:t>
                </a:r>
                <a:r>
                  <a:rPr lang="en-US" altLang="de-DE" sz="1400" dirty="0">
                    <a:solidFill>
                      <a:srgbClr val="000000"/>
                    </a:solidFill>
                    <a:latin typeface="Arial" pitchFamily="34" charset="0"/>
                  </a:rPr>
                  <a:t>:</a:t>
                </a:r>
              </a:p>
              <a:p>
                <a:pPr algn="ctr" eaLnBrk="1" hangingPunct="1"/>
                <a:r>
                  <a:rPr lang="en-US" altLang="de-DE" sz="1400" dirty="0">
                    <a:solidFill>
                      <a:srgbClr val="000000"/>
                    </a:solidFill>
                    <a:latin typeface="Arial" pitchFamily="34" charset="0"/>
                  </a:rPr>
                  <a:t>Tropospheric ozone column</a:t>
                </a:r>
              </a:p>
            </p:txBody>
          </p:sp>
        </p:grpSp>
        <p:pic>
          <p:nvPicPr>
            <p:cNvPr id="33" name="Picture 3" descr="C:\Ablage\Vortraege+Reisen\2013 PACES I-II workshop\sondes-as-points.gif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345"/>
            <a:stretch/>
          </p:blipFill>
          <p:spPr bwMode="auto">
            <a:xfrm>
              <a:off x="4283960" y="2286971"/>
              <a:ext cx="7313003" cy="2000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extfeld 34"/>
          <p:cNvSpPr txBox="1">
            <a:spLocks noChangeArrowheads="1"/>
          </p:cNvSpPr>
          <p:nvPr/>
        </p:nvSpPr>
        <p:spPr bwMode="auto">
          <a:xfrm>
            <a:off x="1175164" y="2341467"/>
            <a:ext cx="74039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rgbClr val="000000"/>
                </a:solidFill>
                <a:latin typeface="Arial" pitchFamily="34" charset="0"/>
              </a:rPr>
              <a:t>ATLAS</a:t>
            </a:r>
          </a:p>
        </p:txBody>
      </p:sp>
      <p:sp>
        <p:nvSpPr>
          <p:cNvPr id="37" name="Textfeld 35"/>
          <p:cNvSpPr txBox="1">
            <a:spLocks noChangeArrowheads="1"/>
          </p:cNvSpPr>
          <p:nvPr/>
        </p:nvSpPr>
        <p:spPr bwMode="auto">
          <a:xfrm>
            <a:off x="1178339" y="1033366"/>
            <a:ext cx="252107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de-DE" sz="1400" dirty="0">
                <a:solidFill>
                  <a:srgbClr val="000000"/>
                </a:solidFill>
                <a:latin typeface="Arial" pitchFamily="34" charset="0"/>
              </a:rPr>
              <a:t>“Source of stratospheric air”</a:t>
            </a:r>
          </a:p>
          <a:p>
            <a:pPr algn="ctr" eaLnBrk="1" hangingPunct="1"/>
            <a:r>
              <a:rPr lang="en-US" altLang="de-DE" sz="1400" dirty="0">
                <a:solidFill>
                  <a:srgbClr val="000000"/>
                </a:solidFill>
                <a:latin typeface="Arial" pitchFamily="34" charset="0"/>
              </a:rPr>
              <a:t>fully lagrangian ATLAS model</a:t>
            </a:r>
          </a:p>
        </p:txBody>
      </p:sp>
      <p:sp>
        <p:nvSpPr>
          <p:cNvPr id="38" name="Textfeld 35"/>
          <p:cNvSpPr txBox="1">
            <a:spLocks noChangeArrowheads="1"/>
          </p:cNvSpPr>
          <p:nvPr/>
        </p:nvSpPr>
        <p:spPr bwMode="auto">
          <a:xfrm>
            <a:off x="7826135" y="1217301"/>
            <a:ext cx="118974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de-DE" sz="1400" dirty="0">
                <a:solidFill>
                  <a:srgbClr val="000000"/>
                </a:solidFill>
                <a:latin typeface="Arial" pitchFamily="34" charset="0"/>
              </a:rPr>
              <a:t>relative units</a:t>
            </a:r>
          </a:p>
        </p:txBody>
      </p:sp>
      <p:grpSp>
        <p:nvGrpSpPr>
          <p:cNvPr id="39" name="Gruppieren 38"/>
          <p:cNvGrpSpPr/>
          <p:nvPr/>
        </p:nvGrpSpPr>
        <p:grpSpPr>
          <a:xfrm>
            <a:off x="422688" y="4606830"/>
            <a:ext cx="8331200" cy="2044700"/>
            <a:chOff x="477838" y="4192588"/>
            <a:chExt cx="8331200" cy="2044700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38" y="4192588"/>
              <a:ext cx="8331200" cy="204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Textfeld 35"/>
            <p:cNvSpPr txBox="1">
              <a:spLocks noChangeArrowheads="1"/>
            </p:cNvSpPr>
            <p:nvPr/>
          </p:nvSpPr>
          <p:spPr bwMode="auto">
            <a:xfrm>
              <a:off x="1232336" y="4260284"/>
              <a:ext cx="2164375" cy="5232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de-DE" sz="1400" dirty="0">
                  <a:solidFill>
                    <a:srgbClr val="000000"/>
                  </a:solidFill>
                  <a:latin typeface="Arial" pitchFamily="34" charset="0"/>
                </a:rPr>
                <a:t>GEOS </a:t>
              </a:r>
              <a:r>
                <a:rPr lang="en-US" altLang="de-DE" sz="1400" dirty="0" err="1">
                  <a:solidFill>
                    <a:srgbClr val="000000"/>
                  </a:solidFill>
                  <a:latin typeface="Arial" pitchFamily="34" charset="0"/>
                </a:rPr>
                <a:t>Chem</a:t>
              </a:r>
              <a:r>
                <a:rPr lang="en-US" altLang="de-DE" sz="1400" dirty="0">
                  <a:solidFill>
                    <a:srgbClr val="000000"/>
                  </a:solidFill>
                  <a:latin typeface="Arial" pitchFamily="34" charset="0"/>
                </a:rPr>
                <a:t>:</a:t>
              </a:r>
            </a:p>
            <a:p>
              <a:pPr algn="ctr" eaLnBrk="1" hangingPunct="1"/>
              <a:r>
                <a:rPr lang="en-US" altLang="de-DE" sz="1400" dirty="0">
                  <a:solidFill>
                    <a:srgbClr val="000000"/>
                  </a:solidFill>
                  <a:latin typeface="Arial" pitchFamily="34" charset="0"/>
                </a:rPr>
                <a:t>tropospheric  OH column</a:t>
              </a:r>
            </a:p>
          </p:txBody>
        </p:sp>
      </p:grpSp>
      <p:grpSp>
        <p:nvGrpSpPr>
          <p:cNvPr id="42" name="Gruppieren 41"/>
          <p:cNvGrpSpPr>
            <a:grpSpLocks/>
          </p:cNvGrpSpPr>
          <p:nvPr/>
        </p:nvGrpSpPr>
        <p:grpSpPr bwMode="auto">
          <a:xfrm>
            <a:off x="2339869" y="2778080"/>
            <a:ext cx="8370555" cy="2832662"/>
            <a:chOff x="-3807615" y="1283713"/>
            <a:chExt cx="8671407" cy="2934946"/>
          </a:xfrm>
        </p:grpSpPr>
        <p:grpSp>
          <p:nvGrpSpPr>
            <p:cNvPr id="43" name="Gruppieren 52"/>
            <p:cNvGrpSpPr>
              <a:grpSpLocks/>
            </p:cNvGrpSpPr>
            <p:nvPr/>
          </p:nvGrpSpPr>
          <p:grpSpPr bwMode="auto">
            <a:xfrm>
              <a:off x="3427025" y="1283713"/>
              <a:ext cx="1436767" cy="1865229"/>
              <a:chOff x="3427025" y="1283713"/>
              <a:chExt cx="1436767" cy="1865229"/>
            </a:xfrm>
          </p:grpSpPr>
          <p:sp>
            <p:nvSpPr>
              <p:cNvPr id="46" name="Rechteck 45"/>
              <p:cNvSpPr>
                <a:spLocks noChangeArrowheads="1"/>
              </p:cNvSpPr>
              <p:nvPr/>
            </p:nvSpPr>
            <p:spPr bwMode="auto">
              <a:xfrm>
                <a:off x="3490048" y="1313688"/>
                <a:ext cx="1336675" cy="183525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de-DE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cxnSp>
            <p:nvCxnSpPr>
              <p:cNvPr id="47" name="Gerade Verbindung mit Pfeil 46"/>
              <p:cNvCxnSpPr>
                <a:cxnSpLocks noChangeShapeType="1"/>
              </p:cNvCxnSpPr>
              <p:nvPr/>
            </p:nvCxnSpPr>
            <p:spPr bwMode="auto">
              <a:xfrm flipV="1">
                <a:off x="3667848" y="1866407"/>
                <a:ext cx="0" cy="121321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erade Verbindung 47"/>
              <p:cNvCxnSpPr>
                <a:cxnSpLocks noChangeShapeType="1"/>
              </p:cNvCxnSpPr>
              <p:nvPr/>
            </p:nvCxnSpPr>
            <p:spPr bwMode="auto">
              <a:xfrm>
                <a:off x="3667848" y="3079625"/>
                <a:ext cx="962025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9" name="Textfeld 48"/>
              <p:cNvSpPr txBox="1">
                <a:spLocks noChangeArrowheads="1"/>
              </p:cNvSpPr>
              <p:nvPr/>
            </p:nvSpPr>
            <p:spPr bwMode="auto">
              <a:xfrm>
                <a:off x="3427025" y="1283713"/>
                <a:ext cx="1436767" cy="542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altLang="de-DE" sz="1400" dirty="0">
                    <a:solidFill>
                      <a:srgbClr val="000000"/>
                    </a:solidFill>
                    <a:latin typeface="Arial" pitchFamily="34" charset="0"/>
                  </a:rPr>
                  <a:t>SO</a:t>
                </a:r>
                <a:r>
                  <a:rPr lang="en-US" altLang="de-DE" sz="1400" baseline="-25000" dirty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r>
                  <a:rPr lang="en-US" altLang="de-DE" sz="1400" dirty="0">
                    <a:solidFill>
                      <a:srgbClr val="000000"/>
                    </a:solidFill>
                    <a:latin typeface="Arial" pitchFamily="34" charset="0"/>
                  </a:rPr>
                  <a:t> gas phase</a:t>
                </a:r>
              </a:p>
              <a:p>
                <a:pPr algn="ctr"/>
                <a:r>
                  <a:rPr lang="en-US" altLang="de-DE" sz="1400" dirty="0">
                    <a:solidFill>
                      <a:srgbClr val="000000"/>
                    </a:solidFill>
                    <a:latin typeface="Arial" pitchFamily="34" charset="0"/>
                  </a:rPr>
                  <a:t>lifetime [days]</a:t>
                </a:r>
              </a:p>
            </p:txBody>
          </p:sp>
          <p:grpSp>
            <p:nvGrpSpPr>
              <p:cNvPr id="50" name="Gruppieren 49"/>
              <p:cNvGrpSpPr>
                <a:grpSpLocks/>
              </p:cNvGrpSpPr>
              <p:nvPr/>
            </p:nvGrpSpPr>
            <p:grpSpPr bwMode="auto">
              <a:xfrm flipH="1">
                <a:off x="3824371" y="1781750"/>
                <a:ext cx="658695" cy="1297876"/>
                <a:chOff x="6286301" y="1067374"/>
                <a:chExt cx="658053" cy="1296360"/>
              </a:xfrm>
            </p:grpSpPr>
            <p:sp>
              <p:nvSpPr>
                <p:cNvPr id="51" name="Rechteck 50"/>
                <p:cNvSpPr>
                  <a:spLocks noChangeArrowheads="1"/>
                </p:cNvSpPr>
                <p:nvPr/>
              </p:nvSpPr>
              <p:spPr bwMode="auto">
                <a:xfrm>
                  <a:off x="6423018" y="1334134"/>
                  <a:ext cx="180000" cy="1029600"/>
                </a:xfrm>
                <a:prstGeom prst="rect">
                  <a:avLst/>
                </a:prstGeom>
                <a:solidFill>
                  <a:srgbClr val="0099FF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en-US" altLang="de-DE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2" name="Rechteck 51"/>
                <p:cNvSpPr>
                  <a:spLocks noChangeArrowheads="1"/>
                </p:cNvSpPr>
                <p:nvPr/>
              </p:nvSpPr>
              <p:spPr bwMode="auto">
                <a:xfrm>
                  <a:off x="6726959" y="2115334"/>
                  <a:ext cx="180000" cy="248400"/>
                </a:xfrm>
                <a:prstGeom prst="rect">
                  <a:avLst/>
                </a:prstGeom>
                <a:solidFill>
                  <a:srgbClr val="FE8440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en-US" altLang="de-DE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3" name="Textfeld 52"/>
                <p:cNvSpPr txBox="1">
                  <a:spLocks noChangeArrowheads="1"/>
                </p:cNvSpPr>
                <p:nvPr/>
              </p:nvSpPr>
              <p:spPr bwMode="auto">
                <a:xfrm>
                  <a:off x="6286301" y="1067374"/>
                  <a:ext cx="396832" cy="318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r>
                    <a:rPr lang="en-US" altLang="de-DE" sz="1400">
                      <a:solidFill>
                        <a:srgbClr val="0000FF"/>
                      </a:solidFill>
                      <a:latin typeface="Arial" pitchFamily="34" charset="0"/>
                    </a:rPr>
                    <a:t>25</a:t>
                  </a:r>
                  <a:endParaRPr lang="en-US" altLang="de-DE" sz="1400" baseline="-2500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4" name="Textfeld 53"/>
                <p:cNvSpPr txBox="1">
                  <a:spLocks noChangeArrowheads="1"/>
                </p:cNvSpPr>
                <p:nvPr/>
              </p:nvSpPr>
              <p:spPr bwMode="auto">
                <a:xfrm>
                  <a:off x="6650380" y="1835573"/>
                  <a:ext cx="293974" cy="318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r>
                    <a:rPr lang="en-US" altLang="de-DE" sz="1400">
                      <a:solidFill>
                        <a:srgbClr val="FF0000"/>
                      </a:solidFill>
                      <a:latin typeface="Arial" pitchFamily="34" charset="0"/>
                    </a:rPr>
                    <a:t>7</a:t>
                  </a:r>
                  <a:endParaRPr lang="en-US" altLang="de-DE" sz="1400" baseline="-25000">
                    <a:solidFill>
                      <a:srgbClr val="FF0000"/>
                    </a:solidFill>
                    <a:latin typeface="Arial" pitchFamily="34" charset="0"/>
                  </a:endParaRPr>
                </a:p>
              </p:txBody>
            </p:sp>
          </p:grpSp>
        </p:grpSp>
        <p:cxnSp>
          <p:nvCxnSpPr>
            <p:cNvPr id="44" name="Gerade Verbindung mit Pfeil 16"/>
            <p:cNvCxnSpPr>
              <a:cxnSpLocks noChangeShapeType="1"/>
              <a:stCxn id="51" idx="2"/>
            </p:cNvCxnSpPr>
            <p:nvPr/>
          </p:nvCxnSpPr>
          <p:spPr bwMode="auto">
            <a:xfrm flipH="1">
              <a:off x="-1320858" y="3079625"/>
              <a:ext cx="5576985" cy="1047051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Gerade Verbindung mit Pfeil 18"/>
            <p:cNvCxnSpPr>
              <a:cxnSpLocks noChangeShapeType="1"/>
              <a:stCxn id="52" idx="3"/>
            </p:cNvCxnSpPr>
            <p:nvPr/>
          </p:nvCxnSpPr>
          <p:spPr bwMode="auto">
            <a:xfrm flipH="1">
              <a:off x="-3807615" y="2955281"/>
              <a:ext cx="7669417" cy="1263378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5" name="Text Box 127"/>
          <p:cNvSpPr txBox="1">
            <a:spLocks noChangeArrowheads="1"/>
          </p:cNvSpPr>
          <p:nvPr/>
        </p:nvSpPr>
        <p:spPr bwMode="auto">
          <a:xfrm>
            <a:off x="7948192" y="6554402"/>
            <a:ext cx="1487908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de-DE" sz="1400" dirty="0">
                <a:solidFill>
                  <a:srgbClr val="000000"/>
                </a:solidFill>
                <a:ea typeface="+mn-ea"/>
                <a:cs typeface="Arial" pitchFamily="34" charset="0"/>
              </a:rPr>
              <a:t>Rex et al., 2014</a:t>
            </a:r>
            <a:endParaRPr lang="en-US" altLang="de-DE" sz="1400" i="1" dirty="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  <p:sp>
        <p:nvSpPr>
          <p:cNvPr id="56" name="Freihandform 55"/>
          <p:cNvSpPr/>
          <p:nvPr/>
        </p:nvSpPr>
        <p:spPr>
          <a:xfrm>
            <a:off x="4847050" y="954899"/>
            <a:ext cx="174171" cy="1545772"/>
          </a:xfrm>
          <a:custGeom>
            <a:avLst/>
            <a:gdLst>
              <a:gd name="connsiteX0" fmla="*/ 0 w 174171"/>
              <a:gd name="connsiteY0" fmla="*/ 0 h 1545772"/>
              <a:gd name="connsiteX1" fmla="*/ 174171 w 174171"/>
              <a:gd name="connsiteY1" fmla="*/ 1135743 h 1545772"/>
              <a:gd name="connsiteX2" fmla="*/ 43543 w 174171"/>
              <a:gd name="connsiteY2" fmla="*/ 1545772 h 1545772"/>
              <a:gd name="connsiteX3" fmla="*/ 43543 w 174171"/>
              <a:gd name="connsiteY3" fmla="*/ 1545772 h 1545772"/>
              <a:gd name="connsiteX4" fmla="*/ 43543 w 174171"/>
              <a:gd name="connsiteY4" fmla="*/ 1545772 h 154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71" h="1545772">
                <a:moveTo>
                  <a:pt x="0" y="0"/>
                </a:moveTo>
                <a:lnTo>
                  <a:pt x="174171" y="1135743"/>
                </a:lnTo>
                <a:lnTo>
                  <a:pt x="43543" y="1545772"/>
                </a:lnTo>
                <a:lnTo>
                  <a:pt x="43543" y="1545772"/>
                </a:lnTo>
                <a:lnTo>
                  <a:pt x="43543" y="1545772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7" name="Ellipse 56"/>
          <p:cNvSpPr/>
          <p:nvPr/>
        </p:nvSpPr>
        <p:spPr>
          <a:xfrm>
            <a:off x="4614340" y="3331001"/>
            <a:ext cx="163476" cy="163476"/>
          </a:xfrm>
          <a:prstGeom prst="ellipse">
            <a:avLst/>
          </a:prstGeom>
          <a:solidFill>
            <a:srgbClr val="FA12CE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4614340" y="5189964"/>
            <a:ext cx="163476" cy="163476"/>
          </a:xfrm>
          <a:prstGeom prst="ellipse">
            <a:avLst/>
          </a:prstGeom>
          <a:solidFill>
            <a:srgbClr val="FA12CE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60" name="Gruppieren 39"/>
          <p:cNvGrpSpPr>
            <a:grpSpLocks/>
          </p:cNvGrpSpPr>
          <p:nvPr/>
        </p:nvGrpSpPr>
        <p:grpSpPr bwMode="auto">
          <a:xfrm>
            <a:off x="10763044" y="2792544"/>
            <a:ext cx="1338828" cy="1800226"/>
            <a:chOff x="3451759" y="1283713"/>
            <a:chExt cx="1387295" cy="1865230"/>
          </a:xfrm>
        </p:grpSpPr>
        <p:sp>
          <p:nvSpPr>
            <p:cNvPr id="63" name="Rechteck 45"/>
            <p:cNvSpPr>
              <a:spLocks noChangeArrowheads="1"/>
            </p:cNvSpPr>
            <p:nvPr/>
          </p:nvSpPr>
          <p:spPr bwMode="auto">
            <a:xfrm>
              <a:off x="3490048" y="1313688"/>
              <a:ext cx="1336674" cy="183525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de-DE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cxnSp>
          <p:nvCxnSpPr>
            <p:cNvPr id="64" name="Gerade Verbindung mit Pfeil 46"/>
            <p:cNvCxnSpPr>
              <a:cxnSpLocks noChangeShapeType="1"/>
            </p:cNvCxnSpPr>
            <p:nvPr/>
          </p:nvCxnSpPr>
          <p:spPr bwMode="auto">
            <a:xfrm flipV="1">
              <a:off x="3667848" y="1866407"/>
              <a:ext cx="0" cy="121321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Gerade Verbindung 47"/>
            <p:cNvCxnSpPr>
              <a:cxnSpLocks noChangeShapeType="1"/>
            </p:cNvCxnSpPr>
            <p:nvPr/>
          </p:nvCxnSpPr>
          <p:spPr bwMode="auto">
            <a:xfrm>
              <a:off x="3667848" y="3079625"/>
              <a:ext cx="96202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" name="Textfeld 48"/>
            <p:cNvSpPr txBox="1">
              <a:spLocks noChangeArrowheads="1"/>
            </p:cNvSpPr>
            <p:nvPr/>
          </p:nvSpPr>
          <p:spPr bwMode="auto">
            <a:xfrm>
              <a:off x="3451759" y="1283713"/>
              <a:ext cx="1387295" cy="542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de-DE" sz="1400" dirty="0">
                  <a:solidFill>
                    <a:srgbClr val="000000"/>
                  </a:solidFill>
                  <a:latin typeface="Arial" pitchFamily="34" charset="0"/>
                </a:rPr>
                <a:t>CH</a:t>
              </a:r>
              <a:r>
                <a:rPr lang="en-US" altLang="de-DE" sz="1400" baseline="-25000" dirty="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r>
                <a:rPr lang="en-US" altLang="de-DE" sz="1400" dirty="0">
                  <a:solidFill>
                    <a:srgbClr val="000000"/>
                  </a:solidFill>
                  <a:latin typeface="Arial" pitchFamily="34" charset="0"/>
                </a:rPr>
                <a:t>Br</a:t>
              </a:r>
              <a:r>
                <a:rPr lang="en-US" altLang="de-DE" sz="1400" baseline="-25000" dirty="0">
                  <a:solidFill>
                    <a:srgbClr val="000000"/>
                  </a:solidFill>
                  <a:latin typeface="Arial" pitchFamily="34" charset="0"/>
                </a:rPr>
                <a:t>2</a:t>
              </a:r>
            </a:p>
            <a:p>
              <a:pPr algn="ctr"/>
              <a:r>
                <a:rPr lang="en-US" altLang="de-DE" sz="1400" dirty="0">
                  <a:solidFill>
                    <a:srgbClr val="000000"/>
                  </a:solidFill>
                  <a:latin typeface="Arial" pitchFamily="34" charset="0"/>
                </a:rPr>
                <a:t>Lifetime [days]</a:t>
              </a:r>
            </a:p>
          </p:txBody>
        </p:sp>
        <p:grpSp>
          <p:nvGrpSpPr>
            <p:cNvPr id="67" name="Gruppieren 49"/>
            <p:cNvGrpSpPr>
              <a:grpSpLocks/>
            </p:cNvGrpSpPr>
            <p:nvPr/>
          </p:nvGrpSpPr>
          <p:grpSpPr bwMode="auto">
            <a:xfrm flipH="1">
              <a:off x="3757158" y="1781750"/>
              <a:ext cx="763659" cy="1297876"/>
              <a:chOff x="6248593" y="1067374"/>
              <a:chExt cx="762915" cy="1296360"/>
            </a:xfrm>
          </p:grpSpPr>
          <p:sp>
            <p:nvSpPr>
              <p:cNvPr id="68" name="Rechteck 50"/>
              <p:cNvSpPr>
                <a:spLocks noChangeArrowheads="1"/>
              </p:cNvSpPr>
              <p:nvPr/>
            </p:nvSpPr>
            <p:spPr bwMode="auto">
              <a:xfrm>
                <a:off x="6423018" y="1334134"/>
                <a:ext cx="180000" cy="1029600"/>
              </a:xfrm>
              <a:prstGeom prst="rect">
                <a:avLst/>
              </a:prstGeom>
              <a:solidFill>
                <a:srgbClr val="0099FF"/>
              </a:solidFill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de-DE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9" name="Rechteck 51"/>
              <p:cNvSpPr>
                <a:spLocks noChangeArrowheads="1"/>
              </p:cNvSpPr>
              <p:nvPr/>
            </p:nvSpPr>
            <p:spPr bwMode="auto">
              <a:xfrm>
                <a:off x="6726959" y="2115334"/>
                <a:ext cx="180000" cy="248400"/>
              </a:xfrm>
              <a:prstGeom prst="rect">
                <a:avLst/>
              </a:prstGeom>
              <a:solidFill>
                <a:srgbClr val="FE8440"/>
              </a:solidFill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de-DE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0" name="Textfeld 52"/>
              <p:cNvSpPr txBox="1">
                <a:spLocks noChangeArrowheads="1"/>
              </p:cNvSpPr>
              <p:nvPr/>
            </p:nvSpPr>
            <p:spPr bwMode="auto">
              <a:xfrm>
                <a:off x="6248593" y="1067374"/>
                <a:ext cx="499816" cy="318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altLang="de-DE" sz="1400">
                    <a:solidFill>
                      <a:srgbClr val="0000FF"/>
                    </a:solidFill>
                    <a:latin typeface="Arial" pitchFamily="34" charset="0"/>
                  </a:rPr>
                  <a:t>286</a:t>
                </a:r>
                <a:endParaRPr lang="en-US" altLang="de-DE" sz="1400" baseline="-2500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71" name="Textfeld 53"/>
              <p:cNvSpPr txBox="1">
                <a:spLocks noChangeArrowheads="1"/>
              </p:cNvSpPr>
              <p:nvPr/>
            </p:nvSpPr>
            <p:spPr bwMode="auto">
              <a:xfrm>
                <a:off x="6614576" y="1835573"/>
                <a:ext cx="396932" cy="318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altLang="de-DE" sz="1400">
                    <a:solidFill>
                      <a:srgbClr val="FF0000"/>
                    </a:solidFill>
                    <a:latin typeface="Arial" pitchFamily="34" charset="0"/>
                  </a:rPr>
                  <a:t>69</a:t>
                </a:r>
                <a:endParaRPr lang="en-US" altLang="de-DE" sz="1400" baseline="-2500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75" name="Foliennummernplatzhalter 7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76" name="Interaktive Schaltfläche: Nächste(r) oder Weiter 75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Interaktive Schaltfläche: Zurück oder Vorherige(r) 76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79B494-148B-46EA-AA9F-BE77EA0357FA}"/>
              </a:ext>
            </a:extLst>
          </p:cNvPr>
          <p:cNvSpPr txBox="1"/>
          <p:nvPr/>
        </p:nvSpPr>
        <p:spPr>
          <a:xfrm>
            <a:off x="8994647" y="814678"/>
            <a:ext cx="33439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3E6E"/>
                </a:solidFill>
              </a:rPr>
              <a:t>Density </a:t>
            </a:r>
            <a:r>
              <a:rPr lang="de-DE" dirty="0" err="1">
                <a:solidFill>
                  <a:srgbClr val="003E6E"/>
                </a:solidFill>
              </a:rPr>
              <a:t>distribution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function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of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the</a:t>
            </a:r>
            <a:r>
              <a:rPr lang="de-DE" dirty="0">
                <a:solidFill>
                  <a:srgbClr val="003E6E"/>
                </a:solidFill>
              </a:rPr>
              <a:t> horizontal </a:t>
            </a:r>
            <a:r>
              <a:rPr lang="de-DE" dirty="0" err="1">
                <a:solidFill>
                  <a:srgbClr val="003E6E"/>
                </a:solidFill>
              </a:rPr>
              <a:t>positions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of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the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trajectories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between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boundary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layer</a:t>
            </a:r>
            <a:r>
              <a:rPr lang="de-DE" dirty="0">
                <a:solidFill>
                  <a:srgbClr val="003E6E"/>
                </a:solidFill>
              </a:rPr>
              <a:t> and</a:t>
            </a:r>
            <a:br>
              <a:rPr lang="de-DE" dirty="0">
                <a:solidFill>
                  <a:srgbClr val="003E6E"/>
                </a:solidFill>
              </a:rPr>
            </a:br>
            <a:r>
              <a:rPr lang="de-DE" dirty="0" err="1">
                <a:solidFill>
                  <a:srgbClr val="003E6E"/>
                </a:solidFill>
              </a:rPr>
              <a:t>Lagrangian</a:t>
            </a:r>
            <a:r>
              <a:rPr lang="de-DE" dirty="0">
                <a:solidFill>
                  <a:srgbClr val="003E6E"/>
                </a:solidFill>
              </a:rPr>
              <a:t> Cold Points</a:t>
            </a:r>
            <a:br>
              <a:rPr lang="de-DE" dirty="0">
                <a:solidFill>
                  <a:srgbClr val="003E6E"/>
                </a:solidFill>
              </a:rPr>
            </a:br>
            <a:r>
              <a:rPr lang="de-DE" dirty="0" err="1">
                <a:solidFill>
                  <a:srgbClr val="003E6E"/>
                </a:solidFill>
              </a:rPr>
              <a:t>Red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thick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line</a:t>
            </a:r>
            <a:r>
              <a:rPr lang="de-DE" dirty="0">
                <a:solidFill>
                  <a:srgbClr val="003E6E"/>
                </a:solidFill>
              </a:rPr>
              <a:t>: </a:t>
            </a:r>
            <a:r>
              <a:rPr lang="de-DE" dirty="0" err="1">
                <a:solidFill>
                  <a:srgbClr val="003E6E"/>
                </a:solidFill>
              </a:rPr>
              <a:t>TransBrom</a:t>
            </a:r>
            <a:r>
              <a:rPr lang="de-DE" dirty="0">
                <a:solidFill>
                  <a:srgbClr val="003E6E"/>
                </a:solidFill>
              </a:rPr>
              <a:t> Cruise 2009</a:t>
            </a:r>
          </a:p>
          <a:p>
            <a:endParaRPr lang="de-DE" dirty="0">
              <a:solidFill>
                <a:srgbClr val="003E6E"/>
              </a:solidFill>
            </a:endParaRPr>
          </a:p>
        </p:txBody>
      </p:sp>
      <p:sp>
        <p:nvSpPr>
          <p:cNvPr id="4" name="Flowchart: Extract 3">
            <a:extLst>
              <a:ext uri="{FF2B5EF4-FFF2-40B4-BE49-F238E27FC236}">
                <a16:creationId xmlns:a16="http://schemas.microsoft.com/office/drawing/2014/main" xmlns="" id="{8D54B099-63F8-47FC-8729-07FFF58F3BF2}"/>
              </a:ext>
            </a:extLst>
          </p:cNvPr>
          <p:cNvSpPr/>
          <p:nvPr/>
        </p:nvSpPr>
        <p:spPr>
          <a:xfrm rot="16200000">
            <a:off x="8946773" y="895878"/>
            <a:ext cx="363086" cy="334296"/>
          </a:xfrm>
          <a:prstGeom prst="flowChartExtract">
            <a:avLst/>
          </a:prstGeom>
          <a:solidFill>
            <a:srgbClr val="003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A36EC98E-49CB-472E-80F4-A14E3C01653C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3" name="Gruppieren 20">
            <a:extLst>
              <a:ext uri="{FF2B5EF4-FFF2-40B4-BE49-F238E27FC236}">
                <a16:creationId xmlns:a16="http://schemas.microsoft.com/office/drawing/2014/main" xmlns="" id="{B4A9EBF9-33B4-422F-865D-16A51B81ECBC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74" name="Ellipse 21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0A159C65-59F5-4DA7-92A4-48943412998E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8" name="Gebogener Pfeil 22">
              <a:extLst>
                <a:ext uri="{FF2B5EF4-FFF2-40B4-BE49-F238E27FC236}">
                  <a16:creationId xmlns:a16="http://schemas.microsoft.com/office/drawing/2014/main" xmlns="" id="{D85773C4-630F-4AF7-A481-907318CBC192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DF1B54A-6466-449D-99FD-6558004B209C}"/>
              </a:ext>
            </a:extLst>
          </p:cNvPr>
          <p:cNvSpPr txBox="1"/>
          <p:nvPr/>
        </p:nvSpPr>
        <p:spPr>
          <a:xfrm>
            <a:off x="9249745" y="4705713"/>
            <a:ext cx="3026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E6E"/>
                </a:solidFill>
              </a:rPr>
              <a:t>Lifetime comparison for tropical Atlantic and West Pacific (values for mid-troposphere- 500 </a:t>
            </a:r>
            <a:r>
              <a:rPr lang="en-US" dirty="0" err="1">
                <a:solidFill>
                  <a:srgbClr val="003E6E"/>
                </a:solidFill>
              </a:rPr>
              <a:t>hPa</a:t>
            </a:r>
            <a:r>
              <a:rPr lang="en-US" dirty="0">
                <a:solidFill>
                  <a:srgbClr val="003E6E"/>
                </a:solidFill>
              </a:rPr>
              <a:t> at the equator for typical conditions)</a:t>
            </a:r>
          </a:p>
          <a:p>
            <a:endParaRPr lang="de-DE" dirty="0">
              <a:solidFill>
                <a:srgbClr val="003E6E"/>
              </a:solidFill>
            </a:endParaRPr>
          </a:p>
        </p:txBody>
      </p:sp>
      <p:sp>
        <p:nvSpPr>
          <p:cNvPr id="79" name="Flowchart: Extract 78">
            <a:extLst>
              <a:ext uri="{FF2B5EF4-FFF2-40B4-BE49-F238E27FC236}">
                <a16:creationId xmlns:a16="http://schemas.microsoft.com/office/drawing/2014/main" xmlns="" id="{584E1C91-8982-4773-A51E-2FD9A2FF308A}"/>
              </a:ext>
            </a:extLst>
          </p:cNvPr>
          <p:cNvSpPr/>
          <p:nvPr/>
        </p:nvSpPr>
        <p:spPr>
          <a:xfrm>
            <a:off x="11662234" y="4666771"/>
            <a:ext cx="363086" cy="334296"/>
          </a:xfrm>
          <a:prstGeom prst="flowChartExtract">
            <a:avLst/>
          </a:prstGeom>
          <a:solidFill>
            <a:srgbClr val="003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191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12191999" cy="5704492"/>
          </a:xfrm>
          <a:prstGeom prst="rect">
            <a:avLst/>
          </a:prstGeom>
          <a:solidFill>
            <a:srgbClr val="ABCFFD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5609616"/>
            <a:ext cx="12192000" cy="1284321"/>
          </a:xfrm>
          <a:prstGeom prst="rect">
            <a:avLst/>
          </a:prstGeom>
          <a:solidFill>
            <a:srgbClr val="C6E6A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8944833" y="365225"/>
            <a:ext cx="1233089" cy="2218165"/>
            <a:chOff x="401672" y="4136425"/>
            <a:chExt cx="630621" cy="1117022"/>
          </a:xfrm>
        </p:grpSpPr>
        <p:cxnSp>
          <p:nvCxnSpPr>
            <p:cNvPr id="7" name="Gerade Verbindung 151"/>
            <p:cNvCxnSpPr/>
            <p:nvPr/>
          </p:nvCxnSpPr>
          <p:spPr>
            <a:xfrm flipH="1">
              <a:off x="715611" y="4767047"/>
              <a:ext cx="2742" cy="32737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lipse 7"/>
            <p:cNvSpPr/>
            <p:nvPr/>
          </p:nvSpPr>
          <p:spPr>
            <a:xfrm>
              <a:off x="401672" y="4136425"/>
              <a:ext cx="630621" cy="630621"/>
            </a:xfrm>
            <a:prstGeom prst="ellipse">
              <a:avLst/>
            </a:prstGeom>
            <a:solidFill>
              <a:srgbClr val="FFFECE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625542" y="5070567"/>
              <a:ext cx="182880" cy="18288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2952379" y="3778208"/>
            <a:ext cx="4653738" cy="2208903"/>
            <a:chOff x="985962" y="341906"/>
            <a:chExt cx="9442392" cy="4481845"/>
          </a:xfrm>
        </p:grpSpPr>
        <p:sp>
          <p:nvSpPr>
            <p:cNvPr id="58" name="Rechteck 57"/>
            <p:cNvSpPr/>
            <p:nvPr/>
          </p:nvSpPr>
          <p:spPr>
            <a:xfrm>
              <a:off x="1784645" y="349556"/>
              <a:ext cx="8640000" cy="374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hteck 58"/>
            <p:cNvSpPr/>
            <p:nvPr/>
          </p:nvSpPr>
          <p:spPr>
            <a:xfrm>
              <a:off x="988190" y="1079751"/>
              <a:ext cx="8639999" cy="374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reihandform 60"/>
            <p:cNvSpPr/>
            <p:nvPr/>
          </p:nvSpPr>
          <p:spPr>
            <a:xfrm>
              <a:off x="985962" y="341906"/>
              <a:ext cx="9430247" cy="739471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Freihandform 61"/>
            <p:cNvSpPr/>
            <p:nvPr/>
          </p:nvSpPr>
          <p:spPr>
            <a:xfrm>
              <a:off x="9625667" y="356933"/>
              <a:ext cx="802687" cy="4464876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2471305" y="3519077"/>
            <a:ext cx="4653738" cy="2917951"/>
            <a:chOff x="3266410" y="2084788"/>
            <a:chExt cx="4653738" cy="2917951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3266410" y="2793836"/>
              <a:ext cx="4653738" cy="2208903"/>
              <a:chOff x="985962" y="341906"/>
              <a:chExt cx="9442392" cy="4481845"/>
            </a:xfrm>
          </p:grpSpPr>
          <p:sp>
            <p:nvSpPr>
              <p:cNvPr id="13" name="Rechteck 12"/>
              <p:cNvSpPr/>
              <p:nvPr/>
            </p:nvSpPr>
            <p:spPr>
              <a:xfrm>
                <a:off x="1784645" y="349556"/>
                <a:ext cx="8640000" cy="37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hteck 13"/>
              <p:cNvSpPr/>
              <p:nvPr/>
            </p:nvSpPr>
            <p:spPr>
              <a:xfrm>
                <a:off x="988190" y="1079751"/>
                <a:ext cx="8639999" cy="37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" name="Grafik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5480" y="1340768"/>
                <a:ext cx="3024000" cy="2133121"/>
              </a:xfrm>
              <a:prstGeom prst="rect">
                <a:avLst/>
              </a:prstGeom>
            </p:spPr>
          </p:pic>
          <p:sp>
            <p:nvSpPr>
              <p:cNvPr id="16" name="Freihandform 15"/>
              <p:cNvSpPr/>
              <p:nvPr/>
            </p:nvSpPr>
            <p:spPr>
              <a:xfrm>
                <a:off x="985962" y="341906"/>
                <a:ext cx="9430247" cy="739471"/>
              </a:xfrm>
              <a:custGeom>
                <a:avLst/>
                <a:gdLst>
                  <a:gd name="connsiteX0" fmla="*/ 0 w 9430247"/>
                  <a:gd name="connsiteY0" fmla="*/ 739471 h 739471"/>
                  <a:gd name="connsiteX1" fmla="*/ 779228 w 9430247"/>
                  <a:gd name="connsiteY1" fmla="*/ 0 h 739471"/>
                  <a:gd name="connsiteX2" fmla="*/ 9430247 w 9430247"/>
                  <a:gd name="connsiteY2" fmla="*/ 7951 h 739471"/>
                  <a:gd name="connsiteX3" fmla="*/ 8643068 w 9430247"/>
                  <a:gd name="connsiteY3" fmla="*/ 731520 h 739471"/>
                  <a:gd name="connsiteX4" fmla="*/ 0 w 9430247"/>
                  <a:gd name="connsiteY4" fmla="*/ 739471 h 73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0247" h="739471">
                    <a:moveTo>
                      <a:pt x="0" y="739471"/>
                    </a:moveTo>
                    <a:lnTo>
                      <a:pt x="779228" y="0"/>
                    </a:lnTo>
                    <a:lnTo>
                      <a:pt x="9430247" y="7951"/>
                    </a:lnTo>
                    <a:lnTo>
                      <a:pt x="8643068" y="731520"/>
                    </a:lnTo>
                    <a:lnTo>
                      <a:pt x="0" y="73947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Freihandform 16"/>
              <p:cNvSpPr/>
              <p:nvPr/>
            </p:nvSpPr>
            <p:spPr>
              <a:xfrm>
                <a:off x="9625667" y="356933"/>
                <a:ext cx="802687" cy="4464876"/>
              </a:xfrm>
              <a:custGeom>
                <a:avLst/>
                <a:gdLst>
                  <a:gd name="connsiteX0" fmla="*/ 61425 w 840653"/>
                  <a:gd name="connsiteY0" fmla="*/ 4460682 h 4599239"/>
                  <a:gd name="connsiteX1" fmla="*/ 832702 w 840653"/>
                  <a:gd name="connsiteY1" fmla="*/ 3705308 h 4599239"/>
                  <a:gd name="connsiteX2" fmla="*/ 840653 w 840653"/>
                  <a:gd name="connsiteY2" fmla="*/ 0 h 4599239"/>
                  <a:gd name="connsiteX3" fmla="*/ 45523 w 840653"/>
                  <a:gd name="connsiteY3" fmla="*/ 691764 h 4599239"/>
                  <a:gd name="connsiteX4" fmla="*/ 61425 w 840653"/>
                  <a:gd name="connsiteY4" fmla="*/ 4460682 h 4599239"/>
                  <a:gd name="connsiteX0" fmla="*/ 15902 w 795130"/>
                  <a:gd name="connsiteY0" fmla="*/ 4460682 h 4599239"/>
                  <a:gd name="connsiteX1" fmla="*/ 787179 w 795130"/>
                  <a:gd name="connsiteY1" fmla="*/ 3705308 h 4599239"/>
                  <a:gd name="connsiteX2" fmla="*/ 795130 w 795130"/>
                  <a:gd name="connsiteY2" fmla="*/ 0 h 4599239"/>
                  <a:gd name="connsiteX3" fmla="*/ 0 w 795130"/>
                  <a:gd name="connsiteY3" fmla="*/ 691764 h 4599239"/>
                  <a:gd name="connsiteX4" fmla="*/ 15902 w 795130"/>
                  <a:gd name="connsiteY4" fmla="*/ 4460682 h 4599239"/>
                  <a:gd name="connsiteX0" fmla="*/ 15902 w 795130"/>
                  <a:gd name="connsiteY0" fmla="*/ 4460682 h 4460682"/>
                  <a:gd name="connsiteX1" fmla="*/ 787179 w 795130"/>
                  <a:gd name="connsiteY1" fmla="*/ 3705308 h 4460682"/>
                  <a:gd name="connsiteX2" fmla="*/ 795130 w 795130"/>
                  <a:gd name="connsiteY2" fmla="*/ 0 h 4460682"/>
                  <a:gd name="connsiteX3" fmla="*/ 0 w 795130"/>
                  <a:gd name="connsiteY3" fmla="*/ 691764 h 4460682"/>
                  <a:gd name="connsiteX4" fmla="*/ 15902 w 795130"/>
                  <a:gd name="connsiteY4" fmla="*/ 4460682 h 4460682"/>
                  <a:gd name="connsiteX0" fmla="*/ 2487 w 798493"/>
                  <a:gd name="connsiteY0" fmla="*/ 4448098 h 4448098"/>
                  <a:gd name="connsiteX1" fmla="*/ 790542 w 798493"/>
                  <a:gd name="connsiteY1" fmla="*/ 3705308 h 4448098"/>
                  <a:gd name="connsiteX2" fmla="*/ 798493 w 798493"/>
                  <a:gd name="connsiteY2" fmla="*/ 0 h 4448098"/>
                  <a:gd name="connsiteX3" fmla="*/ 3363 w 798493"/>
                  <a:gd name="connsiteY3" fmla="*/ 691764 h 4448098"/>
                  <a:gd name="connsiteX4" fmla="*/ 2487 w 798493"/>
                  <a:gd name="connsiteY4" fmla="*/ 4448098 h 4448098"/>
                  <a:gd name="connsiteX0" fmla="*/ 2487 w 802687"/>
                  <a:gd name="connsiteY0" fmla="*/ 4464876 h 4464876"/>
                  <a:gd name="connsiteX1" fmla="*/ 790542 w 802687"/>
                  <a:gd name="connsiteY1" fmla="*/ 3722086 h 4464876"/>
                  <a:gd name="connsiteX2" fmla="*/ 802687 w 802687"/>
                  <a:gd name="connsiteY2" fmla="*/ 0 h 4464876"/>
                  <a:gd name="connsiteX3" fmla="*/ 3363 w 802687"/>
                  <a:gd name="connsiteY3" fmla="*/ 708542 h 4464876"/>
                  <a:gd name="connsiteX4" fmla="*/ 2487 w 802687"/>
                  <a:gd name="connsiteY4" fmla="*/ 4464876 h 446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687" h="4464876">
                    <a:moveTo>
                      <a:pt x="2487" y="4464876"/>
                    </a:moveTo>
                    <a:lnTo>
                      <a:pt x="790542" y="3722086"/>
                    </a:lnTo>
                    <a:cubicBezTo>
                      <a:pt x="793192" y="2486983"/>
                      <a:pt x="800037" y="1235103"/>
                      <a:pt x="802687" y="0"/>
                    </a:cubicBezTo>
                    <a:lnTo>
                      <a:pt x="3363" y="708542"/>
                    </a:lnTo>
                    <a:cubicBezTo>
                      <a:pt x="8664" y="1951596"/>
                      <a:pt x="-5464" y="2580417"/>
                      <a:pt x="2487" y="4464876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" name="Gerader Verbinder 28"/>
            <p:cNvCxnSpPr/>
            <p:nvPr/>
          </p:nvCxnSpPr>
          <p:spPr bwMode="auto">
            <a:xfrm flipV="1">
              <a:off x="7710411" y="2084788"/>
              <a:ext cx="0" cy="7920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Freihandform 17"/>
          <p:cNvSpPr/>
          <p:nvPr/>
        </p:nvSpPr>
        <p:spPr>
          <a:xfrm rot="20738256" flipH="1">
            <a:off x="6949392" y="2731977"/>
            <a:ext cx="1961121" cy="265623"/>
          </a:xfrm>
          <a:custGeom>
            <a:avLst/>
            <a:gdLst>
              <a:gd name="connsiteX0" fmla="*/ 0 w 1164492"/>
              <a:gd name="connsiteY0" fmla="*/ 0 h 625231"/>
              <a:gd name="connsiteX1" fmla="*/ 289169 w 1164492"/>
              <a:gd name="connsiteY1" fmla="*/ 523631 h 625231"/>
              <a:gd name="connsiteX2" fmla="*/ 711200 w 1164492"/>
              <a:gd name="connsiteY2" fmla="*/ 250093 h 625231"/>
              <a:gd name="connsiteX3" fmla="*/ 1164492 w 1164492"/>
              <a:gd name="connsiteY3" fmla="*/ 625231 h 625231"/>
              <a:gd name="connsiteX0" fmla="*/ 0 w 1164492"/>
              <a:gd name="connsiteY0" fmla="*/ 0 h 625231"/>
              <a:gd name="connsiteX1" fmla="*/ 398584 w 1164492"/>
              <a:gd name="connsiteY1" fmla="*/ 468924 h 625231"/>
              <a:gd name="connsiteX2" fmla="*/ 711200 w 1164492"/>
              <a:gd name="connsiteY2" fmla="*/ 250093 h 625231"/>
              <a:gd name="connsiteX3" fmla="*/ 1164492 w 1164492"/>
              <a:gd name="connsiteY3" fmla="*/ 625231 h 625231"/>
              <a:gd name="connsiteX0" fmla="*/ 0 w 1164492"/>
              <a:gd name="connsiteY0" fmla="*/ 0 h 625231"/>
              <a:gd name="connsiteX1" fmla="*/ 398584 w 1164492"/>
              <a:gd name="connsiteY1" fmla="*/ 468924 h 625231"/>
              <a:gd name="connsiteX2" fmla="*/ 804985 w 1164492"/>
              <a:gd name="connsiteY2" fmla="*/ 281354 h 625231"/>
              <a:gd name="connsiteX3" fmla="*/ 1164492 w 1164492"/>
              <a:gd name="connsiteY3" fmla="*/ 625231 h 625231"/>
              <a:gd name="connsiteX0" fmla="*/ 0 w 1234830"/>
              <a:gd name="connsiteY0" fmla="*/ 0 h 437661"/>
              <a:gd name="connsiteX1" fmla="*/ 468922 w 1234830"/>
              <a:gd name="connsiteY1" fmla="*/ 281354 h 437661"/>
              <a:gd name="connsiteX2" fmla="*/ 875323 w 1234830"/>
              <a:gd name="connsiteY2" fmla="*/ 93784 h 437661"/>
              <a:gd name="connsiteX3" fmla="*/ 1234830 w 1234830"/>
              <a:gd name="connsiteY3" fmla="*/ 437661 h 43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4830" h="437661">
                <a:moveTo>
                  <a:pt x="0" y="0"/>
                </a:moveTo>
                <a:lnTo>
                  <a:pt x="468922" y="281354"/>
                </a:lnTo>
                <a:lnTo>
                  <a:pt x="875323" y="93784"/>
                </a:lnTo>
                <a:lnTo>
                  <a:pt x="1234830" y="437661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3183126" y="4078943"/>
            <a:ext cx="792088" cy="417294"/>
            <a:chOff x="985962" y="341906"/>
            <a:chExt cx="9442392" cy="4481845"/>
          </a:xfrm>
        </p:grpSpPr>
        <p:sp>
          <p:nvSpPr>
            <p:cNvPr id="20" name="Rechteck 19"/>
            <p:cNvSpPr/>
            <p:nvPr/>
          </p:nvSpPr>
          <p:spPr>
            <a:xfrm>
              <a:off x="1784645" y="349556"/>
              <a:ext cx="8640000" cy="374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988190" y="1079751"/>
              <a:ext cx="8640000" cy="374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985962" y="341906"/>
              <a:ext cx="9430247" cy="739471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9625667" y="356933"/>
              <a:ext cx="802687" cy="4464876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Freihandform 23"/>
          <p:cNvSpPr/>
          <p:nvPr/>
        </p:nvSpPr>
        <p:spPr>
          <a:xfrm rot="20974788">
            <a:off x="133047" y="-64997"/>
            <a:ext cx="3030027" cy="4507352"/>
          </a:xfrm>
          <a:custGeom>
            <a:avLst/>
            <a:gdLst>
              <a:gd name="connsiteX0" fmla="*/ 1375507 w 1445846"/>
              <a:gd name="connsiteY0" fmla="*/ 2414954 h 2414954"/>
              <a:gd name="connsiteX1" fmla="*/ 0 w 1445846"/>
              <a:gd name="connsiteY1" fmla="*/ 312616 h 2414954"/>
              <a:gd name="connsiteX2" fmla="*/ 484554 w 1445846"/>
              <a:gd name="connsiteY2" fmla="*/ 0 h 2414954"/>
              <a:gd name="connsiteX3" fmla="*/ 1445846 w 1445846"/>
              <a:gd name="connsiteY3" fmla="*/ 2383693 h 2414954"/>
              <a:gd name="connsiteX0" fmla="*/ 1375507 w 1445846"/>
              <a:gd name="connsiteY0" fmla="*/ 2220838 h 2220838"/>
              <a:gd name="connsiteX1" fmla="*/ 0 w 1445846"/>
              <a:gd name="connsiteY1" fmla="*/ 118500 h 2220838"/>
              <a:gd name="connsiteX2" fmla="*/ 454553 w 1445846"/>
              <a:gd name="connsiteY2" fmla="*/ 0 h 2220838"/>
              <a:gd name="connsiteX3" fmla="*/ 1445846 w 1445846"/>
              <a:gd name="connsiteY3" fmla="*/ 2189577 h 2220838"/>
              <a:gd name="connsiteX0" fmla="*/ 1375507 w 1446873"/>
              <a:gd name="connsiteY0" fmla="*/ 2220838 h 2231445"/>
              <a:gd name="connsiteX1" fmla="*/ 0 w 1446873"/>
              <a:gd name="connsiteY1" fmla="*/ 118500 h 2231445"/>
              <a:gd name="connsiteX2" fmla="*/ 454553 w 1446873"/>
              <a:gd name="connsiteY2" fmla="*/ 0 h 2231445"/>
              <a:gd name="connsiteX3" fmla="*/ 1446873 w 1446873"/>
              <a:gd name="connsiteY3" fmla="*/ 2231445 h 223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6873" h="2231445">
                <a:moveTo>
                  <a:pt x="1375507" y="2220838"/>
                </a:moveTo>
                <a:lnTo>
                  <a:pt x="0" y="118500"/>
                </a:lnTo>
                <a:lnTo>
                  <a:pt x="454553" y="0"/>
                </a:lnTo>
                <a:lnTo>
                  <a:pt x="1446873" y="2231445"/>
                </a:lnTo>
              </a:path>
            </a:pathLst>
          </a:custGeom>
          <a:solidFill>
            <a:srgbClr val="FFFE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662357" y="2996951"/>
            <a:ext cx="26307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cs typeface="Arial" pitchFamily="34" charset="0"/>
              </a:rPr>
              <a:t>FTIR </a:t>
            </a:r>
            <a:r>
              <a:rPr lang="de-DE" sz="2400" b="1" dirty="0" err="1">
                <a:cs typeface="Arial" pitchFamily="34" charset="0"/>
              </a:rPr>
              <a:t>Spectrometer</a:t>
            </a:r>
            <a:r>
              <a:rPr lang="de-DE" sz="2400" b="1" dirty="0">
                <a:cs typeface="Arial" pitchFamily="34" charset="0"/>
              </a:rPr>
              <a:t>:</a:t>
            </a:r>
          </a:p>
          <a:p>
            <a:r>
              <a:rPr lang="de-DE" sz="2000" dirty="0">
                <a:cs typeface="Arial" pitchFamily="34" charset="0"/>
              </a:rPr>
              <a:t>Total </a:t>
            </a:r>
            <a:r>
              <a:rPr lang="de-DE" sz="2000" dirty="0" err="1">
                <a:cs typeface="Arial" pitchFamily="34" charset="0"/>
              </a:rPr>
              <a:t>abundances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of</a:t>
            </a:r>
            <a:endParaRPr lang="de-DE" sz="2000" dirty="0">
              <a:cs typeface="Arial" pitchFamily="34" charset="0"/>
            </a:endParaRPr>
          </a:p>
          <a:p>
            <a:r>
              <a:rPr lang="de-DE" sz="2000" u="sng" dirty="0">
                <a:cs typeface="Arial" pitchFamily="34" charset="0"/>
              </a:rPr>
              <a:t>~ 20 </a:t>
            </a:r>
            <a:r>
              <a:rPr lang="de-DE" sz="2000" u="sng" dirty="0" err="1">
                <a:cs typeface="Arial" pitchFamily="34" charset="0"/>
              </a:rPr>
              <a:t>chemical</a:t>
            </a:r>
            <a:r>
              <a:rPr lang="de-DE" sz="2000" u="sng" dirty="0">
                <a:cs typeface="Arial" pitchFamily="34" charset="0"/>
              </a:rPr>
              <a:t> </a:t>
            </a:r>
            <a:r>
              <a:rPr lang="de-DE" sz="2000" u="sng" dirty="0" err="1">
                <a:cs typeface="Arial" pitchFamily="34" charset="0"/>
              </a:rPr>
              <a:t>species</a:t>
            </a:r>
            <a:endParaRPr lang="en-GB" sz="2000" u="sng" dirty="0">
              <a:cs typeface="Arial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701708" y="1079228"/>
            <a:ext cx="285276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cs typeface="Arial" pitchFamily="34" charset="0"/>
              </a:rPr>
              <a:t>Lidar</a:t>
            </a:r>
            <a:r>
              <a:rPr lang="de-DE" sz="2400" b="1" dirty="0">
                <a:cs typeface="Arial" pitchFamily="34" charset="0"/>
              </a:rPr>
              <a:t>:</a:t>
            </a:r>
          </a:p>
          <a:p>
            <a:r>
              <a:rPr lang="en-US" sz="2000" dirty="0">
                <a:cs typeface="Arial" pitchFamily="34" charset="0"/>
              </a:rPr>
              <a:t>Vertical profiles of</a:t>
            </a:r>
          </a:p>
          <a:p>
            <a:r>
              <a:rPr lang="en-US" sz="2000" u="sng" dirty="0">
                <a:cs typeface="Arial" pitchFamily="34" charset="0"/>
              </a:rPr>
              <a:t>aerosol properties</a:t>
            </a:r>
          </a:p>
          <a:p>
            <a:r>
              <a:rPr lang="en-US" sz="2000" dirty="0">
                <a:cs typeface="Arial" pitchFamily="34" charset="0"/>
              </a:rPr>
              <a:t>Since 2018: multi-</a:t>
            </a:r>
            <a:r>
              <a:rPr lang="el-GR" sz="2000" dirty="0">
                <a:cs typeface="Arial" pitchFamily="34" charset="0"/>
              </a:rPr>
              <a:t>λ</a:t>
            </a:r>
            <a:r>
              <a:rPr lang="en-US" sz="2000" dirty="0">
                <a:cs typeface="Arial" pitchFamily="34" charset="0"/>
              </a:rPr>
              <a:t> cloud</a:t>
            </a:r>
          </a:p>
          <a:p>
            <a:r>
              <a:rPr lang="en-US" sz="2000" dirty="0">
                <a:cs typeface="Arial" pitchFamily="34" charset="0"/>
              </a:rPr>
              <a:t>and aerosol </a:t>
            </a:r>
            <a:r>
              <a:rPr lang="en-US" sz="2000" dirty="0" err="1">
                <a:cs typeface="Arial" pitchFamily="34" charset="0"/>
              </a:rPr>
              <a:t>lidar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ComCAL</a:t>
            </a:r>
            <a:endParaRPr lang="en-US" sz="2000" dirty="0">
              <a:cs typeface="Arial" pitchFamily="34" charset="0"/>
            </a:endParaRPr>
          </a:p>
          <a:p>
            <a:r>
              <a:rPr lang="en-US" sz="2000" dirty="0">
                <a:cs typeface="Arial" pitchFamily="34" charset="0"/>
              </a:rPr>
              <a:t>in new lab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7633470" y="2885234"/>
            <a:ext cx="257871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cs typeface="Arial" pitchFamily="34" charset="0"/>
              </a:rPr>
              <a:t>Research </a:t>
            </a:r>
            <a:r>
              <a:rPr lang="de-DE" sz="2400" b="1" dirty="0" err="1">
                <a:cs typeface="Arial" pitchFamily="34" charset="0"/>
              </a:rPr>
              <a:t>balloons</a:t>
            </a:r>
            <a:r>
              <a:rPr lang="de-DE" sz="2400" b="1" dirty="0">
                <a:cs typeface="Arial" pitchFamily="34" charset="0"/>
              </a:rPr>
              <a:t>:</a:t>
            </a:r>
          </a:p>
          <a:p>
            <a:r>
              <a:rPr lang="de-DE" sz="2000" dirty="0" err="1">
                <a:cs typeface="Arial" pitchFamily="34" charset="0"/>
              </a:rPr>
              <a:t>Vertical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profiles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of</a:t>
            </a:r>
            <a:endParaRPr lang="de-DE" sz="2000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u="sng" dirty="0" err="1">
                <a:cs typeface="Arial" pitchFamily="34" charset="0"/>
              </a:rPr>
              <a:t>Ozone</a:t>
            </a:r>
            <a:endParaRPr lang="de-DE" sz="2000" u="sng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u="sng" dirty="0">
                <a:cs typeface="Arial" pitchFamily="34" charset="0"/>
              </a:rPr>
              <a:t>Aerosol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u="sng" dirty="0" err="1">
                <a:cs typeface="Arial" pitchFamily="34" charset="0"/>
              </a:rPr>
              <a:t>Water</a:t>
            </a:r>
            <a:r>
              <a:rPr lang="de-DE" sz="2000" u="sng" dirty="0">
                <a:cs typeface="Arial" pitchFamily="34" charset="0"/>
              </a:rPr>
              <a:t> </a:t>
            </a:r>
            <a:r>
              <a:rPr lang="de-DE" sz="2000" u="sng" dirty="0" err="1">
                <a:cs typeface="Arial" pitchFamily="34" charset="0"/>
              </a:rPr>
              <a:t>vapour</a:t>
            </a:r>
            <a:endParaRPr lang="en-GB" sz="2000" u="sng" dirty="0">
              <a:cs typeface="Arial" pitchFamily="34" charset="0"/>
            </a:endParaRPr>
          </a:p>
        </p:txBody>
      </p:sp>
      <p:pic>
        <p:nvPicPr>
          <p:cNvPr id="42" name="Grafik 1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29" y="2798008"/>
            <a:ext cx="2436335" cy="3991038"/>
          </a:xfrm>
          <a:prstGeom prst="rect">
            <a:avLst/>
          </a:prstGeom>
        </p:spPr>
      </p:pic>
      <p:sp>
        <p:nvSpPr>
          <p:cNvPr id="43" name="Titel 1"/>
          <p:cNvSpPr txBox="1">
            <a:spLocks/>
          </p:cNvSpPr>
          <p:nvPr/>
        </p:nvSpPr>
        <p:spPr>
          <a:xfrm>
            <a:off x="-1049240" y="296869"/>
            <a:ext cx="8330195" cy="6048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ACE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4378"/>
                </a:solidFill>
              </a:rPr>
              <a:t>Instrumentation</a:t>
            </a:r>
          </a:p>
        </p:txBody>
      </p:sp>
      <p:grpSp>
        <p:nvGrpSpPr>
          <p:cNvPr id="44" name="Group 52"/>
          <p:cNvGrpSpPr/>
          <p:nvPr/>
        </p:nvGrpSpPr>
        <p:grpSpPr>
          <a:xfrm>
            <a:off x="5114639" y="4076600"/>
            <a:ext cx="792088" cy="417294"/>
            <a:chOff x="3939193" y="4076601"/>
            <a:chExt cx="792088" cy="417294"/>
          </a:xfrm>
        </p:grpSpPr>
        <p:sp>
          <p:nvSpPr>
            <p:cNvPr id="45" name="Rechteck 19"/>
            <p:cNvSpPr/>
            <p:nvPr/>
          </p:nvSpPr>
          <p:spPr>
            <a:xfrm>
              <a:off x="3939380" y="4145300"/>
              <a:ext cx="724778" cy="348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ihandform 20"/>
            <p:cNvSpPr/>
            <p:nvPr/>
          </p:nvSpPr>
          <p:spPr>
            <a:xfrm>
              <a:off x="3939193" y="4076601"/>
              <a:ext cx="791069" cy="68850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ihandform 21"/>
            <p:cNvSpPr/>
            <p:nvPr/>
          </p:nvSpPr>
          <p:spPr>
            <a:xfrm>
              <a:off x="4663947" y="4078000"/>
              <a:ext cx="67334" cy="415714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8" name="Gerader Verbinder 53"/>
          <p:cNvCxnSpPr/>
          <p:nvPr/>
        </p:nvCxnSpPr>
        <p:spPr bwMode="auto">
          <a:xfrm flipV="1">
            <a:off x="5274144" y="-24061"/>
            <a:ext cx="0" cy="41304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9" name="Group 52"/>
          <p:cNvGrpSpPr/>
          <p:nvPr/>
        </p:nvGrpSpPr>
        <p:grpSpPr>
          <a:xfrm>
            <a:off x="9901110" y="5781143"/>
            <a:ext cx="1344934" cy="720080"/>
            <a:chOff x="3939193" y="4076601"/>
            <a:chExt cx="792088" cy="417294"/>
          </a:xfrm>
        </p:grpSpPr>
        <p:sp>
          <p:nvSpPr>
            <p:cNvPr id="50" name="Rechteck 19"/>
            <p:cNvSpPr/>
            <p:nvPr/>
          </p:nvSpPr>
          <p:spPr>
            <a:xfrm>
              <a:off x="3939380" y="4145300"/>
              <a:ext cx="724778" cy="348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ihandform 20"/>
            <p:cNvSpPr/>
            <p:nvPr/>
          </p:nvSpPr>
          <p:spPr>
            <a:xfrm>
              <a:off x="3939193" y="4076601"/>
              <a:ext cx="791069" cy="68850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reihandform 21"/>
            <p:cNvSpPr/>
            <p:nvPr/>
          </p:nvSpPr>
          <p:spPr>
            <a:xfrm>
              <a:off x="4663947" y="4078000"/>
              <a:ext cx="67334" cy="415714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feld 52"/>
          <p:cNvSpPr txBox="1"/>
          <p:nvPr/>
        </p:nvSpPr>
        <p:spPr>
          <a:xfrm>
            <a:off x="9584892" y="4412991"/>
            <a:ext cx="223721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cs typeface="Arial" pitchFamily="34" charset="0"/>
              </a:rPr>
              <a:t>MICA:</a:t>
            </a:r>
          </a:p>
          <a:p>
            <a:r>
              <a:rPr lang="en-US" sz="2000" dirty="0">
                <a:cs typeface="Arial" pitchFamily="34" charset="0"/>
              </a:rPr>
              <a:t>Ground sampling of</a:t>
            </a:r>
          </a:p>
          <a:p>
            <a:r>
              <a:rPr lang="en-US" sz="2000" u="sng" dirty="0">
                <a:cs typeface="Arial" pitchFamily="34" charset="0"/>
              </a:rPr>
              <a:t>OCS, CO, CO2, H2O</a:t>
            </a:r>
          </a:p>
          <a:p>
            <a:r>
              <a:rPr lang="en-US" sz="2000" dirty="0">
                <a:cs typeface="Arial" pitchFamily="34" charset="0"/>
              </a:rPr>
              <a:t>Temp. @ CRRF site</a:t>
            </a:r>
          </a:p>
          <a:p>
            <a:endParaRPr lang="en-US" sz="2000" dirty="0">
              <a:cs typeface="Arial" pitchFamily="34" charset="0"/>
            </a:endParaRPr>
          </a:p>
        </p:txBody>
      </p:sp>
      <p:pic>
        <p:nvPicPr>
          <p:cNvPr id="54" name="Picture 2" descr="C:\Users\kmueller\Desktop\presentation201610_pics\CRRF Logo H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632" y="5941543"/>
            <a:ext cx="421929" cy="48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ylinder 2"/>
          <p:cNvSpPr/>
          <p:nvPr/>
        </p:nvSpPr>
        <p:spPr>
          <a:xfrm>
            <a:off x="5359610" y="3316907"/>
            <a:ext cx="544045" cy="710662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3" name="Gerader Verbinder 53"/>
          <p:cNvCxnSpPr/>
          <p:nvPr/>
        </p:nvCxnSpPr>
        <p:spPr bwMode="auto">
          <a:xfrm flipH="1" flipV="1">
            <a:off x="5631632" y="-24061"/>
            <a:ext cx="1" cy="340628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Textfeld 64">
            <a:hlinkClick r:id="rId5" action="ppaction://hlinksldjump"/>
          </p:cNvPr>
          <p:cNvSpPr txBox="1"/>
          <p:nvPr/>
        </p:nvSpPr>
        <p:spPr>
          <a:xfrm>
            <a:off x="9979041" y="2571944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55" name="Foliennummernplatzhalter 5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57" name="Rechteck 56"/>
          <p:cNvSpPr/>
          <p:nvPr/>
        </p:nvSpPr>
        <p:spPr>
          <a:xfrm>
            <a:off x="-29166" y="31589"/>
            <a:ext cx="12192000" cy="691799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Group 54"/>
          <p:cNvGrpSpPr>
            <a:grpSpLocks/>
          </p:cNvGrpSpPr>
          <p:nvPr/>
        </p:nvGrpSpPr>
        <p:grpSpPr bwMode="auto">
          <a:xfrm>
            <a:off x="0" y="-12259"/>
            <a:ext cx="1422401" cy="1406768"/>
            <a:chOff x="273" y="146"/>
            <a:chExt cx="896" cy="960"/>
          </a:xfrm>
        </p:grpSpPr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273" y="146"/>
              <a:ext cx="464" cy="468"/>
            </a:xfrm>
            <a:custGeom>
              <a:avLst/>
              <a:gdLst>
                <a:gd name="T0" fmla="*/ 0 w 464"/>
                <a:gd name="T1" fmla="*/ 464 h 468"/>
                <a:gd name="T2" fmla="*/ 143 w 464"/>
                <a:gd name="T3" fmla="*/ 450 h 468"/>
                <a:gd name="T4" fmla="*/ 269 w 464"/>
                <a:gd name="T5" fmla="*/ 411 h 468"/>
                <a:gd name="T6" fmla="*/ 389 w 464"/>
                <a:gd name="T7" fmla="*/ 291 h 468"/>
                <a:gd name="T8" fmla="*/ 452 w 464"/>
                <a:gd name="T9" fmla="*/ 132 h 468"/>
                <a:gd name="T10" fmla="*/ 464 w 464"/>
                <a:gd name="T11" fmla="*/ 0 h 468"/>
                <a:gd name="T12" fmla="*/ 0 w 464"/>
                <a:gd name="T13" fmla="*/ 0 h 468"/>
                <a:gd name="T14" fmla="*/ 0 w 464"/>
                <a:gd name="T15" fmla="*/ 464 h 4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64" h="468">
                  <a:moveTo>
                    <a:pt x="0" y="464"/>
                  </a:moveTo>
                  <a:cubicBezTo>
                    <a:pt x="95" y="468"/>
                    <a:pt x="77" y="459"/>
                    <a:pt x="143" y="450"/>
                  </a:cubicBezTo>
                  <a:cubicBezTo>
                    <a:pt x="201" y="442"/>
                    <a:pt x="269" y="411"/>
                    <a:pt x="269" y="411"/>
                  </a:cubicBezTo>
                  <a:cubicBezTo>
                    <a:pt x="314" y="375"/>
                    <a:pt x="359" y="347"/>
                    <a:pt x="389" y="291"/>
                  </a:cubicBezTo>
                  <a:cubicBezTo>
                    <a:pt x="416" y="246"/>
                    <a:pt x="446" y="175"/>
                    <a:pt x="452" y="132"/>
                  </a:cubicBezTo>
                  <a:cubicBezTo>
                    <a:pt x="458" y="89"/>
                    <a:pt x="464" y="87"/>
                    <a:pt x="464" y="0"/>
                  </a:cubicBezTo>
                  <a:cubicBezTo>
                    <a:pt x="232" y="0"/>
                    <a:pt x="0" y="0"/>
                    <a:pt x="0" y="0"/>
                  </a:cubicBezTo>
                  <a:cubicBezTo>
                    <a:pt x="0" y="0"/>
                    <a:pt x="0" y="464"/>
                    <a:pt x="0" y="464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361" y="658"/>
              <a:ext cx="104" cy="44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545" y="618"/>
              <a:ext cx="248" cy="36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713" y="426"/>
              <a:ext cx="336" cy="28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769" y="234"/>
              <a:ext cx="400" cy="8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4425132" y="4105355"/>
            <a:ext cx="339477" cy="312950"/>
            <a:chOff x="-1360310" y="4587296"/>
            <a:chExt cx="792088" cy="417294"/>
          </a:xfrm>
        </p:grpSpPr>
        <p:sp>
          <p:nvSpPr>
            <p:cNvPr id="35" name="Rechteck 34"/>
            <p:cNvSpPr/>
            <p:nvPr/>
          </p:nvSpPr>
          <p:spPr>
            <a:xfrm>
              <a:off x="-1360123" y="4655995"/>
              <a:ext cx="724778" cy="348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ihandform 35"/>
            <p:cNvSpPr/>
            <p:nvPr/>
          </p:nvSpPr>
          <p:spPr>
            <a:xfrm>
              <a:off x="-1360310" y="4587296"/>
              <a:ext cx="791069" cy="68850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ihandform 36"/>
            <p:cNvSpPr/>
            <p:nvPr/>
          </p:nvSpPr>
          <p:spPr>
            <a:xfrm>
              <a:off x="-635556" y="4588695"/>
              <a:ext cx="67334" cy="415714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Freihandform 37"/>
          <p:cNvSpPr/>
          <p:nvPr/>
        </p:nvSpPr>
        <p:spPr>
          <a:xfrm rot="1198255">
            <a:off x="4388904" y="3194695"/>
            <a:ext cx="392991" cy="913659"/>
          </a:xfrm>
          <a:custGeom>
            <a:avLst/>
            <a:gdLst>
              <a:gd name="connsiteX0" fmla="*/ 1375507 w 1445846"/>
              <a:gd name="connsiteY0" fmla="*/ 2414954 h 2414954"/>
              <a:gd name="connsiteX1" fmla="*/ 0 w 1445846"/>
              <a:gd name="connsiteY1" fmla="*/ 312616 h 2414954"/>
              <a:gd name="connsiteX2" fmla="*/ 484554 w 1445846"/>
              <a:gd name="connsiteY2" fmla="*/ 0 h 2414954"/>
              <a:gd name="connsiteX3" fmla="*/ 1445846 w 1445846"/>
              <a:gd name="connsiteY3" fmla="*/ 2383693 h 2414954"/>
              <a:gd name="connsiteX0" fmla="*/ 1375507 w 1445846"/>
              <a:gd name="connsiteY0" fmla="*/ 2220838 h 2220838"/>
              <a:gd name="connsiteX1" fmla="*/ 0 w 1445846"/>
              <a:gd name="connsiteY1" fmla="*/ 118500 h 2220838"/>
              <a:gd name="connsiteX2" fmla="*/ 454553 w 1445846"/>
              <a:gd name="connsiteY2" fmla="*/ 0 h 2220838"/>
              <a:gd name="connsiteX3" fmla="*/ 1445846 w 1445846"/>
              <a:gd name="connsiteY3" fmla="*/ 2189577 h 2220838"/>
              <a:gd name="connsiteX0" fmla="*/ 1375507 w 1446873"/>
              <a:gd name="connsiteY0" fmla="*/ 2220838 h 2231445"/>
              <a:gd name="connsiteX1" fmla="*/ 0 w 1446873"/>
              <a:gd name="connsiteY1" fmla="*/ 118500 h 2231445"/>
              <a:gd name="connsiteX2" fmla="*/ 454553 w 1446873"/>
              <a:gd name="connsiteY2" fmla="*/ 0 h 2231445"/>
              <a:gd name="connsiteX3" fmla="*/ 1446873 w 1446873"/>
              <a:gd name="connsiteY3" fmla="*/ 2231445 h 223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6873" h="2231445">
                <a:moveTo>
                  <a:pt x="1375507" y="2220838"/>
                </a:moveTo>
                <a:lnTo>
                  <a:pt x="0" y="118500"/>
                </a:lnTo>
                <a:lnTo>
                  <a:pt x="454553" y="0"/>
                </a:lnTo>
                <a:lnTo>
                  <a:pt x="1446873" y="2231445"/>
                </a:lnTo>
              </a:path>
            </a:pathLst>
          </a:custGeom>
          <a:solidFill>
            <a:srgbClr val="FFFE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9" name="Freihandform 38"/>
          <p:cNvSpPr/>
          <p:nvPr/>
        </p:nvSpPr>
        <p:spPr>
          <a:xfrm rot="2867439">
            <a:off x="4627161" y="3238040"/>
            <a:ext cx="392991" cy="913659"/>
          </a:xfrm>
          <a:custGeom>
            <a:avLst/>
            <a:gdLst>
              <a:gd name="connsiteX0" fmla="*/ 1375507 w 1445846"/>
              <a:gd name="connsiteY0" fmla="*/ 2414954 h 2414954"/>
              <a:gd name="connsiteX1" fmla="*/ 0 w 1445846"/>
              <a:gd name="connsiteY1" fmla="*/ 312616 h 2414954"/>
              <a:gd name="connsiteX2" fmla="*/ 484554 w 1445846"/>
              <a:gd name="connsiteY2" fmla="*/ 0 h 2414954"/>
              <a:gd name="connsiteX3" fmla="*/ 1445846 w 1445846"/>
              <a:gd name="connsiteY3" fmla="*/ 2383693 h 2414954"/>
              <a:gd name="connsiteX0" fmla="*/ 1375507 w 1445846"/>
              <a:gd name="connsiteY0" fmla="*/ 2220838 h 2220838"/>
              <a:gd name="connsiteX1" fmla="*/ 0 w 1445846"/>
              <a:gd name="connsiteY1" fmla="*/ 118500 h 2220838"/>
              <a:gd name="connsiteX2" fmla="*/ 454553 w 1445846"/>
              <a:gd name="connsiteY2" fmla="*/ 0 h 2220838"/>
              <a:gd name="connsiteX3" fmla="*/ 1445846 w 1445846"/>
              <a:gd name="connsiteY3" fmla="*/ 2189577 h 2220838"/>
              <a:gd name="connsiteX0" fmla="*/ 1375507 w 1446873"/>
              <a:gd name="connsiteY0" fmla="*/ 2220838 h 2231445"/>
              <a:gd name="connsiteX1" fmla="*/ 0 w 1446873"/>
              <a:gd name="connsiteY1" fmla="*/ 118500 h 2231445"/>
              <a:gd name="connsiteX2" fmla="*/ 454553 w 1446873"/>
              <a:gd name="connsiteY2" fmla="*/ 0 h 2231445"/>
              <a:gd name="connsiteX3" fmla="*/ 1446873 w 1446873"/>
              <a:gd name="connsiteY3" fmla="*/ 2231445 h 223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6873" h="2231445">
                <a:moveTo>
                  <a:pt x="1375507" y="2220838"/>
                </a:moveTo>
                <a:lnTo>
                  <a:pt x="0" y="118500"/>
                </a:lnTo>
                <a:lnTo>
                  <a:pt x="454553" y="0"/>
                </a:lnTo>
                <a:lnTo>
                  <a:pt x="1446873" y="2231445"/>
                </a:lnTo>
              </a:path>
            </a:pathLst>
          </a:custGeom>
          <a:solidFill>
            <a:srgbClr val="FFFE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0" name="Freihandform 39"/>
          <p:cNvSpPr/>
          <p:nvPr/>
        </p:nvSpPr>
        <p:spPr>
          <a:xfrm rot="18732561" flipH="1">
            <a:off x="4193901" y="3255577"/>
            <a:ext cx="392991" cy="913659"/>
          </a:xfrm>
          <a:custGeom>
            <a:avLst/>
            <a:gdLst>
              <a:gd name="connsiteX0" fmla="*/ 1375507 w 1445846"/>
              <a:gd name="connsiteY0" fmla="*/ 2414954 h 2414954"/>
              <a:gd name="connsiteX1" fmla="*/ 0 w 1445846"/>
              <a:gd name="connsiteY1" fmla="*/ 312616 h 2414954"/>
              <a:gd name="connsiteX2" fmla="*/ 484554 w 1445846"/>
              <a:gd name="connsiteY2" fmla="*/ 0 h 2414954"/>
              <a:gd name="connsiteX3" fmla="*/ 1445846 w 1445846"/>
              <a:gd name="connsiteY3" fmla="*/ 2383693 h 2414954"/>
              <a:gd name="connsiteX0" fmla="*/ 1375507 w 1445846"/>
              <a:gd name="connsiteY0" fmla="*/ 2220838 h 2220838"/>
              <a:gd name="connsiteX1" fmla="*/ 0 w 1445846"/>
              <a:gd name="connsiteY1" fmla="*/ 118500 h 2220838"/>
              <a:gd name="connsiteX2" fmla="*/ 454553 w 1445846"/>
              <a:gd name="connsiteY2" fmla="*/ 0 h 2220838"/>
              <a:gd name="connsiteX3" fmla="*/ 1445846 w 1445846"/>
              <a:gd name="connsiteY3" fmla="*/ 2189577 h 2220838"/>
              <a:gd name="connsiteX0" fmla="*/ 1375507 w 1446873"/>
              <a:gd name="connsiteY0" fmla="*/ 2220838 h 2231445"/>
              <a:gd name="connsiteX1" fmla="*/ 0 w 1446873"/>
              <a:gd name="connsiteY1" fmla="*/ 118500 h 2231445"/>
              <a:gd name="connsiteX2" fmla="*/ 454553 w 1446873"/>
              <a:gd name="connsiteY2" fmla="*/ 0 h 2231445"/>
              <a:gd name="connsiteX3" fmla="*/ 1446873 w 1446873"/>
              <a:gd name="connsiteY3" fmla="*/ 2231445 h 223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6873" h="2231445">
                <a:moveTo>
                  <a:pt x="1375507" y="2220838"/>
                </a:moveTo>
                <a:lnTo>
                  <a:pt x="0" y="118500"/>
                </a:lnTo>
                <a:lnTo>
                  <a:pt x="454553" y="0"/>
                </a:lnTo>
                <a:lnTo>
                  <a:pt x="1446873" y="2231445"/>
                </a:lnTo>
              </a:path>
            </a:pathLst>
          </a:custGeom>
          <a:solidFill>
            <a:srgbClr val="FFFE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3115858" y="1303888"/>
            <a:ext cx="211506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cs typeface="Arial" pitchFamily="34" charset="0"/>
              </a:rPr>
              <a:t>MaxDOAS</a:t>
            </a:r>
            <a:r>
              <a:rPr lang="de-DE" sz="2400" b="1" dirty="0">
                <a:cs typeface="Arial" pitchFamily="34" charset="0"/>
              </a:rPr>
              <a:t>:</a:t>
            </a:r>
          </a:p>
          <a:p>
            <a:r>
              <a:rPr lang="en-US" sz="2000" dirty="0">
                <a:cs typeface="Arial" pitchFamily="34" charset="0"/>
              </a:rPr>
              <a:t>Pandora2S –</a:t>
            </a:r>
            <a:br>
              <a:rPr lang="en-US" sz="2000" dirty="0">
                <a:cs typeface="Arial" pitchFamily="34" charset="0"/>
              </a:rPr>
            </a:br>
            <a:r>
              <a:rPr lang="en-US" sz="2000" dirty="0" err="1">
                <a:cs typeface="Arial" pitchFamily="34" charset="0"/>
              </a:rPr>
              <a:t>Pandonia</a:t>
            </a:r>
            <a:r>
              <a:rPr lang="en-US" sz="2000" dirty="0">
                <a:cs typeface="Arial" pitchFamily="34" charset="0"/>
              </a:rPr>
              <a:t> Network</a:t>
            </a:r>
            <a:br>
              <a:rPr lang="en-US" sz="2000" dirty="0">
                <a:cs typeface="Arial" pitchFamily="34" charset="0"/>
              </a:rPr>
            </a:br>
            <a:r>
              <a:rPr lang="en-US" sz="2000" u="sng" dirty="0">
                <a:cs typeface="Arial" pitchFamily="34" charset="0"/>
              </a:rPr>
              <a:t>O</a:t>
            </a:r>
            <a:r>
              <a:rPr lang="en-US" sz="2000" u="sng" baseline="-25000" dirty="0">
                <a:cs typeface="Arial" pitchFamily="34" charset="0"/>
              </a:rPr>
              <a:t>3</a:t>
            </a:r>
            <a:r>
              <a:rPr lang="en-US" sz="2000" u="sng" dirty="0">
                <a:cs typeface="Arial" pitchFamily="34" charset="0"/>
              </a:rPr>
              <a:t>, NO</a:t>
            </a:r>
            <a:r>
              <a:rPr lang="en-US" sz="2000" u="sng" baseline="-25000" dirty="0">
                <a:cs typeface="Arial" pitchFamily="34" charset="0"/>
              </a:rPr>
              <a:t>2</a:t>
            </a:r>
            <a:r>
              <a:rPr lang="en-US" sz="2000" u="sng" dirty="0">
                <a:cs typeface="Arial" pitchFamily="34" charset="0"/>
              </a:rPr>
              <a:t>, AOD</a:t>
            </a:r>
            <a:br>
              <a:rPr lang="en-US" sz="2000" u="sng" dirty="0">
                <a:cs typeface="Arial" pitchFamily="34" charset="0"/>
              </a:rPr>
            </a:br>
            <a:r>
              <a:rPr lang="en-US" sz="2000" u="sng" dirty="0">
                <a:cs typeface="Arial" pitchFamily="34" charset="0"/>
              </a:rPr>
              <a:t>(, H</a:t>
            </a:r>
            <a:r>
              <a:rPr lang="en-US" sz="2000" u="sng" baseline="-25000" dirty="0">
                <a:cs typeface="Arial" pitchFamily="34" charset="0"/>
              </a:rPr>
              <a:t>2</a:t>
            </a:r>
            <a:r>
              <a:rPr lang="en-US" sz="2000" u="sng" dirty="0">
                <a:cs typeface="Arial" pitchFamily="34" charset="0"/>
              </a:rPr>
              <a:t>O, SO</a:t>
            </a:r>
            <a:r>
              <a:rPr lang="en-US" sz="2000" u="sng" baseline="-25000" dirty="0">
                <a:cs typeface="Arial" pitchFamily="34" charset="0"/>
              </a:rPr>
              <a:t>2</a:t>
            </a:r>
            <a:r>
              <a:rPr lang="en-US" sz="2000" u="sng" dirty="0">
                <a:cs typeface="Arial" pitchFamily="34" charset="0"/>
              </a:rPr>
              <a:t>, …)</a:t>
            </a:r>
          </a:p>
        </p:txBody>
      </p:sp>
      <p:grpSp>
        <p:nvGrpSpPr>
          <p:cNvPr id="66" name="Gruppieren 65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67" name="Ellipse 66">
              <a:hlinkClick r:id="rId6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Gebogener Pfeil 67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72" name="Grafik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191" y="164975"/>
            <a:ext cx="2880801" cy="4303418"/>
          </a:xfrm>
          <a:prstGeom prst="rect">
            <a:avLst/>
          </a:prstGeom>
        </p:spPr>
      </p:pic>
      <p:sp>
        <p:nvSpPr>
          <p:cNvPr id="60" name="Rechteck 59"/>
          <p:cNvSpPr/>
          <p:nvPr/>
        </p:nvSpPr>
        <p:spPr>
          <a:xfrm>
            <a:off x="683677" y="4525740"/>
            <a:ext cx="78194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3E6E"/>
                </a:solidFill>
              </a:rPr>
              <a:t>The Pandora 2S </a:t>
            </a:r>
            <a:r>
              <a:rPr lang="de-DE" sz="2400" dirty="0" err="1">
                <a:solidFill>
                  <a:srgbClr val="003E6E"/>
                </a:solidFill>
              </a:rPr>
              <a:t>instrument</a:t>
            </a:r>
            <a:r>
              <a:rPr lang="de-DE" sz="2400" dirty="0">
                <a:solidFill>
                  <a:srgbClr val="003E6E"/>
                </a:solidFill>
              </a:rPr>
              <a:t> in Palau </a:t>
            </a:r>
            <a:r>
              <a:rPr lang="de-DE" sz="2400" dirty="0" err="1">
                <a:solidFill>
                  <a:srgbClr val="003E6E"/>
                </a:solidFill>
              </a:rPr>
              <a:t>is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part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of</a:t>
            </a:r>
            <a:r>
              <a:rPr lang="de-DE" sz="2400" dirty="0">
                <a:solidFill>
                  <a:srgbClr val="003E6E"/>
                </a:solidFill>
              </a:rPr>
              <a:t> a </a:t>
            </a:r>
            <a:r>
              <a:rPr lang="de-DE" sz="2400" dirty="0" err="1">
                <a:solidFill>
                  <a:srgbClr val="003E6E"/>
                </a:solidFill>
              </a:rPr>
              <a:t>few</a:t>
            </a:r>
            <a:r>
              <a:rPr lang="de-DE" sz="2400" dirty="0">
                <a:solidFill>
                  <a:srgbClr val="003E6E"/>
                </a:solidFill>
              </a:rPr>
              <a:t> remote </a:t>
            </a:r>
            <a:r>
              <a:rPr lang="de-DE" sz="2400" dirty="0" err="1">
                <a:solidFill>
                  <a:srgbClr val="003E6E"/>
                </a:solidFill>
              </a:rPr>
              <a:t>stations</a:t>
            </a:r>
            <a:r>
              <a:rPr lang="de-DE" sz="2400" dirty="0">
                <a:solidFill>
                  <a:srgbClr val="003E6E"/>
                </a:solidFill>
              </a:rPr>
              <a:t> (PI: Jürgen Fischer, FU Berlin) </a:t>
            </a:r>
            <a:r>
              <a:rPr lang="de-DE" sz="2400" dirty="0" err="1">
                <a:solidFill>
                  <a:srgbClr val="003E6E"/>
                </a:solidFill>
              </a:rPr>
              <a:t>within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the</a:t>
            </a:r>
            <a:r>
              <a:rPr lang="de-DE" sz="2400" dirty="0">
                <a:solidFill>
                  <a:srgbClr val="003E6E"/>
                </a:solidFill>
              </a:rPr>
              <a:t> larger PANDONIA </a:t>
            </a:r>
            <a:r>
              <a:rPr lang="de-DE" sz="2400" dirty="0" err="1">
                <a:solidFill>
                  <a:srgbClr val="003E6E"/>
                </a:solidFill>
              </a:rPr>
              <a:t>network</a:t>
            </a:r>
            <a:endParaRPr lang="de-DE" sz="2400" dirty="0">
              <a:solidFill>
                <a:srgbClr val="003E6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rgbClr val="003E6E"/>
                </a:solidFill>
              </a:rPr>
              <a:t>Sponsored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by</a:t>
            </a:r>
            <a:r>
              <a:rPr lang="de-DE" sz="2400" dirty="0">
                <a:solidFill>
                  <a:srgbClr val="003E6E"/>
                </a:solidFill>
              </a:rPr>
              <a:t> ESA</a:t>
            </a:r>
          </a:p>
          <a:p>
            <a:endParaRPr lang="de-DE" sz="2400" dirty="0">
              <a:solidFill>
                <a:srgbClr val="003E6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rgbClr val="003E6E"/>
                </a:solidFill>
              </a:rPr>
              <a:t>Interested</a:t>
            </a:r>
            <a:r>
              <a:rPr lang="de-DE" sz="2400" dirty="0">
                <a:solidFill>
                  <a:srgbClr val="003E6E"/>
                </a:solidFill>
              </a:rPr>
              <a:t> in </a:t>
            </a:r>
            <a:r>
              <a:rPr lang="de-DE" sz="2400" dirty="0" err="1">
                <a:solidFill>
                  <a:srgbClr val="003E6E"/>
                </a:solidFill>
              </a:rPr>
              <a:t>the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data</a:t>
            </a:r>
            <a:r>
              <a:rPr lang="de-DE" sz="2400" dirty="0">
                <a:solidFill>
                  <a:srgbClr val="003E6E"/>
                </a:solidFill>
              </a:rPr>
              <a:t>? </a:t>
            </a:r>
            <a:r>
              <a:rPr lang="de-DE" sz="2400" dirty="0" err="1">
                <a:solidFill>
                  <a:srgbClr val="003E6E"/>
                </a:solidFill>
              </a:rPr>
              <a:t>see</a:t>
            </a:r>
            <a:r>
              <a:rPr lang="de-DE" sz="2400" dirty="0">
                <a:solidFill>
                  <a:srgbClr val="003E6E"/>
                </a:solidFill>
              </a:rPr>
              <a:t> www.pandonia.net</a:t>
            </a:r>
          </a:p>
        </p:txBody>
      </p:sp>
      <p:pic>
        <p:nvPicPr>
          <p:cNvPr id="73" name="Picture 2" descr="M:\Documents\pandonia\03_logo_dark_blu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390" y="5316504"/>
            <a:ext cx="16954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" descr="M:\Documents\pandonia\luftblick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999" y="4664798"/>
            <a:ext cx="3095625" cy="6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F:\presentation201610_pics\FU_logo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6" b="22190"/>
          <a:stretch/>
        </p:blipFill>
        <p:spPr bwMode="auto">
          <a:xfrm>
            <a:off x="7755470" y="5323294"/>
            <a:ext cx="2622452" cy="7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Grafik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492" y="5284602"/>
            <a:ext cx="1613445" cy="720000"/>
          </a:xfrm>
          <a:prstGeom prst="rect">
            <a:avLst/>
          </a:prstGeom>
        </p:spPr>
      </p:pic>
      <p:sp>
        <p:nvSpPr>
          <p:cNvPr id="77" name="Textfeld 76"/>
          <p:cNvSpPr txBox="1"/>
          <p:nvPr/>
        </p:nvSpPr>
        <p:spPr>
          <a:xfrm>
            <a:off x="5839393" y="1303888"/>
            <a:ext cx="2663773" cy="1200329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3E6E"/>
                </a:solidFill>
              </a:rPr>
              <a:t>Operational: 10/2016-02/2017 12/2018 </a:t>
            </a:r>
            <a:r>
              <a:rPr lang="de-DE" sz="2400" dirty="0" err="1">
                <a:solidFill>
                  <a:srgbClr val="003E6E"/>
                </a:solidFill>
              </a:rPr>
              <a:t>until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now</a:t>
            </a:r>
            <a:endParaRPr lang="de-DE" sz="2400" dirty="0">
              <a:solidFill>
                <a:srgbClr val="003E6E"/>
              </a:solidFill>
            </a:endParaRPr>
          </a:p>
        </p:txBody>
      </p:sp>
      <p:sp>
        <p:nvSpPr>
          <p:cNvPr id="78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0E4FF829-D004-46A3-9FB6-CC6FACEA4F84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Interaktive Schaltfläche: Nächste(r) oder Weiter 6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EDAA6095-1540-4A62-AF62-1101A41DA39A}"/>
              </a:ext>
            </a:extLst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Interaktive Schaltfläche: Zurück oder Vorherige(r) 6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85C21B00-CD8D-409B-A14B-998352489416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TextBox 15">
            <a:extLst>
              <a:ext uri="{FF2B5EF4-FFF2-40B4-BE49-F238E27FC236}">
                <a16:creationId xmlns:a16="http://schemas.microsoft.com/office/drawing/2014/main" xmlns="" id="{98C0BE47-BDA5-4E95-A83D-1A05DE52C8E5}"/>
              </a:ext>
            </a:extLst>
          </p:cNvPr>
          <p:cNvSpPr txBox="1"/>
          <p:nvPr/>
        </p:nvSpPr>
        <p:spPr>
          <a:xfrm rot="16200000">
            <a:off x="11401771" y="3720609"/>
            <a:ext cx="1334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Image: Katrin Müller</a:t>
            </a:r>
          </a:p>
        </p:txBody>
      </p:sp>
    </p:spTree>
    <p:extLst>
      <p:ext uri="{BB962C8B-B14F-4D97-AF65-F5344CB8AC3E}">
        <p14:creationId xmlns:p14="http://schemas.microsoft.com/office/powerpoint/2010/main" val="4214334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12191999" cy="5704492"/>
          </a:xfrm>
          <a:prstGeom prst="rect">
            <a:avLst/>
          </a:prstGeom>
          <a:solidFill>
            <a:srgbClr val="ABCFFD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5609616"/>
            <a:ext cx="12192000" cy="1284321"/>
          </a:xfrm>
          <a:prstGeom prst="rect">
            <a:avLst/>
          </a:prstGeom>
          <a:solidFill>
            <a:srgbClr val="C6E6A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56" name="Gruppieren 55"/>
          <p:cNvGrpSpPr/>
          <p:nvPr/>
        </p:nvGrpSpPr>
        <p:grpSpPr>
          <a:xfrm>
            <a:off x="2952379" y="3778208"/>
            <a:ext cx="4653738" cy="2208903"/>
            <a:chOff x="985962" y="341906"/>
            <a:chExt cx="9442392" cy="4481845"/>
          </a:xfrm>
        </p:grpSpPr>
        <p:sp>
          <p:nvSpPr>
            <p:cNvPr id="58" name="Rechteck 57"/>
            <p:cNvSpPr/>
            <p:nvPr/>
          </p:nvSpPr>
          <p:spPr>
            <a:xfrm>
              <a:off x="1784645" y="349556"/>
              <a:ext cx="8640000" cy="374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hteck 58"/>
            <p:cNvSpPr/>
            <p:nvPr/>
          </p:nvSpPr>
          <p:spPr>
            <a:xfrm>
              <a:off x="988190" y="1079751"/>
              <a:ext cx="8639999" cy="374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reihandform 60"/>
            <p:cNvSpPr/>
            <p:nvPr/>
          </p:nvSpPr>
          <p:spPr>
            <a:xfrm>
              <a:off x="985962" y="341906"/>
              <a:ext cx="9430247" cy="739471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Freihandform 61"/>
            <p:cNvSpPr/>
            <p:nvPr/>
          </p:nvSpPr>
          <p:spPr>
            <a:xfrm>
              <a:off x="9625667" y="356933"/>
              <a:ext cx="802687" cy="4464876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2471305" y="3519077"/>
            <a:ext cx="4653738" cy="2917951"/>
            <a:chOff x="3266410" y="2084788"/>
            <a:chExt cx="4653738" cy="2917951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3266410" y="2793836"/>
              <a:ext cx="4653738" cy="2208903"/>
              <a:chOff x="985962" y="341906"/>
              <a:chExt cx="9442392" cy="4481845"/>
            </a:xfrm>
          </p:grpSpPr>
          <p:sp>
            <p:nvSpPr>
              <p:cNvPr id="13" name="Rechteck 12"/>
              <p:cNvSpPr/>
              <p:nvPr/>
            </p:nvSpPr>
            <p:spPr>
              <a:xfrm>
                <a:off x="1784645" y="349556"/>
                <a:ext cx="8640000" cy="37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hteck 13"/>
              <p:cNvSpPr/>
              <p:nvPr/>
            </p:nvSpPr>
            <p:spPr>
              <a:xfrm>
                <a:off x="988190" y="1079751"/>
                <a:ext cx="8639999" cy="37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" name="Grafik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5480" y="1340768"/>
                <a:ext cx="3024000" cy="2133121"/>
              </a:xfrm>
              <a:prstGeom prst="rect">
                <a:avLst/>
              </a:prstGeom>
            </p:spPr>
          </p:pic>
          <p:sp>
            <p:nvSpPr>
              <p:cNvPr id="16" name="Freihandform 15"/>
              <p:cNvSpPr/>
              <p:nvPr/>
            </p:nvSpPr>
            <p:spPr>
              <a:xfrm>
                <a:off x="985962" y="341906"/>
                <a:ext cx="9430247" cy="739471"/>
              </a:xfrm>
              <a:custGeom>
                <a:avLst/>
                <a:gdLst>
                  <a:gd name="connsiteX0" fmla="*/ 0 w 9430247"/>
                  <a:gd name="connsiteY0" fmla="*/ 739471 h 739471"/>
                  <a:gd name="connsiteX1" fmla="*/ 779228 w 9430247"/>
                  <a:gd name="connsiteY1" fmla="*/ 0 h 739471"/>
                  <a:gd name="connsiteX2" fmla="*/ 9430247 w 9430247"/>
                  <a:gd name="connsiteY2" fmla="*/ 7951 h 739471"/>
                  <a:gd name="connsiteX3" fmla="*/ 8643068 w 9430247"/>
                  <a:gd name="connsiteY3" fmla="*/ 731520 h 739471"/>
                  <a:gd name="connsiteX4" fmla="*/ 0 w 9430247"/>
                  <a:gd name="connsiteY4" fmla="*/ 739471 h 73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0247" h="739471">
                    <a:moveTo>
                      <a:pt x="0" y="739471"/>
                    </a:moveTo>
                    <a:lnTo>
                      <a:pt x="779228" y="0"/>
                    </a:lnTo>
                    <a:lnTo>
                      <a:pt x="9430247" y="7951"/>
                    </a:lnTo>
                    <a:lnTo>
                      <a:pt x="8643068" y="731520"/>
                    </a:lnTo>
                    <a:lnTo>
                      <a:pt x="0" y="73947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Freihandform 16"/>
              <p:cNvSpPr/>
              <p:nvPr/>
            </p:nvSpPr>
            <p:spPr>
              <a:xfrm>
                <a:off x="9625667" y="356933"/>
                <a:ext cx="802687" cy="4464876"/>
              </a:xfrm>
              <a:custGeom>
                <a:avLst/>
                <a:gdLst>
                  <a:gd name="connsiteX0" fmla="*/ 61425 w 840653"/>
                  <a:gd name="connsiteY0" fmla="*/ 4460682 h 4599239"/>
                  <a:gd name="connsiteX1" fmla="*/ 832702 w 840653"/>
                  <a:gd name="connsiteY1" fmla="*/ 3705308 h 4599239"/>
                  <a:gd name="connsiteX2" fmla="*/ 840653 w 840653"/>
                  <a:gd name="connsiteY2" fmla="*/ 0 h 4599239"/>
                  <a:gd name="connsiteX3" fmla="*/ 45523 w 840653"/>
                  <a:gd name="connsiteY3" fmla="*/ 691764 h 4599239"/>
                  <a:gd name="connsiteX4" fmla="*/ 61425 w 840653"/>
                  <a:gd name="connsiteY4" fmla="*/ 4460682 h 4599239"/>
                  <a:gd name="connsiteX0" fmla="*/ 15902 w 795130"/>
                  <a:gd name="connsiteY0" fmla="*/ 4460682 h 4599239"/>
                  <a:gd name="connsiteX1" fmla="*/ 787179 w 795130"/>
                  <a:gd name="connsiteY1" fmla="*/ 3705308 h 4599239"/>
                  <a:gd name="connsiteX2" fmla="*/ 795130 w 795130"/>
                  <a:gd name="connsiteY2" fmla="*/ 0 h 4599239"/>
                  <a:gd name="connsiteX3" fmla="*/ 0 w 795130"/>
                  <a:gd name="connsiteY3" fmla="*/ 691764 h 4599239"/>
                  <a:gd name="connsiteX4" fmla="*/ 15902 w 795130"/>
                  <a:gd name="connsiteY4" fmla="*/ 4460682 h 4599239"/>
                  <a:gd name="connsiteX0" fmla="*/ 15902 w 795130"/>
                  <a:gd name="connsiteY0" fmla="*/ 4460682 h 4460682"/>
                  <a:gd name="connsiteX1" fmla="*/ 787179 w 795130"/>
                  <a:gd name="connsiteY1" fmla="*/ 3705308 h 4460682"/>
                  <a:gd name="connsiteX2" fmla="*/ 795130 w 795130"/>
                  <a:gd name="connsiteY2" fmla="*/ 0 h 4460682"/>
                  <a:gd name="connsiteX3" fmla="*/ 0 w 795130"/>
                  <a:gd name="connsiteY3" fmla="*/ 691764 h 4460682"/>
                  <a:gd name="connsiteX4" fmla="*/ 15902 w 795130"/>
                  <a:gd name="connsiteY4" fmla="*/ 4460682 h 4460682"/>
                  <a:gd name="connsiteX0" fmla="*/ 2487 w 798493"/>
                  <a:gd name="connsiteY0" fmla="*/ 4448098 h 4448098"/>
                  <a:gd name="connsiteX1" fmla="*/ 790542 w 798493"/>
                  <a:gd name="connsiteY1" fmla="*/ 3705308 h 4448098"/>
                  <a:gd name="connsiteX2" fmla="*/ 798493 w 798493"/>
                  <a:gd name="connsiteY2" fmla="*/ 0 h 4448098"/>
                  <a:gd name="connsiteX3" fmla="*/ 3363 w 798493"/>
                  <a:gd name="connsiteY3" fmla="*/ 691764 h 4448098"/>
                  <a:gd name="connsiteX4" fmla="*/ 2487 w 798493"/>
                  <a:gd name="connsiteY4" fmla="*/ 4448098 h 4448098"/>
                  <a:gd name="connsiteX0" fmla="*/ 2487 w 802687"/>
                  <a:gd name="connsiteY0" fmla="*/ 4464876 h 4464876"/>
                  <a:gd name="connsiteX1" fmla="*/ 790542 w 802687"/>
                  <a:gd name="connsiteY1" fmla="*/ 3722086 h 4464876"/>
                  <a:gd name="connsiteX2" fmla="*/ 802687 w 802687"/>
                  <a:gd name="connsiteY2" fmla="*/ 0 h 4464876"/>
                  <a:gd name="connsiteX3" fmla="*/ 3363 w 802687"/>
                  <a:gd name="connsiteY3" fmla="*/ 708542 h 4464876"/>
                  <a:gd name="connsiteX4" fmla="*/ 2487 w 802687"/>
                  <a:gd name="connsiteY4" fmla="*/ 4464876 h 446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687" h="4464876">
                    <a:moveTo>
                      <a:pt x="2487" y="4464876"/>
                    </a:moveTo>
                    <a:lnTo>
                      <a:pt x="790542" y="3722086"/>
                    </a:lnTo>
                    <a:cubicBezTo>
                      <a:pt x="793192" y="2486983"/>
                      <a:pt x="800037" y="1235103"/>
                      <a:pt x="802687" y="0"/>
                    </a:cubicBezTo>
                    <a:lnTo>
                      <a:pt x="3363" y="708542"/>
                    </a:lnTo>
                    <a:cubicBezTo>
                      <a:pt x="8664" y="1951596"/>
                      <a:pt x="-5464" y="2580417"/>
                      <a:pt x="2487" y="4464876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" name="Gerader Verbinder 28"/>
            <p:cNvCxnSpPr/>
            <p:nvPr/>
          </p:nvCxnSpPr>
          <p:spPr bwMode="auto">
            <a:xfrm flipV="1">
              <a:off x="7710411" y="2084788"/>
              <a:ext cx="0" cy="7920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Freihandform 17"/>
          <p:cNvSpPr/>
          <p:nvPr/>
        </p:nvSpPr>
        <p:spPr>
          <a:xfrm rot="20738256" flipH="1">
            <a:off x="6949392" y="2731977"/>
            <a:ext cx="1961121" cy="265623"/>
          </a:xfrm>
          <a:custGeom>
            <a:avLst/>
            <a:gdLst>
              <a:gd name="connsiteX0" fmla="*/ 0 w 1164492"/>
              <a:gd name="connsiteY0" fmla="*/ 0 h 625231"/>
              <a:gd name="connsiteX1" fmla="*/ 289169 w 1164492"/>
              <a:gd name="connsiteY1" fmla="*/ 523631 h 625231"/>
              <a:gd name="connsiteX2" fmla="*/ 711200 w 1164492"/>
              <a:gd name="connsiteY2" fmla="*/ 250093 h 625231"/>
              <a:gd name="connsiteX3" fmla="*/ 1164492 w 1164492"/>
              <a:gd name="connsiteY3" fmla="*/ 625231 h 625231"/>
              <a:gd name="connsiteX0" fmla="*/ 0 w 1164492"/>
              <a:gd name="connsiteY0" fmla="*/ 0 h 625231"/>
              <a:gd name="connsiteX1" fmla="*/ 398584 w 1164492"/>
              <a:gd name="connsiteY1" fmla="*/ 468924 h 625231"/>
              <a:gd name="connsiteX2" fmla="*/ 711200 w 1164492"/>
              <a:gd name="connsiteY2" fmla="*/ 250093 h 625231"/>
              <a:gd name="connsiteX3" fmla="*/ 1164492 w 1164492"/>
              <a:gd name="connsiteY3" fmla="*/ 625231 h 625231"/>
              <a:gd name="connsiteX0" fmla="*/ 0 w 1164492"/>
              <a:gd name="connsiteY0" fmla="*/ 0 h 625231"/>
              <a:gd name="connsiteX1" fmla="*/ 398584 w 1164492"/>
              <a:gd name="connsiteY1" fmla="*/ 468924 h 625231"/>
              <a:gd name="connsiteX2" fmla="*/ 804985 w 1164492"/>
              <a:gd name="connsiteY2" fmla="*/ 281354 h 625231"/>
              <a:gd name="connsiteX3" fmla="*/ 1164492 w 1164492"/>
              <a:gd name="connsiteY3" fmla="*/ 625231 h 625231"/>
              <a:gd name="connsiteX0" fmla="*/ 0 w 1234830"/>
              <a:gd name="connsiteY0" fmla="*/ 0 h 437661"/>
              <a:gd name="connsiteX1" fmla="*/ 468922 w 1234830"/>
              <a:gd name="connsiteY1" fmla="*/ 281354 h 437661"/>
              <a:gd name="connsiteX2" fmla="*/ 875323 w 1234830"/>
              <a:gd name="connsiteY2" fmla="*/ 93784 h 437661"/>
              <a:gd name="connsiteX3" fmla="*/ 1234830 w 1234830"/>
              <a:gd name="connsiteY3" fmla="*/ 437661 h 43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4830" h="437661">
                <a:moveTo>
                  <a:pt x="0" y="0"/>
                </a:moveTo>
                <a:lnTo>
                  <a:pt x="468922" y="281354"/>
                </a:lnTo>
                <a:lnTo>
                  <a:pt x="875323" y="93784"/>
                </a:lnTo>
                <a:lnTo>
                  <a:pt x="1234830" y="437661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3183126" y="4078943"/>
            <a:ext cx="792088" cy="417294"/>
            <a:chOff x="985962" y="341906"/>
            <a:chExt cx="9442392" cy="4481845"/>
          </a:xfrm>
        </p:grpSpPr>
        <p:sp>
          <p:nvSpPr>
            <p:cNvPr id="20" name="Rechteck 19"/>
            <p:cNvSpPr/>
            <p:nvPr/>
          </p:nvSpPr>
          <p:spPr>
            <a:xfrm>
              <a:off x="1784645" y="349556"/>
              <a:ext cx="8640000" cy="374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988190" y="1079751"/>
              <a:ext cx="8640000" cy="374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985962" y="341906"/>
              <a:ext cx="9430247" cy="739471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9625667" y="356933"/>
              <a:ext cx="802687" cy="4464876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Freihandform 23"/>
          <p:cNvSpPr/>
          <p:nvPr/>
        </p:nvSpPr>
        <p:spPr>
          <a:xfrm rot="20974788">
            <a:off x="133047" y="-64997"/>
            <a:ext cx="3030027" cy="4507352"/>
          </a:xfrm>
          <a:custGeom>
            <a:avLst/>
            <a:gdLst>
              <a:gd name="connsiteX0" fmla="*/ 1375507 w 1445846"/>
              <a:gd name="connsiteY0" fmla="*/ 2414954 h 2414954"/>
              <a:gd name="connsiteX1" fmla="*/ 0 w 1445846"/>
              <a:gd name="connsiteY1" fmla="*/ 312616 h 2414954"/>
              <a:gd name="connsiteX2" fmla="*/ 484554 w 1445846"/>
              <a:gd name="connsiteY2" fmla="*/ 0 h 2414954"/>
              <a:gd name="connsiteX3" fmla="*/ 1445846 w 1445846"/>
              <a:gd name="connsiteY3" fmla="*/ 2383693 h 2414954"/>
              <a:gd name="connsiteX0" fmla="*/ 1375507 w 1445846"/>
              <a:gd name="connsiteY0" fmla="*/ 2220838 h 2220838"/>
              <a:gd name="connsiteX1" fmla="*/ 0 w 1445846"/>
              <a:gd name="connsiteY1" fmla="*/ 118500 h 2220838"/>
              <a:gd name="connsiteX2" fmla="*/ 454553 w 1445846"/>
              <a:gd name="connsiteY2" fmla="*/ 0 h 2220838"/>
              <a:gd name="connsiteX3" fmla="*/ 1445846 w 1445846"/>
              <a:gd name="connsiteY3" fmla="*/ 2189577 h 2220838"/>
              <a:gd name="connsiteX0" fmla="*/ 1375507 w 1446873"/>
              <a:gd name="connsiteY0" fmla="*/ 2220838 h 2231445"/>
              <a:gd name="connsiteX1" fmla="*/ 0 w 1446873"/>
              <a:gd name="connsiteY1" fmla="*/ 118500 h 2231445"/>
              <a:gd name="connsiteX2" fmla="*/ 454553 w 1446873"/>
              <a:gd name="connsiteY2" fmla="*/ 0 h 2231445"/>
              <a:gd name="connsiteX3" fmla="*/ 1446873 w 1446873"/>
              <a:gd name="connsiteY3" fmla="*/ 2231445 h 223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6873" h="2231445">
                <a:moveTo>
                  <a:pt x="1375507" y="2220838"/>
                </a:moveTo>
                <a:lnTo>
                  <a:pt x="0" y="118500"/>
                </a:lnTo>
                <a:lnTo>
                  <a:pt x="454553" y="0"/>
                </a:lnTo>
                <a:lnTo>
                  <a:pt x="1446873" y="2231445"/>
                </a:lnTo>
              </a:path>
            </a:pathLst>
          </a:custGeom>
          <a:solidFill>
            <a:srgbClr val="FFFE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25" name="Group 54"/>
          <p:cNvGrpSpPr>
            <a:grpSpLocks/>
          </p:cNvGrpSpPr>
          <p:nvPr/>
        </p:nvGrpSpPr>
        <p:grpSpPr bwMode="auto">
          <a:xfrm>
            <a:off x="0" y="-12259"/>
            <a:ext cx="1422401" cy="1406768"/>
            <a:chOff x="273" y="146"/>
            <a:chExt cx="896" cy="960"/>
          </a:xfrm>
        </p:grpSpPr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273" y="146"/>
              <a:ext cx="464" cy="468"/>
            </a:xfrm>
            <a:custGeom>
              <a:avLst/>
              <a:gdLst>
                <a:gd name="T0" fmla="*/ 0 w 464"/>
                <a:gd name="T1" fmla="*/ 464 h 468"/>
                <a:gd name="T2" fmla="*/ 143 w 464"/>
                <a:gd name="T3" fmla="*/ 450 h 468"/>
                <a:gd name="T4" fmla="*/ 269 w 464"/>
                <a:gd name="T5" fmla="*/ 411 h 468"/>
                <a:gd name="T6" fmla="*/ 389 w 464"/>
                <a:gd name="T7" fmla="*/ 291 h 468"/>
                <a:gd name="T8" fmla="*/ 452 w 464"/>
                <a:gd name="T9" fmla="*/ 132 h 468"/>
                <a:gd name="T10" fmla="*/ 464 w 464"/>
                <a:gd name="T11" fmla="*/ 0 h 468"/>
                <a:gd name="T12" fmla="*/ 0 w 464"/>
                <a:gd name="T13" fmla="*/ 0 h 468"/>
                <a:gd name="T14" fmla="*/ 0 w 464"/>
                <a:gd name="T15" fmla="*/ 464 h 4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64" h="468">
                  <a:moveTo>
                    <a:pt x="0" y="464"/>
                  </a:moveTo>
                  <a:cubicBezTo>
                    <a:pt x="95" y="468"/>
                    <a:pt x="77" y="459"/>
                    <a:pt x="143" y="450"/>
                  </a:cubicBezTo>
                  <a:cubicBezTo>
                    <a:pt x="201" y="442"/>
                    <a:pt x="269" y="411"/>
                    <a:pt x="269" y="411"/>
                  </a:cubicBezTo>
                  <a:cubicBezTo>
                    <a:pt x="314" y="375"/>
                    <a:pt x="359" y="347"/>
                    <a:pt x="389" y="291"/>
                  </a:cubicBezTo>
                  <a:cubicBezTo>
                    <a:pt x="416" y="246"/>
                    <a:pt x="446" y="175"/>
                    <a:pt x="452" y="132"/>
                  </a:cubicBezTo>
                  <a:cubicBezTo>
                    <a:pt x="458" y="89"/>
                    <a:pt x="464" y="87"/>
                    <a:pt x="464" y="0"/>
                  </a:cubicBezTo>
                  <a:cubicBezTo>
                    <a:pt x="232" y="0"/>
                    <a:pt x="0" y="0"/>
                    <a:pt x="0" y="0"/>
                  </a:cubicBezTo>
                  <a:cubicBezTo>
                    <a:pt x="0" y="0"/>
                    <a:pt x="0" y="464"/>
                    <a:pt x="0" y="464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361" y="658"/>
              <a:ext cx="104" cy="44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545" y="618"/>
              <a:ext cx="248" cy="36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713" y="426"/>
              <a:ext cx="336" cy="28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769" y="234"/>
              <a:ext cx="400" cy="8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662357" y="2996951"/>
            <a:ext cx="26307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cs typeface="Arial" pitchFamily="34" charset="0"/>
              </a:rPr>
              <a:t>FTIR </a:t>
            </a:r>
            <a:r>
              <a:rPr lang="de-DE" sz="2400" b="1" dirty="0" err="1">
                <a:cs typeface="Arial" pitchFamily="34" charset="0"/>
              </a:rPr>
              <a:t>Spectrometer</a:t>
            </a:r>
            <a:r>
              <a:rPr lang="de-DE" sz="2400" b="1" dirty="0">
                <a:cs typeface="Arial" pitchFamily="34" charset="0"/>
              </a:rPr>
              <a:t>:</a:t>
            </a:r>
          </a:p>
          <a:p>
            <a:r>
              <a:rPr lang="de-DE" sz="2000" dirty="0">
                <a:cs typeface="Arial" pitchFamily="34" charset="0"/>
              </a:rPr>
              <a:t>Total </a:t>
            </a:r>
            <a:r>
              <a:rPr lang="de-DE" sz="2000" dirty="0" err="1">
                <a:cs typeface="Arial" pitchFamily="34" charset="0"/>
              </a:rPr>
              <a:t>abundances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of</a:t>
            </a:r>
            <a:endParaRPr lang="de-DE" sz="2000" dirty="0">
              <a:cs typeface="Arial" pitchFamily="34" charset="0"/>
            </a:endParaRPr>
          </a:p>
          <a:p>
            <a:r>
              <a:rPr lang="de-DE" sz="2000" u="sng" dirty="0">
                <a:cs typeface="Arial" pitchFamily="34" charset="0"/>
              </a:rPr>
              <a:t>~ 20 </a:t>
            </a:r>
            <a:r>
              <a:rPr lang="de-DE" sz="2000" u="sng" dirty="0" err="1">
                <a:cs typeface="Arial" pitchFamily="34" charset="0"/>
              </a:rPr>
              <a:t>chemical</a:t>
            </a:r>
            <a:r>
              <a:rPr lang="de-DE" sz="2000" u="sng" dirty="0">
                <a:cs typeface="Arial" pitchFamily="34" charset="0"/>
              </a:rPr>
              <a:t> </a:t>
            </a:r>
            <a:r>
              <a:rPr lang="de-DE" sz="2000" u="sng" dirty="0" err="1">
                <a:cs typeface="Arial" pitchFamily="34" charset="0"/>
              </a:rPr>
              <a:t>species</a:t>
            </a:r>
            <a:endParaRPr lang="en-GB" sz="2000" u="sng" dirty="0">
              <a:cs typeface="Arial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701708" y="1079228"/>
            <a:ext cx="285276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cs typeface="Arial" pitchFamily="34" charset="0"/>
              </a:rPr>
              <a:t>Lidar</a:t>
            </a:r>
            <a:r>
              <a:rPr lang="de-DE" sz="2400" b="1" dirty="0">
                <a:cs typeface="Arial" pitchFamily="34" charset="0"/>
              </a:rPr>
              <a:t>:</a:t>
            </a:r>
          </a:p>
          <a:p>
            <a:r>
              <a:rPr lang="en-US" sz="2000" dirty="0">
                <a:cs typeface="Arial" pitchFamily="34" charset="0"/>
              </a:rPr>
              <a:t>Vertical profiles of</a:t>
            </a:r>
          </a:p>
          <a:p>
            <a:r>
              <a:rPr lang="en-US" sz="2000" u="sng" dirty="0">
                <a:cs typeface="Arial" pitchFamily="34" charset="0"/>
              </a:rPr>
              <a:t>aerosol properties</a:t>
            </a:r>
          </a:p>
          <a:p>
            <a:r>
              <a:rPr lang="en-US" sz="2000" dirty="0">
                <a:cs typeface="Arial" pitchFamily="34" charset="0"/>
              </a:rPr>
              <a:t>Since 2018: multi-</a:t>
            </a:r>
            <a:r>
              <a:rPr lang="el-GR" sz="2000" dirty="0">
                <a:cs typeface="Arial" pitchFamily="34" charset="0"/>
              </a:rPr>
              <a:t>λ</a:t>
            </a:r>
            <a:r>
              <a:rPr lang="en-US" sz="2000" dirty="0">
                <a:cs typeface="Arial" pitchFamily="34" charset="0"/>
              </a:rPr>
              <a:t> cloud</a:t>
            </a:r>
          </a:p>
          <a:p>
            <a:r>
              <a:rPr lang="en-US" sz="2000" dirty="0">
                <a:cs typeface="Arial" pitchFamily="34" charset="0"/>
              </a:rPr>
              <a:t>and aerosol </a:t>
            </a:r>
            <a:r>
              <a:rPr lang="en-US" sz="2000" dirty="0" err="1">
                <a:cs typeface="Arial" pitchFamily="34" charset="0"/>
              </a:rPr>
              <a:t>lidar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ComCAL</a:t>
            </a:r>
            <a:endParaRPr lang="en-US" sz="2000" dirty="0">
              <a:cs typeface="Arial" pitchFamily="34" charset="0"/>
            </a:endParaRPr>
          </a:p>
          <a:p>
            <a:r>
              <a:rPr lang="en-US" sz="2000" dirty="0">
                <a:cs typeface="Arial" pitchFamily="34" charset="0"/>
              </a:rPr>
              <a:t>in new lab</a:t>
            </a:r>
          </a:p>
        </p:txBody>
      </p:sp>
      <p:grpSp>
        <p:nvGrpSpPr>
          <p:cNvPr id="34" name="Gruppieren 33"/>
          <p:cNvGrpSpPr/>
          <p:nvPr/>
        </p:nvGrpSpPr>
        <p:grpSpPr>
          <a:xfrm>
            <a:off x="4425132" y="4105355"/>
            <a:ext cx="339477" cy="312950"/>
            <a:chOff x="-1360310" y="4587296"/>
            <a:chExt cx="792088" cy="417294"/>
          </a:xfrm>
        </p:grpSpPr>
        <p:sp>
          <p:nvSpPr>
            <p:cNvPr id="35" name="Rechteck 34"/>
            <p:cNvSpPr/>
            <p:nvPr/>
          </p:nvSpPr>
          <p:spPr>
            <a:xfrm>
              <a:off x="-1360123" y="4655995"/>
              <a:ext cx="724778" cy="348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ihandform 35"/>
            <p:cNvSpPr/>
            <p:nvPr/>
          </p:nvSpPr>
          <p:spPr>
            <a:xfrm>
              <a:off x="-1360310" y="4587296"/>
              <a:ext cx="791069" cy="68850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ihandform 36"/>
            <p:cNvSpPr/>
            <p:nvPr/>
          </p:nvSpPr>
          <p:spPr>
            <a:xfrm>
              <a:off x="-635556" y="4588695"/>
              <a:ext cx="67334" cy="415714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Freihandform 37"/>
          <p:cNvSpPr/>
          <p:nvPr/>
        </p:nvSpPr>
        <p:spPr>
          <a:xfrm rot="1198255">
            <a:off x="4388904" y="3194695"/>
            <a:ext cx="392991" cy="913659"/>
          </a:xfrm>
          <a:custGeom>
            <a:avLst/>
            <a:gdLst>
              <a:gd name="connsiteX0" fmla="*/ 1375507 w 1445846"/>
              <a:gd name="connsiteY0" fmla="*/ 2414954 h 2414954"/>
              <a:gd name="connsiteX1" fmla="*/ 0 w 1445846"/>
              <a:gd name="connsiteY1" fmla="*/ 312616 h 2414954"/>
              <a:gd name="connsiteX2" fmla="*/ 484554 w 1445846"/>
              <a:gd name="connsiteY2" fmla="*/ 0 h 2414954"/>
              <a:gd name="connsiteX3" fmla="*/ 1445846 w 1445846"/>
              <a:gd name="connsiteY3" fmla="*/ 2383693 h 2414954"/>
              <a:gd name="connsiteX0" fmla="*/ 1375507 w 1445846"/>
              <a:gd name="connsiteY0" fmla="*/ 2220838 h 2220838"/>
              <a:gd name="connsiteX1" fmla="*/ 0 w 1445846"/>
              <a:gd name="connsiteY1" fmla="*/ 118500 h 2220838"/>
              <a:gd name="connsiteX2" fmla="*/ 454553 w 1445846"/>
              <a:gd name="connsiteY2" fmla="*/ 0 h 2220838"/>
              <a:gd name="connsiteX3" fmla="*/ 1445846 w 1445846"/>
              <a:gd name="connsiteY3" fmla="*/ 2189577 h 2220838"/>
              <a:gd name="connsiteX0" fmla="*/ 1375507 w 1446873"/>
              <a:gd name="connsiteY0" fmla="*/ 2220838 h 2231445"/>
              <a:gd name="connsiteX1" fmla="*/ 0 w 1446873"/>
              <a:gd name="connsiteY1" fmla="*/ 118500 h 2231445"/>
              <a:gd name="connsiteX2" fmla="*/ 454553 w 1446873"/>
              <a:gd name="connsiteY2" fmla="*/ 0 h 2231445"/>
              <a:gd name="connsiteX3" fmla="*/ 1446873 w 1446873"/>
              <a:gd name="connsiteY3" fmla="*/ 2231445 h 223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6873" h="2231445">
                <a:moveTo>
                  <a:pt x="1375507" y="2220838"/>
                </a:moveTo>
                <a:lnTo>
                  <a:pt x="0" y="118500"/>
                </a:lnTo>
                <a:lnTo>
                  <a:pt x="454553" y="0"/>
                </a:lnTo>
                <a:lnTo>
                  <a:pt x="1446873" y="2231445"/>
                </a:lnTo>
              </a:path>
            </a:pathLst>
          </a:custGeom>
          <a:solidFill>
            <a:srgbClr val="FFFE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9" name="Freihandform 38"/>
          <p:cNvSpPr/>
          <p:nvPr/>
        </p:nvSpPr>
        <p:spPr>
          <a:xfrm rot="2867439">
            <a:off x="4627161" y="3238040"/>
            <a:ext cx="392991" cy="913659"/>
          </a:xfrm>
          <a:custGeom>
            <a:avLst/>
            <a:gdLst>
              <a:gd name="connsiteX0" fmla="*/ 1375507 w 1445846"/>
              <a:gd name="connsiteY0" fmla="*/ 2414954 h 2414954"/>
              <a:gd name="connsiteX1" fmla="*/ 0 w 1445846"/>
              <a:gd name="connsiteY1" fmla="*/ 312616 h 2414954"/>
              <a:gd name="connsiteX2" fmla="*/ 484554 w 1445846"/>
              <a:gd name="connsiteY2" fmla="*/ 0 h 2414954"/>
              <a:gd name="connsiteX3" fmla="*/ 1445846 w 1445846"/>
              <a:gd name="connsiteY3" fmla="*/ 2383693 h 2414954"/>
              <a:gd name="connsiteX0" fmla="*/ 1375507 w 1445846"/>
              <a:gd name="connsiteY0" fmla="*/ 2220838 h 2220838"/>
              <a:gd name="connsiteX1" fmla="*/ 0 w 1445846"/>
              <a:gd name="connsiteY1" fmla="*/ 118500 h 2220838"/>
              <a:gd name="connsiteX2" fmla="*/ 454553 w 1445846"/>
              <a:gd name="connsiteY2" fmla="*/ 0 h 2220838"/>
              <a:gd name="connsiteX3" fmla="*/ 1445846 w 1445846"/>
              <a:gd name="connsiteY3" fmla="*/ 2189577 h 2220838"/>
              <a:gd name="connsiteX0" fmla="*/ 1375507 w 1446873"/>
              <a:gd name="connsiteY0" fmla="*/ 2220838 h 2231445"/>
              <a:gd name="connsiteX1" fmla="*/ 0 w 1446873"/>
              <a:gd name="connsiteY1" fmla="*/ 118500 h 2231445"/>
              <a:gd name="connsiteX2" fmla="*/ 454553 w 1446873"/>
              <a:gd name="connsiteY2" fmla="*/ 0 h 2231445"/>
              <a:gd name="connsiteX3" fmla="*/ 1446873 w 1446873"/>
              <a:gd name="connsiteY3" fmla="*/ 2231445 h 223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6873" h="2231445">
                <a:moveTo>
                  <a:pt x="1375507" y="2220838"/>
                </a:moveTo>
                <a:lnTo>
                  <a:pt x="0" y="118500"/>
                </a:lnTo>
                <a:lnTo>
                  <a:pt x="454553" y="0"/>
                </a:lnTo>
                <a:lnTo>
                  <a:pt x="1446873" y="2231445"/>
                </a:lnTo>
              </a:path>
            </a:pathLst>
          </a:custGeom>
          <a:solidFill>
            <a:srgbClr val="FFFE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0" name="Freihandform 39"/>
          <p:cNvSpPr/>
          <p:nvPr/>
        </p:nvSpPr>
        <p:spPr>
          <a:xfrm rot="18732561" flipH="1">
            <a:off x="4193901" y="3255577"/>
            <a:ext cx="392991" cy="913659"/>
          </a:xfrm>
          <a:custGeom>
            <a:avLst/>
            <a:gdLst>
              <a:gd name="connsiteX0" fmla="*/ 1375507 w 1445846"/>
              <a:gd name="connsiteY0" fmla="*/ 2414954 h 2414954"/>
              <a:gd name="connsiteX1" fmla="*/ 0 w 1445846"/>
              <a:gd name="connsiteY1" fmla="*/ 312616 h 2414954"/>
              <a:gd name="connsiteX2" fmla="*/ 484554 w 1445846"/>
              <a:gd name="connsiteY2" fmla="*/ 0 h 2414954"/>
              <a:gd name="connsiteX3" fmla="*/ 1445846 w 1445846"/>
              <a:gd name="connsiteY3" fmla="*/ 2383693 h 2414954"/>
              <a:gd name="connsiteX0" fmla="*/ 1375507 w 1445846"/>
              <a:gd name="connsiteY0" fmla="*/ 2220838 h 2220838"/>
              <a:gd name="connsiteX1" fmla="*/ 0 w 1445846"/>
              <a:gd name="connsiteY1" fmla="*/ 118500 h 2220838"/>
              <a:gd name="connsiteX2" fmla="*/ 454553 w 1445846"/>
              <a:gd name="connsiteY2" fmla="*/ 0 h 2220838"/>
              <a:gd name="connsiteX3" fmla="*/ 1445846 w 1445846"/>
              <a:gd name="connsiteY3" fmla="*/ 2189577 h 2220838"/>
              <a:gd name="connsiteX0" fmla="*/ 1375507 w 1446873"/>
              <a:gd name="connsiteY0" fmla="*/ 2220838 h 2231445"/>
              <a:gd name="connsiteX1" fmla="*/ 0 w 1446873"/>
              <a:gd name="connsiteY1" fmla="*/ 118500 h 2231445"/>
              <a:gd name="connsiteX2" fmla="*/ 454553 w 1446873"/>
              <a:gd name="connsiteY2" fmla="*/ 0 h 2231445"/>
              <a:gd name="connsiteX3" fmla="*/ 1446873 w 1446873"/>
              <a:gd name="connsiteY3" fmla="*/ 2231445 h 223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6873" h="2231445">
                <a:moveTo>
                  <a:pt x="1375507" y="2220838"/>
                </a:moveTo>
                <a:lnTo>
                  <a:pt x="0" y="118500"/>
                </a:lnTo>
                <a:lnTo>
                  <a:pt x="454553" y="0"/>
                </a:lnTo>
                <a:lnTo>
                  <a:pt x="1446873" y="2231445"/>
                </a:lnTo>
              </a:path>
            </a:pathLst>
          </a:custGeom>
          <a:solidFill>
            <a:srgbClr val="FFFE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1" name="Textfeld 40">
            <a:hlinkClick r:id="rId3" action="ppaction://hlinksldjump"/>
          </p:cNvPr>
          <p:cNvSpPr txBox="1"/>
          <p:nvPr/>
        </p:nvSpPr>
        <p:spPr>
          <a:xfrm>
            <a:off x="3115858" y="1303888"/>
            <a:ext cx="211506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cs typeface="Arial" pitchFamily="34" charset="0"/>
              </a:rPr>
              <a:t>MaxDOAS</a:t>
            </a:r>
            <a:r>
              <a:rPr lang="de-DE" sz="2400" b="1" dirty="0">
                <a:cs typeface="Arial" pitchFamily="34" charset="0"/>
              </a:rPr>
              <a:t>:</a:t>
            </a:r>
          </a:p>
          <a:p>
            <a:r>
              <a:rPr lang="en-US" sz="2000" dirty="0">
                <a:cs typeface="Arial" pitchFamily="34" charset="0"/>
              </a:rPr>
              <a:t>Pandora2S –</a:t>
            </a:r>
            <a:br>
              <a:rPr lang="en-US" sz="2000" dirty="0">
                <a:cs typeface="Arial" pitchFamily="34" charset="0"/>
              </a:rPr>
            </a:br>
            <a:r>
              <a:rPr lang="en-US" sz="2000" dirty="0" err="1">
                <a:cs typeface="Arial" pitchFamily="34" charset="0"/>
              </a:rPr>
              <a:t>Pandonia</a:t>
            </a:r>
            <a:r>
              <a:rPr lang="en-US" sz="2000" dirty="0">
                <a:cs typeface="Arial" pitchFamily="34" charset="0"/>
              </a:rPr>
              <a:t> Network</a:t>
            </a:r>
            <a:br>
              <a:rPr lang="en-US" sz="2000" dirty="0">
                <a:cs typeface="Arial" pitchFamily="34" charset="0"/>
              </a:rPr>
            </a:br>
            <a:r>
              <a:rPr lang="en-US" sz="2000" u="sng" dirty="0">
                <a:cs typeface="Arial" pitchFamily="34" charset="0"/>
              </a:rPr>
              <a:t>O</a:t>
            </a:r>
            <a:r>
              <a:rPr lang="en-US" sz="2000" u="sng" baseline="-25000" dirty="0">
                <a:cs typeface="Arial" pitchFamily="34" charset="0"/>
              </a:rPr>
              <a:t>3</a:t>
            </a:r>
            <a:r>
              <a:rPr lang="en-US" sz="2000" u="sng" dirty="0">
                <a:cs typeface="Arial" pitchFamily="34" charset="0"/>
              </a:rPr>
              <a:t>, NO</a:t>
            </a:r>
            <a:r>
              <a:rPr lang="en-US" sz="2000" u="sng" baseline="-25000" dirty="0">
                <a:cs typeface="Arial" pitchFamily="34" charset="0"/>
              </a:rPr>
              <a:t>2</a:t>
            </a:r>
            <a:r>
              <a:rPr lang="en-US" sz="2000" u="sng" dirty="0">
                <a:cs typeface="Arial" pitchFamily="34" charset="0"/>
              </a:rPr>
              <a:t>, AOD</a:t>
            </a:r>
            <a:br>
              <a:rPr lang="en-US" sz="2000" u="sng" dirty="0">
                <a:cs typeface="Arial" pitchFamily="34" charset="0"/>
              </a:rPr>
            </a:br>
            <a:r>
              <a:rPr lang="en-US" sz="2000" u="sng" dirty="0">
                <a:cs typeface="Arial" pitchFamily="34" charset="0"/>
              </a:rPr>
              <a:t>(, H</a:t>
            </a:r>
            <a:r>
              <a:rPr lang="en-US" sz="2000" u="sng" baseline="-25000" dirty="0">
                <a:cs typeface="Arial" pitchFamily="34" charset="0"/>
              </a:rPr>
              <a:t>2</a:t>
            </a:r>
            <a:r>
              <a:rPr lang="en-US" sz="2000" u="sng" dirty="0">
                <a:cs typeface="Arial" pitchFamily="34" charset="0"/>
              </a:rPr>
              <a:t>O, SO</a:t>
            </a:r>
            <a:r>
              <a:rPr lang="en-US" sz="2000" u="sng" baseline="-25000" dirty="0">
                <a:cs typeface="Arial" pitchFamily="34" charset="0"/>
              </a:rPr>
              <a:t>2</a:t>
            </a:r>
            <a:r>
              <a:rPr lang="en-US" sz="2000" u="sng" dirty="0">
                <a:cs typeface="Arial" pitchFamily="34" charset="0"/>
              </a:rPr>
              <a:t>, …)</a:t>
            </a:r>
          </a:p>
        </p:txBody>
      </p:sp>
      <p:sp>
        <p:nvSpPr>
          <p:cNvPr id="43" name="Titel 1"/>
          <p:cNvSpPr txBox="1">
            <a:spLocks/>
          </p:cNvSpPr>
          <p:nvPr/>
        </p:nvSpPr>
        <p:spPr>
          <a:xfrm>
            <a:off x="-1049240" y="296869"/>
            <a:ext cx="8330195" cy="6048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ACE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4378"/>
                </a:solidFill>
              </a:rPr>
              <a:t>Instrumentation</a:t>
            </a:r>
          </a:p>
        </p:txBody>
      </p:sp>
      <p:grpSp>
        <p:nvGrpSpPr>
          <p:cNvPr id="44" name="Group 52"/>
          <p:cNvGrpSpPr/>
          <p:nvPr/>
        </p:nvGrpSpPr>
        <p:grpSpPr>
          <a:xfrm>
            <a:off x="5114639" y="4076600"/>
            <a:ext cx="792088" cy="417294"/>
            <a:chOff x="3939193" y="4076601"/>
            <a:chExt cx="792088" cy="417294"/>
          </a:xfrm>
        </p:grpSpPr>
        <p:sp>
          <p:nvSpPr>
            <p:cNvPr id="45" name="Rechteck 19"/>
            <p:cNvSpPr/>
            <p:nvPr/>
          </p:nvSpPr>
          <p:spPr>
            <a:xfrm>
              <a:off x="3939380" y="4145300"/>
              <a:ext cx="724778" cy="348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ihandform 20"/>
            <p:cNvSpPr/>
            <p:nvPr/>
          </p:nvSpPr>
          <p:spPr>
            <a:xfrm>
              <a:off x="3939193" y="4076601"/>
              <a:ext cx="791069" cy="68850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ihandform 21"/>
            <p:cNvSpPr/>
            <p:nvPr/>
          </p:nvSpPr>
          <p:spPr>
            <a:xfrm>
              <a:off x="4663947" y="4078000"/>
              <a:ext cx="67334" cy="415714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8" name="Gerader Verbinder 53"/>
          <p:cNvCxnSpPr/>
          <p:nvPr/>
        </p:nvCxnSpPr>
        <p:spPr bwMode="auto">
          <a:xfrm flipV="1">
            <a:off x="5274144" y="-24061"/>
            <a:ext cx="0" cy="41304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9" name="Group 52"/>
          <p:cNvGrpSpPr/>
          <p:nvPr/>
        </p:nvGrpSpPr>
        <p:grpSpPr>
          <a:xfrm>
            <a:off x="9901110" y="5781143"/>
            <a:ext cx="1344934" cy="720080"/>
            <a:chOff x="3939193" y="4076601"/>
            <a:chExt cx="792088" cy="417294"/>
          </a:xfrm>
        </p:grpSpPr>
        <p:sp>
          <p:nvSpPr>
            <p:cNvPr id="50" name="Rechteck 19"/>
            <p:cNvSpPr/>
            <p:nvPr/>
          </p:nvSpPr>
          <p:spPr>
            <a:xfrm>
              <a:off x="3939380" y="4145300"/>
              <a:ext cx="724778" cy="348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ihandform 20"/>
            <p:cNvSpPr/>
            <p:nvPr/>
          </p:nvSpPr>
          <p:spPr>
            <a:xfrm>
              <a:off x="3939193" y="4076601"/>
              <a:ext cx="791069" cy="68850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reihandform 21"/>
            <p:cNvSpPr/>
            <p:nvPr/>
          </p:nvSpPr>
          <p:spPr>
            <a:xfrm>
              <a:off x="4663947" y="4078000"/>
              <a:ext cx="67334" cy="415714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feld 52"/>
          <p:cNvSpPr txBox="1"/>
          <p:nvPr/>
        </p:nvSpPr>
        <p:spPr>
          <a:xfrm>
            <a:off x="9584892" y="4412991"/>
            <a:ext cx="223721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cs typeface="Arial" pitchFamily="34" charset="0"/>
              </a:rPr>
              <a:t>MICA:</a:t>
            </a:r>
          </a:p>
          <a:p>
            <a:r>
              <a:rPr lang="en-US" sz="2000" dirty="0">
                <a:cs typeface="Arial" pitchFamily="34" charset="0"/>
              </a:rPr>
              <a:t>Ground sampling of</a:t>
            </a:r>
          </a:p>
          <a:p>
            <a:r>
              <a:rPr lang="en-US" sz="2000" u="sng" dirty="0">
                <a:cs typeface="Arial" pitchFamily="34" charset="0"/>
              </a:rPr>
              <a:t>OCS, CO, CO2, H2O</a:t>
            </a:r>
          </a:p>
          <a:p>
            <a:r>
              <a:rPr lang="en-US" sz="2000" dirty="0">
                <a:cs typeface="Arial" pitchFamily="34" charset="0"/>
              </a:rPr>
              <a:t>Temp. @ CRRF site</a:t>
            </a:r>
          </a:p>
          <a:p>
            <a:endParaRPr lang="en-US" sz="2000" dirty="0">
              <a:cs typeface="Arial" pitchFamily="34" charset="0"/>
            </a:endParaRPr>
          </a:p>
        </p:txBody>
      </p:sp>
      <p:pic>
        <p:nvPicPr>
          <p:cNvPr id="54" name="Picture 2" descr="C:\Users\kmueller\Desktop\presentation201610_pics\CRRF Logo H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632" y="5941543"/>
            <a:ext cx="421929" cy="48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ylinder 2"/>
          <p:cNvSpPr/>
          <p:nvPr/>
        </p:nvSpPr>
        <p:spPr>
          <a:xfrm>
            <a:off x="5359610" y="3316907"/>
            <a:ext cx="544045" cy="710662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3" name="Gerader Verbinder 53"/>
          <p:cNvCxnSpPr/>
          <p:nvPr/>
        </p:nvCxnSpPr>
        <p:spPr bwMode="auto">
          <a:xfrm flipH="1" flipV="1">
            <a:off x="5631632" y="-24061"/>
            <a:ext cx="1" cy="340628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Textfeld 64">
            <a:hlinkClick r:id="rId5" action="ppaction://hlinksldjump"/>
          </p:cNvPr>
          <p:cNvSpPr txBox="1"/>
          <p:nvPr/>
        </p:nvSpPr>
        <p:spPr>
          <a:xfrm>
            <a:off x="9979041" y="2571944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55" name="Foliennummernplatzhalter 5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71" name="Textfeld 70">
            <a:hlinkClick r:id="rId3" action="ppaction://hlinksldjump"/>
          </p:cNvPr>
          <p:cNvSpPr txBox="1"/>
          <p:nvPr/>
        </p:nvSpPr>
        <p:spPr>
          <a:xfrm>
            <a:off x="4420827" y="958235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72" name="Rechteck 71"/>
          <p:cNvSpPr/>
          <p:nvPr/>
        </p:nvSpPr>
        <p:spPr>
          <a:xfrm>
            <a:off x="-1648" y="-24061"/>
            <a:ext cx="12192000" cy="691799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8944833" y="365225"/>
            <a:ext cx="1233089" cy="2218165"/>
            <a:chOff x="401672" y="4136425"/>
            <a:chExt cx="630621" cy="1117022"/>
          </a:xfrm>
        </p:grpSpPr>
        <p:cxnSp>
          <p:nvCxnSpPr>
            <p:cNvPr id="7" name="Gerade Verbindung 151"/>
            <p:cNvCxnSpPr/>
            <p:nvPr/>
          </p:nvCxnSpPr>
          <p:spPr>
            <a:xfrm flipH="1">
              <a:off x="715611" y="4767047"/>
              <a:ext cx="2742" cy="32737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lipse 7"/>
            <p:cNvSpPr/>
            <p:nvPr/>
          </p:nvSpPr>
          <p:spPr>
            <a:xfrm>
              <a:off x="401672" y="4136425"/>
              <a:ext cx="630621" cy="630621"/>
            </a:xfrm>
            <a:prstGeom prst="ellipse">
              <a:avLst/>
            </a:prstGeom>
            <a:solidFill>
              <a:srgbClr val="FFFECE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625542" y="5070567"/>
              <a:ext cx="182880" cy="18288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3" name="Textfeld 32"/>
          <p:cNvSpPr txBox="1"/>
          <p:nvPr/>
        </p:nvSpPr>
        <p:spPr>
          <a:xfrm>
            <a:off x="7633470" y="2885234"/>
            <a:ext cx="257871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cs typeface="Arial" pitchFamily="34" charset="0"/>
              </a:rPr>
              <a:t>Research </a:t>
            </a:r>
            <a:r>
              <a:rPr lang="de-DE" sz="2400" b="1" dirty="0" err="1">
                <a:cs typeface="Arial" pitchFamily="34" charset="0"/>
              </a:rPr>
              <a:t>balloons</a:t>
            </a:r>
            <a:r>
              <a:rPr lang="de-DE" sz="2400" b="1" dirty="0">
                <a:cs typeface="Arial" pitchFamily="34" charset="0"/>
              </a:rPr>
              <a:t>:</a:t>
            </a:r>
          </a:p>
          <a:p>
            <a:r>
              <a:rPr lang="de-DE" sz="2000" dirty="0" err="1">
                <a:cs typeface="Arial" pitchFamily="34" charset="0"/>
              </a:rPr>
              <a:t>Vertical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profiles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of</a:t>
            </a:r>
            <a:endParaRPr lang="de-DE" sz="2000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u="sng" dirty="0" err="1">
                <a:cs typeface="Arial" pitchFamily="34" charset="0"/>
              </a:rPr>
              <a:t>Ozone</a:t>
            </a:r>
            <a:endParaRPr lang="de-DE" sz="2000" u="sng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u="sng" dirty="0">
                <a:cs typeface="Arial" pitchFamily="34" charset="0"/>
              </a:rPr>
              <a:t>Aerosol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u="sng" dirty="0" err="1">
                <a:cs typeface="Arial" pitchFamily="34" charset="0"/>
              </a:rPr>
              <a:t>Water</a:t>
            </a:r>
            <a:r>
              <a:rPr lang="de-DE" sz="2000" u="sng" dirty="0">
                <a:cs typeface="Arial" pitchFamily="34" charset="0"/>
              </a:rPr>
              <a:t> </a:t>
            </a:r>
            <a:r>
              <a:rPr lang="de-DE" sz="2000" u="sng" dirty="0" err="1">
                <a:cs typeface="Arial" pitchFamily="34" charset="0"/>
              </a:rPr>
              <a:t>vapour</a:t>
            </a:r>
            <a:endParaRPr lang="en-GB" sz="2000" u="sng" dirty="0">
              <a:cs typeface="Arial" pitchFamily="34" charset="0"/>
            </a:endParaRPr>
          </a:p>
        </p:txBody>
      </p:sp>
      <p:pic>
        <p:nvPicPr>
          <p:cNvPr id="42" name="Grafik 1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29" y="2798008"/>
            <a:ext cx="2436335" cy="3991038"/>
          </a:xfrm>
          <a:prstGeom prst="rect">
            <a:avLst/>
          </a:prstGeom>
        </p:spPr>
      </p:pic>
      <p:grpSp>
        <p:nvGrpSpPr>
          <p:cNvPr id="66" name="Gruppieren 65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67" name="Ellipse 66">
              <a:hlinkClick r:id="rId7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Gebogener Pfeil 67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69" name="Interaktive Schaltfläche: Nächste(r) oder Weiter 68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Interaktive Schaltfläche: Zurück oder Vorherige(r) 69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812A7BF8-CE55-4039-8452-616D87703C59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Textfeld 76">
            <a:extLst>
              <a:ext uri="{FF2B5EF4-FFF2-40B4-BE49-F238E27FC236}">
                <a16:creationId xmlns:a16="http://schemas.microsoft.com/office/drawing/2014/main" xmlns="" id="{2AA46037-5EE6-466A-BD7A-EB76B4A9F000}"/>
              </a:ext>
            </a:extLst>
          </p:cNvPr>
          <p:cNvSpPr txBox="1"/>
          <p:nvPr/>
        </p:nvSpPr>
        <p:spPr>
          <a:xfrm>
            <a:off x="5839393" y="1303888"/>
            <a:ext cx="2663773" cy="1200329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rgbClr val="003E6E"/>
                </a:solidFill>
              </a:rPr>
              <a:t>Continuous</a:t>
            </a:r>
            <a:r>
              <a:rPr lang="de-DE" sz="2400" dirty="0">
                <a:solidFill>
                  <a:srgbClr val="003E6E"/>
                </a:solidFill>
              </a:rPr>
              <a:t> and intensive </a:t>
            </a:r>
            <a:r>
              <a:rPr lang="de-DE" sz="2400" dirty="0" err="1">
                <a:solidFill>
                  <a:srgbClr val="003E6E"/>
                </a:solidFill>
              </a:rPr>
              <a:t>soundings</a:t>
            </a:r>
            <a:endParaRPr lang="de-DE" sz="2400" dirty="0">
              <a:solidFill>
                <a:srgbClr val="003E6E"/>
              </a:solidFill>
            </a:endParaRPr>
          </a:p>
          <a:p>
            <a:r>
              <a:rPr lang="de-DE" sz="2400" dirty="0" err="1">
                <a:solidFill>
                  <a:srgbClr val="003E6E"/>
                </a:solidFill>
              </a:rPr>
              <a:t>Since</a:t>
            </a:r>
            <a:r>
              <a:rPr lang="de-DE" sz="2400" dirty="0">
                <a:solidFill>
                  <a:srgbClr val="003E6E"/>
                </a:solidFill>
              </a:rPr>
              <a:t> 01/2016</a:t>
            </a:r>
          </a:p>
        </p:txBody>
      </p:sp>
    </p:spTree>
    <p:extLst>
      <p:ext uri="{BB962C8B-B14F-4D97-AF65-F5344CB8AC3E}">
        <p14:creationId xmlns:p14="http://schemas.microsoft.com/office/powerpoint/2010/main" val="14078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6486245" y="804279"/>
            <a:ext cx="5704240" cy="60650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>
                <a:solidFill>
                  <a:srgbClr val="5A528E"/>
                </a:solidFill>
              </a:rPr>
              <a:t>II</a:t>
            </a:r>
            <a:r>
              <a:rPr lang="en-US" noProof="0" dirty="0" smtClean="0"/>
              <a:t> ECC </a:t>
            </a:r>
            <a:r>
              <a:rPr lang="en-US" noProof="0" dirty="0" err="1" smtClean="0"/>
              <a:t>Sonde</a:t>
            </a:r>
            <a:r>
              <a:rPr lang="en-US" noProof="0" dirty="0" smtClean="0"/>
              <a:t> Measurement Principle</a:t>
            </a:r>
            <a:endParaRPr lang="en-US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7" t="-2295" r="1717" b="2295"/>
          <a:stretch/>
        </p:blipFill>
        <p:spPr bwMode="auto">
          <a:xfrm>
            <a:off x="2226151" y="1012459"/>
            <a:ext cx="4266699" cy="313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458514" y="4981136"/>
                <a:ext cx="2239453" cy="1174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  <a:cs typeface="Arial" panose="020B0604020202020204" pitchFamily="34" charset="0"/>
                  </a:rPr>
                  <a:t>Anode</a:t>
                </a:r>
                <a:r>
                  <a:rPr lang="en-US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  <a:cs typeface="Arial" panose="020B0604020202020204" pitchFamily="34" charset="0"/>
                  </a:rPr>
                  <a:t> reaction:</a:t>
                </a:r>
                <a:br>
                  <a:rPr lang="en-US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  <a:cs typeface="Arial" panose="020B0604020202020204" pitchFamily="34" charset="0"/>
                  </a:rPr>
                </a:br>
                <a:r>
                  <a:rPr lang="en-US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  <a:cs typeface="Arial" panose="020B0604020202020204" pitchFamily="34" charset="0"/>
                  </a:rPr>
                  <a:t>oxidation of iodide</a:t>
                </a:r>
              </a:p>
              <a:p>
                <a:endParaRPr lang="en-US" sz="8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 Math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3</m:t>
                      </m:r>
                      <m:sSup>
                        <m:sSupPr>
                          <m:ctrlPr>
                            <a:rPr lang="en-US" sz="2000" i="1" dirty="0" smtClean="0">
                              <a:solidFill>
                                <a:srgbClr val="00437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𝐼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sPre>
                        <m:sPrePr>
                          <m:ctrlPr>
                            <a:rPr lang="en-US" sz="2000" i="1" smtClean="0">
                              <a:solidFill>
                                <a:srgbClr val="00437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n-US" sz="20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rgbClr val="004378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rgbClr val="00437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rgbClr val="004378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4378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b>
                                <m:sup/>
                              </m:sSubSup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514" y="4981136"/>
                <a:ext cx="2239453" cy="1174681"/>
              </a:xfrm>
              <a:prstGeom prst="rect">
                <a:avLst/>
              </a:prstGeom>
              <a:blipFill rotWithShape="0">
                <a:blip r:embed="rId16"/>
                <a:stretch>
                  <a:fillRect l="-2717" t="-25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438682" y="4966262"/>
                <a:ext cx="2363643" cy="116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  <a:cs typeface="Arial" panose="020B0604020202020204" pitchFamily="34" charset="0"/>
                  </a:rPr>
                  <a:t>Cathode</a:t>
                </a:r>
                <a:r>
                  <a:rPr lang="en-US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  <a:cs typeface="Arial" panose="020B0604020202020204" pitchFamily="34" charset="0"/>
                  </a:rPr>
                  <a:t> reaction: </a:t>
                </a:r>
                <a:br>
                  <a:rPr lang="en-US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  <a:cs typeface="Arial" panose="020B0604020202020204" pitchFamily="34" charset="0"/>
                  </a:rPr>
                </a:b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  <a:cs typeface="Arial" panose="020B0604020202020204" pitchFamily="34" charset="0"/>
                  </a:rPr>
                  <a:t>r</a:t>
                </a:r>
                <a:r>
                  <a:rPr lang="en-US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  <a:cs typeface="Arial" panose="020B0604020202020204" pitchFamily="34" charset="0"/>
                  </a:rPr>
                  <a:t>eduction of iodine </a:t>
                </a:r>
              </a:p>
              <a:p>
                <a:endParaRPr lang="en-US" sz="800" i="1" dirty="0">
                  <a:solidFill>
                    <a:srgbClr val="004378"/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rgbClr val="00437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n-US" sz="20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00437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4378"/>
                              </a:solidFill>
                              <a:latin typeface="Cambria Math"/>
                            </a:rPr>
                            <m:t>+2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004378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4378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82" y="4966262"/>
                <a:ext cx="2363643" cy="1165127"/>
              </a:xfrm>
              <a:prstGeom prst="rect">
                <a:avLst/>
              </a:prstGeom>
              <a:blipFill rotWithShape="0">
                <a:blip r:embed="rId17"/>
                <a:stretch>
                  <a:fillRect l="-2835" t="-31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4274667" y="971888"/>
            <a:ext cx="13840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Image: </a:t>
            </a:r>
            <a:r>
              <a:rPr lang="en-US" sz="1000" dirty="0" err="1"/>
              <a:t>Vaisala</a:t>
            </a:r>
            <a:r>
              <a:rPr lang="en-US" sz="1000" dirty="0"/>
              <a:t> Manual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39461" y="6327060"/>
            <a:ext cx="6770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A12CE"/>
                </a:solidFill>
              </a:rPr>
              <a:t>flow of electrons is directly proportional to O</a:t>
            </a:r>
            <a:r>
              <a:rPr lang="en-US" sz="2000" baseline="-25000" dirty="0">
                <a:solidFill>
                  <a:srgbClr val="FA12CE"/>
                </a:solidFill>
              </a:rPr>
              <a:t>3</a:t>
            </a:r>
            <a:endParaRPr lang="en-US" sz="2000" dirty="0">
              <a:solidFill>
                <a:srgbClr val="FA12CE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2131454" y="1390918"/>
            <a:ext cx="578115" cy="488"/>
          </a:xfrm>
          <a:prstGeom prst="straightConnector1">
            <a:avLst/>
          </a:prstGeom>
          <a:ln w="31750">
            <a:solidFill>
              <a:srgbClr val="FA12C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3234263" y="3324824"/>
            <a:ext cx="0" cy="320200"/>
          </a:xfrm>
          <a:prstGeom prst="straightConnector1">
            <a:avLst/>
          </a:prstGeom>
          <a:ln w="31750">
            <a:solidFill>
              <a:srgbClr val="FA12C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5505727" y="3302869"/>
            <a:ext cx="0" cy="390368"/>
          </a:xfrm>
          <a:prstGeom prst="straightConnector1">
            <a:avLst/>
          </a:prstGeom>
          <a:ln w="31750">
            <a:solidFill>
              <a:srgbClr val="FA12C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5505727" y="3297998"/>
                <a:ext cx="4320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FA12C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FA12CE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FA12CE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FA12CE"/>
                  </a:solidFill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727" y="3297998"/>
                <a:ext cx="432048" cy="4001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Grafik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57" y="2367596"/>
            <a:ext cx="488696" cy="93040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09" y="2326010"/>
            <a:ext cx="1636963" cy="1174998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42499" y="4253026"/>
            <a:ext cx="8738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Sensing Solution</a:t>
            </a:r>
            <a:r>
              <a:rPr lang="en-US" sz="2000" dirty="0"/>
              <a:t>:            unsaturated   |  saturated     </a:t>
            </a:r>
          </a:p>
          <a:p>
            <a:r>
              <a:rPr lang="en-US" sz="2000" dirty="0">
                <a:solidFill>
                  <a:srgbClr val="884F2C"/>
                </a:solidFill>
              </a:rPr>
              <a:t>KI </a:t>
            </a:r>
            <a:r>
              <a:rPr lang="en-US" sz="2000" dirty="0"/>
              <a:t>(+</a:t>
            </a:r>
            <a:r>
              <a:rPr lang="en-US" sz="2000" dirty="0" err="1"/>
              <a:t>KBr</a:t>
            </a:r>
            <a:r>
              <a:rPr lang="en-US" sz="2000" dirty="0"/>
              <a:t> and buffers)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476676" y="2581708"/>
                <a:ext cx="4325781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  <a:cs typeface="Arial" panose="020B0604020202020204" pitchFamily="34" charset="0"/>
                  </a:rPr>
                  <a:t>Chemical reaction</a:t>
                </a:r>
                <a:r>
                  <a:rPr lang="en-US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  <a:cs typeface="Arial" panose="020B0604020202020204" pitchFamily="34" charset="0"/>
                  </a:rPr>
                  <a:t/>
                </a:r>
                <a:br>
                  <a:rPr lang="en-US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  <a:cs typeface="Arial" panose="020B0604020202020204" pitchFamily="34" charset="0"/>
                  </a:rPr>
                </a:br>
                <a:r>
                  <a:rPr lang="en-US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  <a:cs typeface="Arial" panose="020B0604020202020204" pitchFamily="34" charset="0"/>
                  </a:rPr>
                  <a:t>between</a:t>
                </a:r>
                <a:r>
                  <a:rPr lang="en-US" sz="2000" dirty="0">
                    <a:solidFill>
                      <a:srgbClr val="004378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A12CE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𝑶</m:t>
                        </m:r>
                      </m:e>
                      <m:sub>
                        <m:r>
                          <a:rPr lang="en-US" b="1" i="1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 </a:t>
                </a:r>
                <a:r>
                  <a:rPr lang="en-US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  <a:cs typeface="Arial" panose="020B0604020202020204" pitchFamily="34" charset="0"/>
                  </a:rPr>
                  <a:t>and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4378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000" b="1" i="1" smtClean="0">
                        <a:solidFill>
                          <a:srgbClr val="884F2C"/>
                        </a:solidFill>
                        <a:latin typeface="Cambria Math"/>
                        <a:ea typeface="Cambria Math"/>
                      </a:rPr>
                      <m:t>𝑲𝑰</m:t>
                    </m:r>
                    <m:r>
                      <a:rPr lang="en-US" sz="2000" i="1">
                        <a:solidFill>
                          <a:srgbClr val="004378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:</a:t>
                </a:r>
              </a:p>
              <a:p>
                <a:endParaRPr lang="en-US" sz="8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 Math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sz="2000" b="0" i="1" smtClean="0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𝐾𝐼</m:t>
                      </m:r>
                      <m:r>
                        <a:rPr lang="en-US" sz="2000" i="1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437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𝑂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rgbClr val="00437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4378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437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4378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4378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4378"/>
                          </a:solidFill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lang="de-DE" sz="2000" i="1" dirty="0">
                  <a:solidFill>
                    <a:srgbClr val="004378"/>
                  </a:solidFill>
                  <a:latin typeface="Cambria Math"/>
                </a:endParaRPr>
              </a:p>
              <a:p>
                <a:endParaRPr lang="en-US" sz="1000" dirty="0">
                  <a:solidFill>
                    <a:srgbClr val="004378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→2</m:t>
                      </m:r>
                      <m:r>
                        <a:rPr lang="en-US" sz="2000" i="1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𝐾𝑂𝐻</m:t>
                      </m:r>
                      <m:r>
                        <a:rPr lang="en-US" sz="2000" i="1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437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437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𝑂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4378"/>
                  </a:solidFill>
                </a:endParaRPr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76" y="2581708"/>
                <a:ext cx="4325781" cy="1600438"/>
              </a:xfrm>
              <a:prstGeom prst="rect">
                <a:avLst/>
              </a:prstGeom>
              <a:blipFill rotWithShape="0">
                <a:blip r:embed="rId20"/>
                <a:stretch>
                  <a:fillRect l="-1408" t="-22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6370064" y="1506387"/>
                <a:ext cx="5820421" cy="95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        Calculation of </a:t>
                </a: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Ozone Partial Pressure</a:t>
                </a:r>
                <a:b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endPara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437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𝑂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  <m:r>
                            <a:rPr lang="en-US" sz="24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𝑝𝑝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sz="2400" b="0" i="1" smtClean="0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∙(</m:t>
                      </m:r>
                      <m:r>
                        <a:rPr lang="en-US" sz="2400" i="1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𝐼</m:t>
                      </m:r>
                      <m:r>
                        <a:rPr lang="en-US" sz="2400" b="0" i="1" smtClean="0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437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en-US" sz="2400" i="1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437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𝑏𝑜𝑥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437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𝑝𝑢𝑚𝑝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4378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437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4378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rgbClr val="00437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𝑝𝑢𝑚𝑝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064" y="1506387"/>
                <a:ext cx="5820421" cy="951864"/>
              </a:xfrm>
              <a:prstGeom prst="rect">
                <a:avLst/>
              </a:prstGeom>
              <a:blipFill rotWithShape="0">
                <a:blip r:embed="rId9"/>
                <a:stretch>
                  <a:fillRect t="-3205" b="-57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6486044" y="3663525"/>
                <a:ext cx="860941" cy="658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4378"/>
                        </a:solidFill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r>
                  <a:rPr lang="en-US" sz="2400" b="0" dirty="0">
                    <a:solidFill>
                      <a:srgbClr val="004378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437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4378"/>
                            </a:solidFill>
                            <a:latin typeface="Cambria Math"/>
                          </a:rPr>
                          <m:t>𝑅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𝝌</m:t>
                        </m:r>
                        <m:r>
                          <a:rPr lang="en-US" sz="2400" b="0" i="1" smtClean="0">
                            <a:solidFill>
                              <a:srgbClr val="004378"/>
                            </a:solidFill>
                            <a:latin typeface="Cambria Math"/>
                          </a:rPr>
                          <m:t>𝐹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044" y="3663525"/>
                <a:ext cx="860941" cy="658578"/>
              </a:xfrm>
              <a:prstGeom prst="rect">
                <a:avLst/>
              </a:prstGeom>
              <a:blipFill rotWithShape="0">
                <a:blip r:embed="rId21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7257722" y="3756280"/>
                <a:ext cx="202731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</a:rPr>
                  <a:t>with</a:t>
                </a:r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A12CE"/>
                        </a:solidFill>
                        <a:latin typeface="Cambria Math"/>
                        <a:ea typeface="Cambria Math"/>
                      </a:rPr>
                      <m:t>𝝌</m:t>
                    </m:r>
                    <m:r>
                      <a:rPr lang="en-US" b="1" i="1" smtClean="0">
                        <a:solidFill>
                          <a:srgbClr val="FA12CE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rgbClr val="FA12CE"/>
                        </a:solidFill>
                        <a:latin typeface="Cambria Math"/>
                        <a:ea typeface="Cambria Math"/>
                      </a:rPr>
                      <m:t>𝟐</m:t>
                    </m:r>
                  </m:oMath>
                </a14:m>
                <a:r>
                  <a:rPr lang="en-US" dirty="0">
                    <a:ea typeface="Cambria Math"/>
                  </a:rPr>
                  <a:t>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/>
                  </a:rPr>
                  <a:t>: yield ratio of electrons per ozone molecule </a:t>
                </a:r>
              </a:p>
              <a:p>
                <a:endParaRPr lang="en-US" dirty="0">
                  <a:ea typeface="Cambria Math"/>
                </a:endParaRPr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722" y="3756280"/>
                <a:ext cx="2027313" cy="1200329"/>
              </a:xfrm>
              <a:prstGeom prst="rect">
                <a:avLst/>
              </a:prstGeom>
              <a:blipFill rotWithShape="0">
                <a:blip r:embed="rId22"/>
                <a:stretch>
                  <a:fillRect l="-2711" t="-2538" r="-45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feld 28"/>
          <p:cNvSpPr txBox="1"/>
          <p:nvPr/>
        </p:nvSpPr>
        <p:spPr>
          <a:xfrm>
            <a:off x="7369067" y="5382537"/>
            <a:ext cx="4073096" cy="1015663"/>
          </a:xfrm>
          <a:prstGeom prst="rect">
            <a:avLst/>
          </a:prstGeom>
          <a:noFill/>
          <a:ln w="34925">
            <a:solidFill>
              <a:srgbClr val="FA12CE"/>
            </a:solidFill>
          </a:ln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Controversial and treatment not standardized in the community</a:t>
            </a:r>
          </a:p>
          <a:p>
            <a:pPr marL="285750" indent="-285750">
              <a:buFont typeface="Wingdings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Origin and development unknown</a:t>
            </a:r>
            <a:endParaRPr lang="en-US" sz="2000" dirty="0"/>
          </a:p>
        </p:txBody>
      </p:sp>
      <p:grpSp>
        <p:nvGrpSpPr>
          <p:cNvPr id="44" name="Gruppieren 43"/>
          <p:cNvGrpSpPr/>
          <p:nvPr/>
        </p:nvGrpSpPr>
        <p:grpSpPr>
          <a:xfrm>
            <a:off x="7733438" y="4642175"/>
            <a:ext cx="3863093" cy="1015663"/>
            <a:chOff x="8355766" y="4930273"/>
            <a:chExt cx="3863093" cy="1015663"/>
          </a:xfrm>
        </p:grpSpPr>
        <p:sp>
          <p:nvSpPr>
            <p:cNvPr id="28" name="Textfeld 27">
              <a:hlinkClick r:id="rId23" action="ppaction://hlinksldjump"/>
            </p:cNvPr>
            <p:cNvSpPr txBox="1"/>
            <p:nvPr/>
          </p:nvSpPr>
          <p:spPr>
            <a:xfrm>
              <a:off x="8679749" y="5246683"/>
              <a:ext cx="3539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A12CE"/>
                  </a:solidFill>
                </a:rPr>
                <a:t>sensor background current</a:t>
              </a:r>
            </a:p>
          </p:txBody>
        </p:sp>
        <p:sp>
          <p:nvSpPr>
            <p:cNvPr id="43" name="Textfeld 42">
              <a:hlinkClick r:id="rId23" action="ppaction://hlinksldjump"/>
            </p:cNvPr>
            <p:cNvSpPr txBox="1"/>
            <p:nvPr/>
          </p:nvSpPr>
          <p:spPr>
            <a:xfrm>
              <a:off x="8355766" y="4930273"/>
              <a:ext cx="70869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6000" dirty="0">
                  <a:solidFill>
                    <a:srgbClr val="FB3FD7"/>
                  </a:solidFill>
                </a:rPr>
                <a:t>*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feld 45"/>
              <p:cNvSpPr txBox="1"/>
              <p:nvPr/>
            </p:nvSpPr>
            <p:spPr>
              <a:xfrm>
                <a:off x="9280274" y="2656158"/>
                <a:ext cx="3219434" cy="207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437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4378"/>
                            </a:solidFill>
                            <a:latin typeface="Cambria Math"/>
                            <a:ea typeface="Cambria Math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004378"/>
                            </a:solidFill>
                            <a:latin typeface="Cambria Math"/>
                            <a:ea typeface="Cambria Math"/>
                          </a:rPr>
                          <m:t>𝑏𝑜𝑥</m:t>
                        </m:r>
                      </m:sub>
                    </m:sSub>
                  </m:oMath>
                </a14:m>
                <a:r>
                  <a:rPr lang="de-DE" i="1" dirty="0">
                    <a:solidFill>
                      <a:srgbClr val="004378"/>
                    </a:solidFill>
                    <a:ea typeface="Cambria Math"/>
                  </a:rPr>
                  <a:t>     - </a:t>
                </a:r>
                <a:r>
                  <a:rPr lang="de-DE" dirty="0">
                    <a:ea typeface="Cambria Math"/>
                  </a:rPr>
                  <a:t>box/pump </a:t>
                </a:r>
                <a:br>
                  <a:rPr lang="de-DE" dirty="0">
                    <a:ea typeface="Cambria Math"/>
                  </a:rPr>
                </a:br>
                <a:r>
                  <a:rPr lang="de-DE" dirty="0">
                    <a:ea typeface="Cambria Math"/>
                  </a:rPr>
                  <a:t>                </a:t>
                </a:r>
                <a:r>
                  <a:rPr lang="de-DE" dirty="0" err="1">
                    <a:ea typeface="Cambria Math"/>
                  </a:rPr>
                  <a:t>temperature</a:t>
                </a:r>
                <a:endParaRPr lang="de-DE" i="1" dirty="0">
                  <a:latin typeface="Cambria Math" panose="02040503050406030204" pitchFamily="18" charset="0"/>
                  <a:ea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437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4378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004378"/>
                            </a:solidFill>
                            <a:latin typeface="Cambria Math"/>
                            <a:ea typeface="Cambria Math"/>
                          </a:rPr>
                          <m:t>𝑝𝑢𝑚𝑝</m:t>
                        </m:r>
                      </m:sub>
                    </m:sSub>
                  </m:oMath>
                </a14:m>
                <a:r>
                  <a:rPr lang="de-DE" i="1" dirty="0">
                    <a:solidFill>
                      <a:srgbClr val="004378"/>
                    </a:solidFill>
                    <a:latin typeface="Cambria Math" panose="02040503050406030204" pitchFamily="18" charset="0"/>
                    <a:ea typeface="Cambria Math"/>
                  </a:rPr>
                  <a:t>  - </a:t>
                </a:r>
                <a:r>
                  <a:rPr lang="de-DE" dirty="0">
                    <a:ea typeface="Cambria Math"/>
                  </a:rPr>
                  <a:t>ECC </a:t>
                </a:r>
                <a:r>
                  <a:rPr lang="de-DE" dirty="0" err="1">
                    <a:ea typeface="Cambria Math"/>
                  </a:rPr>
                  <a:t>flow</a:t>
                </a:r>
                <a:r>
                  <a:rPr lang="de-DE" dirty="0">
                    <a:ea typeface="Cambria Math"/>
                  </a:rPr>
                  <a:t> rate</a:t>
                </a:r>
                <a:endParaRPr lang="de-DE" dirty="0">
                  <a:latin typeface="Cambria Math" panose="02040503050406030204" pitchFamily="18" charset="0"/>
                  <a:ea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437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4378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solidFill>
                              <a:srgbClr val="004378"/>
                            </a:solidFill>
                            <a:latin typeface="Cambria Math"/>
                            <a:ea typeface="Cambria Math"/>
                          </a:rPr>
                          <m:t>𝑝𝑢𝑚𝑝</m:t>
                        </m:r>
                      </m:sub>
                    </m:sSub>
                  </m:oMath>
                </a14:m>
                <a:r>
                  <a:rPr lang="de-DE" dirty="0"/>
                  <a:t>  - </a:t>
                </a:r>
                <a:r>
                  <a:rPr lang="de-DE" dirty="0" err="1"/>
                  <a:t>empirical</a:t>
                </a:r>
                <a:r>
                  <a:rPr lang="de-DE" dirty="0"/>
                  <a:t/>
                </a:r>
                <a:br>
                  <a:rPr lang="de-DE" dirty="0"/>
                </a:br>
                <a:r>
                  <a:rPr lang="de-DE" dirty="0"/>
                  <a:t>                </a:t>
                </a:r>
                <a:r>
                  <a:rPr lang="de-DE" dirty="0" err="1"/>
                  <a:t>correction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</a:p>
              <a:p>
                <a:r>
                  <a:rPr lang="de-DE" dirty="0"/>
                  <a:t>                </a:t>
                </a:r>
                <a:r>
                  <a:rPr lang="de-DE" dirty="0" err="1"/>
                  <a:t>pressure</a:t>
                </a:r>
                <a:r>
                  <a:rPr lang="de-DE" dirty="0"/>
                  <a:t> </a:t>
                </a:r>
                <a:r>
                  <a:rPr lang="de-DE" dirty="0" err="1"/>
                  <a:t>dependent</a:t>
                </a:r>
                <a:r>
                  <a:rPr lang="de-DE" dirty="0"/>
                  <a:t/>
                </a:r>
                <a:br>
                  <a:rPr lang="de-DE" dirty="0"/>
                </a:br>
                <a:r>
                  <a:rPr lang="de-DE" dirty="0"/>
                  <a:t>                pump </a:t>
                </a:r>
                <a:r>
                  <a:rPr lang="de-DE" dirty="0" err="1"/>
                  <a:t>flow</a:t>
                </a:r>
                <a:r>
                  <a:rPr lang="de-DE" dirty="0"/>
                  <a:t> </a:t>
                </a:r>
                <a:r>
                  <a:rPr lang="de-DE" dirty="0" err="1"/>
                  <a:t>efficiency</a:t>
                </a:r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46" name="Textfeld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0274" y="2656158"/>
                <a:ext cx="3219434" cy="2074158"/>
              </a:xfrm>
              <a:prstGeom prst="rect">
                <a:avLst/>
              </a:prstGeom>
              <a:blipFill rotWithShape="0">
                <a:blip r:embed="rId24"/>
                <a:stretch>
                  <a:fillRect l="-568" t="-1765" b="-38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feld 46"/>
          <p:cNvSpPr txBox="1"/>
          <p:nvPr/>
        </p:nvSpPr>
        <p:spPr>
          <a:xfrm>
            <a:off x="12566469" y="-11005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48" name="Rechteck 47"/>
          <p:cNvSpPr/>
          <p:nvPr/>
        </p:nvSpPr>
        <p:spPr>
          <a:xfrm>
            <a:off x="6587547" y="1943665"/>
            <a:ext cx="5316586" cy="550052"/>
          </a:xfrm>
          <a:prstGeom prst="rect">
            <a:avLst/>
          </a:prstGeom>
          <a:noFill/>
          <a:ln w="25400">
            <a:solidFill>
              <a:srgbClr val="00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hteck 48"/>
          <p:cNvSpPr/>
          <p:nvPr/>
        </p:nvSpPr>
        <p:spPr>
          <a:xfrm>
            <a:off x="464374" y="3310766"/>
            <a:ext cx="2237265" cy="871380"/>
          </a:xfrm>
          <a:prstGeom prst="rect">
            <a:avLst/>
          </a:prstGeom>
          <a:noFill/>
          <a:ln w="25400">
            <a:solidFill>
              <a:srgbClr val="00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568753" y="5696024"/>
            <a:ext cx="5129214" cy="501356"/>
          </a:xfrm>
          <a:prstGeom prst="rect">
            <a:avLst/>
          </a:prstGeom>
          <a:noFill/>
          <a:ln w="25400">
            <a:solidFill>
              <a:srgbClr val="00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 Verbindung mit Pfeil 11"/>
          <p:cNvCxnSpPr>
            <a:endCxn id="8" idx="2"/>
          </p:cNvCxnSpPr>
          <p:nvPr/>
        </p:nvCxnSpPr>
        <p:spPr>
          <a:xfrm flipH="1" flipV="1">
            <a:off x="1620504" y="6131389"/>
            <a:ext cx="192328" cy="237234"/>
          </a:xfrm>
          <a:prstGeom prst="straightConnector1">
            <a:avLst/>
          </a:prstGeom>
          <a:ln w="31750">
            <a:solidFill>
              <a:srgbClr val="FA12C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1289412" y="5692115"/>
            <a:ext cx="504056" cy="464794"/>
          </a:xfrm>
          <a:prstGeom prst="ellipse">
            <a:avLst/>
          </a:prstGeom>
          <a:noFill/>
          <a:ln w="31750">
            <a:solidFill>
              <a:srgbClr val="FA12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8583308" y="1963308"/>
                <a:ext cx="346807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A12C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A12CE"/>
                              </a:solidFill>
                              <a:latin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A12CE"/>
                              </a:solidFill>
                              <a:latin typeface="Cambria Math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rgbClr val="FA12CE"/>
                  </a:solidFill>
                </a:endParaRPr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308" y="1963308"/>
                <a:ext cx="346807" cy="461665"/>
              </a:xfrm>
              <a:prstGeom prst="rect">
                <a:avLst/>
              </a:prstGeom>
              <a:blipFill rotWithShape="0">
                <a:blip r:embed="rId25"/>
                <a:stretch>
                  <a:fillRect l="-3509" r="-28070" b="-3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llipse 25"/>
          <p:cNvSpPr/>
          <p:nvPr/>
        </p:nvSpPr>
        <p:spPr>
          <a:xfrm>
            <a:off x="8502475" y="1877598"/>
            <a:ext cx="599820" cy="656143"/>
          </a:xfrm>
          <a:prstGeom prst="ellipse">
            <a:avLst/>
          </a:prstGeom>
          <a:noFill/>
          <a:ln w="31750">
            <a:solidFill>
              <a:srgbClr val="FA12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Gerade Verbindung mit Pfeil 26"/>
          <p:cNvCxnSpPr>
            <a:endCxn id="26" idx="4"/>
          </p:cNvCxnSpPr>
          <p:nvPr/>
        </p:nvCxnSpPr>
        <p:spPr>
          <a:xfrm flipH="1" flipV="1">
            <a:off x="8802385" y="2533741"/>
            <a:ext cx="679818" cy="2447395"/>
          </a:xfrm>
          <a:prstGeom prst="straightConnector1">
            <a:avLst/>
          </a:prstGeom>
          <a:ln w="31750">
            <a:solidFill>
              <a:srgbClr val="FA12C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endCxn id="22" idx="0"/>
          </p:cNvCxnSpPr>
          <p:nvPr/>
        </p:nvCxnSpPr>
        <p:spPr>
          <a:xfrm flipH="1">
            <a:off x="6916515" y="2424973"/>
            <a:ext cx="757327" cy="1238552"/>
          </a:xfrm>
          <a:prstGeom prst="straightConnector1">
            <a:avLst/>
          </a:prstGeom>
          <a:ln w="31750">
            <a:solidFill>
              <a:srgbClr val="FA12C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3" descr="C:\Users\kmueller\Desktop\presentation201610_pics\eccsonde_ligh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7" y="1059977"/>
            <a:ext cx="1897725" cy="150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feld 36"/>
          <p:cNvSpPr txBox="1"/>
          <p:nvPr/>
        </p:nvSpPr>
        <p:spPr>
          <a:xfrm>
            <a:off x="2062092" y="988240"/>
            <a:ext cx="1232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pump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240654" y="964678"/>
            <a:ext cx="407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3E6E"/>
                </a:solidFill>
              </a:rPr>
              <a:t>ECC = </a:t>
            </a:r>
            <a:r>
              <a:rPr lang="de-DE" dirty="0" err="1">
                <a:solidFill>
                  <a:srgbClr val="003E6E"/>
                </a:solidFill>
              </a:rPr>
              <a:t>Electrochemical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Concentration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Cell</a:t>
            </a:r>
            <a:endParaRPr lang="de-DE" dirty="0">
              <a:solidFill>
                <a:srgbClr val="003E6E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40" name="Interaktive Schaltfläche: Zurückkehren 3">
            <a:hlinkClick r:id="rId27" action="ppaction://hlinksldjump" highlightClick="1"/>
            <a:extLst>
              <a:ext uri="{FF2B5EF4-FFF2-40B4-BE49-F238E27FC236}">
                <a16:creationId xmlns:a16="http://schemas.microsoft.com/office/drawing/2014/main" xmlns="" id="{8D6869EF-1270-4B11-B2F9-16BB907D8342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Nächste(r) oder Weiter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116DC06B-43DC-4CF6-B9AB-BEA2D060CB7F}"/>
              </a:ext>
            </a:extLst>
          </p:cNvPr>
          <p:cNvSpPr/>
          <p:nvPr/>
        </p:nvSpPr>
        <p:spPr>
          <a:xfrm>
            <a:off x="11635200" y="6191798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Zurück oder Vorherige(r)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2181AA0B-765D-4050-8DA5-01956455AAB3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5" name="Gruppieren 65">
            <a:extLst>
              <a:ext uri="{FF2B5EF4-FFF2-40B4-BE49-F238E27FC236}">
                <a16:creationId xmlns:a16="http://schemas.microsoft.com/office/drawing/2014/main" xmlns="" id="{F9AF5712-8101-451B-8FE7-3321ED179836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51" name="Ellipse 66">
              <a:hlinkClick r:id="rId28" action="ppaction://hlinksldjump"/>
              <a:extLst>
                <a:ext uri="{FF2B5EF4-FFF2-40B4-BE49-F238E27FC236}">
                  <a16:creationId xmlns:a16="http://schemas.microsoft.com/office/drawing/2014/main" xmlns="" id="{70B51D3D-03BB-4A72-BB73-477724E37720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Gebogener Pfeil 67">
              <a:extLst>
                <a:ext uri="{FF2B5EF4-FFF2-40B4-BE49-F238E27FC236}">
                  <a16:creationId xmlns:a16="http://schemas.microsoft.com/office/drawing/2014/main" xmlns="" id="{56789C80-FDD2-438A-AFEA-051567D29B98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54" name="TextBox 15">
            <a:extLst>
              <a:ext uri="{FF2B5EF4-FFF2-40B4-BE49-F238E27FC236}">
                <a16:creationId xmlns:a16="http://schemas.microsoft.com/office/drawing/2014/main" xmlns="" id="{98C0BE47-BDA5-4E95-A83D-1A05DE52C8E5}"/>
              </a:ext>
            </a:extLst>
          </p:cNvPr>
          <p:cNvSpPr txBox="1"/>
          <p:nvPr/>
        </p:nvSpPr>
        <p:spPr>
          <a:xfrm rot="16200000">
            <a:off x="-598345" y="1820554"/>
            <a:ext cx="1334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Image: Katrin Müller</a:t>
            </a:r>
          </a:p>
        </p:txBody>
      </p:sp>
    </p:spTree>
    <p:extLst>
      <p:ext uri="{BB962C8B-B14F-4D97-AF65-F5344CB8AC3E}">
        <p14:creationId xmlns:p14="http://schemas.microsoft.com/office/powerpoint/2010/main" val="412378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A528E"/>
                </a:solidFill>
              </a:rPr>
              <a:t>II</a:t>
            </a:r>
            <a:r>
              <a:rPr lang="en-US" noProof="0" dirty="0" smtClean="0"/>
              <a:t> ECC </a:t>
            </a:r>
            <a:r>
              <a:rPr lang="en-US" noProof="0" dirty="0" err="1" smtClean="0"/>
              <a:t>Sonde</a:t>
            </a:r>
            <a:r>
              <a:rPr lang="en-US" noProof="0" dirty="0" smtClean="0"/>
              <a:t> Detection Limit</a:t>
            </a:r>
            <a:endParaRPr lang="en-US" noProof="0" dirty="0"/>
          </a:p>
        </p:txBody>
      </p:sp>
      <p:pic>
        <p:nvPicPr>
          <p:cNvPr id="5" name="Picture 3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87" y="973863"/>
            <a:ext cx="4495045" cy="585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850492" y="1183680"/>
            <a:ext cx="19750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  <a:ea typeface="+mn-ea"/>
              </a:rPr>
              <a:t>Extratropical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  <a:ea typeface="+mn-ea"/>
              </a:rPr>
              <a:t>West Pacific ~30</a:t>
            </a:r>
            <a:r>
              <a:rPr lang="en-US" altLang="en-US" sz="2000" baseline="30000" dirty="0">
                <a:solidFill>
                  <a:srgbClr val="000000"/>
                </a:solidFill>
                <a:latin typeface="+mn-lt"/>
                <a:ea typeface="+mn-ea"/>
              </a:rPr>
              <a:t>o</a:t>
            </a:r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6148817" y="1374180"/>
            <a:ext cx="504825" cy="314325"/>
            <a:chOff x="3552" y="2376"/>
            <a:chExt cx="280" cy="152"/>
          </a:xfrm>
        </p:grpSpPr>
        <p:sp>
          <p:nvSpPr>
            <p:cNvPr id="8" name="Rectangle 16"/>
            <p:cNvSpPr>
              <a:spLocks noChangeArrowheads="1"/>
            </p:cNvSpPr>
            <p:nvPr/>
          </p:nvSpPr>
          <p:spPr bwMode="auto">
            <a:xfrm>
              <a:off x="3552" y="2376"/>
              <a:ext cx="280" cy="15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endParaRPr lang="de-DE" alt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" name="Line 17"/>
            <p:cNvSpPr>
              <a:spLocks noChangeShapeType="1"/>
            </p:cNvSpPr>
            <p:nvPr/>
          </p:nvSpPr>
          <p:spPr bwMode="auto">
            <a:xfrm>
              <a:off x="3552" y="2456"/>
              <a:ext cx="2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0" hangingPunct="0"/>
              <a:endParaRPr lang="en-US" sz="180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6148817" y="2006494"/>
            <a:ext cx="504825" cy="314325"/>
            <a:chOff x="3696" y="2053"/>
            <a:chExt cx="318" cy="198"/>
          </a:xfrm>
        </p:grpSpPr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3696" y="2053"/>
              <a:ext cx="318" cy="198"/>
            </a:xfrm>
            <a:prstGeom prst="rect">
              <a:avLst/>
            </a:prstGeom>
            <a:solidFill>
              <a:srgbClr val="FF828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endParaRPr lang="de-DE" altLang="en-US" sz="1800">
                <a:solidFill>
                  <a:srgbClr val="FF8282"/>
                </a:solidFill>
                <a:ea typeface="+mn-ea"/>
              </a:endParaRPr>
            </a:p>
          </p:txBody>
        </p:sp>
        <p:sp>
          <p:nvSpPr>
            <p:cNvPr id="12" name="Line 25"/>
            <p:cNvSpPr>
              <a:spLocks noChangeShapeType="1"/>
            </p:cNvSpPr>
            <p:nvPr/>
          </p:nvSpPr>
          <p:spPr bwMode="auto">
            <a:xfrm>
              <a:off x="3696" y="2157"/>
              <a:ext cx="31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0" hangingPunct="0"/>
              <a:endParaRPr lang="en-US" sz="1800">
                <a:solidFill>
                  <a:srgbClr val="FF8282"/>
                </a:solidFill>
                <a:latin typeface="Arial" charset="0"/>
                <a:ea typeface="+mn-ea"/>
              </a:endParaRPr>
            </a:p>
          </p:txBody>
        </p:sp>
      </p:grp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6869542" y="1817581"/>
            <a:ext cx="14396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  <a:ea typeface="+mn-ea"/>
              </a:rPr>
              <a:t>Tropical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  <a:ea typeface="+mn-ea"/>
              </a:rPr>
              <a:t>West Pacific</a:t>
            </a:r>
            <a:endParaRPr lang="en-US" altLang="en-US" sz="2000" baseline="300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5862703" y="3774569"/>
            <a:ext cx="372313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  <a:ea typeface="+mn-ea"/>
              </a:rPr>
              <a:t>Standard approach: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  <a:ea typeface="+mn-ea"/>
              </a:rPr>
              <a:t>Constant background current</a:t>
            </a:r>
            <a:br>
              <a:rPr lang="en-US" altLang="en-US" sz="2000" dirty="0">
                <a:solidFill>
                  <a:srgbClr val="000000"/>
                </a:solidFill>
                <a:latin typeface="+mn-lt"/>
                <a:ea typeface="+mn-ea"/>
              </a:rPr>
            </a:br>
            <a:r>
              <a:rPr lang="en-US" altLang="en-US" sz="2000" dirty="0">
                <a:solidFill>
                  <a:srgbClr val="000000"/>
                </a:solidFill>
                <a:latin typeface="+mn-lt"/>
                <a:ea typeface="+mn-ea"/>
              </a:rPr>
              <a:t>correction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  <a:latin typeface="+mn-lt"/>
              <a:ea typeface="+mn-ea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  <a:ea typeface="+mn-ea"/>
              </a:rPr>
              <a:t>Pressure dependent background </a:t>
            </a:r>
            <a:br>
              <a:rPr lang="en-US" altLang="en-US" sz="2000" dirty="0">
                <a:solidFill>
                  <a:srgbClr val="000000"/>
                </a:solidFill>
                <a:latin typeface="+mn-lt"/>
                <a:ea typeface="+mn-ea"/>
              </a:rPr>
            </a:br>
            <a:r>
              <a:rPr lang="en-US" altLang="en-US" sz="2000" dirty="0">
                <a:solidFill>
                  <a:srgbClr val="000000"/>
                </a:solidFill>
                <a:latin typeface="+mn-lt"/>
                <a:ea typeface="+mn-ea"/>
              </a:rPr>
              <a:t>current correction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  <a:latin typeface="+mn-lt"/>
              <a:ea typeface="+mn-ea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  <a:ea typeface="+mn-ea"/>
              </a:rPr>
              <a:t>Robust upper limit: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  <a:ea typeface="+mn-ea"/>
              </a:rPr>
              <a:t>No background current correction</a:t>
            </a:r>
          </a:p>
        </p:txBody>
      </p:sp>
      <p:cxnSp>
        <p:nvCxnSpPr>
          <p:cNvPr id="15" name="Gerade Verbindung mit Pfeil 14"/>
          <p:cNvCxnSpPr/>
          <p:nvPr/>
        </p:nvCxnSpPr>
        <p:spPr bwMode="auto">
          <a:xfrm flipH="1" flipV="1">
            <a:off x="2340333" y="1949578"/>
            <a:ext cx="3466530" cy="23344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 Verbindung mit Pfeil 15"/>
          <p:cNvCxnSpPr/>
          <p:nvPr/>
        </p:nvCxnSpPr>
        <p:spPr bwMode="auto">
          <a:xfrm flipH="1" flipV="1">
            <a:off x="2831651" y="2659263"/>
            <a:ext cx="2975212" cy="26333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/>
          <p:cNvCxnSpPr/>
          <p:nvPr/>
        </p:nvCxnSpPr>
        <p:spPr bwMode="auto">
          <a:xfrm flipH="1" flipV="1">
            <a:off x="2954481" y="3409888"/>
            <a:ext cx="2908222" cy="25819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/>
          <p:cNvSpPr txBox="1"/>
          <p:nvPr/>
        </p:nvSpPr>
        <p:spPr>
          <a:xfrm>
            <a:off x="5877204" y="2659262"/>
            <a:ext cx="3605854" cy="1015663"/>
          </a:xfrm>
          <a:prstGeom prst="rect">
            <a:avLst/>
          </a:prstGeom>
          <a:solidFill>
            <a:srgbClr val="FF1DFF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Background current correction is of great importance for the </a:t>
            </a:r>
            <a:br>
              <a:rPr lang="en-US" sz="2000" dirty="0"/>
            </a:br>
            <a:r>
              <a:rPr lang="en-US" sz="2000" dirty="0"/>
              <a:t>tropical upper troposphere!</a:t>
            </a:r>
          </a:p>
        </p:txBody>
      </p:sp>
      <p:sp>
        <p:nvSpPr>
          <p:cNvPr id="19" name="Text Box 127"/>
          <p:cNvSpPr txBox="1">
            <a:spLocks noChangeArrowheads="1"/>
          </p:cNvSpPr>
          <p:nvPr/>
        </p:nvSpPr>
        <p:spPr bwMode="auto">
          <a:xfrm>
            <a:off x="1166716" y="6306133"/>
            <a:ext cx="1321900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de-DE" sz="1200" dirty="0" err="1">
                <a:solidFill>
                  <a:srgbClr val="000000"/>
                </a:solidFill>
                <a:ea typeface="+mn-ea"/>
                <a:cs typeface="Arial" pitchFamily="34" charset="0"/>
              </a:rPr>
              <a:t>TransBrom</a:t>
            </a:r>
            <a:r>
              <a:rPr lang="en-US" altLang="de-DE" sz="1200" dirty="0">
                <a:solidFill>
                  <a:srgbClr val="000000"/>
                </a:solidFill>
                <a:ea typeface="+mn-ea"/>
                <a:cs typeface="Arial" pitchFamily="34" charset="0"/>
              </a:rPr>
              <a:t> 2009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de-DE" sz="1200" dirty="0">
                <a:solidFill>
                  <a:srgbClr val="000000"/>
                </a:solidFill>
                <a:ea typeface="+mn-ea"/>
                <a:cs typeface="Arial" pitchFamily="34" charset="0"/>
              </a:rPr>
              <a:t>Rex et al., 2014</a:t>
            </a:r>
            <a:endParaRPr lang="en-US" altLang="de-DE" sz="1200" i="1" dirty="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520033" y="1807398"/>
            <a:ext cx="3972688" cy="851864"/>
          </a:xfrm>
          <a:prstGeom prst="rect">
            <a:avLst/>
          </a:prstGeom>
          <a:solidFill>
            <a:srgbClr val="FA12CE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Gerader Verbinder 21"/>
          <p:cNvCxnSpPr/>
          <p:nvPr/>
        </p:nvCxnSpPr>
        <p:spPr>
          <a:xfrm>
            <a:off x="5492721" y="2659262"/>
            <a:ext cx="384483" cy="1015663"/>
          </a:xfrm>
          <a:prstGeom prst="line">
            <a:avLst/>
          </a:prstGeom>
          <a:ln w="12700">
            <a:solidFill>
              <a:srgbClr val="FB3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>
            <a:off x="5483196" y="1807397"/>
            <a:ext cx="413058" cy="886691"/>
          </a:xfrm>
          <a:prstGeom prst="line">
            <a:avLst/>
          </a:prstGeom>
          <a:ln w="12700">
            <a:solidFill>
              <a:srgbClr val="FB3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25" name="Interaktive Schaltfläche: Nächste(r) oder Weiter 24">
            <a:hlinkClick r:id="" action="ppaction://hlinkshowjump?jump=nextslide" highlightClick="1"/>
          </p:cNvPr>
          <p:cNvSpPr/>
          <p:nvPr/>
        </p:nvSpPr>
        <p:spPr>
          <a:xfrm>
            <a:off x="11635200" y="6191798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Zurück oder Vorherige(r) 26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EFF377C7-6EE3-4CB2-8C47-81CAC698B616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65">
            <a:extLst>
              <a:ext uri="{FF2B5EF4-FFF2-40B4-BE49-F238E27FC236}">
                <a16:creationId xmlns:a16="http://schemas.microsoft.com/office/drawing/2014/main" xmlns="" id="{1E54A41C-D27A-4751-AAA1-E1B50E82EC5F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29" name="Ellipse 66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7B9A98B1-88B2-4726-A485-520E9AE67AC3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Gebogener Pfeil 67">
              <a:extLst>
                <a:ext uri="{FF2B5EF4-FFF2-40B4-BE49-F238E27FC236}">
                  <a16:creationId xmlns:a16="http://schemas.microsoft.com/office/drawing/2014/main" xmlns="" id="{6D66CF83-AF1D-4B26-9F3C-E6FAB6D06B96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33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A528E"/>
                </a:solidFill>
              </a:rPr>
              <a:t>II</a:t>
            </a:r>
            <a:r>
              <a:rPr lang="en-US" noProof="0" dirty="0" smtClean="0"/>
              <a:t> ECC </a:t>
            </a:r>
            <a:r>
              <a:rPr lang="en-US" noProof="0" dirty="0" err="1" smtClean="0"/>
              <a:t>Sonde</a:t>
            </a:r>
            <a:r>
              <a:rPr lang="en-US" noProof="0" dirty="0" smtClean="0"/>
              <a:t> Detection Limit</a:t>
            </a:r>
            <a:endParaRPr lang="en-US" noProof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99"/>
            <a:ext cx="6397855" cy="435871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089" y="1658683"/>
            <a:ext cx="6038911" cy="42085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156040" y="1173611"/>
            <a:ext cx="4835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3E6E"/>
                </a:solidFill>
              </a:rPr>
              <a:t>Overall instrumental </a:t>
            </a:r>
            <a:r>
              <a:rPr lang="de-DE" sz="2400" dirty="0" err="1">
                <a:solidFill>
                  <a:srgbClr val="003E6E"/>
                </a:solidFill>
              </a:rPr>
              <a:t>uncertainty</a:t>
            </a:r>
            <a:endParaRPr lang="de-DE" sz="2400" dirty="0">
              <a:solidFill>
                <a:srgbClr val="003E6E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913001" y="5832727"/>
            <a:ext cx="2173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GAW Report </a:t>
            </a:r>
            <a:r>
              <a:rPr lang="de-DE" dirty="0" err="1"/>
              <a:t>No</a:t>
            </a:r>
            <a:r>
              <a:rPr lang="de-DE" dirty="0"/>
              <a:t>. 201, 2011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14461" y="1119100"/>
            <a:ext cx="517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rgbClr val="003E6E"/>
                </a:solidFill>
              </a:rPr>
              <a:t>Contribution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of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the</a:t>
            </a:r>
            <a:r>
              <a:rPr lang="de-DE" sz="2400" dirty="0">
                <a:solidFill>
                  <a:srgbClr val="003E6E"/>
                </a:solidFill>
              </a:rPr>
              <a:t> Background </a:t>
            </a:r>
            <a:r>
              <a:rPr lang="de-DE" sz="2400" dirty="0" err="1">
                <a:solidFill>
                  <a:srgbClr val="003E6E"/>
                </a:solidFill>
              </a:rPr>
              <a:t>current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646" y="4424698"/>
            <a:ext cx="1305360" cy="17496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870" y="4389706"/>
            <a:ext cx="885780" cy="209952"/>
          </a:xfrm>
          <a:prstGeom prst="rect">
            <a:avLst/>
          </a:prstGeom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 rot="16392754">
            <a:off x="453959" y="2994633"/>
            <a:ext cx="925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b="1" dirty="0">
                <a:solidFill>
                  <a:srgbClr val="0033CC"/>
                </a:solidFill>
              </a:rPr>
              <a:t>0.01µA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 rot="16643526">
            <a:off x="727316" y="3078287"/>
            <a:ext cx="925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b="1" dirty="0">
                <a:solidFill>
                  <a:srgbClr val="0033CC"/>
                </a:solidFill>
              </a:rPr>
              <a:t>0.05µA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 rot="17307784">
            <a:off x="968688" y="3302130"/>
            <a:ext cx="925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b="1" dirty="0">
                <a:solidFill>
                  <a:srgbClr val="0033CC"/>
                </a:solidFill>
              </a:rPr>
              <a:t>0.10µA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 rot="16511262">
            <a:off x="3552838" y="3485490"/>
            <a:ext cx="925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b="1" dirty="0">
                <a:solidFill>
                  <a:srgbClr val="0033CC"/>
                </a:solidFill>
              </a:rPr>
              <a:t>0.01µA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 rot="16924898">
            <a:off x="4095456" y="3308252"/>
            <a:ext cx="925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b="1" dirty="0">
                <a:solidFill>
                  <a:srgbClr val="0033CC"/>
                </a:solidFill>
              </a:rPr>
              <a:t>0.05µA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 rot="17766177">
            <a:off x="4695875" y="3469830"/>
            <a:ext cx="925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b="1" dirty="0">
                <a:solidFill>
                  <a:srgbClr val="0033CC"/>
                </a:solidFill>
              </a:rPr>
              <a:t>0.10µA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19" name="Interaktive Schaltfläche: Zurück oder Vorherige(r) 18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Nächste(r) oder Weiter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FB053FCD-1A83-4F9B-8824-0D0671DDEB9E}"/>
              </a:ext>
            </a:extLst>
          </p:cNvPr>
          <p:cNvSpPr/>
          <p:nvPr/>
        </p:nvSpPr>
        <p:spPr>
          <a:xfrm>
            <a:off x="11635200" y="6191798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65">
            <a:extLst>
              <a:ext uri="{FF2B5EF4-FFF2-40B4-BE49-F238E27FC236}">
                <a16:creationId xmlns:a16="http://schemas.microsoft.com/office/drawing/2014/main" xmlns="" id="{125BC25F-A77C-423F-96FA-50A83C55F4D4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23" name="Ellipse 66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6E117AAB-CE2F-45E8-AC7C-8FBBA23C29DC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Gebogener Pfeil 67">
              <a:extLst>
                <a:ext uri="{FF2B5EF4-FFF2-40B4-BE49-F238E27FC236}">
                  <a16:creationId xmlns:a16="http://schemas.microsoft.com/office/drawing/2014/main" xmlns="" id="{2C872109-446D-44D4-B894-5F03CB0F15E2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25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785F1F4D-FF6C-4D11-9CC8-9E7F069FE9E3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55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D5A95"/>
                </a:solidFill>
              </a:rPr>
              <a:t>III</a:t>
            </a:r>
            <a:r>
              <a:rPr lang="en-US" noProof="0" dirty="0" smtClean="0"/>
              <a:t> RH and T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7749013" y="1173163"/>
            <a:ext cx="3954037" cy="5024437"/>
          </a:xfrm>
        </p:spPr>
        <p:txBody>
          <a:bodyPr/>
          <a:lstStyle/>
          <a:p>
            <a:r>
              <a:rPr lang="en-US" noProof="0" dirty="0" smtClean="0"/>
              <a:t>Relative Humidity and Temperature profiles from Radiosonde measurements (</a:t>
            </a:r>
            <a:r>
              <a:rPr lang="en-US" noProof="0" dirty="0" err="1" smtClean="0"/>
              <a:t>Vaisala</a:t>
            </a:r>
            <a:r>
              <a:rPr lang="en-US" noProof="0" dirty="0" smtClean="0"/>
              <a:t> RS92 until 10/2017, then RS41)</a:t>
            </a:r>
          </a:p>
          <a:p>
            <a:r>
              <a:rPr lang="en-US" noProof="0" dirty="0" smtClean="0"/>
              <a:t>February-June much drier than August-November</a:t>
            </a:r>
          </a:p>
          <a:p>
            <a:r>
              <a:rPr lang="en-US" noProof="0" dirty="0" smtClean="0"/>
              <a:t>Lowest temperatures and highest Minimum in winter</a:t>
            </a:r>
          </a:p>
          <a:p>
            <a:endParaRPr lang="en-US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3" y="821385"/>
            <a:ext cx="7239404" cy="30465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3" y="3796441"/>
            <a:ext cx="7239404" cy="3061559"/>
          </a:xfrm>
          <a:prstGeom prst="rect">
            <a:avLst/>
          </a:prstGeom>
        </p:spPr>
      </p:pic>
      <p:grpSp>
        <p:nvGrpSpPr>
          <p:cNvPr id="7" name="Gruppieren 3">
            <a:extLst>
              <a:ext uri="{FF2B5EF4-FFF2-40B4-BE49-F238E27FC236}">
                <a16:creationId xmlns:a16="http://schemas.microsoft.com/office/drawing/2014/main" xmlns="" id="{EC0E662B-0233-447E-9214-D92E95BE9BF3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8" name="Ellipse 4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6BB360B0-5DD4-4D02-A5B1-7823C98CAA7A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ebogener Pfeil 5">
              <a:extLst>
                <a:ext uri="{FF2B5EF4-FFF2-40B4-BE49-F238E27FC236}">
                  <a16:creationId xmlns:a16="http://schemas.microsoft.com/office/drawing/2014/main" xmlns="" id="{4D71132C-716E-4C45-9627-530265933D85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uppieren 12">
            <a:extLst>
              <a:ext uri="{FF2B5EF4-FFF2-40B4-BE49-F238E27FC236}">
                <a16:creationId xmlns:a16="http://schemas.microsoft.com/office/drawing/2014/main" xmlns="" id="{B430AEC8-6A61-4F98-97DF-2A7BB298933B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1" name="Ellipse 13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8DE55DBF-27C8-46AF-BD00-9F893067F393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ebogener Pfeil 14">
              <a:extLst>
                <a:ext uri="{FF2B5EF4-FFF2-40B4-BE49-F238E27FC236}">
                  <a16:creationId xmlns:a16="http://schemas.microsoft.com/office/drawing/2014/main" xmlns="" id="{D4419090-8B89-4B7E-934C-F415E008BC12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3" name="Interaktive Schaltfläche: Nächste(r) oder Weiter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7E2D9E13-ACBE-4840-9905-3663457CAFC5}"/>
              </a:ext>
            </a:extLst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Zurück oder Vorherige(r)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D01CFEDC-D1E4-4840-A0B4-2D0ECECE7B5D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xmlns="" id="{84FD65A2-67B0-4D81-ABF3-D4C2A000069C}"/>
              </a:ext>
            </a:extLst>
          </p:cNvPr>
          <p:cNvSpPr txBox="1"/>
          <p:nvPr/>
        </p:nvSpPr>
        <p:spPr>
          <a:xfrm>
            <a:off x="7445812" y="6474841"/>
            <a:ext cx="2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B3FD7"/>
                </a:solidFill>
              </a:rPr>
              <a:t>min O3 in TTL </a:t>
            </a:r>
            <a:r>
              <a:rPr lang="de-DE" dirty="0" err="1">
                <a:solidFill>
                  <a:srgbClr val="FB3FD7"/>
                </a:solidFill>
              </a:rPr>
              <a:t>region</a:t>
            </a:r>
            <a:endParaRPr lang="de-DE" dirty="0">
              <a:solidFill>
                <a:srgbClr val="FB3FD7"/>
              </a:solidFill>
            </a:endParaRPr>
          </a:p>
        </p:txBody>
      </p:sp>
      <p:sp>
        <p:nvSpPr>
          <p:cNvPr id="16" name="Oval 35">
            <a:extLst>
              <a:ext uri="{FF2B5EF4-FFF2-40B4-BE49-F238E27FC236}">
                <a16:creationId xmlns:a16="http://schemas.microsoft.com/office/drawing/2014/main" xmlns="" id="{91FAF3A4-E923-4300-BC86-CC03E711B468}"/>
              </a:ext>
            </a:extLst>
          </p:cNvPr>
          <p:cNvSpPr/>
          <p:nvPr/>
        </p:nvSpPr>
        <p:spPr>
          <a:xfrm>
            <a:off x="7293783" y="6657497"/>
            <a:ext cx="45719" cy="45719"/>
          </a:xfrm>
          <a:prstGeom prst="ellipse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36">
            <a:extLst>
              <a:ext uri="{FF2B5EF4-FFF2-40B4-BE49-F238E27FC236}">
                <a16:creationId xmlns:a16="http://schemas.microsoft.com/office/drawing/2014/main" xmlns="" id="{A3F5EFBB-5C2D-452D-8D61-11A269647AB8}"/>
              </a:ext>
            </a:extLst>
          </p:cNvPr>
          <p:cNvSpPr/>
          <p:nvPr/>
        </p:nvSpPr>
        <p:spPr>
          <a:xfrm>
            <a:off x="7359699" y="6657497"/>
            <a:ext cx="45719" cy="45719"/>
          </a:xfrm>
          <a:prstGeom prst="ellipse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xmlns="" id="{84FD65A2-67B0-4D81-ABF3-D4C2A000069C}"/>
              </a:ext>
            </a:extLst>
          </p:cNvPr>
          <p:cNvSpPr txBox="1"/>
          <p:nvPr/>
        </p:nvSpPr>
        <p:spPr>
          <a:xfrm>
            <a:off x="9712654" y="6489805"/>
            <a:ext cx="734030" cy="368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00986"/>
                </a:solidFill>
              </a:rPr>
              <a:t>min T</a:t>
            </a:r>
          </a:p>
        </p:txBody>
      </p:sp>
      <p:sp>
        <p:nvSpPr>
          <p:cNvPr id="19" name="Oval 35">
            <a:extLst>
              <a:ext uri="{FF2B5EF4-FFF2-40B4-BE49-F238E27FC236}">
                <a16:creationId xmlns:a16="http://schemas.microsoft.com/office/drawing/2014/main" xmlns="" id="{91FAF3A4-E923-4300-BC86-CC03E711B468}"/>
              </a:ext>
            </a:extLst>
          </p:cNvPr>
          <p:cNvSpPr/>
          <p:nvPr/>
        </p:nvSpPr>
        <p:spPr>
          <a:xfrm>
            <a:off x="9560625" y="6672461"/>
            <a:ext cx="45719" cy="45719"/>
          </a:xfrm>
          <a:prstGeom prst="ellipse">
            <a:avLst/>
          </a:prstGeom>
          <a:solidFill>
            <a:srgbClr val="500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36">
            <a:extLst>
              <a:ext uri="{FF2B5EF4-FFF2-40B4-BE49-F238E27FC236}">
                <a16:creationId xmlns:a16="http://schemas.microsoft.com/office/drawing/2014/main" xmlns="" id="{A3F5EFBB-5C2D-452D-8D61-11A269647AB8}"/>
              </a:ext>
            </a:extLst>
          </p:cNvPr>
          <p:cNvSpPr/>
          <p:nvPr/>
        </p:nvSpPr>
        <p:spPr>
          <a:xfrm>
            <a:off x="9626541" y="6672461"/>
            <a:ext cx="45719" cy="45719"/>
          </a:xfrm>
          <a:prstGeom prst="ellipse">
            <a:avLst/>
          </a:prstGeom>
          <a:solidFill>
            <a:srgbClr val="500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ECFD06F2-EAE0-4B84-9B47-6B69425423E6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49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0F9CE161-D5EB-4D3A-9D7A-D1B98577F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69" y="3718976"/>
            <a:ext cx="3193644" cy="30764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27D13E6E-55DC-4406-8303-5A993BA292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90" y="3960061"/>
            <a:ext cx="2783035" cy="2395952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xmlns="" id="{D0F83926-DFB5-4E46-BB93-C2235CDF7D56}"/>
              </a:ext>
            </a:extLst>
          </p:cNvPr>
          <p:cNvCxnSpPr/>
          <p:nvPr/>
        </p:nvCxnSpPr>
        <p:spPr>
          <a:xfrm flipV="1">
            <a:off x="7148017" y="4077560"/>
            <a:ext cx="1080120" cy="76340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xmlns="" id="{DC4FE93A-A1C3-4AA6-98E1-AB5E5AD86592}"/>
              </a:ext>
            </a:extLst>
          </p:cNvPr>
          <p:cNvCxnSpPr/>
          <p:nvPr/>
        </p:nvCxnSpPr>
        <p:spPr>
          <a:xfrm>
            <a:off x="7148017" y="5515279"/>
            <a:ext cx="1080120" cy="7016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D5A95"/>
                </a:solidFill>
              </a:rPr>
              <a:t>III</a:t>
            </a:r>
            <a:r>
              <a:rPr lang="en-US" noProof="0" dirty="0" smtClean="0"/>
              <a:t> CFH </a:t>
            </a:r>
            <a:r>
              <a:rPr lang="en-US" noProof="0" dirty="0" err="1" smtClean="0"/>
              <a:t>sonde</a:t>
            </a:r>
            <a:r>
              <a:rPr lang="en-US" noProof="0" dirty="0" smtClean="0"/>
              <a:t> example</a:t>
            </a:r>
            <a:endParaRPr lang="en-US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E956EB09-513B-4E79-97F1-551EEC745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32" y="854399"/>
            <a:ext cx="3193644" cy="30764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B4E1C519-50C6-4B2B-B0AA-5B0EE9771D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5" y="1088836"/>
            <a:ext cx="2786495" cy="2398933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xmlns="" id="{89ECEF95-6302-48D9-8BEC-817A7D6C4E08}"/>
              </a:ext>
            </a:extLst>
          </p:cNvPr>
          <p:cNvCxnSpPr>
            <a:cxnSpLocks/>
          </p:cNvCxnSpPr>
          <p:nvPr/>
        </p:nvCxnSpPr>
        <p:spPr>
          <a:xfrm flipV="1">
            <a:off x="3386287" y="1211622"/>
            <a:ext cx="1080120" cy="76340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xmlns="" id="{CEF7178D-F6C2-4F0D-BA09-99EBCD2C9D11}"/>
              </a:ext>
            </a:extLst>
          </p:cNvPr>
          <p:cNvCxnSpPr>
            <a:cxnSpLocks/>
          </p:cNvCxnSpPr>
          <p:nvPr/>
        </p:nvCxnSpPr>
        <p:spPr>
          <a:xfrm>
            <a:off x="3374188" y="2610412"/>
            <a:ext cx="1080120" cy="7016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4891B3B1-C047-48EC-9094-4F1725137994}"/>
              </a:ext>
            </a:extLst>
          </p:cNvPr>
          <p:cNvSpPr txBox="1"/>
          <p:nvPr/>
        </p:nvSpPr>
        <p:spPr>
          <a:xfrm>
            <a:off x="8744759" y="1969284"/>
            <a:ext cx="279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3E6E"/>
                </a:solidFill>
              </a:rPr>
              <a:t>&lt; 27.10.2017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5AB1531F-417F-426B-9AE8-0EBBBD388964}"/>
              </a:ext>
            </a:extLst>
          </p:cNvPr>
          <p:cNvSpPr txBox="1"/>
          <p:nvPr/>
        </p:nvSpPr>
        <p:spPr>
          <a:xfrm>
            <a:off x="3067925" y="1654485"/>
            <a:ext cx="285293" cy="115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750" dirty="0" err="1"/>
              <a:t>sonde</a:t>
            </a:r>
            <a:endParaRPr lang="de-DE" sz="75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91AA3EB6-2546-4DFA-A271-247EA1A4DE8F}"/>
              </a:ext>
            </a:extLst>
          </p:cNvPr>
          <p:cNvSpPr txBox="1"/>
          <p:nvPr/>
        </p:nvSpPr>
        <p:spPr>
          <a:xfrm>
            <a:off x="6841754" y="4522271"/>
            <a:ext cx="285293" cy="115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750" dirty="0" err="1"/>
              <a:t>sonde</a:t>
            </a:r>
            <a:endParaRPr lang="de-DE" sz="750" dirty="0"/>
          </a:p>
        </p:txBody>
      </p:sp>
      <p:grpSp>
        <p:nvGrpSpPr>
          <p:cNvPr id="18" name="Gruppieren 12">
            <a:extLst>
              <a:ext uri="{FF2B5EF4-FFF2-40B4-BE49-F238E27FC236}">
                <a16:creationId xmlns:a16="http://schemas.microsoft.com/office/drawing/2014/main" xmlns="" id="{F50977EF-594C-4C44-8B33-99EE2C754BBF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9" name="Ellipse 13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5C37C65A-9A1E-4A6C-921C-E3999786183E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Gebogener Pfeil 14">
              <a:extLst>
                <a:ext uri="{FF2B5EF4-FFF2-40B4-BE49-F238E27FC236}">
                  <a16:creationId xmlns:a16="http://schemas.microsoft.com/office/drawing/2014/main" xmlns="" id="{AA77FB66-BA05-449D-807B-30325F13F82C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21" name="Interaktive Schaltfläche: Nächste(r) oder Weiter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355ACD5F-8941-4ABB-9A0C-F28D9B94262B}"/>
              </a:ext>
            </a:extLst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Zurück oder Vorherige(r)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45C14BF4-1F7C-4DAD-AA47-F9FC6E91E2F6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A39A60EE-E7D0-45AB-AB36-A7B5A38C66BC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FF067638-8C0D-428D-A575-CF510D4ACE9D}"/>
              </a:ext>
            </a:extLst>
          </p:cNvPr>
          <p:cNvSpPr txBox="1"/>
          <p:nvPr/>
        </p:nvSpPr>
        <p:spPr>
          <a:xfrm>
            <a:off x="1276318" y="4927204"/>
            <a:ext cx="279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3E6E"/>
                </a:solidFill>
              </a:rPr>
              <a:t>2.11.2017 &gt;</a:t>
            </a:r>
          </a:p>
        </p:txBody>
      </p:sp>
    </p:spTree>
    <p:extLst>
      <p:ext uri="{BB962C8B-B14F-4D97-AF65-F5344CB8AC3E}">
        <p14:creationId xmlns:p14="http://schemas.microsoft.com/office/powerpoint/2010/main" val="27330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1AF917F5-3028-49D4-8CEB-72962B632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8571033D-FF07-452F-A7E6-83E744946F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</a:t>
            </a:r>
            <a:r>
              <a:rPr lang="en-US" noProof="0" dirty="0" smtClean="0"/>
              <a:t> El Nino 2015/2016</a:t>
            </a:r>
            <a:endParaRPr lang="en-US" noProof="0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xmlns="" id="{4B974811-BC62-460E-884F-DEBD90C1CEAA}"/>
              </a:ext>
            </a:extLst>
          </p:cNvPr>
          <p:cNvGrpSpPr/>
          <p:nvPr/>
        </p:nvGrpSpPr>
        <p:grpSpPr>
          <a:xfrm>
            <a:off x="790531" y="1042757"/>
            <a:ext cx="11148524" cy="5222535"/>
            <a:chOff x="3617546" y="3571529"/>
            <a:chExt cx="11148524" cy="522253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xmlns="" id="{057C1B38-7C6C-471C-BC37-167F96E119BE}"/>
                </a:ext>
              </a:extLst>
            </p:cNvPr>
            <p:cNvGrpSpPr/>
            <p:nvPr/>
          </p:nvGrpSpPr>
          <p:grpSpPr>
            <a:xfrm>
              <a:off x="3617546" y="3571529"/>
              <a:ext cx="5381625" cy="2352675"/>
              <a:chOff x="3762375" y="32472"/>
              <a:chExt cx="5381625" cy="2352675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xmlns="" id="{BA6B0351-9616-456B-B028-202DA8B23B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2375" y="32472"/>
                <a:ext cx="5381625" cy="2352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xmlns="" id="{FC353E8B-7CFD-4D6F-9C51-CC8C793E852D}"/>
                  </a:ext>
                </a:extLst>
              </p:cNvPr>
              <p:cNvSpPr txBox="1"/>
              <p:nvPr/>
            </p:nvSpPr>
            <p:spPr>
              <a:xfrm>
                <a:off x="4938263" y="888469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4378"/>
                    </a:solidFill>
                  </a:rPr>
                  <a:t>X</a:t>
                </a:r>
              </a:p>
            </p:txBody>
          </p: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xmlns="" id="{D615FD42-074C-443D-ACF2-7D64BABFDA1D}"/>
                </a:ext>
              </a:extLst>
            </p:cNvPr>
            <p:cNvSpPr txBox="1"/>
            <p:nvPr/>
          </p:nvSpPr>
          <p:spPr>
            <a:xfrm>
              <a:off x="11227004" y="8517065"/>
              <a:ext cx="3539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NOAA, bi-weekly ENSO update, 15.02.2016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543AAE28-3D00-4F11-9287-30CDA5C5BDAA}"/>
              </a:ext>
            </a:extLst>
          </p:cNvPr>
          <p:cNvSpPr txBox="1"/>
          <p:nvPr/>
        </p:nvSpPr>
        <p:spPr>
          <a:xfrm>
            <a:off x="552456" y="3688528"/>
            <a:ext cx="57782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E6E"/>
                </a:solidFill>
              </a:rPr>
              <a:t>Positive OLR anomalies </a:t>
            </a:r>
            <a:r>
              <a:rPr lang="en-US" sz="2000" dirty="0">
                <a:solidFill>
                  <a:srgbClr val="003E6E"/>
                </a:solidFill>
              </a:rPr>
              <a:t>indicate suppressed convection and precipitation</a:t>
            </a:r>
            <a:endParaRPr lang="en-US" sz="2000" b="1" dirty="0">
              <a:solidFill>
                <a:srgbClr val="003E6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E6E"/>
                </a:solidFill>
              </a:rPr>
              <a:t>Wind anomalies </a:t>
            </a:r>
            <a:r>
              <a:rPr lang="en-US" sz="2000" dirty="0">
                <a:solidFill>
                  <a:srgbClr val="003E6E"/>
                </a:solidFill>
              </a:rPr>
              <a:t>might reveal air reaching Palau from atypical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E6E"/>
                </a:solidFill>
              </a:rPr>
              <a:t>Air parcels from NW, S or SW could introduce </a:t>
            </a:r>
            <a:r>
              <a:rPr lang="en-US" sz="2000" b="1" dirty="0">
                <a:solidFill>
                  <a:srgbClr val="003E6E"/>
                </a:solidFill>
              </a:rPr>
              <a:t>pollutants</a:t>
            </a:r>
            <a:r>
              <a:rPr lang="en-US" sz="2000" dirty="0">
                <a:solidFill>
                  <a:srgbClr val="003E6E"/>
                </a:solidFill>
              </a:rPr>
              <a:t> from e.g. biomass burning, enhanced by irregular droughts </a:t>
            </a:r>
          </a:p>
        </p:txBody>
      </p:sp>
      <p:grpSp>
        <p:nvGrpSpPr>
          <p:cNvPr id="12" name="Gruppieren 12">
            <a:extLst>
              <a:ext uri="{FF2B5EF4-FFF2-40B4-BE49-F238E27FC236}">
                <a16:creationId xmlns:a16="http://schemas.microsoft.com/office/drawing/2014/main" xmlns="" id="{40F6503F-A2E5-4638-9CC5-C2D4C421F17C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3" name="Ellipse 13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5983F992-8980-470D-A54D-6C627BC5E8E5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Gebogener Pfeil 14">
              <a:extLst>
                <a:ext uri="{FF2B5EF4-FFF2-40B4-BE49-F238E27FC236}">
                  <a16:creationId xmlns:a16="http://schemas.microsoft.com/office/drawing/2014/main" xmlns="" id="{30364133-2F0A-4F0A-BC0D-A36C4C2ABE16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5" name="Interaktive Schaltfläche: Nächste(r) oder Weiter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836AB687-2AE1-4F76-B8B6-BFE78FA63A69}"/>
              </a:ext>
            </a:extLst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Zurück oder Vorherige(r)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9FADA8D7-5E19-4274-A950-484C190FDCB2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D682BB26-7EE7-4006-B2F3-7C9DF541E24A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xmlns="" id="{06CF8808-5EE8-44F3-BE0C-59ADD8038362}"/>
              </a:ext>
            </a:extLst>
          </p:cNvPr>
          <p:cNvGrpSpPr/>
          <p:nvPr/>
        </p:nvGrpSpPr>
        <p:grpSpPr>
          <a:xfrm>
            <a:off x="6489246" y="1172810"/>
            <a:ext cx="5381625" cy="4772025"/>
            <a:chOff x="3762375" y="2085975"/>
            <a:chExt cx="5381625" cy="4772025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xmlns="" id="{47AAFD88-70BD-433E-AD00-6CD02E13F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2375" y="2085975"/>
              <a:ext cx="5381625" cy="477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xmlns="" id="{860E0ACB-1267-492C-BA2D-12AAA68234A2}"/>
                </a:ext>
              </a:extLst>
            </p:cNvPr>
            <p:cNvSpPr txBox="1"/>
            <p:nvPr/>
          </p:nvSpPr>
          <p:spPr>
            <a:xfrm>
              <a:off x="4938257" y="2920543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4378"/>
                  </a:solidFill>
                </a:rPr>
                <a:t>X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xmlns="" id="{22A2F5FB-831C-4672-B371-E1A970B639F3}"/>
                </a:ext>
              </a:extLst>
            </p:cNvPr>
            <p:cNvSpPr txBox="1"/>
            <p:nvPr/>
          </p:nvSpPr>
          <p:spPr>
            <a:xfrm>
              <a:off x="4938251" y="5342099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4378"/>
                  </a:solidFill>
                </a:rPr>
                <a:t>X</a:t>
              </a:r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2E9B13B9-E7E6-4B02-94AE-3DA9AB045E6B}"/>
              </a:ext>
            </a:extLst>
          </p:cNvPr>
          <p:cNvSpPr txBox="1"/>
          <p:nvPr/>
        </p:nvSpPr>
        <p:spPr>
          <a:xfrm>
            <a:off x="3645944" y="6135741"/>
            <a:ext cx="401917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3E6E"/>
                </a:solidFill>
              </a:rPr>
              <a:t>Further </a:t>
            </a:r>
            <a:r>
              <a:rPr lang="de-DE" sz="2400" dirty="0" err="1">
                <a:solidFill>
                  <a:srgbClr val="003E6E"/>
                </a:solidFill>
              </a:rPr>
              <a:t>analyses</a:t>
            </a:r>
            <a:r>
              <a:rPr lang="de-DE" sz="2400" dirty="0">
                <a:solidFill>
                  <a:srgbClr val="003E6E"/>
                </a:solidFill>
              </a:rPr>
              <a:t> will follow…</a:t>
            </a:r>
          </a:p>
        </p:txBody>
      </p:sp>
    </p:spTree>
    <p:extLst>
      <p:ext uri="{BB962C8B-B14F-4D97-AF65-F5344CB8AC3E}">
        <p14:creationId xmlns:p14="http://schemas.microsoft.com/office/powerpoint/2010/main" val="1971243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</a:t>
            </a:r>
            <a:r>
              <a:rPr lang="en-US" noProof="0" dirty="0" smtClean="0"/>
              <a:t> Annual TTL  cycle 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13222" y="4509769"/>
            <a:ext cx="11112500" cy="1605585"/>
          </a:xfrm>
        </p:spPr>
        <p:txBody>
          <a:bodyPr>
            <a:noAutofit/>
          </a:bodyPr>
          <a:lstStyle/>
          <a:p>
            <a:pPr marL="285750" indent="-285750"/>
            <a:r>
              <a:rPr lang="en-US" sz="2400" b="1" noProof="0" dirty="0" smtClean="0">
                <a:solidFill>
                  <a:srgbClr val="FF0000"/>
                </a:solidFill>
              </a:rPr>
              <a:t>Feedback during the El-Nino year in the upper troposphere: </a:t>
            </a:r>
            <a:r>
              <a:rPr lang="en-US" sz="2400" noProof="0" dirty="0" smtClean="0"/>
              <a:t>suppressed convection in NH spring/summer with less uplift of ozone-poor air from the ground or wash-out of ozone precursors </a:t>
            </a:r>
          </a:p>
          <a:p>
            <a:pPr marL="285750" indent="-285750"/>
            <a:r>
              <a:rPr lang="en-US" sz="2400" b="1" noProof="0" dirty="0" err="1" smtClean="0">
                <a:solidFill>
                  <a:srgbClr val="500986"/>
                </a:solidFill>
              </a:rPr>
              <a:t>Reoccuring</a:t>
            </a:r>
            <a:r>
              <a:rPr lang="en-US" sz="2400" b="1" noProof="0" dirty="0" smtClean="0">
                <a:solidFill>
                  <a:srgbClr val="500986"/>
                </a:solidFill>
              </a:rPr>
              <a:t> signal in the lower stratosphere</a:t>
            </a:r>
            <a:r>
              <a:rPr lang="en-US" sz="2400" noProof="0" dirty="0" smtClean="0"/>
              <a:t>: accumulation of ozone-rich air during the summer months which is then transported upwards and towards higher latitudes during winter by the residual circulation (Brewer-Dobson) </a:t>
            </a:r>
            <a:r>
              <a:rPr lang="en-US" sz="2400" noProof="0" dirty="0" smtClean="0">
                <a:sym typeface="Wingdings" panose="05000000000000000000" pitchFamily="2" charset="2"/>
              </a:rPr>
              <a:t></a:t>
            </a:r>
            <a:r>
              <a:rPr lang="en-US" sz="2400" b="1" noProof="0" dirty="0" smtClean="0">
                <a:solidFill>
                  <a:srgbClr val="500986"/>
                </a:solidFill>
                <a:sym typeface="Wingdings" panose="05000000000000000000" pitchFamily="2" charset="2"/>
              </a:rPr>
              <a:t>annual cycle</a:t>
            </a:r>
            <a:endParaRPr lang="en-US" sz="2400" b="1" noProof="0" dirty="0" smtClean="0">
              <a:solidFill>
                <a:srgbClr val="500986"/>
              </a:solidFill>
            </a:endParaRPr>
          </a:p>
          <a:p>
            <a:endParaRPr lang="en-US" sz="2400" noProof="0" dirty="0"/>
          </a:p>
        </p:txBody>
      </p:sp>
      <p:sp>
        <p:nvSpPr>
          <p:cNvPr id="5" name="Interaktive Schaltfläche: Nächste(r) oder Weiter 4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Interaktive Schaltfläche: Zurück oder Vorherige(r) 5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" y="986842"/>
            <a:ext cx="7545205" cy="325948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197" y="1491337"/>
            <a:ext cx="4290024" cy="2549232"/>
          </a:xfrm>
          <a:prstGeom prst="rect">
            <a:avLst/>
          </a:prstGeom>
          <a:ln w="41275">
            <a:solidFill>
              <a:schemeClr val="bg1">
                <a:lumMod val="50000"/>
              </a:schemeClr>
            </a:solidFill>
          </a:ln>
        </p:spPr>
      </p:pic>
      <p:sp>
        <p:nvSpPr>
          <p:cNvPr id="16" name="Bogen 15"/>
          <p:cNvSpPr/>
          <p:nvPr/>
        </p:nvSpPr>
        <p:spPr>
          <a:xfrm>
            <a:off x="6588690" y="1003874"/>
            <a:ext cx="1278507" cy="1299123"/>
          </a:xfrm>
          <a:prstGeom prst="arc">
            <a:avLst>
              <a:gd name="adj1" fmla="val 10702978"/>
              <a:gd name="adj2" fmla="val 20092020"/>
            </a:avLst>
          </a:prstGeom>
          <a:ln w="508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8637362" y="1107076"/>
            <a:ext cx="3244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300m Layer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around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18.15km</a:t>
            </a:r>
          </a:p>
        </p:txBody>
      </p:sp>
      <p:grpSp>
        <p:nvGrpSpPr>
          <p:cNvPr id="12" name="Gruppieren 3">
            <a:extLst>
              <a:ext uri="{FF2B5EF4-FFF2-40B4-BE49-F238E27FC236}">
                <a16:creationId xmlns:a16="http://schemas.microsoft.com/office/drawing/2014/main" xmlns="" id="{A461F6EA-A871-4958-924C-A5D653282184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3" name="Ellipse 4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AD9D7BA8-A512-4B68-BD5E-665E6E146139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Gebogener Pfeil 5">
              <a:extLst>
                <a:ext uri="{FF2B5EF4-FFF2-40B4-BE49-F238E27FC236}">
                  <a16:creationId xmlns:a16="http://schemas.microsoft.com/office/drawing/2014/main" xmlns="" id="{886AC5BE-1465-48F3-A2B6-6E00BDF32AB6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5" name="Ellipse 18">
            <a:extLst>
              <a:ext uri="{FF2B5EF4-FFF2-40B4-BE49-F238E27FC236}">
                <a16:creationId xmlns:a16="http://schemas.microsoft.com/office/drawing/2014/main" xmlns="" id="{E27EC30B-A6C4-45FC-9180-F728E618EE2C}"/>
              </a:ext>
            </a:extLst>
          </p:cNvPr>
          <p:cNvSpPr/>
          <p:nvPr/>
        </p:nvSpPr>
        <p:spPr>
          <a:xfrm>
            <a:off x="727056" y="2057685"/>
            <a:ext cx="901828" cy="175460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9">
            <a:extLst>
              <a:ext uri="{FF2B5EF4-FFF2-40B4-BE49-F238E27FC236}">
                <a16:creationId xmlns:a16="http://schemas.microsoft.com/office/drawing/2014/main" xmlns="" id="{31EA3C9E-B9D5-4D09-BB16-E84C292E3FB8}"/>
              </a:ext>
            </a:extLst>
          </p:cNvPr>
          <p:cNvSpPr/>
          <p:nvPr/>
        </p:nvSpPr>
        <p:spPr>
          <a:xfrm>
            <a:off x="436151" y="986842"/>
            <a:ext cx="1862515" cy="32594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20">
            <a:extLst>
              <a:ext uri="{FF2B5EF4-FFF2-40B4-BE49-F238E27FC236}">
                <a16:creationId xmlns:a16="http://schemas.microsoft.com/office/drawing/2014/main" xmlns="" id="{8867D340-E07B-4C73-ACB6-6F2E9704BA83}"/>
              </a:ext>
            </a:extLst>
          </p:cNvPr>
          <p:cNvSpPr/>
          <p:nvPr/>
        </p:nvSpPr>
        <p:spPr>
          <a:xfrm>
            <a:off x="2574383" y="2057685"/>
            <a:ext cx="901828" cy="1754607"/>
          </a:xfrm>
          <a:prstGeom prst="ellipse">
            <a:avLst/>
          </a:prstGeom>
          <a:noFill/>
          <a:ln w="63500">
            <a:solidFill>
              <a:srgbClr val="FF0000">
                <a:alpha val="62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21">
            <a:extLst>
              <a:ext uri="{FF2B5EF4-FFF2-40B4-BE49-F238E27FC236}">
                <a16:creationId xmlns:a16="http://schemas.microsoft.com/office/drawing/2014/main" xmlns="" id="{E3F80CB9-7C85-4E87-BF3D-5CE634AC9779}"/>
              </a:ext>
            </a:extLst>
          </p:cNvPr>
          <p:cNvSpPr/>
          <p:nvPr/>
        </p:nvSpPr>
        <p:spPr>
          <a:xfrm>
            <a:off x="4466072" y="2065697"/>
            <a:ext cx="901828" cy="1754607"/>
          </a:xfrm>
          <a:prstGeom prst="ellipse">
            <a:avLst/>
          </a:prstGeom>
          <a:noFill/>
          <a:ln w="63500">
            <a:solidFill>
              <a:srgbClr val="FF0000">
                <a:alpha val="62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D8AAD41-3006-4F4C-9925-6CEA23BF89B9}"/>
              </a:ext>
            </a:extLst>
          </p:cNvPr>
          <p:cNvCxnSpPr/>
          <p:nvPr/>
        </p:nvCxnSpPr>
        <p:spPr>
          <a:xfrm>
            <a:off x="436151" y="1828800"/>
            <a:ext cx="6288034" cy="0"/>
          </a:xfrm>
          <a:prstGeom prst="line">
            <a:avLst/>
          </a:prstGeom>
          <a:ln w="412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ihandform 11">
            <a:extLst>
              <a:ext uri="{FF2B5EF4-FFF2-40B4-BE49-F238E27FC236}">
                <a16:creationId xmlns:a16="http://schemas.microsoft.com/office/drawing/2014/main" xmlns="" id="{F40D3F3C-2433-4E71-87A0-0B629945C345}"/>
              </a:ext>
            </a:extLst>
          </p:cNvPr>
          <p:cNvSpPr/>
          <p:nvPr/>
        </p:nvSpPr>
        <p:spPr>
          <a:xfrm>
            <a:off x="928454" y="1368936"/>
            <a:ext cx="1312236" cy="436313"/>
          </a:xfrm>
          <a:custGeom>
            <a:avLst/>
            <a:gdLst>
              <a:gd name="connsiteX0" fmla="*/ 0 w 1312236"/>
              <a:gd name="connsiteY0" fmla="*/ 25496 h 436313"/>
              <a:gd name="connsiteX1" fmla="*/ 636104 w 1312236"/>
              <a:gd name="connsiteY1" fmla="*/ 436313 h 436313"/>
              <a:gd name="connsiteX2" fmla="*/ 1272208 w 1312236"/>
              <a:gd name="connsiteY2" fmla="*/ 25496 h 436313"/>
              <a:gd name="connsiteX3" fmla="*/ 1192695 w 1312236"/>
              <a:gd name="connsiteY3" fmla="*/ 78505 h 43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2236" h="436313">
                <a:moveTo>
                  <a:pt x="0" y="25496"/>
                </a:moveTo>
                <a:cubicBezTo>
                  <a:pt x="212034" y="230904"/>
                  <a:pt x="424069" y="436313"/>
                  <a:pt x="636104" y="436313"/>
                </a:cubicBezTo>
                <a:cubicBezTo>
                  <a:pt x="848139" y="436313"/>
                  <a:pt x="1179443" y="85131"/>
                  <a:pt x="1272208" y="25496"/>
                </a:cubicBezTo>
                <a:cubicBezTo>
                  <a:pt x="1364973" y="-34139"/>
                  <a:pt x="1278834" y="22183"/>
                  <a:pt x="1192695" y="78505"/>
                </a:cubicBezTo>
              </a:path>
            </a:pathLst>
          </a:custGeom>
          <a:noFill/>
          <a:ln w="41275">
            <a:solidFill>
              <a:srgbClr val="5009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 12">
            <a:extLst>
              <a:ext uri="{FF2B5EF4-FFF2-40B4-BE49-F238E27FC236}">
                <a16:creationId xmlns:a16="http://schemas.microsoft.com/office/drawing/2014/main" xmlns="" id="{591BCD01-14AC-42D1-BF3F-61F90E507179}"/>
              </a:ext>
            </a:extLst>
          </p:cNvPr>
          <p:cNvSpPr/>
          <p:nvPr/>
        </p:nvSpPr>
        <p:spPr>
          <a:xfrm>
            <a:off x="2976232" y="1380160"/>
            <a:ext cx="1312236" cy="436313"/>
          </a:xfrm>
          <a:custGeom>
            <a:avLst/>
            <a:gdLst>
              <a:gd name="connsiteX0" fmla="*/ 0 w 1312236"/>
              <a:gd name="connsiteY0" fmla="*/ 25496 h 436313"/>
              <a:gd name="connsiteX1" fmla="*/ 636104 w 1312236"/>
              <a:gd name="connsiteY1" fmla="*/ 436313 h 436313"/>
              <a:gd name="connsiteX2" fmla="*/ 1272208 w 1312236"/>
              <a:gd name="connsiteY2" fmla="*/ 25496 h 436313"/>
              <a:gd name="connsiteX3" fmla="*/ 1192695 w 1312236"/>
              <a:gd name="connsiteY3" fmla="*/ 78505 h 43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2236" h="436313">
                <a:moveTo>
                  <a:pt x="0" y="25496"/>
                </a:moveTo>
                <a:cubicBezTo>
                  <a:pt x="212034" y="230904"/>
                  <a:pt x="424069" y="436313"/>
                  <a:pt x="636104" y="436313"/>
                </a:cubicBezTo>
                <a:cubicBezTo>
                  <a:pt x="848139" y="436313"/>
                  <a:pt x="1179443" y="85131"/>
                  <a:pt x="1272208" y="25496"/>
                </a:cubicBezTo>
                <a:cubicBezTo>
                  <a:pt x="1364973" y="-34139"/>
                  <a:pt x="1278834" y="22183"/>
                  <a:pt x="1192695" y="78505"/>
                </a:cubicBezTo>
              </a:path>
            </a:pathLst>
          </a:custGeom>
          <a:noFill/>
          <a:ln w="41275">
            <a:solidFill>
              <a:srgbClr val="5009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13">
            <a:extLst>
              <a:ext uri="{FF2B5EF4-FFF2-40B4-BE49-F238E27FC236}">
                <a16:creationId xmlns:a16="http://schemas.microsoft.com/office/drawing/2014/main" xmlns="" id="{B7ACB11A-ED8E-4A4A-A1C7-9FD8F8A81338}"/>
              </a:ext>
            </a:extLst>
          </p:cNvPr>
          <p:cNvSpPr/>
          <p:nvPr/>
        </p:nvSpPr>
        <p:spPr>
          <a:xfrm>
            <a:off x="4735299" y="1380159"/>
            <a:ext cx="1312236" cy="436313"/>
          </a:xfrm>
          <a:custGeom>
            <a:avLst/>
            <a:gdLst>
              <a:gd name="connsiteX0" fmla="*/ 0 w 1312236"/>
              <a:gd name="connsiteY0" fmla="*/ 25496 h 436313"/>
              <a:gd name="connsiteX1" fmla="*/ 636104 w 1312236"/>
              <a:gd name="connsiteY1" fmla="*/ 436313 h 436313"/>
              <a:gd name="connsiteX2" fmla="*/ 1272208 w 1312236"/>
              <a:gd name="connsiteY2" fmla="*/ 25496 h 436313"/>
              <a:gd name="connsiteX3" fmla="*/ 1192695 w 1312236"/>
              <a:gd name="connsiteY3" fmla="*/ 78505 h 43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2236" h="436313">
                <a:moveTo>
                  <a:pt x="0" y="25496"/>
                </a:moveTo>
                <a:cubicBezTo>
                  <a:pt x="212034" y="230904"/>
                  <a:pt x="424069" y="436313"/>
                  <a:pt x="636104" y="436313"/>
                </a:cubicBezTo>
                <a:cubicBezTo>
                  <a:pt x="848139" y="436313"/>
                  <a:pt x="1179443" y="85131"/>
                  <a:pt x="1272208" y="25496"/>
                </a:cubicBezTo>
                <a:cubicBezTo>
                  <a:pt x="1364973" y="-34139"/>
                  <a:pt x="1278834" y="22183"/>
                  <a:pt x="1192695" y="78505"/>
                </a:cubicBezTo>
              </a:path>
            </a:pathLst>
          </a:custGeom>
          <a:noFill/>
          <a:ln w="41275">
            <a:solidFill>
              <a:srgbClr val="5009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14">
            <a:extLst>
              <a:ext uri="{FF2B5EF4-FFF2-40B4-BE49-F238E27FC236}">
                <a16:creationId xmlns:a16="http://schemas.microsoft.com/office/drawing/2014/main" xmlns="" id="{42D47713-8557-4D0A-B593-44C7DAC7FE67}"/>
              </a:ext>
            </a:extLst>
          </p:cNvPr>
          <p:cNvSpPr/>
          <p:nvPr/>
        </p:nvSpPr>
        <p:spPr>
          <a:xfrm>
            <a:off x="1063515" y="3886843"/>
            <a:ext cx="1114909" cy="148724"/>
          </a:xfrm>
          <a:prstGeom prst="rect">
            <a:avLst/>
          </a:prstGeom>
          <a:solidFill>
            <a:srgbClr val="500986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14">
            <a:extLst>
              <a:ext uri="{FF2B5EF4-FFF2-40B4-BE49-F238E27FC236}">
                <a16:creationId xmlns:a16="http://schemas.microsoft.com/office/drawing/2014/main" xmlns="" id="{EA28AA12-258C-430A-9049-585A95E16720}"/>
              </a:ext>
            </a:extLst>
          </p:cNvPr>
          <p:cNvSpPr/>
          <p:nvPr/>
        </p:nvSpPr>
        <p:spPr>
          <a:xfrm>
            <a:off x="2955484" y="3886843"/>
            <a:ext cx="1114909" cy="148724"/>
          </a:xfrm>
          <a:prstGeom prst="rect">
            <a:avLst/>
          </a:prstGeom>
          <a:solidFill>
            <a:srgbClr val="500986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14">
            <a:extLst>
              <a:ext uri="{FF2B5EF4-FFF2-40B4-BE49-F238E27FC236}">
                <a16:creationId xmlns:a16="http://schemas.microsoft.com/office/drawing/2014/main" xmlns="" id="{0BF3D0D4-46AF-4CCE-A016-33E60533AB31}"/>
              </a:ext>
            </a:extLst>
          </p:cNvPr>
          <p:cNvSpPr/>
          <p:nvPr/>
        </p:nvSpPr>
        <p:spPr>
          <a:xfrm>
            <a:off x="4853345" y="3886843"/>
            <a:ext cx="1114909" cy="148724"/>
          </a:xfrm>
          <a:prstGeom prst="rect">
            <a:avLst/>
          </a:prstGeom>
          <a:solidFill>
            <a:srgbClr val="500986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4FD65A2-67B0-4D81-ABF3-D4C2A000069C}"/>
              </a:ext>
            </a:extLst>
          </p:cNvPr>
          <p:cNvSpPr txBox="1"/>
          <p:nvPr/>
        </p:nvSpPr>
        <p:spPr>
          <a:xfrm>
            <a:off x="5881565" y="4052590"/>
            <a:ext cx="734030" cy="368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min 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91FAF3A4-E923-4300-BC86-CC03E711B468}"/>
              </a:ext>
            </a:extLst>
          </p:cNvPr>
          <p:cNvSpPr/>
          <p:nvPr/>
        </p:nvSpPr>
        <p:spPr>
          <a:xfrm>
            <a:off x="5729536" y="423524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A3F5EFBB-5C2D-452D-8D61-11A269647AB8}"/>
              </a:ext>
            </a:extLst>
          </p:cNvPr>
          <p:cNvSpPr/>
          <p:nvPr/>
        </p:nvSpPr>
        <p:spPr>
          <a:xfrm>
            <a:off x="5795452" y="423524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53F65532-B6DD-4AAA-8E40-018CEF54405D}"/>
              </a:ext>
            </a:extLst>
          </p:cNvPr>
          <p:cNvSpPr txBox="1"/>
          <p:nvPr/>
        </p:nvSpPr>
        <p:spPr>
          <a:xfrm>
            <a:off x="5853666" y="-88134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29" name="Textfeld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53F65532-B6DD-4AAA-8E40-018CEF54405D}"/>
              </a:ext>
            </a:extLst>
          </p:cNvPr>
          <p:cNvSpPr txBox="1"/>
          <p:nvPr/>
        </p:nvSpPr>
        <p:spPr>
          <a:xfrm>
            <a:off x="11596140" y="3945082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23306" y="4164846"/>
            <a:ext cx="2604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B3FD7"/>
                </a:solidFill>
              </a:rPr>
              <a:t>…</a:t>
            </a:r>
            <a:r>
              <a:rPr lang="de-DE" dirty="0" err="1">
                <a:solidFill>
                  <a:srgbClr val="FB3FD7"/>
                </a:solidFill>
              </a:rPr>
              <a:t>more</a:t>
            </a:r>
            <a:r>
              <a:rPr lang="de-DE" dirty="0">
                <a:solidFill>
                  <a:srgbClr val="FB3FD7"/>
                </a:solidFill>
              </a:rPr>
              <a:t> </a:t>
            </a:r>
            <a:r>
              <a:rPr lang="de-DE" dirty="0" err="1">
                <a:solidFill>
                  <a:srgbClr val="FB3FD7"/>
                </a:solidFill>
              </a:rPr>
              <a:t>layer</a:t>
            </a:r>
            <a:r>
              <a:rPr lang="de-DE" dirty="0">
                <a:solidFill>
                  <a:srgbClr val="FB3FD7"/>
                </a:solidFill>
              </a:rPr>
              <a:t> </a:t>
            </a:r>
            <a:r>
              <a:rPr lang="de-DE" dirty="0" err="1">
                <a:solidFill>
                  <a:srgbClr val="FB3FD7"/>
                </a:solidFill>
              </a:rPr>
              <a:t>plots</a:t>
            </a:r>
            <a:endParaRPr lang="de-DE" dirty="0">
              <a:solidFill>
                <a:srgbClr val="FB3FD7"/>
              </a:solidFill>
            </a:endParaRPr>
          </a:p>
        </p:txBody>
      </p:sp>
      <p:sp>
        <p:nvSpPr>
          <p:cNvPr id="31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9181530C-65E7-459A-97F5-5764437B7666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85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324000"/>
            <a:ext cx="6675441" cy="6675441"/>
          </a:xfrm>
          <a:prstGeom prst="rect">
            <a:avLst/>
          </a:prstGeom>
          <a:effectLst>
            <a:softEdge rad="1028700"/>
          </a:effectLst>
        </p:spPr>
      </p:pic>
      <p:sp>
        <p:nvSpPr>
          <p:cNvPr id="13" name="Titel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7A43A3"/>
                </a:solidFill>
              </a:rPr>
              <a:t>I</a:t>
            </a:r>
            <a:r>
              <a:rPr lang="en-US" noProof="0" dirty="0" smtClean="0"/>
              <a:t> The TWP: Research Motivation</a:t>
            </a:r>
            <a:endParaRPr lang="en-US" noProof="0" dirty="0"/>
          </a:p>
        </p:txBody>
      </p:sp>
      <p:sp>
        <p:nvSpPr>
          <p:cNvPr id="4" name="Textfeld 3">
            <a:hlinkClick r:id="rId4" action="ppaction://hlinksldjump"/>
          </p:cNvPr>
          <p:cNvSpPr txBox="1">
            <a:spLocks noChangeAspect="1"/>
          </p:cNvSpPr>
          <p:nvPr/>
        </p:nvSpPr>
        <p:spPr>
          <a:xfrm>
            <a:off x="1712255" y="948268"/>
            <a:ext cx="33994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A12C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Major source region*</a:t>
            </a:r>
            <a:r>
              <a:rPr lang="en-US" sz="2400" b="1" dirty="0">
                <a:solidFill>
                  <a:srgbClr val="003E6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3E6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for stratospheric air in</a:t>
            </a:r>
            <a:br>
              <a:rPr lang="en-US" dirty="0">
                <a:solidFill>
                  <a:srgbClr val="003E6E"/>
                </a:solidFill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dirty="0">
                <a:solidFill>
                  <a:srgbClr val="003E6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boreal winter </a:t>
            </a:r>
          </a:p>
          <a:p>
            <a:pPr algn="ctr"/>
            <a:r>
              <a:rPr lang="en-US" sz="1600" dirty="0">
                <a:solidFill>
                  <a:srgbClr val="003E6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(e.g. </a:t>
            </a:r>
            <a:r>
              <a:rPr lang="en-US" sz="1600" dirty="0" err="1">
                <a:solidFill>
                  <a:srgbClr val="003E6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Fueglistaler</a:t>
            </a:r>
            <a:r>
              <a:rPr lang="en-US" sz="1600" dirty="0">
                <a:solidFill>
                  <a:srgbClr val="003E6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et al. 2004)</a:t>
            </a:r>
          </a:p>
        </p:txBody>
      </p:sp>
      <p:sp>
        <p:nvSpPr>
          <p:cNvPr id="5" name="Textfeld 4">
            <a:hlinkClick r:id="rId5" action="ppaction://hlinksldjump"/>
          </p:cNvPr>
          <p:cNvSpPr txBox="1">
            <a:spLocks noChangeAspect="1"/>
          </p:cNvSpPr>
          <p:nvPr/>
        </p:nvSpPr>
        <p:spPr>
          <a:xfrm>
            <a:off x="474321" y="2642882"/>
            <a:ext cx="31367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B3FD7"/>
                </a:solidFill>
                <a:cs typeface="Arial" panose="020B0604020202020204" pitchFamily="34" charset="0"/>
              </a:rPr>
              <a:t>Origin and transit region</a:t>
            </a:r>
            <a:r>
              <a:rPr lang="en-US" dirty="0">
                <a:solidFill>
                  <a:srgbClr val="003E6E"/>
                </a:solidFill>
                <a:cs typeface="Arial" panose="020B0604020202020204" pitchFamily="34" charset="0"/>
              </a:rPr>
              <a:t>* of corresponding air masses in boundary layer and troposphere</a:t>
            </a:r>
            <a:r>
              <a:rPr lang="en-US" sz="1600" dirty="0">
                <a:solidFill>
                  <a:srgbClr val="003E6E"/>
                </a:solidFill>
                <a:cs typeface="Arial" panose="020B0604020202020204" pitchFamily="34" charset="0"/>
              </a:rPr>
              <a:t/>
            </a:r>
            <a:br>
              <a:rPr lang="en-US" sz="1600" dirty="0">
                <a:solidFill>
                  <a:srgbClr val="003E6E"/>
                </a:solidFill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3E6E"/>
                </a:solidFill>
                <a:cs typeface="Arial" panose="020B0604020202020204" pitchFamily="34" charset="0"/>
              </a:rPr>
              <a:t>(Rex et al. 2014)</a:t>
            </a:r>
          </a:p>
        </p:txBody>
      </p:sp>
      <p:sp>
        <p:nvSpPr>
          <p:cNvPr id="6" name="Textfeld 5">
            <a:hlinkClick r:id="rId6" action="ppaction://hlinksldjump"/>
          </p:cNvPr>
          <p:cNvSpPr txBox="1">
            <a:spLocks noChangeAspect="1"/>
          </p:cNvSpPr>
          <p:nvPr/>
        </p:nvSpPr>
        <p:spPr>
          <a:xfrm>
            <a:off x="4988251" y="1086768"/>
            <a:ext cx="25718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E6E"/>
                </a:solidFill>
                <a:cs typeface="Arial" panose="020B0604020202020204" pitchFamily="34" charset="0"/>
              </a:rPr>
              <a:t>Persistent tropospheric </a:t>
            </a:r>
            <a:r>
              <a:rPr lang="en-US" sz="2400" b="1" dirty="0">
                <a:solidFill>
                  <a:srgbClr val="FA12CE"/>
                </a:solidFill>
                <a:cs typeface="Arial" panose="020B0604020202020204" pitchFamily="34" charset="0"/>
              </a:rPr>
              <a:t>Ozone minimum*</a:t>
            </a:r>
          </a:p>
          <a:p>
            <a:pPr algn="ctr"/>
            <a:r>
              <a:rPr lang="en-US" sz="1600" dirty="0">
                <a:solidFill>
                  <a:srgbClr val="003E6E"/>
                </a:solidFill>
                <a:cs typeface="Arial" panose="020B0604020202020204" pitchFamily="34" charset="0"/>
              </a:rPr>
              <a:t>(Rex et al. 2014)</a:t>
            </a:r>
          </a:p>
        </p:txBody>
      </p:sp>
      <p:sp>
        <p:nvSpPr>
          <p:cNvPr id="7" name="Textfeld 6">
            <a:hlinkClick r:id="rId7" action="ppaction://hlinksldjump"/>
          </p:cNvPr>
          <p:cNvSpPr txBox="1">
            <a:spLocks noChangeAspect="1"/>
          </p:cNvSpPr>
          <p:nvPr/>
        </p:nvSpPr>
        <p:spPr>
          <a:xfrm>
            <a:off x="6524181" y="2642079"/>
            <a:ext cx="29436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E6E"/>
                </a:solidFill>
                <a:cs typeface="Arial" panose="020B0604020202020204" pitchFamily="34" charset="0"/>
              </a:rPr>
              <a:t>Corresponding</a:t>
            </a:r>
            <a:br>
              <a:rPr lang="en-US" dirty="0">
                <a:solidFill>
                  <a:srgbClr val="003E6E"/>
                </a:solidFill>
                <a:cs typeface="Arial" panose="020B0604020202020204" pitchFamily="34" charset="0"/>
              </a:rPr>
            </a:br>
            <a:r>
              <a:rPr lang="en-US" dirty="0">
                <a:solidFill>
                  <a:srgbClr val="FA12CE"/>
                </a:solidFill>
                <a:cs typeface="Arial" panose="020B0604020202020204" pitchFamily="34" charset="0"/>
              </a:rPr>
              <a:t>OH minimum*</a:t>
            </a:r>
            <a:r>
              <a:rPr lang="en-US" dirty="0">
                <a:solidFill>
                  <a:srgbClr val="003E6E"/>
                </a:solidFill>
                <a:cs typeface="Arial" panose="020B0604020202020204" pitchFamily="34" charset="0"/>
              </a:rPr>
              <a:t> and prolonged life times of various chemical species</a:t>
            </a:r>
            <a:br>
              <a:rPr lang="en-US" dirty="0">
                <a:solidFill>
                  <a:srgbClr val="003E6E"/>
                </a:solidFill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3E6E"/>
                </a:solidFill>
                <a:cs typeface="Arial" panose="020B0604020202020204" pitchFamily="34" charset="0"/>
              </a:rPr>
              <a:t>(e.g. </a:t>
            </a:r>
            <a:r>
              <a:rPr lang="en-US" sz="1600" dirty="0" err="1">
                <a:solidFill>
                  <a:srgbClr val="003E6E"/>
                </a:solidFill>
                <a:cs typeface="Arial" panose="020B0604020202020204" pitchFamily="34" charset="0"/>
              </a:rPr>
              <a:t>Kley</a:t>
            </a:r>
            <a:r>
              <a:rPr lang="en-US" sz="1600" dirty="0">
                <a:solidFill>
                  <a:srgbClr val="003E6E"/>
                </a:solidFill>
                <a:cs typeface="Arial" panose="020B0604020202020204" pitchFamily="34" charset="0"/>
              </a:rPr>
              <a:t> et al. 1996)</a:t>
            </a:r>
          </a:p>
        </p:txBody>
      </p:sp>
      <p:sp>
        <p:nvSpPr>
          <p:cNvPr id="9" name="Rechteckiger Pfeil 8"/>
          <p:cNvSpPr/>
          <p:nvPr/>
        </p:nvSpPr>
        <p:spPr>
          <a:xfrm rot="5400000">
            <a:off x="7448197" y="1734324"/>
            <a:ext cx="1036248" cy="812350"/>
          </a:xfrm>
          <a:prstGeom prst="bentArrow">
            <a:avLst/>
          </a:prstGeom>
          <a:solidFill>
            <a:srgbClr val="003E6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Rechteckiger Pfeil 10"/>
          <p:cNvSpPr/>
          <p:nvPr/>
        </p:nvSpPr>
        <p:spPr>
          <a:xfrm rot="5400000">
            <a:off x="1140662" y="1717780"/>
            <a:ext cx="1036248" cy="812350"/>
          </a:xfrm>
          <a:prstGeom prst="bentArrow">
            <a:avLst/>
          </a:prstGeom>
          <a:solidFill>
            <a:srgbClr val="003E6E">
              <a:alpha val="30000"/>
            </a:srgbClr>
          </a:solidFill>
          <a:ln>
            <a:noFill/>
          </a:ln>
          <a:scene3d>
            <a:camera prst="orthographicFront">
              <a:rot lat="1080000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4" name="Grafik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7855" y="2658623"/>
            <a:ext cx="2542965" cy="1689788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8079307" y="3744693"/>
            <a:ext cx="5129385" cy="545371"/>
            <a:chOff x="2638387" y="3789040"/>
            <a:chExt cx="9829040" cy="7797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feld 15"/>
                <p:cNvSpPr txBox="1"/>
                <p:nvPr/>
              </p:nvSpPr>
              <p:spPr>
                <a:xfrm>
                  <a:off x="4080846" y="3789040"/>
                  <a:ext cx="7115888" cy="4225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FA12C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𝑶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12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h𝑣</m:t>
                        </m:r>
                        <m:r>
                          <a:rPr lang="en-US" sz="12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n-US" sz="12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𝑂</m:t>
                        </m:r>
                        <m:r>
                          <a:rPr lang="en-US" sz="12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sPre>
                          <m:sPrePr>
                            <m:ctrlPr>
                              <a:rPr lang="en-US" sz="1200" b="0" i="1" smtClean="0">
                                <a:solidFill>
                                  <a:srgbClr val="FA12CE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PrePr>
                          <m:sub/>
                          <m:sup>
                            <m:r>
                              <a:rPr lang="en-US" sz="12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en-US" sz="12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𝐷</m:t>
                            </m:r>
                            <m:r>
                              <a:rPr lang="en-US" sz="12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)+</m:t>
                            </m:r>
                          </m:e>
                        </m:sPre>
                        <m:sSub>
                          <m:sSubPr>
                            <m:ctrlPr>
                              <a:rPr lang="en-US" sz="1200" i="1">
                                <a:solidFill>
                                  <a:srgbClr val="FA12C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solidFill>
                      <a:srgbClr val="FA12CE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feld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0846" y="3789040"/>
                  <a:ext cx="7115888" cy="422546"/>
                </a:xfrm>
                <a:prstGeom prst="rect">
                  <a:avLst/>
                </a:prstGeom>
                <a:blipFill>
                  <a:blip r:embed="rId9"/>
                  <a:stretch>
                    <a:fillRect b="-612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2638387" y="4146260"/>
                  <a:ext cx="9829040" cy="4225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𝑂</m:t>
                        </m:r>
                        <m:r>
                          <a:rPr lang="en-US" sz="120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sPre>
                          <m:sPrePr>
                            <m:ctrlPr>
                              <a:rPr lang="en-US" sz="1200" i="1">
                                <a:solidFill>
                                  <a:srgbClr val="FA12CE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PrePr>
                          <m:sub/>
                          <m:sup>
                            <m:r>
                              <a:rPr lang="en-US" sz="1200" i="1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en-US" sz="1200" i="1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𝐷</m:t>
                            </m:r>
                            <m:r>
                              <a:rPr lang="en-US" sz="1200" i="1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)+</m:t>
                            </m:r>
                            <m:sSub>
                              <m:sSubPr>
                                <m:ctrlPr>
                                  <a:rPr lang="en-US" sz="1200" b="0" i="1" smtClean="0">
                                    <a:solidFill>
                                      <a:srgbClr val="FA12C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rgbClr val="FA12CE"/>
                                    </a:solidFill>
                                    <a:latin typeface="Cambria Math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rgbClr val="FA12CE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2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𝑂</m:t>
                            </m:r>
                            <m:r>
                              <a:rPr lang="en-US" sz="12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en-US" sz="12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  <a:ea typeface="Cambria Math"/>
                              </a:rPr>
                              <m:t>𝑶𝑯</m:t>
                            </m:r>
                            <m:r>
                              <a:rPr lang="en-US" sz="12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en-US" sz="12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  <a:ea typeface="Cambria Math"/>
                              </a:rPr>
                              <m:t>𝑶𝑯</m:t>
                            </m:r>
                          </m:e>
                        </m:sPre>
                      </m:oMath>
                    </m:oMathPara>
                  </a14:m>
                  <a:endParaRPr lang="en-US" sz="1200" dirty="0">
                    <a:solidFill>
                      <a:srgbClr val="FA12CE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8387" y="4146260"/>
                  <a:ext cx="9829040" cy="422546"/>
                </a:xfrm>
                <a:prstGeom prst="rect">
                  <a:avLst/>
                </a:prstGeom>
                <a:blipFill>
                  <a:blip r:embed="rId10"/>
                  <a:stretch>
                    <a:fillRect b="-612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4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696" y="918144"/>
            <a:ext cx="3566179" cy="137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35" name="Gruppieren 20"/>
          <p:cNvGrpSpPr>
            <a:grpSpLocks/>
          </p:cNvGrpSpPr>
          <p:nvPr/>
        </p:nvGrpSpPr>
        <p:grpSpPr bwMode="auto">
          <a:xfrm>
            <a:off x="502834" y="4009693"/>
            <a:ext cx="2930874" cy="810682"/>
            <a:chOff x="4139940" y="1124680"/>
            <a:chExt cx="7803743" cy="2158276"/>
          </a:xfrm>
        </p:grpSpPr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40" y="1124680"/>
              <a:ext cx="7803743" cy="2158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0038" y="1151494"/>
              <a:ext cx="6919415" cy="18970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uppieren 20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22" name="Ellipse 21">
              <a:hlinkClick r:id="rId14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Gebogener Pfeil 22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5" name="Interaktive Schaltfläche: Nächste(r) oder Weiter 24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Zurück oder Vorherige(r) 25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7" name="Gruppieren 38">
            <a:extLst>
              <a:ext uri="{FF2B5EF4-FFF2-40B4-BE49-F238E27FC236}">
                <a16:creationId xmlns:a16="http://schemas.microsoft.com/office/drawing/2014/main" xmlns="" id="{0092E7D5-CFAA-45CC-8585-D4A739B91089}"/>
              </a:ext>
            </a:extLst>
          </p:cNvPr>
          <p:cNvGrpSpPr>
            <a:grpSpLocks noChangeAspect="1"/>
          </p:cNvGrpSpPr>
          <p:nvPr/>
        </p:nvGrpSpPr>
        <p:grpSpPr>
          <a:xfrm>
            <a:off x="7330220" y="5702755"/>
            <a:ext cx="3968761" cy="1053638"/>
            <a:chOff x="847138" y="4070116"/>
            <a:chExt cx="8331200" cy="2211792"/>
          </a:xfrm>
        </p:grpSpPr>
        <p:pic>
          <p:nvPicPr>
            <p:cNvPr id="28" name="Picture 2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64DE5CD7-421A-46D1-80C2-69A1FC3BA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138" y="4237208"/>
              <a:ext cx="8331200" cy="204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feld 35">
              <a:extLst>
                <a:ext uri="{FF2B5EF4-FFF2-40B4-BE49-F238E27FC236}">
                  <a16:creationId xmlns:a16="http://schemas.microsoft.com/office/drawing/2014/main" xmlns="" id="{5FBF8905-CB9A-430F-AA73-F189B57F9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0759" y="4070116"/>
              <a:ext cx="2245819" cy="7106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de-DE" sz="800" dirty="0">
                  <a:solidFill>
                    <a:srgbClr val="000000"/>
                  </a:solidFill>
                  <a:latin typeface="Arial" pitchFamily="34" charset="0"/>
                </a:rPr>
                <a:t>GEOS </a:t>
              </a:r>
              <a:r>
                <a:rPr lang="en-US" altLang="de-DE" sz="800" dirty="0" err="1">
                  <a:solidFill>
                    <a:srgbClr val="000000"/>
                  </a:solidFill>
                  <a:latin typeface="Arial" pitchFamily="34" charset="0"/>
                </a:rPr>
                <a:t>Chem</a:t>
              </a:r>
              <a:r>
                <a:rPr lang="en-US" altLang="de-DE" sz="800" dirty="0">
                  <a:solidFill>
                    <a:srgbClr val="000000"/>
                  </a:solidFill>
                  <a:latin typeface="Arial" pitchFamily="34" charset="0"/>
                </a:rPr>
                <a:t>:</a:t>
              </a:r>
            </a:p>
            <a:p>
              <a:pPr algn="ctr" eaLnBrk="1" hangingPunct="1"/>
              <a:r>
                <a:rPr lang="en-US" altLang="de-DE" sz="800" dirty="0" err="1">
                  <a:solidFill>
                    <a:srgbClr val="000000"/>
                  </a:solidFill>
                  <a:latin typeface="Arial" pitchFamily="34" charset="0"/>
                </a:rPr>
                <a:t>tropos</a:t>
              </a:r>
              <a:r>
                <a:rPr lang="en-US" altLang="de-DE" sz="800" dirty="0">
                  <a:solidFill>
                    <a:srgbClr val="000000"/>
                  </a:solidFill>
                  <a:latin typeface="Arial" pitchFamily="34" charset="0"/>
                </a:rPr>
                <a:t>.  OH column</a:t>
              </a:r>
            </a:p>
          </p:txBody>
        </p:sp>
      </p:grpSp>
      <p:grpSp>
        <p:nvGrpSpPr>
          <p:cNvPr id="30" name="Gruppieren 41">
            <a:extLst>
              <a:ext uri="{FF2B5EF4-FFF2-40B4-BE49-F238E27FC236}">
                <a16:creationId xmlns:a16="http://schemas.microsoft.com/office/drawing/2014/main" xmlns="" id="{816935E6-8F7D-47DC-AC85-ED72D00BEE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51805" y="4667333"/>
            <a:ext cx="3370667" cy="1541890"/>
            <a:chOff x="-2229088" y="1232927"/>
            <a:chExt cx="7329998" cy="3353605"/>
          </a:xfrm>
        </p:grpSpPr>
        <p:grpSp>
          <p:nvGrpSpPr>
            <p:cNvPr id="31" name="Gruppieren 52">
              <a:extLst>
                <a:ext uri="{FF2B5EF4-FFF2-40B4-BE49-F238E27FC236}">
                  <a16:creationId xmlns:a16="http://schemas.microsoft.com/office/drawing/2014/main" xmlns="" id="{965423E8-5867-420D-B0CC-932D7D6860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9906" y="1232927"/>
              <a:ext cx="1911004" cy="2045196"/>
              <a:chOff x="3189906" y="1232927"/>
              <a:chExt cx="1911004" cy="2045196"/>
            </a:xfrm>
          </p:grpSpPr>
          <p:sp>
            <p:nvSpPr>
              <p:cNvPr id="34" name="Rechteck 45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xmlns="" id="{EC4672FF-4955-4700-B8F3-5EBB4D7D8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2746" y="1232927"/>
                <a:ext cx="1660493" cy="204519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de-DE" sz="18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cxnSp>
            <p:nvCxnSpPr>
              <p:cNvPr id="36" name="Gerade Verbindung mit Pfeil 46">
                <a:extLst>
                  <a:ext uri="{FF2B5EF4-FFF2-40B4-BE49-F238E27FC236}">
                    <a16:creationId xmlns:a16="http://schemas.microsoft.com/office/drawing/2014/main" xmlns="" id="{2F3031DA-A824-412D-A19D-899994FB463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667849" y="1948430"/>
                <a:ext cx="0" cy="121321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erade Verbindung 47">
                <a:extLst>
                  <a:ext uri="{FF2B5EF4-FFF2-40B4-BE49-F238E27FC236}">
                    <a16:creationId xmlns:a16="http://schemas.microsoft.com/office/drawing/2014/main" xmlns="" id="{994149E0-D9A1-4235-9C52-F0452CE879E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67849" y="3161649"/>
                <a:ext cx="962025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8" name="Textfeld 48">
                <a:extLst>
                  <a:ext uri="{FF2B5EF4-FFF2-40B4-BE49-F238E27FC236}">
                    <a16:creationId xmlns:a16="http://schemas.microsoft.com/office/drawing/2014/main" xmlns="" id="{F747ADD7-17D3-48DB-B4ED-F868EE8588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9906" y="1283713"/>
                <a:ext cx="1911004" cy="736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altLang="de-DE" sz="800" dirty="0">
                    <a:solidFill>
                      <a:srgbClr val="000000"/>
                    </a:solidFill>
                    <a:latin typeface="Arial" pitchFamily="34" charset="0"/>
                  </a:rPr>
                  <a:t>SO</a:t>
                </a:r>
                <a:r>
                  <a:rPr lang="en-US" altLang="de-DE" sz="800" baseline="-25000" dirty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r>
                  <a:rPr lang="en-US" altLang="de-DE" sz="800" dirty="0">
                    <a:solidFill>
                      <a:srgbClr val="000000"/>
                    </a:solidFill>
                    <a:latin typeface="Arial" pitchFamily="34" charset="0"/>
                  </a:rPr>
                  <a:t> gas phase</a:t>
                </a:r>
              </a:p>
              <a:p>
                <a:pPr algn="ctr"/>
                <a:r>
                  <a:rPr lang="en-US" altLang="de-DE" sz="800" dirty="0">
                    <a:solidFill>
                      <a:srgbClr val="000000"/>
                    </a:solidFill>
                    <a:latin typeface="Arial" pitchFamily="34" charset="0"/>
                  </a:rPr>
                  <a:t>lifetime [days]</a:t>
                </a:r>
              </a:p>
            </p:txBody>
          </p:sp>
          <p:grpSp>
            <p:nvGrpSpPr>
              <p:cNvPr id="39" name="Gruppieren 49">
                <a:extLst>
                  <a:ext uri="{FF2B5EF4-FFF2-40B4-BE49-F238E27FC236}">
                    <a16:creationId xmlns:a16="http://schemas.microsoft.com/office/drawing/2014/main" xmlns="" id="{F5B047CA-2477-4B7D-A2AF-1A81313F72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3759533" y="1781750"/>
                <a:ext cx="851223" cy="1379900"/>
                <a:chOff x="6158748" y="1067374"/>
                <a:chExt cx="850395" cy="1378288"/>
              </a:xfrm>
            </p:grpSpPr>
            <p:sp>
              <p:nvSpPr>
                <p:cNvPr id="40" name="Rechteck 50">
                  <a:extLst>
                    <a:ext uri="{FF2B5EF4-FFF2-40B4-BE49-F238E27FC236}">
                      <a16:creationId xmlns:a16="http://schemas.microsoft.com/office/drawing/2014/main" xmlns="" id="{721CB0E2-3BF2-4895-9A53-4171285EE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3017" y="1416062"/>
                  <a:ext cx="180001" cy="1029598"/>
                </a:xfrm>
                <a:prstGeom prst="rect">
                  <a:avLst/>
                </a:prstGeom>
                <a:solidFill>
                  <a:srgbClr val="0099FF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en-US" altLang="de-DE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1" name="Rechteck 51">
                  <a:extLst>
                    <a:ext uri="{FF2B5EF4-FFF2-40B4-BE49-F238E27FC236}">
                      <a16:creationId xmlns:a16="http://schemas.microsoft.com/office/drawing/2014/main" xmlns="" id="{5530FAED-8F84-41F0-AD3F-F2D0FF87B2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26958" y="2197262"/>
                  <a:ext cx="180001" cy="248400"/>
                </a:xfrm>
                <a:prstGeom prst="rect">
                  <a:avLst/>
                </a:prstGeom>
                <a:solidFill>
                  <a:srgbClr val="FE8440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en-US" altLang="de-DE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2" name="Textfeld 52">
                  <a:extLst>
                    <a:ext uri="{FF2B5EF4-FFF2-40B4-BE49-F238E27FC236}">
                      <a16:creationId xmlns:a16="http://schemas.microsoft.com/office/drawing/2014/main" xmlns="" id="{B0D79C41-4105-4319-A126-6AA416EE4D2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158748" y="1067374"/>
                  <a:ext cx="651935" cy="4680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r>
                    <a:rPr lang="en-US" altLang="de-DE" sz="800" dirty="0">
                      <a:solidFill>
                        <a:srgbClr val="0000FF"/>
                      </a:solidFill>
                      <a:latin typeface="Arial" pitchFamily="34" charset="0"/>
                    </a:rPr>
                    <a:t>25</a:t>
                  </a:r>
                  <a:endParaRPr lang="en-US" altLang="de-DE" sz="800" baseline="-25000" dirty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3" name="Textfeld 53">
                  <a:extLst>
                    <a:ext uri="{FF2B5EF4-FFF2-40B4-BE49-F238E27FC236}">
                      <a16:creationId xmlns:a16="http://schemas.microsoft.com/office/drawing/2014/main" xmlns="" id="{0009DC2D-29CE-4ADF-ABD8-9228DE55C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24775" y="1809854"/>
                  <a:ext cx="384368" cy="4680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r>
                    <a:rPr lang="en-US" altLang="de-DE" sz="800" dirty="0">
                      <a:solidFill>
                        <a:srgbClr val="FF0000"/>
                      </a:solidFill>
                      <a:latin typeface="Arial" pitchFamily="34" charset="0"/>
                    </a:rPr>
                    <a:t>7</a:t>
                  </a:r>
                  <a:endParaRPr lang="en-US" altLang="de-DE" sz="800" baseline="-25000" dirty="0">
                    <a:solidFill>
                      <a:srgbClr val="FF0000"/>
                    </a:solidFill>
                    <a:latin typeface="Arial" pitchFamily="34" charset="0"/>
                  </a:endParaRPr>
                </a:p>
              </p:txBody>
            </p:sp>
          </p:grpSp>
        </p:grpSp>
        <p:cxnSp>
          <p:nvCxnSpPr>
            <p:cNvPr id="32" name="Gerade Verbindung mit Pfeil 16">
              <a:extLst>
                <a:ext uri="{FF2B5EF4-FFF2-40B4-BE49-F238E27FC236}">
                  <a16:creationId xmlns:a16="http://schemas.microsoft.com/office/drawing/2014/main" xmlns="" id="{BDE4F7F1-99DC-46B0-BA07-04DB9DD01BFE}"/>
                </a:ext>
              </a:extLst>
            </p:cNvPr>
            <p:cNvCxnSpPr>
              <a:cxnSpLocks noChangeShapeType="1"/>
              <a:stCxn id="40" idx="2"/>
            </p:cNvCxnSpPr>
            <p:nvPr/>
          </p:nvCxnSpPr>
          <p:spPr bwMode="auto">
            <a:xfrm flipH="1">
              <a:off x="565848" y="3161648"/>
              <a:ext cx="3690293" cy="1424884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Gerade Verbindung mit Pfeil 18">
              <a:extLst>
                <a:ext uri="{FF2B5EF4-FFF2-40B4-BE49-F238E27FC236}">
                  <a16:creationId xmlns:a16="http://schemas.microsoft.com/office/drawing/2014/main" xmlns="" id="{19D84B27-4EB5-4C3F-B0A8-FBE991B65DA2}"/>
                </a:ext>
              </a:extLst>
            </p:cNvPr>
            <p:cNvCxnSpPr>
              <a:cxnSpLocks noChangeShapeType="1"/>
              <a:stCxn id="41" idx="3"/>
            </p:cNvCxnSpPr>
            <p:nvPr/>
          </p:nvCxnSpPr>
          <p:spPr bwMode="auto">
            <a:xfrm flipH="1">
              <a:off x="-2229088" y="3037306"/>
              <a:ext cx="6090906" cy="1357139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B0B6B90-D92C-4BF3-942C-98B4B38C4EAD}"/>
              </a:ext>
            </a:extLst>
          </p:cNvPr>
          <p:cNvSpPr txBox="1"/>
          <p:nvPr/>
        </p:nvSpPr>
        <p:spPr>
          <a:xfrm rot="16200000">
            <a:off x="11349854" y="3657315"/>
            <a:ext cx="1334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Image: Markus Rex</a:t>
            </a:r>
          </a:p>
        </p:txBody>
      </p:sp>
    </p:spTree>
    <p:extLst>
      <p:ext uri="{BB962C8B-B14F-4D97-AF65-F5344CB8AC3E}">
        <p14:creationId xmlns:p14="http://schemas.microsoft.com/office/powerpoint/2010/main" val="14537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">
            <a:extLst>
              <a:ext uri="{FF2B5EF4-FFF2-40B4-BE49-F238E27FC236}">
                <a16:creationId xmlns:a16="http://schemas.microsoft.com/office/drawing/2014/main" xmlns="" id="{0E3B29CC-F417-4314-B293-BB11EB3F8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79" y="3648589"/>
            <a:ext cx="3950095" cy="27854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31B2991-FB1B-4CA4-A628-FCB217BBE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A44C75D-41C3-4A5F-991E-F9250E4A60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</a:t>
            </a:r>
            <a:r>
              <a:rPr lang="en-US" noProof="0" dirty="0" smtClean="0"/>
              <a:t> TTL</a:t>
            </a:r>
            <a:endParaRPr lang="en-US" noProof="0" dirty="0"/>
          </a:p>
        </p:txBody>
      </p:sp>
      <p:pic>
        <p:nvPicPr>
          <p:cNvPr id="5" name="Grafik 6">
            <a:extLst>
              <a:ext uri="{FF2B5EF4-FFF2-40B4-BE49-F238E27FC236}">
                <a16:creationId xmlns:a16="http://schemas.microsoft.com/office/drawing/2014/main" xmlns="" id="{7B5E4629-4DEB-4FFB-8E37-A098AF775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99" y="990600"/>
            <a:ext cx="2362739" cy="2966126"/>
          </a:xfrm>
          <a:prstGeom prst="rect">
            <a:avLst/>
          </a:prstGeom>
        </p:spPr>
      </p:pic>
      <p:sp>
        <p:nvSpPr>
          <p:cNvPr id="6" name="Rechteck 7">
            <a:extLst>
              <a:ext uri="{FF2B5EF4-FFF2-40B4-BE49-F238E27FC236}">
                <a16:creationId xmlns:a16="http://schemas.microsoft.com/office/drawing/2014/main" xmlns="" id="{40F940E8-71FF-495B-B444-DB962336A3BA}"/>
              </a:ext>
            </a:extLst>
          </p:cNvPr>
          <p:cNvSpPr/>
          <p:nvPr/>
        </p:nvSpPr>
        <p:spPr>
          <a:xfrm>
            <a:off x="3127721" y="3695704"/>
            <a:ext cx="2001442" cy="479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8">
            <a:extLst>
              <a:ext uri="{FF2B5EF4-FFF2-40B4-BE49-F238E27FC236}">
                <a16:creationId xmlns:a16="http://schemas.microsoft.com/office/drawing/2014/main" xmlns="" id="{E7FFB535-C4ED-43EF-B731-08773147AE57}"/>
              </a:ext>
            </a:extLst>
          </p:cNvPr>
          <p:cNvSpPr/>
          <p:nvPr/>
        </p:nvSpPr>
        <p:spPr>
          <a:xfrm>
            <a:off x="2824081" y="1154094"/>
            <a:ext cx="421200" cy="2545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xmlns="" id="{557470F8-4180-43CE-B7A8-40A990909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85" y="990600"/>
            <a:ext cx="2362739" cy="2966126"/>
          </a:xfrm>
          <a:prstGeom prst="rect">
            <a:avLst/>
          </a:prstGeom>
        </p:spPr>
      </p:pic>
      <p:pic>
        <p:nvPicPr>
          <p:cNvPr id="9" name="Grafik 10">
            <a:extLst>
              <a:ext uri="{FF2B5EF4-FFF2-40B4-BE49-F238E27FC236}">
                <a16:creationId xmlns:a16="http://schemas.microsoft.com/office/drawing/2014/main" xmlns="" id="{51AA4B9B-A0CA-4C17-8540-1732BFE5A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85" y="990600"/>
            <a:ext cx="2362739" cy="2966126"/>
          </a:xfrm>
          <a:prstGeom prst="rect">
            <a:avLst/>
          </a:prstGeom>
        </p:spPr>
      </p:pic>
      <p:sp>
        <p:nvSpPr>
          <p:cNvPr id="10" name="Rechteck 11">
            <a:extLst>
              <a:ext uri="{FF2B5EF4-FFF2-40B4-BE49-F238E27FC236}">
                <a16:creationId xmlns:a16="http://schemas.microsoft.com/office/drawing/2014/main" xmlns="" id="{D554E373-A103-4BE3-B6EA-4A07F59574B6}"/>
              </a:ext>
            </a:extLst>
          </p:cNvPr>
          <p:cNvSpPr/>
          <p:nvPr/>
        </p:nvSpPr>
        <p:spPr>
          <a:xfrm>
            <a:off x="5129164" y="1150288"/>
            <a:ext cx="421200" cy="2545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2">
            <a:extLst>
              <a:ext uri="{FF2B5EF4-FFF2-40B4-BE49-F238E27FC236}">
                <a16:creationId xmlns:a16="http://schemas.microsoft.com/office/drawing/2014/main" xmlns="" id="{26ECC5BF-C04F-4247-9FF3-0342CF2F6FBF}"/>
              </a:ext>
            </a:extLst>
          </p:cNvPr>
          <p:cNvSpPr/>
          <p:nvPr/>
        </p:nvSpPr>
        <p:spPr>
          <a:xfrm>
            <a:off x="2333322" y="3846162"/>
            <a:ext cx="421200" cy="2545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3">
            <a:extLst>
              <a:ext uri="{FF2B5EF4-FFF2-40B4-BE49-F238E27FC236}">
                <a16:creationId xmlns:a16="http://schemas.microsoft.com/office/drawing/2014/main" xmlns="" id="{5406845D-D54B-4B10-8D91-FB9B08D1D5E0}"/>
              </a:ext>
            </a:extLst>
          </p:cNvPr>
          <p:cNvSpPr/>
          <p:nvPr/>
        </p:nvSpPr>
        <p:spPr>
          <a:xfrm>
            <a:off x="3127721" y="1152524"/>
            <a:ext cx="793547" cy="866776"/>
          </a:xfrm>
          <a:prstGeom prst="ellipse">
            <a:avLst/>
          </a:prstGeom>
          <a:noFill/>
          <a:ln w="25400">
            <a:solidFill>
              <a:srgbClr val="FA12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4">
            <a:extLst>
              <a:ext uri="{FF2B5EF4-FFF2-40B4-BE49-F238E27FC236}">
                <a16:creationId xmlns:a16="http://schemas.microsoft.com/office/drawing/2014/main" xmlns="" id="{47BBAC5E-7312-4476-B143-2F2AF0240A7D}"/>
              </a:ext>
            </a:extLst>
          </p:cNvPr>
          <p:cNvSpPr/>
          <p:nvPr/>
        </p:nvSpPr>
        <p:spPr>
          <a:xfrm>
            <a:off x="3736602" y="1023355"/>
            <a:ext cx="1254426" cy="116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5">
            <a:extLst>
              <a:ext uri="{FF2B5EF4-FFF2-40B4-BE49-F238E27FC236}">
                <a16:creationId xmlns:a16="http://schemas.microsoft.com/office/drawing/2014/main" xmlns="" id="{7C0DE47F-B818-4814-BD74-EEEE83C25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5" y="768416"/>
            <a:ext cx="2396401" cy="1982922"/>
          </a:xfrm>
          <a:prstGeom prst="rect">
            <a:avLst/>
          </a:prstGeom>
        </p:spPr>
      </p:pic>
      <p:pic>
        <p:nvPicPr>
          <p:cNvPr id="15" name="Grafik 16">
            <a:extLst>
              <a:ext uri="{FF2B5EF4-FFF2-40B4-BE49-F238E27FC236}">
                <a16:creationId xmlns:a16="http://schemas.microsoft.com/office/drawing/2014/main" xmlns="" id="{FEA0E700-9CBE-4DDF-A9E0-012BB57A2C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6" y="2719563"/>
            <a:ext cx="2396401" cy="1982922"/>
          </a:xfrm>
          <a:prstGeom prst="rect">
            <a:avLst/>
          </a:prstGeom>
        </p:spPr>
      </p:pic>
      <p:pic>
        <p:nvPicPr>
          <p:cNvPr id="16" name="Grafik 17">
            <a:extLst>
              <a:ext uri="{FF2B5EF4-FFF2-40B4-BE49-F238E27FC236}">
                <a16:creationId xmlns:a16="http://schemas.microsoft.com/office/drawing/2014/main" xmlns="" id="{22857FAA-85FB-4E30-8AD4-ABF9C15887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7" y="4670406"/>
            <a:ext cx="2396401" cy="1982922"/>
          </a:xfrm>
          <a:prstGeom prst="rect">
            <a:avLst/>
          </a:prstGeom>
        </p:spPr>
      </p:pic>
      <p:sp>
        <p:nvSpPr>
          <p:cNvPr id="17" name="Textfeld 18">
            <a:extLst>
              <a:ext uri="{FF2B5EF4-FFF2-40B4-BE49-F238E27FC236}">
                <a16:creationId xmlns:a16="http://schemas.microsoft.com/office/drawing/2014/main" xmlns="" id="{B12796C2-3773-4567-9A61-873DE86A9480}"/>
              </a:ext>
            </a:extLst>
          </p:cNvPr>
          <p:cNvSpPr txBox="1"/>
          <p:nvPr/>
        </p:nvSpPr>
        <p:spPr>
          <a:xfrm>
            <a:off x="3623112" y="977413"/>
            <a:ext cx="13492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26.+ 28.+31.01.2016</a:t>
            </a:r>
          </a:p>
        </p:txBody>
      </p:sp>
      <p:sp>
        <p:nvSpPr>
          <p:cNvPr id="18" name="Textfeld 19">
            <a:extLst>
              <a:ext uri="{FF2B5EF4-FFF2-40B4-BE49-F238E27FC236}">
                <a16:creationId xmlns:a16="http://schemas.microsoft.com/office/drawing/2014/main" xmlns="" id="{59C40379-F204-4CD6-980F-7648B77ED924}"/>
              </a:ext>
            </a:extLst>
          </p:cNvPr>
          <p:cNvSpPr txBox="1"/>
          <p:nvPr/>
        </p:nvSpPr>
        <p:spPr>
          <a:xfrm>
            <a:off x="2695535" y="4011883"/>
            <a:ext cx="556903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E6E"/>
                </a:solidFill>
              </a:rPr>
              <a:t>Transition zone located between ozone minimum (</a:t>
            </a:r>
            <a:r>
              <a:rPr lang="en-US" sz="2000" dirty="0" err="1">
                <a:solidFill>
                  <a:srgbClr val="003E6E"/>
                </a:solidFill>
              </a:rPr>
              <a:t>Ozonopause</a:t>
            </a:r>
            <a:r>
              <a:rPr lang="en-US" sz="2000" dirty="0">
                <a:solidFill>
                  <a:srgbClr val="003E6E"/>
                </a:solidFill>
              </a:rPr>
              <a:t>) and temperature minimum</a:t>
            </a:r>
            <a:br>
              <a:rPr lang="en-US" sz="2000" dirty="0">
                <a:solidFill>
                  <a:srgbClr val="003E6E"/>
                </a:solidFill>
              </a:rPr>
            </a:br>
            <a:r>
              <a:rPr lang="en-US" sz="2000" dirty="0">
                <a:solidFill>
                  <a:srgbClr val="003E6E"/>
                </a:solidFill>
              </a:rPr>
              <a:t>(cold point Tropopause)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E6E"/>
                </a:solidFill>
              </a:rPr>
              <a:t>Overlapping processes: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E6E"/>
                </a:solidFill>
              </a:rPr>
              <a:t>dominating, slow </a:t>
            </a:r>
            <a:r>
              <a:rPr lang="en-US" sz="2000" dirty="0" err="1">
                <a:solidFill>
                  <a:srgbClr val="003E6E"/>
                </a:solidFill>
              </a:rPr>
              <a:t>radiatively</a:t>
            </a:r>
            <a:r>
              <a:rPr lang="en-US" sz="2000" dirty="0">
                <a:solidFill>
                  <a:srgbClr val="003E6E"/>
                </a:solidFill>
              </a:rPr>
              <a:t> driven ascent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E6E"/>
                </a:solidFill>
              </a:rPr>
              <a:t>beginning of </a:t>
            </a:r>
            <a:r>
              <a:rPr lang="en-US" sz="2000" dirty="0" err="1">
                <a:solidFill>
                  <a:srgbClr val="003E6E"/>
                </a:solidFill>
              </a:rPr>
              <a:t>photochem</a:t>
            </a:r>
            <a:r>
              <a:rPr lang="en-US" sz="2000" dirty="0">
                <a:solidFill>
                  <a:srgbClr val="003E6E"/>
                </a:solidFill>
              </a:rPr>
              <a:t>. ozone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E6E"/>
                </a:solidFill>
              </a:rPr>
              <a:t>meridional mixing of air from the extra-</a:t>
            </a:r>
            <a:br>
              <a:rPr lang="en-US" sz="2000" dirty="0">
                <a:solidFill>
                  <a:srgbClr val="003E6E"/>
                </a:solidFill>
              </a:rPr>
            </a:br>
            <a:r>
              <a:rPr lang="en-US" sz="2000" dirty="0">
                <a:solidFill>
                  <a:srgbClr val="003E6E"/>
                </a:solidFill>
              </a:rPr>
              <a:t>tropical lower stratosphere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Textfeld 20">
            <a:extLst>
              <a:ext uri="{FF2B5EF4-FFF2-40B4-BE49-F238E27FC236}">
                <a16:creationId xmlns:a16="http://schemas.microsoft.com/office/drawing/2014/main" xmlns="" id="{620D2A52-AEB9-488E-9E64-B2538D2D9345}"/>
              </a:ext>
            </a:extLst>
          </p:cNvPr>
          <p:cNvSpPr txBox="1"/>
          <p:nvPr/>
        </p:nvSpPr>
        <p:spPr>
          <a:xfrm>
            <a:off x="5299750" y="1100523"/>
            <a:ext cx="1958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A12CE"/>
                </a:solidFill>
              </a:rPr>
              <a:t>TTL</a:t>
            </a:r>
            <a:r>
              <a:rPr lang="en-US" sz="2400" dirty="0">
                <a:solidFill>
                  <a:srgbClr val="FA12CE"/>
                </a:solidFill>
              </a:rPr>
              <a:t>=</a:t>
            </a:r>
          </a:p>
          <a:p>
            <a:r>
              <a:rPr lang="en-US" sz="2400" dirty="0">
                <a:solidFill>
                  <a:srgbClr val="FA12CE"/>
                </a:solidFill>
              </a:rPr>
              <a:t>Tropical</a:t>
            </a:r>
          </a:p>
          <a:p>
            <a:r>
              <a:rPr lang="en-US" sz="2400" dirty="0">
                <a:solidFill>
                  <a:srgbClr val="FA12CE"/>
                </a:solidFill>
              </a:rPr>
              <a:t>Tropopause</a:t>
            </a:r>
          </a:p>
          <a:p>
            <a:r>
              <a:rPr lang="en-US" sz="2400" dirty="0">
                <a:solidFill>
                  <a:srgbClr val="FA12CE"/>
                </a:solidFill>
              </a:rPr>
              <a:t>Layer</a:t>
            </a:r>
          </a:p>
        </p:txBody>
      </p:sp>
      <p:sp>
        <p:nvSpPr>
          <p:cNvPr id="20" name="Rechteck 21">
            <a:extLst>
              <a:ext uri="{FF2B5EF4-FFF2-40B4-BE49-F238E27FC236}">
                <a16:creationId xmlns:a16="http://schemas.microsoft.com/office/drawing/2014/main" xmlns="" id="{C8CDDDC1-8193-4AA2-BA57-EE116CDF4144}"/>
              </a:ext>
            </a:extLst>
          </p:cNvPr>
          <p:cNvSpPr/>
          <p:nvPr/>
        </p:nvSpPr>
        <p:spPr>
          <a:xfrm>
            <a:off x="628649" y="1497330"/>
            <a:ext cx="1990725" cy="428625"/>
          </a:xfrm>
          <a:prstGeom prst="rect">
            <a:avLst/>
          </a:prstGeom>
          <a:solidFill>
            <a:srgbClr val="FA12CE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2">
            <a:extLst>
              <a:ext uri="{FF2B5EF4-FFF2-40B4-BE49-F238E27FC236}">
                <a16:creationId xmlns:a16="http://schemas.microsoft.com/office/drawing/2014/main" xmlns="" id="{F6502F71-C370-4234-A7D2-5DF3774B4DC0}"/>
              </a:ext>
            </a:extLst>
          </p:cNvPr>
          <p:cNvSpPr/>
          <p:nvPr/>
        </p:nvSpPr>
        <p:spPr>
          <a:xfrm>
            <a:off x="628649" y="3488059"/>
            <a:ext cx="1990725" cy="581021"/>
          </a:xfrm>
          <a:prstGeom prst="rect">
            <a:avLst/>
          </a:prstGeom>
          <a:solidFill>
            <a:srgbClr val="FA12CE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3">
            <a:extLst>
              <a:ext uri="{FF2B5EF4-FFF2-40B4-BE49-F238E27FC236}">
                <a16:creationId xmlns:a16="http://schemas.microsoft.com/office/drawing/2014/main" xmlns="" id="{798724F6-ED5E-44FF-A190-FADB23C16772}"/>
              </a:ext>
            </a:extLst>
          </p:cNvPr>
          <p:cNvSpPr/>
          <p:nvPr/>
        </p:nvSpPr>
        <p:spPr>
          <a:xfrm>
            <a:off x="628648" y="5314206"/>
            <a:ext cx="1990725" cy="581021"/>
          </a:xfrm>
          <a:prstGeom prst="rect">
            <a:avLst/>
          </a:prstGeom>
          <a:solidFill>
            <a:srgbClr val="FA12CE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39BFF2C-D3E5-4329-9CFB-375A8CD543A8}"/>
              </a:ext>
            </a:extLst>
          </p:cNvPr>
          <p:cNvSpPr txBox="1"/>
          <p:nvPr/>
        </p:nvSpPr>
        <p:spPr>
          <a:xfrm>
            <a:off x="5275912" y="2719563"/>
            <a:ext cx="2201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3E6E"/>
                </a:solidFill>
              </a:rPr>
              <a:t>Various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existing</a:t>
            </a:r>
            <a:r>
              <a:rPr lang="de-DE" dirty="0">
                <a:solidFill>
                  <a:srgbClr val="003E6E"/>
                </a:solidFill>
              </a:rPr>
              <a:t> </a:t>
            </a:r>
            <a:r>
              <a:rPr lang="de-DE" dirty="0" err="1">
                <a:solidFill>
                  <a:srgbClr val="003E6E"/>
                </a:solidFill>
              </a:rPr>
              <a:t>definitions</a:t>
            </a:r>
            <a:r>
              <a:rPr lang="de-DE" dirty="0">
                <a:solidFill>
                  <a:srgbClr val="003E6E"/>
                </a:solidFill>
              </a:rPr>
              <a:t>: LITERATURE HERE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xmlns="" id="{2655864D-8F87-49F8-8521-CEF6F2F96588}"/>
              </a:ext>
            </a:extLst>
          </p:cNvPr>
          <p:cNvGrpSpPr/>
          <p:nvPr/>
        </p:nvGrpSpPr>
        <p:grpSpPr>
          <a:xfrm>
            <a:off x="8032459" y="881505"/>
            <a:ext cx="5740811" cy="2642387"/>
            <a:chOff x="4430141" y="2673362"/>
            <a:chExt cx="5740811" cy="2642387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xmlns="" id="{1465C44B-F526-4EDC-B8BC-661A01A54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141" y="2673362"/>
              <a:ext cx="4181475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xmlns="" id="{70880249-923A-4DA0-802A-802005D952C5}"/>
                </a:ext>
              </a:extLst>
            </p:cNvPr>
            <p:cNvSpPr txBox="1"/>
            <p:nvPr/>
          </p:nvSpPr>
          <p:spPr>
            <a:xfrm>
              <a:off x="4810955" y="4977195"/>
              <a:ext cx="5359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Randel&amp;Jensen</a:t>
              </a:r>
              <a:r>
                <a:rPr lang="en-US" sz="1600" dirty="0"/>
                <a:t> 2013, nature geosciences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xmlns="" id="{5BF2DAEF-6388-4565-9BA3-7C42391A096F}"/>
              </a:ext>
            </a:extLst>
          </p:cNvPr>
          <p:cNvSpPr txBox="1"/>
          <p:nvPr/>
        </p:nvSpPr>
        <p:spPr>
          <a:xfrm>
            <a:off x="8358646" y="6340988"/>
            <a:ext cx="1828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Holten</a:t>
            </a:r>
            <a:r>
              <a:rPr lang="en-US" sz="1600" dirty="0"/>
              <a:t> et al. 1995</a:t>
            </a:r>
          </a:p>
        </p:txBody>
      </p:sp>
      <p:sp>
        <p:nvSpPr>
          <p:cNvPr id="31" name="Interaktive Schaltfläche: Zurück oder Vorherige(r)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AED87E66-2956-4518-AA1B-A54335BA3D11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Nächste(r) oder Weiter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FBCAA4F5-B84C-4D87-AEB6-463674563459}"/>
              </a:ext>
            </a:extLst>
          </p:cNvPr>
          <p:cNvSpPr/>
          <p:nvPr/>
        </p:nvSpPr>
        <p:spPr>
          <a:xfrm>
            <a:off x="11635200" y="6191798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en 65">
            <a:extLst>
              <a:ext uri="{FF2B5EF4-FFF2-40B4-BE49-F238E27FC236}">
                <a16:creationId xmlns:a16="http://schemas.microsoft.com/office/drawing/2014/main" xmlns="" id="{9260FD58-E58A-4FEE-8FF1-42C8D0C9C24E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34" name="Ellipse 66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1C48DF9C-0EF4-4E28-B7D5-AEC6A347D3E2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Gebogener Pfeil 67">
              <a:extLst>
                <a:ext uri="{FF2B5EF4-FFF2-40B4-BE49-F238E27FC236}">
                  <a16:creationId xmlns:a16="http://schemas.microsoft.com/office/drawing/2014/main" xmlns="" id="{AF14F179-89BB-430B-A69B-DB9AE4E60B0E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36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32F81F4D-A67C-48C4-89F0-1C097D6B5825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22">
            <a:extLst>
              <a:ext uri="{FF2B5EF4-FFF2-40B4-BE49-F238E27FC236}">
                <a16:creationId xmlns:a16="http://schemas.microsoft.com/office/drawing/2014/main" xmlns="" id="{F6502F71-C370-4234-A7D2-5DF3774B4DC0}"/>
              </a:ext>
            </a:extLst>
          </p:cNvPr>
          <p:cNvSpPr/>
          <p:nvPr/>
        </p:nvSpPr>
        <p:spPr>
          <a:xfrm>
            <a:off x="3015587" y="4029509"/>
            <a:ext cx="5153054" cy="944507"/>
          </a:xfrm>
          <a:prstGeom prst="rect">
            <a:avLst/>
          </a:prstGeom>
          <a:solidFill>
            <a:srgbClr val="FA12CE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99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</a:t>
            </a:r>
            <a:r>
              <a:rPr lang="en-US" noProof="0" dirty="0" smtClean="0"/>
              <a:t> Layer Plots</a:t>
            </a:r>
            <a:endParaRPr lang="en-US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94" y="4836530"/>
            <a:ext cx="3234015" cy="1920956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1" y="4836530"/>
            <a:ext cx="3234015" cy="19209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145" y="2860756"/>
            <a:ext cx="3234015" cy="192095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95" y="2861574"/>
            <a:ext cx="3234015" cy="192095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1" y="2861574"/>
            <a:ext cx="3234015" cy="192095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13" y="939800"/>
            <a:ext cx="3234015" cy="192095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11" y="940618"/>
            <a:ext cx="3234015" cy="192095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77" y="940618"/>
            <a:ext cx="3234015" cy="192095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13" y="4836530"/>
            <a:ext cx="3234015" cy="1920956"/>
          </a:xfrm>
          <a:prstGeom prst="rect">
            <a:avLst/>
          </a:prstGeom>
        </p:spPr>
      </p:pic>
      <p:sp>
        <p:nvSpPr>
          <p:cNvPr id="14" name="Interaktive Schaltfläche: Zurück oder Vorherige(r)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5C76C839-4AF0-48B4-8283-5A098D5C40E0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Nächste(r) oder Weiter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4A4B78B4-8F37-4E2A-81FD-3FDAB6F1D630}"/>
              </a:ext>
            </a:extLst>
          </p:cNvPr>
          <p:cNvSpPr/>
          <p:nvPr/>
        </p:nvSpPr>
        <p:spPr>
          <a:xfrm>
            <a:off x="11635200" y="6191798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uppieren 65">
            <a:extLst>
              <a:ext uri="{FF2B5EF4-FFF2-40B4-BE49-F238E27FC236}">
                <a16:creationId xmlns:a16="http://schemas.microsoft.com/office/drawing/2014/main" xmlns="" id="{C11A0AEB-9773-4B4C-AC5B-B712B410B565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7" name="Ellipse 66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A69F78D3-06FB-4680-8AAB-F8FCDE0AA228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Gebogener Pfeil 67">
              <a:extLst>
                <a:ext uri="{FF2B5EF4-FFF2-40B4-BE49-F238E27FC236}">
                  <a16:creationId xmlns:a16="http://schemas.microsoft.com/office/drawing/2014/main" xmlns="" id="{7981A1A8-A19F-4565-A9ED-F60502EF8079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9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9E084D27-C793-4170-935F-31DFDC4BB41A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5980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231900" y="-5721"/>
            <a:ext cx="8596025" cy="810000"/>
          </a:xfrm>
        </p:spPr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</a:t>
            </a:r>
            <a:r>
              <a:rPr lang="en-US" noProof="0" dirty="0" smtClean="0"/>
              <a:t> Seasonal variations Hanoi/Hong Kong</a:t>
            </a:r>
            <a:endParaRPr lang="en-US" noProof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6" y="848540"/>
            <a:ext cx="9324001" cy="292572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" y="3660203"/>
            <a:ext cx="9052051" cy="290628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46484" y="6365369"/>
            <a:ext cx="10251439" cy="6061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noProof="0" dirty="0" smtClean="0"/>
              <a:t>Seasonal Variation of O</a:t>
            </a:r>
            <a:r>
              <a:rPr lang="en-US" sz="2000" baseline="-25000" noProof="0" dirty="0" smtClean="0"/>
              <a:t>3</a:t>
            </a:r>
            <a:r>
              <a:rPr lang="en-US" sz="2000" noProof="0" dirty="0" smtClean="0"/>
              <a:t> VMR from ozone </a:t>
            </a:r>
            <a:r>
              <a:rPr lang="en-US" sz="2000" noProof="0" dirty="0" err="1" smtClean="0"/>
              <a:t>sonde</a:t>
            </a:r>
            <a:r>
              <a:rPr lang="en-US" sz="2000" noProof="0" dirty="0" smtClean="0"/>
              <a:t> data from 09/2004-11/2011, </a:t>
            </a:r>
            <a:r>
              <a:rPr lang="en-US" b="1" noProof="0" dirty="0" err="1" smtClean="0"/>
              <a:t>Ogino</a:t>
            </a:r>
            <a:r>
              <a:rPr lang="en-US" b="1" noProof="0" dirty="0" smtClean="0"/>
              <a:t> et al. 2013</a:t>
            </a:r>
            <a:endParaRPr lang="en-US" b="1" noProof="0" dirty="0"/>
          </a:p>
        </p:txBody>
      </p:sp>
      <p:sp>
        <p:nvSpPr>
          <p:cNvPr id="8" name="Textfeld 7"/>
          <p:cNvSpPr txBox="1"/>
          <p:nvPr/>
        </p:nvSpPr>
        <p:spPr>
          <a:xfrm>
            <a:off x="9703764" y="2126734"/>
            <a:ext cx="93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3E6E"/>
                </a:solidFill>
              </a:rPr>
              <a:t>Hanoi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504524" y="4929107"/>
            <a:ext cx="132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3E6E"/>
                </a:solidFill>
              </a:rPr>
              <a:t>Hong Kong</a:t>
            </a:r>
          </a:p>
        </p:txBody>
      </p:sp>
      <p:sp>
        <p:nvSpPr>
          <p:cNvPr id="11" name="Interaktive Schaltfläche: Zurück oder Vorherige(r)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5C76C839-4AF0-48B4-8283-5A098D5C40E0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teraktive Schaltfläche: Nächste(r) oder Weiter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4A4B78B4-8F37-4E2A-81FD-3FDAB6F1D630}"/>
              </a:ext>
            </a:extLst>
          </p:cNvPr>
          <p:cNvSpPr/>
          <p:nvPr/>
        </p:nvSpPr>
        <p:spPr>
          <a:xfrm>
            <a:off x="11635200" y="6191798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en 65">
            <a:extLst>
              <a:ext uri="{FF2B5EF4-FFF2-40B4-BE49-F238E27FC236}">
                <a16:creationId xmlns:a16="http://schemas.microsoft.com/office/drawing/2014/main" xmlns="" id="{C11A0AEB-9773-4B4C-AC5B-B712B410B565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4" name="Ellipse 66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A69F78D3-06FB-4680-8AAB-F8FCDE0AA228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Gebogener Pfeil 67">
              <a:extLst>
                <a:ext uri="{FF2B5EF4-FFF2-40B4-BE49-F238E27FC236}">
                  <a16:creationId xmlns:a16="http://schemas.microsoft.com/office/drawing/2014/main" xmlns="" id="{7981A1A8-A19F-4565-A9ED-F60502EF8079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6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9E084D27-C793-4170-935F-31DFDC4BB41A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82256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977900" y="-5721"/>
            <a:ext cx="8596025" cy="810000"/>
          </a:xfrm>
        </p:spPr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</a:t>
            </a:r>
            <a:r>
              <a:rPr lang="en-US" noProof="0" dirty="0" smtClean="0"/>
              <a:t> Relative Standard Deviations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90550" y="5278577"/>
            <a:ext cx="11509301" cy="1348509"/>
          </a:xfrm>
        </p:spPr>
        <p:txBody>
          <a:bodyPr numCol="2">
            <a:noAutofit/>
          </a:bodyPr>
          <a:lstStyle/>
          <a:p>
            <a:r>
              <a:rPr lang="en-US" sz="2000" noProof="0" dirty="0" smtClean="0"/>
              <a:t>RSD: Measure of variability for tropospheric O</a:t>
            </a:r>
            <a:r>
              <a:rPr lang="en-US" sz="2000" baseline="-25000" noProof="0" dirty="0" smtClean="0"/>
              <a:t>3</a:t>
            </a:r>
          </a:p>
          <a:p>
            <a:r>
              <a:rPr lang="en-US" sz="2000" noProof="0" dirty="0" smtClean="0"/>
              <a:t>Dominant peak in the TTL: the annual cycle</a:t>
            </a:r>
          </a:p>
          <a:p>
            <a:r>
              <a:rPr lang="en-US" sz="2000" noProof="0" dirty="0" smtClean="0"/>
              <a:t>Minimum at ~10 km (not present for the El Nino year 2016) </a:t>
            </a:r>
            <a:r>
              <a:rPr lang="en-US" sz="2000" noProof="0" dirty="0" smtClean="0">
                <a:sym typeface="Wingdings" panose="05000000000000000000" pitchFamily="2" charset="2"/>
              </a:rPr>
              <a:t> maybe 2 regimes?</a:t>
            </a:r>
            <a:endParaRPr lang="en-US" sz="2000" noProof="0" dirty="0" smtClean="0"/>
          </a:p>
          <a:p>
            <a:r>
              <a:rPr lang="en-US" sz="2000" noProof="0" dirty="0" smtClean="0"/>
              <a:t>Relative high variability in the lower  and mid troposphere</a:t>
            </a:r>
          </a:p>
          <a:p>
            <a:r>
              <a:rPr lang="en-US" sz="2000" noProof="0" dirty="0" smtClean="0"/>
              <a:t>Further analysis and </a:t>
            </a:r>
            <a:r>
              <a:rPr lang="en-US" sz="2000" b="1" noProof="0" dirty="0" smtClean="0">
                <a:solidFill>
                  <a:srgbClr val="FB3FD7"/>
                </a:solidFill>
              </a:rPr>
              <a:t>comparison with other (SHADOZ) stations </a:t>
            </a:r>
            <a:r>
              <a:rPr lang="en-US" sz="2000" noProof="0" dirty="0" smtClean="0"/>
              <a:t>required </a:t>
            </a:r>
            <a:endParaRPr lang="en-US" sz="2000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4" y="825472"/>
            <a:ext cx="3690711" cy="422696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25" y="897578"/>
            <a:ext cx="8269615" cy="4082757"/>
          </a:xfrm>
          <a:prstGeom prst="rect">
            <a:avLst/>
          </a:prstGeom>
        </p:spPr>
      </p:pic>
      <p:grpSp>
        <p:nvGrpSpPr>
          <p:cNvPr id="9" name="Gruppieren 65">
            <a:extLst>
              <a:ext uri="{FF2B5EF4-FFF2-40B4-BE49-F238E27FC236}">
                <a16:creationId xmlns:a16="http://schemas.microsoft.com/office/drawing/2014/main" xmlns="" id="{C11A0AEB-9773-4B4C-AC5B-B712B410B565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0" name="Ellipse 66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A69F78D3-06FB-4680-8AAB-F8FCDE0AA228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ebogener Pfeil 67">
              <a:extLst>
                <a:ext uri="{FF2B5EF4-FFF2-40B4-BE49-F238E27FC236}">
                  <a16:creationId xmlns:a16="http://schemas.microsoft.com/office/drawing/2014/main" xmlns="" id="{7981A1A8-A19F-4565-A9ED-F60502EF8079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2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9E084D27-C793-4170-935F-31DFDC4BB41A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9E85B4AA-7ED6-4BC6-BB65-46CD292F22C3}"/>
              </a:ext>
            </a:extLst>
          </p:cNvPr>
          <p:cNvSpPr txBox="1"/>
          <p:nvPr/>
        </p:nvSpPr>
        <p:spPr>
          <a:xfrm>
            <a:off x="11030649" y="5611423"/>
            <a:ext cx="744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8" name="Interaktive Schaltfläche: Nächste(r) oder Weiter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4A4B78B4-8F37-4E2A-81FD-3FDAB6F1D630}"/>
              </a:ext>
            </a:extLst>
          </p:cNvPr>
          <p:cNvSpPr/>
          <p:nvPr/>
        </p:nvSpPr>
        <p:spPr>
          <a:xfrm>
            <a:off x="11635200" y="6191798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teraktive Schaltfläche: Zurück oder Vorherige(r)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5C76C839-4AF0-48B4-8283-5A098D5C40E0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6322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</a:t>
            </a:r>
            <a:r>
              <a:rPr lang="en-US" noProof="0" dirty="0" smtClean="0"/>
              <a:t> Shifted Seasonal Mean O</a:t>
            </a:r>
            <a:r>
              <a:rPr lang="en-US" baseline="-25000" noProof="0" dirty="0" smtClean="0"/>
              <a:t>3</a:t>
            </a:r>
            <a:r>
              <a:rPr lang="en-US" noProof="0" dirty="0" smtClean="0"/>
              <a:t> Profiles</a:t>
            </a:r>
            <a:endParaRPr lang="en-US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426" y="3782584"/>
            <a:ext cx="3325875" cy="292331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" y="3755623"/>
            <a:ext cx="3325875" cy="292331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426" y="887521"/>
            <a:ext cx="3325875" cy="292331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" y="881575"/>
            <a:ext cx="3325875" cy="2923311"/>
          </a:xfrm>
          <a:prstGeom prst="rect">
            <a:avLst/>
          </a:prstGeom>
        </p:spPr>
      </p:pic>
      <p:grpSp>
        <p:nvGrpSpPr>
          <p:cNvPr id="12" name="Gruppieren 12">
            <a:extLst>
              <a:ext uri="{FF2B5EF4-FFF2-40B4-BE49-F238E27FC236}">
                <a16:creationId xmlns:a16="http://schemas.microsoft.com/office/drawing/2014/main" xmlns="" id="{34C0F43C-4292-4B5F-AADD-D46F5BD445C9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3" name="Ellipse 13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7DCB832F-46A0-4981-87D9-9BBB3C071FD0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Gebogener Pfeil 14">
              <a:extLst>
                <a:ext uri="{FF2B5EF4-FFF2-40B4-BE49-F238E27FC236}">
                  <a16:creationId xmlns:a16="http://schemas.microsoft.com/office/drawing/2014/main" xmlns="" id="{9C832255-5189-43A4-8059-5CA1B82C1EF6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7" name="Interaktive Schaltfläche: Zurückkehren 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9E084D27-C793-4170-935F-31DFDC4BB41A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Zurück oder Vorherige(r)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8C130311-E1AC-4224-A16D-62417B651CFE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62B742BA-384D-43DD-B15B-4D95CB26FD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283" y="804279"/>
            <a:ext cx="2421952" cy="222643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501283" y="804279"/>
            <a:ext cx="5636413" cy="5653664"/>
          </a:xfrm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</a:pPr>
            <a:r>
              <a:rPr lang="en-US" sz="1600" noProof="0" dirty="0" smtClean="0"/>
              <a:t>Shifted seasons were </a:t>
            </a:r>
            <a:r>
              <a:rPr lang="en-US" sz="1600" b="1" noProof="0" dirty="0" smtClean="0"/>
              <a:t>chosen</a:t>
            </a:r>
            <a:br>
              <a:rPr lang="en-US" sz="1600" b="1" noProof="0" dirty="0" smtClean="0"/>
            </a:br>
            <a:r>
              <a:rPr lang="en-US" sz="1600" b="1" noProof="0" dirty="0" smtClean="0"/>
              <a:t>subjectively </a:t>
            </a:r>
            <a:r>
              <a:rPr lang="en-US" sz="1600" noProof="0" dirty="0" smtClean="0">
                <a:solidFill>
                  <a:srgbClr val="FB3FD7"/>
                </a:solidFill>
              </a:rPr>
              <a:t>for their differences </a:t>
            </a:r>
            <a:br>
              <a:rPr lang="en-US" sz="1600" noProof="0" dirty="0" smtClean="0">
                <a:solidFill>
                  <a:srgbClr val="FB3FD7"/>
                </a:solidFill>
              </a:rPr>
            </a:br>
            <a:r>
              <a:rPr lang="en-US" sz="1600" noProof="0" dirty="0" smtClean="0">
                <a:solidFill>
                  <a:srgbClr val="FB3FD7"/>
                </a:solidFill>
              </a:rPr>
              <a:t>in shape and structure</a:t>
            </a:r>
          </a:p>
          <a:p>
            <a:pPr>
              <a:lnSpc>
                <a:spcPct val="120000"/>
              </a:lnSpc>
            </a:pPr>
            <a:r>
              <a:rPr lang="en-US" sz="1600" noProof="0" dirty="0" smtClean="0"/>
              <a:t>the known </a:t>
            </a:r>
            <a:r>
              <a:rPr lang="en-US" sz="1600" b="1" noProof="0" dirty="0" smtClean="0"/>
              <a:t>„S-shape“ </a:t>
            </a:r>
            <a:r>
              <a:rPr lang="en-US" sz="1600" noProof="0" dirty="0" smtClean="0"/>
              <a:t>profile</a:t>
            </a:r>
            <a:br>
              <a:rPr lang="en-US" sz="1600" noProof="0" dirty="0" smtClean="0"/>
            </a:br>
            <a:r>
              <a:rPr lang="en-US" sz="1600" noProof="0" dirty="0" smtClean="0"/>
              <a:t>(e.g. </a:t>
            </a:r>
            <a:r>
              <a:rPr lang="en-US" sz="1600" noProof="0" dirty="0" err="1" smtClean="0"/>
              <a:t>Folkins</a:t>
            </a:r>
            <a:r>
              <a:rPr lang="en-US" sz="1600" noProof="0" dirty="0" smtClean="0"/>
              <a:t> et al. 2002, Pan et al.</a:t>
            </a:r>
            <a:br>
              <a:rPr lang="en-US" sz="1600" noProof="0" dirty="0" smtClean="0"/>
            </a:br>
            <a:r>
              <a:rPr lang="en-US" sz="1600" noProof="0" dirty="0" smtClean="0"/>
              <a:t>2015) dominates mainly in </a:t>
            </a:r>
            <a:r>
              <a:rPr lang="en-US" sz="1600" b="1" noProof="0" dirty="0" smtClean="0"/>
              <a:t>FMA</a:t>
            </a:r>
            <a:r>
              <a:rPr lang="en-US" sz="1600" noProof="0" dirty="0" smtClean="0"/>
              <a:t> and</a:t>
            </a:r>
            <a:br>
              <a:rPr lang="en-US" sz="1600" noProof="0" dirty="0" smtClean="0"/>
            </a:br>
            <a:r>
              <a:rPr lang="en-US" sz="1600" noProof="0" dirty="0" smtClean="0"/>
              <a:t>slightly less pronounced </a:t>
            </a:r>
            <a:r>
              <a:rPr lang="en-US" sz="1600" b="1" noProof="0" dirty="0" smtClean="0"/>
              <a:t>NDJ</a:t>
            </a:r>
            <a:r>
              <a:rPr lang="en-US" sz="1600" noProof="0" dirty="0" smtClean="0"/>
              <a:t>,</a:t>
            </a:r>
            <a:br>
              <a:rPr lang="en-US" sz="1600" noProof="0" dirty="0" smtClean="0"/>
            </a:br>
            <a:r>
              <a:rPr lang="en-US" sz="1600" noProof="0" dirty="0" smtClean="0">
                <a:solidFill>
                  <a:srgbClr val="FB3FD7"/>
                </a:solidFill>
              </a:rPr>
              <a:t>when the </a:t>
            </a:r>
            <a:r>
              <a:rPr lang="en-US" sz="1600" noProof="0" dirty="0" err="1" smtClean="0">
                <a:solidFill>
                  <a:srgbClr val="FB3FD7"/>
                </a:solidFill>
              </a:rPr>
              <a:t>occurence</a:t>
            </a:r>
            <a:r>
              <a:rPr lang="en-US" sz="1600" noProof="0" dirty="0" smtClean="0">
                <a:solidFill>
                  <a:srgbClr val="FB3FD7"/>
                </a:solidFill>
              </a:rPr>
              <a:t> of enhanced O</a:t>
            </a:r>
            <a:r>
              <a:rPr lang="en-US" sz="1600" baseline="-25000" noProof="0" dirty="0" smtClean="0">
                <a:solidFill>
                  <a:srgbClr val="FB3FD7"/>
                </a:solidFill>
              </a:rPr>
              <a:t>3</a:t>
            </a:r>
            <a:r>
              <a:rPr lang="en-US" sz="1600" noProof="0" dirty="0" smtClean="0">
                <a:solidFill>
                  <a:srgbClr val="FB3FD7"/>
                </a:solidFill>
              </a:rPr>
              <a:t> layers is highest</a:t>
            </a:r>
          </a:p>
          <a:p>
            <a:pPr>
              <a:lnSpc>
                <a:spcPct val="120000"/>
              </a:lnSpc>
            </a:pPr>
            <a:r>
              <a:rPr lang="en-US" sz="1600" b="1" noProof="0" dirty="0" smtClean="0"/>
              <a:t>ASO</a:t>
            </a:r>
            <a:r>
              <a:rPr lang="en-US" sz="1600" noProof="0" dirty="0" smtClean="0"/>
              <a:t> months show a </a:t>
            </a:r>
            <a:r>
              <a:rPr lang="en-US" sz="1600" b="1" noProof="0" dirty="0" smtClean="0"/>
              <a:t>straight</a:t>
            </a:r>
            <a:r>
              <a:rPr lang="en-US" sz="1600" noProof="0" dirty="0" smtClean="0"/>
              <a:t> profile with little </a:t>
            </a:r>
            <a:r>
              <a:rPr lang="en-US" sz="1600" noProof="0" dirty="0" err="1" smtClean="0"/>
              <a:t>interannual</a:t>
            </a:r>
            <a:r>
              <a:rPr lang="en-US" sz="1600" noProof="0" dirty="0" smtClean="0"/>
              <a:t> variability and a steep onset of higher levels of (stratospheric) O</a:t>
            </a:r>
            <a:r>
              <a:rPr lang="en-US" sz="1600" baseline="-25000" noProof="0" dirty="0" smtClean="0"/>
              <a:t>3</a:t>
            </a:r>
            <a:r>
              <a:rPr lang="en-US" sz="1600" noProof="0" dirty="0" smtClean="0"/>
              <a:t> at lower heights than winter and spring months, </a:t>
            </a:r>
            <a:r>
              <a:rPr lang="en-US" sz="1600" noProof="0" dirty="0" smtClean="0">
                <a:solidFill>
                  <a:srgbClr val="FB3FD7"/>
                </a:solidFill>
              </a:rPr>
              <a:t>i.e. a well-mixed troposphere with high-reaching convective uplift of ozone-poor air from the boundary layer</a:t>
            </a:r>
          </a:p>
          <a:p>
            <a:pPr>
              <a:lnSpc>
                <a:spcPct val="120000"/>
              </a:lnSpc>
            </a:pPr>
            <a:r>
              <a:rPr lang="en-US" sz="1600" noProof="0" dirty="0" smtClean="0"/>
              <a:t>The lowest transition to the stratosphere occurs in </a:t>
            </a:r>
            <a:r>
              <a:rPr lang="en-US" sz="1600" b="1" noProof="0" dirty="0" smtClean="0"/>
              <a:t>MJJ</a:t>
            </a:r>
            <a:r>
              <a:rPr lang="en-US" sz="1600" noProof="0" dirty="0" smtClean="0"/>
              <a:t> months, </a:t>
            </a:r>
            <a:r>
              <a:rPr lang="en-US" sz="1600" noProof="0" dirty="0" smtClean="0">
                <a:solidFill>
                  <a:srgbClr val="FB3FD7"/>
                </a:solidFill>
              </a:rPr>
              <a:t>when the Brewer-Dobson circulation is weakest.</a:t>
            </a:r>
            <a:r>
              <a:rPr lang="en-US" sz="1600" noProof="0" dirty="0" smtClean="0"/>
              <a:t> The MJJ profile resembles a „</a:t>
            </a:r>
            <a:r>
              <a:rPr lang="en-US" sz="1600" b="1" noProof="0" dirty="0" smtClean="0"/>
              <a:t>tilted</a:t>
            </a:r>
            <a:r>
              <a:rPr lang="en-US" sz="1600" noProof="0" dirty="0" smtClean="0"/>
              <a:t>“ instead of a straight line in the following months, lacking a pronounced </a:t>
            </a:r>
            <a:r>
              <a:rPr lang="en-US" sz="1600" noProof="0" dirty="0" err="1" smtClean="0"/>
              <a:t>ozonopause</a:t>
            </a:r>
            <a:r>
              <a:rPr lang="en-US" sz="1600" noProof="0" dirty="0" smtClean="0"/>
              <a:t>, </a:t>
            </a:r>
            <a:r>
              <a:rPr lang="en-US" sz="1600" noProof="0" dirty="0" smtClean="0">
                <a:solidFill>
                  <a:srgbClr val="FB3FD7"/>
                </a:solidFill>
              </a:rPr>
              <a:t>accounting for the </a:t>
            </a:r>
            <a:r>
              <a:rPr lang="en-US" sz="1600" noProof="0" dirty="0" err="1" smtClean="0">
                <a:solidFill>
                  <a:srgbClr val="FB3FD7"/>
                </a:solidFill>
              </a:rPr>
              <a:t>occurence</a:t>
            </a:r>
            <a:r>
              <a:rPr lang="en-US" sz="1600" noProof="0" dirty="0" smtClean="0">
                <a:solidFill>
                  <a:srgbClr val="FB3FD7"/>
                </a:solidFill>
              </a:rPr>
              <a:t> of enhanced O3 layers in the upper troposphere and a lack of UT convective outflow </a:t>
            </a:r>
          </a:p>
          <a:p>
            <a:pPr>
              <a:lnSpc>
                <a:spcPct val="120000"/>
              </a:lnSpc>
            </a:pPr>
            <a:endParaRPr lang="en-US" sz="1600" noProof="0" dirty="0" smtClean="0"/>
          </a:p>
          <a:p>
            <a:pPr>
              <a:lnSpc>
                <a:spcPct val="120000"/>
              </a:lnSpc>
            </a:pPr>
            <a:endParaRPr lang="en-US" sz="1600" noProof="0" dirty="0"/>
          </a:p>
        </p:txBody>
      </p:sp>
      <p:sp>
        <p:nvSpPr>
          <p:cNvPr id="15" name="Interaktive Schaltfläche: Nächste(r) oder Weiter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F6DA8F35-B460-4A48-BDBA-3E3271A876E9}"/>
              </a:ext>
            </a:extLst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7965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45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</a:t>
            </a:r>
            <a:r>
              <a:rPr lang="en-US" noProof="0" dirty="0" smtClean="0"/>
              <a:t> NDJ</a:t>
            </a:r>
            <a:endParaRPr lang="en-US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00" y="936000"/>
            <a:ext cx="3837548" cy="337305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936000"/>
            <a:ext cx="3837548" cy="337305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936000"/>
            <a:ext cx="3837548" cy="3373052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4958816" y="4608000"/>
            <a:ext cx="6744233" cy="1625600"/>
          </a:xfrm>
        </p:spPr>
        <p:txBody>
          <a:bodyPr>
            <a:noAutofit/>
          </a:bodyPr>
          <a:lstStyle/>
          <a:p>
            <a:r>
              <a:rPr lang="en-US" sz="2000" noProof="0" dirty="0" smtClean="0"/>
              <a:t>Following a period of low Min and Mean (ASO), November shows increased values again, the lower of two annual peaks </a:t>
            </a:r>
          </a:p>
          <a:p>
            <a:r>
              <a:rPr lang="en-US" sz="2000" noProof="0" dirty="0" smtClean="0"/>
              <a:t>The </a:t>
            </a:r>
            <a:r>
              <a:rPr lang="en-US" sz="2000" noProof="0" dirty="0" err="1" smtClean="0"/>
              <a:t>interannual</a:t>
            </a:r>
            <a:r>
              <a:rPr lang="en-US" sz="2000" noProof="0" dirty="0" smtClean="0"/>
              <a:t> variability is high, especially in January possibly due to El Nino conditions </a:t>
            </a:r>
            <a:endParaRPr lang="en-US" sz="2000" noProof="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0" y="4309052"/>
            <a:ext cx="4336556" cy="2439157"/>
          </a:xfrm>
          <a:prstGeom prst="rect">
            <a:avLst/>
          </a:prstGeom>
        </p:spPr>
      </p:pic>
      <p:sp>
        <p:nvSpPr>
          <p:cNvPr id="11" name="Interaktive Schaltfläche: Zurück oder Vorherige(r)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5C76C839-4AF0-48B4-8283-5A098D5C40E0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teraktive Schaltfläche: Nächste(r) oder Weiter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4A4B78B4-8F37-4E2A-81FD-3FDAB6F1D630}"/>
              </a:ext>
            </a:extLst>
          </p:cNvPr>
          <p:cNvSpPr/>
          <p:nvPr/>
        </p:nvSpPr>
        <p:spPr>
          <a:xfrm>
            <a:off x="11635200" y="6191798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en 65">
            <a:extLst>
              <a:ext uri="{FF2B5EF4-FFF2-40B4-BE49-F238E27FC236}">
                <a16:creationId xmlns:a16="http://schemas.microsoft.com/office/drawing/2014/main" xmlns="" id="{C11A0AEB-9773-4B4C-AC5B-B712B410B565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4" name="Ellipse 66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A69F78D3-06FB-4680-8AAB-F8FCDE0AA228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Gebogener Pfeil 67">
              <a:extLst>
                <a:ext uri="{FF2B5EF4-FFF2-40B4-BE49-F238E27FC236}">
                  <a16:creationId xmlns:a16="http://schemas.microsoft.com/office/drawing/2014/main" xmlns="" id="{7981A1A8-A19F-4565-A9ED-F60502EF8079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7" name="Interaktive Schaltfläche: Zurückkehren 3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xmlns="" id="{9E084D27-C793-4170-935F-31DFDC4BB41A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5598F8DD-18EC-4064-921D-82F43666FF3B}"/>
              </a:ext>
            </a:extLst>
          </p:cNvPr>
          <p:cNvSpPr/>
          <p:nvPr/>
        </p:nvSpPr>
        <p:spPr>
          <a:xfrm>
            <a:off x="977900" y="4608000"/>
            <a:ext cx="141810" cy="1625600"/>
          </a:xfrm>
          <a:prstGeom prst="rect">
            <a:avLst/>
          </a:prstGeom>
          <a:solidFill>
            <a:srgbClr val="7A43A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xmlns="" id="{8115B66F-19D4-43D1-A1C1-7D02AF17AF81}"/>
              </a:ext>
            </a:extLst>
          </p:cNvPr>
          <p:cNvSpPr/>
          <p:nvPr/>
        </p:nvSpPr>
        <p:spPr>
          <a:xfrm>
            <a:off x="4305548" y="4608000"/>
            <a:ext cx="500868" cy="1625600"/>
          </a:xfrm>
          <a:prstGeom prst="rect">
            <a:avLst/>
          </a:prstGeom>
          <a:solidFill>
            <a:srgbClr val="7A43A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1304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54F0E3A-B452-418D-812A-9A5804E78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C39AB5A-2266-4FF1-A79C-299DAA82AA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</a:t>
            </a:r>
            <a:r>
              <a:rPr lang="en-US" noProof="0" dirty="0" smtClean="0"/>
              <a:t> FMA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9618BF-FF27-4311-A05C-2320DCCFA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52894" y="4607999"/>
            <a:ext cx="6650156" cy="2140209"/>
          </a:xfrm>
        </p:spPr>
        <p:txBody>
          <a:bodyPr>
            <a:normAutofit/>
          </a:bodyPr>
          <a:lstStyle/>
          <a:p>
            <a:r>
              <a:rPr lang="en-US" sz="2000" noProof="0" dirty="0" smtClean="0"/>
              <a:t>The „S-Shape profiles“ (see e.g. </a:t>
            </a:r>
            <a:r>
              <a:rPr lang="en-US" sz="2000" noProof="0" dirty="0" err="1" smtClean="0"/>
              <a:t>Folkins</a:t>
            </a:r>
            <a:r>
              <a:rPr lang="en-US" sz="2000" noProof="0" dirty="0" smtClean="0"/>
              <a:t> 2002 or Pan et al. 2015) in FMA show relatively high Mean values </a:t>
            </a:r>
          </a:p>
          <a:p>
            <a:r>
              <a:rPr lang="en-US" sz="2000" noProof="0" dirty="0" smtClean="0"/>
              <a:t>Background O</a:t>
            </a:r>
            <a:r>
              <a:rPr lang="en-US" sz="2000" baseline="-25000" noProof="0" dirty="0" smtClean="0"/>
              <a:t>3</a:t>
            </a:r>
            <a:r>
              <a:rPr lang="en-US" sz="2000" noProof="0" dirty="0" smtClean="0"/>
              <a:t> (Min) is quite steady around 20 ppb, significantly higher than during ASO months (14.5 ppb)</a:t>
            </a:r>
            <a:endParaRPr lang="en-US" sz="2000" noProof="0" dirty="0"/>
          </a:p>
        </p:txBody>
      </p:sp>
      <p:pic>
        <p:nvPicPr>
          <p:cNvPr id="8" name="Grafik 12">
            <a:extLst>
              <a:ext uri="{FF2B5EF4-FFF2-40B4-BE49-F238E27FC236}">
                <a16:creationId xmlns:a16="http://schemas.microsoft.com/office/drawing/2014/main" xmlns="" id="{DA4CABBF-4659-4C90-A81F-B6189B7B7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0" y="936000"/>
            <a:ext cx="3837548" cy="3373052"/>
          </a:xfrm>
          <a:prstGeom prst="rect">
            <a:avLst/>
          </a:prstGeom>
        </p:spPr>
      </p:pic>
      <p:pic>
        <p:nvPicPr>
          <p:cNvPr id="9" name="Grafik 13">
            <a:extLst>
              <a:ext uri="{FF2B5EF4-FFF2-40B4-BE49-F238E27FC236}">
                <a16:creationId xmlns:a16="http://schemas.microsoft.com/office/drawing/2014/main" xmlns="" id="{373C0B0D-CA39-4D8F-B1E0-61F011AB6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00" y="936000"/>
            <a:ext cx="3837548" cy="3373052"/>
          </a:xfrm>
          <a:prstGeom prst="rect">
            <a:avLst/>
          </a:prstGeom>
        </p:spPr>
      </p:pic>
      <p:pic>
        <p:nvPicPr>
          <p:cNvPr id="10" name="Grafik 14">
            <a:extLst>
              <a:ext uri="{FF2B5EF4-FFF2-40B4-BE49-F238E27FC236}">
                <a16:creationId xmlns:a16="http://schemas.microsoft.com/office/drawing/2014/main" xmlns="" id="{A23430A4-EFED-46C6-A663-FF594FD116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936000"/>
            <a:ext cx="3837548" cy="3373052"/>
          </a:xfrm>
          <a:prstGeom prst="rect">
            <a:avLst/>
          </a:prstGeom>
        </p:spPr>
      </p:pic>
      <p:sp>
        <p:nvSpPr>
          <p:cNvPr id="11" name="Interaktive Schaltfläche: Zurück oder Vorherige(r)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5C76C839-4AF0-48B4-8283-5A098D5C40E0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en 65">
            <a:extLst>
              <a:ext uri="{FF2B5EF4-FFF2-40B4-BE49-F238E27FC236}">
                <a16:creationId xmlns:a16="http://schemas.microsoft.com/office/drawing/2014/main" xmlns="" id="{C11A0AEB-9773-4B4C-AC5B-B712B410B565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4" name="Ellipse 66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A69F78D3-06FB-4680-8AAB-F8FCDE0AA228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Gebogener Pfeil 67">
              <a:extLst>
                <a:ext uri="{FF2B5EF4-FFF2-40B4-BE49-F238E27FC236}">
                  <a16:creationId xmlns:a16="http://schemas.microsoft.com/office/drawing/2014/main" xmlns="" id="{7981A1A8-A19F-4565-A9ED-F60502EF8079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0" y="4309052"/>
            <a:ext cx="4336556" cy="2439157"/>
          </a:xfrm>
          <a:prstGeom prst="rect">
            <a:avLst/>
          </a:prstGeom>
        </p:spPr>
      </p:pic>
      <p:sp>
        <p:nvSpPr>
          <p:cNvPr id="18" name="Interaktive Schaltfläche: Zurückkehren 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677EB45A-2880-4EF0-895D-6BA95C49CF45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F839FE5C-F1A9-4A88-BED5-758A4FDFAA2A}"/>
              </a:ext>
            </a:extLst>
          </p:cNvPr>
          <p:cNvSpPr/>
          <p:nvPr/>
        </p:nvSpPr>
        <p:spPr>
          <a:xfrm>
            <a:off x="1123671" y="4608000"/>
            <a:ext cx="1049685" cy="1625600"/>
          </a:xfrm>
          <a:prstGeom prst="rect">
            <a:avLst/>
          </a:prstGeom>
          <a:solidFill>
            <a:srgbClr val="4BFF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teraktive Schaltfläche: Nächste(r) oder Weiter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4A4B78B4-8F37-4E2A-81FD-3FDAB6F1D630}"/>
              </a:ext>
            </a:extLst>
          </p:cNvPr>
          <p:cNvSpPr/>
          <p:nvPr/>
        </p:nvSpPr>
        <p:spPr>
          <a:xfrm>
            <a:off x="11635200" y="6191798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3227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A3E71B2-1A42-441C-8EE9-F36A3C2AD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0DF1E57-2028-4FA9-8CD7-7DA3A19784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 </a:t>
            </a:r>
            <a:r>
              <a:rPr lang="en-US" noProof="0" dirty="0" smtClean="0"/>
              <a:t>MJJ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370057-6FA4-4A8B-88B3-ABD1CEDD2A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13076" y="4608000"/>
            <a:ext cx="6589974" cy="1756827"/>
          </a:xfrm>
        </p:spPr>
        <p:txBody>
          <a:bodyPr>
            <a:normAutofit/>
          </a:bodyPr>
          <a:lstStyle/>
          <a:p>
            <a:r>
              <a:rPr lang="en-US" sz="2000" noProof="0" dirty="0" smtClean="0"/>
              <a:t>Highest mean and greatest difference between Mean and Min occur in May, followed by declining values until August</a:t>
            </a:r>
          </a:p>
          <a:p>
            <a:r>
              <a:rPr lang="en-US" sz="2000" noProof="0" dirty="0" smtClean="0"/>
              <a:t>A pronounced </a:t>
            </a:r>
            <a:r>
              <a:rPr lang="en-US" sz="2000" noProof="0" dirty="0" err="1" smtClean="0"/>
              <a:t>ozonopause</a:t>
            </a:r>
            <a:r>
              <a:rPr lang="en-US" sz="2000" noProof="0" dirty="0" smtClean="0"/>
              <a:t> occurs less often compared to the S-shape profiles of FMA months</a:t>
            </a:r>
            <a:endParaRPr lang="en-US" sz="2000" noProof="0" dirty="0"/>
          </a:p>
        </p:txBody>
      </p:sp>
      <p:pic>
        <p:nvPicPr>
          <p:cNvPr id="5" name="Grafik 9">
            <a:extLst>
              <a:ext uri="{FF2B5EF4-FFF2-40B4-BE49-F238E27FC236}">
                <a16:creationId xmlns:a16="http://schemas.microsoft.com/office/drawing/2014/main" xmlns="" id="{4DDE20F6-6B4B-44E8-93EE-9EB5EE4CDE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0" y="936000"/>
            <a:ext cx="3837548" cy="3373052"/>
          </a:xfrm>
          <a:prstGeom prst="rect">
            <a:avLst/>
          </a:prstGeom>
        </p:spPr>
      </p:pic>
      <p:pic>
        <p:nvPicPr>
          <p:cNvPr id="6" name="Grafik 10">
            <a:extLst>
              <a:ext uri="{FF2B5EF4-FFF2-40B4-BE49-F238E27FC236}">
                <a16:creationId xmlns:a16="http://schemas.microsoft.com/office/drawing/2014/main" xmlns="" id="{FD1B581D-6394-4B35-9489-B51E79EF3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00" y="936000"/>
            <a:ext cx="3837548" cy="3373052"/>
          </a:xfrm>
          <a:prstGeom prst="rect">
            <a:avLst/>
          </a:prstGeom>
        </p:spPr>
      </p:pic>
      <p:pic>
        <p:nvPicPr>
          <p:cNvPr id="7" name="Grafik 11">
            <a:extLst>
              <a:ext uri="{FF2B5EF4-FFF2-40B4-BE49-F238E27FC236}">
                <a16:creationId xmlns:a16="http://schemas.microsoft.com/office/drawing/2014/main" xmlns="" id="{CF090646-4CE2-49FF-BCD0-364D2F8105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936000"/>
            <a:ext cx="3837548" cy="3373052"/>
          </a:xfrm>
          <a:prstGeom prst="rect">
            <a:avLst/>
          </a:prstGeom>
        </p:spPr>
      </p:pic>
      <p:sp>
        <p:nvSpPr>
          <p:cNvPr id="8" name="Interaktive Schaltfläche: Zurück oder Vorherige(r)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5C76C839-4AF0-48B4-8283-5A098D5C40E0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Nächste(r) oder Weiter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4A4B78B4-8F37-4E2A-81FD-3FDAB6F1D630}"/>
              </a:ext>
            </a:extLst>
          </p:cNvPr>
          <p:cNvSpPr/>
          <p:nvPr/>
        </p:nvSpPr>
        <p:spPr>
          <a:xfrm>
            <a:off x="11635200" y="6191798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65">
            <a:extLst>
              <a:ext uri="{FF2B5EF4-FFF2-40B4-BE49-F238E27FC236}">
                <a16:creationId xmlns:a16="http://schemas.microsoft.com/office/drawing/2014/main" xmlns="" id="{C11A0AEB-9773-4B4C-AC5B-B712B410B565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1" name="Ellipse 66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A69F78D3-06FB-4680-8AAB-F8FCDE0AA228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ebogener Pfeil 67">
              <a:extLst>
                <a:ext uri="{FF2B5EF4-FFF2-40B4-BE49-F238E27FC236}">
                  <a16:creationId xmlns:a16="http://schemas.microsoft.com/office/drawing/2014/main" xmlns="" id="{7981A1A8-A19F-4565-A9ED-F60502EF8079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0" y="4309052"/>
            <a:ext cx="4336556" cy="2439157"/>
          </a:xfrm>
          <a:prstGeom prst="rect">
            <a:avLst/>
          </a:prstGeom>
        </p:spPr>
      </p:pic>
      <p:sp>
        <p:nvSpPr>
          <p:cNvPr id="15" name="Interaktive Schaltfläche: Zurückkehren 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B1ED8F34-34C2-4547-BAF4-31BE698E16BC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12530275-E1F7-46A6-BA8E-05E4AFFEC227}"/>
              </a:ext>
            </a:extLst>
          </p:cNvPr>
          <p:cNvSpPr/>
          <p:nvPr/>
        </p:nvSpPr>
        <p:spPr>
          <a:xfrm>
            <a:off x="2183846" y="4608000"/>
            <a:ext cx="1049685" cy="1625600"/>
          </a:xfrm>
          <a:prstGeom prst="rect">
            <a:avLst/>
          </a:prstGeom>
          <a:solidFill>
            <a:srgbClr val="FFDC1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401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D2CCD17-55AD-492D-A2A9-C1403615F1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48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AB71640-883F-47A8-8072-ADBC9176B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185BD"/>
                </a:solidFill>
              </a:rPr>
              <a:t>IV </a:t>
            </a:r>
            <a:r>
              <a:rPr lang="en-US" noProof="0" dirty="0" smtClean="0"/>
              <a:t>ASO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4891BD-29B0-46D6-AF3E-8F4CFA6887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8816" y="4608000"/>
            <a:ext cx="6744234" cy="2140209"/>
          </a:xfrm>
        </p:spPr>
        <p:txBody>
          <a:bodyPr>
            <a:noAutofit/>
          </a:bodyPr>
          <a:lstStyle/>
          <a:p>
            <a:r>
              <a:rPr lang="en-US" sz="2000" noProof="0" dirty="0" smtClean="0"/>
              <a:t>Highest sampling rate throughout the year: best captured day-to-day variations</a:t>
            </a:r>
          </a:p>
          <a:p>
            <a:r>
              <a:rPr lang="en-US" sz="2000" noProof="0" dirty="0" smtClean="0"/>
              <a:t>Free-tropospheric Min and Mean are lowest in August and October respectively with the smallest  difference between Min and Mean </a:t>
            </a:r>
          </a:p>
          <a:p>
            <a:r>
              <a:rPr lang="en-US" sz="2000" noProof="0" dirty="0" smtClean="0"/>
              <a:t>Background O</a:t>
            </a:r>
            <a:r>
              <a:rPr lang="en-US" sz="2000" baseline="-25000" noProof="0" dirty="0" smtClean="0"/>
              <a:t>3</a:t>
            </a:r>
            <a:r>
              <a:rPr lang="en-US" sz="2000" noProof="0" dirty="0" smtClean="0"/>
              <a:t> (Min) is quite steady around 14.5 ppb, significantly lower than during FMA months (20ppb)</a:t>
            </a:r>
          </a:p>
          <a:p>
            <a:pPr marL="0" indent="0">
              <a:buNone/>
            </a:pPr>
            <a:endParaRPr lang="en-US" sz="2000" noProof="0" dirty="0"/>
          </a:p>
        </p:txBody>
      </p:sp>
      <p:pic>
        <p:nvPicPr>
          <p:cNvPr id="5" name="Grafik 6">
            <a:extLst>
              <a:ext uri="{FF2B5EF4-FFF2-40B4-BE49-F238E27FC236}">
                <a16:creationId xmlns:a16="http://schemas.microsoft.com/office/drawing/2014/main" xmlns="" id="{C4336AB8-76BC-4930-B323-0E9A110F8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936000"/>
            <a:ext cx="3837548" cy="3373052"/>
          </a:xfrm>
          <a:prstGeom prst="rect">
            <a:avLst/>
          </a:prstGeom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xmlns="" id="{9BF69B2D-D4D8-4F1B-9EC2-9009AADB2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00" y="936000"/>
            <a:ext cx="3837548" cy="3373052"/>
          </a:xfrm>
          <a:prstGeom prst="rect">
            <a:avLst/>
          </a:prstGeom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xmlns="" id="{B12CB3F6-4CE4-4837-97A8-7E25A0067E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936000"/>
            <a:ext cx="3837548" cy="3373052"/>
          </a:xfrm>
          <a:prstGeom prst="rect">
            <a:avLst/>
          </a:prstGeom>
        </p:spPr>
      </p:pic>
      <p:sp>
        <p:nvSpPr>
          <p:cNvPr id="8" name="Interaktive Schaltfläche: Zurück oder Vorherige(r)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5C76C839-4AF0-48B4-8283-5A098D5C40E0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65">
            <a:extLst>
              <a:ext uri="{FF2B5EF4-FFF2-40B4-BE49-F238E27FC236}">
                <a16:creationId xmlns:a16="http://schemas.microsoft.com/office/drawing/2014/main" xmlns="" id="{C11A0AEB-9773-4B4C-AC5B-B712B410B565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1" name="Ellipse 66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A69F78D3-06FB-4680-8AAB-F8FCDE0AA228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ebogener Pfeil 67">
              <a:extLst>
                <a:ext uri="{FF2B5EF4-FFF2-40B4-BE49-F238E27FC236}">
                  <a16:creationId xmlns:a16="http://schemas.microsoft.com/office/drawing/2014/main" xmlns="" id="{7981A1A8-A19F-4565-A9ED-F60502EF8079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0" y="4309052"/>
            <a:ext cx="4336556" cy="2439157"/>
          </a:xfrm>
          <a:prstGeom prst="rect">
            <a:avLst/>
          </a:prstGeom>
        </p:spPr>
      </p:pic>
      <p:sp>
        <p:nvSpPr>
          <p:cNvPr id="15" name="Interaktive Schaltfläche: Zurückkehren 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9175AED9-B25D-42F7-A560-7F9EBF26FA70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A0A9F8E6-D736-43A2-9469-3B7AB9ABF614}"/>
              </a:ext>
            </a:extLst>
          </p:cNvPr>
          <p:cNvSpPr/>
          <p:nvPr/>
        </p:nvSpPr>
        <p:spPr>
          <a:xfrm>
            <a:off x="3244140" y="4608000"/>
            <a:ext cx="1049685" cy="1625600"/>
          </a:xfrm>
          <a:prstGeom prst="rect">
            <a:avLst/>
          </a:prstGeom>
          <a:solidFill>
            <a:srgbClr val="FF1515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Nächste(r) oder Weiter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4A4B78B4-8F37-4E2A-81FD-3FDAB6F1D630}"/>
              </a:ext>
            </a:extLst>
          </p:cNvPr>
          <p:cNvSpPr/>
          <p:nvPr/>
        </p:nvSpPr>
        <p:spPr>
          <a:xfrm>
            <a:off x="11635200" y="6191798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583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49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BACC6"/>
                </a:solidFill>
              </a:rPr>
              <a:t>V</a:t>
            </a:r>
            <a:r>
              <a:rPr lang="en-US" noProof="0" dirty="0" smtClean="0">
                <a:solidFill>
                  <a:srgbClr val="5185BD"/>
                </a:solidFill>
              </a:rPr>
              <a:t> </a:t>
            </a:r>
            <a:r>
              <a:rPr lang="en-US" noProof="0" dirty="0" smtClean="0"/>
              <a:t>High O3 layer analysis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67501" y="3082217"/>
            <a:ext cx="4039507" cy="3128709"/>
          </a:xfrm>
        </p:spPr>
        <p:txBody>
          <a:bodyPr>
            <a:normAutofit lnSpcReduction="10000"/>
          </a:bodyPr>
          <a:lstStyle/>
          <a:p>
            <a:r>
              <a:rPr lang="en-US" sz="3200" b="1" noProof="0" dirty="0" smtClean="0"/>
              <a:t>Hayashi et al. 2008 </a:t>
            </a:r>
            <a:r>
              <a:rPr lang="en-US" noProof="0" dirty="0" smtClean="0"/>
              <a:t>analyzed </a:t>
            </a:r>
            <a:r>
              <a:rPr lang="en-US" noProof="0" dirty="0" smtClean="0"/>
              <a:t>ozone </a:t>
            </a:r>
            <a:r>
              <a:rPr lang="en-US" noProof="0" dirty="0" err="1" smtClean="0"/>
              <a:t>sonde</a:t>
            </a:r>
            <a:r>
              <a:rPr lang="en-US" noProof="0" dirty="0" smtClean="0"/>
              <a:t> data from 3 different SHADOZ stations</a:t>
            </a:r>
          </a:p>
          <a:p>
            <a:r>
              <a:rPr lang="en-US" noProof="0" dirty="0" smtClean="0"/>
              <a:t>Overall </a:t>
            </a:r>
            <a:r>
              <a:rPr lang="en-US" noProof="0" dirty="0" err="1" smtClean="0"/>
              <a:t>occurence</a:t>
            </a:r>
            <a:r>
              <a:rPr lang="en-US" noProof="0" dirty="0" smtClean="0"/>
              <a:t> of Enhanced O3 layers ~50% per year with seasonal variations</a:t>
            </a:r>
          </a:p>
          <a:p>
            <a:endParaRPr lang="en-US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24" y="997788"/>
            <a:ext cx="3386958" cy="189033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908" y="1142166"/>
            <a:ext cx="7477828" cy="207316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908" y="3326972"/>
            <a:ext cx="7477828" cy="2074382"/>
          </a:xfrm>
          <a:prstGeom prst="rect">
            <a:avLst/>
          </a:prstGeom>
        </p:spPr>
      </p:pic>
      <p:sp>
        <p:nvSpPr>
          <p:cNvPr id="8" name="Interaktive Schaltfläche: Zurück oder Vorherige(r)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5C76C839-4AF0-48B4-8283-5A098D5C40E0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Nächste(r) oder Weiter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4A4B78B4-8F37-4E2A-81FD-3FDAB6F1D630}"/>
              </a:ext>
            </a:extLst>
          </p:cNvPr>
          <p:cNvSpPr/>
          <p:nvPr/>
        </p:nvSpPr>
        <p:spPr>
          <a:xfrm>
            <a:off x="11635200" y="6191798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65">
            <a:extLst>
              <a:ext uri="{FF2B5EF4-FFF2-40B4-BE49-F238E27FC236}">
                <a16:creationId xmlns:a16="http://schemas.microsoft.com/office/drawing/2014/main" xmlns="" id="{C11A0AEB-9773-4B4C-AC5B-B712B410B565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1" name="Ellipse 66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A69F78D3-06FB-4680-8AAB-F8FCDE0AA228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ebogener Pfeil 67">
              <a:extLst>
                <a:ext uri="{FF2B5EF4-FFF2-40B4-BE49-F238E27FC236}">
                  <a16:creationId xmlns:a16="http://schemas.microsoft.com/office/drawing/2014/main" xmlns="" id="{7981A1A8-A19F-4565-A9ED-F60502EF8079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3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9E084D27-C793-4170-935F-31DFDC4BB41A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5499230" y="5401354"/>
            <a:ext cx="8149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rgbClr val="003E6E"/>
                </a:solidFill>
              </a:rPr>
              <a:t>Watusek</a:t>
            </a:r>
            <a:r>
              <a:rPr lang="de-DE" sz="2400" dirty="0">
                <a:solidFill>
                  <a:srgbClr val="003E6E"/>
                </a:solidFill>
              </a:rPr>
              <a:t>	       Samoa	         San Cristobal</a:t>
            </a:r>
          </a:p>
        </p:txBody>
      </p:sp>
    </p:spTree>
    <p:extLst>
      <p:ext uri="{BB962C8B-B14F-4D97-AF65-F5344CB8AC3E}">
        <p14:creationId xmlns:p14="http://schemas.microsoft.com/office/powerpoint/2010/main" val="24936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324000"/>
            <a:ext cx="6675441" cy="6675441"/>
          </a:xfrm>
          <a:prstGeom prst="rect">
            <a:avLst/>
          </a:prstGeom>
          <a:effectLst>
            <a:softEdge rad="1028700"/>
          </a:effectLst>
        </p:spPr>
      </p:pic>
      <p:sp>
        <p:nvSpPr>
          <p:cNvPr id="13" name="Titel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7A43A3"/>
                </a:solidFill>
              </a:rPr>
              <a:t>I</a:t>
            </a:r>
            <a:r>
              <a:rPr lang="en-US" noProof="0" dirty="0" smtClean="0"/>
              <a:t> The TWP: Research Motivation</a:t>
            </a:r>
            <a:endParaRPr lang="en-US" noProof="0" dirty="0"/>
          </a:p>
        </p:txBody>
      </p:sp>
      <p:sp>
        <p:nvSpPr>
          <p:cNvPr id="4" name="Textfeld 3"/>
          <p:cNvSpPr txBox="1">
            <a:spLocks noChangeAspect="1"/>
          </p:cNvSpPr>
          <p:nvPr/>
        </p:nvSpPr>
        <p:spPr>
          <a:xfrm>
            <a:off x="1712255" y="948268"/>
            <a:ext cx="33994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A12C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Major source region*</a:t>
            </a:r>
            <a:r>
              <a:rPr lang="en-US" sz="2400" b="1" dirty="0">
                <a:solidFill>
                  <a:srgbClr val="003E6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3E6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for stratospheric air in</a:t>
            </a:r>
            <a:br>
              <a:rPr lang="en-US" dirty="0">
                <a:solidFill>
                  <a:srgbClr val="003E6E"/>
                </a:solidFill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dirty="0">
                <a:solidFill>
                  <a:srgbClr val="003E6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boreal winter </a:t>
            </a:r>
          </a:p>
          <a:p>
            <a:pPr algn="ctr"/>
            <a:r>
              <a:rPr lang="en-US" sz="1600" dirty="0">
                <a:solidFill>
                  <a:srgbClr val="003E6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(e.g. </a:t>
            </a:r>
            <a:r>
              <a:rPr lang="en-US" sz="1600" dirty="0" err="1">
                <a:solidFill>
                  <a:srgbClr val="003E6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Fueglistaler</a:t>
            </a:r>
            <a:r>
              <a:rPr lang="en-US" sz="1600" dirty="0">
                <a:solidFill>
                  <a:srgbClr val="003E6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et al. 2004)</a:t>
            </a:r>
          </a:p>
        </p:txBody>
      </p:sp>
      <p:sp>
        <p:nvSpPr>
          <p:cNvPr id="5" name="Textfeld 4"/>
          <p:cNvSpPr txBox="1">
            <a:spLocks noChangeAspect="1"/>
          </p:cNvSpPr>
          <p:nvPr/>
        </p:nvSpPr>
        <p:spPr>
          <a:xfrm>
            <a:off x="474321" y="2642882"/>
            <a:ext cx="31367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B3FD7"/>
                </a:solidFill>
                <a:cs typeface="Arial" panose="020B0604020202020204" pitchFamily="34" charset="0"/>
              </a:rPr>
              <a:t>Origin and transit region</a:t>
            </a:r>
            <a:r>
              <a:rPr lang="en-US" dirty="0">
                <a:solidFill>
                  <a:srgbClr val="003E6E"/>
                </a:solidFill>
                <a:cs typeface="Arial" panose="020B0604020202020204" pitchFamily="34" charset="0"/>
              </a:rPr>
              <a:t>* of corresponding air masses in boundary layer and troposphere</a:t>
            </a:r>
            <a:r>
              <a:rPr lang="en-US" sz="1600" dirty="0">
                <a:solidFill>
                  <a:srgbClr val="003E6E"/>
                </a:solidFill>
                <a:cs typeface="Arial" panose="020B0604020202020204" pitchFamily="34" charset="0"/>
              </a:rPr>
              <a:t/>
            </a:r>
            <a:br>
              <a:rPr lang="en-US" sz="1600" dirty="0">
                <a:solidFill>
                  <a:srgbClr val="003E6E"/>
                </a:solidFill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3E6E"/>
                </a:solidFill>
                <a:cs typeface="Arial" panose="020B0604020202020204" pitchFamily="34" charset="0"/>
              </a:rPr>
              <a:t>(Rex et al. 2014)</a:t>
            </a:r>
          </a:p>
        </p:txBody>
      </p:sp>
      <p:sp>
        <p:nvSpPr>
          <p:cNvPr id="6" name="Textfeld 5"/>
          <p:cNvSpPr txBox="1">
            <a:spLocks noChangeAspect="1"/>
          </p:cNvSpPr>
          <p:nvPr/>
        </p:nvSpPr>
        <p:spPr>
          <a:xfrm>
            <a:off x="4988251" y="1086768"/>
            <a:ext cx="25718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E6E"/>
                </a:solidFill>
                <a:cs typeface="Arial" panose="020B0604020202020204" pitchFamily="34" charset="0"/>
              </a:rPr>
              <a:t>Persistent tropospheric </a:t>
            </a:r>
            <a:r>
              <a:rPr lang="en-US" sz="2400" b="1" dirty="0">
                <a:solidFill>
                  <a:srgbClr val="FA12CE"/>
                </a:solidFill>
                <a:cs typeface="Arial" panose="020B0604020202020204" pitchFamily="34" charset="0"/>
              </a:rPr>
              <a:t>Ozone minimum*</a:t>
            </a:r>
          </a:p>
          <a:p>
            <a:pPr algn="ctr"/>
            <a:r>
              <a:rPr lang="en-US" sz="1600" dirty="0">
                <a:solidFill>
                  <a:srgbClr val="003E6E"/>
                </a:solidFill>
                <a:cs typeface="Arial" panose="020B0604020202020204" pitchFamily="34" charset="0"/>
              </a:rPr>
              <a:t>(Rex et al. 2014)</a:t>
            </a:r>
          </a:p>
        </p:txBody>
      </p:sp>
      <p:sp>
        <p:nvSpPr>
          <p:cNvPr id="7" name="Textfeld 6"/>
          <p:cNvSpPr txBox="1">
            <a:spLocks noChangeAspect="1"/>
          </p:cNvSpPr>
          <p:nvPr/>
        </p:nvSpPr>
        <p:spPr>
          <a:xfrm>
            <a:off x="6524181" y="2642079"/>
            <a:ext cx="29436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E6E"/>
                </a:solidFill>
                <a:cs typeface="Arial" panose="020B0604020202020204" pitchFamily="34" charset="0"/>
              </a:rPr>
              <a:t>Corresponding</a:t>
            </a:r>
            <a:br>
              <a:rPr lang="en-US" dirty="0">
                <a:solidFill>
                  <a:srgbClr val="003E6E"/>
                </a:solidFill>
                <a:cs typeface="Arial" panose="020B0604020202020204" pitchFamily="34" charset="0"/>
              </a:rPr>
            </a:br>
            <a:r>
              <a:rPr lang="en-US" dirty="0">
                <a:solidFill>
                  <a:srgbClr val="FA12CE"/>
                </a:solidFill>
                <a:cs typeface="Arial" panose="020B0604020202020204" pitchFamily="34" charset="0"/>
              </a:rPr>
              <a:t>OH minimum*</a:t>
            </a:r>
            <a:r>
              <a:rPr lang="en-US" dirty="0">
                <a:solidFill>
                  <a:srgbClr val="003E6E"/>
                </a:solidFill>
                <a:cs typeface="Arial" panose="020B0604020202020204" pitchFamily="34" charset="0"/>
              </a:rPr>
              <a:t> and prolonged life times of various chemical species</a:t>
            </a:r>
            <a:br>
              <a:rPr lang="en-US" dirty="0">
                <a:solidFill>
                  <a:srgbClr val="003E6E"/>
                </a:solidFill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3E6E"/>
                </a:solidFill>
                <a:cs typeface="Arial" panose="020B0604020202020204" pitchFamily="34" charset="0"/>
              </a:rPr>
              <a:t>(e.g. </a:t>
            </a:r>
            <a:r>
              <a:rPr lang="en-US" sz="1600" dirty="0" err="1">
                <a:solidFill>
                  <a:srgbClr val="003E6E"/>
                </a:solidFill>
                <a:cs typeface="Arial" panose="020B0604020202020204" pitchFamily="34" charset="0"/>
              </a:rPr>
              <a:t>Kley</a:t>
            </a:r>
            <a:r>
              <a:rPr lang="en-US" sz="1600" dirty="0">
                <a:solidFill>
                  <a:srgbClr val="003E6E"/>
                </a:solidFill>
                <a:cs typeface="Arial" panose="020B0604020202020204" pitchFamily="34" charset="0"/>
              </a:rPr>
              <a:t> et al. 1996)</a:t>
            </a:r>
          </a:p>
        </p:txBody>
      </p:sp>
      <p:sp>
        <p:nvSpPr>
          <p:cNvPr id="8" name="Textfeld 7">
            <a:hlinkClick r:id="rId4" action="ppaction://hlinksldjump"/>
          </p:cNvPr>
          <p:cNvSpPr txBox="1">
            <a:spLocks noChangeAspect="1"/>
          </p:cNvSpPr>
          <p:nvPr/>
        </p:nvSpPr>
        <p:spPr>
          <a:xfrm>
            <a:off x="1854273" y="4877916"/>
            <a:ext cx="61504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A12CE"/>
                </a:solidFill>
                <a:cs typeface="Arial" panose="020B0604020202020204" pitchFamily="34" charset="0"/>
              </a:rPr>
              <a:t>Important region for supply </a:t>
            </a:r>
          </a:p>
          <a:p>
            <a:pPr algn="ctr"/>
            <a:r>
              <a:rPr lang="en-US" sz="2800" b="1" dirty="0">
                <a:solidFill>
                  <a:srgbClr val="FA12CE"/>
                </a:solidFill>
                <a:cs typeface="Arial" panose="020B0604020202020204" pitchFamily="34" charset="0"/>
              </a:rPr>
              <a:t>of chemical </a:t>
            </a:r>
            <a:r>
              <a:rPr lang="en-US" sz="2800" b="1" dirty="0">
                <a:solidFill>
                  <a:srgbClr val="FA12C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species</a:t>
            </a:r>
            <a:br>
              <a:rPr lang="en-US" sz="2800" b="1" dirty="0">
                <a:solidFill>
                  <a:srgbClr val="FA12CE"/>
                </a:solidFill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800" b="1" dirty="0">
                <a:solidFill>
                  <a:srgbClr val="FA12C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to the stratosphere*</a:t>
            </a:r>
          </a:p>
        </p:txBody>
      </p:sp>
      <p:sp>
        <p:nvSpPr>
          <p:cNvPr id="9" name="Rechteckiger Pfeil 8"/>
          <p:cNvSpPr/>
          <p:nvPr/>
        </p:nvSpPr>
        <p:spPr>
          <a:xfrm rot="5400000">
            <a:off x="7448197" y="1734324"/>
            <a:ext cx="1036248" cy="812350"/>
          </a:xfrm>
          <a:prstGeom prst="bentArrow">
            <a:avLst/>
          </a:prstGeom>
          <a:solidFill>
            <a:srgbClr val="003E6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Rechteckiger Pfeil 9"/>
          <p:cNvSpPr/>
          <p:nvPr/>
        </p:nvSpPr>
        <p:spPr>
          <a:xfrm rot="10800000">
            <a:off x="7192993" y="4920212"/>
            <a:ext cx="1036248" cy="812350"/>
          </a:xfrm>
          <a:prstGeom prst="bentArrow">
            <a:avLst/>
          </a:prstGeom>
          <a:solidFill>
            <a:srgbClr val="003E6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Rechteckiger Pfeil 10"/>
          <p:cNvSpPr/>
          <p:nvPr/>
        </p:nvSpPr>
        <p:spPr>
          <a:xfrm rot="5400000">
            <a:off x="1140662" y="1717780"/>
            <a:ext cx="1036248" cy="812350"/>
          </a:xfrm>
          <a:prstGeom prst="bentArrow">
            <a:avLst/>
          </a:prstGeom>
          <a:solidFill>
            <a:srgbClr val="003E6E">
              <a:alpha val="30000"/>
            </a:srgbClr>
          </a:solidFill>
          <a:ln>
            <a:noFill/>
          </a:ln>
          <a:scene3d>
            <a:camera prst="orthographicFront">
              <a:rot lat="1080000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Rechteckiger Pfeil 11"/>
          <p:cNvSpPr/>
          <p:nvPr/>
        </p:nvSpPr>
        <p:spPr>
          <a:xfrm rot="10800000">
            <a:off x="1424061" y="4901163"/>
            <a:ext cx="1036248" cy="812350"/>
          </a:xfrm>
          <a:prstGeom prst="bentArrow">
            <a:avLst/>
          </a:prstGeom>
          <a:solidFill>
            <a:srgbClr val="003E6E">
              <a:alpha val="30000"/>
            </a:srgbClr>
          </a:solidFill>
          <a:ln>
            <a:noFill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7855" y="2658623"/>
            <a:ext cx="2542965" cy="1689788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8079307" y="3744693"/>
            <a:ext cx="5129385" cy="545371"/>
            <a:chOff x="2638387" y="3789040"/>
            <a:chExt cx="9829040" cy="7797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feld 15"/>
                <p:cNvSpPr txBox="1"/>
                <p:nvPr/>
              </p:nvSpPr>
              <p:spPr>
                <a:xfrm>
                  <a:off x="4080846" y="3789040"/>
                  <a:ext cx="7115888" cy="4225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FA12C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𝑶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12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h𝑣</m:t>
                        </m:r>
                        <m:r>
                          <a:rPr lang="en-US" sz="12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n-US" sz="12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𝑂</m:t>
                        </m:r>
                        <m:r>
                          <a:rPr lang="en-US" sz="1200" b="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sPre>
                          <m:sPrePr>
                            <m:ctrlPr>
                              <a:rPr lang="en-US" sz="1200" b="0" i="1" smtClean="0">
                                <a:solidFill>
                                  <a:srgbClr val="FA12CE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PrePr>
                          <m:sub/>
                          <m:sup>
                            <m:r>
                              <a:rPr lang="en-US" sz="12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en-US" sz="12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𝐷</m:t>
                            </m:r>
                            <m:r>
                              <a:rPr lang="en-US" sz="12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)+</m:t>
                            </m:r>
                          </m:e>
                        </m:sPre>
                        <m:sSub>
                          <m:sSubPr>
                            <m:ctrlPr>
                              <a:rPr lang="en-US" sz="1200" i="1">
                                <a:solidFill>
                                  <a:srgbClr val="FA12C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solidFill>
                      <a:srgbClr val="FA12CE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feld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0846" y="3789040"/>
                  <a:ext cx="7115888" cy="422546"/>
                </a:xfrm>
                <a:prstGeom prst="rect">
                  <a:avLst/>
                </a:prstGeom>
                <a:blipFill>
                  <a:blip r:embed="rId6"/>
                  <a:stretch>
                    <a:fillRect b="-612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2638387" y="4146260"/>
                  <a:ext cx="9829040" cy="4225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𝑂</m:t>
                        </m:r>
                        <m:r>
                          <a:rPr lang="en-US" sz="1200" i="1" smtClean="0">
                            <a:solidFill>
                              <a:srgbClr val="FA12CE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sPre>
                          <m:sPrePr>
                            <m:ctrlPr>
                              <a:rPr lang="en-US" sz="1200" i="1">
                                <a:solidFill>
                                  <a:srgbClr val="FA12CE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PrePr>
                          <m:sub/>
                          <m:sup>
                            <m:r>
                              <a:rPr lang="en-US" sz="1200" i="1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en-US" sz="1200" i="1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𝐷</m:t>
                            </m:r>
                            <m:r>
                              <a:rPr lang="en-US" sz="1200" i="1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)+</m:t>
                            </m:r>
                            <m:sSub>
                              <m:sSubPr>
                                <m:ctrlPr>
                                  <a:rPr lang="en-US" sz="1200" b="0" i="1" smtClean="0">
                                    <a:solidFill>
                                      <a:srgbClr val="FA12C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rgbClr val="FA12CE"/>
                                    </a:solidFill>
                                    <a:latin typeface="Cambria Math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rgbClr val="FA12CE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2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</a:rPr>
                              <m:t>𝑂</m:t>
                            </m:r>
                            <m:r>
                              <a:rPr lang="en-US" sz="1200" b="0" i="1" smtClean="0">
                                <a:solidFill>
                                  <a:srgbClr val="FA12CE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en-US" sz="12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  <a:ea typeface="Cambria Math"/>
                              </a:rPr>
                              <m:t>𝑶𝑯</m:t>
                            </m:r>
                            <m:r>
                              <a:rPr lang="en-US" sz="12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en-US" sz="1200" b="1" i="1" smtClean="0">
                                <a:solidFill>
                                  <a:srgbClr val="FA12CE"/>
                                </a:solidFill>
                                <a:latin typeface="Cambria Math"/>
                                <a:ea typeface="Cambria Math"/>
                              </a:rPr>
                              <m:t>𝑶𝑯</m:t>
                            </m:r>
                          </m:e>
                        </m:sPre>
                      </m:oMath>
                    </m:oMathPara>
                  </a14:m>
                  <a:endParaRPr lang="en-US" sz="1200" dirty="0">
                    <a:solidFill>
                      <a:srgbClr val="FA12CE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8387" y="4146260"/>
                  <a:ext cx="9829040" cy="422546"/>
                </a:xfrm>
                <a:prstGeom prst="rect">
                  <a:avLst/>
                </a:prstGeom>
                <a:blipFill>
                  <a:blip r:embed="rId7"/>
                  <a:stretch>
                    <a:fillRect b="-612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696" y="918144"/>
            <a:ext cx="3566179" cy="137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35" name="Gruppieren 20"/>
          <p:cNvGrpSpPr>
            <a:grpSpLocks/>
          </p:cNvGrpSpPr>
          <p:nvPr/>
        </p:nvGrpSpPr>
        <p:grpSpPr bwMode="auto">
          <a:xfrm>
            <a:off x="502834" y="4009693"/>
            <a:ext cx="2930874" cy="810682"/>
            <a:chOff x="4139940" y="1124680"/>
            <a:chExt cx="7803743" cy="2158276"/>
          </a:xfrm>
        </p:grpSpPr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40" y="1124680"/>
              <a:ext cx="7803743" cy="2158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0038" y="1151494"/>
              <a:ext cx="6919415" cy="18970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uppieren 20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22" name="Ellipse 21">
              <a:hlinkClick r:id="rId11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Gebogener Pfeil 22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5" name="Interaktive Schaltfläche: Nächste(r) oder Weiter 24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Zurück oder Vorherige(r) 25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7" name="Gruppieren 38">
            <a:extLst>
              <a:ext uri="{FF2B5EF4-FFF2-40B4-BE49-F238E27FC236}">
                <a16:creationId xmlns:a16="http://schemas.microsoft.com/office/drawing/2014/main" xmlns="" id="{0092E7D5-CFAA-45CC-8585-D4A739B91089}"/>
              </a:ext>
            </a:extLst>
          </p:cNvPr>
          <p:cNvGrpSpPr>
            <a:grpSpLocks noChangeAspect="1"/>
          </p:cNvGrpSpPr>
          <p:nvPr/>
        </p:nvGrpSpPr>
        <p:grpSpPr>
          <a:xfrm>
            <a:off x="7330220" y="5702755"/>
            <a:ext cx="3968761" cy="1053638"/>
            <a:chOff x="847138" y="4070116"/>
            <a:chExt cx="8331200" cy="2211792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xmlns="" id="{64DE5CD7-421A-46D1-80C2-69A1FC3BA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138" y="4237208"/>
              <a:ext cx="8331200" cy="204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feld 35">
              <a:extLst>
                <a:ext uri="{FF2B5EF4-FFF2-40B4-BE49-F238E27FC236}">
                  <a16:creationId xmlns:a16="http://schemas.microsoft.com/office/drawing/2014/main" xmlns="" id="{5FBF8905-CB9A-430F-AA73-F189B57F9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0759" y="4070116"/>
              <a:ext cx="2245819" cy="7106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de-DE" sz="800" dirty="0">
                  <a:solidFill>
                    <a:srgbClr val="000000"/>
                  </a:solidFill>
                  <a:latin typeface="Arial" pitchFamily="34" charset="0"/>
                </a:rPr>
                <a:t>GEOS </a:t>
              </a:r>
              <a:r>
                <a:rPr lang="en-US" altLang="de-DE" sz="800" dirty="0" err="1">
                  <a:solidFill>
                    <a:srgbClr val="000000"/>
                  </a:solidFill>
                  <a:latin typeface="Arial" pitchFamily="34" charset="0"/>
                </a:rPr>
                <a:t>Chem</a:t>
              </a:r>
              <a:r>
                <a:rPr lang="en-US" altLang="de-DE" sz="800" dirty="0">
                  <a:solidFill>
                    <a:srgbClr val="000000"/>
                  </a:solidFill>
                  <a:latin typeface="Arial" pitchFamily="34" charset="0"/>
                </a:rPr>
                <a:t>:</a:t>
              </a:r>
            </a:p>
            <a:p>
              <a:pPr algn="ctr" eaLnBrk="1" hangingPunct="1"/>
              <a:r>
                <a:rPr lang="en-US" altLang="de-DE" sz="800" dirty="0" err="1">
                  <a:solidFill>
                    <a:srgbClr val="000000"/>
                  </a:solidFill>
                  <a:latin typeface="Arial" pitchFamily="34" charset="0"/>
                </a:rPr>
                <a:t>tropos</a:t>
              </a:r>
              <a:r>
                <a:rPr lang="en-US" altLang="de-DE" sz="800" dirty="0">
                  <a:solidFill>
                    <a:srgbClr val="000000"/>
                  </a:solidFill>
                  <a:latin typeface="Arial" pitchFamily="34" charset="0"/>
                </a:rPr>
                <a:t>.  OH column</a:t>
              </a:r>
            </a:p>
          </p:txBody>
        </p:sp>
      </p:grpSp>
      <p:grpSp>
        <p:nvGrpSpPr>
          <p:cNvPr id="30" name="Gruppieren 41">
            <a:extLst>
              <a:ext uri="{FF2B5EF4-FFF2-40B4-BE49-F238E27FC236}">
                <a16:creationId xmlns:a16="http://schemas.microsoft.com/office/drawing/2014/main" xmlns="" id="{816935E6-8F7D-47DC-AC85-ED72D00BEE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51805" y="4667333"/>
            <a:ext cx="3370667" cy="1541890"/>
            <a:chOff x="-2229088" y="1232927"/>
            <a:chExt cx="7329998" cy="3353605"/>
          </a:xfrm>
        </p:grpSpPr>
        <p:grpSp>
          <p:nvGrpSpPr>
            <p:cNvPr id="31" name="Gruppieren 52">
              <a:extLst>
                <a:ext uri="{FF2B5EF4-FFF2-40B4-BE49-F238E27FC236}">
                  <a16:creationId xmlns:a16="http://schemas.microsoft.com/office/drawing/2014/main" xmlns="" id="{965423E8-5867-420D-B0CC-932D7D6860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9906" y="1232927"/>
              <a:ext cx="1911004" cy="2045196"/>
              <a:chOff x="3189906" y="1232927"/>
              <a:chExt cx="1911004" cy="2045196"/>
            </a:xfrm>
          </p:grpSpPr>
          <p:sp>
            <p:nvSpPr>
              <p:cNvPr id="34" name="Rechteck 45">
                <a:extLst>
                  <a:ext uri="{FF2B5EF4-FFF2-40B4-BE49-F238E27FC236}">
                    <a16:creationId xmlns:a16="http://schemas.microsoft.com/office/drawing/2014/main" xmlns="" id="{EC4672FF-4955-4700-B8F3-5EBB4D7D8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2746" y="1232927"/>
                <a:ext cx="1660493" cy="204519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 algn="ctr"/>
                <a:endParaRPr lang="en-US" altLang="de-DE" sz="18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cxnSp>
            <p:nvCxnSpPr>
              <p:cNvPr id="36" name="Gerade Verbindung mit Pfeil 46">
                <a:extLst>
                  <a:ext uri="{FF2B5EF4-FFF2-40B4-BE49-F238E27FC236}">
                    <a16:creationId xmlns:a16="http://schemas.microsoft.com/office/drawing/2014/main" xmlns="" id="{2F3031DA-A824-412D-A19D-899994FB463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667849" y="1948430"/>
                <a:ext cx="0" cy="121321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erade Verbindung 47">
                <a:extLst>
                  <a:ext uri="{FF2B5EF4-FFF2-40B4-BE49-F238E27FC236}">
                    <a16:creationId xmlns:a16="http://schemas.microsoft.com/office/drawing/2014/main" xmlns="" id="{994149E0-D9A1-4235-9C52-F0452CE879E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67849" y="3161649"/>
                <a:ext cx="962025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8" name="Textfeld 48">
                <a:extLst>
                  <a:ext uri="{FF2B5EF4-FFF2-40B4-BE49-F238E27FC236}">
                    <a16:creationId xmlns:a16="http://schemas.microsoft.com/office/drawing/2014/main" xmlns="" id="{F747ADD7-17D3-48DB-B4ED-F868EE8588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9906" y="1283713"/>
                <a:ext cx="1911004" cy="736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altLang="de-DE" sz="800" dirty="0">
                    <a:solidFill>
                      <a:srgbClr val="000000"/>
                    </a:solidFill>
                    <a:latin typeface="Arial" pitchFamily="34" charset="0"/>
                  </a:rPr>
                  <a:t>SO</a:t>
                </a:r>
                <a:r>
                  <a:rPr lang="en-US" altLang="de-DE" sz="800" baseline="-25000" dirty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r>
                  <a:rPr lang="en-US" altLang="de-DE" sz="800" dirty="0">
                    <a:solidFill>
                      <a:srgbClr val="000000"/>
                    </a:solidFill>
                    <a:latin typeface="Arial" pitchFamily="34" charset="0"/>
                  </a:rPr>
                  <a:t> gas phase</a:t>
                </a:r>
              </a:p>
              <a:p>
                <a:pPr algn="ctr"/>
                <a:r>
                  <a:rPr lang="en-US" altLang="de-DE" sz="800" dirty="0">
                    <a:solidFill>
                      <a:srgbClr val="000000"/>
                    </a:solidFill>
                    <a:latin typeface="Arial" pitchFamily="34" charset="0"/>
                  </a:rPr>
                  <a:t>lifetime [days]</a:t>
                </a:r>
              </a:p>
            </p:txBody>
          </p:sp>
          <p:grpSp>
            <p:nvGrpSpPr>
              <p:cNvPr id="39" name="Gruppieren 49">
                <a:extLst>
                  <a:ext uri="{FF2B5EF4-FFF2-40B4-BE49-F238E27FC236}">
                    <a16:creationId xmlns:a16="http://schemas.microsoft.com/office/drawing/2014/main" xmlns="" id="{F5B047CA-2477-4B7D-A2AF-1A81313F72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3759533" y="1781750"/>
                <a:ext cx="851223" cy="1379900"/>
                <a:chOff x="6158748" y="1067374"/>
                <a:chExt cx="850395" cy="1378288"/>
              </a:xfrm>
            </p:grpSpPr>
            <p:sp>
              <p:nvSpPr>
                <p:cNvPr id="40" name="Rechteck 50">
                  <a:extLst>
                    <a:ext uri="{FF2B5EF4-FFF2-40B4-BE49-F238E27FC236}">
                      <a16:creationId xmlns:a16="http://schemas.microsoft.com/office/drawing/2014/main" xmlns="" id="{721CB0E2-3BF2-4895-9A53-4171285EE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3017" y="1416062"/>
                  <a:ext cx="180001" cy="1029598"/>
                </a:xfrm>
                <a:prstGeom prst="rect">
                  <a:avLst/>
                </a:prstGeom>
                <a:solidFill>
                  <a:srgbClr val="0099FF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en-US" altLang="de-DE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1" name="Rechteck 51">
                  <a:extLst>
                    <a:ext uri="{FF2B5EF4-FFF2-40B4-BE49-F238E27FC236}">
                      <a16:creationId xmlns:a16="http://schemas.microsoft.com/office/drawing/2014/main" xmlns="" id="{5530FAED-8F84-41F0-AD3F-F2D0FF87B2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26958" y="2197262"/>
                  <a:ext cx="180001" cy="248400"/>
                </a:xfrm>
                <a:prstGeom prst="rect">
                  <a:avLst/>
                </a:prstGeom>
                <a:solidFill>
                  <a:srgbClr val="FE8440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en-US" altLang="de-DE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2" name="Textfeld 52">
                  <a:extLst>
                    <a:ext uri="{FF2B5EF4-FFF2-40B4-BE49-F238E27FC236}">
                      <a16:creationId xmlns:a16="http://schemas.microsoft.com/office/drawing/2014/main" xmlns="" id="{B0D79C41-4105-4319-A126-6AA416EE4D2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158748" y="1067374"/>
                  <a:ext cx="651935" cy="4680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r>
                    <a:rPr lang="en-US" altLang="de-DE" sz="800" dirty="0">
                      <a:solidFill>
                        <a:srgbClr val="0000FF"/>
                      </a:solidFill>
                      <a:latin typeface="Arial" pitchFamily="34" charset="0"/>
                    </a:rPr>
                    <a:t>25</a:t>
                  </a:r>
                  <a:endParaRPr lang="en-US" altLang="de-DE" sz="800" baseline="-25000" dirty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3" name="Textfeld 53">
                  <a:extLst>
                    <a:ext uri="{FF2B5EF4-FFF2-40B4-BE49-F238E27FC236}">
                      <a16:creationId xmlns:a16="http://schemas.microsoft.com/office/drawing/2014/main" xmlns="" id="{0009DC2D-29CE-4ADF-ABD8-9228DE55C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24775" y="1809854"/>
                  <a:ext cx="384368" cy="4680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ctr"/>
                  <a:r>
                    <a:rPr lang="en-US" altLang="de-DE" sz="800" dirty="0">
                      <a:solidFill>
                        <a:srgbClr val="FF0000"/>
                      </a:solidFill>
                      <a:latin typeface="Arial" pitchFamily="34" charset="0"/>
                    </a:rPr>
                    <a:t>7</a:t>
                  </a:r>
                  <a:endParaRPr lang="en-US" altLang="de-DE" sz="800" baseline="-25000" dirty="0">
                    <a:solidFill>
                      <a:srgbClr val="FF0000"/>
                    </a:solidFill>
                    <a:latin typeface="Arial" pitchFamily="34" charset="0"/>
                  </a:endParaRPr>
                </a:p>
              </p:txBody>
            </p:sp>
          </p:grpSp>
        </p:grpSp>
        <p:cxnSp>
          <p:nvCxnSpPr>
            <p:cNvPr id="32" name="Gerade Verbindung mit Pfeil 16">
              <a:extLst>
                <a:ext uri="{FF2B5EF4-FFF2-40B4-BE49-F238E27FC236}">
                  <a16:creationId xmlns:a16="http://schemas.microsoft.com/office/drawing/2014/main" xmlns="" id="{BDE4F7F1-99DC-46B0-BA07-04DB9DD01BFE}"/>
                </a:ext>
              </a:extLst>
            </p:cNvPr>
            <p:cNvCxnSpPr>
              <a:cxnSpLocks noChangeShapeType="1"/>
              <a:stCxn id="40" idx="2"/>
            </p:cNvCxnSpPr>
            <p:nvPr/>
          </p:nvCxnSpPr>
          <p:spPr bwMode="auto">
            <a:xfrm flipH="1">
              <a:off x="565848" y="3161648"/>
              <a:ext cx="3690293" cy="1424884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Gerade Verbindung mit Pfeil 18">
              <a:extLst>
                <a:ext uri="{FF2B5EF4-FFF2-40B4-BE49-F238E27FC236}">
                  <a16:creationId xmlns:a16="http://schemas.microsoft.com/office/drawing/2014/main" xmlns="" id="{19D84B27-4EB5-4C3F-B0A8-FBE991B65DA2}"/>
                </a:ext>
              </a:extLst>
            </p:cNvPr>
            <p:cNvCxnSpPr>
              <a:cxnSpLocks noChangeShapeType="1"/>
              <a:stCxn id="41" idx="3"/>
            </p:cNvCxnSpPr>
            <p:nvPr/>
          </p:nvCxnSpPr>
          <p:spPr bwMode="auto">
            <a:xfrm flipH="1">
              <a:off x="-2229088" y="3037306"/>
              <a:ext cx="6090906" cy="1357139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1" name="Textfeld 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7C046C6-2589-4A0D-B678-FEEC2B4043D3}"/>
              </a:ext>
            </a:extLst>
          </p:cNvPr>
          <p:cNvSpPr txBox="1">
            <a:spLocks noChangeAspect="1"/>
          </p:cNvSpPr>
          <p:nvPr/>
        </p:nvSpPr>
        <p:spPr>
          <a:xfrm rot="490789">
            <a:off x="5068134" y="3984507"/>
            <a:ext cx="2667117" cy="923330"/>
          </a:xfrm>
          <a:prstGeom prst="rect">
            <a:avLst/>
          </a:prstGeom>
          <a:solidFill>
            <a:srgbClr val="FA12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378"/>
                </a:solidFill>
                <a:cs typeface="Arial" panose="020B0604020202020204" pitchFamily="34" charset="0"/>
              </a:rPr>
              <a:t>Lack of (continuous) measurements: </a:t>
            </a:r>
            <a:r>
              <a:rPr lang="en-US" b="1" dirty="0">
                <a:solidFill>
                  <a:srgbClr val="004378"/>
                </a:solidFill>
                <a:cs typeface="Arial" panose="020B0604020202020204" pitchFamily="34" charset="0"/>
              </a:rPr>
              <a:t>gap*</a:t>
            </a:r>
            <a:r>
              <a:rPr lang="en-US" dirty="0">
                <a:solidFill>
                  <a:srgbClr val="004378"/>
                </a:solidFill>
                <a:cs typeface="Arial" panose="020B0604020202020204" pitchFamily="34" charset="0"/>
              </a:rPr>
              <a:t> in the observational network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9F7D5D9-B7BC-46D9-863C-E3C1CB8B457E}"/>
              </a:ext>
            </a:extLst>
          </p:cNvPr>
          <p:cNvSpPr txBox="1"/>
          <p:nvPr/>
        </p:nvSpPr>
        <p:spPr>
          <a:xfrm rot="-1980000">
            <a:off x="667895" y="1843425"/>
            <a:ext cx="3250674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Atmospheric Dynamics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473B53-CE2C-4FB8-AAC7-627249DAEEAA}"/>
              </a:ext>
            </a:extLst>
          </p:cNvPr>
          <p:cNvSpPr txBox="1"/>
          <p:nvPr/>
        </p:nvSpPr>
        <p:spPr>
          <a:xfrm rot="2400000">
            <a:off x="5439336" y="1954891"/>
            <a:ext cx="3250674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Atmospheric Chemistry</a:t>
            </a:r>
          </a:p>
        </p:txBody>
      </p:sp>
      <p:sp>
        <p:nvSpPr>
          <p:cNvPr id="46" name="TextBox 51">
            <a:extLst>
              <a:ext uri="{FF2B5EF4-FFF2-40B4-BE49-F238E27FC236}">
                <a16:creationId xmlns:a16="http://schemas.microsoft.com/office/drawing/2014/main" xmlns="" id="{69ADA675-DB89-4500-8226-923EF32CB690}"/>
              </a:ext>
            </a:extLst>
          </p:cNvPr>
          <p:cNvSpPr txBox="1"/>
          <p:nvPr/>
        </p:nvSpPr>
        <p:spPr>
          <a:xfrm rot="16200000">
            <a:off x="11349854" y="3657315"/>
            <a:ext cx="1334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Image: Markus Rex</a:t>
            </a:r>
          </a:p>
        </p:txBody>
      </p:sp>
    </p:spTree>
    <p:extLst>
      <p:ext uri="{BB962C8B-B14F-4D97-AF65-F5344CB8AC3E}">
        <p14:creationId xmlns:p14="http://schemas.microsoft.com/office/powerpoint/2010/main" val="98824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9" y="3123558"/>
            <a:ext cx="4969354" cy="372739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50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BACC6"/>
                </a:solidFill>
              </a:rPr>
              <a:t>V</a:t>
            </a:r>
            <a:r>
              <a:rPr lang="en-US" noProof="0" dirty="0" smtClean="0"/>
              <a:t> Trajectory Analysis: Case Study</a:t>
            </a:r>
            <a:endParaRPr lang="en-US" noProof="0" dirty="0"/>
          </a:p>
        </p:txBody>
      </p:sp>
      <p:sp>
        <p:nvSpPr>
          <p:cNvPr id="5" name="Interaktive Schaltfläche: Nächste(r) oder Weiter 4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Interaktive Schaltfläche: Zurück oder Vorherige(r) 5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8" name="Ellipse 7">
              <a:hlinkClick r:id="rId3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ebogener Pfeil 8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1" name="Ellipse 10">
              <a:hlinkClick r:id="rId3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ebogener Pfeil 11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2" descr="C:\Users\kmueller\Desktop\presentation201610_pics\POSIDON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" y="1653971"/>
            <a:ext cx="2584046" cy="20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lipse 14"/>
          <p:cNvSpPr/>
          <p:nvPr/>
        </p:nvSpPr>
        <p:spPr>
          <a:xfrm>
            <a:off x="2418233" y="4978082"/>
            <a:ext cx="432048" cy="351530"/>
          </a:xfrm>
          <a:prstGeom prst="ellipse">
            <a:avLst/>
          </a:prstGeom>
          <a:solidFill>
            <a:srgbClr val="FA12CE">
              <a:alpha val="21000"/>
            </a:srgbClr>
          </a:solidFill>
          <a:ln w="47625">
            <a:solidFill>
              <a:srgbClr val="FA1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4139703" y="4312341"/>
            <a:ext cx="864096" cy="216024"/>
          </a:xfrm>
          <a:prstGeom prst="rect">
            <a:avLst/>
          </a:prstGeom>
          <a:solidFill>
            <a:srgbClr val="FA12CE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4139455" y="4993753"/>
            <a:ext cx="864096" cy="216024"/>
          </a:xfrm>
          <a:prstGeom prst="rect">
            <a:avLst/>
          </a:prstGeom>
          <a:solidFill>
            <a:srgbClr val="FA12CE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4126755" y="5496368"/>
            <a:ext cx="864096" cy="216024"/>
          </a:xfrm>
          <a:prstGeom prst="rect">
            <a:avLst/>
          </a:prstGeom>
          <a:solidFill>
            <a:srgbClr val="FA12CE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 descr="N:\match1\kamueller\second_presentation_nov2016\palau_balloon_during_posid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7" t="16535" r="31" b="5587"/>
          <a:stretch/>
        </p:blipFill>
        <p:spPr bwMode="auto">
          <a:xfrm>
            <a:off x="5701827" y="1317554"/>
            <a:ext cx="1629757" cy="243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26"/>
          <p:cNvSpPr txBox="1"/>
          <p:nvPr/>
        </p:nvSpPr>
        <p:spPr>
          <a:xfrm>
            <a:off x="5238548" y="4151885"/>
            <a:ext cx="25527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A12CE"/>
                </a:solidFill>
              </a:rPr>
              <a:t>Unusual high O</a:t>
            </a:r>
            <a:r>
              <a:rPr lang="en-US" b="1" baseline="-25000" dirty="0">
                <a:solidFill>
                  <a:srgbClr val="FA12CE"/>
                </a:solidFill>
              </a:rPr>
              <a:t>3</a:t>
            </a:r>
            <a:r>
              <a:rPr lang="en-US" b="1" dirty="0">
                <a:solidFill>
                  <a:srgbClr val="FA12CE"/>
                </a:solidFill>
              </a:rPr>
              <a:t> event  19.10.2016 </a:t>
            </a:r>
            <a:r>
              <a:rPr lang="en-US" dirty="0"/>
              <a:t>in the TTL along flight path between 133˚ and 145˚E, North of Palau (10˚-15˚N) – in agreement with Palau </a:t>
            </a:r>
            <a:r>
              <a:rPr lang="en-US" dirty="0" err="1"/>
              <a:t>sonde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8" name="Textfeld 27"/>
          <p:cNvSpPr txBox="1"/>
          <p:nvPr/>
        </p:nvSpPr>
        <p:spPr>
          <a:xfrm>
            <a:off x="11611001" y="524098"/>
            <a:ext cx="461665" cy="27363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/>
              <a:t>Courtesy of Ru-Shan Gao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413546" y="272607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uppieren 3"/>
          <p:cNvGrpSpPr>
            <a:grpSpLocks noChangeAspect="1"/>
          </p:cNvGrpSpPr>
          <p:nvPr/>
        </p:nvGrpSpPr>
        <p:grpSpPr>
          <a:xfrm>
            <a:off x="7733714" y="3634824"/>
            <a:ext cx="3892509" cy="3220889"/>
            <a:chOff x="-4902" y="1200696"/>
            <a:chExt cx="4792802" cy="3965844"/>
          </a:xfrm>
        </p:grpSpPr>
        <p:pic>
          <p:nvPicPr>
            <p:cNvPr id="25" name="Picture 2" descr="M:\Documents\conferences\palausounding_20161019_RH_TTL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2" y="1200696"/>
              <a:ext cx="4792802" cy="3965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Gerade Verbindung mit Pfeil 47"/>
            <p:cNvCxnSpPr/>
            <p:nvPr/>
          </p:nvCxnSpPr>
          <p:spPr>
            <a:xfrm flipH="1">
              <a:off x="2555776" y="3212976"/>
              <a:ext cx="570369" cy="0"/>
            </a:xfrm>
            <a:prstGeom prst="straightConnector1">
              <a:avLst/>
            </a:prstGeom>
            <a:ln>
              <a:solidFill>
                <a:srgbClr val="FA12CE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>
              <a:off x="1691680" y="2276872"/>
              <a:ext cx="2851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A12CE"/>
                  </a:solidFill>
                </a:rPr>
                <a:t>?</a:t>
              </a:r>
            </a:p>
          </p:txBody>
        </p:sp>
        <p:sp>
          <p:nvSpPr>
            <p:cNvPr id="39" name="Rechteck 38"/>
            <p:cNvSpPr/>
            <p:nvPr/>
          </p:nvSpPr>
          <p:spPr>
            <a:xfrm>
              <a:off x="683567" y="2276872"/>
              <a:ext cx="3888433" cy="694600"/>
            </a:xfrm>
            <a:prstGeom prst="rect">
              <a:avLst/>
            </a:prstGeom>
            <a:solidFill>
              <a:srgbClr val="FA12CE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Gruppieren 42"/>
          <p:cNvGrpSpPr>
            <a:grpSpLocks noChangeAspect="1"/>
          </p:cNvGrpSpPr>
          <p:nvPr/>
        </p:nvGrpSpPr>
        <p:grpSpPr>
          <a:xfrm>
            <a:off x="7797695" y="805076"/>
            <a:ext cx="3884568" cy="2777380"/>
            <a:chOff x="1145206" y="-2912253"/>
            <a:chExt cx="4698171" cy="3375281"/>
          </a:xfrm>
        </p:grpSpPr>
        <p:pic>
          <p:nvPicPr>
            <p:cNvPr id="21" name="Picture 3" descr="N:\match1\kamueller\second_presentation_nov2016\WB57_O3_profile_palau20160101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206" y="-2912253"/>
              <a:ext cx="4698171" cy="3375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uppieren 39"/>
            <p:cNvGrpSpPr/>
            <p:nvPr/>
          </p:nvGrpSpPr>
          <p:grpSpPr>
            <a:xfrm>
              <a:off x="2906760" y="-458728"/>
              <a:ext cx="1728192" cy="307777"/>
              <a:chOff x="2195736" y="4273351"/>
              <a:chExt cx="1728192" cy="307777"/>
            </a:xfrm>
          </p:grpSpPr>
          <p:sp>
            <p:nvSpPr>
              <p:cNvPr id="41" name="Textfeld 40"/>
              <p:cNvSpPr txBox="1"/>
              <p:nvPr/>
            </p:nvSpPr>
            <p:spPr>
              <a:xfrm>
                <a:off x="2505520" y="4273351"/>
                <a:ext cx="14184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Palau </a:t>
                </a:r>
                <a:r>
                  <a:rPr lang="en-US" sz="1400" dirty="0" err="1"/>
                  <a:t>Sonde</a:t>
                </a:r>
                <a:endParaRPr lang="en-US" sz="1400" dirty="0"/>
              </a:p>
            </p:txBody>
          </p:sp>
          <p:cxnSp>
            <p:nvCxnSpPr>
              <p:cNvPr id="42" name="Gerade Verbindung 34"/>
              <p:cNvCxnSpPr>
                <a:endCxn id="41" idx="1"/>
              </p:cNvCxnSpPr>
              <p:nvPr/>
            </p:nvCxnSpPr>
            <p:spPr>
              <a:xfrm>
                <a:off x="2195736" y="4427239"/>
                <a:ext cx="309784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Textfeld 43"/>
          <p:cNvSpPr txBox="1"/>
          <p:nvPr/>
        </p:nvSpPr>
        <p:spPr>
          <a:xfrm>
            <a:off x="534672" y="6518973"/>
            <a:ext cx="3840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of Andrew Rollins, NOAA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2353006" y="1299391"/>
            <a:ext cx="34212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E6E"/>
                </a:solidFill>
              </a:rPr>
              <a:t>October 2016, from Guam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E6E"/>
                </a:solidFill>
              </a:rPr>
              <a:t>PIs: Ru-Shan Gao (NOAA) and Eric Jensen (NASA)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E6E"/>
                </a:solidFill>
              </a:rPr>
              <a:t>WB-57 aircraft, measuring O</a:t>
            </a:r>
            <a:r>
              <a:rPr lang="en-US" sz="2000" baseline="-25000" dirty="0">
                <a:solidFill>
                  <a:srgbClr val="003E6E"/>
                </a:solidFill>
              </a:rPr>
              <a:t>3</a:t>
            </a:r>
            <a:r>
              <a:rPr lang="en-US" sz="2000" dirty="0">
                <a:solidFill>
                  <a:srgbClr val="003E6E"/>
                </a:solidFill>
              </a:rPr>
              <a:t>, H</a:t>
            </a:r>
            <a:r>
              <a:rPr lang="en-US" sz="2000" baseline="-25000" dirty="0">
                <a:solidFill>
                  <a:srgbClr val="003E6E"/>
                </a:solidFill>
              </a:rPr>
              <a:t>2</a:t>
            </a:r>
            <a:r>
              <a:rPr lang="en-US" sz="2000" dirty="0">
                <a:solidFill>
                  <a:srgbClr val="003E6E"/>
                </a:solidFill>
              </a:rPr>
              <a:t>O, SO</a:t>
            </a:r>
            <a:r>
              <a:rPr lang="en-US" sz="2000" baseline="-25000" dirty="0">
                <a:solidFill>
                  <a:srgbClr val="003E6E"/>
                </a:solidFill>
              </a:rPr>
              <a:t>2</a:t>
            </a:r>
            <a:r>
              <a:rPr lang="en-US" sz="2000" dirty="0">
                <a:solidFill>
                  <a:srgbClr val="003E6E"/>
                </a:solidFill>
              </a:rPr>
              <a:t>, N</a:t>
            </a:r>
            <a:r>
              <a:rPr lang="en-US" sz="2000" baseline="-25000" dirty="0">
                <a:solidFill>
                  <a:srgbClr val="003E6E"/>
                </a:solidFill>
              </a:rPr>
              <a:t>2</a:t>
            </a:r>
            <a:r>
              <a:rPr lang="en-US" sz="2000" dirty="0">
                <a:solidFill>
                  <a:srgbClr val="003E6E"/>
                </a:solidFill>
              </a:rPr>
              <a:t>O, various halogenated trace gases…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E6E"/>
                </a:solidFill>
              </a:rPr>
              <a:t>3 </a:t>
            </a:r>
            <a:r>
              <a:rPr lang="en-US" sz="2000" dirty="0">
                <a:solidFill>
                  <a:srgbClr val="FB3FD7"/>
                </a:solidFill>
              </a:rPr>
              <a:t>simultaneous </a:t>
            </a:r>
            <a:r>
              <a:rPr lang="en-US" sz="2000" dirty="0">
                <a:solidFill>
                  <a:srgbClr val="003E6E"/>
                </a:solidFill>
              </a:rPr>
              <a:t>measurements near Palau</a:t>
            </a:r>
            <a:endParaRPr lang="de-DE" sz="2000" dirty="0">
              <a:solidFill>
                <a:srgbClr val="003E6E"/>
              </a:solidFill>
            </a:endParaRPr>
          </a:p>
          <a:p>
            <a:endParaRPr lang="en-US" sz="2000" dirty="0">
              <a:solidFill>
                <a:srgbClr val="003E6E"/>
              </a:solidFill>
            </a:endParaRPr>
          </a:p>
          <a:p>
            <a:endParaRPr lang="de-DE" sz="2000" dirty="0">
              <a:solidFill>
                <a:srgbClr val="003E6E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190332" y="852511"/>
            <a:ext cx="76564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3E6E"/>
                </a:solidFill>
              </a:rPr>
              <a:t>P</a:t>
            </a:r>
            <a:r>
              <a:rPr lang="de-DE" sz="2400" dirty="0">
                <a:solidFill>
                  <a:srgbClr val="003E6E"/>
                </a:solidFill>
              </a:rPr>
              <a:t>acific </a:t>
            </a:r>
            <a:r>
              <a:rPr lang="de-DE" sz="2400" b="1" dirty="0" err="1">
                <a:solidFill>
                  <a:srgbClr val="003E6E"/>
                </a:solidFill>
              </a:rPr>
              <a:t>O</a:t>
            </a:r>
            <a:r>
              <a:rPr lang="de-DE" sz="2400" dirty="0" err="1">
                <a:solidFill>
                  <a:srgbClr val="003E6E"/>
                </a:solidFill>
              </a:rPr>
              <a:t>xidants</a:t>
            </a:r>
            <a:r>
              <a:rPr lang="de-DE" sz="2400" dirty="0">
                <a:solidFill>
                  <a:srgbClr val="003E6E"/>
                </a:solidFill>
              </a:rPr>
              <a:t>, </a:t>
            </a:r>
            <a:r>
              <a:rPr lang="de-DE" sz="2400" b="1" dirty="0">
                <a:solidFill>
                  <a:srgbClr val="003E6E"/>
                </a:solidFill>
              </a:rPr>
              <a:t>S</a:t>
            </a:r>
            <a:r>
              <a:rPr lang="de-DE" sz="2400" dirty="0">
                <a:solidFill>
                  <a:srgbClr val="003E6E"/>
                </a:solidFill>
              </a:rPr>
              <a:t>ulfur, </a:t>
            </a:r>
            <a:r>
              <a:rPr lang="de-DE" sz="2400" b="1" dirty="0">
                <a:solidFill>
                  <a:srgbClr val="003E6E"/>
                </a:solidFill>
              </a:rPr>
              <a:t>I</a:t>
            </a:r>
            <a:r>
              <a:rPr lang="de-DE" sz="2400" dirty="0">
                <a:solidFill>
                  <a:srgbClr val="003E6E"/>
                </a:solidFill>
              </a:rPr>
              <a:t>ce, </a:t>
            </a:r>
            <a:r>
              <a:rPr lang="de-DE" sz="2400" b="1" dirty="0">
                <a:solidFill>
                  <a:srgbClr val="003E6E"/>
                </a:solidFill>
              </a:rPr>
              <a:t>D</a:t>
            </a:r>
            <a:r>
              <a:rPr lang="de-DE" sz="2400" dirty="0">
                <a:solidFill>
                  <a:srgbClr val="003E6E"/>
                </a:solidFill>
              </a:rPr>
              <a:t>ehydration and </a:t>
            </a:r>
            <a:r>
              <a:rPr lang="de-DE" sz="2400" dirty="0" err="1">
                <a:solidFill>
                  <a:srgbClr val="003E6E"/>
                </a:solidFill>
              </a:rPr>
              <a:t>c</a:t>
            </a:r>
            <a:r>
              <a:rPr lang="de-DE" sz="2400" b="1" dirty="0" err="1">
                <a:solidFill>
                  <a:srgbClr val="003E6E"/>
                </a:solidFill>
              </a:rPr>
              <a:t>ON</a:t>
            </a:r>
            <a:r>
              <a:rPr lang="de-DE" sz="2400" dirty="0" err="1">
                <a:solidFill>
                  <a:srgbClr val="003E6E"/>
                </a:solidFill>
              </a:rPr>
              <a:t>vection</a:t>
            </a:r>
            <a:r>
              <a:rPr lang="de-DE" sz="2400" dirty="0">
                <a:solidFill>
                  <a:srgbClr val="003E6E"/>
                </a:solidFill>
              </a:rPr>
              <a:t> Experiment </a:t>
            </a:r>
          </a:p>
          <a:p>
            <a:endParaRPr lang="de-DE" sz="2000" dirty="0"/>
          </a:p>
        </p:txBody>
      </p:sp>
      <p:sp>
        <p:nvSpPr>
          <p:cNvPr id="20" name="Rechteck 19"/>
          <p:cNvSpPr/>
          <p:nvPr/>
        </p:nvSpPr>
        <p:spPr>
          <a:xfrm>
            <a:off x="8672261" y="3580800"/>
            <a:ext cx="2253694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dirty="0"/>
              <a:t>October 19</a:t>
            </a:r>
            <a:r>
              <a:rPr lang="en-US" baseline="30000" dirty="0"/>
              <a:t>th</a:t>
            </a:r>
            <a:r>
              <a:rPr lang="en-US" dirty="0"/>
              <a:t> 2016 (ECC)</a:t>
            </a:r>
          </a:p>
        </p:txBody>
      </p:sp>
      <p:sp>
        <p:nvSpPr>
          <p:cNvPr id="47" name="Flowchart: Extract 55">
            <a:extLst>
              <a:ext uri="{FF2B5EF4-FFF2-40B4-BE49-F238E27FC236}">
                <a16:creationId xmlns:a16="http://schemas.microsoft.com/office/drawing/2014/main" xmlns="" id="{1277D817-B09C-49F0-97D1-97CE56BE9391}"/>
              </a:ext>
            </a:extLst>
          </p:cNvPr>
          <p:cNvSpPr/>
          <p:nvPr/>
        </p:nvSpPr>
        <p:spPr>
          <a:xfrm rot="5400000">
            <a:off x="7473023" y="4314316"/>
            <a:ext cx="363086" cy="334296"/>
          </a:xfrm>
          <a:prstGeom prst="flowChartExtract">
            <a:avLst/>
          </a:prstGeom>
          <a:solidFill>
            <a:srgbClr val="003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56C74238-BBD0-4A94-A17B-D7A0021D5F0B}"/>
              </a:ext>
            </a:extLst>
          </p:cNvPr>
          <p:cNvSpPr txBox="1"/>
          <p:nvPr/>
        </p:nvSpPr>
        <p:spPr>
          <a:xfrm>
            <a:off x="10467371" y="951954"/>
            <a:ext cx="917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WB-57</a:t>
            </a:r>
          </a:p>
        </p:txBody>
      </p:sp>
      <p:sp>
        <p:nvSpPr>
          <p:cNvPr id="48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D73B1A94-4577-4DF0-8659-355ACD845F34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10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51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BACC6"/>
                </a:solidFill>
              </a:rPr>
              <a:t>V</a:t>
            </a:r>
            <a:r>
              <a:rPr lang="en-US" noProof="0" dirty="0" smtClean="0"/>
              <a:t> Trajectory Analysis: Case Studies</a:t>
            </a:r>
            <a:endParaRPr lang="en-US" noProof="0" dirty="0"/>
          </a:p>
        </p:txBody>
      </p:sp>
      <p:sp>
        <p:nvSpPr>
          <p:cNvPr id="6" name="Interaktive Schaltfläche: Zurück oder Vorherige(r) 5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36" y="4111256"/>
            <a:ext cx="2465258" cy="219217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59" y="4111256"/>
            <a:ext cx="2465258" cy="2192172"/>
          </a:xfrm>
          <a:prstGeom prst="rect">
            <a:avLst/>
          </a:prstGeom>
          <a:ln w="66675">
            <a:solidFill>
              <a:schemeClr val="tx1"/>
            </a:solidFill>
          </a:ln>
        </p:spPr>
      </p:pic>
      <p:sp>
        <p:nvSpPr>
          <p:cNvPr id="36" name="Rechteck 35"/>
          <p:cNvSpPr/>
          <p:nvPr/>
        </p:nvSpPr>
        <p:spPr>
          <a:xfrm>
            <a:off x="766974" y="6360620"/>
            <a:ext cx="2285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2060"/>
                </a:solidFill>
              </a:rPr>
              <a:t>Low O</a:t>
            </a:r>
            <a:r>
              <a:rPr lang="de-DE" b="1" baseline="-25000" dirty="0">
                <a:solidFill>
                  <a:srgbClr val="002060"/>
                </a:solidFill>
              </a:rPr>
              <a:t>3</a:t>
            </a:r>
            <a:r>
              <a:rPr lang="de-DE" b="1" dirty="0">
                <a:solidFill>
                  <a:srgbClr val="002060"/>
                </a:solidFill>
              </a:rPr>
              <a:t>/ high H</a:t>
            </a:r>
            <a:r>
              <a:rPr lang="de-DE" b="1" baseline="-25000" dirty="0">
                <a:solidFill>
                  <a:srgbClr val="002060"/>
                </a:solidFill>
              </a:rPr>
              <a:t>2</a:t>
            </a:r>
            <a:r>
              <a:rPr lang="de-DE" b="1" dirty="0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37" name="Rechteck 36"/>
          <p:cNvSpPr/>
          <p:nvPr/>
        </p:nvSpPr>
        <p:spPr>
          <a:xfrm>
            <a:off x="3542760" y="6358540"/>
            <a:ext cx="2285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B0F0"/>
                </a:solidFill>
              </a:rPr>
              <a:t>Low O</a:t>
            </a:r>
            <a:r>
              <a:rPr lang="de-DE" baseline="-25000" dirty="0">
                <a:solidFill>
                  <a:srgbClr val="00B0F0"/>
                </a:solidFill>
              </a:rPr>
              <a:t>3</a:t>
            </a:r>
            <a:r>
              <a:rPr lang="de-DE" dirty="0">
                <a:solidFill>
                  <a:srgbClr val="00B0F0"/>
                </a:solidFill>
              </a:rPr>
              <a:t>/ </a:t>
            </a:r>
            <a:r>
              <a:rPr lang="de-DE" dirty="0" err="1">
                <a:solidFill>
                  <a:srgbClr val="00B0F0"/>
                </a:solidFill>
              </a:rPr>
              <a:t>low</a:t>
            </a:r>
            <a:r>
              <a:rPr lang="de-DE" dirty="0">
                <a:solidFill>
                  <a:srgbClr val="00B0F0"/>
                </a:solidFill>
              </a:rPr>
              <a:t> H</a:t>
            </a:r>
            <a:r>
              <a:rPr lang="de-DE" baseline="-25000" dirty="0">
                <a:solidFill>
                  <a:srgbClr val="00B0F0"/>
                </a:solidFill>
              </a:rPr>
              <a:t>2</a:t>
            </a:r>
            <a:r>
              <a:rPr lang="de-DE" dirty="0">
                <a:solidFill>
                  <a:srgbClr val="00B0F0"/>
                </a:solidFill>
              </a:rPr>
              <a:t>O</a:t>
            </a:r>
          </a:p>
        </p:txBody>
      </p:sp>
      <p:sp>
        <p:nvSpPr>
          <p:cNvPr id="42" name="Rechteck 41"/>
          <p:cNvSpPr/>
          <p:nvPr/>
        </p:nvSpPr>
        <p:spPr>
          <a:xfrm>
            <a:off x="9163552" y="6331356"/>
            <a:ext cx="2285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FFC000"/>
                </a:solidFill>
              </a:rPr>
              <a:t>High O</a:t>
            </a:r>
            <a:r>
              <a:rPr lang="de-DE" b="1" baseline="-25000" dirty="0">
                <a:solidFill>
                  <a:srgbClr val="FFC000"/>
                </a:solidFill>
              </a:rPr>
              <a:t>3</a:t>
            </a:r>
            <a:r>
              <a:rPr lang="de-DE" b="1" dirty="0">
                <a:solidFill>
                  <a:srgbClr val="FFC000"/>
                </a:solidFill>
              </a:rPr>
              <a:t>/ </a:t>
            </a:r>
            <a:r>
              <a:rPr lang="de-DE" b="1" dirty="0" err="1">
                <a:solidFill>
                  <a:srgbClr val="FFC000"/>
                </a:solidFill>
              </a:rPr>
              <a:t>low</a:t>
            </a:r>
            <a:r>
              <a:rPr lang="de-DE" b="1" dirty="0">
                <a:solidFill>
                  <a:srgbClr val="FFC000"/>
                </a:solidFill>
              </a:rPr>
              <a:t> H</a:t>
            </a:r>
            <a:r>
              <a:rPr lang="de-DE" b="1" baseline="-25000" dirty="0">
                <a:solidFill>
                  <a:srgbClr val="FFC000"/>
                </a:solidFill>
              </a:rPr>
              <a:t>2</a:t>
            </a:r>
            <a:r>
              <a:rPr lang="de-DE" b="1" dirty="0">
                <a:solidFill>
                  <a:srgbClr val="FFC000"/>
                </a:solidFill>
              </a:rPr>
              <a:t>O</a:t>
            </a:r>
          </a:p>
        </p:txBody>
      </p:sp>
      <p:sp>
        <p:nvSpPr>
          <p:cNvPr id="51" name="Rechteck 50"/>
          <p:cNvSpPr/>
          <p:nvPr/>
        </p:nvSpPr>
        <p:spPr>
          <a:xfrm>
            <a:off x="6606768" y="6358540"/>
            <a:ext cx="2285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CB2D2D"/>
                </a:solidFill>
              </a:rPr>
              <a:t>High O</a:t>
            </a:r>
            <a:r>
              <a:rPr lang="de-DE" baseline="-25000" dirty="0">
                <a:solidFill>
                  <a:srgbClr val="CB2D2D"/>
                </a:solidFill>
              </a:rPr>
              <a:t>3</a:t>
            </a:r>
            <a:r>
              <a:rPr lang="de-DE" dirty="0">
                <a:solidFill>
                  <a:srgbClr val="CB2D2D"/>
                </a:solidFill>
              </a:rPr>
              <a:t>/ high H</a:t>
            </a:r>
            <a:r>
              <a:rPr lang="de-DE" baseline="-25000" dirty="0">
                <a:solidFill>
                  <a:srgbClr val="CB2D2D"/>
                </a:solidFill>
              </a:rPr>
              <a:t>2</a:t>
            </a:r>
            <a:r>
              <a:rPr lang="de-DE" dirty="0">
                <a:solidFill>
                  <a:srgbClr val="CB2D2D"/>
                </a:solidFill>
              </a:rPr>
              <a:t>O</a:t>
            </a:r>
          </a:p>
        </p:txBody>
      </p:sp>
      <p:grpSp>
        <p:nvGrpSpPr>
          <p:cNvPr id="55" name="Gruppieren 12">
            <a:extLst>
              <a:ext uri="{FF2B5EF4-FFF2-40B4-BE49-F238E27FC236}">
                <a16:creationId xmlns:a16="http://schemas.microsoft.com/office/drawing/2014/main" xmlns="" id="{2487FC76-2D22-4373-9981-6911CACCF84C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56" name="Ellipse 13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A8B7ECAC-E551-484F-91CC-CD043596756D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Gebogener Pfeil 14">
              <a:extLst>
                <a:ext uri="{FF2B5EF4-FFF2-40B4-BE49-F238E27FC236}">
                  <a16:creationId xmlns:a16="http://schemas.microsoft.com/office/drawing/2014/main" xmlns="" id="{6E0028E8-EC78-4E53-AC4D-19E9D8EFD92B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C2404EBB-D5D3-42A6-B4C8-1109D069AA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55" y="1698379"/>
            <a:ext cx="2863188" cy="208514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xmlns="" id="{FA5105E1-D5CB-41B9-9631-31C3BB936B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899" y="4104276"/>
            <a:ext cx="2522943" cy="2262968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xmlns="" id="{416DAD37-5B10-4E06-8D34-55481AF2D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05" y="4145220"/>
            <a:ext cx="2405961" cy="21580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B49EA91A-D102-41B8-890E-62CEC4776D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09" y="1684731"/>
            <a:ext cx="2961725" cy="208514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E3A0E7B2-829E-478E-A67C-111E7B74B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65" y="1695082"/>
            <a:ext cx="2877334" cy="2035395"/>
          </a:xfrm>
          <a:prstGeom prst="rect">
            <a:avLst/>
          </a:prstGeom>
        </p:spPr>
      </p:pic>
      <p:sp>
        <p:nvSpPr>
          <p:cNvPr id="5" name="Interaktive Schaltfläche: Nächste(r) oder Weiter 4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F9C6345B-270E-4057-9DA2-CB3BCACA6C4E}"/>
              </a:ext>
            </a:extLst>
          </p:cNvPr>
          <p:cNvSpPr txBox="1"/>
          <p:nvPr/>
        </p:nvSpPr>
        <p:spPr>
          <a:xfrm>
            <a:off x="353336" y="1224239"/>
            <a:ext cx="21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Sonde </a:t>
            </a:r>
            <a:r>
              <a:rPr lang="de-DE" dirty="0" err="1">
                <a:solidFill>
                  <a:srgbClr val="002060"/>
                </a:solidFill>
              </a:rPr>
              <a:t>altitude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0" name="Interaktive Schaltfläche: Zurückkehren 3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xmlns="" id="{C78D10ED-7992-4726-9170-08DA6305DC20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 descr="Bildschirmausschnit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110" y="1708145"/>
            <a:ext cx="3113227" cy="2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52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BACC6"/>
                </a:solidFill>
              </a:rPr>
              <a:t>V</a:t>
            </a:r>
            <a:r>
              <a:rPr lang="en-US" noProof="0" dirty="0" smtClean="0"/>
              <a:t> Trajectory Analysis: Case Studies</a:t>
            </a:r>
            <a:endParaRPr lang="en-US" noProof="0" dirty="0"/>
          </a:p>
        </p:txBody>
      </p:sp>
      <p:sp>
        <p:nvSpPr>
          <p:cNvPr id="6" name="Interaktive Schaltfläche: Zurück oder Vorherige(r) 5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36" y="4111256"/>
            <a:ext cx="2465258" cy="219217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59" y="4111256"/>
            <a:ext cx="2465258" cy="2192172"/>
          </a:xfrm>
          <a:prstGeom prst="rect">
            <a:avLst/>
          </a:prstGeom>
          <a:ln w="66675">
            <a:solidFill>
              <a:schemeClr val="tx1"/>
            </a:solidFill>
          </a:ln>
        </p:spPr>
      </p:pic>
      <p:sp>
        <p:nvSpPr>
          <p:cNvPr id="36" name="Rechteck 35"/>
          <p:cNvSpPr/>
          <p:nvPr/>
        </p:nvSpPr>
        <p:spPr>
          <a:xfrm>
            <a:off x="766974" y="6360620"/>
            <a:ext cx="2285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2060"/>
                </a:solidFill>
              </a:rPr>
              <a:t>Low O</a:t>
            </a:r>
            <a:r>
              <a:rPr lang="de-DE" b="1" baseline="-25000" dirty="0">
                <a:solidFill>
                  <a:srgbClr val="002060"/>
                </a:solidFill>
              </a:rPr>
              <a:t>3</a:t>
            </a:r>
            <a:r>
              <a:rPr lang="de-DE" b="1" dirty="0">
                <a:solidFill>
                  <a:srgbClr val="002060"/>
                </a:solidFill>
              </a:rPr>
              <a:t>/ high H</a:t>
            </a:r>
            <a:r>
              <a:rPr lang="de-DE" b="1" baseline="-25000" dirty="0">
                <a:solidFill>
                  <a:srgbClr val="002060"/>
                </a:solidFill>
              </a:rPr>
              <a:t>2</a:t>
            </a:r>
            <a:r>
              <a:rPr lang="de-DE" b="1" dirty="0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37" name="Rechteck 36"/>
          <p:cNvSpPr/>
          <p:nvPr/>
        </p:nvSpPr>
        <p:spPr>
          <a:xfrm>
            <a:off x="3542760" y="6358540"/>
            <a:ext cx="2285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B0F0"/>
                </a:solidFill>
              </a:rPr>
              <a:t>Low O</a:t>
            </a:r>
            <a:r>
              <a:rPr lang="de-DE" baseline="-25000" dirty="0">
                <a:solidFill>
                  <a:srgbClr val="00B0F0"/>
                </a:solidFill>
              </a:rPr>
              <a:t>3</a:t>
            </a:r>
            <a:r>
              <a:rPr lang="de-DE" dirty="0">
                <a:solidFill>
                  <a:srgbClr val="00B0F0"/>
                </a:solidFill>
              </a:rPr>
              <a:t>/ </a:t>
            </a:r>
            <a:r>
              <a:rPr lang="de-DE" dirty="0" err="1">
                <a:solidFill>
                  <a:srgbClr val="00B0F0"/>
                </a:solidFill>
              </a:rPr>
              <a:t>low</a:t>
            </a:r>
            <a:r>
              <a:rPr lang="de-DE" dirty="0">
                <a:solidFill>
                  <a:srgbClr val="00B0F0"/>
                </a:solidFill>
              </a:rPr>
              <a:t> H</a:t>
            </a:r>
            <a:r>
              <a:rPr lang="de-DE" baseline="-25000" dirty="0">
                <a:solidFill>
                  <a:srgbClr val="00B0F0"/>
                </a:solidFill>
              </a:rPr>
              <a:t>2</a:t>
            </a:r>
            <a:r>
              <a:rPr lang="de-DE" dirty="0">
                <a:solidFill>
                  <a:srgbClr val="00B0F0"/>
                </a:solidFill>
              </a:rPr>
              <a:t>O</a:t>
            </a:r>
          </a:p>
        </p:txBody>
      </p:sp>
      <p:sp>
        <p:nvSpPr>
          <p:cNvPr id="42" name="Rechteck 41"/>
          <p:cNvSpPr/>
          <p:nvPr/>
        </p:nvSpPr>
        <p:spPr>
          <a:xfrm>
            <a:off x="9163552" y="6331356"/>
            <a:ext cx="2285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FFC000"/>
                </a:solidFill>
              </a:rPr>
              <a:t>High O</a:t>
            </a:r>
            <a:r>
              <a:rPr lang="de-DE" b="1" baseline="-25000" dirty="0">
                <a:solidFill>
                  <a:srgbClr val="FFC000"/>
                </a:solidFill>
              </a:rPr>
              <a:t>3</a:t>
            </a:r>
            <a:r>
              <a:rPr lang="de-DE" b="1" dirty="0">
                <a:solidFill>
                  <a:srgbClr val="FFC000"/>
                </a:solidFill>
              </a:rPr>
              <a:t>/ </a:t>
            </a:r>
            <a:r>
              <a:rPr lang="de-DE" b="1" dirty="0" err="1">
                <a:solidFill>
                  <a:srgbClr val="FFC000"/>
                </a:solidFill>
              </a:rPr>
              <a:t>low</a:t>
            </a:r>
            <a:r>
              <a:rPr lang="de-DE" b="1" dirty="0">
                <a:solidFill>
                  <a:srgbClr val="FFC000"/>
                </a:solidFill>
              </a:rPr>
              <a:t> H</a:t>
            </a:r>
            <a:r>
              <a:rPr lang="de-DE" b="1" baseline="-25000" dirty="0">
                <a:solidFill>
                  <a:srgbClr val="FFC000"/>
                </a:solidFill>
              </a:rPr>
              <a:t>2</a:t>
            </a:r>
            <a:r>
              <a:rPr lang="de-DE" b="1" dirty="0">
                <a:solidFill>
                  <a:srgbClr val="FFC000"/>
                </a:solidFill>
              </a:rPr>
              <a:t>O</a:t>
            </a:r>
          </a:p>
        </p:txBody>
      </p:sp>
      <p:sp>
        <p:nvSpPr>
          <p:cNvPr id="51" name="Rechteck 50"/>
          <p:cNvSpPr/>
          <p:nvPr/>
        </p:nvSpPr>
        <p:spPr>
          <a:xfrm>
            <a:off x="6606768" y="6358540"/>
            <a:ext cx="2285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CB2D2D"/>
                </a:solidFill>
              </a:rPr>
              <a:t>High O</a:t>
            </a:r>
            <a:r>
              <a:rPr lang="de-DE" baseline="-25000" dirty="0">
                <a:solidFill>
                  <a:srgbClr val="CB2D2D"/>
                </a:solidFill>
              </a:rPr>
              <a:t>3</a:t>
            </a:r>
            <a:r>
              <a:rPr lang="de-DE" dirty="0">
                <a:solidFill>
                  <a:srgbClr val="CB2D2D"/>
                </a:solidFill>
              </a:rPr>
              <a:t>/ high H</a:t>
            </a:r>
            <a:r>
              <a:rPr lang="de-DE" baseline="-25000" dirty="0">
                <a:solidFill>
                  <a:srgbClr val="CB2D2D"/>
                </a:solidFill>
              </a:rPr>
              <a:t>2</a:t>
            </a:r>
            <a:r>
              <a:rPr lang="de-DE" dirty="0">
                <a:solidFill>
                  <a:srgbClr val="CB2D2D"/>
                </a:solidFill>
              </a:rPr>
              <a:t>O</a:t>
            </a:r>
          </a:p>
        </p:txBody>
      </p:sp>
      <p:grpSp>
        <p:nvGrpSpPr>
          <p:cNvPr id="55" name="Gruppieren 12">
            <a:extLst>
              <a:ext uri="{FF2B5EF4-FFF2-40B4-BE49-F238E27FC236}">
                <a16:creationId xmlns:a16="http://schemas.microsoft.com/office/drawing/2014/main" xmlns="" id="{2487FC76-2D22-4373-9981-6911CACCF84C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56" name="Ellipse 13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A8B7ECAC-E551-484F-91CC-CD043596756D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Gebogener Pfeil 14">
              <a:extLst>
                <a:ext uri="{FF2B5EF4-FFF2-40B4-BE49-F238E27FC236}">
                  <a16:creationId xmlns:a16="http://schemas.microsoft.com/office/drawing/2014/main" xmlns="" id="{6E0028E8-EC78-4E53-AC4D-19E9D8EFD92B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xmlns="" id="{FA5105E1-D5CB-41B9-9631-31C3BB936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899" y="4104276"/>
            <a:ext cx="2522943" cy="2262968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xmlns="" id="{416DAD37-5B10-4E06-8D34-55481AF2D8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05" y="4145220"/>
            <a:ext cx="2405961" cy="21580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Interaktive Schaltfläche: Nächste(r) oder Weiter 4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C9CC6F32-BBDB-4D6B-8E7C-1AF269EC7A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80" y="1771742"/>
            <a:ext cx="2868276" cy="206157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BA0592D3-592C-4EF0-B3D5-71A32D64C4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08" y="1768156"/>
            <a:ext cx="2868276" cy="206515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D7662B86-2790-45A2-A5DF-2D7F2C1EF7B3}"/>
              </a:ext>
            </a:extLst>
          </p:cNvPr>
          <p:cNvSpPr txBox="1"/>
          <p:nvPr/>
        </p:nvSpPr>
        <p:spPr>
          <a:xfrm>
            <a:off x="353336" y="1224239"/>
            <a:ext cx="21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Sonde </a:t>
            </a:r>
            <a:r>
              <a:rPr lang="de-DE" dirty="0" err="1">
                <a:solidFill>
                  <a:srgbClr val="002060"/>
                </a:solidFill>
              </a:rPr>
              <a:t>ozone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5BBE28A4-9086-4EB0-983E-F8730BA5EC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95452"/>
            <a:ext cx="2818627" cy="206515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0C38599D-6C8E-4BF2-AB3C-C147BF995B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99" y="1809100"/>
            <a:ext cx="2967128" cy="2037863"/>
          </a:xfrm>
          <a:prstGeom prst="rect">
            <a:avLst/>
          </a:prstGeom>
        </p:spPr>
      </p:pic>
      <p:sp>
        <p:nvSpPr>
          <p:cNvPr id="30" name="Interaktive Schaltfläche: Zurückkehren 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xmlns="" id="{B376BDE0-B49F-4126-8CC0-E3E72D07CCAA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65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/>
              <a:t>Measurement Routines 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Picture 2" descr="N:\match1\kamueller\second_presentation_nov2016\DSC_4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2" y="793677"/>
            <a:ext cx="2551509" cy="17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N:\match1\kamueller\second_presentation_nov2016\sharon_ball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0" y="2498369"/>
            <a:ext cx="2774541" cy="434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:\match1\kamueller\second_presentation_nov2016\_DSC50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485" y="4484972"/>
            <a:ext cx="3547515" cy="237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:\match1\kamueller\second_presentation_nov2016\night_launc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724" y="795306"/>
            <a:ext cx="2009331" cy="269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N:\match1\kamueller\second_presentation_nov2016\night_launch_ECCCFHCOBAL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89" y="3867680"/>
            <a:ext cx="2915593" cy="29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N:\match1\kamueller\second_presentation_nov2016\_DSC50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69962" y="2924682"/>
            <a:ext cx="2799191" cy="187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:\match1\kamueller\second_presentation_nov2016\_DSC54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673" y="793677"/>
            <a:ext cx="2872979" cy="192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N:\match1\kamueller\second_presentation_nov2016\DSC_503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96" y="793677"/>
            <a:ext cx="3121671" cy="208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N:\match1\kamueller\second_presentation_nov2016\_DSC51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02052" y="3320274"/>
            <a:ext cx="2799191" cy="187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:\match1\kamueller\3rd_presentation_Mar2017\_DSC602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854" y="3373822"/>
            <a:ext cx="2001222" cy="13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N:\match1\kamueller\second_presentation_nov2016\DSC_503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14" y="2585165"/>
            <a:ext cx="2473143" cy="16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:\match1\kamueller\second_presentation_nov2016\DSC_524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225776" y="1234098"/>
            <a:ext cx="2654688" cy="177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presentation201610_pics\IMAG026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640" y="2628384"/>
            <a:ext cx="1930400" cy="34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N:\match1\kamueller\3rd_presentation_Mar2017\sondeonthefield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20" y="5082604"/>
            <a:ext cx="2652134" cy="177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19" y="5516067"/>
            <a:ext cx="1789804" cy="1338919"/>
          </a:xfrm>
          <a:prstGeom prst="rect">
            <a:avLst/>
          </a:prstGeom>
        </p:spPr>
      </p:pic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53</a:t>
            </a:fld>
            <a:endParaRPr lang="en-GB" dirty="0"/>
          </a:p>
        </p:txBody>
      </p:sp>
      <p:sp>
        <p:nvSpPr>
          <p:cNvPr id="21" name="Interaktive Schaltfläche: Nächste(r) oder Weiter 20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6970393" y="6538551"/>
            <a:ext cx="8742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Images: KM </a:t>
            </a:r>
            <a:r>
              <a:rPr lang="de-DE" sz="1600" dirty="0" err="1">
                <a:solidFill>
                  <a:schemeClr val="bg1"/>
                </a:solidFill>
              </a:rPr>
              <a:t>and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courtesy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Jürgen Gräser (AWI) </a:t>
            </a:r>
          </a:p>
        </p:txBody>
      </p:sp>
      <p:sp>
        <p:nvSpPr>
          <p:cNvPr id="23" name="Interaktive Schaltfläche: Zurück oder Vorherige(r) 2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4A53F0BA-F959-45EA-AE8F-702C3BA1E121}"/>
              </a:ext>
            </a:extLst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Zurückkehren 3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xmlns="" id="{2CE83596-A6A7-4AA5-98B2-0E28F78F1881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Gruppieren 65">
            <a:extLst>
              <a:ext uri="{FF2B5EF4-FFF2-40B4-BE49-F238E27FC236}">
                <a16:creationId xmlns:a16="http://schemas.microsoft.com/office/drawing/2014/main" xmlns="" id="{7D3C006C-3764-4D7A-B350-D3B7A521272D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26" name="Ellipse 66">
              <a:hlinkClick r:id="rId18" action="ppaction://hlinksldjump"/>
              <a:extLst>
                <a:ext uri="{FF2B5EF4-FFF2-40B4-BE49-F238E27FC236}">
                  <a16:creationId xmlns:a16="http://schemas.microsoft.com/office/drawing/2014/main" xmlns="" id="{9ED1E7C9-B612-4A9C-A49B-3964DEB65A5D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Gebogener Pfeil 67">
              <a:extLst>
                <a:ext uri="{FF2B5EF4-FFF2-40B4-BE49-F238E27FC236}">
                  <a16:creationId xmlns:a16="http://schemas.microsoft.com/office/drawing/2014/main" xmlns="" id="{40B8DB7A-9012-4979-8C2C-3D066817BF32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12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0825" y="4546294"/>
            <a:ext cx="2641949" cy="19814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/>
              <a:t>The beginning – and </a:t>
            </a:r>
            <a:r>
              <a:rPr lang="en-US" noProof="0" dirty="0" err="1" smtClean="0"/>
              <a:t>extention</a:t>
            </a:r>
            <a:endParaRPr lang="en-US" noProof="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279"/>
            <a:ext cx="3334979" cy="250123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5675" y="1225111"/>
            <a:ext cx="3440544" cy="258040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8016" y="1460359"/>
            <a:ext cx="3037973" cy="17073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2" y="4693897"/>
            <a:ext cx="3242629" cy="216410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18" y="3524199"/>
            <a:ext cx="2542755" cy="142902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2" y="2684643"/>
            <a:ext cx="1629064" cy="21082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88" y="2740627"/>
            <a:ext cx="1666009" cy="215601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54" y="3254292"/>
            <a:ext cx="2027358" cy="232301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86" y="804279"/>
            <a:ext cx="4450633" cy="250348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r="-7653" b="-351"/>
          <a:stretch/>
        </p:blipFill>
        <p:spPr>
          <a:xfrm rot="5400000">
            <a:off x="4904260" y="4997754"/>
            <a:ext cx="2362158" cy="179066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86" y="5047505"/>
            <a:ext cx="1498788" cy="199838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374" y="4693897"/>
            <a:ext cx="2951845" cy="221388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87" y="3305514"/>
            <a:ext cx="2657003" cy="199275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590" y="2553953"/>
            <a:ext cx="1793629" cy="2391505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54</a:t>
            </a:fld>
            <a:endParaRPr lang="en-GB" dirty="0"/>
          </a:p>
        </p:txBody>
      </p:sp>
      <p:sp>
        <p:nvSpPr>
          <p:cNvPr id="24" name="Interaktive Schaltfläche: Nächste(r) oder Weiter 23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4082814" y="6578991"/>
            <a:ext cx="8742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Images: KM </a:t>
            </a:r>
            <a:r>
              <a:rPr lang="de-DE" sz="1600" dirty="0" err="1">
                <a:solidFill>
                  <a:schemeClr val="bg1"/>
                </a:solidFill>
              </a:rPr>
              <a:t>and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courtesy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rgbClr val="003E6E"/>
                </a:solidFill>
              </a:rPr>
              <a:t>Jürgen Gräser (AWI) </a:t>
            </a:r>
            <a:r>
              <a:rPr lang="de-DE" sz="1600" dirty="0" err="1">
                <a:solidFill>
                  <a:schemeClr val="bg1"/>
                </a:solidFill>
              </a:rPr>
              <a:t>and</a:t>
            </a:r>
            <a:r>
              <a:rPr lang="de-DE" sz="1600" dirty="0">
                <a:solidFill>
                  <a:schemeClr val="bg1"/>
                </a:solidFill>
              </a:rPr>
              <a:t> Ingo </a:t>
            </a:r>
            <a:r>
              <a:rPr lang="de-DE" sz="1600" dirty="0" err="1">
                <a:solidFill>
                  <a:schemeClr val="bg1"/>
                </a:solidFill>
              </a:rPr>
              <a:t>Beninga</a:t>
            </a:r>
            <a:r>
              <a:rPr lang="de-DE" sz="1600" dirty="0">
                <a:solidFill>
                  <a:schemeClr val="bg1"/>
                </a:solidFill>
              </a:rPr>
              <a:t> (</a:t>
            </a:r>
            <a:r>
              <a:rPr lang="de-DE" sz="1600" dirty="0" err="1">
                <a:solidFill>
                  <a:schemeClr val="bg1"/>
                </a:solidFill>
              </a:rPr>
              <a:t>impres</a:t>
            </a:r>
            <a:r>
              <a:rPr lang="de-DE" sz="1600" dirty="0">
                <a:solidFill>
                  <a:schemeClr val="bg1"/>
                </a:solidFill>
              </a:rPr>
              <a:t> GmbH)</a:t>
            </a:r>
          </a:p>
        </p:txBody>
      </p:sp>
      <p:sp>
        <p:nvSpPr>
          <p:cNvPr id="26" name="Interaktive Schaltfläche: Zurück oder Vorherige(r) 25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7" name="Gruppieren 65">
            <a:extLst>
              <a:ext uri="{FF2B5EF4-FFF2-40B4-BE49-F238E27FC236}">
                <a16:creationId xmlns:a16="http://schemas.microsoft.com/office/drawing/2014/main" xmlns="" id="{13254EEB-5CB3-4412-8476-FCC226EEAB6C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28" name="Ellipse 66">
              <a:hlinkClick r:id="rId17" action="ppaction://hlinksldjump"/>
              <a:extLst>
                <a:ext uri="{FF2B5EF4-FFF2-40B4-BE49-F238E27FC236}">
                  <a16:creationId xmlns:a16="http://schemas.microsoft.com/office/drawing/2014/main" xmlns="" id="{921C0E65-E442-47D8-82FF-88C1BAC82002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Gebogener Pfeil 67">
              <a:extLst>
                <a:ext uri="{FF2B5EF4-FFF2-40B4-BE49-F238E27FC236}">
                  <a16:creationId xmlns:a16="http://schemas.microsoft.com/office/drawing/2014/main" xmlns="" id="{7E32888C-015F-48F9-9042-9B3CD25BD9D3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30" name="Interaktive Schaltfläche: Zurückkehren 3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xmlns="" id="{2CE83596-A6A7-4AA5-98B2-0E28F78F1881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98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N:\match1\kamueller\3rd_presentation_Mar2017\CIMG64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59" y="2515911"/>
            <a:ext cx="3075709" cy="205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N:\match1\kamueller\3rd_presentation_Mar2017\hischoolki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965" y="2500065"/>
            <a:ext cx="3532692" cy="264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N:\match1\kamueller\3rd_presentation_Mar2017\CIMG64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368" y="4854493"/>
            <a:ext cx="3023963" cy="20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/>
              <a:t>Visitors/Outreach</a:t>
            </a:r>
            <a:endParaRPr lang="en-US" noProof="0" dirty="0"/>
          </a:p>
        </p:txBody>
      </p:sp>
      <p:pic>
        <p:nvPicPr>
          <p:cNvPr id="4" name="Picture 2" descr="N:\match1\kamueller\second_presentation_nov2016\DSC_52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" y="794553"/>
            <a:ext cx="2686121" cy="179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N:\match1\kamueller\second_presentation_nov2016\IMG_46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323" y="791132"/>
            <a:ext cx="3062045" cy="172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N:\match1\kamueller\3rd_presentation_Mar2017\P10101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62" y="791132"/>
            <a:ext cx="2635604" cy="197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:\match1\kamueller\3rd_presentation_Mar2017\hischoolkids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18" y="794370"/>
            <a:ext cx="3051588" cy="228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6045" y="4788303"/>
            <a:ext cx="2778760" cy="2082165"/>
          </a:xfrm>
          <a:prstGeom prst="rect">
            <a:avLst/>
          </a:prstGeom>
        </p:spPr>
      </p:pic>
      <p:pic>
        <p:nvPicPr>
          <p:cNvPr id="6" name="Picture 2" descr="N:\match1\kamueller\second_presentation_nov2016\visitor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89" y="2522174"/>
            <a:ext cx="3417279" cy="236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110" y="4460543"/>
            <a:ext cx="3338771" cy="2504078"/>
          </a:xfrm>
          <a:prstGeom prst="rect">
            <a:avLst/>
          </a:prstGeom>
        </p:spPr>
      </p:pic>
      <p:pic>
        <p:nvPicPr>
          <p:cNvPr id="15" name="Image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1985" y="3078909"/>
            <a:ext cx="2781935" cy="2087245"/>
          </a:xfrm>
          <a:prstGeom prst="rect">
            <a:avLst/>
          </a:prstGeom>
        </p:spPr>
      </p:pic>
      <p:pic>
        <p:nvPicPr>
          <p:cNvPr id="11" name="Picture 5" descr="N:\match1\kamueller\3rd_presentation_Mar2017\DSC_6089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-454" r="-9441" b="1498"/>
          <a:stretch/>
        </p:blipFill>
        <p:spPr bwMode="auto">
          <a:xfrm rot="-5400000">
            <a:off x="2161578" y="998999"/>
            <a:ext cx="2771500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881" y="4645840"/>
            <a:ext cx="3156119" cy="236709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55</a:t>
            </a:fld>
            <a:endParaRPr lang="en-GB" dirty="0"/>
          </a:p>
        </p:txBody>
      </p:sp>
      <p:sp>
        <p:nvSpPr>
          <p:cNvPr id="19" name="Interaktive Schaltfläche: Nächste(r) oder Weiter 18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4082814" y="6578991"/>
            <a:ext cx="8742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3E6E"/>
                </a:solidFill>
              </a:rPr>
              <a:t>Images: KM </a:t>
            </a:r>
            <a:r>
              <a:rPr lang="de-DE" sz="1600" dirty="0" err="1">
                <a:solidFill>
                  <a:schemeClr val="bg1"/>
                </a:solidFill>
              </a:rPr>
              <a:t>and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courtesy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Jürgen Gräser (AWI) </a:t>
            </a:r>
            <a:r>
              <a:rPr lang="de-DE" sz="1600" dirty="0" err="1">
                <a:solidFill>
                  <a:schemeClr val="bg1"/>
                </a:solidFill>
              </a:rPr>
              <a:t>and</a:t>
            </a:r>
            <a:r>
              <a:rPr lang="de-DE" sz="1600" dirty="0">
                <a:solidFill>
                  <a:schemeClr val="bg1"/>
                </a:solidFill>
              </a:rPr>
              <a:t> Jordis </a:t>
            </a:r>
            <a:r>
              <a:rPr lang="de-DE" sz="1600" dirty="0" err="1">
                <a:solidFill>
                  <a:schemeClr val="bg1"/>
                </a:solidFill>
              </a:rPr>
              <a:t>Tradowsky</a:t>
            </a:r>
            <a:r>
              <a:rPr lang="de-DE" sz="1600" dirty="0">
                <a:solidFill>
                  <a:schemeClr val="bg1"/>
                </a:solidFill>
              </a:rPr>
              <a:t> (</a:t>
            </a:r>
            <a:r>
              <a:rPr lang="de-DE" sz="1600" dirty="0" err="1">
                <a:solidFill>
                  <a:schemeClr val="bg1"/>
                </a:solidFill>
              </a:rPr>
              <a:t>Bodeker</a:t>
            </a:r>
            <a:r>
              <a:rPr lang="de-DE" sz="1600" dirty="0">
                <a:solidFill>
                  <a:schemeClr val="bg1"/>
                </a:solidFill>
              </a:rPr>
              <a:t> Scientific)</a:t>
            </a:r>
          </a:p>
        </p:txBody>
      </p:sp>
      <p:sp>
        <p:nvSpPr>
          <p:cNvPr id="20" name="Interaktive Schaltfläche: Zurück oder Vorherige(r) 19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65">
            <a:extLst>
              <a:ext uri="{FF2B5EF4-FFF2-40B4-BE49-F238E27FC236}">
                <a16:creationId xmlns:a16="http://schemas.microsoft.com/office/drawing/2014/main" xmlns="" id="{EDA4ED6D-4059-42A3-AAD5-04F8DE6E1672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23" name="Ellipse 66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164ECF0B-1387-4895-94AC-3E3940507B5C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Gebogener Pfeil 67">
              <a:extLst>
                <a:ext uri="{FF2B5EF4-FFF2-40B4-BE49-F238E27FC236}">
                  <a16:creationId xmlns:a16="http://schemas.microsoft.com/office/drawing/2014/main" xmlns="" id="{B79787F7-1E94-40EE-B7B2-D51C8FC75C2F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25" name="Interaktive Schaltfläche: Zurückkehren 3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xmlns="" id="{2CE83596-A6A7-4AA5-98B2-0E28F78F1881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1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6" t="-27972" r="876" b="27972"/>
          <a:stretch/>
        </p:blipFill>
        <p:spPr>
          <a:xfrm>
            <a:off x="-108000" y="-2664000"/>
            <a:ext cx="12321837" cy="9522181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56</a:t>
            </a:fld>
            <a:endParaRPr lang="en-GB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-108520" y="1196752"/>
            <a:ext cx="8136904" cy="1470025"/>
          </a:xfrm>
        </p:spPr>
        <p:txBody>
          <a:bodyPr>
            <a:noAutofit/>
          </a:bodyPr>
          <a:lstStyle/>
          <a:p>
            <a:r>
              <a:rPr lang="en-US" sz="4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3685822" y="3289446"/>
            <a:ext cx="8208912" cy="22098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004378"/>
                </a:solidFill>
              </a:rPr>
              <a:t>StratoClim</a:t>
            </a:r>
            <a:r>
              <a:rPr lang="en-US" sz="2400" dirty="0">
                <a:solidFill>
                  <a:srgbClr val="004378"/>
                </a:solidFill>
              </a:rPr>
              <a:t> consortium</a:t>
            </a:r>
          </a:p>
          <a:p>
            <a:r>
              <a:rPr lang="en-US" sz="2400" dirty="0">
                <a:solidFill>
                  <a:srgbClr val="004378"/>
                </a:solidFill>
              </a:rPr>
              <a:t>@AWI: Physics of the Atmosphere section with Daniel </a:t>
            </a:r>
            <a:r>
              <a:rPr lang="en-US" sz="2400" dirty="0" err="1">
                <a:solidFill>
                  <a:srgbClr val="004378"/>
                </a:solidFill>
              </a:rPr>
              <a:t>Kreyling</a:t>
            </a:r>
            <a:r>
              <a:rPr lang="en-US" sz="2400" dirty="0">
                <a:solidFill>
                  <a:srgbClr val="004378"/>
                </a:solidFill>
              </a:rPr>
              <a:t>, Jürgen </a:t>
            </a:r>
            <a:r>
              <a:rPr lang="en-US" sz="2400" dirty="0" err="1">
                <a:solidFill>
                  <a:srgbClr val="004378"/>
                </a:solidFill>
              </a:rPr>
              <a:t>Gräser</a:t>
            </a:r>
            <a:r>
              <a:rPr lang="en-US" sz="2400" dirty="0">
                <a:solidFill>
                  <a:srgbClr val="004378"/>
                </a:solidFill>
              </a:rPr>
              <a:t>, Holger </a:t>
            </a:r>
            <a:r>
              <a:rPr lang="en-US" sz="2400" dirty="0" err="1">
                <a:solidFill>
                  <a:srgbClr val="004378"/>
                </a:solidFill>
              </a:rPr>
              <a:t>Deckelmann</a:t>
            </a:r>
            <a:r>
              <a:rPr lang="en-US" sz="2400" dirty="0">
                <a:solidFill>
                  <a:srgbClr val="004378"/>
                </a:solidFill>
              </a:rPr>
              <a:t>, </a:t>
            </a:r>
            <a:r>
              <a:rPr lang="en-US" sz="2400" dirty="0" err="1">
                <a:solidFill>
                  <a:srgbClr val="004378"/>
                </a:solidFill>
              </a:rPr>
              <a:t>Siggi</a:t>
            </a:r>
            <a:r>
              <a:rPr lang="en-US" sz="2400" dirty="0">
                <a:solidFill>
                  <a:srgbClr val="004378"/>
                </a:solidFill>
              </a:rPr>
              <a:t> </a:t>
            </a:r>
            <a:r>
              <a:rPr lang="en-US" sz="2400" dirty="0" err="1">
                <a:solidFill>
                  <a:srgbClr val="004378"/>
                </a:solidFill>
              </a:rPr>
              <a:t>Debatin</a:t>
            </a:r>
            <a:r>
              <a:rPr lang="en-US" sz="2400" dirty="0">
                <a:solidFill>
                  <a:srgbClr val="004378"/>
                </a:solidFill>
              </a:rPr>
              <a:t> and others</a:t>
            </a:r>
          </a:p>
          <a:p>
            <a:r>
              <a:rPr lang="en-US" sz="2400" dirty="0">
                <a:solidFill>
                  <a:srgbClr val="004378"/>
                </a:solidFill>
              </a:rPr>
              <a:t>@IUP: Justus </a:t>
            </a:r>
            <a:r>
              <a:rPr lang="en-US" sz="2400" dirty="0" err="1">
                <a:solidFill>
                  <a:srgbClr val="004378"/>
                </a:solidFill>
              </a:rPr>
              <a:t>Notholt</a:t>
            </a:r>
            <a:r>
              <a:rPr lang="en-US" sz="2400" dirty="0">
                <a:solidFill>
                  <a:srgbClr val="004378"/>
                </a:solidFill>
              </a:rPr>
              <a:t>, Winfried </a:t>
            </a:r>
            <a:r>
              <a:rPr lang="en-US" sz="2400" dirty="0" err="1">
                <a:solidFill>
                  <a:srgbClr val="004378"/>
                </a:solidFill>
              </a:rPr>
              <a:t>Markert</a:t>
            </a:r>
            <a:r>
              <a:rPr lang="en-US" sz="2400" dirty="0">
                <a:solidFill>
                  <a:srgbClr val="004378"/>
                </a:solidFill>
              </a:rPr>
              <a:t>, Tine </a:t>
            </a:r>
            <a:r>
              <a:rPr lang="en-US" sz="2400" dirty="0" err="1">
                <a:solidFill>
                  <a:srgbClr val="004378"/>
                </a:solidFill>
              </a:rPr>
              <a:t>Weinzierl</a:t>
            </a:r>
            <a:endParaRPr lang="en-US" sz="2400" dirty="0">
              <a:solidFill>
                <a:srgbClr val="004378"/>
              </a:solidFill>
            </a:endParaRPr>
          </a:p>
          <a:p>
            <a:r>
              <a:rPr lang="en-US" sz="2400" dirty="0">
                <a:solidFill>
                  <a:srgbClr val="004378"/>
                </a:solidFill>
              </a:rPr>
              <a:t>@</a:t>
            </a:r>
            <a:r>
              <a:rPr lang="en-US" sz="2400" dirty="0" err="1">
                <a:solidFill>
                  <a:srgbClr val="004378"/>
                </a:solidFill>
              </a:rPr>
              <a:t>impres</a:t>
            </a:r>
            <a:r>
              <a:rPr lang="en-US" sz="2400" dirty="0">
                <a:solidFill>
                  <a:srgbClr val="004378"/>
                </a:solidFill>
              </a:rPr>
              <a:t> GmbH: Ingo </a:t>
            </a:r>
            <a:r>
              <a:rPr lang="en-US" sz="2400" dirty="0" err="1">
                <a:solidFill>
                  <a:srgbClr val="004378"/>
                </a:solidFill>
              </a:rPr>
              <a:t>Beninga</a:t>
            </a:r>
            <a:r>
              <a:rPr lang="en-US" sz="2400" dirty="0">
                <a:solidFill>
                  <a:srgbClr val="004378"/>
                </a:solidFill>
              </a:rPr>
              <a:t>, </a:t>
            </a:r>
            <a:r>
              <a:rPr lang="en-US" sz="2400" dirty="0" err="1">
                <a:solidFill>
                  <a:srgbClr val="004378"/>
                </a:solidFill>
              </a:rPr>
              <a:t>Wilfried</a:t>
            </a:r>
            <a:r>
              <a:rPr lang="en-US" sz="2400" dirty="0">
                <a:solidFill>
                  <a:srgbClr val="004378"/>
                </a:solidFill>
              </a:rPr>
              <a:t> </a:t>
            </a:r>
            <a:r>
              <a:rPr lang="en-US" sz="2400" dirty="0" err="1">
                <a:solidFill>
                  <a:srgbClr val="004378"/>
                </a:solidFill>
              </a:rPr>
              <a:t>Ruhe</a:t>
            </a:r>
            <a:endParaRPr lang="en-US" sz="2400" dirty="0">
              <a:solidFill>
                <a:srgbClr val="004378"/>
              </a:solidFill>
            </a:endParaRPr>
          </a:p>
          <a:p>
            <a:r>
              <a:rPr lang="en-US" sz="2400" dirty="0">
                <a:solidFill>
                  <a:srgbClr val="004378"/>
                </a:solidFill>
              </a:rPr>
              <a:t>@Palau: Patrick </a:t>
            </a:r>
            <a:r>
              <a:rPr lang="en-US" sz="2400" dirty="0" err="1">
                <a:solidFill>
                  <a:srgbClr val="004378"/>
                </a:solidFill>
              </a:rPr>
              <a:t>Tellei</a:t>
            </a:r>
            <a:r>
              <a:rPr lang="en-US" sz="2400" dirty="0">
                <a:solidFill>
                  <a:srgbClr val="004378"/>
                </a:solidFill>
              </a:rPr>
              <a:t> (PCC), Pat and Lori Colin (CRRF), Sharon </a:t>
            </a:r>
            <a:r>
              <a:rPr lang="en-US" sz="2400" dirty="0" err="1">
                <a:solidFill>
                  <a:srgbClr val="004378"/>
                </a:solidFill>
              </a:rPr>
              <a:t>Patris</a:t>
            </a:r>
            <a:r>
              <a:rPr lang="en-US" sz="2400" dirty="0">
                <a:solidFill>
                  <a:srgbClr val="004378"/>
                </a:solidFill>
              </a:rPr>
              <a:t> (CRRF), Gerda </a:t>
            </a:r>
            <a:r>
              <a:rPr lang="en-US" sz="2400" dirty="0" err="1">
                <a:solidFill>
                  <a:srgbClr val="004378"/>
                </a:solidFill>
              </a:rPr>
              <a:t>Ucharm</a:t>
            </a:r>
            <a:r>
              <a:rPr lang="en-US" sz="2400" dirty="0">
                <a:solidFill>
                  <a:srgbClr val="004378"/>
                </a:solidFill>
              </a:rPr>
              <a:t> (CRRF), Ronnie </a:t>
            </a:r>
            <a:r>
              <a:rPr lang="en-US" sz="2400" dirty="0" err="1">
                <a:solidFill>
                  <a:srgbClr val="004378"/>
                </a:solidFill>
              </a:rPr>
              <a:t>Giman</a:t>
            </a:r>
            <a:r>
              <a:rPr lang="en-US" sz="2400" dirty="0">
                <a:solidFill>
                  <a:srgbClr val="004378"/>
                </a:solidFill>
              </a:rPr>
              <a:t> and CTSI, Thomas Schubert and many others</a:t>
            </a:r>
          </a:p>
        </p:txBody>
      </p:sp>
      <p:grpSp>
        <p:nvGrpSpPr>
          <p:cNvPr id="6" name="Gruppieren 65">
            <a:extLst>
              <a:ext uri="{FF2B5EF4-FFF2-40B4-BE49-F238E27FC236}">
                <a16:creationId xmlns:a16="http://schemas.microsoft.com/office/drawing/2014/main" xmlns="" id="{7942516F-2A9C-476F-A1C8-2C8FA206211B}"/>
              </a:ext>
            </a:extLst>
          </p:cNvPr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9" name="Ellipse 66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96B6E04B-417F-4349-BD2D-D9D6B9FE875F}"/>
                </a:ext>
              </a:extLst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ebogener Pfeil 67">
              <a:extLst>
                <a:ext uri="{FF2B5EF4-FFF2-40B4-BE49-F238E27FC236}">
                  <a16:creationId xmlns:a16="http://schemas.microsoft.com/office/drawing/2014/main" xmlns="" id="{83FF10AB-4910-4828-93C2-E7DC53ACEA26}"/>
                </a:ext>
              </a:extLst>
            </p:cNvPr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3" name="Rechteck 2"/>
          <p:cNvSpPr/>
          <p:nvPr/>
        </p:nvSpPr>
        <p:spPr>
          <a:xfrm>
            <a:off x="7475643" y="1012086"/>
            <a:ext cx="3203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4378"/>
                </a:solidFill>
              </a:rPr>
              <a:t>Contact: Katrin.Mueller@awi.de</a:t>
            </a:r>
          </a:p>
        </p:txBody>
      </p:sp>
    </p:spTree>
    <p:extLst>
      <p:ext uri="{BB962C8B-B14F-4D97-AF65-F5344CB8AC3E}">
        <p14:creationId xmlns:p14="http://schemas.microsoft.com/office/powerpoint/2010/main" val="171821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5A528E"/>
                </a:solidFill>
              </a:rPr>
              <a:t>II</a:t>
            </a:r>
            <a:r>
              <a:rPr lang="en-US" noProof="0" dirty="0" smtClean="0"/>
              <a:t> Palau Atmospheric Observatory</a:t>
            </a:r>
            <a:endParaRPr lang="en-US" noProof="0" dirty="0"/>
          </a:p>
        </p:txBody>
      </p:sp>
      <p:sp>
        <p:nvSpPr>
          <p:cNvPr id="4" name="Rectangle 40"/>
          <p:cNvSpPr/>
          <p:nvPr/>
        </p:nvSpPr>
        <p:spPr>
          <a:xfrm>
            <a:off x="5147520" y="2617088"/>
            <a:ext cx="6871831" cy="1386006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47520" y="945020"/>
            <a:ext cx="6871831" cy="306314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004378"/>
                </a:solidFill>
              </a:rPr>
              <a:t>Strato</a:t>
            </a:r>
            <a:r>
              <a:rPr lang="en-US" sz="2000" dirty="0" smtClean="0"/>
              <a:t>spheric</a:t>
            </a:r>
            <a:r>
              <a:rPr lang="de-DE" sz="2000" dirty="0" smtClean="0"/>
              <a:t> </a:t>
            </a:r>
            <a:r>
              <a:rPr lang="en-US" sz="2000" dirty="0" smtClean="0"/>
              <a:t>and</a:t>
            </a:r>
            <a:r>
              <a:rPr lang="de-DE" sz="2000" dirty="0" smtClean="0"/>
              <a:t> </a:t>
            </a:r>
            <a:r>
              <a:rPr lang="de-DE" sz="2000" dirty="0" err="1"/>
              <a:t>upper</a:t>
            </a:r>
            <a:r>
              <a:rPr lang="de-DE" sz="2000" dirty="0"/>
              <a:t> </a:t>
            </a:r>
            <a:r>
              <a:rPr lang="de-DE" sz="2000" dirty="0" err="1"/>
              <a:t>tropospheric</a:t>
            </a:r>
            <a:r>
              <a:rPr lang="de-DE" sz="2000" dirty="0"/>
              <a:t> </a:t>
            </a:r>
            <a:r>
              <a:rPr lang="de-DE" sz="2000" dirty="0" err="1"/>
              <a:t>processes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better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/>
              <a:t>	</a:t>
            </a:r>
            <a:r>
              <a:rPr lang="de-DE" dirty="0" err="1">
                <a:solidFill>
                  <a:srgbClr val="004378"/>
                </a:solidFill>
              </a:rPr>
              <a:t>Clim</a:t>
            </a:r>
            <a:r>
              <a:rPr lang="de-DE" sz="2000" dirty="0" err="1"/>
              <a:t>ate</a:t>
            </a:r>
            <a:r>
              <a:rPr lang="de-DE" sz="2000" dirty="0"/>
              <a:t> </a:t>
            </a:r>
            <a:r>
              <a:rPr lang="de-DE" sz="2000" dirty="0" err="1"/>
              <a:t>predictions</a:t>
            </a:r>
            <a:endParaRPr lang="de-DE" sz="2000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6" name="TextBox 37"/>
          <p:cNvSpPr txBox="1"/>
          <p:nvPr/>
        </p:nvSpPr>
        <p:spPr>
          <a:xfrm>
            <a:off x="50466" y="911514"/>
            <a:ext cx="51194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3E6E"/>
                </a:solidFill>
              </a:rPr>
              <a:t>Established</a:t>
            </a:r>
            <a:r>
              <a:rPr lang="de-DE" sz="2400" b="1" dirty="0" smtClean="0">
                <a:solidFill>
                  <a:srgbClr val="003E6E"/>
                </a:solidFill>
              </a:rPr>
              <a:t> </a:t>
            </a:r>
            <a:r>
              <a:rPr lang="de-DE" sz="2400" b="1" dirty="0">
                <a:solidFill>
                  <a:srgbClr val="003E6E"/>
                </a:solidFill>
              </a:rPr>
              <a:t>in 01/2016 </a:t>
            </a:r>
            <a:r>
              <a:rPr lang="de-DE" sz="2000" dirty="0" err="1">
                <a:solidFill>
                  <a:srgbClr val="003E6E"/>
                </a:solidFill>
              </a:rPr>
              <a:t>as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part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of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the</a:t>
            </a:r>
            <a:r>
              <a:rPr lang="de-DE" sz="2000" dirty="0">
                <a:solidFill>
                  <a:srgbClr val="003E6E"/>
                </a:solidFill>
              </a:rPr>
              <a:t/>
            </a:r>
            <a:br>
              <a:rPr lang="de-DE" sz="2000" dirty="0">
                <a:solidFill>
                  <a:srgbClr val="003E6E"/>
                </a:solidFill>
              </a:rPr>
            </a:br>
            <a:r>
              <a:rPr lang="de-DE" sz="2000" dirty="0">
                <a:solidFill>
                  <a:srgbClr val="003E6E"/>
                </a:solidFill>
              </a:rPr>
              <a:t>EU-project </a:t>
            </a:r>
            <a:r>
              <a:rPr lang="de-DE" sz="2000" dirty="0" err="1">
                <a:solidFill>
                  <a:srgbClr val="003E6E"/>
                </a:solidFill>
              </a:rPr>
              <a:t>StratoClim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with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several</a:t>
            </a:r>
            <a:r>
              <a:rPr lang="de-DE" sz="2000" dirty="0">
                <a:solidFill>
                  <a:srgbClr val="003E6E"/>
                </a:solidFill>
              </a:rPr>
              <a:t> international and </a:t>
            </a:r>
            <a:r>
              <a:rPr lang="de-DE" sz="2000" dirty="0" err="1">
                <a:solidFill>
                  <a:srgbClr val="003E6E"/>
                </a:solidFill>
              </a:rPr>
              <a:t>local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partners</a:t>
            </a:r>
            <a:r>
              <a:rPr lang="de-DE" sz="2000" dirty="0">
                <a:solidFill>
                  <a:srgbClr val="003E6E"/>
                </a:solidFill>
              </a:rPr>
              <a:t> (</a:t>
            </a:r>
            <a:r>
              <a:rPr lang="de-DE" sz="2000" dirty="0" err="1">
                <a:solidFill>
                  <a:srgbClr val="003E6E"/>
                </a:solidFill>
              </a:rPr>
              <a:t>see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below</a:t>
            </a:r>
            <a:r>
              <a:rPr lang="de-DE" sz="2000" dirty="0">
                <a:solidFill>
                  <a:srgbClr val="003E6E"/>
                </a:solidFill>
              </a:rPr>
              <a:t>),</a:t>
            </a:r>
            <a:br>
              <a:rPr lang="de-DE" sz="2000" dirty="0">
                <a:solidFill>
                  <a:srgbClr val="003E6E"/>
                </a:solidFill>
              </a:rPr>
            </a:br>
            <a:r>
              <a:rPr lang="de-DE" sz="2000" dirty="0" err="1">
                <a:solidFill>
                  <a:srgbClr val="003E6E"/>
                </a:solidFill>
              </a:rPr>
              <a:t>second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container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with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ComCAL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Lidar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system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added</a:t>
            </a:r>
            <a:r>
              <a:rPr lang="de-DE" sz="2000" dirty="0">
                <a:solidFill>
                  <a:srgbClr val="003E6E"/>
                </a:solidFill>
              </a:rPr>
              <a:t> in fall 2018,</a:t>
            </a:r>
            <a:br>
              <a:rPr lang="de-DE" sz="2000" dirty="0">
                <a:solidFill>
                  <a:srgbClr val="003E6E"/>
                </a:solidFill>
              </a:rPr>
            </a:br>
            <a:r>
              <a:rPr lang="de-DE" sz="2400" b="1" dirty="0" err="1">
                <a:solidFill>
                  <a:srgbClr val="003E6E"/>
                </a:solidFill>
              </a:rPr>
              <a:t>continuation</a:t>
            </a:r>
            <a:r>
              <a:rPr lang="de-DE" sz="2400" b="1" dirty="0">
                <a:solidFill>
                  <a:srgbClr val="003E6E"/>
                </a:solidFill>
              </a:rPr>
              <a:t> </a:t>
            </a:r>
            <a:r>
              <a:rPr lang="de-DE" sz="2400" b="1" dirty="0" err="1">
                <a:solidFill>
                  <a:srgbClr val="003E6E"/>
                </a:solidFill>
              </a:rPr>
              <a:t>until</a:t>
            </a:r>
            <a:r>
              <a:rPr lang="de-DE" sz="2400" b="1" dirty="0">
                <a:solidFill>
                  <a:srgbClr val="003E6E"/>
                </a:solidFill>
              </a:rPr>
              <a:t> </a:t>
            </a:r>
            <a:r>
              <a:rPr lang="de-DE" sz="2400" dirty="0">
                <a:solidFill>
                  <a:srgbClr val="003E6E"/>
                </a:solidFill>
              </a:rPr>
              <a:t>(at least) </a:t>
            </a:r>
            <a:r>
              <a:rPr lang="de-DE" sz="2400" b="1" dirty="0">
                <a:solidFill>
                  <a:srgbClr val="003E6E"/>
                </a:solidFill>
              </a:rPr>
              <a:t>2021</a:t>
            </a:r>
          </a:p>
          <a:p>
            <a:pPr marL="342900" indent="-342900">
              <a:buFont typeface="Arial" pitchFamily="34" charset="0"/>
              <a:buChar char="•"/>
            </a:pPr>
            <a:endParaRPr lang="de-DE" sz="2000" dirty="0">
              <a:solidFill>
                <a:srgbClr val="003E6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003E6E"/>
                </a:solidFill>
              </a:rPr>
              <a:t>Located in the Tropical West Pacific warm pool</a:t>
            </a:r>
            <a:r>
              <a:rPr lang="en-US" sz="2000" b="1" dirty="0">
                <a:solidFill>
                  <a:srgbClr val="003E6E"/>
                </a:solidFill>
              </a:rPr>
              <a:t>, </a:t>
            </a:r>
            <a:r>
              <a:rPr lang="en-US" sz="2400" b="1" dirty="0">
                <a:solidFill>
                  <a:srgbClr val="003E6E"/>
                </a:solidFill>
              </a:rPr>
              <a:t>7.34 N 134.47 E</a:t>
            </a:r>
            <a:r>
              <a:rPr lang="en-US" sz="2000" dirty="0">
                <a:solidFill>
                  <a:srgbClr val="003E6E"/>
                </a:solidFill>
              </a:rPr>
              <a:t>, 23 m </a:t>
            </a:r>
            <a:r>
              <a:rPr lang="en-US" sz="2000" dirty="0" err="1">
                <a:solidFill>
                  <a:srgbClr val="003E6E"/>
                </a:solidFill>
              </a:rPr>
              <a:t>a.s.l</a:t>
            </a:r>
            <a:r>
              <a:rPr lang="en-US" sz="2000" dirty="0">
                <a:solidFill>
                  <a:srgbClr val="003E6E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003E6E"/>
                </a:solidFill>
              </a:rPr>
              <a:t>two 20 foot lab containers in downtown Koror, Palau, at the local community college  </a:t>
            </a:r>
            <a:endParaRPr lang="de-DE" sz="2000" dirty="0">
              <a:solidFill>
                <a:srgbClr val="003E6E"/>
              </a:solidFill>
            </a:endParaRPr>
          </a:p>
          <a:p>
            <a:endParaRPr lang="de-DE" sz="2000" dirty="0">
              <a:solidFill>
                <a:srgbClr val="003E6E"/>
              </a:solidFill>
            </a:endParaRPr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666" y="1837882"/>
            <a:ext cx="997543" cy="677789"/>
          </a:xfrm>
          <a:prstGeom prst="rect">
            <a:avLst/>
          </a:prstGeom>
        </p:spPr>
      </p:pic>
      <p:pic>
        <p:nvPicPr>
          <p:cNvPr id="8" name="Picture 2" descr="C:\Users\kmueller\Desktop\presentation201610_pics\StratoClim_Palau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995" y="1463931"/>
            <a:ext cx="2591799" cy="11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94" y="4192278"/>
            <a:ext cx="3361191" cy="2520894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1" name="Ellipse 10">
              <a:hlinkClick r:id="rId5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ebogener Pfeil 11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3" name="Interaktive Schaltfläche: Nächste(r) oder Weiter 12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Zurück oder Vorherige(r) 13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" name="Gruppieren 17"/>
          <p:cNvGrpSpPr/>
          <p:nvPr/>
        </p:nvGrpSpPr>
        <p:grpSpPr>
          <a:xfrm rot="788080">
            <a:off x="10561051" y="3893348"/>
            <a:ext cx="1858461" cy="1078185"/>
            <a:chOff x="10437813" y="2413337"/>
            <a:chExt cx="1858461" cy="1078185"/>
          </a:xfrm>
        </p:grpSpPr>
        <p:sp>
          <p:nvSpPr>
            <p:cNvPr id="16" name="Textfeld 15">
              <a:hlinkClick r:id="rId6" action="ppaction://hlinksldjump"/>
            </p:cNvPr>
            <p:cNvSpPr txBox="1"/>
            <p:nvPr/>
          </p:nvSpPr>
          <p:spPr>
            <a:xfrm>
              <a:off x="10437813" y="2783636"/>
              <a:ext cx="1443790" cy="707886"/>
            </a:xfrm>
            <a:prstGeom prst="rect">
              <a:avLst/>
            </a:prstGeom>
            <a:solidFill>
              <a:srgbClr val="FB3FD7">
                <a:alpha val="56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solidFill>
                    <a:srgbClr val="003E6E"/>
                  </a:solidFill>
                </a:rPr>
                <a:t>More </a:t>
              </a:r>
              <a:r>
                <a:rPr lang="de-DE" sz="2000" dirty="0" err="1">
                  <a:solidFill>
                    <a:srgbClr val="003E6E"/>
                  </a:solidFill>
                </a:rPr>
                <a:t>photo</a:t>
              </a:r>
              <a:r>
                <a:rPr lang="de-DE" sz="2000" dirty="0">
                  <a:solidFill>
                    <a:srgbClr val="003E6E"/>
                  </a:solidFill>
                </a:rPr>
                <a:t> </a:t>
              </a:r>
              <a:r>
                <a:rPr lang="de-DE" sz="2000" dirty="0" err="1">
                  <a:solidFill>
                    <a:srgbClr val="003E6E"/>
                  </a:solidFill>
                </a:rPr>
                <a:t>impressions</a:t>
              </a:r>
              <a:r>
                <a:rPr lang="de-DE" sz="2000" dirty="0">
                  <a:solidFill>
                    <a:srgbClr val="003E6E"/>
                  </a:solidFill>
                </a:rPr>
                <a:t> 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1587579" y="2413337"/>
              <a:ext cx="70869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6000" dirty="0">
                  <a:solidFill>
                    <a:srgbClr val="FB3FD7"/>
                  </a:solidFill>
                </a:rPr>
                <a:t>*</a:t>
              </a:r>
            </a:p>
          </p:txBody>
        </p:sp>
      </p:grpSp>
      <p:sp>
        <p:nvSpPr>
          <p:cNvPr id="19" name="Textfeld 18"/>
          <p:cNvSpPr txBox="1"/>
          <p:nvPr/>
        </p:nvSpPr>
        <p:spPr>
          <a:xfrm rot="16200000">
            <a:off x="10164216" y="5119515"/>
            <a:ext cx="227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E6E"/>
                </a:solidFill>
              </a:rPr>
              <a:t>Image: Ingo </a:t>
            </a:r>
            <a:r>
              <a:rPr lang="de-DE" sz="1200" dirty="0" err="1">
                <a:solidFill>
                  <a:srgbClr val="003E6E"/>
                </a:solidFill>
              </a:rPr>
              <a:t>Beninga</a:t>
            </a:r>
            <a:endParaRPr lang="de-DE" sz="1200" dirty="0">
              <a:solidFill>
                <a:srgbClr val="003E6E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179660" y="2621627"/>
            <a:ext cx="70110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000" dirty="0" err="1">
                <a:solidFill>
                  <a:srgbClr val="003E6E"/>
                </a:solidFill>
              </a:rPr>
              <a:t>StratoClim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is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part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of</a:t>
            </a:r>
            <a:r>
              <a:rPr lang="de-DE" sz="2000" dirty="0">
                <a:solidFill>
                  <a:srgbClr val="003E6E"/>
                </a:solidFill>
              </a:rPr>
              <a:t> a European Research </a:t>
            </a:r>
            <a:r>
              <a:rPr lang="de-DE" sz="2000" dirty="0" err="1">
                <a:solidFill>
                  <a:srgbClr val="003E6E"/>
                </a:solidFill>
              </a:rPr>
              <a:t>cluster</a:t>
            </a:r>
            <a:r>
              <a:rPr lang="de-DE" sz="2000" dirty="0">
                <a:solidFill>
                  <a:srgbClr val="003E6E"/>
                </a:solidFill>
              </a:rPr>
              <a:t> on </a:t>
            </a:r>
            <a:r>
              <a:rPr lang="de-DE" sz="2000" dirty="0" err="1">
                <a:solidFill>
                  <a:srgbClr val="003E6E"/>
                </a:solidFill>
              </a:rPr>
              <a:t>aerosols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with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funding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from</a:t>
            </a:r>
            <a:r>
              <a:rPr lang="de-DE" sz="2000" dirty="0">
                <a:solidFill>
                  <a:srgbClr val="003E6E"/>
                </a:solidFill>
              </a:rPr>
              <a:t> 2013 – 2019</a:t>
            </a:r>
            <a:endParaRPr lang="de-DE" sz="2000" b="1" dirty="0">
              <a:solidFill>
                <a:srgbClr val="003E6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000" b="1" dirty="0">
                <a:solidFill>
                  <a:srgbClr val="003E6E"/>
                </a:solidFill>
              </a:rPr>
              <a:t>Main </a:t>
            </a:r>
            <a:r>
              <a:rPr lang="de-DE" sz="2000" b="1" dirty="0" err="1">
                <a:solidFill>
                  <a:srgbClr val="003E6E"/>
                </a:solidFill>
              </a:rPr>
              <a:t>research</a:t>
            </a:r>
            <a:r>
              <a:rPr lang="de-DE" sz="2000" b="1" dirty="0">
                <a:solidFill>
                  <a:srgbClr val="003E6E"/>
                </a:solidFill>
              </a:rPr>
              <a:t> </a:t>
            </a:r>
            <a:r>
              <a:rPr lang="de-DE" sz="2000" b="1" dirty="0" err="1">
                <a:solidFill>
                  <a:srgbClr val="003E6E"/>
                </a:solidFill>
              </a:rPr>
              <a:t>focus</a:t>
            </a:r>
            <a:r>
              <a:rPr lang="de-DE" sz="2000" b="1" dirty="0">
                <a:solidFill>
                  <a:srgbClr val="003E6E"/>
                </a:solidFill>
              </a:rPr>
              <a:t>: </a:t>
            </a:r>
            <a:r>
              <a:rPr lang="de-DE" sz="2000" dirty="0" err="1">
                <a:solidFill>
                  <a:srgbClr val="003E6E"/>
                </a:solidFill>
              </a:rPr>
              <a:t>dynamics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and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chemistry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of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pathways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to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the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stratosphere</a:t>
            </a:r>
            <a:r>
              <a:rPr lang="de-DE" sz="2000" dirty="0">
                <a:solidFill>
                  <a:srgbClr val="003E6E"/>
                </a:solidFill>
              </a:rPr>
              <a:t>, </a:t>
            </a:r>
            <a:r>
              <a:rPr lang="de-DE" sz="2000" dirty="0" err="1">
                <a:solidFill>
                  <a:srgbClr val="003E6E"/>
                </a:solidFill>
              </a:rPr>
              <a:t>mainly</a:t>
            </a:r>
            <a:r>
              <a:rPr lang="de-DE" sz="2000" dirty="0">
                <a:solidFill>
                  <a:srgbClr val="003E6E"/>
                </a:solidFill>
              </a:rPr>
              <a:t> in </a:t>
            </a:r>
            <a:r>
              <a:rPr lang="de-DE" sz="2000" dirty="0" err="1">
                <a:solidFill>
                  <a:srgbClr val="003E6E"/>
                </a:solidFill>
              </a:rPr>
              <a:t>the</a:t>
            </a:r>
            <a:r>
              <a:rPr lang="de-DE" sz="2000" dirty="0">
                <a:solidFill>
                  <a:srgbClr val="003E6E"/>
                </a:solidFill>
              </a:rPr>
              <a:t> Asian </a:t>
            </a:r>
            <a:r>
              <a:rPr lang="de-DE" sz="2000" dirty="0" err="1">
                <a:solidFill>
                  <a:srgbClr val="003E6E"/>
                </a:solidFill>
              </a:rPr>
              <a:t>Monsoon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region</a:t>
            </a:r>
            <a:endParaRPr lang="de-DE" sz="2000" dirty="0">
              <a:solidFill>
                <a:srgbClr val="003E6E"/>
              </a:solidFill>
            </a:endParaRPr>
          </a:p>
          <a:p>
            <a:endParaRPr lang="de-DE" dirty="0"/>
          </a:p>
        </p:txBody>
      </p:sp>
      <p:grpSp>
        <p:nvGrpSpPr>
          <p:cNvPr id="28" name="Gruppieren 27"/>
          <p:cNvGrpSpPr>
            <a:grpSpLocks noChangeAspect="1"/>
          </p:cNvGrpSpPr>
          <p:nvPr/>
        </p:nvGrpSpPr>
        <p:grpSpPr>
          <a:xfrm>
            <a:off x="1065504" y="5673502"/>
            <a:ext cx="5204626" cy="1247815"/>
            <a:chOff x="179512" y="1556792"/>
            <a:chExt cx="8674376" cy="2079692"/>
          </a:xfrm>
        </p:grpSpPr>
        <p:pic>
          <p:nvPicPr>
            <p:cNvPr id="29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1821177"/>
              <a:ext cx="1443435" cy="1535815"/>
            </a:xfrm>
            <a:prstGeom prst="rect">
              <a:avLst/>
            </a:prstGeom>
          </p:spPr>
        </p:pic>
        <p:pic>
          <p:nvPicPr>
            <p:cNvPr id="3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841162"/>
              <a:ext cx="1835392" cy="1495844"/>
            </a:xfrm>
            <a:prstGeom prst="rect">
              <a:avLst/>
            </a:prstGeom>
          </p:spPr>
        </p:pic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2" y="2023692"/>
              <a:ext cx="2217281" cy="874808"/>
            </a:xfrm>
            <a:prstGeom prst="rect">
              <a:avLst/>
            </a:prstGeom>
          </p:spPr>
        </p:pic>
        <p:pic>
          <p:nvPicPr>
            <p:cNvPr id="32" name="Picture 6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" r="55916"/>
            <a:stretch/>
          </p:blipFill>
          <p:spPr>
            <a:xfrm>
              <a:off x="7020272" y="1556792"/>
              <a:ext cx="1833616" cy="2079692"/>
            </a:xfrm>
            <a:prstGeom prst="rect">
              <a:avLst/>
            </a:prstGeom>
          </p:spPr>
        </p:pic>
      </p:grpSp>
      <p:pic>
        <p:nvPicPr>
          <p:cNvPr id="33" name="Picture 2" descr="C:\Users\kmueller\Desktop\presentation201610_pics\CRRF Logo H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398" y="5438598"/>
            <a:ext cx="1176993" cy="136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kmueller\Desktop\presentation201610_pics\pcc_logo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83" y="4056903"/>
            <a:ext cx="1217105" cy="131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52563" y="4645965"/>
            <a:ext cx="6088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b="1" dirty="0">
                <a:solidFill>
                  <a:srgbClr val="003E6E"/>
                </a:solidFill>
              </a:rPr>
              <a:t>All </a:t>
            </a:r>
            <a:r>
              <a:rPr lang="de-DE" sz="2400" b="1" dirty="0" err="1">
                <a:solidFill>
                  <a:srgbClr val="003E6E"/>
                </a:solidFill>
              </a:rPr>
              <a:t>data</a:t>
            </a:r>
            <a:r>
              <a:rPr lang="de-DE" sz="2400" b="1" dirty="0">
                <a:solidFill>
                  <a:srgbClr val="003E6E"/>
                </a:solidFill>
              </a:rPr>
              <a:t> </a:t>
            </a:r>
            <a:r>
              <a:rPr lang="de-DE" sz="2000" dirty="0">
                <a:solidFill>
                  <a:srgbClr val="003E6E"/>
                </a:solidFill>
              </a:rPr>
              <a:t>will </a:t>
            </a:r>
            <a:r>
              <a:rPr lang="de-DE" sz="2000" dirty="0" err="1">
                <a:solidFill>
                  <a:srgbClr val="003E6E"/>
                </a:solidFill>
              </a:rPr>
              <a:t>be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400" b="1" dirty="0" err="1">
                <a:solidFill>
                  <a:srgbClr val="003E6E"/>
                </a:solidFill>
              </a:rPr>
              <a:t>available</a:t>
            </a:r>
            <a:r>
              <a:rPr lang="de-DE" sz="2000" dirty="0">
                <a:solidFill>
                  <a:srgbClr val="003E6E"/>
                </a:solidFill>
              </a:rPr>
              <a:t> after </a:t>
            </a:r>
            <a:r>
              <a:rPr lang="de-DE" sz="2000" dirty="0" err="1">
                <a:solidFill>
                  <a:srgbClr val="003E6E"/>
                </a:solidFill>
              </a:rPr>
              <a:t>the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completion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of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the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project</a:t>
            </a:r>
            <a:r>
              <a:rPr lang="de-DE" sz="2000" dirty="0">
                <a:solidFill>
                  <a:srgbClr val="003E6E"/>
                </a:solidFill>
              </a:rPr>
              <a:t> (~ </a:t>
            </a:r>
            <a:r>
              <a:rPr lang="de-DE" sz="2000" dirty="0" err="1">
                <a:solidFill>
                  <a:srgbClr val="003E6E"/>
                </a:solidFill>
              </a:rPr>
              <a:t>mid</a:t>
            </a:r>
            <a:r>
              <a:rPr lang="de-DE" sz="2000" dirty="0">
                <a:solidFill>
                  <a:srgbClr val="003E6E"/>
                </a:solidFill>
              </a:rPr>
              <a:t> 2019) - and </a:t>
            </a:r>
            <a:r>
              <a:rPr lang="de-DE" sz="2000" dirty="0" err="1">
                <a:solidFill>
                  <a:srgbClr val="003E6E"/>
                </a:solidFill>
              </a:rPr>
              <a:t>any</a:t>
            </a:r>
            <a:r>
              <a:rPr lang="de-DE" sz="2000" dirty="0">
                <a:solidFill>
                  <a:srgbClr val="003E6E"/>
                </a:solidFill>
              </a:rPr>
              <a:t> time upon </a:t>
            </a:r>
            <a:r>
              <a:rPr lang="de-DE" sz="2000" dirty="0" err="1">
                <a:solidFill>
                  <a:srgbClr val="003E6E"/>
                </a:solidFill>
              </a:rPr>
              <a:t>request</a:t>
            </a:r>
            <a:endParaRPr lang="de-DE" sz="2000" dirty="0">
              <a:solidFill>
                <a:srgbClr val="003E6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000" dirty="0" err="1">
                <a:solidFill>
                  <a:srgbClr val="003E6E"/>
                </a:solidFill>
              </a:rPr>
              <a:t>Contribution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to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b="1" dirty="0">
                <a:solidFill>
                  <a:srgbClr val="003E6E"/>
                </a:solidFill>
              </a:rPr>
              <a:t>SHADOZ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network</a:t>
            </a:r>
            <a:r>
              <a:rPr lang="de-DE" sz="2000" dirty="0">
                <a:solidFill>
                  <a:srgbClr val="003E6E"/>
                </a:solidFill>
              </a:rPr>
              <a:t> </a:t>
            </a:r>
            <a:r>
              <a:rPr lang="de-DE" sz="2000" dirty="0" err="1">
                <a:solidFill>
                  <a:srgbClr val="003E6E"/>
                </a:solidFill>
              </a:rPr>
              <a:t>avisioned</a:t>
            </a:r>
            <a:endParaRPr lang="en-US" sz="2000" dirty="0">
              <a:solidFill>
                <a:srgbClr val="003E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9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12191999" cy="5704492"/>
          </a:xfrm>
          <a:prstGeom prst="rect">
            <a:avLst/>
          </a:prstGeom>
          <a:solidFill>
            <a:srgbClr val="ABCFFD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5609616"/>
            <a:ext cx="12192000" cy="1284321"/>
          </a:xfrm>
          <a:prstGeom prst="rect">
            <a:avLst/>
          </a:prstGeom>
          <a:solidFill>
            <a:srgbClr val="C6E6A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8944833" y="365225"/>
            <a:ext cx="1233089" cy="2218165"/>
            <a:chOff x="401672" y="4136425"/>
            <a:chExt cx="630621" cy="1117022"/>
          </a:xfrm>
        </p:grpSpPr>
        <p:cxnSp>
          <p:nvCxnSpPr>
            <p:cNvPr id="7" name="Gerade Verbindung 151"/>
            <p:cNvCxnSpPr/>
            <p:nvPr/>
          </p:nvCxnSpPr>
          <p:spPr>
            <a:xfrm flipH="1">
              <a:off x="715611" y="4767047"/>
              <a:ext cx="2742" cy="32737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lipse 7"/>
            <p:cNvSpPr/>
            <p:nvPr/>
          </p:nvSpPr>
          <p:spPr>
            <a:xfrm>
              <a:off x="401672" y="4136425"/>
              <a:ext cx="630621" cy="630621"/>
            </a:xfrm>
            <a:prstGeom prst="ellipse">
              <a:avLst/>
            </a:prstGeom>
            <a:solidFill>
              <a:srgbClr val="FFFECE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625542" y="5070567"/>
              <a:ext cx="182880" cy="18288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2952379" y="3778208"/>
            <a:ext cx="4653738" cy="2208903"/>
            <a:chOff x="985962" y="341906"/>
            <a:chExt cx="9442392" cy="4481845"/>
          </a:xfrm>
        </p:grpSpPr>
        <p:sp>
          <p:nvSpPr>
            <p:cNvPr id="58" name="Rechteck 57"/>
            <p:cNvSpPr/>
            <p:nvPr/>
          </p:nvSpPr>
          <p:spPr>
            <a:xfrm>
              <a:off x="1784645" y="349556"/>
              <a:ext cx="8640000" cy="374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hteck 58"/>
            <p:cNvSpPr/>
            <p:nvPr/>
          </p:nvSpPr>
          <p:spPr>
            <a:xfrm>
              <a:off x="988190" y="1079751"/>
              <a:ext cx="8639999" cy="374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reihandform 60"/>
            <p:cNvSpPr/>
            <p:nvPr/>
          </p:nvSpPr>
          <p:spPr>
            <a:xfrm>
              <a:off x="985962" y="341906"/>
              <a:ext cx="9430247" cy="739471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Freihandform 61"/>
            <p:cNvSpPr/>
            <p:nvPr/>
          </p:nvSpPr>
          <p:spPr>
            <a:xfrm>
              <a:off x="9625667" y="356933"/>
              <a:ext cx="802687" cy="4464876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2471305" y="3519077"/>
            <a:ext cx="4653738" cy="2917951"/>
            <a:chOff x="3266410" y="2084788"/>
            <a:chExt cx="4653738" cy="2917951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3266410" y="2793836"/>
              <a:ext cx="4653738" cy="2208903"/>
              <a:chOff x="985962" y="341906"/>
              <a:chExt cx="9442392" cy="4481845"/>
            </a:xfrm>
          </p:grpSpPr>
          <p:sp>
            <p:nvSpPr>
              <p:cNvPr id="13" name="Rechteck 12"/>
              <p:cNvSpPr/>
              <p:nvPr/>
            </p:nvSpPr>
            <p:spPr>
              <a:xfrm>
                <a:off x="1784645" y="349556"/>
                <a:ext cx="8640000" cy="37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hteck 13"/>
              <p:cNvSpPr/>
              <p:nvPr/>
            </p:nvSpPr>
            <p:spPr>
              <a:xfrm>
                <a:off x="988190" y="1079751"/>
                <a:ext cx="8639999" cy="37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" name="Grafik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5480" y="1340768"/>
                <a:ext cx="3024000" cy="2133121"/>
              </a:xfrm>
              <a:prstGeom prst="rect">
                <a:avLst/>
              </a:prstGeom>
            </p:spPr>
          </p:pic>
          <p:sp>
            <p:nvSpPr>
              <p:cNvPr id="16" name="Freihandform 15"/>
              <p:cNvSpPr/>
              <p:nvPr/>
            </p:nvSpPr>
            <p:spPr>
              <a:xfrm>
                <a:off x="985962" y="341906"/>
                <a:ext cx="9430247" cy="739471"/>
              </a:xfrm>
              <a:custGeom>
                <a:avLst/>
                <a:gdLst>
                  <a:gd name="connsiteX0" fmla="*/ 0 w 9430247"/>
                  <a:gd name="connsiteY0" fmla="*/ 739471 h 739471"/>
                  <a:gd name="connsiteX1" fmla="*/ 779228 w 9430247"/>
                  <a:gd name="connsiteY1" fmla="*/ 0 h 739471"/>
                  <a:gd name="connsiteX2" fmla="*/ 9430247 w 9430247"/>
                  <a:gd name="connsiteY2" fmla="*/ 7951 h 739471"/>
                  <a:gd name="connsiteX3" fmla="*/ 8643068 w 9430247"/>
                  <a:gd name="connsiteY3" fmla="*/ 731520 h 739471"/>
                  <a:gd name="connsiteX4" fmla="*/ 0 w 9430247"/>
                  <a:gd name="connsiteY4" fmla="*/ 739471 h 73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0247" h="739471">
                    <a:moveTo>
                      <a:pt x="0" y="739471"/>
                    </a:moveTo>
                    <a:lnTo>
                      <a:pt x="779228" y="0"/>
                    </a:lnTo>
                    <a:lnTo>
                      <a:pt x="9430247" y="7951"/>
                    </a:lnTo>
                    <a:lnTo>
                      <a:pt x="8643068" y="731520"/>
                    </a:lnTo>
                    <a:lnTo>
                      <a:pt x="0" y="73947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Freihandform 16"/>
              <p:cNvSpPr/>
              <p:nvPr/>
            </p:nvSpPr>
            <p:spPr>
              <a:xfrm>
                <a:off x="9625667" y="356933"/>
                <a:ext cx="802687" cy="4464876"/>
              </a:xfrm>
              <a:custGeom>
                <a:avLst/>
                <a:gdLst>
                  <a:gd name="connsiteX0" fmla="*/ 61425 w 840653"/>
                  <a:gd name="connsiteY0" fmla="*/ 4460682 h 4599239"/>
                  <a:gd name="connsiteX1" fmla="*/ 832702 w 840653"/>
                  <a:gd name="connsiteY1" fmla="*/ 3705308 h 4599239"/>
                  <a:gd name="connsiteX2" fmla="*/ 840653 w 840653"/>
                  <a:gd name="connsiteY2" fmla="*/ 0 h 4599239"/>
                  <a:gd name="connsiteX3" fmla="*/ 45523 w 840653"/>
                  <a:gd name="connsiteY3" fmla="*/ 691764 h 4599239"/>
                  <a:gd name="connsiteX4" fmla="*/ 61425 w 840653"/>
                  <a:gd name="connsiteY4" fmla="*/ 4460682 h 4599239"/>
                  <a:gd name="connsiteX0" fmla="*/ 15902 w 795130"/>
                  <a:gd name="connsiteY0" fmla="*/ 4460682 h 4599239"/>
                  <a:gd name="connsiteX1" fmla="*/ 787179 w 795130"/>
                  <a:gd name="connsiteY1" fmla="*/ 3705308 h 4599239"/>
                  <a:gd name="connsiteX2" fmla="*/ 795130 w 795130"/>
                  <a:gd name="connsiteY2" fmla="*/ 0 h 4599239"/>
                  <a:gd name="connsiteX3" fmla="*/ 0 w 795130"/>
                  <a:gd name="connsiteY3" fmla="*/ 691764 h 4599239"/>
                  <a:gd name="connsiteX4" fmla="*/ 15902 w 795130"/>
                  <a:gd name="connsiteY4" fmla="*/ 4460682 h 4599239"/>
                  <a:gd name="connsiteX0" fmla="*/ 15902 w 795130"/>
                  <a:gd name="connsiteY0" fmla="*/ 4460682 h 4460682"/>
                  <a:gd name="connsiteX1" fmla="*/ 787179 w 795130"/>
                  <a:gd name="connsiteY1" fmla="*/ 3705308 h 4460682"/>
                  <a:gd name="connsiteX2" fmla="*/ 795130 w 795130"/>
                  <a:gd name="connsiteY2" fmla="*/ 0 h 4460682"/>
                  <a:gd name="connsiteX3" fmla="*/ 0 w 795130"/>
                  <a:gd name="connsiteY3" fmla="*/ 691764 h 4460682"/>
                  <a:gd name="connsiteX4" fmla="*/ 15902 w 795130"/>
                  <a:gd name="connsiteY4" fmla="*/ 4460682 h 4460682"/>
                  <a:gd name="connsiteX0" fmla="*/ 2487 w 798493"/>
                  <a:gd name="connsiteY0" fmla="*/ 4448098 h 4448098"/>
                  <a:gd name="connsiteX1" fmla="*/ 790542 w 798493"/>
                  <a:gd name="connsiteY1" fmla="*/ 3705308 h 4448098"/>
                  <a:gd name="connsiteX2" fmla="*/ 798493 w 798493"/>
                  <a:gd name="connsiteY2" fmla="*/ 0 h 4448098"/>
                  <a:gd name="connsiteX3" fmla="*/ 3363 w 798493"/>
                  <a:gd name="connsiteY3" fmla="*/ 691764 h 4448098"/>
                  <a:gd name="connsiteX4" fmla="*/ 2487 w 798493"/>
                  <a:gd name="connsiteY4" fmla="*/ 4448098 h 4448098"/>
                  <a:gd name="connsiteX0" fmla="*/ 2487 w 802687"/>
                  <a:gd name="connsiteY0" fmla="*/ 4464876 h 4464876"/>
                  <a:gd name="connsiteX1" fmla="*/ 790542 w 802687"/>
                  <a:gd name="connsiteY1" fmla="*/ 3722086 h 4464876"/>
                  <a:gd name="connsiteX2" fmla="*/ 802687 w 802687"/>
                  <a:gd name="connsiteY2" fmla="*/ 0 h 4464876"/>
                  <a:gd name="connsiteX3" fmla="*/ 3363 w 802687"/>
                  <a:gd name="connsiteY3" fmla="*/ 708542 h 4464876"/>
                  <a:gd name="connsiteX4" fmla="*/ 2487 w 802687"/>
                  <a:gd name="connsiteY4" fmla="*/ 4464876 h 446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687" h="4464876">
                    <a:moveTo>
                      <a:pt x="2487" y="4464876"/>
                    </a:moveTo>
                    <a:lnTo>
                      <a:pt x="790542" y="3722086"/>
                    </a:lnTo>
                    <a:cubicBezTo>
                      <a:pt x="793192" y="2486983"/>
                      <a:pt x="800037" y="1235103"/>
                      <a:pt x="802687" y="0"/>
                    </a:cubicBezTo>
                    <a:lnTo>
                      <a:pt x="3363" y="708542"/>
                    </a:lnTo>
                    <a:cubicBezTo>
                      <a:pt x="8664" y="1951596"/>
                      <a:pt x="-5464" y="2580417"/>
                      <a:pt x="2487" y="4464876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" name="Gerader Verbinder 28"/>
            <p:cNvCxnSpPr/>
            <p:nvPr/>
          </p:nvCxnSpPr>
          <p:spPr bwMode="auto">
            <a:xfrm flipV="1">
              <a:off x="7710411" y="2084788"/>
              <a:ext cx="0" cy="7920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Freihandform 17"/>
          <p:cNvSpPr/>
          <p:nvPr/>
        </p:nvSpPr>
        <p:spPr>
          <a:xfrm rot="20738256" flipH="1">
            <a:off x="6949392" y="2731977"/>
            <a:ext cx="1961121" cy="265623"/>
          </a:xfrm>
          <a:custGeom>
            <a:avLst/>
            <a:gdLst>
              <a:gd name="connsiteX0" fmla="*/ 0 w 1164492"/>
              <a:gd name="connsiteY0" fmla="*/ 0 h 625231"/>
              <a:gd name="connsiteX1" fmla="*/ 289169 w 1164492"/>
              <a:gd name="connsiteY1" fmla="*/ 523631 h 625231"/>
              <a:gd name="connsiteX2" fmla="*/ 711200 w 1164492"/>
              <a:gd name="connsiteY2" fmla="*/ 250093 h 625231"/>
              <a:gd name="connsiteX3" fmla="*/ 1164492 w 1164492"/>
              <a:gd name="connsiteY3" fmla="*/ 625231 h 625231"/>
              <a:gd name="connsiteX0" fmla="*/ 0 w 1164492"/>
              <a:gd name="connsiteY0" fmla="*/ 0 h 625231"/>
              <a:gd name="connsiteX1" fmla="*/ 398584 w 1164492"/>
              <a:gd name="connsiteY1" fmla="*/ 468924 h 625231"/>
              <a:gd name="connsiteX2" fmla="*/ 711200 w 1164492"/>
              <a:gd name="connsiteY2" fmla="*/ 250093 h 625231"/>
              <a:gd name="connsiteX3" fmla="*/ 1164492 w 1164492"/>
              <a:gd name="connsiteY3" fmla="*/ 625231 h 625231"/>
              <a:gd name="connsiteX0" fmla="*/ 0 w 1164492"/>
              <a:gd name="connsiteY0" fmla="*/ 0 h 625231"/>
              <a:gd name="connsiteX1" fmla="*/ 398584 w 1164492"/>
              <a:gd name="connsiteY1" fmla="*/ 468924 h 625231"/>
              <a:gd name="connsiteX2" fmla="*/ 804985 w 1164492"/>
              <a:gd name="connsiteY2" fmla="*/ 281354 h 625231"/>
              <a:gd name="connsiteX3" fmla="*/ 1164492 w 1164492"/>
              <a:gd name="connsiteY3" fmla="*/ 625231 h 625231"/>
              <a:gd name="connsiteX0" fmla="*/ 0 w 1234830"/>
              <a:gd name="connsiteY0" fmla="*/ 0 h 437661"/>
              <a:gd name="connsiteX1" fmla="*/ 468922 w 1234830"/>
              <a:gd name="connsiteY1" fmla="*/ 281354 h 437661"/>
              <a:gd name="connsiteX2" fmla="*/ 875323 w 1234830"/>
              <a:gd name="connsiteY2" fmla="*/ 93784 h 437661"/>
              <a:gd name="connsiteX3" fmla="*/ 1234830 w 1234830"/>
              <a:gd name="connsiteY3" fmla="*/ 437661 h 43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4830" h="437661">
                <a:moveTo>
                  <a:pt x="0" y="0"/>
                </a:moveTo>
                <a:lnTo>
                  <a:pt x="468922" y="281354"/>
                </a:lnTo>
                <a:lnTo>
                  <a:pt x="875323" y="93784"/>
                </a:lnTo>
                <a:lnTo>
                  <a:pt x="1234830" y="437661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3183126" y="4078943"/>
            <a:ext cx="792088" cy="417294"/>
            <a:chOff x="985962" y="341906"/>
            <a:chExt cx="9442392" cy="4481845"/>
          </a:xfrm>
        </p:grpSpPr>
        <p:sp>
          <p:nvSpPr>
            <p:cNvPr id="20" name="Rechteck 19"/>
            <p:cNvSpPr/>
            <p:nvPr/>
          </p:nvSpPr>
          <p:spPr>
            <a:xfrm>
              <a:off x="1784645" y="349556"/>
              <a:ext cx="8640000" cy="374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988190" y="1079751"/>
              <a:ext cx="8640000" cy="374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985962" y="341906"/>
              <a:ext cx="9430247" cy="739471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9625667" y="356933"/>
              <a:ext cx="802687" cy="4464876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Freihandform 23"/>
          <p:cNvSpPr/>
          <p:nvPr/>
        </p:nvSpPr>
        <p:spPr>
          <a:xfrm rot="20974788">
            <a:off x="133047" y="-64997"/>
            <a:ext cx="3030027" cy="4507352"/>
          </a:xfrm>
          <a:custGeom>
            <a:avLst/>
            <a:gdLst>
              <a:gd name="connsiteX0" fmla="*/ 1375507 w 1445846"/>
              <a:gd name="connsiteY0" fmla="*/ 2414954 h 2414954"/>
              <a:gd name="connsiteX1" fmla="*/ 0 w 1445846"/>
              <a:gd name="connsiteY1" fmla="*/ 312616 h 2414954"/>
              <a:gd name="connsiteX2" fmla="*/ 484554 w 1445846"/>
              <a:gd name="connsiteY2" fmla="*/ 0 h 2414954"/>
              <a:gd name="connsiteX3" fmla="*/ 1445846 w 1445846"/>
              <a:gd name="connsiteY3" fmla="*/ 2383693 h 2414954"/>
              <a:gd name="connsiteX0" fmla="*/ 1375507 w 1445846"/>
              <a:gd name="connsiteY0" fmla="*/ 2220838 h 2220838"/>
              <a:gd name="connsiteX1" fmla="*/ 0 w 1445846"/>
              <a:gd name="connsiteY1" fmla="*/ 118500 h 2220838"/>
              <a:gd name="connsiteX2" fmla="*/ 454553 w 1445846"/>
              <a:gd name="connsiteY2" fmla="*/ 0 h 2220838"/>
              <a:gd name="connsiteX3" fmla="*/ 1445846 w 1445846"/>
              <a:gd name="connsiteY3" fmla="*/ 2189577 h 2220838"/>
              <a:gd name="connsiteX0" fmla="*/ 1375507 w 1446873"/>
              <a:gd name="connsiteY0" fmla="*/ 2220838 h 2231445"/>
              <a:gd name="connsiteX1" fmla="*/ 0 w 1446873"/>
              <a:gd name="connsiteY1" fmla="*/ 118500 h 2231445"/>
              <a:gd name="connsiteX2" fmla="*/ 454553 w 1446873"/>
              <a:gd name="connsiteY2" fmla="*/ 0 h 2231445"/>
              <a:gd name="connsiteX3" fmla="*/ 1446873 w 1446873"/>
              <a:gd name="connsiteY3" fmla="*/ 2231445 h 223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6873" h="2231445">
                <a:moveTo>
                  <a:pt x="1375507" y="2220838"/>
                </a:moveTo>
                <a:lnTo>
                  <a:pt x="0" y="118500"/>
                </a:lnTo>
                <a:lnTo>
                  <a:pt x="454553" y="0"/>
                </a:lnTo>
                <a:lnTo>
                  <a:pt x="1446873" y="2231445"/>
                </a:lnTo>
              </a:path>
            </a:pathLst>
          </a:custGeom>
          <a:solidFill>
            <a:srgbClr val="FFFE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25" name="Group 54"/>
          <p:cNvGrpSpPr>
            <a:grpSpLocks/>
          </p:cNvGrpSpPr>
          <p:nvPr/>
        </p:nvGrpSpPr>
        <p:grpSpPr bwMode="auto">
          <a:xfrm>
            <a:off x="0" y="-12259"/>
            <a:ext cx="1422401" cy="1406768"/>
            <a:chOff x="273" y="146"/>
            <a:chExt cx="896" cy="960"/>
          </a:xfrm>
        </p:grpSpPr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273" y="146"/>
              <a:ext cx="464" cy="468"/>
            </a:xfrm>
            <a:custGeom>
              <a:avLst/>
              <a:gdLst>
                <a:gd name="T0" fmla="*/ 0 w 464"/>
                <a:gd name="T1" fmla="*/ 464 h 468"/>
                <a:gd name="T2" fmla="*/ 143 w 464"/>
                <a:gd name="T3" fmla="*/ 450 h 468"/>
                <a:gd name="T4" fmla="*/ 269 w 464"/>
                <a:gd name="T5" fmla="*/ 411 h 468"/>
                <a:gd name="T6" fmla="*/ 389 w 464"/>
                <a:gd name="T7" fmla="*/ 291 h 468"/>
                <a:gd name="T8" fmla="*/ 452 w 464"/>
                <a:gd name="T9" fmla="*/ 132 h 468"/>
                <a:gd name="T10" fmla="*/ 464 w 464"/>
                <a:gd name="T11" fmla="*/ 0 h 468"/>
                <a:gd name="T12" fmla="*/ 0 w 464"/>
                <a:gd name="T13" fmla="*/ 0 h 468"/>
                <a:gd name="T14" fmla="*/ 0 w 464"/>
                <a:gd name="T15" fmla="*/ 464 h 4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64" h="468">
                  <a:moveTo>
                    <a:pt x="0" y="464"/>
                  </a:moveTo>
                  <a:cubicBezTo>
                    <a:pt x="95" y="468"/>
                    <a:pt x="77" y="459"/>
                    <a:pt x="143" y="450"/>
                  </a:cubicBezTo>
                  <a:cubicBezTo>
                    <a:pt x="201" y="442"/>
                    <a:pt x="269" y="411"/>
                    <a:pt x="269" y="411"/>
                  </a:cubicBezTo>
                  <a:cubicBezTo>
                    <a:pt x="314" y="375"/>
                    <a:pt x="359" y="347"/>
                    <a:pt x="389" y="291"/>
                  </a:cubicBezTo>
                  <a:cubicBezTo>
                    <a:pt x="416" y="246"/>
                    <a:pt x="446" y="175"/>
                    <a:pt x="452" y="132"/>
                  </a:cubicBezTo>
                  <a:cubicBezTo>
                    <a:pt x="458" y="89"/>
                    <a:pt x="464" y="87"/>
                    <a:pt x="464" y="0"/>
                  </a:cubicBezTo>
                  <a:cubicBezTo>
                    <a:pt x="232" y="0"/>
                    <a:pt x="0" y="0"/>
                    <a:pt x="0" y="0"/>
                  </a:cubicBezTo>
                  <a:cubicBezTo>
                    <a:pt x="0" y="0"/>
                    <a:pt x="0" y="464"/>
                    <a:pt x="0" y="464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361" y="658"/>
              <a:ext cx="104" cy="44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545" y="618"/>
              <a:ext cx="248" cy="36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713" y="426"/>
              <a:ext cx="336" cy="28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769" y="234"/>
              <a:ext cx="400" cy="8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662">
                <a:solidFill>
                  <a:srgbClr val="3333CC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662357" y="2996951"/>
            <a:ext cx="26307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cs typeface="Arial" pitchFamily="34" charset="0"/>
              </a:rPr>
              <a:t>FTIR </a:t>
            </a:r>
            <a:r>
              <a:rPr lang="de-DE" sz="2400" b="1" dirty="0" err="1">
                <a:cs typeface="Arial" pitchFamily="34" charset="0"/>
              </a:rPr>
              <a:t>Spectrometer</a:t>
            </a:r>
            <a:r>
              <a:rPr lang="de-DE" sz="2400" b="1" dirty="0">
                <a:cs typeface="Arial" pitchFamily="34" charset="0"/>
              </a:rPr>
              <a:t>:</a:t>
            </a:r>
          </a:p>
          <a:p>
            <a:r>
              <a:rPr lang="de-DE" sz="2000" dirty="0">
                <a:cs typeface="Arial" pitchFamily="34" charset="0"/>
              </a:rPr>
              <a:t>Total </a:t>
            </a:r>
            <a:r>
              <a:rPr lang="de-DE" sz="2000" dirty="0" err="1">
                <a:cs typeface="Arial" pitchFamily="34" charset="0"/>
              </a:rPr>
              <a:t>abundances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of</a:t>
            </a:r>
            <a:endParaRPr lang="de-DE" sz="2000" dirty="0">
              <a:cs typeface="Arial" pitchFamily="34" charset="0"/>
            </a:endParaRPr>
          </a:p>
          <a:p>
            <a:r>
              <a:rPr lang="de-DE" sz="2000" u="sng" dirty="0">
                <a:cs typeface="Arial" pitchFamily="34" charset="0"/>
              </a:rPr>
              <a:t>~ 20 </a:t>
            </a:r>
            <a:r>
              <a:rPr lang="de-DE" sz="2000" u="sng" dirty="0" err="1">
                <a:cs typeface="Arial" pitchFamily="34" charset="0"/>
              </a:rPr>
              <a:t>chemical</a:t>
            </a:r>
            <a:r>
              <a:rPr lang="de-DE" sz="2000" u="sng" dirty="0">
                <a:cs typeface="Arial" pitchFamily="34" charset="0"/>
              </a:rPr>
              <a:t> </a:t>
            </a:r>
            <a:r>
              <a:rPr lang="de-DE" sz="2000" u="sng" dirty="0" err="1">
                <a:cs typeface="Arial" pitchFamily="34" charset="0"/>
              </a:rPr>
              <a:t>species</a:t>
            </a:r>
            <a:endParaRPr lang="en-GB" sz="2000" u="sng" dirty="0">
              <a:cs typeface="Arial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701708" y="1079228"/>
            <a:ext cx="285276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cs typeface="Arial" pitchFamily="34" charset="0"/>
              </a:rPr>
              <a:t>Lidar</a:t>
            </a:r>
            <a:r>
              <a:rPr lang="de-DE" sz="2400" b="1" dirty="0">
                <a:cs typeface="Arial" pitchFamily="34" charset="0"/>
              </a:rPr>
              <a:t>:</a:t>
            </a:r>
          </a:p>
          <a:p>
            <a:r>
              <a:rPr lang="en-US" sz="2000" dirty="0">
                <a:cs typeface="Arial" pitchFamily="34" charset="0"/>
              </a:rPr>
              <a:t>Vertical profiles of</a:t>
            </a:r>
          </a:p>
          <a:p>
            <a:r>
              <a:rPr lang="en-US" sz="2000" u="sng" dirty="0">
                <a:cs typeface="Arial" pitchFamily="34" charset="0"/>
              </a:rPr>
              <a:t>aerosol properties</a:t>
            </a:r>
          </a:p>
          <a:p>
            <a:r>
              <a:rPr lang="en-US" sz="2000" dirty="0">
                <a:cs typeface="Arial" pitchFamily="34" charset="0"/>
              </a:rPr>
              <a:t>Since 2018: multi-</a:t>
            </a:r>
            <a:r>
              <a:rPr lang="el-GR" sz="2000" dirty="0">
                <a:cs typeface="Arial" pitchFamily="34" charset="0"/>
              </a:rPr>
              <a:t>λ</a:t>
            </a:r>
            <a:r>
              <a:rPr lang="en-US" sz="2000" dirty="0">
                <a:cs typeface="Arial" pitchFamily="34" charset="0"/>
              </a:rPr>
              <a:t> cloud</a:t>
            </a:r>
          </a:p>
          <a:p>
            <a:r>
              <a:rPr lang="en-US" sz="2000" dirty="0">
                <a:cs typeface="Arial" pitchFamily="34" charset="0"/>
              </a:rPr>
              <a:t>and aerosol </a:t>
            </a:r>
            <a:r>
              <a:rPr lang="en-US" sz="2000" dirty="0" err="1">
                <a:cs typeface="Arial" pitchFamily="34" charset="0"/>
              </a:rPr>
              <a:t>lidar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ComCAL</a:t>
            </a:r>
            <a:endParaRPr lang="en-US" sz="2000" dirty="0">
              <a:cs typeface="Arial" pitchFamily="34" charset="0"/>
            </a:endParaRPr>
          </a:p>
          <a:p>
            <a:r>
              <a:rPr lang="en-US" sz="2000" dirty="0">
                <a:cs typeface="Arial" pitchFamily="34" charset="0"/>
              </a:rPr>
              <a:t>in new lab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7633470" y="2885234"/>
            <a:ext cx="257871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cs typeface="Arial" pitchFamily="34" charset="0"/>
              </a:rPr>
              <a:t>Research </a:t>
            </a:r>
            <a:r>
              <a:rPr lang="de-DE" sz="2400" b="1" dirty="0" err="1">
                <a:cs typeface="Arial" pitchFamily="34" charset="0"/>
              </a:rPr>
              <a:t>balloons</a:t>
            </a:r>
            <a:r>
              <a:rPr lang="de-DE" sz="2400" b="1" dirty="0">
                <a:cs typeface="Arial" pitchFamily="34" charset="0"/>
              </a:rPr>
              <a:t>:</a:t>
            </a:r>
          </a:p>
          <a:p>
            <a:r>
              <a:rPr lang="de-DE" sz="2000" dirty="0" err="1">
                <a:cs typeface="Arial" pitchFamily="34" charset="0"/>
              </a:rPr>
              <a:t>Vertical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profiles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of</a:t>
            </a:r>
            <a:endParaRPr lang="de-DE" sz="2000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u="sng" dirty="0" err="1">
                <a:cs typeface="Arial" pitchFamily="34" charset="0"/>
              </a:rPr>
              <a:t>Ozone</a:t>
            </a:r>
            <a:endParaRPr lang="de-DE" sz="2000" u="sng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u="sng" dirty="0">
                <a:cs typeface="Arial" pitchFamily="34" charset="0"/>
              </a:rPr>
              <a:t>Aerosol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u="sng" dirty="0" err="1">
                <a:cs typeface="Arial" pitchFamily="34" charset="0"/>
              </a:rPr>
              <a:t>Water</a:t>
            </a:r>
            <a:r>
              <a:rPr lang="de-DE" sz="2000" u="sng" dirty="0">
                <a:cs typeface="Arial" pitchFamily="34" charset="0"/>
              </a:rPr>
              <a:t> </a:t>
            </a:r>
            <a:r>
              <a:rPr lang="de-DE" sz="2000" u="sng" dirty="0" err="1">
                <a:cs typeface="Arial" pitchFamily="34" charset="0"/>
              </a:rPr>
              <a:t>vapour</a:t>
            </a:r>
            <a:endParaRPr lang="en-GB" sz="2000" u="sng" dirty="0">
              <a:cs typeface="Arial" pitchFamily="34" charset="0"/>
            </a:endParaRPr>
          </a:p>
        </p:txBody>
      </p:sp>
      <p:grpSp>
        <p:nvGrpSpPr>
          <p:cNvPr id="34" name="Gruppieren 33"/>
          <p:cNvGrpSpPr/>
          <p:nvPr/>
        </p:nvGrpSpPr>
        <p:grpSpPr>
          <a:xfrm>
            <a:off x="4425132" y="4105355"/>
            <a:ext cx="339477" cy="312950"/>
            <a:chOff x="-1360310" y="4587296"/>
            <a:chExt cx="792088" cy="417294"/>
          </a:xfrm>
        </p:grpSpPr>
        <p:sp>
          <p:nvSpPr>
            <p:cNvPr id="35" name="Rechteck 34"/>
            <p:cNvSpPr/>
            <p:nvPr/>
          </p:nvSpPr>
          <p:spPr>
            <a:xfrm>
              <a:off x="-1360123" y="4655995"/>
              <a:ext cx="724778" cy="348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ihandform 35"/>
            <p:cNvSpPr/>
            <p:nvPr/>
          </p:nvSpPr>
          <p:spPr>
            <a:xfrm>
              <a:off x="-1360310" y="4587296"/>
              <a:ext cx="791069" cy="68850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ihandform 36"/>
            <p:cNvSpPr/>
            <p:nvPr/>
          </p:nvSpPr>
          <p:spPr>
            <a:xfrm>
              <a:off x="-635556" y="4588695"/>
              <a:ext cx="67334" cy="415714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Freihandform 37"/>
          <p:cNvSpPr/>
          <p:nvPr/>
        </p:nvSpPr>
        <p:spPr>
          <a:xfrm rot="1198255">
            <a:off x="4388904" y="3194695"/>
            <a:ext cx="392991" cy="913659"/>
          </a:xfrm>
          <a:custGeom>
            <a:avLst/>
            <a:gdLst>
              <a:gd name="connsiteX0" fmla="*/ 1375507 w 1445846"/>
              <a:gd name="connsiteY0" fmla="*/ 2414954 h 2414954"/>
              <a:gd name="connsiteX1" fmla="*/ 0 w 1445846"/>
              <a:gd name="connsiteY1" fmla="*/ 312616 h 2414954"/>
              <a:gd name="connsiteX2" fmla="*/ 484554 w 1445846"/>
              <a:gd name="connsiteY2" fmla="*/ 0 h 2414954"/>
              <a:gd name="connsiteX3" fmla="*/ 1445846 w 1445846"/>
              <a:gd name="connsiteY3" fmla="*/ 2383693 h 2414954"/>
              <a:gd name="connsiteX0" fmla="*/ 1375507 w 1445846"/>
              <a:gd name="connsiteY0" fmla="*/ 2220838 h 2220838"/>
              <a:gd name="connsiteX1" fmla="*/ 0 w 1445846"/>
              <a:gd name="connsiteY1" fmla="*/ 118500 h 2220838"/>
              <a:gd name="connsiteX2" fmla="*/ 454553 w 1445846"/>
              <a:gd name="connsiteY2" fmla="*/ 0 h 2220838"/>
              <a:gd name="connsiteX3" fmla="*/ 1445846 w 1445846"/>
              <a:gd name="connsiteY3" fmla="*/ 2189577 h 2220838"/>
              <a:gd name="connsiteX0" fmla="*/ 1375507 w 1446873"/>
              <a:gd name="connsiteY0" fmla="*/ 2220838 h 2231445"/>
              <a:gd name="connsiteX1" fmla="*/ 0 w 1446873"/>
              <a:gd name="connsiteY1" fmla="*/ 118500 h 2231445"/>
              <a:gd name="connsiteX2" fmla="*/ 454553 w 1446873"/>
              <a:gd name="connsiteY2" fmla="*/ 0 h 2231445"/>
              <a:gd name="connsiteX3" fmla="*/ 1446873 w 1446873"/>
              <a:gd name="connsiteY3" fmla="*/ 2231445 h 223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6873" h="2231445">
                <a:moveTo>
                  <a:pt x="1375507" y="2220838"/>
                </a:moveTo>
                <a:lnTo>
                  <a:pt x="0" y="118500"/>
                </a:lnTo>
                <a:lnTo>
                  <a:pt x="454553" y="0"/>
                </a:lnTo>
                <a:lnTo>
                  <a:pt x="1446873" y="2231445"/>
                </a:lnTo>
              </a:path>
            </a:pathLst>
          </a:custGeom>
          <a:solidFill>
            <a:srgbClr val="FFFE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9" name="Freihandform 38"/>
          <p:cNvSpPr/>
          <p:nvPr/>
        </p:nvSpPr>
        <p:spPr>
          <a:xfrm rot="2867439">
            <a:off x="4627161" y="3238040"/>
            <a:ext cx="392991" cy="913659"/>
          </a:xfrm>
          <a:custGeom>
            <a:avLst/>
            <a:gdLst>
              <a:gd name="connsiteX0" fmla="*/ 1375507 w 1445846"/>
              <a:gd name="connsiteY0" fmla="*/ 2414954 h 2414954"/>
              <a:gd name="connsiteX1" fmla="*/ 0 w 1445846"/>
              <a:gd name="connsiteY1" fmla="*/ 312616 h 2414954"/>
              <a:gd name="connsiteX2" fmla="*/ 484554 w 1445846"/>
              <a:gd name="connsiteY2" fmla="*/ 0 h 2414954"/>
              <a:gd name="connsiteX3" fmla="*/ 1445846 w 1445846"/>
              <a:gd name="connsiteY3" fmla="*/ 2383693 h 2414954"/>
              <a:gd name="connsiteX0" fmla="*/ 1375507 w 1445846"/>
              <a:gd name="connsiteY0" fmla="*/ 2220838 h 2220838"/>
              <a:gd name="connsiteX1" fmla="*/ 0 w 1445846"/>
              <a:gd name="connsiteY1" fmla="*/ 118500 h 2220838"/>
              <a:gd name="connsiteX2" fmla="*/ 454553 w 1445846"/>
              <a:gd name="connsiteY2" fmla="*/ 0 h 2220838"/>
              <a:gd name="connsiteX3" fmla="*/ 1445846 w 1445846"/>
              <a:gd name="connsiteY3" fmla="*/ 2189577 h 2220838"/>
              <a:gd name="connsiteX0" fmla="*/ 1375507 w 1446873"/>
              <a:gd name="connsiteY0" fmla="*/ 2220838 h 2231445"/>
              <a:gd name="connsiteX1" fmla="*/ 0 w 1446873"/>
              <a:gd name="connsiteY1" fmla="*/ 118500 h 2231445"/>
              <a:gd name="connsiteX2" fmla="*/ 454553 w 1446873"/>
              <a:gd name="connsiteY2" fmla="*/ 0 h 2231445"/>
              <a:gd name="connsiteX3" fmla="*/ 1446873 w 1446873"/>
              <a:gd name="connsiteY3" fmla="*/ 2231445 h 223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6873" h="2231445">
                <a:moveTo>
                  <a:pt x="1375507" y="2220838"/>
                </a:moveTo>
                <a:lnTo>
                  <a:pt x="0" y="118500"/>
                </a:lnTo>
                <a:lnTo>
                  <a:pt x="454553" y="0"/>
                </a:lnTo>
                <a:lnTo>
                  <a:pt x="1446873" y="2231445"/>
                </a:lnTo>
              </a:path>
            </a:pathLst>
          </a:custGeom>
          <a:solidFill>
            <a:srgbClr val="FFFE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0" name="Freihandform 39"/>
          <p:cNvSpPr/>
          <p:nvPr/>
        </p:nvSpPr>
        <p:spPr>
          <a:xfrm rot="18732561" flipH="1">
            <a:off x="4193901" y="3255577"/>
            <a:ext cx="392991" cy="913659"/>
          </a:xfrm>
          <a:custGeom>
            <a:avLst/>
            <a:gdLst>
              <a:gd name="connsiteX0" fmla="*/ 1375507 w 1445846"/>
              <a:gd name="connsiteY0" fmla="*/ 2414954 h 2414954"/>
              <a:gd name="connsiteX1" fmla="*/ 0 w 1445846"/>
              <a:gd name="connsiteY1" fmla="*/ 312616 h 2414954"/>
              <a:gd name="connsiteX2" fmla="*/ 484554 w 1445846"/>
              <a:gd name="connsiteY2" fmla="*/ 0 h 2414954"/>
              <a:gd name="connsiteX3" fmla="*/ 1445846 w 1445846"/>
              <a:gd name="connsiteY3" fmla="*/ 2383693 h 2414954"/>
              <a:gd name="connsiteX0" fmla="*/ 1375507 w 1445846"/>
              <a:gd name="connsiteY0" fmla="*/ 2220838 h 2220838"/>
              <a:gd name="connsiteX1" fmla="*/ 0 w 1445846"/>
              <a:gd name="connsiteY1" fmla="*/ 118500 h 2220838"/>
              <a:gd name="connsiteX2" fmla="*/ 454553 w 1445846"/>
              <a:gd name="connsiteY2" fmla="*/ 0 h 2220838"/>
              <a:gd name="connsiteX3" fmla="*/ 1445846 w 1445846"/>
              <a:gd name="connsiteY3" fmla="*/ 2189577 h 2220838"/>
              <a:gd name="connsiteX0" fmla="*/ 1375507 w 1446873"/>
              <a:gd name="connsiteY0" fmla="*/ 2220838 h 2231445"/>
              <a:gd name="connsiteX1" fmla="*/ 0 w 1446873"/>
              <a:gd name="connsiteY1" fmla="*/ 118500 h 2231445"/>
              <a:gd name="connsiteX2" fmla="*/ 454553 w 1446873"/>
              <a:gd name="connsiteY2" fmla="*/ 0 h 2231445"/>
              <a:gd name="connsiteX3" fmla="*/ 1446873 w 1446873"/>
              <a:gd name="connsiteY3" fmla="*/ 2231445 h 223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6873" h="2231445">
                <a:moveTo>
                  <a:pt x="1375507" y="2220838"/>
                </a:moveTo>
                <a:lnTo>
                  <a:pt x="0" y="118500"/>
                </a:lnTo>
                <a:lnTo>
                  <a:pt x="454553" y="0"/>
                </a:lnTo>
                <a:lnTo>
                  <a:pt x="1446873" y="2231445"/>
                </a:lnTo>
              </a:path>
            </a:pathLst>
          </a:custGeom>
          <a:solidFill>
            <a:srgbClr val="FFFE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1" name="Textfeld 40">
            <a:hlinkClick r:id="rId3" action="ppaction://hlinksldjump"/>
          </p:cNvPr>
          <p:cNvSpPr txBox="1"/>
          <p:nvPr/>
        </p:nvSpPr>
        <p:spPr>
          <a:xfrm>
            <a:off x="3115858" y="1303888"/>
            <a:ext cx="211506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cs typeface="Arial" pitchFamily="34" charset="0"/>
              </a:rPr>
              <a:t>MaxDOAS</a:t>
            </a:r>
            <a:r>
              <a:rPr lang="de-DE" sz="2400" b="1" dirty="0">
                <a:cs typeface="Arial" pitchFamily="34" charset="0"/>
              </a:rPr>
              <a:t>:</a:t>
            </a:r>
          </a:p>
          <a:p>
            <a:r>
              <a:rPr lang="en-US" sz="2000" dirty="0">
                <a:cs typeface="Arial" pitchFamily="34" charset="0"/>
              </a:rPr>
              <a:t>Pandora2S –</a:t>
            </a:r>
            <a:br>
              <a:rPr lang="en-US" sz="2000" dirty="0">
                <a:cs typeface="Arial" pitchFamily="34" charset="0"/>
              </a:rPr>
            </a:br>
            <a:r>
              <a:rPr lang="en-US" sz="2000" dirty="0" err="1">
                <a:cs typeface="Arial" pitchFamily="34" charset="0"/>
              </a:rPr>
              <a:t>Pandonia</a:t>
            </a:r>
            <a:r>
              <a:rPr lang="en-US" sz="2000" dirty="0">
                <a:cs typeface="Arial" pitchFamily="34" charset="0"/>
              </a:rPr>
              <a:t> Network</a:t>
            </a:r>
            <a:br>
              <a:rPr lang="en-US" sz="2000" dirty="0">
                <a:cs typeface="Arial" pitchFamily="34" charset="0"/>
              </a:rPr>
            </a:br>
            <a:r>
              <a:rPr lang="en-US" sz="2000" u="sng" dirty="0">
                <a:cs typeface="Arial" pitchFamily="34" charset="0"/>
              </a:rPr>
              <a:t>O</a:t>
            </a:r>
            <a:r>
              <a:rPr lang="en-US" sz="2000" u="sng" baseline="-25000" dirty="0">
                <a:cs typeface="Arial" pitchFamily="34" charset="0"/>
              </a:rPr>
              <a:t>3</a:t>
            </a:r>
            <a:r>
              <a:rPr lang="en-US" sz="2000" u="sng" dirty="0">
                <a:cs typeface="Arial" pitchFamily="34" charset="0"/>
              </a:rPr>
              <a:t>, NO</a:t>
            </a:r>
            <a:r>
              <a:rPr lang="en-US" sz="2000" u="sng" baseline="-25000" dirty="0">
                <a:cs typeface="Arial" pitchFamily="34" charset="0"/>
              </a:rPr>
              <a:t>2</a:t>
            </a:r>
            <a:r>
              <a:rPr lang="en-US" sz="2000" u="sng" dirty="0">
                <a:cs typeface="Arial" pitchFamily="34" charset="0"/>
              </a:rPr>
              <a:t>, AOD</a:t>
            </a:r>
            <a:br>
              <a:rPr lang="en-US" sz="2000" u="sng" dirty="0">
                <a:cs typeface="Arial" pitchFamily="34" charset="0"/>
              </a:rPr>
            </a:br>
            <a:r>
              <a:rPr lang="en-US" sz="2000" u="sng" dirty="0">
                <a:cs typeface="Arial" pitchFamily="34" charset="0"/>
              </a:rPr>
              <a:t>(, H</a:t>
            </a:r>
            <a:r>
              <a:rPr lang="en-US" sz="2000" u="sng" baseline="-25000" dirty="0">
                <a:cs typeface="Arial" pitchFamily="34" charset="0"/>
              </a:rPr>
              <a:t>2</a:t>
            </a:r>
            <a:r>
              <a:rPr lang="en-US" sz="2000" u="sng" dirty="0">
                <a:cs typeface="Arial" pitchFamily="34" charset="0"/>
              </a:rPr>
              <a:t>O, SO</a:t>
            </a:r>
            <a:r>
              <a:rPr lang="en-US" sz="2000" u="sng" baseline="-25000" dirty="0">
                <a:cs typeface="Arial" pitchFamily="34" charset="0"/>
              </a:rPr>
              <a:t>2</a:t>
            </a:r>
            <a:r>
              <a:rPr lang="en-US" sz="2000" u="sng" dirty="0">
                <a:cs typeface="Arial" pitchFamily="34" charset="0"/>
              </a:rPr>
              <a:t>, …)</a:t>
            </a:r>
          </a:p>
        </p:txBody>
      </p:sp>
      <p:pic>
        <p:nvPicPr>
          <p:cNvPr id="42" name="Grafik 1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29" y="2798008"/>
            <a:ext cx="2436335" cy="3991038"/>
          </a:xfrm>
          <a:prstGeom prst="rect">
            <a:avLst/>
          </a:prstGeom>
        </p:spPr>
      </p:pic>
      <p:sp>
        <p:nvSpPr>
          <p:cNvPr id="43" name="Titel 1"/>
          <p:cNvSpPr txBox="1">
            <a:spLocks/>
          </p:cNvSpPr>
          <p:nvPr/>
        </p:nvSpPr>
        <p:spPr>
          <a:xfrm>
            <a:off x="-1049240" y="296869"/>
            <a:ext cx="8330195" cy="6048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ACE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solidFill>
                  <a:srgbClr val="5A528E"/>
                </a:solidFill>
                <a:latin typeface="+mj-lt"/>
              </a:rPr>
              <a:t>II</a:t>
            </a:r>
            <a:r>
              <a:rPr lang="en-US" b="0" dirty="0">
                <a:solidFill>
                  <a:srgbClr val="004378"/>
                </a:solidFill>
                <a:latin typeface="+mj-lt"/>
              </a:rPr>
              <a:t> Instrumentation</a:t>
            </a:r>
          </a:p>
        </p:txBody>
      </p:sp>
      <p:grpSp>
        <p:nvGrpSpPr>
          <p:cNvPr id="44" name="Group 52"/>
          <p:cNvGrpSpPr/>
          <p:nvPr/>
        </p:nvGrpSpPr>
        <p:grpSpPr>
          <a:xfrm>
            <a:off x="5114639" y="4076600"/>
            <a:ext cx="792088" cy="417294"/>
            <a:chOff x="3939193" y="4076601"/>
            <a:chExt cx="792088" cy="417294"/>
          </a:xfrm>
        </p:grpSpPr>
        <p:sp>
          <p:nvSpPr>
            <p:cNvPr id="45" name="Rechteck 19"/>
            <p:cNvSpPr/>
            <p:nvPr/>
          </p:nvSpPr>
          <p:spPr>
            <a:xfrm>
              <a:off x="3939380" y="4145300"/>
              <a:ext cx="724778" cy="348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ihandform 20"/>
            <p:cNvSpPr/>
            <p:nvPr/>
          </p:nvSpPr>
          <p:spPr>
            <a:xfrm>
              <a:off x="3939193" y="4076601"/>
              <a:ext cx="791069" cy="68850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ihandform 21"/>
            <p:cNvSpPr/>
            <p:nvPr/>
          </p:nvSpPr>
          <p:spPr>
            <a:xfrm>
              <a:off x="4663947" y="4078000"/>
              <a:ext cx="67334" cy="415714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8" name="Gerader Verbinder 53"/>
          <p:cNvCxnSpPr/>
          <p:nvPr/>
        </p:nvCxnSpPr>
        <p:spPr bwMode="auto">
          <a:xfrm flipV="1">
            <a:off x="5274144" y="-24061"/>
            <a:ext cx="0" cy="41304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9" name="Group 52"/>
          <p:cNvGrpSpPr/>
          <p:nvPr/>
        </p:nvGrpSpPr>
        <p:grpSpPr>
          <a:xfrm>
            <a:off x="9901110" y="5781143"/>
            <a:ext cx="1344934" cy="720080"/>
            <a:chOff x="3939193" y="4076601"/>
            <a:chExt cx="792088" cy="417294"/>
          </a:xfrm>
        </p:grpSpPr>
        <p:sp>
          <p:nvSpPr>
            <p:cNvPr id="50" name="Rechteck 19"/>
            <p:cNvSpPr/>
            <p:nvPr/>
          </p:nvSpPr>
          <p:spPr>
            <a:xfrm>
              <a:off x="3939380" y="4145300"/>
              <a:ext cx="724778" cy="348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ihandform 20"/>
            <p:cNvSpPr/>
            <p:nvPr/>
          </p:nvSpPr>
          <p:spPr>
            <a:xfrm>
              <a:off x="3939193" y="4076601"/>
              <a:ext cx="791069" cy="68850"/>
            </a:xfrm>
            <a:custGeom>
              <a:avLst/>
              <a:gdLst>
                <a:gd name="connsiteX0" fmla="*/ 0 w 9430247"/>
                <a:gd name="connsiteY0" fmla="*/ 739471 h 739471"/>
                <a:gd name="connsiteX1" fmla="*/ 779228 w 9430247"/>
                <a:gd name="connsiteY1" fmla="*/ 0 h 739471"/>
                <a:gd name="connsiteX2" fmla="*/ 9430247 w 9430247"/>
                <a:gd name="connsiteY2" fmla="*/ 7951 h 739471"/>
                <a:gd name="connsiteX3" fmla="*/ 8643068 w 9430247"/>
                <a:gd name="connsiteY3" fmla="*/ 731520 h 739471"/>
                <a:gd name="connsiteX4" fmla="*/ 0 w 9430247"/>
                <a:gd name="connsiteY4" fmla="*/ 739471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247" h="739471">
                  <a:moveTo>
                    <a:pt x="0" y="739471"/>
                  </a:moveTo>
                  <a:lnTo>
                    <a:pt x="779228" y="0"/>
                  </a:lnTo>
                  <a:lnTo>
                    <a:pt x="9430247" y="7951"/>
                  </a:lnTo>
                  <a:lnTo>
                    <a:pt x="8643068" y="731520"/>
                  </a:lnTo>
                  <a:lnTo>
                    <a:pt x="0" y="73947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reihandform 21"/>
            <p:cNvSpPr/>
            <p:nvPr/>
          </p:nvSpPr>
          <p:spPr>
            <a:xfrm>
              <a:off x="4663947" y="4078000"/>
              <a:ext cx="67334" cy="415714"/>
            </a:xfrm>
            <a:custGeom>
              <a:avLst/>
              <a:gdLst>
                <a:gd name="connsiteX0" fmla="*/ 61425 w 840653"/>
                <a:gd name="connsiteY0" fmla="*/ 4460682 h 4599239"/>
                <a:gd name="connsiteX1" fmla="*/ 832702 w 840653"/>
                <a:gd name="connsiteY1" fmla="*/ 3705308 h 4599239"/>
                <a:gd name="connsiteX2" fmla="*/ 840653 w 840653"/>
                <a:gd name="connsiteY2" fmla="*/ 0 h 4599239"/>
                <a:gd name="connsiteX3" fmla="*/ 45523 w 840653"/>
                <a:gd name="connsiteY3" fmla="*/ 691764 h 4599239"/>
                <a:gd name="connsiteX4" fmla="*/ 61425 w 840653"/>
                <a:gd name="connsiteY4" fmla="*/ 4460682 h 4599239"/>
                <a:gd name="connsiteX0" fmla="*/ 15902 w 795130"/>
                <a:gd name="connsiteY0" fmla="*/ 4460682 h 4599239"/>
                <a:gd name="connsiteX1" fmla="*/ 787179 w 795130"/>
                <a:gd name="connsiteY1" fmla="*/ 3705308 h 4599239"/>
                <a:gd name="connsiteX2" fmla="*/ 795130 w 795130"/>
                <a:gd name="connsiteY2" fmla="*/ 0 h 4599239"/>
                <a:gd name="connsiteX3" fmla="*/ 0 w 795130"/>
                <a:gd name="connsiteY3" fmla="*/ 691764 h 4599239"/>
                <a:gd name="connsiteX4" fmla="*/ 15902 w 795130"/>
                <a:gd name="connsiteY4" fmla="*/ 4460682 h 4599239"/>
                <a:gd name="connsiteX0" fmla="*/ 15902 w 795130"/>
                <a:gd name="connsiteY0" fmla="*/ 4460682 h 4460682"/>
                <a:gd name="connsiteX1" fmla="*/ 787179 w 795130"/>
                <a:gd name="connsiteY1" fmla="*/ 3705308 h 4460682"/>
                <a:gd name="connsiteX2" fmla="*/ 795130 w 795130"/>
                <a:gd name="connsiteY2" fmla="*/ 0 h 4460682"/>
                <a:gd name="connsiteX3" fmla="*/ 0 w 795130"/>
                <a:gd name="connsiteY3" fmla="*/ 691764 h 4460682"/>
                <a:gd name="connsiteX4" fmla="*/ 15902 w 795130"/>
                <a:gd name="connsiteY4" fmla="*/ 4460682 h 4460682"/>
                <a:gd name="connsiteX0" fmla="*/ 2487 w 798493"/>
                <a:gd name="connsiteY0" fmla="*/ 4448098 h 4448098"/>
                <a:gd name="connsiteX1" fmla="*/ 790542 w 798493"/>
                <a:gd name="connsiteY1" fmla="*/ 3705308 h 4448098"/>
                <a:gd name="connsiteX2" fmla="*/ 798493 w 798493"/>
                <a:gd name="connsiteY2" fmla="*/ 0 h 4448098"/>
                <a:gd name="connsiteX3" fmla="*/ 3363 w 798493"/>
                <a:gd name="connsiteY3" fmla="*/ 691764 h 4448098"/>
                <a:gd name="connsiteX4" fmla="*/ 2487 w 798493"/>
                <a:gd name="connsiteY4" fmla="*/ 4448098 h 4448098"/>
                <a:gd name="connsiteX0" fmla="*/ 2487 w 802687"/>
                <a:gd name="connsiteY0" fmla="*/ 4464876 h 4464876"/>
                <a:gd name="connsiteX1" fmla="*/ 790542 w 802687"/>
                <a:gd name="connsiteY1" fmla="*/ 3722086 h 4464876"/>
                <a:gd name="connsiteX2" fmla="*/ 802687 w 802687"/>
                <a:gd name="connsiteY2" fmla="*/ 0 h 4464876"/>
                <a:gd name="connsiteX3" fmla="*/ 3363 w 802687"/>
                <a:gd name="connsiteY3" fmla="*/ 708542 h 4464876"/>
                <a:gd name="connsiteX4" fmla="*/ 2487 w 802687"/>
                <a:gd name="connsiteY4" fmla="*/ 4464876 h 44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687" h="4464876">
                  <a:moveTo>
                    <a:pt x="2487" y="4464876"/>
                  </a:moveTo>
                  <a:lnTo>
                    <a:pt x="790542" y="3722086"/>
                  </a:lnTo>
                  <a:cubicBezTo>
                    <a:pt x="793192" y="2486983"/>
                    <a:pt x="800037" y="1235103"/>
                    <a:pt x="802687" y="0"/>
                  </a:cubicBezTo>
                  <a:lnTo>
                    <a:pt x="3363" y="708542"/>
                  </a:lnTo>
                  <a:cubicBezTo>
                    <a:pt x="8664" y="1951596"/>
                    <a:pt x="-5464" y="2580417"/>
                    <a:pt x="2487" y="446487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feld 52"/>
          <p:cNvSpPr txBox="1"/>
          <p:nvPr/>
        </p:nvSpPr>
        <p:spPr>
          <a:xfrm>
            <a:off x="9584892" y="4412991"/>
            <a:ext cx="223721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cs typeface="Arial" pitchFamily="34" charset="0"/>
              </a:rPr>
              <a:t>MICA:</a:t>
            </a:r>
          </a:p>
          <a:p>
            <a:r>
              <a:rPr lang="en-US" sz="2000" dirty="0">
                <a:cs typeface="Arial" pitchFamily="34" charset="0"/>
              </a:rPr>
              <a:t>Ground sampling of</a:t>
            </a:r>
          </a:p>
          <a:p>
            <a:r>
              <a:rPr lang="en-US" sz="2000" u="sng" dirty="0">
                <a:cs typeface="Arial" pitchFamily="34" charset="0"/>
              </a:rPr>
              <a:t>OCS, CO, CO2, H2O</a:t>
            </a:r>
          </a:p>
          <a:p>
            <a:r>
              <a:rPr lang="en-US" sz="2000" dirty="0">
                <a:cs typeface="Arial" pitchFamily="34" charset="0"/>
              </a:rPr>
              <a:t>Temp. @ CRRF site</a:t>
            </a:r>
          </a:p>
          <a:p>
            <a:endParaRPr lang="en-US" sz="2000" dirty="0">
              <a:cs typeface="Arial" pitchFamily="34" charset="0"/>
            </a:endParaRPr>
          </a:p>
        </p:txBody>
      </p:sp>
      <p:pic>
        <p:nvPicPr>
          <p:cNvPr id="54" name="Picture 2" descr="C:\Users\kmueller\Desktop\presentation201610_pics\CRRF Logo H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632" y="5941543"/>
            <a:ext cx="421929" cy="48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ylinder 2"/>
          <p:cNvSpPr/>
          <p:nvPr/>
        </p:nvSpPr>
        <p:spPr>
          <a:xfrm>
            <a:off x="5359610" y="3316907"/>
            <a:ext cx="544045" cy="710662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3" name="Gerader Verbinder 53"/>
          <p:cNvCxnSpPr/>
          <p:nvPr/>
        </p:nvCxnSpPr>
        <p:spPr bwMode="auto">
          <a:xfrm flipH="1" flipV="1">
            <a:off x="5631632" y="-24061"/>
            <a:ext cx="1" cy="340628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Textfeld 64">
            <a:hlinkClick r:id="rId6" action="ppaction://hlinksldjump"/>
          </p:cNvPr>
          <p:cNvSpPr txBox="1"/>
          <p:nvPr/>
        </p:nvSpPr>
        <p:spPr>
          <a:xfrm>
            <a:off x="9979041" y="2571944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grpSp>
        <p:nvGrpSpPr>
          <p:cNvPr id="66" name="Gruppieren 65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67" name="Ellipse 66">
              <a:hlinkClick r:id="rId7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Gebogener Pfeil 67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55" name="Foliennummernplatzhalter 5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9" name="Interaktive Schaltfläche: Nächste(r) oder Weiter 68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Interaktive Schaltfläche: Zurück oder Vorherige(r) 69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Textfeld 70">
            <a:hlinkClick r:id="rId3" action="ppaction://hlinksldjump"/>
          </p:cNvPr>
          <p:cNvSpPr txBox="1"/>
          <p:nvPr/>
        </p:nvSpPr>
        <p:spPr>
          <a:xfrm>
            <a:off x="4420827" y="958235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6834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D5A95"/>
                </a:solidFill>
              </a:rPr>
              <a:t>III</a:t>
            </a:r>
            <a:r>
              <a:rPr lang="en-US" noProof="0" dirty="0" smtClean="0"/>
              <a:t> Data Overview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73423" y="1173164"/>
            <a:ext cx="11112500" cy="521075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noProof="0" dirty="0" smtClean="0"/>
              <a:t>Temporal deployment of </a:t>
            </a:r>
            <a:r>
              <a:rPr lang="en-US" sz="3400" b="1" noProof="0" dirty="0" smtClean="0"/>
              <a:t>5 different devices </a:t>
            </a:r>
            <a:r>
              <a:rPr lang="en-US" noProof="0" dirty="0" smtClean="0"/>
              <a:t>for measuring different atmospheric parameters</a:t>
            </a:r>
            <a:br>
              <a:rPr lang="en-US" noProof="0" dirty="0" smtClean="0"/>
            </a:br>
            <a:r>
              <a:rPr lang="en-US" noProof="0" dirty="0" smtClean="0"/>
              <a:t>in numbers:</a:t>
            </a:r>
          </a:p>
          <a:p>
            <a:pPr lvl="1"/>
            <a:r>
              <a:rPr lang="en-US" noProof="0" dirty="0" smtClean="0"/>
              <a:t>3650 atmospheric profiles from </a:t>
            </a:r>
            <a:r>
              <a:rPr lang="en-US" noProof="0" dirty="0" err="1" smtClean="0"/>
              <a:t>lidar</a:t>
            </a:r>
            <a:r>
              <a:rPr lang="en-US" noProof="0" dirty="0" smtClean="0"/>
              <a:t> measurements in 2016</a:t>
            </a:r>
          </a:p>
          <a:p>
            <a:pPr lvl="1"/>
            <a:r>
              <a:rPr lang="en-US" noProof="0" dirty="0" smtClean="0"/>
              <a:t>90 hours of measurements with the new </a:t>
            </a:r>
            <a:r>
              <a:rPr lang="en-US" noProof="0" dirty="0" err="1" smtClean="0"/>
              <a:t>lidar</a:t>
            </a:r>
            <a:r>
              <a:rPr lang="en-US" noProof="0" dirty="0" smtClean="0"/>
              <a:t> system in 2018</a:t>
            </a:r>
          </a:p>
          <a:p>
            <a:pPr lvl="1"/>
            <a:r>
              <a:rPr lang="en-US" noProof="0" dirty="0" smtClean="0"/>
              <a:t>5 months of MAXDOAS observations (Oct 2016-Feb 2017)</a:t>
            </a:r>
          </a:p>
          <a:p>
            <a:pPr lvl="1"/>
            <a:r>
              <a:rPr lang="en-US" noProof="0" dirty="0" smtClean="0"/>
              <a:t>More than 4500 solar absorption spectra from FTIR measurements</a:t>
            </a:r>
          </a:p>
          <a:p>
            <a:pPr lvl="1"/>
            <a:r>
              <a:rPr lang="en-US" noProof="0" dirty="0" smtClean="0"/>
              <a:t>1 month of ground in situ gas measurements with MICA @ CRRF site</a:t>
            </a:r>
          </a:p>
          <a:p>
            <a:pPr lvl="1"/>
            <a:endParaRPr lang="en-US" noProof="0" dirty="0" smtClean="0"/>
          </a:p>
          <a:p>
            <a:pPr>
              <a:lnSpc>
                <a:spcPct val="120000"/>
              </a:lnSpc>
            </a:pPr>
            <a:r>
              <a:rPr lang="en-US" noProof="0" dirty="0" smtClean="0"/>
              <a:t>A total of </a:t>
            </a:r>
            <a:r>
              <a:rPr lang="en-US" sz="3400" b="1" noProof="0" dirty="0" smtClean="0"/>
              <a:t>126 ECC ozone soundings </a:t>
            </a:r>
            <a:r>
              <a:rPr lang="en-US" noProof="0" dirty="0" smtClean="0"/>
              <a:t>was obtained in intensive</a:t>
            </a:r>
            <a:br>
              <a:rPr lang="en-US" noProof="0" dirty="0" smtClean="0"/>
            </a:br>
            <a:r>
              <a:rPr lang="en-US" noProof="0" dirty="0" smtClean="0"/>
              <a:t>campaigns (spring and fall) and continuous, mostly bi-weekly measurements.</a:t>
            </a:r>
          </a:p>
          <a:p>
            <a:pPr>
              <a:lnSpc>
                <a:spcPct val="120000"/>
              </a:lnSpc>
            </a:pPr>
            <a:r>
              <a:rPr lang="en-US" noProof="0" dirty="0" smtClean="0"/>
              <a:t>ECC </a:t>
            </a:r>
            <a:r>
              <a:rPr lang="en-US" noProof="0" dirty="0" err="1" smtClean="0"/>
              <a:t>sonde</a:t>
            </a:r>
            <a:r>
              <a:rPr lang="en-US" noProof="0" dirty="0" smtClean="0"/>
              <a:t> </a:t>
            </a:r>
            <a:r>
              <a:rPr lang="en-US" b="1" noProof="0" dirty="0" smtClean="0"/>
              <a:t>preparation are performed carefully </a:t>
            </a:r>
            <a:r>
              <a:rPr lang="en-US" noProof="0" dirty="0" smtClean="0"/>
              <a:t>according to WMO/GAW‘s Panel for the Assessment of Standard Operating Procedures for </a:t>
            </a:r>
            <a:r>
              <a:rPr lang="en-US" noProof="0" dirty="0" err="1" smtClean="0"/>
              <a:t>Ozonesondes</a:t>
            </a:r>
            <a:r>
              <a:rPr lang="en-US" noProof="0" dirty="0" smtClean="0"/>
              <a:t> (ASOPOS) (GAW Rep. No.201, Sept.2011) in awareness of the difficulties of ozone soundings in the tropics and the </a:t>
            </a:r>
            <a:r>
              <a:rPr lang="en-US" b="1" noProof="0" dirty="0" smtClean="0"/>
              <a:t>controversial measurements </a:t>
            </a:r>
            <a:r>
              <a:rPr lang="en-US" noProof="0" dirty="0" smtClean="0"/>
              <a:t>of very low VMR in the Tropical West Pacific in particular (see e.g. </a:t>
            </a:r>
            <a:r>
              <a:rPr lang="en-US" noProof="0" dirty="0" err="1" smtClean="0"/>
              <a:t>Voemel</a:t>
            </a:r>
            <a:r>
              <a:rPr lang="en-US" noProof="0" dirty="0" smtClean="0"/>
              <a:t> and Diaz 2010, Newton et al. 2016, Thompson et al. 2019)</a:t>
            </a:r>
          </a:p>
          <a:p>
            <a:pPr>
              <a:lnSpc>
                <a:spcPct val="120000"/>
              </a:lnSpc>
            </a:pPr>
            <a:r>
              <a:rPr lang="en-US" noProof="0" dirty="0" smtClean="0"/>
              <a:t>Additional 8 measurements with </a:t>
            </a:r>
            <a:r>
              <a:rPr lang="en-US" sz="3400" b="1" noProof="0" dirty="0" smtClean="0"/>
              <a:t>CFH and COBALD </a:t>
            </a:r>
            <a:r>
              <a:rPr lang="en-US" sz="3400" b="1" noProof="0" dirty="0" err="1" smtClean="0"/>
              <a:t>sondes</a:t>
            </a:r>
            <a:endParaRPr lang="en-US" sz="3400" b="1" noProof="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5" name="Ellipse 4">
              <a:hlinkClick r:id="rId2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Gebogener Pfeil 5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8" name="Interaktive Schaltfläche: Nächste(r) oder Weiter 7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Zurück oder Vorherige(r) 8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8D1BAED-223F-45E5-AB00-23B9B9B11106}"/>
              </a:ext>
            </a:extLst>
          </p:cNvPr>
          <p:cNvCxnSpPr/>
          <p:nvPr/>
        </p:nvCxnSpPr>
        <p:spPr>
          <a:xfrm>
            <a:off x="466942" y="3278838"/>
            <a:ext cx="11074180" cy="0"/>
          </a:xfrm>
          <a:prstGeom prst="line">
            <a:avLst/>
          </a:prstGeom>
          <a:ln w="19050">
            <a:solidFill>
              <a:srgbClr val="003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64">
            <a:hlinkClick r:id="rId3" action="ppaction://hlinksldjump"/>
            <a:extLst>
              <a:ext uri="{FF2B5EF4-FFF2-40B4-BE49-F238E27FC236}">
                <a16:creationId xmlns:a16="http://schemas.microsoft.com/office/drawing/2014/main" xmlns="" id="{985398FC-AEF8-4058-A713-E64E85AC907E}"/>
              </a:ext>
            </a:extLst>
          </p:cNvPr>
          <p:cNvSpPr txBox="1"/>
          <p:nvPr/>
        </p:nvSpPr>
        <p:spPr>
          <a:xfrm>
            <a:off x="7269935" y="5557669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BC8A391F-7B12-4ABD-93F1-063FF5D75AEC}"/>
              </a:ext>
            </a:extLst>
          </p:cNvPr>
          <p:cNvSpPr txBox="1"/>
          <p:nvPr/>
        </p:nvSpPr>
        <p:spPr>
          <a:xfrm rot="560784">
            <a:off x="8131198" y="3137645"/>
            <a:ext cx="2802539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3E6E"/>
                </a:solidFill>
              </a:rPr>
              <a:t>First </a:t>
            </a:r>
            <a:r>
              <a:rPr lang="de-DE" sz="2400" dirty="0" err="1">
                <a:solidFill>
                  <a:srgbClr val="003E6E"/>
                </a:solidFill>
              </a:rPr>
              <a:t>data</a:t>
            </a:r>
            <a:r>
              <a:rPr lang="de-DE" sz="2400" dirty="0">
                <a:solidFill>
                  <a:srgbClr val="003E6E"/>
                </a:solidFill>
              </a:rPr>
              <a:t> </a:t>
            </a:r>
            <a:r>
              <a:rPr lang="de-DE" sz="2400" dirty="0" err="1">
                <a:solidFill>
                  <a:srgbClr val="003E6E"/>
                </a:solidFill>
              </a:rPr>
              <a:t>publication</a:t>
            </a:r>
            <a:r>
              <a:rPr lang="de-DE" sz="2400" dirty="0">
                <a:solidFill>
                  <a:srgbClr val="003E6E"/>
                </a:solidFill>
              </a:rPr>
              <a:t> in </a:t>
            </a:r>
            <a:r>
              <a:rPr lang="de-DE" sz="2400" dirty="0" err="1">
                <a:solidFill>
                  <a:srgbClr val="003E6E"/>
                </a:solidFill>
              </a:rPr>
              <a:t>preparation</a:t>
            </a:r>
            <a:endParaRPr lang="de-DE" sz="2400" dirty="0">
              <a:solidFill>
                <a:srgbClr val="003E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0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4D5A95"/>
                </a:solidFill>
              </a:rPr>
              <a:t>III</a:t>
            </a:r>
            <a:r>
              <a:rPr lang="en-US" noProof="0" dirty="0" smtClean="0"/>
              <a:t> Tropospheric O</a:t>
            </a:r>
            <a:r>
              <a:rPr lang="en-US" baseline="-25000" noProof="0" dirty="0" smtClean="0"/>
              <a:t>3</a:t>
            </a:r>
            <a:endParaRPr lang="en-US" baseline="-25000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31000" y="5747501"/>
            <a:ext cx="11825160" cy="1103086"/>
          </a:xfrm>
        </p:spPr>
        <p:txBody>
          <a:bodyPr>
            <a:noAutofit/>
          </a:bodyPr>
          <a:lstStyle/>
          <a:p>
            <a:r>
              <a:rPr lang="en-US" sz="2400" noProof="0" dirty="0" smtClean="0"/>
              <a:t>Arrows mark individual soundings, gaps are mostly due to personnel or logistical shortages</a:t>
            </a:r>
          </a:p>
          <a:p>
            <a:r>
              <a:rPr lang="en-US" sz="2400" noProof="0" dirty="0" smtClean="0"/>
              <a:t>Data is linearly interpolated onto a daily-100 m grid (for RH and T see         )</a:t>
            </a:r>
            <a:endParaRPr lang="en-US" sz="2400" noProof="0" dirty="0"/>
          </a:p>
        </p:txBody>
      </p:sp>
      <p:sp>
        <p:nvSpPr>
          <p:cNvPr id="9" name="Textplatzhalter 3"/>
          <p:cNvSpPr txBox="1">
            <a:spLocks/>
          </p:cNvSpPr>
          <p:nvPr/>
        </p:nvSpPr>
        <p:spPr>
          <a:xfrm>
            <a:off x="837275" y="921343"/>
            <a:ext cx="11112500" cy="1103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E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E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E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latin typeface="+mn-lt"/>
              </a:rPr>
              <a:t>Time-</a:t>
            </a:r>
            <a:r>
              <a:rPr lang="de-DE" dirty="0" err="1">
                <a:latin typeface="+mn-lt"/>
              </a:rPr>
              <a:t>height</a:t>
            </a:r>
            <a:r>
              <a:rPr lang="de-DE" dirty="0">
                <a:latin typeface="+mn-lt"/>
              </a:rPr>
              <a:t>-cross-</a:t>
            </a:r>
            <a:r>
              <a:rPr lang="de-DE" dirty="0" err="1">
                <a:latin typeface="+mn-lt"/>
              </a:rPr>
              <a:t>section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for</a:t>
            </a:r>
            <a:r>
              <a:rPr lang="de-DE" dirty="0">
                <a:latin typeface="+mn-lt"/>
              </a:rPr>
              <a:t> O</a:t>
            </a:r>
            <a:r>
              <a:rPr lang="de-DE" baseline="-25000" dirty="0">
                <a:latin typeface="+mn-lt"/>
              </a:rPr>
              <a:t>3</a:t>
            </a:r>
            <a:r>
              <a:rPr lang="de-DE" dirty="0">
                <a:latin typeface="+mn-lt"/>
              </a:rPr>
              <a:t> Volume Mixing </a:t>
            </a:r>
            <a:r>
              <a:rPr lang="de-DE" dirty="0" err="1">
                <a:latin typeface="+mn-lt"/>
              </a:rPr>
              <a:t>Ratios</a:t>
            </a:r>
            <a:r>
              <a:rPr lang="de-DE" dirty="0">
                <a:latin typeface="+mn-lt"/>
              </a:rPr>
              <a:t> (VMR)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169237" y="145531"/>
            <a:ext cx="708840" cy="737331"/>
            <a:chOff x="9097505" y="4602997"/>
            <a:chExt cx="708840" cy="737331"/>
          </a:xfrm>
        </p:grpSpPr>
        <p:sp>
          <p:nvSpPr>
            <p:cNvPr id="14" name="Ellipse 13">
              <a:hlinkClick r:id="rId2" action="ppaction://hlinksldjump"/>
            </p:cNvPr>
            <p:cNvSpPr/>
            <p:nvPr/>
          </p:nvSpPr>
          <p:spPr>
            <a:xfrm>
              <a:off x="9097505" y="4602997"/>
              <a:ext cx="708840" cy="73733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Gebogener Pfeil 14"/>
            <p:cNvSpPr/>
            <p:nvPr/>
          </p:nvSpPr>
          <p:spPr>
            <a:xfrm>
              <a:off x="9118600" y="4622800"/>
              <a:ext cx="687745" cy="717528"/>
            </a:xfrm>
            <a:prstGeom prst="circularArrow">
              <a:avLst>
                <a:gd name="adj1" fmla="val 4"/>
                <a:gd name="adj2" fmla="val 563588"/>
                <a:gd name="adj3" fmla="val 11904906"/>
                <a:gd name="adj4" fmla="val 16209749"/>
                <a:gd name="adj5" fmla="val 4457"/>
              </a:avLst>
            </a:prstGeom>
            <a:solidFill>
              <a:srgbClr val="D8D3E0"/>
            </a:solidFill>
            <a:ln w="104775">
              <a:solidFill>
                <a:srgbClr val="D8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010C4-05E4-D842-A683-8A20DE36496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6" name="Interaktive Schaltfläche: Nächste(r) oder Weiter 15">
            <a:hlinkClick r:id="" action="ppaction://hlinkshowjump?jump=nextslide" highlightClick="1"/>
          </p:cNvPr>
          <p:cNvSpPr/>
          <p:nvPr/>
        </p:nvSpPr>
        <p:spPr>
          <a:xfrm>
            <a:off x="11647603" y="6173046"/>
            <a:ext cx="468000" cy="576000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Zurück oder Vorherige(r) 16">
            <a:hlinkClick r:id="" action="ppaction://hlinkshowjump?jump=previousslide" highlightClick="1"/>
          </p:cNvPr>
          <p:cNvSpPr/>
          <p:nvPr/>
        </p:nvSpPr>
        <p:spPr>
          <a:xfrm>
            <a:off x="105423" y="6172209"/>
            <a:ext cx="468000" cy="57600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5EF8B73-33C1-44BC-AC09-E29672139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3" y="1359871"/>
            <a:ext cx="10517450" cy="4427534"/>
          </a:xfrm>
          <a:prstGeom prst="rect">
            <a:avLst/>
          </a:prstGeom>
        </p:spPr>
      </p:pic>
      <p:sp>
        <p:nvSpPr>
          <p:cNvPr id="6" name="Textfeld 5">
            <a:hlinkClick r:id="rId4" action="ppaction://hlinksldjump"/>
          </p:cNvPr>
          <p:cNvSpPr txBox="1"/>
          <p:nvPr/>
        </p:nvSpPr>
        <p:spPr>
          <a:xfrm>
            <a:off x="10638364" y="1808300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  <p:cxnSp>
        <p:nvCxnSpPr>
          <p:cNvPr id="11" name="Gerader Verbinder 10"/>
          <p:cNvCxnSpPr/>
          <p:nvPr/>
        </p:nvCxnSpPr>
        <p:spPr>
          <a:xfrm>
            <a:off x="10875127" y="2521156"/>
            <a:ext cx="0" cy="1200098"/>
          </a:xfrm>
          <a:prstGeom prst="line">
            <a:avLst/>
          </a:prstGeom>
          <a:ln w="31750">
            <a:solidFill>
              <a:srgbClr val="FB3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6">
            <a:extLst>
              <a:ext uri="{FF2B5EF4-FFF2-40B4-BE49-F238E27FC236}">
                <a16:creationId xmlns:a16="http://schemas.microsoft.com/office/drawing/2014/main" xmlns="" id="{0AB58EC1-82F0-4D14-BBA5-2BD24EDE85D2}"/>
              </a:ext>
            </a:extLst>
          </p:cNvPr>
          <p:cNvSpPr/>
          <p:nvPr/>
        </p:nvSpPr>
        <p:spPr>
          <a:xfrm>
            <a:off x="938510" y="5277541"/>
            <a:ext cx="2637586" cy="46996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7">
            <a:extLst>
              <a:ext uri="{FF2B5EF4-FFF2-40B4-BE49-F238E27FC236}">
                <a16:creationId xmlns:a16="http://schemas.microsoft.com/office/drawing/2014/main" xmlns="" id="{D1D23EB1-A01A-4164-AF5D-42E022507DF3}"/>
              </a:ext>
            </a:extLst>
          </p:cNvPr>
          <p:cNvSpPr/>
          <p:nvPr/>
        </p:nvSpPr>
        <p:spPr>
          <a:xfrm>
            <a:off x="6160336" y="5277541"/>
            <a:ext cx="2637586" cy="46996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Interaktive Schaltfläche: Zurückkehren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ECFD06F2-EAE0-4B84-9B47-6B69425423E6}"/>
              </a:ext>
            </a:extLst>
          </p:cNvPr>
          <p:cNvSpPr/>
          <p:nvPr/>
        </p:nvSpPr>
        <p:spPr>
          <a:xfrm>
            <a:off x="977900" y="348515"/>
            <a:ext cx="475748" cy="466725"/>
          </a:xfrm>
          <a:prstGeom prst="actionButtonReturn">
            <a:avLst/>
          </a:prstGeom>
          <a:solidFill>
            <a:srgbClr val="FB3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hlinkClick r:id="rId5" action="ppaction://hlinksldjump"/>
          </p:cNvPr>
          <p:cNvSpPr txBox="1"/>
          <p:nvPr/>
        </p:nvSpPr>
        <p:spPr>
          <a:xfrm>
            <a:off x="9460827" y="5952377"/>
            <a:ext cx="7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B3FD7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5707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2811</Words>
  <Application>Microsoft Office PowerPoint</Application>
  <PresentationFormat>Breitbild</PresentationFormat>
  <Paragraphs>659</Paragraphs>
  <Slides>56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65" baseType="lpstr">
      <vt:lpstr>Arial Unicode MS</vt:lpstr>
      <vt:lpstr>MS PGothic</vt:lpstr>
      <vt:lpstr>Arial</vt:lpstr>
      <vt:lpstr>Calibri</vt:lpstr>
      <vt:lpstr>Calibri Light</vt:lpstr>
      <vt:lpstr>Cambria Math</vt:lpstr>
      <vt:lpstr>Times</vt:lpstr>
      <vt:lpstr>Wingdings</vt:lpstr>
      <vt:lpstr>Office Theme</vt:lpstr>
      <vt:lpstr>PowerPoint-Präsentation</vt:lpstr>
      <vt:lpstr>PowerPoint-Präsentation</vt:lpstr>
      <vt:lpstr>PowerPoint-Präsentation</vt:lpstr>
      <vt:lpstr>I The TWP: Research Motivation</vt:lpstr>
      <vt:lpstr>I The TWP: Research Motivation</vt:lpstr>
      <vt:lpstr>II Palau Atmospheric Observatory</vt:lpstr>
      <vt:lpstr>PowerPoint-Präsentation</vt:lpstr>
      <vt:lpstr>III Data Overview</vt:lpstr>
      <vt:lpstr>III Tropospheric O3</vt:lpstr>
      <vt:lpstr>III Intensive Campaigns</vt:lpstr>
      <vt:lpstr>III Data Quality</vt:lpstr>
      <vt:lpstr>IV Tropospheric O3 Variability</vt:lpstr>
      <vt:lpstr>IV Tropospheric O3 Variability</vt:lpstr>
      <vt:lpstr>IV Mean O3 Profiles</vt:lpstr>
      <vt:lpstr>IV „Longterm“ Monthly Mean O3</vt:lpstr>
      <vt:lpstr>IV „Longterm“ Monthly Mean O3</vt:lpstr>
      <vt:lpstr>IV Bimodal distribution?</vt:lpstr>
      <vt:lpstr>V Transport and Origin of Air masses</vt:lpstr>
      <vt:lpstr>V O3 vs. H2O Seasonality</vt:lpstr>
      <vt:lpstr>V Transport and Origin of Air masses</vt:lpstr>
      <vt:lpstr>V Transport Pathways to the TWP</vt:lpstr>
      <vt:lpstr>V Trajectory Analysis: Case Studies</vt:lpstr>
      <vt:lpstr>Summary</vt:lpstr>
      <vt:lpstr>Outlook</vt:lpstr>
      <vt:lpstr>More Info</vt:lpstr>
      <vt:lpstr>I The Tropical West Pacific (TWP)</vt:lpstr>
      <vt:lpstr>I The O3 Minimimum Seasonality</vt:lpstr>
      <vt:lpstr>I Tropospheric Oxidizing Capacity</vt:lpstr>
      <vt:lpstr>I The TWP: source for stratospheric air</vt:lpstr>
      <vt:lpstr>I The TWP: Research Motivation</vt:lpstr>
      <vt:lpstr>PowerPoint-Präsentation</vt:lpstr>
      <vt:lpstr>PowerPoint-Präsentation</vt:lpstr>
      <vt:lpstr>II ECC Sonde Measurement Principle</vt:lpstr>
      <vt:lpstr>II ECC Sonde Detection Limit</vt:lpstr>
      <vt:lpstr>II ECC Sonde Detection Limit</vt:lpstr>
      <vt:lpstr>III RH and T</vt:lpstr>
      <vt:lpstr>III CFH sonde example</vt:lpstr>
      <vt:lpstr>IV El Nino 2015/2016</vt:lpstr>
      <vt:lpstr>IV Annual TTL  cycle </vt:lpstr>
      <vt:lpstr>IV TTL</vt:lpstr>
      <vt:lpstr>IV Layer Plots</vt:lpstr>
      <vt:lpstr>IV Seasonal variations Hanoi/Hong Kong</vt:lpstr>
      <vt:lpstr>IV Relative Standard Deviations</vt:lpstr>
      <vt:lpstr>IV Shifted Seasonal Mean O3 Profiles</vt:lpstr>
      <vt:lpstr>IV NDJ</vt:lpstr>
      <vt:lpstr>IV FMA</vt:lpstr>
      <vt:lpstr>IV MJJ</vt:lpstr>
      <vt:lpstr>IV ASO</vt:lpstr>
      <vt:lpstr>V High O3 layer analysis</vt:lpstr>
      <vt:lpstr>V Trajectory Analysis: Case Study</vt:lpstr>
      <vt:lpstr>V Trajectory Analysis: Case Studies</vt:lpstr>
      <vt:lpstr>V Trajectory Analysis: Case Studies</vt:lpstr>
      <vt:lpstr>Measurement Routines </vt:lpstr>
      <vt:lpstr>The beginning – and extention</vt:lpstr>
      <vt:lpstr>Visitors/Outreach</vt:lpstr>
      <vt:lpstr>Acknowledgements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Ralf Jaiser</dc:creator>
  <cp:lastModifiedBy>Katrin Müller</cp:lastModifiedBy>
  <cp:revision>359</cp:revision>
  <dcterms:created xsi:type="dcterms:W3CDTF">2018-05-04T08:08:44Z</dcterms:created>
  <dcterms:modified xsi:type="dcterms:W3CDTF">2019-09-16T09:22:13Z</dcterms:modified>
</cp:coreProperties>
</file>