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0"/>
  </p:handoutMasterIdLst>
  <p:sldIdLst>
    <p:sldId id="304" r:id="rId3"/>
    <p:sldId id="330" r:id="rId5"/>
    <p:sldId id="328" r:id="rId6"/>
    <p:sldId id="324" r:id="rId7"/>
    <p:sldId id="325" r:id="rId8"/>
    <p:sldId id="327" r:id="rId9"/>
    <p:sldId id="269" r:id="rId10"/>
    <p:sldId id="307" r:id="rId11"/>
    <p:sldId id="308" r:id="rId12"/>
    <p:sldId id="347" r:id="rId13"/>
    <p:sldId id="295" r:id="rId14"/>
    <p:sldId id="272" r:id="rId15"/>
    <p:sldId id="314" r:id="rId16"/>
    <p:sldId id="274" r:id="rId17"/>
    <p:sldId id="288" r:id="rId18"/>
    <p:sldId id="273" r:id="rId19"/>
  </p:sldIdLst>
  <p:sldSz cx="9144000" cy="5147945" type="screen16x9"/>
  <p:notesSz cx="7103745" cy="1023429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9F9870"/>
    <a:srgbClr val="857A52"/>
    <a:srgbClr val="740808"/>
    <a:srgbClr val="01017F"/>
    <a:srgbClr val="788382"/>
    <a:srgbClr val="B8B299"/>
    <a:srgbClr val="00007F"/>
    <a:srgbClr val="6F6E53"/>
    <a:srgbClr val="191970"/>
    <a:srgbClr val="0E0E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æ·±è²æ ·å¼ 1 - å¼ºè°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ä¸­åº¦æ ·å¼ 2 - å¼ºè°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2" autoAdjust="0"/>
    <p:restoredTop sz="94660"/>
  </p:normalViewPr>
  <p:slideViewPr>
    <p:cSldViewPr snapToGrid="0" showGuides="1">
      <p:cViewPr varScale="1">
        <p:scale>
          <a:sx n="53" d="100"/>
          <a:sy n="53" d="100"/>
        </p:scale>
        <p:origin x="180" y="54"/>
      </p:cViewPr>
      <p:guideLst>
        <p:guide orient="horz" pos="1923"/>
        <p:guide pos="2883"/>
      </p:guideLst>
    </p:cSldViewPr>
  </p:slideViewPr>
  <p:notesTextViewPr>
    <p:cViewPr>
      <p:scale>
        <a:sx n="1" d="1"/>
        <a:sy n="1" d="1"/>
      </p:scale>
      <p:origin x="0" y="0"/>
    </p:cViewPr>
  </p:notesTextViewPr>
  <p:notesViewPr>
    <p:cSldViewPr snapToGrid="0">
      <p:cViewPr varScale="1">
        <p:scale>
          <a:sx n="41" d="100"/>
          <a:sy n="41" d="100"/>
        </p:scale>
        <p:origin x="1794" y="54"/>
      </p:cViewPr>
      <p:guideLst/>
    </p:cSldViewPr>
  </p:notesViewPr>
  <p:gridSpacing cx="45000" cy="45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en-US"/>
          </a:p>
        </p:txBody>
      </p:sp>
      <p:sp>
        <p:nvSpPr>
          <p:cNvPr id="3" name="Date Placeholder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en-US"/>
          </a:p>
        </p:txBody>
      </p:sp>
      <p:sp>
        <p:nvSpPr>
          <p:cNvPr id="5" name="Slide Number Placeholder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484268" y="1279287"/>
            <a:ext cx="6135210" cy="345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9056" y="1019656"/>
            <a:ext cx="2307431" cy="935757"/>
          </a:xfrm>
        </p:spPr>
        <p:txBody>
          <a:bodyPr/>
          <a:lstStyle>
            <a:lvl1pPr marL="0" indent="0">
              <a:buNone/>
              <a:defRPr sz="1050">
                <a:latin typeface="+mn-lt"/>
                <a:cs typeface="+mn-lt"/>
              </a:defRPr>
            </a:lvl1pPr>
            <a:lvl2pPr>
              <a:defRPr sz="900"/>
            </a:lvl2pPr>
            <a:lvl3pPr>
              <a:defRPr sz="750"/>
            </a:lvl3pPr>
            <a:lvl4pPr>
              <a:defRPr sz="600"/>
            </a:lvl4pPr>
            <a:lvl5pPr>
              <a:defRPr sz="450"/>
            </a:lvl5pPr>
          </a:lstStyle>
          <a:p>
            <a:pPr lvl="0"/>
            <a:r>
              <a:rPr lang="en-US" smtClean="0"/>
              <a:t>Section title</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4" name="Title 13"/>
          <p:cNvSpPr>
            <a:spLocks noGrp="1"/>
          </p:cNvSpPr>
          <p:nvPr>
            <p:ph type="title" hasCustomPrompt="1"/>
          </p:nvPr>
        </p:nvSpPr>
        <p:spPr>
          <a:xfrm>
            <a:off x="4763" y="100106"/>
            <a:ext cx="8348186" cy="410436"/>
          </a:xfrm>
        </p:spPr>
        <p:txBody>
          <a:bodyPr>
            <a:normAutofit/>
          </a:bodyPr>
          <a:lstStyle>
            <a:lvl1pPr>
              <a:defRPr sz="1350">
                <a:latin typeface="Carlito" panose="020F0502020204030204" charset="0"/>
                <a:cs typeface="Carlito" panose="020F0502020204030204" charset="0"/>
              </a:defRPr>
            </a:lvl1pPr>
          </a:lstStyle>
          <a:p>
            <a:r>
              <a:rPr lang="en-US" altLang="en-US"/>
              <a:t>Title</a:t>
            </a:r>
            <a:endParaRPr lang="en-US" altLang="en-US"/>
          </a:p>
        </p:txBody>
      </p:sp>
      <p:cxnSp>
        <p:nvCxnSpPr>
          <p:cNvPr id="2" name="Straight Connector 1"/>
          <p:cNvCxnSpPr/>
          <p:nvPr userDrawn="1"/>
        </p:nvCxnSpPr>
        <p:spPr>
          <a:xfrm flipV="1">
            <a:off x="-16669" y="-2383"/>
            <a:ext cx="9187815" cy="5720"/>
          </a:xfrm>
          <a:prstGeom prst="line">
            <a:avLst/>
          </a:prstGeom>
          <a:ln w="12700" cmpd="sng">
            <a:solidFill>
              <a:srgbClr val="720404"/>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500" advClick="0"/>
    </mc:Choice>
    <mc:Fallback>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3521"/>
            <a:ext cx="7886700" cy="2141586"/>
          </a:xfrm>
        </p:spPr>
        <p:txBody>
          <a:bodyPr anchor="b"/>
          <a:lstStyle>
            <a:lvl1pPr>
              <a:defRPr sz="4505"/>
            </a:lvl1pPr>
          </a:lstStyle>
          <a:p>
            <a:r>
              <a:rPr lang="en-US" smtClean="0"/>
              <a:t>Click to edit Master title style</a:t>
            </a:r>
            <a:endParaRPr lang="en-US"/>
          </a:p>
        </p:txBody>
      </p:sp>
      <p:sp>
        <p:nvSpPr>
          <p:cNvPr id="3" name="Text Placeholder 2"/>
          <p:cNvSpPr>
            <a:spLocks noGrp="1"/>
          </p:cNvSpPr>
          <p:nvPr>
            <p:ph type="body" idx="1"/>
          </p:nvPr>
        </p:nvSpPr>
        <p:spPr>
          <a:xfrm>
            <a:off x="623888" y="3445367"/>
            <a:ext cx="7886700" cy="1126209"/>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6435" indent="0">
              <a:buNone/>
              <a:defRPr sz="1350">
                <a:solidFill>
                  <a:schemeClr val="tx1">
                    <a:tint val="75000"/>
                  </a:schemeClr>
                </a:solidFill>
              </a:defRPr>
            </a:lvl3pPr>
            <a:lvl4pPr marL="1029335" indent="0">
              <a:buNone/>
              <a:defRPr sz="1200">
                <a:solidFill>
                  <a:schemeClr val="tx1">
                    <a:tint val="75000"/>
                  </a:schemeClr>
                </a:solidFill>
              </a:defRPr>
            </a:lvl4pPr>
            <a:lvl5pPr marL="1372870" indent="0">
              <a:buNone/>
              <a:defRPr sz="1200">
                <a:solidFill>
                  <a:schemeClr val="tx1">
                    <a:tint val="75000"/>
                  </a:schemeClr>
                </a:solidFill>
              </a:defRPr>
            </a:lvl5pPr>
            <a:lvl6pPr marL="1715770" indent="0">
              <a:buNone/>
              <a:defRPr sz="1200">
                <a:solidFill>
                  <a:schemeClr val="tx1">
                    <a:tint val="75000"/>
                  </a:schemeClr>
                </a:solidFill>
              </a:defRPr>
            </a:lvl6pPr>
            <a:lvl7pPr marL="2059305" indent="0">
              <a:buNone/>
              <a:defRPr sz="1200">
                <a:solidFill>
                  <a:schemeClr val="tx1">
                    <a:tint val="75000"/>
                  </a:schemeClr>
                </a:solidFill>
              </a:defRPr>
            </a:lvl7pPr>
            <a:lvl8pPr marL="2402205" indent="0">
              <a:buNone/>
              <a:defRPr sz="1200">
                <a:solidFill>
                  <a:schemeClr val="tx1">
                    <a:tint val="75000"/>
                  </a:schemeClr>
                </a:solidFill>
              </a:defRPr>
            </a:lvl8pPr>
            <a:lvl9pPr marL="274574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a:xfrm>
            <a:off x="628650" y="4771791"/>
            <a:ext cx="2057400" cy="274104"/>
          </a:xfrm>
        </p:spPr>
        <p:txBody>
          <a:bodyPr/>
          <a:lstStyle/>
          <a:p>
            <a:fld id="{FDE934FF-F4E1-47C5-9CA5-30A81DDE2BE4}" type="datetimeFigureOut">
              <a:rPr lang="en-US" smtClean="0"/>
            </a:fld>
            <a:endParaRPr lang="en-US"/>
          </a:p>
        </p:txBody>
      </p:sp>
      <p:sp>
        <p:nvSpPr>
          <p:cNvPr id="5" name="Footer Placeholder 4"/>
          <p:cNvSpPr>
            <a:spLocks noGrp="1"/>
          </p:cNvSpPr>
          <p:nvPr>
            <p:ph type="ftr" sz="quarter" idx="11"/>
          </p:nvPr>
        </p:nvSpPr>
        <p:spPr>
          <a:xfrm>
            <a:off x="3028950" y="4771791"/>
            <a:ext cx="3086100" cy="274104"/>
          </a:xfrm>
        </p:spPr>
        <p:txBody>
          <a:bodyPr/>
          <a:lstStyle/>
          <a:p>
            <a:endParaRPr lang="en-US"/>
          </a:p>
        </p:txBody>
      </p:sp>
      <p:sp>
        <p:nvSpPr>
          <p:cNvPr id="6" name="Slide Number Placeholder 5"/>
          <p:cNvSpPr>
            <a:spLocks noGrp="1"/>
          </p:cNvSpPr>
          <p:nvPr>
            <p:ph type="sldNum" sz="quarter" idx="12"/>
          </p:nvPr>
        </p:nvSpPr>
        <p:spPr>
          <a:xfrm>
            <a:off x="6457950" y="4771791"/>
            <a:ext cx="2057400" cy="274104"/>
          </a:xfrm>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advClick="0"/>
    </mc:Choice>
    <mc:Fallback>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50119" y="43856"/>
            <a:ext cx="7726680" cy="4671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520"/>
            <a:ext cx="3886200" cy="3266604"/>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29150" y="1370520"/>
            <a:ext cx="3886200" cy="3266604"/>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a:xfrm>
            <a:off x="628650" y="4771791"/>
            <a:ext cx="2057400" cy="274104"/>
          </a:xfrm>
        </p:spPr>
        <p:txBody>
          <a:bodyPr/>
          <a:lstStyle/>
          <a:p>
            <a:fld id="{FDE934FF-F4E1-47C5-9CA5-30A81DDE2BE4}" type="datetimeFigureOut">
              <a:rPr lang="en-US" smtClean="0"/>
            </a:fld>
            <a:endParaRPr lang="en-US"/>
          </a:p>
        </p:txBody>
      </p:sp>
      <p:sp>
        <p:nvSpPr>
          <p:cNvPr id="6" name="Footer Placeholder 5"/>
          <p:cNvSpPr>
            <a:spLocks noGrp="1"/>
          </p:cNvSpPr>
          <p:nvPr>
            <p:ph type="ftr" sz="quarter" idx="11"/>
          </p:nvPr>
        </p:nvSpPr>
        <p:spPr>
          <a:xfrm>
            <a:off x="3028950" y="4771791"/>
            <a:ext cx="3086100" cy="274104"/>
          </a:xfrm>
        </p:spPr>
        <p:txBody>
          <a:bodyPr/>
          <a:lstStyle/>
          <a:p>
            <a:endParaRPr lang="en-US"/>
          </a:p>
        </p:txBody>
      </p:sp>
      <p:sp>
        <p:nvSpPr>
          <p:cNvPr id="7" name="Slide Number Placeholder 6"/>
          <p:cNvSpPr>
            <a:spLocks noGrp="1"/>
          </p:cNvSpPr>
          <p:nvPr>
            <p:ph type="sldNum" sz="quarter" idx="12"/>
          </p:nvPr>
        </p:nvSpPr>
        <p:spPr>
          <a:xfrm>
            <a:off x="6457950" y="4771791"/>
            <a:ext cx="2057400" cy="274104"/>
          </a:xfrm>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advClick="0"/>
    </mc:Choice>
    <mc:Fallback>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4104"/>
            <a:ext cx="7886700" cy="995117"/>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262070"/>
            <a:ext cx="3868340" cy="618521"/>
          </a:xfrm>
        </p:spPr>
        <p:txBody>
          <a:bodyPr anchor="b"/>
          <a:lstStyle>
            <a:lvl1pPr marL="0" indent="0">
              <a:buNone/>
              <a:defRPr sz="1800" b="1"/>
            </a:lvl1pPr>
            <a:lvl2pPr marL="342900" indent="0">
              <a:buNone/>
              <a:defRPr sz="1500" b="1"/>
            </a:lvl2pPr>
            <a:lvl3pPr marL="686435" indent="0">
              <a:buNone/>
              <a:defRPr sz="1350" b="1"/>
            </a:lvl3pPr>
            <a:lvl4pPr marL="1029335" indent="0">
              <a:buNone/>
              <a:defRPr sz="1200" b="1"/>
            </a:lvl4pPr>
            <a:lvl5pPr marL="1372870" indent="0">
              <a:buNone/>
              <a:defRPr sz="1200" b="1"/>
            </a:lvl5pPr>
            <a:lvl6pPr marL="1715770" indent="0">
              <a:buNone/>
              <a:defRPr sz="1200" b="1"/>
            </a:lvl6pPr>
            <a:lvl7pPr marL="2059305" indent="0">
              <a:buNone/>
              <a:defRPr sz="1200" b="1"/>
            </a:lvl7pPr>
            <a:lvl8pPr marL="2402205" indent="0">
              <a:buNone/>
              <a:defRPr sz="1200" b="1"/>
            </a:lvl8pPr>
            <a:lvl9pPr marL="274574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1880591"/>
            <a:ext cx="3868340" cy="2766067"/>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262070"/>
            <a:ext cx="3887391" cy="618521"/>
          </a:xfrm>
        </p:spPr>
        <p:txBody>
          <a:bodyPr anchor="b"/>
          <a:lstStyle>
            <a:lvl1pPr marL="0" indent="0">
              <a:buNone/>
              <a:defRPr sz="1800" b="1"/>
            </a:lvl1pPr>
            <a:lvl2pPr marL="342900" indent="0">
              <a:buNone/>
              <a:defRPr sz="1500" b="1"/>
            </a:lvl2pPr>
            <a:lvl3pPr marL="686435" indent="0">
              <a:buNone/>
              <a:defRPr sz="1350" b="1"/>
            </a:lvl3pPr>
            <a:lvl4pPr marL="1029335" indent="0">
              <a:buNone/>
              <a:defRPr sz="1200" b="1"/>
            </a:lvl4pPr>
            <a:lvl5pPr marL="1372870" indent="0">
              <a:buNone/>
              <a:defRPr sz="1200" b="1"/>
            </a:lvl5pPr>
            <a:lvl6pPr marL="1715770" indent="0">
              <a:buNone/>
              <a:defRPr sz="1200" b="1"/>
            </a:lvl6pPr>
            <a:lvl7pPr marL="2059305" indent="0">
              <a:buNone/>
              <a:defRPr sz="1200" b="1"/>
            </a:lvl7pPr>
            <a:lvl8pPr marL="2402205" indent="0">
              <a:buNone/>
              <a:defRPr sz="1200" b="1"/>
            </a:lvl8pPr>
            <a:lvl9pPr marL="274574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1880591"/>
            <a:ext cx="3887391" cy="2766067"/>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a:xfrm>
            <a:off x="628650" y="4771791"/>
            <a:ext cx="2057400" cy="274104"/>
          </a:xfrm>
        </p:spPr>
        <p:txBody>
          <a:bodyPr/>
          <a:lstStyle/>
          <a:p>
            <a:fld id="{FDE934FF-F4E1-47C5-9CA5-30A81DDE2BE4}" type="datetimeFigureOut">
              <a:rPr lang="en-US" smtClean="0"/>
            </a:fld>
            <a:endParaRPr lang="en-US"/>
          </a:p>
        </p:txBody>
      </p:sp>
      <p:sp>
        <p:nvSpPr>
          <p:cNvPr id="8" name="Footer Placeholder 7"/>
          <p:cNvSpPr>
            <a:spLocks noGrp="1"/>
          </p:cNvSpPr>
          <p:nvPr>
            <p:ph type="ftr" sz="quarter" idx="11"/>
          </p:nvPr>
        </p:nvSpPr>
        <p:spPr>
          <a:xfrm>
            <a:off x="3028950" y="4771791"/>
            <a:ext cx="3086100" cy="274104"/>
          </a:xfrm>
        </p:spPr>
        <p:txBody>
          <a:bodyPr/>
          <a:lstStyle/>
          <a:p>
            <a:endParaRPr lang="en-US"/>
          </a:p>
        </p:txBody>
      </p:sp>
      <p:sp>
        <p:nvSpPr>
          <p:cNvPr id="9" name="Slide Number Placeholder 8"/>
          <p:cNvSpPr>
            <a:spLocks noGrp="1"/>
          </p:cNvSpPr>
          <p:nvPr>
            <p:ph type="sldNum" sz="quarter" idx="12"/>
          </p:nvPr>
        </p:nvSpPr>
        <p:spPr>
          <a:xfrm>
            <a:off x="6457950" y="4771791"/>
            <a:ext cx="2057400" cy="274104"/>
          </a:xfrm>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advClick="0"/>
    </mc:Choice>
    <mc:Fallback>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50119" y="43856"/>
            <a:ext cx="7726680" cy="467163"/>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4771791"/>
            <a:ext cx="2057400" cy="274104"/>
          </a:xfrm>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a:xfrm>
            <a:off x="3028950" y="4771791"/>
            <a:ext cx="3086100" cy="274104"/>
          </a:xfrm>
        </p:spPr>
        <p:txBody>
          <a:bodyPr/>
          <a:lstStyle/>
          <a:p>
            <a:endParaRPr lang="en-US"/>
          </a:p>
        </p:txBody>
      </p:sp>
      <p:sp>
        <p:nvSpPr>
          <p:cNvPr id="5" name="Slide Number Placeholder 4"/>
          <p:cNvSpPr>
            <a:spLocks noGrp="1"/>
          </p:cNvSpPr>
          <p:nvPr>
            <p:ph type="sldNum" sz="quarter" idx="12"/>
          </p:nvPr>
        </p:nvSpPr>
        <p:spPr>
          <a:xfrm>
            <a:off x="6457950" y="4771791"/>
            <a:ext cx="2057400" cy="274104"/>
          </a:xfrm>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advClick="0"/>
    </mc:Choice>
    <mc:Fallback>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71791"/>
            <a:ext cx="2057400" cy="274104"/>
          </a:xfrm>
        </p:spPr>
        <p:txBody>
          <a:bodyPr/>
          <a:lstStyle/>
          <a:p>
            <a:fld id="{FDE934FF-F4E1-47C5-9CA5-30A81DDE2BE4}" type="datetimeFigureOut">
              <a:rPr lang="en-US" smtClean="0"/>
            </a:fld>
            <a:endParaRPr lang="en-US"/>
          </a:p>
        </p:txBody>
      </p:sp>
      <p:sp>
        <p:nvSpPr>
          <p:cNvPr id="3" name="Footer Placeholder 2"/>
          <p:cNvSpPr>
            <a:spLocks noGrp="1"/>
          </p:cNvSpPr>
          <p:nvPr>
            <p:ph type="ftr" sz="quarter" idx="11"/>
          </p:nvPr>
        </p:nvSpPr>
        <p:spPr>
          <a:xfrm>
            <a:off x="3028950" y="4771791"/>
            <a:ext cx="3086100" cy="274104"/>
          </a:xfrm>
        </p:spPr>
        <p:txBody>
          <a:bodyPr/>
          <a:lstStyle/>
          <a:p>
            <a:endParaRPr lang="en-US"/>
          </a:p>
        </p:txBody>
      </p:sp>
      <p:sp>
        <p:nvSpPr>
          <p:cNvPr id="4" name="Slide Number Placeholder 3"/>
          <p:cNvSpPr>
            <a:spLocks noGrp="1"/>
          </p:cNvSpPr>
          <p:nvPr>
            <p:ph type="sldNum" sz="quarter" idx="12"/>
          </p:nvPr>
        </p:nvSpPr>
        <p:spPr>
          <a:xfrm>
            <a:off x="6457950" y="4771791"/>
            <a:ext cx="2057400" cy="274104"/>
          </a:xfrm>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advClick="0"/>
    </mc:Choice>
    <mc:Fallback>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26"/>
            <a:ext cx="2949178" cy="120129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1273"/>
            <a:ext cx="4629150" cy="3658691"/>
          </a:xfrm>
        </p:spPr>
        <p:txBody>
          <a:bodyPr/>
          <a:lstStyle>
            <a:lvl1pPr marL="0" indent="0">
              <a:buNone/>
              <a:defRPr sz="2400"/>
            </a:lvl1pPr>
            <a:lvl2pPr marL="342900" indent="0">
              <a:buNone/>
              <a:defRPr sz="2100"/>
            </a:lvl2pPr>
            <a:lvl3pPr marL="686435" indent="0">
              <a:buNone/>
              <a:defRPr sz="1800"/>
            </a:lvl3pPr>
            <a:lvl4pPr marL="1029335" indent="0">
              <a:buNone/>
              <a:defRPr sz="1500"/>
            </a:lvl4pPr>
            <a:lvl5pPr marL="1372870" indent="0">
              <a:buNone/>
              <a:defRPr sz="1500"/>
            </a:lvl5pPr>
            <a:lvl6pPr marL="1715770" indent="0">
              <a:buNone/>
              <a:defRPr sz="1500"/>
            </a:lvl6pPr>
            <a:lvl7pPr marL="2059305" indent="0">
              <a:buNone/>
              <a:defRPr sz="1500"/>
            </a:lvl7pPr>
            <a:lvl8pPr marL="2402205" indent="0">
              <a:buNone/>
              <a:defRPr sz="1500"/>
            </a:lvl8pPr>
            <a:lvl9pPr marL="2745740" indent="0">
              <a:buNone/>
              <a:defRPr sz="1500"/>
            </a:lvl9pPr>
          </a:lstStyle>
          <a:p>
            <a:endParaRPr lang="en-US"/>
          </a:p>
        </p:txBody>
      </p:sp>
      <p:sp>
        <p:nvSpPr>
          <p:cNvPr id="4" name="Text Placeholder 3"/>
          <p:cNvSpPr>
            <a:spLocks noGrp="1"/>
          </p:cNvSpPr>
          <p:nvPr>
            <p:ph type="body" sz="half" idx="2"/>
          </p:nvPr>
        </p:nvSpPr>
        <p:spPr>
          <a:xfrm>
            <a:off x="629841" y="1544516"/>
            <a:ext cx="2949178" cy="2861407"/>
          </a:xfrm>
        </p:spPr>
        <p:txBody>
          <a:bodyPr/>
          <a:lstStyle>
            <a:lvl1pPr marL="0" indent="0">
              <a:buNone/>
              <a:defRPr sz="1200"/>
            </a:lvl1pPr>
            <a:lvl2pPr marL="342900" indent="0">
              <a:buNone/>
              <a:defRPr sz="1050"/>
            </a:lvl2pPr>
            <a:lvl3pPr marL="686435" indent="0">
              <a:buNone/>
              <a:defRPr sz="900"/>
            </a:lvl3pPr>
            <a:lvl4pPr marL="1029335" indent="0">
              <a:buNone/>
              <a:defRPr sz="750"/>
            </a:lvl4pPr>
            <a:lvl5pPr marL="1372870" indent="0">
              <a:buNone/>
              <a:defRPr sz="750"/>
            </a:lvl5pPr>
            <a:lvl6pPr marL="1715770" indent="0">
              <a:buNone/>
              <a:defRPr sz="750"/>
            </a:lvl6pPr>
            <a:lvl7pPr marL="2059305" indent="0">
              <a:buNone/>
              <a:defRPr sz="750"/>
            </a:lvl7pPr>
            <a:lvl8pPr marL="2402205" indent="0">
              <a:buNone/>
              <a:defRPr sz="750"/>
            </a:lvl8pPr>
            <a:lvl9pPr marL="274574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a:xfrm>
            <a:off x="628650" y="4771791"/>
            <a:ext cx="2057400" cy="274104"/>
          </a:xfrm>
        </p:spPr>
        <p:txBody>
          <a:bodyPr/>
          <a:lstStyle/>
          <a:p>
            <a:fld id="{FDE934FF-F4E1-47C5-9CA5-30A81DDE2BE4}" type="datetimeFigureOut">
              <a:rPr lang="en-US" smtClean="0"/>
            </a:fld>
            <a:endParaRPr lang="en-US"/>
          </a:p>
        </p:txBody>
      </p:sp>
      <p:sp>
        <p:nvSpPr>
          <p:cNvPr id="6" name="Footer Placeholder 5"/>
          <p:cNvSpPr>
            <a:spLocks noGrp="1"/>
          </p:cNvSpPr>
          <p:nvPr>
            <p:ph type="ftr" sz="quarter" idx="11"/>
          </p:nvPr>
        </p:nvSpPr>
        <p:spPr>
          <a:xfrm>
            <a:off x="3028950" y="4771791"/>
            <a:ext cx="3086100" cy="274104"/>
          </a:xfrm>
        </p:spPr>
        <p:txBody>
          <a:bodyPr/>
          <a:lstStyle/>
          <a:p>
            <a:endParaRPr lang="en-US"/>
          </a:p>
        </p:txBody>
      </p:sp>
      <p:sp>
        <p:nvSpPr>
          <p:cNvPr id="7" name="Slide Number Placeholder 6"/>
          <p:cNvSpPr>
            <a:spLocks noGrp="1"/>
          </p:cNvSpPr>
          <p:nvPr>
            <p:ph type="sldNum" sz="quarter" idx="12"/>
          </p:nvPr>
        </p:nvSpPr>
        <p:spPr>
          <a:xfrm>
            <a:off x="6457950" y="4771791"/>
            <a:ext cx="2057400" cy="274104"/>
          </a:xfrm>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advClick="0"/>
    </mc:Choice>
    <mc:Fallback>
      <p:transition advClick="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104"/>
            <a:ext cx="1971675" cy="436301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104"/>
            <a:ext cx="5800725" cy="4363019"/>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28650" y="4771791"/>
            <a:ext cx="2057400" cy="274104"/>
          </a:xfrm>
        </p:spPr>
        <p:txBody>
          <a:bodyPr/>
          <a:lstStyle/>
          <a:p>
            <a:fld id="{FDE934FF-F4E1-47C5-9CA5-30A81DDE2BE4}" type="datetimeFigureOut">
              <a:rPr lang="en-US" smtClean="0"/>
            </a:fld>
            <a:endParaRPr lang="en-US"/>
          </a:p>
        </p:txBody>
      </p:sp>
      <p:sp>
        <p:nvSpPr>
          <p:cNvPr id="5" name="Footer Placeholder 4"/>
          <p:cNvSpPr>
            <a:spLocks noGrp="1"/>
          </p:cNvSpPr>
          <p:nvPr>
            <p:ph type="ftr" sz="quarter" idx="11"/>
          </p:nvPr>
        </p:nvSpPr>
        <p:spPr>
          <a:xfrm>
            <a:off x="3028950" y="4771791"/>
            <a:ext cx="3086100" cy="274104"/>
          </a:xfrm>
        </p:spPr>
        <p:txBody>
          <a:bodyPr/>
          <a:lstStyle/>
          <a:p>
            <a:endParaRPr lang="en-US"/>
          </a:p>
        </p:txBody>
      </p:sp>
      <p:sp>
        <p:nvSpPr>
          <p:cNvPr id="6" name="Slide Number Placeholder 5"/>
          <p:cNvSpPr>
            <a:spLocks noGrp="1"/>
          </p:cNvSpPr>
          <p:nvPr>
            <p:ph type="sldNum" sz="quarter" idx="12"/>
          </p:nvPr>
        </p:nvSpPr>
        <p:spPr>
          <a:xfrm>
            <a:off x="6457950" y="4771791"/>
            <a:ext cx="2057400" cy="274104"/>
          </a:xfrm>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advClick="0"/>
    </mc:Choice>
    <mc:Fallback>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274104"/>
            <a:ext cx="7886700" cy="4363019"/>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Date Placeholder 2"/>
          <p:cNvSpPr>
            <a:spLocks noGrp="1"/>
          </p:cNvSpPr>
          <p:nvPr>
            <p:ph type="dt" sz="half" idx="10"/>
          </p:nvPr>
        </p:nvSpPr>
        <p:spPr>
          <a:xfrm>
            <a:off x="628650" y="4771791"/>
            <a:ext cx="2057400" cy="274104"/>
          </a:xfrm>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a:xfrm>
            <a:off x="3028950" y="4771791"/>
            <a:ext cx="3086100" cy="274104"/>
          </a:xfrm>
        </p:spPr>
        <p:txBody>
          <a:bodyPr/>
          <a:lstStyle/>
          <a:p>
            <a:endParaRPr lang="en-US"/>
          </a:p>
        </p:txBody>
      </p:sp>
      <p:sp>
        <p:nvSpPr>
          <p:cNvPr id="5" name="Slide Number Placeholder 4"/>
          <p:cNvSpPr>
            <a:spLocks noGrp="1"/>
          </p:cNvSpPr>
          <p:nvPr>
            <p:ph type="sldNum" sz="quarter" idx="12"/>
          </p:nvPr>
        </p:nvSpPr>
        <p:spPr>
          <a:xfrm>
            <a:off x="6457950" y="4771791"/>
            <a:ext cx="2057400" cy="274104"/>
          </a:xfrm>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advClick="0"/>
    </mc:Choice>
    <mc:Fallback>
      <p:transition advClick="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5.png"/><Relationship Id="rId14" Type="http://schemas.openxmlformats.org/officeDocument/2006/relationships/slide" Target="../slides/slide1.xml"/><Relationship Id="rId13" Type="http://schemas.openxmlformats.org/officeDocument/2006/relationships/image" Target="../media/image4.png"/><Relationship Id="rId12" Type="http://schemas.openxmlformats.org/officeDocument/2006/relationships/image" Target="../media/image3.png"/><Relationship Id="rId11" Type="http://schemas.openxmlformats.org/officeDocument/2006/relationships/image" Target="../media/image2.png"/><Relationship Id="rId10" Type="http://schemas.openxmlformats.org/officeDocument/2006/relationships/image" Target="../media/image1.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pic>
        <p:nvPicPr>
          <p:cNvPr id="8" name="Picture 7" descr="GFZLogo_weiß"/>
          <p:cNvPicPr>
            <a:picLocks noChangeAspect="1"/>
          </p:cNvPicPr>
          <p:nvPr userDrawn="1"/>
        </p:nvPicPr>
        <p:blipFill>
          <a:blip r:embed="rId11"/>
          <a:stretch>
            <a:fillRect/>
          </a:stretch>
        </p:blipFill>
        <p:spPr>
          <a:xfrm>
            <a:off x="7678103" y="43856"/>
            <a:ext cx="1394936" cy="253603"/>
          </a:xfrm>
          <a:prstGeom prst="rect">
            <a:avLst/>
          </a:prstGeom>
          <a:noFill/>
          <a:ln>
            <a:noFill/>
          </a:ln>
          <a:effectLst>
            <a:outerShdw blurRad="50800" dist="50800" dir="5400000" sx="1000" sy="1000" algn="ctr" rotWithShape="0">
              <a:schemeClr val="bg1">
                <a:alpha val="100000"/>
              </a:schemeClr>
            </a:outerShdw>
          </a:effectLst>
        </p:spPr>
      </p:pic>
      <p:sp>
        <p:nvSpPr>
          <p:cNvPr id="12" name="Rectangle 11"/>
          <p:cNvSpPr/>
          <p:nvPr userDrawn="1"/>
        </p:nvSpPr>
        <p:spPr>
          <a:xfrm>
            <a:off x="7606665" y="43856"/>
            <a:ext cx="1466374" cy="328444"/>
          </a:xfrm>
          <a:prstGeom prst="rect">
            <a:avLst/>
          </a:prstGeom>
          <a:solidFill>
            <a:srgbClr val="72040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55" name="Text Box 54"/>
          <p:cNvSpPr txBox="1"/>
          <p:nvPr userDrawn="1"/>
        </p:nvSpPr>
        <p:spPr>
          <a:xfrm>
            <a:off x="7780020" y="301752"/>
            <a:ext cx="943451" cy="437515"/>
          </a:xfrm>
          <a:prstGeom prst="rect">
            <a:avLst/>
          </a:prstGeom>
          <a:noFill/>
        </p:spPr>
        <p:txBody>
          <a:bodyPr wrap="square" rtlCol="0">
            <a:spAutoFit/>
          </a:bodyPr>
          <a:p>
            <a:pPr algn="r"/>
            <a:r>
              <a:rPr lang="en-US" altLang="en-US" sz="750">
                <a:solidFill>
                  <a:schemeClr val="bg1">
                    <a:alpha val="54000"/>
                  </a:schemeClr>
                </a:solidFill>
                <a:latin typeface="Carlito" panose="020F0502020204030204" charset="0"/>
                <a:cs typeface="Carlito" panose="020F0502020204030204" charset="0"/>
              </a:rPr>
              <a:t>EGU - EMRP2.2</a:t>
            </a:r>
            <a:endParaRPr lang="en-US" altLang="en-US" sz="750">
              <a:solidFill>
                <a:schemeClr val="bg1">
                  <a:alpha val="54000"/>
                </a:schemeClr>
              </a:solidFill>
              <a:latin typeface="Carlito" panose="020F0502020204030204" charset="0"/>
              <a:cs typeface="Carlito" panose="020F0502020204030204" charset="0"/>
            </a:endParaRPr>
          </a:p>
          <a:p>
            <a:pPr algn="r"/>
            <a:r>
              <a:rPr lang="en-US" altLang="en-US" sz="750">
                <a:solidFill>
                  <a:schemeClr val="bg1">
                    <a:alpha val="54000"/>
                  </a:schemeClr>
                </a:solidFill>
                <a:latin typeface="Carlito" panose="020F0502020204030204" charset="0"/>
                <a:cs typeface="Carlito" panose="020F0502020204030204" charset="0"/>
              </a:rPr>
              <a:t>PICO 10700</a:t>
            </a:r>
            <a:endParaRPr lang="en-US" altLang="en-US" sz="750" b="1">
              <a:solidFill>
                <a:schemeClr val="bg1">
                  <a:alpha val="54000"/>
                </a:schemeClr>
              </a:solidFill>
              <a:latin typeface="Carlito" panose="020F0502020204030204" charset="0"/>
              <a:cs typeface="Carlito" panose="020F0502020204030204" charset="0"/>
            </a:endParaRPr>
          </a:p>
          <a:p>
            <a:pPr algn="r"/>
            <a:endParaRPr lang="en-US" altLang="en-US" sz="750" b="1">
              <a:solidFill>
                <a:schemeClr val="bg1">
                  <a:alpha val="54000"/>
                </a:schemeClr>
              </a:solidFill>
              <a:latin typeface="Carlito" panose="020F0502020204030204" charset="0"/>
              <a:cs typeface="Carlito" panose="020F0502020204030204" charset="0"/>
            </a:endParaRPr>
          </a:p>
        </p:txBody>
      </p:sp>
      <p:sp>
        <p:nvSpPr>
          <p:cNvPr id="9" name="Rectangle 8"/>
          <p:cNvSpPr/>
          <p:nvPr userDrawn="1"/>
        </p:nvSpPr>
        <p:spPr>
          <a:xfrm>
            <a:off x="0" y="933373"/>
            <a:ext cx="8353425" cy="4214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14" name="Title 13"/>
          <p:cNvSpPr>
            <a:spLocks noGrp="1"/>
          </p:cNvSpPr>
          <p:nvPr>
            <p:ph type="title"/>
          </p:nvPr>
        </p:nvSpPr>
        <p:spPr>
          <a:xfrm>
            <a:off x="4763" y="100106"/>
            <a:ext cx="8348186" cy="410436"/>
          </a:xfrm>
        </p:spPr>
        <p:txBody>
          <a:bodyPr>
            <a:normAutofit/>
          </a:bodyPr>
          <a:p>
            <a:r>
              <a:rPr lang="en-US" altLang="en-US"/>
              <a:t>Title</a:t>
            </a:r>
            <a:endParaRPr lang="en-US" altLang="en-US"/>
          </a:p>
        </p:txBody>
      </p:sp>
      <p:sp>
        <p:nvSpPr>
          <p:cNvPr id="15" name="Text Box 14"/>
          <p:cNvSpPr txBox="1"/>
          <p:nvPr userDrawn="1"/>
        </p:nvSpPr>
        <p:spPr>
          <a:xfrm>
            <a:off x="2858" y="546295"/>
            <a:ext cx="8170069" cy="428625"/>
          </a:xfrm>
          <a:prstGeom prst="rect">
            <a:avLst/>
          </a:prstGeom>
          <a:noFill/>
        </p:spPr>
        <p:txBody>
          <a:bodyPr wrap="square" rtlCol="0">
            <a:spAutoFit/>
          </a:bodyPr>
          <a:p>
            <a:pPr algn="ctr">
              <a:lnSpc>
                <a:spcPct val="100000"/>
              </a:lnSpc>
            </a:pPr>
            <a:r>
              <a:rPr lang="en-US" altLang="en-US" sz="825" u="sng">
                <a:ln>
                  <a:noFill/>
                </a:ln>
                <a:solidFill>
                  <a:schemeClr val="bg1">
                    <a:alpha val="50000"/>
                  </a:schemeClr>
                </a:solidFill>
                <a:uFillTx/>
                <a:latin typeface="Carlito" panose="020F0502020204030204" charset="0"/>
                <a:cs typeface="Carlito" panose="020F0502020204030204" charset="0"/>
              </a:rPr>
              <a:t>Leonie Pick</a:t>
            </a:r>
            <a:r>
              <a:rPr lang="en-US" altLang="en-US" sz="825" baseline="30000">
                <a:ln>
                  <a:noFill/>
                </a:ln>
                <a:solidFill>
                  <a:schemeClr val="bg1">
                    <a:alpha val="50000"/>
                  </a:schemeClr>
                </a:solidFill>
                <a:uFillTx/>
                <a:latin typeface="Carlito" panose="020F0502020204030204" charset="0"/>
                <a:cs typeface="Carlito" panose="020F0502020204030204" charset="0"/>
              </a:rPr>
              <a:t>1,2</a:t>
            </a:r>
            <a:r>
              <a:rPr lang="en-US" altLang="en-US" sz="825">
                <a:ln>
                  <a:noFill/>
                </a:ln>
                <a:solidFill>
                  <a:schemeClr val="bg1">
                    <a:alpha val="50000"/>
                  </a:schemeClr>
                </a:solidFill>
                <a:uFillTx/>
                <a:latin typeface="Carlito" panose="020F0502020204030204" charset="0"/>
                <a:cs typeface="Carlito" panose="020F0502020204030204" charset="0"/>
              </a:rPr>
              <a:t>, Frederic Effenberger</a:t>
            </a:r>
            <a:r>
              <a:rPr lang="en-US" altLang="en-US" sz="825" baseline="30000">
                <a:ln>
                  <a:noFill/>
                </a:ln>
                <a:solidFill>
                  <a:schemeClr val="bg1">
                    <a:alpha val="50000"/>
                  </a:schemeClr>
                </a:solidFill>
                <a:uFillTx/>
                <a:latin typeface="Carlito" panose="020F0502020204030204" charset="0"/>
                <a:cs typeface="Carlito" panose="020F0502020204030204" charset="0"/>
              </a:rPr>
              <a:t>1</a:t>
            </a:r>
            <a:r>
              <a:rPr lang="en-US" altLang="en-US" sz="825">
                <a:ln>
                  <a:noFill/>
                </a:ln>
                <a:solidFill>
                  <a:schemeClr val="bg1">
                    <a:alpha val="50000"/>
                  </a:schemeClr>
                </a:solidFill>
                <a:uFillTx/>
                <a:latin typeface="Carlito" panose="020F0502020204030204" charset="0"/>
                <a:cs typeface="Carlito" panose="020F0502020204030204" charset="0"/>
              </a:rPr>
              <a:t>, Irina Zhelavskaya</a:t>
            </a:r>
            <a:r>
              <a:rPr lang="en-US" altLang="en-US" sz="825" baseline="30000">
                <a:ln>
                  <a:noFill/>
                </a:ln>
                <a:solidFill>
                  <a:schemeClr val="bg1">
                    <a:alpha val="50000"/>
                  </a:schemeClr>
                </a:solidFill>
                <a:uFillTx/>
                <a:latin typeface="Carlito" panose="020F0502020204030204" charset="0"/>
                <a:cs typeface="Carlito" panose="020F0502020204030204" charset="0"/>
              </a:rPr>
              <a:t>1,2</a:t>
            </a:r>
            <a:r>
              <a:rPr lang="en-US" altLang="en-US" sz="825">
                <a:ln>
                  <a:noFill/>
                </a:ln>
                <a:solidFill>
                  <a:schemeClr val="bg1">
                    <a:alpha val="50000"/>
                  </a:schemeClr>
                </a:solidFill>
                <a:uFillTx/>
                <a:latin typeface="Carlito" panose="020F0502020204030204" charset="0"/>
                <a:cs typeface="Carlito" panose="020F0502020204030204" charset="0"/>
              </a:rPr>
              <a:t>, Monika Korte</a:t>
            </a:r>
            <a:r>
              <a:rPr lang="en-US" altLang="en-US" sz="825" baseline="30000">
                <a:ln>
                  <a:noFill/>
                </a:ln>
                <a:solidFill>
                  <a:schemeClr val="bg1">
                    <a:alpha val="50000"/>
                  </a:schemeClr>
                </a:solidFill>
                <a:uFillTx/>
                <a:latin typeface="Carlito" panose="020F0502020204030204" charset="0"/>
                <a:cs typeface="Carlito" panose="020F0502020204030204" charset="0"/>
              </a:rPr>
              <a:t>1</a:t>
            </a:r>
            <a:endParaRPr lang="en-US" altLang="en-US" sz="825" baseline="30000">
              <a:ln>
                <a:noFill/>
              </a:ln>
              <a:solidFill>
                <a:schemeClr val="bg1">
                  <a:alpha val="50000"/>
                </a:schemeClr>
              </a:solidFill>
              <a:uFillTx/>
              <a:latin typeface="Carlito" panose="020F0502020204030204" charset="0"/>
              <a:cs typeface="Carlito" panose="020F0502020204030204" charset="0"/>
            </a:endParaRPr>
          </a:p>
          <a:p>
            <a:pPr algn="ctr">
              <a:lnSpc>
                <a:spcPct val="100000"/>
              </a:lnSpc>
            </a:pPr>
            <a:r>
              <a:rPr lang="en-US" altLang="en-US" sz="825" baseline="30000">
                <a:ln>
                  <a:noFill/>
                </a:ln>
                <a:solidFill>
                  <a:schemeClr val="bg1">
                    <a:alpha val="50000"/>
                  </a:schemeClr>
                </a:solidFill>
                <a:uFillTx/>
                <a:latin typeface="Carlito" panose="020F0502020204030204" charset="0"/>
                <a:cs typeface="Carlito" panose="020F0502020204030204" charset="0"/>
                <a:sym typeface="+mn-ea"/>
              </a:rPr>
              <a:t>1 </a:t>
            </a:r>
            <a:r>
              <a:rPr lang="en-US" altLang="en-US" sz="825">
                <a:ln>
                  <a:noFill/>
                </a:ln>
                <a:solidFill>
                  <a:schemeClr val="bg1">
                    <a:alpha val="50000"/>
                  </a:schemeClr>
                </a:solidFill>
                <a:uFillTx/>
                <a:latin typeface="Carlito" panose="020F0502020204030204" charset="0"/>
                <a:cs typeface="Carlito" panose="020F0502020204030204" charset="0"/>
                <a:sym typeface="+mn-ea"/>
              </a:rPr>
              <a:t>GFZ German Research Centre for Geosciences, Potsdam, Germany |</a:t>
            </a:r>
            <a:r>
              <a:rPr lang="en-US" altLang="en-US" sz="825" baseline="30000">
                <a:ln>
                  <a:noFill/>
                </a:ln>
                <a:solidFill>
                  <a:schemeClr val="bg1">
                    <a:alpha val="50000"/>
                  </a:schemeClr>
                </a:solidFill>
                <a:uFillTx/>
                <a:latin typeface="Carlito" panose="020F0502020204030204" charset="0"/>
                <a:cs typeface="Carlito" panose="020F0502020204030204" charset="0"/>
                <a:sym typeface="+mn-ea"/>
              </a:rPr>
              <a:t> 2 </a:t>
            </a:r>
            <a:r>
              <a:rPr lang="en-US" altLang="en-US" sz="825">
                <a:ln>
                  <a:noFill/>
                </a:ln>
                <a:solidFill>
                  <a:schemeClr val="bg1">
                    <a:alpha val="50000"/>
                  </a:schemeClr>
                </a:solidFill>
                <a:uFillTx/>
                <a:latin typeface="Carlito" panose="020F0502020204030204" charset="0"/>
                <a:cs typeface="Carlito" panose="020F0502020204030204" charset="0"/>
                <a:sym typeface="+mn-ea"/>
              </a:rPr>
              <a:t>Potsdam University, Potsdam, Germany</a:t>
            </a:r>
            <a:endParaRPr lang="en-US" altLang="en-US" sz="825">
              <a:ln>
                <a:noFill/>
              </a:ln>
              <a:solidFill>
                <a:schemeClr val="bg1">
                  <a:alpha val="47000"/>
                </a:schemeClr>
              </a:solidFill>
              <a:uFillTx/>
              <a:latin typeface="Carlito" panose="020F0502020204030204" charset="0"/>
              <a:cs typeface="Carlito" panose="020F0502020204030204" charset="0"/>
            </a:endParaRPr>
          </a:p>
          <a:p>
            <a:pPr algn="ctr">
              <a:lnSpc>
                <a:spcPct val="100000"/>
              </a:lnSpc>
            </a:pPr>
            <a:endParaRPr lang="en-US" altLang="en-US" sz="825" baseline="30000">
              <a:ln>
                <a:noFill/>
              </a:ln>
              <a:solidFill>
                <a:schemeClr val="bg1">
                  <a:alpha val="47000"/>
                </a:schemeClr>
              </a:solidFill>
              <a:uFillTx/>
              <a:latin typeface="Carlito" panose="020F0502020204030204" charset="0"/>
              <a:cs typeface="Carlito" panose="020F0502020204030204" charset="0"/>
            </a:endParaRPr>
          </a:p>
        </p:txBody>
      </p:sp>
      <p:pic>
        <p:nvPicPr>
          <p:cNvPr id="16" name="Picture 15"/>
          <p:cNvPicPr>
            <a:picLocks noChangeAspect="1"/>
          </p:cNvPicPr>
          <p:nvPr userDrawn="1"/>
        </p:nvPicPr>
        <p:blipFill>
          <a:blip r:embed="rId12"/>
          <a:stretch>
            <a:fillRect/>
          </a:stretch>
        </p:blipFill>
        <p:spPr>
          <a:xfrm>
            <a:off x="8146256" y="774156"/>
            <a:ext cx="171450" cy="133231"/>
          </a:xfrm>
          <a:prstGeom prst="rect">
            <a:avLst/>
          </a:prstGeom>
        </p:spPr>
      </p:pic>
      <p:pic>
        <p:nvPicPr>
          <p:cNvPr id="26" name="Picture 25"/>
          <p:cNvPicPr>
            <a:picLocks noChangeAspect="1"/>
          </p:cNvPicPr>
          <p:nvPr userDrawn="1"/>
        </p:nvPicPr>
        <p:blipFill>
          <a:blip r:embed="rId13"/>
          <a:stretch>
            <a:fillRect/>
          </a:stretch>
        </p:blipFill>
        <p:spPr>
          <a:xfrm>
            <a:off x="7881938" y="738404"/>
            <a:ext cx="240030" cy="195207"/>
          </a:xfrm>
          <a:prstGeom prst="rect">
            <a:avLst/>
          </a:prstGeom>
        </p:spPr>
      </p:pic>
      <p:cxnSp>
        <p:nvCxnSpPr>
          <p:cNvPr id="2" name="Straight Connector 1"/>
          <p:cNvCxnSpPr/>
          <p:nvPr userDrawn="1"/>
        </p:nvCxnSpPr>
        <p:spPr>
          <a:xfrm flipV="1">
            <a:off x="-16669" y="-2383"/>
            <a:ext cx="9187815" cy="5720"/>
          </a:xfrm>
          <a:prstGeom prst="line">
            <a:avLst/>
          </a:prstGeom>
          <a:ln w="12700" cmpd="sng">
            <a:solidFill>
              <a:srgbClr val="720404"/>
            </a:solidFill>
            <a:prstDash val="solid"/>
          </a:ln>
        </p:spPr>
        <p:style>
          <a:lnRef idx="1">
            <a:schemeClr val="accent1"/>
          </a:lnRef>
          <a:fillRef idx="0">
            <a:schemeClr val="accent1"/>
          </a:fillRef>
          <a:effectRef idx="0">
            <a:schemeClr val="accent1"/>
          </a:effectRef>
          <a:fontRef idx="minor">
            <a:schemeClr val="tx1"/>
          </a:fontRef>
        </p:style>
      </p:cxnSp>
      <p:sp>
        <p:nvSpPr>
          <p:cNvPr id="89" name="Text Box 88">
            <a:hlinkClick r:id="rId14" action="ppaction://hlinksldjump"/>
          </p:cNvPr>
          <p:cNvSpPr txBox="1"/>
          <p:nvPr userDrawn="1"/>
        </p:nvSpPr>
        <p:spPr>
          <a:xfrm>
            <a:off x="8420100" y="4814801"/>
            <a:ext cx="670084" cy="335280"/>
          </a:xfrm>
          <a:prstGeom prst="rect">
            <a:avLst/>
          </a:prstGeom>
          <a:noFill/>
        </p:spPr>
        <p:txBody>
          <a:bodyPr wrap="square" lIns="0" rIns="0" rtlCol="0" anchor="ctr" anchorCtr="0">
            <a:spAutoFit/>
          </a:bodyPr>
          <a:p>
            <a:pPr algn="just">
              <a:lnSpc>
                <a:spcPct val="100000"/>
              </a:lnSpc>
            </a:pPr>
            <a:r>
              <a:rPr lang="en-US" altLang="en-US" sz="525">
                <a:solidFill>
                  <a:schemeClr val="bg1">
                    <a:alpha val="50000"/>
                  </a:schemeClr>
                </a:solidFill>
                <a:latin typeface="Carlito" panose="020F0502020204030204" charset="0"/>
                <a:cs typeface="Carlito" panose="020F0502020204030204" charset="0"/>
                <a:sym typeface="+mn-ea"/>
              </a:rPr>
              <a:t>This study is funded by DFG's priority program 1788 “Dynamic Earth”.</a:t>
            </a:r>
            <a:endParaRPr lang="en-US" altLang="en-US" sz="525">
              <a:solidFill>
                <a:schemeClr val="bg1">
                  <a:alpha val="54000"/>
                </a:schemeClr>
              </a:solidFill>
              <a:latin typeface="Carlito" panose="020F0502020204030204" charset="0"/>
              <a:cs typeface="Carlito" panose="020F0502020204030204" charset="0"/>
            </a:endParaRPr>
          </a:p>
        </p:txBody>
      </p:sp>
      <p:pic>
        <p:nvPicPr>
          <p:cNvPr id="3" name="Picture 2" descr="photography"/>
          <p:cNvPicPr>
            <a:picLocks noChangeAspect="1"/>
          </p:cNvPicPr>
          <p:nvPr userDrawn="1"/>
        </p:nvPicPr>
        <p:blipFill>
          <a:blip r:embed="rId15"/>
          <a:stretch>
            <a:fillRect/>
          </a:stretch>
        </p:blipFill>
        <p:spPr>
          <a:xfrm>
            <a:off x="8727758" y="374684"/>
            <a:ext cx="345281" cy="48384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p14:dur="500" advClick="0"/>
    </mc:Choice>
    <mc:Fallback>
      <p:transition advClick="0"/>
    </mc:Fallback>
  </mc:AlternateContent>
  <p:txStyles>
    <p:titleStyle>
      <a:lvl1pPr algn="ctr" defTabSz="686435" rtl="0" eaLnBrk="1" latinLnBrk="0" hangingPunct="1">
        <a:lnSpc>
          <a:spcPct val="90000"/>
        </a:lnSpc>
        <a:spcBef>
          <a:spcPct val="0"/>
        </a:spcBef>
        <a:buNone/>
        <a:defRPr sz="1350" kern="1200">
          <a:solidFill>
            <a:schemeClr val="bg1"/>
          </a:solidFill>
          <a:latin typeface="Carlito" panose="020F0502020204030204" charset="0"/>
          <a:ea typeface="+mj-ea"/>
          <a:cs typeface="Carlito" panose="020F0502020204030204" charset="0"/>
        </a:defRPr>
      </a:lvl1pPr>
    </p:titleStyle>
    <p:bodyStyle>
      <a:lvl1pPr marL="171450" indent="-171450" algn="l" defTabSz="6864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985" indent="-171450" algn="l" defTabSz="6864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885" indent="-171450" algn="l" defTabSz="6864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1420" indent="-171450" algn="l" defTabSz="6864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4320" indent="-171450" algn="l" defTabSz="6864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7855" indent="-171450" algn="l" defTabSz="6864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30755" indent="-171450" algn="l" defTabSz="6864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4290" indent="-171450" algn="l" defTabSz="6864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7190" indent="-171450" algn="l" defTabSz="6864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6435" rtl="0" eaLnBrk="1" latinLnBrk="0" hangingPunct="1">
        <a:defRPr sz="1350" kern="1200">
          <a:solidFill>
            <a:schemeClr val="tx1"/>
          </a:solidFill>
          <a:latin typeface="+mn-lt"/>
          <a:ea typeface="+mn-ea"/>
          <a:cs typeface="+mn-cs"/>
        </a:defRPr>
      </a:lvl1pPr>
      <a:lvl2pPr marL="342900" algn="l" defTabSz="686435" rtl="0" eaLnBrk="1" latinLnBrk="0" hangingPunct="1">
        <a:defRPr sz="1350" kern="1200">
          <a:solidFill>
            <a:schemeClr val="tx1"/>
          </a:solidFill>
          <a:latin typeface="+mn-lt"/>
          <a:ea typeface="+mn-ea"/>
          <a:cs typeface="+mn-cs"/>
        </a:defRPr>
      </a:lvl2pPr>
      <a:lvl3pPr marL="686435" algn="l" defTabSz="686435" rtl="0" eaLnBrk="1" latinLnBrk="0" hangingPunct="1">
        <a:defRPr sz="1350" kern="1200">
          <a:solidFill>
            <a:schemeClr val="tx1"/>
          </a:solidFill>
          <a:latin typeface="+mn-lt"/>
          <a:ea typeface="+mn-ea"/>
          <a:cs typeface="+mn-cs"/>
        </a:defRPr>
      </a:lvl3pPr>
      <a:lvl4pPr marL="1029335" algn="l" defTabSz="686435" rtl="0" eaLnBrk="1" latinLnBrk="0" hangingPunct="1">
        <a:defRPr sz="1350" kern="1200">
          <a:solidFill>
            <a:schemeClr val="tx1"/>
          </a:solidFill>
          <a:latin typeface="+mn-lt"/>
          <a:ea typeface="+mn-ea"/>
          <a:cs typeface="+mn-cs"/>
        </a:defRPr>
      </a:lvl4pPr>
      <a:lvl5pPr marL="1372870" algn="l" defTabSz="686435" rtl="0" eaLnBrk="1" latinLnBrk="0" hangingPunct="1">
        <a:defRPr sz="1350" kern="1200">
          <a:solidFill>
            <a:schemeClr val="tx1"/>
          </a:solidFill>
          <a:latin typeface="+mn-lt"/>
          <a:ea typeface="+mn-ea"/>
          <a:cs typeface="+mn-cs"/>
        </a:defRPr>
      </a:lvl5pPr>
      <a:lvl6pPr marL="1715770" algn="l" defTabSz="686435" rtl="0" eaLnBrk="1" latinLnBrk="0" hangingPunct="1">
        <a:defRPr sz="1350" kern="1200">
          <a:solidFill>
            <a:schemeClr val="tx1"/>
          </a:solidFill>
          <a:latin typeface="+mn-lt"/>
          <a:ea typeface="+mn-ea"/>
          <a:cs typeface="+mn-cs"/>
        </a:defRPr>
      </a:lvl6pPr>
      <a:lvl7pPr marL="2059305" algn="l" defTabSz="686435" rtl="0" eaLnBrk="1" latinLnBrk="0" hangingPunct="1">
        <a:defRPr sz="1350" kern="1200">
          <a:solidFill>
            <a:schemeClr val="tx1"/>
          </a:solidFill>
          <a:latin typeface="+mn-lt"/>
          <a:ea typeface="+mn-ea"/>
          <a:cs typeface="+mn-cs"/>
        </a:defRPr>
      </a:lvl7pPr>
      <a:lvl8pPr marL="2402205" algn="l" defTabSz="686435" rtl="0" eaLnBrk="1" latinLnBrk="0" hangingPunct="1">
        <a:defRPr sz="1350" kern="1200">
          <a:solidFill>
            <a:schemeClr val="tx1"/>
          </a:solidFill>
          <a:latin typeface="+mn-lt"/>
          <a:ea typeface="+mn-ea"/>
          <a:cs typeface="+mn-cs"/>
        </a:defRPr>
      </a:lvl8pPr>
      <a:lvl9pPr marL="2745740" algn="l" defTabSz="6864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slide" Target="slide4.xml"/><Relationship Id="rId21" Type="http://schemas.openxmlformats.org/officeDocument/2006/relationships/notesSlide" Target="../notesSlides/notesSlide1.xml"/><Relationship Id="rId20" Type="http://schemas.openxmlformats.org/officeDocument/2006/relationships/slideLayout" Target="../slideLayouts/slideLayout1.xml"/><Relationship Id="rId2" Type="http://schemas.openxmlformats.org/officeDocument/2006/relationships/slide" Target="slide12.xml"/><Relationship Id="rId19" Type="http://schemas.openxmlformats.org/officeDocument/2006/relationships/slide" Target="slide7.xml"/><Relationship Id="rId18" Type="http://schemas.openxmlformats.org/officeDocument/2006/relationships/slide" Target="slide15.xml"/><Relationship Id="rId17" Type="http://schemas.openxmlformats.org/officeDocument/2006/relationships/slide" Target="slide13.xml"/><Relationship Id="rId16" Type="http://schemas.openxmlformats.org/officeDocument/2006/relationships/slide" Target="slide16.xml"/><Relationship Id="rId15" Type="http://schemas.openxmlformats.org/officeDocument/2006/relationships/slide" Target="slide11.xml"/><Relationship Id="rId14" Type="http://schemas.openxmlformats.org/officeDocument/2006/relationships/slide" Target="slide8.xml"/><Relationship Id="rId13" Type="http://schemas.openxmlformats.org/officeDocument/2006/relationships/slide" Target="slide3.xml"/><Relationship Id="rId12" Type="http://schemas.openxmlformats.org/officeDocument/2006/relationships/image" Target="../media/image15.png"/><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9" Type="http://schemas.openxmlformats.org/officeDocument/2006/relationships/slide" Target="slide14.xml"/><Relationship Id="rId8" Type="http://schemas.openxmlformats.org/officeDocument/2006/relationships/slide" Target="slide12.xml"/><Relationship Id="rId7" Type="http://schemas.openxmlformats.org/officeDocument/2006/relationships/slide" Target="slide15.xml"/><Relationship Id="rId6" Type="http://schemas.openxmlformats.org/officeDocument/2006/relationships/slide" Target="slide10.xml"/><Relationship Id="rId5" Type="http://schemas.openxmlformats.org/officeDocument/2006/relationships/slide" Target="slide3.xml"/><Relationship Id="rId4" Type="http://schemas.openxmlformats.org/officeDocument/2006/relationships/slide" Target="slide7.xml"/><Relationship Id="rId3" Type="http://schemas.openxmlformats.org/officeDocument/2006/relationships/image" Target="../media/image17.png"/><Relationship Id="rId2" Type="http://schemas.openxmlformats.org/officeDocument/2006/relationships/slide" Target="slide8.xml"/><Relationship Id="rId16" Type="http://schemas.openxmlformats.org/officeDocument/2006/relationships/slideLayout" Target="../slideLayouts/slideLayout1.xml"/><Relationship Id="rId15" Type="http://schemas.openxmlformats.org/officeDocument/2006/relationships/slide" Target="slide1.xml"/><Relationship Id="rId14" Type="http://schemas.openxmlformats.org/officeDocument/2006/relationships/image" Target="../media/image7.png"/><Relationship Id="rId13" Type="http://schemas.openxmlformats.org/officeDocument/2006/relationships/slide" Target="slide9.xml"/><Relationship Id="rId12" Type="http://schemas.openxmlformats.org/officeDocument/2006/relationships/image" Target="../media/image29.png"/><Relationship Id="rId11" Type="http://schemas.openxmlformats.org/officeDocument/2006/relationships/image" Target="../media/image27.png"/><Relationship Id="rId10" Type="http://schemas.openxmlformats.org/officeDocument/2006/relationships/image" Target="../media/image26.png"/><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slide" Target="slide15.xml"/><Relationship Id="rId7" Type="http://schemas.openxmlformats.org/officeDocument/2006/relationships/slide" Target="slide13.xml"/><Relationship Id="rId6" Type="http://schemas.openxmlformats.org/officeDocument/2006/relationships/slide" Target="slide16.xml"/><Relationship Id="rId5" Type="http://schemas.openxmlformats.org/officeDocument/2006/relationships/slide" Target="slide8.xml"/><Relationship Id="rId4" Type="http://schemas.openxmlformats.org/officeDocument/2006/relationships/slide" Target="slide3.xml"/><Relationship Id="rId3" Type="http://schemas.openxmlformats.org/officeDocument/2006/relationships/slide" Target="slide7.xml"/><Relationship Id="rId2" Type="http://schemas.openxmlformats.org/officeDocument/2006/relationships/image" Target="../media/image15.png"/><Relationship Id="rId11" Type="http://schemas.openxmlformats.org/officeDocument/2006/relationships/slideLayout" Target="../slideLayouts/slideLayout1.xml"/><Relationship Id="rId10" Type="http://schemas.openxmlformats.org/officeDocument/2006/relationships/slide" Target="slide1.xml"/><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9" Type="http://schemas.openxmlformats.org/officeDocument/2006/relationships/slide" Target="slide15.xml"/><Relationship Id="rId8" Type="http://schemas.openxmlformats.org/officeDocument/2006/relationships/slide" Target="slide13.xml"/><Relationship Id="rId7" Type="http://schemas.openxmlformats.org/officeDocument/2006/relationships/slide" Target="slide16.xml"/><Relationship Id="rId6" Type="http://schemas.openxmlformats.org/officeDocument/2006/relationships/slide" Target="slide8.xml"/><Relationship Id="rId5" Type="http://schemas.openxmlformats.org/officeDocument/2006/relationships/slide" Target="slide3.xml"/><Relationship Id="rId4" Type="http://schemas.openxmlformats.org/officeDocument/2006/relationships/slide" Target="slide7.xml"/><Relationship Id="rId3" Type="http://schemas.openxmlformats.org/officeDocument/2006/relationships/image" Target="../media/image17.png"/><Relationship Id="rId2" Type="http://schemas.openxmlformats.org/officeDocument/2006/relationships/image" Target="../media/image33.png"/><Relationship Id="rId12" Type="http://schemas.openxmlformats.org/officeDocument/2006/relationships/slideLayout" Target="../slideLayouts/slideLayout1.xml"/><Relationship Id="rId11" Type="http://schemas.openxmlformats.org/officeDocument/2006/relationships/slide" Target="slide1.xml"/><Relationship Id="rId10" Type="http://schemas.openxmlformats.org/officeDocument/2006/relationships/image" Target="../media/image34.png"/><Relationship Id="rId1" Type="http://schemas.openxmlformats.org/officeDocument/2006/relationships/image" Target="../media/image32.png"/></Relationships>
</file>

<file path=ppt/slides/_rels/slide13.xml.rels><?xml version="1.0" encoding="UTF-8" standalone="yes"?>
<Relationships xmlns="http://schemas.openxmlformats.org/package/2006/relationships"><Relationship Id="rId9" Type="http://schemas.openxmlformats.org/officeDocument/2006/relationships/slide" Target="slide1.xml"/><Relationship Id="rId8" Type="http://schemas.openxmlformats.org/officeDocument/2006/relationships/image" Target="../media/image35.png"/><Relationship Id="rId7" Type="http://schemas.openxmlformats.org/officeDocument/2006/relationships/slide" Target="slide15.xml"/><Relationship Id="rId6" Type="http://schemas.openxmlformats.org/officeDocument/2006/relationships/slide" Target="slide16.xml"/><Relationship Id="rId5" Type="http://schemas.openxmlformats.org/officeDocument/2006/relationships/slide" Target="slide11.xml"/><Relationship Id="rId4" Type="http://schemas.openxmlformats.org/officeDocument/2006/relationships/slide" Target="slide8.xml"/><Relationship Id="rId3" Type="http://schemas.openxmlformats.org/officeDocument/2006/relationships/slide" Target="slide3.xml"/><Relationship Id="rId2" Type="http://schemas.openxmlformats.org/officeDocument/2006/relationships/slide" Target="slide7.xml"/><Relationship Id="rId11" Type="http://schemas.openxmlformats.org/officeDocument/2006/relationships/notesSlide" Target="../notesSlides/notesSlide8.xml"/><Relationship Id="rId10" Type="http://schemas.openxmlformats.org/officeDocument/2006/relationships/slideLayout" Target="../slideLayouts/slideLayout1.xml"/><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slide" Target="slide15.xml"/><Relationship Id="rId7" Type="http://schemas.openxmlformats.org/officeDocument/2006/relationships/slide" Target="slide16.xml"/><Relationship Id="rId6" Type="http://schemas.openxmlformats.org/officeDocument/2006/relationships/slide" Target="slide11.xml"/><Relationship Id="rId5" Type="http://schemas.openxmlformats.org/officeDocument/2006/relationships/slide" Target="slide8.xml"/><Relationship Id="rId4" Type="http://schemas.openxmlformats.org/officeDocument/2006/relationships/slide" Target="slide3.xml"/><Relationship Id="rId3" Type="http://schemas.openxmlformats.org/officeDocument/2006/relationships/slide" Target="slide7.xml"/><Relationship Id="rId2" Type="http://schemas.openxmlformats.org/officeDocument/2006/relationships/image" Target="../media/image17.png"/><Relationship Id="rId12" Type="http://schemas.openxmlformats.org/officeDocument/2006/relationships/notesSlide" Target="../notesSlides/notesSlide9.xml"/><Relationship Id="rId11" Type="http://schemas.openxmlformats.org/officeDocument/2006/relationships/slideLayout" Target="../slideLayouts/slideLayout1.xml"/><Relationship Id="rId10" Type="http://schemas.openxmlformats.org/officeDocument/2006/relationships/slide" Target="slide1.xml"/><Relationship Id="rId1" Type="http://schemas.openxmlformats.org/officeDocument/2006/relationships/image" Target="../media/image36.png"/></Relationships>
</file>

<file path=ppt/slides/_rels/slide15.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39.png"/><Relationship Id="rId7" Type="http://schemas.openxmlformats.org/officeDocument/2006/relationships/image" Target="../media/image38.png"/><Relationship Id="rId6" Type="http://schemas.openxmlformats.org/officeDocument/2006/relationships/slide" Target="slide13.xml"/><Relationship Id="rId5" Type="http://schemas.openxmlformats.org/officeDocument/2006/relationships/slide" Target="slide16.xml"/><Relationship Id="rId4" Type="http://schemas.openxmlformats.org/officeDocument/2006/relationships/slide" Target="slide8.xml"/><Relationship Id="rId3" Type="http://schemas.openxmlformats.org/officeDocument/2006/relationships/slide" Target="slide11.xml"/><Relationship Id="rId2" Type="http://schemas.openxmlformats.org/officeDocument/2006/relationships/slide" Target="slide3.xml"/><Relationship Id="rId11" Type="http://schemas.openxmlformats.org/officeDocument/2006/relationships/slideLayout" Target="../slideLayouts/slideLayout1.xml"/><Relationship Id="rId10" Type="http://schemas.openxmlformats.org/officeDocument/2006/relationships/slide" Target="slide1.xml"/><Relationship Id="rId1" Type="http://schemas.openxmlformats.org/officeDocument/2006/relationships/slide" Target="slide7.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slide" Target="slide1.xml"/><Relationship Id="rId6" Type="http://schemas.openxmlformats.org/officeDocument/2006/relationships/slide" Target="slide15.xml"/><Relationship Id="rId5" Type="http://schemas.openxmlformats.org/officeDocument/2006/relationships/slide" Target="slide13.xml"/><Relationship Id="rId4" Type="http://schemas.openxmlformats.org/officeDocument/2006/relationships/slide" Target="slide11.xml"/><Relationship Id="rId3" Type="http://schemas.openxmlformats.org/officeDocument/2006/relationships/slide" Target="slide8.xml"/><Relationship Id="rId2" Type="http://schemas.openxmlformats.org/officeDocument/2006/relationships/slide" Target="slide3.xml"/><Relationship Id="rId1" Type="http://schemas.openxmlformats.org/officeDocument/2006/relationships/slide" Target="slide7.xml"/></Relationships>
</file>

<file path=ppt/slides/_rels/slide2.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slide" Target="slide3.xml"/><Relationship Id="rId2" Type="http://schemas.openxmlformats.org/officeDocument/2006/relationships/slide" Target="slide11.xml"/><Relationship Id="rId19" Type="http://schemas.openxmlformats.org/officeDocument/2006/relationships/notesSlide" Target="../notesSlides/notesSlide2.xml"/><Relationship Id="rId18" Type="http://schemas.openxmlformats.org/officeDocument/2006/relationships/slideLayout" Target="../slideLayouts/slideLayout1.xml"/><Relationship Id="rId17" Type="http://schemas.openxmlformats.org/officeDocument/2006/relationships/slide" Target="slide7.xml"/><Relationship Id="rId16" Type="http://schemas.openxmlformats.org/officeDocument/2006/relationships/slide" Target="slide15.xml"/><Relationship Id="rId15" Type="http://schemas.openxmlformats.org/officeDocument/2006/relationships/slide" Target="slide13.xml"/><Relationship Id="rId14" Type="http://schemas.openxmlformats.org/officeDocument/2006/relationships/slide" Target="slide16.xml"/><Relationship Id="rId13" Type="http://schemas.openxmlformats.org/officeDocument/2006/relationships/slide" Target="slide8.xml"/><Relationship Id="rId12" Type="http://schemas.openxmlformats.org/officeDocument/2006/relationships/image" Target="../media/image17.png"/><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image" Target="../media/image16.png"/></Relationships>
</file>

<file path=ppt/slides/_rels/slide3.xml.rels><?xml version="1.0" encoding="UTF-8" standalone="yes"?>
<Relationships xmlns="http://schemas.openxmlformats.org/package/2006/relationships"><Relationship Id="rId9" Type="http://schemas.openxmlformats.org/officeDocument/2006/relationships/slide" Target="slide15.xml"/><Relationship Id="rId8" Type="http://schemas.openxmlformats.org/officeDocument/2006/relationships/slide" Target="slide13.xml"/><Relationship Id="rId7" Type="http://schemas.openxmlformats.org/officeDocument/2006/relationships/slide" Target="slide16.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11.xml"/><Relationship Id="rId3" Type="http://schemas.openxmlformats.org/officeDocument/2006/relationships/image" Target="../media/image6.png"/><Relationship Id="rId20" Type="http://schemas.openxmlformats.org/officeDocument/2006/relationships/notesSlide" Target="../notesSlides/notesSlide3.xml"/><Relationship Id="rId2" Type="http://schemas.openxmlformats.org/officeDocument/2006/relationships/image" Target="../media/image12.png"/><Relationship Id="rId19" Type="http://schemas.openxmlformats.org/officeDocument/2006/relationships/slideLayout" Target="../slideLayouts/slideLayout1.xml"/><Relationship Id="rId18" Type="http://schemas.openxmlformats.org/officeDocument/2006/relationships/slide" Target="slide1.xml"/><Relationship Id="rId17" Type="http://schemas.openxmlformats.org/officeDocument/2006/relationships/image" Target="../media/image14.png"/><Relationship Id="rId16" Type="http://schemas.openxmlformats.org/officeDocument/2006/relationships/image" Target="../media/image11.png"/><Relationship Id="rId15" Type="http://schemas.openxmlformats.org/officeDocument/2006/relationships/image" Target="../media/image10.png"/><Relationship Id="rId14" Type="http://schemas.openxmlformats.org/officeDocument/2006/relationships/image" Target="../media/image9.png"/><Relationship Id="rId13" Type="http://schemas.openxmlformats.org/officeDocument/2006/relationships/image" Target="../media/image8.png"/><Relationship Id="rId12" Type="http://schemas.openxmlformats.org/officeDocument/2006/relationships/slide" Target="slide5.xml"/><Relationship Id="rId11" Type="http://schemas.openxmlformats.org/officeDocument/2006/relationships/image" Target="../media/image7.png"/><Relationship Id="rId10" Type="http://schemas.openxmlformats.org/officeDocument/2006/relationships/slide" Target="slide4.xml"/><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9" Type="http://schemas.openxmlformats.org/officeDocument/2006/relationships/slide" Target="slide16.xml"/><Relationship Id="rId8" Type="http://schemas.openxmlformats.org/officeDocument/2006/relationships/slide" Target="slide11.xml"/><Relationship Id="rId7" Type="http://schemas.openxmlformats.org/officeDocument/2006/relationships/slide" Target="slide8.xml"/><Relationship Id="rId6" Type="http://schemas.openxmlformats.org/officeDocument/2006/relationships/slide" Target="slide7.xml"/><Relationship Id="rId5" Type="http://schemas.openxmlformats.org/officeDocument/2006/relationships/image" Target="../media/image8.png"/><Relationship Id="rId4" Type="http://schemas.openxmlformats.org/officeDocument/2006/relationships/slide" Target="slide6.xml"/><Relationship Id="rId3" Type="http://schemas.openxmlformats.org/officeDocument/2006/relationships/image" Target="../media/image7.png"/><Relationship Id="rId20" Type="http://schemas.openxmlformats.org/officeDocument/2006/relationships/notesSlide" Target="../notesSlides/notesSlide4.xml"/><Relationship Id="rId2" Type="http://schemas.openxmlformats.org/officeDocument/2006/relationships/slide" Target="slide3.xml"/><Relationship Id="rId19" Type="http://schemas.openxmlformats.org/officeDocument/2006/relationships/slideLayout" Target="../slideLayouts/slideLayout1.xml"/><Relationship Id="rId18" Type="http://schemas.openxmlformats.org/officeDocument/2006/relationships/slide" Target="slide1.xml"/><Relationship Id="rId17" Type="http://schemas.openxmlformats.org/officeDocument/2006/relationships/image" Target="../media/image14.png"/><Relationship Id="rId16" Type="http://schemas.openxmlformats.org/officeDocument/2006/relationships/image" Target="../media/image13.png"/><Relationship Id="rId15" Type="http://schemas.openxmlformats.org/officeDocument/2006/relationships/image" Target="../media/image12.png"/><Relationship Id="rId14" Type="http://schemas.openxmlformats.org/officeDocument/2006/relationships/image" Target="../media/image18.png"/><Relationship Id="rId13" Type="http://schemas.openxmlformats.org/officeDocument/2006/relationships/image" Target="../media/image10.png"/><Relationship Id="rId12" Type="http://schemas.openxmlformats.org/officeDocument/2006/relationships/image" Target="../media/image9.png"/><Relationship Id="rId11" Type="http://schemas.openxmlformats.org/officeDocument/2006/relationships/slide" Target="slide15.xml"/><Relationship Id="rId10" Type="http://schemas.openxmlformats.org/officeDocument/2006/relationships/slide" Target="slide13.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9" Type="http://schemas.openxmlformats.org/officeDocument/2006/relationships/slide" Target="slide16.xml"/><Relationship Id="rId8" Type="http://schemas.openxmlformats.org/officeDocument/2006/relationships/slide" Target="slide11.xml"/><Relationship Id="rId7" Type="http://schemas.openxmlformats.org/officeDocument/2006/relationships/slide" Target="slide8.xml"/><Relationship Id="rId6" Type="http://schemas.openxmlformats.org/officeDocument/2006/relationships/slide" Target="slide7.xml"/><Relationship Id="rId5" Type="http://schemas.openxmlformats.org/officeDocument/2006/relationships/image" Target="../media/image8.png"/><Relationship Id="rId4" Type="http://schemas.openxmlformats.org/officeDocument/2006/relationships/slide" Target="slide3.xml"/><Relationship Id="rId3" Type="http://schemas.openxmlformats.org/officeDocument/2006/relationships/image" Target="../media/image7.png"/><Relationship Id="rId20" Type="http://schemas.openxmlformats.org/officeDocument/2006/relationships/notesSlide" Target="../notesSlides/notesSlide5.xml"/><Relationship Id="rId2" Type="http://schemas.openxmlformats.org/officeDocument/2006/relationships/slide" Target="slide6.xml"/><Relationship Id="rId19" Type="http://schemas.openxmlformats.org/officeDocument/2006/relationships/slideLayout" Target="../slideLayouts/slideLayout1.xml"/><Relationship Id="rId18" Type="http://schemas.openxmlformats.org/officeDocument/2006/relationships/slide" Target="slide1.xml"/><Relationship Id="rId17" Type="http://schemas.openxmlformats.org/officeDocument/2006/relationships/image" Target="../media/image14.png"/><Relationship Id="rId16" Type="http://schemas.openxmlformats.org/officeDocument/2006/relationships/image" Target="../media/image13.png"/><Relationship Id="rId15" Type="http://schemas.openxmlformats.org/officeDocument/2006/relationships/image" Target="../media/image12.png"/><Relationship Id="rId14" Type="http://schemas.openxmlformats.org/officeDocument/2006/relationships/image" Target="../media/image11.png"/><Relationship Id="rId13" Type="http://schemas.openxmlformats.org/officeDocument/2006/relationships/image" Target="../media/image10.png"/><Relationship Id="rId12" Type="http://schemas.openxmlformats.org/officeDocument/2006/relationships/image" Target="../media/image9.png"/><Relationship Id="rId11" Type="http://schemas.openxmlformats.org/officeDocument/2006/relationships/slide" Target="slide15.xml"/><Relationship Id="rId10" Type="http://schemas.openxmlformats.org/officeDocument/2006/relationships/slide" Target="slide13.xml"/><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9" Type="http://schemas.openxmlformats.org/officeDocument/2006/relationships/slide" Target="slide16.xml"/><Relationship Id="rId8" Type="http://schemas.openxmlformats.org/officeDocument/2006/relationships/slide" Target="slide11.xml"/><Relationship Id="rId7" Type="http://schemas.openxmlformats.org/officeDocument/2006/relationships/slide" Target="slide8.xml"/><Relationship Id="rId6" Type="http://schemas.openxmlformats.org/officeDocument/2006/relationships/slide" Target="slide7.xml"/><Relationship Id="rId5" Type="http://schemas.openxmlformats.org/officeDocument/2006/relationships/image" Target="../media/image8.png"/><Relationship Id="rId4" Type="http://schemas.openxmlformats.org/officeDocument/2006/relationships/slide" Target="slide4.xml"/><Relationship Id="rId3" Type="http://schemas.openxmlformats.org/officeDocument/2006/relationships/image" Target="../media/image7.png"/><Relationship Id="rId20" Type="http://schemas.openxmlformats.org/officeDocument/2006/relationships/notesSlide" Target="../notesSlides/notesSlide6.xml"/><Relationship Id="rId2" Type="http://schemas.openxmlformats.org/officeDocument/2006/relationships/slide" Target="slide5.xml"/><Relationship Id="rId19" Type="http://schemas.openxmlformats.org/officeDocument/2006/relationships/slideLayout" Target="../slideLayouts/slideLayout1.xml"/><Relationship Id="rId18" Type="http://schemas.openxmlformats.org/officeDocument/2006/relationships/slide" Target="slide1.xml"/><Relationship Id="rId17" Type="http://schemas.openxmlformats.org/officeDocument/2006/relationships/image" Target="../media/image14.png"/><Relationship Id="rId16" Type="http://schemas.openxmlformats.org/officeDocument/2006/relationships/image" Target="../media/image13.png"/><Relationship Id="rId15" Type="http://schemas.openxmlformats.org/officeDocument/2006/relationships/image" Target="../media/image12.png"/><Relationship Id="rId14" Type="http://schemas.openxmlformats.org/officeDocument/2006/relationships/image" Target="../media/image18.png"/><Relationship Id="rId13" Type="http://schemas.openxmlformats.org/officeDocument/2006/relationships/image" Target="../media/image10.png"/><Relationship Id="rId12" Type="http://schemas.openxmlformats.org/officeDocument/2006/relationships/image" Target="../media/image9.png"/><Relationship Id="rId11" Type="http://schemas.openxmlformats.org/officeDocument/2006/relationships/slide" Target="slide15.xml"/><Relationship Id="rId10" Type="http://schemas.openxmlformats.org/officeDocument/2006/relationships/slide" Target="slide13.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slide" Target="slide15.xml"/><Relationship Id="rId7" Type="http://schemas.openxmlformats.org/officeDocument/2006/relationships/slide" Target="slide13.xml"/><Relationship Id="rId6" Type="http://schemas.openxmlformats.org/officeDocument/2006/relationships/slide" Target="slide16.xml"/><Relationship Id="rId5" Type="http://schemas.openxmlformats.org/officeDocument/2006/relationships/slide" Target="slide11.xml"/><Relationship Id="rId4" Type="http://schemas.openxmlformats.org/officeDocument/2006/relationships/slide" Target="slide8.xml"/><Relationship Id="rId3" Type="http://schemas.openxmlformats.org/officeDocument/2006/relationships/image" Target="../media/image20.png"/><Relationship Id="rId2" Type="http://schemas.openxmlformats.org/officeDocument/2006/relationships/image" Target="../media/image19.png"/><Relationship Id="rId12" Type="http://schemas.openxmlformats.org/officeDocument/2006/relationships/slideLayout" Target="../slideLayouts/slideLayout1.xml"/><Relationship Id="rId11" Type="http://schemas.openxmlformats.org/officeDocument/2006/relationships/slide" Target="slide1.xml"/><Relationship Id="rId10" Type="http://schemas.openxmlformats.org/officeDocument/2006/relationships/image" Target="../media/image22.png"/><Relationship Id="rId1" Type="http://schemas.openxmlformats.org/officeDocument/2006/relationships/slide" Target="slide3.xml"/></Relationships>
</file>

<file path=ppt/slides/_rels/slide8.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slide" Target="slide15.xml"/><Relationship Id="rId7" Type="http://schemas.openxmlformats.org/officeDocument/2006/relationships/slide" Target="slide13.xml"/><Relationship Id="rId6" Type="http://schemas.openxmlformats.org/officeDocument/2006/relationships/slide" Target="slide16.xml"/><Relationship Id="rId5" Type="http://schemas.openxmlformats.org/officeDocument/2006/relationships/slide" Target="slide11.xml"/><Relationship Id="rId4" Type="http://schemas.openxmlformats.org/officeDocument/2006/relationships/slide" Target="slide3.xml"/><Relationship Id="rId3" Type="http://schemas.openxmlformats.org/officeDocument/2006/relationships/slide" Target="slide7.xml"/><Relationship Id="rId2" Type="http://schemas.openxmlformats.org/officeDocument/2006/relationships/image" Target="../media/image15.png"/><Relationship Id="rId12" Type="http://schemas.openxmlformats.org/officeDocument/2006/relationships/notesSlide" Target="../notesSlides/notesSlide7.xml"/><Relationship Id="rId11" Type="http://schemas.openxmlformats.org/officeDocument/2006/relationships/slideLayout" Target="../slideLayouts/slideLayout1.xml"/><Relationship Id="rId10" Type="http://schemas.openxmlformats.org/officeDocument/2006/relationships/slide" Target="slide1.xml"/><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slide" Target="slide15.xml"/><Relationship Id="rId7" Type="http://schemas.openxmlformats.org/officeDocument/2006/relationships/slide" Target="slide13.xml"/><Relationship Id="rId6" Type="http://schemas.openxmlformats.org/officeDocument/2006/relationships/slide" Target="slide16.xml"/><Relationship Id="rId5" Type="http://schemas.openxmlformats.org/officeDocument/2006/relationships/slide" Target="slide11.xml"/><Relationship Id="rId4" Type="http://schemas.openxmlformats.org/officeDocument/2006/relationships/slide" Target="slide3.xml"/><Relationship Id="rId3" Type="http://schemas.openxmlformats.org/officeDocument/2006/relationships/slide" Target="slide7.xml"/><Relationship Id="rId2" Type="http://schemas.openxmlformats.org/officeDocument/2006/relationships/image" Target="../media/image17.png"/><Relationship Id="rId15" Type="http://schemas.openxmlformats.org/officeDocument/2006/relationships/slideLayout" Target="../slideLayouts/slideLayout1.xml"/><Relationship Id="rId14" Type="http://schemas.openxmlformats.org/officeDocument/2006/relationships/slide" Target="slide1.xml"/><Relationship Id="rId13" Type="http://schemas.openxmlformats.org/officeDocument/2006/relationships/image" Target="../media/image7.png"/><Relationship Id="rId12" Type="http://schemas.openxmlformats.org/officeDocument/2006/relationships/slide" Target="slide10.xml"/><Relationship Id="rId11" Type="http://schemas.openxmlformats.org/officeDocument/2006/relationships/image" Target="../media/image28.png"/><Relationship Id="rId10" Type="http://schemas.openxmlformats.org/officeDocument/2006/relationships/image" Target="../media/image27.png"/><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 name="Picture 25" descr="StormsSetup"/>
          <p:cNvPicPr>
            <a:picLocks noChangeAspect="1"/>
          </p:cNvPicPr>
          <p:nvPr/>
        </p:nvPicPr>
        <p:blipFill>
          <a:blip r:embed="rId1"/>
          <a:stretch>
            <a:fillRect/>
          </a:stretch>
        </p:blipFill>
        <p:spPr>
          <a:xfrm>
            <a:off x="2971800" y="1783080"/>
            <a:ext cx="2313165" cy="3063240"/>
          </a:xfrm>
          <a:prstGeom prst="rect">
            <a:avLst/>
          </a:prstGeom>
        </p:spPr>
      </p:pic>
      <p:sp>
        <p:nvSpPr>
          <p:cNvPr id="61" name="Text Box 60"/>
          <p:cNvSpPr txBox="1"/>
          <p:nvPr/>
        </p:nvSpPr>
        <p:spPr>
          <a:xfrm>
            <a:off x="1429" y="3681813"/>
            <a:ext cx="2785110" cy="160655"/>
          </a:xfrm>
          <a:prstGeom prst="rect">
            <a:avLst/>
          </a:prstGeom>
          <a:noFill/>
        </p:spPr>
        <p:txBody>
          <a:bodyPr wrap="square" lIns="68580" tIns="34290" rIns="68580" bIns="34290" rtlCol="0" anchor="t" anchorCtr="0">
            <a:spAutoFit/>
          </a:bodyPr>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From the input data 11 features are derived to enter the logistic regression model.</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sp>
        <p:nvSpPr>
          <p:cNvPr id="140" name="Text Box 139"/>
          <p:cNvSpPr txBox="1"/>
          <p:nvPr/>
        </p:nvSpPr>
        <p:spPr>
          <a:xfrm>
            <a:off x="2784348" y="1010431"/>
            <a:ext cx="277510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Key message</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89" name="Text Box 88"/>
          <p:cNvSpPr txBox="1"/>
          <p:nvPr/>
        </p:nvSpPr>
        <p:spPr>
          <a:xfrm>
            <a:off x="2302193" y="2772747"/>
            <a:ext cx="415290" cy="415290"/>
          </a:xfrm>
          <a:prstGeom prst="rect">
            <a:avLst/>
          </a:prstGeom>
          <a:noFill/>
        </p:spPr>
        <p:txBody>
          <a:bodyPr wrap="square" lIns="0" tIns="0" rIns="0" bIns="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SEA: </a:t>
            </a:r>
            <a:endParaRPr lang="en-US" altLang="en-US" sz="450" b="1">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Superposed epoch analysis of HMC for training events. </a:t>
            </a:r>
            <a:endParaRPr lang="en-US" altLang="en-US" sz="450">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Click for B</a:t>
            </a:r>
            <a:r>
              <a:rPr lang="en-US" altLang="en-US" sz="450" baseline="-25000">
                <a:solidFill>
                  <a:schemeClr val="tx1">
                    <a:lumMod val="85000"/>
                    <a:lumOff val="15000"/>
                  </a:schemeClr>
                </a:solidFill>
                <a:latin typeface="Carlito" panose="020F0502020204030204" charset="0"/>
                <a:cs typeface="Carlito" panose="020F0502020204030204" charset="0"/>
              </a:rPr>
              <a:t>MLT</a:t>
            </a:r>
            <a:r>
              <a:rPr lang="en-US" altLang="en-US" sz="450">
                <a:solidFill>
                  <a:schemeClr val="tx1">
                    <a:lumMod val="85000"/>
                    <a:lumOff val="15000"/>
                  </a:schemeClr>
                </a:solidFill>
                <a:latin typeface="Carlito" panose="020F0502020204030204" charset="0"/>
                <a:cs typeface="Carlito" panose="020F0502020204030204" charset="0"/>
              </a:rPr>
              <a:t>. </a:t>
            </a:r>
            <a:endParaRPr lang="en-US" altLang="en-US" sz="450">
              <a:solidFill>
                <a:schemeClr val="tx1">
                  <a:lumMod val="85000"/>
                  <a:lumOff val="15000"/>
                </a:schemeClr>
              </a:solidFill>
              <a:latin typeface="Carlito" panose="020F0502020204030204" charset="0"/>
              <a:cs typeface="Carlito" panose="020F0502020204030204" charset="0"/>
            </a:endParaRPr>
          </a:p>
        </p:txBody>
      </p:sp>
      <p:sp>
        <p:nvSpPr>
          <p:cNvPr id="36" name="Text Box 35"/>
          <p:cNvSpPr txBox="1"/>
          <p:nvPr/>
        </p:nvSpPr>
        <p:spPr>
          <a:xfrm>
            <a:off x="5575554" y="2299735"/>
            <a:ext cx="278653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Validation</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00" name="Text Box 99"/>
          <p:cNvSpPr txBox="1"/>
          <p:nvPr/>
        </p:nvSpPr>
        <p:spPr>
          <a:xfrm>
            <a:off x="2784634" y="1629652"/>
            <a:ext cx="2776538"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Classification</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95" name="Text Box 94"/>
          <p:cNvSpPr txBox="1"/>
          <p:nvPr/>
        </p:nvSpPr>
        <p:spPr>
          <a:xfrm>
            <a:off x="-476" y="3515602"/>
            <a:ext cx="2777966"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Features</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94" name="Text Box 93"/>
          <p:cNvSpPr txBox="1"/>
          <p:nvPr/>
        </p:nvSpPr>
        <p:spPr>
          <a:xfrm>
            <a:off x="-952" y="2301640"/>
            <a:ext cx="277891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Input data</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62" name="Text Box 61">
            <a:hlinkClick r:id="rId2" action="ppaction://hlinksldjump"/>
          </p:cNvPr>
          <p:cNvSpPr txBox="1"/>
          <p:nvPr/>
        </p:nvSpPr>
        <p:spPr>
          <a:xfrm>
            <a:off x="8397240" y="3151429"/>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60" name="Text Box 59">
            <a:hlinkClick r:id="rId2" action="ppaction://hlinksldjump"/>
          </p:cNvPr>
          <p:cNvSpPr txBox="1"/>
          <p:nvPr/>
        </p:nvSpPr>
        <p:spPr>
          <a:xfrm>
            <a:off x="8397240" y="2783764"/>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46" name="Text Box 45">
            <a:hlinkClick r:id="rId2" action="ppaction://hlinksldjump"/>
          </p:cNvPr>
          <p:cNvSpPr txBox="1"/>
          <p:nvPr/>
        </p:nvSpPr>
        <p:spPr>
          <a:xfrm>
            <a:off x="8397240" y="2413242"/>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58" name="Text Box 57">
            <a:hlinkClick r:id="rId2" action="ppaction://hlinksldjump"/>
          </p:cNvPr>
          <p:cNvSpPr txBox="1"/>
          <p:nvPr/>
        </p:nvSpPr>
        <p:spPr>
          <a:xfrm>
            <a:off x="8397240" y="2056054"/>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57" name="Text Box 56">
            <a:hlinkClick r:id="rId2" action="ppaction://hlinksldjump"/>
          </p:cNvPr>
          <p:cNvSpPr txBox="1"/>
          <p:nvPr/>
        </p:nvSpPr>
        <p:spPr>
          <a:xfrm>
            <a:off x="8397240" y="1694580"/>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49" name="Text Box 48">
            <a:hlinkClick r:id="rId2" action="ppaction://hlinksldjump"/>
          </p:cNvPr>
          <p:cNvSpPr txBox="1"/>
          <p:nvPr/>
        </p:nvSpPr>
        <p:spPr>
          <a:xfrm>
            <a:off x="8397240" y="1322153"/>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14" name="Title 13"/>
          <p:cNvSpPr>
            <a:spLocks noGrp="1"/>
          </p:cNvSpPr>
          <p:nvPr>
            <p:ph type="title"/>
          </p:nvPr>
        </p:nvSpPr>
        <p:spPr/>
        <p:txBody>
          <a:bodyPr>
            <a:normAutofit fontScale="90000"/>
          </a:bodyPr>
          <a:p>
            <a:r>
              <a:rPr lang="en-US" altLang="en-US"/>
              <a:t>Historical geomagnetic storm drivers</a:t>
            </a:r>
            <a:br>
              <a:rPr lang="en-US" altLang="en-US"/>
            </a:br>
            <a:r>
              <a:rPr lang="en-US" altLang="en-US"/>
              <a:t>determined exclusively from ground-based magnetometer measurements</a:t>
            </a:r>
            <a:endParaRPr lang="en-US" altLang="en-US"/>
          </a:p>
        </p:txBody>
      </p:sp>
      <p:sp>
        <p:nvSpPr>
          <p:cNvPr id="17" name="Text Box 16"/>
          <p:cNvSpPr txBox="1"/>
          <p:nvPr/>
        </p:nvSpPr>
        <p:spPr>
          <a:xfrm>
            <a:off x="0" y="1010527"/>
            <a:ext cx="277510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Setup</a:t>
            </a:r>
            <a:endParaRPr lang="en-US" altLang="en-US" sz="825">
              <a:solidFill>
                <a:schemeClr val="tx1">
                  <a:lumMod val="85000"/>
                  <a:lumOff val="15000"/>
                </a:schemeClr>
              </a:solidFill>
              <a:latin typeface="Carlito" panose="020F0502020204030204" charset="0"/>
              <a:cs typeface="Carlito" panose="020F0502020204030204" charset="0"/>
            </a:endParaRPr>
          </a:p>
        </p:txBody>
      </p:sp>
      <p:grpSp>
        <p:nvGrpSpPr>
          <p:cNvPr id="54" name="Group 53"/>
          <p:cNvGrpSpPr/>
          <p:nvPr/>
        </p:nvGrpSpPr>
        <p:grpSpPr>
          <a:xfrm>
            <a:off x="54293" y="967298"/>
            <a:ext cx="205740" cy="218599"/>
            <a:chOff x="116" y="2132"/>
            <a:chExt cx="432" cy="459"/>
          </a:xfrm>
        </p:grpSpPr>
        <p:sp>
          <p:nvSpPr>
            <p:cNvPr id="38" name="Oval 37"/>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9" name="Text Box 38"/>
            <p:cNvSpPr txBox="1"/>
            <p:nvPr/>
          </p:nvSpPr>
          <p:spPr>
            <a:xfrm>
              <a:off x="116" y="213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1</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6" name="Group 55"/>
          <p:cNvGrpSpPr/>
          <p:nvPr/>
        </p:nvGrpSpPr>
        <p:grpSpPr>
          <a:xfrm>
            <a:off x="54864" y="3468563"/>
            <a:ext cx="205740" cy="218599"/>
            <a:chOff x="116" y="6551"/>
            <a:chExt cx="432" cy="459"/>
          </a:xfrm>
        </p:grpSpPr>
        <p:sp>
          <p:nvSpPr>
            <p:cNvPr id="41" name="Oval 40"/>
            <p:cNvSpPr>
              <a:spLocks noChangeAspect="1"/>
            </p:cNvSpPr>
            <p:nvPr/>
          </p:nvSpPr>
          <p:spPr>
            <a:xfrm>
              <a:off x="116" y="6565"/>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2" name="Text Box 41"/>
            <p:cNvSpPr txBox="1"/>
            <p:nvPr/>
          </p:nvSpPr>
          <p:spPr>
            <a:xfrm>
              <a:off x="116" y="6551"/>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3</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5" name="Group 54"/>
          <p:cNvGrpSpPr/>
          <p:nvPr/>
        </p:nvGrpSpPr>
        <p:grpSpPr>
          <a:xfrm>
            <a:off x="54293" y="2257459"/>
            <a:ext cx="205740" cy="218599"/>
            <a:chOff x="116" y="4288"/>
            <a:chExt cx="432" cy="459"/>
          </a:xfrm>
        </p:grpSpPr>
        <p:sp>
          <p:nvSpPr>
            <p:cNvPr id="33" name="Oval 32"/>
            <p:cNvSpPr>
              <a:spLocks noChangeAspect="1"/>
            </p:cNvSpPr>
            <p:nvPr/>
          </p:nvSpPr>
          <p:spPr>
            <a:xfrm>
              <a:off x="116" y="4300"/>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4" name="Text Box 33"/>
            <p:cNvSpPr txBox="1"/>
            <p:nvPr/>
          </p:nvSpPr>
          <p:spPr>
            <a:xfrm>
              <a:off x="116" y="4288"/>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2</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3" name="Group 52"/>
          <p:cNvGrpSpPr/>
          <p:nvPr/>
        </p:nvGrpSpPr>
        <p:grpSpPr>
          <a:xfrm>
            <a:off x="2852928" y="1575469"/>
            <a:ext cx="205740" cy="218599"/>
            <a:chOff x="6380" y="4472"/>
            <a:chExt cx="432" cy="459"/>
          </a:xfrm>
        </p:grpSpPr>
        <p:sp>
          <p:nvSpPr>
            <p:cNvPr id="51" name="Oval 50"/>
            <p:cNvSpPr>
              <a:spLocks noChangeAspect="1"/>
            </p:cNvSpPr>
            <p:nvPr/>
          </p:nvSpPr>
          <p:spPr>
            <a:xfrm>
              <a:off x="6380" y="448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52" name="Text Box 51"/>
            <p:cNvSpPr txBox="1"/>
            <p:nvPr/>
          </p:nvSpPr>
          <p:spPr>
            <a:xfrm>
              <a:off x="6380" y="447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6</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96" name="Group 95"/>
          <p:cNvGrpSpPr/>
          <p:nvPr/>
        </p:nvGrpSpPr>
        <p:grpSpPr>
          <a:xfrm>
            <a:off x="5633085" y="2259841"/>
            <a:ext cx="205740" cy="218599"/>
            <a:chOff x="11948" y="4858"/>
            <a:chExt cx="432" cy="459"/>
          </a:xfrm>
        </p:grpSpPr>
        <p:sp>
          <p:nvSpPr>
            <p:cNvPr id="75" name="Oval 74"/>
            <p:cNvSpPr>
              <a:spLocks noChangeAspect="1"/>
            </p:cNvSpPr>
            <p:nvPr/>
          </p:nvSpPr>
          <p:spPr>
            <a:xfrm>
              <a:off x="11948" y="4870"/>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76" name="Text Box 75"/>
            <p:cNvSpPr txBox="1"/>
            <p:nvPr/>
          </p:nvSpPr>
          <p:spPr>
            <a:xfrm>
              <a:off x="11948" y="4858"/>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5</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97" name="Group 96"/>
          <p:cNvGrpSpPr/>
          <p:nvPr/>
        </p:nvGrpSpPr>
        <p:grpSpPr>
          <a:xfrm>
            <a:off x="5630418" y="3466849"/>
            <a:ext cx="205740" cy="218599"/>
            <a:chOff x="12024" y="6951"/>
            <a:chExt cx="432" cy="459"/>
          </a:xfrm>
        </p:grpSpPr>
        <p:sp>
          <p:nvSpPr>
            <p:cNvPr id="78" name="Oval 77"/>
            <p:cNvSpPr>
              <a:spLocks noChangeAspect="1"/>
            </p:cNvSpPr>
            <p:nvPr/>
          </p:nvSpPr>
          <p:spPr>
            <a:xfrm>
              <a:off x="12024" y="6963"/>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79" name="Text Box 78"/>
            <p:cNvSpPr txBox="1"/>
            <p:nvPr/>
          </p:nvSpPr>
          <p:spPr>
            <a:xfrm>
              <a:off x="12024" y="6951"/>
              <a:ext cx="432" cy="459"/>
            </a:xfrm>
            <a:prstGeom prst="rect">
              <a:avLst/>
            </a:prstGeom>
            <a:noFill/>
          </p:spPr>
          <p:txBody>
            <a:bodyPr wrap="square" lIns="68580"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7</a:t>
              </a:r>
              <a:endParaRPr lang="en-US" altLang="en-US" sz="825">
                <a:solidFill>
                  <a:srgbClr val="720404">
                    <a:alpha val="20000"/>
                  </a:srgbClr>
                </a:solidFill>
                <a:latin typeface="Carlito" panose="020F0502020204030204" charset="0"/>
                <a:cs typeface="Carlito" panose="020F0502020204030204" charset="0"/>
              </a:endParaRPr>
            </a:p>
          </p:txBody>
        </p:sp>
      </p:grpSp>
      <p:sp>
        <p:nvSpPr>
          <p:cNvPr id="93" name="Text Box 92"/>
          <p:cNvSpPr txBox="1"/>
          <p:nvPr/>
        </p:nvSpPr>
        <p:spPr>
          <a:xfrm>
            <a:off x="5573078" y="1010431"/>
            <a:ext cx="278653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Model</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08" name="Text Box 107"/>
          <p:cNvSpPr txBox="1"/>
          <p:nvPr/>
        </p:nvSpPr>
        <p:spPr>
          <a:xfrm>
            <a:off x="-476" y="1176738"/>
            <a:ext cx="2785110" cy="437515"/>
          </a:xfrm>
          <a:prstGeom prst="rect">
            <a:avLst/>
          </a:prstGeom>
          <a:noFill/>
        </p:spPr>
        <p:txBody>
          <a:bodyPr wrap="square" lIns="68580" tIns="34290" rIns="68580" bIns="34290" rtlCol="0" anchor="t" anchorCtr="0">
            <a:spAutoFit/>
          </a:bodyPr>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A selection of 7547 past geomagnetic storm events (target set) is assigned to solar wind drivers using geomagnetic properties of 538 training events. The two driver classes are 0: </a:t>
            </a:r>
            <a:r>
              <a:rPr lang="en-US" altLang="en-US" sz="600">
                <a:solidFill>
                  <a:schemeClr val="tx1">
                    <a:lumMod val="85000"/>
                    <a:lumOff val="15000"/>
                  </a:schemeClr>
                </a:solidFill>
                <a:latin typeface="Carlito" panose="020F0502020204030204" charset="0"/>
                <a:cs typeface="Carlito" panose="020F0502020204030204" charset="0"/>
              </a:rPr>
              <a:t>Corotating/Stream Interaction Regions (C/SIRs) and 1: Interplanetary </a:t>
            </a:r>
            <a:r>
              <a:rPr lang="en-US" altLang="en-US" sz="600">
                <a:solidFill>
                  <a:schemeClr val="tx1">
                    <a:lumMod val="85000"/>
                    <a:lumOff val="15000"/>
                  </a:schemeClr>
                </a:solidFill>
                <a:latin typeface="Carlito" panose="020F0502020204030204" charset="0"/>
                <a:cs typeface="Carlito" panose="020F0502020204030204" charset="0"/>
                <a:sym typeface="+mn-ea"/>
              </a:rPr>
              <a:t>Coronal Mass Ejections (ICMEs).</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grpSp>
        <p:nvGrpSpPr>
          <p:cNvPr id="28" name="Group 27"/>
          <p:cNvGrpSpPr/>
          <p:nvPr/>
        </p:nvGrpSpPr>
        <p:grpSpPr>
          <a:xfrm>
            <a:off x="2849880" y="971489"/>
            <a:ext cx="205740" cy="218599"/>
            <a:chOff x="116" y="2134"/>
            <a:chExt cx="432" cy="459"/>
          </a:xfrm>
        </p:grpSpPr>
        <p:sp>
          <p:nvSpPr>
            <p:cNvPr id="29" name="Oval 28"/>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0" name="Text Box 29"/>
            <p:cNvSpPr txBox="1"/>
            <p:nvPr/>
          </p:nvSpPr>
          <p:spPr>
            <a:xfrm>
              <a:off x="116" y="2134"/>
              <a:ext cx="432" cy="459"/>
            </a:xfrm>
            <a:prstGeom prst="rect">
              <a:avLst/>
            </a:prstGeom>
            <a:noFill/>
          </p:spPr>
          <p:txBody>
            <a:bodyPr wrap="square" rtlCol="0" anchor="ctr" anchorCtr="0">
              <a:spAutoFit/>
            </a:bodyPr>
            <a:p>
              <a:pPr algn="ctr"/>
              <a:endParaRPr lang="en-US" altLang="en-US" sz="825">
                <a:solidFill>
                  <a:srgbClr val="720404">
                    <a:alpha val="20000"/>
                  </a:srgbClr>
                </a:solidFill>
                <a:latin typeface="Carlito" panose="020F0502020204030204" charset="0"/>
                <a:cs typeface="Carlito" panose="020F0502020204030204" charset="0"/>
              </a:endParaRPr>
            </a:p>
          </p:txBody>
        </p:sp>
      </p:grpSp>
      <p:sp>
        <p:nvSpPr>
          <p:cNvPr id="31" name="Text Box 30"/>
          <p:cNvSpPr txBox="1"/>
          <p:nvPr/>
        </p:nvSpPr>
        <p:spPr>
          <a:xfrm>
            <a:off x="2770823" y="1175023"/>
            <a:ext cx="2785110" cy="345440"/>
          </a:xfrm>
          <a:prstGeom prst="rect">
            <a:avLst/>
          </a:prstGeom>
          <a:noFill/>
        </p:spPr>
        <p:txBody>
          <a:bodyPr wrap="square" lIns="68580" tIns="34290" rIns="68580" bIns="34290" rtlCol="0" anchor="t" anchorCtr="0">
            <a:spAutoFit/>
          </a:bodyPr>
          <a:p>
            <a:r>
              <a:rPr lang="en-US" altLang="en-US" sz="600">
                <a:solidFill>
                  <a:srgbClr val="720404"/>
                </a:solidFill>
                <a:latin typeface="Carlito" panose="020F0502020204030204" charset="0"/>
                <a:cs typeface="Carlito" panose="020F0502020204030204" charset="0"/>
                <a:sym typeface="+mn-ea"/>
              </a:rPr>
              <a:t>Features of the geomagnetic field measured at ground can be used to identify geo-magnetic storm drivers in the pre-satellite era. We deliver a list of geomagnetic storms since 1930 together with probabilities for a C/SIR or ICME driving mechanism.</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grpSp>
        <p:nvGrpSpPr>
          <p:cNvPr id="37" name="Group 36"/>
          <p:cNvGrpSpPr/>
          <p:nvPr/>
        </p:nvGrpSpPr>
        <p:grpSpPr>
          <a:xfrm>
            <a:off x="5630418" y="4591084"/>
            <a:ext cx="205740" cy="218599"/>
            <a:chOff x="12024" y="6951"/>
            <a:chExt cx="432" cy="459"/>
          </a:xfrm>
        </p:grpSpPr>
        <p:sp>
          <p:nvSpPr>
            <p:cNvPr id="40" name="Oval 39"/>
            <p:cNvSpPr>
              <a:spLocks noChangeAspect="1"/>
            </p:cNvSpPr>
            <p:nvPr/>
          </p:nvSpPr>
          <p:spPr>
            <a:xfrm>
              <a:off x="12024" y="6963"/>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3" name="Text Box 42"/>
            <p:cNvSpPr txBox="1"/>
            <p:nvPr/>
          </p:nvSpPr>
          <p:spPr>
            <a:xfrm>
              <a:off x="12024" y="6951"/>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8</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70" name="Group 69"/>
          <p:cNvGrpSpPr/>
          <p:nvPr/>
        </p:nvGrpSpPr>
        <p:grpSpPr>
          <a:xfrm>
            <a:off x="5633085" y="970537"/>
            <a:ext cx="205740" cy="218599"/>
            <a:chOff x="6380" y="4472"/>
            <a:chExt cx="432" cy="459"/>
          </a:xfrm>
        </p:grpSpPr>
        <p:sp>
          <p:nvSpPr>
            <p:cNvPr id="71" name="Oval 70"/>
            <p:cNvSpPr>
              <a:spLocks noChangeAspect="1"/>
            </p:cNvSpPr>
            <p:nvPr/>
          </p:nvSpPr>
          <p:spPr>
            <a:xfrm>
              <a:off x="6380" y="448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72" name="Text Box 71"/>
            <p:cNvSpPr txBox="1"/>
            <p:nvPr/>
          </p:nvSpPr>
          <p:spPr>
            <a:xfrm>
              <a:off x="6380" y="447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4</a:t>
              </a:r>
              <a:endParaRPr lang="en-US" altLang="en-US" sz="825">
                <a:solidFill>
                  <a:srgbClr val="720404">
                    <a:alpha val="20000"/>
                  </a:srgbClr>
                </a:solidFill>
                <a:latin typeface="Carlito" panose="020F0502020204030204" charset="0"/>
                <a:cs typeface="Carlito" panose="020F0502020204030204" charset="0"/>
              </a:endParaRPr>
            </a:p>
          </p:txBody>
        </p:sp>
      </p:grpSp>
      <p:graphicFrame>
        <p:nvGraphicFramePr>
          <p:cNvPr id="82" name="Table 81"/>
          <p:cNvGraphicFramePr/>
          <p:nvPr/>
        </p:nvGraphicFramePr>
        <p:xfrm>
          <a:off x="48895" y="2531745"/>
          <a:ext cx="1335024" cy="210820"/>
        </p:xfrm>
        <a:graphic>
          <a:graphicData uri="http://schemas.openxmlformats.org/drawingml/2006/table">
            <a:tbl>
              <a:tblPr firstRow="1" bandRow="1">
                <a:tableStyleId>{5C22544A-7EE6-4342-B048-85BDC9FD1C3A}</a:tableStyleId>
              </a:tblPr>
              <a:tblGrid>
                <a:gridCol w="210312"/>
                <a:gridCol w="1124712"/>
              </a:tblGrid>
              <a:tr h="210820">
                <a:tc>
                  <a:txBody>
                    <a:bodyPr/>
                    <a:p>
                      <a:pPr algn="l">
                        <a:buNone/>
                      </a:pPr>
                      <a:r>
                        <a:rPr lang="en-US" altLang="en-US" sz="600" b="0" kern="0">
                          <a:ln>
                            <a:noFill/>
                          </a:ln>
                          <a:solidFill>
                            <a:srgbClr val="720404"/>
                          </a:solidFill>
                          <a:uFillTx/>
                          <a:latin typeface="Carlito" panose="020F0502020204030204" charset="0"/>
                          <a:cs typeface="Carlito" panose="020F0502020204030204" charset="0"/>
                        </a:rPr>
                        <a:t>HMC </a:t>
                      </a:r>
                      <a:endParaRPr lang="en-US" altLang="en-US" sz="600" b="0" kern="0">
                        <a:ln>
                          <a:noFill/>
                        </a:ln>
                        <a:solidFill>
                          <a:srgbClr val="720404"/>
                        </a:solidFill>
                        <a:uFillTx/>
                        <a:latin typeface="Carlito" panose="020F0502020204030204" charset="0"/>
                        <a:cs typeface="Carlito" panose="020F0502020204030204" charset="0"/>
                      </a:endParaRPr>
                    </a:p>
                    <a:p>
                      <a:pPr algn="l">
                        <a:buNone/>
                      </a:pPr>
                      <a:r>
                        <a:rPr lang="en-US" altLang="en-US" sz="600" b="0" kern="0">
                          <a:ln>
                            <a:noFill/>
                          </a:ln>
                          <a:solidFill>
                            <a:srgbClr val="720404"/>
                          </a:solidFill>
                          <a:uFillTx/>
                          <a:latin typeface="Carlito" panose="020F0502020204030204" charset="0"/>
                          <a:cs typeface="Carlito" panose="020F0502020204030204" charset="0"/>
                        </a:rPr>
                        <a:t>[nT]</a:t>
                      </a:r>
                      <a:endParaRPr lang="en-US" altLang="en-US" sz="600" b="0" kern="0">
                        <a:ln>
                          <a:noFill/>
                        </a:ln>
                        <a:solidFill>
                          <a:srgbClr val="720404"/>
                        </a:solidFill>
                        <a:uFillTx/>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Hourly Magnetospheric Currents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index </a:t>
                      </a:r>
                      <a:r>
                        <a:rPr lang="en-US" altLang="en-US" sz="450" b="0" kern="0">
                          <a:ln>
                            <a:noFill/>
                          </a:ln>
                          <a:solidFill>
                            <a:schemeClr val="tx1">
                              <a:lumMod val="85000"/>
                              <a:lumOff val="15000"/>
                            </a:schemeClr>
                          </a:solidFill>
                          <a:uFillTx/>
                          <a:latin typeface="Carlito" panose="020F0502020204030204" charset="0"/>
                          <a:cs typeface="Carlito" panose="020F0502020204030204" charset="0"/>
                        </a:rPr>
                        <a:t>(Pick et al., 2019)</a:t>
                      </a:r>
                      <a:endParaRPr lang="en-US" altLang="en-US" sz="45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graphicFrame>
        <p:nvGraphicFramePr>
          <p:cNvPr id="86" name="Table 85"/>
          <p:cNvGraphicFramePr/>
          <p:nvPr/>
        </p:nvGraphicFramePr>
        <p:xfrm>
          <a:off x="1388745" y="2532888"/>
          <a:ext cx="1335405" cy="210820"/>
        </p:xfrm>
        <a:graphic>
          <a:graphicData uri="http://schemas.openxmlformats.org/drawingml/2006/table">
            <a:tbl>
              <a:tblPr firstRow="1" bandRow="1">
                <a:tableStyleId>{5C22544A-7EE6-4342-B048-85BDC9FD1C3A}</a:tableStyleId>
              </a:tblPr>
              <a:tblGrid>
                <a:gridCol w="208280"/>
                <a:gridCol w="1127125"/>
              </a:tblGrid>
              <a:tr h="210820">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rPr>
                        <a:t>MLT</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[nT]</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Magnetic field disturbance along dipole axis, sorted into MLT sectors.</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pic>
        <p:nvPicPr>
          <p:cNvPr id="88" name="Picture 87">
            <a:hlinkClick r:id="rId3" action="ppaction://hlinksldjump"/>
          </p:cNvPr>
          <p:cNvPicPr>
            <a:picLocks noChangeAspect="1"/>
          </p:cNvPicPr>
          <p:nvPr/>
        </p:nvPicPr>
        <p:blipFill>
          <a:blip r:embed="rId4"/>
          <a:stretch>
            <a:fillRect/>
          </a:stretch>
        </p:blipFill>
        <p:spPr>
          <a:xfrm>
            <a:off x="842010" y="2321753"/>
            <a:ext cx="102394" cy="102394"/>
          </a:xfrm>
          <a:prstGeom prst="rect">
            <a:avLst/>
          </a:prstGeom>
        </p:spPr>
      </p:pic>
      <p:graphicFrame>
        <p:nvGraphicFramePr>
          <p:cNvPr id="98" name="Table 97"/>
          <p:cNvGraphicFramePr>
            <a:graphicFrameLocks noChangeAspect="1"/>
          </p:cNvGraphicFramePr>
          <p:nvPr/>
        </p:nvGraphicFramePr>
        <p:xfrm>
          <a:off x="7390924" y="2541781"/>
          <a:ext cx="683895" cy="685800"/>
        </p:xfrm>
        <a:graphic>
          <a:graphicData uri="http://schemas.openxmlformats.org/drawingml/2006/table">
            <a:tbl>
              <a:tblPr firstRow="1" bandRow="1">
                <a:tableStyleId>{5C22544A-7EE6-4342-B048-85BDC9FD1C3A}</a:tableStyleId>
              </a:tblPr>
              <a:tblGrid>
                <a:gridCol w="227965"/>
                <a:gridCol w="227965"/>
                <a:gridCol w="227965"/>
              </a:tblGrid>
              <a:tr h="228600">
                <a:tc>
                  <a:txBody>
                    <a:bodyPr/>
                    <a:p>
                      <a:pPr algn="ctr">
                        <a:buNone/>
                      </a:pPr>
                      <a:r>
                        <a:rPr lang="en-US" altLang="en-US" sz="600" b="0">
                          <a:solidFill>
                            <a:schemeClr val="tx1"/>
                          </a:solidFill>
                          <a:latin typeface="Carlito" panose="020F0502020204030204" charset="0"/>
                          <a:cs typeface="Carlito" panose="020F0502020204030204" charset="0"/>
                        </a:rPr>
                        <a:t>276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TN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chemeClr val="bg2"/>
                    </a:solidFill>
                  </a:tcPr>
                </a:tc>
                <a:tc>
                  <a:txBody>
                    <a:bodyPr/>
                    <a:p>
                      <a:pPr algn="ctr">
                        <a:buNone/>
                      </a:pPr>
                      <a:r>
                        <a:rPr lang="en-US" altLang="en-US" sz="600" b="0">
                          <a:solidFill>
                            <a:schemeClr val="tx1"/>
                          </a:solidFill>
                          <a:latin typeface="Carlito" panose="020F0502020204030204" charset="0"/>
                          <a:cs typeface="Carlito" panose="020F0502020204030204" charset="0"/>
                        </a:rPr>
                        <a:t>66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FP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tx1">
                          <a:lumMod val="85000"/>
                          <a:lumOff val="15000"/>
                        </a:schemeClr>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chemeClr val="bg2"/>
                    </a:solidFill>
                  </a:tcPr>
                </a:tc>
                <a:tc>
                  <a:txBody>
                    <a:bodyPr/>
                    <a:p>
                      <a:pPr algn="ctr">
                        <a:buNone/>
                      </a:pPr>
                      <a:r>
                        <a:rPr lang="en-US" altLang="en-US" sz="600" b="0">
                          <a:solidFill>
                            <a:srgbClr val="191970"/>
                          </a:solidFill>
                          <a:latin typeface="Carlito" panose="020F0502020204030204" charset="0"/>
                          <a:cs typeface="Carlito" panose="020F0502020204030204" charset="0"/>
                        </a:rPr>
                        <a:t>342</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191970">
                        <a:alpha val="10000"/>
                      </a:srgbClr>
                    </a:solidFill>
                  </a:tcPr>
                </a:tc>
              </a:tr>
              <a:tr h="228600">
                <a:tc>
                  <a:txBody>
                    <a:bodyPr/>
                    <a:p>
                      <a:pPr algn="ctr">
                        <a:buNone/>
                      </a:pPr>
                      <a:r>
                        <a:rPr lang="en-US" altLang="en-US" sz="600" b="0">
                          <a:solidFill>
                            <a:schemeClr val="tx1"/>
                          </a:solidFill>
                          <a:latin typeface="Carlito" panose="020F0502020204030204" charset="0"/>
                          <a:cs typeface="Carlito" panose="020F0502020204030204" charset="0"/>
                        </a:rPr>
                        <a:t>50</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FN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tx1">
                          <a:lumMod val="85000"/>
                          <a:lumOff val="15000"/>
                        </a:schemeClr>
                      </a:solidFill>
                      <a:prstDash val="solid"/>
                    </a:lnB>
                    <a:lnTlToBr>
                      <a:noFill/>
                    </a:lnTlToBr>
                    <a:lnBlToTr>
                      <a:noFill/>
                    </a:lnBlToTr>
                    <a:solidFill>
                      <a:schemeClr val="bg2"/>
                    </a:solidFill>
                  </a:tcPr>
                </a:tc>
                <a:tc>
                  <a:txBody>
                    <a:bodyPr/>
                    <a:p>
                      <a:pPr algn="ctr">
                        <a:buNone/>
                      </a:pPr>
                      <a:r>
                        <a:rPr lang="en-US" altLang="en-US" sz="600" b="0">
                          <a:solidFill>
                            <a:schemeClr val="tx1"/>
                          </a:solidFill>
                          <a:latin typeface="Carlito" panose="020F0502020204030204" charset="0"/>
                          <a:cs typeface="Carlito" panose="020F0502020204030204" charset="0"/>
                        </a:rPr>
                        <a:t>146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TP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tx1">
                          <a:lumMod val="85000"/>
                          <a:lumOff val="15000"/>
                        </a:schemeClr>
                      </a:solidFill>
                      <a:prstDash val="solid"/>
                    </a:lnR>
                    <a:lnT w="12700">
                      <a:solidFill>
                        <a:schemeClr val="bg1"/>
                      </a:solidFill>
                      <a:prstDash val="solid"/>
                    </a:lnT>
                    <a:lnB w="12700">
                      <a:solidFill>
                        <a:schemeClr val="tx1">
                          <a:lumMod val="85000"/>
                          <a:lumOff val="15000"/>
                        </a:schemeClr>
                      </a:solidFill>
                      <a:prstDash val="solid"/>
                    </a:lnB>
                    <a:lnTlToBr>
                      <a:noFill/>
                    </a:lnTlToBr>
                    <a:lnBlToTr>
                      <a:noFill/>
                    </a:lnBlToTr>
                    <a:solidFill>
                      <a:schemeClr val="bg2"/>
                    </a:solidFill>
                  </a:tcPr>
                </a:tc>
                <a:tc>
                  <a:txBody>
                    <a:bodyPr/>
                    <a:p>
                      <a:pPr algn="ctr">
                        <a:buNone/>
                      </a:pPr>
                      <a:r>
                        <a:rPr lang="en-US" altLang="en-US" sz="600" b="0">
                          <a:solidFill>
                            <a:srgbClr val="720404"/>
                          </a:solidFill>
                          <a:latin typeface="Carlito" panose="020F0502020204030204" charset="0"/>
                          <a:cs typeface="Carlito" panose="020F0502020204030204" charset="0"/>
                        </a:rPr>
                        <a:t>196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720404">
                        <a:alpha val="10000"/>
                      </a:srgbClr>
                    </a:solidFill>
                  </a:tcPr>
                </a:tc>
              </a:tr>
              <a:tr h="228600">
                <a:tc>
                  <a:txBody>
                    <a:bodyPr/>
                    <a:p>
                      <a:pPr algn="ctr">
                        <a:buNone/>
                      </a:pPr>
                      <a:r>
                        <a:rPr lang="en-US" altLang="en-US" sz="600">
                          <a:solidFill>
                            <a:srgbClr val="191970"/>
                          </a:solidFill>
                          <a:latin typeface="Carlito" panose="020F0502020204030204" charset="0"/>
                          <a:cs typeface="Carlito" panose="020F0502020204030204" charset="0"/>
                        </a:rPr>
                        <a:t>326</a:t>
                      </a:r>
                      <a:endParaRPr lang="en-US" altLang="en-US" sz="600">
                        <a:latin typeface="Carlito" panose="020F0502020204030204" charset="0"/>
                        <a:cs typeface="Carlito" panose="020F0502020204030204" charset="0"/>
                      </a:endParaRPr>
                    </a:p>
                    <a:p>
                      <a:pPr algn="ctr">
                        <a:buNone/>
                      </a:pPr>
                      <a:r>
                        <a:rPr lang="en-US" altLang="en-US" sz="600" b="1">
                          <a:latin typeface="Carlito" panose="020F0502020204030204" charset="0"/>
                          <a:cs typeface="Carlito" panose="020F0502020204030204" charset="0"/>
                        </a:rPr>
                        <a:t>PN</a:t>
                      </a:r>
                      <a:endParaRPr lang="en-US" altLang="en-US" sz="600" b="1">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rgbClr val="191970">
                        <a:alpha val="10000"/>
                      </a:srgbClr>
                    </a:solidFill>
                  </a:tcPr>
                </a:tc>
                <a:tc>
                  <a:txBody>
                    <a:bodyPr/>
                    <a:p>
                      <a:pPr algn="ctr">
                        <a:buNone/>
                      </a:pPr>
                      <a:r>
                        <a:rPr lang="en-US" altLang="en-US" sz="600">
                          <a:solidFill>
                            <a:srgbClr val="720404"/>
                          </a:solidFill>
                          <a:latin typeface="Carlito" panose="020F0502020204030204" charset="0"/>
                          <a:cs typeface="Carlito" panose="020F0502020204030204" charset="0"/>
                        </a:rPr>
                        <a:t>212</a:t>
                      </a:r>
                      <a:endParaRPr lang="en-US" altLang="en-US" sz="600">
                        <a:solidFill>
                          <a:srgbClr val="720404"/>
                        </a:solidFill>
                        <a:latin typeface="Carlito" panose="020F0502020204030204" charset="0"/>
                        <a:cs typeface="Carlito" panose="020F0502020204030204" charset="0"/>
                      </a:endParaRPr>
                    </a:p>
                    <a:p>
                      <a:pPr algn="ctr">
                        <a:buNone/>
                      </a:pPr>
                      <a:r>
                        <a:rPr lang="en-US" altLang="en-US" sz="600" b="1">
                          <a:latin typeface="Carlito" panose="020F0502020204030204" charset="0"/>
                          <a:cs typeface="Carlito" panose="020F0502020204030204" charset="0"/>
                        </a:rPr>
                        <a:t>PP</a:t>
                      </a:r>
                      <a:endParaRPr lang="en-US" altLang="en-US" sz="600" b="1">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rgbClr val="720404">
                        <a:alpha val="10000"/>
                      </a:srgbClr>
                    </a:solidFill>
                  </a:tcPr>
                </a:tc>
                <a:tc>
                  <a:txBody>
                    <a:bodyPr/>
                    <a:p>
                      <a:pPr algn="ctr">
                        <a:buNone/>
                      </a:pPr>
                      <a:r>
                        <a:rPr lang="en-US" altLang="en-US" sz="600">
                          <a:solidFill>
                            <a:schemeClr val="tx1"/>
                          </a:solidFill>
                          <a:latin typeface="Carlito" panose="020F0502020204030204" charset="0"/>
                          <a:cs typeface="Carlito" panose="020F0502020204030204" charset="0"/>
                        </a:rPr>
                        <a:t>538</a:t>
                      </a:r>
                      <a:endParaRPr lang="en-US" altLang="en-US" sz="60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POP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2">
                        <a:lumMod val="90000"/>
                      </a:schemeClr>
                    </a:solidFill>
                  </a:tcPr>
                </a:tc>
              </a:tr>
            </a:tbl>
          </a:graphicData>
        </a:graphic>
      </p:graphicFrame>
      <p:grpSp>
        <p:nvGrpSpPr>
          <p:cNvPr id="91" name="Group 90"/>
          <p:cNvGrpSpPr>
            <a:grpSpLocks noChangeAspect="1"/>
          </p:cNvGrpSpPr>
          <p:nvPr/>
        </p:nvGrpSpPr>
        <p:grpSpPr>
          <a:xfrm>
            <a:off x="7272338" y="2431291"/>
            <a:ext cx="1177766" cy="962025"/>
            <a:chOff x="13818" y="4870"/>
            <a:chExt cx="2473" cy="2020"/>
          </a:xfrm>
        </p:grpSpPr>
        <p:sp>
          <p:nvSpPr>
            <p:cNvPr id="92" name="Text Box 91"/>
            <p:cNvSpPr txBox="1"/>
            <p:nvPr/>
          </p:nvSpPr>
          <p:spPr>
            <a:xfrm>
              <a:off x="14542" y="4870"/>
              <a:ext cx="484" cy="220"/>
            </a:xfrm>
            <a:prstGeom prst="rect">
              <a:avLst/>
            </a:prstGeom>
            <a:noFill/>
          </p:spPr>
          <p:txBody>
            <a:bodyPr wrap="square" lIns="0" tIns="6667"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ICME</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1" name="Text Box 100"/>
            <p:cNvSpPr txBox="1"/>
            <p:nvPr/>
          </p:nvSpPr>
          <p:spPr>
            <a:xfrm>
              <a:off x="14067" y="4870"/>
              <a:ext cx="478" cy="220"/>
            </a:xfrm>
            <a:prstGeom prst="rect">
              <a:avLst/>
            </a:prstGeom>
            <a:noFill/>
          </p:spPr>
          <p:txBody>
            <a:bodyPr wrap="square" lIns="0" tIns="6667"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C/SIR</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2" name="Text Box 101"/>
            <p:cNvSpPr txBox="1"/>
            <p:nvPr/>
          </p:nvSpPr>
          <p:spPr>
            <a:xfrm rot="16200000">
              <a:off x="13709" y="5703"/>
              <a:ext cx="474" cy="235"/>
            </a:xfrm>
            <a:prstGeom prst="rect">
              <a:avLst/>
            </a:prstGeom>
            <a:noFill/>
          </p:spPr>
          <p:txBody>
            <a:bodyPr wrap="square" lIns="0" tIns="13811"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ICME</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3" name="Text Box 102"/>
            <p:cNvSpPr txBox="1"/>
            <p:nvPr/>
          </p:nvSpPr>
          <p:spPr>
            <a:xfrm rot="16200000">
              <a:off x="13705" y="5213"/>
              <a:ext cx="460" cy="235"/>
            </a:xfrm>
            <a:prstGeom prst="rect">
              <a:avLst/>
            </a:prstGeom>
            <a:noFill/>
          </p:spPr>
          <p:txBody>
            <a:bodyPr wrap="square" lIns="0" tIns="13811"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C/SIR</a:t>
              </a:r>
              <a:endParaRPr lang="en-US" altLang="en-US" sz="600">
                <a:solidFill>
                  <a:schemeClr val="tx1">
                    <a:lumMod val="85000"/>
                    <a:lumOff val="15000"/>
                  </a:schemeClr>
                </a:solidFill>
                <a:latin typeface="Carlito" panose="020F0502020204030204" charset="0"/>
                <a:cs typeface="Carlito" panose="020F0502020204030204" charset="0"/>
              </a:endParaRPr>
            </a:p>
          </p:txBody>
        </p:sp>
        <p:cxnSp>
          <p:nvCxnSpPr>
            <p:cNvPr id="104" name="Straight Arrow Connector 103"/>
            <p:cNvCxnSpPr/>
            <p:nvPr/>
          </p:nvCxnSpPr>
          <p:spPr>
            <a:xfrm flipV="1">
              <a:off x="14072" y="5578"/>
              <a:ext cx="1584" cy="5"/>
            </a:xfrm>
            <a:prstGeom prst="straightConnector1">
              <a:avLst/>
            </a:prstGeom>
            <a:ln w="12700" cmpd="sng">
              <a:solidFill>
                <a:schemeClr val="bg2">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5" name="Text Box 104"/>
            <p:cNvSpPr txBox="1"/>
            <p:nvPr/>
          </p:nvSpPr>
          <p:spPr>
            <a:xfrm>
              <a:off x="15669" y="5408"/>
              <a:ext cx="622" cy="385"/>
            </a:xfrm>
            <a:prstGeom prst="rect">
              <a:avLst/>
            </a:prstGeom>
            <a:noFill/>
          </p:spPr>
          <p:txBody>
            <a:bodyPr wrap="square" lIns="0" rtlCol="0">
              <a:spAutoFit/>
            </a:bodyPr>
            <a:p>
              <a:r>
                <a:rPr lang="en-US" altLang="en-US" sz="600">
                  <a:solidFill>
                    <a:schemeClr val="tx1">
                      <a:lumMod val="85000"/>
                      <a:lumOff val="15000"/>
                    </a:schemeClr>
                  </a:solidFill>
                  <a:latin typeface="Carlito" panose="020F0502020204030204" charset="0"/>
                  <a:cs typeface="Carlito" panose="020F0502020204030204" charset="0"/>
                </a:rPr>
                <a:t>True</a:t>
              </a:r>
              <a:endParaRPr lang="en-US" altLang="en-US" sz="600">
                <a:solidFill>
                  <a:schemeClr val="tx1">
                    <a:lumMod val="85000"/>
                    <a:lumOff val="15000"/>
                  </a:schemeClr>
                </a:solidFill>
                <a:latin typeface="Carlito" panose="020F0502020204030204" charset="0"/>
                <a:cs typeface="Carlito" panose="020F0502020204030204" charset="0"/>
              </a:endParaRPr>
            </a:p>
          </p:txBody>
        </p:sp>
        <p:cxnSp>
          <p:nvCxnSpPr>
            <p:cNvPr id="106" name="Straight Arrow Connector 105"/>
            <p:cNvCxnSpPr/>
            <p:nvPr/>
          </p:nvCxnSpPr>
          <p:spPr>
            <a:xfrm>
              <a:off x="14547" y="5101"/>
              <a:ext cx="0" cy="1584"/>
            </a:xfrm>
            <a:prstGeom prst="straightConnector1">
              <a:avLst/>
            </a:prstGeom>
            <a:ln w="12700" cmpd="sng">
              <a:solidFill>
                <a:schemeClr val="bg2">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9" name="Text Box 108"/>
            <p:cNvSpPr txBox="1"/>
            <p:nvPr/>
          </p:nvSpPr>
          <p:spPr>
            <a:xfrm>
              <a:off x="14095" y="6697"/>
              <a:ext cx="905" cy="193"/>
            </a:xfrm>
            <a:prstGeom prst="rect">
              <a:avLst/>
            </a:prstGeom>
            <a:noFill/>
          </p:spPr>
          <p:txBody>
            <a:bodyPr wrap="square" lIns="0" tIns="0" rIns="0" bIns="0"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Predicted</a:t>
              </a:r>
              <a:endParaRPr lang="en-US" altLang="en-US" sz="600">
                <a:solidFill>
                  <a:schemeClr val="tx1">
                    <a:lumMod val="85000"/>
                    <a:lumOff val="15000"/>
                  </a:schemeClr>
                </a:solidFill>
                <a:latin typeface="Carlito" panose="020F0502020204030204" charset="0"/>
                <a:cs typeface="Carlito" panose="020F0502020204030204" charset="0"/>
              </a:endParaRPr>
            </a:p>
          </p:txBody>
        </p:sp>
      </p:grpSp>
      <p:graphicFrame>
        <p:nvGraphicFramePr>
          <p:cNvPr id="111" name="Table 110"/>
          <p:cNvGraphicFramePr/>
          <p:nvPr/>
        </p:nvGraphicFramePr>
        <p:xfrm>
          <a:off x="5625941" y="2539876"/>
          <a:ext cx="1572895" cy="239395"/>
        </p:xfrm>
        <a:graphic>
          <a:graphicData uri="http://schemas.openxmlformats.org/drawingml/2006/table">
            <a:tbl>
              <a:tblPr firstRow="1" bandRow="1">
                <a:tableStyleId>{5C22544A-7EE6-4342-B048-85BDC9FD1C3A}</a:tableStyleId>
              </a:tblPr>
              <a:tblGrid>
                <a:gridCol w="323850"/>
                <a:gridCol w="231775"/>
                <a:gridCol w="231775"/>
                <a:gridCol w="329565"/>
                <a:gridCol w="227965"/>
                <a:gridCol w="227965"/>
              </a:tblGrid>
              <a:tr h="120015">
                <a:tc>
                  <a:txBody>
                    <a:bodyPr/>
                    <a:p>
                      <a:pPr>
                        <a:buNone/>
                      </a:pPr>
                      <a:r>
                        <a:rPr lang="en-US" altLang="en-US" sz="600" b="0">
                          <a:solidFill>
                            <a:schemeClr val="tx1">
                              <a:lumMod val="85000"/>
                              <a:lumOff val="15000"/>
                            </a:schemeClr>
                          </a:solidFill>
                          <a:latin typeface="Carlito" panose="020F0502020204030204" charset="0"/>
                          <a:cs typeface="Carlito" panose="020F0502020204030204" charset="0"/>
                        </a:rPr>
                        <a:t>Metric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MCC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5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HSS</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ROC AUC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ACC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F1</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r>
              <a:tr h="119380">
                <a:tc>
                  <a:txBody>
                    <a:bodyPr/>
                    <a:p>
                      <a:pPr>
                        <a:buNone/>
                      </a:pPr>
                      <a:r>
                        <a:rPr lang="en-US" altLang="en-US" sz="600" b="0">
                          <a:solidFill>
                            <a:schemeClr val="tx1">
                              <a:lumMod val="85000"/>
                              <a:lumOff val="15000"/>
                            </a:schemeClr>
                          </a:solidFill>
                          <a:latin typeface="Carlito" panose="020F0502020204030204" charset="0"/>
                          <a:cs typeface="Carlito" panose="020F0502020204030204" charset="0"/>
                        </a:rPr>
                        <a:t>Value</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0.54</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0.54</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0.86</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0.78</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0.71</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pic>
        <p:nvPicPr>
          <p:cNvPr id="152" name="Picture 151"/>
          <p:cNvPicPr>
            <a:picLocks noChangeAspect="1"/>
          </p:cNvPicPr>
          <p:nvPr/>
        </p:nvPicPr>
        <p:blipFill>
          <a:blip r:embed="rId5"/>
          <a:stretch>
            <a:fillRect/>
          </a:stretch>
        </p:blipFill>
        <p:spPr>
          <a:xfrm>
            <a:off x="2894648" y="1004922"/>
            <a:ext cx="177165" cy="144304"/>
          </a:xfrm>
          <a:prstGeom prst="rect">
            <a:avLst/>
          </a:prstGeom>
        </p:spPr>
      </p:pic>
      <p:sp>
        <p:nvSpPr>
          <p:cNvPr id="69" name="Text Box 68"/>
          <p:cNvSpPr txBox="1"/>
          <p:nvPr/>
        </p:nvSpPr>
        <p:spPr>
          <a:xfrm>
            <a:off x="5561648" y="2775033"/>
            <a:ext cx="1637824" cy="379730"/>
          </a:xfrm>
          <a:prstGeom prst="rect">
            <a:avLst/>
          </a:prstGeom>
          <a:noFill/>
        </p:spPr>
        <p:txBody>
          <a:bodyPr wrap="square" lIns="68580" tIns="68580" rIns="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Tab. Performance Metrics &amp; Confusion Matrix: </a:t>
            </a:r>
            <a:endParaRPr lang="en-US" altLang="en-US" sz="450" b="1">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Matthew's Correlation Coefficient (MCC), Heidke Skill Score (HSS), Area Under Receiver Operating Curve (ROC AUC), Accuracy (ACC) &amp; F1 score derived from the confusion matrix.</a:t>
            </a:r>
            <a:endParaRPr lang="en-US" altLang="en-US" sz="450" b="1">
              <a:solidFill>
                <a:schemeClr val="tx1">
                  <a:lumMod val="85000"/>
                  <a:lumOff val="15000"/>
                </a:schemeClr>
              </a:solidFill>
              <a:latin typeface="Carlito" panose="020F0502020204030204" charset="0"/>
              <a:cs typeface="Carlito" panose="020F0502020204030204" charset="0"/>
            </a:endParaRPr>
          </a:p>
        </p:txBody>
      </p:sp>
      <p:sp>
        <p:nvSpPr>
          <p:cNvPr id="25" name="Text Box 24"/>
          <p:cNvSpPr txBox="1"/>
          <p:nvPr/>
        </p:nvSpPr>
        <p:spPr>
          <a:xfrm>
            <a:off x="5564505" y="4838815"/>
            <a:ext cx="2785110" cy="219075"/>
          </a:xfrm>
          <a:prstGeom prst="rect">
            <a:avLst/>
          </a:prstGeom>
          <a:noFill/>
        </p:spPr>
        <p:txBody>
          <a:bodyPr wrap="square" lIns="68580" tIns="34290" rIns="0" bIns="34290" rtlCol="0" anchor="t" anchorCtr="0">
            <a:spAutoFit/>
          </a:bodyPr>
          <a:p>
            <a:r>
              <a:rPr lang="en-US" altLang="en-US" sz="450">
                <a:solidFill>
                  <a:schemeClr val="tx1">
                    <a:lumMod val="85000"/>
                    <a:lumOff val="15000"/>
                  </a:schemeClr>
                </a:solidFill>
                <a:latin typeface="Carlito" panose="020F0502020204030204" charset="0"/>
                <a:cs typeface="Carlito" panose="020F0502020204030204" charset="0"/>
                <a:sym typeface="+mn-ea"/>
              </a:rPr>
              <a:t>Pick et al., 2019: Evolution of large-scale magnetic fields from near Earth space during the last 11  solar cycles, </a:t>
            </a:r>
            <a:endParaRPr lang="en-US" altLang="en-US" sz="450">
              <a:solidFill>
                <a:schemeClr val="tx1">
                  <a:lumMod val="85000"/>
                  <a:lumOff val="15000"/>
                </a:schemeClr>
              </a:solidFill>
              <a:latin typeface="Carlito" panose="020F0502020204030204" charset="0"/>
              <a:cs typeface="Carlito" panose="020F0502020204030204" charset="0"/>
              <a:sym typeface="+mn-ea"/>
            </a:endParaRPr>
          </a:p>
          <a:p>
            <a:r>
              <a:rPr lang="en-US" altLang="en-US" sz="450">
                <a:solidFill>
                  <a:schemeClr val="tx1">
                    <a:lumMod val="85000"/>
                    <a:lumOff val="15000"/>
                  </a:schemeClr>
                </a:solidFill>
                <a:latin typeface="Carlito" panose="020F0502020204030204" charset="0"/>
                <a:cs typeface="Carlito" panose="020F0502020204030204" charset="0"/>
                <a:sym typeface="+mn-ea"/>
              </a:rPr>
              <a:t>                               JGR Space Physics, doi: https://doi.org/10.1029/2018JA026185.</a:t>
            </a:r>
            <a:r>
              <a:rPr lang="en-US" altLang="en-US" sz="525">
                <a:solidFill>
                  <a:schemeClr val="tx1">
                    <a:lumMod val="85000"/>
                    <a:lumOff val="15000"/>
                  </a:schemeClr>
                </a:solidFill>
                <a:latin typeface="Carlito" panose="020F0502020204030204" charset="0"/>
                <a:cs typeface="Carlito" panose="020F0502020204030204" charset="0"/>
                <a:sym typeface="+mn-ea"/>
              </a:rPr>
              <a:t>  </a:t>
            </a:r>
            <a:endParaRPr lang="en-US" altLang="en-US" sz="525">
              <a:solidFill>
                <a:schemeClr val="tx1">
                  <a:lumMod val="85000"/>
                  <a:lumOff val="15000"/>
                </a:schemeClr>
              </a:solidFill>
              <a:latin typeface="Carlito" panose="020F0502020204030204" charset="0"/>
              <a:cs typeface="Carlito" panose="020F0502020204030204" charset="0"/>
              <a:sym typeface="+mn-ea"/>
            </a:endParaRPr>
          </a:p>
        </p:txBody>
      </p:sp>
      <p:cxnSp>
        <p:nvCxnSpPr>
          <p:cNvPr id="85" name="Straight Connector 84"/>
          <p:cNvCxnSpPr/>
          <p:nvPr userDrawn="1"/>
        </p:nvCxnSpPr>
        <p:spPr>
          <a:xfrm flipH="1">
            <a:off x="5558790" y="1017400"/>
            <a:ext cx="2858" cy="4059079"/>
          </a:xfrm>
          <a:prstGeom prst="line">
            <a:avLst/>
          </a:prstGeom>
          <a:ln w="28575" cmpd="sng">
            <a:solidFill>
              <a:srgbClr val="720404">
                <a:alpha val="2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2777490" y="1014447"/>
            <a:ext cx="2858" cy="4059079"/>
          </a:xfrm>
          <a:prstGeom prst="line">
            <a:avLst/>
          </a:prstGeom>
          <a:ln w="28575" cmpd="sng">
            <a:solidFill>
              <a:srgbClr val="720404">
                <a:alpha val="20000"/>
              </a:srgbClr>
            </a:solidFill>
            <a:prstDash val="solid"/>
          </a:ln>
        </p:spPr>
        <p:style>
          <a:lnRef idx="1">
            <a:schemeClr val="accent1"/>
          </a:lnRef>
          <a:fillRef idx="0">
            <a:schemeClr val="accent1"/>
          </a:fillRef>
          <a:effectRef idx="0">
            <a:schemeClr val="accent1"/>
          </a:effectRef>
          <a:fontRef idx="minor">
            <a:schemeClr val="tx1"/>
          </a:fontRef>
        </p:style>
      </p:cxnSp>
      <p:pic>
        <p:nvPicPr>
          <p:cNvPr id="35" name="Picture 34" descr="Setup"/>
          <p:cNvPicPr>
            <a:picLocks noChangeAspect="1"/>
          </p:cNvPicPr>
          <p:nvPr/>
        </p:nvPicPr>
        <p:blipFill>
          <a:blip r:embed="rId6"/>
          <a:stretch>
            <a:fillRect/>
          </a:stretch>
        </p:blipFill>
        <p:spPr>
          <a:xfrm>
            <a:off x="73152" y="1591056"/>
            <a:ext cx="2456688" cy="475488"/>
          </a:xfrm>
          <a:prstGeom prst="rect">
            <a:avLst/>
          </a:prstGeom>
        </p:spPr>
      </p:pic>
      <p:pic>
        <p:nvPicPr>
          <p:cNvPr id="59" name="Picture 58" descr="Validation"/>
          <p:cNvPicPr>
            <a:picLocks noChangeAspect="1"/>
          </p:cNvPicPr>
          <p:nvPr/>
        </p:nvPicPr>
        <p:blipFill>
          <a:blip r:embed="rId7"/>
          <a:stretch>
            <a:fillRect/>
          </a:stretch>
        </p:blipFill>
        <p:spPr>
          <a:xfrm>
            <a:off x="5632704" y="1691640"/>
            <a:ext cx="2692519" cy="109728"/>
          </a:xfrm>
          <a:prstGeom prst="rect">
            <a:avLst/>
          </a:prstGeom>
        </p:spPr>
      </p:pic>
      <p:sp>
        <p:nvSpPr>
          <p:cNvPr id="87" name="Text Box 86"/>
          <p:cNvSpPr txBox="1"/>
          <p:nvPr/>
        </p:nvSpPr>
        <p:spPr>
          <a:xfrm>
            <a:off x="7366000" y="1170305"/>
            <a:ext cx="873125"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Event ID, i = 1, ..., n = 538</a:t>
            </a:r>
            <a:endParaRPr lang="en-US" sz="600"/>
          </a:p>
        </p:txBody>
      </p:sp>
      <p:sp>
        <p:nvSpPr>
          <p:cNvPr id="90" name="Text Box 89"/>
          <p:cNvSpPr txBox="1"/>
          <p:nvPr/>
        </p:nvSpPr>
        <p:spPr>
          <a:xfrm>
            <a:off x="7364095" y="1370330"/>
            <a:ext cx="544830"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Feature vector</a:t>
            </a:r>
            <a:endParaRPr lang="en-US" sz="600"/>
          </a:p>
        </p:txBody>
      </p:sp>
      <p:sp>
        <p:nvSpPr>
          <p:cNvPr id="107" name="Text Box 106"/>
          <p:cNvSpPr txBox="1"/>
          <p:nvPr/>
        </p:nvSpPr>
        <p:spPr>
          <a:xfrm>
            <a:off x="7364095" y="1472565"/>
            <a:ext cx="771525" cy="183515"/>
          </a:xfrm>
          <a:prstGeom prst="rect">
            <a:avLst/>
          </a:prstGeom>
          <a:noFill/>
        </p:spPr>
        <p:txBody>
          <a:bodyPr wrap="none" lIns="0" rtlCol="0" anchor="t">
            <a:spAutoFit/>
          </a:bodyPr>
          <a:p>
            <a:pPr algn="l"/>
            <a:r>
              <a:rPr lang="en-US" altLang="en-US" sz="600">
                <a:solidFill>
                  <a:schemeClr val="tx1">
                    <a:lumMod val="85000"/>
                    <a:lumOff val="15000"/>
                  </a:schemeClr>
                </a:solidFill>
                <a:latin typeface="Carlito" panose="020F0502020204030204" charset="0"/>
                <a:cs typeface="Carlito" panose="020F0502020204030204" charset="0"/>
              </a:rPr>
              <a:t>Intercept, coefficients</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12" name="Text Box 111"/>
          <p:cNvSpPr txBox="1"/>
          <p:nvPr/>
        </p:nvSpPr>
        <p:spPr>
          <a:xfrm>
            <a:off x="7364730" y="1271270"/>
            <a:ext cx="702945"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Driver class (binary)</a:t>
            </a:r>
            <a:endParaRPr lang="en-US" sz="600"/>
          </a:p>
        </p:txBody>
      </p:sp>
      <p:pic>
        <p:nvPicPr>
          <p:cNvPr id="114" name="Picture 113" descr="Data1_middle"/>
          <p:cNvPicPr>
            <a:picLocks noChangeAspect="1"/>
          </p:cNvPicPr>
          <p:nvPr/>
        </p:nvPicPr>
        <p:blipFill>
          <a:blip r:embed="rId8"/>
          <a:stretch>
            <a:fillRect/>
          </a:stretch>
        </p:blipFill>
        <p:spPr>
          <a:xfrm>
            <a:off x="310896" y="2779776"/>
            <a:ext cx="1921226" cy="585216"/>
          </a:xfrm>
          <a:prstGeom prst="rect">
            <a:avLst/>
          </a:prstGeom>
        </p:spPr>
      </p:pic>
      <p:sp>
        <p:nvSpPr>
          <p:cNvPr id="3" name="Text Box 2"/>
          <p:cNvSpPr txBox="1"/>
          <p:nvPr/>
        </p:nvSpPr>
        <p:spPr>
          <a:xfrm>
            <a:off x="0" y="2063626"/>
            <a:ext cx="2770823" cy="13779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Setup: </a:t>
            </a:r>
            <a:r>
              <a:rPr lang="en-US" altLang="en-US" sz="450">
                <a:solidFill>
                  <a:schemeClr val="tx1">
                    <a:lumMod val="85000"/>
                    <a:lumOff val="15000"/>
                  </a:schemeClr>
                </a:solidFill>
                <a:latin typeface="Carlito" panose="020F0502020204030204" charset="0"/>
                <a:cs typeface="Carlito" panose="020F0502020204030204" charset="0"/>
              </a:rPr>
              <a:t>Illustration of target and training storm events (crosses). The drivers of the training events are known. </a:t>
            </a:r>
            <a:r>
              <a:rPr lang="en-US" altLang="en-US" sz="450">
                <a:solidFill>
                  <a:schemeClr val="tx1">
                    <a:lumMod val="85000"/>
                    <a:lumOff val="15000"/>
                  </a:schemeClr>
                </a:solidFill>
                <a:cs typeface="+mn-lt"/>
              </a:rPr>
              <a:t> </a:t>
            </a:r>
            <a:endParaRPr lang="en-US" altLang="en-US" sz="450">
              <a:solidFill>
                <a:schemeClr val="tx1">
                  <a:lumMod val="85000"/>
                  <a:lumOff val="15000"/>
                </a:schemeClr>
              </a:solidFill>
              <a:cs typeface="+mn-lt"/>
            </a:endParaRPr>
          </a:p>
        </p:txBody>
      </p:sp>
      <p:pic>
        <p:nvPicPr>
          <p:cNvPr id="10" name="Picture 9" descr="Features_cut"/>
          <p:cNvPicPr>
            <a:picLocks noChangeAspect="1"/>
          </p:cNvPicPr>
          <p:nvPr/>
        </p:nvPicPr>
        <p:blipFill>
          <a:blip r:embed="rId9"/>
          <a:stretch>
            <a:fillRect/>
          </a:stretch>
        </p:blipFill>
        <p:spPr>
          <a:xfrm>
            <a:off x="50165" y="3883660"/>
            <a:ext cx="2688770" cy="932688"/>
          </a:xfrm>
          <a:prstGeom prst="rect">
            <a:avLst/>
          </a:prstGeom>
        </p:spPr>
      </p:pic>
      <p:sp>
        <p:nvSpPr>
          <p:cNvPr id="64" name="Text Box 63"/>
          <p:cNvSpPr txBox="1"/>
          <p:nvPr/>
        </p:nvSpPr>
        <p:spPr>
          <a:xfrm>
            <a:off x="2777490" y="4839687"/>
            <a:ext cx="2797969" cy="27622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Classification: </a:t>
            </a:r>
            <a:r>
              <a:rPr lang="en-US" altLang="en-US" sz="450">
                <a:solidFill>
                  <a:schemeClr val="tx1">
                    <a:lumMod val="85000"/>
                    <a:lumOff val="15000"/>
                  </a:schemeClr>
                </a:solidFill>
                <a:latin typeface="Carlito" panose="020F0502020204030204" charset="0"/>
                <a:cs typeface="Carlito" panose="020F0502020204030204" charset="0"/>
              </a:rPr>
              <a:t>Target (gray) and training events (colored dots) in a year vs. solar rotation (27.28 days) plot (left) and events per year (bars) with normalized sunspot number (SN) and low-pass filtered HMC (right). Solar cycles (SC) are numbered in gray.</a:t>
            </a:r>
            <a:endParaRPr lang="en-US" altLang="en-US" sz="450">
              <a:solidFill>
                <a:schemeClr val="tx1">
                  <a:lumMod val="85000"/>
                  <a:lumOff val="15000"/>
                </a:schemeClr>
              </a:solidFill>
              <a:latin typeface="Carlito" panose="020F0502020204030204" charset="0"/>
              <a:cs typeface="Carlito" panose="020F0502020204030204" charset="0"/>
            </a:endParaRPr>
          </a:p>
        </p:txBody>
      </p:sp>
      <p:grpSp>
        <p:nvGrpSpPr>
          <p:cNvPr id="115" name="Group 114"/>
          <p:cNvGrpSpPr/>
          <p:nvPr/>
        </p:nvGrpSpPr>
        <p:grpSpPr>
          <a:xfrm>
            <a:off x="5190490" y="1962785"/>
            <a:ext cx="303530" cy="2534920"/>
            <a:chOff x="8167" y="3077"/>
            <a:chExt cx="478" cy="3992"/>
          </a:xfrm>
        </p:grpSpPr>
        <p:sp>
          <p:nvSpPr>
            <p:cNvPr id="116" name="Text Box 115"/>
            <p:cNvSpPr txBox="1"/>
            <p:nvPr/>
          </p:nvSpPr>
          <p:spPr>
            <a:xfrm flipH="1">
              <a:off x="8180" y="3077"/>
              <a:ext cx="457"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24</a:t>
              </a:r>
              <a:endParaRPr lang="en-US" altLang="en-US" sz="500">
                <a:solidFill>
                  <a:schemeClr val="bg2">
                    <a:lumMod val="50000"/>
                  </a:schemeClr>
                </a:solidFill>
                <a:latin typeface="Carlito" panose="020F0502020204030204" charset="0"/>
                <a:cs typeface="Carlito" panose="020F0502020204030204" charset="0"/>
              </a:endParaRPr>
            </a:p>
          </p:txBody>
        </p:sp>
        <p:sp>
          <p:nvSpPr>
            <p:cNvPr id="117" name="Text Box 116"/>
            <p:cNvSpPr txBox="1"/>
            <p:nvPr/>
          </p:nvSpPr>
          <p:spPr>
            <a:xfrm>
              <a:off x="8177" y="3663"/>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23</a:t>
              </a:r>
              <a:endParaRPr lang="en-US" altLang="en-US" sz="500">
                <a:solidFill>
                  <a:schemeClr val="bg2">
                    <a:lumMod val="50000"/>
                  </a:schemeClr>
                </a:solidFill>
                <a:latin typeface="Carlito" panose="020F0502020204030204" charset="0"/>
                <a:cs typeface="Carlito" panose="020F0502020204030204" charset="0"/>
              </a:endParaRPr>
            </a:p>
          </p:txBody>
        </p:sp>
        <p:sp>
          <p:nvSpPr>
            <p:cNvPr id="118" name="Text Box 117"/>
            <p:cNvSpPr txBox="1"/>
            <p:nvPr/>
          </p:nvSpPr>
          <p:spPr>
            <a:xfrm>
              <a:off x="8179" y="4207"/>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22</a:t>
              </a:r>
              <a:endParaRPr lang="en-US" altLang="en-US" sz="500">
                <a:solidFill>
                  <a:schemeClr val="bg2">
                    <a:lumMod val="50000"/>
                  </a:schemeClr>
                </a:solidFill>
                <a:latin typeface="Carlito" panose="020F0502020204030204" charset="0"/>
                <a:cs typeface="Carlito" panose="020F0502020204030204" charset="0"/>
              </a:endParaRPr>
            </a:p>
          </p:txBody>
        </p:sp>
        <p:sp>
          <p:nvSpPr>
            <p:cNvPr id="119" name="Text Box 118"/>
            <p:cNvSpPr txBox="1"/>
            <p:nvPr/>
          </p:nvSpPr>
          <p:spPr>
            <a:xfrm>
              <a:off x="8187" y="4717"/>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21</a:t>
              </a:r>
              <a:endParaRPr lang="en-US" altLang="en-US" sz="500">
                <a:solidFill>
                  <a:schemeClr val="bg2">
                    <a:lumMod val="50000"/>
                  </a:schemeClr>
                </a:solidFill>
                <a:latin typeface="Carlito" panose="020F0502020204030204" charset="0"/>
                <a:cs typeface="Carlito" panose="020F0502020204030204" charset="0"/>
              </a:endParaRPr>
            </a:p>
          </p:txBody>
        </p:sp>
        <p:sp>
          <p:nvSpPr>
            <p:cNvPr id="120" name="Text Box 119"/>
            <p:cNvSpPr txBox="1"/>
            <p:nvPr/>
          </p:nvSpPr>
          <p:spPr>
            <a:xfrm>
              <a:off x="8180" y="5251"/>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20</a:t>
              </a:r>
              <a:endParaRPr lang="en-US" altLang="en-US" sz="500">
                <a:solidFill>
                  <a:schemeClr val="bg2">
                    <a:lumMod val="50000"/>
                  </a:schemeClr>
                </a:solidFill>
                <a:latin typeface="Carlito" panose="020F0502020204030204" charset="0"/>
                <a:cs typeface="Carlito" panose="020F0502020204030204" charset="0"/>
              </a:endParaRPr>
            </a:p>
          </p:txBody>
        </p:sp>
        <p:sp>
          <p:nvSpPr>
            <p:cNvPr id="121" name="Text Box 120"/>
            <p:cNvSpPr txBox="1"/>
            <p:nvPr/>
          </p:nvSpPr>
          <p:spPr>
            <a:xfrm>
              <a:off x="8173" y="5808"/>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19</a:t>
              </a:r>
              <a:endParaRPr lang="en-US" altLang="en-US" sz="500">
                <a:solidFill>
                  <a:schemeClr val="bg2">
                    <a:lumMod val="50000"/>
                  </a:schemeClr>
                </a:solidFill>
                <a:latin typeface="Carlito" panose="020F0502020204030204" charset="0"/>
                <a:cs typeface="Carlito" panose="020F0502020204030204" charset="0"/>
              </a:endParaRPr>
            </a:p>
          </p:txBody>
        </p:sp>
        <p:sp>
          <p:nvSpPr>
            <p:cNvPr id="122" name="Text Box 121"/>
            <p:cNvSpPr txBox="1"/>
            <p:nvPr/>
          </p:nvSpPr>
          <p:spPr>
            <a:xfrm>
              <a:off x="8173" y="6299"/>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18</a:t>
              </a:r>
              <a:endParaRPr lang="en-US" altLang="en-US" sz="500">
                <a:solidFill>
                  <a:schemeClr val="bg2">
                    <a:lumMod val="50000"/>
                  </a:schemeClr>
                </a:solidFill>
                <a:latin typeface="Carlito" panose="020F0502020204030204" charset="0"/>
                <a:cs typeface="Carlito" panose="020F0502020204030204" charset="0"/>
              </a:endParaRPr>
            </a:p>
          </p:txBody>
        </p:sp>
        <p:sp>
          <p:nvSpPr>
            <p:cNvPr id="123" name="Text Box 122"/>
            <p:cNvSpPr txBox="1"/>
            <p:nvPr/>
          </p:nvSpPr>
          <p:spPr>
            <a:xfrm>
              <a:off x="8167" y="6804"/>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17</a:t>
              </a:r>
              <a:endParaRPr lang="en-US" altLang="en-US" sz="500">
                <a:solidFill>
                  <a:schemeClr val="bg2">
                    <a:lumMod val="50000"/>
                  </a:schemeClr>
                </a:solidFill>
                <a:latin typeface="Carlito" panose="020F0502020204030204" charset="0"/>
                <a:cs typeface="Carlito" panose="020F0502020204030204" charset="0"/>
              </a:endParaRPr>
            </a:p>
          </p:txBody>
        </p:sp>
      </p:grpSp>
      <p:pic>
        <p:nvPicPr>
          <p:cNvPr id="124" name="Picture 123" descr="Statistics"/>
          <p:cNvPicPr>
            <a:picLocks noChangeAspect="1"/>
          </p:cNvPicPr>
          <p:nvPr/>
        </p:nvPicPr>
        <p:blipFill>
          <a:blip r:embed="rId10"/>
          <a:stretch>
            <a:fillRect/>
          </a:stretch>
        </p:blipFill>
        <p:spPr>
          <a:xfrm>
            <a:off x="5629275" y="3747135"/>
            <a:ext cx="1489710" cy="673735"/>
          </a:xfrm>
          <a:prstGeom prst="rect">
            <a:avLst/>
          </a:prstGeom>
        </p:spPr>
      </p:pic>
      <p:sp>
        <p:nvSpPr>
          <p:cNvPr id="125" name="Text Box 124"/>
          <p:cNvSpPr txBox="1"/>
          <p:nvPr/>
        </p:nvSpPr>
        <p:spPr>
          <a:xfrm>
            <a:off x="7168515" y="3693795"/>
            <a:ext cx="1245870" cy="714375"/>
          </a:xfrm>
          <a:prstGeom prst="rect">
            <a:avLst/>
          </a:prstGeom>
          <a:noFill/>
        </p:spPr>
        <p:txBody>
          <a:bodyPr wrap="square" lIns="0" tIns="34290" rIns="68580" bIns="34290" rtlCol="0" anchor="t" anchorCtr="0">
            <a:spAutoFit/>
          </a:bodyPr>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Storm recovery phase seems to be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more sensitive to driver class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than main phase</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lnSpc>
                <a:spcPct val="50000"/>
              </a:lnSpc>
              <a:buFont typeface="Arial" panose="020B0604020202020204" pitchFamily="34" charset="0"/>
              <a:buNone/>
            </a:pP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4 features with predictive capability</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lnSpc>
                <a:spcPct val="50000"/>
              </a:lnSpc>
              <a:buFont typeface="Arial" panose="020B0604020202020204" pitchFamily="34" charset="0"/>
              <a:buNone/>
            </a:pP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Use of B-field disturbance at high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latitudes might improve result</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cxnSp>
        <p:nvCxnSpPr>
          <p:cNvPr id="127" name="Straight Connector 126"/>
          <p:cNvCxnSpPr/>
          <p:nvPr/>
        </p:nvCxnSpPr>
        <p:spPr>
          <a:xfrm>
            <a:off x="7132320" y="3745836"/>
            <a:ext cx="0" cy="62179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28" name="Oval 127"/>
          <p:cNvSpPr>
            <a:spLocks noChangeAspect="1"/>
          </p:cNvSpPr>
          <p:nvPr/>
        </p:nvSpPr>
        <p:spPr>
          <a:xfrm>
            <a:off x="7114032" y="3763010"/>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29" name="Oval 128"/>
          <p:cNvSpPr>
            <a:spLocks noChangeAspect="1"/>
          </p:cNvSpPr>
          <p:nvPr/>
        </p:nvSpPr>
        <p:spPr>
          <a:xfrm>
            <a:off x="7116445" y="4083685"/>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31" name="Oval 130"/>
          <p:cNvSpPr>
            <a:spLocks noChangeAspect="1"/>
          </p:cNvSpPr>
          <p:nvPr/>
        </p:nvSpPr>
        <p:spPr>
          <a:xfrm>
            <a:off x="7112635" y="4222750"/>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32" name="Text Box 131"/>
          <p:cNvSpPr txBox="1"/>
          <p:nvPr/>
        </p:nvSpPr>
        <p:spPr>
          <a:xfrm>
            <a:off x="5573395" y="4369435"/>
            <a:ext cx="2710180" cy="172085"/>
          </a:xfrm>
          <a:prstGeom prst="rect">
            <a:avLst/>
          </a:prstGeom>
          <a:noFill/>
        </p:spPr>
        <p:txBody>
          <a:bodyPr wrap="square" lIns="68580" tIns="68580" rIns="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Class Statistics</a:t>
            </a:r>
            <a:r>
              <a:rPr lang="en-US" altLang="en-US" sz="450">
                <a:solidFill>
                  <a:schemeClr val="tx1">
                    <a:lumMod val="85000"/>
                    <a:lumOff val="15000"/>
                  </a:schemeClr>
                </a:solidFill>
                <a:latin typeface="Carlito" panose="020F0502020204030204" charset="0"/>
                <a:cs typeface="Carlito" panose="020F0502020204030204" charset="0"/>
              </a:rPr>
              <a:t>: Fractions of C/SIR &amp; ICME driven storms in dependence on HMC peak and solar cycle phase. </a:t>
            </a:r>
            <a:endParaRPr lang="en-US" altLang="en-US" sz="450">
              <a:solidFill>
                <a:schemeClr val="tx1">
                  <a:lumMod val="85000"/>
                  <a:lumOff val="15000"/>
                </a:schemeClr>
              </a:solidFill>
              <a:latin typeface="Carlito" panose="020F0502020204030204" charset="0"/>
              <a:cs typeface="Carlito" panose="020F0502020204030204" charset="0"/>
            </a:endParaRPr>
          </a:p>
        </p:txBody>
      </p:sp>
      <p:sp>
        <p:nvSpPr>
          <p:cNvPr id="133" name="Text Box 132"/>
          <p:cNvSpPr txBox="1"/>
          <p:nvPr/>
        </p:nvSpPr>
        <p:spPr>
          <a:xfrm>
            <a:off x="5575554" y="3513712"/>
            <a:ext cx="2779871"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Results | Conclusions</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34" name="Text Box 133"/>
          <p:cNvSpPr txBox="1"/>
          <p:nvPr/>
        </p:nvSpPr>
        <p:spPr>
          <a:xfrm>
            <a:off x="5579999" y="4636011"/>
            <a:ext cx="2779871"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Top reference</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6" name="Text Box 5"/>
          <p:cNvSpPr txBox="1"/>
          <p:nvPr/>
        </p:nvSpPr>
        <p:spPr>
          <a:xfrm>
            <a:off x="-952" y="4840639"/>
            <a:ext cx="2788920" cy="27622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Features:  </a:t>
            </a:r>
            <a:r>
              <a:rPr lang="en-US" altLang="en-US" sz="450">
                <a:solidFill>
                  <a:schemeClr val="tx1">
                    <a:lumMod val="85000"/>
                    <a:lumOff val="15000"/>
                  </a:schemeClr>
                </a:solidFill>
                <a:latin typeface="Carlito" panose="020F0502020204030204" charset="0"/>
                <a:cs typeface="Carlito" panose="020F0502020204030204" charset="0"/>
              </a:rPr>
              <a:t>Histograms of feature values (centered, scaled to unit variance) for C/SIR (blue) and ICME (red) driven storms from the training set. The Interquartile Range (IQR) is the range between the 75th and 25th percentiles. Q2 is the 50th percentile (median). All 11 features are shown on the detail slide “Features / Model”.</a:t>
            </a:r>
            <a:endParaRPr lang="en-US" altLang="en-US" sz="450">
              <a:solidFill>
                <a:schemeClr val="tx1">
                  <a:lumMod val="85000"/>
                  <a:lumOff val="15000"/>
                </a:schemeClr>
              </a:solidFill>
              <a:latin typeface="Carlito" panose="020F0502020204030204" charset="0"/>
              <a:cs typeface="Carlito" panose="020F0502020204030204" charset="0"/>
            </a:endParaRPr>
          </a:p>
        </p:txBody>
      </p:sp>
      <p:sp>
        <p:nvSpPr>
          <p:cNvPr id="44" name="Rectangle 43"/>
          <p:cNvSpPr/>
          <p:nvPr/>
        </p:nvSpPr>
        <p:spPr>
          <a:xfrm>
            <a:off x="35941" y="941832"/>
            <a:ext cx="2717165" cy="415353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pic>
        <p:nvPicPr>
          <p:cNvPr id="11" name="Picture 10" descr="Model_Eq_new"/>
          <p:cNvPicPr>
            <a:picLocks noChangeAspect="1"/>
          </p:cNvPicPr>
          <p:nvPr/>
        </p:nvPicPr>
        <p:blipFill>
          <a:blip r:embed="rId11"/>
          <a:stretch>
            <a:fillRect/>
          </a:stretch>
        </p:blipFill>
        <p:spPr>
          <a:xfrm>
            <a:off x="5639435" y="1224915"/>
            <a:ext cx="1706989" cy="374904"/>
          </a:xfrm>
          <a:prstGeom prst="rect">
            <a:avLst/>
          </a:prstGeom>
        </p:spPr>
      </p:pic>
      <p:sp>
        <p:nvSpPr>
          <p:cNvPr id="13" name="Text Box 12"/>
          <p:cNvSpPr txBox="1"/>
          <p:nvPr/>
        </p:nvSpPr>
        <p:spPr>
          <a:xfrm>
            <a:off x="5638324" y="1785496"/>
            <a:ext cx="681514" cy="391160"/>
          </a:xfrm>
          <a:prstGeom prst="rect">
            <a:avLst/>
          </a:prstGeom>
          <a:noFill/>
        </p:spPr>
        <p:txBody>
          <a:bodyPr wrap="square" lIns="0" tIns="34290" rIns="0" bIns="34290" rtlCol="0" anchor="t" anchorCtr="0">
            <a:spAutoFit/>
          </a:bodyPr>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a) Feature selection</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c) Assessment of</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    best model</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cxnSp>
        <p:nvCxnSpPr>
          <p:cNvPr id="16" name="Straight Connector 15"/>
          <p:cNvCxnSpPr/>
          <p:nvPr/>
        </p:nvCxnSpPr>
        <p:spPr>
          <a:xfrm>
            <a:off x="6302216" y="1874650"/>
            <a:ext cx="0" cy="25374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 Box 17"/>
          <p:cNvSpPr txBox="1"/>
          <p:nvPr/>
        </p:nvSpPr>
        <p:spPr>
          <a:xfrm>
            <a:off x="6335554" y="1785496"/>
            <a:ext cx="2022158" cy="437515"/>
          </a:xfrm>
          <a:prstGeom prst="rect">
            <a:avLst/>
          </a:prstGeom>
          <a:noFill/>
        </p:spPr>
        <p:txBody>
          <a:bodyPr wrap="square" lIns="0" tIns="34290" rIns="0" bIns="34290" rtlCol="0" anchor="t" anchorCtr="0">
            <a:spAutoFit/>
          </a:bodyPr>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b) Hyperparameter optimization via grid search</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sp>
        <p:nvSpPr>
          <p:cNvPr id="32" name="Rectangle 31"/>
          <p:cNvSpPr/>
          <p:nvPr/>
        </p:nvSpPr>
        <p:spPr>
          <a:xfrm>
            <a:off x="5618480" y="941832"/>
            <a:ext cx="2730500" cy="417385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pic>
        <p:nvPicPr>
          <p:cNvPr id="15" name="Picture 14">
            <a:hlinkClick r:id="" action="ppaction://hlinkshowjump?jump=nextslide"/>
          </p:cNvPr>
          <p:cNvPicPr>
            <a:picLocks noChangeAspect="1"/>
          </p:cNvPicPr>
          <p:nvPr/>
        </p:nvPicPr>
        <p:blipFill>
          <a:blip r:embed="rId12"/>
          <a:stretch>
            <a:fillRect/>
          </a:stretch>
        </p:blipFill>
        <p:spPr>
          <a:xfrm>
            <a:off x="7919085" y="4727768"/>
            <a:ext cx="267962" cy="240030"/>
          </a:xfrm>
          <a:prstGeom prst="rect">
            <a:avLst/>
          </a:prstGeom>
        </p:spPr>
      </p:pic>
      <p:sp>
        <p:nvSpPr>
          <p:cNvPr id="19" name="Rectangle 18">
            <a:hlinkClick r:id="rId13" action="ppaction://hlinksldjump"/>
          </p:cNvPr>
          <p:cNvSpPr/>
          <p:nvPr/>
        </p:nvSpPr>
        <p:spPr>
          <a:xfrm>
            <a:off x="8108156" y="688216"/>
            <a:ext cx="321469" cy="242888"/>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50" name="Text Box 49"/>
          <p:cNvSpPr txBox="1"/>
          <p:nvPr/>
        </p:nvSpPr>
        <p:spPr>
          <a:xfrm>
            <a:off x="8412480" y="3411572"/>
            <a:ext cx="670560" cy="218440"/>
          </a:xfrm>
          <a:prstGeom prst="rect">
            <a:avLst/>
          </a:prstGeom>
          <a:solidFill>
            <a:schemeClr val="bg1"/>
          </a:solidFill>
          <a:ln w="12700" cmpd="sng">
            <a:solidFill>
              <a:schemeClr val="bg1">
                <a:alpha val="50000"/>
              </a:schemeClr>
            </a:solidFill>
            <a:prstDash val="solid"/>
          </a:ln>
        </p:spPr>
        <p:txBody>
          <a:bodyPr wrap="square" lIns="0" rIns="0" rtlCol="0" anchor="ctr" anchorCtr="0">
            <a:spAutoFit/>
          </a:bodyPr>
          <a:p>
            <a:pPr algn="ctr"/>
            <a:r>
              <a:rPr lang="en-US" altLang="en-US" sz="825">
                <a:solidFill>
                  <a:srgbClr val="740808"/>
                </a:solidFill>
                <a:latin typeface="Carlito" panose="020F0502020204030204" charset="0"/>
                <a:cs typeface="Carlito" panose="020F0502020204030204" charset="0"/>
              </a:rPr>
              <a:t>“Madness”</a:t>
            </a:r>
            <a:endParaRPr lang="en-US" altLang="en-US" sz="825">
              <a:solidFill>
                <a:srgbClr val="740808"/>
              </a:solidFill>
              <a:latin typeface="Carlito" panose="020F0502020204030204" charset="0"/>
              <a:cs typeface="Carlito" panose="020F0502020204030204" charset="0"/>
            </a:endParaRPr>
          </a:p>
        </p:txBody>
      </p:sp>
      <p:sp>
        <p:nvSpPr>
          <p:cNvPr id="20" name="Text Box 19">
            <a:hlinkClick r:id="rId14" action="ppaction://hlinksldjump"/>
          </p:cNvPr>
          <p:cNvSpPr txBox="1"/>
          <p:nvPr/>
        </p:nvSpPr>
        <p:spPr>
          <a:xfrm>
            <a:off x="8410766" y="924753"/>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Setup</a:t>
            </a:r>
            <a:endParaRPr lang="en-US" altLang="en-US" sz="825">
              <a:solidFill>
                <a:schemeClr val="bg1">
                  <a:alpha val="54000"/>
                </a:schemeClr>
              </a:solidFill>
              <a:latin typeface="Carlito" panose="020F0502020204030204" charset="0"/>
              <a:cs typeface="Carlito" panose="020F0502020204030204" charset="0"/>
            </a:endParaRPr>
          </a:p>
        </p:txBody>
      </p:sp>
      <p:sp>
        <p:nvSpPr>
          <p:cNvPr id="21" name="Text Box 20">
            <a:hlinkClick r:id="rId15" action="ppaction://hlinksldjump"/>
          </p:cNvPr>
          <p:cNvSpPr txBox="1"/>
          <p:nvPr/>
        </p:nvSpPr>
        <p:spPr>
          <a:xfrm>
            <a:off x="8410766" y="1399574"/>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Input data</a:t>
            </a:r>
            <a:endParaRPr lang="en-US" altLang="en-US" sz="825">
              <a:solidFill>
                <a:schemeClr val="bg1">
                  <a:alpha val="54000"/>
                </a:schemeClr>
              </a:solidFill>
              <a:latin typeface="Carlito" panose="020F0502020204030204" charset="0"/>
              <a:cs typeface="Carlito" panose="020F0502020204030204" charset="0"/>
            </a:endParaRPr>
          </a:p>
        </p:txBody>
      </p:sp>
      <p:sp>
        <p:nvSpPr>
          <p:cNvPr id="22" name="Text Box 21">
            <a:hlinkClick r:id="rId16" action="ppaction://hlinksldjump"/>
          </p:cNvPr>
          <p:cNvSpPr txBox="1"/>
          <p:nvPr/>
        </p:nvSpPr>
        <p:spPr>
          <a:xfrm>
            <a:off x="8410766" y="2943577"/>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References</a:t>
            </a:r>
            <a:endParaRPr lang="en-US" altLang="en-US" sz="825">
              <a:solidFill>
                <a:schemeClr val="bg1">
                  <a:alpha val="54000"/>
                </a:schemeClr>
              </a:solidFill>
              <a:latin typeface="Carlito" panose="020F0502020204030204" charset="0"/>
              <a:cs typeface="Carlito" panose="020F0502020204030204" charset="0"/>
            </a:endParaRPr>
          </a:p>
        </p:txBody>
      </p:sp>
      <p:sp>
        <p:nvSpPr>
          <p:cNvPr id="24" name="Text Box 23">
            <a:hlinkClick r:id="rId17" action="ppaction://hlinksldjump"/>
          </p:cNvPr>
          <p:cNvSpPr txBox="1"/>
          <p:nvPr/>
        </p:nvSpPr>
        <p:spPr>
          <a:xfrm>
            <a:off x="8410766" y="1879159"/>
            <a:ext cx="670560" cy="346075"/>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Features / Model</a:t>
            </a:r>
            <a:endParaRPr lang="en-US" altLang="en-US" sz="825">
              <a:solidFill>
                <a:schemeClr val="bg1">
                  <a:alpha val="54000"/>
                </a:schemeClr>
              </a:solidFill>
              <a:latin typeface="Carlito" panose="020F0502020204030204" charset="0"/>
              <a:cs typeface="Carlito" panose="020F0502020204030204" charset="0"/>
            </a:endParaRPr>
          </a:p>
        </p:txBody>
      </p:sp>
      <p:sp>
        <p:nvSpPr>
          <p:cNvPr id="27" name="Text Box 26">
            <a:hlinkClick r:id="rId18" action="ppaction://hlinksldjump"/>
          </p:cNvPr>
          <p:cNvSpPr txBox="1"/>
          <p:nvPr/>
        </p:nvSpPr>
        <p:spPr>
          <a:xfrm>
            <a:off x="8410766" y="2474471"/>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Validation</a:t>
            </a:r>
            <a:endParaRPr lang="en-US" altLang="en-US" sz="825">
              <a:solidFill>
                <a:schemeClr val="bg1">
                  <a:alpha val="54000"/>
                </a:schemeClr>
              </a:solidFill>
              <a:latin typeface="Carlito" panose="020F0502020204030204" charset="0"/>
              <a:cs typeface="Carlito" panose="020F0502020204030204" charset="0"/>
            </a:endParaRPr>
          </a:p>
        </p:txBody>
      </p:sp>
      <p:sp>
        <p:nvSpPr>
          <p:cNvPr id="45" name="Rectangle 44">
            <a:hlinkClick r:id="rId19" action="ppaction://hlinksldjump"/>
          </p:cNvPr>
          <p:cNvSpPr/>
          <p:nvPr/>
        </p:nvSpPr>
        <p:spPr>
          <a:xfrm>
            <a:off x="7829550" y="709488"/>
            <a:ext cx="257175" cy="214313"/>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Tree>
  </p:cSld>
  <p:clrMapOvr>
    <a:masterClrMapping/>
  </p:clrMapOvr>
  <mc:AlternateContent xmlns:mc="http://schemas.openxmlformats.org/markup-compatibility/2006">
    <mc:Choice xmlns:p14="http://schemas.microsoft.com/office/powerpoint/2010/main" Requires="p14">
      <p:transition p14:dur="500" advClick="0"/>
    </mc:Choice>
    <mc:Fallback>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 name="Text Box 107"/>
          <p:cNvSpPr txBox="1"/>
          <p:nvPr/>
        </p:nvSpPr>
        <p:spPr>
          <a:xfrm>
            <a:off x="245745" y="1217329"/>
            <a:ext cx="3338989" cy="1572895"/>
          </a:xfrm>
          <a:prstGeom prst="rect">
            <a:avLst/>
          </a:prstGeom>
          <a:noFill/>
        </p:spPr>
        <p:txBody>
          <a:bodyPr wrap="square" lIns="0" tIns="0" rIns="0" bIns="34290" rtlCol="0" anchor="t" anchorCtr="0">
            <a:spAutoFit/>
          </a:bodyPr>
          <a:p>
            <a:pPr>
              <a:lnSpc>
                <a:spcPct val="100000"/>
              </a:lnSpc>
            </a:pPr>
            <a:r>
              <a:rPr lang="en-US" altLang="en-US" sz="750">
                <a:solidFill>
                  <a:schemeClr val="tx1">
                    <a:lumMod val="85000"/>
                    <a:lumOff val="15000"/>
                  </a:schemeClr>
                </a:solidFill>
                <a:latin typeface="Carlito" panose="020F0502020204030204" charset="0"/>
                <a:cs typeface="Carlito" panose="020F0502020204030204" charset="0"/>
                <a:sym typeface="+mn-ea"/>
              </a:rPr>
              <a:t>The selection of target event involves three steps:</a:t>
            </a: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a:lnSpc>
                <a:spcPts val="500"/>
              </a:lnSpc>
              <a:spcBef>
                <a:spcPts val="0"/>
              </a:spcBef>
              <a:spcAft>
                <a:spcPts val="0"/>
              </a:spcAft>
            </a:pP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ct val="100000"/>
              </a:lnSpc>
              <a:buFont typeface="+mj-lt"/>
              <a:buAutoNum type="arabicParenR"/>
            </a:pPr>
            <a:r>
              <a:rPr lang="en-US" altLang="en-US" sz="750">
                <a:solidFill>
                  <a:schemeClr val="tx1">
                    <a:lumMod val="85000"/>
                    <a:lumOff val="15000"/>
                  </a:schemeClr>
                </a:solidFill>
                <a:latin typeface="Carlito" panose="020F0502020204030204" charset="0"/>
                <a:cs typeface="Carlito" panose="020F0502020204030204" charset="0"/>
                <a:sym typeface="+mn-ea"/>
              </a:rPr>
              <a:t>Apply solar cycle dependent threshold on complete HMC time series:</a:t>
            </a: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ct val="100000"/>
              </a:lnSpc>
              <a:buFont typeface="+mj-lt"/>
              <a:buAutoNum type="arabicParenR"/>
            </a:pP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ct val="100000"/>
              </a:lnSpc>
              <a:buFont typeface="+mj-lt"/>
              <a:buAutoNum type="arabicParenR"/>
            </a:pP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ct val="100000"/>
              </a:lnSpc>
              <a:buFont typeface="+mj-lt"/>
              <a:buAutoNum type="arabicParenR"/>
            </a:pP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ct val="100000"/>
              </a:lnSpc>
              <a:buFont typeface="+mj-lt"/>
              <a:buAutoNum type="arabicParenR"/>
            </a:pPr>
            <a:r>
              <a:rPr lang="en-US" altLang="en-US" sz="750">
                <a:solidFill>
                  <a:schemeClr val="tx1">
                    <a:lumMod val="85000"/>
                    <a:lumOff val="15000"/>
                  </a:schemeClr>
                </a:solidFill>
                <a:latin typeface="Carlito" panose="020F0502020204030204" charset="0"/>
                <a:cs typeface="Carlito" panose="020F0502020204030204" charset="0"/>
                <a:sym typeface="+mn-ea"/>
              </a:rPr>
              <a:t>Identify single events from series of UT hours:</a:t>
            </a: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ts val="500"/>
              </a:lnSpc>
              <a:spcBef>
                <a:spcPts val="0"/>
              </a:spcBef>
              <a:spcAft>
                <a:spcPts val="0"/>
              </a:spcAft>
              <a:buFont typeface="+mj-lt"/>
              <a:buAutoNum type="arabicParenR"/>
            </a:pP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685800" lvl="1" indent="-228600">
              <a:lnSpc>
                <a:spcPct val="100000"/>
              </a:lnSpc>
              <a:buFont typeface="+mj-lt"/>
              <a:buAutoNum type="alphaLcParenR"/>
            </a:pPr>
            <a:r>
              <a:rPr lang="en-US" altLang="en-US" sz="750">
                <a:solidFill>
                  <a:schemeClr val="tx1">
                    <a:lumMod val="85000"/>
                    <a:lumOff val="15000"/>
                  </a:schemeClr>
                </a:solidFill>
                <a:latin typeface="Carlito" panose="020F0502020204030204" charset="0"/>
                <a:cs typeface="Carlito" panose="020F0502020204030204" charset="0"/>
                <a:sym typeface="+mn-ea"/>
              </a:rPr>
              <a:t>Find HMC local minima based on “gradient search” (dHMC/dt).</a:t>
            </a: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685800" lvl="1" indent="-228600">
              <a:lnSpc>
                <a:spcPct val="100000"/>
              </a:lnSpc>
              <a:buFont typeface="+mj-lt"/>
              <a:buAutoNum type="alphaLcParenR"/>
            </a:pPr>
            <a:r>
              <a:rPr lang="en-US" altLang="en-US" sz="750">
                <a:solidFill>
                  <a:schemeClr val="tx1">
                    <a:lumMod val="85000"/>
                    <a:lumOff val="15000"/>
                  </a:schemeClr>
                </a:solidFill>
                <a:latin typeface="Carlito" panose="020F0502020204030204" charset="0"/>
                <a:cs typeface="Carlito" panose="020F0502020204030204" charset="0"/>
                <a:sym typeface="+mn-ea"/>
              </a:rPr>
              <a:t>Select events that are separated by more than</a:t>
            </a:r>
            <a:r>
              <a:rPr lang="en-US" altLang="en-US" sz="750" b="1">
                <a:solidFill>
                  <a:schemeClr val="tx1">
                    <a:lumMod val="85000"/>
                    <a:lumOff val="15000"/>
                  </a:schemeClr>
                </a:solidFill>
                <a:latin typeface="Carlito" panose="020F0502020204030204" charset="0"/>
                <a:cs typeface="Carlito" panose="020F0502020204030204" charset="0"/>
                <a:sym typeface="+mn-ea"/>
              </a:rPr>
              <a:t> Δt</a:t>
            </a:r>
            <a:r>
              <a:rPr lang="en-US" altLang="en-US" sz="750">
                <a:solidFill>
                  <a:schemeClr val="tx1">
                    <a:lumMod val="85000"/>
                    <a:lumOff val="15000"/>
                  </a:schemeClr>
                </a:solidFill>
                <a:latin typeface="Carlito" panose="020F0502020204030204" charset="0"/>
                <a:cs typeface="Carlito" panose="020F0502020204030204" charset="0"/>
                <a:sym typeface="+mn-ea"/>
              </a:rPr>
              <a:t> hours.</a:t>
            </a: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lvl="1" indent="0">
              <a:lnSpc>
                <a:spcPts val="500"/>
              </a:lnSpc>
              <a:spcBef>
                <a:spcPts val="0"/>
              </a:spcBef>
              <a:spcAft>
                <a:spcPts val="0"/>
              </a:spcAft>
              <a:buFont typeface="+mj-lt"/>
              <a:buNone/>
            </a:pP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ct val="100000"/>
              </a:lnSpc>
              <a:buFont typeface="+mj-lt"/>
              <a:buAutoNum type="arabicParenR"/>
            </a:pPr>
            <a:r>
              <a:rPr lang="en-US" altLang="en-US" sz="750">
                <a:solidFill>
                  <a:schemeClr val="tx1">
                    <a:lumMod val="85000"/>
                    <a:lumOff val="15000"/>
                  </a:schemeClr>
                </a:solidFill>
                <a:latin typeface="Carlito" panose="020F0502020204030204" charset="0"/>
                <a:cs typeface="Carlito" panose="020F0502020204030204" charset="0"/>
                <a:sym typeface="+mn-ea"/>
              </a:rPr>
              <a:t>Select events with a HMC drop greater than </a:t>
            </a:r>
            <a:r>
              <a:rPr lang="en-US" altLang="en-US" sz="750" b="1">
                <a:solidFill>
                  <a:schemeClr val="tx1">
                    <a:lumMod val="85000"/>
                    <a:lumOff val="15000"/>
                  </a:schemeClr>
                </a:solidFill>
                <a:latin typeface="Carlito" panose="020F0502020204030204" charset="0"/>
                <a:cs typeface="Carlito" panose="020F0502020204030204" charset="0"/>
                <a:sym typeface="+mn-ea"/>
              </a:rPr>
              <a:t>ΔHMC</a:t>
            </a:r>
            <a:r>
              <a:rPr lang="en-US" altLang="en-US" sz="750" b="1" baseline="-25000">
                <a:solidFill>
                  <a:schemeClr val="tx1">
                    <a:lumMod val="85000"/>
                    <a:lumOff val="15000"/>
                  </a:schemeClr>
                </a:solidFill>
                <a:latin typeface="Carlito" panose="020F0502020204030204" charset="0"/>
                <a:cs typeface="Carlito" panose="020F0502020204030204" charset="0"/>
                <a:sym typeface="+mn-ea"/>
              </a:rPr>
              <a:t>5d</a:t>
            </a:r>
            <a:r>
              <a:rPr lang="en-US" altLang="en-US" sz="750">
                <a:solidFill>
                  <a:schemeClr val="tx1">
                    <a:lumMod val="85000"/>
                    <a:lumOff val="15000"/>
                  </a:schemeClr>
                </a:solidFill>
                <a:latin typeface="Carlito" panose="020F0502020204030204" charset="0"/>
                <a:cs typeface="Carlito" panose="020F0502020204030204" charset="0"/>
                <a:sym typeface="+mn-ea"/>
              </a:rPr>
              <a:t>.</a:t>
            </a: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ts val="500"/>
              </a:lnSpc>
              <a:spcBef>
                <a:spcPts val="0"/>
              </a:spcBef>
              <a:spcAft>
                <a:spcPts val="0"/>
              </a:spcAft>
              <a:buFont typeface="+mj-lt"/>
              <a:buAutoNum type="arabicParenR"/>
            </a:pP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ts val="500"/>
              </a:lnSpc>
              <a:spcBef>
                <a:spcPts val="0"/>
              </a:spcBef>
              <a:spcAft>
                <a:spcPts val="0"/>
              </a:spcAft>
              <a:buFont typeface="+mj-lt"/>
              <a:buAutoNum type="arabicParenR"/>
            </a:pP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indent="0">
              <a:lnSpc>
                <a:spcPts val="500"/>
              </a:lnSpc>
              <a:spcBef>
                <a:spcPts val="0"/>
              </a:spcBef>
              <a:spcAft>
                <a:spcPts val="0"/>
              </a:spcAft>
              <a:buFont typeface="+mj-lt"/>
              <a:buNone/>
            </a:pPr>
            <a:r>
              <a:rPr lang="en-US" altLang="en-US" sz="750">
                <a:solidFill>
                  <a:schemeClr val="tx1">
                    <a:lumMod val="85000"/>
                    <a:lumOff val="15000"/>
                  </a:schemeClr>
                </a:solidFill>
                <a:latin typeface="Carlito" panose="020F0502020204030204" charset="0"/>
                <a:cs typeface="Carlito" panose="020F0502020204030204" charset="0"/>
                <a:sym typeface="+mn-ea"/>
              </a:rPr>
              <a:t>The parameters </a:t>
            </a:r>
            <a:r>
              <a:rPr lang="en-US" altLang="en-US" sz="750" b="1">
                <a:solidFill>
                  <a:schemeClr val="tx1">
                    <a:lumMod val="85000"/>
                    <a:lumOff val="15000"/>
                  </a:schemeClr>
                </a:solidFill>
                <a:latin typeface="Carlito" panose="020F0502020204030204" charset="0"/>
                <a:cs typeface="Carlito" panose="020F0502020204030204" charset="0"/>
                <a:sym typeface="+mn-ea"/>
              </a:rPr>
              <a:t>P</a:t>
            </a:r>
            <a:r>
              <a:rPr lang="en-US" altLang="en-US" sz="750" b="1" baseline="-25000">
                <a:solidFill>
                  <a:schemeClr val="tx1">
                    <a:lumMod val="85000"/>
                    <a:lumOff val="15000"/>
                  </a:schemeClr>
                </a:solidFill>
                <a:latin typeface="Carlito" panose="020F0502020204030204" charset="0"/>
                <a:cs typeface="Carlito" panose="020F0502020204030204" charset="0"/>
                <a:sym typeface="+mn-ea"/>
              </a:rPr>
              <a:t>n</a:t>
            </a:r>
            <a:r>
              <a:rPr lang="en-US" altLang="en-US" sz="750">
                <a:solidFill>
                  <a:schemeClr val="tx1">
                    <a:lumMod val="85000"/>
                    <a:lumOff val="15000"/>
                  </a:schemeClr>
                </a:solidFill>
                <a:latin typeface="Carlito" panose="020F0502020204030204" charset="0"/>
                <a:cs typeface="Carlito" panose="020F0502020204030204" charset="0"/>
                <a:sym typeface="+mn-ea"/>
              </a:rPr>
              <a:t>, </a:t>
            </a:r>
            <a:r>
              <a:rPr lang="en-US" altLang="en-US" sz="750" b="1">
                <a:solidFill>
                  <a:schemeClr val="tx1">
                    <a:lumMod val="85000"/>
                    <a:lumOff val="15000"/>
                  </a:schemeClr>
                </a:solidFill>
                <a:latin typeface="Carlito" panose="020F0502020204030204" charset="0"/>
                <a:cs typeface="Carlito" panose="020F0502020204030204" charset="0"/>
                <a:sym typeface="+mn-ea"/>
              </a:rPr>
              <a:t>Δt </a:t>
            </a:r>
            <a:r>
              <a:rPr lang="en-US" altLang="en-US" sz="750">
                <a:solidFill>
                  <a:schemeClr val="tx1">
                    <a:lumMod val="85000"/>
                    <a:lumOff val="15000"/>
                  </a:schemeClr>
                </a:solidFill>
                <a:latin typeface="Carlito" panose="020F0502020204030204" charset="0"/>
                <a:cs typeface="Carlito" panose="020F0502020204030204" charset="0"/>
                <a:sym typeface="+mn-ea"/>
              </a:rPr>
              <a:t>and </a:t>
            </a:r>
            <a:r>
              <a:rPr lang="en-US" altLang="en-US" sz="750" b="1">
                <a:solidFill>
                  <a:schemeClr val="tx1">
                    <a:lumMod val="85000"/>
                    <a:lumOff val="15000"/>
                  </a:schemeClr>
                </a:solidFill>
                <a:latin typeface="Carlito" panose="020F0502020204030204" charset="0"/>
                <a:cs typeface="Carlito" panose="020F0502020204030204" charset="0"/>
                <a:sym typeface="+mn-ea"/>
              </a:rPr>
              <a:t>ΔHMC</a:t>
            </a:r>
            <a:r>
              <a:rPr lang="en-US" altLang="en-US" sz="750" b="1" baseline="-25000">
                <a:solidFill>
                  <a:schemeClr val="tx1">
                    <a:lumMod val="85000"/>
                    <a:lumOff val="15000"/>
                  </a:schemeClr>
                </a:solidFill>
                <a:latin typeface="Carlito" panose="020F0502020204030204" charset="0"/>
                <a:cs typeface="Carlito" panose="020F0502020204030204" charset="0"/>
                <a:sym typeface="+mn-ea"/>
              </a:rPr>
              <a:t>5d</a:t>
            </a:r>
            <a:r>
              <a:rPr lang="en-US" altLang="en-US" sz="750" b="1">
                <a:solidFill>
                  <a:schemeClr val="tx1">
                    <a:lumMod val="85000"/>
                    <a:lumOff val="15000"/>
                  </a:schemeClr>
                </a:solidFill>
                <a:latin typeface="Carlito" panose="020F0502020204030204" charset="0"/>
                <a:cs typeface="Carlito" panose="020F0502020204030204" charset="0"/>
                <a:sym typeface="+mn-ea"/>
              </a:rPr>
              <a:t> </a:t>
            </a:r>
            <a:r>
              <a:rPr lang="en-US" altLang="en-US" sz="750">
                <a:solidFill>
                  <a:schemeClr val="tx1">
                    <a:lumMod val="85000"/>
                    <a:lumOff val="15000"/>
                  </a:schemeClr>
                </a:solidFill>
                <a:latin typeface="Carlito" panose="020F0502020204030204" charset="0"/>
                <a:cs typeface="Carlito" panose="020F0502020204030204" charset="0"/>
                <a:sym typeface="+mn-ea"/>
              </a:rPr>
              <a:t>are found by maximizing                       </a:t>
            </a: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indent="0">
              <a:lnSpc>
                <a:spcPct val="100000"/>
              </a:lnSpc>
              <a:buFont typeface="+mj-lt"/>
              <a:buNone/>
            </a:pPr>
            <a:r>
              <a:rPr lang="en-US" altLang="en-US" sz="750">
                <a:solidFill>
                  <a:schemeClr val="tx1">
                    <a:lumMod val="85000"/>
                    <a:lumOff val="15000"/>
                  </a:schemeClr>
                </a:solidFill>
                <a:latin typeface="Carlito" panose="020F0502020204030204" charset="0"/>
                <a:cs typeface="Carlito" panose="020F0502020204030204" charset="0"/>
                <a:sym typeface="+mn-ea"/>
              </a:rPr>
              <a:t>while allowing a loss of training events up to 40% (~347 events).</a:t>
            </a:r>
            <a:endParaRPr lang="en-US" altLang="en-US" sz="750">
              <a:solidFill>
                <a:schemeClr val="tx1">
                  <a:lumMod val="85000"/>
                  <a:lumOff val="15000"/>
                </a:schemeClr>
              </a:solidFill>
              <a:latin typeface="Carlito" panose="020F0502020204030204" charset="0"/>
              <a:cs typeface="Carlito" panose="020F0502020204030204" charset="0"/>
              <a:sym typeface="+mn-ea"/>
            </a:endParaRPr>
          </a:p>
        </p:txBody>
      </p:sp>
      <p:pic>
        <p:nvPicPr>
          <p:cNvPr id="12" name="Picture 11" descr="HMCThres_Eq"/>
          <p:cNvPicPr>
            <a:picLocks noChangeAspect="1"/>
          </p:cNvPicPr>
          <p:nvPr/>
        </p:nvPicPr>
        <p:blipFill>
          <a:blip r:embed="rId1"/>
          <a:stretch>
            <a:fillRect/>
          </a:stretch>
        </p:blipFill>
        <p:spPr>
          <a:xfrm>
            <a:off x="465455" y="1560830"/>
            <a:ext cx="1188720" cy="235652"/>
          </a:xfrm>
          <a:prstGeom prst="rect">
            <a:avLst/>
          </a:prstGeom>
        </p:spPr>
      </p:pic>
      <p:sp>
        <p:nvSpPr>
          <p:cNvPr id="17" name="Title 16"/>
          <p:cNvSpPr>
            <a:spLocks noGrp="1"/>
          </p:cNvSpPr>
          <p:nvPr>
            <p:ph type="title"/>
          </p:nvPr>
        </p:nvSpPr>
        <p:spPr/>
        <p:txBody>
          <a:bodyPr>
            <a:normAutofit fontScale="90000"/>
          </a:bodyPr>
          <a:p>
            <a:r>
              <a:rPr lang="en-US" altLang="en-US">
                <a:sym typeface="+mn-ea"/>
              </a:rPr>
              <a:t>Historical geomagnetic storm drivers</a:t>
            </a:r>
            <a:br>
              <a:rPr lang="en-US" altLang="en-US">
                <a:sym typeface="+mn-ea"/>
              </a:rPr>
            </a:br>
            <a:r>
              <a:rPr lang="en-US" altLang="en-US">
                <a:sym typeface="+mn-ea"/>
              </a:rPr>
              <a:t>determined exclusively from ground-based magnetometer measurements</a:t>
            </a:r>
            <a:endParaRPr lang="en-US"/>
          </a:p>
        </p:txBody>
      </p:sp>
      <p:sp>
        <p:nvSpPr>
          <p:cNvPr id="8" name="Title 7"/>
          <p:cNvSpPr>
            <a:spLocks noGrp="1"/>
          </p:cNvSpPr>
          <p:nvPr/>
        </p:nvSpPr>
        <p:spPr>
          <a:xfrm>
            <a:off x="2858" y="102428"/>
            <a:ext cx="8170069" cy="410051"/>
          </a:xfrm>
        </p:spPr>
        <p:txBody>
          <a:bodyPr>
            <a:normAutofit/>
          </a:bodyPr>
          <a:lstStyle>
            <a:lvl1pPr algn="ctr" defTabSz="914400" rtl="0" eaLnBrk="1" latinLnBrk="0" hangingPunct="1">
              <a:lnSpc>
                <a:spcPct val="90000"/>
              </a:lnSpc>
              <a:spcBef>
                <a:spcPct val="0"/>
              </a:spcBef>
              <a:buNone/>
              <a:defRPr sz="1800" kern="1200">
                <a:solidFill>
                  <a:schemeClr val="bg1"/>
                </a:solidFill>
                <a:latin typeface="+mj-lt"/>
                <a:ea typeface="+mj-ea"/>
                <a:cs typeface="+mj-lt"/>
              </a:defRPr>
            </a:lvl1pPr>
          </a:lstStyle>
          <a:p>
            <a:endParaRPr lang="en-US" altLang="en-US" sz="1350"/>
          </a:p>
        </p:txBody>
      </p:sp>
      <p:graphicFrame>
        <p:nvGraphicFramePr>
          <p:cNvPr id="113" name="Table 112"/>
          <p:cNvGraphicFramePr/>
          <p:nvPr/>
        </p:nvGraphicFramePr>
        <p:xfrm>
          <a:off x="238601" y="2846581"/>
          <a:ext cx="2712720" cy="845820"/>
        </p:xfrm>
        <a:graphic>
          <a:graphicData uri="http://schemas.openxmlformats.org/drawingml/2006/table">
            <a:tbl>
              <a:tblPr firstRow="1" bandRow="1">
                <a:tableStyleId>{5C22544A-7EE6-4342-B048-85BDC9FD1C3A}</a:tableStyleId>
              </a:tblPr>
              <a:tblGrid>
                <a:gridCol w="617855"/>
                <a:gridCol w="1170940"/>
                <a:gridCol w="923925"/>
              </a:tblGrid>
              <a:tr h="182880">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Parameter</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Description</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Optimum</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solidFill>
                      <a:schemeClr val="bg2"/>
                    </a:solidFill>
                  </a:tcPr>
                </a:tc>
              </a:tr>
              <a:tr h="297180">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P</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n</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 [nT]</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nchor="t"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n-th HMC percentile</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lgn="l">
                        <a:buNone/>
                      </a:pPr>
                      <a:r>
                        <a:rPr lang="en-US" altLang="en-US" sz="750" b="1" kern="0">
                          <a:ln>
                            <a:noFill/>
                          </a:ln>
                          <a:solidFill>
                            <a:schemeClr val="tx1">
                              <a:lumMod val="85000"/>
                              <a:lumOff val="15000"/>
                            </a:schemeClr>
                          </a:solidFill>
                          <a:uFillTx/>
                          <a:latin typeface="Carlito" panose="020F0502020204030204" charset="0"/>
                          <a:cs typeface="Carlito" panose="020F0502020204030204" charset="0"/>
                        </a:rPr>
                        <a:t>29</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(P</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29 </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 -37.6 )</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r>
              <a:tr h="182880">
                <a:tc>
                  <a:txBody>
                    <a:bodyPr/>
                    <a:p>
                      <a:pPr algn="l">
                        <a:buNone/>
                      </a:pPr>
                      <a:r>
                        <a:rPr lang="en-US" altLang="en-US" sz="750">
                          <a:solidFill>
                            <a:schemeClr val="tx1">
                              <a:lumMod val="85000"/>
                              <a:lumOff val="15000"/>
                            </a:schemeClr>
                          </a:solidFill>
                          <a:latin typeface="Carlito" panose="020F0502020204030204" charset="0"/>
                          <a:cs typeface="Carlito" panose="020F0502020204030204" charset="0"/>
                          <a:sym typeface="+mn-ea"/>
                        </a:rPr>
                        <a:t>Δt </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[h]</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nchor="t"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Minimum inter-event time</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lgn="l">
                        <a:buNone/>
                      </a:pPr>
                      <a:r>
                        <a:rPr lang="en-US" altLang="en-US" sz="750" b="1" kern="0">
                          <a:ln>
                            <a:noFill/>
                          </a:ln>
                          <a:solidFill>
                            <a:schemeClr val="tx1">
                              <a:lumMod val="85000"/>
                              <a:lumOff val="15000"/>
                            </a:schemeClr>
                          </a:solidFill>
                          <a:uFillTx/>
                          <a:latin typeface="Carlito" panose="020F0502020204030204" charset="0"/>
                          <a:cs typeface="Carlito" panose="020F0502020204030204" charset="0"/>
                        </a:rPr>
                        <a:t>26 </a:t>
                      </a:r>
                      <a:endParaRPr lang="en-US" altLang="en-US" sz="750" b="1"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r>
              <a:tr h="182880">
                <a:tc>
                  <a:txBody>
                    <a:bodyPr/>
                    <a:p>
                      <a:pPr algn="l">
                        <a:buNone/>
                      </a:pPr>
                      <a:r>
                        <a:rPr lang="en-US" altLang="en-US" sz="750">
                          <a:solidFill>
                            <a:schemeClr val="tx1">
                              <a:lumMod val="85000"/>
                              <a:lumOff val="15000"/>
                            </a:schemeClr>
                          </a:solidFill>
                          <a:latin typeface="Carlito" panose="020F0502020204030204" charset="0"/>
                          <a:cs typeface="Carlito" panose="020F0502020204030204" charset="0"/>
                          <a:sym typeface="+mn-ea"/>
                        </a:rPr>
                        <a:t>ΔHMC</a:t>
                      </a:r>
                      <a:r>
                        <a:rPr lang="en-US" altLang="en-US" sz="750" baseline="-25000">
                          <a:solidFill>
                            <a:schemeClr val="tx1">
                              <a:lumMod val="85000"/>
                              <a:lumOff val="15000"/>
                            </a:schemeClr>
                          </a:solidFill>
                          <a:latin typeface="Carlito" panose="020F0502020204030204" charset="0"/>
                          <a:cs typeface="Carlito" panose="020F0502020204030204" charset="0"/>
                          <a:sym typeface="+mn-ea"/>
                        </a:rPr>
                        <a:t>5d </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[nT]</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nchor="t"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HMC - HMC</a:t>
                      </a:r>
                      <a:r>
                        <a:rPr lang="en-US" altLang="en-US" sz="750" b="0" kern="0" baseline="-25000">
                          <a:solidFill>
                            <a:schemeClr val="tx1">
                              <a:lumMod val="85000"/>
                              <a:lumOff val="15000"/>
                            </a:schemeClr>
                          </a:solidFill>
                          <a:latin typeface="Carlito" panose="020F0502020204030204" charset="0"/>
                          <a:cs typeface="Carlito" panose="020F0502020204030204" charset="0"/>
                          <a:sym typeface="+mn-ea"/>
                        </a:rPr>
                        <a:t>5d</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lgn="l">
                        <a:buNone/>
                      </a:pPr>
                      <a:r>
                        <a:rPr lang="en-US" altLang="en-US" sz="750" b="1" kern="0">
                          <a:ln>
                            <a:noFill/>
                          </a:ln>
                          <a:solidFill>
                            <a:schemeClr val="tx1">
                              <a:lumMod val="85000"/>
                              <a:lumOff val="15000"/>
                            </a:schemeClr>
                          </a:solidFill>
                          <a:uFillTx/>
                          <a:latin typeface="Carlito" panose="020F0502020204030204" charset="0"/>
                          <a:cs typeface="Carlito" panose="020F0502020204030204" charset="0"/>
                        </a:rPr>
                        <a:t>7</a:t>
                      </a:r>
                      <a:endParaRPr lang="en-US" altLang="en-US" sz="750" b="1"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r>
            </a:tbl>
          </a:graphicData>
        </a:graphic>
      </p:graphicFrame>
      <p:sp>
        <p:nvSpPr>
          <p:cNvPr id="33" name="Text Box 32"/>
          <p:cNvSpPr txBox="1"/>
          <p:nvPr/>
        </p:nvSpPr>
        <p:spPr>
          <a:xfrm>
            <a:off x="5239" y="1017781"/>
            <a:ext cx="2404110"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sym typeface="+mn-ea"/>
              </a:rPr>
              <a:t>Target events (t</a:t>
            </a:r>
            <a:r>
              <a:rPr lang="en-US" altLang="en-US" sz="825" baseline="-25000">
                <a:solidFill>
                  <a:schemeClr val="tx1">
                    <a:lumMod val="85000"/>
                    <a:lumOff val="15000"/>
                  </a:schemeClr>
                </a:solidFill>
                <a:latin typeface="Carlito" panose="020F0502020204030204" charset="0"/>
                <a:cs typeface="Carlito" panose="020F0502020204030204" charset="0"/>
                <a:sym typeface="+mn-ea"/>
              </a:rPr>
              <a:t>e</a:t>
            </a:r>
            <a:r>
              <a:rPr lang="en-US" altLang="en-US" sz="825">
                <a:solidFill>
                  <a:schemeClr val="tx1">
                    <a:lumMod val="85000"/>
                    <a:lumOff val="15000"/>
                  </a:schemeClr>
                </a:solidFill>
                <a:latin typeface="Carlito" panose="020F0502020204030204" charset="0"/>
                <a:cs typeface="Carlito" panose="020F0502020204030204" charset="0"/>
                <a:sym typeface="+mn-ea"/>
              </a:rPr>
              <a:t>):</a:t>
            </a:r>
            <a:endParaRPr lang="en-US" altLang="en-US" sz="825">
              <a:solidFill>
                <a:schemeClr val="tx1">
                  <a:lumMod val="85000"/>
                  <a:lumOff val="15000"/>
                </a:schemeClr>
              </a:solidFill>
              <a:latin typeface="Carlito" panose="020F0502020204030204" charset="0"/>
              <a:cs typeface="Carlito" panose="020F0502020204030204" charset="0"/>
            </a:endParaRPr>
          </a:p>
        </p:txBody>
      </p:sp>
      <p:grpSp>
        <p:nvGrpSpPr>
          <p:cNvPr id="34" name="Group 33"/>
          <p:cNvGrpSpPr/>
          <p:nvPr/>
        </p:nvGrpSpPr>
        <p:grpSpPr>
          <a:xfrm>
            <a:off x="54293" y="967298"/>
            <a:ext cx="205740" cy="218599"/>
            <a:chOff x="116" y="2132"/>
            <a:chExt cx="432" cy="459"/>
          </a:xfrm>
        </p:grpSpPr>
        <p:sp>
          <p:nvSpPr>
            <p:cNvPr id="35" name="Oval 34"/>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6" name="Text Box 35"/>
            <p:cNvSpPr txBox="1"/>
            <p:nvPr/>
          </p:nvSpPr>
          <p:spPr>
            <a:xfrm>
              <a:off x="116" y="213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2</a:t>
              </a:r>
              <a:endParaRPr lang="en-US" altLang="en-US" sz="825">
                <a:solidFill>
                  <a:srgbClr val="720404">
                    <a:alpha val="20000"/>
                  </a:srgbClr>
                </a:solidFill>
                <a:latin typeface="Carlito" panose="020F0502020204030204" charset="0"/>
                <a:cs typeface="Carlito" panose="020F0502020204030204" charset="0"/>
              </a:endParaRPr>
            </a:p>
          </p:txBody>
        </p:sp>
      </p:grpSp>
      <p:sp>
        <p:nvSpPr>
          <p:cNvPr id="41" name="Text Box 40"/>
          <p:cNvSpPr txBox="1"/>
          <p:nvPr/>
        </p:nvSpPr>
        <p:spPr>
          <a:xfrm>
            <a:off x="260033" y="3692401"/>
            <a:ext cx="2691765" cy="287020"/>
          </a:xfrm>
          <a:prstGeom prst="rect">
            <a:avLst/>
          </a:prstGeom>
          <a:noFill/>
        </p:spPr>
        <p:txBody>
          <a:bodyPr wrap="square" lIns="0" tIns="68580" rIns="0" bIns="34290" rtlCol="0" anchor="t" anchorCtr="0">
            <a:spAutoFit/>
          </a:bodyPr>
          <a:p>
            <a:r>
              <a:rPr lang="en-US" altLang="en-US" sz="600" b="1">
                <a:solidFill>
                  <a:schemeClr val="tx1">
                    <a:lumMod val="85000"/>
                    <a:lumOff val="15000"/>
                  </a:schemeClr>
                </a:solidFill>
                <a:latin typeface="Carlito" panose="020F0502020204030204" charset="0"/>
                <a:cs typeface="Carlito" panose="020F0502020204030204" charset="0"/>
              </a:rPr>
              <a:t>Tab. Selection parameters:</a:t>
            </a:r>
            <a:r>
              <a:rPr lang="en-US" altLang="en-US" sz="600">
                <a:solidFill>
                  <a:schemeClr val="tx1">
                    <a:lumMod val="85000"/>
                    <a:lumOff val="15000"/>
                  </a:schemeClr>
                </a:solidFill>
                <a:latin typeface="Carlito" panose="020F0502020204030204" charset="0"/>
                <a:cs typeface="Carlito" panose="020F0502020204030204" charset="0"/>
              </a:rPr>
              <a:t> Optimized selection parameters for target events. </a:t>
            </a:r>
            <a:endParaRPr lang="en-US" altLang="en-US" sz="600">
              <a:solidFill>
                <a:schemeClr val="tx1">
                  <a:lumMod val="85000"/>
                  <a:lumOff val="15000"/>
                </a:schemeClr>
              </a:solidFill>
              <a:latin typeface="Carlito" panose="020F0502020204030204" charset="0"/>
              <a:cs typeface="Carlito" panose="020F0502020204030204" charset="0"/>
            </a:endParaRPr>
          </a:p>
          <a:p>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HMC</a:t>
            </a:r>
            <a:r>
              <a:rPr lang="en-US" altLang="en-US" sz="600" kern="0" baseline="-25000">
                <a:solidFill>
                  <a:schemeClr val="tx1">
                    <a:lumMod val="85000"/>
                    <a:lumOff val="15000"/>
                  </a:schemeClr>
                </a:solidFill>
                <a:latin typeface="Carlito" panose="020F0502020204030204" charset="0"/>
                <a:cs typeface="Carlito" panose="020F0502020204030204" charset="0"/>
                <a:sym typeface="+mn-ea"/>
              </a:rPr>
              <a:t>5d, 11y</a:t>
            </a:r>
            <a:r>
              <a:rPr lang="en-US" altLang="en-US" sz="600" kern="0">
                <a:solidFill>
                  <a:schemeClr val="tx1">
                    <a:lumMod val="85000"/>
                    <a:lumOff val="15000"/>
                  </a:schemeClr>
                </a:solidFill>
                <a:latin typeface="Carlito" panose="020F0502020204030204" charset="0"/>
                <a:cs typeface="Carlito" panose="020F0502020204030204" charset="0"/>
                <a:sym typeface="+mn-ea"/>
              </a:rPr>
              <a:t>: Low-pass filtered HMC with cutoff period at 5 days or 11 years. </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48" name="Text Box 47"/>
          <p:cNvSpPr txBox="1"/>
          <p:nvPr/>
        </p:nvSpPr>
        <p:spPr>
          <a:xfrm>
            <a:off x="3615690" y="4665379"/>
            <a:ext cx="2663190" cy="287020"/>
          </a:xfrm>
          <a:prstGeom prst="rect">
            <a:avLst/>
          </a:prstGeom>
          <a:noFill/>
        </p:spPr>
        <p:txBody>
          <a:bodyPr wrap="square" lIns="0" tIns="68580" rIns="0" bIns="34290" rtlCol="0" anchor="t" anchorCtr="0">
            <a:spAutoFit/>
          </a:bodyPr>
          <a:p>
            <a:r>
              <a:rPr lang="en-US" altLang="en-US" sz="600" b="1">
                <a:solidFill>
                  <a:schemeClr val="tx1">
                    <a:lumMod val="85000"/>
                    <a:lumOff val="15000"/>
                  </a:schemeClr>
                </a:solidFill>
                <a:latin typeface="Carlito" panose="020F0502020204030204" charset="0"/>
                <a:cs typeface="Carlito" panose="020F0502020204030204" charset="0"/>
              </a:rPr>
              <a:t>Fig. Event selection steps:</a:t>
            </a:r>
            <a:r>
              <a:rPr lang="en-US" altLang="en-US" sz="600">
                <a:solidFill>
                  <a:schemeClr val="tx1">
                    <a:lumMod val="85000"/>
                    <a:lumOff val="15000"/>
                  </a:schemeClr>
                </a:solidFill>
                <a:latin typeface="Carlito" panose="020F0502020204030204" charset="0"/>
                <a:cs typeface="Carlito" panose="020F0502020204030204" charset="0"/>
              </a:rPr>
              <a:t> Illustration of target event selection steps at different time resolutions from annual (top) to daily (bottom). </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49" name="Text Box 48"/>
          <p:cNvSpPr txBox="1"/>
          <p:nvPr/>
        </p:nvSpPr>
        <p:spPr>
          <a:xfrm>
            <a:off x="6421755" y="4665856"/>
            <a:ext cx="1638300" cy="437515"/>
          </a:xfrm>
          <a:prstGeom prst="rect">
            <a:avLst/>
          </a:prstGeom>
          <a:noFill/>
        </p:spPr>
        <p:txBody>
          <a:bodyPr wrap="square" lIns="0" tIns="68580" rIns="0" bIns="0" rtlCol="0" anchor="t" anchorCtr="0">
            <a:spAutoFit/>
          </a:bodyPr>
          <a:p>
            <a:r>
              <a:rPr lang="en-US" altLang="en-US" sz="600" b="1">
                <a:solidFill>
                  <a:schemeClr val="tx1">
                    <a:lumMod val="85000"/>
                    <a:lumOff val="15000"/>
                  </a:schemeClr>
                </a:solidFill>
                <a:latin typeface="Carlito" panose="020F0502020204030204" charset="0"/>
                <a:cs typeface="Carlito" panose="020F0502020204030204" charset="0"/>
              </a:rPr>
              <a:t>Fig. Kp distribution:</a:t>
            </a:r>
            <a:r>
              <a:rPr lang="en-US" altLang="en-US" sz="600">
                <a:solidFill>
                  <a:schemeClr val="tx1">
                    <a:lumMod val="85000"/>
                    <a:lumOff val="15000"/>
                  </a:schemeClr>
                </a:solidFill>
                <a:latin typeface="Carlito" panose="020F0502020204030204" charset="0"/>
                <a:cs typeface="Carlito" panose="020F0502020204030204" charset="0"/>
              </a:rPr>
              <a:t> Kp index distribution of target events. The interquartile range falls between 4- and 5+ (dashed lines). The median (Q2) is located at 5-.</a:t>
            </a:r>
            <a:endParaRPr lang="en-US" altLang="en-US" sz="600">
              <a:solidFill>
                <a:schemeClr val="tx1">
                  <a:lumMod val="85000"/>
                  <a:lumOff val="15000"/>
                </a:schemeClr>
              </a:solidFill>
              <a:latin typeface="Carlito" panose="020F0502020204030204" charset="0"/>
              <a:cs typeface="Carlito" panose="020F0502020204030204" charset="0"/>
            </a:endParaRPr>
          </a:p>
          <a:p>
            <a:r>
              <a:rPr lang="en-US" altLang="en-US" sz="600">
                <a:solidFill>
                  <a:schemeClr val="tx1">
                    <a:lumMod val="85000"/>
                    <a:lumOff val="15000"/>
                  </a:schemeClr>
                </a:solidFill>
                <a:latin typeface="Carlito" panose="020F0502020204030204" charset="0"/>
                <a:cs typeface="Carlito" panose="020F0502020204030204" charset="0"/>
              </a:rPr>
              <a:t>Click for HMC distribution.</a:t>
            </a:r>
            <a:endParaRPr lang="en-US" altLang="en-US" sz="600">
              <a:solidFill>
                <a:schemeClr val="tx1">
                  <a:lumMod val="85000"/>
                  <a:lumOff val="15000"/>
                </a:schemeClr>
              </a:solidFill>
              <a:latin typeface="Carlito" panose="020F0502020204030204" charset="0"/>
              <a:cs typeface="Carlito" panose="020F0502020204030204" charset="0"/>
            </a:endParaRPr>
          </a:p>
        </p:txBody>
      </p:sp>
      <p:pic>
        <p:nvPicPr>
          <p:cNvPr id="44" name="Picture 43">
            <a:hlinkClick r:id="rId2" action="ppaction://hlinksldjump"/>
          </p:cNvPr>
          <p:cNvPicPr>
            <a:picLocks noChangeAspect="1"/>
          </p:cNvPicPr>
          <p:nvPr/>
        </p:nvPicPr>
        <p:blipFill>
          <a:blip r:embed="rId3"/>
          <a:stretch>
            <a:fillRect/>
          </a:stretch>
        </p:blipFill>
        <p:spPr>
          <a:xfrm>
            <a:off x="281464" y="4725863"/>
            <a:ext cx="269558" cy="241459"/>
          </a:xfrm>
          <a:prstGeom prst="rect">
            <a:avLst/>
          </a:prstGeom>
        </p:spPr>
      </p:pic>
      <p:sp>
        <p:nvSpPr>
          <p:cNvPr id="10" name="Rectangle 9">
            <a:hlinkClick r:id="rId4" action="ppaction://hlinksldjump"/>
          </p:cNvPr>
          <p:cNvSpPr/>
          <p:nvPr/>
        </p:nvSpPr>
        <p:spPr>
          <a:xfrm>
            <a:off x="7829550" y="704408"/>
            <a:ext cx="257175" cy="214313"/>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11" name="Rectangle 10">
            <a:hlinkClick r:id="rId5" action="ppaction://hlinksldjump"/>
          </p:cNvPr>
          <p:cNvSpPr/>
          <p:nvPr/>
        </p:nvSpPr>
        <p:spPr>
          <a:xfrm>
            <a:off x="8108156" y="688216"/>
            <a:ext cx="321469" cy="242888"/>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13" name="Text Box 12">
            <a:hlinkClick r:id="rId6" action="ppaction://hlinksldjump"/>
          </p:cNvPr>
          <p:cNvSpPr txBox="1"/>
          <p:nvPr/>
        </p:nvSpPr>
        <p:spPr>
          <a:xfrm>
            <a:off x="8410766" y="1399574"/>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Input data</a:t>
            </a:r>
            <a:endParaRPr lang="en-US" altLang="en-US" sz="825">
              <a:solidFill>
                <a:schemeClr val="bg1">
                  <a:alpha val="54000"/>
                </a:schemeClr>
              </a:solidFill>
              <a:latin typeface="Carlito" panose="020F0502020204030204" charset="0"/>
              <a:cs typeface="Carlito" panose="020F0502020204030204" charset="0"/>
            </a:endParaRPr>
          </a:p>
        </p:txBody>
      </p:sp>
      <p:sp>
        <p:nvSpPr>
          <p:cNvPr id="14" name="Text Box 13">
            <a:hlinkClick r:id="rId7" action="ppaction://hlinksldjump"/>
          </p:cNvPr>
          <p:cNvSpPr txBox="1"/>
          <p:nvPr/>
        </p:nvSpPr>
        <p:spPr>
          <a:xfrm>
            <a:off x="8410766" y="2943577"/>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References</a:t>
            </a:r>
            <a:endParaRPr lang="en-US" altLang="en-US" sz="825">
              <a:solidFill>
                <a:schemeClr val="bg1">
                  <a:alpha val="54000"/>
                </a:schemeClr>
              </a:solidFill>
              <a:latin typeface="Carlito" panose="020F0502020204030204" charset="0"/>
              <a:cs typeface="Carlito" panose="020F0502020204030204" charset="0"/>
            </a:endParaRPr>
          </a:p>
        </p:txBody>
      </p:sp>
      <p:sp>
        <p:nvSpPr>
          <p:cNvPr id="21" name="Text Box 20">
            <a:hlinkClick r:id="rId8" action="ppaction://hlinksldjump"/>
          </p:cNvPr>
          <p:cNvSpPr txBox="1"/>
          <p:nvPr/>
        </p:nvSpPr>
        <p:spPr>
          <a:xfrm>
            <a:off x="8410766" y="1879159"/>
            <a:ext cx="670560" cy="346075"/>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Features / Model</a:t>
            </a:r>
            <a:endParaRPr lang="en-US" altLang="en-US" sz="825">
              <a:solidFill>
                <a:schemeClr val="bg1">
                  <a:alpha val="54000"/>
                </a:schemeClr>
              </a:solidFill>
              <a:latin typeface="Carlito" panose="020F0502020204030204" charset="0"/>
              <a:cs typeface="Carlito" panose="020F0502020204030204" charset="0"/>
            </a:endParaRPr>
          </a:p>
        </p:txBody>
      </p:sp>
      <p:sp>
        <p:nvSpPr>
          <p:cNvPr id="47" name="Text Box 46">
            <a:hlinkClick r:id="rId9" action="ppaction://hlinksldjump"/>
          </p:cNvPr>
          <p:cNvSpPr txBox="1"/>
          <p:nvPr/>
        </p:nvSpPr>
        <p:spPr>
          <a:xfrm>
            <a:off x="8410766" y="2474471"/>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Validation</a:t>
            </a:r>
            <a:endParaRPr lang="en-US" altLang="en-US" sz="825">
              <a:solidFill>
                <a:schemeClr val="bg1">
                  <a:alpha val="54000"/>
                </a:schemeClr>
              </a:solidFill>
              <a:latin typeface="Carlito" panose="020F0502020204030204" charset="0"/>
              <a:cs typeface="Carlito" panose="020F0502020204030204" charset="0"/>
            </a:endParaRPr>
          </a:p>
        </p:txBody>
      </p:sp>
      <p:sp>
        <p:nvSpPr>
          <p:cNvPr id="22" name="Text Box 21"/>
          <p:cNvSpPr txBox="1"/>
          <p:nvPr/>
        </p:nvSpPr>
        <p:spPr>
          <a:xfrm>
            <a:off x="8410766" y="924753"/>
            <a:ext cx="670560" cy="218440"/>
          </a:xfrm>
          <a:prstGeom prst="rect">
            <a:avLst/>
          </a:prstGeom>
          <a:solidFill>
            <a:schemeClr val="bg1"/>
          </a:solidFill>
          <a:ln w="12700" cmpd="sng">
            <a:solidFill>
              <a:schemeClr val="bg1">
                <a:alpha val="50000"/>
              </a:schemeClr>
            </a:solidFill>
            <a:prstDash val="solid"/>
          </a:ln>
        </p:spPr>
        <p:txBody>
          <a:bodyPr wrap="square" lIns="0" rIns="0" rtlCol="0" anchor="ctr" anchorCtr="0">
            <a:spAutoFit/>
          </a:bodyPr>
          <a:p>
            <a:pPr algn="ctr"/>
            <a:r>
              <a:rPr lang="en-US" altLang="en-US" sz="825">
                <a:solidFill>
                  <a:srgbClr val="720404"/>
                </a:solidFill>
                <a:latin typeface="Carlito" panose="020F0502020204030204" charset="0"/>
                <a:cs typeface="Carlito" panose="020F0502020204030204" charset="0"/>
              </a:rPr>
              <a:t>Setup</a:t>
            </a:r>
            <a:endParaRPr lang="en-US" altLang="en-US" sz="825">
              <a:solidFill>
                <a:srgbClr val="720404"/>
              </a:solidFill>
              <a:latin typeface="Carlito" panose="020F0502020204030204" charset="0"/>
              <a:cs typeface="Carlito" panose="020F0502020204030204" charset="0"/>
            </a:endParaRPr>
          </a:p>
        </p:txBody>
      </p:sp>
      <p:pic>
        <p:nvPicPr>
          <p:cNvPr id="3" name="Picture 2" descr="EventSelection"/>
          <p:cNvPicPr>
            <a:picLocks noChangeAspect="1"/>
          </p:cNvPicPr>
          <p:nvPr/>
        </p:nvPicPr>
        <p:blipFill>
          <a:blip r:embed="rId10"/>
          <a:stretch>
            <a:fillRect/>
          </a:stretch>
        </p:blipFill>
        <p:spPr>
          <a:xfrm>
            <a:off x="3611880" y="1207008"/>
            <a:ext cx="2658404" cy="3520440"/>
          </a:xfrm>
          <a:prstGeom prst="rect">
            <a:avLst/>
          </a:prstGeom>
        </p:spPr>
      </p:pic>
      <p:pic>
        <p:nvPicPr>
          <p:cNvPr id="9" name="Picture 8" descr="Objective_Eq"/>
          <p:cNvPicPr>
            <a:picLocks noChangeAspect="1"/>
          </p:cNvPicPr>
          <p:nvPr/>
        </p:nvPicPr>
        <p:blipFill>
          <a:blip r:embed="rId11"/>
          <a:stretch>
            <a:fillRect/>
          </a:stretch>
        </p:blipFill>
        <p:spPr>
          <a:xfrm>
            <a:off x="2588895" y="2532380"/>
            <a:ext cx="962025" cy="94615"/>
          </a:xfrm>
          <a:prstGeom prst="rect">
            <a:avLst/>
          </a:prstGeom>
        </p:spPr>
      </p:pic>
      <p:pic>
        <p:nvPicPr>
          <p:cNvPr id="6" name="Picture 5" descr="Kp_Overlap_new"/>
          <p:cNvPicPr>
            <a:picLocks noChangeAspect="1"/>
          </p:cNvPicPr>
          <p:nvPr/>
        </p:nvPicPr>
        <p:blipFill>
          <a:blip r:embed="rId12"/>
          <a:stretch>
            <a:fillRect/>
          </a:stretch>
        </p:blipFill>
        <p:spPr>
          <a:xfrm>
            <a:off x="6355080" y="1207008"/>
            <a:ext cx="1760220" cy="3520440"/>
          </a:xfrm>
          <a:prstGeom prst="rect">
            <a:avLst/>
          </a:prstGeom>
        </p:spPr>
      </p:pic>
      <p:pic>
        <p:nvPicPr>
          <p:cNvPr id="67" name="Picture 66">
            <a:hlinkClick r:id="rId13" action="ppaction://hlinksldjump"/>
          </p:cNvPr>
          <p:cNvPicPr>
            <a:picLocks noChangeAspect="1"/>
          </p:cNvPicPr>
          <p:nvPr/>
        </p:nvPicPr>
        <p:blipFill>
          <a:blip r:embed="rId14"/>
          <a:stretch>
            <a:fillRect/>
          </a:stretch>
        </p:blipFill>
        <p:spPr>
          <a:xfrm>
            <a:off x="7829391" y="3724309"/>
            <a:ext cx="102394" cy="102394"/>
          </a:xfrm>
          <a:prstGeom prst="rect">
            <a:avLst/>
          </a:prstGeom>
        </p:spPr>
      </p:pic>
      <p:sp>
        <p:nvSpPr>
          <p:cNvPr id="50" name="Text Box 49">
            <a:hlinkClick r:id="rId15" action="ppaction://hlinksldjump"/>
          </p:cNvPr>
          <p:cNvSpPr txBox="1"/>
          <p:nvPr/>
        </p:nvSpPr>
        <p:spPr>
          <a:xfrm>
            <a:off x="8412480" y="3411572"/>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“Madness”</a:t>
            </a:r>
            <a:endParaRPr lang="en-US" altLang="en-US" sz="825">
              <a:solidFill>
                <a:schemeClr val="bg1">
                  <a:alpha val="54000"/>
                </a:schemeClr>
              </a:solidFill>
              <a:latin typeface="Carlito" panose="020F0502020204030204" charset="0"/>
              <a:cs typeface="Carlito" panose="020F0502020204030204" charset="0"/>
            </a:endParaRPr>
          </a:p>
        </p:txBody>
      </p:sp>
    </p:spTree>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Picture 7" descr="HMCMap"/>
          <p:cNvPicPr>
            <a:picLocks noChangeAspect="1"/>
          </p:cNvPicPr>
          <p:nvPr/>
        </p:nvPicPr>
        <p:blipFill>
          <a:blip r:embed="rId1"/>
          <a:stretch>
            <a:fillRect/>
          </a:stretch>
        </p:blipFill>
        <p:spPr>
          <a:xfrm>
            <a:off x="246888" y="2295525"/>
            <a:ext cx="3615055" cy="1932305"/>
          </a:xfrm>
          <a:prstGeom prst="rect">
            <a:avLst/>
          </a:prstGeom>
        </p:spPr>
      </p:pic>
      <p:sp>
        <p:nvSpPr>
          <p:cNvPr id="17" name="Title 16"/>
          <p:cNvSpPr>
            <a:spLocks noGrp="1"/>
          </p:cNvSpPr>
          <p:nvPr>
            <p:ph type="title"/>
          </p:nvPr>
        </p:nvSpPr>
        <p:spPr/>
        <p:txBody>
          <a:bodyPr>
            <a:normAutofit fontScale="90000"/>
          </a:bodyPr>
          <a:p>
            <a:r>
              <a:rPr lang="en-US" altLang="en-US">
                <a:sym typeface="+mn-ea"/>
              </a:rPr>
              <a:t>Historical geomagnetic storm drivers</a:t>
            </a:r>
            <a:br>
              <a:rPr lang="en-US" altLang="en-US">
                <a:sym typeface="+mn-ea"/>
              </a:rPr>
            </a:br>
            <a:r>
              <a:rPr lang="en-US" altLang="en-US">
                <a:sym typeface="+mn-ea"/>
              </a:rPr>
              <a:t>determined exclusively from ground-based magnetometer measurements</a:t>
            </a:r>
            <a:endParaRPr lang="en-US"/>
          </a:p>
        </p:txBody>
      </p:sp>
      <p:sp>
        <p:nvSpPr>
          <p:cNvPr id="33" name="Text Box 32"/>
          <p:cNvSpPr txBox="1"/>
          <p:nvPr/>
        </p:nvSpPr>
        <p:spPr>
          <a:xfrm>
            <a:off x="5239" y="1017781"/>
            <a:ext cx="2404110" cy="127000"/>
          </a:xfrm>
          <a:prstGeom prst="rect">
            <a:avLst/>
          </a:prstGeom>
          <a:noFill/>
        </p:spPr>
        <p:txBody>
          <a:bodyPr wrap="square" lIns="342900" tIns="0" bIns="0" rtlCol="0" anchor="t" anchorCtr="0">
            <a:spAutoFit/>
          </a:bodyPr>
          <a:p>
            <a:r>
              <a:rPr lang="en-US" altLang="en-US" sz="825" b="1">
                <a:solidFill>
                  <a:schemeClr val="tx1">
                    <a:lumMod val="85000"/>
                    <a:lumOff val="15000"/>
                  </a:schemeClr>
                </a:solidFill>
                <a:latin typeface="Carlito" panose="020F0502020204030204" charset="0"/>
                <a:cs typeface="Carlito" panose="020F0502020204030204" charset="0"/>
              </a:rPr>
              <a:t>H</a:t>
            </a:r>
            <a:r>
              <a:rPr lang="en-US" altLang="en-US" sz="825">
                <a:solidFill>
                  <a:schemeClr val="tx1">
                    <a:lumMod val="85000"/>
                    <a:lumOff val="15000"/>
                  </a:schemeClr>
                </a:solidFill>
                <a:latin typeface="Carlito" panose="020F0502020204030204" charset="0"/>
                <a:cs typeface="Carlito" panose="020F0502020204030204" charset="0"/>
              </a:rPr>
              <a:t>ourly </a:t>
            </a:r>
            <a:r>
              <a:rPr lang="en-US" altLang="en-US" sz="825" b="1">
                <a:solidFill>
                  <a:schemeClr val="tx1">
                    <a:lumMod val="85000"/>
                    <a:lumOff val="15000"/>
                  </a:schemeClr>
                </a:solidFill>
                <a:latin typeface="Carlito" panose="020F0502020204030204" charset="0"/>
                <a:cs typeface="Carlito" panose="020F0502020204030204" charset="0"/>
              </a:rPr>
              <a:t>M</a:t>
            </a:r>
            <a:r>
              <a:rPr lang="en-US" altLang="en-US" sz="825">
                <a:solidFill>
                  <a:schemeClr val="tx1">
                    <a:lumMod val="85000"/>
                    <a:lumOff val="15000"/>
                  </a:schemeClr>
                </a:solidFill>
                <a:latin typeface="Carlito" panose="020F0502020204030204" charset="0"/>
                <a:cs typeface="Carlito" panose="020F0502020204030204" charset="0"/>
              </a:rPr>
              <a:t>agnetospheric </a:t>
            </a:r>
            <a:r>
              <a:rPr lang="en-US" altLang="en-US" sz="825" b="1" i="1">
                <a:solidFill>
                  <a:schemeClr val="tx1">
                    <a:lumMod val="85000"/>
                    <a:lumOff val="15000"/>
                  </a:schemeClr>
                </a:solidFill>
                <a:latin typeface="Carlito" panose="020F0502020204030204" charset="0"/>
                <a:cs typeface="Carlito" panose="020F0502020204030204" charset="0"/>
              </a:rPr>
              <a:t>C</a:t>
            </a:r>
            <a:r>
              <a:rPr lang="en-US" altLang="en-US" sz="825">
                <a:solidFill>
                  <a:schemeClr val="tx1">
                    <a:lumMod val="85000"/>
                    <a:lumOff val="15000"/>
                  </a:schemeClr>
                </a:solidFill>
                <a:latin typeface="Carlito" panose="020F0502020204030204" charset="0"/>
                <a:cs typeface="Carlito" panose="020F0502020204030204" charset="0"/>
              </a:rPr>
              <a:t>urrents Index (HMC)</a:t>
            </a:r>
            <a:endParaRPr lang="en-US" altLang="en-US" sz="825">
              <a:solidFill>
                <a:schemeClr val="tx1">
                  <a:lumMod val="85000"/>
                  <a:lumOff val="15000"/>
                </a:schemeClr>
              </a:solidFill>
              <a:latin typeface="Carlito" panose="020F0502020204030204" charset="0"/>
              <a:cs typeface="Carlito" panose="020F0502020204030204" charset="0"/>
            </a:endParaRPr>
          </a:p>
        </p:txBody>
      </p:sp>
      <p:grpSp>
        <p:nvGrpSpPr>
          <p:cNvPr id="34" name="Group 33"/>
          <p:cNvGrpSpPr/>
          <p:nvPr/>
        </p:nvGrpSpPr>
        <p:grpSpPr>
          <a:xfrm>
            <a:off x="54293" y="967298"/>
            <a:ext cx="205740" cy="218599"/>
            <a:chOff x="116" y="2132"/>
            <a:chExt cx="432" cy="459"/>
          </a:xfrm>
        </p:grpSpPr>
        <p:sp>
          <p:nvSpPr>
            <p:cNvPr id="35" name="Oval 34"/>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6" name="Text Box 35"/>
            <p:cNvSpPr txBox="1"/>
            <p:nvPr/>
          </p:nvSpPr>
          <p:spPr>
            <a:xfrm>
              <a:off x="116" y="213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1</a:t>
              </a:r>
              <a:endParaRPr lang="en-US" altLang="en-US" sz="825">
                <a:solidFill>
                  <a:srgbClr val="720404">
                    <a:alpha val="20000"/>
                  </a:srgbClr>
                </a:solidFill>
                <a:latin typeface="Carlito" panose="020F0502020204030204" charset="0"/>
                <a:cs typeface="Carlito" panose="020F0502020204030204" charset="0"/>
              </a:endParaRPr>
            </a:p>
          </p:txBody>
        </p:sp>
      </p:grpSp>
      <p:sp>
        <p:nvSpPr>
          <p:cNvPr id="2" name="Text Box 1"/>
          <p:cNvSpPr txBox="1"/>
          <p:nvPr/>
        </p:nvSpPr>
        <p:spPr>
          <a:xfrm>
            <a:off x="249555" y="1219711"/>
            <a:ext cx="3693795" cy="692150"/>
          </a:xfrm>
          <a:prstGeom prst="rect">
            <a:avLst/>
          </a:prstGeom>
          <a:noFill/>
        </p:spPr>
        <p:txBody>
          <a:bodyPr wrap="square" lIns="0" tIns="0" rIns="0" bIns="0" rtlCol="0" anchor="t" anchorCtr="0">
            <a:spAutoFit/>
          </a:bodyPr>
          <a:p>
            <a:r>
              <a:rPr lang="en-US" altLang="en-US" sz="750">
                <a:solidFill>
                  <a:schemeClr val="tx1">
                    <a:lumMod val="85000"/>
                    <a:lumOff val="15000"/>
                  </a:schemeClr>
                </a:solidFill>
                <a:latin typeface="Carlito" panose="020F0502020204030204" charset="0"/>
                <a:cs typeface="Carlito" panose="020F0502020204030204" charset="0"/>
                <a:sym typeface="+mn-ea"/>
              </a:rPr>
              <a:t>The HMC index (Pick et al., 2019; available via GFZ Data Services) measures the activity of large-scale magnetospheric currents on Earth's surface from 1900 to 2015. It resolves the absolute intensity of low-frequency variations, especially at periods relevant to the solar cycle (~11 yr), more robustly than existing geomagnetic indices. HMC is based on hourly means of vector magnetic field measurements from 21 mid latitude geomagnetic observatories (and their predecessors) obtained from World Data Centre for Geomagnetism, Edinburgh. </a:t>
            </a:r>
            <a:endParaRPr lang="en-US" altLang="en-US" sz="750">
              <a:solidFill>
                <a:schemeClr val="tx1">
                  <a:lumMod val="85000"/>
                  <a:lumOff val="15000"/>
                </a:schemeClr>
              </a:solidFill>
              <a:latin typeface="Carlito" panose="020F0502020204030204" charset="0"/>
              <a:cs typeface="Carlito" panose="020F0502020204030204" charset="0"/>
              <a:sym typeface="+mn-ea"/>
            </a:endParaRPr>
          </a:p>
        </p:txBody>
      </p:sp>
      <p:sp>
        <p:nvSpPr>
          <p:cNvPr id="27" name="Text Box 26"/>
          <p:cNvSpPr txBox="1"/>
          <p:nvPr/>
        </p:nvSpPr>
        <p:spPr>
          <a:xfrm>
            <a:off x="260033" y="4240660"/>
            <a:ext cx="3683318" cy="391160"/>
          </a:xfrm>
          <a:prstGeom prst="rect">
            <a:avLst/>
          </a:prstGeom>
          <a:noFill/>
        </p:spPr>
        <p:txBody>
          <a:bodyPr wrap="square" lIns="0" tIns="68580" rIns="0" rtlCol="0">
            <a:spAutoFit/>
          </a:bodyPr>
          <a:p>
            <a:r>
              <a:rPr lang="en-US" altLang="en-US" sz="600" b="1">
                <a:solidFill>
                  <a:schemeClr val="tx1">
                    <a:lumMod val="85000"/>
                    <a:lumOff val="15000"/>
                  </a:schemeClr>
                </a:solidFill>
                <a:latin typeface="Carlito" panose="020F0502020204030204" charset="0"/>
                <a:cs typeface="Carlito" panose="020F0502020204030204" charset="0"/>
              </a:rPr>
              <a:t>Fig. Geomagnetic observatories:</a:t>
            </a:r>
            <a:r>
              <a:rPr lang="en-US" altLang="en-US" sz="600">
                <a:solidFill>
                  <a:schemeClr val="tx1">
                    <a:lumMod val="85000"/>
                    <a:lumOff val="15000"/>
                  </a:schemeClr>
                </a:solidFill>
                <a:latin typeface="Carlito" panose="020F0502020204030204" charset="0"/>
                <a:cs typeface="Carlito" panose="020F0502020204030204" charset="0"/>
              </a:rPr>
              <a:t> The observatories contributing to HMC are located within 50° of geomagnetic latitude (gray shaded), excluding the equator (gray line). Between 1930 and 2015 seven out of 21 observatories (thick circles) have predecessors, so that data from a total of 14+7*2=28 observatories are used in this study.</a:t>
            </a:r>
            <a:endParaRPr lang="en-US" altLang="en-US" sz="600" b="1">
              <a:solidFill>
                <a:schemeClr val="tx1">
                  <a:lumMod val="85000"/>
                  <a:lumOff val="15000"/>
                </a:schemeClr>
              </a:solidFill>
              <a:latin typeface="Carlito" panose="020F0502020204030204" charset="0"/>
              <a:cs typeface="Carlito" panose="020F0502020204030204" charset="0"/>
            </a:endParaRPr>
          </a:p>
        </p:txBody>
      </p:sp>
      <p:sp>
        <p:nvSpPr>
          <p:cNvPr id="3" name="Text Box 2"/>
          <p:cNvSpPr txBox="1"/>
          <p:nvPr/>
        </p:nvSpPr>
        <p:spPr>
          <a:xfrm>
            <a:off x="4752594" y="4240564"/>
            <a:ext cx="2964180" cy="391160"/>
          </a:xfrm>
          <a:prstGeom prst="rect">
            <a:avLst/>
          </a:prstGeom>
          <a:noFill/>
        </p:spPr>
        <p:txBody>
          <a:bodyPr wrap="square" lIns="0" tIns="68580" rIns="0" rtlCol="0">
            <a:spAutoFit/>
          </a:bodyPr>
          <a:p>
            <a:r>
              <a:rPr lang="en-US" altLang="en-US" sz="600" b="1">
                <a:solidFill>
                  <a:schemeClr val="tx1">
                    <a:lumMod val="85000"/>
                    <a:lumOff val="15000"/>
                  </a:schemeClr>
                </a:solidFill>
                <a:latin typeface="Carlito" panose="020F0502020204030204" charset="0"/>
                <a:cs typeface="Carlito" panose="020F0502020204030204" charset="0"/>
              </a:rPr>
              <a:t>Fig. HMC Spectrum: </a:t>
            </a:r>
            <a:r>
              <a:rPr lang="en-US" altLang="en-US" sz="600">
                <a:solidFill>
                  <a:schemeClr val="tx1">
                    <a:lumMod val="85000"/>
                    <a:lumOff val="15000"/>
                  </a:schemeClr>
                </a:solidFill>
                <a:latin typeface="Carlito" panose="020F0502020204030204" charset="0"/>
                <a:cs typeface="Carlito" panose="020F0502020204030204" charset="0"/>
              </a:rPr>
              <a:t>Power spectral density (a) and magnitude squared coherence (b) of HMC and comparable indices Dcx (Mursula &amp; Karinen, 2005), RC (Olsen et al., 2014) and the external axial dipole coefficient of COV-OBS.x1 (Gillet et al., 2015, periods </a:t>
            </a:r>
            <a:r>
              <a:rPr lang="en-US" altLang="en-US" sz="600">
                <a:solidFill>
                  <a:schemeClr val="tx1">
                    <a:lumMod val="85000"/>
                    <a:lumOff val="15000"/>
                  </a:schemeClr>
                </a:solidFill>
                <a:latin typeface="Arial" panose="020B0604020202020204" pitchFamily="34" charset="0"/>
                <a:cs typeface="Arial" panose="020B0604020202020204" pitchFamily="34" charset="0"/>
              </a:rPr>
              <a:t>≥</a:t>
            </a:r>
            <a:r>
              <a:rPr lang="en-US" altLang="en-US" sz="600">
                <a:solidFill>
                  <a:schemeClr val="tx1">
                    <a:lumMod val="85000"/>
                    <a:lumOff val="15000"/>
                  </a:schemeClr>
                </a:solidFill>
                <a:latin typeface="Carlito" panose="020F0502020204030204" charset="0"/>
                <a:cs typeface="Carlito" panose="020F0502020204030204" charset="0"/>
              </a:rPr>
              <a:t> 2 years).</a:t>
            </a:r>
            <a:endParaRPr lang="en-US" altLang="en-US" sz="600">
              <a:solidFill>
                <a:schemeClr val="tx1">
                  <a:lumMod val="85000"/>
                  <a:lumOff val="15000"/>
                </a:schemeClr>
              </a:solidFill>
              <a:latin typeface="Carlito" panose="020F0502020204030204" charset="0"/>
              <a:cs typeface="Carlito" panose="020F0502020204030204" charset="0"/>
            </a:endParaRPr>
          </a:p>
        </p:txBody>
      </p:sp>
      <p:pic>
        <p:nvPicPr>
          <p:cNvPr id="43" name="Picture 42">
            <a:hlinkClick r:id="" action="ppaction://hlinkshowjump?jump=nextslide"/>
          </p:cNvPr>
          <p:cNvPicPr>
            <a:picLocks noChangeAspect="1"/>
          </p:cNvPicPr>
          <p:nvPr/>
        </p:nvPicPr>
        <p:blipFill>
          <a:blip r:embed="rId2"/>
          <a:stretch>
            <a:fillRect/>
          </a:stretch>
        </p:blipFill>
        <p:spPr>
          <a:xfrm>
            <a:off x="7919085" y="4727768"/>
            <a:ext cx="267962" cy="240030"/>
          </a:xfrm>
          <a:prstGeom prst="rect">
            <a:avLst/>
          </a:prstGeom>
        </p:spPr>
      </p:pic>
      <p:sp>
        <p:nvSpPr>
          <p:cNvPr id="6" name="Rectangle 5">
            <a:hlinkClick r:id="rId3" action="ppaction://hlinksldjump"/>
          </p:cNvPr>
          <p:cNvSpPr/>
          <p:nvPr/>
        </p:nvSpPr>
        <p:spPr>
          <a:xfrm>
            <a:off x="7829550" y="704408"/>
            <a:ext cx="257175" cy="214313"/>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9" name="Rectangle 8">
            <a:hlinkClick r:id="rId4" action="ppaction://hlinksldjump"/>
          </p:cNvPr>
          <p:cNvSpPr/>
          <p:nvPr/>
        </p:nvSpPr>
        <p:spPr>
          <a:xfrm>
            <a:off x="8108156" y="688216"/>
            <a:ext cx="321469" cy="242888"/>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8" name="Text Box 47">
            <a:hlinkClick r:id="rId5" action="ppaction://hlinksldjump"/>
          </p:cNvPr>
          <p:cNvSpPr txBox="1"/>
          <p:nvPr/>
        </p:nvSpPr>
        <p:spPr>
          <a:xfrm>
            <a:off x="8410766" y="924753"/>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Setup</a:t>
            </a:r>
            <a:endParaRPr lang="en-US" altLang="en-US" sz="825">
              <a:solidFill>
                <a:schemeClr val="bg1">
                  <a:alpha val="54000"/>
                </a:schemeClr>
              </a:solidFill>
              <a:latin typeface="Carlito" panose="020F0502020204030204" charset="0"/>
              <a:cs typeface="Carlito" panose="020F0502020204030204" charset="0"/>
            </a:endParaRPr>
          </a:p>
        </p:txBody>
      </p:sp>
      <p:sp>
        <p:nvSpPr>
          <p:cNvPr id="50" name="Text Box 49"/>
          <p:cNvSpPr txBox="1"/>
          <p:nvPr/>
        </p:nvSpPr>
        <p:spPr>
          <a:xfrm>
            <a:off x="8410766" y="1399574"/>
            <a:ext cx="670560" cy="218440"/>
          </a:xfrm>
          <a:prstGeom prst="rect">
            <a:avLst/>
          </a:prstGeom>
          <a:solidFill>
            <a:schemeClr val="bg1"/>
          </a:solidFill>
          <a:ln w="12700" cmpd="sng">
            <a:solidFill>
              <a:schemeClr val="bg1">
                <a:alpha val="50000"/>
              </a:schemeClr>
            </a:solidFill>
            <a:prstDash val="solid"/>
          </a:ln>
        </p:spPr>
        <p:txBody>
          <a:bodyPr wrap="square" lIns="0" rIns="0" rtlCol="0" anchor="ctr" anchorCtr="0">
            <a:spAutoFit/>
          </a:bodyPr>
          <a:p>
            <a:pPr algn="ctr"/>
            <a:r>
              <a:rPr lang="en-US" altLang="en-US" sz="825">
                <a:solidFill>
                  <a:srgbClr val="720404"/>
                </a:solidFill>
                <a:latin typeface="Carlito" panose="020F0502020204030204" charset="0"/>
                <a:cs typeface="Carlito" panose="020F0502020204030204" charset="0"/>
              </a:rPr>
              <a:t>Input data</a:t>
            </a:r>
            <a:endParaRPr lang="en-US" altLang="en-US" sz="825">
              <a:solidFill>
                <a:srgbClr val="720404"/>
              </a:solidFill>
              <a:latin typeface="Carlito" panose="020F0502020204030204" charset="0"/>
              <a:cs typeface="Carlito" panose="020F0502020204030204" charset="0"/>
            </a:endParaRPr>
          </a:p>
        </p:txBody>
      </p:sp>
      <p:sp>
        <p:nvSpPr>
          <p:cNvPr id="59" name="Text Box 58">
            <a:hlinkClick r:id="rId6" action="ppaction://hlinksldjump"/>
          </p:cNvPr>
          <p:cNvSpPr txBox="1"/>
          <p:nvPr/>
        </p:nvSpPr>
        <p:spPr>
          <a:xfrm>
            <a:off x="8410766" y="2943577"/>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References</a:t>
            </a:r>
            <a:endParaRPr lang="en-US" altLang="en-US" sz="825">
              <a:solidFill>
                <a:schemeClr val="bg1">
                  <a:alpha val="54000"/>
                </a:schemeClr>
              </a:solidFill>
              <a:latin typeface="Carlito" panose="020F0502020204030204" charset="0"/>
              <a:cs typeface="Carlito" panose="020F0502020204030204" charset="0"/>
            </a:endParaRPr>
          </a:p>
        </p:txBody>
      </p:sp>
      <p:sp>
        <p:nvSpPr>
          <p:cNvPr id="64" name="Text Box 63">
            <a:hlinkClick r:id="rId7" action="ppaction://hlinksldjump"/>
          </p:cNvPr>
          <p:cNvSpPr txBox="1"/>
          <p:nvPr/>
        </p:nvSpPr>
        <p:spPr>
          <a:xfrm>
            <a:off x="8410766" y="1879159"/>
            <a:ext cx="670560" cy="346075"/>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Features / Model</a:t>
            </a:r>
            <a:endParaRPr lang="en-US" altLang="en-US" sz="825">
              <a:solidFill>
                <a:schemeClr val="bg1">
                  <a:alpha val="54000"/>
                </a:schemeClr>
              </a:solidFill>
              <a:latin typeface="Carlito" panose="020F0502020204030204" charset="0"/>
              <a:cs typeface="Carlito" panose="020F0502020204030204" charset="0"/>
            </a:endParaRPr>
          </a:p>
        </p:txBody>
      </p:sp>
      <p:sp>
        <p:nvSpPr>
          <p:cNvPr id="65" name="Text Box 64">
            <a:hlinkClick r:id="rId8" action="ppaction://hlinksldjump"/>
          </p:cNvPr>
          <p:cNvSpPr txBox="1"/>
          <p:nvPr/>
        </p:nvSpPr>
        <p:spPr>
          <a:xfrm>
            <a:off x="8410766" y="2474471"/>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Validation</a:t>
            </a:r>
            <a:endParaRPr lang="en-US" altLang="en-US" sz="825">
              <a:solidFill>
                <a:schemeClr val="bg1">
                  <a:alpha val="54000"/>
                </a:schemeClr>
              </a:solidFill>
              <a:latin typeface="Carlito" panose="020F0502020204030204" charset="0"/>
              <a:cs typeface="Carlito" panose="020F0502020204030204" charset="0"/>
            </a:endParaRPr>
          </a:p>
        </p:txBody>
      </p:sp>
      <p:pic>
        <p:nvPicPr>
          <p:cNvPr id="7" name="Picture 6" descr="HMCSpectrum"/>
          <p:cNvPicPr>
            <a:picLocks noChangeAspect="1"/>
          </p:cNvPicPr>
          <p:nvPr/>
        </p:nvPicPr>
        <p:blipFill>
          <a:blip r:embed="rId9"/>
          <a:stretch>
            <a:fillRect/>
          </a:stretch>
        </p:blipFill>
        <p:spPr>
          <a:xfrm>
            <a:off x="4754880" y="1161288"/>
            <a:ext cx="2987040" cy="3072384"/>
          </a:xfrm>
          <a:prstGeom prst="rect">
            <a:avLst/>
          </a:prstGeom>
        </p:spPr>
      </p:pic>
      <p:sp>
        <p:nvSpPr>
          <p:cNvPr id="4" name="Text Box 3">
            <a:hlinkClick r:id="rId10" action="ppaction://hlinksldjump"/>
          </p:cNvPr>
          <p:cNvSpPr txBox="1"/>
          <p:nvPr/>
        </p:nvSpPr>
        <p:spPr>
          <a:xfrm>
            <a:off x="8412480" y="3411572"/>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“Madness”</a:t>
            </a:r>
            <a:endParaRPr lang="en-US" altLang="en-US" sz="825">
              <a:solidFill>
                <a:schemeClr val="bg1">
                  <a:alpha val="54000"/>
                </a:schemeClr>
              </a:solidFill>
              <a:latin typeface="Carlito" panose="020F0502020204030204" charset="0"/>
              <a:cs typeface="Carlito" panose="020F0502020204030204" charset="0"/>
            </a:endParaRPr>
          </a:p>
        </p:txBody>
      </p:sp>
    </p:spTree>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 name="Picture 11" descr="Asy_Eq"/>
          <p:cNvPicPr>
            <a:picLocks noChangeAspect="1"/>
          </p:cNvPicPr>
          <p:nvPr/>
        </p:nvPicPr>
        <p:blipFill>
          <a:blip r:embed="rId1"/>
          <a:stretch>
            <a:fillRect/>
          </a:stretch>
        </p:blipFill>
        <p:spPr>
          <a:xfrm>
            <a:off x="241300" y="1519555"/>
            <a:ext cx="1005840" cy="429763"/>
          </a:xfrm>
          <a:prstGeom prst="rect">
            <a:avLst/>
          </a:prstGeom>
        </p:spPr>
      </p:pic>
      <p:pic>
        <p:nvPicPr>
          <p:cNvPr id="10" name="Picture 9" descr="Polar_new"/>
          <p:cNvPicPr>
            <a:picLocks noChangeAspect="1"/>
          </p:cNvPicPr>
          <p:nvPr/>
        </p:nvPicPr>
        <p:blipFill>
          <a:blip r:embed="rId2"/>
          <a:stretch>
            <a:fillRect/>
          </a:stretch>
        </p:blipFill>
        <p:spPr>
          <a:xfrm>
            <a:off x="447040" y="2300605"/>
            <a:ext cx="3177540" cy="2653030"/>
          </a:xfrm>
          <a:prstGeom prst="rect">
            <a:avLst/>
          </a:prstGeom>
        </p:spPr>
      </p:pic>
      <p:sp>
        <p:nvSpPr>
          <p:cNvPr id="17" name="Title 16"/>
          <p:cNvSpPr>
            <a:spLocks noGrp="1"/>
          </p:cNvSpPr>
          <p:nvPr>
            <p:ph type="title"/>
          </p:nvPr>
        </p:nvSpPr>
        <p:spPr/>
        <p:txBody>
          <a:bodyPr>
            <a:normAutofit fontScale="90000"/>
          </a:bodyPr>
          <a:p>
            <a:r>
              <a:rPr lang="en-US" altLang="en-US">
                <a:sym typeface="+mn-ea"/>
              </a:rPr>
              <a:t>Historical geomagnetic storm drivers</a:t>
            </a:r>
            <a:br>
              <a:rPr lang="en-US" altLang="en-US">
                <a:sym typeface="+mn-ea"/>
              </a:rPr>
            </a:br>
            <a:r>
              <a:rPr lang="en-US" altLang="en-US">
                <a:sym typeface="+mn-ea"/>
              </a:rPr>
              <a:t>determined exclusively from ground-based magnetometer measurements</a:t>
            </a:r>
            <a:endParaRPr lang="en-US"/>
          </a:p>
        </p:txBody>
      </p:sp>
      <p:sp>
        <p:nvSpPr>
          <p:cNvPr id="33" name="Text Box 32"/>
          <p:cNvSpPr txBox="1"/>
          <p:nvPr/>
        </p:nvSpPr>
        <p:spPr>
          <a:xfrm>
            <a:off x="5239" y="1017781"/>
            <a:ext cx="2404110"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Magnetic field disturbance (B</a:t>
            </a:r>
            <a:r>
              <a:rPr lang="en-US" altLang="en-US" sz="825" baseline="-25000">
                <a:solidFill>
                  <a:schemeClr val="tx1">
                    <a:lumMod val="85000"/>
                    <a:lumOff val="15000"/>
                  </a:schemeClr>
                </a:solidFill>
                <a:latin typeface="Carlito" panose="020F0502020204030204" charset="0"/>
                <a:cs typeface="Carlito" panose="020F0502020204030204" charset="0"/>
              </a:rPr>
              <a:t>MLT</a:t>
            </a:r>
            <a:r>
              <a:rPr lang="en-US" altLang="en-US" sz="825">
                <a:solidFill>
                  <a:schemeClr val="tx1">
                    <a:lumMod val="85000"/>
                    <a:lumOff val="15000"/>
                  </a:schemeClr>
                </a:solidFill>
                <a:latin typeface="Carlito" panose="020F0502020204030204" charset="0"/>
                <a:cs typeface="Carlito" panose="020F0502020204030204" charset="0"/>
              </a:rPr>
              <a:t>)</a:t>
            </a:r>
            <a:endParaRPr lang="en-US" altLang="en-US" sz="825">
              <a:solidFill>
                <a:schemeClr val="tx1">
                  <a:lumMod val="85000"/>
                  <a:lumOff val="15000"/>
                </a:schemeClr>
              </a:solidFill>
              <a:latin typeface="Carlito" panose="020F0502020204030204" charset="0"/>
              <a:cs typeface="Carlito" panose="020F0502020204030204" charset="0"/>
            </a:endParaRPr>
          </a:p>
        </p:txBody>
      </p:sp>
      <p:grpSp>
        <p:nvGrpSpPr>
          <p:cNvPr id="34" name="Group 33"/>
          <p:cNvGrpSpPr/>
          <p:nvPr/>
        </p:nvGrpSpPr>
        <p:grpSpPr>
          <a:xfrm>
            <a:off x="54293" y="967298"/>
            <a:ext cx="205740" cy="218599"/>
            <a:chOff x="116" y="2132"/>
            <a:chExt cx="432" cy="459"/>
          </a:xfrm>
        </p:grpSpPr>
        <p:sp>
          <p:nvSpPr>
            <p:cNvPr id="35" name="Oval 34"/>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6" name="Text Box 35"/>
            <p:cNvSpPr txBox="1"/>
            <p:nvPr/>
          </p:nvSpPr>
          <p:spPr>
            <a:xfrm>
              <a:off x="116" y="213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2</a:t>
              </a:r>
              <a:endParaRPr lang="en-US" altLang="en-US" sz="825">
                <a:solidFill>
                  <a:srgbClr val="720404">
                    <a:alpha val="20000"/>
                  </a:srgbClr>
                </a:solidFill>
                <a:latin typeface="Carlito" panose="020F0502020204030204" charset="0"/>
                <a:cs typeface="Carlito" panose="020F0502020204030204" charset="0"/>
              </a:endParaRPr>
            </a:p>
          </p:txBody>
        </p:sp>
      </p:grpSp>
      <p:sp>
        <p:nvSpPr>
          <p:cNvPr id="15" name="Text Box 14"/>
          <p:cNvSpPr txBox="1"/>
          <p:nvPr/>
        </p:nvSpPr>
        <p:spPr>
          <a:xfrm>
            <a:off x="249555" y="1219835"/>
            <a:ext cx="4364990" cy="1038225"/>
          </a:xfrm>
          <a:prstGeom prst="rect">
            <a:avLst/>
          </a:prstGeom>
          <a:noFill/>
        </p:spPr>
        <p:txBody>
          <a:bodyPr wrap="square" lIns="0" tIns="0" rIns="0" bIns="0" rtlCol="0" anchor="t" anchorCtr="0">
            <a:spAutoFit/>
          </a:bodyPr>
          <a:p>
            <a:r>
              <a:rPr lang="en-US" altLang="en-US" sz="750">
                <a:solidFill>
                  <a:schemeClr val="tx1">
                    <a:lumMod val="85000"/>
                    <a:lumOff val="15000"/>
                  </a:schemeClr>
                </a:solidFill>
                <a:latin typeface="Carlito" panose="020F0502020204030204" charset="0"/>
                <a:cs typeface="Carlito" panose="020F0502020204030204" charset="0"/>
                <a:sym typeface="+mn-ea"/>
              </a:rPr>
              <a:t>The magnetic field disturbance (B in nT) from individual observatories are sorted into 1-h magnetic local time (MLT) bins, centered on half hours, and termed B</a:t>
            </a:r>
            <a:r>
              <a:rPr lang="en-US" altLang="en-US" sz="750" baseline="-25000">
                <a:solidFill>
                  <a:schemeClr val="tx1">
                    <a:lumMod val="85000"/>
                    <a:lumOff val="15000"/>
                  </a:schemeClr>
                </a:solidFill>
                <a:latin typeface="Carlito" panose="020F0502020204030204" charset="0"/>
                <a:cs typeface="Carlito" panose="020F0502020204030204" charset="0"/>
                <a:sym typeface="+mn-ea"/>
              </a:rPr>
              <a:t>(0)</a:t>
            </a:r>
            <a:r>
              <a:rPr lang="en-US" altLang="en-US" sz="750">
                <a:solidFill>
                  <a:schemeClr val="tx1">
                    <a:lumMod val="85000"/>
                    <a:lumOff val="15000"/>
                  </a:schemeClr>
                </a:solidFill>
                <a:latin typeface="Carlito" panose="020F0502020204030204" charset="0"/>
                <a:cs typeface="Carlito" panose="020F0502020204030204" charset="0"/>
                <a:sym typeface="+mn-ea"/>
              </a:rPr>
              <a:t>, B</a:t>
            </a:r>
            <a:r>
              <a:rPr lang="en-US" altLang="en-US" sz="750" baseline="-25000">
                <a:solidFill>
                  <a:schemeClr val="tx1">
                    <a:lumMod val="85000"/>
                    <a:lumOff val="15000"/>
                  </a:schemeClr>
                </a:solidFill>
                <a:latin typeface="Carlito" panose="020F0502020204030204" charset="0"/>
                <a:cs typeface="Carlito" panose="020F0502020204030204" charset="0"/>
                <a:sym typeface="+mn-ea"/>
              </a:rPr>
              <a:t>(1)</a:t>
            </a:r>
            <a:r>
              <a:rPr lang="en-US" altLang="en-US" sz="750">
                <a:solidFill>
                  <a:schemeClr val="tx1">
                    <a:lumMod val="85000"/>
                    <a:lumOff val="15000"/>
                  </a:schemeClr>
                </a:solidFill>
                <a:latin typeface="Carlito" panose="020F0502020204030204" charset="0"/>
                <a:cs typeface="Carlito" panose="020F0502020204030204" charset="0"/>
                <a:sym typeface="+mn-ea"/>
              </a:rPr>
              <a:t>, ..., B</a:t>
            </a:r>
            <a:r>
              <a:rPr lang="en-US" altLang="en-US" sz="750" baseline="-25000">
                <a:solidFill>
                  <a:schemeClr val="tx1">
                    <a:lumMod val="85000"/>
                    <a:lumOff val="15000"/>
                  </a:schemeClr>
                </a:solidFill>
                <a:latin typeface="Carlito" panose="020F0502020204030204" charset="0"/>
                <a:cs typeface="Carlito" panose="020F0502020204030204" charset="0"/>
                <a:sym typeface="+mn-ea"/>
              </a:rPr>
              <a:t>(23)</a:t>
            </a:r>
            <a:r>
              <a:rPr lang="en-US" altLang="en-US" sz="750">
                <a:solidFill>
                  <a:schemeClr val="tx1">
                    <a:lumMod val="85000"/>
                    <a:lumOff val="15000"/>
                  </a:schemeClr>
                </a:solidFill>
                <a:latin typeface="Carlito" panose="020F0502020204030204" charset="0"/>
                <a:cs typeface="Carlito" panose="020F0502020204030204" charset="0"/>
                <a:sym typeface="+mn-ea"/>
              </a:rPr>
              <a:t>. Two measures of B-field asymmetry are:</a:t>
            </a:r>
            <a:endParaRPr lang="en-US" altLang="en-US" sz="750">
              <a:solidFill>
                <a:schemeClr val="tx1">
                  <a:lumMod val="85000"/>
                  <a:lumOff val="15000"/>
                </a:schemeClr>
              </a:solidFill>
              <a:latin typeface="Carlito" panose="020F0502020204030204" charset="0"/>
              <a:cs typeface="Carlito" panose="020F0502020204030204" charset="0"/>
              <a:sym typeface="+mn-ea"/>
            </a:endParaRPr>
          </a:p>
          <a:p>
            <a:endParaRPr lang="en-US" altLang="en-US" sz="750">
              <a:solidFill>
                <a:schemeClr val="tx1">
                  <a:lumMod val="85000"/>
                  <a:lumOff val="15000"/>
                </a:schemeClr>
              </a:solidFill>
              <a:latin typeface="Carlito" panose="020F0502020204030204" charset="0"/>
              <a:cs typeface="Carlito" panose="020F0502020204030204" charset="0"/>
              <a:sym typeface="+mn-ea"/>
            </a:endParaRPr>
          </a:p>
          <a:p>
            <a:endParaRPr lang="en-US" altLang="en-US" sz="750">
              <a:solidFill>
                <a:schemeClr val="tx1">
                  <a:lumMod val="85000"/>
                  <a:lumOff val="15000"/>
                </a:schemeClr>
              </a:solidFill>
              <a:latin typeface="Carlito" panose="020F0502020204030204" charset="0"/>
              <a:cs typeface="Carlito" panose="020F0502020204030204" charset="0"/>
              <a:sym typeface="+mn-ea"/>
            </a:endParaRPr>
          </a:p>
          <a:p>
            <a:endParaRPr lang="en-US" altLang="en-US" sz="750">
              <a:solidFill>
                <a:schemeClr val="tx1">
                  <a:lumMod val="85000"/>
                  <a:lumOff val="15000"/>
                </a:schemeClr>
              </a:solidFill>
              <a:latin typeface="Carlito" panose="020F0502020204030204" charset="0"/>
              <a:cs typeface="Carlito" panose="020F0502020204030204" charset="0"/>
              <a:sym typeface="+mn-ea"/>
            </a:endParaRPr>
          </a:p>
          <a:p>
            <a:endParaRPr lang="en-US" altLang="en-US" sz="750">
              <a:solidFill>
                <a:schemeClr val="tx1">
                  <a:lumMod val="85000"/>
                  <a:lumOff val="15000"/>
                </a:schemeClr>
              </a:solidFill>
              <a:latin typeface="Carlito" panose="020F0502020204030204" charset="0"/>
              <a:cs typeface="Carlito" panose="020F0502020204030204" charset="0"/>
              <a:sym typeface="+mn-ea"/>
            </a:endParaRPr>
          </a:p>
          <a:p>
            <a:endParaRPr lang="en-US" altLang="en-US" sz="750">
              <a:solidFill>
                <a:schemeClr val="tx1">
                  <a:lumMod val="85000"/>
                  <a:lumOff val="15000"/>
                </a:schemeClr>
              </a:solidFill>
              <a:latin typeface="Carlito" panose="020F0502020204030204" charset="0"/>
              <a:cs typeface="Carlito" panose="020F0502020204030204" charset="0"/>
              <a:sym typeface="+mn-ea"/>
            </a:endParaRPr>
          </a:p>
          <a:p>
            <a:r>
              <a:rPr lang="en-US" altLang="en-US" sz="750">
                <a:solidFill>
                  <a:schemeClr val="tx1">
                    <a:lumMod val="85000"/>
                    <a:lumOff val="15000"/>
                  </a:schemeClr>
                </a:solidFill>
                <a:latin typeface="Carlito" panose="020F0502020204030204" charset="0"/>
                <a:cs typeface="Carlito" panose="020F0502020204030204" charset="0"/>
                <a:sym typeface="+mn-ea"/>
              </a:rPr>
              <a:t>To mitigate the problem of missing values the data is averaged over six 1-h MLT bins to give:</a:t>
            </a:r>
            <a:endParaRPr lang="en-US" altLang="en-US" sz="750">
              <a:solidFill>
                <a:schemeClr val="tx1">
                  <a:lumMod val="85000"/>
                  <a:lumOff val="15000"/>
                </a:schemeClr>
              </a:solidFill>
              <a:latin typeface="Carlito" panose="020F0502020204030204" charset="0"/>
              <a:cs typeface="Carlito" panose="020F0502020204030204" charset="0"/>
              <a:sym typeface="+mn-ea"/>
            </a:endParaRPr>
          </a:p>
          <a:p>
            <a:r>
              <a:rPr lang="en-US" altLang="en-US" sz="750">
                <a:solidFill>
                  <a:schemeClr val="tx1">
                    <a:lumMod val="85000"/>
                    <a:lumOff val="15000"/>
                  </a:schemeClr>
                </a:solidFill>
                <a:latin typeface="Carlito" panose="020F0502020204030204" charset="0"/>
                <a:cs typeface="Carlito" panose="020F0502020204030204" charset="0"/>
                <a:sym typeface="+mn-ea"/>
              </a:rPr>
              <a:t>B</a:t>
            </a:r>
            <a:r>
              <a:rPr lang="en-US" altLang="en-US" sz="750" baseline="-25000">
                <a:solidFill>
                  <a:schemeClr val="tx1">
                    <a:lumMod val="85000"/>
                    <a:lumOff val="15000"/>
                  </a:schemeClr>
                </a:solidFill>
                <a:latin typeface="Carlito" panose="020F0502020204030204" charset="0"/>
                <a:cs typeface="Carlito" panose="020F0502020204030204" charset="0"/>
                <a:sym typeface="+mn-ea"/>
              </a:rPr>
              <a:t>6</a:t>
            </a:r>
            <a:r>
              <a:rPr lang="en-US" altLang="en-US" sz="750">
                <a:solidFill>
                  <a:schemeClr val="tx1">
                    <a:lumMod val="85000"/>
                    <a:lumOff val="15000"/>
                  </a:schemeClr>
                </a:solidFill>
                <a:latin typeface="Carlito" panose="020F0502020204030204" charset="0"/>
                <a:cs typeface="Carlito" panose="020F0502020204030204" charset="0"/>
                <a:sym typeface="+mn-ea"/>
              </a:rPr>
              <a:t> centered on 06:30 h (dawn), B</a:t>
            </a:r>
            <a:r>
              <a:rPr lang="en-US" altLang="en-US" sz="750" baseline="-25000">
                <a:solidFill>
                  <a:schemeClr val="tx1">
                    <a:lumMod val="85000"/>
                    <a:lumOff val="15000"/>
                  </a:schemeClr>
                </a:solidFill>
                <a:latin typeface="Carlito" panose="020F0502020204030204" charset="0"/>
                <a:cs typeface="Carlito" panose="020F0502020204030204" charset="0"/>
                <a:sym typeface="+mn-ea"/>
              </a:rPr>
              <a:t>12 </a:t>
            </a:r>
            <a:r>
              <a:rPr lang="en-US" altLang="en-US" sz="750">
                <a:solidFill>
                  <a:schemeClr val="tx1">
                    <a:lumMod val="85000"/>
                    <a:lumOff val="15000"/>
                  </a:schemeClr>
                </a:solidFill>
                <a:latin typeface="Carlito" panose="020F0502020204030204" charset="0"/>
                <a:cs typeface="Carlito" panose="020F0502020204030204" charset="0"/>
                <a:sym typeface="+mn-ea"/>
              </a:rPr>
              <a:t>on 12:30 h (noon), B</a:t>
            </a:r>
            <a:r>
              <a:rPr lang="en-US" altLang="en-US" sz="750" baseline="-25000">
                <a:solidFill>
                  <a:schemeClr val="tx1">
                    <a:lumMod val="85000"/>
                    <a:lumOff val="15000"/>
                  </a:schemeClr>
                </a:solidFill>
                <a:latin typeface="Carlito" panose="020F0502020204030204" charset="0"/>
                <a:cs typeface="Carlito" panose="020F0502020204030204" charset="0"/>
                <a:sym typeface="+mn-ea"/>
              </a:rPr>
              <a:t>18 </a:t>
            </a:r>
            <a:r>
              <a:rPr lang="en-US" altLang="en-US" sz="750">
                <a:solidFill>
                  <a:schemeClr val="tx1">
                    <a:lumMod val="85000"/>
                    <a:lumOff val="15000"/>
                  </a:schemeClr>
                </a:solidFill>
                <a:latin typeface="Carlito" panose="020F0502020204030204" charset="0"/>
                <a:cs typeface="Carlito" panose="020F0502020204030204" charset="0"/>
                <a:sym typeface="+mn-ea"/>
              </a:rPr>
              <a:t>on 18:30 h (dusk) and B</a:t>
            </a:r>
            <a:r>
              <a:rPr lang="en-US" altLang="en-US" sz="750" baseline="-25000">
                <a:solidFill>
                  <a:schemeClr val="tx1">
                    <a:lumMod val="85000"/>
                    <a:lumOff val="15000"/>
                  </a:schemeClr>
                </a:solidFill>
                <a:latin typeface="Carlito" panose="020F0502020204030204" charset="0"/>
                <a:cs typeface="Carlito" panose="020F0502020204030204" charset="0"/>
                <a:sym typeface="+mn-ea"/>
              </a:rPr>
              <a:t>0 </a:t>
            </a:r>
            <a:r>
              <a:rPr lang="en-US" altLang="en-US" sz="750">
                <a:solidFill>
                  <a:schemeClr val="tx1">
                    <a:lumMod val="85000"/>
                    <a:lumOff val="15000"/>
                  </a:schemeClr>
                </a:solidFill>
                <a:latin typeface="Carlito" panose="020F0502020204030204" charset="0"/>
                <a:cs typeface="Carlito" panose="020F0502020204030204" charset="0"/>
                <a:sym typeface="+mn-ea"/>
              </a:rPr>
              <a:t>on 00:30 h (midnight).  </a:t>
            </a:r>
            <a:endParaRPr lang="en-US" altLang="en-US" sz="750">
              <a:solidFill>
                <a:schemeClr val="tx1">
                  <a:lumMod val="85000"/>
                  <a:lumOff val="15000"/>
                </a:schemeClr>
              </a:solidFill>
              <a:latin typeface="Carlito" panose="020F0502020204030204" charset="0"/>
              <a:cs typeface="Carlito" panose="020F0502020204030204" charset="0"/>
              <a:sym typeface="+mn-ea"/>
            </a:endParaRPr>
          </a:p>
        </p:txBody>
      </p:sp>
      <p:sp>
        <p:nvSpPr>
          <p:cNvPr id="27" name="Text Box 26"/>
          <p:cNvSpPr txBox="1"/>
          <p:nvPr/>
        </p:nvSpPr>
        <p:spPr>
          <a:xfrm>
            <a:off x="3419856" y="3608070"/>
            <a:ext cx="1120140" cy="1406525"/>
          </a:xfrm>
          <a:prstGeom prst="rect">
            <a:avLst/>
          </a:prstGeom>
          <a:noFill/>
        </p:spPr>
        <p:txBody>
          <a:bodyPr wrap="square" lIns="0" tIns="68580" rIns="0" rtlCol="0">
            <a:spAutoFit/>
          </a:bodyPr>
          <a:p>
            <a:r>
              <a:rPr lang="en-US" altLang="en-US" sz="600" b="1">
                <a:solidFill>
                  <a:schemeClr val="tx1">
                    <a:lumMod val="85000"/>
                    <a:lumOff val="15000"/>
                  </a:schemeClr>
                </a:solidFill>
                <a:latin typeface="Carlito" panose="020F0502020204030204" charset="0"/>
                <a:cs typeface="Carlito" panose="020F0502020204030204" charset="0"/>
              </a:rPr>
              <a:t>Fig. Magnetic field disturbance in MLT sectors for storm peaks: </a:t>
            </a:r>
            <a:endParaRPr lang="en-US" altLang="en-US" sz="600" b="1">
              <a:solidFill>
                <a:schemeClr val="tx1">
                  <a:lumMod val="85000"/>
                  <a:lumOff val="15000"/>
                </a:schemeClr>
              </a:solidFill>
              <a:latin typeface="Carlito" panose="020F0502020204030204" charset="0"/>
              <a:cs typeface="Carlito" panose="020F0502020204030204" charset="0"/>
            </a:endParaRPr>
          </a:p>
          <a:p>
            <a:r>
              <a:rPr lang="en-US" altLang="en-US" sz="600">
                <a:solidFill>
                  <a:schemeClr val="tx1">
                    <a:lumMod val="85000"/>
                    <a:lumOff val="15000"/>
                  </a:schemeClr>
                </a:solidFill>
                <a:latin typeface="Carlito" panose="020F0502020204030204" charset="0"/>
                <a:cs typeface="Carlito" panose="020F0502020204030204" charset="0"/>
              </a:rPr>
              <a:t>Magnetic field residua (radial direction, -100 nT) at storm peak time per 1-h MLT sector </a:t>
            </a:r>
            <a:r>
              <a:rPr lang="en-US" altLang="en-US" sz="600">
                <a:solidFill>
                  <a:schemeClr val="tx1">
                    <a:lumMod val="85000"/>
                    <a:lumOff val="15000"/>
                  </a:schemeClr>
                </a:solidFill>
                <a:latin typeface="Carlito" panose="020F0502020204030204" charset="0"/>
                <a:cs typeface="Carlito" panose="020F0502020204030204" charset="0"/>
                <a:sym typeface="+mn-ea"/>
              </a:rPr>
              <a:t>(angle; noon left, midnight right) for</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r>
              <a:rPr lang="en-US" altLang="en-US" sz="600">
                <a:solidFill>
                  <a:schemeClr val="tx1">
                    <a:lumMod val="85000"/>
                    <a:lumOff val="15000"/>
                  </a:schemeClr>
                </a:solidFill>
                <a:latin typeface="Carlito" panose="020F0502020204030204" charset="0"/>
                <a:cs typeface="Carlito" panose="020F0502020204030204" charset="0"/>
                <a:sym typeface="+mn-ea"/>
              </a:rPr>
              <a:t>a) the median of </a:t>
            </a:r>
            <a:r>
              <a:rPr lang="en-US" altLang="en-US" sz="600">
                <a:solidFill>
                  <a:schemeClr val="tx1">
                    <a:lumMod val="85000"/>
                    <a:lumOff val="15000"/>
                  </a:schemeClr>
                </a:solidFill>
                <a:latin typeface="Carlito" panose="020F0502020204030204" charset="0"/>
                <a:cs typeface="Carlito" panose="020F0502020204030204" charset="0"/>
              </a:rPr>
              <a:t>538 target events,</a:t>
            </a:r>
            <a:endParaRPr lang="en-US" altLang="en-US" sz="600">
              <a:solidFill>
                <a:schemeClr val="tx1">
                  <a:lumMod val="85000"/>
                  <a:lumOff val="15000"/>
                </a:schemeClr>
              </a:solidFill>
              <a:latin typeface="Carlito" panose="020F0502020204030204" charset="0"/>
              <a:cs typeface="Carlito" panose="020F0502020204030204" charset="0"/>
            </a:endParaRPr>
          </a:p>
          <a:p>
            <a:r>
              <a:rPr lang="en-US" altLang="en-US" sz="600">
                <a:solidFill>
                  <a:schemeClr val="tx1">
                    <a:lumMod val="85000"/>
                    <a:lumOff val="15000"/>
                  </a:schemeClr>
                </a:solidFill>
                <a:latin typeface="Carlito" panose="020F0502020204030204" charset="0"/>
                <a:cs typeface="Carlito" panose="020F0502020204030204" charset="0"/>
              </a:rPr>
              <a:t>b) two examplary storms. </a:t>
            </a:r>
            <a:endParaRPr lang="en-US" altLang="en-US" sz="600">
              <a:solidFill>
                <a:schemeClr val="tx1">
                  <a:lumMod val="85000"/>
                  <a:lumOff val="15000"/>
                </a:schemeClr>
              </a:solidFill>
              <a:latin typeface="Carlito" panose="020F0502020204030204" charset="0"/>
              <a:cs typeface="Carlito" panose="020F0502020204030204" charset="0"/>
            </a:endParaRPr>
          </a:p>
          <a:p>
            <a:r>
              <a:rPr lang="en-US" altLang="en-US" sz="600">
                <a:solidFill>
                  <a:schemeClr val="tx1">
                    <a:lumMod val="85000"/>
                    <a:lumOff val="15000"/>
                  </a:schemeClr>
                </a:solidFill>
                <a:latin typeface="Carlito" panose="020F0502020204030204" charset="0"/>
                <a:cs typeface="Carlito" panose="020F0502020204030204" charset="0"/>
              </a:rPr>
              <a:t>The “fitted” line is calculated from a 2nd order Fourier Fit to the 24 B</a:t>
            </a:r>
            <a:r>
              <a:rPr lang="en-US" altLang="en-US" sz="600" baseline="-25000">
                <a:solidFill>
                  <a:schemeClr val="tx1">
                    <a:lumMod val="85000"/>
                    <a:lumOff val="15000"/>
                  </a:schemeClr>
                </a:solidFill>
                <a:latin typeface="Carlito" panose="020F0502020204030204" charset="0"/>
                <a:cs typeface="Carlito" panose="020F0502020204030204" charset="0"/>
              </a:rPr>
              <a:t>(MLT) </a:t>
            </a:r>
            <a:r>
              <a:rPr lang="en-US" altLang="en-US" sz="600">
                <a:solidFill>
                  <a:schemeClr val="tx1">
                    <a:lumMod val="85000"/>
                    <a:lumOff val="15000"/>
                  </a:schemeClr>
                </a:solidFill>
                <a:latin typeface="Carlito" panose="020F0502020204030204" charset="0"/>
                <a:cs typeface="Carlito" panose="020F0502020204030204" charset="0"/>
              </a:rPr>
              <a:t>values. 100% measurement coverage means that the MLT sector was sampled by at least one observatory at all storm peak hours.</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4" name="Text Box 3"/>
          <p:cNvSpPr txBox="1"/>
          <p:nvPr/>
        </p:nvSpPr>
        <p:spPr>
          <a:xfrm>
            <a:off x="5100161" y="4519647"/>
            <a:ext cx="2643664" cy="483235"/>
          </a:xfrm>
          <a:prstGeom prst="rect">
            <a:avLst/>
          </a:prstGeom>
          <a:noFill/>
        </p:spPr>
        <p:txBody>
          <a:bodyPr wrap="square" lIns="0" tIns="68580" rIns="0" rtlCol="0">
            <a:spAutoFit/>
          </a:bodyPr>
          <a:p>
            <a:r>
              <a:rPr lang="en-US" altLang="en-US" sz="600" b="1">
                <a:solidFill>
                  <a:schemeClr val="tx1">
                    <a:lumMod val="85000"/>
                    <a:lumOff val="15000"/>
                  </a:schemeClr>
                </a:solidFill>
                <a:latin typeface="Carlito" panose="020F0502020204030204" charset="0"/>
                <a:cs typeface="Carlito" panose="020F0502020204030204" charset="0"/>
              </a:rPr>
              <a:t>Fig. Superposed epoch analysis of training events: </a:t>
            </a:r>
            <a:r>
              <a:rPr lang="en-US" altLang="en-US" sz="600">
                <a:solidFill>
                  <a:schemeClr val="tx1">
                    <a:lumMod val="85000"/>
                    <a:lumOff val="15000"/>
                  </a:schemeClr>
                </a:solidFill>
                <a:latin typeface="Carlito" panose="020F0502020204030204" charset="0"/>
                <a:cs typeface="Carlito" panose="020F0502020204030204" charset="0"/>
              </a:rPr>
              <a:t>Five basic HMC related properties (rows) of superposed C/SIR (left) and ICME (right) driven storms with epoch times given by the event peaks (local HMC minima). IQR is the interquartile range, Q2 is the 50th percentile (median).</a:t>
            </a:r>
            <a:endParaRPr lang="en-US" altLang="en-US" sz="600">
              <a:solidFill>
                <a:schemeClr val="tx1">
                  <a:lumMod val="85000"/>
                  <a:lumOff val="15000"/>
                </a:schemeClr>
              </a:solidFill>
              <a:latin typeface="Carlito" panose="020F0502020204030204" charset="0"/>
              <a:cs typeface="Carlito" panose="020F0502020204030204" charset="0"/>
            </a:endParaRPr>
          </a:p>
        </p:txBody>
      </p:sp>
      <p:pic>
        <p:nvPicPr>
          <p:cNvPr id="44" name="Picture 43">
            <a:hlinkClick r:id="" action="ppaction://hlinkshowjump?jump=previousslide"/>
          </p:cNvPr>
          <p:cNvPicPr>
            <a:picLocks noChangeAspect="1"/>
          </p:cNvPicPr>
          <p:nvPr/>
        </p:nvPicPr>
        <p:blipFill>
          <a:blip r:embed="rId3"/>
          <a:stretch>
            <a:fillRect/>
          </a:stretch>
        </p:blipFill>
        <p:spPr>
          <a:xfrm>
            <a:off x="281464" y="4725863"/>
            <a:ext cx="269558" cy="241459"/>
          </a:xfrm>
          <a:prstGeom prst="rect">
            <a:avLst/>
          </a:prstGeom>
        </p:spPr>
      </p:pic>
      <p:sp>
        <p:nvSpPr>
          <p:cNvPr id="3" name="Rectangle 2">
            <a:hlinkClick r:id="rId4" action="ppaction://hlinksldjump"/>
          </p:cNvPr>
          <p:cNvSpPr/>
          <p:nvPr/>
        </p:nvSpPr>
        <p:spPr>
          <a:xfrm>
            <a:off x="7829550" y="704408"/>
            <a:ext cx="257175" cy="214313"/>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9" name="Rectangle 8">
            <a:hlinkClick r:id="rId5" action="ppaction://hlinksldjump"/>
          </p:cNvPr>
          <p:cNvSpPr/>
          <p:nvPr/>
        </p:nvSpPr>
        <p:spPr>
          <a:xfrm>
            <a:off x="8108156" y="688216"/>
            <a:ext cx="321469" cy="242888"/>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8" name="Text Box 47">
            <a:hlinkClick r:id="rId6" action="ppaction://hlinksldjump"/>
          </p:cNvPr>
          <p:cNvSpPr txBox="1"/>
          <p:nvPr/>
        </p:nvSpPr>
        <p:spPr>
          <a:xfrm>
            <a:off x="8410766" y="924753"/>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Setup</a:t>
            </a:r>
            <a:endParaRPr lang="en-US" altLang="en-US" sz="825">
              <a:solidFill>
                <a:schemeClr val="bg1">
                  <a:alpha val="54000"/>
                </a:schemeClr>
              </a:solidFill>
              <a:latin typeface="Carlito" panose="020F0502020204030204" charset="0"/>
              <a:cs typeface="Carlito" panose="020F0502020204030204" charset="0"/>
            </a:endParaRPr>
          </a:p>
        </p:txBody>
      </p:sp>
      <p:sp>
        <p:nvSpPr>
          <p:cNvPr id="59" name="Text Box 58">
            <a:hlinkClick r:id="rId7" action="ppaction://hlinksldjump"/>
          </p:cNvPr>
          <p:cNvSpPr txBox="1"/>
          <p:nvPr/>
        </p:nvSpPr>
        <p:spPr>
          <a:xfrm>
            <a:off x="8410766" y="2943577"/>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References</a:t>
            </a:r>
            <a:endParaRPr lang="en-US" altLang="en-US" sz="825">
              <a:solidFill>
                <a:schemeClr val="bg1">
                  <a:alpha val="54000"/>
                </a:schemeClr>
              </a:solidFill>
              <a:latin typeface="Carlito" panose="020F0502020204030204" charset="0"/>
              <a:cs typeface="Carlito" panose="020F0502020204030204" charset="0"/>
            </a:endParaRPr>
          </a:p>
        </p:txBody>
      </p:sp>
      <p:sp>
        <p:nvSpPr>
          <p:cNvPr id="64" name="Text Box 63">
            <a:hlinkClick r:id="rId8" action="ppaction://hlinksldjump"/>
          </p:cNvPr>
          <p:cNvSpPr txBox="1"/>
          <p:nvPr/>
        </p:nvSpPr>
        <p:spPr>
          <a:xfrm>
            <a:off x="8410766" y="1879159"/>
            <a:ext cx="670560" cy="346075"/>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Features / Model</a:t>
            </a:r>
            <a:endParaRPr lang="en-US" altLang="en-US" sz="825">
              <a:solidFill>
                <a:schemeClr val="bg1">
                  <a:alpha val="54000"/>
                </a:schemeClr>
              </a:solidFill>
              <a:latin typeface="Carlito" panose="020F0502020204030204" charset="0"/>
              <a:cs typeface="Carlito" panose="020F0502020204030204" charset="0"/>
            </a:endParaRPr>
          </a:p>
        </p:txBody>
      </p:sp>
      <p:sp>
        <p:nvSpPr>
          <p:cNvPr id="65" name="Text Box 64">
            <a:hlinkClick r:id="rId9" action="ppaction://hlinksldjump"/>
          </p:cNvPr>
          <p:cNvSpPr txBox="1"/>
          <p:nvPr/>
        </p:nvSpPr>
        <p:spPr>
          <a:xfrm>
            <a:off x="8410766" y="2474471"/>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Validation</a:t>
            </a:r>
            <a:endParaRPr lang="en-US" altLang="en-US" sz="825">
              <a:solidFill>
                <a:schemeClr val="bg1">
                  <a:alpha val="54000"/>
                </a:schemeClr>
              </a:solidFill>
              <a:latin typeface="Carlito" panose="020F0502020204030204" charset="0"/>
              <a:cs typeface="Carlito" panose="020F0502020204030204" charset="0"/>
            </a:endParaRPr>
          </a:p>
        </p:txBody>
      </p:sp>
      <p:sp>
        <p:nvSpPr>
          <p:cNvPr id="5" name="Text Box 4"/>
          <p:cNvSpPr txBox="1"/>
          <p:nvPr/>
        </p:nvSpPr>
        <p:spPr>
          <a:xfrm>
            <a:off x="8410766" y="1399574"/>
            <a:ext cx="670560" cy="218440"/>
          </a:xfrm>
          <a:prstGeom prst="rect">
            <a:avLst/>
          </a:prstGeom>
          <a:solidFill>
            <a:schemeClr val="bg1"/>
          </a:solidFill>
          <a:ln w="12700" cmpd="sng">
            <a:solidFill>
              <a:schemeClr val="bg1">
                <a:alpha val="50000"/>
              </a:schemeClr>
            </a:solidFill>
            <a:prstDash val="solid"/>
          </a:ln>
        </p:spPr>
        <p:txBody>
          <a:bodyPr wrap="square" lIns="0" rIns="0" rtlCol="0" anchor="ctr" anchorCtr="0">
            <a:spAutoFit/>
          </a:bodyPr>
          <a:p>
            <a:pPr algn="ctr"/>
            <a:r>
              <a:rPr lang="en-US" altLang="en-US" sz="825">
                <a:solidFill>
                  <a:srgbClr val="720404"/>
                </a:solidFill>
                <a:latin typeface="Carlito" panose="020F0502020204030204" charset="0"/>
                <a:cs typeface="Carlito" panose="020F0502020204030204" charset="0"/>
              </a:rPr>
              <a:t>Input data</a:t>
            </a:r>
            <a:endParaRPr lang="en-US" altLang="en-US" sz="825">
              <a:solidFill>
                <a:srgbClr val="720404"/>
              </a:solidFill>
              <a:latin typeface="Carlito" panose="020F0502020204030204" charset="0"/>
              <a:cs typeface="Carlito" panose="020F0502020204030204" charset="0"/>
            </a:endParaRPr>
          </a:p>
        </p:txBody>
      </p:sp>
      <p:pic>
        <p:nvPicPr>
          <p:cNvPr id="7" name="Picture 6" descr="SEA_middle"/>
          <p:cNvPicPr>
            <a:picLocks noChangeAspect="1"/>
          </p:cNvPicPr>
          <p:nvPr/>
        </p:nvPicPr>
        <p:blipFill>
          <a:blip r:embed="rId10"/>
          <a:stretch>
            <a:fillRect/>
          </a:stretch>
        </p:blipFill>
        <p:spPr>
          <a:xfrm>
            <a:off x="5102352" y="1179576"/>
            <a:ext cx="2642306" cy="3364992"/>
          </a:xfrm>
          <a:prstGeom prst="rect">
            <a:avLst/>
          </a:prstGeom>
        </p:spPr>
      </p:pic>
      <p:sp>
        <p:nvSpPr>
          <p:cNvPr id="50" name="Text Box 49">
            <a:hlinkClick r:id="rId11" action="ppaction://hlinksldjump"/>
          </p:cNvPr>
          <p:cNvSpPr txBox="1"/>
          <p:nvPr/>
        </p:nvSpPr>
        <p:spPr>
          <a:xfrm>
            <a:off x="8412480" y="3411572"/>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“Madness”</a:t>
            </a:r>
            <a:endParaRPr lang="en-US" altLang="en-US" sz="825">
              <a:solidFill>
                <a:schemeClr val="bg1">
                  <a:alpha val="54000"/>
                </a:schemeClr>
              </a:solidFill>
              <a:latin typeface="Carlito" panose="020F0502020204030204" charset="0"/>
              <a:cs typeface="Carlito" panose="020F0502020204030204" charset="0"/>
            </a:endParaRPr>
          </a:p>
        </p:txBody>
      </p:sp>
    </p:spTree>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Title 16"/>
          <p:cNvSpPr>
            <a:spLocks noGrp="1"/>
          </p:cNvSpPr>
          <p:nvPr>
            <p:ph type="title"/>
          </p:nvPr>
        </p:nvSpPr>
        <p:spPr/>
        <p:txBody>
          <a:bodyPr>
            <a:normAutofit fontScale="90000"/>
          </a:bodyPr>
          <a:p>
            <a:r>
              <a:rPr lang="en-US" altLang="en-US">
                <a:sym typeface="+mn-ea"/>
              </a:rPr>
              <a:t>Historical geomagnetic storm drivers</a:t>
            </a:r>
            <a:br>
              <a:rPr lang="en-US" altLang="en-US">
                <a:sym typeface="+mn-ea"/>
              </a:rPr>
            </a:br>
            <a:r>
              <a:rPr lang="en-US" altLang="en-US">
                <a:sym typeface="+mn-ea"/>
              </a:rPr>
              <a:t>determined exclusively from ground-based magnetometer measurements</a:t>
            </a:r>
            <a:endParaRPr lang="en-US"/>
          </a:p>
        </p:txBody>
      </p:sp>
      <p:sp>
        <p:nvSpPr>
          <p:cNvPr id="33" name="Text Box 32"/>
          <p:cNvSpPr txBox="1"/>
          <p:nvPr/>
        </p:nvSpPr>
        <p:spPr>
          <a:xfrm>
            <a:off x="5239" y="1017781"/>
            <a:ext cx="2404110"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Features</a:t>
            </a:r>
            <a:endParaRPr lang="en-US" altLang="en-US" sz="825">
              <a:solidFill>
                <a:schemeClr val="tx1">
                  <a:lumMod val="85000"/>
                  <a:lumOff val="15000"/>
                </a:schemeClr>
              </a:solidFill>
              <a:latin typeface="Carlito" panose="020F0502020204030204" charset="0"/>
              <a:cs typeface="Carlito" panose="020F0502020204030204" charset="0"/>
            </a:endParaRPr>
          </a:p>
        </p:txBody>
      </p:sp>
      <p:grpSp>
        <p:nvGrpSpPr>
          <p:cNvPr id="34" name="Group 33"/>
          <p:cNvGrpSpPr/>
          <p:nvPr/>
        </p:nvGrpSpPr>
        <p:grpSpPr>
          <a:xfrm>
            <a:off x="54293" y="967298"/>
            <a:ext cx="205740" cy="218599"/>
            <a:chOff x="116" y="2132"/>
            <a:chExt cx="432" cy="459"/>
          </a:xfrm>
        </p:grpSpPr>
        <p:sp>
          <p:nvSpPr>
            <p:cNvPr id="35" name="Oval 34"/>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6" name="Text Box 35"/>
            <p:cNvSpPr txBox="1"/>
            <p:nvPr/>
          </p:nvSpPr>
          <p:spPr>
            <a:xfrm>
              <a:off x="116" y="213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1</a:t>
              </a:r>
              <a:endParaRPr lang="en-US" altLang="en-US" sz="825">
                <a:solidFill>
                  <a:srgbClr val="720404">
                    <a:alpha val="20000"/>
                  </a:srgbClr>
                </a:solidFill>
                <a:latin typeface="Carlito" panose="020F0502020204030204" charset="0"/>
                <a:cs typeface="Carlito" panose="020F0502020204030204" charset="0"/>
              </a:endParaRPr>
            </a:p>
          </p:txBody>
        </p:sp>
      </p:grpSp>
      <p:sp>
        <p:nvSpPr>
          <p:cNvPr id="5" name="Text Box 4"/>
          <p:cNvSpPr txBox="1"/>
          <p:nvPr/>
        </p:nvSpPr>
        <p:spPr>
          <a:xfrm>
            <a:off x="245745" y="4183891"/>
            <a:ext cx="3655695" cy="298450"/>
          </a:xfrm>
          <a:prstGeom prst="rect">
            <a:avLst/>
          </a:prstGeom>
          <a:noFill/>
        </p:spPr>
        <p:txBody>
          <a:bodyPr wrap="square" lIns="0" tIns="68580" rIns="0" rtlCol="0">
            <a:spAutoFit/>
          </a:bodyPr>
          <a:p>
            <a:r>
              <a:rPr lang="en-US" altLang="en-US" sz="600" b="1">
                <a:latin typeface="Carlito" panose="020F0502020204030204" charset="0"/>
                <a:cs typeface="Carlito" panose="020F0502020204030204" charset="0"/>
              </a:rPr>
              <a:t>Tab. Features: </a:t>
            </a:r>
            <a:r>
              <a:rPr lang="en-US" altLang="en-US" sz="600">
                <a:solidFill>
                  <a:schemeClr val="tx1">
                    <a:lumMod val="85000"/>
                    <a:lumOff val="15000"/>
                  </a:schemeClr>
                </a:solidFill>
                <a:latin typeface="Carlito" panose="020F0502020204030204" charset="0"/>
                <a:cs typeface="Carlito" panose="020F0502020204030204" charset="0"/>
              </a:rPr>
              <a:t>11 features derived from ground-based magnetometer data. </a:t>
            </a:r>
            <a:endParaRPr lang="en-US" altLang="en-US" sz="600">
              <a:solidFill>
                <a:schemeClr val="tx1">
                  <a:lumMod val="85000"/>
                  <a:lumOff val="15000"/>
                </a:schemeClr>
              </a:solidFill>
              <a:latin typeface="Carlito" panose="020F0502020204030204" charset="0"/>
              <a:cs typeface="Carlito" panose="020F0502020204030204" charset="0"/>
            </a:endParaRPr>
          </a:p>
          <a:p>
            <a:r>
              <a:rPr lang="en-US" altLang="en-US" sz="600">
                <a:solidFill>
                  <a:schemeClr val="tx1">
                    <a:lumMod val="85000"/>
                    <a:lumOff val="15000"/>
                  </a:schemeClr>
                </a:solidFill>
                <a:latin typeface="Carlito" panose="020F0502020204030204" charset="0"/>
                <a:cs typeface="Carlito" panose="020F0502020204030204" charset="0"/>
              </a:rPr>
              <a:t>HMC</a:t>
            </a:r>
            <a:r>
              <a:rPr lang="en-US" altLang="en-US" sz="600" baseline="-25000">
                <a:solidFill>
                  <a:schemeClr val="tx1">
                    <a:lumMod val="85000"/>
                    <a:lumOff val="15000"/>
                  </a:schemeClr>
                </a:solidFill>
                <a:latin typeface="Carlito" panose="020F0502020204030204" charset="0"/>
                <a:cs typeface="Carlito" panose="020F0502020204030204" charset="0"/>
              </a:rPr>
              <a:t>ny</a:t>
            </a:r>
            <a:r>
              <a:rPr lang="en-US" altLang="en-US" sz="600">
                <a:solidFill>
                  <a:schemeClr val="tx1">
                    <a:lumMod val="85000"/>
                    <a:lumOff val="15000"/>
                  </a:schemeClr>
                </a:solidFill>
                <a:latin typeface="Carlito" panose="020F0502020204030204" charset="0"/>
                <a:cs typeface="Carlito" panose="020F0502020204030204" charset="0"/>
              </a:rPr>
              <a:t>: Low-pass filtered HMC with cutoff period at n years; t</a:t>
            </a:r>
            <a:r>
              <a:rPr lang="en-US" altLang="en-US" sz="600" baseline="-25000">
                <a:solidFill>
                  <a:schemeClr val="tx1">
                    <a:lumMod val="85000"/>
                    <a:lumOff val="15000"/>
                  </a:schemeClr>
                </a:solidFill>
                <a:latin typeface="Carlito" panose="020F0502020204030204" charset="0"/>
                <a:cs typeface="Carlito" panose="020F0502020204030204" charset="0"/>
              </a:rPr>
              <a:t>e</a:t>
            </a:r>
            <a:r>
              <a:rPr lang="en-US" altLang="en-US" sz="600">
                <a:solidFill>
                  <a:schemeClr val="tx1">
                    <a:lumMod val="85000"/>
                    <a:lumOff val="15000"/>
                  </a:schemeClr>
                </a:solidFill>
                <a:latin typeface="Carlito" panose="020F0502020204030204" charset="0"/>
                <a:cs typeface="Carlito" panose="020F0502020204030204" charset="0"/>
              </a:rPr>
              <a:t>: UT of event peak; MLT: Magnetic local time.</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8" name="Text Box 7"/>
          <p:cNvSpPr txBox="1"/>
          <p:nvPr/>
        </p:nvSpPr>
        <p:spPr>
          <a:xfrm>
            <a:off x="4002881" y="3680018"/>
            <a:ext cx="4069556" cy="298450"/>
          </a:xfrm>
          <a:prstGeom prst="rect">
            <a:avLst/>
          </a:prstGeom>
          <a:noFill/>
        </p:spPr>
        <p:txBody>
          <a:bodyPr wrap="square" lIns="0" tIns="68580" rIns="0" rtlCol="0">
            <a:spAutoFit/>
          </a:bodyPr>
          <a:p>
            <a:r>
              <a:rPr lang="en-US" altLang="en-US" sz="600" b="1">
                <a:solidFill>
                  <a:schemeClr val="tx1">
                    <a:lumMod val="85000"/>
                    <a:lumOff val="15000"/>
                  </a:schemeClr>
                </a:solidFill>
                <a:latin typeface="Carlito" panose="020F0502020204030204" charset="0"/>
                <a:cs typeface="Carlito" panose="020F0502020204030204" charset="0"/>
              </a:rPr>
              <a:t>Fig. Features:</a:t>
            </a:r>
            <a:r>
              <a:rPr lang="en-US" altLang="en-US" sz="600">
                <a:solidFill>
                  <a:schemeClr val="tx1">
                    <a:lumMod val="85000"/>
                    <a:lumOff val="15000"/>
                  </a:schemeClr>
                </a:solidFill>
                <a:latin typeface="Carlito" panose="020F0502020204030204" charset="0"/>
                <a:cs typeface="Carlito" panose="020F0502020204030204" charset="0"/>
              </a:rPr>
              <a:t> Histograms of standardized (centered, scaled to unit variance) features for C/SIR (blue) and ICME (red) driven storms with Interquartile Range (IQR) and 50th percentile (Q2, median). Feature 11 is a synthetic “ideal” feature.</a:t>
            </a:r>
            <a:r>
              <a:rPr lang="en-US" altLang="en-US" sz="600" b="1">
                <a:solidFill>
                  <a:schemeClr val="tx1">
                    <a:lumMod val="85000"/>
                    <a:lumOff val="15000"/>
                  </a:schemeClr>
                </a:solidFill>
                <a:latin typeface="Carlito" panose="020F0502020204030204" charset="0"/>
                <a:cs typeface="Carlito" panose="020F0502020204030204" charset="0"/>
              </a:rPr>
              <a:t> </a:t>
            </a:r>
            <a:endParaRPr lang="en-US" altLang="en-US" sz="600" b="1">
              <a:solidFill>
                <a:schemeClr val="tx1">
                  <a:lumMod val="85000"/>
                  <a:lumOff val="15000"/>
                </a:schemeClr>
              </a:solidFill>
              <a:latin typeface="Carlito" panose="020F0502020204030204" charset="0"/>
              <a:cs typeface="Carlito" panose="020F0502020204030204" charset="0"/>
            </a:endParaRPr>
          </a:p>
        </p:txBody>
      </p:sp>
      <p:pic>
        <p:nvPicPr>
          <p:cNvPr id="43" name="Picture 42">
            <a:hlinkClick r:id="" action="ppaction://hlinkshowjump?jump=nextslide"/>
          </p:cNvPr>
          <p:cNvPicPr>
            <a:picLocks noChangeAspect="1"/>
          </p:cNvPicPr>
          <p:nvPr/>
        </p:nvPicPr>
        <p:blipFill>
          <a:blip r:embed="rId1"/>
          <a:stretch>
            <a:fillRect/>
          </a:stretch>
        </p:blipFill>
        <p:spPr>
          <a:xfrm>
            <a:off x="7919085" y="4727768"/>
            <a:ext cx="267962" cy="240030"/>
          </a:xfrm>
          <a:prstGeom prst="rect">
            <a:avLst/>
          </a:prstGeom>
        </p:spPr>
      </p:pic>
      <p:sp>
        <p:nvSpPr>
          <p:cNvPr id="2" name="Rectangle 1">
            <a:hlinkClick r:id="rId2" action="ppaction://hlinksldjump"/>
          </p:cNvPr>
          <p:cNvSpPr/>
          <p:nvPr/>
        </p:nvSpPr>
        <p:spPr>
          <a:xfrm>
            <a:off x="7829550" y="704408"/>
            <a:ext cx="257175" cy="214313"/>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9" name="Rectangle 8">
            <a:hlinkClick r:id="rId3" action="ppaction://hlinksldjump"/>
          </p:cNvPr>
          <p:cNvSpPr/>
          <p:nvPr/>
        </p:nvSpPr>
        <p:spPr>
          <a:xfrm>
            <a:off x="8108156" y="688216"/>
            <a:ext cx="321469" cy="242888"/>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8" name="Text Box 47">
            <a:hlinkClick r:id="rId4" action="ppaction://hlinksldjump"/>
          </p:cNvPr>
          <p:cNvSpPr txBox="1"/>
          <p:nvPr/>
        </p:nvSpPr>
        <p:spPr>
          <a:xfrm>
            <a:off x="8410766" y="924753"/>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Setup</a:t>
            </a:r>
            <a:endParaRPr lang="en-US" altLang="en-US" sz="825">
              <a:solidFill>
                <a:schemeClr val="bg1">
                  <a:alpha val="54000"/>
                </a:schemeClr>
              </a:solidFill>
              <a:latin typeface="Carlito" panose="020F0502020204030204" charset="0"/>
              <a:cs typeface="Carlito" panose="020F0502020204030204" charset="0"/>
            </a:endParaRPr>
          </a:p>
        </p:txBody>
      </p:sp>
      <p:sp>
        <p:nvSpPr>
          <p:cNvPr id="50" name="Text Box 49">
            <a:hlinkClick r:id="rId5" action="ppaction://hlinksldjump"/>
          </p:cNvPr>
          <p:cNvSpPr txBox="1"/>
          <p:nvPr/>
        </p:nvSpPr>
        <p:spPr>
          <a:xfrm>
            <a:off x="8410766" y="1399574"/>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Input data</a:t>
            </a:r>
            <a:endParaRPr lang="en-US" altLang="en-US" sz="825">
              <a:solidFill>
                <a:schemeClr val="bg1">
                  <a:alpha val="54000"/>
                </a:schemeClr>
              </a:solidFill>
              <a:latin typeface="Carlito" panose="020F0502020204030204" charset="0"/>
              <a:cs typeface="Carlito" panose="020F0502020204030204" charset="0"/>
            </a:endParaRPr>
          </a:p>
        </p:txBody>
      </p:sp>
      <p:sp>
        <p:nvSpPr>
          <p:cNvPr id="59" name="Text Box 58">
            <a:hlinkClick r:id="rId6" action="ppaction://hlinksldjump"/>
          </p:cNvPr>
          <p:cNvSpPr txBox="1"/>
          <p:nvPr/>
        </p:nvSpPr>
        <p:spPr>
          <a:xfrm>
            <a:off x="8410766" y="2943577"/>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References</a:t>
            </a:r>
            <a:endParaRPr lang="en-US" altLang="en-US" sz="825">
              <a:solidFill>
                <a:schemeClr val="bg1">
                  <a:alpha val="54000"/>
                </a:schemeClr>
              </a:solidFill>
              <a:latin typeface="Carlito" panose="020F0502020204030204" charset="0"/>
              <a:cs typeface="Carlito" panose="020F0502020204030204" charset="0"/>
            </a:endParaRPr>
          </a:p>
        </p:txBody>
      </p:sp>
      <p:sp>
        <p:nvSpPr>
          <p:cNvPr id="64" name="Text Box 63"/>
          <p:cNvSpPr txBox="1"/>
          <p:nvPr/>
        </p:nvSpPr>
        <p:spPr>
          <a:xfrm>
            <a:off x="8410766" y="1879159"/>
            <a:ext cx="670560" cy="346075"/>
          </a:xfrm>
          <a:prstGeom prst="rect">
            <a:avLst/>
          </a:prstGeom>
          <a:solidFill>
            <a:schemeClr val="bg1"/>
          </a:solidFill>
          <a:ln w="12700" cmpd="sng">
            <a:solidFill>
              <a:schemeClr val="bg1">
                <a:alpha val="50000"/>
              </a:schemeClr>
            </a:solidFill>
            <a:prstDash val="solid"/>
          </a:ln>
        </p:spPr>
        <p:txBody>
          <a:bodyPr wrap="square" lIns="0" rIns="0" rtlCol="0" anchor="ctr" anchorCtr="0">
            <a:spAutoFit/>
          </a:bodyPr>
          <a:p>
            <a:pPr algn="ctr"/>
            <a:r>
              <a:rPr lang="en-US" altLang="en-US" sz="825">
                <a:solidFill>
                  <a:srgbClr val="720404"/>
                </a:solidFill>
                <a:latin typeface="Carlito" panose="020F0502020204030204" charset="0"/>
                <a:cs typeface="Carlito" panose="020F0502020204030204" charset="0"/>
              </a:rPr>
              <a:t>Features / Model</a:t>
            </a:r>
            <a:endParaRPr lang="en-US" altLang="en-US" sz="825">
              <a:solidFill>
                <a:srgbClr val="720404"/>
              </a:solidFill>
              <a:latin typeface="Carlito" panose="020F0502020204030204" charset="0"/>
              <a:cs typeface="Carlito" panose="020F0502020204030204" charset="0"/>
            </a:endParaRPr>
          </a:p>
        </p:txBody>
      </p:sp>
      <p:sp>
        <p:nvSpPr>
          <p:cNvPr id="65" name="Text Box 64">
            <a:hlinkClick r:id="rId7" action="ppaction://hlinksldjump"/>
          </p:cNvPr>
          <p:cNvSpPr txBox="1"/>
          <p:nvPr/>
        </p:nvSpPr>
        <p:spPr>
          <a:xfrm>
            <a:off x="8410766" y="2474471"/>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Validation</a:t>
            </a:r>
            <a:endParaRPr lang="en-US" altLang="en-US" sz="825">
              <a:solidFill>
                <a:schemeClr val="bg1">
                  <a:alpha val="54000"/>
                </a:schemeClr>
              </a:solidFill>
              <a:latin typeface="Carlito" panose="020F0502020204030204" charset="0"/>
              <a:cs typeface="Carlito" panose="020F0502020204030204" charset="0"/>
            </a:endParaRPr>
          </a:p>
        </p:txBody>
      </p:sp>
      <p:graphicFrame>
        <p:nvGraphicFramePr>
          <p:cNvPr id="4" name="Table 3"/>
          <p:cNvGraphicFramePr/>
          <p:nvPr/>
        </p:nvGraphicFramePr>
        <p:xfrm>
          <a:off x="238125" y="1213043"/>
          <a:ext cx="3663315" cy="2971800"/>
        </p:xfrm>
        <a:graphic>
          <a:graphicData uri="http://schemas.openxmlformats.org/drawingml/2006/table">
            <a:tbl>
              <a:tblPr firstRow="1" bandRow="1">
                <a:tableStyleId>{5C22544A-7EE6-4342-B048-85BDC9FD1C3A}</a:tableStyleId>
              </a:tblPr>
              <a:tblGrid>
                <a:gridCol w="196215"/>
                <a:gridCol w="741680"/>
                <a:gridCol w="2046605"/>
              </a:tblGrid>
              <a:tr h="18288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ID</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Feature name</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rPr>
                        <a:t>Description</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solidFill>
                      <a:schemeClr val="bg2"/>
                    </a:solidFill>
                  </a:tcPr>
                </a:tc>
              </a:tr>
              <a:tr h="18288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0</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ΔHMC</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HMC - HMC</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rPr>
                        <a:t>1y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at storm peak (t</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rPr>
                        <a:t>e</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nchor="ctr" anchorCtr="0">
                    <a:solidFill>
                      <a:schemeClr val="bg2"/>
                    </a:solidFill>
                  </a:tcPr>
                </a:tc>
              </a:tr>
              <a:tr h="25146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1 </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dHMC/dt,r</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Mean rate of HMC change over interval starting at max. dHMC/dt after t</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e </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and ending 12 h after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rPr>
                        <a:t>e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(recovery phase).</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nchor="ctr" anchorCtr="0">
                    <a:solidFill>
                      <a:schemeClr val="bg2"/>
                    </a:solidFill>
                  </a:tcPr>
                </a:tc>
              </a:tr>
              <a:tr h="34290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2</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ΔdHMC/dt</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Difference between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dHMC/dt,r (Feature 1) and dHMC/dt,l.</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dHMC/dt,l is the same as dHMC/dt,r but for the 12 h time interval prior to </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 </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(main phase).</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nchor="ctr" anchorCtr="0">
                    <a:solidFill>
                      <a:schemeClr val="bg2"/>
                    </a:solidFill>
                  </a:tcPr>
                </a:tc>
              </a:tr>
              <a:tr h="25146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3</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r(B</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6</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,B</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18</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Pearson's correlation coefficient (r) of magnetic field residua at dawn (B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6</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 and dusk (B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18</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 during interval [</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 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+24 h].</a:t>
                      </a:r>
                      <a:endPar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nchor="ctr" anchorCtr="0">
                    <a:solidFill>
                      <a:schemeClr val="bg2"/>
                    </a:solidFill>
                  </a:tcPr>
                </a:tc>
              </a:tr>
              <a:tr h="18288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4</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Range r(B</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6 lag</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,B</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18</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a:t>
                      </a:r>
                      <a:endPar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Range in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r(B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rPr>
                        <a:t>6</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 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rPr>
                        <a:t>18</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 for lags [-12,12] h applied to 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rPr>
                        <a:t>6</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nchor="ctr" anchorCtr="0">
                    <a:solidFill>
                      <a:schemeClr val="bg2"/>
                    </a:solidFill>
                  </a:tcPr>
                </a:tc>
              </a:tr>
              <a:tr h="25146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5</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MAD dB</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6</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/dt</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Median Absolute Deviation, i.e. variance, for the rate of 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6 </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change during [</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 </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+ 24h].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nchor="ctr" anchorCtr="0">
                    <a:solidFill>
                      <a:schemeClr val="bg2"/>
                    </a:solidFill>
                  </a:tcPr>
                </a:tc>
              </a:tr>
              <a:tr h="25146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6</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MLT(B</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(max)</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Number of hours during [</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- 48h, </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-24h] </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at which 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(max) </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is located at MLT smaller than 17 h.</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nchor="ctr" anchorCtr="0">
                    <a:solidFill>
                      <a:schemeClr val="bg2"/>
                    </a:solidFill>
                  </a:tcPr>
                </a:tc>
              </a:tr>
              <a:tr h="18288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7</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ASY</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max</a:t>
                      </a:r>
                      <a:endPar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Greatest ASY</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max</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 during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-24h, </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nchor="ctr" anchorCtr="0">
                    <a:solidFill>
                      <a:schemeClr val="bg2"/>
                    </a:solidFill>
                  </a:tcPr>
                </a:tc>
              </a:tr>
              <a:tr h="18288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8</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FWHM ASY</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DD</a:t>
                      </a:r>
                      <a:endPar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Full Width at Half Maximum (hours) of ASY</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DD.</a:t>
                      </a:r>
                      <a:endPar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nchor="ctr" anchorCtr="0">
                    <a:solidFill>
                      <a:schemeClr val="bg2"/>
                    </a:solidFill>
                  </a:tcPr>
                </a:tc>
              </a:tr>
              <a:tr h="18288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9</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Solar cycle phase </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Rate of change in HMC</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11y </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at t</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e</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nchor="ctr" anchorCtr="0">
                    <a:solidFill>
                      <a:schemeClr val="bg2"/>
                    </a:solidFill>
                  </a:tcPr>
                </a:tc>
              </a:tr>
              <a:tr h="52578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10</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Recurrence</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Either 0, 1 or 2:</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0: Event does not recur in target set.</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1: Event recurs once in target set with a period of 27.28 days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    (1 solar rotation, tolerance of 26 h).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2: Event recurs twice.</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nchor="ctr" anchorCtr="0">
                    <a:solidFill>
                      <a:schemeClr val="bg2"/>
                    </a:solidFill>
                  </a:tcPr>
                </a:tc>
              </a:tr>
            </a:tbl>
          </a:graphicData>
        </a:graphic>
      </p:graphicFrame>
      <p:pic>
        <p:nvPicPr>
          <p:cNvPr id="7" name="Picture 6" descr="Features"/>
          <p:cNvPicPr>
            <a:picLocks noChangeAspect="1"/>
          </p:cNvPicPr>
          <p:nvPr/>
        </p:nvPicPr>
        <p:blipFill>
          <a:blip r:embed="rId8"/>
          <a:stretch>
            <a:fillRect/>
          </a:stretch>
        </p:blipFill>
        <p:spPr>
          <a:xfrm>
            <a:off x="4005072" y="1609344"/>
            <a:ext cx="4151376" cy="2075688"/>
          </a:xfrm>
          <a:prstGeom prst="rect">
            <a:avLst/>
          </a:prstGeom>
        </p:spPr>
      </p:pic>
      <p:sp>
        <p:nvSpPr>
          <p:cNvPr id="3" name="Text Box 2">
            <a:hlinkClick r:id="rId9" action="ppaction://hlinksldjump"/>
          </p:cNvPr>
          <p:cNvSpPr txBox="1"/>
          <p:nvPr/>
        </p:nvSpPr>
        <p:spPr>
          <a:xfrm>
            <a:off x="8412480" y="3411572"/>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“Madness”</a:t>
            </a:r>
            <a:endParaRPr lang="en-US" altLang="en-US" sz="825">
              <a:solidFill>
                <a:schemeClr val="bg1">
                  <a:alpha val="54000"/>
                </a:schemeClr>
              </a:solidFill>
              <a:latin typeface="Carlito" panose="020F0502020204030204" charset="0"/>
              <a:cs typeface="Carlito" panose="020F0502020204030204" charset="0"/>
            </a:endParaRPr>
          </a:p>
        </p:txBody>
      </p:sp>
    </p:spTree>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Ranking"/>
          <p:cNvPicPr>
            <a:picLocks noChangeAspect="1"/>
          </p:cNvPicPr>
          <p:nvPr/>
        </p:nvPicPr>
        <p:blipFill>
          <a:blip r:embed="rId1"/>
          <a:stretch>
            <a:fillRect/>
          </a:stretch>
        </p:blipFill>
        <p:spPr>
          <a:xfrm>
            <a:off x="4288536" y="996696"/>
            <a:ext cx="2980944" cy="1490472"/>
          </a:xfrm>
          <a:prstGeom prst="rect">
            <a:avLst/>
          </a:prstGeom>
        </p:spPr>
      </p:pic>
      <p:sp>
        <p:nvSpPr>
          <p:cNvPr id="17" name="Title 16"/>
          <p:cNvSpPr>
            <a:spLocks noGrp="1"/>
          </p:cNvSpPr>
          <p:nvPr>
            <p:ph type="title"/>
          </p:nvPr>
        </p:nvSpPr>
        <p:spPr/>
        <p:txBody>
          <a:bodyPr>
            <a:normAutofit fontScale="90000"/>
          </a:bodyPr>
          <a:p>
            <a:r>
              <a:rPr lang="en-US" altLang="en-US">
                <a:sym typeface="+mn-ea"/>
              </a:rPr>
              <a:t>Historical geomagnetic storm drivers</a:t>
            </a:r>
            <a:br>
              <a:rPr lang="en-US" altLang="en-US">
                <a:sym typeface="+mn-ea"/>
              </a:rPr>
            </a:br>
            <a:r>
              <a:rPr lang="en-US" altLang="en-US">
                <a:sym typeface="+mn-ea"/>
              </a:rPr>
              <a:t>determined exclusively from ground-based magnetometer measurements</a:t>
            </a:r>
            <a:endParaRPr lang="en-US"/>
          </a:p>
        </p:txBody>
      </p:sp>
      <p:graphicFrame>
        <p:nvGraphicFramePr>
          <p:cNvPr id="29" name="Table 28"/>
          <p:cNvGraphicFramePr/>
          <p:nvPr/>
        </p:nvGraphicFramePr>
        <p:xfrm>
          <a:off x="238125" y="1213043"/>
          <a:ext cx="3663315" cy="2971800"/>
        </p:xfrm>
        <a:graphic>
          <a:graphicData uri="http://schemas.openxmlformats.org/drawingml/2006/table">
            <a:tbl>
              <a:tblPr firstRow="1" bandRow="1">
                <a:tableStyleId>{5C22544A-7EE6-4342-B048-85BDC9FD1C3A}</a:tableStyleId>
              </a:tblPr>
              <a:tblGrid>
                <a:gridCol w="196215"/>
                <a:gridCol w="741680"/>
                <a:gridCol w="2046605"/>
                <a:gridCol w="678815"/>
              </a:tblGrid>
              <a:tr h="18288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ID</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Feature name</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rPr>
                        <a:t>Description</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solidFill>
                      <a:schemeClr val="bg2"/>
                    </a:solidFill>
                  </a:tcPr>
                </a:tc>
                <a:tc>
                  <a:txBody>
                    <a:bodyPr/>
                    <a:p>
                      <a:pPr>
                        <a:buNone/>
                      </a:pPr>
                      <a:r>
                        <a:rPr lang="en-US" altLang="en-US" sz="750" b="0" kern="0">
                          <a:ln>
                            <a:noFill/>
                          </a:ln>
                          <a:solidFill>
                            <a:srgbClr val="720404"/>
                          </a:solidFill>
                          <a:uFillTx/>
                          <a:latin typeface="Carlito" panose="020F0502020204030204" charset="0"/>
                          <a:cs typeface="Carlito" panose="020F0502020204030204" charset="0"/>
                          <a:sym typeface="+mn-ea"/>
                        </a:rPr>
                        <a:t>Coefficients  (β)</a:t>
                      </a:r>
                      <a:endParaRPr lang="en-US" altLang="en-US" sz="750" b="0" kern="0">
                        <a:ln>
                          <a:noFill/>
                        </a:ln>
                        <a:solidFill>
                          <a:srgbClr val="720404"/>
                        </a:solidFill>
                        <a:uFillTx/>
                        <a:latin typeface="Carlito" panose="020F0502020204030204" charset="0"/>
                        <a:cs typeface="Carlito" panose="020F0502020204030204" charset="0"/>
                        <a:sym typeface="+mn-ea"/>
                      </a:endParaRPr>
                    </a:p>
                  </a:txBody>
                  <a:tcPr marL="34290" marR="34290" marT="34290" marB="34290">
                    <a:solidFill>
                      <a:schemeClr val="bg2"/>
                    </a:solidFill>
                  </a:tcPr>
                </a:tc>
              </a:tr>
              <a:tr h="18288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0</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ΔHMC</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HMC - HMC</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rPr>
                        <a:t>1y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at storm peak (t</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rPr>
                        <a:t>e</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nchor="ctr" anchorCtr="0">
                    <a:solidFill>
                      <a:schemeClr val="bg2"/>
                    </a:solidFill>
                  </a:tcPr>
                </a:tc>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rPr>
                        <a:t>0.63</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0" marR="34290" marT="34290" marB="0" anchor="ctr" anchorCtr="0">
                    <a:solidFill>
                      <a:schemeClr val="bg2"/>
                    </a:solidFill>
                  </a:tcPr>
                </a:tc>
              </a:tr>
              <a:tr h="25146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1 </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dHMC/dt,r</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Mean rate of HMC change over interval starting at max. dHMC/dt after t</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e </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and ending 12 h after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rPr>
                        <a:t>e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(recovery phase).</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nchor="ctr" anchorCtr="0">
                    <a:solidFill>
                      <a:schemeClr val="bg2"/>
                    </a:solidFill>
                  </a:tcPr>
                </a:tc>
                <a:tc>
                  <a:txBody>
                    <a:bodyPr/>
                    <a:p>
                      <a:pPr algn="ctr">
                        <a:buNone/>
                      </a:pP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0" marR="34290" marT="34290" marB="0" anchor="ctr" anchorCtr="0">
                    <a:solidFill>
                      <a:schemeClr val="bg2"/>
                    </a:solidFill>
                  </a:tcPr>
                </a:tc>
              </a:tr>
              <a:tr h="34290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2</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ΔdHMC/dt</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Difference between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dHMC/dt,r (Feature 1) and dHMC/dt,l.</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dHMC/dt,l is the same as dHMC/dt,r but for the 12 h time interval prior to </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 </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(main phase).</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nchor="ctr" anchorCtr="0">
                    <a:solidFill>
                      <a:schemeClr val="bg2"/>
                    </a:solidFill>
                  </a:tcPr>
                </a:tc>
                <a:tc>
                  <a:txBody>
                    <a:bodyPr/>
                    <a:p>
                      <a:pPr algn="ctr">
                        <a:buNone/>
                      </a:pP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0" marR="34290" marT="34290" marB="0" anchor="ctr" anchorCtr="0">
                    <a:solidFill>
                      <a:schemeClr val="bg2"/>
                    </a:solidFill>
                  </a:tcPr>
                </a:tc>
              </a:tr>
              <a:tr h="25146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3</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r(B</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6</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,B</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18</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Pearson's correlation coefficient (r) of magnetic field residua at dawn (B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6</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 and dusk (B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18</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 during interval [</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 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+24 h].</a:t>
                      </a:r>
                      <a:endPar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nchor="ctr" anchorCtr="0">
                    <a:solidFill>
                      <a:schemeClr val="bg2"/>
                    </a:solidFill>
                  </a:tcPr>
                </a:tc>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rPr>
                        <a:t>0.77</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0" marR="34290" marT="34290" marB="0" anchor="ctr" anchorCtr="0">
                    <a:solidFill>
                      <a:schemeClr val="bg2"/>
                    </a:solidFill>
                  </a:tcPr>
                </a:tc>
              </a:tr>
              <a:tr h="18288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4</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Range r(B</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6 lag</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,B</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18</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a:t>
                      </a:r>
                      <a:endPar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Range in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r(B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rPr>
                        <a:t>6</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 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rPr>
                        <a:t>18</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 for lags [-12,12] h applied to 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rPr>
                        <a:t>6</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nchor="ctr" anchorCtr="0">
                    <a:solidFill>
                      <a:schemeClr val="bg2"/>
                    </a:solidFill>
                  </a:tcPr>
                </a:tc>
                <a:tc>
                  <a:txBody>
                    <a:bodyPr/>
                    <a:p>
                      <a:pPr algn="ctr">
                        <a:buNone/>
                      </a:pP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0" marR="34290" marT="34290" marB="0" anchor="ctr" anchorCtr="0">
                    <a:solidFill>
                      <a:schemeClr val="bg2"/>
                    </a:solidFill>
                  </a:tcPr>
                </a:tc>
              </a:tr>
              <a:tr h="25146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5</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MAD dB</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6</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/dt</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Median Absolute Deviation, i.e. variance, for the rate of 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6 </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change during [</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 </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+ 24h].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nchor="ctr" anchorCtr="0">
                    <a:solidFill>
                      <a:schemeClr val="bg2"/>
                    </a:solidFill>
                  </a:tcPr>
                </a:tc>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0.63</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0" marR="34290" marT="34290" marB="0" anchor="ctr" anchorCtr="0">
                    <a:solidFill>
                      <a:schemeClr val="bg2"/>
                    </a:solidFill>
                  </a:tcPr>
                </a:tc>
              </a:tr>
              <a:tr h="25146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6</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MLT(B</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(max)</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Number of hours during [</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- 48h, </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-24h] </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at which 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(max) </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is located at MLT smaller than 17 h.</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nchor="ctr" anchorCtr="0">
                    <a:solidFill>
                      <a:schemeClr val="bg2"/>
                    </a:solidFill>
                  </a:tcPr>
                </a:tc>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0.28</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0" marR="34290" marT="34290" marB="0" anchor="ctr" anchorCtr="0">
                    <a:solidFill>
                      <a:schemeClr val="bg2"/>
                    </a:solidFill>
                  </a:tcPr>
                </a:tc>
              </a:tr>
              <a:tr h="18288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7</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ASY</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max</a:t>
                      </a:r>
                      <a:endPar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Greatest ASY</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max</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 during </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-24h, </a:t>
                      </a:r>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t</a:t>
                      </a:r>
                      <a:r>
                        <a:rPr lang="en-US" altLang="en-US" sz="600" kern="0" baseline="-25000">
                          <a:ln>
                            <a:noFill/>
                          </a:ln>
                          <a:solidFill>
                            <a:schemeClr val="tx1">
                              <a:lumMod val="85000"/>
                              <a:lumOff val="15000"/>
                            </a:schemeClr>
                          </a:solidFill>
                          <a:uFillTx/>
                          <a:latin typeface="Carlito" panose="020F0502020204030204" charset="0"/>
                          <a:cs typeface="Carlito" panose="020F0502020204030204" charset="0"/>
                          <a:sym typeface="+mn-ea"/>
                        </a:rPr>
                        <a:t>e</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nchor="ctr" anchorCtr="0">
                    <a:solidFill>
                      <a:schemeClr val="bg2"/>
                    </a:solidFill>
                  </a:tcPr>
                </a:tc>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rPr>
                        <a:t>0.31</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0" marR="34290" marT="34290" marB="0" anchor="ctr" anchorCtr="0">
                    <a:solidFill>
                      <a:schemeClr val="bg2"/>
                    </a:solidFill>
                  </a:tcPr>
                </a:tc>
              </a:tr>
              <a:tr h="18288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8</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FWHM ASY</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DD</a:t>
                      </a:r>
                      <a:endPar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Full Width at Half Maximum (hours) of ASY</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DD.</a:t>
                      </a:r>
                      <a:endPar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nchor="ctr" anchorCtr="0">
                    <a:solidFill>
                      <a:schemeClr val="bg2"/>
                    </a:solidFill>
                  </a:tcPr>
                </a:tc>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0.16</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0" marR="34290" marT="34290" marB="0" anchor="ctr" anchorCtr="0">
                    <a:solidFill>
                      <a:schemeClr val="bg2"/>
                    </a:solidFill>
                  </a:tcPr>
                </a:tc>
              </a:tr>
              <a:tr h="18288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9</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Solar cycle phase </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Rate of change in HMC</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11y </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at t</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rPr>
                        <a:t>e</a:t>
                      </a:r>
                      <a:r>
                        <a:rPr lang="en-US" altLang="en-US" sz="600" b="0" kern="0">
                          <a:ln>
                            <a:noFill/>
                          </a:ln>
                          <a:solidFill>
                            <a:schemeClr val="tx1">
                              <a:lumMod val="85000"/>
                              <a:lumOff val="15000"/>
                            </a:schemeClr>
                          </a:solidFill>
                          <a:uFillTx/>
                          <a:latin typeface="Carlito" panose="020F0502020204030204" charset="0"/>
                          <a:cs typeface="Carlito" panose="020F0502020204030204" charset="0"/>
                        </a:rPr>
                        <a:t>.</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nchor="ctr" anchorCtr="0">
                    <a:solidFill>
                      <a:schemeClr val="bg2"/>
                    </a:solidFill>
                  </a:tcPr>
                </a:tc>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-0.42</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0" marR="34290" marT="34290" marB="0" anchor="ctr" anchorCtr="0">
                    <a:solidFill>
                      <a:schemeClr val="bg2"/>
                    </a:solidFill>
                  </a:tcPr>
                </a:tc>
              </a:tr>
              <a:tr h="525780">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10</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0" marB="0" anchor="ctr"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Recurrence</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0" marT="34290" marB="34290" anchor="ctr" anchorCtr="0">
                    <a:solidFill>
                      <a:schemeClr val="bg2"/>
                    </a:solidFill>
                  </a:tcPr>
                </a:tc>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Either 0, 1 or 2:</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0: Event does not recur in target set.</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1: Event recurs once in target set with a period of 27.28 days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    (1 solar rotation, tolerance of 26 h).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2: Event recurs twice.</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nchor="ctr" anchorCtr="0">
                    <a:solidFill>
                      <a:schemeClr val="bg2"/>
                    </a:solidFill>
                  </a:tcPr>
                </a:tc>
                <a:tc>
                  <a:txBody>
                    <a:bodyPr/>
                    <a:p>
                      <a:pPr algn="ct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-0.32</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0" marR="34290" marT="34290" marB="0" anchor="ctr" anchorCtr="0">
                    <a:solidFill>
                      <a:schemeClr val="bg2"/>
                    </a:solidFill>
                  </a:tcPr>
                </a:tc>
              </a:tr>
            </a:tbl>
          </a:graphicData>
        </a:graphic>
      </p:graphicFrame>
      <p:sp>
        <p:nvSpPr>
          <p:cNvPr id="6" name="Text Box 5"/>
          <p:cNvSpPr txBox="1"/>
          <p:nvPr/>
        </p:nvSpPr>
        <p:spPr>
          <a:xfrm>
            <a:off x="4612640" y="1190625"/>
            <a:ext cx="381000" cy="229870"/>
          </a:xfrm>
          <a:prstGeom prst="rect">
            <a:avLst/>
          </a:prstGeom>
          <a:noFill/>
        </p:spPr>
        <p:txBody>
          <a:bodyPr wrap="square" rtlCol="0">
            <a:spAutoFit/>
          </a:bodyPr>
          <a:p>
            <a:r>
              <a:rPr lang="en-US" altLang="en-US" sz="900">
                <a:solidFill>
                  <a:schemeClr val="tx1">
                    <a:lumMod val="85000"/>
                    <a:lumOff val="15000"/>
                  </a:schemeClr>
                </a:solidFill>
                <a:latin typeface="Carlito" panose="020F0502020204030204" charset="0"/>
                <a:cs typeface="Carlito" panose="020F0502020204030204" charset="0"/>
              </a:rPr>
              <a:t>a)</a:t>
            </a:r>
            <a:endParaRPr lang="en-US" altLang="en-US" sz="900">
              <a:solidFill>
                <a:schemeClr val="tx1">
                  <a:lumMod val="85000"/>
                  <a:lumOff val="15000"/>
                </a:schemeClr>
              </a:solidFill>
              <a:latin typeface="Carlito" panose="020F0502020204030204" charset="0"/>
              <a:cs typeface="Carlito" panose="020F0502020204030204" charset="0"/>
            </a:endParaRPr>
          </a:p>
        </p:txBody>
      </p:sp>
      <p:sp>
        <p:nvSpPr>
          <p:cNvPr id="15" name="Text Box 14"/>
          <p:cNvSpPr txBox="1"/>
          <p:nvPr/>
        </p:nvSpPr>
        <p:spPr>
          <a:xfrm>
            <a:off x="6085523" y="4326766"/>
            <a:ext cx="1987391" cy="783590"/>
          </a:xfrm>
          <a:prstGeom prst="rect">
            <a:avLst/>
          </a:prstGeom>
          <a:noFill/>
        </p:spPr>
        <p:txBody>
          <a:bodyPr wrap="square" lIns="0" rIns="0" rtlCol="0">
            <a:spAutoFit/>
          </a:bodyPr>
          <a:p>
            <a:r>
              <a:rPr lang="en-US" altLang="en-US" sz="750">
                <a:solidFill>
                  <a:srgbClr val="720404"/>
                </a:solidFill>
                <a:latin typeface="Carlito" panose="020F0502020204030204" charset="0"/>
                <a:cs typeface="Carlito" panose="020F0502020204030204" charset="0"/>
              </a:rPr>
              <a:t>“Best” model:</a:t>
            </a:r>
            <a:endParaRPr lang="en-US" altLang="en-US" sz="600">
              <a:solidFill>
                <a:srgbClr val="720404"/>
              </a:solidFill>
              <a:latin typeface="Carlito" panose="020F0502020204030204" charset="0"/>
              <a:cs typeface="Carlito" panose="020F0502020204030204" charset="0"/>
            </a:endParaRPr>
          </a:p>
          <a:p>
            <a:pPr marL="171450" indent="-171450">
              <a:buFont typeface="Arial" panose="020B0604020202020204" pitchFamily="34" charset="0"/>
              <a:buChar char="•"/>
            </a:pPr>
            <a:r>
              <a:rPr lang="en-US" altLang="en-US" sz="750">
                <a:solidFill>
                  <a:schemeClr val="tx1">
                    <a:lumMod val="85000"/>
                    <a:lumOff val="15000"/>
                  </a:schemeClr>
                </a:solidFill>
                <a:latin typeface="Carlito" panose="020F0502020204030204" charset="0"/>
                <a:cs typeface="Carlito" panose="020F0502020204030204" charset="0"/>
              </a:rPr>
              <a:t>8 features (0,3,5,6,7,8,9,10) </a:t>
            </a:r>
            <a:endParaRPr lang="en-US" altLang="en-US" sz="750">
              <a:solidFill>
                <a:schemeClr val="tx1">
                  <a:lumMod val="85000"/>
                  <a:lumOff val="15000"/>
                </a:schemeClr>
              </a:solidFill>
              <a:latin typeface="Carlito" panose="020F0502020204030204" charset="0"/>
              <a:cs typeface="Carlito" panose="020F0502020204030204" charset="0"/>
            </a:endParaRPr>
          </a:p>
          <a:p>
            <a:pPr marL="171450" indent="-171450">
              <a:buFont typeface="Arial" panose="020B0604020202020204" pitchFamily="34" charset="0"/>
              <a:buChar char="•"/>
            </a:pPr>
            <a:r>
              <a:rPr lang="en-US" altLang="en-US" sz="750">
                <a:solidFill>
                  <a:schemeClr val="tx1">
                    <a:lumMod val="85000"/>
                    <a:lumOff val="15000"/>
                  </a:schemeClr>
                </a:solidFill>
                <a:latin typeface="Carlito" panose="020F0502020204030204" charset="0"/>
                <a:cs typeface="Carlito" panose="020F0502020204030204" charset="0"/>
              </a:rPr>
              <a:t>Inverse regularization strength (O1): 0.1</a:t>
            </a:r>
            <a:endParaRPr lang="en-US" altLang="en-US" sz="750">
              <a:solidFill>
                <a:schemeClr val="tx1">
                  <a:lumMod val="85000"/>
                  <a:lumOff val="15000"/>
                </a:schemeClr>
              </a:solidFill>
              <a:latin typeface="Carlito" panose="020F0502020204030204" charset="0"/>
              <a:cs typeface="Carlito" panose="020F0502020204030204" charset="0"/>
            </a:endParaRPr>
          </a:p>
          <a:p>
            <a:pPr marL="171450" indent="-171450">
              <a:buFont typeface="Arial" panose="020B0604020202020204" pitchFamily="34" charset="0"/>
              <a:buChar char="•"/>
            </a:pPr>
            <a:r>
              <a:rPr lang="en-US" altLang="en-US" sz="750">
                <a:solidFill>
                  <a:schemeClr val="tx1">
                    <a:lumMod val="85000"/>
                    <a:lumOff val="15000"/>
                  </a:schemeClr>
                </a:solidFill>
                <a:latin typeface="Carlito" panose="020F0502020204030204" charset="0"/>
                <a:cs typeface="Carlito" panose="020F0502020204030204" charset="0"/>
              </a:rPr>
              <a:t>Penalty (O2): L2-norm</a:t>
            </a:r>
            <a:endParaRPr lang="en-US" altLang="en-US" sz="750">
              <a:solidFill>
                <a:schemeClr val="tx1">
                  <a:lumMod val="85000"/>
                  <a:lumOff val="15000"/>
                </a:schemeClr>
              </a:solidFill>
              <a:latin typeface="Carlito" panose="020F0502020204030204" charset="0"/>
              <a:cs typeface="Carlito" panose="020F0502020204030204" charset="0"/>
            </a:endParaRPr>
          </a:p>
          <a:p>
            <a:pPr marL="171450" indent="-171450">
              <a:buFont typeface="Arial" panose="020B0604020202020204" pitchFamily="34" charset="0"/>
              <a:buChar char="•"/>
            </a:pPr>
            <a:r>
              <a:rPr lang="en-US" altLang="en-US" sz="750">
                <a:solidFill>
                  <a:schemeClr val="tx1">
                    <a:lumMod val="85000"/>
                    <a:lumOff val="15000"/>
                  </a:schemeClr>
                </a:solidFill>
                <a:latin typeface="Carlito" panose="020F0502020204030204" charset="0"/>
                <a:cs typeface="Carlito" panose="020F0502020204030204" charset="0"/>
              </a:rPr>
              <a:t>Intercept (β</a:t>
            </a:r>
            <a:r>
              <a:rPr lang="en-US" altLang="en-US" sz="750" baseline="-25000">
                <a:solidFill>
                  <a:schemeClr val="tx1">
                    <a:lumMod val="85000"/>
                    <a:lumOff val="15000"/>
                  </a:schemeClr>
                </a:solidFill>
                <a:latin typeface="Carlito" panose="020F0502020204030204" charset="0"/>
                <a:cs typeface="Carlito" panose="020F0502020204030204" charset="0"/>
              </a:rPr>
              <a:t>0</a:t>
            </a:r>
            <a:r>
              <a:rPr lang="en-US" altLang="en-US" sz="750">
                <a:solidFill>
                  <a:schemeClr val="tx1">
                    <a:lumMod val="85000"/>
                    <a:lumOff val="15000"/>
                  </a:schemeClr>
                </a:solidFill>
                <a:latin typeface="Carlito" panose="020F0502020204030204" charset="0"/>
                <a:cs typeface="Carlito" panose="020F0502020204030204" charset="0"/>
              </a:rPr>
              <a:t>): -0.17</a:t>
            </a:r>
            <a:endParaRPr lang="en-US" altLang="en-US" sz="750">
              <a:solidFill>
                <a:schemeClr val="tx1">
                  <a:lumMod val="85000"/>
                  <a:lumOff val="15000"/>
                </a:schemeClr>
              </a:solidFill>
              <a:latin typeface="Carlito" panose="020F0502020204030204" charset="0"/>
              <a:cs typeface="Carlito" panose="020F0502020204030204" charset="0"/>
            </a:endParaRPr>
          </a:p>
          <a:p>
            <a:pPr marL="171450" indent="-171450">
              <a:buFont typeface="Arial" panose="020B0604020202020204" pitchFamily="34" charset="0"/>
              <a:buChar char="•"/>
            </a:pPr>
            <a:r>
              <a:rPr lang="en-US" altLang="en-US" sz="750">
                <a:solidFill>
                  <a:schemeClr val="tx1">
                    <a:lumMod val="85000"/>
                    <a:lumOff val="15000"/>
                  </a:schemeClr>
                </a:solidFill>
                <a:latin typeface="Carlito" panose="020F0502020204030204" charset="0"/>
                <a:cs typeface="Carlito" panose="020F0502020204030204" charset="0"/>
              </a:rPr>
              <a:t>Iterations: 29</a:t>
            </a:r>
            <a:endParaRPr lang="en-US" altLang="en-US" sz="750">
              <a:solidFill>
                <a:schemeClr val="tx1">
                  <a:lumMod val="85000"/>
                  <a:lumOff val="15000"/>
                </a:schemeClr>
              </a:solidFill>
              <a:latin typeface="Carlito" panose="020F0502020204030204" charset="0"/>
              <a:cs typeface="Carlito" panose="020F0502020204030204" charset="0"/>
            </a:endParaRPr>
          </a:p>
        </p:txBody>
      </p:sp>
      <p:sp>
        <p:nvSpPr>
          <p:cNvPr id="8" name="Text Box 7"/>
          <p:cNvSpPr txBox="1"/>
          <p:nvPr/>
        </p:nvSpPr>
        <p:spPr>
          <a:xfrm>
            <a:off x="4607560" y="2621915"/>
            <a:ext cx="386080" cy="229870"/>
          </a:xfrm>
          <a:prstGeom prst="rect">
            <a:avLst/>
          </a:prstGeom>
          <a:noFill/>
        </p:spPr>
        <p:txBody>
          <a:bodyPr wrap="square" rtlCol="0">
            <a:spAutoFit/>
          </a:bodyPr>
          <a:p>
            <a:r>
              <a:rPr lang="en-US" altLang="en-US" sz="900">
                <a:solidFill>
                  <a:schemeClr val="tx1">
                    <a:lumMod val="85000"/>
                    <a:lumOff val="15000"/>
                  </a:schemeClr>
                </a:solidFill>
                <a:latin typeface="Carlito" panose="020F0502020204030204" charset="0"/>
                <a:cs typeface="Carlito" panose="020F0502020204030204" charset="0"/>
              </a:rPr>
              <a:t>b)</a:t>
            </a:r>
            <a:endParaRPr lang="en-US" altLang="en-US" sz="900">
              <a:solidFill>
                <a:schemeClr val="tx1">
                  <a:lumMod val="85000"/>
                  <a:lumOff val="15000"/>
                </a:schemeClr>
              </a:solidFill>
              <a:latin typeface="Carlito" panose="020F0502020204030204" charset="0"/>
              <a:cs typeface="Carlito" panose="020F0502020204030204" charset="0"/>
            </a:endParaRPr>
          </a:p>
        </p:txBody>
      </p:sp>
      <p:cxnSp>
        <p:nvCxnSpPr>
          <p:cNvPr id="25" name="Elbow Connector 24"/>
          <p:cNvCxnSpPr/>
          <p:nvPr/>
        </p:nvCxnSpPr>
        <p:spPr>
          <a:xfrm rot="5400000" flipV="1">
            <a:off x="5649754" y="4273902"/>
            <a:ext cx="509588" cy="321945"/>
          </a:xfrm>
          <a:prstGeom prst="bentConnector2">
            <a:avLst/>
          </a:prstGeom>
          <a:ln w="28575" cmpd="sng">
            <a:solidFill>
              <a:srgbClr val="720404">
                <a:alpha val="20000"/>
              </a:srgb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7" name="Text Box 26"/>
          <p:cNvSpPr txBox="1"/>
          <p:nvPr/>
        </p:nvSpPr>
        <p:spPr>
          <a:xfrm>
            <a:off x="245745" y="4183891"/>
            <a:ext cx="3655695" cy="298450"/>
          </a:xfrm>
          <a:prstGeom prst="rect">
            <a:avLst/>
          </a:prstGeom>
          <a:noFill/>
        </p:spPr>
        <p:txBody>
          <a:bodyPr wrap="square" lIns="0" tIns="68580" rIns="0" rtlCol="0">
            <a:spAutoFit/>
          </a:bodyPr>
          <a:p>
            <a:r>
              <a:rPr lang="en-US" altLang="en-US" sz="600" b="1">
                <a:latin typeface="Carlito" panose="020F0502020204030204" charset="0"/>
                <a:cs typeface="Carlito" panose="020F0502020204030204" charset="0"/>
              </a:rPr>
              <a:t>Tab. Features: </a:t>
            </a:r>
            <a:r>
              <a:rPr lang="en-US" altLang="en-US" sz="600">
                <a:solidFill>
                  <a:schemeClr val="tx1">
                    <a:lumMod val="85000"/>
                    <a:lumOff val="15000"/>
                  </a:schemeClr>
                </a:solidFill>
                <a:latin typeface="Carlito" panose="020F0502020204030204" charset="0"/>
                <a:cs typeface="Carlito" panose="020F0502020204030204" charset="0"/>
              </a:rPr>
              <a:t>11 features derived from ground-based magnetometer data. </a:t>
            </a:r>
            <a:endParaRPr lang="en-US" altLang="en-US" sz="600">
              <a:solidFill>
                <a:schemeClr val="tx1">
                  <a:lumMod val="85000"/>
                  <a:lumOff val="15000"/>
                </a:schemeClr>
              </a:solidFill>
              <a:latin typeface="Carlito" panose="020F0502020204030204" charset="0"/>
              <a:cs typeface="Carlito" panose="020F0502020204030204" charset="0"/>
            </a:endParaRPr>
          </a:p>
          <a:p>
            <a:r>
              <a:rPr lang="en-US" altLang="en-US" sz="600">
                <a:solidFill>
                  <a:schemeClr val="tx1">
                    <a:lumMod val="85000"/>
                    <a:lumOff val="15000"/>
                  </a:schemeClr>
                </a:solidFill>
                <a:latin typeface="Carlito" panose="020F0502020204030204" charset="0"/>
                <a:cs typeface="Carlito" panose="020F0502020204030204" charset="0"/>
              </a:rPr>
              <a:t>HMC</a:t>
            </a:r>
            <a:r>
              <a:rPr lang="en-US" altLang="en-US" sz="600" baseline="-25000">
                <a:solidFill>
                  <a:schemeClr val="tx1">
                    <a:lumMod val="85000"/>
                    <a:lumOff val="15000"/>
                  </a:schemeClr>
                </a:solidFill>
                <a:latin typeface="Carlito" panose="020F0502020204030204" charset="0"/>
                <a:cs typeface="Carlito" panose="020F0502020204030204" charset="0"/>
              </a:rPr>
              <a:t>ny</a:t>
            </a:r>
            <a:r>
              <a:rPr lang="en-US" altLang="en-US" sz="600">
                <a:solidFill>
                  <a:schemeClr val="tx1">
                    <a:lumMod val="85000"/>
                    <a:lumOff val="15000"/>
                  </a:schemeClr>
                </a:solidFill>
                <a:latin typeface="Carlito" panose="020F0502020204030204" charset="0"/>
                <a:cs typeface="Carlito" panose="020F0502020204030204" charset="0"/>
              </a:rPr>
              <a:t>: Low-pass filtered HMC with cutoff period at n years; t</a:t>
            </a:r>
            <a:r>
              <a:rPr lang="en-US" altLang="en-US" sz="600" baseline="-25000">
                <a:solidFill>
                  <a:schemeClr val="tx1">
                    <a:lumMod val="85000"/>
                    <a:lumOff val="15000"/>
                  </a:schemeClr>
                </a:solidFill>
                <a:latin typeface="Carlito" panose="020F0502020204030204" charset="0"/>
                <a:cs typeface="Carlito" panose="020F0502020204030204" charset="0"/>
              </a:rPr>
              <a:t>e</a:t>
            </a:r>
            <a:r>
              <a:rPr lang="en-US" altLang="en-US" sz="600">
                <a:solidFill>
                  <a:schemeClr val="tx1">
                    <a:lumMod val="85000"/>
                    <a:lumOff val="15000"/>
                  </a:schemeClr>
                </a:solidFill>
                <a:latin typeface="Carlito" panose="020F0502020204030204" charset="0"/>
                <a:cs typeface="Carlito" panose="020F0502020204030204" charset="0"/>
              </a:rPr>
              <a:t>: UT of event peak; MLT: Magnetic local time.</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30" name="Text Box 29"/>
          <p:cNvSpPr txBox="1"/>
          <p:nvPr/>
        </p:nvSpPr>
        <p:spPr>
          <a:xfrm>
            <a:off x="7229475" y="1219234"/>
            <a:ext cx="916781" cy="1107440"/>
          </a:xfrm>
          <a:prstGeom prst="rect">
            <a:avLst/>
          </a:prstGeom>
          <a:noFill/>
        </p:spPr>
        <p:txBody>
          <a:bodyPr wrap="square" lIns="68580" tIns="0" rIns="68580" bIns="0" rtlCol="0">
            <a:spAutoFit/>
          </a:bodyPr>
          <a:p>
            <a:r>
              <a:rPr lang="en-US" altLang="en-US" sz="600" b="1">
                <a:solidFill>
                  <a:schemeClr val="tx1">
                    <a:lumMod val="85000"/>
                    <a:lumOff val="15000"/>
                  </a:schemeClr>
                </a:solidFill>
                <a:latin typeface="Carlito" panose="020F0502020204030204" charset="0"/>
                <a:cs typeface="Carlito" panose="020F0502020204030204" charset="0"/>
              </a:rPr>
              <a:t>Fig. Feature Selection:</a:t>
            </a:r>
            <a:endParaRPr lang="en-US" altLang="en-US" sz="600" b="1">
              <a:latin typeface="Carlito" panose="020F0502020204030204" charset="0"/>
              <a:cs typeface="Carlito" panose="020F0502020204030204" charset="0"/>
            </a:endParaRPr>
          </a:p>
          <a:p>
            <a:r>
              <a:rPr lang="en-US" altLang="en-US" sz="600">
                <a:solidFill>
                  <a:schemeClr val="tx1">
                    <a:lumMod val="85000"/>
                    <a:lumOff val="15000"/>
                  </a:schemeClr>
                </a:solidFill>
                <a:latin typeface="Carlito" panose="020F0502020204030204" charset="0"/>
                <a:cs typeface="Carlito" panose="020F0502020204030204" charset="0"/>
              </a:rPr>
              <a:t>An optimum of 8 features is found in terms of Matthew's correlation coefficient (MCC). Results are averaged over a 4-fold cross-validation with 134 (135) events per fold, repeated 25 times. Vertical lines indicate 2</a:t>
            </a:r>
            <a:r>
              <a:rPr lang="en-US" altLang="en-US" sz="600">
                <a:solidFill>
                  <a:schemeClr val="tx1">
                    <a:lumMod val="85000"/>
                    <a:lumOff val="15000"/>
                  </a:schemeClr>
                </a:solidFill>
                <a:latin typeface="Ubuntu" panose="020B0604030602030204" charset="0"/>
                <a:ea typeface="Ubuntu" panose="020B0604030602030204" charset="0"/>
                <a:cs typeface="Carlito" panose="020F0502020204030204" charset="0"/>
              </a:rPr>
              <a:t>·</a:t>
            </a:r>
            <a:r>
              <a:rPr lang="en-US" altLang="en-US" sz="600">
                <a:solidFill>
                  <a:schemeClr val="tx1">
                    <a:lumMod val="85000"/>
                    <a:lumOff val="15000"/>
                  </a:schemeClr>
                </a:solidFill>
                <a:latin typeface="Carlito" panose="020F0502020204030204" charset="0"/>
                <a:cs typeface="Carlito" panose="020F0502020204030204" charset="0"/>
              </a:rPr>
              <a:t>std.</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31" name="Text Box 30"/>
          <p:cNvSpPr txBox="1"/>
          <p:nvPr/>
        </p:nvSpPr>
        <p:spPr>
          <a:xfrm>
            <a:off x="7228332" y="2621791"/>
            <a:ext cx="928211" cy="1661795"/>
          </a:xfrm>
          <a:prstGeom prst="rect">
            <a:avLst/>
          </a:prstGeom>
          <a:noFill/>
        </p:spPr>
        <p:txBody>
          <a:bodyPr wrap="square" lIns="68580" tIns="0" rIns="68580" bIns="0" rtlCol="0">
            <a:spAutoFit/>
          </a:bodyPr>
          <a:p>
            <a:pPr algn="l"/>
            <a:r>
              <a:rPr lang="en-US" altLang="en-US" sz="600" b="1">
                <a:latin typeface="Carlito" panose="020F0502020204030204" charset="0"/>
                <a:cs typeface="Carlito" panose="020F0502020204030204" charset="0"/>
              </a:rPr>
              <a:t>Fig. Model Optimization:</a:t>
            </a:r>
            <a:endParaRPr lang="en-US" altLang="en-US" sz="600" b="1">
              <a:latin typeface="Carlito" panose="020F0502020204030204" charset="0"/>
              <a:cs typeface="Carlito" panose="020F0502020204030204" charset="0"/>
            </a:endParaRPr>
          </a:p>
          <a:p>
            <a:pPr algn="l"/>
            <a:r>
              <a:rPr lang="en-US" altLang="en-US" sz="600">
                <a:solidFill>
                  <a:schemeClr val="tx1">
                    <a:lumMod val="85000"/>
                    <a:lumOff val="15000"/>
                  </a:schemeClr>
                </a:solidFill>
                <a:latin typeface="Carlito" panose="020F0502020204030204" charset="0"/>
                <a:cs typeface="Carlito" panose="020F0502020204030204" charset="0"/>
              </a:rPr>
              <a:t>10  combinations of parameters O1 &amp; O2 are tested in a nested K-fold cross-validation with K=3 in the inner loop (optimization) and K=4 in the outer loop (validation). Both loops are repeated 25 times, resulting in 7500 runs per combination. </a:t>
            </a:r>
            <a:endParaRPr lang="en-US" altLang="en-US" sz="600">
              <a:solidFill>
                <a:schemeClr val="tx1">
                  <a:lumMod val="85000"/>
                  <a:lumOff val="15000"/>
                </a:schemeClr>
              </a:solidFill>
              <a:latin typeface="Carlito" panose="020F0502020204030204" charset="0"/>
              <a:cs typeface="Carlito" panose="020F0502020204030204" charset="0"/>
            </a:endParaRPr>
          </a:p>
          <a:p>
            <a:pPr algn="l"/>
            <a:r>
              <a:rPr lang="en-US" altLang="en-US" sz="600">
                <a:solidFill>
                  <a:schemeClr val="tx1">
                    <a:lumMod val="85000"/>
                    <a:lumOff val="15000"/>
                  </a:schemeClr>
                </a:solidFill>
                <a:latin typeface="Carlito" panose="020F0502020204030204" charset="0"/>
                <a:cs typeface="Carlito" panose="020F0502020204030204" charset="0"/>
              </a:rPr>
              <a:t>Gray bars</a:t>
            </a:r>
            <a:r>
              <a:rPr lang="en-US" altLang="en-US" sz="600" b="1">
                <a:solidFill>
                  <a:schemeClr val="tx1">
                    <a:lumMod val="85000"/>
                    <a:lumOff val="15000"/>
                  </a:schemeClr>
                </a:solidFill>
                <a:latin typeface="Carlito" panose="020F0502020204030204" charset="0"/>
                <a:cs typeface="Carlito" panose="020F0502020204030204" charset="0"/>
              </a:rPr>
              <a:t> </a:t>
            </a:r>
            <a:r>
              <a:rPr lang="en-US" altLang="en-US" sz="600">
                <a:solidFill>
                  <a:schemeClr val="tx1">
                    <a:lumMod val="85000"/>
                    <a:lumOff val="15000"/>
                  </a:schemeClr>
                </a:solidFill>
                <a:latin typeface="Carlito" panose="020F0502020204030204" charset="0"/>
                <a:cs typeface="Carlito" panose="020F0502020204030204" charset="0"/>
              </a:rPr>
              <a:t>show the fraction of total runs for which model x has the highest MCC, black bars show MCC of model x, averaged over all runs.</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37" name="Text Box 36"/>
          <p:cNvSpPr txBox="1"/>
          <p:nvPr/>
        </p:nvSpPr>
        <p:spPr>
          <a:xfrm>
            <a:off x="5239" y="1017781"/>
            <a:ext cx="2404110"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Features &amp; Model</a:t>
            </a:r>
            <a:endParaRPr lang="en-US" altLang="en-US" sz="825">
              <a:solidFill>
                <a:schemeClr val="tx1">
                  <a:lumMod val="85000"/>
                  <a:lumOff val="15000"/>
                </a:schemeClr>
              </a:solidFill>
              <a:latin typeface="Carlito" panose="020F0502020204030204" charset="0"/>
              <a:cs typeface="Carlito" panose="020F0502020204030204" charset="0"/>
            </a:endParaRPr>
          </a:p>
        </p:txBody>
      </p:sp>
      <p:grpSp>
        <p:nvGrpSpPr>
          <p:cNvPr id="38" name="Group 37"/>
          <p:cNvGrpSpPr/>
          <p:nvPr/>
        </p:nvGrpSpPr>
        <p:grpSpPr>
          <a:xfrm>
            <a:off x="54293" y="967298"/>
            <a:ext cx="205740" cy="218599"/>
            <a:chOff x="116" y="2132"/>
            <a:chExt cx="432" cy="459"/>
          </a:xfrm>
        </p:grpSpPr>
        <p:sp>
          <p:nvSpPr>
            <p:cNvPr id="39" name="Oval 38"/>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0" name="Text Box 39"/>
            <p:cNvSpPr txBox="1"/>
            <p:nvPr/>
          </p:nvSpPr>
          <p:spPr>
            <a:xfrm>
              <a:off x="116" y="213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2</a:t>
              </a:r>
              <a:endParaRPr lang="en-US" altLang="en-US" sz="825">
                <a:solidFill>
                  <a:srgbClr val="720404">
                    <a:alpha val="20000"/>
                  </a:srgbClr>
                </a:solidFill>
                <a:latin typeface="Carlito" panose="020F0502020204030204" charset="0"/>
                <a:cs typeface="Carlito" panose="020F0502020204030204" charset="0"/>
              </a:endParaRPr>
            </a:p>
          </p:txBody>
        </p:sp>
      </p:grpSp>
      <p:pic>
        <p:nvPicPr>
          <p:cNvPr id="55" name="Picture 54">
            <a:hlinkClick r:id="" action="ppaction://hlinkshowjump?jump=previousslide"/>
          </p:cNvPr>
          <p:cNvPicPr>
            <a:picLocks noChangeAspect="1"/>
          </p:cNvPicPr>
          <p:nvPr/>
        </p:nvPicPr>
        <p:blipFill>
          <a:blip r:embed="rId2"/>
          <a:stretch>
            <a:fillRect/>
          </a:stretch>
        </p:blipFill>
        <p:spPr>
          <a:xfrm>
            <a:off x="281464" y="4725863"/>
            <a:ext cx="269558" cy="241459"/>
          </a:xfrm>
          <a:prstGeom prst="rect">
            <a:avLst/>
          </a:prstGeom>
        </p:spPr>
      </p:pic>
      <p:sp>
        <p:nvSpPr>
          <p:cNvPr id="3" name="Rectangle 2">
            <a:hlinkClick r:id="rId3" action="ppaction://hlinksldjump"/>
          </p:cNvPr>
          <p:cNvSpPr/>
          <p:nvPr/>
        </p:nvSpPr>
        <p:spPr>
          <a:xfrm>
            <a:off x="7829550" y="704408"/>
            <a:ext cx="257175" cy="214313"/>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5" name="Rectangle 4">
            <a:hlinkClick r:id="rId4" action="ppaction://hlinksldjump"/>
          </p:cNvPr>
          <p:cNvSpPr/>
          <p:nvPr/>
        </p:nvSpPr>
        <p:spPr>
          <a:xfrm>
            <a:off x="8108156" y="688216"/>
            <a:ext cx="321469" cy="242888"/>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8" name="Text Box 47">
            <a:hlinkClick r:id="rId5" action="ppaction://hlinksldjump"/>
          </p:cNvPr>
          <p:cNvSpPr txBox="1"/>
          <p:nvPr/>
        </p:nvSpPr>
        <p:spPr>
          <a:xfrm>
            <a:off x="8410766" y="924753"/>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Setup</a:t>
            </a:r>
            <a:endParaRPr lang="en-US" altLang="en-US" sz="825">
              <a:solidFill>
                <a:schemeClr val="bg1">
                  <a:alpha val="54000"/>
                </a:schemeClr>
              </a:solidFill>
              <a:latin typeface="Carlito" panose="020F0502020204030204" charset="0"/>
              <a:cs typeface="Carlito" panose="020F0502020204030204" charset="0"/>
            </a:endParaRPr>
          </a:p>
        </p:txBody>
      </p:sp>
      <p:sp>
        <p:nvSpPr>
          <p:cNvPr id="11" name="Text Box 10">
            <a:hlinkClick r:id="rId6" action="ppaction://hlinksldjump"/>
          </p:cNvPr>
          <p:cNvSpPr txBox="1"/>
          <p:nvPr/>
        </p:nvSpPr>
        <p:spPr>
          <a:xfrm>
            <a:off x="8410766" y="1399574"/>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Input data</a:t>
            </a:r>
            <a:endParaRPr lang="en-US" altLang="en-US" sz="825">
              <a:solidFill>
                <a:schemeClr val="bg1">
                  <a:alpha val="54000"/>
                </a:schemeClr>
              </a:solidFill>
              <a:latin typeface="Carlito" panose="020F0502020204030204" charset="0"/>
              <a:cs typeface="Carlito" panose="020F0502020204030204" charset="0"/>
            </a:endParaRPr>
          </a:p>
        </p:txBody>
      </p:sp>
      <p:sp>
        <p:nvSpPr>
          <p:cNvPr id="59" name="Text Box 58">
            <a:hlinkClick r:id="rId7" action="ppaction://hlinksldjump"/>
          </p:cNvPr>
          <p:cNvSpPr txBox="1"/>
          <p:nvPr/>
        </p:nvSpPr>
        <p:spPr>
          <a:xfrm>
            <a:off x="8410766" y="2943577"/>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References</a:t>
            </a:r>
            <a:endParaRPr lang="en-US" altLang="en-US" sz="825">
              <a:solidFill>
                <a:schemeClr val="bg1">
                  <a:alpha val="54000"/>
                </a:schemeClr>
              </a:solidFill>
              <a:latin typeface="Carlito" panose="020F0502020204030204" charset="0"/>
              <a:cs typeface="Carlito" panose="020F0502020204030204" charset="0"/>
            </a:endParaRPr>
          </a:p>
        </p:txBody>
      </p:sp>
      <p:sp>
        <p:nvSpPr>
          <p:cNvPr id="65" name="Text Box 64">
            <a:hlinkClick r:id="rId8" action="ppaction://hlinksldjump"/>
          </p:cNvPr>
          <p:cNvSpPr txBox="1"/>
          <p:nvPr/>
        </p:nvSpPr>
        <p:spPr>
          <a:xfrm>
            <a:off x="8410766" y="2474471"/>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Validation</a:t>
            </a:r>
            <a:endParaRPr lang="en-US" altLang="en-US" sz="825">
              <a:solidFill>
                <a:schemeClr val="bg1">
                  <a:alpha val="54000"/>
                </a:schemeClr>
              </a:solidFill>
              <a:latin typeface="Carlito" panose="020F0502020204030204" charset="0"/>
              <a:cs typeface="Carlito" panose="020F0502020204030204" charset="0"/>
            </a:endParaRPr>
          </a:p>
        </p:txBody>
      </p:sp>
      <p:sp>
        <p:nvSpPr>
          <p:cNvPr id="12" name="Text Box 11"/>
          <p:cNvSpPr txBox="1"/>
          <p:nvPr/>
        </p:nvSpPr>
        <p:spPr>
          <a:xfrm>
            <a:off x="8410766" y="1879159"/>
            <a:ext cx="670560" cy="346075"/>
          </a:xfrm>
          <a:prstGeom prst="rect">
            <a:avLst/>
          </a:prstGeom>
          <a:solidFill>
            <a:schemeClr val="bg1"/>
          </a:solidFill>
          <a:ln w="12700" cmpd="sng">
            <a:solidFill>
              <a:schemeClr val="bg1">
                <a:alpha val="50000"/>
              </a:schemeClr>
            </a:solidFill>
            <a:prstDash val="solid"/>
          </a:ln>
        </p:spPr>
        <p:txBody>
          <a:bodyPr wrap="square" lIns="0" rIns="0" rtlCol="0" anchor="ctr" anchorCtr="0">
            <a:spAutoFit/>
          </a:bodyPr>
          <a:p>
            <a:pPr algn="ctr"/>
            <a:r>
              <a:rPr lang="en-US" altLang="en-US" sz="825">
                <a:solidFill>
                  <a:srgbClr val="720404"/>
                </a:solidFill>
                <a:latin typeface="Carlito" panose="020F0502020204030204" charset="0"/>
                <a:cs typeface="Carlito" panose="020F0502020204030204" charset="0"/>
              </a:rPr>
              <a:t>Features / Model</a:t>
            </a:r>
            <a:endParaRPr lang="en-US" altLang="en-US" sz="825">
              <a:solidFill>
                <a:srgbClr val="720404"/>
              </a:solidFill>
              <a:latin typeface="Carlito" panose="020F0502020204030204" charset="0"/>
              <a:cs typeface="Carlito" panose="020F0502020204030204" charset="0"/>
            </a:endParaRPr>
          </a:p>
        </p:txBody>
      </p:sp>
      <p:pic>
        <p:nvPicPr>
          <p:cNvPr id="7" name="Picture 6" descr="ModelStats"/>
          <p:cNvPicPr>
            <a:picLocks noChangeAspect="1"/>
          </p:cNvPicPr>
          <p:nvPr/>
        </p:nvPicPr>
        <p:blipFill>
          <a:blip r:embed="rId9"/>
          <a:stretch>
            <a:fillRect/>
          </a:stretch>
        </p:blipFill>
        <p:spPr>
          <a:xfrm>
            <a:off x="4343400" y="2578608"/>
            <a:ext cx="2637130" cy="1883664"/>
          </a:xfrm>
          <a:prstGeom prst="rect">
            <a:avLst/>
          </a:prstGeom>
        </p:spPr>
      </p:pic>
      <p:sp>
        <p:nvSpPr>
          <p:cNvPr id="50" name="Text Box 49">
            <a:hlinkClick r:id="rId10" action="ppaction://hlinksldjump"/>
          </p:cNvPr>
          <p:cNvSpPr txBox="1"/>
          <p:nvPr/>
        </p:nvSpPr>
        <p:spPr>
          <a:xfrm>
            <a:off x="8412480" y="3411572"/>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“Madness”</a:t>
            </a:r>
            <a:endParaRPr lang="en-US" altLang="en-US" sz="825">
              <a:solidFill>
                <a:schemeClr val="bg1">
                  <a:alpha val="54000"/>
                </a:schemeClr>
              </a:solidFill>
              <a:latin typeface="Carlito" panose="020F0502020204030204" charset="0"/>
              <a:cs typeface="Carlito" panose="020F0502020204030204" charset="0"/>
            </a:endParaRPr>
          </a:p>
        </p:txBody>
      </p:sp>
    </p:spTree>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Title 16"/>
          <p:cNvSpPr>
            <a:spLocks noGrp="1"/>
          </p:cNvSpPr>
          <p:nvPr>
            <p:ph type="title"/>
          </p:nvPr>
        </p:nvSpPr>
        <p:spPr/>
        <p:txBody>
          <a:bodyPr>
            <a:normAutofit fontScale="90000"/>
          </a:bodyPr>
          <a:p>
            <a:r>
              <a:rPr lang="en-US" altLang="en-US">
                <a:sym typeface="+mn-ea"/>
              </a:rPr>
              <a:t>Historical geomagnetic storm drivers</a:t>
            </a:r>
            <a:br>
              <a:rPr lang="en-US" altLang="en-US">
                <a:sym typeface="+mn-ea"/>
              </a:rPr>
            </a:br>
            <a:r>
              <a:rPr lang="en-US" altLang="en-US">
                <a:sym typeface="+mn-ea"/>
              </a:rPr>
              <a:t>determined exclusively from ground-based magnetometer measurements</a:t>
            </a:r>
            <a:endParaRPr lang="en-US"/>
          </a:p>
        </p:txBody>
      </p:sp>
      <p:graphicFrame>
        <p:nvGraphicFramePr>
          <p:cNvPr id="13" name="Table 12"/>
          <p:cNvGraphicFramePr/>
          <p:nvPr/>
        </p:nvGraphicFramePr>
        <p:xfrm>
          <a:off x="4787741" y="1210662"/>
          <a:ext cx="3299460" cy="2903220"/>
        </p:xfrm>
        <a:graphic>
          <a:graphicData uri="http://schemas.openxmlformats.org/drawingml/2006/table">
            <a:tbl>
              <a:tblPr firstRow="1" bandRow="1">
                <a:tableStyleId>{5C22544A-7EE6-4342-B048-85BDC9FD1C3A}</a:tableStyleId>
              </a:tblPr>
              <a:tblGrid>
                <a:gridCol w="2301240"/>
                <a:gridCol w="450850"/>
                <a:gridCol w="547370"/>
              </a:tblGrid>
              <a:tr h="198755">
                <a:tc>
                  <a:txBody>
                    <a:bodyPr/>
                    <a:p>
                      <a:pPr>
                        <a:buNone/>
                      </a:pPr>
                      <a:r>
                        <a:rPr lang="en-US" altLang="en-US" sz="750" b="0">
                          <a:solidFill>
                            <a:schemeClr val="tx1">
                              <a:lumMod val="85000"/>
                              <a:lumOff val="15000"/>
                            </a:schemeClr>
                          </a:solidFill>
                          <a:latin typeface="Carlito" panose="020F0502020204030204" charset="0"/>
                          <a:cs typeface="Carlito" panose="020F0502020204030204" charset="0"/>
                        </a:rPr>
                        <a:t>Performance Metrics</a:t>
                      </a:r>
                      <a:endParaRPr lang="en-US" altLang="en-US" sz="750" b="0">
                        <a:solidFill>
                          <a:schemeClr val="tx1">
                            <a:lumMod val="85000"/>
                            <a:lumOff val="15000"/>
                          </a:schemeClr>
                        </a:solidFill>
                        <a:latin typeface="Carlito" panose="020F0502020204030204" charset="0"/>
                        <a:cs typeface="Carlito" panose="020F0502020204030204" charset="0"/>
                      </a:endParaRPr>
                    </a:p>
                  </a:txBody>
                  <a:tcPr marL="34290" marR="34290" marT="34290" marB="34290">
                    <a:solidFill>
                      <a:schemeClr val="bg2"/>
                    </a:solidFill>
                  </a:tcPr>
                </a:tc>
                <a:tc>
                  <a:txBody>
                    <a:bodyPr/>
                    <a:p>
                      <a:pPr>
                        <a:buNone/>
                      </a:pPr>
                      <a:r>
                        <a:rPr lang="en-US" altLang="en-US" sz="750" b="0">
                          <a:solidFill>
                            <a:schemeClr val="tx1">
                              <a:lumMod val="85000"/>
                              <a:lumOff val="15000"/>
                            </a:schemeClr>
                          </a:solidFill>
                          <a:latin typeface="Carlito" panose="020F0502020204030204" charset="0"/>
                          <a:cs typeface="Carlito" panose="020F0502020204030204" charset="0"/>
                        </a:rPr>
                        <a:t>Value</a:t>
                      </a:r>
                      <a:endParaRPr lang="en-US" altLang="en-US" sz="750" b="0">
                        <a:solidFill>
                          <a:schemeClr val="tx1">
                            <a:lumMod val="85000"/>
                            <a:lumOff val="15000"/>
                          </a:schemeClr>
                        </a:solidFill>
                        <a:latin typeface="Carlito" panose="020F0502020204030204" charset="0"/>
                        <a:cs typeface="Carlito" panose="020F0502020204030204" charset="0"/>
                      </a:endParaRPr>
                    </a:p>
                  </a:txBody>
                  <a:tcPr marL="34290" marR="34290" marT="34290" marB="34290">
                    <a:solidFill>
                      <a:schemeClr val="bg2"/>
                    </a:solidFill>
                  </a:tcPr>
                </a:tc>
                <a:tc>
                  <a:txBody>
                    <a:bodyPr/>
                    <a:p>
                      <a:pPr>
                        <a:buNone/>
                      </a:pPr>
                      <a:r>
                        <a:rPr lang="en-US" altLang="en-US" sz="750" b="0">
                          <a:solidFill>
                            <a:schemeClr val="tx1">
                              <a:lumMod val="85000"/>
                              <a:lumOff val="15000"/>
                            </a:schemeClr>
                          </a:solidFill>
                          <a:latin typeface="Carlito" panose="020F0502020204030204" charset="0"/>
                          <a:cs typeface="Carlito" panose="020F0502020204030204" charset="0"/>
                        </a:rPr>
                        <a:t>Std</a:t>
                      </a:r>
                      <a:endParaRPr lang="en-US" altLang="en-US" sz="750" b="0">
                        <a:solidFill>
                          <a:schemeClr val="tx1">
                            <a:lumMod val="85000"/>
                            <a:lumOff val="15000"/>
                          </a:schemeClr>
                        </a:solidFill>
                        <a:latin typeface="Carlito" panose="020F0502020204030204" charset="0"/>
                        <a:cs typeface="Carlito" panose="020F0502020204030204" charset="0"/>
                      </a:endParaRPr>
                    </a:p>
                  </a:txBody>
                  <a:tcPr marL="34290" marR="34290" marT="34290" marB="34290">
                    <a:solidFill>
                      <a:schemeClr val="bg2"/>
                    </a:solidFill>
                  </a:tcPr>
                </a:tc>
              </a:tr>
              <a:tr h="322580">
                <a:tc>
                  <a:txBody>
                    <a:bodyPr/>
                    <a:p>
                      <a:pPr>
                        <a:buNone/>
                      </a:pPr>
                      <a:r>
                        <a:rPr lang="en-US" altLang="en-US" sz="750" b="1">
                          <a:solidFill>
                            <a:schemeClr val="tx1">
                              <a:lumMod val="85000"/>
                              <a:lumOff val="15000"/>
                            </a:schemeClr>
                          </a:solidFill>
                          <a:latin typeface="Carlito" panose="020F0502020204030204" charset="0"/>
                          <a:cs typeface="Carlito" panose="020F0502020204030204" charset="0"/>
                        </a:rPr>
                        <a:t>Matthew's correlation coefficient</a:t>
                      </a:r>
                      <a:endParaRPr lang="en-US" altLang="en-US" sz="750" b="1">
                        <a:solidFill>
                          <a:schemeClr val="tx1">
                            <a:lumMod val="85000"/>
                            <a:lumOff val="15000"/>
                          </a:schemeClr>
                        </a:solidFill>
                        <a:latin typeface="Carlito" panose="020F0502020204030204" charset="0"/>
                        <a:cs typeface="Carlito" panose="020F0502020204030204" charset="0"/>
                      </a:endParaRPr>
                    </a:p>
                    <a:p>
                      <a:pPr>
                        <a:buNone/>
                      </a:pPr>
                      <a:r>
                        <a:rPr lang="en-US" altLang="en-US" sz="750" b="0">
                          <a:solidFill>
                            <a:schemeClr val="tx1">
                              <a:lumMod val="85000"/>
                              <a:lumOff val="15000"/>
                            </a:schemeClr>
                          </a:solidFill>
                          <a:latin typeface="Carlito" panose="020F0502020204030204" charset="0"/>
                          <a:cs typeface="Carlito" panose="020F0502020204030204" charset="0"/>
                        </a:rPr>
                        <a:t>MCC = (TP</a:t>
                      </a:r>
                      <a:r>
                        <a:rPr lang="en-US" altLang="en-US" sz="750">
                          <a:solidFill>
                            <a:schemeClr val="tx1">
                              <a:lumMod val="85000"/>
                              <a:lumOff val="15000"/>
                            </a:schemeClr>
                          </a:solidFill>
                          <a:latin typeface="Ubuntu" panose="020B0604030602030204" charset="0"/>
                          <a:ea typeface="Ubuntu" panose="020B0604030602030204" charset="0"/>
                          <a:cs typeface="Carlito" panose="020F0502020204030204" charset="0"/>
                          <a:sym typeface="+mn-ea"/>
                        </a:rPr>
                        <a:t>·</a:t>
                      </a:r>
                      <a:r>
                        <a:rPr lang="en-US" altLang="en-US" sz="750" b="0">
                          <a:solidFill>
                            <a:schemeClr val="tx1">
                              <a:lumMod val="85000"/>
                              <a:lumOff val="15000"/>
                            </a:schemeClr>
                          </a:solidFill>
                          <a:latin typeface="Carlito" panose="020F0502020204030204" charset="0"/>
                          <a:cs typeface="Carlito" panose="020F0502020204030204" charset="0"/>
                        </a:rPr>
                        <a:t>TN-FP</a:t>
                      </a:r>
                      <a:r>
                        <a:rPr lang="en-US" altLang="en-US" sz="750">
                          <a:solidFill>
                            <a:schemeClr val="tx1">
                              <a:lumMod val="85000"/>
                              <a:lumOff val="15000"/>
                            </a:schemeClr>
                          </a:solidFill>
                          <a:latin typeface="Ubuntu" panose="020B0604030602030204" charset="0"/>
                          <a:ea typeface="Ubuntu" panose="020B0604030602030204" charset="0"/>
                          <a:cs typeface="Carlito" panose="020F0502020204030204" charset="0"/>
                          <a:sym typeface="+mn-ea"/>
                        </a:rPr>
                        <a:t>·</a:t>
                      </a:r>
                      <a:r>
                        <a:rPr lang="en-US" altLang="en-US" sz="750" b="0">
                          <a:solidFill>
                            <a:schemeClr val="tx1">
                              <a:lumMod val="85000"/>
                              <a:lumOff val="15000"/>
                            </a:schemeClr>
                          </a:solidFill>
                          <a:latin typeface="Carlito" panose="020F0502020204030204" charset="0"/>
                          <a:cs typeface="Carlito" panose="020F0502020204030204" charset="0"/>
                        </a:rPr>
                        <a:t>FN)/</a:t>
                      </a:r>
                      <a:r>
                        <a:rPr lang="en-US" altLang="en-US" sz="750" b="0">
                          <a:solidFill>
                            <a:schemeClr val="tx1">
                              <a:lumMod val="85000"/>
                              <a:lumOff val="15000"/>
                            </a:schemeClr>
                          </a:solidFill>
                          <a:latin typeface="Ubuntu" panose="020B0604030602030204" charset="0"/>
                          <a:ea typeface="Ubuntu" panose="020B0604030602030204" charset="0"/>
                          <a:cs typeface="Carlito" panose="020F0502020204030204" charset="0"/>
                        </a:rPr>
                        <a:t>√</a:t>
                      </a:r>
                      <a:r>
                        <a:rPr lang="en-US" altLang="en-US" sz="750" b="0">
                          <a:solidFill>
                            <a:schemeClr val="tx1">
                              <a:lumMod val="85000"/>
                              <a:lumOff val="15000"/>
                            </a:schemeClr>
                          </a:solidFill>
                          <a:latin typeface="Carlito" panose="020F0502020204030204" charset="0"/>
                          <a:cs typeface="Carlito" panose="020F0502020204030204" charset="0"/>
                        </a:rPr>
                        <a:t>(TP+FP)</a:t>
                      </a:r>
                      <a:r>
                        <a:rPr lang="en-US" altLang="en-US" sz="750">
                          <a:solidFill>
                            <a:schemeClr val="tx1">
                              <a:lumMod val="85000"/>
                              <a:lumOff val="15000"/>
                            </a:schemeClr>
                          </a:solidFill>
                          <a:latin typeface="Ubuntu" panose="020B0604030602030204" charset="0"/>
                          <a:ea typeface="Ubuntu" panose="020B0604030602030204" charset="0"/>
                          <a:cs typeface="Carlito" panose="020F0502020204030204" charset="0"/>
                          <a:sym typeface="+mn-ea"/>
                        </a:rPr>
                        <a:t>·</a:t>
                      </a:r>
                      <a:r>
                        <a:rPr lang="en-US" altLang="en-US" sz="750" b="0">
                          <a:solidFill>
                            <a:schemeClr val="tx1">
                              <a:lumMod val="85000"/>
                              <a:lumOff val="15000"/>
                            </a:schemeClr>
                          </a:solidFill>
                          <a:latin typeface="Carlito" panose="020F0502020204030204" charset="0"/>
                          <a:cs typeface="Carlito" panose="020F0502020204030204" charset="0"/>
                        </a:rPr>
                        <a:t>(TP+FN)</a:t>
                      </a:r>
                      <a:r>
                        <a:rPr lang="en-US" altLang="en-US" sz="750">
                          <a:solidFill>
                            <a:schemeClr val="tx1">
                              <a:lumMod val="85000"/>
                              <a:lumOff val="15000"/>
                            </a:schemeClr>
                          </a:solidFill>
                          <a:latin typeface="Ubuntu" panose="020B0604030602030204" charset="0"/>
                          <a:ea typeface="Ubuntu" panose="020B0604030602030204" charset="0"/>
                          <a:cs typeface="Carlito" panose="020F0502020204030204" charset="0"/>
                          <a:sym typeface="+mn-ea"/>
                        </a:rPr>
                        <a:t>·</a:t>
                      </a:r>
                      <a:r>
                        <a:rPr lang="en-US" altLang="en-US" sz="750" b="0">
                          <a:solidFill>
                            <a:schemeClr val="tx1">
                              <a:lumMod val="85000"/>
                              <a:lumOff val="15000"/>
                            </a:schemeClr>
                          </a:solidFill>
                          <a:latin typeface="Carlito" panose="020F0502020204030204" charset="0"/>
                          <a:cs typeface="Carlito" panose="020F0502020204030204" charset="0"/>
                        </a:rPr>
                        <a:t>(TN+FP)</a:t>
                      </a:r>
                      <a:r>
                        <a:rPr lang="en-US" altLang="en-US" sz="750">
                          <a:solidFill>
                            <a:schemeClr val="tx1">
                              <a:lumMod val="85000"/>
                              <a:lumOff val="15000"/>
                            </a:schemeClr>
                          </a:solidFill>
                          <a:latin typeface="Ubuntu" panose="020B0604030602030204" charset="0"/>
                          <a:ea typeface="Ubuntu" panose="020B0604030602030204" charset="0"/>
                          <a:cs typeface="Carlito" panose="020F0502020204030204" charset="0"/>
                          <a:sym typeface="+mn-ea"/>
                        </a:rPr>
                        <a:t>·</a:t>
                      </a:r>
                      <a:r>
                        <a:rPr lang="en-US" altLang="en-US" sz="750" b="0">
                          <a:solidFill>
                            <a:schemeClr val="tx1">
                              <a:lumMod val="85000"/>
                              <a:lumOff val="15000"/>
                            </a:schemeClr>
                          </a:solidFill>
                          <a:latin typeface="Carlito" panose="020F0502020204030204" charset="0"/>
                          <a:cs typeface="Carlito" panose="020F0502020204030204" charset="0"/>
                        </a:rPr>
                        <a:t>(TN+FN)</a:t>
                      </a:r>
                      <a:endParaRPr lang="en-US" altLang="en-US" sz="750" b="0">
                        <a:solidFill>
                          <a:schemeClr val="tx1">
                            <a:lumMod val="85000"/>
                            <a:lumOff val="15000"/>
                          </a:schemeClr>
                        </a:solidFill>
                        <a:latin typeface="Carlito" panose="020F0502020204030204" charset="0"/>
                        <a:cs typeface="Carlito" panose="020F0502020204030204" charset="0"/>
                      </a:endParaRPr>
                    </a:p>
                  </a:txBody>
                  <a:tcPr marL="34290" marR="13811" marT="34290" marB="34290">
                    <a:solidFill>
                      <a:schemeClr val="bg2"/>
                    </a:solidFill>
                  </a:tcPr>
                </a:tc>
                <a:tc>
                  <a:txBody>
                    <a:bodyPr/>
                    <a:p>
                      <a:pPr>
                        <a:buNone/>
                      </a:pPr>
                      <a:r>
                        <a:rPr lang="en-US" altLang="en-US" sz="750">
                          <a:solidFill>
                            <a:schemeClr val="tx1">
                              <a:lumMod val="85000"/>
                              <a:lumOff val="15000"/>
                            </a:schemeClr>
                          </a:solidFill>
                          <a:latin typeface="Carlito" panose="020F0502020204030204" charset="0"/>
                          <a:cs typeface="Carlito" panose="020F0502020204030204" charset="0"/>
                        </a:rPr>
                        <a:t>0.54</a:t>
                      </a: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sym typeface="+mn-ea"/>
                        </a:rPr>
                        <a:t>0.57</a:t>
                      </a:r>
                      <a:endParaRPr lang="en-US" altLang="en-US" sz="750">
                        <a:solidFill>
                          <a:schemeClr val="tx1">
                            <a:lumMod val="85000"/>
                            <a:lumOff val="15000"/>
                          </a:schemeClr>
                        </a:solidFill>
                        <a:latin typeface="Carlito" panose="020F0502020204030204" charset="0"/>
                        <a:cs typeface="Carlito" panose="020F0502020204030204" charset="0"/>
                        <a:sym typeface="+mn-ea"/>
                      </a:endParaRPr>
                    </a:p>
                  </a:txBody>
                  <a:tcPr marL="34290" marR="34290" marT="34290" marB="34290">
                    <a:solidFill>
                      <a:schemeClr val="bg2"/>
                    </a:solidFill>
                  </a:tcPr>
                </a:tc>
                <a:tc>
                  <a:txBody>
                    <a:bodyPr/>
                    <a:p>
                      <a:pPr>
                        <a:buNone/>
                      </a:pPr>
                      <a:r>
                        <a:rPr lang="en-US" altLang="en-US" sz="750">
                          <a:solidFill>
                            <a:schemeClr val="tx1">
                              <a:lumMod val="85000"/>
                              <a:lumOff val="15000"/>
                            </a:schemeClr>
                          </a:solidFill>
                          <a:latin typeface="Carlito" panose="020F0502020204030204" charset="0"/>
                          <a:cs typeface="Carlito" panose="020F0502020204030204" charset="0"/>
                        </a:rPr>
                        <a:t>0.013</a:t>
                      </a: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rPr>
                        <a:t>0.005</a:t>
                      </a:r>
                      <a:endParaRPr lang="en-US" altLang="en-US" sz="750">
                        <a:solidFill>
                          <a:schemeClr val="tx1">
                            <a:lumMod val="85000"/>
                            <a:lumOff val="15000"/>
                          </a:schemeClr>
                        </a:solidFill>
                        <a:latin typeface="Carlito" panose="020F0502020204030204" charset="0"/>
                        <a:cs typeface="Carlito" panose="020F0502020204030204" charset="0"/>
                      </a:endParaRPr>
                    </a:p>
                  </a:txBody>
                  <a:tcPr marL="34290" marR="34290" marT="34290" marB="34290">
                    <a:solidFill>
                      <a:schemeClr val="bg2"/>
                    </a:solidFill>
                  </a:tcPr>
                </a:tc>
              </a:tr>
              <a:tr h="322580">
                <a:tc>
                  <a:txBody>
                    <a:bodyPr/>
                    <a:p>
                      <a:pPr>
                        <a:buNone/>
                      </a:pPr>
                      <a:r>
                        <a:rPr lang="en-US" altLang="en-US" sz="750" b="1">
                          <a:solidFill>
                            <a:schemeClr val="tx1">
                              <a:lumMod val="85000"/>
                              <a:lumOff val="15000"/>
                            </a:schemeClr>
                          </a:solidFill>
                          <a:latin typeface="Carlito" panose="020F0502020204030204" charset="0"/>
                          <a:cs typeface="Carlito" panose="020F0502020204030204" charset="0"/>
                        </a:rPr>
                        <a:t>Heidke Skill Score</a:t>
                      </a:r>
                      <a:endParaRPr lang="en-US" altLang="en-US" sz="750" b="1">
                        <a:solidFill>
                          <a:schemeClr val="tx1">
                            <a:lumMod val="85000"/>
                            <a:lumOff val="15000"/>
                          </a:schemeClr>
                        </a:solidFill>
                        <a:latin typeface="Carlito" panose="020F0502020204030204" charset="0"/>
                        <a:cs typeface="Carlito" panose="020F0502020204030204" charset="0"/>
                      </a:endParaRPr>
                    </a:p>
                    <a:p>
                      <a:pPr>
                        <a:buNone/>
                      </a:pPr>
                      <a:r>
                        <a:rPr lang="en-US" altLang="en-US" sz="750" b="0">
                          <a:solidFill>
                            <a:schemeClr val="tx1">
                              <a:lumMod val="85000"/>
                              <a:lumOff val="15000"/>
                            </a:schemeClr>
                          </a:solidFill>
                          <a:latin typeface="Carlito" panose="020F0502020204030204" charset="0"/>
                          <a:cs typeface="Carlito" panose="020F0502020204030204" charset="0"/>
                        </a:rPr>
                        <a:t>HSS = 2</a:t>
                      </a:r>
                      <a:r>
                        <a:rPr lang="en-US" altLang="en-US" sz="750" b="0">
                          <a:solidFill>
                            <a:schemeClr val="tx1">
                              <a:lumMod val="85000"/>
                              <a:lumOff val="15000"/>
                            </a:schemeClr>
                          </a:solidFill>
                          <a:latin typeface="Ubuntu" panose="020B0604030602030204" charset="0"/>
                          <a:ea typeface="Ubuntu" panose="020B0604030602030204" charset="0"/>
                          <a:cs typeface="Carlito" panose="020F0502020204030204" charset="0"/>
                        </a:rPr>
                        <a:t>·</a:t>
                      </a:r>
                      <a:r>
                        <a:rPr lang="en-US" altLang="en-US" sz="750" b="0">
                          <a:solidFill>
                            <a:schemeClr val="tx1">
                              <a:lumMod val="85000"/>
                              <a:lumOff val="15000"/>
                            </a:schemeClr>
                          </a:solidFill>
                          <a:latin typeface="Carlito" panose="020F0502020204030204" charset="0"/>
                          <a:cs typeface="Carlito" panose="020F0502020204030204" charset="0"/>
                        </a:rPr>
                        <a:t>(TP</a:t>
                      </a:r>
                      <a:r>
                        <a:rPr lang="en-US" altLang="en-US" sz="750">
                          <a:solidFill>
                            <a:schemeClr val="tx1">
                              <a:lumMod val="85000"/>
                              <a:lumOff val="15000"/>
                            </a:schemeClr>
                          </a:solidFill>
                          <a:latin typeface="Ubuntu" panose="020B0604030602030204" charset="0"/>
                          <a:ea typeface="Ubuntu" panose="020B0604030602030204" charset="0"/>
                          <a:cs typeface="Carlito" panose="020F0502020204030204" charset="0"/>
                          <a:sym typeface="+mn-ea"/>
                        </a:rPr>
                        <a:t>·</a:t>
                      </a:r>
                      <a:r>
                        <a:rPr lang="en-US" altLang="en-US" sz="750" b="0">
                          <a:solidFill>
                            <a:schemeClr val="tx1">
                              <a:lumMod val="85000"/>
                              <a:lumOff val="15000"/>
                            </a:schemeClr>
                          </a:solidFill>
                          <a:latin typeface="Carlito" panose="020F0502020204030204" charset="0"/>
                          <a:cs typeface="Carlito" panose="020F0502020204030204" charset="0"/>
                        </a:rPr>
                        <a:t>TN-FN</a:t>
                      </a:r>
                      <a:r>
                        <a:rPr lang="en-US" altLang="en-US" sz="750">
                          <a:solidFill>
                            <a:schemeClr val="tx1">
                              <a:lumMod val="85000"/>
                              <a:lumOff val="15000"/>
                            </a:schemeClr>
                          </a:solidFill>
                          <a:latin typeface="Ubuntu" panose="020B0604030602030204" charset="0"/>
                          <a:ea typeface="Ubuntu" panose="020B0604030602030204" charset="0"/>
                          <a:cs typeface="Carlito" panose="020F0502020204030204" charset="0"/>
                          <a:sym typeface="+mn-ea"/>
                        </a:rPr>
                        <a:t>·</a:t>
                      </a:r>
                      <a:r>
                        <a:rPr lang="en-US" altLang="en-US" sz="750" b="0">
                          <a:solidFill>
                            <a:schemeClr val="tx1">
                              <a:lumMod val="85000"/>
                              <a:lumOff val="15000"/>
                            </a:schemeClr>
                          </a:solidFill>
                          <a:latin typeface="Carlito" panose="020F0502020204030204" charset="0"/>
                          <a:cs typeface="Carlito" panose="020F0502020204030204" charset="0"/>
                        </a:rPr>
                        <a:t>FP)/[(TP+FN)</a:t>
                      </a:r>
                      <a:r>
                        <a:rPr lang="en-US" altLang="en-US" sz="750">
                          <a:solidFill>
                            <a:schemeClr val="tx1">
                              <a:lumMod val="85000"/>
                              <a:lumOff val="15000"/>
                            </a:schemeClr>
                          </a:solidFill>
                          <a:latin typeface="Ubuntu" panose="020B0604030602030204" charset="0"/>
                          <a:ea typeface="Ubuntu" panose="020B0604030602030204" charset="0"/>
                          <a:cs typeface="Carlito" panose="020F0502020204030204" charset="0"/>
                          <a:sym typeface="+mn-ea"/>
                        </a:rPr>
                        <a:t>·</a:t>
                      </a:r>
                      <a:r>
                        <a:rPr lang="en-US" altLang="en-US" sz="750" b="0">
                          <a:solidFill>
                            <a:schemeClr val="tx1">
                              <a:lumMod val="85000"/>
                              <a:lumOff val="15000"/>
                            </a:schemeClr>
                          </a:solidFill>
                          <a:latin typeface="Carlito" panose="020F0502020204030204" charset="0"/>
                          <a:cs typeface="Carlito" panose="020F0502020204030204" charset="0"/>
                        </a:rPr>
                        <a:t>(FN+TN)+(TP+FP)</a:t>
                      </a:r>
                      <a:r>
                        <a:rPr lang="en-US" altLang="en-US" sz="750">
                          <a:solidFill>
                            <a:schemeClr val="tx1">
                              <a:lumMod val="85000"/>
                              <a:lumOff val="15000"/>
                            </a:schemeClr>
                          </a:solidFill>
                          <a:latin typeface="Ubuntu" panose="020B0604030602030204" charset="0"/>
                          <a:ea typeface="Ubuntu" panose="020B0604030602030204" charset="0"/>
                          <a:cs typeface="Carlito" panose="020F0502020204030204" charset="0"/>
                          <a:sym typeface="+mn-ea"/>
                        </a:rPr>
                        <a:t>·</a:t>
                      </a:r>
                      <a:r>
                        <a:rPr lang="en-US" altLang="en-US" sz="750" b="0">
                          <a:solidFill>
                            <a:schemeClr val="tx1">
                              <a:lumMod val="85000"/>
                              <a:lumOff val="15000"/>
                            </a:schemeClr>
                          </a:solidFill>
                          <a:latin typeface="Carlito" panose="020F0502020204030204" charset="0"/>
                          <a:cs typeface="Carlito" panose="020F0502020204030204" charset="0"/>
                        </a:rPr>
                        <a:t>(FP+TN)]</a:t>
                      </a:r>
                      <a:endParaRPr lang="en-US" altLang="en-US" sz="750" b="0">
                        <a:solidFill>
                          <a:schemeClr val="tx1">
                            <a:lumMod val="85000"/>
                            <a:lumOff val="15000"/>
                          </a:schemeClr>
                        </a:solidFill>
                        <a:latin typeface="Carlito" panose="020F0502020204030204" charset="0"/>
                        <a:cs typeface="Carlito" panose="020F0502020204030204" charset="0"/>
                      </a:endParaRPr>
                    </a:p>
                  </a:txBody>
                  <a:tcPr marL="34290" marR="13811" marT="34290" marB="34290">
                    <a:solidFill>
                      <a:schemeClr val="bg2"/>
                    </a:solidFill>
                  </a:tcPr>
                </a:tc>
                <a:tc>
                  <a:txBody>
                    <a:bodyPr/>
                    <a:p>
                      <a:pPr>
                        <a:buNone/>
                      </a:pPr>
                      <a:r>
                        <a:rPr lang="en-US" altLang="en-US" sz="750">
                          <a:solidFill>
                            <a:schemeClr val="tx1">
                              <a:lumMod val="85000"/>
                              <a:lumOff val="15000"/>
                            </a:schemeClr>
                          </a:solidFill>
                          <a:latin typeface="Carlito" panose="020F0502020204030204" charset="0"/>
                          <a:cs typeface="Carlito" panose="020F0502020204030204" charset="0"/>
                        </a:rPr>
                        <a:t>0.54</a:t>
                      </a: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sym typeface="+mn-ea"/>
                        </a:rPr>
                        <a:t>0.57</a:t>
                      </a:r>
                      <a:endParaRPr lang="en-US" altLang="en-US" sz="750">
                        <a:solidFill>
                          <a:schemeClr val="tx1">
                            <a:lumMod val="85000"/>
                            <a:lumOff val="15000"/>
                          </a:schemeClr>
                        </a:solidFill>
                        <a:latin typeface="Carlito" panose="020F0502020204030204" charset="0"/>
                        <a:cs typeface="Carlito" panose="020F0502020204030204" charset="0"/>
                        <a:sym typeface="+mn-ea"/>
                      </a:endParaRPr>
                    </a:p>
                  </a:txBody>
                  <a:tcPr marL="34290" marR="34290" marT="34290" marB="34290">
                    <a:solidFill>
                      <a:schemeClr val="bg2"/>
                    </a:solidFill>
                  </a:tcPr>
                </a:tc>
                <a:tc>
                  <a:txBody>
                    <a:bodyPr/>
                    <a:p>
                      <a:pPr>
                        <a:buNone/>
                      </a:pPr>
                      <a:r>
                        <a:rPr lang="en-US" altLang="en-US" sz="750">
                          <a:solidFill>
                            <a:schemeClr val="tx1">
                              <a:lumMod val="85000"/>
                              <a:lumOff val="15000"/>
                            </a:schemeClr>
                          </a:solidFill>
                          <a:latin typeface="Carlito" panose="020F0502020204030204" charset="0"/>
                          <a:cs typeface="Carlito" panose="020F0502020204030204" charset="0"/>
                        </a:rPr>
                        <a:t>0.012</a:t>
                      </a: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rPr>
                        <a:t>0.005</a:t>
                      </a:r>
                      <a:endParaRPr lang="en-US" altLang="en-US" sz="750">
                        <a:solidFill>
                          <a:schemeClr val="tx1">
                            <a:lumMod val="85000"/>
                            <a:lumOff val="15000"/>
                          </a:schemeClr>
                        </a:solidFill>
                        <a:latin typeface="Carlito" panose="020F0502020204030204" charset="0"/>
                        <a:cs typeface="Carlito" panose="020F0502020204030204" charset="0"/>
                      </a:endParaRPr>
                    </a:p>
                  </a:txBody>
                  <a:tcPr marL="34290" marR="34290" marT="34290" marB="34290">
                    <a:solidFill>
                      <a:schemeClr val="bg2"/>
                    </a:solidFill>
                  </a:tcPr>
                </a:tc>
              </a:tr>
              <a:tr h="322580">
                <a:tc>
                  <a:txBody>
                    <a:bodyPr/>
                    <a:p>
                      <a:pPr>
                        <a:buNone/>
                      </a:pPr>
                      <a:r>
                        <a:rPr lang="en-US" altLang="en-US" sz="750" b="0">
                          <a:solidFill>
                            <a:schemeClr val="tx1">
                              <a:lumMod val="85000"/>
                              <a:lumOff val="15000"/>
                            </a:schemeClr>
                          </a:solidFill>
                          <a:latin typeface="Carlito" panose="020F0502020204030204" charset="0"/>
                          <a:cs typeface="Carlito" panose="020F0502020204030204" charset="0"/>
                        </a:rPr>
                        <a:t>Accuracy</a:t>
                      </a:r>
                      <a:endParaRPr lang="en-US" altLang="en-US" sz="750" b="0">
                        <a:solidFill>
                          <a:schemeClr val="tx1">
                            <a:lumMod val="85000"/>
                            <a:lumOff val="15000"/>
                          </a:schemeClr>
                        </a:solidFill>
                        <a:latin typeface="Carlito" panose="020F0502020204030204" charset="0"/>
                        <a:cs typeface="Carlito" panose="020F0502020204030204" charset="0"/>
                      </a:endParaRPr>
                    </a:p>
                    <a:p>
                      <a:pPr>
                        <a:buNone/>
                      </a:pPr>
                      <a:r>
                        <a:rPr lang="en-US" altLang="en-US" sz="750" b="0">
                          <a:solidFill>
                            <a:schemeClr val="tx1">
                              <a:lumMod val="85000"/>
                              <a:lumOff val="15000"/>
                            </a:schemeClr>
                          </a:solidFill>
                          <a:latin typeface="Carlito" panose="020F0502020204030204" charset="0"/>
                          <a:cs typeface="Carlito" panose="020F0502020204030204" charset="0"/>
                        </a:rPr>
                        <a:t>ACC = (TP+TN)/(POP)</a:t>
                      </a:r>
                      <a:endParaRPr lang="en-US" altLang="en-US" sz="750" b="0">
                        <a:solidFill>
                          <a:schemeClr val="tx1">
                            <a:lumMod val="85000"/>
                            <a:lumOff val="15000"/>
                          </a:schemeClr>
                        </a:solidFill>
                        <a:latin typeface="Carlito" panose="020F0502020204030204" charset="0"/>
                        <a:cs typeface="Carlito" panose="020F0502020204030204" charset="0"/>
                      </a:endParaRPr>
                    </a:p>
                  </a:txBody>
                  <a:tcPr marL="34290" marR="13811" marT="34290" marB="34290">
                    <a:solidFill>
                      <a:schemeClr val="bg2"/>
                    </a:solidFill>
                  </a:tcPr>
                </a:tc>
                <a:tc>
                  <a:txBody>
                    <a:bodyPr/>
                    <a:p>
                      <a:pPr>
                        <a:buNone/>
                      </a:pPr>
                      <a:r>
                        <a:rPr lang="en-US" altLang="en-US" sz="750">
                          <a:solidFill>
                            <a:schemeClr val="tx1">
                              <a:lumMod val="85000"/>
                              <a:lumOff val="15000"/>
                            </a:schemeClr>
                          </a:solidFill>
                          <a:latin typeface="Carlito" panose="020F0502020204030204" charset="0"/>
                          <a:cs typeface="Carlito" panose="020F0502020204030204" charset="0"/>
                        </a:rPr>
                        <a:t>0.78</a:t>
                      </a: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sym typeface="+mn-ea"/>
                        </a:rPr>
                        <a:t>0.80</a:t>
                      </a:r>
                      <a:endParaRPr lang="en-US" altLang="en-US" sz="750">
                        <a:solidFill>
                          <a:schemeClr val="tx1">
                            <a:lumMod val="85000"/>
                            <a:lumOff val="15000"/>
                          </a:schemeClr>
                        </a:solidFill>
                        <a:latin typeface="Carlito" panose="020F0502020204030204" charset="0"/>
                        <a:cs typeface="Carlito" panose="020F0502020204030204" charset="0"/>
                        <a:sym typeface="+mn-ea"/>
                      </a:endParaRPr>
                    </a:p>
                  </a:txBody>
                  <a:tcPr marL="34290" marR="34290" marT="34290" marB="34290">
                    <a:solidFill>
                      <a:schemeClr val="bg2"/>
                    </a:solidFill>
                  </a:tcPr>
                </a:tc>
                <a:tc>
                  <a:txBody>
                    <a:bodyPr/>
                    <a:p>
                      <a:pPr>
                        <a:buNone/>
                      </a:pPr>
                      <a:r>
                        <a:rPr lang="en-US" altLang="en-US" sz="750">
                          <a:solidFill>
                            <a:schemeClr val="tx1">
                              <a:lumMod val="85000"/>
                              <a:lumOff val="15000"/>
                            </a:schemeClr>
                          </a:solidFill>
                          <a:latin typeface="Carlito" panose="020F0502020204030204" charset="0"/>
                          <a:cs typeface="Carlito" panose="020F0502020204030204" charset="0"/>
                        </a:rPr>
                        <a:t>0.005</a:t>
                      </a: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rPr>
                        <a:t>0.003</a:t>
                      </a:r>
                      <a:endParaRPr lang="en-US" altLang="en-US" sz="750">
                        <a:solidFill>
                          <a:schemeClr val="tx1">
                            <a:lumMod val="85000"/>
                            <a:lumOff val="15000"/>
                          </a:schemeClr>
                        </a:solidFill>
                        <a:latin typeface="Carlito" panose="020F0502020204030204" charset="0"/>
                        <a:cs typeface="Carlito" panose="020F0502020204030204" charset="0"/>
                      </a:endParaRPr>
                    </a:p>
                  </a:txBody>
                  <a:tcPr marL="34290" marR="34290" marT="34290" marB="34290">
                    <a:solidFill>
                      <a:schemeClr val="bg2"/>
                    </a:solidFill>
                  </a:tcPr>
                </a:tc>
              </a:tr>
              <a:tr h="322580">
                <a:tc>
                  <a:txBody>
                    <a:bodyPr/>
                    <a:p>
                      <a:pPr>
                        <a:buNone/>
                      </a:pPr>
                      <a:r>
                        <a:rPr lang="en-US" altLang="en-US" sz="750" b="0">
                          <a:solidFill>
                            <a:schemeClr val="tx1">
                              <a:lumMod val="85000"/>
                              <a:lumOff val="15000"/>
                            </a:schemeClr>
                          </a:solidFill>
                          <a:latin typeface="Carlito" panose="020F0502020204030204" charset="0"/>
                          <a:cs typeface="Carlito" panose="020F0502020204030204" charset="0"/>
                        </a:rPr>
                        <a:t>Diagnostic odds ratio</a:t>
                      </a:r>
                      <a:endParaRPr lang="en-US" altLang="en-US" sz="750" b="0">
                        <a:solidFill>
                          <a:schemeClr val="tx1">
                            <a:lumMod val="85000"/>
                            <a:lumOff val="15000"/>
                          </a:schemeClr>
                        </a:solidFill>
                        <a:latin typeface="Carlito" panose="020F0502020204030204" charset="0"/>
                        <a:cs typeface="Carlito" panose="020F0502020204030204" charset="0"/>
                      </a:endParaRPr>
                    </a:p>
                    <a:p>
                      <a:pPr>
                        <a:buNone/>
                      </a:pPr>
                      <a:r>
                        <a:rPr lang="en-US" altLang="en-US" sz="750" b="0">
                          <a:solidFill>
                            <a:schemeClr val="tx1">
                              <a:lumMod val="85000"/>
                              <a:lumOff val="15000"/>
                            </a:schemeClr>
                          </a:solidFill>
                          <a:latin typeface="Carlito" panose="020F0502020204030204" charset="0"/>
                          <a:cs typeface="Carlito" panose="020F0502020204030204" charset="0"/>
                        </a:rPr>
                        <a:t>DOR = (TPR</a:t>
                      </a:r>
                      <a:r>
                        <a:rPr lang="en-US" altLang="en-US" sz="750" b="0">
                          <a:solidFill>
                            <a:schemeClr val="tx1">
                              <a:lumMod val="85000"/>
                              <a:lumOff val="15000"/>
                            </a:schemeClr>
                          </a:solidFill>
                          <a:latin typeface="Carlito" panose="020F0502020204030204" charset="0"/>
                          <a:ea typeface="Ubuntu" panose="020B0604030602030204" charset="0"/>
                          <a:cs typeface="Carlito" panose="020F0502020204030204" charset="0"/>
                        </a:rPr>
                        <a:t>·TNR)/(FPR·FNR)</a:t>
                      </a:r>
                      <a:endParaRPr lang="en-US" altLang="en-US" sz="750" b="0">
                        <a:solidFill>
                          <a:schemeClr val="tx1">
                            <a:lumMod val="85000"/>
                            <a:lumOff val="15000"/>
                          </a:schemeClr>
                        </a:solidFill>
                        <a:latin typeface="Carlito" panose="020F0502020204030204" charset="0"/>
                        <a:ea typeface="Ubuntu" panose="020B0604030602030204" charset="0"/>
                        <a:cs typeface="Carlito" panose="020F0502020204030204" charset="0"/>
                      </a:endParaRPr>
                    </a:p>
                  </a:txBody>
                  <a:tcPr marL="34290" marR="13811" marT="34290" marB="34290">
                    <a:solidFill>
                      <a:schemeClr val="bg2"/>
                    </a:solidFill>
                  </a:tcPr>
                </a:tc>
                <a:tc>
                  <a:txBody>
                    <a:bodyPr/>
                    <a:p>
                      <a:pPr>
                        <a:buNone/>
                      </a:pPr>
                      <a:r>
                        <a:rPr lang="en-US" altLang="en-US" sz="750">
                          <a:solidFill>
                            <a:schemeClr val="tx1">
                              <a:lumMod val="85000"/>
                              <a:lumOff val="15000"/>
                            </a:schemeClr>
                          </a:solidFill>
                          <a:latin typeface="Carlito" panose="020F0502020204030204" charset="0"/>
                          <a:cs typeface="Carlito" panose="020F0502020204030204" charset="0"/>
                        </a:rPr>
                        <a:t>13.29</a:t>
                      </a: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sym typeface="+mn-ea"/>
                        </a:rPr>
                        <a:t>14.57</a:t>
                      </a:r>
                      <a:endParaRPr lang="en-US" altLang="en-US" sz="750">
                        <a:solidFill>
                          <a:schemeClr val="tx1">
                            <a:lumMod val="85000"/>
                            <a:lumOff val="15000"/>
                          </a:schemeClr>
                        </a:solidFill>
                        <a:latin typeface="Carlito" panose="020F0502020204030204" charset="0"/>
                        <a:cs typeface="Carlito" panose="020F0502020204030204" charset="0"/>
                        <a:sym typeface="+mn-ea"/>
                      </a:endParaRPr>
                    </a:p>
                  </a:txBody>
                  <a:tcPr marL="34290" marR="34290" marT="34290" marB="34290">
                    <a:solidFill>
                      <a:schemeClr val="bg2"/>
                    </a:solidFill>
                  </a:tcPr>
                </a:tc>
                <a:tc>
                  <a:txBody>
                    <a:bodyPr/>
                    <a:p>
                      <a:pPr>
                        <a:buNone/>
                      </a:pPr>
                      <a:r>
                        <a:rPr lang="en-US" altLang="en-US" sz="750">
                          <a:solidFill>
                            <a:schemeClr val="tx1">
                              <a:lumMod val="85000"/>
                              <a:lumOff val="15000"/>
                            </a:schemeClr>
                          </a:solidFill>
                          <a:latin typeface="Carlito" panose="020F0502020204030204" charset="0"/>
                          <a:cs typeface="Carlito" panose="020F0502020204030204" charset="0"/>
                        </a:rPr>
                        <a:t>1.296</a:t>
                      </a: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rPr>
                        <a:t>0.503</a:t>
                      </a:r>
                      <a:endParaRPr lang="en-US" altLang="en-US" sz="750">
                        <a:solidFill>
                          <a:schemeClr val="tx1">
                            <a:lumMod val="85000"/>
                            <a:lumOff val="15000"/>
                          </a:schemeClr>
                        </a:solidFill>
                        <a:latin typeface="Carlito" panose="020F0502020204030204" charset="0"/>
                        <a:cs typeface="Carlito" panose="020F0502020204030204" charset="0"/>
                      </a:endParaRPr>
                    </a:p>
                  </a:txBody>
                  <a:tcPr marL="34290" marR="34290" marT="34290" marB="34290">
                    <a:solidFill>
                      <a:schemeClr val="bg2"/>
                    </a:solidFill>
                  </a:tcPr>
                </a:tc>
              </a:tr>
              <a:tr h="446405">
                <a:tc>
                  <a:txBody>
                    <a:bodyPr/>
                    <a:p>
                      <a:pPr>
                        <a:buNone/>
                      </a:pPr>
                      <a:r>
                        <a:rPr lang="en-US" altLang="en-US" sz="750" b="0">
                          <a:solidFill>
                            <a:schemeClr val="tx1">
                              <a:lumMod val="85000"/>
                              <a:lumOff val="15000"/>
                            </a:schemeClr>
                          </a:solidFill>
                          <a:latin typeface="Carlito" panose="020F0502020204030204" charset="0"/>
                          <a:cs typeface="Carlito" panose="020F0502020204030204" charset="0"/>
                        </a:rPr>
                        <a:t>F1 score</a:t>
                      </a:r>
                      <a:endParaRPr lang="en-US" altLang="en-US" sz="750" b="0">
                        <a:solidFill>
                          <a:schemeClr val="tx1">
                            <a:lumMod val="85000"/>
                            <a:lumOff val="15000"/>
                          </a:schemeClr>
                        </a:solidFill>
                        <a:latin typeface="Carlito" panose="020F0502020204030204" charset="0"/>
                        <a:cs typeface="Carlito" panose="020F0502020204030204" charset="0"/>
                      </a:endParaRPr>
                    </a:p>
                    <a:p>
                      <a:pPr>
                        <a:buNone/>
                      </a:pPr>
                      <a:r>
                        <a:rPr lang="en-US" altLang="en-US" sz="750" b="0">
                          <a:solidFill>
                            <a:schemeClr val="tx1">
                              <a:lumMod val="85000"/>
                              <a:lumOff val="15000"/>
                            </a:schemeClr>
                          </a:solidFill>
                          <a:latin typeface="Carlito" panose="020F0502020204030204" charset="0"/>
                          <a:cs typeface="Carlito" panose="020F0502020204030204" charset="0"/>
                        </a:rPr>
                        <a:t>F1a = 2</a:t>
                      </a:r>
                      <a:r>
                        <a:rPr lang="en-US" altLang="en-US" sz="750" b="0">
                          <a:solidFill>
                            <a:schemeClr val="tx1">
                              <a:lumMod val="85000"/>
                              <a:lumOff val="15000"/>
                            </a:schemeClr>
                          </a:solidFill>
                          <a:latin typeface="Carlito" panose="020F0502020204030204" charset="0"/>
                          <a:ea typeface="Ubuntu" panose="020B0604030602030204" charset="0"/>
                          <a:cs typeface="Carlito" panose="020F0502020204030204" charset="0"/>
                        </a:rPr>
                        <a:t>·PPV</a:t>
                      </a:r>
                      <a:r>
                        <a:rPr lang="en-US" altLang="en-US" sz="750" b="0">
                          <a:solidFill>
                            <a:schemeClr val="tx1">
                              <a:lumMod val="85000"/>
                              <a:lumOff val="15000"/>
                            </a:schemeClr>
                          </a:solidFill>
                          <a:latin typeface="Carlito" panose="020F0502020204030204" charset="0"/>
                          <a:ea typeface="Ubuntu" panose="020B0604030602030204" charset="0"/>
                          <a:cs typeface="Carlito" panose="020F0502020204030204" charset="0"/>
                          <a:sym typeface="+mn-ea"/>
                        </a:rPr>
                        <a:t>·</a:t>
                      </a:r>
                      <a:r>
                        <a:rPr lang="en-US" altLang="en-US" sz="750" b="0">
                          <a:solidFill>
                            <a:schemeClr val="tx1">
                              <a:lumMod val="85000"/>
                              <a:lumOff val="15000"/>
                            </a:schemeClr>
                          </a:solidFill>
                          <a:latin typeface="Carlito" panose="020F0502020204030204" charset="0"/>
                          <a:ea typeface="Ubuntu" panose="020B0604030602030204" charset="0"/>
                          <a:cs typeface="Carlito" panose="020F0502020204030204" charset="0"/>
                        </a:rPr>
                        <a:t>TPR/(PPV+TPR)</a:t>
                      </a:r>
                      <a:endParaRPr lang="en-US" altLang="en-US" sz="750" b="0">
                        <a:solidFill>
                          <a:schemeClr val="tx1">
                            <a:lumMod val="85000"/>
                            <a:lumOff val="15000"/>
                          </a:schemeClr>
                        </a:solidFill>
                        <a:latin typeface="Carlito" panose="020F0502020204030204" charset="0"/>
                        <a:ea typeface="Ubuntu" panose="020B0604030602030204" charset="0"/>
                        <a:cs typeface="Carlito" panose="020F0502020204030204" charset="0"/>
                      </a:endParaRPr>
                    </a:p>
                    <a:p>
                      <a:pPr>
                        <a:buNone/>
                      </a:pPr>
                      <a:r>
                        <a:rPr lang="en-US" altLang="en-US" sz="750" b="0">
                          <a:solidFill>
                            <a:schemeClr val="tx1">
                              <a:lumMod val="85000"/>
                              <a:lumOff val="15000"/>
                            </a:schemeClr>
                          </a:solidFill>
                          <a:latin typeface="Carlito" panose="020F0502020204030204" charset="0"/>
                          <a:ea typeface="Ubuntu" panose="020B0604030602030204" charset="0"/>
                          <a:cs typeface="Carlito" panose="020F0502020204030204" charset="0"/>
                        </a:rPr>
                        <a:t>F1b = 2</a:t>
                      </a:r>
                      <a:r>
                        <a:rPr lang="en-US" altLang="en-US" sz="750" b="0">
                          <a:solidFill>
                            <a:schemeClr val="tx1">
                              <a:lumMod val="85000"/>
                              <a:lumOff val="15000"/>
                            </a:schemeClr>
                          </a:solidFill>
                          <a:latin typeface="Carlito" panose="020F0502020204030204" charset="0"/>
                          <a:ea typeface="Ubuntu" panose="020B0604030602030204" charset="0"/>
                          <a:cs typeface="Carlito" panose="020F0502020204030204" charset="0"/>
                          <a:sym typeface="+mn-ea"/>
                        </a:rPr>
                        <a:t>·</a:t>
                      </a:r>
                      <a:r>
                        <a:rPr lang="en-US" altLang="en-US" sz="750" b="0">
                          <a:solidFill>
                            <a:schemeClr val="tx1">
                              <a:lumMod val="85000"/>
                              <a:lumOff val="15000"/>
                            </a:schemeClr>
                          </a:solidFill>
                          <a:latin typeface="Carlito" panose="020F0502020204030204" charset="0"/>
                          <a:ea typeface="Ubuntu" panose="020B0604030602030204" charset="0"/>
                          <a:cs typeface="Carlito" panose="020F0502020204030204" charset="0"/>
                        </a:rPr>
                        <a:t>NPV</a:t>
                      </a:r>
                      <a:r>
                        <a:rPr lang="en-US" altLang="en-US" sz="750" b="0">
                          <a:solidFill>
                            <a:schemeClr val="tx1">
                              <a:lumMod val="85000"/>
                              <a:lumOff val="15000"/>
                            </a:schemeClr>
                          </a:solidFill>
                          <a:latin typeface="Carlito" panose="020F0502020204030204" charset="0"/>
                          <a:ea typeface="Ubuntu" panose="020B0604030602030204" charset="0"/>
                          <a:cs typeface="Carlito" panose="020F0502020204030204" charset="0"/>
                          <a:sym typeface="+mn-ea"/>
                        </a:rPr>
                        <a:t>·</a:t>
                      </a:r>
                      <a:r>
                        <a:rPr lang="en-US" altLang="en-US" sz="750" b="0">
                          <a:solidFill>
                            <a:schemeClr val="tx1">
                              <a:lumMod val="85000"/>
                              <a:lumOff val="15000"/>
                            </a:schemeClr>
                          </a:solidFill>
                          <a:latin typeface="Carlito" panose="020F0502020204030204" charset="0"/>
                          <a:ea typeface="Ubuntu" panose="020B0604030602030204" charset="0"/>
                          <a:cs typeface="Carlito" panose="020F0502020204030204" charset="0"/>
                        </a:rPr>
                        <a:t>TNR/(NPV+TNR)</a:t>
                      </a:r>
                      <a:endParaRPr lang="en-US" altLang="en-US" sz="750" b="0">
                        <a:solidFill>
                          <a:schemeClr val="tx1">
                            <a:lumMod val="85000"/>
                            <a:lumOff val="15000"/>
                          </a:schemeClr>
                        </a:solidFill>
                        <a:latin typeface="Carlito" panose="020F0502020204030204" charset="0"/>
                        <a:ea typeface="Ubuntu" panose="020B0604030602030204" charset="0"/>
                        <a:cs typeface="Carlito" panose="020F0502020204030204" charset="0"/>
                      </a:endParaRPr>
                    </a:p>
                  </a:txBody>
                  <a:tcPr marL="34290" marR="13811" marT="34290" marB="34290">
                    <a:solidFill>
                      <a:schemeClr val="bg2"/>
                    </a:solidFill>
                  </a:tcPr>
                </a:tc>
                <a:tc>
                  <a:txBody>
                    <a:bodyPr/>
                    <a:p>
                      <a:pPr>
                        <a:buNone/>
                      </a:pP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rPr>
                        <a:t>0.71/0.82</a:t>
                      </a: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sym typeface="+mn-ea"/>
                        </a:rPr>
                        <a:t>0.73/0.84</a:t>
                      </a:r>
                      <a:endParaRPr lang="en-US" altLang="en-US" sz="750">
                        <a:solidFill>
                          <a:schemeClr val="tx1">
                            <a:lumMod val="85000"/>
                            <a:lumOff val="15000"/>
                          </a:schemeClr>
                        </a:solidFill>
                        <a:latin typeface="Carlito" panose="020F0502020204030204" charset="0"/>
                        <a:cs typeface="Carlito" panose="020F0502020204030204" charset="0"/>
                        <a:sym typeface="+mn-ea"/>
                      </a:endParaRPr>
                    </a:p>
                  </a:txBody>
                  <a:tcPr marL="34290" marR="34290" marT="34290" marB="34290">
                    <a:solidFill>
                      <a:schemeClr val="bg2"/>
                    </a:solidFill>
                  </a:tcPr>
                </a:tc>
                <a:tc>
                  <a:txBody>
                    <a:bodyPr/>
                    <a:p>
                      <a:pPr>
                        <a:buNone/>
                      </a:pP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rPr>
                        <a:t>0.009/0.004</a:t>
                      </a: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rPr>
                        <a:t>0.003/0.002</a:t>
                      </a:r>
                      <a:endParaRPr lang="en-US" altLang="en-US" sz="750">
                        <a:solidFill>
                          <a:schemeClr val="tx1">
                            <a:lumMod val="85000"/>
                            <a:lumOff val="15000"/>
                          </a:schemeClr>
                        </a:solidFill>
                        <a:latin typeface="Carlito" panose="020F0502020204030204" charset="0"/>
                        <a:cs typeface="Carlito" panose="020F0502020204030204" charset="0"/>
                      </a:endParaRPr>
                    </a:p>
                  </a:txBody>
                  <a:tcPr marL="34290" marR="34290" marT="34290" marB="34290">
                    <a:solidFill>
                      <a:schemeClr val="bg2"/>
                    </a:solidFill>
                  </a:tcPr>
                </a:tc>
              </a:tr>
              <a:tr h="322580">
                <a:tc>
                  <a:txBody>
                    <a:bodyPr/>
                    <a:p>
                      <a:pPr>
                        <a:buNone/>
                      </a:pPr>
                      <a:r>
                        <a:rPr lang="en-US" altLang="en-US" sz="750" b="0">
                          <a:solidFill>
                            <a:schemeClr val="tx1">
                              <a:lumMod val="85000"/>
                              <a:lumOff val="15000"/>
                            </a:schemeClr>
                          </a:solidFill>
                          <a:latin typeface="Carlito" panose="020F0502020204030204" charset="0"/>
                          <a:cs typeface="Carlito" panose="020F0502020204030204" charset="0"/>
                        </a:rPr>
                        <a:t>Frequency bias</a:t>
                      </a:r>
                      <a:endParaRPr lang="en-US" altLang="en-US" sz="750" b="0">
                        <a:solidFill>
                          <a:schemeClr val="tx1">
                            <a:lumMod val="85000"/>
                            <a:lumOff val="15000"/>
                          </a:schemeClr>
                        </a:solidFill>
                        <a:latin typeface="Carlito" panose="020F0502020204030204" charset="0"/>
                        <a:cs typeface="Carlito" panose="020F0502020204030204" charset="0"/>
                      </a:endParaRPr>
                    </a:p>
                    <a:p>
                      <a:pPr>
                        <a:buNone/>
                      </a:pPr>
                      <a:r>
                        <a:rPr lang="en-US" altLang="en-US" sz="750" b="0">
                          <a:solidFill>
                            <a:schemeClr val="tx1">
                              <a:lumMod val="85000"/>
                              <a:lumOff val="15000"/>
                            </a:schemeClr>
                          </a:solidFill>
                          <a:latin typeface="Carlito" panose="020F0502020204030204" charset="0"/>
                          <a:cs typeface="Carlito" panose="020F0502020204030204" charset="0"/>
                        </a:rPr>
                        <a:t>FB = (TP+FP)/(TP+FN)</a:t>
                      </a:r>
                      <a:endParaRPr lang="en-US" altLang="en-US" sz="750" b="0">
                        <a:solidFill>
                          <a:schemeClr val="tx1">
                            <a:lumMod val="85000"/>
                            <a:lumOff val="15000"/>
                          </a:schemeClr>
                        </a:solidFill>
                        <a:latin typeface="Carlito" panose="020F0502020204030204" charset="0"/>
                        <a:cs typeface="Carlito" panose="020F0502020204030204" charset="0"/>
                      </a:endParaRPr>
                    </a:p>
                  </a:txBody>
                  <a:tcPr marL="34290" marR="13811" marT="34290" marB="34290">
                    <a:solidFill>
                      <a:schemeClr val="bg2"/>
                    </a:solidFill>
                  </a:tcPr>
                </a:tc>
                <a:tc>
                  <a:txBody>
                    <a:bodyPr/>
                    <a:p>
                      <a:pPr>
                        <a:buNone/>
                      </a:pPr>
                      <a:r>
                        <a:rPr lang="en-US" altLang="en-US" sz="750">
                          <a:solidFill>
                            <a:schemeClr val="tx1">
                              <a:lumMod val="85000"/>
                              <a:lumOff val="15000"/>
                            </a:schemeClr>
                          </a:solidFill>
                          <a:latin typeface="Carlito" panose="020F0502020204030204" charset="0"/>
                          <a:cs typeface="Carlito" panose="020F0502020204030204" charset="0"/>
                        </a:rPr>
                        <a:t>1.08</a:t>
                      </a: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sym typeface="+mn-ea"/>
                        </a:rPr>
                        <a:t>1.09</a:t>
                      </a:r>
                      <a:endParaRPr lang="en-US" altLang="en-US" sz="750">
                        <a:solidFill>
                          <a:schemeClr val="tx1">
                            <a:lumMod val="85000"/>
                            <a:lumOff val="15000"/>
                          </a:schemeClr>
                        </a:solidFill>
                        <a:latin typeface="Carlito" panose="020F0502020204030204" charset="0"/>
                        <a:cs typeface="Carlito" panose="020F0502020204030204" charset="0"/>
                        <a:sym typeface="+mn-ea"/>
                      </a:endParaRPr>
                    </a:p>
                  </a:txBody>
                  <a:tcPr marL="34290" marR="34290" marT="34290" marB="34290">
                    <a:solidFill>
                      <a:schemeClr val="bg2"/>
                    </a:solidFill>
                  </a:tcPr>
                </a:tc>
                <a:tc>
                  <a:txBody>
                    <a:bodyPr/>
                    <a:p>
                      <a:pPr>
                        <a:buNone/>
                      </a:pPr>
                      <a:r>
                        <a:rPr lang="en-US" altLang="en-US" sz="750">
                          <a:solidFill>
                            <a:schemeClr val="tx1">
                              <a:lumMod val="85000"/>
                              <a:lumOff val="15000"/>
                            </a:schemeClr>
                          </a:solidFill>
                          <a:latin typeface="Carlito" panose="020F0502020204030204" charset="0"/>
                          <a:cs typeface="Carlito" panose="020F0502020204030204" charset="0"/>
                        </a:rPr>
                        <a:t>0.018</a:t>
                      </a: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rPr>
                        <a:t>0.012</a:t>
                      </a:r>
                      <a:endParaRPr lang="en-US" altLang="en-US" sz="750">
                        <a:solidFill>
                          <a:schemeClr val="tx1">
                            <a:lumMod val="85000"/>
                            <a:lumOff val="15000"/>
                          </a:schemeClr>
                        </a:solidFill>
                        <a:latin typeface="Carlito" panose="020F0502020204030204" charset="0"/>
                        <a:cs typeface="Carlito" panose="020F0502020204030204" charset="0"/>
                      </a:endParaRPr>
                    </a:p>
                  </a:txBody>
                  <a:tcPr marL="34290" marR="34290" marT="34290" marB="34290">
                    <a:solidFill>
                      <a:schemeClr val="bg2"/>
                    </a:solidFill>
                  </a:tcPr>
                </a:tc>
              </a:tr>
              <a:tr h="322580">
                <a:tc>
                  <a:txBody>
                    <a:bodyPr/>
                    <a:p>
                      <a:pPr>
                        <a:buNone/>
                      </a:pPr>
                      <a:r>
                        <a:rPr lang="en-US" altLang="en-US" sz="750" b="0">
                          <a:solidFill>
                            <a:schemeClr val="tx1">
                              <a:lumMod val="85000"/>
                              <a:lumOff val="15000"/>
                            </a:schemeClr>
                          </a:solidFill>
                          <a:latin typeface="Carlito" panose="020F0502020204030204" charset="0"/>
                          <a:cs typeface="Carlito" panose="020F0502020204030204" charset="0"/>
                        </a:rPr>
                        <a:t>Informedness</a:t>
                      </a:r>
                      <a:endParaRPr lang="en-US" altLang="en-US" sz="750" b="0">
                        <a:solidFill>
                          <a:schemeClr val="tx1">
                            <a:lumMod val="85000"/>
                            <a:lumOff val="15000"/>
                          </a:schemeClr>
                        </a:solidFill>
                        <a:latin typeface="Carlito" panose="020F0502020204030204" charset="0"/>
                        <a:cs typeface="Carlito" panose="020F0502020204030204" charset="0"/>
                      </a:endParaRPr>
                    </a:p>
                    <a:p>
                      <a:pPr>
                        <a:buNone/>
                      </a:pPr>
                      <a:r>
                        <a:rPr lang="en-US" altLang="en-US" sz="750" b="0">
                          <a:solidFill>
                            <a:schemeClr val="tx1">
                              <a:lumMod val="85000"/>
                              <a:lumOff val="15000"/>
                            </a:schemeClr>
                          </a:solidFill>
                          <a:latin typeface="Carlito" panose="020F0502020204030204" charset="0"/>
                          <a:cs typeface="Carlito" panose="020F0502020204030204" charset="0"/>
                        </a:rPr>
                        <a:t>BM = TPR+TNR-1</a:t>
                      </a:r>
                      <a:endParaRPr lang="en-US" altLang="en-US" sz="750" b="0">
                        <a:solidFill>
                          <a:schemeClr val="tx1">
                            <a:lumMod val="85000"/>
                            <a:lumOff val="15000"/>
                          </a:schemeClr>
                        </a:solidFill>
                        <a:latin typeface="Carlito" panose="020F0502020204030204" charset="0"/>
                        <a:ea typeface="Ubuntu" panose="020B0604030602030204" charset="0"/>
                        <a:cs typeface="Carlito" panose="020F0502020204030204" charset="0"/>
                      </a:endParaRPr>
                    </a:p>
                  </a:txBody>
                  <a:tcPr marL="34290" marR="13811" marT="34290" marB="34290">
                    <a:solidFill>
                      <a:schemeClr val="bg2"/>
                    </a:solidFill>
                  </a:tcPr>
                </a:tc>
                <a:tc>
                  <a:txBody>
                    <a:bodyPr/>
                    <a:p>
                      <a:pPr>
                        <a:buNone/>
                      </a:pPr>
                      <a:r>
                        <a:rPr lang="en-US" altLang="en-US" sz="750">
                          <a:solidFill>
                            <a:schemeClr val="tx1">
                              <a:lumMod val="85000"/>
                              <a:lumOff val="15000"/>
                            </a:schemeClr>
                          </a:solidFill>
                          <a:latin typeface="Carlito" panose="020F0502020204030204" charset="0"/>
                          <a:cs typeface="Carlito" panose="020F0502020204030204" charset="0"/>
                        </a:rPr>
                        <a:t>0.55</a:t>
                      </a: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sym typeface="+mn-ea"/>
                        </a:rPr>
                        <a:t>0.58</a:t>
                      </a:r>
                      <a:endParaRPr lang="en-US" altLang="en-US" sz="750">
                        <a:solidFill>
                          <a:schemeClr val="tx1">
                            <a:lumMod val="85000"/>
                            <a:lumOff val="15000"/>
                          </a:schemeClr>
                        </a:solidFill>
                        <a:latin typeface="Carlito" panose="020F0502020204030204" charset="0"/>
                        <a:cs typeface="Carlito" panose="020F0502020204030204" charset="0"/>
                        <a:sym typeface="+mn-ea"/>
                      </a:endParaRPr>
                    </a:p>
                  </a:txBody>
                  <a:tcPr marL="34290" marR="34290" marT="34290" marB="34290">
                    <a:solidFill>
                      <a:schemeClr val="bg2"/>
                    </a:solidFill>
                  </a:tcPr>
                </a:tc>
                <a:tc>
                  <a:txBody>
                    <a:bodyPr/>
                    <a:p>
                      <a:pPr>
                        <a:buNone/>
                      </a:pPr>
                      <a:r>
                        <a:rPr lang="en-US" altLang="en-US" sz="750">
                          <a:solidFill>
                            <a:schemeClr val="tx1">
                              <a:lumMod val="85000"/>
                              <a:lumOff val="15000"/>
                            </a:schemeClr>
                          </a:solidFill>
                          <a:latin typeface="Carlito" panose="020F0502020204030204" charset="0"/>
                          <a:cs typeface="Carlito" panose="020F0502020204030204" charset="0"/>
                        </a:rPr>
                        <a:t>0.014</a:t>
                      </a: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rPr>
                        <a:t>0.005</a:t>
                      </a:r>
                      <a:endParaRPr lang="en-US" altLang="en-US" sz="750">
                        <a:solidFill>
                          <a:schemeClr val="tx1">
                            <a:lumMod val="85000"/>
                            <a:lumOff val="15000"/>
                          </a:schemeClr>
                        </a:solidFill>
                        <a:latin typeface="Carlito" panose="020F0502020204030204" charset="0"/>
                        <a:cs typeface="Carlito" panose="020F0502020204030204" charset="0"/>
                      </a:endParaRPr>
                    </a:p>
                  </a:txBody>
                  <a:tcPr marL="34290" marR="34290" marT="34290" marB="34290">
                    <a:solidFill>
                      <a:schemeClr val="bg2"/>
                    </a:solidFill>
                  </a:tcPr>
                </a:tc>
              </a:tr>
              <a:tr h="322580">
                <a:tc>
                  <a:txBody>
                    <a:bodyPr/>
                    <a:p>
                      <a:pPr>
                        <a:buNone/>
                      </a:pPr>
                      <a:r>
                        <a:rPr lang="en-US" altLang="en-US" sz="750" b="0">
                          <a:solidFill>
                            <a:schemeClr val="tx1">
                              <a:lumMod val="85000"/>
                              <a:lumOff val="15000"/>
                            </a:schemeClr>
                          </a:solidFill>
                          <a:latin typeface="Carlito" panose="020F0502020204030204" charset="0"/>
                          <a:cs typeface="Carlito" panose="020F0502020204030204" charset="0"/>
                        </a:rPr>
                        <a:t>Markedness</a:t>
                      </a:r>
                      <a:endParaRPr lang="en-US" altLang="en-US" sz="750" b="0">
                        <a:solidFill>
                          <a:schemeClr val="tx1">
                            <a:lumMod val="85000"/>
                            <a:lumOff val="15000"/>
                          </a:schemeClr>
                        </a:solidFill>
                        <a:latin typeface="Carlito" panose="020F0502020204030204" charset="0"/>
                        <a:cs typeface="Carlito" panose="020F0502020204030204" charset="0"/>
                      </a:endParaRPr>
                    </a:p>
                    <a:p>
                      <a:pPr>
                        <a:buNone/>
                      </a:pPr>
                      <a:r>
                        <a:rPr lang="en-US" altLang="en-US" sz="750" b="0">
                          <a:solidFill>
                            <a:schemeClr val="tx1">
                              <a:lumMod val="85000"/>
                              <a:lumOff val="15000"/>
                            </a:schemeClr>
                          </a:solidFill>
                          <a:latin typeface="Carlito" panose="020F0502020204030204" charset="0"/>
                          <a:cs typeface="Carlito" panose="020F0502020204030204" charset="0"/>
                        </a:rPr>
                        <a:t>MK = PPV+NPV-1</a:t>
                      </a:r>
                      <a:endParaRPr lang="en-US" altLang="en-US" sz="750" b="0">
                        <a:solidFill>
                          <a:schemeClr val="tx1">
                            <a:lumMod val="85000"/>
                            <a:lumOff val="15000"/>
                          </a:schemeClr>
                        </a:solidFill>
                        <a:latin typeface="Carlito" panose="020F0502020204030204" charset="0"/>
                        <a:cs typeface="Carlito" panose="020F0502020204030204" charset="0"/>
                      </a:endParaRPr>
                    </a:p>
                  </a:txBody>
                  <a:tcPr marL="34290" marR="13811" marT="34290" marB="34290">
                    <a:solidFill>
                      <a:schemeClr val="bg2"/>
                    </a:solidFill>
                  </a:tcPr>
                </a:tc>
                <a:tc>
                  <a:txBody>
                    <a:bodyPr/>
                    <a:p>
                      <a:pPr>
                        <a:buNone/>
                      </a:pPr>
                      <a:r>
                        <a:rPr lang="en-US" altLang="en-US" sz="750">
                          <a:solidFill>
                            <a:schemeClr val="tx1">
                              <a:lumMod val="85000"/>
                              <a:lumOff val="15000"/>
                            </a:schemeClr>
                          </a:solidFill>
                          <a:latin typeface="Carlito" panose="020F0502020204030204" charset="0"/>
                          <a:cs typeface="Carlito" panose="020F0502020204030204" charset="0"/>
                        </a:rPr>
                        <a:t>0.53</a:t>
                      </a: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sym typeface="+mn-ea"/>
                        </a:rPr>
                        <a:t>0.56</a:t>
                      </a:r>
                      <a:endParaRPr lang="en-US" altLang="en-US" sz="750">
                        <a:solidFill>
                          <a:schemeClr val="tx1">
                            <a:lumMod val="85000"/>
                            <a:lumOff val="15000"/>
                          </a:schemeClr>
                        </a:solidFill>
                        <a:latin typeface="Carlito" panose="020F0502020204030204" charset="0"/>
                        <a:cs typeface="Carlito" panose="020F0502020204030204" charset="0"/>
                        <a:sym typeface="+mn-ea"/>
                      </a:endParaRPr>
                    </a:p>
                  </a:txBody>
                  <a:tcPr marL="34290" marR="34290" marT="34290" marB="34290">
                    <a:solidFill>
                      <a:schemeClr val="bg2"/>
                    </a:solidFill>
                  </a:tcPr>
                </a:tc>
                <a:tc>
                  <a:txBody>
                    <a:bodyPr/>
                    <a:p>
                      <a:pPr>
                        <a:buNone/>
                      </a:pPr>
                      <a:r>
                        <a:rPr lang="en-US" altLang="en-US" sz="750">
                          <a:solidFill>
                            <a:schemeClr val="tx1">
                              <a:lumMod val="85000"/>
                              <a:lumOff val="15000"/>
                            </a:schemeClr>
                          </a:solidFill>
                          <a:latin typeface="Carlito" panose="020F0502020204030204" charset="0"/>
                          <a:cs typeface="Carlito" panose="020F0502020204030204" charset="0"/>
                        </a:rPr>
                        <a:t>0.011</a:t>
                      </a:r>
                      <a:endParaRPr lang="en-US" altLang="en-US" sz="750">
                        <a:solidFill>
                          <a:schemeClr val="tx1">
                            <a:lumMod val="85000"/>
                            <a:lumOff val="15000"/>
                          </a:schemeClr>
                        </a:solidFill>
                        <a:latin typeface="Carlito" panose="020F0502020204030204" charset="0"/>
                        <a:cs typeface="Carlito" panose="020F0502020204030204" charset="0"/>
                      </a:endParaRPr>
                    </a:p>
                    <a:p>
                      <a:pPr>
                        <a:buNone/>
                      </a:pPr>
                      <a:r>
                        <a:rPr lang="en-US" altLang="en-US" sz="750">
                          <a:solidFill>
                            <a:schemeClr val="tx1">
                              <a:lumMod val="85000"/>
                              <a:lumOff val="15000"/>
                            </a:schemeClr>
                          </a:solidFill>
                          <a:latin typeface="Carlito" panose="020F0502020204030204" charset="0"/>
                          <a:cs typeface="Carlito" panose="020F0502020204030204" charset="0"/>
                        </a:rPr>
                        <a:t>0.006</a:t>
                      </a:r>
                      <a:endParaRPr lang="en-US" altLang="en-US" sz="750">
                        <a:solidFill>
                          <a:schemeClr val="tx1">
                            <a:lumMod val="85000"/>
                            <a:lumOff val="15000"/>
                          </a:schemeClr>
                        </a:solidFill>
                        <a:latin typeface="Carlito" panose="020F0502020204030204" charset="0"/>
                        <a:cs typeface="Carlito" panose="020F0502020204030204" charset="0"/>
                      </a:endParaRPr>
                    </a:p>
                  </a:txBody>
                  <a:tcPr marL="34290" marR="34290" marT="34290" marB="34290">
                    <a:solidFill>
                      <a:schemeClr val="bg2"/>
                    </a:solidFill>
                  </a:tcPr>
                </a:tc>
              </a:tr>
            </a:tbl>
          </a:graphicData>
        </a:graphic>
      </p:graphicFrame>
      <p:graphicFrame>
        <p:nvGraphicFramePr>
          <p:cNvPr id="98" name="Table 97"/>
          <p:cNvGraphicFramePr>
            <a:graphicFrameLocks noChangeAspect="1"/>
          </p:cNvGraphicFramePr>
          <p:nvPr/>
        </p:nvGraphicFramePr>
        <p:xfrm>
          <a:off x="486251" y="1216377"/>
          <a:ext cx="1295400" cy="1293495"/>
        </p:xfrm>
        <a:graphic>
          <a:graphicData uri="http://schemas.openxmlformats.org/drawingml/2006/table">
            <a:tbl>
              <a:tblPr firstRow="1" bandRow="1">
                <a:tableStyleId>{5C22544A-7EE6-4342-B048-85BDC9FD1C3A}</a:tableStyleId>
              </a:tblPr>
              <a:tblGrid>
                <a:gridCol w="431800"/>
                <a:gridCol w="431800"/>
                <a:gridCol w="431800"/>
              </a:tblGrid>
              <a:tr h="431165">
                <a:tc>
                  <a:txBody>
                    <a:bodyPr/>
                    <a:p>
                      <a:pPr algn="ctr">
                        <a:buNone/>
                      </a:pPr>
                      <a:r>
                        <a:rPr lang="en-US" altLang="en-US" sz="750" b="0">
                          <a:solidFill>
                            <a:schemeClr val="tx1"/>
                          </a:solidFill>
                          <a:latin typeface="Carlito" panose="020F0502020204030204" charset="0"/>
                          <a:cs typeface="Carlito" panose="020F0502020204030204" charset="0"/>
                        </a:rPr>
                        <a:t>276</a:t>
                      </a:r>
                      <a:endParaRPr lang="en-US" altLang="en-US" sz="750" b="0">
                        <a:solidFill>
                          <a:schemeClr val="tx1"/>
                        </a:solidFill>
                        <a:latin typeface="Carlito" panose="020F0502020204030204" charset="0"/>
                        <a:cs typeface="Carlito" panose="020F0502020204030204" charset="0"/>
                      </a:endParaRPr>
                    </a:p>
                    <a:p>
                      <a:pPr algn="ctr">
                        <a:buNone/>
                      </a:pPr>
                      <a:r>
                        <a:rPr lang="en-US" altLang="en-US" sz="750" b="1">
                          <a:solidFill>
                            <a:schemeClr val="tx1"/>
                          </a:solidFill>
                          <a:latin typeface="Carlito" panose="020F0502020204030204" charset="0"/>
                          <a:cs typeface="Carlito" panose="020F0502020204030204" charset="0"/>
                        </a:rPr>
                        <a:t>TN</a:t>
                      </a:r>
                      <a:endParaRPr lang="en-US" altLang="en-US" sz="75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chemeClr val="bg2"/>
                    </a:solidFill>
                  </a:tcPr>
                </a:tc>
                <a:tc>
                  <a:txBody>
                    <a:bodyPr/>
                    <a:p>
                      <a:pPr algn="ctr">
                        <a:buNone/>
                      </a:pPr>
                      <a:r>
                        <a:rPr lang="en-US" altLang="en-US" sz="750" b="0">
                          <a:solidFill>
                            <a:schemeClr val="tx1"/>
                          </a:solidFill>
                          <a:latin typeface="Carlito" panose="020F0502020204030204" charset="0"/>
                          <a:cs typeface="Carlito" panose="020F0502020204030204" charset="0"/>
                        </a:rPr>
                        <a:t>66</a:t>
                      </a:r>
                      <a:endParaRPr lang="en-US" altLang="en-US" sz="750" b="0">
                        <a:solidFill>
                          <a:schemeClr val="tx1"/>
                        </a:solidFill>
                        <a:latin typeface="Carlito" panose="020F0502020204030204" charset="0"/>
                        <a:cs typeface="Carlito" panose="020F0502020204030204" charset="0"/>
                      </a:endParaRPr>
                    </a:p>
                    <a:p>
                      <a:pPr algn="ctr">
                        <a:buNone/>
                      </a:pPr>
                      <a:r>
                        <a:rPr lang="en-US" altLang="en-US" sz="750" b="1">
                          <a:solidFill>
                            <a:schemeClr val="tx1"/>
                          </a:solidFill>
                          <a:latin typeface="Carlito" panose="020F0502020204030204" charset="0"/>
                          <a:cs typeface="Carlito" panose="020F0502020204030204" charset="0"/>
                        </a:rPr>
                        <a:t>FP</a:t>
                      </a:r>
                      <a:endParaRPr lang="en-US" altLang="en-US" sz="75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tx1">
                          <a:lumMod val="85000"/>
                          <a:lumOff val="15000"/>
                        </a:schemeClr>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chemeClr val="bg2"/>
                    </a:solidFill>
                  </a:tcPr>
                </a:tc>
                <a:tc>
                  <a:txBody>
                    <a:bodyPr/>
                    <a:p>
                      <a:pPr algn="ctr">
                        <a:buNone/>
                      </a:pPr>
                      <a:r>
                        <a:rPr lang="en-US" altLang="en-US" sz="750" b="0">
                          <a:solidFill>
                            <a:srgbClr val="191970"/>
                          </a:solidFill>
                          <a:latin typeface="Carlito" panose="020F0502020204030204" charset="0"/>
                          <a:cs typeface="Carlito" panose="020F0502020204030204" charset="0"/>
                        </a:rPr>
                        <a:t>342</a:t>
                      </a:r>
                      <a:endParaRPr lang="en-US" altLang="en-US" sz="750" b="0">
                        <a:solidFill>
                          <a:schemeClr val="tx1"/>
                        </a:solidFill>
                        <a:latin typeface="Carlito" panose="020F0502020204030204" charset="0"/>
                        <a:cs typeface="Carlito" panose="020F0502020204030204" charset="0"/>
                      </a:endParaRPr>
                    </a:p>
                    <a:p>
                      <a:pPr algn="ctr">
                        <a:buNone/>
                      </a:pPr>
                      <a:r>
                        <a:rPr lang="en-US" altLang="en-US" sz="750" b="1">
                          <a:solidFill>
                            <a:schemeClr val="tx1"/>
                          </a:solidFill>
                          <a:latin typeface="Carlito" panose="020F0502020204030204" charset="0"/>
                          <a:cs typeface="Carlito" panose="020F0502020204030204" charset="0"/>
                        </a:rPr>
                        <a:t>N</a:t>
                      </a:r>
                      <a:endParaRPr lang="en-US" altLang="en-US" sz="75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191970">
                        <a:alpha val="10000"/>
                      </a:srgbClr>
                    </a:solidFill>
                  </a:tcPr>
                </a:tc>
              </a:tr>
              <a:tr h="431165">
                <a:tc>
                  <a:txBody>
                    <a:bodyPr/>
                    <a:p>
                      <a:pPr algn="ctr">
                        <a:buNone/>
                      </a:pPr>
                      <a:r>
                        <a:rPr lang="en-US" altLang="en-US" sz="750" b="0">
                          <a:solidFill>
                            <a:schemeClr val="tx1"/>
                          </a:solidFill>
                          <a:latin typeface="Carlito" panose="020F0502020204030204" charset="0"/>
                          <a:cs typeface="Carlito" panose="020F0502020204030204" charset="0"/>
                        </a:rPr>
                        <a:t>50</a:t>
                      </a:r>
                      <a:endParaRPr lang="en-US" altLang="en-US" sz="750" b="0">
                        <a:solidFill>
                          <a:schemeClr val="tx1"/>
                        </a:solidFill>
                        <a:latin typeface="Carlito" panose="020F0502020204030204" charset="0"/>
                        <a:cs typeface="Carlito" panose="020F0502020204030204" charset="0"/>
                      </a:endParaRPr>
                    </a:p>
                    <a:p>
                      <a:pPr algn="ctr">
                        <a:buNone/>
                      </a:pPr>
                      <a:r>
                        <a:rPr lang="en-US" altLang="en-US" sz="750" b="1">
                          <a:solidFill>
                            <a:schemeClr val="tx1"/>
                          </a:solidFill>
                          <a:latin typeface="Carlito" panose="020F0502020204030204" charset="0"/>
                          <a:cs typeface="Carlito" panose="020F0502020204030204" charset="0"/>
                        </a:rPr>
                        <a:t>FN</a:t>
                      </a:r>
                      <a:endParaRPr lang="en-US" altLang="en-US" sz="75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tx1">
                          <a:lumMod val="85000"/>
                          <a:lumOff val="15000"/>
                        </a:schemeClr>
                      </a:solidFill>
                      <a:prstDash val="solid"/>
                    </a:lnB>
                    <a:lnTlToBr>
                      <a:noFill/>
                    </a:lnTlToBr>
                    <a:lnBlToTr>
                      <a:noFill/>
                    </a:lnBlToTr>
                    <a:solidFill>
                      <a:schemeClr val="bg2"/>
                    </a:solidFill>
                  </a:tcPr>
                </a:tc>
                <a:tc>
                  <a:txBody>
                    <a:bodyPr/>
                    <a:p>
                      <a:pPr algn="ctr">
                        <a:buNone/>
                      </a:pPr>
                      <a:r>
                        <a:rPr lang="en-US" altLang="en-US" sz="750" b="0">
                          <a:solidFill>
                            <a:schemeClr val="tx1"/>
                          </a:solidFill>
                          <a:latin typeface="Carlito" panose="020F0502020204030204" charset="0"/>
                          <a:cs typeface="Carlito" panose="020F0502020204030204" charset="0"/>
                        </a:rPr>
                        <a:t>146</a:t>
                      </a:r>
                      <a:endParaRPr lang="en-US" altLang="en-US" sz="750" b="0">
                        <a:solidFill>
                          <a:schemeClr val="tx1"/>
                        </a:solidFill>
                        <a:latin typeface="Carlito" panose="020F0502020204030204" charset="0"/>
                        <a:cs typeface="Carlito" panose="020F0502020204030204" charset="0"/>
                      </a:endParaRPr>
                    </a:p>
                    <a:p>
                      <a:pPr algn="ctr">
                        <a:buNone/>
                      </a:pPr>
                      <a:r>
                        <a:rPr lang="en-US" altLang="en-US" sz="750" b="1">
                          <a:solidFill>
                            <a:schemeClr val="tx1"/>
                          </a:solidFill>
                          <a:latin typeface="Carlito" panose="020F0502020204030204" charset="0"/>
                          <a:cs typeface="Carlito" panose="020F0502020204030204" charset="0"/>
                        </a:rPr>
                        <a:t>TP</a:t>
                      </a:r>
                      <a:endParaRPr lang="en-US" altLang="en-US" sz="75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tx1">
                          <a:lumMod val="85000"/>
                          <a:lumOff val="15000"/>
                        </a:schemeClr>
                      </a:solidFill>
                      <a:prstDash val="solid"/>
                    </a:lnR>
                    <a:lnT w="12700">
                      <a:solidFill>
                        <a:schemeClr val="bg1"/>
                      </a:solidFill>
                      <a:prstDash val="solid"/>
                    </a:lnT>
                    <a:lnB w="12700">
                      <a:solidFill>
                        <a:schemeClr val="tx1">
                          <a:lumMod val="85000"/>
                          <a:lumOff val="15000"/>
                        </a:schemeClr>
                      </a:solidFill>
                      <a:prstDash val="solid"/>
                    </a:lnB>
                    <a:lnTlToBr>
                      <a:noFill/>
                    </a:lnTlToBr>
                    <a:lnBlToTr>
                      <a:noFill/>
                    </a:lnBlToTr>
                    <a:solidFill>
                      <a:schemeClr val="bg2"/>
                    </a:solidFill>
                  </a:tcPr>
                </a:tc>
                <a:tc>
                  <a:txBody>
                    <a:bodyPr/>
                    <a:p>
                      <a:pPr algn="ctr">
                        <a:buNone/>
                      </a:pPr>
                      <a:r>
                        <a:rPr lang="en-US" altLang="en-US" sz="750" b="0">
                          <a:solidFill>
                            <a:srgbClr val="720404"/>
                          </a:solidFill>
                          <a:latin typeface="Carlito" panose="020F0502020204030204" charset="0"/>
                          <a:cs typeface="Carlito" panose="020F0502020204030204" charset="0"/>
                        </a:rPr>
                        <a:t>196</a:t>
                      </a:r>
                      <a:endParaRPr lang="en-US" altLang="en-US" sz="750" b="0">
                        <a:solidFill>
                          <a:schemeClr val="tx1"/>
                        </a:solidFill>
                        <a:latin typeface="Carlito" panose="020F0502020204030204" charset="0"/>
                        <a:cs typeface="Carlito" panose="020F0502020204030204" charset="0"/>
                      </a:endParaRPr>
                    </a:p>
                    <a:p>
                      <a:pPr algn="ctr">
                        <a:buNone/>
                      </a:pPr>
                      <a:r>
                        <a:rPr lang="en-US" altLang="en-US" sz="750" b="1">
                          <a:solidFill>
                            <a:schemeClr val="tx1"/>
                          </a:solidFill>
                          <a:latin typeface="Carlito" panose="020F0502020204030204" charset="0"/>
                          <a:cs typeface="Carlito" panose="020F0502020204030204" charset="0"/>
                        </a:rPr>
                        <a:t>P</a:t>
                      </a:r>
                      <a:endParaRPr lang="en-US" altLang="en-US" sz="75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720404">
                        <a:alpha val="10000"/>
                      </a:srgbClr>
                    </a:solidFill>
                  </a:tcPr>
                </a:tc>
              </a:tr>
              <a:tr h="431165">
                <a:tc>
                  <a:txBody>
                    <a:bodyPr/>
                    <a:p>
                      <a:pPr algn="ctr">
                        <a:buNone/>
                      </a:pPr>
                      <a:r>
                        <a:rPr lang="en-US" altLang="en-US" sz="750">
                          <a:solidFill>
                            <a:srgbClr val="191970"/>
                          </a:solidFill>
                          <a:latin typeface="Carlito" panose="020F0502020204030204" charset="0"/>
                          <a:cs typeface="Carlito" panose="020F0502020204030204" charset="0"/>
                        </a:rPr>
                        <a:t>326</a:t>
                      </a:r>
                      <a:endParaRPr lang="en-US" altLang="en-US" sz="750">
                        <a:latin typeface="Carlito" panose="020F0502020204030204" charset="0"/>
                        <a:cs typeface="Carlito" panose="020F0502020204030204" charset="0"/>
                      </a:endParaRPr>
                    </a:p>
                    <a:p>
                      <a:pPr algn="ctr">
                        <a:buNone/>
                      </a:pPr>
                      <a:r>
                        <a:rPr lang="en-US" altLang="en-US" sz="750" b="1">
                          <a:latin typeface="Carlito" panose="020F0502020204030204" charset="0"/>
                          <a:cs typeface="Carlito" panose="020F0502020204030204" charset="0"/>
                        </a:rPr>
                        <a:t>PN</a:t>
                      </a:r>
                      <a:endParaRPr lang="en-US" altLang="en-US" sz="750" b="1">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rgbClr val="191970">
                        <a:alpha val="10000"/>
                      </a:srgbClr>
                    </a:solidFill>
                  </a:tcPr>
                </a:tc>
                <a:tc>
                  <a:txBody>
                    <a:bodyPr/>
                    <a:p>
                      <a:pPr algn="ctr">
                        <a:buNone/>
                      </a:pPr>
                      <a:r>
                        <a:rPr lang="en-US" altLang="en-US" sz="750">
                          <a:solidFill>
                            <a:srgbClr val="720404"/>
                          </a:solidFill>
                          <a:latin typeface="Carlito" panose="020F0502020204030204" charset="0"/>
                          <a:cs typeface="Carlito" panose="020F0502020204030204" charset="0"/>
                        </a:rPr>
                        <a:t>212</a:t>
                      </a:r>
                      <a:endParaRPr lang="en-US" altLang="en-US" sz="750">
                        <a:solidFill>
                          <a:srgbClr val="720404"/>
                        </a:solidFill>
                        <a:latin typeface="Carlito" panose="020F0502020204030204" charset="0"/>
                        <a:cs typeface="Carlito" panose="020F0502020204030204" charset="0"/>
                      </a:endParaRPr>
                    </a:p>
                    <a:p>
                      <a:pPr algn="ctr">
                        <a:buNone/>
                      </a:pPr>
                      <a:r>
                        <a:rPr lang="en-US" altLang="en-US" sz="750" b="1">
                          <a:latin typeface="Carlito" panose="020F0502020204030204" charset="0"/>
                          <a:cs typeface="Carlito" panose="020F0502020204030204" charset="0"/>
                        </a:rPr>
                        <a:t>PP</a:t>
                      </a:r>
                      <a:endParaRPr lang="en-US" altLang="en-US" sz="750" b="1">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rgbClr val="720404">
                        <a:alpha val="10000"/>
                      </a:srgbClr>
                    </a:solidFill>
                  </a:tcPr>
                </a:tc>
                <a:tc>
                  <a:txBody>
                    <a:bodyPr/>
                    <a:p>
                      <a:pPr algn="ctr">
                        <a:buNone/>
                      </a:pPr>
                      <a:r>
                        <a:rPr lang="en-US" altLang="en-US" sz="750">
                          <a:solidFill>
                            <a:schemeClr val="tx1"/>
                          </a:solidFill>
                          <a:latin typeface="Carlito" panose="020F0502020204030204" charset="0"/>
                          <a:cs typeface="Carlito" panose="020F0502020204030204" charset="0"/>
                        </a:rPr>
                        <a:t>538</a:t>
                      </a:r>
                      <a:endParaRPr lang="en-US" altLang="en-US" sz="750">
                        <a:solidFill>
                          <a:schemeClr val="tx1"/>
                        </a:solidFill>
                        <a:latin typeface="Carlito" panose="020F0502020204030204" charset="0"/>
                        <a:cs typeface="Carlito" panose="020F0502020204030204" charset="0"/>
                      </a:endParaRPr>
                    </a:p>
                    <a:p>
                      <a:pPr algn="ctr">
                        <a:buNone/>
                      </a:pPr>
                      <a:r>
                        <a:rPr lang="en-US" altLang="en-US" sz="750" b="1">
                          <a:solidFill>
                            <a:schemeClr val="tx1"/>
                          </a:solidFill>
                          <a:latin typeface="Carlito" panose="020F0502020204030204" charset="0"/>
                          <a:cs typeface="Carlito" panose="020F0502020204030204" charset="0"/>
                        </a:rPr>
                        <a:t>POP</a:t>
                      </a:r>
                      <a:endParaRPr lang="en-US" altLang="en-US" sz="75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2">
                        <a:lumMod val="90000"/>
                      </a:schemeClr>
                    </a:solidFill>
                  </a:tcPr>
                </a:tc>
              </a:tr>
            </a:tbl>
          </a:graphicData>
        </a:graphic>
      </p:graphicFrame>
      <p:sp>
        <p:nvSpPr>
          <p:cNvPr id="113" name="Text Box 112"/>
          <p:cNvSpPr txBox="1"/>
          <p:nvPr/>
        </p:nvSpPr>
        <p:spPr>
          <a:xfrm>
            <a:off x="4787741" y="4113882"/>
            <a:ext cx="3299936" cy="483235"/>
          </a:xfrm>
          <a:prstGeom prst="rect">
            <a:avLst/>
          </a:prstGeom>
          <a:noFill/>
        </p:spPr>
        <p:txBody>
          <a:bodyPr wrap="square" lIns="0" tIns="68580" rIns="0" rtlCol="0">
            <a:spAutoFit/>
          </a:bodyPr>
          <a:p>
            <a:r>
              <a:rPr lang="en-US" altLang="en-US" sz="600" b="1">
                <a:solidFill>
                  <a:schemeClr val="tx1">
                    <a:lumMod val="85000"/>
                    <a:lumOff val="15000"/>
                  </a:schemeClr>
                </a:solidFill>
                <a:latin typeface="Carlito" panose="020F0502020204030204" charset="0"/>
                <a:cs typeface="Carlito" panose="020F0502020204030204" charset="0"/>
              </a:rPr>
              <a:t>Tab. Metrics: </a:t>
            </a:r>
            <a:r>
              <a:rPr lang="en-US" altLang="en-US" sz="600">
                <a:solidFill>
                  <a:schemeClr val="tx1">
                    <a:lumMod val="85000"/>
                    <a:lumOff val="15000"/>
                  </a:schemeClr>
                </a:solidFill>
                <a:latin typeface="Carlito" panose="020F0502020204030204" charset="0"/>
                <a:cs typeface="Carlito" panose="020F0502020204030204" charset="0"/>
              </a:rPr>
              <a:t>Some metrics commonly used to assess the skill of a (binary) classifier.</a:t>
            </a:r>
            <a:endParaRPr lang="en-US" altLang="en-US" sz="600" b="1">
              <a:solidFill>
                <a:schemeClr val="tx1">
                  <a:lumMod val="85000"/>
                  <a:lumOff val="15000"/>
                </a:schemeClr>
              </a:solidFill>
              <a:latin typeface="Carlito" panose="020F0502020204030204" charset="0"/>
              <a:cs typeface="Carlito" panose="020F0502020204030204" charset="0"/>
            </a:endParaRPr>
          </a:p>
          <a:p>
            <a:r>
              <a:rPr lang="en-US" altLang="en-US" sz="600">
                <a:solidFill>
                  <a:schemeClr val="tx1">
                    <a:lumMod val="85000"/>
                    <a:lumOff val="15000"/>
                  </a:schemeClr>
                </a:solidFill>
                <a:latin typeface="Carlito" panose="020F0502020204030204" charset="0"/>
                <a:cs typeface="Carlito" panose="020F0502020204030204" charset="0"/>
              </a:rPr>
              <a:t>MCC is used here to a) select the most discriminative features and b) optimize the hyperparameters. Values in the upper rows are calculated on the validation sets and those in the bottom rows are from the training sets.</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14" name="Text Box 113"/>
          <p:cNvSpPr txBox="1"/>
          <p:nvPr/>
        </p:nvSpPr>
        <p:spPr>
          <a:xfrm>
            <a:off x="2175510" y="4552032"/>
            <a:ext cx="2304574" cy="391160"/>
          </a:xfrm>
          <a:prstGeom prst="rect">
            <a:avLst/>
          </a:prstGeom>
          <a:noFill/>
        </p:spPr>
        <p:txBody>
          <a:bodyPr wrap="square" lIns="0" tIns="68580" rIns="0" rtlCol="0">
            <a:spAutoFit/>
          </a:bodyPr>
          <a:p>
            <a:r>
              <a:rPr lang="en-US" altLang="en-US" sz="600" b="1">
                <a:solidFill>
                  <a:schemeClr val="tx1">
                    <a:lumMod val="85000"/>
                    <a:lumOff val="15000"/>
                  </a:schemeClr>
                </a:solidFill>
                <a:latin typeface="Carlito" panose="020F0502020204030204" charset="0"/>
                <a:cs typeface="Carlito" panose="020F0502020204030204" charset="0"/>
              </a:rPr>
              <a:t>Fig. Diagnostics: </a:t>
            </a:r>
            <a:r>
              <a:rPr lang="en-US" altLang="en-US" sz="600">
                <a:solidFill>
                  <a:schemeClr val="tx1">
                    <a:lumMod val="85000"/>
                    <a:lumOff val="15000"/>
                  </a:schemeClr>
                </a:solidFill>
                <a:latin typeface="Carlito" panose="020F0502020204030204" charset="0"/>
                <a:cs typeface="Carlito" panose="020F0502020204030204" charset="0"/>
              </a:rPr>
              <a:t>Receiver Operating Curves (ROC, left) and Precision-Recall Curves (right) from 4-fold cross-validation, repeated 25 times (100 curves). The Area-Under-Curve (AUC) is given for the mean curves (red).</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15" name="Text Box 114"/>
          <p:cNvSpPr txBox="1"/>
          <p:nvPr/>
        </p:nvSpPr>
        <p:spPr>
          <a:xfrm>
            <a:off x="243364" y="3793842"/>
            <a:ext cx="1477804" cy="575945"/>
          </a:xfrm>
          <a:prstGeom prst="rect">
            <a:avLst/>
          </a:prstGeom>
          <a:noFill/>
        </p:spPr>
        <p:txBody>
          <a:bodyPr wrap="square" lIns="0" tIns="68580" rIns="0" rtlCol="0">
            <a:spAutoFit/>
          </a:bodyPr>
          <a:p>
            <a:r>
              <a:rPr lang="en-US" altLang="en-US" sz="600" b="1">
                <a:solidFill>
                  <a:schemeClr val="tx1">
                    <a:lumMod val="85000"/>
                    <a:lumOff val="15000"/>
                  </a:schemeClr>
                </a:solidFill>
                <a:latin typeface="Carlito" panose="020F0502020204030204" charset="0"/>
                <a:cs typeface="Carlito" panose="020F0502020204030204" charset="0"/>
              </a:rPr>
              <a:t>Fig. Confusion matrix: </a:t>
            </a:r>
            <a:r>
              <a:rPr lang="en-US" altLang="en-US" sz="600">
                <a:solidFill>
                  <a:schemeClr val="tx1">
                    <a:lumMod val="85000"/>
                    <a:lumOff val="15000"/>
                  </a:schemeClr>
                </a:solidFill>
                <a:latin typeface="Carlito" panose="020F0502020204030204" charset="0"/>
                <a:cs typeface="Carlito" panose="020F0502020204030204" charset="0"/>
              </a:rPr>
              <a:t>Confusion matrix (black square, a). N &amp; P are the condition negative &amp; positive, PN and PP are the predicted P and N. Row normalized confusion matrix (b) and column normalized confusion matrix (c).</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16" name="Text Box 115"/>
          <p:cNvSpPr txBox="1"/>
          <p:nvPr/>
        </p:nvSpPr>
        <p:spPr>
          <a:xfrm>
            <a:off x="490538" y="1068263"/>
            <a:ext cx="357188" cy="149225"/>
          </a:xfrm>
          <a:prstGeom prst="rect">
            <a:avLst/>
          </a:prstGeom>
          <a:noFill/>
        </p:spPr>
        <p:txBody>
          <a:bodyPr wrap="square" lIns="0" tIns="0" rIns="0" bIns="34290" rtlCol="0">
            <a:spAutoFit/>
          </a:bodyPr>
          <a:p>
            <a:r>
              <a:rPr lang="en-US" altLang="en-US" sz="750">
                <a:latin typeface="Carlito" panose="020F0502020204030204" charset="0"/>
                <a:cs typeface="Carlito" panose="020F0502020204030204" charset="0"/>
              </a:rPr>
              <a:t>a)</a:t>
            </a:r>
            <a:endParaRPr lang="en-US" altLang="en-US" sz="750">
              <a:latin typeface="Carlito" panose="020F0502020204030204" charset="0"/>
              <a:cs typeface="Carlito" panose="020F0502020204030204" charset="0"/>
            </a:endParaRPr>
          </a:p>
        </p:txBody>
      </p:sp>
      <p:sp>
        <p:nvSpPr>
          <p:cNvPr id="118" name="Text Box 117"/>
          <p:cNvSpPr txBox="1"/>
          <p:nvPr/>
        </p:nvSpPr>
        <p:spPr>
          <a:xfrm>
            <a:off x="2175510" y="1068263"/>
            <a:ext cx="357188" cy="149225"/>
          </a:xfrm>
          <a:prstGeom prst="rect">
            <a:avLst/>
          </a:prstGeom>
          <a:noFill/>
        </p:spPr>
        <p:txBody>
          <a:bodyPr wrap="square" lIns="0" tIns="0" rIns="0" bIns="34290" rtlCol="0">
            <a:spAutoFit/>
          </a:bodyPr>
          <a:p>
            <a:r>
              <a:rPr lang="en-US" altLang="en-US" sz="750">
                <a:latin typeface="Carlito" panose="020F0502020204030204" charset="0"/>
                <a:cs typeface="Carlito" panose="020F0502020204030204" charset="0"/>
              </a:rPr>
              <a:t>b)</a:t>
            </a:r>
            <a:endParaRPr lang="en-US" altLang="en-US" sz="750">
              <a:latin typeface="Carlito" panose="020F0502020204030204" charset="0"/>
              <a:cs typeface="Carlito" panose="020F0502020204030204" charset="0"/>
            </a:endParaRPr>
          </a:p>
        </p:txBody>
      </p:sp>
      <p:sp>
        <p:nvSpPr>
          <p:cNvPr id="119" name="Text Box 118"/>
          <p:cNvSpPr txBox="1"/>
          <p:nvPr/>
        </p:nvSpPr>
        <p:spPr>
          <a:xfrm>
            <a:off x="486251" y="2552258"/>
            <a:ext cx="357188" cy="149225"/>
          </a:xfrm>
          <a:prstGeom prst="rect">
            <a:avLst/>
          </a:prstGeom>
          <a:noFill/>
        </p:spPr>
        <p:txBody>
          <a:bodyPr wrap="square" lIns="0" tIns="0" rIns="0" bIns="34290" rtlCol="0">
            <a:spAutoFit/>
          </a:bodyPr>
          <a:p>
            <a:r>
              <a:rPr lang="en-US" altLang="en-US" sz="750">
                <a:latin typeface="Carlito" panose="020F0502020204030204" charset="0"/>
                <a:cs typeface="Carlito" panose="020F0502020204030204" charset="0"/>
              </a:rPr>
              <a:t>c)</a:t>
            </a:r>
            <a:endParaRPr lang="en-US" altLang="en-US" sz="750">
              <a:latin typeface="Carlito" panose="020F0502020204030204" charset="0"/>
              <a:cs typeface="Carlito" panose="020F0502020204030204" charset="0"/>
            </a:endParaRPr>
          </a:p>
        </p:txBody>
      </p:sp>
      <p:sp>
        <p:nvSpPr>
          <p:cNvPr id="6" name="Rectangle 5">
            <a:hlinkClick r:id="rId1" action="ppaction://hlinksldjump"/>
          </p:cNvPr>
          <p:cNvSpPr/>
          <p:nvPr/>
        </p:nvSpPr>
        <p:spPr>
          <a:xfrm>
            <a:off x="7829550" y="704408"/>
            <a:ext cx="257175" cy="214313"/>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9" name="Rectangle 8">
            <a:hlinkClick r:id="rId2" action="ppaction://hlinksldjump"/>
          </p:cNvPr>
          <p:cNvSpPr/>
          <p:nvPr/>
        </p:nvSpPr>
        <p:spPr>
          <a:xfrm>
            <a:off x="8108156" y="688216"/>
            <a:ext cx="321469" cy="242888"/>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62" name="Text Box 61">
            <a:hlinkClick r:id="rId3" action="ppaction://hlinksldjump"/>
          </p:cNvPr>
          <p:cNvSpPr txBox="1"/>
          <p:nvPr/>
        </p:nvSpPr>
        <p:spPr>
          <a:xfrm>
            <a:off x="8397240" y="3151539"/>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60" name="Text Box 59">
            <a:hlinkClick r:id="rId3" action="ppaction://hlinksldjump"/>
          </p:cNvPr>
          <p:cNvSpPr txBox="1"/>
          <p:nvPr/>
        </p:nvSpPr>
        <p:spPr>
          <a:xfrm>
            <a:off x="8397240" y="2783874"/>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46" name="Text Box 45">
            <a:hlinkClick r:id="rId3" action="ppaction://hlinksldjump"/>
          </p:cNvPr>
          <p:cNvSpPr txBox="1"/>
          <p:nvPr/>
        </p:nvSpPr>
        <p:spPr>
          <a:xfrm>
            <a:off x="8397240" y="2413352"/>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58" name="Text Box 57">
            <a:hlinkClick r:id="rId3" action="ppaction://hlinksldjump"/>
          </p:cNvPr>
          <p:cNvSpPr txBox="1"/>
          <p:nvPr/>
        </p:nvSpPr>
        <p:spPr>
          <a:xfrm>
            <a:off x="8397240" y="2056164"/>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57" name="Text Box 56">
            <a:hlinkClick r:id="rId3" action="ppaction://hlinksldjump"/>
          </p:cNvPr>
          <p:cNvSpPr txBox="1"/>
          <p:nvPr/>
        </p:nvSpPr>
        <p:spPr>
          <a:xfrm>
            <a:off x="8397240" y="1694691"/>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49" name="Text Box 48">
            <a:hlinkClick r:id="rId3" action="ppaction://hlinksldjump"/>
          </p:cNvPr>
          <p:cNvSpPr txBox="1"/>
          <p:nvPr/>
        </p:nvSpPr>
        <p:spPr>
          <a:xfrm>
            <a:off x="8397240" y="1322263"/>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8" name="Text Box 7">
            <a:hlinkClick r:id="rId4" action="ppaction://hlinksldjump"/>
          </p:cNvPr>
          <p:cNvSpPr txBox="1"/>
          <p:nvPr/>
        </p:nvSpPr>
        <p:spPr>
          <a:xfrm>
            <a:off x="8410766" y="924753"/>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Setup</a:t>
            </a:r>
            <a:endParaRPr lang="en-US" altLang="en-US" sz="825">
              <a:solidFill>
                <a:schemeClr val="bg1">
                  <a:alpha val="54000"/>
                </a:schemeClr>
              </a:solidFill>
              <a:latin typeface="Carlito" panose="020F0502020204030204" charset="0"/>
              <a:cs typeface="Carlito" panose="020F0502020204030204" charset="0"/>
            </a:endParaRPr>
          </a:p>
        </p:txBody>
      </p:sp>
      <p:sp>
        <p:nvSpPr>
          <p:cNvPr id="11" name="Text Box 10">
            <a:hlinkClick r:id="rId3" action="ppaction://hlinksldjump"/>
          </p:cNvPr>
          <p:cNvSpPr txBox="1"/>
          <p:nvPr/>
        </p:nvSpPr>
        <p:spPr>
          <a:xfrm>
            <a:off x="8410766" y="1399574"/>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Input data</a:t>
            </a:r>
            <a:endParaRPr lang="en-US" altLang="en-US" sz="825">
              <a:solidFill>
                <a:schemeClr val="bg1">
                  <a:alpha val="54000"/>
                </a:schemeClr>
              </a:solidFill>
              <a:latin typeface="Carlito" panose="020F0502020204030204" charset="0"/>
              <a:cs typeface="Carlito" panose="020F0502020204030204" charset="0"/>
            </a:endParaRPr>
          </a:p>
        </p:txBody>
      </p:sp>
      <p:sp>
        <p:nvSpPr>
          <p:cNvPr id="12" name="Text Box 11">
            <a:hlinkClick r:id="rId5" action="ppaction://hlinksldjump"/>
          </p:cNvPr>
          <p:cNvSpPr txBox="1"/>
          <p:nvPr/>
        </p:nvSpPr>
        <p:spPr>
          <a:xfrm>
            <a:off x="8410766" y="2943577"/>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References</a:t>
            </a:r>
            <a:endParaRPr lang="en-US" altLang="en-US" sz="825">
              <a:solidFill>
                <a:schemeClr val="bg1">
                  <a:alpha val="54000"/>
                </a:schemeClr>
              </a:solidFill>
              <a:latin typeface="Carlito" panose="020F0502020204030204" charset="0"/>
              <a:cs typeface="Carlito" panose="020F0502020204030204" charset="0"/>
            </a:endParaRPr>
          </a:p>
        </p:txBody>
      </p:sp>
      <p:sp>
        <p:nvSpPr>
          <p:cNvPr id="14" name="Text Box 13">
            <a:hlinkClick r:id="rId6" action="ppaction://hlinksldjump"/>
          </p:cNvPr>
          <p:cNvSpPr txBox="1"/>
          <p:nvPr/>
        </p:nvSpPr>
        <p:spPr>
          <a:xfrm>
            <a:off x="8410766" y="1879159"/>
            <a:ext cx="670560" cy="346075"/>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Features / Model</a:t>
            </a:r>
            <a:endParaRPr lang="en-US" altLang="en-US" sz="825">
              <a:solidFill>
                <a:schemeClr val="bg1">
                  <a:alpha val="54000"/>
                </a:schemeClr>
              </a:solidFill>
              <a:latin typeface="Carlito" panose="020F0502020204030204" charset="0"/>
              <a:cs typeface="Carlito" panose="020F0502020204030204" charset="0"/>
            </a:endParaRPr>
          </a:p>
        </p:txBody>
      </p:sp>
      <p:sp>
        <p:nvSpPr>
          <p:cNvPr id="47" name="Text Box 46"/>
          <p:cNvSpPr txBox="1"/>
          <p:nvPr/>
        </p:nvSpPr>
        <p:spPr>
          <a:xfrm>
            <a:off x="8410766" y="2474471"/>
            <a:ext cx="670560" cy="218440"/>
          </a:xfrm>
          <a:prstGeom prst="rect">
            <a:avLst/>
          </a:prstGeom>
          <a:solidFill>
            <a:schemeClr val="bg1"/>
          </a:solidFill>
          <a:ln w="12700" cmpd="sng">
            <a:solidFill>
              <a:schemeClr val="bg1">
                <a:alpha val="50000"/>
              </a:schemeClr>
            </a:solidFill>
            <a:prstDash val="solid"/>
          </a:ln>
        </p:spPr>
        <p:txBody>
          <a:bodyPr wrap="square" lIns="0" rIns="0" rtlCol="0" anchor="ctr" anchorCtr="0">
            <a:spAutoFit/>
          </a:bodyPr>
          <a:p>
            <a:pPr algn="ctr"/>
            <a:r>
              <a:rPr lang="en-US" altLang="en-US" sz="825">
                <a:solidFill>
                  <a:srgbClr val="720404"/>
                </a:solidFill>
                <a:latin typeface="Carlito" panose="020F0502020204030204" charset="0"/>
                <a:cs typeface="Carlito" panose="020F0502020204030204" charset="0"/>
              </a:rPr>
              <a:t>Validation</a:t>
            </a:r>
            <a:endParaRPr lang="en-US" altLang="en-US" sz="825">
              <a:solidFill>
                <a:srgbClr val="720404"/>
              </a:solidFill>
              <a:latin typeface="Carlito" panose="020F0502020204030204" charset="0"/>
              <a:cs typeface="Carlito" panose="020F0502020204030204" charset="0"/>
            </a:endParaRPr>
          </a:p>
        </p:txBody>
      </p:sp>
      <p:pic>
        <p:nvPicPr>
          <p:cNvPr id="2" name="Picture 1" descr="Confusion2"/>
          <p:cNvPicPr>
            <a:picLocks noChangeAspect="1"/>
          </p:cNvPicPr>
          <p:nvPr/>
        </p:nvPicPr>
        <p:blipFill>
          <a:blip r:embed="rId7"/>
          <a:stretch>
            <a:fillRect/>
          </a:stretch>
        </p:blipFill>
        <p:spPr>
          <a:xfrm>
            <a:off x="173736" y="2359152"/>
            <a:ext cx="1554480" cy="1554480"/>
          </a:xfrm>
          <a:prstGeom prst="rect">
            <a:avLst/>
          </a:prstGeom>
        </p:spPr>
      </p:pic>
      <p:pic>
        <p:nvPicPr>
          <p:cNvPr id="7" name="Picture 6" descr="Confusion"/>
          <p:cNvPicPr>
            <a:picLocks noChangeAspect="1"/>
          </p:cNvPicPr>
          <p:nvPr/>
        </p:nvPicPr>
        <p:blipFill>
          <a:blip r:embed="rId8"/>
          <a:stretch>
            <a:fillRect/>
          </a:stretch>
        </p:blipFill>
        <p:spPr>
          <a:xfrm>
            <a:off x="1883664" y="877824"/>
            <a:ext cx="1554480" cy="1554480"/>
          </a:xfrm>
          <a:prstGeom prst="rect">
            <a:avLst/>
          </a:prstGeom>
        </p:spPr>
      </p:pic>
      <p:pic>
        <p:nvPicPr>
          <p:cNvPr id="10" name="Picture 9" descr="Curves"/>
          <p:cNvPicPr>
            <a:picLocks noChangeAspect="1"/>
          </p:cNvPicPr>
          <p:nvPr/>
        </p:nvPicPr>
        <p:blipFill>
          <a:blip r:embed="rId9"/>
          <a:stretch>
            <a:fillRect/>
          </a:stretch>
        </p:blipFill>
        <p:spPr>
          <a:xfrm>
            <a:off x="1883664" y="2606040"/>
            <a:ext cx="2847457" cy="1965960"/>
          </a:xfrm>
          <a:prstGeom prst="rect">
            <a:avLst/>
          </a:prstGeom>
        </p:spPr>
      </p:pic>
      <p:sp>
        <p:nvSpPr>
          <p:cNvPr id="50" name="Text Box 49">
            <a:hlinkClick r:id="rId10" action="ppaction://hlinksldjump"/>
          </p:cNvPr>
          <p:cNvSpPr txBox="1"/>
          <p:nvPr/>
        </p:nvSpPr>
        <p:spPr>
          <a:xfrm>
            <a:off x="8412480" y="3411572"/>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“Madness”</a:t>
            </a:r>
            <a:endParaRPr lang="en-US" altLang="en-US" sz="825">
              <a:solidFill>
                <a:schemeClr val="bg1">
                  <a:alpha val="54000"/>
                </a:schemeClr>
              </a:solidFill>
              <a:latin typeface="Carlito" panose="020F0502020204030204" charset="0"/>
              <a:cs typeface="Carlito" panose="020F0502020204030204" charset="0"/>
            </a:endParaRPr>
          </a:p>
        </p:txBody>
      </p:sp>
    </p:spTree>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Title 16"/>
          <p:cNvSpPr>
            <a:spLocks noGrp="1"/>
          </p:cNvSpPr>
          <p:nvPr>
            <p:ph type="title"/>
          </p:nvPr>
        </p:nvSpPr>
        <p:spPr/>
        <p:txBody>
          <a:bodyPr>
            <a:normAutofit fontScale="90000"/>
          </a:bodyPr>
          <a:p>
            <a:r>
              <a:rPr lang="en-US" altLang="en-US">
                <a:sym typeface="+mn-ea"/>
              </a:rPr>
              <a:t>Historical geomagnetic storm drivers</a:t>
            </a:r>
            <a:br>
              <a:rPr lang="en-US" altLang="en-US">
                <a:sym typeface="+mn-ea"/>
              </a:rPr>
            </a:br>
            <a:r>
              <a:rPr lang="en-US" altLang="en-US">
                <a:sym typeface="+mn-ea"/>
              </a:rPr>
              <a:t>determined exclusively from ground-based magnetometer measurements</a:t>
            </a:r>
            <a:endParaRPr lang="en-US"/>
          </a:p>
        </p:txBody>
      </p:sp>
      <p:sp>
        <p:nvSpPr>
          <p:cNvPr id="2" name="Text Box 1"/>
          <p:cNvSpPr txBox="1"/>
          <p:nvPr/>
        </p:nvSpPr>
        <p:spPr>
          <a:xfrm>
            <a:off x="249555" y="1223044"/>
            <a:ext cx="7822883" cy="3577590"/>
          </a:xfrm>
          <a:prstGeom prst="rect">
            <a:avLst/>
          </a:prstGeom>
          <a:noFill/>
        </p:spPr>
        <p:txBody>
          <a:bodyPr wrap="square" lIns="0" tIns="0" rIns="0" bIns="0" rtlCol="0">
            <a:spAutoFit/>
          </a:bodyPr>
          <a:p>
            <a:r>
              <a:rPr lang="en-US" altLang="en-US" sz="750" b="1">
                <a:solidFill>
                  <a:schemeClr val="tx1">
                    <a:lumMod val="85000"/>
                    <a:lumOff val="15000"/>
                  </a:schemeClr>
                </a:solidFill>
                <a:latin typeface="Carlito" panose="020F0502020204030204" charset="0"/>
                <a:cs typeface="Carlito" panose="020F0502020204030204" charset="0"/>
              </a:rPr>
              <a:t>Geomagnetic models and indices:</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a:solidFill>
                  <a:schemeClr val="tx1">
                    <a:lumMod val="85000"/>
                    <a:lumOff val="15000"/>
                  </a:schemeClr>
                </a:solidFill>
                <a:latin typeface="Carlito" panose="020F0502020204030204" charset="0"/>
                <a:cs typeface="Carlito" panose="020F0502020204030204" charset="0"/>
              </a:rPr>
              <a:t>Gillet et al., 2015: Stochastic forecasting of the geomagnetic field from the COV-OBS.x1 geomagnetic field model, and candidate models for IGRF-12, Earth, Planets and Space, 67(71), </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0"/>
            <a:r>
              <a:rPr lang="en-US" altLang="en-US" sz="750">
                <a:solidFill>
                  <a:schemeClr val="tx1">
                    <a:lumMod val="85000"/>
                    <a:lumOff val="15000"/>
                  </a:schemeClr>
                </a:solidFill>
                <a:latin typeface="Carlito" panose="020F0502020204030204" charset="0"/>
                <a:cs typeface="Carlito" panose="020F0502020204030204" charset="0"/>
              </a:rPr>
              <a:t>http://doi.org/10.1186/s40623-015-0225-z.</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a:solidFill>
                  <a:schemeClr val="tx1">
                    <a:lumMod val="85000"/>
                    <a:lumOff val="15000"/>
                  </a:schemeClr>
                </a:solidFill>
                <a:latin typeface="Carlito" panose="020F0502020204030204" charset="0"/>
                <a:cs typeface="Carlito" panose="020F0502020204030204" charset="0"/>
              </a:rPr>
              <a:t>Mursula &amp; Karinen, 2005: Explaining and correcting the excessive semiannual variation in the Dst index, Geophysical Research Letters, 32(L14107), doi: https://doi.org/10.1029/2005GL023132.</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a:solidFill>
                  <a:schemeClr val="tx1">
                    <a:lumMod val="85000"/>
                    <a:lumOff val="15000"/>
                  </a:schemeClr>
                </a:solidFill>
                <a:latin typeface="Carlito" panose="020F0502020204030204" charset="0"/>
                <a:cs typeface="Carlito" panose="020F0502020204030204" charset="0"/>
              </a:rPr>
              <a:t>Olsen et al., 2014: The CHAOS-4 geomagnetic field model, Geophysical Journal International, 197(2), 815–827, http://doi.org/10.1093/591gji/ggu033.</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a:solidFill>
                  <a:srgbClr val="740808"/>
                </a:solidFill>
                <a:latin typeface="Carlito" panose="020F0502020204030204" charset="0"/>
                <a:cs typeface="Carlito" panose="020F0502020204030204" charset="0"/>
              </a:rPr>
              <a:t>Pick &amp; Korte, 2018: HMC index V. 1.0., GFZ Data Services, http://doi.org/10.5880/GFZ.2.3.2018.006.</a:t>
            </a:r>
            <a:endParaRPr lang="en-US" altLang="en-US" sz="750">
              <a:solidFill>
                <a:srgbClr val="740808"/>
              </a:solidFill>
              <a:latin typeface="Carlito" panose="020F0502020204030204" charset="0"/>
              <a:cs typeface="Carlito" panose="020F0502020204030204" charset="0"/>
            </a:endParaRPr>
          </a:p>
          <a:p>
            <a:pPr marL="719455" indent="-719455"/>
            <a:r>
              <a:rPr lang="en-US" altLang="en-US" sz="750">
                <a:solidFill>
                  <a:srgbClr val="740808"/>
                </a:solidFill>
                <a:latin typeface="Carlito" panose="020F0502020204030204" charset="0"/>
                <a:cs typeface="Carlito" panose="020F0502020204030204" charset="0"/>
              </a:rPr>
              <a:t>Pick et al., 2019: Evolution of large-scale magnetic fields from near-Earth space during the last 11 solar cycles, Journal of Geophysical Research: Space Physics, 124, </a:t>
            </a:r>
            <a:endParaRPr lang="en-US" altLang="en-US" sz="750">
              <a:solidFill>
                <a:srgbClr val="740808"/>
              </a:solidFill>
              <a:latin typeface="Carlito" panose="020F0502020204030204" charset="0"/>
              <a:cs typeface="Carlito" panose="020F0502020204030204" charset="0"/>
            </a:endParaRPr>
          </a:p>
          <a:p>
            <a:pPr marL="719455" indent="0"/>
            <a:r>
              <a:rPr lang="en-US" altLang="en-US" sz="750">
                <a:solidFill>
                  <a:srgbClr val="740808"/>
                </a:solidFill>
                <a:latin typeface="Carlito" panose="020F0502020204030204" charset="0"/>
                <a:cs typeface="Carlito" panose="020F0502020204030204" charset="0"/>
              </a:rPr>
              <a:t>http://doi.org/10.1029/2018JA026185.</a:t>
            </a:r>
            <a:endParaRPr lang="en-US" altLang="en-US" sz="750">
              <a:solidFill>
                <a:srgbClr val="740808"/>
              </a:solidFill>
              <a:latin typeface="Carlito" panose="020F0502020204030204" charset="0"/>
              <a:cs typeface="Carlito" panose="020F0502020204030204" charset="0"/>
            </a:endParaRPr>
          </a:p>
          <a:p>
            <a:pPr marL="719455" indent="-719455"/>
            <a:endParaRPr lang="en-US" altLang="en-US" sz="750" b="1">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b="1">
                <a:solidFill>
                  <a:schemeClr val="tx1">
                    <a:lumMod val="85000"/>
                    <a:lumOff val="15000"/>
                  </a:schemeClr>
                </a:solidFill>
                <a:latin typeface="Carlito" panose="020F0502020204030204" charset="0"/>
                <a:cs typeface="Carlito" panose="020F0502020204030204" charset="0"/>
              </a:rPr>
              <a:t>Training events:</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a:solidFill>
                  <a:schemeClr val="tx1">
                    <a:lumMod val="85000"/>
                    <a:lumOff val="15000"/>
                  </a:schemeClr>
                </a:solidFill>
                <a:latin typeface="Carlito" panose="020F0502020204030204" charset="0"/>
                <a:cs typeface="Carlito" panose="020F0502020204030204" charset="0"/>
              </a:rPr>
              <a:t>Jian et al., 2006: Properties of Stream Interactions at One AU During 1995 – 2004, Solar Physics, 239(337), http://doi.org/10.1007/s11207-006-0132-3.</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a:solidFill>
                  <a:schemeClr val="tx1">
                    <a:lumMod val="85000"/>
                    <a:lumOff val="15000"/>
                  </a:schemeClr>
                </a:solidFill>
                <a:latin typeface="Carlito" panose="020F0502020204030204" charset="0"/>
                <a:cs typeface="Carlito" panose="020F0502020204030204" charset="0"/>
              </a:rPr>
              <a:t>Jian et al., 2006: Properties of Interplanetary Coronal Mass Ejections at One AU During 1995 – 2004, Solar Physics, 239(393), http://doi.org/10.1007/s11207-006-0133-2.</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a:solidFill>
                  <a:schemeClr val="tx1">
                    <a:lumMod val="85000"/>
                    <a:lumOff val="15000"/>
                  </a:schemeClr>
                </a:solidFill>
                <a:latin typeface="Carlito" panose="020F0502020204030204" charset="0"/>
                <a:cs typeface="Carlito" panose="020F0502020204030204" charset="0"/>
              </a:rPr>
              <a:t>Jian et al., 2011: Comparing Solar Minimum 23/24 with Historical Solar Wind Records at 1 AU, Solar Physics, 274(321), http://doi.org/10.1007/s11207-011-9737-2.</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a:solidFill>
                  <a:schemeClr val="tx1">
                    <a:lumMod val="85000"/>
                    <a:lumOff val="15000"/>
                  </a:schemeClr>
                </a:solidFill>
                <a:latin typeface="Carlito" panose="020F0502020204030204" charset="0"/>
                <a:cs typeface="Carlito" panose="020F0502020204030204" charset="0"/>
              </a:rPr>
              <a:t>Richardson et al., 2000: Sources of geomagnetic activity over the solar cycle: Relative importance of coronal mass ejections, high-speed streams, and slow solar wind, Journal of Geophysical Research,  105(A8), pp. 18.203-18.213.</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a:solidFill>
                  <a:schemeClr val="tx1">
                    <a:lumMod val="85000"/>
                    <a:lumOff val="15000"/>
                  </a:schemeClr>
                </a:solidFill>
                <a:latin typeface="Carlito" panose="020F0502020204030204" charset="0"/>
                <a:cs typeface="Carlito" panose="020F0502020204030204" charset="0"/>
              </a:rPr>
              <a:t>Shen et al., 2017: Statistical study of the storm time radiation belt evolution during Van Allen Probes era: CME- versus CIR-driven storms, J. Geophysical Research: Space Physics, 122, 8327–8339,                           </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4445"/>
            <a:r>
              <a:rPr lang="en-US" altLang="en-US" sz="750">
                <a:solidFill>
                  <a:schemeClr val="tx1">
                    <a:lumMod val="85000"/>
                    <a:lumOff val="15000"/>
                  </a:schemeClr>
                </a:solidFill>
                <a:latin typeface="Carlito" panose="020F0502020204030204" charset="0"/>
                <a:cs typeface="Carlito" panose="020F0502020204030204" charset="0"/>
              </a:rPr>
              <a:t>http://doi.org/10.1002/2017JA024100.</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a:solidFill>
                  <a:schemeClr val="tx1">
                    <a:lumMod val="85000"/>
                    <a:lumOff val="15000"/>
                  </a:schemeClr>
                </a:solidFill>
                <a:latin typeface="Carlito" panose="020F0502020204030204" charset="0"/>
                <a:cs typeface="Carlito" panose="020F0502020204030204" charset="0"/>
                <a:sym typeface="+mn-ea"/>
              </a:rPr>
              <a:t>Turner et al., 2009: Geoefficiency and energy partitioning in CIR-driven and CME-driven storms, Journal of Atmospheric and Solar-Terrestrial Physics, 71, 1023–1031, http://doi.org/10.1016/j.jastp.2009.02.005.</a:t>
            </a: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719455" indent="-719455"/>
            <a:endParaRPr lang="en-US" altLang="en-US" sz="750" b="1">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b="1">
                <a:solidFill>
                  <a:schemeClr val="tx1">
                    <a:lumMod val="85000"/>
                    <a:lumOff val="15000"/>
                  </a:schemeClr>
                </a:solidFill>
                <a:latin typeface="Carlito" panose="020F0502020204030204" charset="0"/>
                <a:cs typeface="Carlito" panose="020F0502020204030204" charset="0"/>
              </a:rPr>
              <a:t>Properties of ICMEs and SIRs (exemplary):</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a:solidFill>
                  <a:schemeClr val="tx1">
                    <a:lumMod val="85000"/>
                    <a:lumOff val="15000"/>
                  </a:schemeClr>
                </a:solidFill>
                <a:latin typeface="Carlito" panose="020F0502020204030204" charset="0"/>
                <a:cs typeface="Carlito" panose="020F0502020204030204" charset="0"/>
              </a:rPr>
              <a:t>Borovsky &amp; Denton, 2006: Differences between CME-driven storms and CIR-driven storms, Journal of Geophysical Reserach, 111(A07S08), http://doi.org/10.1029/2005JA011447.</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a:solidFill>
                  <a:schemeClr val="tx1">
                    <a:lumMod val="85000"/>
                    <a:lumOff val="15000"/>
                  </a:schemeClr>
                </a:solidFill>
                <a:latin typeface="Carlito" panose="020F0502020204030204" charset="0"/>
                <a:cs typeface="Carlito" panose="020F0502020204030204" charset="0"/>
              </a:rPr>
              <a:t>Kilpua et al., 2017: Geoeffective Properties of Solar Transients and Stream Interaction Regions, Space Science Reviews, 212, 1271–1314, http://doi.org/10.1007/s11214-017-0411-3.</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b="1">
                <a:solidFill>
                  <a:schemeClr val="tx1">
                    <a:lumMod val="85000"/>
                    <a:lumOff val="15000"/>
                  </a:schemeClr>
                </a:solidFill>
                <a:latin typeface="Carlito" panose="020F0502020204030204" charset="0"/>
                <a:cs typeface="Carlito" panose="020F0502020204030204" charset="0"/>
              </a:rPr>
              <a:t>Occurrence statistics of C/SIR and ICME driven storms (exemplary):</a:t>
            </a:r>
            <a:endParaRPr lang="en-US" altLang="en-US" sz="750" b="1">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a:solidFill>
                  <a:schemeClr val="tx1">
                    <a:lumMod val="85000"/>
                    <a:lumOff val="15000"/>
                  </a:schemeClr>
                </a:solidFill>
                <a:latin typeface="Carlito" panose="020F0502020204030204" charset="0"/>
                <a:cs typeface="Carlito" panose="020F0502020204030204" charset="0"/>
              </a:rPr>
              <a:t>Richardson &amp; Cane, 2012: Solar wind drivers of geomagnetic storms during more than four solar cycles, J. Space Weather and Clim., 2(A01), http://doi.org/10.1051/swsc/2012001.</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b="1">
                <a:solidFill>
                  <a:schemeClr val="tx1">
                    <a:lumMod val="85000"/>
                    <a:lumOff val="15000"/>
                  </a:schemeClr>
                </a:solidFill>
                <a:latin typeface="Carlito" panose="020F0502020204030204" charset="0"/>
                <a:cs typeface="Carlito" panose="020F0502020204030204" charset="0"/>
              </a:rPr>
              <a:t>Machine learning (exemplary):</a:t>
            </a:r>
            <a:endParaRPr lang="en-US" altLang="en-US" sz="750" b="1">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a:solidFill>
                  <a:schemeClr val="tx1">
                    <a:lumMod val="85000"/>
                    <a:lumOff val="15000"/>
                  </a:schemeClr>
                </a:solidFill>
                <a:latin typeface="Carlito" panose="020F0502020204030204" charset="0"/>
                <a:cs typeface="Carlito" panose="020F0502020204030204" charset="0"/>
                <a:sym typeface="+mn-ea"/>
              </a:rPr>
              <a:t>Campareale et al. (eds.), 2018: Machine Learning for Space Weather, Elsevier, ISBN: 978-0-12-811788-0.</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r>
              <a:rPr lang="en-US" altLang="en-US" sz="750">
                <a:solidFill>
                  <a:schemeClr val="tx1">
                    <a:lumMod val="85000"/>
                    <a:lumOff val="15000"/>
                  </a:schemeClr>
                </a:solidFill>
                <a:latin typeface="Carlito" panose="020F0502020204030204" charset="0"/>
                <a:cs typeface="Carlito" panose="020F0502020204030204" charset="0"/>
              </a:rPr>
              <a:t>Liemohn et al., 2018: Model evaluation guidelines for geomagnetic index predictions, Space Weather, 16, http://doi.org/10.1029/2018SW002067.</a:t>
            </a:r>
            <a:endParaRPr lang="en-US" altLang="en-US" sz="750">
              <a:solidFill>
                <a:schemeClr val="tx1">
                  <a:lumMod val="85000"/>
                  <a:lumOff val="15000"/>
                </a:schemeClr>
              </a:solidFill>
              <a:latin typeface="Carlito" panose="020F0502020204030204" charset="0"/>
              <a:cs typeface="Carlito" panose="020F0502020204030204" charset="0"/>
            </a:endParaRPr>
          </a:p>
          <a:p>
            <a:pPr marL="719455" indent="-719455"/>
            <a:endParaRPr lang="en-US" altLang="en-US" sz="750">
              <a:solidFill>
                <a:schemeClr val="tx1">
                  <a:lumMod val="85000"/>
                  <a:lumOff val="15000"/>
                </a:schemeClr>
              </a:solidFill>
              <a:latin typeface="Carlito" panose="020F0502020204030204" charset="0"/>
              <a:cs typeface="Carlito" panose="020F0502020204030204" charset="0"/>
            </a:endParaRPr>
          </a:p>
        </p:txBody>
      </p:sp>
      <p:sp>
        <p:nvSpPr>
          <p:cNvPr id="3" name="Rectangle 2">
            <a:hlinkClick r:id="rId1" action="ppaction://hlinksldjump"/>
          </p:cNvPr>
          <p:cNvSpPr/>
          <p:nvPr/>
        </p:nvSpPr>
        <p:spPr>
          <a:xfrm>
            <a:off x="7829550" y="704408"/>
            <a:ext cx="257175" cy="214313"/>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9" name="Rectangle 8">
            <a:hlinkClick r:id="rId2" action="ppaction://hlinksldjump"/>
          </p:cNvPr>
          <p:cNvSpPr/>
          <p:nvPr/>
        </p:nvSpPr>
        <p:spPr>
          <a:xfrm>
            <a:off x="8108156" y="688216"/>
            <a:ext cx="321469" cy="242888"/>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5" name="Text Box 4">
            <a:hlinkClick r:id="rId3" action="ppaction://hlinksldjump"/>
          </p:cNvPr>
          <p:cNvSpPr txBox="1"/>
          <p:nvPr/>
        </p:nvSpPr>
        <p:spPr>
          <a:xfrm>
            <a:off x="8410766" y="924753"/>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Setup</a:t>
            </a:r>
            <a:endParaRPr lang="en-US" altLang="en-US" sz="825">
              <a:solidFill>
                <a:schemeClr val="bg1">
                  <a:alpha val="54000"/>
                </a:schemeClr>
              </a:solidFill>
              <a:latin typeface="Carlito" panose="020F0502020204030204" charset="0"/>
              <a:cs typeface="Carlito" panose="020F0502020204030204" charset="0"/>
            </a:endParaRPr>
          </a:p>
        </p:txBody>
      </p:sp>
      <p:sp>
        <p:nvSpPr>
          <p:cNvPr id="8" name="Text Box 7">
            <a:hlinkClick r:id="rId4" action="ppaction://hlinksldjump"/>
          </p:cNvPr>
          <p:cNvSpPr txBox="1"/>
          <p:nvPr/>
        </p:nvSpPr>
        <p:spPr>
          <a:xfrm>
            <a:off x="8410766" y="1399574"/>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Input data</a:t>
            </a:r>
            <a:endParaRPr lang="en-US" altLang="en-US" sz="825">
              <a:solidFill>
                <a:schemeClr val="bg1">
                  <a:alpha val="54000"/>
                </a:schemeClr>
              </a:solidFill>
              <a:latin typeface="Carlito" panose="020F0502020204030204" charset="0"/>
              <a:cs typeface="Carlito" panose="020F0502020204030204" charset="0"/>
            </a:endParaRPr>
          </a:p>
        </p:txBody>
      </p:sp>
      <p:sp>
        <p:nvSpPr>
          <p:cNvPr id="6" name="Text Box 5"/>
          <p:cNvSpPr txBox="1"/>
          <p:nvPr/>
        </p:nvSpPr>
        <p:spPr>
          <a:xfrm>
            <a:off x="8410766" y="2943577"/>
            <a:ext cx="670560" cy="218440"/>
          </a:xfrm>
          <a:prstGeom prst="rect">
            <a:avLst/>
          </a:prstGeom>
          <a:solidFill>
            <a:schemeClr val="bg1"/>
          </a:solidFill>
          <a:ln w="12700" cmpd="sng">
            <a:solidFill>
              <a:schemeClr val="bg1">
                <a:alpha val="50000"/>
              </a:schemeClr>
            </a:solidFill>
            <a:prstDash val="solid"/>
          </a:ln>
        </p:spPr>
        <p:txBody>
          <a:bodyPr wrap="square" lIns="0" rIns="0" rtlCol="0" anchor="ctr" anchorCtr="0">
            <a:spAutoFit/>
          </a:bodyPr>
          <a:p>
            <a:pPr algn="ctr"/>
            <a:r>
              <a:rPr lang="en-US" altLang="en-US" sz="825">
                <a:solidFill>
                  <a:srgbClr val="720404"/>
                </a:solidFill>
                <a:latin typeface="Carlito" panose="020F0502020204030204" charset="0"/>
                <a:cs typeface="Carlito" panose="020F0502020204030204" charset="0"/>
              </a:rPr>
              <a:t>References</a:t>
            </a:r>
            <a:endParaRPr lang="en-US" altLang="en-US" sz="825">
              <a:solidFill>
                <a:srgbClr val="720404"/>
              </a:solidFill>
              <a:latin typeface="Carlito" panose="020F0502020204030204" charset="0"/>
              <a:cs typeface="Carlito" panose="020F0502020204030204" charset="0"/>
            </a:endParaRPr>
          </a:p>
        </p:txBody>
      </p:sp>
      <p:sp>
        <p:nvSpPr>
          <p:cNvPr id="12" name="Text Box 11">
            <a:hlinkClick r:id="rId5" action="ppaction://hlinksldjump"/>
          </p:cNvPr>
          <p:cNvSpPr txBox="1"/>
          <p:nvPr/>
        </p:nvSpPr>
        <p:spPr>
          <a:xfrm>
            <a:off x="8410766" y="1879159"/>
            <a:ext cx="670560" cy="346075"/>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Features / Model</a:t>
            </a:r>
            <a:endParaRPr lang="en-US" altLang="en-US" sz="825">
              <a:solidFill>
                <a:schemeClr val="bg1">
                  <a:alpha val="54000"/>
                </a:schemeClr>
              </a:solidFill>
              <a:latin typeface="Carlito" panose="020F0502020204030204" charset="0"/>
              <a:cs typeface="Carlito" panose="020F0502020204030204" charset="0"/>
            </a:endParaRPr>
          </a:p>
        </p:txBody>
      </p:sp>
      <p:sp>
        <p:nvSpPr>
          <p:cNvPr id="47" name="Text Box 46">
            <a:hlinkClick r:id="rId6" action="ppaction://hlinksldjump"/>
          </p:cNvPr>
          <p:cNvSpPr txBox="1"/>
          <p:nvPr/>
        </p:nvSpPr>
        <p:spPr>
          <a:xfrm>
            <a:off x="8410766" y="2474471"/>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Validation</a:t>
            </a:r>
            <a:endParaRPr lang="en-US" altLang="en-US" sz="825">
              <a:solidFill>
                <a:schemeClr val="bg1">
                  <a:alpha val="54000"/>
                </a:schemeClr>
              </a:solidFill>
              <a:latin typeface="Carlito" panose="020F0502020204030204" charset="0"/>
              <a:cs typeface="Carlito" panose="020F0502020204030204" charset="0"/>
            </a:endParaRPr>
          </a:p>
        </p:txBody>
      </p:sp>
      <p:sp>
        <p:nvSpPr>
          <p:cNvPr id="50" name="Text Box 49">
            <a:hlinkClick r:id="rId7" action="ppaction://hlinksldjump"/>
          </p:cNvPr>
          <p:cNvSpPr txBox="1"/>
          <p:nvPr/>
        </p:nvSpPr>
        <p:spPr>
          <a:xfrm>
            <a:off x="8412480" y="3411572"/>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“Madness”</a:t>
            </a:r>
            <a:endParaRPr lang="en-US" altLang="en-US" sz="825">
              <a:solidFill>
                <a:schemeClr val="bg1">
                  <a:alpha val="54000"/>
                </a:schemeClr>
              </a:solidFill>
              <a:latin typeface="Carlito" panose="020F0502020204030204" charset="0"/>
              <a:cs typeface="Carlito" panose="020F0502020204030204" charset="0"/>
            </a:endParaRPr>
          </a:p>
        </p:txBody>
      </p:sp>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 name="Picture 25" descr="StormsClassified_gray"/>
          <p:cNvPicPr>
            <a:picLocks noChangeAspect="1"/>
          </p:cNvPicPr>
          <p:nvPr/>
        </p:nvPicPr>
        <p:blipFill>
          <a:blip r:embed="rId1"/>
          <a:stretch>
            <a:fillRect/>
          </a:stretch>
        </p:blipFill>
        <p:spPr>
          <a:xfrm>
            <a:off x="2971800" y="1783080"/>
            <a:ext cx="2313157" cy="3063240"/>
          </a:xfrm>
          <a:prstGeom prst="rect">
            <a:avLst/>
          </a:prstGeom>
        </p:spPr>
      </p:pic>
      <p:sp>
        <p:nvSpPr>
          <p:cNvPr id="61" name="Text Box 60"/>
          <p:cNvSpPr txBox="1"/>
          <p:nvPr/>
        </p:nvSpPr>
        <p:spPr>
          <a:xfrm>
            <a:off x="1429" y="3681923"/>
            <a:ext cx="2785110" cy="160655"/>
          </a:xfrm>
          <a:prstGeom prst="rect">
            <a:avLst/>
          </a:prstGeom>
          <a:noFill/>
        </p:spPr>
        <p:txBody>
          <a:bodyPr wrap="square" lIns="68580" tIns="34290" rIns="68580" bIns="34290" rtlCol="0" anchor="t" anchorCtr="0">
            <a:spAutoFit/>
          </a:bodyPr>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From the input data 11 features are derived to enter the logistic regression model.</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sp>
        <p:nvSpPr>
          <p:cNvPr id="140" name="Text Box 139"/>
          <p:cNvSpPr txBox="1"/>
          <p:nvPr/>
        </p:nvSpPr>
        <p:spPr>
          <a:xfrm>
            <a:off x="2784348" y="1010542"/>
            <a:ext cx="277510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Key message</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89" name="Text Box 88"/>
          <p:cNvSpPr txBox="1"/>
          <p:nvPr/>
        </p:nvSpPr>
        <p:spPr>
          <a:xfrm>
            <a:off x="2302193" y="2772857"/>
            <a:ext cx="415290" cy="415290"/>
          </a:xfrm>
          <a:prstGeom prst="rect">
            <a:avLst/>
          </a:prstGeom>
          <a:noFill/>
        </p:spPr>
        <p:txBody>
          <a:bodyPr wrap="square" lIns="0" tIns="0" rIns="0" bIns="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SEA: </a:t>
            </a:r>
            <a:endParaRPr lang="en-US" altLang="en-US" sz="450" b="1">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Superposed epoch analysis of HMC for training events. </a:t>
            </a:r>
            <a:endParaRPr lang="en-US" altLang="en-US" sz="450">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Click for B</a:t>
            </a:r>
            <a:r>
              <a:rPr lang="en-US" altLang="en-US" sz="450" baseline="-25000">
                <a:solidFill>
                  <a:schemeClr val="tx1">
                    <a:lumMod val="85000"/>
                    <a:lumOff val="15000"/>
                  </a:schemeClr>
                </a:solidFill>
                <a:latin typeface="Carlito" panose="020F0502020204030204" charset="0"/>
                <a:cs typeface="Carlito" panose="020F0502020204030204" charset="0"/>
              </a:rPr>
              <a:t>MLT</a:t>
            </a:r>
            <a:r>
              <a:rPr lang="en-US" altLang="en-US" sz="450">
                <a:solidFill>
                  <a:schemeClr val="tx1">
                    <a:lumMod val="85000"/>
                    <a:lumOff val="15000"/>
                  </a:schemeClr>
                </a:solidFill>
                <a:latin typeface="Carlito" panose="020F0502020204030204" charset="0"/>
                <a:cs typeface="Carlito" panose="020F0502020204030204" charset="0"/>
              </a:rPr>
              <a:t>. </a:t>
            </a:r>
            <a:endParaRPr lang="en-US" altLang="en-US" sz="450">
              <a:solidFill>
                <a:schemeClr val="tx1">
                  <a:lumMod val="85000"/>
                  <a:lumOff val="15000"/>
                </a:schemeClr>
              </a:solidFill>
              <a:latin typeface="Carlito" panose="020F0502020204030204" charset="0"/>
              <a:cs typeface="Carlito" panose="020F0502020204030204" charset="0"/>
            </a:endParaRPr>
          </a:p>
        </p:txBody>
      </p:sp>
      <p:sp>
        <p:nvSpPr>
          <p:cNvPr id="36" name="Text Box 35"/>
          <p:cNvSpPr txBox="1"/>
          <p:nvPr/>
        </p:nvSpPr>
        <p:spPr>
          <a:xfrm>
            <a:off x="5575554" y="2299846"/>
            <a:ext cx="278653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Validation</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00" name="Text Box 99"/>
          <p:cNvSpPr txBox="1"/>
          <p:nvPr/>
        </p:nvSpPr>
        <p:spPr>
          <a:xfrm>
            <a:off x="2784634" y="1629762"/>
            <a:ext cx="2776538"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Classification</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95" name="Text Box 94"/>
          <p:cNvSpPr txBox="1"/>
          <p:nvPr/>
        </p:nvSpPr>
        <p:spPr>
          <a:xfrm>
            <a:off x="-476" y="3515712"/>
            <a:ext cx="2777966"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Features</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94" name="Text Box 93"/>
          <p:cNvSpPr txBox="1"/>
          <p:nvPr/>
        </p:nvSpPr>
        <p:spPr>
          <a:xfrm>
            <a:off x="-952" y="2301751"/>
            <a:ext cx="277891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Input data</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62" name="Text Box 61">
            <a:hlinkClick r:id="rId2" action="ppaction://hlinksldjump"/>
          </p:cNvPr>
          <p:cNvSpPr txBox="1"/>
          <p:nvPr/>
        </p:nvSpPr>
        <p:spPr>
          <a:xfrm>
            <a:off x="8397240" y="3151539"/>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60" name="Text Box 59">
            <a:hlinkClick r:id="rId2" action="ppaction://hlinksldjump"/>
          </p:cNvPr>
          <p:cNvSpPr txBox="1"/>
          <p:nvPr/>
        </p:nvSpPr>
        <p:spPr>
          <a:xfrm>
            <a:off x="8397240" y="2783874"/>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46" name="Text Box 45">
            <a:hlinkClick r:id="rId2" action="ppaction://hlinksldjump"/>
          </p:cNvPr>
          <p:cNvSpPr txBox="1"/>
          <p:nvPr/>
        </p:nvSpPr>
        <p:spPr>
          <a:xfrm>
            <a:off x="8397240" y="2413352"/>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58" name="Text Box 57">
            <a:hlinkClick r:id="rId2" action="ppaction://hlinksldjump"/>
          </p:cNvPr>
          <p:cNvSpPr txBox="1"/>
          <p:nvPr/>
        </p:nvSpPr>
        <p:spPr>
          <a:xfrm>
            <a:off x="8397240" y="2056164"/>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57" name="Text Box 56">
            <a:hlinkClick r:id="rId2" action="ppaction://hlinksldjump"/>
          </p:cNvPr>
          <p:cNvSpPr txBox="1"/>
          <p:nvPr/>
        </p:nvSpPr>
        <p:spPr>
          <a:xfrm>
            <a:off x="8397240" y="1694691"/>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49" name="Text Box 48">
            <a:hlinkClick r:id="rId2" action="ppaction://hlinksldjump"/>
          </p:cNvPr>
          <p:cNvSpPr txBox="1"/>
          <p:nvPr/>
        </p:nvSpPr>
        <p:spPr>
          <a:xfrm>
            <a:off x="8397240" y="1322263"/>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14" name="Title 13"/>
          <p:cNvSpPr>
            <a:spLocks noGrp="1"/>
          </p:cNvSpPr>
          <p:nvPr>
            <p:ph type="title"/>
          </p:nvPr>
        </p:nvSpPr>
        <p:spPr/>
        <p:txBody>
          <a:bodyPr>
            <a:normAutofit fontScale="90000"/>
          </a:bodyPr>
          <a:p>
            <a:r>
              <a:rPr lang="en-US" altLang="en-US"/>
              <a:t>Historical geomagnetic storm drivers</a:t>
            </a:r>
            <a:br>
              <a:rPr lang="en-US" altLang="en-US"/>
            </a:br>
            <a:r>
              <a:rPr lang="en-US" altLang="en-US"/>
              <a:t>determined exclusively from ground-based magnetometer measurements</a:t>
            </a:r>
            <a:endParaRPr lang="en-US" altLang="en-US"/>
          </a:p>
        </p:txBody>
      </p:sp>
      <p:sp>
        <p:nvSpPr>
          <p:cNvPr id="17" name="Text Box 16"/>
          <p:cNvSpPr txBox="1"/>
          <p:nvPr/>
        </p:nvSpPr>
        <p:spPr>
          <a:xfrm>
            <a:off x="0" y="1010637"/>
            <a:ext cx="277510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Setup</a:t>
            </a:r>
            <a:endParaRPr lang="en-US" altLang="en-US" sz="825">
              <a:solidFill>
                <a:schemeClr val="tx1">
                  <a:lumMod val="85000"/>
                  <a:lumOff val="15000"/>
                </a:schemeClr>
              </a:solidFill>
              <a:latin typeface="Carlito" panose="020F0502020204030204" charset="0"/>
              <a:cs typeface="Carlito" panose="020F0502020204030204" charset="0"/>
            </a:endParaRPr>
          </a:p>
        </p:txBody>
      </p:sp>
      <p:grpSp>
        <p:nvGrpSpPr>
          <p:cNvPr id="54" name="Group 53"/>
          <p:cNvGrpSpPr/>
          <p:nvPr/>
        </p:nvGrpSpPr>
        <p:grpSpPr>
          <a:xfrm>
            <a:off x="54293" y="967298"/>
            <a:ext cx="205740" cy="218599"/>
            <a:chOff x="116" y="2132"/>
            <a:chExt cx="432" cy="459"/>
          </a:xfrm>
        </p:grpSpPr>
        <p:sp>
          <p:nvSpPr>
            <p:cNvPr id="38" name="Oval 37"/>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9" name="Text Box 38"/>
            <p:cNvSpPr txBox="1"/>
            <p:nvPr/>
          </p:nvSpPr>
          <p:spPr>
            <a:xfrm>
              <a:off x="116" y="213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1</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6" name="Group 55"/>
          <p:cNvGrpSpPr/>
          <p:nvPr/>
        </p:nvGrpSpPr>
        <p:grpSpPr>
          <a:xfrm>
            <a:off x="54864" y="3468563"/>
            <a:ext cx="205740" cy="218599"/>
            <a:chOff x="116" y="6551"/>
            <a:chExt cx="432" cy="459"/>
          </a:xfrm>
        </p:grpSpPr>
        <p:sp>
          <p:nvSpPr>
            <p:cNvPr id="41" name="Oval 40"/>
            <p:cNvSpPr>
              <a:spLocks noChangeAspect="1"/>
            </p:cNvSpPr>
            <p:nvPr/>
          </p:nvSpPr>
          <p:spPr>
            <a:xfrm>
              <a:off x="116" y="6565"/>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2" name="Text Box 41"/>
            <p:cNvSpPr txBox="1"/>
            <p:nvPr/>
          </p:nvSpPr>
          <p:spPr>
            <a:xfrm>
              <a:off x="116" y="6551"/>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3</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5" name="Group 54"/>
          <p:cNvGrpSpPr/>
          <p:nvPr/>
        </p:nvGrpSpPr>
        <p:grpSpPr>
          <a:xfrm>
            <a:off x="54293" y="2257459"/>
            <a:ext cx="205740" cy="218599"/>
            <a:chOff x="116" y="4288"/>
            <a:chExt cx="432" cy="459"/>
          </a:xfrm>
        </p:grpSpPr>
        <p:sp>
          <p:nvSpPr>
            <p:cNvPr id="33" name="Oval 32"/>
            <p:cNvSpPr>
              <a:spLocks noChangeAspect="1"/>
            </p:cNvSpPr>
            <p:nvPr/>
          </p:nvSpPr>
          <p:spPr>
            <a:xfrm>
              <a:off x="116" y="4300"/>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4" name="Text Box 33"/>
            <p:cNvSpPr txBox="1"/>
            <p:nvPr/>
          </p:nvSpPr>
          <p:spPr>
            <a:xfrm>
              <a:off x="116" y="4288"/>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2</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3" name="Group 52"/>
          <p:cNvGrpSpPr/>
          <p:nvPr/>
        </p:nvGrpSpPr>
        <p:grpSpPr>
          <a:xfrm>
            <a:off x="2852928" y="1575469"/>
            <a:ext cx="205740" cy="218599"/>
            <a:chOff x="6380" y="4472"/>
            <a:chExt cx="432" cy="459"/>
          </a:xfrm>
        </p:grpSpPr>
        <p:sp>
          <p:nvSpPr>
            <p:cNvPr id="51" name="Oval 50"/>
            <p:cNvSpPr>
              <a:spLocks noChangeAspect="1"/>
            </p:cNvSpPr>
            <p:nvPr/>
          </p:nvSpPr>
          <p:spPr>
            <a:xfrm>
              <a:off x="6380" y="448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52" name="Text Box 51"/>
            <p:cNvSpPr txBox="1"/>
            <p:nvPr/>
          </p:nvSpPr>
          <p:spPr>
            <a:xfrm>
              <a:off x="6380" y="447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6</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96" name="Group 95"/>
          <p:cNvGrpSpPr/>
          <p:nvPr/>
        </p:nvGrpSpPr>
        <p:grpSpPr>
          <a:xfrm>
            <a:off x="5633085" y="2259841"/>
            <a:ext cx="205740" cy="218599"/>
            <a:chOff x="11948" y="4858"/>
            <a:chExt cx="432" cy="459"/>
          </a:xfrm>
        </p:grpSpPr>
        <p:sp>
          <p:nvSpPr>
            <p:cNvPr id="75" name="Oval 74"/>
            <p:cNvSpPr>
              <a:spLocks noChangeAspect="1"/>
            </p:cNvSpPr>
            <p:nvPr/>
          </p:nvSpPr>
          <p:spPr>
            <a:xfrm>
              <a:off x="11948" y="4870"/>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76" name="Text Box 75"/>
            <p:cNvSpPr txBox="1"/>
            <p:nvPr/>
          </p:nvSpPr>
          <p:spPr>
            <a:xfrm>
              <a:off x="11948" y="4858"/>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5</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97" name="Group 96"/>
          <p:cNvGrpSpPr/>
          <p:nvPr/>
        </p:nvGrpSpPr>
        <p:grpSpPr>
          <a:xfrm>
            <a:off x="5630418" y="3466849"/>
            <a:ext cx="205740" cy="218599"/>
            <a:chOff x="12024" y="6951"/>
            <a:chExt cx="432" cy="459"/>
          </a:xfrm>
        </p:grpSpPr>
        <p:sp>
          <p:nvSpPr>
            <p:cNvPr id="78" name="Oval 77"/>
            <p:cNvSpPr>
              <a:spLocks noChangeAspect="1"/>
            </p:cNvSpPr>
            <p:nvPr/>
          </p:nvSpPr>
          <p:spPr>
            <a:xfrm>
              <a:off x="12024" y="6963"/>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79" name="Text Box 78"/>
            <p:cNvSpPr txBox="1"/>
            <p:nvPr/>
          </p:nvSpPr>
          <p:spPr>
            <a:xfrm>
              <a:off x="12024" y="6951"/>
              <a:ext cx="432" cy="459"/>
            </a:xfrm>
            <a:prstGeom prst="rect">
              <a:avLst/>
            </a:prstGeom>
            <a:noFill/>
          </p:spPr>
          <p:txBody>
            <a:bodyPr wrap="square" lIns="68580"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7</a:t>
              </a:r>
              <a:endParaRPr lang="en-US" altLang="en-US" sz="825">
                <a:solidFill>
                  <a:srgbClr val="720404">
                    <a:alpha val="20000"/>
                  </a:srgbClr>
                </a:solidFill>
                <a:latin typeface="Carlito" panose="020F0502020204030204" charset="0"/>
                <a:cs typeface="Carlito" panose="020F0502020204030204" charset="0"/>
              </a:endParaRPr>
            </a:p>
          </p:txBody>
        </p:sp>
      </p:grpSp>
      <p:sp>
        <p:nvSpPr>
          <p:cNvPr id="93" name="Text Box 92"/>
          <p:cNvSpPr txBox="1"/>
          <p:nvPr/>
        </p:nvSpPr>
        <p:spPr>
          <a:xfrm>
            <a:off x="5573078" y="1010542"/>
            <a:ext cx="278653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Model</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08" name="Text Box 107"/>
          <p:cNvSpPr txBox="1"/>
          <p:nvPr/>
        </p:nvSpPr>
        <p:spPr>
          <a:xfrm>
            <a:off x="-476" y="1176848"/>
            <a:ext cx="2785110" cy="437515"/>
          </a:xfrm>
          <a:prstGeom prst="rect">
            <a:avLst/>
          </a:prstGeom>
          <a:noFill/>
        </p:spPr>
        <p:txBody>
          <a:bodyPr wrap="square" lIns="68580" tIns="34290" rIns="68580" bIns="34290" rtlCol="0" anchor="t" anchorCtr="0">
            <a:spAutoFit/>
          </a:bodyPr>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A selection of 7547 past geomagnetic storm events (target set) is assigned to solar wind drivers using geomagnetic properties of 538 training events. The two driver classes are 0: </a:t>
            </a:r>
            <a:r>
              <a:rPr lang="en-US" altLang="en-US" sz="600">
                <a:solidFill>
                  <a:schemeClr val="tx1">
                    <a:lumMod val="85000"/>
                    <a:lumOff val="15000"/>
                  </a:schemeClr>
                </a:solidFill>
                <a:latin typeface="Carlito" panose="020F0502020204030204" charset="0"/>
                <a:cs typeface="Carlito" panose="020F0502020204030204" charset="0"/>
              </a:rPr>
              <a:t>Corotating/Stream Interaction Regions (C/SIRs) and 1: Interplanetary </a:t>
            </a:r>
            <a:r>
              <a:rPr lang="en-US" altLang="en-US" sz="600">
                <a:solidFill>
                  <a:schemeClr val="tx1">
                    <a:lumMod val="85000"/>
                    <a:lumOff val="15000"/>
                  </a:schemeClr>
                </a:solidFill>
                <a:latin typeface="Carlito" panose="020F0502020204030204" charset="0"/>
                <a:cs typeface="Carlito" panose="020F0502020204030204" charset="0"/>
                <a:sym typeface="+mn-ea"/>
              </a:rPr>
              <a:t>Coronal Mass Ejections (ICMEs).</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grpSp>
        <p:nvGrpSpPr>
          <p:cNvPr id="28" name="Group 27"/>
          <p:cNvGrpSpPr/>
          <p:nvPr/>
        </p:nvGrpSpPr>
        <p:grpSpPr>
          <a:xfrm>
            <a:off x="2849880" y="971489"/>
            <a:ext cx="205740" cy="218599"/>
            <a:chOff x="116" y="2134"/>
            <a:chExt cx="432" cy="459"/>
          </a:xfrm>
        </p:grpSpPr>
        <p:sp>
          <p:nvSpPr>
            <p:cNvPr id="29" name="Oval 28"/>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0" name="Text Box 29"/>
            <p:cNvSpPr txBox="1"/>
            <p:nvPr/>
          </p:nvSpPr>
          <p:spPr>
            <a:xfrm>
              <a:off x="116" y="2134"/>
              <a:ext cx="432" cy="459"/>
            </a:xfrm>
            <a:prstGeom prst="rect">
              <a:avLst/>
            </a:prstGeom>
            <a:noFill/>
          </p:spPr>
          <p:txBody>
            <a:bodyPr wrap="square" rtlCol="0" anchor="ctr" anchorCtr="0">
              <a:spAutoFit/>
            </a:bodyPr>
            <a:p>
              <a:pPr algn="ctr"/>
              <a:endParaRPr lang="en-US" altLang="en-US" sz="825">
                <a:solidFill>
                  <a:srgbClr val="720404">
                    <a:alpha val="20000"/>
                  </a:srgbClr>
                </a:solidFill>
                <a:latin typeface="Carlito" panose="020F0502020204030204" charset="0"/>
                <a:cs typeface="Carlito" panose="020F0502020204030204" charset="0"/>
              </a:endParaRPr>
            </a:p>
          </p:txBody>
        </p:sp>
      </p:grpSp>
      <p:sp>
        <p:nvSpPr>
          <p:cNvPr id="31" name="Text Box 30"/>
          <p:cNvSpPr txBox="1"/>
          <p:nvPr/>
        </p:nvSpPr>
        <p:spPr>
          <a:xfrm>
            <a:off x="2770823" y="1175134"/>
            <a:ext cx="2785110" cy="345440"/>
          </a:xfrm>
          <a:prstGeom prst="rect">
            <a:avLst/>
          </a:prstGeom>
          <a:noFill/>
        </p:spPr>
        <p:txBody>
          <a:bodyPr wrap="square" lIns="68580" tIns="34290" rIns="68580" bIns="34290" rtlCol="0" anchor="t" anchorCtr="0">
            <a:spAutoFit/>
          </a:bodyPr>
          <a:p>
            <a:r>
              <a:rPr lang="en-US" altLang="en-US" sz="600">
                <a:solidFill>
                  <a:srgbClr val="720404"/>
                </a:solidFill>
                <a:latin typeface="Carlito" panose="020F0502020204030204" charset="0"/>
                <a:cs typeface="Carlito" panose="020F0502020204030204" charset="0"/>
                <a:sym typeface="+mn-ea"/>
              </a:rPr>
              <a:t>Features of the geomagnetic field measured at ground can be used to identify geo-magnetic storm drivers in the pre-satellite era. We deliver a list of geomagnetic storms since 1930 together with probabilities for a C/SIR or ICME driving mechanism.</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grpSp>
        <p:nvGrpSpPr>
          <p:cNvPr id="37" name="Group 36"/>
          <p:cNvGrpSpPr/>
          <p:nvPr/>
        </p:nvGrpSpPr>
        <p:grpSpPr>
          <a:xfrm>
            <a:off x="5630418" y="4591084"/>
            <a:ext cx="205740" cy="218599"/>
            <a:chOff x="12024" y="6951"/>
            <a:chExt cx="432" cy="459"/>
          </a:xfrm>
        </p:grpSpPr>
        <p:sp>
          <p:nvSpPr>
            <p:cNvPr id="40" name="Oval 39"/>
            <p:cNvSpPr>
              <a:spLocks noChangeAspect="1"/>
            </p:cNvSpPr>
            <p:nvPr/>
          </p:nvSpPr>
          <p:spPr>
            <a:xfrm>
              <a:off x="12024" y="6963"/>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3" name="Text Box 42"/>
            <p:cNvSpPr txBox="1"/>
            <p:nvPr/>
          </p:nvSpPr>
          <p:spPr>
            <a:xfrm>
              <a:off x="12024" y="6951"/>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8</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70" name="Group 69"/>
          <p:cNvGrpSpPr/>
          <p:nvPr/>
        </p:nvGrpSpPr>
        <p:grpSpPr>
          <a:xfrm>
            <a:off x="5633085" y="970537"/>
            <a:ext cx="205740" cy="218599"/>
            <a:chOff x="6380" y="4472"/>
            <a:chExt cx="432" cy="459"/>
          </a:xfrm>
        </p:grpSpPr>
        <p:sp>
          <p:nvSpPr>
            <p:cNvPr id="71" name="Oval 70"/>
            <p:cNvSpPr>
              <a:spLocks noChangeAspect="1"/>
            </p:cNvSpPr>
            <p:nvPr/>
          </p:nvSpPr>
          <p:spPr>
            <a:xfrm>
              <a:off x="6380" y="448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72" name="Text Box 71"/>
            <p:cNvSpPr txBox="1"/>
            <p:nvPr/>
          </p:nvSpPr>
          <p:spPr>
            <a:xfrm>
              <a:off x="6380" y="447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4</a:t>
              </a:r>
              <a:endParaRPr lang="en-US" altLang="en-US" sz="825">
                <a:solidFill>
                  <a:srgbClr val="720404">
                    <a:alpha val="20000"/>
                  </a:srgbClr>
                </a:solidFill>
                <a:latin typeface="Carlito" panose="020F0502020204030204" charset="0"/>
                <a:cs typeface="Carlito" panose="020F0502020204030204" charset="0"/>
              </a:endParaRPr>
            </a:p>
          </p:txBody>
        </p:sp>
      </p:grpSp>
      <p:pic>
        <p:nvPicPr>
          <p:cNvPr id="88" name="Picture 87">
            <a:hlinkClick r:id="rId3" action="ppaction://hlinksldjump"/>
          </p:cNvPr>
          <p:cNvPicPr>
            <a:picLocks noChangeAspect="1"/>
          </p:cNvPicPr>
          <p:nvPr/>
        </p:nvPicPr>
        <p:blipFill>
          <a:blip r:embed="rId4"/>
          <a:stretch>
            <a:fillRect/>
          </a:stretch>
        </p:blipFill>
        <p:spPr>
          <a:xfrm>
            <a:off x="842010" y="2321753"/>
            <a:ext cx="102394" cy="102394"/>
          </a:xfrm>
          <a:prstGeom prst="rect">
            <a:avLst/>
          </a:prstGeom>
        </p:spPr>
      </p:pic>
      <p:sp>
        <p:nvSpPr>
          <p:cNvPr id="2" name="Text Box 1"/>
          <p:cNvSpPr txBox="1"/>
          <p:nvPr/>
        </p:nvSpPr>
        <p:spPr>
          <a:xfrm>
            <a:off x="5638324" y="1785496"/>
            <a:ext cx="681514" cy="391160"/>
          </a:xfrm>
          <a:prstGeom prst="rect">
            <a:avLst/>
          </a:prstGeom>
          <a:noFill/>
        </p:spPr>
        <p:txBody>
          <a:bodyPr wrap="square" lIns="0" tIns="34290" rIns="0" bIns="34290" rtlCol="0" anchor="t" anchorCtr="0">
            <a:spAutoFit/>
          </a:bodyPr>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a) Feature selection</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c) Assessment of</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    best model</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cxnSp>
        <p:nvCxnSpPr>
          <p:cNvPr id="83" name="Straight Connector 82"/>
          <p:cNvCxnSpPr/>
          <p:nvPr/>
        </p:nvCxnSpPr>
        <p:spPr>
          <a:xfrm>
            <a:off x="6302216" y="1874650"/>
            <a:ext cx="0" cy="25374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98" name="Table 97"/>
          <p:cNvGraphicFramePr>
            <a:graphicFrameLocks noChangeAspect="1"/>
          </p:cNvGraphicFramePr>
          <p:nvPr/>
        </p:nvGraphicFramePr>
        <p:xfrm>
          <a:off x="7390924" y="2541781"/>
          <a:ext cx="683895" cy="685800"/>
        </p:xfrm>
        <a:graphic>
          <a:graphicData uri="http://schemas.openxmlformats.org/drawingml/2006/table">
            <a:tbl>
              <a:tblPr firstRow="1" bandRow="1">
                <a:tableStyleId>{5C22544A-7EE6-4342-B048-85BDC9FD1C3A}</a:tableStyleId>
              </a:tblPr>
              <a:tblGrid>
                <a:gridCol w="227965"/>
                <a:gridCol w="227965"/>
                <a:gridCol w="227965"/>
              </a:tblGrid>
              <a:tr h="228600">
                <a:tc>
                  <a:txBody>
                    <a:bodyPr/>
                    <a:p>
                      <a:pPr algn="ctr">
                        <a:buNone/>
                      </a:pPr>
                      <a:r>
                        <a:rPr lang="en-US" altLang="en-US" sz="600" b="0">
                          <a:solidFill>
                            <a:schemeClr val="tx1"/>
                          </a:solidFill>
                          <a:latin typeface="Carlito" panose="020F0502020204030204" charset="0"/>
                          <a:cs typeface="Carlito" panose="020F0502020204030204" charset="0"/>
                        </a:rPr>
                        <a:t>276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TN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chemeClr val="bg2"/>
                    </a:solidFill>
                  </a:tcPr>
                </a:tc>
                <a:tc>
                  <a:txBody>
                    <a:bodyPr/>
                    <a:p>
                      <a:pPr algn="ctr">
                        <a:buNone/>
                      </a:pPr>
                      <a:r>
                        <a:rPr lang="en-US" altLang="en-US" sz="600" b="0">
                          <a:solidFill>
                            <a:schemeClr val="tx1"/>
                          </a:solidFill>
                          <a:latin typeface="Carlito" panose="020F0502020204030204" charset="0"/>
                          <a:cs typeface="Carlito" panose="020F0502020204030204" charset="0"/>
                        </a:rPr>
                        <a:t>66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FP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tx1">
                          <a:lumMod val="85000"/>
                          <a:lumOff val="15000"/>
                        </a:schemeClr>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chemeClr val="bg2"/>
                    </a:solidFill>
                  </a:tcPr>
                </a:tc>
                <a:tc>
                  <a:txBody>
                    <a:bodyPr/>
                    <a:p>
                      <a:pPr algn="ctr">
                        <a:buNone/>
                      </a:pPr>
                      <a:r>
                        <a:rPr lang="en-US" altLang="en-US" sz="600" b="0">
                          <a:solidFill>
                            <a:srgbClr val="191970"/>
                          </a:solidFill>
                          <a:latin typeface="Carlito" panose="020F0502020204030204" charset="0"/>
                          <a:cs typeface="Carlito" panose="020F0502020204030204" charset="0"/>
                        </a:rPr>
                        <a:t>342</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191970">
                        <a:alpha val="10000"/>
                      </a:srgbClr>
                    </a:solidFill>
                  </a:tcPr>
                </a:tc>
              </a:tr>
              <a:tr h="228600">
                <a:tc>
                  <a:txBody>
                    <a:bodyPr/>
                    <a:p>
                      <a:pPr algn="ctr">
                        <a:buNone/>
                      </a:pPr>
                      <a:r>
                        <a:rPr lang="en-US" altLang="en-US" sz="600" b="0">
                          <a:solidFill>
                            <a:schemeClr val="tx1"/>
                          </a:solidFill>
                          <a:latin typeface="Carlito" panose="020F0502020204030204" charset="0"/>
                          <a:cs typeface="Carlito" panose="020F0502020204030204" charset="0"/>
                        </a:rPr>
                        <a:t>50</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FN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tx1">
                          <a:lumMod val="85000"/>
                          <a:lumOff val="15000"/>
                        </a:schemeClr>
                      </a:solidFill>
                      <a:prstDash val="solid"/>
                    </a:lnB>
                    <a:lnTlToBr>
                      <a:noFill/>
                    </a:lnTlToBr>
                    <a:lnBlToTr>
                      <a:noFill/>
                    </a:lnBlToTr>
                    <a:solidFill>
                      <a:schemeClr val="bg2"/>
                    </a:solidFill>
                  </a:tcPr>
                </a:tc>
                <a:tc>
                  <a:txBody>
                    <a:bodyPr/>
                    <a:p>
                      <a:pPr algn="ctr">
                        <a:buNone/>
                      </a:pPr>
                      <a:r>
                        <a:rPr lang="en-US" altLang="en-US" sz="600" b="0">
                          <a:solidFill>
                            <a:schemeClr val="tx1"/>
                          </a:solidFill>
                          <a:latin typeface="Carlito" panose="020F0502020204030204" charset="0"/>
                          <a:cs typeface="Carlito" panose="020F0502020204030204" charset="0"/>
                        </a:rPr>
                        <a:t>146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TP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tx1">
                          <a:lumMod val="85000"/>
                          <a:lumOff val="15000"/>
                        </a:schemeClr>
                      </a:solidFill>
                      <a:prstDash val="solid"/>
                    </a:lnR>
                    <a:lnT w="12700">
                      <a:solidFill>
                        <a:schemeClr val="bg1"/>
                      </a:solidFill>
                      <a:prstDash val="solid"/>
                    </a:lnT>
                    <a:lnB w="12700">
                      <a:solidFill>
                        <a:schemeClr val="tx1">
                          <a:lumMod val="85000"/>
                          <a:lumOff val="15000"/>
                        </a:schemeClr>
                      </a:solidFill>
                      <a:prstDash val="solid"/>
                    </a:lnB>
                    <a:lnTlToBr>
                      <a:noFill/>
                    </a:lnTlToBr>
                    <a:lnBlToTr>
                      <a:noFill/>
                    </a:lnBlToTr>
                    <a:solidFill>
                      <a:schemeClr val="bg2"/>
                    </a:solidFill>
                  </a:tcPr>
                </a:tc>
                <a:tc>
                  <a:txBody>
                    <a:bodyPr/>
                    <a:p>
                      <a:pPr algn="ctr">
                        <a:buNone/>
                      </a:pPr>
                      <a:r>
                        <a:rPr lang="en-US" altLang="en-US" sz="600" b="0">
                          <a:solidFill>
                            <a:srgbClr val="720404"/>
                          </a:solidFill>
                          <a:latin typeface="Carlito" panose="020F0502020204030204" charset="0"/>
                          <a:cs typeface="Carlito" panose="020F0502020204030204" charset="0"/>
                        </a:rPr>
                        <a:t>196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720404">
                        <a:alpha val="10000"/>
                      </a:srgbClr>
                    </a:solidFill>
                  </a:tcPr>
                </a:tc>
              </a:tr>
              <a:tr h="228600">
                <a:tc>
                  <a:txBody>
                    <a:bodyPr/>
                    <a:p>
                      <a:pPr algn="ctr">
                        <a:buNone/>
                      </a:pPr>
                      <a:r>
                        <a:rPr lang="en-US" altLang="en-US" sz="600">
                          <a:solidFill>
                            <a:srgbClr val="191970"/>
                          </a:solidFill>
                          <a:latin typeface="Carlito" panose="020F0502020204030204" charset="0"/>
                          <a:cs typeface="Carlito" panose="020F0502020204030204" charset="0"/>
                        </a:rPr>
                        <a:t>326</a:t>
                      </a:r>
                      <a:endParaRPr lang="en-US" altLang="en-US" sz="600">
                        <a:latin typeface="Carlito" panose="020F0502020204030204" charset="0"/>
                        <a:cs typeface="Carlito" panose="020F0502020204030204" charset="0"/>
                      </a:endParaRPr>
                    </a:p>
                    <a:p>
                      <a:pPr algn="ctr">
                        <a:buNone/>
                      </a:pPr>
                      <a:r>
                        <a:rPr lang="en-US" altLang="en-US" sz="600" b="1">
                          <a:latin typeface="Carlito" panose="020F0502020204030204" charset="0"/>
                          <a:cs typeface="Carlito" panose="020F0502020204030204" charset="0"/>
                        </a:rPr>
                        <a:t>PN</a:t>
                      </a:r>
                      <a:endParaRPr lang="en-US" altLang="en-US" sz="600" b="1">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rgbClr val="191970">
                        <a:alpha val="10000"/>
                      </a:srgbClr>
                    </a:solidFill>
                  </a:tcPr>
                </a:tc>
                <a:tc>
                  <a:txBody>
                    <a:bodyPr/>
                    <a:p>
                      <a:pPr algn="ctr">
                        <a:buNone/>
                      </a:pPr>
                      <a:r>
                        <a:rPr lang="en-US" altLang="en-US" sz="600">
                          <a:solidFill>
                            <a:srgbClr val="720404"/>
                          </a:solidFill>
                          <a:latin typeface="Carlito" panose="020F0502020204030204" charset="0"/>
                          <a:cs typeface="Carlito" panose="020F0502020204030204" charset="0"/>
                        </a:rPr>
                        <a:t>212</a:t>
                      </a:r>
                      <a:endParaRPr lang="en-US" altLang="en-US" sz="600">
                        <a:solidFill>
                          <a:srgbClr val="720404"/>
                        </a:solidFill>
                        <a:latin typeface="Carlito" panose="020F0502020204030204" charset="0"/>
                        <a:cs typeface="Carlito" panose="020F0502020204030204" charset="0"/>
                      </a:endParaRPr>
                    </a:p>
                    <a:p>
                      <a:pPr algn="ctr">
                        <a:buNone/>
                      </a:pPr>
                      <a:r>
                        <a:rPr lang="en-US" altLang="en-US" sz="600" b="1">
                          <a:latin typeface="Carlito" panose="020F0502020204030204" charset="0"/>
                          <a:cs typeface="Carlito" panose="020F0502020204030204" charset="0"/>
                        </a:rPr>
                        <a:t>PP</a:t>
                      </a:r>
                      <a:endParaRPr lang="en-US" altLang="en-US" sz="600" b="1">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rgbClr val="720404">
                        <a:alpha val="10000"/>
                      </a:srgbClr>
                    </a:solidFill>
                  </a:tcPr>
                </a:tc>
                <a:tc>
                  <a:txBody>
                    <a:bodyPr/>
                    <a:p>
                      <a:pPr algn="ctr">
                        <a:buNone/>
                      </a:pPr>
                      <a:r>
                        <a:rPr lang="en-US" altLang="en-US" sz="600">
                          <a:solidFill>
                            <a:schemeClr val="tx1"/>
                          </a:solidFill>
                          <a:latin typeface="Carlito" panose="020F0502020204030204" charset="0"/>
                          <a:cs typeface="Carlito" panose="020F0502020204030204" charset="0"/>
                        </a:rPr>
                        <a:t>538</a:t>
                      </a:r>
                      <a:endParaRPr lang="en-US" altLang="en-US" sz="60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POP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2">
                        <a:lumMod val="90000"/>
                      </a:schemeClr>
                    </a:solidFill>
                  </a:tcPr>
                </a:tc>
              </a:tr>
            </a:tbl>
          </a:graphicData>
        </a:graphic>
      </p:graphicFrame>
      <p:grpSp>
        <p:nvGrpSpPr>
          <p:cNvPr id="91" name="Group 90"/>
          <p:cNvGrpSpPr>
            <a:grpSpLocks noChangeAspect="1"/>
          </p:cNvGrpSpPr>
          <p:nvPr/>
        </p:nvGrpSpPr>
        <p:grpSpPr>
          <a:xfrm>
            <a:off x="7272338" y="2431291"/>
            <a:ext cx="1177766" cy="962025"/>
            <a:chOff x="13818" y="4870"/>
            <a:chExt cx="2473" cy="2020"/>
          </a:xfrm>
        </p:grpSpPr>
        <p:sp>
          <p:nvSpPr>
            <p:cNvPr id="92" name="Text Box 91"/>
            <p:cNvSpPr txBox="1"/>
            <p:nvPr/>
          </p:nvSpPr>
          <p:spPr>
            <a:xfrm>
              <a:off x="14542" y="4870"/>
              <a:ext cx="484" cy="220"/>
            </a:xfrm>
            <a:prstGeom prst="rect">
              <a:avLst/>
            </a:prstGeom>
            <a:noFill/>
          </p:spPr>
          <p:txBody>
            <a:bodyPr wrap="square" lIns="0" tIns="6667"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ICME</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1" name="Text Box 100"/>
            <p:cNvSpPr txBox="1"/>
            <p:nvPr/>
          </p:nvSpPr>
          <p:spPr>
            <a:xfrm>
              <a:off x="14067" y="4870"/>
              <a:ext cx="478" cy="220"/>
            </a:xfrm>
            <a:prstGeom prst="rect">
              <a:avLst/>
            </a:prstGeom>
            <a:noFill/>
          </p:spPr>
          <p:txBody>
            <a:bodyPr wrap="square" lIns="0" tIns="6667"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C/SIR</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2" name="Text Box 101"/>
            <p:cNvSpPr txBox="1"/>
            <p:nvPr/>
          </p:nvSpPr>
          <p:spPr>
            <a:xfrm rot="16200000">
              <a:off x="13709" y="5703"/>
              <a:ext cx="474" cy="235"/>
            </a:xfrm>
            <a:prstGeom prst="rect">
              <a:avLst/>
            </a:prstGeom>
            <a:noFill/>
          </p:spPr>
          <p:txBody>
            <a:bodyPr wrap="square" lIns="0" tIns="13811"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ICME</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3" name="Text Box 102"/>
            <p:cNvSpPr txBox="1"/>
            <p:nvPr/>
          </p:nvSpPr>
          <p:spPr>
            <a:xfrm rot="16200000">
              <a:off x="13705" y="5213"/>
              <a:ext cx="460" cy="235"/>
            </a:xfrm>
            <a:prstGeom prst="rect">
              <a:avLst/>
            </a:prstGeom>
            <a:noFill/>
          </p:spPr>
          <p:txBody>
            <a:bodyPr wrap="square" lIns="0" tIns="13811"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C/SIR</a:t>
              </a:r>
              <a:endParaRPr lang="en-US" altLang="en-US" sz="600">
                <a:solidFill>
                  <a:schemeClr val="tx1">
                    <a:lumMod val="85000"/>
                    <a:lumOff val="15000"/>
                  </a:schemeClr>
                </a:solidFill>
                <a:latin typeface="Carlito" panose="020F0502020204030204" charset="0"/>
                <a:cs typeface="Carlito" panose="020F0502020204030204" charset="0"/>
              </a:endParaRPr>
            </a:p>
          </p:txBody>
        </p:sp>
        <p:cxnSp>
          <p:nvCxnSpPr>
            <p:cNvPr id="104" name="Straight Arrow Connector 103"/>
            <p:cNvCxnSpPr/>
            <p:nvPr/>
          </p:nvCxnSpPr>
          <p:spPr>
            <a:xfrm flipV="1">
              <a:off x="14072" y="5578"/>
              <a:ext cx="1584" cy="5"/>
            </a:xfrm>
            <a:prstGeom prst="straightConnector1">
              <a:avLst/>
            </a:prstGeom>
            <a:ln w="12700" cmpd="sng">
              <a:solidFill>
                <a:schemeClr val="bg2">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5" name="Text Box 104"/>
            <p:cNvSpPr txBox="1"/>
            <p:nvPr/>
          </p:nvSpPr>
          <p:spPr>
            <a:xfrm>
              <a:off x="15669" y="5408"/>
              <a:ext cx="622" cy="385"/>
            </a:xfrm>
            <a:prstGeom prst="rect">
              <a:avLst/>
            </a:prstGeom>
            <a:noFill/>
          </p:spPr>
          <p:txBody>
            <a:bodyPr wrap="square" lIns="0" rtlCol="0">
              <a:spAutoFit/>
            </a:bodyPr>
            <a:p>
              <a:r>
                <a:rPr lang="en-US" altLang="en-US" sz="600">
                  <a:solidFill>
                    <a:schemeClr val="tx1">
                      <a:lumMod val="85000"/>
                      <a:lumOff val="15000"/>
                    </a:schemeClr>
                  </a:solidFill>
                  <a:latin typeface="Carlito" panose="020F0502020204030204" charset="0"/>
                  <a:cs typeface="Carlito" panose="020F0502020204030204" charset="0"/>
                </a:rPr>
                <a:t>True</a:t>
              </a:r>
              <a:endParaRPr lang="en-US" altLang="en-US" sz="600">
                <a:solidFill>
                  <a:schemeClr val="tx1">
                    <a:lumMod val="85000"/>
                    <a:lumOff val="15000"/>
                  </a:schemeClr>
                </a:solidFill>
                <a:latin typeface="Carlito" panose="020F0502020204030204" charset="0"/>
                <a:cs typeface="Carlito" panose="020F0502020204030204" charset="0"/>
              </a:endParaRPr>
            </a:p>
          </p:txBody>
        </p:sp>
        <p:cxnSp>
          <p:nvCxnSpPr>
            <p:cNvPr id="106" name="Straight Arrow Connector 105"/>
            <p:cNvCxnSpPr/>
            <p:nvPr/>
          </p:nvCxnSpPr>
          <p:spPr>
            <a:xfrm>
              <a:off x="14547" y="5101"/>
              <a:ext cx="0" cy="1584"/>
            </a:xfrm>
            <a:prstGeom prst="straightConnector1">
              <a:avLst/>
            </a:prstGeom>
            <a:ln w="12700" cmpd="sng">
              <a:solidFill>
                <a:schemeClr val="bg2">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9" name="Text Box 108"/>
            <p:cNvSpPr txBox="1"/>
            <p:nvPr/>
          </p:nvSpPr>
          <p:spPr>
            <a:xfrm>
              <a:off x="14095" y="6697"/>
              <a:ext cx="905" cy="193"/>
            </a:xfrm>
            <a:prstGeom prst="rect">
              <a:avLst/>
            </a:prstGeom>
            <a:noFill/>
          </p:spPr>
          <p:txBody>
            <a:bodyPr wrap="square" lIns="0" tIns="0" rIns="0" bIns="0"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Predicted</a:t>
              </a:r>
              <a:endParaRPr lang="en-US" altLang="en-US" sz="600">
                <a:solidFill>
                  <a:schemeClr val="tx1">
                    <a:lumMod val="85000"/>
                    <a:lumOff val="15000"/>
                  </a:schemeClr>
                </a:solidFill>
                <a:latin typeface="Carlito" panose="020F0502020204030204" charset="0"/>
                <a:cs typeface="Carlito" panose="020F0502020204030204" charset="0"/>
              </a:endParaRPr>
            </a:p>
          </p:txBody>
        </p:sp>
      </p:grpSp>
      <p:graphicFrame>
        <p:nvGraphicFramePr>
          <p:cNvPr id="111" name="Table 110"/>
          <p:cNvGraphicFramePr/>
          <p:nvPr/>
        </p:nvGraphicFramePr>
        <p:xfrm>
          <a:off x="5625941" y="2539876"/>
          <a:ext cx="1572895" cy="238760"/>
        </p:xfrm>
        <a:graphic>
          <a:graphicData uri="http://schemas.openxmlformats.org/drawingml/2006/table">
            <a:tbl>
              <a:tblPr firstRow="1" bandRow="1">
                <a:tableStyleId>{5C22544A-7EE6-4342-B048-85BDC9FD1C3A}</a:tableStyleId>
              </a:tblPr>
              <a:tblGrid>
                <a:gridCol w="323850"/>
                <a:gridCol w="231775"/>
                <a:gridCol w="231775"/>
                <a:gridCol w="329565"/>
                <a:gridCol w="227965"/>
                <a:gridCol w="227965"/>
              </a:tblGrid>
              <a:tr h="119380">
                <a:tc>
                  <a:txBody>
                    <a:bodyPr/>
                    <a:p>
                      <a:pPr>
                        <a:buNone/>
                      </a:pPr>
                      <a:r>
                        <a:rPr lang="en-US" altLang="en-US" sz="600" b="0">
                          <a:solidFill>
                            <a:schemeClr val="tx1">
                              <a:lumMod val="85000"/>
                              <a:lumOff val="15000"/>
                            </a:schemeClr>
                          </a:solidFill>
                          <a:latin typeface="Carlito" panose="020F0502020204030204" charset="0"/>
                          <a:cs typeface="Carlito" panose="020F0502020204030204" charset="0"/>
                        </a:rPr>
                        <a:t>Metric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MCC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5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HSS</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ROC AUC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ACC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F1</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r>
              <a:tr h="119380">
                <a:tc>
                  <a:txBody>
                    <a:bodyPr/>
                    <a:p>
                      <a:pPr>
                        <a:buNone/>
                      </a:pPr>
                      <a:r>
                        <a:rPr lang="en-US" altLang="en-US" sz="600" b="0">
                          <a:solidFill>
                            <a:schemeClr val="tx1">
                              <a:lumMod val="85000"/>
                              <a:lumOff val="15000"/>
                            </a:schemeClr>
                          </a:solidFill>
                          <a:latin typeface="Carlito" panose="020F0502020204030204" charset="0"/>
                          <a:cs typeface="Carlito" panose="020F0502020204030204" charset="0"/>
                        </a:rPr>
                        <a:t>Value</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0.54</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0.54</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0.86</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0.78</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0.71</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sp>
        <p:nvSpPr>
          <p:cNvPr id="5" name="Text Box 4"/>
          <p:cNvSpPr txBox="1"/>
          <p:nvPr/>
        </p:nvSpPr>
        <p:spPr>
          <a:xfrm>
            <a:off x="6335554" y="1785496"/>
            <a:ext cx="2022158" cy="437515"/>
          </a:xfrm>
          <a:prstGeom prst="rect">
            <a:avLst/>
          </a:prstGeom>
          <a:noFill/>
        </p:spPr>
        <p:txBody>
          <a:bodyPr wrap="square" lIns="0" tIns="34290" rIns="0" bIns="34290" rtlCol="0" anchor="t" anchorCtr="0">
            <a:spAutoFit/>
          </a:bodyPr>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b) Hyperparameter optimization via grid search</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pic>
        <p:nvPicPr>
          <p:cNvPr id="152" name="Picture 151"/>
          <p:cNvPicPr>
            <a:picLocks noChangeAspect="1"/>
          </p:cNvPicPr>
          <p:nvPr/>
        </p:nvPicPr>
        <p:blipFill>
          <a:blip r:embed="rId5"/>
          <a:stretch>
            <a:fillRect/>
          </a:stretch>
        </p:blipFill>
        <p:spPr>
          <a:xfrm>
            <a:off x="2894648" y="1004922"/>
            <a:ext cx="177165" cy="144304"/>
          </a:xfrm>
          <a:prstGeom prst="rect">
            <a:avLst/>
          </a:prstGeom>
        </p:spPr>
      </p:pic>
      <p:sp>
        <p:nvSpPr>
          <p:cNvPr id="69" name="Text Box 68"/>
          <p:cNvSpPr txBox="1"/>
          <p:nvPr/>
        </p:nvSpPr>
        <p:spPr>
          <a:xfrm>
            <a:off x="5561648" y="2775143"/>
            <a:ext cx="1637824" cy="379730"/>
          </a:xfrm>
          <a:prstGeom prst="rect">
            <a:avLst/>
          </a:prstGeom>
          <a:noFill/>
        </p:spPr>
        <p:txBody>
          <a:bodyPr wrap="square" lIns="68580" tIns="68580" rIns="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Tab. Performance Metrics &amp; Confusion Matrix: </a:t>
            </a:r>
            <a:endParaRPr lang="en-US" altLang="en-US" sz="450" b="1">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Matthew's Correlation Coefficient (MCC), Heidke Skill Score (HSS), Area Under Receiver Operating Curve (ROC AUC), Accuracy (ACC) &amp; F1 score derived from the confusion matrix.</a:t>
            </a:r>
            <a:endParaRPr lang="en-US" altLang="en-US" sz="450" b="1">
              <a:solidFill>
                <a:schemeClr val="tx1">
                  <a:lumMod val="85000"/>
                  <a:lumOff val="15000"/>
                </a:schemeClr>
              </a:solidFill>
              <a:latin typeface="Carlito" panose="020F0502020204030204" charset="0"/>
              <a:cs typeface="Carlito" panose="020F0502020204030204" charset="0"/>
            </a:endParaRPr>
          </a:p>
        </p:txBody>
      </p:sp>
      <p:sp>
        <p:nvSpPr>
          <p:cNvPr id="25" name="Text Box 24"/>
          <p:cNvSpPr txBox="1"/>
          <p:nvPr/>
        </p:nvSpPr>
        <p:spPr>
          <a:xfrm>
            <a:off x="5564505" y="4838925"/>
            <a:ext cx="2785110" cy="219075"/>
          </a:xfrm>
          <a:prstGeom prst="rect">
            <a:avLst/>
          </a:prstGeom>
          <a:noFill/>
        </p:spPr>
        <p:txBody>
          <a:bodyPr wrap="square" lIns="68580" tIns="34290" rIns="0" bIns="34290" rtlCol="0" anchor="t" anchorCtr="0">
            <a:spAutoFit/>
          </a:bodyPr>
          <a:p>
            <a:r>
              <a:rPr lang="en-US" altLang="en-US" sz="450">
                <a:solidFill>
                  <a:schemeClr val="tx1">
                    <a:lumMod val="85000"/>
                    <a:lumOff val="15000"/>
                  </a:schemeClr>
                </a:solidFill>
                <a:latin typeface="Carlito" panose="020F0502020204030204" charset="0"/>
                <a:cs typeface="Carlito" panose="020F0502020204030204" charset="0"/>
                <a:sym typeface="+mn-ea"/>
              </a:rPr>
              <a:t>Pick et al., 2019: Evolution of large-scale magnetic fields from near Earth space during the last 11  solar cycles, </a:t>
            </a:r>
            <a:endParaRPr lang="en-US" altLang="en-US" sz="450">
              <a:solidFill>
                <a:schemeClr val="tx1">
                  <a:lumMod val="85000"/>
                  <a:lumOff val="15000"/>
                </a:schemeClr>
              </a:solidFill>
              <a:latin typeface="Carlito" panose="020F0502020204030204" charset="0"/>
              <a:cs typeface="Carlito" panose="020F0502020204030204" charset="0"/>
              <a:sym typeface="+mn-ea"/>
            </a:endParaRPr>
          </a:p>
          <a:p>
            <a:r>
              <a:rPr lang="en-US" altLang="en-US" sz="450">
                <a:solidFill>
                  <a:schemeClr val="tx1">
                    <a:lumMod val="85000"/>
                    <a:lumOff val="15000"/>
                  </a:schemeClr>
                </a:solidFill>
                <a:latin typeface="Carlito" panose="020F0502020204030204" charset="0"/>
                <a:cs typeface="Carlito" panose="020F0502020204030204" charset="0"/>
                <a:sym typeface="+mn-ea"/>
              </a:rPr>
              <a:t>                               JGR Space Physics, doi: https://doi.org/10.1029/2018JA026185.</a:t>
            </a:r>
            <a:r>
              <a:rPr lang="en-US" altLang="en-US" sz="525">
                <a:solidFill>
                  <a:schemeClr val="tx1">
                    <a:lumMod val="85000"/>
                    <a:lumOff val="15000"/>
                  </a:schemeClr>
                </a:solidFill>
                <a:latin typeface="Carlito" panose="020F0502020204030204" charset="0"/>
                <a:cs typeface="Carlito" panose="020F0502020204030204" charset="0"/>
                <a:sym typeface="+mn-ea"/>
              </a:rPr>
              <a:t>  </a:t>
            </a:r>
            <a:endParaRPr lang="en-US" altLang="en-US" sz="525">
              <a:solidFill>
                <a:schemeClr val="tx1">
                  <a:lumMod val="85000"/>
                  <a:lumOff val="15000"/>
                </a:schemeClr>
              </a:solidFill>
              <a:latin typeface="Carlito" panose="020F0502020204030204" charset="0"/>
              <a:cs typeface="Carlito" panose="020F0502020204030204" charset="0"/>
              <a:sym typeface="+mn-ea"/>
            </a:endParaRPr>
          </a:p>
        </p:txBody>
      </p:sp>
      <p:cxnSp>
        <p:nvCxnSpPr>
          <p:cNvPr id="23" name="Straight Connector 22"/>
          <p:cNvCxnSpPr/>
          <p:nvPr userDrawn="1"/>
        </p:nvCxnSpPr>
        <p:spPr>
          <a:xfrm flipH="1">
            <a:off x="2777490" y="1014447"/>
            <a:ext cx="2858" cy="4059079"/>
          </a:xfrm>
          <a:prstGeom prst="line">
            <a:avLst/>
          </a:prstGeom>
          <a:ln w="28575" cmpd="sng">
            <a:solidFill>
              <a:srgbClr val="720404">
                <a:alpha val="2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flipH="1">
            <a:off x="5558790" y="1017400"/>
            <a:ext cx="2858" cy="4059079"/>
          </a:xfrm>
          <a:prstGeom prst="line">
            <a:avLst/>
          </a:prstGeom>
          <a:ln w="28575" cmpd="sng">
            <a:solidFill>
              <a:srgbClr val="720404">
                <a:alpha val="20000"/>
              </a:srgbClr>
            </a:solidFill>
            <a:prstDash val="solid"/>
          </a:ln>
        </p:spPr>
        <p:style>
          <a:lnRef idx="1">
            <a:schemeClr val="accent1"/>
          </a:lnRef>
          <a:fillRef idx="0">
            <a:schemeClr val="accent1"/>
          </a:fillRef>
          <a:effectRef idx="0">
            <a:schemeClr val="accent1"/>
          </a:effectRef>
          <a:fontRef idx="minor">
            <a:schemeClr val="tx1"/>
          </a:fontRef>
        </p:style>
      </p:cxnSp>
      <p:pic>
        <p:nvPicPr>
          <p:cNvPr id="32" name="Picture 31" descr="Setup"/>
          <p:cNvPicPr>
            <a:picLocks noChangeAspect="1"/>
          </p:cNvPicPr>
          <p:nvPr/>
        </p:nvPicPr>
        <p:blipFill>
          <a:blip r:embed="rId6"/>
          <a:stretch>
            <a:fillRect/>
          </a:stretch>
        </p:blipFill>
        <p:spPr>
          <a:xfrm>
            <a:off x="73152" y="1591056"/>
            <a:ext cx="2456688" cy="475488"/>
          </a:xfrm>
          <a:prstGeom prst="rect">
            <a:avLst/>
          </a:prstGeom>
        </p:spPr>
      </p:pic>
      <p:pic>
        <p:nvPicPr>
          <p:cNvPr id="35" name="Picture 34" descr="Validation"/>
          <p:cNvPicPr>
            <a:picLocks noChangeAspect="1"/>
          </p:cNvPicPr>
          <p:nvPr/>
        </p:nvPicPr>
        <p:blipFill>
          <a:blip r:embed="rId7"/>
          <a:stretch>
            <a:fillRect/>
          </a:stretch>
        </p:blipFill>
        <p:spPr>
          <a:xfrm>
            <a:off x="5632704" y="1691640"/>
            <a:ext cx="2692519" cy="109728"/>
          </a:xfrm>
          <a:prstGeom prst="rect">
            <a:avLst/>
          </a:prstGeom>
        </p:spPr>
      </p:pic>
      <p:sp>
        <p:nvSpPr>
          <p:cNvPr id="87" name="Text Box 86"/>
          <p:cNvSpPr txBox="1"/>
          <p:nvPr/>
        </p:nvSpPr>
        <p:spPr>
          <a:xfrm>
            <a:off x="7366000" y="1170305"/>
            <a:ext cx="873125"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Event ID, i = 1, ..., n = 538</a:t>
            </a:r>
            <a:endParaRPr lang="en-US" sz="600"/>
          </a:p>
        </p:txBody>
      </p:sp>
      <p:sp>
        <p:nvSpPr>
          <p:cNvPr id="90" name="Text Box 89"/>
          <p:cNvSpPr txBox="1"/>
          <p:nvPr/>
        </p:nvSpPr>
        <p:spPr>
          <a:xfrm>
            <a:off x="7364095" y="1370330"/>
            <a:ext cx="544830"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Feature vector</a:t>
            </a:r>
            <a:endParaRPr lang="en-US" sz="600"/>
          </a:p>
        </p:txBody>
      </p:sp>
      <p:sp>
        <p:nvSpPr>
          <p:cNvPr id="107" name="Text Box 106"/>
          <p:cNvSpPr txBox="1"/>
          <p:nvPr/>
        </p:nvSpPr>
        <p:spPr>
          <a:xfrm>
            <a:off x="7364095" y="1472565"/>
            <a:ext cx="771525" cy="183515"/>
          </a:xfrm>
          <a:prstGeom prst="rect">
            <a:avLst/>
          </a:prstGeom>
          <a:noFill/>
        </p:spPr>
        <p:txBody>
          <a:bodyPr wrap="none" lIns="0" rtlCol="0" anchor="t">
            <a:spAutoFit/>
          </a:bodyPr>
          <a:p>
            <a:pPr algn="l"/>
            <a:r>
              <a:rPr lang="en-US" altLang="en-US" sz="600">
                <a:solidFill>
                  <a:schemeClr val="tx1">
                    <a:lumMod val="85000"/>
                    <a:lumOff val="15000"/>
                  </a:schemeClr>
                </a:solidFill>
                <a:latin typeface="Carlito" panose="020F0502020204030204" charset="0"/>
                <a:cs typeface="Carlito" panose="020F0502020204030204" charset="0"/>
              </a:rPr>
              <a:t>Intercept, coefficients</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12" name="Text Box 111"/>
          <p:cNvSpPr txBox="1"/>
          <p:nvPr/>
        </p:nvSpPr>
        <p:spPr>
          <a:xfrm>
            <a:off x="7364730" y="1271270"/>
            <a:ext cx="702945"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Driver class (binary)</a:t>
            </a:r>
            <a:endParaRPr lang="en-US" sz="600"/>
          </a:p>
        </p:txBody>
      </p:sp>
      <p:pic>
        <p:nvPicPr>
          <p:cNvPr id="115" name="Picture 114" descr="Data1_middle"/>
          <p:cNvPicPr>
            <a:picLocks noChangeAspect="1"/>
          </p:cNvPicPr>
          <p:nvPr/>
        </p:nvPicPr>
        <p:blipFill>
          <a:blip r:embed="rId8"/>
          <a:stretch>
            <a:fillRect/>
          </a:stretch>
        </p:blipFill>
        <p:spPr>
          <a:xfrm>
            <a:off x="310896" y="2779776"/>
            <a:ext cx="1921226" cy="585216"/>
          </a:xfrm>
          <a:prstGeom prst="rect">
            <a:avLst/>
          </a:prstGeom>
        </p:spPr>
      </p:pic>
      <p:graphicFrame>
        <p:nvGraphicFramePr>
          <p:cNvPr id="118" name="Table 117"/>
          <p:cNvGraphicFramePr/>
          <p:nvPr/>
        </p:nvGraphicFramePr>
        <p:xfrm>
          <a:off x="48895" y="2531745"/>
          <a:ext cx="1335024" cy="210820"/>
        </p:xfrm>
        <a:graphic>
          <a:graphicData uri="http://schemas.openxmlformats.org/drawingml/2006/table">
            <a:tbl>
              <a:tblPr firstRow="1" bandRow="1">
                <a:tableStyleId>{5C22544A-7EE6-4342-B048-85BDC9FD1C3A}</a:tableStyleId>
              </a:tblPr>
              <a:tblGrid>
                <a:gridCol w="210312"/>
                <a:gridCol w="1124712"/>
              </a:tblGrid>
              <a:tr h="210820">
                <a:tc>
                  <a:txBody>
                    <a:bodyPr/>
                    <a:p>
                      <a:pPr algn="l">
                        <a:buNone/>
                      </a:pPr>
                      <a:r>
                        <a:rPr lang="en-US" altLang="en-US" sz="600" b="0" kern="0">
                          <a:ln>
                            <a:noFill/>
                          </a:ln>
                          <a:solidFill>
                            <a:srgbClr val="720404"/>
                          </a:solidFill>
                          <a:uFillTx/>
                          <a:latin typeface="Carlito" panose="020F0502020204030204" charset="0"/>
                          <a:cs typeface="Carlito" panose="020F0502020204030204" charset="0"/>
                        </a:rPr>
                        <a:t>HMC </a:t>
                      </a:r>
                      <a:endParaRPr lang="en-US" altLang="en-US" sz="600" b="0" kern="0">
                        <a:ln>
                          <a:noFill/>
                        </a:ln>
                        <a:solidFill>
                          <a:srgbClr val="720404"/>
                        </a:solidFill>
                        <a:uFillTx/>
                        <a:latin typeface="Carlito" panose="020F0502020204030204" charset="0"/>
                        <a:cs typeface="Carlito" panose="020F0502020204030204" charset="0"/>
                      </a:endParaRPr>
                    </a:p>
                    <a:p>
                      <a:pPr algn="l">
                        <a:buNone/>
                      </a:pPr>
                      <a:r>
                        <a:rPr lang="en-US" altLang="en-US" sz="600" b="0" kern="0">
                          <a:ln>
                            <a:noFill/>
                          </a:ln>
                          <a:solidFill>
                            <a:srgbClr val="720404"/>
                          </a:solidFill>
                          <a:uFillTx/>
                          <a:latin typeface="Carlito" panose="020F0502020204030204" charset="0"/>
                          <a:cs typeface="Carlito" panose="020F0502020204030204" charset="0"/>
                        </a:rPr>
                        <a:t>[nT]</a:t>
                      </a:r>
                      <a:endParaRPr lang="en-US" altLang="en-US" sz="600" b="0" kern="0">
                        <a:ln>
                          <a:noFill/>
                        </a:ln>
                        <a:solidFill>
                          <a:srgbClr val="720404"/>
                        </a:solidFill>
                        <a:uFillTx/>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Hourly Magnetospheric Currents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index </a:t>
                      </a:r>
                      <a:r>
                        <a:rPr lang="en-US" altLang="en-US" sz="450" b="0" kern="0">
                          <a:ln>
                            <a:noFill/>
                          </a:ln>
                          <a:solidFill>
                            <a:schemeClr val="tx1">
                              <a:lumMod val="85000"/>
                              <a:lumOff val="15000"/>
                            </a:schemeClr>
                          </a:solidFill>
                          <a:uFillTx/>
                          <a:latin typeface="Carlito" panose="020F0502020204030204" charset="0"/>
                          <a:cs typeface="Carlito" panose="020F0502020204030204" charset="0"/>
                        </a:rPr>
                        <a:t>(Pick et al., 2019)</a:t>
                      </a:r>
                      <a:endParaRPr lang="en-US" altLang="en-US" sz="45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graphicFrame>
        <p:nvGraphicFramePr>
          <p:cNvPr id="119" name="Table 118"/>
          <p:cNvGraphicFramePr/>
          <p:nvPr/>
        </p:nvGraphicFramePr>
        <p:xfrm>
          <a:off x="1388745" y="2532888"/>
          <a:ext cx="1335405" cy="210820"/>
        </p:xfrm>
        <a:graphic>
          <a:graphicData uri="http://schemas.openxmlformats.org/drawingml/2006/table">
            <a:tbl>
              <a:tblPr firstRow="1" bandRow="1">
                <a:tableStyleId>{5C22544A-7EE6-4342-B048-85BDC9FD1C3A}</a:tableStyleId>
              </a:tblPr>
              <a:tblGrid>
                <a:gridCol w="208280"/>
                <a:gridCol w="1127125"/>
              </a:tblGrid>
              <a:tr h="210820">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rPr>
                        <a:t>MLT</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[nT]</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Magnetic field disturbance along dipole axis, sorted into MLT sectors.</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sp>
        <p:nvSpPr>
          <p:cNvPr id="3" name="Text Box 2"/>
          <p:cNvSpPr txBox="1"/>
          <p:nvPr/>
        </p:nvSpPr>
        <p:spPr>
          <a:xfrm>
            <a:off x="0" y="2063626"/>
            <a:ext cx="2770823" cy="13779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Setup: </a:t>
            </a:r>
            <a:r>
              <a:rPr lang="en-US" altLang="en-US" sz="450">
                <a:solidFill>
                  <a:schemeClr val="tx1">
                    <a:lumMod val="85000"/>
                    <a:lumOff val="15000"/>
                  </a:schemeClr>
                </a:solidFill>
                <a:latin typeface="Carlito" panose="020F0502020204030204" charset="0"/>
                <a:cs typeface="Carlito" panose="020F0502020204030204" charset="0"/>
              </a:rPr>
              <a:t>Illustration of target and training storm events (crosses). The drivers of the training events are known. </a:t>
            </a:r>
            <a:r>
              <a:rPr lang="en-US" altLang="en-US" sz="450">
                <a:solidFill>
                  <a:schemeClr val="tx1">
                    <a:lumMod val="85000"/>
                    <a:lumOff val="15000"/>
                  </a:schemeClr>
                </a:solidFill>
                <a:cs typeface="+mn-lt"/>
              </a:rPr>
              <a:t> </a:t>
            </a:r>
            <a:endParaRPr lang="en-US" altLang="en-US" sz="450">
              <a:solidFill>
                <a:schemeClr val="tx1">
                  <a:lumMod val="85000"/>
                  <a:lumOff val="15000"/>
                </a:schemeClr>
              </a:solidFill>
              <a:cs typeface="+mn-lt"/>
            </a:endParaRPr>
          </a:p>
        </p:txBody>
      </p:sp>
      <p:sp>
        <p:nvSpPr>
          <p:cNvPr id="10" name="Text Box 9"/>
          <p:cNvSpPr txBox="1"/>
          <p:nvPr/>
        </p:nvSpPr>
        <p:spPr>
          <a:xfrm>
            <a:off x="2777490" y="4839687"/>
            <a:ext cx="2797969" cy="27622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Classification: </a:t>
            </a:r>
            <a:r>
              <a:rPr lang="en-US" altLang="en-US" sz="450">
                <a:solidFill>
                  <a:schemeClr val="tx1">
                    <a:lumMod val="85000"/>
                    <a:lumOff val="15000"/>
                  </a:schemeClr>
                </a:solidFill>
                <a:latin typeface="Carlito" panose="020F0502020204030204" charset="0"/>
                <a:cs typeface="Carlito" panose="020F0502020204030204" charset="0"/>
              </a:rPr>
              <a:t>Classified events (63% C/SIRs in blue, 37% ICMEs in red) in a year vs. solar rotation (27.28 days) plot (left) and class occurrence ratios per year with normalized sunspot number (SN) and low-pass filtered HMC (right). </a:t>
            </a:r>
            <a:r>
              <a:rPr lang="en-US" altLang="en-US" sz="450">
                <a:solidFill>
                  <a:schemeClr val="tx1">
                    <a:lumMod val="85000"/>
                    <a:lumOff val="15000"/>
                  </a:schemeClr>
                </a:solidFill>
                <a:latin typeface="Carlito" panose="020F0502020204030204" charset="0"/>
                <a:cs typeface="Carlito" panose="020F0502020204030204" charset="0"/>
                <a:sym typeface="+mn-ea"/>
              </a:rPr>
              <a:t>Solar cycles (SC) are numbered in gray.</a:t>
            </a:r>
            <a:endParaRPr lang="en-US" altLang="en-US" sz="450">
              <a:solidFill>
                <a:schemeClr val="tx1">
                  <a:lumMod val="85000"/>
                  <a:lumOff val="15000"/>
                </a:schemeClr>
              </a:solidFill>
              <a:latin typeface="Carlito" panose="020F0502020204030204" charset="0"/>
              <a:cs typeface="Carlito" panose="020F0502020204030204" charset="0"/>
            </a:endParaRPr>
          </a:p>
        </p:txBody>
      </p:sp>
      <p:pic>
        <p:nvPicPr>
          <p:cNvPr id="11" name="Picture 10" descr="Features_cut"/>
          <p:cNvPicPr>
            <a:picLocks noChangeAspect="1"/>
          </p:cNvPicPr>
          <p:nvPr/>
        </p:nvPicPr>
        <p:blipFill>
          <a:blip r:embed="rId9"/>
          <a:stretch>
            <a:fillRect/>
          </a:stretch>
        </p:blipFill>
        <p:spPr>
          <a:xfrm>
            <a:off x="50165" y="3883660"/>
            <a:ext cx="2688770" cy="932688"/>
          </a:xfrm>
          <a:prstGeom prst="rect">
            <a:avLst/>
          </a:prstGeom>
        </p:spPr>
      </p:pic>
      <p:grpSp>
        <p:nvGrpSpPr>
          <p:cNvPr id="77" name="Group 76"/>
          <p:cNvGrpSpPr/>
          <p:nvPr/>
        </p:nvGrpSpPr>
        <p:grpSpPr>
          <a:xfrm>
            <a:off x="5190490" y="1962785"/>
            <a:ext cx="303530" cy="2534920"/>
            <a:chOff x="8167" y="3077"/>
            <a:chExt cx="478" cy="3992"/>
          </a:xfrm>
        </p:grpSpPr>
        <p:sp>
          <p:nvSpPr>
            <p:cNvPr id="80" name="Text Box 79"/>
            <p:cNvSpPr txBox="1"/>
            <p:nvPr/>
          </p:nvSpPr>
          <p:spPr>
            <a:xfrm flipH="1">
              <a:off x="8180" y="3077"/>
              <a:ext cx="457"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24</a:t>
              </a:r>
              <a:endParaRPr lang="en-US" altLang="en-US" sz="500">
                <a:solidFill>
                  <a:schemeClr val="bg2">
                    <a:lumMod val="50000"/>
                  </a:schemeClr>
                </a:solidFill>
                <a:latin typeface="Carlito" panose="020F0502020204030204" charset="0"/>
                <a:cs typeface="Carlito" panose="020F0502020204030204" charset="0"/>
              </a:endParaRPr>
            </a:p>
          </p:txBody>
        </p:sp>
        <p:sp>
          <p:nvSpPr>
            <p:cNvPr id="81" name="Text Box 80"/>
            <p:cNvSpPr txBox="1"/>
            <p:nvPr/>
          </p:nvSpPr>
          <p:spPr>
            <a:xfrm>
              <a:off x="8177" y="3663"/>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23</a:t>
              </a:r>
              <a:endParaRPr lang="en-US" altLang="en-US" sz="500">
                <a:solidFill>
                  <a:schemeClr val="bg2">
                    <a:lumMod val="50000"/>
                  </a:schemeClr>
                </a:solidFill>
                <a:latin typeface="Carlito" panose="020F0502020204030204" charset="0"/>
                <a:cs typeface="Carlito" panose="020F0502020204030204" charset="0"/>
              </a:endParaRPr>
            </a:p>
          </p:txBody>
        </p:sp>
        <p:sp>
          <p:nvSpPr>
            <p:cNvPr id="82" name="Text Box 81"/>
            <p:cNvSpPr txBox="1"/>
            <p:nvPr/>
          </p:nvSpPr>
          <p:spPr>
            <a:xfrm>
              <a:off x="8179" y="4207"/>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22</a:t>
              </a:r>
              <a:endParaRPr lang="en-US" altLang="en-US" sz="500">
                <a:solidFill>
                  <a:schemeClr val="bg2">
                    <a:lumMod val="50000"/>
                  </a:schemeClr>
                </a:solidFill>
                <a:latin typeface="Carlito" panose="020F0502020204030204" charset="0"/>
                <a:cs typeface="Carlito" panose="020F0502020204030204" charset="0"/>
              </a:endParaRPr>
            </a:p>
          </p:txBody>
        </p:sp>
        <p:sp>
          <p:nvSpPr>
            <p:cNvPr id="86" name="Text Box 85"/>
            <p:cNvSpPr txBox="1"/>
            <p:nvPr/>
          </p:nvSpPr>
          <p:spPr>
            <a:xfrm>
              <a:off x="8187" y="4717"/>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21</a:t>
              </a:r>
              <a:endParaRPr lang="en-US" altLang="en-US" sz="500">
                <a:solidFill>
                  <a:schemeClr val="bg2">
                    <a:lumMod val="50000"/>
                  </a:schemeClr>
                </a:solidFill>
                <a:latin typeface="Carlito" panose="020F0502020204030204" charset="0"/>
                <a:cs typeface="Carlito" panose="020F0502020204030204" charset="0"/>
              </a:endParaRPr>
            </a:p>
          </p:txBody>
        </p:sp>
        <p:sp>
          <p:nvSpPr>
            <p:cNvPr id="116" name="Text Box 115"/>
            <p:cNvSpPr txBox="1"/>
            <p:nvPr/>
          </p:nvSpPr>
          <p:spPr>
            <a:xfrm>
              <a:off x="8180" y="5251"/>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20</a:t>
              </a:r>
              <a:endParaRPr lang="en-US" altLang="en-US" sz="500">
                <a:solidFill>
                  <a:schemeClr val="bg2">
                    <a:lumMod val="50000"/>
                  </a:schemeClr>
                </a:solidFill>
                <a:latin typeface="Carlito" panose="020F0502020204030204" charset="0"/>
                <a:cs typeface="Carlito" panose="020F0502020204030204" charset="0"/>
              </a:endParaRPr>
            </a:p>
          </p:txBody>
        </p:sp>
        <p:sp>
          <p:nvSpPr>
            <p:cNvPr id="117" name="Text Box 116"/>
            <p:cNvSpPr txBox="1"/>
            <p:nvPr/>
          </p:nvSpPr>
          <p:spPr>
            <a:xfrm>
              <a:off x="8173" y="5808"/>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19</a:t>
              </a:r>
              <a:endParaRPr lang="en-US" altLang="en-US" sz="500">
                <a:solidFill>
                  <a:schemeClr val="bg2">
                    <a:lumMod val="50000"/>
                  </a:schemeClr>
                </a:solidFill>
                <a:latin typeface="Carlito" panose="020F0502020204030204" charset="0"/>
                <a:cs typeface="Carlito" panose="020F0502020204030204" charset="0"/>
              </a:endParaRPr>
            </a:p>
          </p:txBody>
        </p:sp>
        <p:sp>
          <p:nvSpPr>
            <p:cNvPr id="121" name="Text Box 120"/>
            <p:cNvSpPr txBox="1"/>
            <p:nvPr/>
          </p:nvSpPr>
          <p:spPr>
            <a:xfrm>
              <a:off x="8173" y="6299"/>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18</a:t>
              </a:r>
              <a:endParaRPr lang="en-US" altLang="en-US" sz="500">
                <a:solidFill>
                  <a:schemeClr val="bg2">
                    <a:lumMod val="50000"/>
                  </a:schemeClr>
                </a:solidFill>
                <a:latin typeface="Carlito" panose="020F0502020204030204" charset="0"/>
                <a:cs typeface="Carlito" panose="020F0502020204030204" charset="0"/>
              </a:endParaRPr>
            </a:p>
          </p:txBody>
        </p:sp>
        <p:sp>
          <p:nvSpPr>
            <p:cNvPr id="122" name="Text Box 121"/>
            <p:cNvSpPr txBox="1"/>
            <p:nvPr/>
          </p:nvSpPr>
          <p:spPr>
            <a:xfrm>
              <a:off x="8167" y="6804"/>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17</a:t>
              </a:r>
              <a:endParaRPr lang="en-US" altLang="en-US" sz="500">
                <a:solidFill>
                  <a:schemeClr val="bg2">
                    <a:lumMod val="50000"/>
                  </a:schemeClr>
                </a:solidFill>
                <a:latin typeface="Carlito" panose="020F0502020204030204" charset="0"/>
                <a:cs typeface="Carlito" panose="020F0502020204030204" charset="0"/>
              </a:endParaRPr>
            </a:p>
          </p:txBody>
        </p:sp>
      </p:grpSp>
      <p:pic>
        <p:nvPicPr>
          <p:cNvPr id="123" name="Picture 122" descr="Statistics"/>
          <p:cNvPicPr>
            <a:picLocks noChangeAspect="1"/>
          </p:cNvPicPr>
          <p:nvPr/>
        </p:nvPicPr>
        <p:blipFill>
          <a:blip r:embed="rId10"/>
          <a:stretch>
            <a:fillRect/>
          </a:stretch>
        </p:blipFill>
        <p:spPr>
          <a:xfrm>
            <a:off x="5629275" y="3747135"/>
            <a:ext cx="1489710" cy="673735"/>
          </a:xfrm>
          <a:prstGeom prst="rect">
            <a:avLst/>
          </a:prstGeom>
        </p:spPr>
      </p:pic>
      <p:sp>
        <p:nvSpPr>
          <p:cNvPr id="124" name="Text Box 123"/>
          <p:cNvSpPr txBox="1"/>
          <p:nvPr/>
        </p:nvSpPr>
        <p:spPr>
          <a:xfrm>
            <a:off x="7168515" y="3693795"/>
            <a:ext cx="1245870" cy="714375"/>
          </a:xfrm>
          <a:prstGeom prst="rect">
            <a:avLst/>
          </a:prstGeom>
          <a:noFill/>
        </p:spPr>
        <p:txBody>
          <a:bodyPr wrap="square" lIns="0" tIns="34290" rIns="68580" bIns="34290" rtlCol="0" anchor="t" anchorCtr="0">
            <a:spAutoFit/>
          </a:bodyPr>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Storm recovery phase seems to be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more sensitive to driver class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than main phase</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lnSpc>
                <a:spcPct val="50000"/>
              </a:lnSpc>
              <a:buFont typeface="Arial" panose="020B0604020202020204" pitchFamily="34" charset="0"/>
              <a:buNone/>
            </a:pP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4 features with predictive capability</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lnSpc>
                <a:spcPct val="50000"/>
              </a:lnSpc>
              <a:buFont typeface="Arial" panose="020B0604020202020204" pitchFamily="34" charset="0"/>
              <a:buNone/>
            </a:pP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Use of B-field disturbance at high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latitudes might improve result</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cxnSp>
        <p:nvCxnSpPr>
          <p:cNvPr id="126" name="Straight Connector 125"/>
          <p:cNvCxnSpPr/>
          <p:nvPr/>
        </p:nvCxnSpPr>
        <p:spPr>
          <a:xfrm>
            <a:off x="7132320" y="3745836"/>
            <a:ext cx="0" cy="62179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27" name="Oval 126"/>
          <p:cNvSpPr>
            <a:spLocks noChangeAspect="1"/>
          </p:cNvSpPr>
          <p:nvPr/>
        </p:nvSpPr>
        <p:spPr>
          <a:xfrm>
            <a:off x="7114032" y="3763010"/>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28" name="Oval 127"/>
          <p:cNvSpPr>
            <a:spLocks noChangeAspect="1"/>
          </p:cNvSpPr>
          <p:nvPr/>
        </p:nvSpPr>
        <p:spPr>
          <a:xfrm>
            <a:off x="7116445" y="4083685"/>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29" name="Oval 128"/>
          <p:cNvSpPr>
            <a:spLocks noChangeAspect="1"/>
          </p:cNvSpPr>
          <p:nvPr/>
        </p:nvSpPr>
        <p:spPr>
          <a:xfrm>
            <a:off x="7112635" y="4222750"/>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31" name="Text Box 130"/>
          <p:cNvSpPr txBox="1"/>
          <p:nvPr/>
        </p:nvSpPr>
        <p:spPr>
          <a:xfrm>
            <a:off x="5573395" y="4369435"/>
            <a:ext cx="2710180" cy="172085"/>
          </a:xfrm>
          <a:prstGeom prst="rect">
            <a:avLst/>
          </a:prstGeom>
          <a:noFill/>
        </p:spPr>
        <p:txBody>
          <a:bodyPr wrap="square" lIns="68580" tIns="68580" rIns="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Class Statistics</a:t>
            </a:r>
            <a:r>
              <a:rPr lang="en-US" altLang="en-US" sz="450">
                <a:solidFill>
                  <a:schemeClr val="tx1">
                    <a:lumMod val="85000"/>
                    <a:lumOff val="15000"/>
                  </a:schemeClr>
                </a:solidFill>
                <a:latin typeface="Carlito" panose="020F0502020204030204" charset="0"/>
                <a:cs typeface="Carlito" panose="020F0502020204030204" charset="0"/>
              </a:rPr>
              <a:t>: Fractions of C/SIR &amp; ICME driven storms in dependence on HMC peak and solar cycle phase. </a:t>
            </a:r>
            <a:endParaRPr lang="en-US" altLang="en-US" sz="450">
              <a:solidFill>
                <a:schemeClr val="tx1">
                  <a:lumMod val="85000"/>
                  <a:lumOff val="15000"/>
                </a:schemeClr>
              </a:solidFill>
              <a:latin typeface="Carlito" panose="020F0502020204030204" charset="0"/>
              <a:cs typeface="Carlito" panose="020F0502020204030204" charset="0"/>
            </a:endParaRPr>
          </a:p>
        </p:txBody>
      </p:sp>
      <p:sp>
        <p:nvSpPr>
          <p:cNvPr id="132" name="Text Box 131"/>
          <p:cNvSpPr txBox="1"/>
          <p:nvPr/>
        </p:nvSpPr>
        <p:spPr>
          <a:xfrm>
            <a:off x="5575554" y="3513712"/>
            <a:ext cx="2779871"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Results | Conclusions</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33" name="Text Box 132"/>
          <p:cNvSpPr txBox="1"/>
          <p:nvPr/>
        </p:nvSpPr>
        <p:spPr>
          <a:xfrm>
            <a:off x="5579999" y="4636011"/>
            <a:ext cx="2779871"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Top reference</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6" name="Text Box 5"/>
          <p:cNvSpPr txBox="1"/>
          <p:nvPr/>
        </p:nvSpPr>
        <p:spPr>
          <a:xfrm>
            <a:off x="-952" y="4840639"/>
            <a:ext cx="2788920" cy="27622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Features:  </a:t>
            </a:r>
            <a:r>
              <a:rPr lang="en-US" altLang="en-US" sz="450">
                <a:solidFill>
                  <a:schemeClr val="tx1">
                    <a:lumMod val="85000"/>
                    <a:lumOff val="15000"/>
                  </a:schemeClr>
                </a:solidFill>
                <a:latin typeface="Carlito" panose="020F0502020204030204" charset="0"/>
                <a:cs typeface="Carlito" panose="020F0502020204030204" charset="0"/>
              </a:rPr>
              <a:t>Histograms of feature values (centered, scaled to unit variance) for C/SIR (blue) and ICME (red) driven storms from the training set. The Interquartile Range (IQR) is the range between the 75th and 25th percentiles. Q2 is the 50th percentile (median). All 11 features are shown on the detail slide “Features / Model”.</a:t>
            </a:r>
            <a:endParaRPr lang="en-US" altLang="en-US" sz="450">
              <a:solidFill>
                <a:schemeClr val="tx1">
                  <a:lumMod val="85000"/>
                  <a:lumOff val="15000"/>
                </a:schemeClr>
              </a:solidFill>
              <a:latin typeface="Carlito" panose="020F0502020204030204" charset="0"/>
              <a:cs typeface="Carlito" panose="020F0502020204030204" charset="0"/>
            </a:endParaRPr>
          </a:p>
        </p:txBody>
      </p:sp>
      <p:pic>
        <p:nvPicPr>
          <p:cNvPr id="20" name="Picture 19" descr="Model_Eq_new"/>
          <p:cNvPicPr>
            <a:picLocks noChangeAspect="1"/>
          </p:cNvPicPr>
          <p:nvPr/>
        </p:nvPicPr>
        <p:blipFill>
          <a:blip r:embed="rId11"/>
          <a:stretch>
            <a:fillRect/>
          </a:stretch>
        </p:blipFill>
        <p:spPr>
          <a:xfrm>
            <a:off x="5639435" y="1224915"/>
            <a:ext cx="1706989" cy="374904"/>
          </a:xfrm>
          <a:prstGeom prst="rect">
            <a:avLst/>
          </a:prstGeom>
        </p:spPr>
      </p:pic>
      <p:sp>
        <p:nvSpPr>
          <p:cNvPr id="16" name="Rectangle 15"/>
          <p:cNvSpPr/>
          <p:nvPr/>
        </p:nvSpPr>
        <p:spPr>
          <a:xfrm>
            <a:off x="5618480" y="941832"/>
            <a:ext cx="2730500" cy="417385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4" name="Rectangle 43"/>
          <p:cNvSpPr/>
          <p:nvPr/>
        </p:nvSpPr>
        <p:spPr>
          <a:xfrm>
            <a:off x="35941" y="941832"/>
            <a:ext cx="2717165" cy="415353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pic>
        <p:nvPicPr>
          <p:cNvPr id="13" name="Picture 12">
            <a:hlinkClick r:id="" action="ppaction://hlinkshowjump?jump=previousslide"/>
          </p:cNvPr>
          <p:cNvPicPr>
            <a:picLocks noChangeAspect="1"/>
          </p:cNvPicPr>
          <p:nvPr/>
        </p:nvPicPr>
        <p:blipFill>
          <a:blip r:embed="rId12"/>
          <a:stretch>
            <a:fillRect/>
          </a:stretch>
        </p:blipFill>
        <p:spPr>
          <a:xfrm>
            <a:off x="281464" y="4725863"/>
            <a:ext cx="269558" cy="241459"/>
          </a:xfrm>
          <a:prstGeom prst="rect">
            <a:avLst/>
          </a:prstGeom>
        </p:spPr>
      </p:pic>
      <p:sp>
        <p:nvSpPr>
          <p:cNvPr id="19" name="Rectangle 18">
            <a:hlinkClick r:id="rId3" action="ppaction://hlinksldjump"/>
          </p:cNvPr>
          <p:cNvSpPr/>
          <p:nvPr/>
        </p:nvSpPr>
        <p:spPr>
          <a:xfrm>
            <a:off x="8108156" y="688216"/>
            <a:ext cx="321469" cy="242888"/>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18" name="Text Box 17"/>
          <p:cNvSpPr txBox="1"/>
          <p:nvPr/>
        </p:nvSpPr>
        <p:spPr>
          <a:xfrm>
            <a:off x="8412480" y="3411572"/>
            <a:ext cx="670560" cy="218440"/>
          </a:xfrm>
          <a:prstGeom prst="rect">
            <a:avLst/>
          </a:prstGeom>
          <a:solidFill>
            <a:schemeClr val="bg1"/>
          </a:solidFill>
          <a:ln w="12700" cmpd="sng">
            <a:solidFill>
              <a:schemeClr val="bg1">
                <a:alpha val="50000"/>
              </a:schemeClr>
            </a:solidFill>
            <a:prstDash val="solid"/>
          </a:ln>
        </p:spPr>
        <p:txBody>
          <a:bodyPr wrap="square" lIns="0" rIns="0" rtlCol="0" anchor="ctr" anchorCtr="0">
            <a:spAutoFit/>
          </a:bodyPr>
          <a:p>
            <a:pPr algn="ctr"/>
            <a:r>
              <a:rPr lang="en-US" altLang="en-US" sz="825">
                <a:solidFill>
                  <a:srgbClr val="740808"/>
                </a:solidFill>
                <a:latin typeface="Carlito" panose="020F0502020204030204" charset="0"/>
                <a:cs typeface="Carlito" panose="020F0502020204030204" charset="0"/>
              </a:rPr>
              <a:t>“Madness”</a:t>
            </a:r>
            <a:endParaRPr lang="en-US" altLang="en-US" sz="825">
              <a:solidFill>
                <a:srgbClr val="740808"/>
              </a:solidFill>
              <a:latin typeface="Carlito" panose="020F0502020204030204" charset="0"/>
              <a:cs typeface="Carlito" panose="020F0502020204030204" charset="0"/>
            </a:endParaRPr>
          </a:p>
        </p:txBody>
      </p:sp>
      <p:sp>
        <p:nvSpPr>
          <p:cNvPr id="22" name="Text Box 21">
            <a:hlinkClick r:id="rId13" action="ppaction://hlinksldjump"/>
          </p:cNvPr>
          <p:cNvSpPr txBox="1"/>
          <p:nvPr/>
        </p:nvSpPr>
        <p:spPr>
          <a:xfrm>
            <a:off x="8410766" y="924753"/>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Setup</a:t>
            </a:r>
            <a:endParaRPr lang="en-US" altLang="en-US" sz="825">
              <a:solidFill>
                <a:schemeClr val="bg1">
                  <a:alpha val="54000"/>
                </a:schemeClr>
              </a:solidFill>
              <a:latin typeface="Carlito" panose="020F0502020204030204" charset="0"/>
              <a:cs typeface="Carlito" panose="020F0502020204030204" charset="0"/>
            </a:endParaRPr>
          </a:p>
        </p:txBody>
      </p:sp>
      <p:sp>
        <p:nvSpPr>
          <p:cNvPr id="24" name="Text Box 23">
            <a:hlinkClick r:id="rId2" action="ppaction://hlinksldjump"/>
          </p:cNvPr>
          <p:cNvSpPr txBox="1"/>
          <p:nvPr/>
        </p:nvSpPr>
        <p:spPr>
          <a:xfrm>
            <a:off x="8410766" y="1399574"/>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Input data</a:t>
            </a:r>
            <a:endParaRPr lang="en-US" altLang="en-US" sz="825">
              <a:solidFill>
                <a:schemeClr val="bg1">
                  <a:alpha val="54000"/>
                </a:schemeClr>
              </a:solidFill>
              <a:latin typeface="Carlito" panose="020F0502020204030204" charset="0"/>
              <a:cs typeface="Carlito" panose="020F0502020204030204" charset="0"/>
            </a:endParaRPr>
          </a:p>
        </p:txBody>
      </p:sp>
      <p:sp>
        <p:nvSpPr>
          <p:cNvPr id="27" name="Text Box 26">
            <a:hlinkClick r:id="rId14" action="ppaction://hlinksldjump"/>
          </p:cNvPr>
          <p:cNvSpPr txBox="1"/>
          <p:nvPr/>
        </p:nvSpPr>
        <p:spPr>
          <a:xfrm>
            <a:off x="8410766" y="2943577"/>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References</a:t>
            </a:r>
            <a:endParaRPr lang="en-US" altLang="en-US" sz="825">
              <a:solidFill>
                <a:schemeClr val="bg1">
                  <a:alpha val="54000"/>
                </a:schemeClr>
              </a:solidFill>
              <a:latin typeface="Carlito" panose="020F0502020204030204" charset="0"/>
              <a:cs typeface="Carlito" panose="020F0502020204030204" charset="0"/>
            </a:endParaRPr>
          </a:p>
        </p:txBody>
      </p:sp>
      <p:sp>
        <p:nvSpPr>
          <p:cNvPr id="45" name="Text Box 44">
            <a:hlinkClick r:id="rId15" action="ppaction://hlinksldjump"/>
          </p:cNvPr>
          <p:cNvSpPr txBox="1"/>
          <p:nvPr/>
        </p:nvSpPr>
        <p:spPr>
          <a:xfrm>
            <a:off x="8410766" y="1879159"/>
            <a:ext cx="670560" cy="346075"/>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Features / Model</a:t>
            </a:r>
            <a:endParaRPr lang="en-US" altLang="en-US" sz="825">
              <a:solidFill>
                <a:schemeClr val="bg1">
                  <a:alpha val="54000"/>
                </a:schemeClr>
              </a:solidFill>
              <a:latin typeface="Carlito" panose="020F0502020204030204" charset="0"/>
              <a:cs typeface="Carlito" panose="020F0502020204030204" charset="0"/>
            </a:endParaRPr>
          </a:p>
        </p:txBody>
      </p:sp>
      <p:sp>
        <p:nvSpPr>
          <p:cNvPr id="48" name="Text Box 47">
            <a:hlinkClick r:id="rId16" action="ppaction://hlinksldjump"/>
          </p:cNvPr>
          <p:cNvSpPr txBox="1"/>
          <p:nvPr/>
        </p:nvSpPr>
        <p:spPr>
          <a:xfrm>
            <a:off x="8410766" y="2474471"/>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Validation</a:t>
            </a:r>
            <a:endParaRPr lang="en-US" altLang="en-US" sz="825">
              <a:solidFill>
                <a:schemeClr val="bg1">
                  <a:alpha val="54000"/>
                </a:schemeClr>
              </a:solidFill>
              <a:latin typeface="Carlito" panose="020F0502020204030204" charset="0"/>
              <a:cs typeface="Carlito" panose="020F0502020204030204" charset="0"/>
            </a:endParaRPr>
          </a:p>
        </p:txBody>
      </p:sp>
      <p:sp>
        <p:nvSpPr>
          <p:cNvPr id="59" name="Rectangle 58">
            <a:hlinkClick r:id="rId17" action="ppaction://hlinksldjump"/>
          </p:cNvPr>
          <p:cNvSpPr/>
          <p:nvPr/>
        </p:nvSpPr>
        <p:spPr>
          <a:xfrm>
            <a:off x="7829550" y="709488"/>
            <a:ext cx="257175" cy="214313"/>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7" name="Picture 116" descr="Statistics"/>
          <p:cNvPicPr>
            <a:picLocks noChangeAspect="1"/>
          </p:cNvPicPr>
          <p:nvPr/>
        </p:nvPicPr>
        <p:blipFill>
          <a:blip r:embed="rId1"/>
          <a:stretch>
            <a:fillRect/>
          </a:stretch>
        </p:blipFill>
        <p:spPr>
          <a:xfrm>
            <a:off x="5629275" y="3747135"/>
            <a:ext cx="1489710" cy="673735"/>
          </a:xfrm>
          <a:prstGeom prst="rect">
            <a:avLst/>
          </a:prstGeom>
        </p:spPr>
      </p:pic>
      <p:sp>
        <p:nvSpPr>
          <p:cNvPr id="13" name="Text Box 12"/>
          <p:cNvSpPr txBox="1"/>
          <p:nvPr/>
        </p:nvSpPr>
        <p:spPr>
          <a:xfrm>
            <a:off x="7168515" y="3693795"/>
            <a:ext cx="1245870" cy="714375"/>
          </a:xfrm>
          <a:prstGeom prst="rect">
            <a:avLst/>
          </a:prstGeom>
          <a:noFill/>
        </p:spPr>
        <p:txBody>
          <a:bodyPr wrap="square" lIns="0" tIns="34290" rIns="68580" bIns="34290" rtlCol="0" anchor="t" anchorCtr="0">
            <a:spAutoFit/>
          </a:bodyPr>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Storm recovery phase seems to be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more sensitive to driver class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than main phase</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lnSpc>
                <a:spcPct val="50000"/>
              </a:lnSpc>
              <a:buFont typeface="Arial" panose="020B0604020202020204" pitchFamily="34" charset="0"/>
              <a:buNone/>
            </a:pP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4 features with predictive capability</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lnSpc>
                <a:spcPct val="50000"/>
              </a:lnSpc>
              <a:buFont typeface="Arial" panose="020B0604020202020204" pitchFamily="34" charset="0"/>
              <a:buNone/>
            </a:pP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Use of B-field disturbance at high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latitudes might improve result</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pic>
        <p:nvPicPr>
          <p:cNvPr id="10" name="Picture 9" descr="Features_cut"/>
          <p:cNvPicPr>
            <a:picLocks noChangeAspect="1"/>
          </p:cNvPicPr>
          <p:nvPr/>
        </p:nvPicPr>
        <p:blipFill>
          <a:blip r:embed="rId2"/>
          <a:stretch>
            <a:fillRect/>
          </a:stretch>
        </p:blipFill>
        <p:spPr>
          <a:xfrm>
            <a:off x="50165" y="3883660"/>
            <a:ext cx="2688770" cy="932688"/>
          </a:xfrm>
          <a:prstGeom prst="rect">
            <a:avLst/>
          </a:prstGeom>
        </p:spPr>
      </p:pic>
      <p:pic>
        <p:nvPicPr>
          <p:cNvPr id="3" name="Picture 2" descr="StormsSetup"/>
          <p:cNvPicPr>
            <a:picLocks noChangeAspect="1"/>
          </p:cNvPicPr>
          <p:nvPr/>
        </p:nvPicPr>
        <p:blipFill>
          <a:blip r:embed="rId3"/>
          <a:stretch>
            <a:fillRect/>
          </a:stretch>
        </p:blipFill>
        <p:spPr>
          <a:xfrm>
            <a:off x="2971800" y="1783080"/>
            <a:ext cx="2313165" cy="3063240"/>
          </a:xfrm>
          <a:prstGeom prst="rect">
            <a:avLst/>
          </a:prstGeom>
        </p:spPr>
      </p:pic>
      <p:sp>
        <p:nvSpPr>
          <p:cNvPr id="61" name="Text Box 60"/>
          <p:cNvSpPr txBox="1"/>
          <p:nvPr/>
        </p:nvSpPr>
        <p:spPr>
          <a:xfrm>
            <a:off x="1429" y="3681923"/>
            <a:ext cx="2785110" cy="160655"/>
          </a:xfrm>
          <a:prstGeom prst="rect">
            <a:avLst/>
          </a:prstGeom>
          <a:noFill/>
        </p:spPr>
        <p:txBody>
          <a:bodyPr wrap="square" lIns="68580" tIns="34290" rIns="68580" bIns="34290" rtlCol="0" anchor="t" anchorCtr="0">
            <a:spAutoFit/>
          </a:bodyPr>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From the input data 11 features are derived to enter the logistic regression model.</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sp>
        <p:nvSpPr>
          <p:cNvPr id="140" name="Text Box 139"/>
          <p:cNvSpPr txBox="1"/>
          <p:nvPr/>
        </p:nvSpPr>
        <p:spPr>
          <a:xfrm>
            <a:off x="2784348" y="1010542"/>
            <a:ext cx="277510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Key message</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89" name="Text Box 88"/>
          <p:cNvSpPr txBox="1"/>
          <p:nvPr/>
        </p:nvSpPr>
        <p:spPr>
          <a:xfrm>
            <a:off x="2302193" y="2772857"/>
            <a:ext cx="415290" cy="415290"/>
          </a:xfrm>
          <a:prstGeom prst="rect">
            <a:avLst/>
          </a:prstGeom>
          <a:noFill/>
        </p:spPr>
        <p:txBody>
          <a:bodyPr wrap="square" lIns="0" tIns="0" rIns="0" bIns="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SEA: </a:t>
            </a:r>
            <a:endParaRPr lang="en-US" altLang="en-US" sz="450" b="1">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Superposed epoch analysis of HMC for training events. </a:t>
            </a:r>
            <a:endParaRPr lang="en-US" altLang="en-US" sz="450">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Click for B</a:t>
            </a:r>
            <a:r>
              <a:rPr lang="en-US" altLang="en-US" sz="450" baseline="-25000">
                <a:solidFill>
                  <a:schemeClr val="tx1">
                    <a:lumMod val="85000"/>
                    <a:lumOff val="15000"/>
                  </a:schemeClr>
                </a:solidFill>
                <a:latin typeface="Carlito" panose="020F0502020204030204" charset="0"/>
                <a:cs typeface="Carlito" panose="020F0502020204030204" charset="0"/>
              </a:rPr>
              <a:t>MLT</a:t>
            </a:r>
            <a:r>
              <a:rPr lang="en-US" altLang="en-US" sz="450">
                <a:solidFill>
                  <a:schemeClr val="tx1">
                    <a:lumMod val="85000"/>
                    <a:lumOff val="15000"/>
                  </a:schemeClr>
                </a:solidFill>
                <a:latin typeface="Carlito" panose="020F0502020204030204" charset="0"/>
                <a:cs typeface="Carlito" panose="020F0502020204030204" charset="0"/>
              </a:rPr>
              <a:t>. </a:t>
            </a:r>
            <a:endParaRPr lang="en-US" altLang="en-US" sz="450">
              <a:solidFill>
                <a:schemeClr val="tx1">
                  <a:lumMod val="85000"/>
                  <a:lumOff val="15000"/>
                </a:schemeClr>
              </a:solidFill>
              <a:latin typeface="Carlito" panose="020F0502020204030204" charset="0"/>
              <a:cs typeface="Carlito" panose="020F0502020204030204" charset="0"/>
            </a:endParaRPr>
          </a:p>
        </p:txBody>
      </p:sp>
      <p:sp>
        <p:nvSpPr>
          <p:cNvPr id="99" name="Text Box 98"/>
          <p:cNvSpPr txBox="1"/>
          <p:nvPr/>
        </p:nvSpPr>
        <p:spPr>
          <a:xfrm>
            <a:off x="5575554" y="3513712"/>
            <a:ext cx="2779871"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Results | Conclusions</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36" name="Text Box 35"/>
          <p:cNvSpPr txBox="1"/>
          <p:nvPr/>
        </p:nvSpPr>
        <p:spPr>
          <a:xfrm>
            <a:off x="5575554" y="2299846"/>
            <a:ext cx="278653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Validation</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00" name="Text Box 99"/>
          <p:cNvSpPr txBox="1"/>
          <p:nvPr/>
        </p:nvSpPr>
        <p:spPr>
          <a:xfrm>
            <a:off x="2784634" y="1629762"/>
            <a:ext cx="2776538"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Classification</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95" name="Text Box 94"/>
          <p:cNvSpPr txBox="1"/>
          <p:nvPr/>
        </p:nvSpPr>
        <p:spPr>
          <a:xfrm>
            <a:off x="-476" y="3515712"/>
            <a:ext cx="2777966"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Features</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94" name="Text Box 93"/>
          <p:cNvSpPr txBox="1"/>
          <p:nvPr/>
        </p:nvSpPr>
        <p:spPr>
          <a:xfrm>
            <a:off x="-952" y="2301751"/>
            <a:ext cx="277891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Input data</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62" name="Text Box 61">
            <a:hlinkClick r:id="rId4" action="ppaction://hlinksldjump"/>
          </p:cNvPr>
          <p:cNvSpPr txBox="1"/>
          <p:nvPr/>
        </p:nvSpPr>
        <p:spPr>
          <a:xfrm>
            <a:off x="8397240" y="3151539"/>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60" name="Text Box 59">
            <a:hlinkClick r:id="rId4" action="ppaction://hlinksldjump"/>
          </p:cNvPr>
          <p:cNvSpPr txBox="1"/>
          <p:nvPr/>
        </p:nvSpPr>
        <p:spPr>
          <a:xfrm>
            <a:off x="8397240" y="2783874"/>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46" name="Text Box 45">
            <a:hlinkClick r:id="rId4" action="ppaction://hlinksldjump"/>
          </p:cNvPr>
          <p:cNvSpPr txBox="1"/>
          <p:nvPr/>
        </p:nvSpPr>
        <p:spPr>
          <a:xfrm>
            <a:off x="8397240" y="2413352"/>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58" name="Text Box 57">
            <a:hlinkClick r:id="rId4" action="ppaction://hlinksldjump"/>
          </p:cNvPr>
          <p:cNvSpPr txBox="1"/>
          <p:nvPr/>
        </p:nvSpPr>
        <p:spPr>
          <a:xfrm>
            <a:off x="8397240" y="2056164"/>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57" name="Text Box 56">
            <a:hlinkClick r:id="rId4" action="ppaction://hlinksldjump"/>
          </p:cNvPr>
          <p:cNvSpPr txBox="1"/>
          <p:nvPr/>
        </p:nvSpPr>
        <p:spPr>
          <a:xfrm>
            <a:off x="8397240" y="1694691"/>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49" name="Text Box 48">
            <a:hlinkClick r:id="rId4" action="ppaction://hlinksldjump"/>
          </p:cNvPr>
          <p:cNvSpPr txBox="1"/>
          <p:nvPr/>
        </p:nvSpPr>
        <p:spPr>
          <a:xfrm>
            <a:off x="8397240" y="1322263"/>
            <a:ext cx="670560" cy="206375"/>
          </a:xfrm>
          <a:prstGeom prst="rect">
            <a:avLst/>
          </a:prstGeom>
          <a:solidFill>
            <a:srgbClr val="720404"/>
          </a:solidFill>
          <a:ln w="12700" cmpd="sng">
            <a:noFill/>
            <a:prstDash val="solid"/>
          </a:ln>
        </p:spPr>
        <p:txBody>
          <a:bodyPr wrap="square" lIns="0" rIns="0" rtlCol="0" anchor="ctr" anchorCtr="0">
            <a:spAutoFit/>
          </a:bodyPr>
          <a:p>
            <a:pPr algn="ctr"/>
            <a:endParaRPr lang="en-US" altLang="en-US" sz="750">
              <a:solidFill>
                <a:schemeClr val="bg1">
                  <a:alpha val="54000"/>
                </a:schemeClr>
              </a:solidFill>
              <a:latin typeface="+mj-lt"/>
              <a:cs typeface="+mj-lt"/>
            </a:endParaRPr>
          </a:p>
        </p:txBody>
      </p:sp>
      <p:sp>
        <p:nvSpPr>
          <p:cNvPr id="4" name="Rectangle 3">
            <a:hlinkClick r:id="rId5" action="ppaction://hlinksldjump"/>
          </p:cNvPr>
          <p:cNvSpPr/>
          <p:nvPr/>
        </p:nvSpPr>
        <p:spPr>
          <a:xfrm>
            <a:off x="7829550" y="709488"/>
            <a:ext cx="257175" cy="214313"/>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14" name="Title 13"/>
          <p:cNvSpPr>
            <a:spLocks noGrp="1"/>
          </p:cNvSpPr>
          <p:nvPr>
            <p:ph type="title"/>
          </p:nvPr>
        </p:nvSpPr>
        <p:spPr/>
        <p:txBody>
          <a:bodyPr>
            <a:normAutofit fontScale="90000"/>
          </a:bodyPr>
          <a:p>
            <a:r>
              <a:rPr lang="en-US" altLang="en-US"/>
              <a:t>Historical geomagnetic storm drivers</a:t>
            </a:r>
            <a:br>
              <a:rPr lang="en-US" altLang="en-US"/>
            </a:br>
            <a:r>
              <a:rPr lang="en-US" altLang="en-US"/>
              <a:t>determined exclusively from ground-based magnetometer measurements</a:t>
            </a:r>
            <a:endParaRPr lang="en-US" altLang="en-US"/>
          </a:p>
        </p:txBody>
      </p:sp>
      <p:sp>
        <p:nvSpPr>
          <p:cNvPr id="17" name="Text Box 16"/>
          <p:cNvSpPr txBox="1"/>
          <p:nvPr/>
        </p:nvSpPr>
        <p:spPr>
          <a:xfrm>
            <a:off x="0" y="1010637"/>
            <a:ext cx="277510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Setup</a:t>
            </a:r>
            <a:endParaRPr lang="en-US" altLang="en-US" sz="825">
              <a:solidFill>
                <a:schemeClr val="tx1">
                  <a:lumMod val="85000"/>
                  <a:lumOff val="15000"/>
                </a:schemeClr>
              </a:solidFill>
              <a:latin typeface="Carlito" panose="020F0502020204030204" charset="0"/>
              <a:cs typeface="Carlito" panose="020F0502020204030204" charset="0"/>
            </a:endParaRPr>
          </a:p>
        </p:txBody>
      </p:sp>
      <p:grpSp>
        <p:nvGrpSpPr>
          <p:cNvPr id="54" name="Group 53"/>
          <p:cNvGrpSpPr/>
          <p:nvPr/>
        </p:nvGrpSpPr>
        <p:grpSpPr>
          <a:xfrm>
            <a:off x="54293" y="967298"/>
            <a:ext cx="205740" cy="218599"/>
            <a:chOff x="116" y="2132"/>
            <a:chExt cx="432" cy="459"/>
          </a:xfrm>
        </p:grpSpPr>
        <p:sp>
          <p:nvSpPr>
            <p:cNvPr id="38" name="Oval 37"/>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9" name="Text Box 38"/>
            <p:cNvSpPr txBox="1"/>
            <p:nvPr/>
          </p:nvSpPr>
          <p:spPr>
            <a:xfrm>
              <a:off x="116" y="213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1</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6" name="Group 55"/>
          <p:cNvGrpSpPr/>
          <p:nvPr/>
        </p:nvGrpSpPr>
        <p:grpSpPr>
          <a:xfrm>
            <a:off x="54864" y="3468563"/>
            <a:ext cx="205740" cy="218599"/>
            <a:chOff x="116" y="6551"/>
            <a:chExt cx="432" cy="459"/>
          </a:xfrm>
        </p:grpSpPr>
        <p:sp>
          <p:nvSpPr>
            <p:cNvPr id="41" name="Oval 40"/>
            <p:cNvSpPr>
              <a:spLocks noChangeAspect="1"/>
            </p:cNvSpPr>
            <p:nvPr/>
          </p:nvSpPr>
          <p:spPr>
            <a:xfrm>
              <a:off x="116" y="6565"/>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2" name="Text Box 41"/>
            <p:cNvSpPr txBox="1"/>
            <p:nvPr/>
          </p:nvSpPr>
          <p:spPr>
            <a:xfrm>
              <a:off x="116" y="6551"/>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3</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5" name="Group 54"/>
          <p:cNvGrpSpPr/>
          <p:nvPr/>
        </p:nvGrpSpPr>
        <p:grpSpPr>
          <a:xfrm>
            <a:off x="54293" y="2257459"/>
            <a:ext cx="205740" cy="218599"/>
            <a:chOff x="116" y="4288"/>
            <a:chExt cx="432" cy="459"/>
          </a:xfrm>
        </p:grpSpPr>
        <p:sp>
          <p:nvSpPr>
            <p:cNvPr id="33" name="Oval 32"/>
            <p:cNvSpPr>
              <a:spLocks noChangeAspect="1"/>
            </p:cNvSpPr>
            <p:nvPr/>
          </p:nvSpPr>
          <p:spPr>
            <a:xfrm>
              <a:off x="116" y="4300"/>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4" name="Text Box 33"/>
            <p:cNvSpPr txBox="1"/>
            <p:nvPr/>
          </p:nvSpPr>
          <p:spPr>
            <a:xfrm>
              <a:off x="116" y="4288"/>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2</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3" name="Group 52"/>
          <p:cNvGrpSpPr/>
          <p:nvPr/>
        </p:nvGrpSpPr>
        <p:grpSpPr>
          <a:xfrm>
            <a:off x="2852928" y="1575469"/>
            <a:ext cx="205740" cy="218599"/>
            <a:chOff x="6380" y="4472"/>
            <a:chExt cx="432" cy="459"/>
          </a:xfrm>
        </p:grpSpPr>
        <p:sp>
          <p:nvSpPr>
            <p:cNvPr id="51" name="Oval 50"/>
            <p:cNvSpPr>
              <a:spLocks noChangeAspect="1"/>
            </p:cNvSpPr>
            <p:nvPr/>
          </p:nvSpPr>
          <p:spPr>
            <a:xfrm>
              <a:off x="6380" y="448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52" name="Text Box 51"/>
            <p:cNvSpPr txBox="1"/>
            <p:nvPr/>
          </p:nvSpPr>
          <p:spPr>
            <a:xfrm>
              <a:off x="6380" y="447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6</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96" name="Group 95"/>
          <p:cNvGrpSpPr/>
          <p:nvPr/>
        </p:nvGrpSpPr>
        <p:grpSpPr>
          <a:xfrm>
            <a:off x="5633085" y="2259841"/>
            <a:ext cx="205740" cy="218599"/>
            <a:chOff x="11948" y="4858"/>
            <a:chExt cx="432" cy="459"/>
          </a:xfrm>
        </p:grpSpPr>
        <p:sp>
          <p:nvSpPr>
            <p:cNvPr id="75" name="Oval 74"/>
            <p:cNvSpPr>
              <a:spLocks noChangeAspect="1"/>
            </p:cNvSpPr>
            <p:nvPr/>
          </p:nvSpPr>
          <p:spPr>
            <a:xfrm>
              <a:off x="11948" y="4870"/>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76" name="Text Box 75"/>
            <p:cNvSpPr txBox="1"/>
            <p:nvPr/>
          </p:nvSpPr>
          <p:spPr>
            <a:xfrm>
              <a:off x="11948" y="4858"/>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5</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97" name="Group 96"/>
          <p:cNvGrpSpPr/>
          <p:nvPr/>
        </p:nvGrpSpPr>
        <p:grpSpPr>
          <a:xfrm>
            <a:off x="5630418" y="3466849"/>
            <a:ext cx="205740" cy="218599"/>
            <a:chOff x="12024" y="6951"/>
            <a:chExt cx="432" cy="459"/>
          </a:xfrm>
        </p:grpSpPr>
        <p:sp>
          <p:nvSpPr>
            <p:cNvPr id="78" name="Oval 77"/>
            <p:cNvSpPr>
              <a:spLocks noChangeAspect="1"/>
            </p:cNvSpPr>
            <p:nvPr/>
          </p:nvSpPr>
          <p:spPr>
            <a:xfrm>
              <a:off x="12024" y="6963"/>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79" name="Text Box 78"/>
            <p:cNvSpPr txBox="1"/>
            <p:nvPr/>
          </p:nvSpPr>
          <p:spPr>
            <a:xfrm>
              <a:off x="12024" y="6951"/>
              <a:ext cx="432" cy="459"/>
            </a:xfrm>
            <a:prstGeom prst="rect">
              <a:avLst/>
            </a:prstGeom>
            <a:noFill/>
          </p:spPr>
          <p:txBody>
            <a:bodyPr wrap="square" lIns="68580"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7</a:t>
              </a:r>
              <a:endParaRPr lang="en-US" altLang="en-US" sz="825">
                <a:solidFill>
                  <a:srgbClr val="720404">
                    <a:alpha val="20000"/>
                  </a:srgbClr>
                </a:solidFill>
                <a:latin typeface="Carlito" panose="020F0502020204030204" charset="0"/>
                <a:cs typeface="Carlito" panose="020F0502020204030204" charset="0"/>
              </a:endParaRPr>
            </a:p>
          </p:txBody>
        </p:sp>
      </p:grpSp>
      <p:sp>
        <p:nvSpPr>
          <p:cNvPr id="107" name="Text Box 106"/>
          <p:cNvSpPr txBox="1"/>
          <p:nvPr/>
        </p:nvSpPr>
        <p:spPr>
          <a:xfrm>
            <a:off x="0" y="2063626"/>
            <a:ext cx="2770823" cy="13779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Setup: </a:t>
            </a:r>
            <a:r>
              <a:rPr lang="en-US" altLang="en-US" sz="450">
                <a:solidFill>
                  <a:schemeClr val="tx1">
                    <a:lumMod val="85000"/>
                    <a:lumOff val="15000"/>
                  </a:schemeClr>
                </a:solidFill>
                <a:latin typeface="Carlito" panose="020F0502020204030204" charset="0"/>
                <a:cs typeface="Carlito" panose="020F0502020204030204" charset="0"/>
              </a:rPr>
              <a:t>Illustration of target and training storm events (crosses). The drivers of the training events are known. </a:t>
            </a:r>
            <a:r>
              <a:rPr lang="en-US" altLang="en-US" sz="450">
                <a:solidFill>
                  <a:schemeClr val="tx1">
                    <a:lumMod val="85000"/>
                    <a:lumOff val="15000"/>
                  </a:schemeClr>
                </a:solidFill>
                <a:cs typeface="+mn-lt"/>
              </a:rPr>
              <a:t> </a:t>
            </a:r>
            <a:endParaRPr lang="en-US" altLang="en-US" sz="450">
              <a:solidFill>
                <a:schemeClr val="tx1">
                  <a:lumMod val="85000"/>
                  <a:lumOff val="15000"/>
                </a:schemeClr>
              </a:solidFill>
              <a:cs typeface="+mn-lt"/>
            </a:endParaRPr>
          </a:p>
        </p:txBody>
      </p:sp>
      <p:sp>
        <p:nvSpPr>
          <p:cNvPr id="108" name="Text Box 107"/>
          <p:cNvSpPr txBox="1"/>
          <p:nvPr/>
        </p:nvSpPr>
        <p:spPr>
          <a:xfrm>
            <a:off x="-476" y="1176848"/>
            <a:ext cx="2785110" cy="437515"/>
          </a:xfrm>
          <a:prstGeom prst="rect">
            <a:avLst/>
          </a:prstGeom>
          <a:noFill/>
        </p:spPr>
        <p:txBody>
          <a:bodyPr wrap="square" lIns="68580" tIns="34290" rIns="68580" bIns="34290" rtlCol="0" anchor="t" anchorCtr="0">
            <a:spAutoFit/>
          </a:bodyPr>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A selection of 7547 past geomagnetic storm events (target set) is assigned to solar wind drivers using geomagnetic properties of 538 training events. The two driver classes are 0: </a:t>
            </a:r>
            <a:r>
              <a:rPr lang="en-US" altLang="en-US" sz="600">
                <a:solidFill>
                  <a:schemeClr val="tx1">
                    <a:lumMod val="85000"/>
                    <a:lumOff val="15000"/>
                  </a:schemeClr>
                </a:solidFill>
                <a:latin typeface="Carlito" panose="020F0502020204030204" charset="0"/>
                <a:cs typeface="Carlito" panose="020F0502020204030204" charset="0"/>
              </a:rPr>
              <a:t>Corotating/Stream Interaction Regions (C/SIRs) and 1: Interplanetary </a:t>
            </a:r>
            <a:r>
              <a:rPr lang="en-US" altLang="en-US" sz="600">
                <a:solidFill>
                  <a:schemeClr val="tx1">
                    <a:lumMod val="85000"/>
                    <a:lumOff val="15000"/>
                  </a:schemeClr>
                </a:solidFill>
                <a:latin typeface="Carlito" panose="020F0502020204030204" charset="0"/>
                <a:cs typeface="Carlito" panose="020F0502020204030204" charset="0"/>
                <a:sym typeface="+mn-ea"/>
              </a:rPr>
              <a:t>Coronal Mass Ejections (ICMEs).</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sp>
        <p:nvSpPr>
          <p:cNvPr id="7" name="Text Box 6">
            <a:hlinkClick r:id="rId6" action="ppaction://hlinksldjump"/>
          </p:cNvPr>
          <p:cNvSpPr txBox="1"/>
          <p:nvPr/>
        </p:nvSpPr>
        <p:spPr>
          <a:xfrm>
            <a:off x="8410766" y="924753"/>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Setup</a:t>
            </a:r>
            <a:endParaRPr lang="en-US" altLang="en-US" sz="825">
              <a:solidFill>
                <a:schemeClr val="bg1">
                  <a:alpha val="54000"/>
                </a:schemeClr>
              </a:solidFill>
              <a:latin typeface="Carlito" panose="020F0502020204030204" charset="0"/>
              <a:cs typeface="Carlito" panose="020F0502020204030204" charset="0"/>
            </a:endParaRPr>
          </a:p>
        </p:txBody>
      </p:sp>
      <p:sp>
        <p:nvSpPr>
          <p:cNvPr id="8" name="Text Box 7">
            <a:hlinkClick r:id="rId4" action="ppaction://hlinksldjump"/>
          </p:cNvPr>
          <p:cNvSpPr txBox="1"/>
          <p:nvPr/>
        </p:nvSpPr>
        <p:spPr>
          <a:xfrm>
            <a:off x="8410766" y="1399574"/>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Input data</a:t>
            </a:r>
            <a:endParaRPr lang="en-US" altLang="en-US" sz="825">
              <a:solidFill>
                <a:schemeClr val="bg1">
                  <a:alpha val="54000"/>
                </a:schemeClr>
              </a:solidFill>
              <a:latin typeface="Carlito" panose="020F0502020204030204" charset="0"/>
              <a:cs typeface="Carlito" panose="020F0502020204030204" charset="0"/>
            </a:endParaRPr>
          </a:p>
        </p:txBody>
      </p:sp>
      <p:sp>
        <p:nvSpPr>
          <p:cNvPr id="9" name="Text Box 8">
            <a:hlinkClick r:id="rId7" action="ppaction://hlinksldjump"/>
          </p:cNvPr>
          <p:cNvSpPr txBox="1"/>
          <p:nvPr/>
        </p:nvSpPr>
        <p:spPr>
          <a:xfrm>
            <a:off x="8410766" y="2943577"/>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References</a:t>
            </a:r>
            <a:endParaRPr lang="en-US" altLang="en-US" sz="825">
              <a:solidFill>
                <a:schemeClr val="bg1">
                  <a:alpha val="54000"/>
                </a:schemeClr>
              </a:solidFill>
              <a:latin typeface="Carlito" panose="020F0502020204030204" charset="0"/>
              <a:cs typeface="Carlito" panose="020F0502020204030204" charset="0"/>
            </a:endParaRPr>
          </a:p>
        </p:txBody>
      </p:sp>
      <p:sp>
        <p:nvSpPr>
          <p:cNvPr id="12" name="Text Box 11">
            <a:hlinkClick r:id="rId8" action="ppaction://hlinksldjump"/>
          </p:cNvPr>
          <p:cNvSpPr txBox="1"/>
          <p:nvPr/>
        </p:nvSpPr>
        <p:spPr>
          <a:xfrm>
            <a:off x="8410766" y="1879159"/>
            <a:ext cx="670560" cy="346075"/>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Features / Model</a:t>
            </a:r>
            <a:endParaRPr lang="en-US" altLang="en-US" sz="825">
              <a:solidFill>
                <a:schemeClr val="bg1">
                  <a:alpha val="54000"/>
                </a:schemeClr>
              </a:solidFill>
              <a:latin typeface="Carlito" panose="020F0502020204030204" charset="0"/>
              <a:cs typeface="Carlito" panose="020F0502020204030204" charset="0"/>
            </a:endParaRPr>
          </a:p>
        </p:txBody>
      </p:sp>
      <p:grpSp>
        <p:nvGrpSpPr>
          <p:cNvPr id="28" name="Group 27"/>
          <p:cNvGrpSpPr/>
          <p:nvPr/>
        </p:nvGrpSpPr>
        <p:grpSpPr>
          <a:xfrm>
            <a:off x="2849880" y="971489"/>
            <a:ext cx="205740" cy="218599"/>
            <a:chOff x="116" y="2134"/>
            <a:chExt cx="432" cy="459"/>
          </a:xfrm>
        </p:grpSpPr>
        <p:sp>
          <p:nvSpPr>
            <p:cNvPr id="29" name="Oval 28"/>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0" name="Text Box 29"/>
            <p:cNvSpPr txBox="1"/>
            <p:nvPr/>
          </p:nvSpPr>
          <p:spPr>
            <a:xfrm>
              <a:off x="116" y="2134"/>
              <a:ext cx="432" cy="459"/>
            </a:xfrm>
            <a:prstGeom prst="rect">
              <a:avLst/>
            </a:prstGeom>
            <a:noFill/>
          </p:spPr>
          <p:txBody>
            <a:bodyPr wrap="square" rtlCol="0" anchor="ctr" anchorCtr="0">
              <a:spAutoFit/>
            </a:bodyPr>
            <a:p>
              <a:pPr algn="ctr"/>
              <a:endParaRPr lang="en-US" altLang="en-US" sz="825">
                <a:solidFill>
                  <a:srgbClr val="720404">
                    <a:alpha val="20000"/>
                  </a:srgbClr>
                </a:solidFill>
                <a:latin typeface="Carlito" panose="020F0502020204030204" charset="0"/>
                <a:cs typeface="Carlito" panose="020F0502020204030204" charset="0"/>
              </a:endParaRPr>
            </a:p>
          </p:txBody>
        </p:sp>
      </p:grpSp>
      <p:sp>
        <p:nvSpPr>
          <p:cNvPr id="31" name="Text Box 30"/>
          <p:cNvSpPr txBox="1"/>
          <p:nvPr/>
        </p:nvSpPr>
        <p:spPr>
          <a:xfrm>
            <a:off x="2770823" y="1175134"/>
            <a:ext cx="2785110" cy="345440"/>
          </a:xfrm>
          <a:prstGeom prst="rect">
            <a:avLst/>
          </a:prstGeom>
          <a:noFill/>
        </p:spPr>
        <p:txBody>
          <a:bodyPr wrap="square" lIns="68580" tIns="34290" rIns="68580" bIns="34290" rtlCol="0" anchor="t" anchorCtr="0">
            <a:spAutoFit/>
          </a:bodyPr>
          <a:p>
            <a:r>
              <a:rPr lang="en-US" altLang="en-US" sz="600">
                <a:solidFill>
                  <a:srgbClr val="720404"/>
                </a:solidFill>
                <a:latin typeface="Carlito" panose="020F0502020204030204" charset="0"/>
                <a:cs typeface="Carlito" panose="020F0502020204030204" charset="0"/>
                <a:sym typeface="+mn-ea"/>
              </a:rPr>
              <a:t>Features of the geomagnetic field measured at ground can be used to identify geo-magnetic storm drivers in the pre-satellite era. We deliver a list of geomagnetic storms since 1930 together with probabilities for a C/SIR or ICME driving mechanism.</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grpSp>
        <p:nvGrpSpPr>
          <p:cNvPr id="37" name="Group 36"/>
          <p:cNvGrpSpPr/>
          <p:nvPr/>
        </p:nvGrpSpPr>
        <p:grpSpPr>
          <a:xfrm>
            <a:off x="5630418" y="4591084"/>
            <a:ext cx="205740" cy="218599"/>
            <a:chOff x="12024" y="6951"/>
            <a:chExt cx="432" cy="459"/>
          </a:xfrm>
        </p:grpSpPr>
        <p:sp>
          <p:nvSpPr>
            <p:cNvPr id="40" name="Oval 39"/>
            <p:cNvSpPr>
              <a:spLocks noChangeAspect="1"/>
            </p:cNvSpPr>
            <p:nvPr/>
          </p:nvSpPr>
          <p:spPr>
            <a:xfrm>
              <a:off x="12024" y="6963"/>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3" name="Text Box 42"/>
            <p:cNvSpPr txBox="1"/>
            <p:nvPr/>
          </p:nvSpPr>
          <p:spPr>
            <a:xfrm>
              <a:off x="12024" y="6951"/>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8</a:t>
              </a:r>
              <a:endParaRPr lang="en-US" altLang="en-US" sz="825">
                <a:solidFill>
                  <a:srgbClr val="720404">
                    <a:alpha val="20000"/>
                  </a:srgbClr>
                </a:solidFill>
                <a:latin typeface="Carlito" panose="020F0502020204030204" charset="0"/>
                <a:cs typeface="Carlito" panose="020F0502020204030204" charset="0"/>
              </a:endParaRPr>
            </a:p>
          </p:txBody>
        </p:sp>
      </p:grpSp>
      <p:sp>
        <p:nvSpPr>
          <p:cNvPr id="47" name="Text Box 46">
            <a:hlinkClick r:id="rId9" action="ppaction://hlinksldjump"/>
          </p:cNvPr>
          <p:cNvSpPr txBox="1"/>
          <p:nvPr/>
        </p:nvSpPr>
        <p:spPr>
          <a:xfrm>
            <a:off x="8410766" y="2474471"/>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Validation</a:t>
            </a:r>
            <a:endParaRPr lang="en-US" altLang="en-US" sz="825">
              <a:solidFill>
                <a:schemeClr val="bg1">
                  <a:alpha val="54000"/>
                </a:schemeClr>
              </a:solidFill>
              <a:latin typeface="Carlito" panose="020F0502020204030204" charset="0"/>
              <a:cs typeface="Carlito" panose="020F0502020204030204" charset="0"/>
            </a:endParaRPr>
          </a:p>
        </p:txBody>
      </p:sp>
      <p:pic>
        <p:nvPicPr>
          <p:cNvPr id="88" name="Picture 87">
            <a:hlinkClick r:id="rId10" action="ppaction://hlinksldjump"/>
          </p:cNvPr>
          <p:cNvPicPr>
            <a:picLocks noChangeAspect="1"/>
          </p:cNvPicPr>
          <p:nvPr/>
        </p:nvPicPr>
        <p:blipFill>
          <a:blip r:embed="rId11"/>
          <a:stretch>
            <a:fillRect/>
          </a:stretch>
        </p:blipFill>
        <p:spPr>
          <a:xfrm>
            <a:off x="842010" y="2321753"/>
            <a:ext cx="102394" cy="102394"/>
          </a:xfrm>
          <a:prstGeom prst="rect">
            <a:avLst/>
          </a:prstGeom>
        </p:spPr>
      </p:pic>
      <p:cxnSp>
        <p:nvCxnSpPr>
          <p:cNvPr id="23" name="Straight Connector 22"/>
          <p:cNvCxnSpPr/>
          <p:nvPr userDrawn="1"/>
        </p:nvCxnSpPr>
        <p:spPr>
          <a:xfrm flipH="1">
            <a:off x="2777490" y="1014447"/>
            <a:ext cx="2858" cy="4059079"/>
          </a:xfrm>
          <a:prstGeom prst="line">
            <a:avLst/>
          </a:prstGeom>
          <a:ln w="28575" cmpd="sng">
            <a:solidFill>
              <a:srgbClr val="720404">
                <a:alpha val="2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flipH="1">
            <a:off x="5558790" y="1017400"/>
            <a:ext cx="2858" cy="4059079"/>
          </a:xfrm>
          <a:prstGeom prst="line">
            <a:avLst/>
          </a:prstGeom>
          <a:ln w="28575" cmpd="sng">
            <a:solidFill>
              <a:srgbClr val="720404">
                <a:alpha val="20000"/>
              </a:srgbClr>
            </a:solidFill>
            <a:prstDash val="solid"/>
          </a:ln>
        </p:spPr>
        <p:style>
          <a:lnRef idx="1">
            <a:schemeClr val="accent1"/>
          </a:lnRef>
          <a:fillRef idx="0">
            <a:schemeClr val="accent1"/>
          </a:fillRef>
          <a:effectRef idx="0">
            <a:schemeClr val="accent1"/>
          </a:effectRef>
          <a:fontRef idx="minor">
            <a:schemeClr val="tx1"/>
          </a:fontRef>
        </p:style>
      </p:cxnSp>
      <p:pic>
        <p:nvPicPr>
          <p:cNvPr id="67" name="Picture 66">
            <a:hlinkClick r:id="rId12" action="ppaction://hlinksldjump"/>
          </p:cNvPr>
          <p:cNvPicPr>
            <a:picLocks noChangeAspect="1"/>
          </p:cNvPicPr>
          <p:nvPr/>
        </p:nvPicPr>
        <p:blipFill>
          <a:blip r:embed="rId11"/>
          <a:stretch>
            <a:fillRect/>
          </a:stretch>
        </p:blipFill>
        <p:spPr>
          <a:xfrm>
            <a:off x="3732371" y="1634524"/>
            <a:ext cx="102394" cy="102394"/>
          </a:xfrm>
          <a:prstGeom prst="rect">
            <a:avLst/>
          </a:prstGeom>
        </p:spPr>
      </p:pic>
      <p:sp>
        <p:nvSpPr>
          <p:cNvPr id="2" name="Text Box 1"/>
          <p:cNvSpPr txBox="1"/>
          <p:nvPr/>
        </p:nvSpPr>
        <p:spPr>
          <a:xfrm>
            <a:off x="5638324" y="1785496"/>
            <a:ext cx="681514" cy="391160"/>
          </a:xfrm>
          <a:prstGeom prst="rect">
            <a:avLst/>
          </a:prstGeom>
          <a:noFill/>
        </p:spPr>
        <p:txBody>
          <a:bodyPr wrap="square" lIns="0" tIns="34290" rIns="0" bIns="34290" rtlCol="0" anchor="t" anchorCtr="0">
            <a:spAutoFit/>
          </a:bodyPr>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a) Feature selection</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c) Assessment of</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    best model</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cxnSp>
        <p:nvCxnSpPr>
          <p:cNvPr id="83" name="Straight Connector 82"/>
          <p:cNvCxnSpPr/>
          <p:nvPr/>
        </p:nvCxnSpPr>
        <p:spPr>
          <a:xfrm>
            <a:off x="6302216" y="1874650"/>
            <a:ext cx="0" cy="25374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98" name="Table 97"/>
          <p:cNvGraphicFramePr>
            <a:graphicFrameLocks noChangeAspect="1"/>
          </p:cNvGraphicFramePr>
          <p:nvPr/>
        </p:nvGraphicFramePr>
        <p:xfrm>
          <a:off x="7390924" y="2541781"/>
          <a:ext cx="683895" cy="685800"/>
        </p:xfrm>
        <a:graphic>
          <a:graphicData uri="http://schemas.openxmlformats.org/drawingml/2006/table">
            <a:tbl>
              <a:tblPr firstRow="1" bandRow="1">
                <a:tableStyleId>{5C22544A-7EE6-4342-B048-85BDC9FD1C3A}</a:tableStyleId>
              </a:tblPr>
              <a:tblGrid>
                <a:gridCol w="227965"/>
                <a:gridCol w="227965"/>
                <a:gridCol w="227965"/>
              </a:tblGrid>
              <a:tr h="228600">
                <a:tc>
                  <a:txBody>
                    <a:bodyPr/>
                    <a:p>
                      <a:pPr algn="ctr">
                        <a:buNone/>
                      </a:pPr>
                      <a:r>
                        <a:rPr lang="en-US" altLang="en-US" sz="600" b="0">
                          <a:solidFill>
                            <a:schemeClr val="tx1"/>
                          </a:solidFill>
                          <a:latin typeface="Carlito" panose="020F0502020204030204" charset="0"/>
                          <a:cs typeface="Carlito" panose="020F0502020204030204" charset="0"/>
                        </a:rPr>
                        <a:t>276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TN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chemeClr val="bg2"/>
                    </a:solidFill>
                  </a:tcPr>
                </a:tc>
                <a:tc>
                  <a:txBody>
                    <a:bodyPr/>
                    <a:p>
                      <a:pPr algn="ctr">
                        <a:buNone/>
                      </a:pPr>
                      <a:r>
                        <a:rPr lang="en-US" altLang="en-US" sz="600" b="0">
                          <a:solidFill>
                            <a:schemeClr val="tx1"/>
                          </a:solidFill>
                          <a:latin typeface="Carlito" panose="020F0502020204030204" charset="0"/>
                          <a:cs typeface="Carlito" panose="020F0502020204030204" charset="0"/>
                        </a:rPr>
                        <a:t>66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FP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tx1">
                          <a:lumMod val="85000"/>
                          <a:lumOff val="15000"/>
                        </a:schemeClr>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chemeClr val="bg2"/>
                    </a:solidFill>
                  </a:tcPr>
                </a:tc>
                <a:tc>
                  <a:txBody>
                    <a:bodyPr/>
                    <a:p>
                      <a:pPr algn="ctr">
                        <a:buNone/>
                      </a:pPr>
                      <a:r>
                        <a:rPr lang="en-US" altLang="en-US" sz="600" b="0">
                          <a:solidFill>
                            <a:srgbClr val="191970"/>
                          </a:solidFill>
                          <a:latin typeface="Carlito" panose="020F0502020204030204" charset="0"/>
                          <a:cs typeface="Carlito" panose="020F0502020204030204" charset="0"/>
                        </a:rPr>
                        <a:t>342</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191970">
                        <a:alpha val="10000"/>
                      </a:srgbClr>
                    </a:solidFill>
                  </a:tcPr>
                </a:tc>
              </a:tr>
              <a:tr h="228600">
                <a:tc>
                  <a:txBody>
                    <a:bodyPr/>
                    <a:p>
                      <a:pPr algn="ctr">
                        <a:buNone/>
                      </a:pPr>
                      <a:r>
                        <a:rPr lang="en-US" altLang="en-US" sz="600" b="0">
                          <a:solidFill>
                            <a:schemeClr val="tx1"/>
                          </a:solidFill>
                          <a:latin typeface="Carlito" panose="020F0502020204030204" charset="0"/>
                          <a:cs typeface="Carlito" panose="020F0502020204030204" charset="0"/>
                        </a:rPr>
                        <a:t>50</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FN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tx1">
                          <a:lumMod val="85000"/>
                          <a:lumOff val="15000"/>
                        </a:schemeClr>
                      </a:solidFill>
                      <a:prstDash val="solid"/>
                    </a:lnB>
                    <a:lnTlToBr>
                      <a:noFill/>
                    </a:lnTlToBr>
                    <a:lnBlToTr>
                      <a:noFill/>
                    </a:lnBlToTr>
                    <a:solidFill>
                      <a:schemeClr val="bg2"/>
                    </a:solidFill>
                  </a:tcPr>
                </a:tc>
                <a:tc>
                  <a:txBody>
                    <a:bodyPr/>
                    <a:p>
                      <a:pPr algn="ctr">
                        <a:buNone/>
                      </a:pPr>
                      <a:r>
                        <a:rPr lang="en-US" altLang="en-US" sz="600" b="0">
                          <a:solidFill>
                            <a:schemeClr val="tx1"/>
                          </a:solidFill>
                          <a:latin typeface="Carlito" panose="020F0502020204030204" charset="0"/>
                          <a:cs typeface="Carlito" panose="020F0502020204030204" charset="0"/>
                        </a:rPr>
                        <a:t>146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TP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tx1">
                          <a:lumMod val="85000"/>
                          <a:lumOff val="15000"/>
                        </a:schemeClr>
                      </a:solidFill>
                      <a:prstDash val="solid"/>
                    </a:lnR>
                    <a:lnT w="12700">
                      <a:solidFill>
                        <a:schemeClr val="bg1"/>
                      </a:solidFill>
                      <a:prstDash val="solid"/>
                    </a:lnT>
                    <a:lnB w="12700">
                      <a:solidFill>
                        <a:schemeClr val="tx1">
                          <a:lumMod val="85000"/>
                          <a:lumOff val="15000"/>
                        </a:schemeClr>
                      </a:solidFill>
                      <a:prstDash val="solid"/>
                    </a:lnB>
                    <a:lnTlToBr>
                      <a:noFill/>
                    </a:lnTlToBr>
                    <a:lnBlToTr>
                      <a:noFill/>
                    </a:lnBlToTr>
                    <a:solidFill>
                      <a:schemeClr val="bg2"/>
                    </a:solidFill>
                  </a:tcPr>
                </a:tc>
                <a:tc>
                  <a:txBody>
                    <a:bodyPr/>
                    <a:p>
                      <a:pPr algn="ctr">
                        <a:buNone/>
                      </a:pPr>
                      <a:r>
                        <a:rPr lang="en-US" altLang="en-US" sz="600" b="0">
                          <a:solidFill>
                            <a:srgbClr val="720404"/>
                          </a:solidFill>
                          <a:latin typeface="Carlito" panose="020F0502020204030204" charset="0"/>
                          <a:cs typeface="Carlito" panose="020F0502020204030204" charset="0"/>
                        </a:rPr>
                        <a:t>196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720404">
                        <a:alpha val="10000"/>
                      </a:srgbClr>
                    </a:solidFill>
                  </a:tcPr>
                </a:tc>
              </a:tr>
              <a:tr h="228600">
                <a:tc>
                  <a:txBody>
                    <a:bodyPr/>
                    <a:p>
                      <a:pPr algn="ctr">
                        <a:buNone/>
                      </a:pPr>
                      <a:r>
                        <a:rPr lang="en-US" altLang="en-US" sz="600">
                          <a:solidFill>
                            <a:srgbClr val="191970"/>
                          </a:solidFill>
                          <a:latin typeface="Carlito" panose="020F0502020204030204" charset="0"/>
                          <a:cs typeface="Carlito" panose="020F0502020204030204" charset="0"/>
                        </a:rPr>
                        <a:t>326</a:t>
                      </a:r>
                      <a:endParaRPr lang="en-US" altLang="en-US" sz="600">
                        <a:latin typeface="Carlito" panose="020F0502020204030204" charset="0"/>
                        <a:cs typeface="Carlito" panose="020F0502020204030204" charset="0"/>
                      </a:endParaRPr>
                    </a:p>
                    <a:p>
                      <a:pPr algn="ctr">
                        <a:buNone/>
                      </a:pPr>
                      <a:r>
                        <a:rPr lang="en-US" altLang="en-US" sz="600" b="1">
                          <a:latin typeface="Carlito" panose="020F0502020204030204" charset="0"/>
                          <a:cs typeface="Carlito" panose="020F0502020204030204" charset="0"/>
                        </a:rPr>
                        <a:t>PN</a:t>
                      </a:r>
                      <a:endParaRPr lang="en-US" altLang="en-US" sz="600" b="1">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rgbClr val="191970">
                        <a:alpha val="10000"/>
                      </a:srgbClr>
                    </a:solidFill>
                  </a:tcPr>
                </a:tc>
                <a:tc>
                  <a:txBody>
                    <a:bodyPr/>
                    <a:p>
                      <a:pPr algn="ctr">
                        <a:buNone/>
                      </a:pPr>
                      <a:r>
                        <a:rPr lang="en-US" altLang="en-US" sz="600">
                          <a:solidFill>
                            <a:srgbClr val="720404"/>
                          </a:solidFill>
                          <a:latin typeface="Carlito" panose="020F0502020204030204" charset="0"/>
                          <a:cs typeface="Carlito" panose="020F0502020204030204" charset="0"/>
                        </a:rPr>
                        <a:t>212</a:t>
                      </a:r>
                      <a:endParaRPr lang="en-US" altLang="en-US" sz="600">
                        <a:solidFill>
                          <a:srgbClr val="720404"/>
                        </a:solidFill>
                        <a:latin typeface="Carlito" panose="020F0502020204030204" charset="0"/>
                        <a:cs typeface="Carlito" panose="020F0502020204030204" charset="0"/>
                      </a:endParaRPr>
                    </a:p>
                    <a:p>
                      <a:pPr algn="ctr">
                        <a:buNone/>
                      </a:pPr>
                      <a:r>
                        <a:rPr lang="en-US" altLang="en-US" sz="600" b="1">
                          <a:latin typeface="Carlito" panose="020F0502020204030204" charset="0"/>
                          <a:cs typeface="Carlito" panose="020F0502020204030204" charset="0"/>
                        </a:rPr>
                        <a:t>PP</a:t>
                      </a:r>
                      <a:endParaRPr lang="en-US" altLang="en-US" sz="600" b="1">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rgbClr val="720404">
                        <a:alpha val="10000"/>
                      </a:srgbClr>
                    </a:solidFill>
                  </a:tcPr>
                </a:tc>
                <a:tc>
                  <a:txBody>
                    <a:bodyPr/>
                    <a:p>
                      <a:pPr algn="ctr">
                        <a:buNone/>
                      </a:pPr>
                      <a:r>
                        <a:rPr lang="en-US" altLang="en-US" sz="600">
                          <a:solidFill>
                            <a:schemeClr val="tx1"/>
                          </a:solidFill>
                          <a:latin typeface="Carlito" panose="020F0502020204030204" charset="0"/>
                          <a:cs typeface="Carlito" panose="020F0502020204030204" charset="0"/>
                        </a:rPr>
                        <a:t>538</a:t>
                      </a:r>
                      <a:endParaRPr lang="en-US" altLang="en-US" sz="60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POP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2">
                        <a:lumMod val="90000"/>
                      </a:schemeClr>
                    </a:solidFill>
                  </a:tcPr>
                </a:tc>
              </a:tr>
            </a:tbl>
          </a:graphicData>
        </a:graphic>
      </p:graphicFrame>
      <p:grpSp>
        <p:nvGrpSpPr>
          <p:cNvPr id="91" name="Group 90"/>
          <p:cNvGrpSpPr>
            <a:grpSpLocks noChangeAspect="1"/>
          </p:cNvGrpSpPr>
          <p:nvPr/>
        </p:nvGrpSpPr>
        <p:grpSpPr>
          <a:xfrm>
            <a:off x="7272338" y="2431291"/>
            <a:ext cx="1177766" cy="962025"/>
            <a:chOff x="13818" y="4870"/>
            <a:chExt cx="2473" cy="2020"/>
          </a:xfrm>
        </p:grpSpPr>
        <p:sp>
          <p:nvSpPr>
            <p:cNvPr id="92" name="Text Box 91"/>
            <p:cNvSpPr txBox="1"/>
            <p:nvPr/>
          </p:nvSpPr>
          <p:spPr>
            <a:xfrm>
              <a:off x="14542" y="4870"/>
              <a:ext cx="484" cy="220"/>
            </a:xfrm>
            <a:prstGeom prst="rect">
              <a:avLst/>
            </a:prstGeom>
            <a:noFill/>
          </p:spPr>
          <p:txBody>
            <a:bodyPr wrap="square" lIns="0" tIns="6667"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ICME</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1" name="Text Box 100"/>
            <p:cNvSpPr txBox="1"/>
            <p:nvPr/>
          </p:nvSpPr>
          <p:spPr>
            <a:xfrm>
              <a:off x="14067" y="4870"/>
              <a:ext cx="478" cy="220"/>
            </a:xfrm>
            <a:prstGeom prst="rect">
              <a:avLst/>
            </a:prstGeom>
            <a:noFill/>
          </p:spPr>
          <p:txBody>
            <a:bodyPr wrap="square" lIns="0" tIns="6667"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C/SIR</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2" name="Text Box 101"/>
            <p:cNvSpPr txBox="1"/>
            <p:nvPr/>
          </p:nvSpPr>
          <p:spPr>
            <a:xfrm rot="16200000">
              <a:off x="13709" y="5703"/>
              <a:ext cx="474" cy="235"/>
            </a:xfrm>
            <a:prstGeom prst="rect">
              <a:avLst/>
            </a:prstGeom>
            <a:noFill/>
          </p:spPr>
          <p:txBody>
            <a:bodyPr wrap="square" lIns="0" tIns="13811"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ICME</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3" name="Text Box 102"/>
            <p:cNvSpPr txBox="1"/>
            <p:nvPr/>
          </p:nvSpPr>
          <p:spPr>
            <a:xfrm rot="16200000">
              <a:off x="13705" y="5213"/>
              <a:ext cx="460" cy="235"/>
            </a:xfrm>
            <a:prstGeom prst="rect">
              <a:avLst/>
            </a:prstGeom>
            <a:noFill/>
          </p:spPr>
          <p:txBody>
            <a:bodyPr wrap="square" lIns="0" tIns="13811"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C/SIR</a:t>
              </a:r>
              <a:endParaRPr lang="en-US" altLang="en-US" sz="600">
                <a:solidFill>
                  <a:schemeClr val="tx1">
                    <a:lumMod val="85000"/>
                    <a:lumOff val="15000"/>
                  </a:schemeClr>
                </a:solidFill>
                <a:latin typeface="Carlito" panose="020F0502020204030204" charset="0"/>
                <a:cs typeface="Carlito" panose="020F0502020204030204" charset="0"/>
              </a:endParaRPr>
            </a:p>
          </p:txBody>
        </p:sp>
        <p:cxnSp>
          <p:nvCxnSpPr>
            <p:cNvPr id="104" name="Straight Arrow Connector 103"/>
            <p:cNvCxnSpPr/>
            <p:nvPr/>
          </p:nvCxnSpPr>
          <p:spPr>
            <a:xfrm flipV="1">
              <a:off x="14072" y="5578"/>
              <a:ext cx="1584" cy="5"/>
            </a:xfrm>
            <a:prstGeom prst="straightConnector1">
              <a:avLst/>
            </a:prstGeom>
            <a:ln w="12700" cmpd="sng">
              <a:solidFill>
                <a:schemeClr val="bg2">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5" name="Text Box 104"/>
            <p:cNvSpPr txBox="1"/>
            <p:nvPr/>
          </p:nvSpPr>
          <p:spPr>
            <a:xfrm>
              <a:off x="15669" y="5408"/>
              <a:ext cx="622" cy="385"/>
            </a:xfrm>
            <a:prstGeom prst="rect">
              <a:avLst/>
            </a:prstGeom>
            <a:noFill/>
          </p:spPr>
          <p:txBody>
            <a:bodyPr wrap="square" lIns="0" rtlCol="0">
              <a:spAutoFit/>
            </a:bodyPr>
            <a:p>
              <a:r>
                <a:rPr lang="en-US" altLang="en-US" sz="600">
                  <a:solidFill>
                    <a:schemeClr val="tx1">
                      <a:lumMod val="85000"/>
                      <a:lumOff val="15000"/>
                    </a:schemeClr>
                  </a:solidFill>
                  <a:latin typeface="Carlito" panose="020F0502020204030204" charset="0"/>
                  <a:cs typeface="Carlito" panose="020F0502020204030204" charset="0"/>
                </a:rPr>
                <a:t>True</a:t>
              </a:r>
              <a:endParaRPr lang="en-US" altLang="en-US" sz="600">
                <a:solidFill>
                  <a:schemeClr val="tx1">
                    <a:lumMod val="85000"/>
                    <a:lumOff val="15000"/>
                  </a:schemeClr>
                </a:solidFill>
                <a:latin typeface="Carlito" panose="020F0502020204030204" charset="0"/>
                <a:cs typeface="Carlito" panose="020F0502020204030204" charset="0"/>
              </a:endParaRPr>
            </a:p>
          </p:txBody>
        </p:sp>
        <p:cxnSp>
          <p:nvCxnSpPr>
            <p:cNvPr id="106" name="Straight Arrow Connector 105"/>
            <p:cNvCxnSpPr/>
            <p:nvPr/>
          </p:nvCxnSpPr>
          <p:spPr>
            <a:xfrm>
              <a:off x="14547" y="5101"/>
              <a:ext cx="0" cy="1584"/>
            </a:xfrm>
            <a:prstGeom prst="straightConnector1">
              <a:avLst/>
            </a:prstGeom>
            <a:ln w="12700" cmpd="sng">
              <a:solidFill>
                <a:schemeClr val="bg2">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9" name="Text Box 108"/>
            <p:cNvSpPr txBox="1"/>
            <p:nvPr/>
          </p:nvSpPr>
          <p:spPr>
            <a:xfrm>
              <a:off x="14095" y="6697"/>
              <a:ext cx="905" cy="193"/>
            </a:xfrm>
            <a:prstGeom prst="rect">
              <a:avLst/>
            </a:prstGeom>
            <a:noFill/>
          </p:spPr>
          <p:txBody>
            <a:bodyPr wrap="square" lIns="0" tIns="0" rIns="0" bIns="0"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Predicted</a:t>
              </a:r>
              <a:endParaRPr lang="en-US" altLang="en-US" sz="600">
                <a:solidFill>
                  <a:schemeClr val="tx1">
                    <a:lumMod val="85000"/>
                    <a:lumOff val="15000"/>
                  </a:schemeClr>
                </a:solidFill>
                <a:latin typeface="Carlito" panose="020F0502020204030204" charset="0"/>
                <a:cs typeface="Carlito" panose="020F0502020204030204" charset="0"/>
              </a:endParaRPr>
            </a:p>
          </p:txBody>
        </p:sp>
      </p:grpSp>
      <p:graphicFrame>
        <p:nvGraphicFramePr>
          <p:cNvPr id="111" name="Table 110"/>
          <p:cNvGraphicFramePr/>
          <p:nvPr/>
        </p:nvGraphicFramePr>
        <p:xfrm>
          <a:off x="5625941" y="2539876"/>
          <a:ext cx="1572895" cy="238760"/>
        </p:xfrm>
        <a:graphic>
          <a:graphicData uri="http://schemas.openxmlformats.org/drawingml/2006/table">
            <a:tbl>
              <a:tblPr firstRow="1" bandRow="1">
                <a:tableStyleId>{5C22544A-7EE6-4342-B048-85BDC9FD1C3A}</a:tableStyleId>
              </a:tblPr>
              <a:tblGrid>
                <a:gridCol w="323850"/>
                <a:gridCol w="231775"/>
                <a:gridCol w="231775"/>
                <a:gridCol w="329565"/>
                <a:gridCol w="227965"/>
                <a:gridCol w="227965"/>
              </a:tblGrid>
              <a:tr h="119380">
                <a:tc>
                  <a:txBody>
                    <a:bodyPr/>
                    <a:p>
                      <a:pPr>
                        <a:buNone/>
                      </a:pPr>
                      <a:r>
                        <a:rPr lang="en-US" altLang="en-US" sz="600" b="0">
                          <a:solidFill>
                            <a:schemeClr val="tx1">
                              <a:lumMod val="85000"/>
                              <a:lumOff val="15000"/>
                            </a:schemeClr>
                          </a:solidFill>
                          <a:latin typeface="Carlito" panose="020F0502020204030204" charset="0"/>
                          <a:cs typeface="Carlito" panose="020F0502020204030204" charset="0"/>
                        </a:rPr>
                        <a:t>Metric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MCC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5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HSS</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ROC AUC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ACC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F1</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r>
              <a:tr h="119380">
                <a:tc>
                  <a:txBody>
                    <a:bodyPr/>
                    <a:p>
                      <a:pPr>
                        <a:buNone/>
                      </a:pPr>
                      <a:r>
                        <a:rPr lang="en-US" altLang="en-US" sz="600" b="0">
                          <a:solidFill>
                            <a:schemeClr val="tx1">
                              <a:lumMod val="85000"/>
                              <a:lumOff val="15000"/>
                            </a:schemeClr>
                          </a:solidFill>
                          <a:latin typeface="Carlito" panose="020F0502020204030204" charset="0"/>
                          <a:cs typeface="Carlito" panose="020F0502020204030204" charset="0"/>
                        </a:rPr>
                        <a:t>Value</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0.54</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0.54</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0.86</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0.78</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0.71</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sp>
        <p:nvSpPr>
          <p:cNvPr id="5" name="Text Box 4"/>
          <p:cNvSpPr txBox="1"/>
          <p:nvPr/>
        </p:nvSpPr>
        <p:spPr>
          <a:xfrm>
            <a:off x="6335554" y="1785496"/>
            <a:ext cx="2022158" cy="437515"/>
          </a:xfrm>
          <a:prstGeom prst="rect">
            <a:avLst/>
          </a:prstGeom>
          <a:noFill/>
        </p:spPr>
        <p:txBody>
          <a:bodyPr wrap="square" lIns="0" tIns="34290" rIns="0" bIns="34290" rtlCol="0" anchor="t" anchorCtr="0">
            <a:spAutoFit/>
          </a:bodyPr>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b) Hyperparameter optimization via grid search</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sp>
        <p:nvSpPr>
          <p:cNvPr id="135" name="Text Box 134"/>
          <p:cNvSpPr txBox="1"/>
          <p:nvPr/>
        </p:nvSpPr>
        <p:spPr>
          <a:xfrm>
            <a:off x="5564505" y="4838925"/>
            <a:ext cx="2785110" cy="219075"/>
          </a:xfrm>
          <a:prstGeom prst="rect">
            <a:avLst/>
          </a:prstGeom>
          <a:noFill/>
        </p:spPr>
        <p:txBody>
          <a:bodyPr wrap="square" lIns="68580" tIns="34290" rIns="0" bIns="34290" rtlCol="0" anchor="t" anchorCtr="0">
            <a:spAutoFit/>
          </a:bodyPr>
          <a:p>
            <a:r>
              <a:rPr lang="en-US" altLang="en-US" sz="450">
                <a:solidFill>
                  <a:schemeClr val="tx1">
                    <a:lumMod val="85000"/>
                    <a:lumOff val="15000"/>
                  </a:schemeClr>
                </a:solidFill>
                <a:latin typeface="Carlito" panose="020F0502020204030204" charset="0"/>
                <a:cs typeface="Carlito" panose="020F0502020204030204" charset="0"/>
                <a:sym typeface="+mn-ea"/>
              </a:rPr>
              <a:t>Pick et al., 2019: Evolution of large-scale magnetic fields from near Earth space during the last 11  solar cycles, </a:t>
            </a:r>
            <a:endParaRPr lang="en-US" altLang="en-US" sz="450">
              <a:solidFill>
                <a:schemeClr val="tx1">
                  <a:lumMod val="85000"/>
                  <a:lumOff val="15000"/>
                </a:schemeClr>
              </a:solidFill>
              <a:latin typeface="Carlito" panose="020F0502020204030204" charset="0"/>
              <a:cs typeface="Carlito" panose="020F0502020204030204" charset="0"/>
              <a:sym typeface="+mn-ea"/>
            </a:endParaRPr>
          </a:p>
          <a:p>
            <a:r>
              <a:rPr lang="en-US" altLang="en-US" sz="450">
                <a:solidFill>
                  <a:schemeClr val="tx1">
                    <a:lumMod val="85000"/>
                    <a:lumOff val="15000"/>
                  </a:schemeClr>
                </a:solidFill>
                <a:latin typeface="Carlito" panose="020F0502020204030204" charset="0"/>
                <a:cs typeface="Carlito" panose="020F0502020204030204" charset="0"/>
                <a:sym typeface="+mn-ea"/>
              </a:rPr>
              <a:t>                               JGR Space Physics, doi: https://doi.org/10.1029/2018JA026185.</a:t>
            </a:r>
            <a:r>
              <a:rPr lang="en-US" altLang="en-US" sz="525">
                <a:solidFill>
                  <a:schemeClr val="tx1">
                    <a:lumMod val="85000"/>
                    <a:lumOff val="15000"/>
                  </a:schemeClr>
                </a:solidFill>
                <a:latin typeface="Carlito" panose="020F0502020204030204" charset="0"/>
                <a:cs typeface="Carlito" panose="020F0502020204030204" charset="0"/>
                <a:sym typeface="+mn-ea"/>
              </a:rPr>
              <a:t> </a:t>
            </a:r>
            <a:endParaRPr lang="en-US" altLang="en-US" sz="525">
              <a:solidFill>
                <a:schemeClr val="tx1">
                  <a:lumMod val="85000"/>
                  <a:lumOff val="15000"/>
                </a:schemeClr>
              </a:solidFill>
              <a:latin typeface="Carlito" panose="020F0502020204030204" charset="0"/>
              <a:cs typeface="Carlito" panose="020F0502020204030204" charset="0"/>
              <a:sym typeface="+mn-ea"/>
            </a:endParaRPr>
          </a:p>
        </p:txBody>
      </p:sp>
      <p:pic>
        <p:nvPicPr>
          <p:cNvPr id="152" name="Picture 151"/>
          <p:cNvPicPr>
            <a:picLocks noChangeAspect="1"/>
          </p:cNvPicPr>
          <p:nvPr/>
        </p:nvPicPr>
        <p:blipFill>
          <a:blip r:embed="rId13"/>
          <a:stretch>
            <a:fillRect/>
          </a:stretch>
        </p:blipFill>
        <p:spPr>
          <a:xfrm>
            <a:off x="2894648" y="1004922"/>
            <a:ext cx="177165" cy="144304"/>
          </a:xfrm>
          <a:prstGeom prst="rect">
            <a:avLst/>
          </a:prstGeom>
        </p:spPr>
      </p:pic>
      <p:sp>
        <p:nvSpPr>
          <p:cNvPr id="153" name="Text Box 152"/>
          <p:cNvSpPr txBox="1"/>
          <p:nvPr/>
        </p:nvSpPr>
        <p:spPr>
          <a:xfrm>
            <a:off x="2777490" y="4839687"/>
            <a:ext cx="2797969" cy="27622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Classification: </a:t>
            </a:r>
            <a:r>
              <a:rPr lang="en-US" altLang="en-US" sz="450">
                <a:solidFill>
                  <a:schemeClr val="tx1">
                    <a:lumMod val="85000"/>
                    <a:lumOff val="15000"/>
                  </a:schemeClr>
                </a:solidFill>
                <a:latin typeface="Carlito" panose="020F0502020204030204" charset="0"/>
                <a:cs typeface="Carlito" panose="020F0502020204030204" charset="0"/>
              </a:rPr>
              <a:t>Target (gray) and training events (colored dots) in a year vs. solar rotation (27.28 days) plot (left) and events per year (bars) with normalized sunspot number (SN) and low-pass filtered HMC (right). Solar cycles (SC) are numbered in gray. Click to see classification result.</a:t>
            </a:r>
            <a:endParaRPr lang="en-US" altLang="en-US" sz="450">
              <a:solidFill>
                <a:schemeClr val="tx1">
                  <a:lumMod val="85000"/>
                  <a:lumOff val="15000"/>
                </a:schemeClr>
              </a:solidFill>
              <a:latin typeface="Carlito" panose="020F0502020204030204" charset="0"/>
              <a:cs typeface="Carlito" panose="020F0502020204030204" charset="0"/>
            </a:endParaRPr>
          </a:p>
        </p:txBody>
      </p:sp>
      <p:sp>
        <p:nvSpPr>
          <p:cNvPr id="69" name="Text Box 68"/>
          <p:cNvSpPr txBox="1"/>
          <p:nvPr/>
        </p:nvSpPr>
        <p:spPr>
          <a:xfrm>
            <a:off x="5561648" y="2775143"/>
            <a:ext cx="1637824" cy="379730"/>
          </a:xfrm>
          <a:prstGeom prst="rect">
            <a:avLst/>
          </a:prstGeom>
          <a:noFill/>
        </p:spPr>
        <p:txBody>
          <a:bodyPr wrap="square" lIns="68580" tIns="68580" rIns="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Tab. Performance Metrics &amp; Confusion Matrix: </a:t>
            </a:r>
            <a:endParaRPr lang="en-US" altLang="en-US" sz="450" b="1">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Matthew's Correlation Coefficient (MCC), Heidke Skill Score (HSS), Area Under Receiver Operating Curve (ROC AUC), Accuracy (ACC) &amp; F1 score derived from the confusion matrix.</a:t>
            </a:r>
            <a:endParaRPr lang="en-US" altLang="en-US" sz="450" b="1">
              <a:solidFill>
                <a:schemeClr val="tx1">
                  <a:lumMod val="85000"/>
                  <a:lumOff val="15000"/>
                </a:schemeClr>
              </a:solidFill>
              <a:latin typeface="Carlito" panose="020F0502020204030204" charset="0"/>
              <a:cs typeface="Carlito" panose="020F0502020204030204" charset="0"/>
            </a:endParaRPr>
          </a:p>
        </p:txBody>
      </p:sp>
      <p:pic>
        <p:nvPicPr>
          <p:cNvPr id="32" name="Picture 31" descr="Setup"/>
          <p:cNvPicPr>
            <a:picLocks noChangeAspect="1"/>
          </p:cNvPicPr>
          <p:nvPr/>
        </p:nvPicPr>
        <p:blipFill>
          <a:blip r:embed="rId14"/>
          <a:stretch>
            <a:fillRect/>
          </a:stretch>
        </p:blipFill>
        <p:spPr>
          <a:xfrm>
            <a:off x="73152" y="1591056"/>
            <a:ext cx="2456688" cy="475488"/>
          </a:xfrm>
          <a:prstGeom prst="rect">
            <a:avLst/>
          </a:prstGeom>
        </p:spPr>
      </p:pic>
      <p:pic>
        <p:nvPicPr>
          <p:cNvPr id="44" name="Picture 43" descr="Validation"/>
          <p:cNvPicPr>
            <a:picLocks noChangeAspect="1"/>
          </p:cNvPicPr>
          <p:nvPr/>
        </p:nvPicPr>
        <p:blipFill>
          <a:blip r:embed="rId15"/>
          <a:stretch>
            <a:fillRect/>
          </a:stretch>
        </p:blipFill>
        <p:spPr>
          <a:xfrm>
            <a:off x="5632704" y="1691640"/>
            <a:ext cx="2692519" cy="109728"/>
          </a:xfrm>
          <a:prstGeom prst="rect">
            <a:avLst/>
          </a:prstGeom>
        </p:spPr>
      </p:pic>
      <p:pic>
        <p:nvPicPr>
          <p:cNvPr id="65" name="Picture 64" descr="Data1_middle"/>
          <p:cNvPicPr>
            <a:picLocks noChangeAspect="1"/>
          </p:cNvPicPr>
          <p:nvPr/>
        </p:nvPicPr>
        <p:blipFill>
          <a:blip r:embed="rId16"/>
          <a:stretch>
            <a:fillRect/>
          </a:stretch>
        </p:blipFill>
        <p:spPr>
          <a:xfrm>
            <a:off x="310896" y="2779776"/>
            <a:ext cx="1921226" cy="585216"/>
          </a:xfrm>
          <a:prstGeom prst="rect">
            <a:avLst/>
          </a:prstGeom>
        </p:spPr>
      </p:pic>
      <p:graphicFrame>
        <p:nvGraphicFramePr>
          <p:cNvPr id="66" name="Table 65"/>
          <p:cNvGraphicFramePr/>
          <p:nvPr/>
        </p:nvGraphicFramePr>
        <p:xfrm>
          <a:off x="48895" y="2531745"/>
          <a:ext cx="1335024" cy="210820"/>
        </p:xfrm>
        <a:graphic>
          <a:graphicData uri="http://schemas.openxmlformats.org/drawingml/2006/table">
            <a:tbl>
              <a:tblPr firstRow="1" bandRow="1">
                <a:tableStyleId>{5C22544A-7EE6-4342-B048-85BDC9FD1C3A}</a:tableStyleId>
              </a:tblPr>
              <a:tblGrid>
                <a:gridCol w="210312"/>
                <a:gridCol w="1124712"/>
              </a:tblGrid>
              <a:tr h="210820">
                <a:tc>
                  <a:txBody>
                    <a:bodyPr/>
                    <a:p>
                      <a:pPr algn="l">
                        <a:buNone/>
                      </a:pPr>
                      <a:r>
                        <a:rPr lang="en-US" altLang="en-US" sz="600" b="0" kern="0">
                          <a:ln>
                            <a:noFill/>
                          </a:ln>
                          <a:solidFill>
                            <a:srgbClr val="720404"/>
                          </a:solidFill>
                          <a:uFillTx/>
                          <a:latin typeface="Carlito" panose="020F0502020204030204" charset="0"/>
                          <a:cs typeface="Carlito" panose="020F0502020204030204" charset="0"/>
                        </a:rPr>
                        <a:t>HMC </a:t>
                      </a:r>
                      <a:endParaRPr lang="en-US" altLang="en-US" sz="600" b="0" kern="0">
                        <a:ln>
                          <a:noFill/>
                        </a:ln>
                        <a:solidFill>
                          <a:srgbClr val="720404"/>
                        </a:solidFill>
                        <a:uFillTx/>
                        <a:latin typeface="Carlito" panose="020F0502020204030204" charset="0"/>
                        <a:cs typeface="Carlito" panose="020F0502020204030204" charset="0"/>
                      </a:endParaRPr>
                    </a:p>
                    <a:p>
                      <a:pPr algn="l">
                        <a:buNone/>
                      </a:pPr>
                      <a:r>
                        <a:rPr lang="en-US" altLang="en-US" sz="600" b="0" kern="0">
                          <a:ln>
                            <a:noFill/>
                          </a:ln>
                          <a:solidFill>
                            <a:srgbClr val="720404"/>
                          </a:solidFill>
                          <a:uFillTx/>
                          <a:latin typeface="Carlito" panose="020F0502020204030204" charset="0"/>
                          <a:cs typeface="Carlito" panose="020F0502020204030204" charset="0"/>
                        </a:rPr>
                        <a:t>[nT]</a:t>
                      </a:r>
                      <a:endParaRPr lang="en-US" altLang="en-US" sz="600" b="0" kern="0">
                        <a:ln>
                          <a:noFill/>
                        </a:ln>
                        <a:solidFill>
                          <a:srgbClr val="720404"/>
                        </a:solidFill>
                        <a:uFillTx/>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Hourly Magnetospheric Currents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index </a:t>
                      </a:r>
                      <a:r>
                        <a:rPr lang="en-US" altLang="en-US" sz="450" b="0" kern="0">
                          <a:ln>
                            <a:noFill/>
                          </a:ln>
                          <a:solidFill>
                            <a:schemeClr val="tx1">
                              <a:lumMod val="85000"/>
                              <a:lumOff val="15000"/>
                            </a:schemeClr>
                          </a:solidFill>
                          <a:uFillTx/>
                          <a:latin typeface="Carlito" panose="020F0502020204030204" charset="0"/>
                          <a:cs typeface="Carlito" panose="020F0502020204030204" charset="0"/>
                        </a:rPr>
                        <a:t>(Pick et al., 2019)</a:t>
                      </a:r>
                      <a:endParaRPr lang="en-US" altLang="en-US" sz="45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graphicFrame>
        <p:nvGraphicFramePr>
          <p:cNvPr id="68" name="Table 67"/>
          <p:cNvGraphicFramePr/>
          <p:nvPr/>
        </p:nvGraphicFramePr>
        <p:xfrm>
          <a:off x="1388745" y="2532888"/>
          <a:ext cx="1335405" cy="210820"/>
        </p:xfrm>
        <a:graphic>
          <a:graphicData uri="http://schemas.openxmlformats.org/drawingml/2006/table">
            <a:tbl>
              <a:tblPr firstRow="1" bandRow="1">
                <a:tableStyleId>{5C22544A-7EE6-4342-B048-85BDC9FD1C3A}</a:tableStyleId>
              </a:tblPr>
              <a:tblGrid>
                <a:gridCol w="208280"/>
                <a:gridCol w="1127125"/>
              </a:tblGrid>
              <a:tr h="210820">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rPr>
                        <a:t>MLT</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[nT]</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Magnetic field disturbance along dipole axis, sorted into MLT sectors.</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sp>
        <p:nvSpPr>
          <p:cNvPr id="6" name="Text Box 5"/>
          <p:cNvSpPr txBox="1"/>
          <p:nvPr/>
        </p:nvSpPr>
        <p:spPr>
          <a:xfrm>
            <a:off x="-952" y="4840639"/>
            <a:ext cx="2788920" cy="27622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Features:  </a:t>
            </a:r>
            <a:r>
              <a:rPr lang="en-US" altLang="en-US" sz="450">
                <a:solidFill>
                  <a:schemeClr val="tx1">
                    <a:lumMod val="85000"/>
                    <a:lumOff val="15000"/>
                  </a:schemeClr>
                </a:solidFill>
                <a:latin typeface="Carlito" panose="020F0502020204030204" charset="0"/>
                <a:cs typeface="Carlito" panose="020F0502020204030204" charset="0"/>
              </a:rPr>
              <a:t>Histograms of feature values (centered, scaled to unit variance) for C/SIR (blue) and ICME (red) driven storms from the training set. The Interquartile Range (IQR) is the range between the 75th and 25th percentiles. Q2 is the 50th percentile (median). All 11 features are shown on the detail slide “Features / Model”.</a:t>
            </a:r>
            <a:endParaRPr lang="en-US" altLang="en-US" sz="450">
              <a:solidFill>
                <a:schemeClr val="tx1">
                  <a:lumMod val="85000"/>
                  <a:lumOff val="15000"/>
                </a:schemeClr>
              </a:solidFill>
              <a:latin typeface="Carlito" panose="020F0502020204030204" charset="0"/>
              <a:cs typeface="Carlito" panose="020F0502020204030204" charset="0"/>
            </a:endParaRPr>
          </a:p>
        </p:txBody>
      </p:sp>
      <p:grpSp>
        <p:nvGrpSpPr>
          <p:cNvPr id="27" name="Group 26"/>
          <p:cNvGrpSpPr/>
          <p:nvPr/>
        </p:nvGrpSpPr>
        <p:grpSpPr>
          <a:xfrm>
            <a:off x="5190490" y="1962785"/>
            <a:ext cx="303530" cy="2534920"/>
            <a:chOff x="8167" y="3077"/>
            <a:chExt cx="478" cy="3992"/>
          </a:xfrm>
        </p:grpSpPr>
        <p:sp>
          <p:nvSpPr>
            <p:cNvPr id="11" name="Text Box 10"/>
            <p:cNvSpPr txBox="1"/>
            <p:nvPr/>
          </p:nvSpPr>
          <p:spPr>
            <a:xfrm flipH="1">
              <a:off x="8180" y="3077"/>
              <a:ext cx="457"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24</a:t>
              </a:r>
              <a:endParaRPr lang="en-US" altLang="en-US" sz="500">
                <a:solidFill>
                  <a:schemeClr val="bg2">
                    <a:lumMod val="50000"/>
                  </a:schemeClr>
                </a:solidFill>
                <a:latin typeface="Carlito" panose="020F0502020204030204" charset="0"/>
                <a:cs typeface="Carlito" panose="020F0502020204030204" charset="0"/>
              </a:endParaRPr>
            </a:p>
          </p:txBody>
        </p:sp>
        <p:sp>
          <p:nvSpPr>
            <p:cNvPr id="15" name="Text Box 14"/>
            <p:cNvSpPr txBox="1"/>
            <p:nvPr/>
          </p:nvSpPr>
          <p:spPr>
            <a:xfrm>
              <a:off x="8177" y="3663"/>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23</a:t>
              </a:r>
              <a:endParaRPr lang="en-US" altLang="en-US" sz="500">
                <a:solidFill>
                  <a:schemeClr val="bg2">
                    <a:lumMod val="50000"/>
                  </a:schemeClr>
                </a:solidFill>
                <a:latin typeface="Carlito" panose="020F0502020204030204" charset="0"/>
                <a:cs typeface="Carlito" panose="020F0502020204030204" charset="0"/>
              </a:endParaRPr>
            </a:p>
          </p:txBody>
        </p:sp>
        <p:sp>
          <p:nvSpPr>
            <p:cNvPr id="16" name="Text Box 15"/>
            <p:cNvSpPr txBox="1"/>
            <p:nvPr/>
          </p:nvSpPr>
          <p:spPr>
            <a:xfrm>
              <a:off x="8179" y="4207"/>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22</a:t>
              </a:r>
              <a:endParaRPr lang="en-US" altLang="en-US" sz="500">
                <a:solidFill>
                  <a:schemeClr val="bg2">
                    <a:lumMod val="50000"/>
                  </a:schemeClr>
                </a:solidFill>
                <a:latin typeface="Carlito" panose="020F0502020204030204" charset="0"/>
                <a:cs typeface="Carlito" panose="020F0502020204030204" charset="0"/>
              </a:endParaRPr>
            </a:p>
          </p:txBody>
        </p:sp>
        <p:sp>
          <p:nvSpPr>
            <p:cNvPr id="18" name="Text Box 17"/>
            <p:cNvSpPr txBox="1"/>
            <p:nvPr/>
          </p:nvSpPr>
          <p:spPr>
            <a:xfrm>
              <a:off x="8187" y="4717"/>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21</a:t>
              </a:r>
              <a:endParaRPr lang="en-US" altLang="en-US" sz="500">
                <a:solidFill>
                  <a:schemeClr val="bg2">
                    <a:lumMod val="50000"/>
                  </a:schemeClr>
                </a:solidFill>
                <a:latin typeface="Carlito" panose="020F0502020204030204" charset="0"/>
                <a:cs typeface="Carlito" panose="020F0502020204030204" charset="0"/>
              </a:endParaRPr>
            </a:p>
          </p:txBody>
        </p:sp>
        <p:sp>
          <p:nvSpPr>
            <p:cNvPr id="19" name="Text Box 18"/>
            <p:cNvSpPr txBox="1"/>
            <p:nvPr/>
          </p:nvSpPr>
          <p:spPr>
            <a:xfrm>
              <a:off x="8180" y="5251"/>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20</a:t>
              </a:r>
              <a:endParaRPr lang="en-US" altLang="en-US" sz="500">
                <a:solidFill>
                  <a:schemeClr val="bg2">
                    <a:lumMod val="50000"/>
                  </a:schemeClr>
                </a:solidFill>
                <a:latin typeface="Carlito" panose="020F0502020204030204" charset="0"/>
                <a:cs typeface="Carlito" panose="020F0502020204030204" charset="0"/>
              </a:endParaRPr>
            </a:p>
          </p:txBody>
        </p:sp>
        <p:sp>
          <p:nvSpPr>
            <p:cNvPr id="21" name="Text Box 20"/>
            <p:cNvSpPr txBox="1"/>
            <p:nvPr/>
          </p:nvSpPr>
          <p:spPr>
            <a:xfrm>
              <a:off x="8173" y="5808"/>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19</a:t>
              </a:r>
              <a:endParaRPr lang="en-US" altLang="en-US" sz="500">
                <a:solidFill>
                  <a:schemeClr val="bg2">
                    <a:lumMod val="50000"/>
                  </a:schemeClr>
                </a:solidFill>
                <a:latin typeface="Carlito" panose="020F0502020204030204" charset="0"/>
                <a:cs typeface="Carlito" panose="020F0502020204030204" charset="0"/>
              </a:endParaRPr>
            </a:p>
          </p:txBody>
        </p:sp>
        <p:sp>
          <p:nvSpPr>
            <p:cNvPr id="22" name="Text Box 21"/>
            <p:cNvSpPr txBox="1"/>
            <p:nvPr/>
          </p:nvSpPr>
          <p:spPr>
            <a:xfrm>
              <a:off x="8173" y="6299"/>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18</a:t>
              </a:r>
              <a:endParaRPr lang="en-US" altLang="en-US" sz="500">
                <a:solidFill>
                  <a:schemeClr val="bg2">
                    <a:lumMod val="50000"/>
                  </a:schemeClr>
                </a:solidFill>
                <a:latin typeface="Carlito" panose="020F0502020204030204" charset="0"/>
                <a:cs typeface="Carlito" panose="020F0502020204030204" charset="0"/>
              </a:endParaRPr>
            </a:p>
          </p:txBody>
        </p:sp>
        <p:sp>
          <p:nvSpPr>
            <p:cNvPr id="24" name="Text Box 23"/>
            <p:cNvSpPr txBox="1"/>
            <p:nvPr/>
          </p:nvSpPr>
          <p:spPr>
            <a:xfrm>
              <a:off x="8167" y="6804"/>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17</a:t>
              </a:r>
              <a:endParaRPr lang="en-US" altLang="en-US" sz="500">
                <a:solidFill>
                  <a:schemeClr val="bg2">
                    <a:lumMod val="50000"/>
                  </a:schemeClr>
                </a:solidFill>
                <a:latin typeface="Carlito" panose="020F0502020204030204" charset="0"/>
                <a:cs typeface="Carlito" panose="020F0502020204030204" charset="0"/>
              </a:endParaRPr>
            </a:p>
          </p:txBody>
        </p:sp>
      </p:grpSp>
      <p:sp>
        <p:nvSpPr>
          <p:cNvPr id="115" name="Text Box 114"/>
          <p:cNvSpPr txBox="1"/>
          <p:nvPr/>
        </p:nvSpPr>
        <p:spPr>
          <a:xfrm>
            <a:off x="5573395" y="4369435"/>
            <a:ext cx="2710180" cy="172085"/>
          </a:xfrm>
          <a:prstGeom prst="rect">
            <a:avLst/>
          </a:prstGeom>
          <a:noFill/>
        </p:spPr>
        <p:txBody>
          <a:bodyPr wrap="square" lIns="68580" tIns="68580" rIns="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Class Statistics</a:t>
            </a:r>
            <a:r>
              <a:rPr lang="en-US" altLang="en-US" sz="450">
                <a:solidFill>
                  <a:schemeClr val="tx1">
                    <a:lumMod val="85000"/>
                    <a:lumOff val="15000"/>
                  </a:schemeClr>
                </a:solidFill>
                <a:latin typeface="Carlito" panose="020F0502020204030204" charset="0"/>
                <a:cs typeface="Carlito" panose="020F0502020204030204" charset="0"/>
              </a:rPr>
              <a:t>: Fractions of C/SIR &amp; ICME driven storms in dependence on HMC peak and solar cycle phase. </a:t>
            </a:r>
            <a:endParaRPr lang="en-US" altLang="en-US" sz="450">
              <a:solidFill>
                <a:schemeClr val="tx1">
                  <a:lumMod val="85000"/>
                  <a:lumOff val="15000"/>
                </a:schemeClr>
              </a:solidFill>
              <a:latin typeface="Carlito" panose="020F0502020204030204" charset="0"/>
              <a:cs typeface="Carlito" panose="020F0502020204030204" charset="0"/>
            </a:endParaRPr>
          </a:p>
        </p:txBody>
      </p:sp>
      <p:cxnSp>
        <p:nvCxnSpPr>
          <p:cNvPr id="116" name="Straight Connector 115"/>
          <p:cNvCxnSpPr/>
          <p:nvPr/>
        </p:nvCxnSpPr>
        <p:spPr>
          <a:xfrm>
            <a:off x="7132320" y="3745836"/>
            <a:ext cx="0" cy="62179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19" name="Oval 118"/>
          <p:cNvSpPr>
            <a:spLocks noChangeAspect="1"/>
          </p:cNvSpPr>
          <p:nvPr/>
        </p:nvSpPr>
        <p:spPr>
          <a:xfrm>
            <a:off x="7114032" y="3763010"/>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20" name="Oval 119"/>
          <p:cNvSpPr>
            <a:spLocks noChangeAspect="1"/>
          </p:cNvSpPr>
          <p:nvPr/>
        </p:nvSpPr>
        <p:spPr>
          <a:xfrm>
            <a:off x="7116445" y="4083685"/>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21" name="Oval 120"/>
          <p:cNvSpPr>
            <a:spLocks noChangeAspect="1"/>
          </p:cNvSpPr>
          <p:nvPr/>
        </p:nvSpPr>
        <p:spPr>
          <a:xfrm>
            <a:off x="7112635" y="4222750"/>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22" name="Text Box 121"/>
          <p:cNvSpPr txBox="1"/>
          <p:nvPr/>
        </p:nvSpPr>
        <p:spPr>
          <a:xfrm>
            <a:off x="5579999" y="4636011"/>
            <a:ext cx="2779871"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Top reference</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26" name="Text Box 25"/>
          <p:cNvSpPr txBox="1"/>
          <p:nvPr/>
        </p:nvSpPr>
        <p:spPr>
          <a:xfrm>
            <a:off x="5573078" y="1010542"/>
            <a:ext cx="278653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Model</a:t>
            </a:r>
            <a:endParaRPr lang="en-US" altLang="en-US" sz="825">
              <a:solidFill>
                <a:schemeClr val="tx1">
                  <a:lumMod val="85000"/>
                  <a:lumOff val="15000"/>
                </a:schemeClr>
              </a:solidFill>
              <a:latin typeface="Carlito" panose="020F0502020204030204" charset="0"/>
              <a:cs typeface="Carlito" panose="020F0502020204030204" charset="0"/>
            </a:endParaRPr>
          </a:p>
        </p:txBody>
      </p:sp>
      <p:grpSp>
        <p:nvGrpSpPr>
          <p:cNvPr id="35" name="Group 34"/>
          <p:cNvGrpSpPr/>
          <p:nvPr/>
        </p:nvGrpSpPr>
        <p:grpSpPr>
          <a:xfrm>
            <a:off x="5633085" y="970537"/>
            <a:ext cx="205740" cy="218599"/>
            <a:chOff x="6380" y="4472"/>
            <a:chExt cx="432" cy="459"/>
          </a:xfrm>
        </p:grpSpPr>
        <p:sp>
          <p:nvSpPr>
            <p:cNvPr id="45" name="Oval 44"/>
            <p:cNvSpPr>
              <a:spLocks noChangeAspect="1"/>
            </p:cNvSpPr>
            <p:nvPr/>
          </p:nvSpPr>
          <p:spPr>
            <a:xfrm>
              <a:off x="6380" y="448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8" name="Text Box 47"/>
            <p:cNvSpPr txBox="1"/>
            <p:nvPr/>
          </p:nvSpPr>
          <p:spPr>
            <a:xfrm>
              <a:off x="6380" y="447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4</a:t>
              </a:r>
              <a:endParaRPr lang="en-US" altLang="en-US" sz="825">
                <a:solidFill>
                  <a:srgbClr val="720404">
                    <a:alpha val="20000"/>
                  </a:srgbClr>
                </a:solidFill>
                <a:latin typeface="Carlito" panose="020F0502020204030204" charset="0"/>
                <a:cs typeface="Carlito" panose="020F0502020204030204" charset="0"/>
              </a:endParaRPr>
            </a:p>
          </p:txBody>
        </p:sp>
      </p:grpSp>
      <p:pic>
        <p:nvPicPr>
          <p:cNvPr id="59" name="Picture 58" descr="Model_Eq_new"/>
          <p:cNvPicPr>
            <a:picLocks noChangeAspect="1"/>
          </p:cNvPicPr>
          <p:nvPr/>
        </p:nvPicPr>
        <p:blipFill>
          <a:blip r:embed="rId17"/>
          <a:stretch>
            <a:fillRect/>
          </a:stretch>
        </p:blipFill>
        <p:spPr>
          <a:xfrm>
            <a:off x="5639435" y="1224915"/>
            <a:ext cx="1706989" cy="374904"/>
          </a:xfrm>
          <a:prstGeom prst="rect">
            <a:avLst/>
          </a:prstGeom>
        </p:spPr>
      </p:pic>
      <p:sp>
        <p:nvSpPr>
          <p:cNvPr id="64" name="Text Box 63"/>
          <p:cNvSpPr txBox="1"/>
          <p:nvPr/>
        </p:nvSpPr>
        <p:spPr>
          <a:xfrm>
            <a:off x="7366000" y="1170305"/>
            <a:ext cx="873125"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Event ID, i = 1, ..., n = 538</a:t>
            </a:r>
            <a:endParaRPr lang="en-US" sz="600"/>
          </a:p>
        </p:txBody>
      </p:sp>
      <p:sp>
        <p:nvSpPr>
          <p:cNvPr id="73" name="Text Box 72"/>
          <p:cNvSpPr txBox="1"/>
          <p:nvPr/>
        </p:nvSpPr>
        <p:spPr>
          <a:xfrm>
            <a:off x="7364095" y="1370330"/>
            <a:ext cx="544830"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Feature vector</a:t>
            </a:r>
            <a:endParaRPr lang="en-US" sz="600"/>
          </a:p>
        </p:txBody>
      </p:sp>
      <p:sp>
        <p:nvSpPr>
          <p:cNvPr id="74" name="Text Box 73"/>
          <p:cNvSpPr txBox="1"/>
          <p:nvPr/>
        </p:nvSpPr>
        <p:spPr>
          <a:xfrm>
            <a:off x="7364095" y="1472565"/>
            <a:ext cx="771525" cy="183515"/>
          </a:xfrm>
          <a:prstGeom prst="rect">
            <a:avLst/>
          </a:prstGeom>
          <a:noFill/>
        </p:spPr>
        <p:txBody>
          <a:bodyPr wrap="none" lIns="0" rtlCol="0" anchor="t">
            <a:spAutoFit/>
          </a:bodyPr>
          <a:p>
            <a:pPr algn="l"/>
            <a:r>
              <a:rPr lang="en-US" altLang="en-US" sz="600">
                <a:solidFill>
                  <a:schemeClr val="tx1">
                    <a:lumMod val="85000"/>
                    <a:lumOff val="15000"/>
                  </a:schemeClr>
                </a:solidFill>
                <a:latin typeface="Carlito" panose="020F0502020204030204" charset="0"/>
                <a:cs typeface="Carlito" panose="020F0502020204030204" charset="0"/>
              </a:rPr>
              <a:t>Intercept, coefficients</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77" name="Text Box 76"/>
          <p:cNvSpPr txBox="1"/>
          <p:nvPr/>
        </p:nvSpPr>
        <p:spPr>
          <a:xfrm>
            <a:off x="7364730" y="1271270"/>
            <a:ext cx="702945"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Driver class (binary)</a:t>
            </a:r>
            <a:endParaRPr lang="en-US" sz="600"/>
          </a:p>
        </p:txBody>
      </p:sp>
      <p:sp>
        <p:nvSpPr>
          <p:cNvPr id="50" name="Text Box 49">
            <a:hlinkClick r:id="rId18" action="ppaction://hlinksldjump"/>
          </p:cNvPr>
          <p:cNvSpPr txBox="1"/>
          <p:nvPr/>
        </p:nvSpPr>
        <p:spPr>
          <a:xfrm>
            <a:off x="8412480" y="3411572"/>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 altLang="en-US" sz="825">
                <a:solidFill>
                  <a:schemeClr val="bg1">
                    <a:alpha val="54000"/>
                  </a:schemeClr>
                </a:solidFill>
                <a:latin typeface="Carlito" panose="020F0502020204030204" charset="0"/>
                <a:cs typeface="Carlito" panose="020F0502020204030204" charset="0"/>
              </a:rPr>
              <a:t>“Madness”</a:t>
            </a:r>
            <a:endParaRPr lang="" altLang="en-US" sz="825">
              <a:solidFill>
                <a:schemeClr val="bg1">
                  <a:alpha val="54000"/>
                </a:schemeClr>
              </a:solidFill>
              <a:latin typeface="Carlito" panose="020F0502020204030204" charset="0"/>
              <a:cs typeface="Carlito" panose="020F0502020204030204" charset="0"/>
            </a:endParaRPr>
          </a:p>
        </p:txBody>
      </p:sp>
    </p:spTree>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 name="Picture 11" descr="StormsSetup"/>
          <p:cNvPicPr>
            <a:picLocks noChangeAspect="1"/>
          </p:cNvPicPr>
          <p:nvPr/>
        </p:nvPicPr>
        <p:blipFill>
          <a:blip r:embed="rId1"/>
          <a:stretch>
            <a:fillRect/>
          </a:stretch>
        </p:blipFill>
        <p:spPr>
          <a:xfrm>
            <a:off x="2971800" y="1783080"/>
            <a:ext cx="2313165" cy="3063240"/>
          </a:xfrm>
          <a:prstGeom prst="rect">
            <a:avLst/>
          </a:prstGeom>
        </p:spPr>
      </p:pic>
      <p:sp>
        <p:nvSpPr>
          <p:cNvPr id="61" name="Text Box 60"/>
          <p:cNvSpPr txBox="1"/>
          <p:nvPr/>
        </p:nvSpPr>
        <p:spPr>
          <a:xfrm>
            <a:off x="1429" y="3681923"/>
            <a:ext cx="2785110" cy="160655"/>
          </a:xfrm>
          <a:prstGeom prst="rect">
            <a:avLst/>
          </a:prstGeom>
          <a:noFill/>
        </p:spPr>
        <p:txBody>
          <a:bodyPr wrap="square" lIns="68580" tIns="34290" rIns="68580" bIns="34290" rtlCol="0" anchor="t" anchorCtr="0">
            <a:spAutoFit/>
          </a:bodyPr>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From the input data 11 features are derived to enter the logistic regression model.</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sp>
        <p:nvSpPr>
          <p:cNvPr id="140" name="Text Box 139"/>
          <p:cNvSpPr txBox="1"/>
          <p:nvPr/>
        </p:nvSpPr>
        <p:spPr>
          <a:xfrm>
            <a:off x="2784348" y="1010542"/>
            <a:ext cx="277510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Key message</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89" name="Text Box 88"/>
          <p:cNvSpPr txBox="1"/>
          <p:nvPr/>
        </p:nvSpPr>
        <p:spPr>
          <a:xfrm>
            <a:off x="2302193" y="2772857"/>
            <a:ext cx="415290" cy="415290"/>
          </a:xfrm>
          <a:prstGeom prst="rect">
            <a:avLst/>
          </a:prstGeom>
          <a:noFill/>
        </p:spPr>
        <p:txBody>
          <a:bodyPr wrap="square" lIns="0" tIns="0" rIns="0" bIns="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SEA: </a:t>
            </a:r>
            <a:endParaRPr lang="en-US" altLang="en-US" sz="450" b="1">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Superposed epoch analysis of B</a:t>
            </a:r>
            <a:r>
              <a:rPr lang="en-US" altLang="en-US" sz="450" baseline="-25000">
                <a:solidFill>
                  <a:schemeClr val="tx1">
                    <a:lumMod val="85000"/>
                    <a:lumOff val="15000"/>
                  </a:schemeClr>
                </a:solidFill>
                <a:latin typeface="Carlito" panose="020F0502020204030204" charset="0"/>
                <a:cs typeface="Carlito" panose="020F0502020204030204" charset="0"/>
              </a:rPr>
              <a:t>MLT</a:t>
            </a:r>
            <a:r>
              <a:rPr lang="en-US" altLang="en-US" sz="450">
                <a:solidFill>
                  <a:schemeClr val="tx1">
                    <a:lumMod val="85000"/>
                    <a:lumOff val="15000"/>
                  </a:schemeClr>
                </a:solidFill>
                <a:latin typeface="Carlito" panose="020F0502020204030204" charset="0"/>
                <a:cs typeface="Carlito" panose="020F0502020204030204" charset="0"/>
              </a:rPr>
              <a:t> for training events. </a:t>
            </a:r>
            <a:endParaRPr lang="en-US" altLang="en-US" sz="450">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Click for HMC.</a:t>
            </a:r>
            <a:endParaRPr lang="en-US" altLang="en-US" sz="450">
              <a:solidFill>
                <a:schemeClr val="tx1">
                  <a:lumMod val="85000"/>
                  <a:lumOff val="15000"/>
                </a:schemeClr>
              </a:solidFill>
              <a:latin typeface="Carlito" panose="020F0502020204030204" charset="0"/>
              <a:cs typeface="Carlito" panose="020F0502020204030204" charset="0"/>
            </a:endParaRPr>
          </a:p>
        </p:txBody>
      </p:sp>
      <p:sp>
        <p:nvSpPr>
          <p:cNvPr id="36" name="Text Box 35"/>
          <p:cNvSpPr txBox="1"/>
          <p:nvPr/>
        </p:nvSpPr>
        <p:spPr>
          <a:xfrm>
            <a:off x="5575554" y="2299846"/>
            <a:ext cx="278653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Validation</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00" name="Text Box 99"/>
          <p:cNvSpPr txBox="1"/>
          <p:nvPr/>
        </p:nvSpPr>
        <p:spPr>
          <a:xfrm>
            <a:off x="2784634" y="1629762"/>
            <a:ext cx="2776538"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Classification</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95" name="Text Box 94"/>
          <p:cNvSpPr txBox="1"/>
          <p:nvPr/>
        </p:nvSpPr>
        <p:spPr>
          <a:xfrm>
            <a:off x="-476" y="3515712"/>
            <a:ext cx="2777966"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Features</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94" name="Text Box 93"/>
          <p:cNvSpPr txBox="1"/>
          <p:nvPr/>
        </p:nvSpPr>
        <p:spPr>
          <a:xfrm>
            <a:off x="-952" y="2301751"/>
            <a:ext cx="277891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Input data</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4" name="Title 13"/>
          <p:cNvSpPr>
            <a:spLocks noGrp="1"/>
          </p:cNvSpPr>
          <p:nvPr>
            <p:ph type="title"/>
          </p:nvPr>
        </p:nvSpPr>
        <p:spPr/>
        <p:txBody>
          <a:bodyPr>
            <a:normAutofit fontScale="90000"/>
          </a:bodyPr>
          <a:p>
            <a:r>
              <a:rPr lang="en-US" altLang="en-US"/>
              <a:t>Historical geomagnetic storm drivers</a:t>
            </a:r>
            <a:br>
              <a:rPr lang="en-US" altLang="en-US"/>
            </a:br>
            <a:r>
              <a:rPr lang="en-US" altLang="en-US"/>
              <a:t>determined exclusively from ground-based magnetometer measurements</a:t>
            </a:r>
            <a:endParaRPr lang="en-US" altLang="en-US"/>
          </a:p>
        </p:txBody>
      </p:sp>
      <p:sp>
        <p:nvSpPr>
          <p:cNvPr id="17" name="Text Box 16"/>
          <p:cNvSpPr txBox="1"/>
          <p:nvPr/>
        </p:nvSpPr>
        <p:spPr>
          <a:xfrm>
            <a:off x="0" y="1010637"/>
            <a:ext cx="277510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Setup</a:t>
            </a:r>
            <a:endParaRPr lang="en-US" altLang="en-US" sz="825">
              <a:solidFill>
                <a:schemeClr val="tx1">
                  <a:lumMod val="85000"/>
                  <a:lumOff val="15000"/>
                </a:schemeClr>
              </a:solidFill>
              <a:latin typeface="Carlito" panose="020F0502020204030204" charset="0"/>
              <a:cs typeface="Carlito" panose="020F0502020204030204" charset="0"/>
            </a:endParaRPr>
          </a:p>
        </p:txBody>
      </p:sp>
      <p:grpSp>
        <p:nvGrpSpPr>
          <p:cNvPr id="54" name="Group 53"/>
          <p:cNvGrpSpPr/>
          <p:nvPr/>
        </p:nvGrpSpPr>
        <p:grpSpPr>
          <a:xfrm>
            <a:off x="54293" y="967298"/>
            <a:ext cx="205740" cy="218599"/>
            <a:chOff x="116" y="2132"/>
            <a:chExt cx="432" cy="459"/>
          </a:xfrm>
        </p:grpSpPr>
        <p:sp>
          <p:nvSpPr>
            <p:cNvPr id="38" name="Oval 37"/>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9" name="Text Box 38"/>
            <p:cNvSpPr txBox="1"/>
            <p:nvPr/>
          </p:nvSpPr>
          <p:spPr>
            <a:xfrm>
              <a:off x="116" y="213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1</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6" name="Group 55"/>
          <p:cNvGrpSpPr/>
          <p:nvPr/>
        </p:nvGrpSpPr>
        <p:grpSpPr>
          <a:xfrm>
            <a:off x="54864" y="3468563"/>
            <a:ext cx="205740" cy="218599"/>
            <a:chOff x="116" y="6551"/>
            <a:chExt cx="432" cy="459"/>
          </a:xfrm>
        </p:grpSpPr>
        <p:sp>
          <p:nvSpPr>
            <p:cNvPr id="41" name="Oval 40"/>
            <p:cNvSpPr>
              <a:spLocks noChangeAspect="1"/>
            </p:cNvSpPr>
            <p:nvPr/>
          </p:nvSpPr>
          <p:spPr>
            <a:xfrm>
              <a:off x="116" y="6565"/>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2" name="Text Box 41"/>
            <p:cNvSpPr txBox="1"/>
            <p:nvPr/>
          </p:nvSpPr>
          <p:spPr>
            <a:xfrm>
              <a:off x="116" y="6551"/>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3</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5" name="Group 54"/>
          <p:cNvGrpSpPr/>
          <p:nvPr/>
        </p:nvGrpSpPr>
        <p:grpSpPr>
          <a:xfrm>
            <a:off x="54293" y="2257459"/>
            <a:ext cx="205740" cy="218599"/>
            <a:chOff x="116" y="4288"/>
            <a:chExt cx="432" cy="459"/>
          </a:xfrm>
        </p:grpSpPr>
        <p:sp>
          <p:nvSpPr>
            <p:cNvPr id="33" name="Oval 32"/>
            <p:cNvSpPr>
              <a:spLocks noChangeAspect="1"/>
            </p:cNvSpPr>
            <p:nvPr/>
          </p:nvSpPr>
          <p:spPr>
            <a:xfrm>
              <a:off x="116" y="4300"/>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4" name="Text Box 33"/>
            <p:cNvSpPr txBox="1"/>
            <p:nvPr/>
          </p:nvSpPr>
          <p:spPr>
            <a:xfrm>
              <a:off x="116" y="4288"/>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2</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3" name="Group 52"/>
          <p:cNvGrpSpPr/>
          <p:nvPr/>
        </p:nvGrpSpPr>
        <p:grpSpPr>
          <a:xfrm>
            <a:off x="2852928" y="1575469"/>
            <a:ext cx="205740" cy="218599"/>
            <a:chOff x="6380" y="4472"/>
            <a:chExt cx="432" cy="459"/>
          </a:xfrm>
        </p:grpSpPr>
        <p:sp>
          <p:nvSpPr>
            <p:cNvPr id="51" name="Oval 50"/>
            <p:cNvSpPr>
              <a:spLocks noChangeAspect="1"/>
            </p:cNvSpPr>
            <p:nvPr/>
          </p:nvSpPr>
          <p:spPr>
            <a:xfrm>
              <a:off x="6380" y="448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52" name="Text Box 51"/>
            <p:cNvSpPr txBox="1"/>
            <p:nvPr/>
          </p:nvSpPr>
          <p:spPr>
            <a:xfrm>
              <a:off x="6380" y="447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6</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96" name="Group 95"/>
          <p:cNvGrpSpPr/>
          <p:nvPr/>
        </p:nvGrpSpPr>
        <p:grpSpPr>
          <a:xfrm>
            <a:off x="5633085" y="2259841"/>
            <a:ext cx="205740" cy="218599"/>
            <a:chOff x="11948" y="4858"/>
            <a:chExt cx="432" cy="459"/>
          </a:xfrm>
        </p:grpSpPr>
        <p:sp>
          <p:nvSpPr>
            <p:cNvPr id="75" name="Oval 74"/>
            <p:cNvSpPr>
              <a:spLocks noChangeAspect="1"/>
            </p:cNvSpPr>
            <p:nvPr/>
          </p:nvSpPr>
          <p:spPr>
            <a:xfrm>
              <a:off x="11948" y="4870"/>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76" name="Text Box 75"/>
            <p:cNvSpPr txBox="1"/>
            <p:nvPr/>
          </p:nvSpPr>
          <p:spPr>
            <a:xfrm>
              <a:off x="11948" y="4858"/>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5</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97" name="Group 96"/>
          <p:cNvGrpSpPr/>
          <p:nvPr/>
        </p:nvGrpSpPr>
        <p:grpSpPr>
          <a:xfrm>
            <a:off x="5630418" y="3466849"/>
            <a:ext cx="205740" cy="218599"/>
            <a:chOff x="12024" y="6951"/>
            <a:chExt cx="432" cy="459"/>
          </a:xfrm>
        </p:grpSpPr>
        <p:sp>
          <p:nvSpPr>
            <p:cNvPr id="78" name="Oval 77"/>
            <p:cNvSpPr>
              <a:spLocks noChangeAspect="1"/>
            </p:cNvSpPr>
            <p:nvPr/>
          </p:nvSpPr>
          <p:spPr>
            <a:xfrm>
              <a:off x="12024" y="6963"/>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79" name="Text Box 78"/>
            <p:cNvSpPr txBox="1"/>
            <p:nvPr/>
          </p:nvSpPr>
          <p:spPr>
            <a:xfrm>
              <a:off x="12024" y="6951"/>
              <a:ext cx="432" cy="459"/>
            </a:xfrm>
            <a:prstGeom prst="rect">
              <a:avLst/>
            </a:prstGeom>
            <a:noFill/>
          </p:spPr>
          <p:txBody>
            <a:bodyPr wrap="square" lIns="68580"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7</a:t>
              </a:r>
              <a:endParaRPr lang="en-US" altLang="en-US" sz="825">
                <a:solidFill>
                  <a:srgbClr val="720404">
                    <a:alpha val="20000"/>
                  </a:srgbClr>
                </a:solidFill>
                <a:latin typeface="Carlito" panose="020F0502020204030204" charset="0"/>
                <a:cs typeface="Carlito" panose="020F0502020204030204" charset="0"/>
              </a:endParaRPr>
            </a:p>
          </p:txBody>
        </p:sp>
      </p:grpSp>
      <p:sp>
        <p:nvSpPr>
          <p:cNvPr id="108" name="Text Box 107"/>
          <p:cNvSpPr txBox="1"/>
          <p:nvPr/>
        </p:nvSpPr>
        <p:spPr>
          <a:xfrm>
            <a:off x="-476" y="1176848"/>
            <a:ext cx="2785110" cy="437515"/>
          </a:xfrm>
          <a:prstGeom prst="rect">
            <a:avLst/>
          </a:prstGeom>
          <a:noFill/>
        </p:spPr>
        <p:txBody>
          <a:bodyPr wrap="square" lIns="68580" tIns="34290" rIns="68580" bIns="34290" rtlCol="0" anchor="t" anchorCtr="0">
            <a:spAutoFit/>
          </a:bodyPr>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A selection of 7547 past geomagnetic storm events (target set) is assigned to solar wind drivers using geomagnetic properties of 538 training events. The two driver classes are 0: </a:t>
            </a:r>
            <a:r>
              <a:rPr lang="en-US" altLang="en-US" sz="600">
                <a:solidFill>
                  <a:schemeClr val="tx1">
                    <a:lumMod val="85000"/>
                    <a:lumOff val="15000"/>
                  </a:schemeClr>
                </a:solidFill>
                <a:latin typeface="Carlito" panose="020F0502020204030204" charset="0"/>
                <a:cs typeface="Carlito" panose="020F0502020204030204" charset="0"/>
              </a:rPr>
              <a:t>Corotating/Stream Interaction Regions (C/SIRs) and 1: Interplanetary </a:t>
            </a:r>
            <a:r>
              <a:rPr lang="en-US" altLang="en-US" sz="600">
                <a:solidFill>
                  <a:schemeClr val="tx1">
                    <a:lumMod val="85000"/>
                    <a:lumOff val="15000"/>
                  </a:schemeClr>
                </a:solidFill>
                <a:latin typeface="Carlito" panose="020F0502020204030204" charset="0"/>
                <a:cs typeface="Carlito" panose="020F0502020204030204" charset="0"/>
                <a:sym typeface="+mn-ea"/>
              </a:rPr>
              <a:t>Coronal Mass Ejections (ICMEs).</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grpSp>
        <p:nvGrpSpPr>
          <p:cNvPr id="28" name="Group 27"/>
          <p:cNvGrpSpPr/>
          <p:nvPr/>
        </p:nvGrpSpPr>
        <p:grpSpPr>
          <a:xfrm>
            <a:off x="2849880" y="971489"/>
            <a:ext cx="205740" cy="218599"/>
            <a:chOff x="116" y="2134"/>
            <a:chExt cx="432" cy="459"/>
          </a:xfrm>
        </p:grpSpPr>
        <p:sp>
          <p:nvSpPr>
            <p:cNvPr id="29" name="Oval 28"/>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0" name="Text Box 29"/>
            <p:cNvSpPr txBox="1"/>
            <p:nvPr/>
          </p:nvSpPr>
          <p:spPr>
            <a:xfrm>
              <a:off x="116" y="2134"/>
              <a:ext cx="432" cy="459"/>
            </a:xfrm>
            <a:prstGeom prst="rect">
              <a:avLst/>
            </a:prstGeom>
            <a:noFill/>
          </p:spPr>
          <p:txBody>
            <a:bodyPr wrap="square" rtlCol="0" anchor="ctr" anchorCtr="0">
              <a:spAutoFit/>
            </a:bodyPr>
            <a:p>
              <a:pPr algn="ctr"/>
              <a:endParaRPr lang="en-US" altLang="en-US" sz="825">
                <a:solidFill>
                  <a:srgbClr val="720404">
                    <a:alpha val="20000"/>
                  </a:srgbClr>
                </a:solidFill>
                <a:latin typeface="Carlito" panose="020F0502020204030204" charset="0"/>
                <a:cs typeface="Carlito" panose="020F0502020204030204" charset="0"/>
              </a:endParaRPr>
            </a:p>
          </p:txBody>
        </p:sp>
      </p:grpSp>
      <p:sp>
        <p:nvSpPr>
          <p:cNvPr id="31" name="Text Box 30"/>
          <p:cNvSpPr txBox="1"/>
          <p:nvPr/>
        </p:nvSpPr>
        <p:spPr>
          <a:xfrm>
            <a:off x="2770823" y="1175134"/>
            <a:ext cx="2785110" cy="345440"/>
          </a:xfrm>
          <a:prstGeom prst="rect">
            <a:avLst/>
          </a:prstGeom>
          <a:noFill/>
        </p:spPr>
        <p:txBody>
          <a:bodyPr wrap="square" lIns="68580" tIns="34290" rIns="68580" bIns="34290" rtlCol="0" anchor="t" anchorCtr="0">
            <a:spAutoFit/>
          </a:bodyPr>
          <a:p>
            <a:r>
              <a:rPr lang="en-US" altLang="en-US" sz="600">
                <a:solidFill>
                  <a:srgbClr val="720404"/>
                </a:solidFill>
                <a:latin typeface="Carlito" panose="020F0502020204030204" charset="0"/>
                <a:cs typeface="Carlito" panose="020F0502020204030204" charset="0"/>
                <a:sym typeface="+mn-ea"/>
              </a:rPr>
              <a:t>Features of the geomagnetic field measured at ground can be used to identify geo-magnetic storm drivers in the pre-satellite era. We deliver a list of geomagnetic storms since 1930 together with probabilities for a C/SIR or ICME driving mechanism.</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grpSp>
        <p:nvGrpSpPr>
          <p:cNvPr id="37" name="Group 36"/>
          <p:cNvGrpSpPr/>
          <p:nvPr/>
        </p:nvGrpSpPr>
        <p:grpSpPr>
          <a:xfrm>
            <a:off x="5630418" y="4591084"/>
            <a:ext cx="205740" cy="218599"/>
            <a:chOff x="12024" y="6951"/>
            <a:chExt cx="432" cy="459"/>
          </a:xfrm>
        </p:grpSpPr>
        <p:sp>
          <p:nvSpPr>
            <p:cNvPr id="40" name="Oval 39"/>
            <p:cNvSpPr>
              <a:spLocks noChangeAspect="1"/>
            </p:cNvSpPr>
            <p:nvPr/>
          </p:nvSpPr>
          <p:spPr>
            <a:xfrm>
              <a:off x="12024" y="6963"/>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3" name="Text Box 42"/>
            <p:cNvSpPr txBox="1"/>
            <p:nvPr/>
          </p:nvSpPr>
          <p:spPr>
            <a:xfrm>
              <a:off x="12024" y="6951"/>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8</a:t>
              </a:r>
              <a:endParaRPr lang="en-US" altLang="en-US" sz="825">
                <a:solidFill>
                  <a:srgbClr val="720404">
                    <a:alpha val="20000"/>
                  </a:srgbClr>
                </a:solidFill>
                <a:latin typeface="Carlito" panose="020F0502020204030204" charset="0"/>
                <a:cs typeface="Carlito" panose="020F0502020204030204" charset="0"/>
              </a:endParaRPr>
            </a:p>
          </p:txBody>
        </p:sp>
      </p:grpSp>
      <p:pic>
        <p:nvPicPr>
          <p:cNvPr id="88" name="Picture 87">
            <a:hlinkClick r:id="rId2" action="ppaction://hlinksldjump"/>
          </p:cNvPr>
          <p:cNvPicPr>
            <a:picLocks noChangeAspect="1"/>
          </p:cNvPicPr>
          <p:nvPr/>
        </p:nvPicPr>
        <p:blipFill>
          <a:blip r:embed="rId3"/>
          <a:stretch>
            <a:fillRect/>
          </a:stretch>
        </p:blipFill>
        <p:spPr>
          <a:xfrm>
            <a:off x="842010" y="2321753"/>
            <a:ext cx="102394" cy="102394"/>
          </a:xfrm>
          <a:prstGeom prst="rect">
            <a:avLst/>
          </a:prstGeom>
        </p:spPr>
      </p:pic>
      <p:cxnSp>
        <p:nvCxnSpPr>
          <p:cNvPr id="23" name="Straight Connector 22"/>
          <p:cNvCxnSpPr/>
          <p:nvPr userDrawn="1"/>
        </p:nvCxnSpPr>
        <p:spPr>
          <a:xfrm flipH="1">
            <a:off x="2777490" y="1014447"/>
            <a:ext cx="2858" cy="4059079"/>
          </a:xfrm>
          <a:prstGeom prst="line">
            <a:avLst/>
          </a:prstGeom>
          <a:ln w="28575" cmpd="sng">
            <a:solidFill>
              <a:srgbClr val="720404">
                <a:alpha val="2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flipH="1">
            <a:off x="5558790" y="1017400"/>
            <a:ext cx="2858" cy="4059079"/>
          </a:xfrm>
          <a:prstGeom prst="line">
            <a:avLst/>
          </a:prstGeom>
          <a:ln w="28575" cmpd="sng">
            <a:solidFill>
              <a:srgbClr val="720404">
                <a:alpha val="20000"/>
              </a:srgbClr>
            </a:solidFill>
            <a:prstDash val="solid"/>
          </a:ln>
        </p:spPr>
        <p:style>
          <a:lnRef idx="1">
            <a:schemeClr val="accent1"/>
          </a:lnRef>
          <a:fillRef idx="0">
            <a:schemeClr val="accent1"/>
          </a:fillRef>
          <a:effectRef idx="0">
            <a:schemeClr val="accent1"/>
          </a:effectRef>
          <a:fontRef idx="minor">
            <a:schemeClr val="tx1"/>
          </a:fontRef>
        </p:style>
      </p:cxnSp>
      <p:pic>
        <p:nvPicPr>
          <p:cNvPr id="67" name="Picture 66">
            <a:hlinkClick r:id="rId4" action="ppaction://hlinksldjump"/>
          </p:cNvPr>
          <p:cNvPicPr>
            <a:picLocks noChangeAspect="1"/>
          </p:cNvPicPr>
          <p:nvPr/>
        </p:nvPicPr>
        <p:blipFill>
          <a:blip r:embed="rId3"/>
          <a:stretch>
            <a:fillRect/>
          </a:stretch>
        </p:blipFill>
        <p:spPr>
          <a:xfrm>
            <a:off x="3732371" y="1634524"/>
            <a:ext cx="102394" cy="102394"/>
          </a:xfrm>
          <a:prstGeom prst="rect">
            <a:avLst/>
          </a:prstGeom>
        </p:spPr>
      </p:pic>
      <p:sp>
        <p:nvSpPr>
          <p:cNvPr id="2" name="Text Box 1"/>
          <p:cNvSpPr txBox="1"/>
          <p:nvPr/>
        </p:nvSpPr>
        <p:spPr>
          <a:xfrm>
            <a:off x="5638324" y="1785496"/>
            <a:ext cx="681514" cy="391160"/>
          </a:xfrm>
          <a:prstGeom prst="rect">
            <a:avLst/>
          </a:prstGeom>
          <a:noFill/>
        </p:spPr>
        <p:txBody>
          <a:bodyPr wrap="square" lIns="0" tIns="34290" rIns="0" bIns="34290" rtlCol="0" anchor="t" anchorCtr="0">
            <a:spAutoFit/>
          </a:bodyPr>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a) Feature selection</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c) Assessment of</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    best model</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cxnSp>
        <p:nvCxnSpPr>
          <p:cNvPr id="83" name="Straight Connector 82"/>
          <p:cNvCxnSpPr/>
          <p:nvPr/>
        </p:nvCxnSpPr>
        <p:spPr>
          <a:xfrm>
            <a:off x="6302216" y="1874650"/>
            <a:ext cx="0" cy="25374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98" name="Table 97"/>
          <p:cNvGraphicFramePr>
            <a:graphicFrameLocks noChangeAspect="1"/>
          </p:cNvGraphicFramePr>
          <p:nvPr/>
        </p:nvGraphicFramePr>
        <p:xfrm>
          <a:off x="7390924" y="2541781"/>
          <a:ext cx="683895" cy="685800"/>
        </p:xfrm>
        <a:graphic>
          <a:graphicData uri="http://schemas.openxmlformats.org/drawingml/2006/table">
            <a:tbl>
              <a:tblPr firstRow="1" bandRow="1">
                <a:tableStyleId>{5C22544A-7EE6-4342-B048-85BDC9FD1C3A}</a:tableStyleId>
              </a:tblPr>
              <a:tblGrid>
                <a:gridCol w="227965"/>
                <a:gridCol w="227965"/>
                <a:gridCol w="227965"/>
              </a:tblGrid>
              <a:tr h="228600">
                <a:tc>
                  <a:txBody>
                    <a:bodyPr/>
                    <a:p>
                      <a:pPr algn="ctr">
                        <a:buNone/>
                      </a:pPr>
                      <a:r>
                        <a:rPr lang="en-US" altLang="en-US" sz="600" b="0">
                          <a:solidFill>
                            <a:schemeClr val="tx1"/>
                          </a:solidFill>
                          <a:latin typeface="Carlito" panose="020F0502020204030204" charset="0"/>
                          <a:cs typeface="Carlito" panose="020F0502020204030204" charset="0"/>
                        </a:rPr>
                        <a:t>276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TN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chemeClr val="bg2"/>
                    </a:solidFill>
                  </a:tcPr>
                </a:tc>
                <a:tc>
                  <a:txBody>
                    <a:bodyPr/>
                    <a:p>
                      <a:pPr algn="ctr">
                        <a:buNone/>
                      </a:pPr>
                      <a:r>
                        <a:rPr lang="en-US" altLang="en-US" sz="600" b="0">
                          <a:solidFill>
                            <a:schemeClr val="tx1"/>
                          </a:solidFill>
                          <a:latin typeface="Carlito" panose="020F0502020204030204" charset="0"/>
                          <a:cs typeface="Carlito" panose="020F0502020204030204" charset="0"/>
                        </a:rPr>
                        <a:t>66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FP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tx1">
                          <a:lumMod val="85000"/>
                          <a:lumOff val="15000"/>
                        </a:schemeClr>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chemeClr val="bg2"/>
                    </a:solidFill>
                  </a:tcPr>
                </a:tc>
                <a:tc>
                  <a:txBody>
                    <a:bodyPr/>
                    <a:p>
                      <a:pPr algn="ctr">
                        <a:buNone/>
                      </a:pPr>
                      <a:r>
                        <a:rPr lang="en-US" altLang="en-US" sz="600" b="0">
                          <a:solidFill>
                            <a:srgbClr val="191970"/>
                          </a:solidFill>
                          <a:latin typeface="Carlito" panose="020F0502020204030204" charset="0"/>
                          <a:cs typeface="Carlito" panose="020F0502020204030204" charset="0"/>
                        </a:rPr>
                        <a:t>342</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191970">
                        <a:alpha val="10000"/>
                      </a:srgbClr>
                    </a:solidFill>
                  </a:tcPr>
                </a:tc>
              </a:tr>
              <a:tr h="228600">
                <a:tc>
                  <a:txBody>
                    <a:bodyPr/>
                    <a:p>
                      <a:pPr algn="ctr">
                        <a:buNone/>
                      </a:pPr>
                      <a:r>
                        <a:rPr lang="en-US" altLang="en-US" sz="600" b="0">
                          <a:solidFill>
                            <a:schemeClr val="tx1"/>
                          </a:solidFill>
                          <a:latin typeface="Carlito" panose="020F0502020204030204" charset="0"/>
                          <a:cs typeface="Carlito" panose="020F0502020204030204" charset="0"/>
                        </a:rPr>
                        <a:t>50</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FN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tx1">
                          <a:lumMod val="85000"/>
                          <a:lumOff val="15000"/>
                        </a:schemeClr>
                      </a:solidFill>
                      <a:prstDash val="solid"/>
                    </a:lnB>
                    <a:lnTlToBr>
                      <a:noFill/>
                    </a:lnTlToBr>
                    <a:lnBlToTr>
                      <a:noFill/>
                    </a:lnBlToTr>
                    <a:solidFill>
                      <a:schemeClr val="bg2"/>
                    </a:solidFill>
                  </a:tcPr>
                </a:tc>
                <a:tc>
                  <a:txBody>
                    <a:bodyPr/>
                    <a:p>
                      <a:pPr algn="ctr">
                        <a:buNone/>
                      </a:pPr>
                      <a:r>
                        <a:rPr lang="en-US" altLang="en-US" sz="600" b="0">
                          <a:solidFill>
                            <a:schemeClr val="tx1"/>
                          </a:solidFill>
                          <a:latin typeface="Carlito" panose="020F0502020204030204" charset="0"/>
                          <a:cs typeface="Carlito" panose="020F0502020204030204" charset="0"/>
                        </a:rPr>
                        <a:t>146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TP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tx1">
                          <a:lumMod val="85000"/>
                          <a:lumOff val="15000"/>
                        </a:schemeClr>
                      </a:solidFill>
                      <a:prstDash val="solid"/>
                    </a:lnR>
                    <a:lnT w="12700">
                      <a:solidFill>
                        <a:schemeClr val="bg1"/>
                      </a:solidFill>
                      <a:prstDash val="solid"/>
                    </a:lnT>
                    <a:lnB w="12700">
                      <a:solidFill>
                        <a:schemeClr val="tx1">
                          <a:lumMod val="85000"/>
                          <a:lumOff val="15000"/>
                        </a:schemeClr>
                      </a:solidFill>
                      <a:prstDash val="solid"/>
                    </a:lnB>
                    <a:lnTlToBr>
                      <a:noFill/>
                    </a:lnTlToBr>
                    <a:lnBlToTr>
                      <a:noFill/>
                    </a:lnBlToTr>
                    <a:solidFill>
                      <a:schemeClr val="bg2"/>
                    </a:solidFill>
                  </a:tcPr>
                </a:tc>
                <a:tc>
                  <a:txBody>
                    <a:bodyPr/>
                    <a:p>
                      <a:pPr algn="ctr">
                        <a:buNone/>
                      </a:pPr>
                      <a:r>
                        <a:rPr lang="en-US" altLang="en-US" sz="600" b="0">
                          <a:solidFill>
                            <a:srgbClr val="720404"/>
                          </a:solidFill>
                          <a:latin typeface="Carlito" panose="020F0502020204030204" charset="0"/>
                          <a:cs typeface="Carlito" panose="020F0502020204030204" charset="0"/>
                        </a:rPr>
                        <a:t>196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720404">
                        <a:alpha val="10000"/>
                      </a:srgbClr>
                    </a:solidFill>
                  </a:tcPr>
                </a:tc>
              </a:tr>
              <a:tr h="228600">
                <a:tc>
                  <a:txBody>
                    <a:bodyPr/>
                    <a:p>
                      <a:pPr algn="ctr">
                        <a:buNone/>
                      </a:pPr>
                      <a:r>
                        <a:rPr lang="en-US" altLang="en-US" sz="600">
                          <a:solidFill>
                            <a:srgbClr val="191970"/>
                          </a:solidFill>
                          <a:latin typeface="Carlito" panose="020F0502020204030204" charset="0"/>
                          <a:cs typeface="Carlito" panose="020F0502020204030204" charset="0"/>
                        </a:rPr>
                        <a:t>326</a:t>
                      </a:r>
                      <a:endParaRPr lang="en-US" altLang="en-US" sz="600">
                        <a:latin typeface="Carlito" panose="020F0502020204030204" charset="0"/>
                        <a:cs typeface="Carlito" panose="020F0502020204030204" charset="0"/>
                      </a:endParaRPr>
                    </a:p>
                    <a:p>
                      <a:pPr algn="ctr">
                        <a:buNone/>
                      </a:pPr>
                      <a:r>
                        <a:rPr lang="en-US" altLang="en-US" sz="600" b="1">
                          <a:latin typeface="Carlito" panose="020F0502020204030204" charset="0"/>
                          <a:cs typeface="Carlito" panose="020F0502020204030204" charset="0"/>
                        </a:rPr>
                        <a:t>PN</a:t>
                      </a:r>
                      <a:endParaRPr lang="en-US" altLang="en-US" sz="600" b="1">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rgbClr val="191970">
                        <a:alpha val="10000"/>
                      </a:srgbClr>
                    </a:solidFill>
                  </a:tcPr>
                </a:tc>
                <a:tc>
                  <a:txBody>
                    <a:bodyPr/>
                    <a:p>
                      <a:pPr algn="ctr">
                        <a:buNone/>
                      </a:pPr>
                      <a:r>
                        <a:rPr lang="en-US" altLang="en-US" sz="600">
                          <a:solidFill>
                            <a:srgbClr val="720404"/>
                          </a:solidFill>
                          <a:latin typeface="Carlito" panose="020F0502020204030204" charset="0"/>
                          <a:cs typeface="Carlito" panose="020F0502020204030204" charset="0"/>
                        </a:rPr>
                        <a:t>212</a:t>
                      </a:r>
                      <a:endParaRPr lang="en-US" altLang="en-US" sz="600">
                        <a:solidFill>
                          <a:srgbClr val="720404"/>
                        </a:solidFill>
                        <a:latin typeface="Carlito" panose="020F0502020204030204" charset="0"/>
                        <a:cs typeface="Carlito" panose="020F0502020204030204" charset="0"/>
                      </a:endParaRPr>
                    </a:p>
                    <a:p>
                      <a:pPr algn="ctr">
                        <a:buNone/>
                      </a:pPr>
                      <a:r>
                        <a:rPr lang="en-US" altLang="en-US" sz="600" b="1">
                          <a:latin typeface="Carlito" panose="020F0502020204030204" charset="0"/>
                          <a:cs typeface="Carlito" panose="020F0502020204030204" charset="0"/>
                        </a:rPr>
                        <a:t>PP</a:t>
                      </a:r>
                      <a:endParaRPr lang="en-US" altLang="en-US" sz="600" b="1">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rgbClr val="720404">
                        <a:alpha val="10000"/>
                      </a:srgbClr>
                    </a:solidFill>
                  </a:tcPr>
                </a:tc>
                <a:tc>
                  <a:txBody>
                    <a:bodyPr/>
                    <a:p>
                      <a:pPr algn="ctr">
                        <a:buNone/>
                      </a:pPr>
                      <a:r>
                        <a:rPr lang="en-US" altLang="en-US" sz="600">
                          <a:solidFill>
                            <a:schemeClr val="tx1"/>
                          </a:solidFill>
                          <a:latin typeface="Carlito" panose="020F0502020204030204" charset="0"/>
                          <a:cs typeface="Carlito" panose="020F0502020204030204" charset="0"/>
                        </a:rPr>
                        <a:t>538</a:t>
                      </a:r>
                      <a:endParaRPr lang="en-US" altLang="en-US" sz="60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POP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2">
                        <a:lumMod val="90000"/>
                      </a:schemeClr>
                    </a:solidFill>
                  </a:tcPr>
                </a:tc>
              </a:tr>
            </a:tbl>
          </a:graphicData>
        </a:graphic>
      </p:graphicFrame>
      <p:grpSp>
        <p:nvGrpSpPr>
          <p:cNvPr id="91" name="Group 90"/>
          <p:cNvGrpSpPr>
            <a:grpSpLocks noChangeAspect="1"/>
          </p:cNvGrpSpPr>
          <p:nvPr/>
        </p:nvGrpSpPr>
        <p:grpSpPr>
          <a:xfrm>
            <a:off x="7272338" y="2431291"/>
            <a:ext cx="1177766" cy="962025"/>
            <a:chOff x="13818" y="4870"/>
            <a:chExt cx="2473" cy="2020"/>
          </a:xfrm>
        </p:grpSpPr>
        <p:sp>
          <p:nvSpPr>
            <p:cNvPr id="92" name="Text Box 91"/>
            <p:cNvSpPr txBox="1"/>
            <p:nvPr/>
          </p:nvSpPr>
          <p:spPr>
            <a:xfrm>
              <a:off x="14542" y="4870"/>
              <a:ext cx="484" cy="220"/>
            </a:xfrm>
            <a:prstGeom prst="rect">
              <a:avLst/>
            </a:prstGeom>
            <a:noFill/>
          </p:spPr>
          <p:txBody>
            <a:bodyPr wrap="square" lIns="0" tIns="6667"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ICME</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1" name="Text Box 100"/>
            <p:cNvSpPr txBox="1"/>
            <p:nvPr/>
          </p:nvSpPr>
          <p:spPr>
            <a:xfrm>
              <a:off x="14067" y="4870"/>
              <a:ext cx="478" cy="220"/>
            </a:xfrm>
            <a:prstGeom prst="rect">
              <a:avLst/>
            </a:prstGeom>
            <a:noFill/>
          </p:spPr>
          <p:txBody>
            <a:bodyPr wrap="square" lIns="0" tIns="6667"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C/SIR</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2" name="Text Box 101"/>
            <p:cNvSpPr txBox="1"/>
            <p:nvPr/>
          </p:nvSpPr>
          <p:spPr>
            <a:xfrm rot="16200000">
              <a:off x="13709" y="5703"/>
              <a:ext cx="474" cy="235"/>
            </a:xfrm>
            <a:prstGeom prst="rect">
              <a:avLst/>
            </a:prstGeom>
            <a:noFill/>
          </p:spPr>
          <p:txBody>
            <a:bodyPr wrap="square" lIns="0" tIns="13811"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ICME</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3" name="Text Box 102"/>
            <p:cNvSpPr txBox="1"/>
            <p:nvPr/>
          </p:nvSpPr>
          <p:spPr>
            <a:xfrm rot="16200000">
              <a:off x="13705" y="5213"/>
              <a:ext cx="460" cy="235"/>
            </a:xfrm>
            <a:prstGeom prst="rect">
              <a:avLst/>
            </a:prstGeom>
            <a:noFill/>
          </p:spPr>
          <p:txBody>
            <a:bodyPr wrap="square" lIns="0" tIns="13811"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C/SIR</a:t>
              </a:r>
              <a:endParaRPr lang="en-US" altLang="en-US" sz="600">
                <a:solidFill>
                  <a:schemeClr val="tx1">
                    <a:lumMod val="85000"/>
                    <a:lumOff val="15000"/>
                  </a:schemeClr>
                </a:solidFill>
                <a:latin typeface="Carlito" panose="020F0502020204030204" charset="0"/>
                <a:cs typeface="Carlito" panose="020F0502020204030204" charset="0"/>
              </a:endParaRPr>
            </a:p>
          </p:txBody>
        </p:sp>
        <p:cxnSp>
          <p:nvCxnSpPr>
            <p:cNvPr id="104" name="Straight Arrow Connector 103"/>
            <p:cNvCxnSpPr/>
            <p:nvPr/>
          </p:nvCxnSpPr>
          <p:spPr>
            <a:xfrm flipV="1">
              <a:off x="14072" y="5578"/>
              <a:ext cx="1584" cy="5"/>
            </a:xfrm>
            <a:prstGeom prst="straightConnector1">
              <a:avLst/>
            </a:prstGeom>
            <a:ln w="12700" cmpd="sng">
              <a:solidFill>
                <a:schemeClr val="bg2">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5" name="Text Box 104"/>
            <p:cNvSpPr txBox="1"/>
            <p:nvPr/>
          </p:nvSpPr>
          <p:spPr>
            <a:xfrm>
              <a:off x="15669" y="5408"/>
              <a:ext cx="622" cy="385"/>
            </a:xfrm>
            <a:prstGeom prst="rect">
              <a:avLst/>
            </a:prstGeom>
            <a:noFill/>
          </p:spPr>
          <p:txBody>
            <a:bodyPr wrap="square" lIns="0" rtlCol="0">
              <a:spAutoFit/>
            </a:bodyPr>
            <a:p>
              <a:r>
                <a:rPr lang="en-US" altLang="en-US" sz="600">
                  <a:solidFill>
                    <a:schemeClr val="tx1">
                      <a:lumMod val="85000"/>
                      <a:lumOff val="15000"/>
                    </a:schemeClr>
                  </a:solidFill>
                  <a:latin typeface="Carlito" panose="020F0502020204030204" charset="0"/>
                  <a:cs typeface="Carlito" panose="020F0502020204030204" charset="0"/>
                </a:rPr>
                <a:t>True</a:t>
              </a:r>
              <a:endParaRPr lang="en-US" altLang="en-US" sz="600">
                <a:solidFill>
                  <a:schemeClr val="tx1">
                    <a:lumMod val="85000"/>
                    <a:lumOff val="15000"/>
                  </a:schemeClr>
                </a:solidFill>
                <a:latin typeface="Carlito" panose="020F0502020204030204" charset="0"/>
                <a:cs typeface="Carlito" panose="020F0502020204030204" charset="0"/>
              </a:endParaRPr>
            </a:p>
          </p:txBody>
        </p:sp>
        <p:cxnSp>
          <p:nvCxnSpPr>
            <p:cNvPr id="106" name="Straight Arrow Connector 105"/>
            <p:cNvCxnSpPr/>
            <p:nvPr/>
          </p:nvCxnSpPr>
          <p:spPr>
            <a:xfrm>
              <a:off x="14547" y="5101"/>
              <a:ext cx="0" cy="1584"/>
            </a:xfrm>
            <a:prstGeom prst="straightConnector1">
              <a:avLst/>
            </a:prstGeom>
            <a:ln w="12700" cmpd="sng">
              <a:solidFill>
                <a:schemeClr val="bg2">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9" name="Text Box 108"/>
            <p:cNvSpPr txBox="1"/>
            <p:nvPr/>
          </p:nvSpPr>
          <p:spPr>
            <a:xfrm>
              <a:off x="14095" y="6697"/>
              <a:ext cx="905" cy="193"/>
            </a:xfrm>
            <a:prstGeom prst="rect">
              <a:avLst/>
            </a:prstGeom>
            <a:noFill/>
          </p:spPr>
          <p:txBody>
            <a:bodyPr wrap="square" lIns="0" tIns="0" rIns="0" bIns="0"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Predicted</a:t>
              </a:r>
              <a:endParaRPr lang="en-US" altLang="en-US" sz="600">
                <a:solidFill>
                  <a:schemeClr val="tx1">
                    <a:lumMod val="85000"/>
                    <a:lumOff val="15000"/>
                  </a:schemeClr>
                </a:solidFill>
                <a:latin typeface="Carlito" panose="020F0502020204030204" charset="0"/>
                <a:cs typeface="Carlito" panose="020F0502020204030204" charset="0"/>
              </a:endParaRPr>
            </a:p>
          </p:txBody>
        </p:sp>
      </p:grpSp>
      <p:graphicFrame>
        <p:nvGraphicFramePr>
          <p:cNvPr id="111" name="Table 110"/>
          <p:cNvGraphicFramePr/>
          <p:nvPr/>
        </p:nvGraphicFramePr>
        <p:xfrm>
          <a:off x="5625941" y="2539876"/>
          <a:ext cx="1572895" cy="238760"/>
        </p:xfrm>
        <a:graphic>
          <a:graphicData uri="http://schemas.openxmlformats.org/drawingml/2006/table">
            <a:tbl>
              <a:tblPr firstRow="1" bandRow="1">
                <a:tableStyleId>{5C22544A-7EE6-4342-B048-85BDC9FD1C3A}</a:tableStyleId>
              </a:tblPr>
              <a:tblGrid>
                <a:gridCol w="323850"/>
                <a:gridCol w="231775"/>
                <a:gridCol w="231775"/>
                <a:gridCol w="329565"/>
                <a:gridCol w="227965"/>
                <a:gridCol w="227965"/>
              </a:tblGrid>
              <a:tr h="119380">
                <a:tc>
                  <a:txBody>
                    <a:bodyPr/>
                    <a:p>
                      <a:pPr>
                        <a:buNone/>
                      </a:pPr>
                      <a:r>
                        <a:rPr lang="en-US" altLang="en-US" sz="600" b="0">
                          <a:solidFill>
                            <a:schemeClr val="tx1">
                              <a:lumMod val="85000"/>
                              <a:lumOff val="15000"/>
                            </a:schemeClr>
                          </a:solidFill>
                          <a:latin typeface="Carlito" panose="020F0502020204030204" charset="0"/>
                          <a:cs typeface="Carlito" panose="020F0502020204030204" charset="0"/>
                        </a:rPr>
                        <a:t>Metric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MCC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5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HSS</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ROC AUC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ACC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F1</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r>
              <a:tr h="119380">
                <a:tc>
                  <a:txBody>
                    <a:bodyPr/>
                    <a:p>
                      <a:pPr>
                        <a:buNone/>
                      </a:pPr>
                      <a:r>
                        <a:rPr lang="en-US" altLang="en-US" sz="600" b="0">
                          <a:solidFill>
                            <a:schemeClr val="tx1">
                              <a:lumMod val="85000"/>
                              <a:lumOff val="15000"/>
                            </a:schemeClr>
                          </a:solidFill>
                          <a:latin typeface="Carlito" panose="020F0502020204030204" charset="0"/>
                          <a:cs typeface="Carlito" panose="020F0502020204030204" charset="0"/>
                        </a:rPr>
                        <a:t>Value</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0.54</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0.54</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0.86</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0.78</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0.71</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sp>
        <p:nvSpPr>
          <p:cNvPr id="5" name="Text Box 4"/>
          <p:cNvSpPr txBox="1"/>
          <p:nvPr/>
        </p:nvSpPr>
        <p:spPr>
          <a:xfrm>
            <a:off x="6335554" y="1785496"/>
            <a:ext cx="2022158" cy="437515"/>
          </a:xfrm>
          <a:prstGeom prst="rect">
            <a:avLst/>
          </a:prstGeom>
          <a:noFill/>
        </p:spPr>
        <p:txBody>
          <a:bodyPr wrap="square" lIns="0" tIns="34290" rIns="0" bIns="34290" rtlCol="0" anchor="t" anchorCtr="0">
            <a:spAutoFit/>
          </a:bodyPr>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b) Hyperparameter optimization via grid search</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pic>
        <p:nvPicPr>
          <p:cNvPr id="152" name="Picture 151"/>
          <p:cNvPicPr>
            <a:picLocks noChangeAspect="1"/>
          </p:cNvPicPr>
          <p:nvPr/>
        </p:nvPicPr>
        <p:blipFill>
          <a:blip r:embed="rId5"/>
          <a:stretch>
            <a:fillRect/>
          </a:stretch>
        </p:blipFill>
        <p:spPr>
          <a:xfrm>
            <a:off x="2894648" y="1004922"/>
            <a:ext cx="177165" cy="144304"/>
          </a:xfrm>
          <a:prstGeom prst="rect">
            <a:avLst/>
          </a:prstGeom>
        </p:spPr>
      </p:pic>
      <p:sp>
        <p:nvSpPr>
          <p:cNvPr id="69" name="Text Box 68"/>
          <p:cNvSpPr txBox="1"/>
          <p:nvPr/>
        </p:nvSpPr>
        <p:spPr>
          <a:xfrm>
            <a:off x="5561648" y="2775143"/>
            <a:ext cx="1637824" cy="379730"/>
          </a:xfrm>
          <a:prstGeom prst="rect">
            <a:avLst/>
          </a:prstGeom>
          <a:noFill/>
        </p:spPr>
        <p:txBody>
          <a:bodyPr wrap="square" lIns="68580" tIns="68580" rIns="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Tab. Performance Metrics &amp; Confusion Matrix: </a:t>
            </a:r>
            <a:endParaRPr lang="en-US" altLang="en-US" sz="450" b="1">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Matthew's Correlation Coefficient (MCC), Heidke Skill Score (HSS), Area Under Receiver Operating Curve (ROC AUC), Accuracy (ACC) &amp; F1 score derived from the confusion matrix.</a:t>
            </a:r>
            <a:endParaRPr lang="en-US" altLang="en-US" sz="450" b="1">
              <a:solidFill>
                <a:schemeClr val="tx1">
                  <a:lumMod val="85000"/>
                  <a:lumOff val="15000"/>
                </a:schemeClr>
              </a:solidFill>
              <a:latin typeface="Carlito" panose="020F0502020204030204" charset="0"/>
              <a:cs typeface="Carlito" panose="020F0502020204030204" charset="0"/>
            </a:endParaRPr>
          </a:p>
        </p:txBody>
      </p:sp>
      <p:sp>
        <p:nvSpPr>
          <p:cNvPr id="44" name="Rectangle 43">
            <a:hlinkClick r:id="rId6" action="ppaction://hlinksldjump"/>
          </p:cNvPr>
          <p:cNvSpPr/>
          <p:nvPr/>
        </p:nvSpPr>
        <p:spPr>
          <a:xfrm>
            <a:off x="7829550" y="712028"/>
            <a:ext cx="257175" cy="214313"/>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8" name="Text Box 47">
            <a:hlinkClick r:id="rId7" action="ppaction://hlinksldjump"/>
          </p:cNvPr>
          <p:cNvSpPr txBox="1"/>
          <p:nvPr/>
        </p:nvSpPr>
        <p:spPr>
          <a:xfrm>
            <a:off x="8410766" y="924753"/>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Setup</a:t>
            </a:r>
            <a:endParaRPr lang="en-US" altLang="en-US" sz="825">
              <a:solidFill>
                <a:schemeClr val="bg1">
                  <a:alpha val="54000"/>
                </a:schemeClr>
              </a:solidFill>
              <a:latin typeface="Carlito" panose="020F0502020204030204" charset="0"/>
              <a:cs typeface="Carlito" panose="020F0502020204030204" charset="0"/>
            </a:endParaRPr>
          </a:p>
        </p:txBody>
      </p:sp>
      <p:sp>
        <p:nvSpPr>
          <p:cNvPr id="50" name="Text Box 49">
            <a:hlinkClick r:id="rId8" action="ppaction://hlinksldjump"/>
          </p:cNvPr>
          <p:cNvSpPr txBox="1"/>
          <p:nvPr/>
        </p:nvSpPr>
        <p:spPr>
          <a:xfrm>
            <a:off x="8410766" y="1399574"/>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Input data</a:t>
            </a:r>
            <a:endParaRPr lang="en-US" altLang="en-US" sz="825">
              <a:solidFill>
                <a:schemeClr val="bg1">
                  <a:alpha val="54000"/>
                </a:schemeClr>
              </a:solidFill>
              <a:latin typeface="Carlito" panose="020F0502020204030204" charset="0"/>
              <a:cs typeface="Carlito" panose="020F0502020204030204" charset="0"/>
            </a:endParaRPr>
          </a:p>
        </p:txBody>
      </p:sp>
      <p:sp>
        <p:nvSpPr>
          <p:cNvPr id="59" name="Text Box 58">
            <a:hlinkClick r:id="rId9" action="ppaction://hlinksldjump"/>
          </p:cNvPr>
          <p:cNvSpPr txBox="1"/>
          <p:nvPr/>
        </p:nvSpPr>
        <p:spPr>
          <a:xfrm>
            <a:off x="8410766" y="2943577"/>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References</a:t>
            </a:r>
            <a:endParaRPr lang="en-US" altLang="en-US" sz="825">
              <a:solidFill>
                <a:schemeClr val="bg1">
                  <a:alpha val="54000"/>
                </a:schemeClr>
              </a:solidFill>
              <a:latin typeface="Carlito" panose="020F0502020204030204" charset="0"/>
              <a:cs typeface="Carlito" panose="020F0502020204030204" charset="0"/>
            </a:endParaRPr>
          </a:p>
        </p:txBody>
      </p:sp>
      <p:sp>
        <p:nvSpPr>
          <p:cNvPr id="64" name="Text Box 63">
            <a:hlinkClick r:id="rId10" action="ppaction://hlinksldjump"/>
          </p:cNvPr>
          <p:cNvSpPr txBox="1"/>
          <p:nvPr/>
        </p:nvSpPr>
        <p:spPr>
          <a:xfrm>
            <a:off x="8410766" y="1879159"/>
            <a:ext cx="670560" cy="346075"/>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Features / Model</a:t>
            </a:r>
            <a:endParaRPr lang="en-US" altLang="en-US" sz="825">
              <a:solidFill>
                <a:schemeClr val="bg1">
                  <a:alpha val="54000"/>
                </a:schemeClr>
              </a:solidFill>
              <a:latin typeface="Carlito" panose="020F0502020204030204" charset="0"/>
              <a:cs typeface="Carlito" panose="020F0502020204030204" charset="0"/>
            </a:endParaRPr>
          </a:p>
        </p:txBody>
      </p:sp>
      <p:sp>
        <p:nvSpPr>
          <p:cNvPr id="65" name="Text Box 64">
            <a:hlinkClick r:id="rId11" action="ppaction://hlinksldjump"/>
          </p:cNvPr>
          <p:cNvSpPr txBox="1"/>
          <p:nvPr/>
        </p:nvSpPr>
        <p:spPr>
          <a:xfrm>
            <a:off x="8410766" y="2474471"/>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Validation</a:t>
            </a:r>
            <a:endParaRPr lang="en-US" altLang="en-US" sz="825">
              <a:solidFill>
                <a:schemeClr val="bg1">
                  <a:alpha val="54000"/>
                </a:schemeClr>
              </a:solidFill>
              <a:latin typeface="Carlito" panose="020F0502020204030204" charset="0"/>
              <a:cs typeface="Carlito" panose="020F0502020204030204" charset="0"/>
            </a:endParaRPr>
          </a:p>
        </p:txBody>
      </p:sp>
      <p:sp>
        <p:nvSpPr>
          <p:cNvPr id="9" name="Text Box 8"/>
          <p:cNvSpPr txBox="1"/>
          <p:nvPr/>
        </p:nvSpPr>
        <p:spPr>
          <a:xfrm>
            <a:off x="5564505" y="4838925"/>
            <a:ext cx="2785110" cy="219075"/>
          </a:xfrm>
          <a:prstGeom prst="rect">
            <a:avLst/>
          </a:prstGeom>
          <a:noFill/>
        </p:spPr>
        <p:txBody>
          <a:bodyPr wrap="square" lIns="68580" tIns="34290" rIns="0" bIns="34290" rtlCol="0" anchor="t" anchorCtr="0">
            <a:spAutoFit/>
          </a:bodyPr>
          <a:p>
            <a:r>
              <a:rPr lang="en-US" altLang="en-US" sz="450">
                <a:solidFill>
                  <a:schemeClr val="tx1">
                    <a:lumMod val="85000"/>
                    <a:lumOff val="15000"/>
                  </a:schemeClr>
                </a:solidFill>
                <a:latin typeface="Carlito" panose="020F0502020204030204" charset="0"/>
                <a:cs typeface="Carlito" panose="020F0502020204030204" charset="0"/>
                <a:sym typeface="+mn-ea"/>
              </a:rPr>
              <a:t>Pick et al., 2019: Evolution of large-scale magnetic fields from near Earth space during the last 11  solar cycles, </a:t>
            </a:r>
            <a:endParaRPr lang="en-US" altLang="en-US" sz="450">
              <a:solidFill>
                <a:schemeClr val="tx1">
                  <a:lumMod val="85000"/>
                  <a:lumOff val="15000"/>
                </a:schemeClr>
              </a:solidFill>
              <a:latin typeface="Carlito" panose="020F0502020204030204" charset="0"/>
              <a:cs typeface="Carlito" panose="020F0502020204030204" charset="0"/>
              <a:sym typeface="+mn-ea"/>
            </a:endParaRPr>
          </a:p>
          <a:p>
            <a:r>
              <a:rPr lang="en-US" altLang="en-US" sz="450">
                <a:solidFill>
                  <a:schemeClr val="tx1">
                    <a:lumMod val="85000"/>
                    <a:lumOff val="15000"/>
                  </a:schemeClr>
                </a:solidFill>
                <a:latin typeface="Carlito" panose="020F0502020204030204" charset="0"/>
                <a:cs typeface="Carlito" panose="020F0502020204030204" charset="0"/>
                <a:sym typeface="+mn-ea"/>
              </a:rPr>
              <a:t>                               JGR Space Physics, doi: https://doi.org/10.1029/2018JA026185.</a:t>
            </a:r>
            <a:r>
              <a:rPr lang="en-US" altLang="en-US" sz="525">
                <a:solidFill>
                  <a:schemeClr val="tx1">
                    <a:lumMod val="85000"/>
                    <a:lumOff val="15000"/>
                  </a:schemeClr>
                </a:solidFill>
                <a:latin typeface="Carlito" panose="020F0502020204030204" charset="0"/>
                <a:cs typeface="Carlito" panose="020F0502020204030204" charset="0"/>
                <a:sym typeface="+mn-ea"/>
              </a:rPr>
              <a:t>  </a:t>
            </a:r>
            <a:endParaRPr lang="en-US" altLang="en-US" sz="525">
              <a:solidFill>
                <a:schemeClr val="tx1">
                  <a:lumMod val="85000"/>
                  <a:lumOff val="15000"/>
                </a:schemeClr>
              </a:solidFill>
              <a:latin typeface="Carlito" panose="020F0502020204030204" charset="0"/>
              <a:cs typeface="Carlito" panose="020F0502020204030204" charset="0"/>
              <a:sym typeface="+mn-ea"/>
            </a:endParaRPr>
          </a:p>
        </p:txBody>
      </p:sp>
      <p:pic>
        <p:nvPicPr>
          <p:cNvPr id="22" name="Picture 21" descr="Setup"/>
          <p:cNvPicPr>
            <a:picLocks noChangeAspect="1"/>
          </p:cNvPicPr>
          <p:nvPr/>
        </p:nvPicPr>
        <p:blipFill>
          <a:blip r:embed="rId12"/>
          <a:stretch>
            <a:fillRect/>
          </a:stretch>
        </p:blipFill>
        <p:spPr>
          <a:xfrm>
            <a:off x="73152" y="1591056"/>
            <a:ext cx="2456688" cy="475488"/>
          </a:xfrm>
          <a:prstGeom prst="rect">
            <a:avLst/>
          </a:prstGeom>
        </p:spPr>
      </p:pic>
      <p:pic>
        <p:nvPicPr>
          <p:cNvPr id="35" name="Picture 34" descr="Validation"/>
          <p:cNvPicPr>
            <a:picLocks noChangeAspect="1"/>
          </p:cNvPicPr>
          <p:nvPr/>
        </p:nvPicPr>
        <p:blipFill>
          <a:blip r:embed="rId13"/>
          <a:stretch>
            <a:fillRect/>
          </a:stretch>
        </p:blipFill>
        <p:spPr>
          <a:xfrm>
            <a:off x="5632704" y="1691640"/>
            <a:ext cx="2692519" cy="109728"/>
          </a:xfrm>
          <a:prstGeom prst="rect">
            <a:avLst/>
          </a:prstGeom>
        </p:spPr>
      </p:pic>
      <p:pic>
        <p:nvPicPr>
          <p:cNvPr id="81" name="Picture 80" descr="Data2_middle"/>
          <p:cNvPicPr>
            <a:picLocks noChangeAspect="1"/>
          </p:cNvPicPr>
          <p:nvPr/>
        </p:nvPicPr>
        <p:blipFill>
          <a:blip r:embed="rId14"/>
          <a:stretch>
            <a:fillRect/>
          </a:stretch>
        </p:blipFill>
        <p:spPr>
          <a:xfrm>
            <a:off x="310896" y="2779776"/>
            <a:ext cx="1921226" cy="585216"/>
          </a:xfrm>
          <a:prstGeom prst="rect">
            <a:avLst/>
          </a:prstGeom>
        </p:spPr>
      </p:pic>
      <p:graphicFrame>
        <p:nvGraphicFramePr>
          <p:cNvPr id="84" name="Table 83"/>
          <p:cNvGraphicFramePr/>
          <p:nvPr/>
        </p:nvGraphicFramePr>
        <p:xfrm>
          <a:off x="48895" y="2531745"/>
          <a:ext cx="1335024" cy="210820"/>
        </p:xfrm>
        <a:graphic>
          <a:graphicData uri="http://schemas.openxmlformats.org/drawingml/2006/table">
            <a:tbl>
              <a:tblPr firstRow="1" bandRow="1">
                <a:tableStyleId>{5C22544A-7EE6-4342-B048-85BDC9FD1C3A}</a:tableStyleId>
              </a:tblPr>
              <a:tblGrid>
                <a:gridCol w="210312"/>
                <a:gridCol w="1124712"/>
              </a:tblGrid>
              <a:tr h="210820">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HMC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[nT]</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Hourly Magnetospheric Currents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index </a:t>
                      </a:r>
                      <a:r>
                        <a:rPr lang="en-US" altLang="en-US" sz="450" b="0" kern="0">
                          <a:ln>
                            <a:noFill/>
                          </a:ln>
                          <a:solidFill>
                            <a:schemeClr val="tx1">
                              <a:lumMod val="85000"/>
                              <a:lumOff val="15000"/>
                            </a:schemeClr>
                          </a:solidFill>
                          <a:uFillTx/>
                          <a:latin typeface="Carlito" panose="020F0502020204030204" charset="0"/>
                          <a:cs typeface="Carlito" panose="020F0502020204030204" charset="0"/>
                        </a:rPr>
                        <a:t>(Pick et al., 2019)</a:t>
                      </a:r>
                      <a:endParaRPr lang="en-US" altLang="en-US" sz="45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graphicFrame>
        <p:nvGraphicFramePr>
          <p:cNvPr id="87" name="Table 86"/>
          <p:cNvGraphicFramePr/>
          <p:nvPr/>
        </p:nvGraphicFramePr>
        <p:xfrm>
          <a:off x="1388745" y="2532888"/>
          <a:ext cx="1335405" cy="210820"/>
        </p:xfrm>
        <a:graphic>
          <a:graphicData uri="http://schemas.openxmlformats.org/drawingml/2006/table">
            <a:tbl>
              <a:tblPr firstRow="1" bandRow="1">
                <a:tableStyleId>{5C22544A-7EE6-4342-B048-85BDC9FD1C3A}</a:tableStyleId>
              </a:tblPr>
              <a:tblGrid>
                <a:gridCol w="208280"/>
                <a:gridCol w="1127125"/>
              </a:tblGrid>
              <a:tr h="210820">
                <a:tc>
                  <a:txBody>
                    <a:bodyPr/>
                    <a:p>
                      <a:pPr algn="l">
                        <a:buNone/>
                      </a:pPr>
                      <a:r>
                        <a:rPr lang="en-US" altLang="en-US" sz="600" b="0" kern="0">
                          <a:ln>
                            <a:noFill/>
                          </a:ln>
                          <a:solidFill>
                            <a:srgbClr val="720404"/>
                          </a:solidFill>
                          <a:uFillTx/>
                          <a:latin typeface="Carlito" panose="020F0502020204030204" charset="0"/>
                          <a:cs typeface="Carlito" panose="020F0502020204030204" charset="0"/>
                          <a:sym typeface="+mn-ea"/>
                        </a:rPr>
                        <a:t>B</a:t>
                      </a:r>
                      <a:r>
                        <a:rPr lang="en-US" altLang="en-US" sz="600" b="0" kern="0" baseline="-25000">
                          <a:ln>
                            <a:noFill/>
                          </a:ln>
                          <a:solidFill>
                            <a:srgbClr val="720404"/>
                          </a:solidFill>
                          <a:uFillTx/>
                          <a:latin typeface="Carlito" panose="020F0502020204030204" charset="0"/>
                          <a:cs typeface="Carlito" panose="020F0502020204030204" charset="0"/>
                          <a:sym typeface="+mn-ea"/>
                        </a:rPr>
                        <a:t>MLT</a:t>
                      </a:r>
                      <a:r>
                        <a:rPr lang="en-US" altLang="en-US" sz="600" b="0" kern="0">
                          <a:ln>
                            <a:noFill/>
                          </a:ln>
                          <a:solidFill>
                            <a:srgbClr val="720404"/>
                          </a:solidFill>
                          <a:uFillTx/>
                          <a:latin typeface="Carlito" panose="020F0502020204030204" charset="0"/>
                          <a:cs typeface="Carlito" panose="020F0502020204030204" charset="0"/>
                          <a:sym typeface="+mn-ea"/>
                        </a:rPr>
                        <a:t> </a:t>
                      </a:r>
                      <a:endParaRPr lang="en-US" altLang="en-US" sz="600" b="0" kern="0">
                        <a:ln>
                          <a:noFill/>
                        </a:ln>
                        <a:solidFill>
                          <a:srgbClr val="720404"/>
                        </a:solidFill>
                        <a:uFillTx/>
                        <a:latin typeface="Carlito" panose="020F0502020204030204" charset="0"/>
                        <a:cs typeface="Carlito" panose="020F0502020204030204" charset="0"/>
                        <a:sym typeface="+mn-ea"/>
                      </a:endParaRPr>
                    </a:p>
                    <a:p>
                      <a:pPr algn="l">
                        <a:buNone/>
                      </a:pPr>
                      <a:r>
                        <a:rPr lang="en-US" altLang="en-US" sz="600" b="0" kern="0">
                          <a:ln>
                            <a:noFill/>
                          </a:ln>
                          <a:solidFill>
                            <a:srgbClr val="720404"/>
                          </a:solidFill>
                          <a:uFillTx/>
                          <a:latin typeface="Carlito" panose="020F0502020204030204" charset="0"/>
                          <a:cs typeface="Carlito" panose="020F0502020204030204" charset="0"/>
                          <a:sym typeface="+mn-ea"/>
                        </a:rPr>
                        <a:t>[nT]</a:t>
                      </a:r>
                      <a:endParaRPr lang="en-US" altLang="en-US" sz="600" b="0" kern="0">
                        <a:ln>
                          <a:noFill/>
                        </a:ln>
                        <a:solidFill>
                          <a:srgbClr val="720404"/>
                        </a:solidFill>
                        <a:uFillTx/>
                        <a:latin typeface="Carlito" panose="020F0502020204030204" charset="0"/>
                        <a:cs typeface="Carlito" panose="020F0502020204030204" charset="0"/>
                        <a:sym typeface="+mn-ea"/>
                      </a:endParaRPr>
                    </a:p>
                  </a:txBody>
                  <a:tcPr marL="13811" marR="13811" marT="13811" marB="13811">
                    <a:solidFill>
                      <a:srgbClr val="720404">
                        <a:alpha val="10000"/>
                      </a:srgbClr>
                    </a:solidFill>
                  </a:tcPr>
                </a:tc>
                <a:tc>
                  <a:txBody>
                    <a:bodyPr/>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Magnetic field disturbance along dipole axis, sorted into MLT sectors.</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sp>
        <p:nvSpPr>
          <p:cNvPr id="107" name="Text Box 106"/>
          <p:cNvSpPr txBox="1"/>
          <p:nvPr/>
        </p:nvSpPr>
        <p:spPr>
          <a:xfrm>
            <a:off x="0" y="2063626"/>
            <a:ext cx="2770823" cy="13779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Setup: </a:t>
            </a:r>
            <a:r>
              <a:rPr lang="en-US" altLang="en-US" sz="450">
                <a:solidFill>
                  <a:schemeClr val="tx1">
                    <a:lumMod val="85000"/>
                    <a:lumOff val="15000"/>
                  </a:schemeClr>
                </a:solidFill>
                <a:latin typeface="Carlito" panose="020F0502020204030204" charset="0"/>
                <a:cs typeface="Carlito" panose="020F0502020204030204" charset="0"/>
              </a:rPr>
              <a:t>Illustration of target and training storm events (crosses). The drivers of the training events are known. </a:t>
            </a:r>
            <a:r>
              <a:rPr lang="en-US" altLang="en-US" sz="450">
                <a:solidFill>
                  <a:schemeClr val="tx1">
                    <a:lumMod val="85000"/>
                    <a:lumOff val="15000"/>
                  </a:schemeClr>
                </a:solidFill>
                <a:cs typeface="+mn-lt"/>
              </a:rPr>
              <a:t> </a:t>
            </a:r>
            <a:endParaRPr lang="en-US" altLang="en-US" sz="450">
              <a:solidFill>
                <a:schemeClr val="tx1">
                  <a:lumMod val="85000"/>
                  <a:lumOff val="15000"/>
                </a:schemeClr>
              </a:solidFill>
              <a:cs typeface="+mn-lt"/>
            </a:endParaRPr>
          </a:p>
        </p:txBody>
      </p:sp>
      <p:pic>
        <p:nvPicPr>
          <p:cNvPr id="10" name="Picture 9" descr="Features_cut"/>
          <p:cNvPicPr>
            <a:picLocks noChangeAspect="1"/>
          </p:cNvPicPr>
          <p:nvPr/>
        </p:nvPicPr>
        <p:blipFill>
          <a:blip r:embed="rId15"/>
          <a:stretch>
            <a:fillRect/>
          </a:stretch>
        </p:blipFill>
        <p:spPr>
          <a:xfrm>
            <a:off x="50165" y="3883660"/>
            <a:ext cx="2688770" cy="932688"/>
          </a:xfrm>
          <a:prstGeom prst="rect">
            <a:avLst/>
          </a:prstGeom>
        </p:spPr>
      </p:pic>
      <p:sp>
        <p:nvSpPr>
          <p:cNvPr id="26" name="Text Box 25"/>
          <p:cNvSpPr txBox="1"/>
          <p:nvPr/>
        </p:nvSpPr>
        <p:spPr>
          <a:xfrm>
            <a:off x="2777490" y="4839687"/>
            <a:ext cx="2797969" cy="27622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Classification: </a:t>
            </a:r>
            <a:r>
              <a:rPr lang="en-US" altLang="en-US" sz="450">
                <a:solidFill>
                  <a:schemeClr val="tx1">
                    <a:lumMod val="85000"/>
                    <a:lumOff val="15000"/>
                  </a:schemeClr>
                </a:solidFill>
                <a:latin typeface="Carlito" panose="020F0502020204030204" charset="0"/>
                <a:cs typeface="Carlito" panose="020F0502020204030204" charset="0"/>
              </a:rPr>
              <a:t>Target (gray) and training events (colored dots) in a year vs. solar rotation (27.28 days) plot (left) and events per year (bars) with normalized sunspot number (SN) and low-pass filtered HMC (right). Solar cycles (SC) are numbered in gray. Click to see classification result.</a:t>
            </a:r>
            <a:endParaRPr lang="en-US" altLang="en-US" sz="450">
              <a:solidFill>
                <a:schemeClr val="tx1">
                  <a:lumMod val="85000"/>
                  <a:lumOff val="15000"/>
                </a:schemeClr>
              </a:solidFill>
              <a:latin typeface="Carlito" panose="020F0502020204030204" charset="0"/>
              <a:cs typeface="Carlito" panose="020F0502020204030204" charset="0"/>
            </a:endParaRPr>
          </a:p>
        </p:txBody>
      </p:sp>
      <p:grpSp>
        <p:nvGrpSpPr>
          <p:cNvPr id="118" name="Group 117"/>
          <p:cNvGrpSpPr/>
          <p:nvPr/>
        </p:nvGrpSpPr>
        <p:grpSpPr>
          <a:xfrm>
            <a:off x="5190490" y="1962785"/>
            <a:ext cx="303530" cy="2534920"/>
            <a:chOff x="8167" y="3077"/>
            <a:chExt cx="478" cy="3992"/>
          </a:xfrm>
        </p:grpSpPr>
        <p:sp>
          <p:nvSpPr>
            <p:cNvPr id="119" name="Text Box 118"/>
            <p:cNvSpPr txBox="1"/>
            <p:nvPr/>
          </p:nvSpPr>
          <p:spPr>
            <a:xfrm flipH="1">
              <a:off x="8180" y="3077"/>
              <a:ext cx="457"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24</a:t>
              </a:r>
              <a:endParaRPr lang="en-US" altLang="en-US" sz="500">
                <a:solidFill>
                  <a:schemeClr val="bg2">
                    <a:lumMod val="50000"/>
                  </a:schemeClr>
                </a:solidFill>
                <a:latin typeface="Carlito" panose="020F0502020204030204" charset="0"/>
                <a:cs typeface="Carlito" panose="020F0502020204030204" charset="0"/>
              </a:endParaRPr>
            </a:p>
          </p:txBody>
        </p:sp>
        <p:sp>
          <p:nvSpPr>
            <p:cNvPr id="120" name="Text Box 119"/>
            <p:cNvSpPr txBox="1"/>
            <p:nvPr/>
          </p:nvSpPr>
          <p:spPr>
            <a:xfrm>
              <a:off x="8177" y="3663"/>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23</a:t>
              </a:r>
              <a:endParaRPr lang="en-US" altLang="en-US" sz="500">
                <a:solidFill>
                  <a:schemeClr val="bg2">
                    <a:lumMod val="50000"/>
                  </a:schemeClr>
                </a:solidFill>
                <a:latin typeface="Carlito" panose="020F0502020204030204" charset="0"/>
                <a:cs typeface="Carlito" panose="020F0502020204030204" charset="0"/>
              </a:endParaRPr>
            </a:p>
          </p:txBody>
        </p:sp>
        <p:sp>
          <p:nvSpPr>
            <p:cNvPr id="121" name="Text Box 120"/>
            <p:cNvSpPr txBox="1"/>
            <p:nvPr/>
          </p:nvSpPr>
          <p:spPr>
            <a:xfrm>
              <a:off x="8179" y="4207"/>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22</a:t>
              </a:r>
              <a:endParaRPr lang="en-US" altLang="en-US" sz="500">
                <a:solidFill>
                  <a:schemeClr val="bg2">
                    <a:lumMod val="50000"/>
                  </a:schemeClr>
                </a:solidFill>
                <a:latin typeface="Carlito" panose="020F0502020204030204" charset="0"/>
                <a:cs typeface="Carlito" panose="020F0502020204030204" charset="0"/>
              </a:endParaRPr>
            </a:p>
          </p:txBody>
        </p:sp>
        <p:sp>
          <p:nvSpPr>
            <p:cNvPr id="122" name="Text Box 121"/>
            <p:cNvSpPr txBox="1"/>
            <p:nvPr/>
          </p:nvSpPr>
          <p:spPr>
            <a:xfrm>
              <a:off x="8187" y="4717"/>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21</a:t>
              </a:r>
              <a:endParaRPr lang="en-US" altLang="en-US" sz="500">
                <a:solidFill>
                  <a:schemeClr val="bg2">
                    <a:lumMod val="50000"/>
                  </a:schemeClr>
                </a:solidFill>
                <a:latin typeface="Carlito" panose="020F0502020204030204" charset="0"/>
                <a:cs typeface="Carlito" panose="020F0502020204030204" charset="0"/>
              </a:endParaRPr>
            </a:p>
          </p:txBody>
        </p:sp>
        <p:sp>
          <p:nvSpPr>
            <p:cNvPr id="123" name="Text Box 122"/>
            <p:cNvSpPr txBox="1"/>
            <p:nvPr/>
          </p:nvSpPr>
          <p:spPr>
            <a:xfrm>
              <a:off x="8180" y="5251"/>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20</a:t>
              </a:r>
              <a:endParaRPr lang="en-US" altLang="en-US" sz="500">
                <a:solidFill>
                  <a:schemeClr val="bg2">
                    <a:lumMod val="50000"/>
                  </a:schemeClr>
                </a:solidFill>
                <a:latin typeface="Carlito" panose="020F0502020204030204" charset="0"/>
                <a:cs typeface="Carlito" panose="020F0502020204030204" charset="0"/>
              </a:endParaRPr>
            </a:p>
          </p:txBody>
        </p:sp>
        <p:sp>
          <p:nvSpPr>
            <p:cNvPr id="124" name="Text Box 123"/>
            <p:cNvSpPr txBox="1"/>
            <p:nvPr/>
          </p:nvSpPr>
          <p:spPr>
            <a:xfrm>
              <a:off x="8173" y="5808"/>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19</a:t>
              </a:r>
              <a:endParaRPr lang="en-US" altLang="en-US" sz="500">
                <a:solidFill>
                  <a:schemeClr val="bg2">
                    <a:lumMod val="50000"/>
                  </a:schemeClr>
                </a:solidFill>
                <a:latin typeface="Carlito" panose="020F0502020204030204" charset="0"/>
                <a:cs typeface="Carlito" panose="020F0502020204030204" charset="0"/>
              </a:endParaRPr>
            </a:p>
          </p:txBody>
        </p:sp>
        <p:sp>
          <p:nvSpPr>
            <p:cNvPr id="125" name="Text Box 124"/>
            <p:cNvSpPr txBox="1"/>
            <p:nvPr/>
          </p:nvSpPr>
          <p:spPr>
            <a:xfrm>
              <a:off x="8173" y="6299"/>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18</a:t>
              </a:r>
              <a:endParaRPr lang="en-US" altLang="en-US" sz="500">
                <a:solidFill>
                  <a:schemeClr val="bg2">
                    <a:lumMod val="50000"/>
                  </a:schemeClr>
                </a:solidFill>
                <a:latin typeface="Carlito" panose="020F0502020204030204" charset="0"/>
                <a:cs typeface="Carlito" panose="020F0502020204030204" charset="0"/>
              </a:endParaRPr>
            </a:p>
          </p:txBody>
        </p:sp>
        <p:sp>
          <p:nvSpPr>
            <p:cNvPr id="126" name="Text Box 125"/>
            <p:cNvSpPr txBox="1"/>
            <p:nvPr/>
          </p:nvSpPr>
          <p:spPr>
            <a:xfrm>
              <a:off x="8167" y="6804"/>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17</a:t>
              </a:r>
              <a:endParaRPr lang="en-US" altLang="en-US" sz="500">
                <a:solidFill>
                  <a:schemeClr val="bg2">
                    <a:lumMod val="50000"/>
                  </a:schemeClr>
                </a:solidFill>
                <a:latin typeface="Carlito" panose="020F0502020204030204" charset="0"/>
                <a:cs typeface="Carlito" panose="020F0502020204030204" charset="0"/>
              </a:endParaRPr>
            </a:p>
          </p:txBody>
        </p:sp>
      </p:grpSp>
      <p:pic>
        <p:nvPicPr>
          <p:cNvPr id="127" name="Picture 126" descr="Statistics"/>
          <p:cNvPicPr>
            <a:picLocks noChangeAspect="1"/>
          </p:cNvPicPr>
          <p:nvPr/>
        </p:nvPicPr>
        <p:blipFill>
          <a:blip r:embed="rId16"/>
          <a:stretch>
            <a:fillRect/>
          </a:stretch>
        </p:blipFill>
        <p:spPr>
          <a:xfrm>
            <a:off x="5629275" y="3747135"/>
            <a:ext cx="1489710" cy="673735"/>
          </a:xfrm>
          <a:prstGeom prst="rect">
            <a:avLst/>
          </a:prstGeom>
        </p:spPr>
      </p:pic>
      <p:sp>
        <p:nvSpPr>
          <p:cNvPr id="128" name="Text Box 127"/>
          <p:cNvSpPr txBox="1"/>
          <p:nvPr/>
        </p:nvSpPr>
        <p:spPr>
          <a:xfrm>
            <a:off x="7168515" y="3693795"/>
            <a:ext cx="1245870" cy="714375"/>
          </a:xfrm>
          <a:prstGeom prst="rect">
            <a:avLst/>
          </a:prstGeom>
          <a:noFill/>
        </p:spPr>
        <p:txBody>
          <a:bodyPr wrap="square" lIns="0" tIns="34290" rIns="68580" bIns="34290" rtlCol="0" anchor="t" anchorCtr="0">
            <a:spAutoFit/>
          </a:bodyPr>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Storm recovery phase seems to be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more sensitive to driver class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than main phase</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lnSpc>
                <a:spcPct val="50000"/>
              </a:lnSpc>
              <a:buFont typeface="Arial" panose="020B0604020202020204" pitchFamily="34" charset="0"/>
              <a:buNone/>
            </a:pP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4 features with predictive capability</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lnSpc>
                <a:spcPct val="50000"/>
              </a:lnSpc>
              <a:buFont typeface="Arial" panose="020B0604020202020204" pitchFamily="34" charset="0"/>
              <a:buNone/>
            </a:pP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Use of B-field disturbance at high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latitudes might improve result</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cxnSp>
        <p:nvCxnSpPr>
          <p:cNvPr id="131" name="Straight Connector 130"/>
          <p:cNvCxnSpPr/>
          <p:nvPr/>
        </p:nvCxnSpPr>
        <p:spPr>
          <a:xfrm>
            <a:off x="7132320" y="3745836"/>
            <a:ext cx="0" cy="62179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32" name="Oval 131"/>
          <p:cNvSpPr>
            <a:spLocks noChangeAspect="1"/>
          </p:cNvSpPr>
          <p:nvPr/>
        </p:nvSpPr>
        <p:spPr>
          <a:xfrm>
            <a:off x="7114032" y="3763010"/>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33" name="Oval 132"/>
          <p:cNvSpPr>
            <a:spLocks noChangeAspect="1"/>
          </p:cNvSpPr>
          <p:nvPr/>
        </p:nvSpPr>
        <p:spPr>
          <a:xfrm>
            <a:off x="7116445" y="4083685"/>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34" name="Oval 133"/>
          <p:cNvSpPr>
            <a:spLocks noChangeAspect="1"/>
          </p:cNvSpPr>
          <p:nvPr/>
        </p:nvSpPr>
        <p:spPr>
          <a:xfrm>
            <a:off x="7112635" y="4222750"/>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35" name="Text Box 134"/>
          <p:cNvSpPr txBox="1"/>
          <p:nvPr/>
        </p:nvSpPr>
        <p:spPr>
          <a:xfrm>
            <a:off x="5575554" y="3513712"/>
            <a:ext cx="2779871"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Results | Conclusions</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36" name="Text Box 135"/>
          <p:cNvSpPr txBox="1"/>
          <p:nvPr/>
        </p:nvSpPr>
        <p:spPr>
          <a:xfrm>
            <a:off x="5579999" y="4636011"/>
            <a:ext cx="2779871"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Top reference</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37" name="Text Box 136"/>
          <p:cNvSpPr txBox="1"/>
          <p:nvPr/>
        </p:nvSpPr>
        <p:spPr>
          <a:xfrm>
            <a:off x="5573395" y="4369435"/>
            <a:ext cx="2710180" cy="172085"/>
          </a:xfrm>
          <a:prstGeom prst="rect">
            <a:avLst/>
          </a:prstGeom>
          <a:noFill/>
        </p:spPr>
        <p:txBody>
          <a:bodyPr wrap="square" lIns="68580" tIns="68580" rIns="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Class Statistics</a:t>
            </a:r>
            <a:r>
              <a:rPr lang="en-US" altLang="en-US" sz="450">
                <a:solidFill>
                  <a:schemeClr val="tx1">
                    <a:lumMod val="85000"/>
                    <a:lumOff val="15000"/>
                  </a:schemeClr>
                </a:solidFill>
                <a:latin typeface="Carlito" panose="020F0502020204030204" charset="0"/>
                <a:cs typeface="Carlito" panose="020F0502020204030204" charset="0"/>
              </a:rPr>
              <a:t>: Fractions of C/SIR &amp; ICME driven storms in dependence on HMC peak and solar cycle phase. </a:t>
            </a:r>
            <a:endParaRPr lang="en-US" altLang="en-US" sz="450">
              <a:solidFill>
                <a:schemeClr val="tx1">
                  <a:lumMod val="85000"/>
                  <a:lumOff val="15000"/>
                </a:schemeClr>
              </a:solidFill>
              <a:latin typeface="Carlito" panose="020F0502020204030204" charset="0"/>
              <a:cs typeface="Carlito" panose="020F0502020204030204" charset="0"/>
            </a:endParaRPr>
          </a:p>
        </p:txBody>
      </p:sp>
      <p:sp>
        <p:nvSpPr>
          <p:cNvPr id="6" name="Text Box 5"/>
          <p:cNvSpPr txBox="1"/>
          <p:nvPr/>
        </p:nvSpPr>
        <p:spPr>
          <a:xfrm>
            <a:off x="-952" y="4840639"/>
            <a:ext cx="2788920" cy="27622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Features:  </a:t>
            </a:r>
            <a:r>
              <a:rPr lang="en-US" altLang="en-US" sz="450">
                <a:solidFill>
                  <a:schemeClr val="tx1">
                    <a:lumMod val="85000"/>
                    <a:lumOff val="15000"/>
                  </a:schemeClr>
                </a:solidFill>
                <a:latin typeface="Carlito" panose="020F0502020204030204" charset="0"/>
                <a:cs typeface="Carlito" panose="020F0502020204030204" charset="0"/>
              </a:rPr>
              <a:t>Histograms of feature values (centered, scaled to unit variance) for C/SIR (blue) and ICME (red) driven storms from the training set. The Interquartile Range (IQR) is the range between the 75th and 25th percentiles. Q2 is the 50th percentile (median). All 11 features are shown on the detail slide “Features / Model”.</a:t>
            </a:r>
            <a:endParaRPr lang="en-US" altLang="en-US" sz="450">
              <a:solidFill>
                <a:schemeClr val="tx1">
                  <a:lumMod val="85000"/>
                  <a:lumOff val="15000"/>
                </a:schemeClr>
              </a:solidFill>
              <a:latin typeface="Carlito" panose="020F0502020204030204" charset="0"/>
              <a:cs typeface="Carlito" panose="020F0502020204030204" charset="0"/>
            </a:endParaRPr>
          </a:p>
        </p:txBody>
      </p:sp>
      <p:sp>
        <p:nvSpPr>
          <p:cNvPr id="18" name="Text Box 17"/>
          <p:cNvSpPr txBox="1"/>
          <p:nvPr/>
        </p:nvSpPr>
        <p:spPr>
          <a:xfrm>
            <a:off x="5573078" y="1010542"/>
            <a:ext cx="278653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Model</a:t>
            </a:r>
            <a:endParaRPr lang="en-US" altLang="en-US" sz="825">
              <a:solidFill>
                <a:schemeClr val="tx1">
                  <a:lumMod val="85000"/>
                  <a:lumOff val="15000"/>
                </a:schemeClr>
              </a:solidFill>
              <a:latin typeface="Carlito" panose="020F0502020204030204" charset="0"/>
              <a:cs typeface="Carlito" panose="020F0502020204030204" charset="0"/>
            </a:endParaRPr>
          </a:p>
        </p:txBody>
      </p:sp>
      <p:grpSp>
        <p:nvGrpSpPr>
          <p:cNvPr id="19" name="Group 18"/>
          <p:cNvGrpSpPr/>
          <p:nvPr/>
        </p:nvGrpSpPr>
        <p:grpSpPr>
          <a:xfrm>
            <a:off x="5633085" y="970537"/>
            <a:ext cx="205740" cy="218599"/>
            <a:chOff x="6380" y="4472"/>
            <a:chExt cx="432" cy="459"/>
          </a:xfrm>
        </p:grpSpPr>
        <p:sp>
          <p:nvSpPr>
            <p:cNvPr id="21" name="Oval 20"/>
            <p:cNvSpPr>
              <a:spLocks noChangeAspect="1"/>
            </p:cNvSpPr>
            <p:nvPr/>
          </p:nvSpPr>
          <p:spPr>
            <a:xfrm>
              <a:off x="6380" y="448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24" name="Text Box 23"/>
            <p:cNvSpPr txBox="1"/>
            <p:nvPr/>
          </p:nvSpPr>
          <p:spPr>
            <a:xfrm>
              <a:off x="6380" y="447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4</a:t>
              </a:r>
              <a:endParaRPr lang="en-US" altLang="en-US" sz="825">
                <a:solidFill>
                  <a:srgbClr val="720404">
                    <a:alpha val="20000"/>
                  </a:srgbClr>
                </a:solidFill>
                <a:latin typeface="Carlito" panose="020F0502020204030204" charset="0"/>
                <a:cs typeface="Carlito" panose="020F0502020204030204" charset="0"/>
              </a:endParaRPr>
            </a:p>
          </p:txBody>
        </p:sp>
      </p:grpSp>
      <p:pic>
        <p:nvPicPr>
          <p:cNvPr id="27" name="Picture 26" descr="Model_Eq_new"/>
          <p:cNvPicPr>
            <a:picLocks noChangeAspect="1"/>
          </p:cNvPicPr>
          <p:nvPr/>
        </p:nvPicPr>
        <p:blipFill>
          <a:blip r:embed="rId17"/>
          <a:stretch>
            <a:fillRect/>
          </a:stretch>
        </p:blipFill>
        <p:spPr>
          <a:xfrm>
            <a:off x="5639435" y="1224915"/>
            <a:ext cx="1706989" cy="374904"/>
          </a:xfrm>
          <a:prstGeom prst="rect">
            <a:avLst/>
          </a:prstGeom>
        </p:spPr>
      </p:pic>
      <p:sp>
        <p:nvSpPr>
          <p:cNvPr id="32" name="Text Box 31"/>
          <p:cNvSpPr txBox="1"/>
          <p:nvPr/>
        </p:nvSpPr>
        <p:spPr>
          <a:xfrm>
            <a:off x="7366000" y="1170305"/>
            <a:ext cx="873125"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Event ID, i = 1, ..., n = 538</a:t>
            </a:r>
            <a:endParaRPr lang="en-US" sz="600"/>
          </a:p>
        </p:txBody>
      </p:sp>
      <p:sp>
        <p:nvSpPr>
          <p:cNvPr id="45" name="Text Box 44"/>
          <p:cNvSpPr txBox="1"/>
          <p:nvPr/>
        </p:nvSpPr>
        <p:spPr>
          <a:xfrm>
            <a:off x="7364095" y="1370330"/>
            <a:ext cx="544830"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Feature vector</a:t>
            </a:r>
            <a:endParaRPr lang="en-US" sz="600"/>
          </a:p>
        </p:txBody>
      </p:sp>
      <p:sp>
        <p:nvSpPr>
          <p:cNvPr id="46" name="Text Box 45"/>
          <p:cNvSpPr txBox="1"/>
          <p:nvPr/>
        </p:nvSpPr>
        <p:spPr>
          <a:xfrm>
            <a:off x="7364095" y="1472565"/>
            <a:ext cx="771525" cy="183515"/>
          </a:xfrm>
          <a:prstGeom prst="rect">
            <a:avLst/>
          </a:prstGeom>
          <a:noFill/>
        </p:spPr>
        <p:txBody>
          <a:bodyPr wrap="none" lIns="0" rtlCol="0" anchor="t">
            <a:spAutoFit/>
          </a:bodyPr>
          <a:p>
            <a:pPr algn="l"/>
            <a:r>
              <a:rPr lang="en-US" altLang="en-US" sz="600">
                <a:solidFill>
                  <a:schemeClr val="tx1">
                    <a:lumMod val="85000"/>
                    <a:lumOff val="15000"/>
                  </a:schemeClr>
                </a:solidFill>
                <a:latin typeface="Carlito" panose="020F0502020204030204" charset="0"/>
                <a:cs typeface="Carlito" panose="020F0502020204030204" charset="0"/>
              </a:rPr>
              <a:t>Intercept, coefficients</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47" name="Text Box 46"/>
          <p:cNvSpPr txBox="1"/>
          <p:nvPr/>
        </p:nvSpPr>
        <p:spPr>
          <a:xfrm>
            <a:off x="7364730" y="1271270"/>
            <a:ext cx="702945"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Driver class (binary)</a:t>
            </a:r>
            <a:endParaRPr lang="en-US" sz="600"/>
          </a:p>
        </p:txBody>
      </p:sp>
      <p:sp>
        <p:nvSpPr>
          <p:cNvPr id="3" name="Text Box 2">
            <a:hlinkClick r:id="rId18" action="ppaction://hlinksldjump"/>
          </p:cNvPr>
          <p:cNvSpPr txBox="1"/>
          <p:nvPr/>
        </p:nvSpPr>
        <p:spPr>
          <a:xfrm>
            <a:off x="8412480" y="3411572"/>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“Madness”</a:t>
            </a:r>
            <a:endParaRPr lang="en-US" altLang="en-US" sz="825">
              <a:solidFill>
                <a:schemeClr val="bg1">
                  <a:alpha val="54000"/>
                </a:schemeClr>
              </a:solidFill>
              <a:latin typeface="Carlito" panose="020F0502020204030204" charset="0"/>
              <a:cs typeface="Carlito" panose="020F0502020204030204" charset="0"/>
            </a:endParaRPr>
          </a:p>
        </p:txBody>
      </p:sp>
    </p:spTree>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 name="Picture 25" descr="StormsClassified_gray"/>
          <p:cNvPicPr>
            <a:picLocks noChangeAspect="1"/>
          </p:cNvPicPr>
          <p:nvPr/>
        </p:nvPicPr>
        <p:blipFill>
          <a:blip r:embed="rId1"/>
          <a:stretch>
            <a:fillRect/>
          </a:stretch>
        </p:blipFill>
        <p:spPr>
          <a:xfrm>
            <a:off x="2971800" y="1783080"/>
            <a:ext cx="2313157" cy="3063240"/>
          </a:xfrm>
          <a:prstGeom prst="rect">
            <a:avLst/>
          </a:prstGeom>
        </p:spPr>
      </p:pic>
      <p:sp>
        <p:nvSpPr>
          <p:cNvPr id="61" name="Text Box 60"/>
          <p:cNvSpPr txBox="1"/>
          <p:nvPr/>
        </p:nvSpPr>
        <p:spPr>
          <a:xfrm>
            <a:off x="1429" y="3681923"/>
            <a:ext cx="2785110" cy="160655"/>
          </a:xfrm>
          <a:prstGeom prst="rect">
            <a:avLst/>
          </a:prstGeom>
          <a:noFill/>
        </p:spPr>
        <p:txBody>
          <a:bodyPr wrap="square" lIns="68580" tIns="34290" rIns="68580" bIns="34290" rtlCol="0" anchor="t" anchorCtr="0">
            <a:spAutoFit/>
          </a:bodyPr>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From the input data 11 features are derived to enter the logistic regression model.</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sp>
        <p:nvSpPr>
          <p:cNvPr id="140" name="Text Box 139"/>
          <p:cNvSpPr txBox="1"/>
          <p:nvPr/>
        </p:nvSpPr>
        <p:spPr>
          <a:xfrm>
            <a:off x="2784348" y="1010542"/>
            <a:ext cx="277510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Key message</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89" name="Text Box 88"/>
          <p:cNvSpPr txBox="1"/>
          <p:nvPr/>
        </p:nvSpPr>
        <p:spPr>
          <a:xfrm>
            <a:off x="2302193" y="2772857"/>
            <a:ext cx="415290" cy="415290"/>
          </a:xfrm>
          <a:prstGeom prst="rect">
            <a:avLst/>
          </a:prstGeom>
          <a:noFill/>
        </p:spPr>
        <p:txBody>
          <a:bodyPr wrap="square" lIns="0" tIns="0" rIns="0" bIns="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SEA: </a:t>
            </a:r>
            <a:endParaRPr lang="en-US" altLang="en-US" sz="450" b="1">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Superposed epoch analysis of HMC for training events. </a:t>
            </a:r>
            <a:endParaRPr lang="en-US" altLang="en-US" sz="450">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Click for B</a:t>
            </a:r>
            <a:r>
              <a:rPr lang="en-US" altLang="en-US" sz="450" baseline="-25000">
                <a:solidFill>
                  <a:schemeClr val="tx1">
                    <a:lumMod val="85000"/>
                    <a:lumOff val="15000"/>
                  </a:schemeClr>
                </a:solidFill>
                <a:latin typeface="Carlito" panose="020F0502020204030204" charset="0"/>
                <a:cs typeface="Carlito" panose="020F0502020204030204" charset="0"/>
              </a:rPr>
              <a:t>MLT</a:t>
            </a:r>
            <a:r>
              <a:rPr lang="en-US" altLang="en-US" sz="450">
                <a:solidFill>
                  <a:schemeClr val="tx1">
                    <a:lumMod val="85000"/>
                    <a:lumOff val="15000"/>
                  </a:schemeClr>
                </a:solidFill>
                <a:latin typeface="Carlito" panose="020F0502020204030204" charset="0"/>
                <a:cs typeface="Carlito" panose="020F0502020204030204" charset="0"/>
              </a:rPr>
              <a:t>. </a:t>
            </a:r>
            <a:endParaRPr lang="en-US" altLang="en-US" sz="450">
              <a:solidFill>
                <a:schemeClr val="tx1">
                  <a:lumMod val="85000"/>
                  <a:lumOff val="15000"/>
                </a:schemeClr>
              </a:solidFill>
              <a:latin typeface="Carlito" panose="020F0502020204030204" charset="0"/>
              <a:cs typeface="Carlito" panose="020F0502020204030204" charset="0"/>
            </a:endParaRPr>
          </a:p>
        </p:txBody>
      </p:sp>
      <p:sp>
        <p:nvSpPr>
          <p:cNvPr id="36" name="Text Box 35"/>
          <p:cNvSpPr txBox="1"/>
          <p:nvPr/>
        </p:nvSpPr>
        <p:spPr>
          <a:xfrm>
            <a:off x="5575554" y="2299846"/>
            <a:ext cx="278653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Validation</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00" name="Text Box 99"/>
          <p:cNvSpPr txBox="1"/>
          <p:nvPr/>
        </p:nvSpPr>
        <p:spPr>
          <a:xfrm>
            <a:off x="2784634" y="1629762"/>
            <a:ext cx="2776538"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Classification</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95" name="Text Box 94"/>
          <p:cNvSpPr txBox="1"/>
          <p:nvPr/>
        </p:nvSpPr>
        <p:spPr>
          <a:xfrm>
            <a:off x="-476" y="3515712"/>
            <a:ext cx="2777966"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Features</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94" name="Text Box 93"/>
          <p:cNvSpPr txBox="1"/>
          <p:nvPr/>
        </p:nvSpPr>
        <p:spPr>
          <a:xfrm>
            <a:off x="-952" y="2301751"/>
            <a:ext cx="277891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Input data</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4" name="Title 13"/>
          <p:cNvSpPr>
            <a:spLocks noGrp="1"/>
          </p:cNvSpPr>
          <p:nvPr>
            <p:ph type="title"/>
          </p:nvPr>
        </p:nvSpPr>
        <p:spPr/>
        <p:txBody>
          <a:bodyPr>
            <a:normAutofit fontScale="90000"/>
          </a:bodyPr>
          <a:p>
            <a:r>
              <a:rPr lang="en-US" altLang="en-US"/>
              <a:t>Historical geomagnetic storm drivers</a:t>
            </a:r>
            <a:br>
              <a:rPr lang="en-US" altLang="en-US"/>
            </a:br>
            <a:r>
              <a:rPr lang="en-US" altLang="en-US"/>
              <a:t>determined exclusively from ground-based magnetometer measurements</a:t>
            </a:r>
            <a:endParaRPr lang="en-US" altLang="en-US"/>
          </a:p>
        </p:txBody>
      </p:sp>
      <p:sp>
        <p:nvSpPr>
          <p:cNvPr id="17" name="Text Box 16"/>
          <p:cNvSpPr txBox="1"/>
          <p:nvPr/>
        </p:nvSpPr>
        <p:spPr>
          <a:xfrm>
            <a:off x="0" y="1010637"/>
            <a:ext cx="277510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Setup</a:t>
            </a:r>
            <a:endParaRPr lang="en-US" altLang="en-US" sz="825">
              <a:solidFill>
                <a:schemeClr val="tx1">
                  <a:lumMod val="85000"/>
                  <a:lumOff val="15000"/>
                </a:schemeClr>
              </a:solidFill>
              <a:latin typeface="Carlito" panose="020F0502020204030204" charset="0"/>
              <a:cs typeface="Carlito" panose="020F0502020204030204" charset="0"/>
            </a:endParaRPr>
          </a:p>
        </p:txBody>
      </p:sp>
      <p:grpSp>
        <p:nvGrpSpPr>
          <p:cNvPr id="54" name="Group 53"/>
          <p:cNvGrpSpPr/>
          <p:nvPr/>
        </p:nvGrpSpPr>
        <p:grpSpPr>
          <a:xfrm>
            <a:off x="54293" y="967298"/>
            <a:ext cx="205740" cy="218599"/>
            <a:chOff x="116" y="2132"/>
            <a:chExt cx="432" cy="459"/>
          </a:xfrm>
        </p:grpSpPr>
        <p:sp>
          <p:nvSpPr>
            <p:cNvPr id="38" name="Oval 37"/>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9" name="Text Box 38"/>
            <p:cNvSpPr txBox="1"/>
            <p:nvPr/>
          </p:nvSpPr>
          <p:spPr>
            <a:xfrm>
              <a:off x="116" y="213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1</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6" name="Group 55"/>
          <p:cNvGrpSpPr/>
          <p:nvPr/>
        </p:nvGrpSpPr>
        <p:grpSpPr>
          <a:xfrm>
            <a:off x="54864" y="3468563"/>
            <a:ext cx="205740" cy="218599"/>
            <a:chOff x="116" y="6551"/>
            <a:chExt cx="432" cy="459"/>
          </a:xfrm>
        </p:grpSpPr>
        <p:sp>
          <p:nvSpPr>
            <p:cNvPr id="41" name="Oval 40"/>
            <p:cNvSpPr>
              <a:spLocks noChangeAspect="1"/>
            </p:cNvSpPr>
            <p:nvPr/>
          </p:nvSpPr>
          <p:spPr>
            <a:xfrm>
              <a:off x="116" y="6565"/>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2" name="Text Box 41"/>
            <p:cNvSpPr txBox="1"/>
            <p:nvPr/>
          </p:nvSpPr>
          <p:spPr>
            <a:xfrm>
              <a:off x="116" y="6551"/>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3</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5" name="Group 54"/>
          <p:cNvGrpSpPr/>
          <p:nvPr/>
        </p:nvGrpSpPr>
        <p:grpSpPr>
          <a:xfrm>
            <a:off x="54293" y="2257459"/>
            <a:ext cx="205740" cy="218599"/>
            <a:chOff x="116" y="4288"/>
            <a:chExt cx="432" cy="459"/>
          </a:xfrm>
        </p:grpSpPr>
        <p:sp>
          <p:nvSpPr>
            <p:cNvPr id="33" name="Oval 32"/>
            <p:cNvSpPr>
              <a:spLocks noChangeAspect="1"/>
            </p:cNvSpPr>
            <p:nvPr/>
          </p:nvSpPr>
          <p:spPr>
            <a:xfrm>
              <a:off x="116" y="4300"/>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4" name="Text Box 33"/>
            <p:cNvSpPr txBox="1"/>
            <p:nvPr/>
          </p:nvSpPr>
          <p:spPr>
            <a:xfrm>
              <a:off x="116" y="4288"/>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2</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3" name="Group 52"/>
          <p:cNvGrpSpPr/>
          <p:nvPr/>
        </p:nvGrpSpPr>
        <p:grpSpPr>
          <a:xfrm>
            <a:off x="2852928" y="1575469"/>
            <a:ext cx="205740" cy="218599"/>
            <a:chOff x="6380" y="4472"/>
            <a:chExt cx="432" cy="459"/>
          </a:xfrm>
        </p:grpSpPr>
        <p:sp>
          <p:nvSpPr>
            <p:cNvPr id="51" name="Oval 50"/>
            <p:cNvSpPr>
              <a:spLocks noChangeAspect="1"/>
            </p:cNvSpPr>
            <p:nvPr/>
          </p:nvSpPr>
          <p:spPr>
            <a:xfrm>
              <a:off x="6380" y="448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52" name="Text Box 51"/>
            <p:cNvSpPr txBox="1"/>
            <p:nvPr/>
          </p:nvSpPr>
          <p:spPr>
            <a:xfrm>
              <a:off x="6380" y="447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6</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96" name="Group 95"/>
          <p:cNvGrpSpPr/>
          <p:nvPr/>
        </p:nvGrpSpPr>
        <p:grpSpPr>
          <a:xfrm>
            <a:off x="5633085" y="2259841"/>
            <a:ext cx="205740" cy="218599"/>
            <a:chOff x="11948" y="4858"/>
            <a:chExt cx="432" cy="459"/>
          </a:xfrm>
        </p:grpSpPr>
        <p:sp>
          <p:nvSpPr>
            <p:cNvPr id="75" name="Oval 74"/>
            <p:cNvSpPr>
              <a:spLocks noChangeAspect="1"/>
            </p:cNvSpPr>
            <p:nvPr/>
          </p:nvSpPr>
          <p:spPr>
            <a:xfrm>
              <a:off x="11948" y="4870"/>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76" name="Text Box 75"/>
            <p:cNvSpPr txBox="1"/>
            <p:nvPr/>
          </p:nvSpPr>
          <p:spPr>
            <a:xfrm>
              <a:off x="11948" y="4858"/>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5</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97" name="Group 96"/>
          <p:cNvGrpSpPr/>
          <p:nvPr/>
        </p:nvGrpSpPr>
        <p:grpSpPr>
          <a:xfrm>
            <a:off x="5630418" y="3466849"/>
            <a:ext cx="205740" cy="218599"/>
            <a:chOff x="12024" y="6951"/>
            <a:chExt cx="432" cy="459"/>
          </a:xfrm>
        </p:grpSpPr>
        <p:sp>
          <p:nvSpPr>
            <p:cNvPr id="78" name="Oval 77"/>
            <p:cNvSpPr>
              <a:spLocks noChangeAspect="1"/>
            </p:cNvSpPr>
            <p:nvPr/>
          </p:nvSpPr>
          <p:spPr>
            <a:xfrm>
              <a:off x="12024" y="6963"/>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79" name="Text Box 78"/>
            <p:cNvSpPr txBox="1"/>
            <p:nvPr/>
          </p:nvSpPr>
          <p:spPr>
            <a:xfrm>
              <a:off x="12024" y="6951"/>
              <a:ext cx="432" cy="459"/>
            </a:xfrm>
            <a:prstGeom prst="rect">
              <a:avLst/>
            </a:prstGeom>
            <a:noFill/>
          </p:spPr>
          <p:txBody>
            <a:bodyPr wrap="square" lIns="68580"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7</a:t>
              </a:r>
              <a:endParaRPr lang="en-US" altLang="en-US" sz="825">
                <a:solidFill>
                  <a:srgbClr val="720404">
                    <a:alpha val="20000"/>
                  </a:srgbClr>
                </a:solidFill>
                <a:latin typeface="Carlito" panose="020F0502020204030204" charset="0"/>
                <a:cs typeface="Carlito" panose="020F0502020204030204" charset="0"/>
              </a:endParaRPr>
            </a:p>
          </p:txBody>
        </p:sp>
      </p:grpSp>
      <p:sp>
        <p:nvSpPr>
          <p:cNvPr id="108" name="Text Box 107"/>
          <p:cNvSpPr txBox="1"/>
          <p:nvPr/>
        </p:nvSpPr>
        <p:spPr>
          <a:xfrm>
            <a:off x="-476" y="1176848"/>
            <a:ext cx="2785110" cy="437515"/>
          </a:xfrm>
          <a:prstGeom prst="rect">
            <a:avLst/>
          </a:prstGeom>
          <a:noFill/>
        </p:spPr>
        <p:txBody>
          <a:bodyPr wrap="square" lIns="68580" tIns="34290" rIns="68580" bIns="34290" rtlCol="0" anchor="t" anchorCtr="0">
            <a:spAutoFit/>
          </a:bodyPr>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A selection of 7547 past geomagnetic storm events (target set) is assigned to solar wind drivers using geomagnetic properties of 538 training events. The two driver classes are 0: </a:t>
            </a:r>
            <a:r>
              <a:rPr lang="en-US" altLang="en-US" sz="600">
                <a:solidFill>
                  <a:schemeClr val="tx1">
                    <a:lumMod val="85000"/>
                    <a:lumOff val="15000"/>
                  </a:schemeClr>
                </a:solidFill>
                <a:latin typeface="Carlito" panose="020F0502020204030204" charset="0"/>
                <a:cs typeface="Carlito" panose="020F0502020204030204" charset="0"/>
              </a:rPr>
              <a:t>Corotating/Stream Interaction Regions (C/SIRs) and 1: Interplanetary </a:t>
            </a:r>
            <a:r>
              <a:rPr lang="en-US" altLang="en-US" sz="600">
                <a:solidFill>
                  <a:schemeClr val="tx1">
                    <a:lumMod val="85000"/>
                    <a:lumOff val="15000"/>
                  </a:schemeClr>
                </a:solidFill>
                <a:latin typeface="Carlito" panose="020F0502020204030204" charset="0"/>
                <a:cs typeface="Carlito" panose="020F0502020204030204" charset="0"/>
                <a:sym typeface="+mn-ea"/>
              </a:rPr>
              <a:t>Coronal Mass Ejections (ICMEs).</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grpSp>
        <p:nvGrpSpPr>
          <p:cNvPr id="28" name="Group 27"/>
          <p:cNvGrpSpPr/>
          <p:nvPr/>
        </p:nvGrpSpPr>
        <p:grpSpPr>
          <a:xfrm>
            <a:off x="2849880" y="971489"/>
            <a:ext cx="205740" cy="218599"/>
            <a:chOff x="116" y="2134"/>
            <a:chExt cx="432" cy="459"/>
          </a:xfrm>
        </p:grpSpPr>
        <p:sp>
          <p:nvSpPr>
            <p:cNvPr id="29" name="Oval 28"/>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0" name="Text Box 29"/>
            <p:cNvSpPr txBox="1"/>
            <p:nvPr/>
          </p:nvSpPr>
          <p:spPr>
            <a:xfrm>
              <a:off x="116" y="2134"/>
              <a:ext cx="432" cy="459"/>
            </a:xfrm>
            <a:prstGeom prst="rect">
              <a:avLst/>
            </a:prstGeom>
            <a:noFill/>
          </p:spPr>
          <p:txBody>
            <a:bodyPr wrap="square" rtlCol="0" anchor="ctr" anchorCtr="0">
              <a:spAutoFit/>
            </a:bodyPr>
            <a:p>
              <a:pPr algn="ctr"/>
              <a:endParaRPr lang="en-US" altLang="en-US" sz="825">
                <a:solidFill>
                  <a:srgbClr val="720404">
                    <a:alpha val="20000"/>
                  </a:srgbClr>
                </a:solidFill>
                <a:latin typeface="Carlito" panose="020F0502020204030204" charset="0"/>
                <a:cs typeface="Carlito" panose="020F0502020204030204" charset="0"/>
              </a:endParaRPr>
            </a:p>
          </p:txBody>
        </p:sp>
      </p:grpSp>
      <p:sp>
        <p:nvSpPr>
          <p:cNvPr id="31" name="Text Box 30"/>
          <p:cNvSpPr txBox="1"/>
          <p:nvPr/>
        </p:nvSpPr>
        <p:spPr>
          <a:xfrm>
            <a:off x="2770823" y="1175134"/>
            <a:ext cx="2785110" cy="345440"/>
          </a:xfrm>
          <a:prstGeom prst="rect">
            <a:avLst/>
          </a:prstGeom>
          <a:noFill/>
        </p:spPr>
        <p:txBody>
          <a:bodyPr wrap="square" lIns="68580" tIns="34290" rIns="68580" bIns="34290" rtlCol="0" anchor="t" anchorCtr="0">
            <a:spAutoFit/>
          </a:bodyPr>
          <a:p>
            <a:r>
              <a:rPr lang="en-US" altLang="en-US" sz="600">
                <a:solidFill>
                  <a:srgbClr val="720404"/>
                </a:solidFill>
                <a:latin typeface="Carlito" panose="020F0502020204030204" charset="0"/>
                <a:cs typeface="Carlito" panose="020F0502020204030204" charset="0"/>
                <a:sym typeface="+mn-ea"/>
              </a:rPr>
              <a:t>Features of the geomagnetic field measured at ground can be used to identify geo-magnetic storm drivers in the pre-satellite era. We deliver a list of geomagnetic storms since 1930 together with probabilities for a C/SIR or ICME driving mechanism.</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grpSp>
        <p:nvGrpSpPr>
          <p:cNvPr id="37" name="Group 36"/>
          <p:cNvGrpSpPr/>
          <p:nvPr/>
        </p:nvGrpSpPr>
        <p:grpSpPr>
          <a:xfrm>
            <a:off x="5630418" y="4591084"/>
            <a:ext cx="205740" cy="218599"/>
            <a:chOff x="12024" y="6951"/>
            <a:chExt cx="432" cy="459"/>
          </a:xfrm>
        </p:grpSpPr>
        <p:sp>
          <p:nvSpPr>
            <p:cNvPr id="40" name="Oval 39"/>
            <p:cNvSpPr>
              <a:spLocks noChangeAspect="1"/>
            </p:cNvSpPr>
            <p:nvPr/>
          </p:nvSpPr>
          <p:spPr>
            <a:xfrm>
              <a:off x="12024" y="6963"/>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3" name="Text Box 42"/>
            <p:cNvSpPr txBox="1"/>
            <p:nvPr/>
          </p:nvSpPr>
          <p:spPr>
            <a:xfrm>
              <a:off x="12024" y="6951"/>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8</a:t>
              </a:r>
              <a:endParaRPr lang="en-US" altLang="en-US" sz="825">
                <a:solidFill>
                  <a:srgbClr val="720404">
                    <a:alpha val="20000"/>
                  </a:srgbClr>
                </a:solidFill>
                <a:latin typeface="Carlito" panose="020F0502020204030204" charset="0"/>
                <a:cs typeface="Carlito" panose="020F0502020204030204" charset="0"/>
              </a:endParaRPr>
            </a:p>
          </p:txBody>
        </p:sp>
      </p:grpSp>
      <p:pic>
        <p:nvPicPr>
          <p:cNvPr id="88" name="Picture 87">
            <a:hlinkClick r:id="rId2" action="ppaction://hlinksldjump"/>
          </p:cNvPr>
          <p:cNvPicPr>
            <a:picLocks noChangeAspect="1"/>
          </p:cNvPicPr>
          <p:nvPr/>
        </p:nvPicPr>
        <p:blipFill>
          <a:blip r:embed="rId3"/>
          <a:stretch>
            <a:fillRect/>
          </a:stretch>
        </p:blipFill>
        <p:spPr>
          <a:xfrm>
            <a:off x="842010" y="2321753"/>
            <a:ext cx="102394" cy="102394"/>
          </a:xfrm>
          <a:prstGeom prst="rect">
            <a:avLst/>
          </a:prstGeom>
        </p:spPr>
      </p:pic>
      <p:cxnSp>
        <p:nvCxnSpPr>
          <p:cNvPr id="23" name="Straight Connector 22"/>
          <p:cNvCxnSpPr/>
          <p:nvPr userDrawn="1"/>
        </p:nvCxnSpPr>
        <p:spPr>
          <a:xfrm flipH="1">
            <a:off x="2777490" y="1014447"/>
            <a:ext cx="2858" cy="4059079"/>
          </a:xfrm>
          <a:prstGeom prst="line">
            <a:avLst/>
          </a:prstGeom>
          <a:ln w="28575" cmpd="sng">
            <a:solidFill>
              <a:srgbClr val="720404">
                <a:alpha val="2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flipH="1">
            <a:off x="5558790" y="1017400"/>
            <a:ext cx="2858" cy="4059079"/>
          </a:xfrm>
          <a:prstGeom prst="line">
            <a:avLst/>
          </a:prstGeom>
          <a:ln w="28575" cmpd="sng">
            <a:solidFill>
              <a:srgbClr val="720404">
                <a:alpha val="20000"/>
              </a:srgbClr>
            </a:solidFill>
            <a:prstDash val="solid"/>
          </a:ln>
        </p:spPr>
        <p:style>
          <a:lnRef idx="1">
            <a:schemeClr val="accent1"/>
          </a:lnRef>
          <a:fillRef idx="0">
            <a:schemeClr val="accent1"/>
          </a:fillRef>
          <a:effectRef idx="0">
            <a:schemeClr val="accent1"/>
          </a:effectRef>
          <a:fontRef idx="minor">
            <a:schemeClr val="tx1"/>
          </a:fontRef>
        </p:style>
      </p:cxnSp>
      <p:pic>
        <p:nvPicPr>
          <p:cNvPr id="67" name="Picture 66">
            <a:hlinkClick r:id="rId4" action="ppaction://hlinksldjump"/>
          </p:cNvPr>
          <p:cNvPicPr>
            <a:picLocks noChangeAspect="1"/>
          </p:cNvPicPr>
          <p:nvPr/>
        </p:nvPicPr>
        <p:blipFill>
          <a:blip r:embed="rId3"/>
          <a:stretch>
            <a:fillRect/>
          </a:stretch>
        </p:blipFill>
        <p:spPr>
          <a:xfrm>
            <a:off x="3732371" y="1634524"/>
            <a:ext cx="102394" cy="102394"/>
          </a:xfrm>
          <a:prstGeom prst="rect">
            <a:avLst/>
          </a:prstGeom>
        </p:spPr>
      </p:pic>
      <p:sp>
        <p:nvSpPr>
          <p:cNvPr id="2" name="Text Box 1"/>
          <p:cNvSpPr txBox="1"/>
          <p:nvPr/>
        </p:nvSpPr>
        <p:spPr>
          <a:xfrm>
            <a:off x="5638324" y="1785496"/>
            <a:ext cx="681514" cy="391160"/>
          </a:xfrm>
          <a:prstGeom prst="rect">
            <a:avLst/>
          </a:prstGeom>
          <a:noFill/>
        </p:spPr>
        <p:txBody>
          <a:bodyPr wrap="square" lIns="0" tIns="34290" rIns="0" bIns="34290" rtlCol="0" anchor="t" anchorCtr="0">
            <a:spAutoFit/>
          </a:bodyPr>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a) Feature selection</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c) Assessment of</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    best model</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cxnSp>
        <p:nvCxnSpPr>
          <p:cNvPr id="83" name="Straight Connector 82"/>
          <p:cNvCxnSpPr/>
          <p:nvPr/>
        </p:nvCxnSpPr>
        <p:spPr>
          <a:xfrm>
            <a:off x="6302216" y="1874650"/>
            <a:ext cx="0" cy="25374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98" name="Table 97"/>
          <p:cNvGraphicFramePr>
            <a:graphicFrameLocks noChangeAspect="1"/>
          </p:cNvGraphicFramePr>
          <p:nvPr/>
        </p:nvGraphicFramePr>
        <p:xfrm>
          <a:off x="7390924" y="2541781"/>
          <a:ext cx="683895" cy="685800"/>
        </p:xfrm>
        <a:graphic>
          <a:graphicData uri="http://schemas.openxmlformats.org/drawingml/2006/table">
            <a:tbl>
              <a:tblPr firstRow="1" bandRow="1">
                <a:tableStyleId>{5C22544A-7EE6-4342-B048-85BDC9FD1C3A}</a:tableStyleId>
              </a:tblPr>
              <a:tblGrid>
                <a:gridCol w="227965"/>
                <a:gridCol w="227965"/>
                <a:gridCol w="227965"/>
              </a:tblGrid>
              <a:tr h="228600">
                <a:tc>
                  <a:txBody>
                    <a:bodyPr/>
                    <a:p>
                      <a:pPr algn="ctr">
                        <a:buNone/>
                      </a:pPr>
                      <a:r>
                        <a:rPr lang="en-US" altLang="en-US" sz="600" b="0">
                          <a:solidFill>
                            <a:schemeClr val="tx1"/>
                          </a:solidFill>
                          <a:latin typeface="Carlito" panose="020F0502020204030204" charset="0"/>
                          <a:cs typeface="Carlito" panose="020F0502020204030204" charset="0"/>
                        </a:rPr>
                        <a:t>276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TN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chemeClr val="bg2"/>
                    </a:solidFill>
                  </a:tcPr>
                </a:tc>
                <a:tc>
                  <a:txBody>
                    <a:bodyPr/>
                    <a:p>
                      <a:pPr algn="ctr">
                        <a:buNone/>
                      </a:pPr>
                      <a:r>
                        <a:rPr lang="en-US" altLang="en-US" sz="600" b="0">
                          <a:solidFill>
                            <a:schemeClr val="tx1"/>
                          </a:solidFill>
                          <a:latin typeface="Carlito" panose="020F0502020204030204" charset="0"/>
                          <a:cs typeface="Carlito" panose="020F0502020204030204" charset="0"/>
                        </a:rPr>
                        <a:t>66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FP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tx1">
                          <a:lumMod val="85000"/>
                          <a:lumOff val="15000"/>
                        </a:schemeClr>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chemeClr val="bg2"/>
                    </a:solidFill>
                  </a:tcPr>
                </a:tc>
                <a:tc>
                  <a:txBody>
                    <a:bodyPr/>
                    <a:p>
                      <a:pPr algn="ctr">
                        <a:buNone/>
                      </a:pPr>
                      <a:r>
                        <a:rPr lang="en-US" altLang="en-US" sz="600" b="0">
                          <a:solidFill>
                            <a:srgbClr val="191970"/>
                          </a:solidFill>
                          <a:latin typeface="Carlito" panose="020F0502020204030204" charset="0"/>
                          <a:cs typeface="Carlito" panose="020F0502020204030204" charset="0"/>
                        </a:rPr>
                        <a:t>342</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191970">
                        <a:alpha val="10000"/>
                      </a:srgbClr>
                    </a:solidFill>
                  </a:tcPr>
                </a:tc>
              </a:tr>
              <a:tr h="228600">
                <a:tc>
                  <a:txBody>
                    <a:bodyPr/>
                    <a:p>
                      <a:pPr algn="ctr">
                        <a:buNone/>
                      </a:pPr>
                      <a:r>
                        <a:rPr lang="en-US" altLang="en-US" sz="600" b="0">
                          <a:solidFill>
                            <a:schemeClr val="tx1"/>
                          </a:solidFill>
                          <a:latin typeface="Carlito" panose="020F0502020204030204" charset="0"/>
                          <a:cs typeface="Carlito" panose="020F0502020204030204" charset="0"/>
                        </a:rPr>
                        <a:t>50</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FN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tx1">
                          <a:lumMod val="85000"/>
                          <a:lumOff val="15000"/>
                        </a:schemeClr>
                      </a:solidFill>
                      <a:prstDash val="solid"/>
                    </a:lnB>
                    <a:lnTlToBr>
                      <a:noFill/>
                    </a:lnTlToBr>
                    <a:lnBlToTr>
                      <a:noFill/>
                    </a:lnBlToTr>
                    <a:solidFill>
                      <a:schemeClr val="bg2"/>
                    </a:solidFill>
                  </a:tcPr>
                </a:tc>
                <a:tc>
                  <a:txBody>
                    <a:bodyPr/>
                    <a:p>
                      <a:pPr algn="ctr">
                        <a:buNone/>
                      </a:pPr>
                      <a:r>
                        <a:rPr lang="en-US" altLang="en-US" sz="600" b="0">
                          <a:solidFill>
                            <a:schemeClr val="tx1"/>
                          </a:solidFill>
                          <a:latin typeface="Carlito" panose="020F0502020204030204" charset="0"/>
                          <a:cs typeface="Carlito" panose="020F0502020204030204" charset="0"/>
                        </a:rPr>
                        <a:t>146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TP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tx1">
                          <a:lumMod val="85000"/>
                          <a:lumOff val="15000"/>
                        </a:schemeClr>
                      </a:solidFill>
                      <a:prstDash val="solid"/>
                    </a:lnR>
                    <a:lnT w="12700">
                      <a:solidFill>
                        <a:schemeClr val="bg1"/>
                      </a:solidFill>
                      <a:prstDash val="solid"/>
                    </a:lnT>
                    <a:lnB w="12700">
                      <a:solidFill>
                        <a:schemeClr val="tx1">
                          <a:lumMod val="85000"/>
                          <a:lumOff val="15000"/>
                        </a:schemeClr>
                      </a:solidFill>
                      <a:prstDash val="solid"/>
                    </a:lnB>
                    <a:lnTlToBr>
                      <a:noFill/>
                    </a:lnTlToBr>
                    <a:lnBlToTr>
                      <a:noFill/>
                    </a:lnBlToTr>
                    <a:solidFill>
                      <a:schemeClr val="bg2"/>
                    </a:solidFill>
                  </a:tcPr>
                </a:tc>
                <a:tc>
                  <a:txBody>
                    <a:bodyPr/>
                    <a:p>
                      <a:pPr algn="ctr">
                        <a:buNone/>
                      </a:pPr>
                      <a:r>
                        <a:rPr lang="en-US" altLang="en-US" sz="600" b="0">
                          <a:solidFill>
                            <a:srgbClr val="720404"/>
                          </a:solidFill>
                          <a:latin typeface="Carlito" panose="020F0502020204030204" charset="0"/>
                          <a:cs typeface="Carlito" panose="020F0502020204030204" charset="0"/>
                        </a:rPr>
                        <a:t>196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720404">
                        <a:alpha val="10000"/>
                      </a:srgbClr>
                    </a:solidFill>
                  </a:tcPr>
                </a:tc>
              </a:tr>
              <a:tr h="228600">
                <a:tc>
                  <a:txBody>
                    <a:bodyPr/>
                    <a:p>
                      <a:pPr algn="ctr">
                        <a:buNone/>
                      </a:pPr>
                      <a:r>
                        <a:rPr lang="en-US" altLang="en-US" sz="600">
                          <a:solidFill>
                            <a:srgbClr val="191970"/>
                          </a:solidFill>
                          <a:latin typeface="Carlito" panose="020F0502020204030204" charset="0"/>
                          <a:cs typeface="Carlito" panose="020F0502020204030204" charset="0"/>
                        </a:rPr>
                        <a:t>326</a:t>
                      </a:r>
                      <a:endParaRPr lang="en-US" altLang="en-US" sz="600">
                        <a:latin typeface="Carlito" panose="020F0502020204030204" charset="0"/>
                        <a:cs typeface="Carlito" panose="020F0502020204030204" charset="0"/>
                      </a:endParaRPr>
                    </a:p>
                    <a:p>
                      <a:pPr algn="ctr">
                        <a:buNone/>
                      </a:pPr>
                      <a:r>
                        <a:rPr lang="en-US" altLang="en-US" sz="600" b="1">
                          <a:latin typeface="Carlito" panose="020F0502020204030204" charset="0"/>
                          <a:cs typeface="Carlito" panose="020F0502020204030204" charset="0"/>
                        </a:rPr>
                        <a:t>PN</a:t>
                      </a:r>
                      <a:endParaRPr lang="en-US" altLang="en-US" sz="600" b="1">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rgbClr val="191970">
                        <a:alpha val="10000"/>
                      </a:srgbClr>
                    </a:solidFill>
                  </a:tcPr>
                </a:tc>
                <a:tc>
                  <a:txBody>
                    <a:bodyPr/>
                    <a:p>
                      <a:pPr algn="ctr">
                        <a:buNone/>
                      </a:pPr>
                      <a:r>
                        <a:rPr lang="en-US" altLang="en-US" sz="600">
                          <a:solidFill>
                            <a:srgbClr val="720404"/>
                          </a:solidFill>
                          <a:latin typeface="Carlito" panose="020F0502020204030204" charset="0"/>
                          <a:cs typeface="Carlito" panose="020F0502020204030204" charset="0"/>
                        </a:rPr>
                        <a:t>212</a:t>
                      </a:r>
                      <a:endParaRPr lang="en-US" altLang="en-US" sz="600">
                        <a:solidFill>
                          <a:srgbClr val="720404"/>
                        </a:solidFill>
                        <a:latin typeface="Carlito" panose="020F0502020204030204" charset="0"/>
                        <a:cs typeface="Carlito" panose="020F0502020204030204" charset="0"/>
                      </a:endParaRPr>
                    </a:p>
                    <a:p>
                      <a:pPr algn="ctr">
                        <a:buNone/>
                      </a:pPr>
                      <a:r>
                        <a:rPr lang="en-US" altLang="en-US" sz="600" b="1">
                          <a:latin typeface="Carlito" panose="020F0502020204030204" charset="0"/>
                          <a:cs typeface="Carlito" panose="020F0502020204030204" charset="0"/>
                        </a:rPr>
                        <a:t>PP</a:t>
                      </a:r>
                      <a:endParaRPr lang="en-US" altLang="en-US" sz="600" b="1">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rgbClr val="720404">
                        <a:alpha val="10000"/>
                      </a:srgbClr>
                    </a:solidFill>
                  </a:tcPr>
                </a:tc>
                <a:tc>
                  <a:txBody>
                    <a:bodyPr/>
                    <a:p>
                      <a:pPr algn="ctr">
                        <a:buNone/>
                      </a:pPr>
                      <a:r>
                        <a:rPr lang="en-US" altLang="en-US" sz="600">
                          <a:solidFill>
                            <a:schemeClr val="tx1"/>
                          </a:solidFill>
                          <a:latin typeface="Carlito" panose="020F0502020204030204" charset="0"/>
                          <a:cs typeface="Carlito" panose="020F0502020204030204" charset="0"/>
                        </a:rPr>
                        <a:t>538</a:t>
                      </a:r>
                      <a:endParaRPr lang="en-US" altLang="en-US" sz="60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POP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2">
                        <a:lumMod val="90000"/>
                      </a:schemeClr>
                    </a:solidFill>
                  </a:tcPr>
                </a:tc>
              </a:tr>
            </a:tbl>
          </a:graphicData>
        </a:graphic>
      </p:graphicFrame>
      <p:grpSp>
        <p:nvGrpSpPr>
          <p:cNvPr id="91" name="Group 90"/>
          <p:cNvGrpSpPr>
            <a:grpSpLocks noChangeAspect="1"/>
          </p:cNvGrpSpPr>
          <p:nvPr/>
        </p:nvGrpSpPr>
        <p:grpSpPr>
          <a:xfrm>
            <a:off x="7272338" y="2431291"/>
            <a:ext cx="1177766" cy="962025"/>
            <a:chOff x="13818" y="4870"/>
            <a:chExt cx="2473" cy="2020"/>
          </a:xfrm>
        </p:grpSpPr>
        <p:sp>
          <p:nvSpPr>
            <p:cNvPr id="92" name="Text Box 91"/>
            <p:cNvSpPr txBox="1"/>
            <p:nvPr/>
          </p:nvSpPr>
          <p:spPr>
            <a:xfrm>
              <a:off x="14542" y="4870"/>
              <a:ext cx="484" cy="220"/>
            </a:xfrm>
            <a:prstGeom prst="rect">
              <a:avLst/>
            </a:prstGeom>
            <a:noFill/>
          </p:spPr>
          <p:txBody>
            <a:bodyPr wrap="square" lIns="0" tIns="6667"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ICME</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1" name="Text Box 100"/>
            <p:cNvSpPr txBox="1"/>
            <p:nvPr/>
          </p:nvSpPr>
          <p:spPr>
            <a:xfrm>
              <a:off x="14067" y="4870"/>
              <a:ext cx="478" cy="220"/>
            </a:xfrm>
            <a:prstGeom prst="rect">
              <a:avLst/>
            </a:prstGeom>
            <a:noFill/>
          </p:spPr>
          <p:txBody>
            <a:bodyPr wrap="square" lIns="0" tIns="6667"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C/SIR</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2" name="Text Box 101"/>
            <p:cNvSpPr txBox="1"/>
            <p:nvPr/>
          </p:nvSpPr>
          <p:spPr>
            <a:xfrm rot="16200000">
              <a:off x="13709" y="5703"/>
              <a:ext cx="474" cy="235"/>
            </a:xfrm>
            <a:prstGeom prst="rect">
              <a:avLst/>
            </a:prstGeom>
            <a:noFill/>
          </p:spPr>
          <p:txBody>
            <a:bodyPr wrap="square" lIns="0" tIns="13811"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ICME</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3" name="Text Box 102"/>
            <p:cNvSpPr txBox="1"/>
            <p:nvPr/>
          </p:nvSpPr>
          <p:spPr>
            <a:xfrm rot="16200000">
              <a:off x="13705" y="5213"/>
              <a:ext cx="460" cy="235"/>
            </a:xfrm>
            <a:prstGeom prst="rect">
              <a:avLst/>
            </a:prstGeom>
            <a:noFill/>
          </p:spPr>
          <p:txBody>
            <a:bodyPr wrap="square" lIns="0" tIns="13811"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C/SIR</a:t>
              </a:r>
              <a:endParaRPr lang="en-US" altLang="en-US" sz="600">
                <a:solidFill>
                  <a:schemeClr val="tx1">
                    <a:lumMod val="85000"/>
                    <a:lumOff val="15000"/>
                  </a:schemeClr>
                </a:solidFill>
                <a:latin typeface="Carlito" panose="020F0502020204030204" charset="0"/>
                <a:cs typeface="Carlito" panose="020F0502020204030204" charset="0"/>
              </a:endParaRPr>
            </a:p>
          </p:txBody>
        </p:sp>
        <p:cxnSp>
          <p:nvCxnSpPr>
            <p:cNvPr id="104" name="Straight Arrow Connector 103"/>
            <p:cNvCxnSpPr/>
            <p:nvPr/>
          </p:nvCxnSpPr>
          <p:spPr>
            <a:xfrm flipV="1">
              <a:off x="14072" y="5578"/>
              <a:ext cx="1584" cy="5"/>
            </a:xfrm>
            <a:prstGeom prst="straightConnector1">
              <a:avLst/>
            </a:prstGeom>
            <a:ln w="12700" cmpd="sng">
              <a:solidFill>
                <a:schemeClr val="bg2">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5" name="Text Box 104"/>
            <p:cNvSpPr txBox="1"/>
            <p:nvPr/>
          </p:nvSpPr>
          <p:spPr>
            <a:xfrm>
              <a:off x="15669" y="5408"/>
              <a:ext cx="622" cy="385"/>
            </a:xfrm>
            <a:prstGeom prst="rect">
              <a:avLst/>
            </a:prstGeom>
            <a:noFill/>
          </p:spPr>
          <p:txBody>
            <a:bodyPr wrap="square" lIns="0" rtlCol="0">
              <a:spAutoFit/>
            </a:bodyPr>
            <a:p>
              <a:r>
                <a:rPr lang="en-US" altLang="en-US" sz="600">
                  <a:solidFill>
                    <a:schemeClr val="tx1">
                      <a:lumMod val="85000"/>
                      <a:lumOff val="15000"/>
                    </a:schemeClr>
                  </a:solidFill>
                  <a:latin typeface="Carlito" panose="020F0502020204030204" charset="0"/>
                  <a:cs typeface="Carlito" panose="020F0502020204030204" charset="0"/>
                </a:rPr>
                <a:t>True</a:t>
              </a:r>
              <a:endParaRPr lang="en-US" altLang="en-US" sz="600">
                <a:solidFill>
                  <a:schemeClr val="tx1">
                    <a:lumMod val="85000"/>
                    <a:lumOff val="15000"/>
                  </a:schemeClr>
                </a:solidFill>
                <a:latin typeface="Carlito" panose="020F0502020204030204" charset="0"/>
                <a:cs typeface="Carlito" panose="020F0502020204030204" charset="0"/>
              </a:endParaRPr>
            </a:p>
          </p:txBody>
        </p:sp>
        <p:cxnSp>
          <p:nvCxnSpPr>
            <p:cNvPr id="106" name="Straight Arrow Connector 105"/>
            <p:cNvCxnSpPr/>
            <p:nvPr/>
          </p:nvCxnSpPr>
          <p:spPr>
            <a:xfrm>
              <a:off x="14547" y="5101"/>
              <a:ext cx="0" cy="1584"/>
            </a:xfrm>
            <a:prstGeom prst="straightConnector1">
              <a:avLst/>
            </a:prstGeom>
            <a:ln w="12700" cmpd="sng">
              <a:solidFill>
                <a:schemeClr val="bg2">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9" name="Text Box 108"/>
            <p:cNvSpPr txBox="1"/>
            <p:nvPr/>
          </p:nvSpPr>
          <p:spPr>
            <a:xfrm>
              <a:off x="14095" y="6697"/>
              <a:ext cx="905" cy="193"/>
            </a:xfrm>
            <a:prstGeom prst="rect">
              <a:avLst/>
            </a:prstGeom>
            <a:noFill/>
          </p:spPr>
          <p:txBody>
            <a:bodyPr wrap="square" lIns="0" tIns="0" rIns="0" bIns="0"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Predicted</a:t>
              </a:r>
              <a:endParaRPr lang="en-US" altLang="en-US" sz="600">
                <a:solidFill>
                  <a:schemeClr val="tx1">
                    <a:lumMod val="85000"/>
                    <a:lumOff val="15000"/>
                  </a:schemeClr>
                </a:solidFill>
                <a:latin typeface="Carlito" panose="020F0502020204030204" charset="0"/>
                <a:cs typeface="Carlito" panose="020F0502020204030204" charset="0"/>
              </a:endParaRPr>
            </a:p>
          </p:txBody>
        </p:sp>
      </p:grpSp>
      <p:graphicFrame>
        <p:nvGraphicFramePr>
          <p:cNvPr id="111" name="Table 110"/>
          <p:cNvGraphicFramePr/>
          <p:nvPr/>
        </p:nvGraphicFramePr>
        <p:xfrm>
          <a:off x="5625941" y="2539876"/>
          <a:ext cx="1572895" cy="238760"/>
        </p:xfrm>
        <a:graphic>
          <a:graphicData uri="http://schemas.openxmlformats.org/drawingml/2006/table">
            <a:tbl>
              <a:tblPr firstRow="1" bandRow="1">
                <a:tableStyleId>{5C22544A-7EE6-4342-B048-85BDC9FD1C3A}</a:tableStyleId>
              </a:tblPr>
              <a:tblGrid>
                <a:gridCol w="323850"/>
                <a:gridCol w="231775"/>
                <a:gridCol w="231775"/>
                <a:gridCol w="329565"/>
                <a:gridCol w="227965"/>
                <a:gridCol w="227965"/>
              </a:tblGrid>
              <a:tr h="119380">
                <a:tc>
                  <a:txBody>
                    <a:bodyPr/>
                    <a:p>
                      <a:pPr>
                        <a:buNone/>
                      </a:pPr>
                      <a:r>
                        <a:rPr lang="en-US" altLang="en-US" sz="600" b="0">
                          <a:solidFill>
                            <a:schemeClr val="tx1">
                              <a:lumMod val="85000"/>
                              <a:lumOff val="15000"/>
                            </a:schemeClr>
                          </a:solidFill>
                          <a:latin typeface="Carlito" panose="020F0502020204030204" charset="0"/>
                          <a:cs typeface="Carlito" panose="020F0502020204030204" charset="0"/>
                        </a:rPr>
                        <a:t>Metric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MCC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5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HSS</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ROC AUC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ACC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F1</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r>
              <a:tr h="119380">
                <a:tc>
                  <a:txBody>
                    <a:bodyPr/>
                    <a:p>
                      <a:pPr>
                        <a:buNone/>
                      </a:pPr>
                      <a:r>
                        <a:rPr lang="en-US" altLang="en-US" sz="600" b="0">
                          <a:solidFill>
                            <a:schemeClr val="tx1">
                              <a:lumMod val="85000"/>
                              <a:lumOff val="15000"/>
                            </a:schemeClr>
                          </a:solidFill>
                          <a:latin typeface="Carlito" panose="020F0502020204030204" charset="0"/>
                          <a:cs typeface="Carlito" panose="020F0502020204030204" charset="0"/>
                        </a:rPr>
                        <a:t>Value</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0.54</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0.54</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0.86</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0.78</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0.71</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sp>
        <p:nvSpPr>
          <p:cNvPr id="5" name="Text Box 4"/>
          <p:cNvSpPr txBox="1"/>
          <p:nvPr/>
        </p:nvSpPr>
        <p:spPr>
          <a:xfrm>
            <a:off x="6335554" y="1785496"/>
            <a:ext cx="2022158" cy="437515"/>
          </a:xfrm>
          <a:prstGeom prst="rect">
            <a:avLst/>
          </a:prstGeom>
          <a:noFill/>
        </p:spPr>
        <p:txBody>
          <a:bodyPr wrap="square" lIns="0" tIns="34290" rIns="0" bIns="34290" rtlCol="0" anchor="t" anchorCtr="0">
            <a:spAutoFit/>
          </a:bodyPr>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b) Hyperparameter optimization via grid search</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pic>
        <p:nvPicPr>
          <p:cNvPr id="152" name="Picture 151"/>
          <p:cNvPicPr>
            <a:picLocks noChangeAspect="1"/>
          </p:cNvPicPr>
          <p:nvPr/>
        </p:nvPicPr>
        <p:blipFill>
          <a:blip r:embed="rId5"/>
          <a:stretch>
            <a:fillRect/>
          </a:stretch>
        </p:blipFill>
        <p:spPr>
          <a:xfrm>
            <a:off x="2894648" y="1004922"/>
            <a:ext cx="177165" cy="144304"/>
          </a:xfrm>
          <a:prstGeom prst="rect">
            <a:avLst/>
          </a:prstGeom>
        </p:spPr>
      </p:pic>
      <p:sp>
        <p:nvSpPr>
          <p:cNvPr id="69" name="Text Box 68"/>
          <p:cNvSpPr txBox="1"/>
          <p:nvPr/>
        </p:nvSpPr>
        <p:spPr>
          <a:xfrm>
            <a:off x="5561648" y="2775143"/>
            <a:ext cx="1637824" cy="379730"/>
          </a:xfrm>
          <a:prstGeom prst="rect">
            <a:avLst/>
          </a:prstGeom>
          <a:noFill/>
        </p:spPr>
        <p:txBody>
          <a:bodyPr wrap="square" lIns="68580" tIns="68580" rIns="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Tab. Performance Metrics &amp; Confusion Matrix: </a:t>
            </a:r>
            <a:endParaRPr lang="en-US" altLang="en-US" sz="450" b="1">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Matthew's Correlation Coefficient (MCC), Heidke Skill Score (HSS), Area Under Receiver Operating Curve (ROC AUC), Accuracy (ACC) &amp; F1 score derived from the confusion matrix.</a:t>
            </a:r>
            <a:endParaRPr lang="en-US" altLang="en-US" sz="450" b="1">
              <a:solidFill>
                <a:schemeClr val="tx1">
                  <a:lumMod val="85000"/>
                  <a:lumOff val="15000"/>
                </a:schemeClr>
              </a:solidFill>
              <a:latin typeface="Carlito" panose="020F0502020204030204" charset="0"/>
              <a:cs typeface="Carlito" panose="020F0502020204030204" charset="0"/>
            </a:endParaRPr>
          </a:p>
        </p:txBody>
      </p:sp>
      <p:sp>
        <p:nvSpPr>
          <p:cNvPr id="59" name="Rectangle 58">
            <a:hlinkClick r:id="rId6" action="ppaction://hlinksldjump"/>
          </p:cNvPr>
          <p:cNvSpPr/>
          <p:nvPr/>
        </p:nvSpPr>
        <p:spPr>
          <a:xfrm>
            <a:off x="7829550" y="712028"/>
            <a:ext cx="257175" cy="214313"/>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64" name="Text Box 63">
            <a:hlinkClick r:id="rId7" action="ppaction://hlinksldjump"/>
          </p:cNvPr>
          <p:cNvSpPr txBox="1"/>
          <p:nvPr/>
        </p:nvSpPr>
        <p:spPr>
          <a:xfrm>
            <a:off x="8410766" y="924753"/>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Setup</a:t>
            </a:r>
            <a:endParaRPr lang="en-US" altLang="en-US" sz="825">
              <a:solidFill>
                <a:schemeClr val="bg1">
                  <a:alpha val="54000"/>
                </a:schemeClr>
              </a:solidFill>
              <a:latin typeface="Carlito" panose="020F0502020204030204" charset="0"/>
              <a:cs typeface="Carlito" panose="020F0502020204030204" charset="0"/>
            </a:endParaRPr>
          </a:p>
        </p:txBody>
      </p:sp>
      <p:sp>
        <p:nvSpPr>
          <p:cNvPr id="65" name="Text Box 64">
            <a:hlinkClick r:id="rId8" action="ppaction://hlinksldjump"/>
          </p:cNvPr>
          <p:cNvSpPr txBox="1"/>
          <p:nvPr/>
        </p:nvSpPr>
        <p:spPr>
          <a:xfrm>
            <a:off x="8410766" y="1399574"/>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Input data</a:t>
            </a:r>
            <a:endParaRPr lang="en-US" altLang="en-US" sz="825">
              <a:solidFill>
                <a:schemeClr val="bg1">
                  <a:alpha val="54000"/>
                </a:schemeClr>
              </a:solidFill>
              <a:latin typeface="Carlito" panose="020F0502020204030204" charset="0"/>
              <a:cs typeface="Carlito" panose="020F0502020204030204" charset="0"/>
            </a:endParaRPr>
          </a:p>
        </p:txBody>
      </p:sp>
      <p:sp>
        <p:nvSpPr>
          <p:cNvPr id="73" name="Text Box 72">
            <a:hlinkClick r:id="rId9" action="ppaction://hlinksldjump"/>
          </p:cNvPr>
          <p:cNvSpPr txBox="1"/>
          <p:nvPr/>
        </p:nvSpPr>
        <p:spPr>
          <a:xfrm>
            <a:off x="8410766" y="2943577"/>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References</a:t>
            </a:r>
            <a:endParaRPr lang="en-US" altLang="en-US" sz="825">
              <a:solidFill>
                <a:schemeClr val="bg1">
                  <a:alpha val="54000"/>
                </a:schemeClr>
              </a:solidFill>
              <a:latin typeface="Carlito" panose="020F0502020204030204" charset="0"/>
              <a:cs typeface="Carlito" panose="020F0502020204030204" charset="0"/>
            </a:endParaRPr>
          </a:p>
        </p:txBody>
      </p:sp>
      <p:sp>
        <p:nvSpPr>
          <p:cNvPr id="74" name="Text Box 73">
            <a:hlinkClick r:id="rId10" action="ppaction://hlinksldjump"/>
          </p:cNvPr>
          <p:cNvSpPr txBox="1"/>
          <p:nvPr/>
        </p:nvSpPr>
        <p:spPr>
          <a:xfrm>
            <a:off x="8410766" y="1879159"/>
            <a:ext cx="670560" cy="346075"/>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Features / Model</a:t>
            </a:r>
            <a:endParaRPr lang="en-US" altLang="en-US" sz="825">
              <a:solidFill>
                <a:schemeClr val="bg1">
                  <a:alpha val="54000"/>
                </a:schemeClr>
              </a:solidFill>
              <a:latin typeface="Carlito" panose="020F0502020204030204" charset="0"/>
              <a:cs typeface="Carlito" panose="020F0502020204030204" charset="0"/>
            </a:endParaRPr>
          </a:p>
        </p:txBody>
      </p:sp>
      <p:sp>
        <p:nvSpPr>
          <p:cNvPr id="77" name="Text Box 76">
            <a:hlinkClick r:id="rId11" action="ppaction://hlinksldjump"/>
          </p:cNvPr>
          <p:cNvSpPr txBox="1"/>
          <p:nvPr/>
        </p:nvSpPr>
        <p:spPr>
          <a:xfrm>
            <a:off x="8410766" y="2474471"/>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Validation</a:t>
            </a:r>
            <a:endParaRPr lang="en-US" altLang="en-US" sz="825">
              <a:solidFill>
                <a:schemeClr val="bg1">
                  <a:alpha val="54000"/>
                </a:schemeClr>
              </a:solidFill>
              <a:latin typeface="Carlito" panose="020F0502020204030204" charset="0"/>
              <a:cs typeface="Carlito" panose="020F0502020204030204" charset="0"/>
            </a:endParaRPr>
          </a:p>
        </p:txBody>
      </p:sp>
      <p:sp>
        <p:nvSpPr>
          <p:cNvPr id="8" name="Text Box 7"/>
          <p:cNvSpPr txBox="1"/>
          <p:nvPr/>
        </p:nvSpPr>
        <p:spPr>
          <a:xfrm>
            <a:off x="5564505" y="4838925"/>
            <a:ext cx="2785110" cy="219075"/>
          </a:xfrm>
          <a:prstGeom prst="rect">
            <a:avLst/>
          </a:prstGeom>
          <a:noFill/>
        </p:spPr>
        <p:txBody>
          <a:bodyPr wrap="square" lIns="68580" tIns="34290" rIns="0" bIns="34290" rtlCol="0" anchor="t" anchorCtr="0">
            <a:spAutoFit/>
          </a:bodyPr>
          <a:p>
            <a:r>
              <a:rPr lang="en-US" altLang="en-US" sz="450">
                <a:solidFill>
                  <a:schemeClr val="tx1">
                    <a:lumMod val="85000"/>
                    <a:lumOff val="15000"/>
                  </a:schemeClr>
                </a:solidFill>
                <a:latin typeface="Carlito" panose="020F0502020204030204" charset="0"/>
                <a:cs typeface="Carlito" panose="020F0502020204030204" charset="0"/>
                <a:sym typeface="+mn-ea"/>
              </a:rPr>
              <a:t>Pick et al., 2019: Evolution of large-scale magnetic fields from near Earth space during the last 11  solar cycles, </a:t>
            </a:r>
            <a:endParaRPr lang="en-US" altLang="en-US" sz="450">
              <a:solidFill>
                <a:schemeClr val="tx1">
                  <a:lumMod val="85000"/>
                  <a:lumOff val="15000"/>
                </a:schemeClr>
              </a:solidFill>
              <a:latin typeface="Carlito" panose="020F0502020204030204" charset="0"/>
              <a:cs typeface="Carlito" panose="020F0502020204030204" charset="0"/>
              <a:sym typeface="+mn-ea"/>
            </a:endParaRPr>
          </a:p>
          <a:p>
            <a:r>
              <a:rPr lang="en-US" altLang="en-US" sz="450">
                <a:solidFill>
                  <a:schemeClr val="tx1">
                    <a:lumMod val="85000"/>
                    <a:lumOff val="15000"/>
                  </a:schemeClr>
                </a:solidFill>
                <a:latin typeface="Carlito" panose="020F0502020204030204" charset="0"/>
                <a:cs typeface="Carlito" panose="020F0502020204030204" charset="0"/>
                <a:sym typeface="+mn-ea"/>
              </a:rPr>
              <a:t>                               JGR Space Physics, doi: https://doi.org/10.1029/2018JA026185.</a:t>
            </a:r>
            <a:r>
              <a:rPr lang="en-US" altLang="en-US" sz="525">
                <a:solidFill>
                  <a:schemeClr val="tx1">
                    <a:lumMod val="85000"/>
                    <a:lumOff val="15000"/>
                  </a:schemeClr>
                </a:solidFill>
                <a:latin typeface="Carlito" panose="020F0502020204030204" charset="0"/>
                <a:cs typeface="Carlito" panose="020F0502020204030204" charset="0"/>
                <a:sym typeface="+mn-ea"/>
              </a:rPr>
              <a:t>  </a:t>
            </a:r>
            <a:endParaRPr lang="en-US" altLang="en-US" sz="525">
              <a:solidFill>
                <a:schemeClr val="tx1">
                  <a:lumMod val="85000"/>
                  <a:lumOff val="15000"/>
                </a:schemeClr>
              </a:solidFill>
              <a:latin typeface="Carlito" panose="020F0502020204030204" charset="0"/>
              <a:cs typeface="Carlito" panose="020F0502020204030204" charset="0"/>
              <a:sym typeface="+mn-ea"/>
            </a:endParaRPr>
          </a:p>
        </p:txBody>
      </p:sp>
      <p:pic>
        <p:nvPicPr>
          <p:cNvPr id="10" name="Picture 9" descr="Setup"/>
          <p:cNvPicPr>
            <a:picLocks noChangeAspect="1"/>
          </p:cNvPicPr>
          <p:nvPr/>
        </p:nvPicPr>
        <p:blipFill>
          <a:blip r:embed="rId12"/>
          <a:stretch>
            <a:fillRect/>
          </a:stretch>
        </p:blipFill>
        <p:spPr>
          <a:xfrm>
            <a:off x="73152" y="1591056"/>
            <a:ext cx="2456688" cy="475488"/>
          </a:xfrm>
          <a:prstGeom prst="rect">
            <a:avLst/>
          </a:prstGeom>
        </p:spPr>
      </p:pic>
      <p:pic>
        <p:nvPicPr>
          <p:cNvPr id="35" name="Picture 34" descr="Validation"/>
          <p:cNvPicPr>
            <a:picLocks noChangeAspect="1"/>
          </p:cNvPicPr>
          <p:nvPr/>
        </p:nvPicPr>
        <p:blipFill>
          <a:blip r:embed="rId13"/>
          <a:stretch>
            <a:fillRect/>
          </a:stretch>
        </p:blipFill>
        <p:spPr>
          <a:xfrm>
            <a:off x="5632704" y="1691640"/>
            <a:ext cx="2692519" cy="109728"/>
          </a:xfrm>
          <a:prstGeom prst="rect">
            <a:avLst/>
          </a:prstGeom>
        </p:spPr>
      </p:pic>
      <p:pic>
        <p:nvPicPr>
          <p:cNvPr id="66" name="Picture 65" descr="Data1_middle"/>
          <p:cNvPicPr>
            <a:picLocks noChangeAspect="1"/>
          </p:cNvPicPr>
          <p:nvPr/>
        </p:nvPicPr>
        <p:blipFill>
          <a:blip r:embed="rId14"/>
          <a:stretch>
            <a:fillRect/>
          </a:stretch>
        </p:blipFill>
        <p:spPr>
          <a:xfrm>
            <a:off x="310896" y="2779776"/>
            <a:ext cx="1921226" cy="585216"/>
          </a:xfrm>
          <a:prstGeom prst="rect">
            <a:avLst/>
          </a:prstGeom>
        </p:spPr>
      </p:pic>
      <p:graphicFrame>
        <p:nvGraphicFramePr>
          <p:cNvPr id="68" name="Table 67"/>
          <p:cNvGraphicFramePr/>
          <p:nvPr/>
        </p:nvGraphicFramePr>
        <p:xfrm>
          <a:off x="48895" y="2531745"/>
          <a:ext cx="1335024" cy="210820"/>
        </p:xfrm>
        <a:graphic>
          <a:graphicData uri="http://schemas.openxmlformats.org/drawingml/2006/table">
            <a:tbl>
              <a:tblPr firstRow="1" bandRow="1">
                <a:tableStyleId>{5C22544A-7EE6-4342-B048-85BDC9FD1C3A}</a:tableStyleId>
              </a:tblPr>
              <a:tblGrid>
                <a:gridCol w="210312"/>
                <a:gridCol w="1124712"/>
              </a:tblGrid>
              <a:tr h="210820">
                <a:tc>
                  <a:txBody>
                    <a:bodyPr/>
                    <a:p>
                      <a:pPr algn="l">
                        <a:buNone/>
                      </a:pPr>
                      <a:r>
                        <a:rPr lang="en-US" altLang="en-US" sz="600" b="0" kern="0">
                          <a:ln>
                            <a:noFill/>
                          </a:ln>
                          <a:solidFill>
                            <a:srgbClr val="720404"/>
                          </a:solidFill>
                          <a:uFillTx/>
                          <a:latin typeface="Carlito" panose="020F0502020204030204" charset="0"/>
                          <a:cs typeface="Carlito" panose="020F0502020204030204" charset="0"/>
                        </a:rPr>
                        <a:t>HMC </a:t>
                      </a:r>
                      <a:endParaRPr lang="en-US" altLang="en-US" sz="600" b="0" kern="0">
                        <a:ln>
                          <a:noFill/>
                        </a:ln>
                        <a:solidFill>
                          <a:srgbClr val="720404"/>
                        </a:solidFill>
                        <a:uFillTx/>
                        <a:latin typeface="Carlito" panose="020F0502020204030204" charset="0"/>
                        <a:cs typeface="Carlito" panose="020F0502020204030204" charset="0"/>
                      </a:endParaRPr>
                    </a:p>
                    <a:p>
                      <a:pPr algn="l">
                        <a:buNone/>
                      </a:pPr>
                      <a:r>
                        <a:rPr lang="en-US" altLang="en-US" sz="600" b="0" kern="0">
                          <a:ln>
                            <a:noFill/>
                          </a:ln>
                          <a:solidFill>
                            <a:srgbClr val="720404"/>
                          </a:solidFill>
                          <a:uFillTx/>
                          <a:latin typeface="Carlito" panose="020F0502020204030204" charset="0"/>
                          <a:cs typeface="Carlito" panose="020F0502020204030204" charset="0"/>
                        </a:rPr>
                        <a:t>[nT]</a:t>
                      </a:r>
                      <a:endParaRPr lang="en-US" altLang="en-US" sz="600" b="0" kern="0">
                        <a:ln>
                          <a:noFill/>
                        </a:ln>
                        <a:solidFill>
                          <a:srgbClr val="720404"/>
                        </a:solidFill>
                        <a:uFillTx/>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Hourly Magnetospheric Currents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index </a:t>
                      </a:r>
                      <a:r>
                        <a:rPr lang="en-US" altLang="en-US" sz="450" b="0" kern="0">
                          <a:ln>
                            <a:noFill/>
                          </a:ln>
                          <a:solidFill>
                            <a:schemeClr val="tx1">
                              <a:lumMod val="85000"/>
                              <a:lumOff val="15000"/>
                            </a:schemeClr>
                          </a:solidFill>
                          <a:uFillTx/>
                          <a:latin typeface="Carlito" panose="020F0502020204030204" charset="0"/>
                          <a:cs typeface="Carlito" panose="020F0502020204030204" charset="0"/>
                        </a:rPr>
                        <a:t>(Pick et al., 2019)</a:t>
                      </a:r>
                      <a:endParaRPr lang="en-US" altLang="en-US" sz="45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graphicFrame>
        <p:nvGraphicFramePr>
          <p:cNvPr id="80" name="Table 79"/>
          <p:cNvGraphicFramePr/>
          <p:nvPr/>
        </p:nvGraphicFramePr>
        <p:xfrm>
          <a:off x="1388745" y="2532888"/>
          <a:ext cx="1335405" cy="210820"/>
        </p:xfrm>
        <a:graphic>
          <a:graphicData uri="http://schemas.openxmlformats.org/drawingml/2006/table">
            <a:tbl>
              <a:tblPr firstRow="1" bandRow="1">
                <a:tableStyleId>{5C22544A-7EE6-4342-B048-85BDC9FD1C3A}</a:tableStyleId>
              </a:tblPr>
              <a:tblGrid>
                <a:gridCol w="208280"/>
                <a:gridCol w="1127125"/>
              </a:tblGrid>
              <a:tr h="210820">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B</a:t>
                      </a:r>
                      <a:r>
                        <a:rPr lang="en-US" altLang="en-US" sz="600" b="0" kern="0" baseline="-25000">
                          <a:ln>
                            <a:noFill/>
                          </a:ln>
                          <a:solidFill>
                            <a:schemeClr val="tx1">
                              <a:lumMod val="85000"/>
                              <a:lumOff val="15000"/>
                            </a:schemeClr>
                          </a:solidFill>
                          <a:uFillTx/>
                          <a:latin typeface="Carlito" panose="020F0502020204030204" charset="0"/>
                          <a:cs typeface="Carlito" panose="020F0502020204030204" charset="0"/>
                          <a:sym typeface="+mn-ea"/>
                        </a:rPr>
                        <a:t>MLT</a:t>
                      </a: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endParaRPr>
                    </a:p>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[nT]</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Magnetic field disturbance along dipole axis, sorted into MLT sectors.</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sp>
        <p:nvSpPr>
          <p:cNvPr id="107" name="Text Box 106"/>
          <p:cNvSpPr txBox="1"/>
          <p:nvPr/>
        </p:nvSpPr>
        <p:spPr>
          <a:xfrm>
            <a:off x="0" y="2063626"/>
            <a:ext cx="2770823" cy="13779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Setup: </a:t>
            </a:r>
            <a:r>
              <a:rPr lang="en-US" altLang="en-US" sz="450">
                <a:solidFill>
                  <a:schemeClr val="tx1">
                    <a:lumMod val="85000"/>
                    <a:lumOff val="15000"/>
                  </a:schemeClr>
                </a:solidFill>
                <a:latin typeface="Carlito" panose="020F0502020204030204" charset="0"/>
                <a:cs typeface="Carlito" panose="020F0502020204030204" charset="0"/>
              </a:rPr>
              <a:t>Illustration of target and training storm events (crosses). The drivers of the training events are known. </a:t>
            </a:r>
            <a:r>
              <a:rPr lang="en-US" altLang="en-US" sz="450">
                <a:solidFill>
                  <a:schemeClr val="tx1">
                    <a:lumMod val="85000"/>
                    <a:lumOff val="15000"/>
                  </a:schemeClr>
                </a:solidFill>
                <a:cs typeface="+mn-lt"/>
              </a:rPr>
              <a:t> </a:t>
            </a:r>
            <a:endParaRPr lang="en-US" altLang="en-US" sz="450">
              <a:solidFill>
                <a:schemeClr val="tx1">
                  <a:lumMod val="85000"/>
                  <a:lumOff val="15000"/>
                </a:schemeClr>
              </a:solidFill>
              <a:cs typeface="+mn-lt"/>
            </a:endParaRPr>
          </a:p>
        </p:txBody>
      </p:sp>
      <p:pic>
        <p:nvPicPr>
          <p:cNvPr id="11" name="Picture 10" descr="Features_cut"/>
          <p:cNvPicPr>
            <a:picLocks noChangeAspect="1"/>
          </p:cNvPicPr>
          <p:nvPr/>
        </p:nvPicPr>
        <p:blipFill>
          <a:blip r:embed="rId15"/>
          <a:stretch>
            <a:fillRect/>
          </a:stretch>
        </p:blipFill>
        <p:spPr>
          <a:xfrm>
            <a:off x="50165" y="3883660"/>
            <a:ext cx="2688770" cy="932688"/>
          </a:xfrm>
          <a:prstGeom prst="rect">
            <a:avLst/>
          </a:prstGeom>
        </p:spPr>
      </p:pic>
      <p:sp>
        <p:nvSpPr>
          <p:cNvPr id="20" name="Text Box 19"/>
          <p:cNvSpPr txBox="1"/>
          <p:nvPr/>
        </p:nvSpPr>
        <p:spPr>
          <a:xfrm>
            <a:off x="2777490" y="4839687"/>
            <a:ext cx="2797969" cy="27622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Classification: </a:t>
            </a:r>
            <a:r>
              <a:rPr lang="en-US" altLang="en-US" sz="450">
                <a:solidFill>
                  <a:schemeClr val="tx1">
                    <a:lumMod val="85000"/>
                    <a:lumOff val="15000"/>
                  </a:schemeClr>
                </a:solidFill>
                <a:latin typeface="Carlito" panose="020F0502020204030204" charset="0"/>
                <a:cs typeface="Carlito" panose="020F0502020204030204" charset="0"/>
              </a:rPr>
              <a:t>Classified events (63% C/SIRs in blue, 37% ICMEs in red) in a year vs. solar rotation (27.28 days) plot (left) and class occurrence ratios per year with normalized sunspot number (SN) and low-pass filtered HMC (right). </a:t>
            </a:r>
            <a:r>
              <a:rPr lang="en-US" altLang="en-US" sz="450">
                <a:solidFill>
                  <a:schemeClr val="tx1">
                    <a:lumMod val="85000"/>
                    <a:lumOff val="15000"/>
                  </a:schemeClr>
                </a:solidFill>
                <a:latin typeface="Carlito" panose="020F0502020204030204" charset="0"/>
                <a:cs typeface="Carlito" panose="020F0502020204030204" charset="0"/>
                <a:sym typeface="+mn-ea"/>
              </a:rPr>
              <a:t>Solar cycles (SC) are numbered in gray. </a:t>
            </a:r>
            <a:r>
              <a:rPr lang="en-US" altLang="en-US" sz="450">
                <a:solidFill>
                  <a:schemeClr val="tx1">
                    <a:lumMod val="85000"/>
                    <a:lumOff val="15000"/>
                  </a:schemeClr>
                </a:solidFill>
                <a:latin typeface="Carlito" panose="020F0502020204030204" charset="0"/>
                <a:cs typeface="Carlito" panose="020F0502020204030204" charset="0"/>
              </a:rPr>
              <a:t>Click to see starting position.</a:t>
            </a:r>
            <a:endParaRPr lang="en-US" altLang="en-US" sz="450">
              <a:solidFill>
                <a:schemeClr val="tx1">
                  <a:lumMod val="85000"/>
                  <a:lumOff val="15000"/>
                </a:schemeClr>
              </a:solidFill>
              <a:latin typeface="Carlito" panose="020F0502020204030204" charset="0"/>
              <a:cs typeface="Carlito" panose="020F0502020204030204" charset="0"/>
            </a:endParaRPr>
          </a:p>
        </p:txBody>
      </p:sp>
      <p:grpSp>
        <p:nvGrpSpPr>
          <p:cNvPr id="86" name="Group 85"/>
          <p:cNvGrpSpPr/>
          <p:nvPr/>
        </p:nvGrpSpPr>
        <p:grpSpPr>
          <a:xfrm>
            <a:off x="5190490" y="1962785"/>
            <a:ext cx="303530" cy="2534920"/>
            <a:chOff x="8167" y="3077"/>
            <a:chExt cx="478" cy="3992"/>
          </a:xfrm>
        </p:grpSpPr>
        <p:sp>
          <p:nvSpPr>
            <p:cNvPr id="87" name="Text Box 86"/>
            <p:cNvSpPr txBox="1"/>
            <p:nvPr/>
          </p:nvSpPr>
          <p:spPr>
            <a:xfrm flipH="1">
              <a:off x="8180" y="3077"/>
              <a:ext cx="457"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24</a:t>
              </a:r>
              <a:endParaRPr lang="en-US" altLang="en-US" sz="500">
                <a:solidFill>
                  <a:schemeClr val="bg2">
                    <a:lumMod val="50000"/>
                  </a:schemeClr>
                </a:solidFill>
                <a:latin typeface="Carlito" panose="020F0502020204030204" charset="0"/>
                <a:cs typeface="Carlito" panose="020F0502020204030204" charset="0"/>
              </a:endParaRPr>
            </a:p>
          </p:txBody>
        </p:sp>
        <p:sp>
          <p:nvSpPr>
            <p:cNvPr id="90" name="Text Box 89"/>
            <p:cNvSpPr txBox="1"/>
            <p:nvPr/>
          </p:nvSpPr>
          <p:spPr>
            <a:xfrm>
              <a:off x="8177" y="3663"/>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23</a:t>
              </a:r>
              <a:endParaRPr lang="en-US" altLang="en-US" sz="500">
                <a:solidFill>
                  <a:schemeClr val="bg2">
                    <a:lumMod val="50000"/>
                  </a:schemeClr>
                </a:solidFill>
                <a:latin typeface="Carlito" panose="020F0502020204030204" charset="0"/>
                <a:cs typeface="Carlito" panose="020F0502020204030204" charset="0"/>
              </a:endParaRPr>
            </a:p>
          </p:txBody>
        </p:sp>
        <p:sp>
          <p:nvSpPr>
            <p:cNvPr id="110" name="Text Box 109"/>
            <p:cNvSpPr txBox="1"/>
            <p:nvPr/>
          </p:nvSpPr>
          <p:spPr>
            <a:xfrm>
              <a:off x="8179" y="4207"/>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22</a:t>
              </a:r>
              <a:endParaRPr lang="en-US" altLang="en-US" sz="500">
                <a:solidFill>
                  <a:schemeClr val="bg2">
                    <a:lumMod val="50000"/>
                  </a:schemeClr>
                </a:solidFill>
                <a:latin typeface="Carlito" panose="020F0502020204030204" charset="0"/>
                <a:cs typeface="Carlito" panose="020F0502020204030204" charset="0"/>
              </a:endParaRPr>
            </a:p>
          </p:txBody>
        </p:sp>
        <p:sp>
          <p:nvSpPr>
            <p:cNvPr id="112" name="Text Box 111"/>
            <p:cNvSpPr txBox="1"/>
            <p:nvPr/>
          </p:nvSpPr>
          <p:spPr>
            <a:xfrm>
              <a:off x="8187" y="4717"/>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21</a:t>
              </a:r>
              <a:endParaRPr lang="en-US" altLang="en-US" sz="500">
                <a:solidFill>
                  <a:schemeClr val="bg2">
                    <a:lumMod val="50000"/>
                  </a:schemeClr>
                </a:solidFill>
                <a:latin typeface="Carlito" panose="020F0502020204030204" charset="0"/>
                <a:cs typeface="Carlito" panose="020F0502020204030204" charset="0"/>
              </a:endParaRPr>
            </a:p>
          </p:txBody>
        </p:sp>
        <p:sp>
          <p:nvSpPr>
            <p:cNvPr id="113" name="Text Box 112"/>
            <p:cNvSpPr txBox="1"/>
            <p:nvPr/>
          </p:nvSpPr>
          <p:spPr>
            <a:xfrm>
              <a:off x="8180" y="5251"/>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20</a:t>
              </a:r>
              <a:endParaRPr lang="en-US" altLang="en-US" sz="500">
                <a:solidFill>
                  <a:schemeClr val="bg2">
                    <a:lumMod val="50000"/>
                  </a:schemeClr>
                </a:solidFill>
                <a:latin typeface="Carlito" panose="020F0502020204030204" charset="0"/>
                <a:cs typeface="Carlito" panose="020F0502020204030204" charset="0"/>
              </a:endParaRPr>
            </a:p>
          </p:txBody>
        </p:sp>
        <p:sp>
          <p:nvSpPr>
            <p:cNvPr id="114" name="Text Box 113"/>
            <p:cNvSpPr txBox="1"/>
            <p:nvPr/>
          </p:nvSpPr>
          <p:spPr>
            <a:xfrm>
              <a:off x="8173" y="5808"/>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19</a:t>
              </a:r>
              <a:endParaRPr lang="en-US" altLang="en-US" sz="500">
                <a:solidFill>
                  <a:schemeClr val="bg2">
                    <a:lumMod val="50000"/>
                  </a:schemeClr>
                </a:solidFill>
                <a:latin typeface="Carlito" panose="020F0502020204030204" charset="0"/>
                <a:cs typeface="Carlito" panose="020F0502020204030204" charset="0"/>
              </a:endParaRPr>
            </a:p>
          </p:txBody>
        </p:sp>
        <p:sp>
          <p:nvSpPr>
            <p:cNvPr id="115" name="Text Box 114"/>
            <p:cNvSpPr txBox="1"/>
            <p:nvPr/>
          </p:nvSpPr>
          <p:spPr>
            <a:xfrm>
              <a:off x="8173" y="6299"/>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18</a:t>
              </a:r>
              <a:endParaRPr lang="en-US" altLang="en-US" sz="500">
                <a:solidFill>
                  <a:schemeClr val="bg2">
                    <a:lumMod val="50000"/>
                  </a:schemeClr>
                </a:solidFill>
                <a:latin typeface="Carlito" panose="020F0502020204030204" charset="0"/>
                <a:cs typeface="Carlito" panose="020F0502020204030204" charset="0"/>
              </a:endParaRPr>
            </a:p>
          </p:txBody>
        </p:sp>
        <p:sp>
          <p:nvSpPr>
            <p:cNvPr id="116" name="Text Box 115"/>
            <p:cNvSpPr txBox="1"/>
            <p:nvPr/>
          </p:nvSpPr>
          <p:spPr>
            <a:xfrm>
              <a:off x="8167" y="6804"/>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17</a:t>
              </a:r>
              <a:endParaRPr lang="en-US" altLang="en-US" sz="500">
                <a:solidFill>
                  <a:schemeClr val="bg2">
                    <a:lumMod val="50000"/>
                  </a:schemeClr>
                </a:solidFill>
                <a:latin typeface="Carlito" panose="020F0502020204030204" charset="0"/>
                <a:cs typeface="Carlito" panose="020F0502020204030204" charset="0"/>
              </a:endParaRPr>
            </a:p>
          </p:txBody>
        </p:sp>
      </p:grpSp>
      <p:pic>
        <p:nvPicPr>
          <p:cNvPr id="117" name="Picture 116" descr="Statistics"/>
          <p:cNvPicPr>
            <a:picLocks noChangeAspect="1"/>
          </p:cNvPicPr>
          <p:nvPr/>
        </p:nvPicPr>
        <p:blipFill>
          <a:blip r:embed="rId16"/>
          <a:stretch>
            <a:fillRect/>
          </a:stretch>
        </p:blipFill>
        <p:spPr>
          <a:xfrm>
            <a:off x="5629275" y="3747135"/>
            <a:ext cx="1489710" cy="673735"/>
          </a:xfrm>
          <a:prstGeom prst="rect">
            <a:avLst/>
          </a:prstGeom>
        </p:spPr>
      </p:pic>
      <p:sp>
        <p:nvSpPr>
          <p:cNvPr id="118" name="Text Box 117"/>
          <p:cNvSpPr txBox="1"/>
          <p:nvPr/>
        </p:nvSpPr>
        <p:spPr>
          <a:xfrm>
            <a:off x="7168515" y="3693795"/>
            <a:ext cx="1245870" cy="714375"/>
          </a:xfrm>
          <a:prstGeom prst="rect">
            <a:avLst/>
          </a:prstGeom>
          <a:noFill/>
        </p:spPr>
        <p:txBody>
          <a:bodyPr wrap="square" lIns="0" tIns="34290" rIns="68580" bIns="34290" rtlCol="0" anchor="t" anchorCtr="0">
            <a:spAutoFit/>
          </a:bodyPr>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Storm recovery phase seems to be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more sensitive to driver class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than main phase</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lnSpc>
                <a:spcPct val="50000"/>
              </a:lnSpc>
              <a:buFont typeface="Arial" panose="020B0604020202020204" pitchFamily="34" charset="0"/>
              <a:buNone/>
            </a:pP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4 features with predictive capability</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lnSpc>
                <a:spcPct val="50000"/>
              </a:lnSpc>
              <a:buFont typeface="Arial" panose="020B0604020202020204" pitchFamily="34" charset="0"/>
              <a:buNone/>
            </a:pP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Use of B-field disturbance at high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latitudes might improve result</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cxnSp>
        <p:nvCxnSpPr>
          <p:cNvPr id="120" name="Straight Connector 119"/>
          <p:cNvCxnSpPr/>
          <p:nvPr/>
        </p:nvCxnSpPr>
        <p:spPr>
          <a:xfrm>
            <a:off x="7132320" y="3745836"/>
            <a:ext cx="0" cy="62179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21" name="Oval 120"/>
          <p:cNvSpPr>
            <a:spLocks noChangeAspect="1"/>
          </p:cNvSpPr>
          <p:nvPr/>
        </p:nvSpPr>
        <p:spPr>
          <a:xfrm>
            <a:off x="7114032" y="3763010"/>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22" name="Oval 121"/>
          <p:cNvSpPr>
            <a:spLocks noChangeAspect="1"/>
          </p:cNvSpPr>
          <p:nvPr/>
        </p:nvSpPr>
        <p:spPr>
          <a:xfrm>
            <a:off x="7116445" y="4083685"/>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23" name="Oval 122"/>
          <p:cNvSpPr>
            <a:spLocks noChangeAspect="1"/>
          </p:cNvSpPr>
          <p:nvPr/>
        </p:nvSpPr>
        <p:spPr>
          <a:xfrm>
            <a:off x="7112635" y="4222750"/>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24" name="Text Box 123"/>
          <p:cNvSpPr txBox="1"/>
          <p:nvPr/>
        </p:nvSpPr>
        <p:spPr>
          <a:xfrm>
            <a:off x="5575554" y="3513712"/>
            <a:ext cx="2779871"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Results | Conclusions</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25" name="Text Box 124"/>
          <p:cNvSpPr txBox="1"/>
          <p:nvPr/>
        </p:nvSpPr>
        <p:spPr>
          <a:xfrm>
            <a:off x="5579999" y="4636011"/>
            <a:ext cx="2779871"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Top reference</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26" name="Text Box 125"/>
          <p:cNvSpPr txBox="1"/>
          <p:nvPr/>
        </p:nvSpPr>
        <p:spPr>
          <a:xfrm>
            <a:off x="5573395" y="4369435"/>
            <a:ext cx="2710180" cy="172085"/>
          </a:xfrm>
          <a:prstGeom prst="rect">
            <a:avLst/>
          </a:prstGeom>
          <a:noFill/>
        </p:spPr>
        <p:txBody>
          <a:bodyPr wrap="square" lIns="68580" tIns="68580" rIns="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Class Statistics</a:t>
            </a:r>
            <a:r>
              <a:rPr lang="en-US" altLang="en-US" sz="450">
                <a:solidFill>
                  <a:schemeClr val="tx1">
                    <a:lumMod val="85000"/>
                    <a:lumOff val="15000"/>
                  </a:schemeClr>
                </a:solidFill>
                <a:latin typeface="Carlito" panose="020F0502020204030204" charset="0"/>
                <a:cs typeface="Carlito" panose="020F0502020204030204" charset="0"/>
              </a:rPr>
              <a:t>: Fractions of C/SIR &amp; ICME driven storms in dependence on HMC peak and solar cycle phase. </a:t>
            </a:r>
            <a:endParaRPr lang="en-US" altLang="en-US" sz="450">
              <a:solidFill>
                <a:schemeClr val="tx1">
                  <a:lumMod val="85000"/>
                  <a:lumOff val="15000"/>
                </a:schemeClr>
              </a:solidFill>
              <a:latin typeface="Carlito" panose="020F0502020204030204" charset="0"/>
              <a:cs typeface="Carlito" panose="020F0502020204030204" charset="0"/>
            </a:endParaRPr>
          </a:p>
        </p:txBody>
      </p:sp>
      <p:sp>
        <p:nvSpPr>
          <p:cNvPr id="3" name="Text Box 2"/>
          <p:cNvSpPr txBox="1"/>
          <p:nvPr/>
        </p:nvSpPr>
        <p:spPr>
          <a:xfrm>
            <a:off x="-952" y="4840639"/>
            <a:ext cx="2788920" cy="27622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Features:  </a:t>
            </a:r>
            <a:r>
              <a:rPr lang="en-US" altLang="en-US" sz="450">
                <a:solidFill>
                  <a:schemeClr val="tx1">
                    <a:lumMod val="85000"/>
                    <a:lumOff val="15000"/>
                  </a:schemeClr>
                </a:solidFill>
                <a:latin typeface="Carlito" panose="020F0502020204030204" charset="0"/>
                <a:cs typeface="Carlito" panose="020F0502020204030204" charset="0"/>
              </a:rPr>
              <a:t>Histograms of feature values (centered, scaled to unit variance) for C/SIR (blue) and ICME (red) driven storms from the training set. The Interquartile Range (IQR) is the range between the 75th and 25th percentiles. Q2 is the 50th percentile (median). All 11 features are shown on the detail slide “Features / Model”.</a:t>
            </a:r>
            <a:endParaRPr lang="en-US" altLang="en-US" sz="450">
              <a:solidFill>
                <a:schemeClr val="tx1">
                  <a:lumMod val="85000"/>
                  <a:lumOff val="15000"/>
                </a:schemeClr>
              </a:solidFill>
              <a:latin typeface="Carlito" panose="020F0502020204030204" charset="0"/>
              <a:cs typeface="Carlito" panose="020F0502020204030204" charset="0"/>
            </a:endParaRPr>
          </a:p>
        </p:txBody>
      </p:sp>
      <p:sp>
        <p:nvSpPr>
          <p:cNvPr id="22" name="Text Box 21"/>
          <p:cNvSpPr txBox="1"/>
          <p:nvPr/>
        </p:nvSpPr>
        <p:spPr>
          <a:xfrm>
            <a:off x="5573078" y="1010542"/>
            <a:ext cx="278653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Model</a:t>
            </a:r>
            <a:endParaRPr lang="en-US" altLang="en-US" sz="825">
              <a:solidFill>
                <a:schemeClr val="tx1">
                  <a:lumMod val="85000"/>
                  <a:lumOff val="15000"/>
                </a:schemeClr>
              </a:solidFill>
              <a:latin typeface="Carlito" panose="020F0502020204030204" charset="0"/>
              <a:cs typeface="Carlito" panose="020F0502020204030204" charset="0"/>
            </a:endParaRPr>
          </a:p>
        </p:txBody>
      </p:sp>
      <p:grpSp>
        <p:nvGrpSpPr>
          <p:cNvPr id="24" name="Group 23"/>
          <p:cNvGrpSpPr/>
          <p:nvPr/>
        </p:nvGrpSpPr>
        <p:grpSpPr>
          <a:xfrm>
            <a:off x="5633085" y="970537"/>
            <a:ext cx="205740" cy="218599"/>
            <a:chOff x="6380" y="4472"/>
            <a:chExt cx="432" cy="459"/>
          </a:xfrm>
        </p:grpSpPr>
        <p:sp>
          <p:nvSpPr>
            <p:cNvPr id="27" name="Oval 26"/>
            <p:cNvSpPr>
              <a:spLocks noChangeAspect="1"/>
            </p:cNvSpPr>
            <p:nvPr/>
          </p:nvSpPr>
          <p:spPr>
            <a:xfrm>
              <a:off x="6380" y="448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2" name="Text Box 31"/>
            <p:cNvSpPr txBox="1"/>
            <p:nvPr/>
          </p:nvSpPr>
          <p:spPr>
            <a:xfrm>
              <a:off x="6380" y="447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4</a:t>
              </a:r>
              <a:endParaRPr lang="en-US" altLang="en-US" sz="825">
                <a:solidFill>
                  <a:srgbClr val="720404">
                    <a:alpha val="20000"/>
                  </a:srgbClr>
                </a:solidFill>
                <a:latin typeface="Carlito" panose="020F0502020204030204" charset="0"/>
                <a:cs typeface="Carlito" panose="020F0502020204030204" charset="0"/>
              </a:endParaRPr>
            </a:p>
          </p:txBody>
        </p:sp>
      </p:grpSp>
      <p:pic>
        <p:nvPicPr>
          <p:cNvPr id="44" name="Picture 43" descr="Model_Eq_new"/>
          <p:cNvPicPr>
            <a:picLocks noChangeAspect="1"/>
          </p:cNvPicPr>
          <p:nvPr/>
        </p:nvPicPr>
        <p:blipFill>
          <a:blip r:embed="rId17"/>
          <a:stretch>
            <a:fillRect/>
          </a:stretch>
        </p:blipFill>
        <p:spPr>
          <a:xfrm>
            <a:off x="5639435" y="1224915"/>
            <a:ext cx="1706989" cy="374904"/>
          </a:xfrm>
          <a:prstGeom prst="rect">
            <a:avLst/>
          </a:prstGeom>
        </p:spPr>
      </p:pic>
      <p:sp>
        <p:nvSpPr>
          <p:cNvPr id="45" name="Text Box 44"/>
          <p:cNvSpPr txBox="1"/>
          <p:nvPr/>
        </p:nvSpPr>
        <p:spPr>
          <a:xfrm>
            <a:off x="7366000" y="1170305"/>
            <a:ext cx="873125"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Event ID, i = 1, ..., n = 538</a:t>
            </a:r>
            <a:endParaRPr lang="en-US" sz="600"/>
          </a:p>
        </p:txBody>
      </p:sp>
      <p:sp>
        <p:nvSpPr>
          <p:cNvPr id="46" name="Text Box 45"/>
          <p:cNvSpPr txBox="1"/>
          <p:nvPr/>
        </p:nvSpPr>
        <p:spPr>
          <a:xfrm>
            <a:off x="7364095" y="1370330"/>
            <a:ext cx="544830"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Feature vector</a:t>
            </a:r>
            <a:endParaRPr lang="en-US" sz="600"/>
          </a:p>
        </p:txBody>
      </p:sp>
      <p:sp>
        <p:nvSpPr>
          <p:cNvPr id="48" name="Text Box 47"/>
          <p:cNvSpPr txBox="1"/>
          <p:nvPr/>
        </p:nvSpPr>
        <p:spPr>
          <a:xfrm>
            <a:off x="7364095" y="1472565"/>
            <a:ext cx="771525" cy="183515"/>
          </a:xfrm>
          <a:prstGeom prst="rect">
            <a:avLst/>
          </a:prstGeom>
          <a:noFill/>
        </p:spPr>
        <p:txBody>
          <a:bodyPr wrap="none" lIns="0" rtlCol="0" anchor="t">
            <a:spAutoFit/>
          </a:bodyPr>
          <a:p>
            <a:pPr algn="l"/>
            <a:r>
              <a:rPr lang="en-US" altLang="en-US" sz="600">
                <a:solidFill>
                  <a:schemeClr val="tx1">
                    <a:lumMod val="85000"/>
                    <a:lumOff val="15000"/>
                  </a:schemeClr>
                </a:solidFill>
                <a:latin typeface="Carlito" panose="020F0502020204030204" charset="0"/>
                <a:cs typeface="Carlito" panose="020F0502020204030204" charset="0"/>
              </a:rPr>
              <a:t>Intercept, coefficients</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50" name="Text Box 49"/>
          <p:cNvSpPr txBox="1"/>
          <p:nvPr/>
        </p:nvSpPr>
        <p:spPr>
          <a:xfrm>
            <a:off x="7364730" y="1271270"/>
            <a:ext cx="702945"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Driver class (binary)</a:t>
            </a:r>
            <a:endParaRPr lang="en-US" sz="600"/>
          </a:p>
        </p:txBody>
      </p:sp>
      <p:sp>
        <p:nvSpPr>
          <p:cNvPr id="4" name="Text Box 3">
            <a:hlinkClick r:id="rId18" action="ppaction://hlinksldjump"/>
          </p:cNvPr>
          <p:cNvSpPr txBox="1"/>
          <p:nvPr/>
        </p:nvSpPr>
        <p:spPr>
          <a:xfrm>
            <a:off x="8412480" y="3411572"/>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“Madness”</a:t>
            </a:r>
            <a:endParaRPr lang="en-US" altLang="en-US" sz="825">
              <a:solidFill>
                <a:schemeClr val="bg1">
                  <a:alpha val="54000"/>
                </a:schemeClr>
              </a:solidFill>
              <a:latin typeface="Carlito" panose="020F0502020204030204" charset="0"/>
              <a:cs typeface="Carlito" panose="020F0502020204030204" charset="0"/>
            </a:endParaRPr>
          </a:p>
        </p:txBody>
      </p:sp>
    </p:spTree>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 name="Picture 25" descr="StormsClassified_gray"/>
          <p:cNvPicPr>
            <a:picLocks noChangeAspect="1"/>
          </p:cNvPicPr>
          <p:nvPr/>
        </p:nvPicPr>
        <p:blipFill>
          <a:blip r:embed="rId1"/>
          <a:stretch>
            <a:fillRect/>
          </a:stretch>
        </p:blipFill>
        <p:spPr>
          <a:xfrm>
            <a:off x="2971800" y="1783080"/>
            <a:ext cx="2313157" cy="3063240"/>
          </a:xfrm>
          <a:prstGeom prst="rect">
            <a:avLst/>
          </a:prstGeom>
        </p:spPr>
      </p:pic>
      <p:sp>
        <p:nvSpPr>
          <p:cNvPr id="61" name="Text Box 60"/>
          <p:cNvSpPr txBox="1"/>
          <p:nvPr/>
        </p:nvSpPr>
        <p:spPr>
          <a:xfrm>
            <a:off x="1429" y="3681923"/>
            <a:ext cx="2785110" cy="160655"/>
          </a:xfrm>
          <a:prstGeom prst="rect">
            <a:avLst/>
          </a:prstGeom>
          <a:noFill/>
        </p:spPr>
        <p:txBody>
          <a:bodyPr wrap="square" lIns="68580" tIns="34290" rIns="68580" bIns="34290" rtlCol="0" anchor="t" anchorCtr="0">
            <a:spAutoFit/>
          </a:bodyPr>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From the input data 11 features are derived to enter the logistic regression model.</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sp>
        <p:nvSpPr>
          <p:cNvPr id="140" name="Text Box 139"/>
          <p:cNvSpPr txBox="1"/>
          <p:nvPr/>
        </p:nvSpPr>
        <p:spPr>
          <a:xfrm>
            <a:off x="2784348" y="1010542"/>
            <a:ext cx="277510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Key message</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89" name="Text Box 88"/>
          <p:cNvSpPr txBox="1"/>
          <p:nvPr/>
        </p:nvSpPr>
        <p:spPr>
          <a:xfrm>
            <a:off x="2302193" y="2772857"/>
            <a:ext cx="415290" cy="415290"/>
          </a:xfrm>
          <a:prstGeom prst="rect">
            <a:avLst/>
          </a:prstGeom>
          <a:noFill/>
        </p:spPr>
        <p:txBody>
          <a:bodyPr wrap="square" lIns="0" tIns="0" rIns="0" bIns="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SEA: </a:t>
            </a:r>
            <a:endParaRPr lang="en-US" altLang="en-US" sz="450" b="1">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Superposed epoch analysis of B</a:t>
            </a:r>
            <a:r>
              <a:rPr lang="en-US" altLang="en-US" sz="450" baseline="-25000">
                <a:solidFill>
                  <a:schemeClr val="tx1">
                    <a:lumMod val="85000"/>
                    <a:lumOff val="15000"/>
                  </a:schemeClr>
                </a:solidFill>
                <a:latin typeface="Carlito" panose="020F0502020204030204" charset="0"/>
                <a:cs typeface="Carlito" panose="020F0502020204030204" charset="0"/>
              </a:rPr>
              <a:t>MLT </a:t>
            </a:r>
            <a:r>
              <a:rPr lang="en-US" altLang="en-US" sz="450">
                <a:solidFill>
                  <a:schemeClr val="tx1">
                    <a:lumMod val="85000"/>
                    <a:lumOff val="15000"/>
                  </a:schemeClr>
                </a:solidFill>
                <a:latin typeface="Carlito" panose="020F0502020204030204" charset="0"/>
                <a:cs typeface="Carlito" panose="020F0502020204030204" charset="0"/>
              </a:rPr>
              <a:t>for training events. </a:t>
            </a:r>
            <a:endParaRPr lang="en-US" altLang="en-US" sz="450">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Click for HMC.</a:t>
            </a:r>
            <a:endParaRPr lang="en-US" altLang="en-US" sz="450">
              <a:solidFill>
                <a:schemeClr val="tx1">
                  <a:lumMod val="85000"/>
                  <a:lumOff val="15000"/>
                </a:schemeClr>
              </a:solidFill>
              <a:latin typeface="Carlito" panose="020F0502020204030204" charset="0"/>
              <a:cs typeface="Carlito" panose="020F0502020204030204" charset="0"/>
            </a:endParaRPr>
          </a:p>
        </p:txBody>
      </p:sp>
      <p:sp>
        <p:nvSpPr>
          <p:cNvPr id="36" name="Text Box 35"/>
          <p:cNvSpPr txBox="1"/>
          <p:nvPr/>
        </p:nvSpPr>
        <p:spPr>
          <a:xfrm>
            <a:off x="5575554" y="2299846"/>
            <a:ext cx="278653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Validation</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00" name="Text Box 99"/>
          <p:cNvSpPr txBox="1"/>
          <p:nvPr/>
        </p:nvSpPr>
        <p:spPr>
          <a:xfrm>
            <a:off x="2784634" y="1629762"/>
            <a:ext cx="2776538"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Classification</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95" name="Text Box 94"/>
          <p:cNvSpPr txBox="1"/>
          <p:nvPr/>
        </p:nvSpPr>
        <p:spPr>
          <a:xfrm>
            <a:off x="-476" y="3515712"/>
            <a:ext cx="2777966"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Features</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94" name="Text Box 93"/>
          <p:cNvSpPr txBox="1"/>
          <p:nvPr/>
        </p:nvSpPr>
        <p:spPr>
          <a:xfrm>
            <a:off x="-952" y="2301751"/>
            <a:ext cx="277891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Input data</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4" name="Title 13"/>
          <p:cNvSpPr>
            <a:spLocks noGrp="1"/>
          </p:cNvSpPr>
          <p:nvPr>
            <p:ph type="title"/>
          </p:nvPr>
        </p:nvSpPr>
        <p:spPr/>
        <p:txBody>
          <a:bodyPr>
            <a:normAutofit fontScale="90000"/>
          </a:bodyPr>
          <a:p>
            <a:r>
              <a:rPr lang="en-US" altLang="en-US"/>
              <a:t>Historical geomagnetic storm drivers</a:t>
            </a:r>
            <a:br>
              <a:rPr lang="en-US" altLang="en-US"/>
            </a:br>
            <a:r>
              <a:rPr lang="en-US" altLang="en-US"/>
              <a:t>determined exclusively from ground-based magnetometer measurements</a:t>
            </a:r>
            <a:endParaRPr lang="en-US" altLang="en-US"/>
          </a:p>
        </p:txBody>
      </p:sp>
      <p:sp>
        <p:nvSpPr>
          <p:cNvPr id="17" name="Text Box 16"/>
          <p:cNvSpPr txBox="1"/>
          <p:nvPr/>
        </p:nvSpPr>
        <p:spPr>
          <a:xfrm>
            <a:off x="0" y="1010637"/>
            <a:ext cx="277510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Setup</a:t>
            </a:r>
            <a:endParaRPr lang="en-US" altLang="en-US" sz="825">
              <a:solidFill>
                <a:schemeClr val="tx1">
                  <a:lumMod val="85000"/>
                  <a:lumOff val="15000"/>
                </a:schemeClr>
              </a:solidFill>
              <a:latin typeface="Carlito" panose="020F0502020204030204" charset="0"/>
              <a:cs typeface="Carlito" panose="020F0502020204030204" charset="0"/>
            </a:endParaRPr>
          </a:p>
        </p:txBody>
      </p:sp>
      <p:grpSp>
        <p:nvGrpSpPr>
          <p:cNvPr id="54" name="Group 53"/>
          <p:cNvGrpSpPr/>
          <p:nvPr/>
        </p:nvGrpSpPr>
        <p:grpSpPr>
          <a:xfrm>
            <a:off x="54293" y="967298"/>
            <a:ext cx="205740" cy="218599"/>
            <a:chOff x="116" y="2132"/>
            <a:chExt cx="432" cy="459"/>
          </a:xfrm>
        </p:grpSpPr>
        <p:sp>
          <p:nvSpPr>
            <p:cNvPr id="38" name="Oval 37"/>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9" name="Text Box 38"/>
            <p:cNvSpPr txBox="1"/>
            <p:nvPr/>
          </p:nvSpPr>
          <p:spPr>
            <a:xfrm>
              <a:off x="116" y="213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1</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6" name="Group 55"/>
          <p:cNvGrpSpPr/>
          <p:nvPr/>
        </p:nvGrpSpPr>
        <p:grpSpPr>
          <a:xfrm>
            <a:off x="54864" y="3468563"/>
            <a:ext cx="205740" cy="218599"/>
            <a:chOff x="116" y="6551"/>
            <a:chExt cx="432" cy="459"/>
          </a:xfrm>
        </p:grpSpPr>
        <p:sp>
          <p:nvSpPr>
            <p:cNvPr id="41" name="Oval 40"/>
            <p:cNvSpPr>
              <a:spLocks noChangeAspect="1"/>
            </p:cNvSpPr>
            <p:nvPr/>
          </p:nvSpPr>
          <p:spPr>
            <a:xfrm>
              <a:off x="116" y="6565"/>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2" name="Text Box 41"/>
            <p:cNvSpPr txBox="1"/>
            <p:nvPr/>
          </p:nvSpPr>
          <p:spPr>
            <a:xfrm>
              <a:off x="116" y="6551"/>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3</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5" name="Group 54"/>
          <p:cNvGrpSpPr/>
          <p:nvPr/>
        </p:nvGrpSpPr>
        <p:grpSpPr>
          <a:xfrm>
            <a:off x="54293" y="2257459"/>
            <a:ext cx="205740" cy="218599"/>
            <a:chOff x="116" y="4288"/>
            <a:chExt cx="432" cy="459"/>
          </a:xfrm>
        </p:grpSpPr>
        <p:sp>
          <p:nvSpPr>
            <p:cNvPr id="33" name="Oval 32"/>
            <p:cNvSpPr>
              <a:spLocks noChangeAspect="1"/>
            </p:cNvSpPr>
            <p:nvPr/>
          </p:nvSpPr>
          <p:spPr>
            <a:xfrm>
              <a:off x="116" y="4300"/>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4" name="Text Box 33"/>
            <p:cNvSpPr txBox="1"/>
            <p:nvPr/>
          </p:nvSpPr>
          <p:spPr>
            <a:xfrm>
              <a:off x="116" y="4288"/>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2</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53" name="Group 52"/>
          <p:cNvGrpSpPr/>
          <p:nvPr/>
        </p:nvGrpSpPr>
        <p:grpSpPr>
          <a:xfrm>
            <a:off x="2852928" y="1575469"/>
            <a:ext cx="205740" cy="218599"/>
            <a:chOff x="6380" y="4472"/>
            <a:chExt cx="432" cy="459"/>
          </a:xfrm>
        </p:grpSpPr>
        <p:sp>
          <p:nvSpPr>
            <p:cNvPr id="51" name="Oval 50"/>
            <p:cNvSpPr>
              <a:spLocks noChangeAspect="1"/>
            </p:cNvSpPr>
            <p:nvPr/>
          </p:nvSpPr>
          <p:spPr>
            <a:xfrm>
              <a:off x="6380" y="448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52" name="Text Box 51"/>
            <p:cNvSpPr txBox="1"/>
            <p:nvPr/>
          </p:nvSpPr>
          <p:spPr>
            <a:xfrm>
              <a:off x="6380" y="447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6</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96" name="Group 95"/>
          <p:cNvGrpSpPr/>
          <p:nvPr/>
        </p:nvGrpSpPr>
        <p:grpSpPr>
          <a:xfrm>
            <a:off x="5633085" y="2259841"/>
            <a:ext cx="205740" cy="218599"/>
            <a:chOff x="11948" y="4858"/>
            <a:chExt cx="432" cy="459"/>
          </a:xfrm>
        </p:grpSpPr>
        <p:sp>
          <p:nvSpPr>
            <p:cNvPr id="75" name="Oval 74"/>
            <p:cNvSpPr>
              <a:spLocks noChangeAspect="1"/>
            </p:cNvSpPr>
            <p:nvPr/>
          </p:nvSpPr>
          <p:spPr>
            <a:xfrm>
              <a:off x="11948" y="4870"/>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76" name="Text Box 75"/>
            <p:cNvSpPr txBox="1"/>
            <p:nvPr/>
          </p:nvSpPr>
          <p:spPr>
            <a:xfrm>
              <a:off x="11948" y="4858"/>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5</a:t>
              </a:r>
              <a:endParaRPr lang="en-US" altLang="en-US" sz="825">
                <a:solidFill>
                  <a:srgbClr val="720404">
                    <a:alpha val="20000"/>
                  </a:srgbClr>
                </a:solidFill>
                <a:latin typeface="Carlito" panose="020F0502020204030204" charset="0"/>
                <a:cs typeface="Carlito" panose="020F0502020204030204" charset="0"/>
              </a:endParaRPr>
            </a:p>
          </p:txBody>
        </p:sp>
      </p:grpSp>
      <p:grpSp>
        <p:nvGrpSpPr>
          <p:cNvPr id="97" name="Group 96"/>
          <p:cNvGrpSpPr/>
          <p:nvPr/>
        </p:nvGrpSpPr>
        <p:grpSpPr>
          <a:xfrm>
            <a:off x="5630418" y="3466849"/>
            <a:ext cx="205740" cy="218599"/>
            <a:chOff x="12024" y="6951"/>
            <a:chExt cx="432" cy="459"/>
          </a:xfrm>
        </p:grpSpPr>
        <p:sp>
          <p:nvSpPr>
            <p:cNvPr id="78" name="Oval 77"/>
            <p:cNvSpPr>
              <a:spLocks noChangeAspect="1"/>
            </p:cNvSpPr>
            <p:nvPr/>
          </p:nvSpPr>
          <p:spPr>
            <a:xfrm>
              <a:off x="12024" y="6963"/>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79" name="Text Box 78"/>
            <p:cNvSpPr txBox="1"/>
            <p:nvPr/>
          </p:nvSpPr>
          <p:spPr>
            <a:xfrm>
              <a:off x="12024" y="6951"/>
              <a:ext cx="432" cy="459"/>
            </a:xfrm>
            <a:prstGeom prst="rect">
              <a:avLst/>
            </a:prstGeom>
            <a:noFill/>
          </p:spPr>
          <p:txBody>
            <a:bodyPr wrap="square" lIns="68580"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7</a:t>
              </a:r>
              <a:endParaRPr lang="en-US" altLang="en-US" sz="825">
                <a:solidFill>
                  <a:srgbClr val="720404">
                    <a:alpha val="20000"/>
                  </a:srgbClr>
                </a:solidFill>
                <a:latin typeface="Carlito" panose="020F0502020204030204" charset="0"/>
                <a:cs typeface="Carlito" panose="020F0502020204030204" charset="0"/>
              </a:endParaRPr>
            </a:p>
          </p:txBody>
        </p:sp>
      </p:grpSp>
      <p:sp>
        <p:nvSpPr>
          <p:cNvPr id="108" name="Text Box 107"/>
          <p:cNvSpPr txBox="1"/>
          <p:nvPr/>
        </p:nvSpPr>
        <p:spPr>
          <a:xfrm>
            <a:off x="-476" y="1176848"/>
            <a:ext cx="2785110" cy="437515"/>
          </a:xfrm>
          <a:prstGeom prst="rect">
            <a:avLst/>
          </a:prstGeom>
          <a:noFill/>
        </p:spPr>
        <p:txBody>
          <a:bodyPr wrap="square" lIns="68580" tIns="34290" rIns="68580" bIns="34290" rtlCol="0" anchor="t" anchorCtr="0">
            <a:spAutoFit/>
          </a:bodyPr>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A selection of 7547 past geomagnetic storm events (target set) is assigned to solar wind drivers using geomagnetic properties of 538 training events. The two driver classes are 0: </a:t>
            </a:r>
            <a:r>
              <a:rPr lang="en-US" altLang="en-US" sz="600">
                <a:solidFill>
                  <a:schemeClr val="tx1">
                    <a:lumMod val="85000"/>
                    <a:lumOff val="15000"/>
                  </a:schemeClr>
                </a:solidFill>
                <a:latin typeface="Carlito" panose="020F0502020204030204" charset="0"/>
                <a:cs typeface="Carlito" panose="020F0502020204030204" charset="0"/>
              </a:rPr>
              <a:t>Corotating/Stream Interaction Regions (C/SIRs) and 1: Interplanetary </a:t>
            </a:r>
            <a:r>
              <a:rPr lang="en-US" altLang="en-US" sz="600">
                <a:solidFill>
                  <a:schemeClr val="tx1">
                    <a:lumMod val="85000"/>
                    <a:lumOff val="15000"/>
                  </a:schemeClr>
                </a:solidFill>
                <a:latin typeface="Carlito" panose="020F0502020204030204" charset="0"/>
                <a:cs typeface="Carlito" panose="020F0502020204030204" charset="0"/>
                <a:sym typeface="+mn-ea"/>
              </a:rPr>
              <a:t>Coronal Mass Ejections (ICMEs).</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grpSp>
        <p:nvGrpSpPr>
          <p:cNvPr id="28" name="Group 27"/>
          <p:cNvGrpSpPr/>
          <p:nvPr/>
        </p:nvGrpSpPr>
        <p:grpSpPr>
          <a:xfrm>
            <a:off x="2849880" y="971489"/>
            <a:ext cx="205740" cy="218599"/>
            <a:chOff x="116" y="2134"/>
            <a:chExt cx="432" cy="459"/>
          </a:xfrm>
        </p:grpSpPr>
        <p:sp>
          <p:nvSpPr>
            <p:cNvPr id="29" name="Oval 28"/>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0" name="Text Box 29"/>
            <p:cNvSpPr txBox="1"/>
            <p:nvPr/>
          </p:nvSpPr>
          <p:spPr>
            <a:xfrm>
              <a:off x="116" y="2134"/>
              <a:ext cx="432" cy="459"/>
            </a:xfrm>
            <a:prstGeom prst="rect">
              <a:avLst/>
            </a:prstGeom>
            <a:noFill/>
          </p:spPr>
          <p:txBody>
            <a:bodyPr wrap="square" rtlCol="0" anchor="ctr" anchorCtr="0">
              <a:spAutoFit/>
            </a:bodyPr>
            <a:p>
              <a:pPr algn="ctr"/>
              <a:endParaRPr lang="en-US" altLang="en-US" sz="825">
                <a:solidFill>
                  <a:srgbClr val="720404">
                    <a:alpha val="20000"/>
                  </a:srgbClr>
                </a:solidFill>
                <a:latin typeface="Carlito" panose="020F0502020204030204" charset="0"/>
                <a:cs typeface="Carlito" panose="020F0502020204030204" charset="0"/>
              </a:endParaRPr>
            </a:p>
          </p:txBody>
        </p:sp>
      </p:grpSp>
      <p:sp>
        <p:nvSpPr>
          <p:cNvPr id="31" name="Text Box 30"/>
          <p:cNvSpPr txBox="1"/>
          <p:nvPr/>
        </p:nvSpPr>
        <p:spPr>
          <a:xfrm>
            <a:off x="2770823" y="1175134"/>
            <a:ext cx="2785110" cy="345440"/>
          </a:xfrm>
          <a:prstGeom prst="rect">
            <a:avLst/>
          </a:prstGeom>
          <a:noFill/>
        </p:spPr>
        <p:txBody>
          <a:bodyPr wrap="square" lIns="68580" tIns="34290" rIns="68580" bIns="34290" rtlCol="0" anchor="t" anchorCtr="0">
            <a:spAutoFit/>
          </a:bodyPr>
          <a:p>
            <a:r>
              <a:rPr lang="en-US" altLang="en-US" sz="600">
                <a:solidFill>
                  <a:srgbClr val="720404"/>
                </a:solidFill>
                <a:latin typeface="Carlito" panose="020F0502020204030204" charset="0"/>
                <a:cs typeface="Carlito" panose="020F0502020204030204" charset="0"/>
                <a:sym typeface="+mn-ea"/>
              </a:rPr>
              <a:t>Features of the geomagnetic field measured at ground can be used to identify geo-magnetic storm drivers in the pre-satellite era. We deliver a list of geomagnetic storms since 1930 together with probabilities for a C/SIR or ICME driving mechanism.</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grpSp>
        <p:nvGrpSpPr>
          <p:cNvPr id="37" name="Group 36"/>
          <p:cNvGrpSpPr/>
          <p:nvPr/>
        </p:nvGrpSpPr>
        <p:grpSpPr>
          <a:xfrm>
            <a:off x="5630418" y="4591084"/>
            <a:ext cx="205740" cy="218599"/>
            <a:chOff x="12024" y="6951"/>
            <a:chExt cx="432" cy="459"/>
          </a:xfrm>
        </p:grpSpPr>
        <p:sp>
          <p:nvSpPr>
            <p:cNvPr id="40" name="Oval 39"/>
            <p:cNvSpPr>
              <a:spLocks noChangeAspect="1"/>
            </p:cNvSpPr>
            <p:nvPr/>
          </p:nvSpPr>
          <p:spPr>
            <a:xfrm>
              <a:off x="12024" y="6963"/>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43" name="Text Box 42"/>
            <p:cNvSpPr txBox="1"/>
            <p:nvPr/>
          </p:nvSpPr>
          <p:spPr>
            <a:xfrm>
              <a:off x="12024" y="6951"/>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8</a:t>
              </a:r>
              <a:endParaRPr lang="en-US" altLang="en-US" sz="825">
                <a:solidFill>
                  <a:srgbClr val="720404">
                    <a:alpha val="20000"/>
                  </a:srgbClr>
                </a:solidFill>
                <a:latin typeface="Carlito" panose="020F0502020204030204" charset="0"/>
                <a:cs typeface="Carlito" panose="020F0502020204030204" charset="0"/>
              </a:endParaRPr>
            </a:p>
          </p:txBody>
        </p:sp>
      </p:grpSp>
      <p:pic>
        <p:nvPicPr>
          <p:cNvPr id="88" name="Picture 87">
            <a:hlinkClick r:id="rId2" action="ppaction://hlinksldjump"/>
          </p:cNvPr>
          <p:cNvPicPr>
            <a:picLocks noChangeAspect="1"/>
          </p:cNvPicPr>
          <p:nvPr/>
        </p:nvPicPr>
        <p:blipFill>
          <a:blip r:embed="rId3"/>
          <a:stretch>
            <a:fillRect/>
          </a:stretch>
        </p:blipFill>
        <p:spPr>
          <a:xfrm>
            <a:off x="842010" y="2321753"/>
            <a:ext cx="102394" cy="102394"/>
          </a:xfrm>
          <a:prstGeom prst="rect">
            <a:avLst/>
          </a:prstGeom>
        </p:spPr>
      </p:pic>
      <p:cxnSp>
        <p:nvCxnSpPr>
          <p:cNvPr id="23" name="Straight Connector 22"/>
          <p:cNvCxnSpPr/>
          <p:nvPr userDrawn="1"/>
        </p:nvCxnSpPr>
        <p:spPr>
          <a:xfrm flipH="1">
            <a:off x="2777490" y="1014447"/>
            <a:ext cx="2858" cy="4059079"/>
          </a:xfrm>
          <a:prstGeom prst="line">
            <a:avLst/>
          </a:prstGeom>
          <a:ln w="28575" cmpd="sng">
            <a:solidFill>
              <a:srgbClr val="720404">
                <a:alpha val="2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flipH="1">
            <a:off x="5558790" y="1017400"/>
            <a:ext cx="2858" cy="4059079"/>
          </a:xfrm>
          <a:prstGeom prst="line">
            <a:avLst/>
          </a:prstGeom>
          <a:ln w="28575" cmpd="sng">
            <a:solidFill>
              <a:srgbClr val="720404">
                <a:alpha val="20000"/>
              </a:srgbClr>
            </a:solidFill>
            <a:prstDash val="solid"/>
          </a:ln>
        </p:spPr>
        <p:style>
          <a:lnRef idx="1">
            <a:schemeClr val="accent1"/>
          </a:lnRef>
          <a:fillRef idx="0">
            <a:schemeClr val="accent1"/>
          </a:fillRef>
          <a:effectRef idx="0">
            <a:schemeClr val="accent1"/>
          </a:effectRef>
          <a:fontRef idx="minor">
            <a:schemeClr val="tx1"/>
          </a:fontRef>
        </p:style>
      </p:cxnSp>
      <p:pic>
        <p:nvPicPr>
          <p:cNvPr id="67" name="Picture 66">
            <a:hlinkClick r:id="rId4" action="ppaction://hlinksldjump"/>
          </p:cNvPr>
          <p:cNvPicPr>
            <a:picLocks noChangeAspect="1"/>
          </p:cNvPicPr>
          <p:nvPr/>
        </p:nvPicPr>
        <p:blipFill>
          <a:blip r:embed="rId3"/>
          <a:stretch>
            <a:fillRect/>
          </a:stretch>
        </p:blipFill>
        <p:spPr>
          <a:xfrm>
            <a:off x="3732371" y="1634524"/>
            <a:ext cx="102394" cy="102394"/>
          </a:xfrm>
          <a:prstGeom prst="rect">
            <a:avLst/>
          </a:prstGeom>
        </p:spPr>
      </p:pic>
      <p:sp>
        <p:nvSpPr>
          <p:cNvPr id="2" name="Text Box 1"/>
          <p:cNvSpPr txBox="1"/>
          <p:nvPr/>
        </p:nvSpPr>
        <p:spPr>
          <a:xfrm>
            <a:off x="5638324" y="1785496"/>
            <a:ext cx="681514" cy="391160"/>
          </a:xfrm>
          <a:prstGeom prst="rect">
            <a:avLst/>
          </a:prstGeom>
          <a:noFill/>
        </p:spPr>
        <p:txBody>
          <a:bodyPr wrap="square" lIns="0" tIns="34290" rIns="0" bIns="34290" rtlCol="0" anchor="t" anchorCtr="0">
            <a:spAutoFit/>
          </a:bodyPr>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a) Feature selection</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c) Assessment of</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r>
              <a:rPr lang="en-US" altLang="en-US" sz="600">
                <a:solidFill>
                  <a:schemeClr val="tx1">
                    <a:lumMod val="85000"/>
                    <a:lumOff val="15000"/>
                  </a:schemeClr>
                </a:solidFill>
                <a:latin typeface="Carlito" panose="020F0502020204030204" charset="0"/>
                <a:cs typeface="Carlito" panose="020F0502020204030204" charset="0"/>
                <a:sym typeface="+mn-ea"/>
              </a:rPr>
              <a:t>    best model</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cxnSp>
        <p:nvCxnSpPr>
          <p:cNvPr id="83" name="Straight Connector 82"/>
          <p:cNvCxnSpPr/>
          <p:nvPr/>
        </p:nvCxnSpPr>
        <p:spPr>
          <a:xfrm>
            <a:off x="6302216" y="1874650"/>
            <a:ext cx="0" cy="25374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98" name="Table 97"/>
          <p:cNvGraphicFramePr>
            <a:graphicFrameLocks noChangeAspect="1"/>
          </p:cNvGraphicFramePr>
          <p:nvPr/>
        </p:nvGraphicFramePr>
        <p:xfrm>
          <a:off x="7390924" y="2541781"/>
          <a:ext cx="683895" cy="685800"/>
        </p:xfrm>
        <a:graphic>
          <a:graphicData uri="http://schemas.openxmlformats.org/drawingml/2006/table">
            <a:tbl>
              <a:tblPr firstRow="1" bandRow="1">
                <a:tableStyleId>{5C22544A-7EE6-4342-B048-85BDC9FD1C3A}</a:tableStyleId>
              </a:tblPr>
              <a:tblGrid>
                <a:gridCol w="227965"/>
                <a:gridCol w="227965"/>
                <a:gridCol w="227965"/>
              </a:tblGrid>
              <a:tr h="228600">
                <a:tc>
                  <a:txBody>
                    <a:bodyPr/>
                    <a:p>
                      <a:pPr algn="ctr">
                        <a:buNone/>
                      </a:pPr>
                      <a:r>
                        <a:rPr lang="en-US" altLang="en-US" sz="600" b="0">
                          <a:solidFill>
                            <a:schemeClr val="tx1"/>
                          </a:solidFill>
                          <a:latin typeface="Carlito" panose="020F0502020204030204" charset="0"/>
                          <a:cs typeface="Carlito" panose="020F0502020204030204" charset="0"/>
                        </a:rPr>
                        <a:t>276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TN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chemeClr val="bg2"/>
                    </a:solidFill>
                  </a:tcPr>
                </a:tc>
                <a:tc>
                  <a:txBody>
                    <a:bodyPr/>
                    <a:p>
                      <a:pPr algn="ctr">
                        <a:buNone/>
                      </a:pPr>
                      <a:r>
                        <a:rPr lang="en-US" altLang="en-US" sz="600" b="0">
                          <a:solidFill>
                            <a:schemeClr val="tx1"/>
                          </a:solidFill>
                          <a:latin typeface="Carlito" panose="020F0502020204030204" charset="0"/>
                          <a:cs typeface="Carlito" panose="020F0502020204030204" charset="0"/>
                        </a:rPr>
                        <a:t>66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FP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tx1">
                          <a:lumMod val="85000"/>
                          <a:lumOff val="15000"/>
                        </a:schemeClr>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chemeClr val="bg2"/>
                    </a:solidFill>
                  </a:tcPr>
                </a:tc>
                <a:tc>
                  <a:txBody>
                    <a:bodyPr/>
                    <a:p>
                      <a:pPr algn="ctr">
                        <a:buNone/>
                      </a:pPr>
                      <a:r>
                        <a:rPr lang="en-US" altLang="en-US" sz="600" b="0">
                          <a:solidFill>
                            <a:srgbClr val="191970"/>
                          </a:solidFill>
                          <a:latin typeface="Carlito" panose="020F0502020204030204" charset="0"/>
                          <a:cs typeface="Carlito" panose="020F0502020204030204" charset="0"/>
                        </a:rPr>
                        <a:t>342</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191970">
                        <a:alpha val="10000"/>
                      </a:srgbClr>
                    </a:solidFill>
                  </a:tcPr>
                </a:tc>
              </a:tr>
              <a:tr h="228600">
                <a:tc>
                  <a:txBody>
                    <a:bodyPr/>
                    <a:p>
                      <a:pPr algn="ctr">
                        <a:buNone/>
                      </a:pPr>
                      <a:r>
                        <a:rPr lang="en-US" altLang="en-US" sz="600" b="0">
                          <a:solidFill>
                            <a:schemeClr val="tx1"/>
                          </a:solidFill>
                          <a:latin typeface="Carlito" panose="020F0502020204030204" charset="0"/>
                          <a:cs typeface="Carlito" panose="020F0502020204030204" charset="0"/>
                        </a:rPr>
                        <a:t>50</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FN</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tx1">
                          <a:lumMod val="85000"/>
                          <a:lumOff val="15000"/>
                        </a:schemeClr>
                      </a:solidFill>
                      <a:prstDash val="solid"/>
                    </a:lnB>
                    <a:lnTlToBr>
                      <a:noFill/>
                    </a:lnTlToBr>
                    <a:lnBlToTr>
                      <a:noFill/>
                    </a:lnBlToTr>
                    <a:solidFill>
                      <a:schemeClr val="bg2"/>
                    </a:solidFill>
                  </a:tcPr>
                </a:tc>
                <a:tc>
                  <a:txBody>
                    <a:bodyPr/>
                    <a:p>
                      <a:pPr algn="ctr">
                        <a:buNone/>
                      </a:pPr>
                      <a:r>
                        <a:rPr lang="en-US" altLang="en-US" sz="600" b="0">
                          <a:solidFill>
                            <a:schemeClr val="tx1"/>
                          </a:solidFill>
                          <a:latin typeface="Carlito" panose="020F0502020204030204" charset="0"/>
                          <a:cs typeface="Carlito" panose="020F0502020204030204" charset="0"/>
                        </a:rPr>
                        <a:t>146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TP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tx1">
                          <a:lumMod val="85000"/>
                          <a:lumOff val="15000"/>
                        </a:schemeClr>
                      </a:solidFill>
                      <a:prstDash val="solid"/>
                    </a:lnR>
                    <a:lnT w="12700">
                      <a:solidFill>
                        <a:schemeClr val="bg1"/>
                      </a:solidFill>
                      <a:prstDash val="solid"/>
                    </a:lnT>
                    <a:lnB w="12700">
                      <a:solidFill>
                        <a:schemeClr val="tx1">
                          <a:lumMod val="85000"/>
                          <a:lumOff val="15000"/>
                        </a:schemeClr>
                      </a:solidFill>
                      <a:prstDash val="solid"/>
                    </a:lnB>
                    <a:lnTlToBr>
                      <a:noFill/>
                    </a:lnTlToBr>
                    <a:lnBlToTr>
                      <a:noFill/>
                    </a:lnBlToTr>
                    <a:solidFill>
                      <a:schemeClr val="bg2"/>
                    </a:solidFill>
                  </a:tcPr>
                </a:tc>
                <a:tc>
                  <a:txBody>
                    <a:bodyPr/>
                    <a:p>
                      <a:pPr algn="ctr">
                        <a:buNone/>
                      </a:pPr>
                      <a:r>
                        <a:rPr lang="en-US" altLang="en-US" sz="600" b="0">
                          <a:solidFill>
                            <a:srgbClr val="720404"/>
                          </a:solidFill>
                          <a:latin typeface="Carlito" panose="020F0502020204030204" charset="0"/>
                          <a:cs typeface="Carlito" panose="020F0502020204030204" charset="0"/>
                        </a:rPr>
                        <a:t>196</a:t>
                      </a:r>
                      <a:endParaRPr lang="en-US" altLang="en-US" sz="600" b="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tx1">
                          <a:lumMod val="85000"/>
                          <a:lumOff val="15000"/>
                        </a:schemeClr>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720404">
                        <a:alpha val="10000"/>
                      </a:srgbClr>
                    </a:solidFill>
                  </a:tcPr>
                </a:tc>
              </a:tr>
              <a:tr h="228600">
                <a:tc>
                  <a:txBody>
                    <a:bodyPr/>
                    <a:p>
                      <a:pPr algn="ctr">
                        <a:buNone/>
                      </a:pPr>
                      <a:r>
                        <a:rPr lang="en-US" altLang="en-US" sz="600">
                          <a:solidFill>
                            <a:srgbClr val="191970"/>
                          </a:solidFill>
                          <a:latin typeface="Carlito" panose="020F0502020204030204" charset="0"/>
                          <a:cs typeface="Carlito" panose="020F0502020204030204" charset="0"/>
                        </a:rPr>
                        <a:t>326</a:t>
                      </a:r>
                      <a:endParaRPr lang="en-US" altLang="en-US" sz="600">
                        <a:latin typeface="Carlito" panose="020F0502020204030204" charset="0"/>
                        <a:cs typeface="Carlito" panose="020F0502020204030204" charset="0"/>
                      </a:endParaRPr>
                    </a:p>
                    <a:p>
                      <a:pPr algn="ctr">
                        <a:buNone/>
                      </a:pPr>
                      <a:r>
                        <a:rPr lang="en-US" altLang="en-US" sz="600" b="1">
                          <a:latin typeface="Carlito" panose="020F0502020204030204" charset="0"/>
                          <a:cs typeface="Carlito" panose="020F0502020204030204" charset="0"/>
                        </a:rPr>
                        <a:t>PN</a:t>
                      </a:r>
                      <a:endParaRPr lang="en-US" altLang="en-US" sz="600" b="1">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rgbClr val="191970">
                        <a:alpha val="10000"/>
                      </a:srgbClr>
                    </a:solidFill>
                  </a:tcPr>
                </a:tc>
                <a:tc>
                  <a:txBody>
                    <a:bodyPr/>
                    <a:p>
                      <a:pPr algn="ctr">
                        <a:buNone/>
                      </a:pPr>
                      <a:r>
                        <a:rPr lang="en-US" altLang="en-US" sz="600">
                          <a:solidFill>
                            <a:srgbClr val="720404"/>
                          </a:solidFill>
                          <a:latin typeface="Carlito" panose="020F0502020204030204" charset="0"/>
                          <a:cs typeface="Carlito" panose="020F0502020204030204" charset="0"/>
                        </a:rPr>
                        <a:t>212</a:t>
                      </a:r>
                      <a:endParaRPr lang="en-US" altLang="en-US" sz="600">
                        <a:solidFill>
                          <a:srgbClr val="720404"/>
                        </a:solidFill>
                        <a:latin typeface="Carlito" panose="020F0502020204030204" charset="0"/>
                        <a:cs typeface="Carlito" panose="020F0502020204030204" charset="0"/>
                      </a:endParaRPr>
                    </a:p>
                    <a:p>
                      <a:pPr algn="ctr">
                        <a:buNone/>
                      </a:pPr>
                      <a:r>
                        <a:rPr lang="en-US" altLang="en-US" sz="600" b="1">
                          <a:latin typeface="Carlito" panose="020F0502020204030204" charset="0"/>
                          <a:cs typeface="Carlito" panose="020F0502020204030204" charset="0"/>
                        </a:rPr>
                        <a:t>PP</a:t>
                      </a:r>
                      <a:endParaRPr lang="en-US" altLang="en-US" sz="600" b="1">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tx1">
                          <a:lumMod val="85000"/>
                          <a:lumOff val="15000"/>
                        </a:schemeClr>
                      </a:solidFill>
                      <a:prstDash val="solid"/>
                    </a:lnT>
                    <a:lnB w="12700">
                      <a:solidFill>
                        <a:schemeClr val="bg1"/>
                      </a:solidFill>
                      <a:prstDash val="solid"/>
                    </a:lnB>
                    <a:lnTlToBr>
                      <a:noFill/>
                    </a:lnTlToBr>
                    <a:lnBlToTr>
                      <a:noFill/>
                    </a:lnBlToTr>
                    <a:solidFill>
                      <a:srgbClr val="720404">
                        <a:alpha val="10000"/>
                      </a:srgbClr>
                    </a:solidFill>
                  </a:tcPr>
                </a:tc>
                <a:tc>
                  <a:txBody>
                    <a:bodyPr/>
                    <a:p>
                      <a:pPr algn="ctr">
                        <a:buNone/>
                      </a:pPr>
                      <a:r>
                        <a:rPr lang="en-US" altLang="en-US" sz="600">
                          <a:solidFill>
                            <a:schemeClr val="tx1"/>
                          </a:solidFill>
                          <a:latin typeface="Carlito" panose="020F0502020204030204" charset="0"/>
                          <a:cs typeface="Carlito" panose="020F0502020204030204" charset="0"/>
                        </a:rPr>
                        <a:t>538</a:t>
                      </a:r>
                      <a:endParaRPr lang="en-US" altLang="en-US" sz="600">
                        <a:solidFill>
                          <a:schemeClr val="tx1"/>
                        </a:solidFill>
                        <a:latin typeface="Carlito" panose="020F0502020204030204" charset="0"/>
                        <a:cs typeface="Carlito" panose="020F0502020204030204" charset="0"/>
                      </a:endParaRPr>
                    </a:p>
                    <a:p>
                      <a:pPr algn="ctr">
                        <a:buNone/>
                      </a:pPr>
                      <a:r>
                        <a:rPr lang="en-US" altLang="en-US" sz="600" b="1">
                          <a:solidFill>
                            <a:schemeClr val="tx1"/>
                          </a:solidFill>
                          <a:latin typeface="Carlito" panose="020F0502020204030204" charset="0"/>
                          <a:cs typeface="Carlito" panose="020F0502020204030204" charset="0"/>
                        </a:rPr>
                        <a:t>POP</a:t>
                      </a:r>
                      <a:endParaRPr lang="en-US" altLang="en-US" sz="600" b="1">
                        <a:solidFill>
                          <a:schemeClr val="tx1"/>
                        </a:solidFill>
                        <a:latin typeface="Carlito" panose="020F0502020204030204" charset="0"/>
                        <a:cs typeface="Carlito" panose="020F0502020204030204" charset="0"/>
                      </a:endParaRPr>
                    </a:p>
                  </a:txBody>
                  <a:tcPr marL="0" marR="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2">
                        <a:lumMod val="90000"/>
                      </a:schemeClr>
                    </a:solidFill>
                  </a:tcPr>
                </a:tc>
              </a:tr>
            </a:tbl>
          </a:graphicData>
        </a:graphic>
      </p:graphicFrame>
      <p:grpSp>
        <p:nvGrpSpPr>
          <p:cNvPr id="91" name="Group 90"/>
          <p:cNvGrpSpPr>
            <a:grpSpLocks noChangeAspect="1"/>
          </p:cNvGrpSpPr>
          <p:nvPr/>
        </p:nvGrpSpPr>
        <p:grpSpPr>
          <a:xfrm>
            <a:off x="7272338" y="2431291"/>
            <a:ext cx="1177766" cy="962025"/>
            <a:chOff x="13818" y="4870"/>
            <a:chExt cx="2473" cy="2020"/>
          </a:xfrm>
        </p:grpSpPr>
        <p:sp>
          <p:nvSpPr>
            <p:cNvPr id="92" name="Text Box 91"/>
            <p:cNvSpPr txBox="1"/>
            <p:nvPr/>
          </p:nvSpPr>
          <p:spPr>
            <a:xfrm>
              <a:off x="14542" y="4870"/>
              <a:ext cx="484" cy="220"/>
            </a:xfrm>
            <a:prstGeom prst="rect">
              <a:avLst/>
            </a:prstGeom>
            <a:noFill/>
          </p:spPr>
          <p:txBody>
            <a:bodyPr wrap="square" lIns="0" tIns="6667"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ICME</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1" name="Text Box 100"/>
            <p:cNvSpPr txBox="1"/>
            <p:nvPr/>
          </p:nvSpPr>
          <p:spPr>
            <a:xfrm>
              <a:off x="14067" y="4870"/>
              <a:ext cx="478" cy="220"/>
            </a:xfrm>
            <a:prstGeom prst="rect">
              <a:avLst/>
            </a:prstGeom>
            <a:noFill/>
          </p:spPr>
          <p:txBody>
            <a:bodyPr wrap="square" lIns="0" tIns="6667"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C/SIR</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2" name="Text Box 101"/>
            <p:cNvSpPr txBox="1"/>
            <p:nvPr/>
          </p:nvSpPr>
          <p:spPr>
            <a:xfrm rot="16200000">
              <a:off x="13709" y="5703"/>
              <a:ext cx="474" cy="235"/>
            </a:xfrm>
            <a:prstGeom prst="rect">
              <a:avLst/>
            </a:prstGeom>
            <a:noFill/>
          </p:spPr>
          <p:txBody>
            <a:bodyPr wrap="square" lIns="0" tIns="13811"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ICME</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103" name="Text Box 102"/>
            <p:cNvSpPr txBox="1"/>
            <p:nvPr/>
          </p:nvSpPr>
          <p:spPr>
            <a:xfrm rot="16200000">
              <a:off x="13705" y="5213"/>
              <a:ext cx="460" cy="235"/>
            </a:xfrm>
            <a:prstGeom prst="rect">
              <a:avLst/>
            </a:prstGeom>
            <a:noFill/>
          </p:spPr>
          <p:txBody>
            <a:bodyPr wrap="square" lIns="0" tIns="13811" rIns="0" bIns="6667"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C/SIR</a:t>
              </a:r>
              <a:endParaRPr lang="en-US" altLang="en-US" sz="600">
                <a:solidFill>
                  <a:schemeClr val="tx1">
                    <a:lumMod val="85000"/>
                    <a:lumOff val="15000"/>
                  </a:schemeClr>
                </a:solidFill>
                <a:latin typeface="Carlito" panose="020F0502020204030204" charset="0"/>
                <a:cs typeface="Carlito" panose="020F0502020204030204" charset="0"/>
              </a:endParaRPr>
            </a:p>
          </p:txBody>
        </p:sp>
        <p:cxnSp>
          <p:nvCxnSpPr>
            <p:cNvPr id="104" name="Straight Arrow Connector 103"/>
            <p:cNvCxnSpPr/>
            <p:nvPr/>
          </p:nvCxnSpPr>
          <p:spPr>
            <a:xfrm flipV="1">
              <a:off x="14072" y="5578"/>
              <a:ext cx="1584" cy="5"/>
            </a:xfrm>
            <a:prstGeom prst="straightConnector1">
              <a:avLst/>
            </a:prstGeom>
            <a:ln w="12700" cmpd="sng">
              <a:solidFill>
                <a:schemeClr val="bg2">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5" name="Text Box 104"/>
            <p:cNvSpPr txBox="1"/>
            <p:nvPr/>
          </p:nvSpPr>
          <p:spPr>
            <a:xfrm>
              <a:off x="15669" y="5408"/>
              <a:ext cx="622" cy="385"/>
            </a:xfrm>
            <a:prstGeom prst="rect">
              <a:avLst/>
            </a:prstGeom>
            <a:noFill/>
          </p:spPr>
          <p:txBody>
            <a:bodyPr wrap="square" lIns="0" rtlCol="0">
              <a:spAutoFit/>
            </a:bodyPr>
            <a:p>
              <a:r>
                <a:rPr lang="en-US" altLang="en-US" sz="600">
                  <a:solidFill>
                    <a:schemeClr val="tx1">
                      <a:lumMod val="85000"/>
                      <a:lumOff val="15000"/>
                    </a:schemeClr>
                  </a:solidFill>
                  <a:latin typeface="Carlito" panose="020F0502020204030204" charset="0"/>
                  <a:cs typeface="Carlito" panose="020F0502020204030204" charset="0"/>
                </a:rPr>
                <a:t>True</a:t>
              </a:r>
              <a:endParaRPr lang="en-US" altLang="en-US" sz="600">
                <a:solidFill>
                  <a:schemeClr val="tx1">
                    <a:lumMod val="85000"/>
                    <a:lumOff val="15000"/>
                  </a:schemeClr>
                </a:solidFill>
                <a:latin typeface="Carlito" panose="020F0502020204030204" charset="0"/>
                <a:cs typeface="Carlito" panose="020F0502020204030204" charset="0"/>
              </a:endParaRPr>
            </a:p>
          </p:txBody>
        </p:sp>
        <p:cxnSp>
          <p:nvCxnSpPr>
            <p:cNvPr id="106" name="Straight Arrow Connector 105"/>
            <p:cNvCxnSpPr/>
            <p:nvPr/>
          </p:nvCxnSpPr>
          <p:spPr>
            <a:xfrm>
              <a:off x="14547" y="5101"/>
              <a:ext cx="0" cy="1584"/>
            </a:xfrm>
            <a:prstGeom prst="straightConnector1">
              <a:avLst/>
            </a:prstGeom>
            <a:ln w="12700" cmpd="sng">
              <a:solidFill>
                <a:schemeClr val="bg2">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9" name="Text Box 108"/>
            <p:cNvSpPr txBox="1"/>
            <p:nvPr/>
          </p:nvSpPr>
          <p:spPr>
            <a:xfrm>
              <a:off x="14095" y="6697"/>
              <a:ext cx="905" cy="193"/>
            </a:xfrm>
            <a:prstGeom prst="rect">
              <a:avLst/>
            </a:prstGeom>
            <a:noFill/>
          </p:spPr>
          <p:txBody>
            <a:bodyPr wrap="square" lIns="0" tIns="0" rIns="0" bIns="0" rtlCol="0">
              <a:spAutoFit/>
            </a:bodyPr>
            <a:p>
              <a:pPr algn="ctr"/>
              <a:r>
                <a:rPr lang="en-US" altLang="en-US" sz="600">
                  <a:solidFill>
                    <a:schemeClr val="tx1">
                      <a:lumMod val="85000"/>
                      <a:lumOff val="15000"/>
                    </a:schemeClr>
                  </a:solidFill>
                  <a:latin typeface="Carlito" panose="020F0502020204030204" charset="0"/>
                  <a:cs typeface="Carlito" panose="020F0502020204030204" charset="0"/>
                </a:rPr>
                <a:t>Predicted</a:t>
              </a:r>
              <a:endParaRPr lang="en-US" altLang="en-US" sz="600">
                <a:solidFill>
                  <a:schemeClr val="tx1">
                    <a:lumMod val="85000"/>
                    <a:lumOff val="15000"/>
                  </a:schemeClr>
                </a:solidFill>
                <a:latin typeface="Carlito" panose="020F0502020204030204" charset="0"/>
                <a:cs typeface="Carlito" panose="020F0502020204030204" charset="0"/>
              </a:endParaRPr>
            </a:p>
          </p:txBody>
        </p:sp>
      </p:grpSp>
      <p:graphicFrame>
        <p:nvGraphicFramePr>
          <p:cNvPr id="111" name="Table 110"/>
          <p:cNvGraphicFramePr/>
          <p:nvPr/>
        </p:nvGraphicFramePr>
        <p:xfrm>
          <a:off x="5625941" y="2539876"/>
          <a:ext cx="1572895" cy="238760"/>
        </p:xfrm>
        <a:graphic>
          <a:graphicData uri="http://schemas.openxmlformats.org/drawingml/2006/table">
            <a:tbl>
              <a:tblPr firstRow="1" bandRow="1">
                <a:tableStyleId>{5C22544A-7EE6-4342-B048-85BDC9FD1C3A}</a:tableStyleId>
              </a:tblPr>
              <a:tblGrid>
                <a:gridCol w="323850"/>
                <a:gridCol w="231775"/>
                <a:gridCol w="231775"/>
                <a:gridCol w="329565"/>
                <a:gridCol w="227965"/>
                <a:gridCol w="227965"/>
              </a:tblGrid>
              <a:tr h="119380">
                <a:tc>
                  <a:txBody>
                    <a:bodyPr/>
                    <a:p>
                      <a:pPr>
                        <a:buNone/>
                      </a:pPr>
                      <a:r>
                        <a:rPr lang="en-US" altLang="en-US" sz="600" b="0">
                          <a:solidFill>
                            <a:schemeClr val="tx1">
                              <a:lumMod val="85000"/>
                              <a:lumOff val="15000"/>
                            </a:schemeClr>
                          </a:solidFill>
                          <a:latin typeface="Carlito" panose="020F0502020204030204" charset="0"/>
                          <a:cs typeface="Carlito" panose="020F0502020204030204" charset="0"/>
                        </a:rPr>
                        <a:t>Metric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MCC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5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HSS</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ROC AUC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ACC</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F1</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rgbClr val="720404">
                        <a:alpha val="10000"/>
                      </a:srgbClr>
                    </a:solidFill>
                  </a:tcPr>
                </a:tc>
              </a:tr>
              <a:tr h="119380">
                <a:tc>
                  <a:txBody>
                    <a:bodyPr/>
                    <a:p>
                      <a:pPr>
                        <a:buNone/>
                      </a:pPr>
                      <a:r>
                        <a:rPr lang="en-US" altLang="en-US" sz="600" b="0">
                          <a:solidFill>
                            <a:schemeClr val="tx1">
                              <a:lumMod val="85000"/>
                              <a:lumOff val="15000"/>
                            </a:schemeClr>
                          </a:solidFill>
                          <a:latin typeface="Carlito" panose="020F0502020204030204" charset="0"/>
                          <a:cs typeface="Carlito" panose="020F0502020204030204" charset="0"/>
                        </a:rPr>
                        <a:t>Value</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0.54</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0.54</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0.86</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0.78</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c>
                  <a:txBody>
                    <a:bodyPr/>
                    <a:p>
                      <a:pPr algn="ctr">
                        <a:buNone/>
                      </a:pPr>
                      <a:r>
                        <a:rPr lang="en-US" altLang="en-US" sz="600" b="0">
                          <a:solidFill>
                            <a:schemeClr val="tx1">
                              <a:lumMod val="85000"/>
                              <a:lumOff val="15000"/>
                            </a:schemeClr>
                          </a:solidFill>
                          <a:latin typeface="Carlito" panose="020F0502020204030204" charset="0"/>
                          <a:cs typeface="Carlito" panose="020F0502020204030204" charset="0"/>
                        </a:rPr>
                        <a:t>0.71</a:t>
                      </a:r>
                      <a:endParaRPr lang="en-US" altLang="en-US" sz="600" b="0">
                        <a:solidFill>
                          <a:schemeClr val="tx1">
                            <a:lumMod val="85000"/>
                            <a:lumOff val="15000"/>
                          </a:schemeClr>
                        </a:solidFill>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sp>
        <p:nvSpPr>
          <p:cNvPr id="5" name="Text Box 4"/>
          <p:cNvSpPr txBox="1"/>
          <p:nvPr/>
        </p:nvSpPr>
        <p:spPr>
          <a:xfrm>
            <a:off x="6335554" y="1785496"/>
            <a:ext cx="2022158" cy="437515"/>
          </a:xfrm>
          <a:prstGeom prst="rect">
            <a:avLst/>
          </a:prstGeom>
          <a:noFill/>
        </p:spPr>
        <p:txBody>
          <a:bodyPr wrap="square" lIns="0" tIns="34290" rIns="0" bIns="34290" rtlCol="0" anchor="t" anchorCtr="0">
            <a:spAutoFit/>
          </a:bodyPr>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b) Hyperparameter optimization via grid search</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50000"/>
              </a:lnSpc>
            </a:pPr>
            <a:r>
              <a:rPr lang="en-US" altLang="en-US" sz="600">
                <a:solidFill>
                  <a:schemeClr val="tx1">
                    <a:lumMod val="85000"/>
                    <a:lumOff val="15000"/>
                  </a:schemeClr>
                </a:solidFill>
                <a:latin typeface="Carlito" panose="020F0502020204030204" charset="0"/>
                <a:cs typeface="Carlito" panose="020F0502020204030204" charset="0"/>
                <a:sym typeface="+mn-ea"/>
              </a:rPr>
              <a:t>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a:lnSpc>
                <a:spcPct val="100000"/>
              </a:lnSpc>
            </a:pP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pic>
        <p:nvPicPr>
          <p:cNvPr id="152" name="Picture 151"/>
          <p:cNvPicPr>
            <a:picLocks noChangeAspect="1"/>
          </p:cNvPicPr>
          <p:nvPr/>
        </p:nvPicPr>
        <p:blipFill>
          <a:blip r:embed="rId5"/>
          <a:stretch>
            <a:fillRect/>
          </a:stretch>
        </p:blipFill>
        <p:spPr>
          <a:xfrm>
            <a:off x="2894648" y="1004922"/>
            <a:ext cx="177165" cy="144304"/>
          </a:xfrm>
          <a:prstGeom prst="rect">
            <a:avLst/>
          </a:prstGeom>
        </p:spPr>
      </p:pic>
      <p:sp>
        <p:nvSpPr>
          <p:cNvPr id="69" name="Text Box 68"/>
          <p:cNvSpPr txBox="1"/>
          <p:nvPr/>
        </p:nvSpPr>
        <p:spPr>
          <a:xfrm>
            <a:off x="5561648" y="2775143"/>
            <a:ext cx="1637824" cy="379730"/>
          </a:xfrm>
          <a:prstGeom prst="rect">
            <a:avLst/>
          </a:prstGeom>
          <a:noFill/>
        </p:spPr>
        <p:txBody>
          <a:bodyPr wrap="square" lIns="68580" tIns="68580" rIns="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Tab. Performance Metrics &amp; Confusion Matrix: </a:t>
            </a:r>
            <a:endParaRPr lang="en-US" altLang="en-US" sz="450" b="1">
              <a:solidFill>
                <a:schemeClr val="tx1">
                  <a:lumMod val="85000"/>
                  <a:lumOff val="15000"/>
                </a:schemeClr>
              </a:solidFill>
              <a:latin typeface="Carlito" panose="020F0502020204030204" charset="0"/>
              <a:cs typeface="Carlito" panose="020F0502020204030204" charset="0"/>
            </a:endParaRPr>
          </a:p>
          <a:p>
            <a:r>
              <a:rPr lang="en-US" altLang="en-US" sz="450">
                <a:solidFill>
                  <a:schemeClr val="tx1">
                    <a:lumMod val="85000"/>
                    <a:lumOff val="15000"/>
                  </a:schemeClr>
                </a:solidFill>
                <a:latin typeface="Carlito" panose="020F0502020204030204" charset="0"/>
                <a:cs typeface="Carlito" panose="020F0502020204030204" charset="0"/>
              </a:rPr>
              <a:t>Matthew's Correlation Coefficient (MCC), Heidke Skill Score (HSS), Area Under Receiver Operating Curve (ROC AUC), Accuracy (ACC) &amp; F1 score derived from the confusion matrix.</a:t>
            </a:r>
            <a:endParaRPr lang="en-US" altLang="en-US" sz="450" b="1">
              <a:solidFill>
                <a:schemeClr val="tx1">
                  <a:lumMod val="85000"/>
                  <a:lumOff val="15000"/>
                </a:schemeClr>
              </a:solidFill>
              <a:latin typeface="Carlito" panose="020F0502020204030204" charset="0"/>
              <a:cs typeface="Carlito" panose="020F0502020204030204" charset="0"/>
            </a:endParaRPr>
          </a:p>
        </p:txBody>
      </p:sp>
      <p:sp>
        <p:nvSpPr>
          <p:cNvPr id="48" name="Rectangle 47">
            <a:hlinkClick r:id="rId6" action="ppaction://hlinksldjump"/>
          </p:cNvPr>
          <p:cNvSpPr/>
          <p:nvPr/>
        </p:nvSpPr>
        <p:spPr>
          <a:xfrm>
            <a:off x="7829550" y="704408"/>
            <a:ext cx="257175" cy="214313"/>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50" name="Text Box 49">
            <a:hlinkClick r:id="rId7" action="ppaction://hlinksldjump"/>
          </p:cNvPr>
          <p:cNvSpPr txBox="1"/>
          <p:nvPr/>
        </p:nvSpPr>
        <p:spPr>
          <a:xfrm>
            <a:off x="8410766" y="924753"/>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Setup</a:t>
            </a:r>
            <a:endParaRPr lang="en-US" altLang="en-US" sz="825">
              <a:solidFill>
                <a:schemeClr val="bg1">
                  <a:alpha val="54000"/>
                </a:schemeClr>
              </a:solidFill>
              <a:latin typeface="Carlito" panose="020F0502020204030204" charset="0"/>
              <a:cs typeface="Carlito" panose="020F0502020204030204" charset="0"/>
            </a:endParaRPr>
          </a:p>
        </p:txBody>
      </p:sp>
      <p:sp>
        <p:nvSpPr>
          <p:cNvPr id="59" name="Text Box 58">
            <a:hlinkClick r:id="rId8" action="ppaction://hlinksldjump"/>
          </p:cNvPr>
          <p:cNvSpPr txBox="1"/>
          <p:nvPr/>
        </p:nvSpPr>
        <p:spPr>
          <a:xfrm>
            <a:off x="8410766" y="1399574"/>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Input data</a:t>
            </a:r>
            <a:endParaRPr lang="en-US" altLang="en-US" sz="825">
              <a:solidFill>
                <a:schemeClr val="bg1">
                  <a:alpha val="54000"/>
                </a:schemeClr>
              </a:solidFill>
              <a:latin typeface="Carlito" panose="020F0502020204030204" charset="0"/>
              <a:cs typeface="Carlito" panose="020F0502020204030204" charset="0"/>
            </a:endParaRPr>
          </a:p>
        </p:txBody>
      </p:sp>
      <p:sp>
        <p:nvSpPr>
          <p:cNvPr id="64" name="Text Box 63">
            <a:hlinkClick r:id="rId9" action="ppaction://hlinksldjump"/>
          </p:cNvPr>
          <p:cNvSpPr txBox="1"/>
          <p:nvPr/>
        </p:nvSpPr>
        <p:spPr>
          <a:xfrm>
            <a:off x="8410766" y="2943577"/>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References</a:t>
            </a:r>
            <a:endParaRPr lang="en-US" altLang="en-US" sz="825">
              <a:solidFill>
                <a:schemeClr val="bg1">
                  <a:alpha val="54000"/>
                </a:schemeClr>
              </a:solidFill>
              <a:latin typeface="Carlito" panose="020F0502020204030204" charset="0"/>
              <a:cs typeface="Carlito" panose="020F0502020204030204" charset="0"/>
            </a:endParaRPr>
          </a:p>
        </p:txBody>
      </p:sp>
      <p:sp>
        <p:nvSpPr>
          <p:cNvPr id="65" name="Text Box 64">
            <a:hlinkClick r:id="rId10" action="ppaction://hlinksldjump"/>
          </p:cNvPr>
          <p:cNvSpPr txBox="1"/>
          <p:nvPr/>
        </p:nvSpPr>
        <p:spPr>
          <a:xfrm>
            <a:off x="8410766" y="1879159"/>
            <a:ext cx="670560" cy="346075"/>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Features / Model</a:t>
            </a:r>
            <a:endParaRPr lang="en-US" altLang="en-US" sz="825">
              <a:solidFill>
                <a:schemeClr val="bg1">
                  <a:alpha val="54000"/>
                </a:schemeClr>
              </a:solidFill>
              <a:latin typeface="Carlito" panose="020F0502020204030204" charset="0"/>
              <a:cs typeface="Carlito" panose="020F0502020204030204" charset="0"/>
            </a:endParaRPr>
          </a:p>
        </p:txBody>
      </p:sp>
      <p:sp>
        <p:nvSpPr>
          <p:cNvPr id="73" name="Text Box 72">
            <a:hlinkClick r:id="rId11" action="ppaction://hlinksldjump"/>
          </p:cNvPr>
          <p:cNvSpPr txBox="1"/>
          <p:nvPr/>
        </p:nvSpPr>
        <p:spPr>
          <a:xfrm>
            <a:off x="8410766" y="2474471"/>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Validation</a:t>
            </a:r>
            <a:endParaRPr lang="en-US" altLang="en-US" sz="825">
              <a:solidFill>
                <a:schemeClr val="bg1">
                  <a:alpha val="54000"/>
                </a:schemeClr>
              </a:solidFill>
              <a:latin typeface="Carlito" panose="020F0502020204030204" charset="0"/>
              <a:cs typeface="Carlito" panose="020F0502020204030204" charset="0"/>
            </a:endParaRPr>
          </a:p>
        </p:txBody>
      </p:sp>
      <p:sp>
        <p:nvSpPr>
          <p:cNvPr id="8" name="Text Box 7"/>
          <p:cNvSpPr txBox="1"/>
          <p:nvPr/>
        </p:nvSpPr>
        <p:spPr>
          <a:xfrm>
            <a:off x="5564505" y="4838925"/>
            <a:ext cx="2785110" cy="219075"/>
          </a:xfrm>
          <a:prstGeom prst="rect">
            <a:avLst/>
          </a:prstGeom>
          <a:noFill/>
        </p:spPr>
        <p:txBody>
          <a:bodyPr wrap="square" lIns="68580" tIns="34290" rIns="0" bIns="34290" rtlCol="0" anchor="t" anchorCtr="0">
            <a:spAutoFit/>
          </a:bodyPr>
          <a:p>
            <a:r>
              <a:rPr lang="en-US" altLang="en-US" sz="450">
                <a:solidFill>
                  <a:schemeClr val="tx1">
                    <a:lumMod val="85000"/>
                    <a:lumOff val="15000"/>
                  </a:schemeClr>
                </a:solidFill>
                <a:latin typeface="Carlito" panose="020F0502020204030204" charset="0"/>
                <a:cs typeface="Carlito" panose="020F0502020204030204" charset="0"/>
                <a:sym typeface="+mn-ea"/>
              </a:rPr>
              <a:t>Pick et al., 2019: Evolution of large-scale magnetic fields from near Earth space during the last 11  solar cycles, </a:t>
            </a:r>
            <a:endParaRPr lang="en-US" altLang="en-US" sz="450">
              <a:solidFill>
                <a:schemeClr val="tx1">
                  <a:lumMod val="85000"/>
                  <a:lumOff val="15000"/>
                </a:schemeClr>
              </a:solidFill>
              <a:latin typeface="Carlito" panose="020F0502020204030204" charset="0"/>
              <a:cs typeface="Carlito" panose="020F0502020204030204" charset="0"/>
              <a:sym typeface="+mn-ea"/>
            </a:endParaRPr>
          </a:p>
          <a:p>
            <a:r>
              <a:rPr lang="en-US" altLang="en-US" sz="450">
                <a:solidFill>
                  <a:schemeClr val="tx1">
                    <a:lumMod val="85000"/>
                    <a:lumOff val="15000"/>
                  </a:schemeClr>
                </a:solidFill>
                <a:latin typeface="Carlito" panose="020F0502020204030204" charset="0"/>
                <a:cs typeface="Carlito" panose="020F0502020204030204" charset="0"/>
                <a:sym typeface="+mn-ea"/>
              </a:rPr>
              <a:t>                               JGR Space Physics, doi: https://doi.org/10.1029/2018JA026185.</a:t>
            </a:r>
            <a:r>
              <a:rPr lang="en-US" altLang="en-US" sz="525">
                <a:solidFill>
                  <a:schemeClr val="tx1">
                    <a:lumMod val="85000"/>
                    <a:lumOff val="15000"/>
                  </a:schemeClr>
                </a:solidFill>
                <a:latin typeface="Carlito" panose="020F0502020204030204" charset="0"/>
                <a:cs typeface="Carlito" panose="020F0502020204030204" charset="0"/>
                <a:sym typeface="+mn-ea"/>
              </a:rPr>
              <a:t> </a:t>
            </a:r>
            <a:endParaRPr lang="en-US" altLang="en-US" sz="525">
              <a:solidFill>
                <a:schemeClr val="tx1">
                  <a:lumMod val="85000"/>
                  <a:lumOff val="15000"/>
                </a:schemeClr>
              </a:solidFill>
              <a:latin typeface="Carlito" panose="020F0502020204030204" charset="0"/>
              <a:cs typeface="Carlito" panose="020F0502020204030204" charset="0"/>
              <a:sym typeface="+mn-ea"/>
            </a:endParaRPr>
          </a:p>
        </p:txBody>
      </p:sp>
      <p:pic>
        <p:nvPicPr>
          <p:cNvPr id="12" name="Picture 11" descr="Setup"/>
          <p:cNvPicPr>
            <a:picLocks noChangeAspect="1"/>
          </p:cNvPicPr>
          <p:nvPr/>
        </p:nvPicPr>
        <p:blipFill>
          <a:blip r:embed="rId12"/>
          <a:stretch>
            <a:fillRect/>
          </a:stretch>
        </p:blipFill>
        <p:spPr>
          <a:xfrm>
            <a:off x="73152" y="1591056"/>
            <a:ext cx="2456688" cy="475488"/>
          </a:xfrm>
          <a:prstGeom prst="rect">
            <a:avLst/>
          </a:prstGeom>
        </p:spPr>
      </p:pic>
      <p:pic>
        <p:nvPicPr>
          <p:cNvPr id="35" name="Picture 34" descr="Validation"/>
          <p:cNvPicPr>
            <a:picLocks noChangeAspect="1"/>
          </p:cNvPicPr>
          <p:nvPr/>
        </p:nvPicPr>
        <p:blipFill>
          <a:blip r:embed="rId13"/>
          <a:stretch>
            <a:fillRect/>
          </a:stretch>
        </p:blipFill>
        <p:spPr>
          <a:xfrm>
            <a:off x="5632704" y="1691640"/>
            <a:ext cx="2692519" cy="109728"/>
          </a:xfrm>
          <a:prstGeom prst="rect">
            <a:avLst/>
          </a:prstGeom>
        </p:spPr>
      </p:pic>
      <p:pic>
        <p:nvPicPr>
          <p:cNvPr id="81" name="Picture 80" descr="Data2_middle"/>
          <p:cNvPicPr>
            <a:picLocks noChangeAspect="1"/>
          </p:cNvPicPr>
          <p:nvPr/>
        </p:nvPicPr>
        <p:blipFill>
          <a:blip r:embed="rId14"/>
          <a:stretch>
            <a:fillRect/>
          </a:stretch>
        </p:blipFill>
        <p:spPr>
          <a:xfrm>
            <a:off x="310896" y="2779776"/>
            <a:ext cx="1921226" cy="585216"/>
          </a:xfrm>
          <a:prstGeom prst="rect">
            <a:avLst/>
          </a:prstGeom>
        </p:spPr>
      </p:pic>
      <p:graphicFrame>
        <p:nvGraphicFramePr>
          <p:cNvPr id="84" name="Table 83"/>
          <p:cNvGraphicFramePr/>
          <p:nvPr/>
        </p:nvGraphicFramePr>
        <p:xfrm>
          <a:off x="48895" y="2531745"/>
          <a:ext cx="1335024" cy="210820"/>
        </p:xfrm>
        <a:graphic>
          <a:graphicData uri="http://schemas.openxmlformats.org/drawingml/2006/table">
            <a:tbl>
              <a:tblPr firstRow="1" bandRow="1">
                <a:tableStyleId>{5C22544A-7EE6-4342-B048-85BDC9FD1C3A}</a:tableStyleId>
              </a:tblPr>
              <a:tblGrid>
                <a:gridCol w="210312"/>
                <a:gridCol w="1124712"/>
              </a:tblGrid>
              <a:tr h="210820">
                <a:tc>
                  <a:txBody>
                    <a:bodyPr/>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HMC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p>
                      <a:pPr algn="l">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[nT]</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rgbClr val="720404">
                        <a:alpha val="10000"/>
                      </a:srgbClr>
                    </a:solidFill>
                  </a:tcPr>
                </a:tc>
                <a:tc>
                  <a:txBody>
                    <a:bodyPr/>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Hourly Magnetospheric Currents </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rPr>
                        <a:t>index </a:t>
                      </a:r>
                      <a:r>
                        <a:rPr lang="en-US" altLang="en-US" sz="450" b="0" kern="0">
                          <a:ln>
                            <a:noFill/>
                          </a:ln>
                          <a:solidFill>
                            <a:schemeClr val="tx1">
                              <a:lumMod val="85000"/>
                              <a:lumOff val="15000"/>
                            </a:schemeClr>
                          </a:solidFill>
                          <a:uFillTx/>
                          <a:latin typeface="Carlito" panose="020F0502020204030204" charset="0"/>
                          <a:cs typeface="Carlito" panose="020F0502020204030204" charset="0"/>
                        </a:rPr>
                        <a:t>(Pick et al., 2019)</a:t>
                      </a:r>
                      <a:endParaRPr lang="en-US" altLang="en-US" sz="45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graphicFrame>
        <p:nvGraphicFramePr>
          <p:cNvPr id="87" name="Table 86"/>
          <p:cNvGraphicFramePr/>
          <p:nvPr/>
        </p:nvGraphicFramePr>
        <p:xfrm>
          <a:off x="1388745" y="2532888"/>
          <a:ext cx="1335405" cy="210820"/>
        </p:xfrm>
        <a:graphic>
          <a:graphicData uri="http://schemas.openxmlformats.org/drawingml/2006/table">
            <a:tbl>
              <a:tblPr firstRow="1" bandRow="1">
                <a:tableStyleId>{5C22544A-7EE6-4342-B048-85BDC9FD1C3A}</a:tableStyleId>
              </a:tblPr>
              <a:tblGrid>
                <a:gridCol w="208280"/>
                <a:gridCol w="1127125"/>
              </a:tblGrid>
              <a:tr h="210820">
                <a:tc>
                  <a:txBody>
                    <a:bodyPr/>
                    <a:p>
                      <a:pPr algn="l">
                        <a:buNone/>
                      </a:pPr>
                      <a:r>
                        <a:rPr lang="en-US" altLang="en-US" sz="600" b="0" kern="0">
                          <a:ln>
                            <a:noFill/>
                          </a:ln>
                          <a:solidFill>
                            <a:srgbClr val="720404"/>
                          </a:solidFill>
                          <a:uFillTx/>
                          <a:latin typeface="Carlito" panose="020F0502020204030204" charset="0"/>
                          <a:cs typeface="Carlito" panose="020F0502020204030204" charset="0"/>
                          <a:sym typeface="+mn-ea"/>
                        </a:rPr>
                        <a:t>B</a:t>
                      </a:r>
                      <a:r>
                        <a:rPr lang="en-US" altLang="en-US" sz="600" b="0" kern="0" baseline="-25000">
                          <a:ln>
                            <a:noFill/>
                          </a:ln>
                          <a:solidFill>
                            <a:srgbClr val="720404"/>
                          </a:solidFill>
                          <a:uFillTx/>
                          <a:latin typeface="Carlito" panose="020F0502020204030204" charset="0"/>
                          <a:cs typeface="Carlito" panose="020F0502020204030204" charset="0"/>
                          <a:sym typeface="+mn-ea"/>
                        </a:rPr>
                        <a:t>MLT</a:t>
                      </a:r>
                      <a:r>
                        <a:rPr lang="en-US" altLang="en-US" sz="600" b="0" kern="0">
                          <a:ln>
                            <a:noFill/>
                          </a:ln>
                          <a:solidFill>
                            <a:srgbClr val="720404"/>
                          </a:solidFill>
                          <a:uFillTx/>
                          <a:latin typeface="Carlito" panose="020F0502020204030204" charset="0"/>
                          <a:cs typeface="Carlito" panose="020F0502020204030204" charset="0"/>
                          <a:sym typeface="+mn-ea"/>
                        </a:rPr>
                        <a:t> </a:t>
                      </a:r>
                      <a:endParaRPr lang="en-US" altLang="en-US" sz="600" b="0" kern="0">
                        <a:ln>
                          <a:noFill/>
                        </a:ln>
                        <a:solidFill>
                          <a:srgbClr val="720404"/>
                        </a:solidFill>
                        <a:uFillTx/>
                        <a:latin typeface="Carlito" panose="020F0502020204030204" charset="0"/>
                        <a:cs typeface="Carlito" panose="020F0502020204030204" charset="0"/>
                        <a:sym typeface="+mn-ea"/>
                      </a:endParaRPr>
                    </a:p>
                    <a:p>
                      <a:pPr algn="l">
                        <a:buNone/>
                      </a:pPr>
                      <a:r>
                        <a:rPr lang="en-US" altLang="en-US" sz="600" b="0" kern="0">
                          <a:ln>
                            <a:noFill/>
                          </a:ln>
                          <a:solidFill>
                            <a:srgbClr val="720404"/>
                          </a:solidFill>
                          <a:uFillTx/>
                          <a:latin typeface="Carlito" panose="020F0502020204030204" charset="0"/>
                          <a:cs typeface="Carlito" panose="020F0502020204030204" charset="0"/>
                          <a:sym typeface="+mn-ea"/>
                        </a:rPr>
                        <a:t>[nT]</a:t>
                      </a:r>
                      <a:endParaRPr lang="en-US" altLang="en-US" sz="600" b="0" kern="0">
                        <a:ln>
                          <a:noFill/>
                        </a:ln>
                        <a:solidFill>
                          <a:srgbClr val="720404"/>
                        </a:solidFill>
                        <a:uFillTx/>
                        <a:latin typeface="Carlito" panose="020F0502020204030204" charset="0"/>
                        <a:cs typeface="Carlito" panose="020F0502020204030204" charset="0"/>
                        <a:sym typeface="+mn-ea"/>
                      </a:endParaRPr>
                    </a:p>
                  </a:txBody>
                  <a:tcPr marL="13811" marR="13811" marT="13811" marB="13811">
                    <a:solidFill>
                      <a:srgbClr val="720404">
                        <a:alpha val="10000"/>
                      </a:srgbClr>
                    </a:solidFill>
                  </a:tcPr>
                </a:tc>
                <a:tc>
                  <a:txBody>
                    <a:bodyPr/>
                    <a:p>
                      <a:pPr>
                        <a:buNone/>
                      </a:pPr>
                      <a:r>
                        <a:rPr lang="en-US" altLang="en-US" sz="600" b="0" kern="0">
                          <a:ln>
                            <a:noFill/>
                          </a:ln>
                          <a:solidFill>
                            <a:schemeClr val="tx1">
                              <a:lumMod val="85000"/>
                              <a:lumOff val="15000"/>
                            </a:schemeClr>
                          </a:solidFill>
                          <a:uFillTx/>
                          <a:latin typeface="Carlito" panose="020F0502020204030204" charset="0"/>
                          <a:cs typeface="Carlito" panose="020F0502020204030204" charset="0"/>
                          <a:sym typeface="+mn-ea"/>
                        </a:rPr>
                        <a:t>Magnetic field disturbance along dipole axis, sorted into MLT sectors.</a:t>
                      </a:r>
                      <a:endParaRPr lang="en-US" altLang="en-US" sz="600" b="0" kern="0">
                        <a:ln>
                          <a:noFill/>
                        </a:ln>
                        <a:solidFill>
                          <a:schemeClr val="tx1">
                            <a:lumMod val="85000"/>
                            <a:lumOff val="15000"/>
                          </a:schemeClr>
                        </a:solidFill>
                        <a:uFillTx/>
                        <a:latin typeface="Carlito" panose="020F0502020204030204" charset="0"/>
                        <a:cs typeface="Carlito" panose="020F0502020204030204" charset="0"/>
                      </a:endParaRPr>
                    </a:p>
                  </a:txBody>
                  <a:tcPr marL="13811" marR="13811" marT="13811" marB="13811">
                    <a:solidFill>
                      <a:schemeClr val="bg2"/>
                    </a:solidFill>
                  </a:tcPr>
                </a:tc>
              </a:tr>
            </a:tbl>
          </a:graphicData>
        </a:graphic>
      </p:graphicFrame>
      <p:sp>
        <p:nvSpPr>
          <p:cNvPr id="107" name="Text Box 106"/>
          <p:cNvSpPr txBox="1"/>
          <p:nvPr/>
        </p:nvSpPr>
        <p:spPr>
          <a:xfrm>
            <a:off x="0" y="2063626"/>
            <a:ext cx="2770823" cy="13779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Setup: </a:t>
            </a:r>
            <a:r>
              <a:rPr lang="en-US" altLang="en-US" sz="450">
                <a:solidFill>
                  <a:schemeClr val="tx1">
                    <a:lumMod val="85000"/>
                    <a:lumOff val="15000"/>
                  </a:schemeClr>
                </a:solidFill>
                <a:latin typeface="Carlito" panose="020F0502020204030204" charset="0"/>
                <a:cs typeface="Carlito" panose="020F0502020204030204" charset="0"/>
              </a:rPr>
              <a:t>Illustration of target and training storm events (crosses). The drivers of the training events are known. </a:t>
            </a:r>
            <a:r>
              <a:rPr lang="en-US" altLang="en-US" sz="450">
                <a:solidFill>
                  <a:schemeClr val="tx1">
                    <a:lumMod val="85000"/>
                    <a:lumOff val="15000"/>
                  </a:schemeClr>
                </a:solidFill>
                <a:cs typeface="+mn-lt"/>
              </a:rPr>
              <a:t> </a:t>
            </a:r>
            <a:endParaRPr lang="en-US" altLang="en-US" sz="450">
              <a:solidFill>
                <a:schemeClr val="tx1">
                  <a:lumMod val="85000"/>
                  <a:lumOff val="15000"/>
                </a:schemeClr>
              </a:solidFill>
              <a:cs typeface="+mn-lt"/>
            </a:endParaRPr>
          </a:p>
        </p:txBody>
      </p:sp>
      <p:pic>
        <p:nvPicPr>
          <p:cNvPr id="11" name="Picture 10" descr="Features_cut"/>
          <p:cNvPicPr>
            <a:picLocks noChangeAspect="1"/>
          </p:cNvPicPr>
          <p:nvPr/>
        </p:nvPicPr>
        <p:blipFill>
          <a:blip r:embed="rId15"/>
          <a:stretch>
            <a:fillRect/>
          </a:stretch>
        </p:blipFill>
        <p:spPr>
          <a:xfrm>
            <a:off x="50165" y="3883660"/>
            <a:ext cx="2688770" cy="932688"/>
          </a:xfrm>
          <a:prstGeom prst="rect">
            <a:avLst/>
          </a:prstGeom>
        </p:spPr>
      </p:pic>
      <p:sp>
        <p:nvSpPr>
          <p:cNvPr id="25" name="Text Box 24"/>
          <p:cNvSpPr txBox="1"/>
          <p:nvPr/>
        </p:nvSpPr>
        <p:spPr>
          <a:xfrm>
            <a:off x="2777490" y="4839687"/>
            <a:ext cx="2797969" cy="27622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Classification: </a:t>
            </a:r>
            <a:r>
              <a:rPr lang="en-US" altLang="en-US" sz="450">
                <a:solidFill>
                  <a:schemeClr val="tx1">
                    <a:lumMod val="85000"/>
                    <a:lumOff val="15000"/>
                  </a:schemeClr>
                </a:solidFill>
                <a:latin typeface="Carlito" panose="020F0502020204030204" charset="0"/>
                <a:cs typeface="Carlito" panose="020F0502020204030204" charset="0"/>
              </a:rPr>
              <a:t>Classified events (63% C/SIRs in blue, 37% ICMEs in red) in a year vs. solar rotation (27.28 days) plot (left) and class occurrence ratios per year with normalized sunspot number (SN) and low-pass filtered HMC (right). </a:t>
            </a:r>
            <a:r>
              <a:rPr lang="en-US" altLang="en-US" sz="450">
                <a:solidFill>
                  <a:schemeClr val="tx1">
                    <a:lumMod val="85000"/>
                    <a:lumOff val="15000"/>
                  </a:schemeClr>
                </a:solidFill>
                <a:latin typeface="Carlito" panose="020F0502020204030204" charset="0"/>
                <a:cs typeface="Carlito" panose="020F0502020204030204" charset="0"/>
                <a:sym typeface="+mn-ea"/>
              </a:rPr>
              <a:t>Solar cycles (SC) are numbered in gray. </a:t>
            </a:r>
            <a:r>
              <a:rPr lang="en-US" altLang="en-US" sz="450">
                <a:solidFill>
                  <a:schemeClr val="tx1">
                    <a:lumMod val="85000"/>
                    <a:lumOff val="15000"/>
                  </a:schemeClr>
                </a:solidFill>
                <a:latin typeface="Carlito" panose="020F0502020204030204" charset="0"/>
                <a:cs typeface="Carlito" panose="020F0502020204030204" charset="0"/>
              </a:rPr>
              <a:t>Click to see starting position.</a:t>
            </a:r>
            <a:endParaRPr lang="en-US" altLang="en-US" sz="450">
              <a:solidFill>
                <a:schemeClr val="tx1">
                  <a:lumMod val="85000"/>
                  <a:lumOff val="15000"/>
                </a:schemeClr>
              </a:solidFill>
              <a:latin typeface="Carlito" panose="020F0502020204030204" charset="0"/>
              <a:cs typeface="Carlito" panose="020F0502020204030204" charset="0"/>
            </a:endParaRPr>
          </a:p>
        </p:txBody>
      </p:sp>
      <p:grpSp>
        <p:nvGrpSpPr>
          <p:cNvPr id="86" name="Group 85"/>
          <p:cNvGrpSpPr/>
          <p:nvPr/>
        </p:nvGrpSpPr>
        <p:grpSpPr>
          <a:xfrm>
            <a:off x="5190490" y="1962785"/>
            <a:ext cx="303530" cy="2534920"/>
            <a:chOff x="8167" y="3077"/>
            <a:chExt cx="478" cy="3992"/>
          </a:xfrm>
        </p:grpSpPr>
        <p:sp>
          <p:nvSpPr>
            <p:cNvPr id="90" name="Text Box 89"/>
            <p:cNvSpPr txBox="1"/>
            <p:nvPr/>
          </p:nvSpPr>
          <p:spPr>
            <a:xfrm flipH="1">
              <a:off x="8180" y="3077"/>
              <a:ext cx="457"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24</a:t>
              </a:r>
              <a:endParaRPr lang="en-US" altLang="en-US" sz="500">
                <a:solidFill>
                  <a:schemeClr val="bg2">
                    <a:lumMod val="50000"/>
                  </a:schemeClr>
                </a:solidFill>
                <a:latin typeface="Carlito" panose="020F0502020204030204" charset="0"/>
                <a:cs typeface="Carlito" panose="020F0502020204030204" charset="0"/>
              </a:endParaRPr>
            </a:p>
          </p:txBody>
        </p:sp>
        <p:sp>
          <p:nvSpPr>
            <p:cNvPr id="110" name="Text Box 109"/>
            <p:cNvSpPr txBox="1"/>
            <p:nvPr/>
          </p:nvSpPr>
          <p:spPr>
            <a:xfrm>
              <a:off x="8177" y="3663"/>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23</a:t>
              </a:r>
              <a:endParaRPr lang="en-US" altLang="en-US" sz="500">
                <a:solidFill>
                  <a:schemeClr val="bg2">
                    <a:lumMod val="50000"/>
                  </a:schemeClr>
                </a:solidFill>
                <a:latin typeface="Carlito" panose="020F0502020204030204" charset="0"/>
                <a:cs typeface="Carlito" panose="020F0502020204030204" charset="0"/>
              </a:endParaRPr>
            </a:p>
          </p:txBody>
        </p:sp>
        <p:sp>
          <p:nvSpPr>
            <p:cNvPr id="112" name="Text Box 111"/>
            <p:cNvSpPr txBox="1"/>
            <p:nvPr/>
          </p:nvSpPr>
          <p:spPr>
            <a:xfrm>
              <a:off x="8179" y="4207"/>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22</a:t>
              </a:r>
              <a:endParaRPr lang="en-US" altLang="en-US" sz="500">
                <a:solidFill>
                  <a:schemeClr val="bg2">
                    <a:lumMod val="50000"/>
                  </a:schemeClr>
                </a:solidFill>
                <a:latin typeface="Carlito" panose="020F0502020204030204" charset="0"/>
                <a:cs typeface="Carlito" panose="020F0502020204030204" charset="0"/>
              </a:endParaRPr>
            </a:p>
          </p:txBody>
        </p:sp>
        <p:sp>
          <p:nvSpPr>
            <p:cNvPr id="113" name="Text Box 112"/>
            <p:cNvSpPr txBox="1"/>
            <p:nvPr/>
          </p:nvSpPr>
          <p:spPr>
            <a:xfrm>
              <a:off x="8187" y="4717"/>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21</a:t>
              </a:r>
              <a:endParaRPr lang="en-US" altLang="en-US" sz="500">
                <a:solidFill>
                  <a:schemeClr val="bg2">
                    <a:lumMod val="50000"/>
                  </a:schemeClr>
                </a:solidFill>
                <a:latin typeface="Carlito" panose="020F0502020204030204" charset="0"/>
                <a:cs typeface="Carlito" panose="020F0502020204030204" charset="0"/>
              </a:endParaRPr>
            </a:p>
          </p:txBody>
        </p:sp>
        <p:sp>
          <p:nvSpPr>
            <p:cNvPr id="114" name="Text Box 113"/>
            <p:cNvSpPr txBox="1"/>
            <p:nvPr/>
          </p:nvSpPr>
          <p:spPr>
            <a:xfrm>
              <a:off x="8180" y="5251"/>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20</a:t>
              </a:r>
              <a:endParaRPr lang="en-US" altLang="en-US" sz="500">
                <a:solidFill>
                  <a:schemeClr val="bg2">
                    <a:lumMod val="50000"/>
                  </a:schemeClr>
                </a:solidFill>
                <a:latin typeface="Carlito" panose="020F0502020204030204" charset="0"/>
                <a:cs typeface="Carlito" panose="020F0502020204030204" charset="0"/>
              </a:endParaRPr>
            </a:p>
          </p:txBody>
        </p:sp>
        <p:sp>
          <p:nvSpPr>
            <p:cNvPr id="115" name="Text Box 114"/>
            <p:cNvSpPr txBox="1"/>
            <p:nvPr/>
          </p:nvSpPr>
          <p:spPr>
            <a:xfrm>
              <a:off x="8173" y="5808"/>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19</a:t>
              </a:r>
              <a:endParaRPr lang="en-US" altLang="en-US" sz="500">
                <a:solidFill>
                  <a:schemeClr val="bg2">
                    <a:lumMod val="50000"/>
                  </a:schemeClr>
                </a:solidFill>
                <a:latin typeface="Carlito" panose="020F0502020204030204" charset="0"/>
                <a:cs typeface="Carlito" panose="020F0502020204030204" charset="0"/>
              </a:endParaRPr>
            </a:p>
          </p:txBody>
        </p:sp>
        <p:sp>
          <p:nvSpPr>
            <p:cNvPr id="116" name="Text Box 115"/>
            <p:cNvSpPr txBox="1"/>
            <p:nvPr/>
          </p:nvSpPr>
          <p:spPr>
            <a:xfrm>
              <a:off x="8173" y="6299"/>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18</a:t>
              </a:r>
              <a:endParaRPr lang="en-US" altLang="en-US" sz="500">
                <a:solidFill>
                  <a:schemeClr val="bg2">
                    <a:lumMod val="50000"/>
                  </a:schemeClr>
                </a:solidFill>
                <a:latin typeface="Carlito" panose="020F0502020204030204" charset="0"/>
                <a:cs typeface="Carlito" panose="020F0502020204030204" charset="0"/>
              </a:endParaRPr>
            </a:p>
          </p:txBody>
        </p:sp>
        <p:sp>
          <p:nvSpPr>
            <p:cNvPr id="117" name="Text Box 116"/>
            <p:cNvSpPr txBox="1"/>
            <p:nvPr/>
          </p:nvSpPr>
          <p:spPr>
            <a:xfrm>
              <a:off x="8167" y="6804"/>
              <a:ext cx="458" cy="265"/>
            </a:xfrm>
            <a:prstGeom prst="rect">
              <a:avLst/>
            </a:prstGeom>
            <a:noFill/>
          </p:spPr>
          <p:txBody>
            <a:bodyPr wrap="square" rtlCol="0">
              <a:spAutoFit/>
            </a:bodyPr>
            <a:p>
              <a:r>
                <a:rPr lang="en-US" altLang="en-US" sz="500">
                  <a:solidFill>
                    <a:schemeClr val="bg2">
                      <a:lumMod val="50000"/>
                    </a:schemeClr>
                  </a:solidFill>
                  <a:latin typeface="Carlito" panose="020F0502020204030204" charset="0"/>
                  <a:cs typeface="Carlito" panose="020F0502020204030204" charset="0"/>
                </a:rPr>
                <a:t>17</a:t>
              </a:r>
              <a:endParaRPr lang="en-US" altLang="en-US" sz="500">
                <a:solidFill>
                  <a:schemeClr val="bg2">
                    <a:lumMod val="50000"/>
                  </a:schemeClr>
                </a:solidFill>
                <a:latin typeface="Carlito" panose="020F0502020204030204" charset="0"/>
                <a:cs typeface="Carlito" panose="020F0502020204030204" charset="0"/>
              </a:endParaRPr>
            </a:p>
          </p:txBody>
        </p:sp>
      </p:grpSp>
      <p:pic>
        <p:nvPicPr>
          <p:cNvPr id="118" name="Picture 117" descr="Statistics"/>
          <p:cNvPicPr>
            <a:picLocks noChangeAspect="1"/>
          </p:cNvPicPr>
          <p:nvPr/>
        </p:nvPicPr>
        <p:blipFill>
          <a:blip r:embed="rId16"/>
          <a:stretch>
            <a:fillRect/>
          </a:stretch>
        </p:blipFill>
        <p:spPr>
          <a:xfrm>
            <a:off x="5629275" y="3747135"/>
            <a:ext cx="1489710" cy="673735"/>
          </a:xfrm>
          <a:prstGeom prst="rect">
            <a:avLst/>
          </a:prstGeom>
        </p:spPr>
      </p:pic>
      <p:sp>
        <p:nvSpPr>
          <p:cNvPr id="119" name="Text Box 118"/>
          <p:cNvSpPr txBox="1"/>
          <p:nvPr/>
        </p:nvSpPr>
        <p:spPr>
          <a:xfrm>
            <a:off x="7168515" y="3693795"/>
            <a:ext cx="1245870" cy="714375"/>
          </a:xfrm>
          <a:prstGeom prst="rect">
            <a:avLst/>
          </a:prstGeom>
          <a:noFill/>
        </p:spPr>
        <p:txBody>
          <a:bodyPr wrap="square" lIns="0" tIns="34290" rIns="68580" bIns="34290" rtlCol="0" anchor="t" anchorCtr="0">
            <a:spAutoFit/>
          </a:bodyPr>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Storm recovery phase seems to be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more sensitive to driver class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lvl="0"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than main phase</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lnSpc>
                <a:spcPct val="50000"/>
              </a:lnSpc>
              <a:buFont typeface="Arial" panose="020B0604020202020204" pitchFamily="34" charset="0"/>
              <a:buNone/>
            </a:pP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4 features with predictive capability</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lnSpc>
                <a:spcPct val="50000"/>
              </a:lnSpc>
              <a:buFont typeface="Arial" panose="020B0604020202020204" pitchFamily="34" charset="0"/>
              <a:buNone/>
            </a:pP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Use of B-field disturbance at high </a:t>
            </a:r>
            <a:endParaRPr lang="en-US" altLang="en-US" sz="600">
              <a:solidFill>
                <a:schemeClr val="tx1">
                  <a:lumMod val="85000"/>
                  <a:lumOff val="15000"/>
                </a:schemeClr>
              </a:solidFill>
              <a:latin typeface="Carlito" panose="020F0502020204030204" charset="0"/>
              <a:cs typeface="Carlito" panose="020F0502020204030204" charset="0"/>
              <a:sym typeface="+mn-ea"/>
            </a:endParaRPr>
          </a:p>
          <a:p>
            <a:pPr indent="0">
              <a:buFont typeface="Arial" panose="020B0604020202020204" pitchFamily="34" charset="0"/>
              <a:buNone/>
            </a:pPr>
            <a:r>
              <a:rPr lang="en-US" altLang="en-US" sz="600">
                <a:solidFill>
                  <a:schemeClr val="tx1">
                    <a:lumMod val="85000"/>
                    <a:lumOff val="15000"/>
                  </a:schemeClr>
                </a:solidFill>
                <a:latin typeface="Carlito" panose="020F0502020204030204" charset="0"/>
                <a:cs typeface="Carlito" panose="020F0502020204030204" charset="0"/>
                <a:sym typeface="+mn-ea"/>
              </a:rPr>
              <a:t>     latitudes might improve result</a:t>
            </a:r>
            <a:endParaRPr lang="en-US" altLang="en-US" sz="600">
              <a:solidFill>
                <a:schemeClr val="tx1">
                  <a:lumMod val="85000"/>
                  <a:lumOff val="15000"/>
                </a:schemeClr>
              </a:solidFill>
              <a:latin typeface="Carlito" panose="020F0502020204030204" charset="0"/>
              <a:cs typeface="Carlito" panose="020F0502020204030204" charset="0"/>
              <a:sym typeface="+mn-ea"/>
            </a:endParaRPr>
          </a:p>
        </p:txBody>
      </p:sp>
      <p:cxnSp>
        <p:nvCxnSpPr>
          <p:cNvPr id="121" name="Straight Connector 120"/>
          <p:cNvCxnSpPr/>
          <p:nvPr/>
        </p:nvCxnSpPr>
        <p:spPr>
          <a:xfrm>
            <a:off x="7132320" y="3745836"/>
            <a:ext cx="0" cy="62179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22" name="Oval 121"/>
          <p:cNvSpPr>
            <a:spLocks noChangeAspect="1"/>
          </p:cNvSpPr>
          <p:nvPr/>
        </p:nvSpPr>
        <p:spPr>
          <a:xfrm>
            <a:off x="7114032" y="3763010"/>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23" name="Oval 122"/>
          <p:cNvSpPr>
            <a:spLocks noChangeAspect="1"/>
          </p:cNvSpPr>
          <p:nvPr/>
        </p:nvSpPr>
        <p:spPr>
          <a:xfrm>
            <a:off x="7116445" y="4083685"/>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24" name="Oval 123"/>
          <p:cNvSpPr>
            <a:spLocks noChangeAspect="1"/>
          </p:cNvSpPr>
          <p:nvPr/>
        </p:nvSpPr>
        <p:spPr>
          <a:xfrm>
            <a:off x="7112635" y="4222750"/>
            <a:ext cx="27432" cy="2743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lumMod val="85000"/>
                  <a:lumOff val="15000"/>
                </a:schemeClr>
              </a:solidFill>
            </a:endParaRPr>
          </a:p>
        </p:txBody>
      </p:sp>
      <p:sp>
        <p:nvSpPr>
          <p:cNvPr id="125" name="Text Box 124"/>
          <p:cNvSpPr txBox="1"/>
          <p:nvPr/>
        </p:nvSpPr>
        <p:spPr>
          <a:xfrm>
            <a:off x="5575554" y="3513712"/>
            <a:ext cx="2779871"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Results | Conclusions</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26" name="Text Box 125"/>
          <p:cNvSpPr txBox="1"/>
          <p:nvPr/>
        </p:nvSpPr>
        <p:spPr>
          <a:xfrm>
            <a:off x="5579999" y="4636011"/>
            <a:ext cx="2779871"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Top reference</a:t>
            </a:r>
            <a:endParaRPr lang="en-US" altLang="en-US" sz="825">
              <a:solidFill>
                <a:schemeClr val="tx1">
                  <a:lumMod val="85000"/>
                  <a:lumOff val="15000"/>
                </a:schemeClr>
              </a:solidFill>
              <a:latin typeface="Carlito" panose="020F0502020204030204" charset="0"/>
              <a:cs typeface="Carlito" panose="020F0502020204030204" charset="0"/>
            </a:endParaRPr>
          </a:p>
        </p:txBody>
      </p:sp>
      <p:sp>
        <p:nvSpPr>
          <p:cNvPr id="127" name="Text Box 126"/>
          <p:cNvSpPr txBox="1"/>
          <p:nvPr/>
        </p:nvSpPr>
        <p:spPr>
          <a:xfrm>
            <a:off x="5573395" y="4369435"/>
            <a:ext cx="2710180" cy="172085"/>
          </a:xfrm>
          <a:prstGeom prst="rect">
            <a:avLst/>
          </a:prstGeom>
          <a:noFill/>
        </p:spPr>
        <p:txBody>
          <a:bodyPr wrap="square" lIns="68580" tIns="68580" rIns="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Class Statistics</a:t>
            </a:r>
            <a:r>
              <a:rPr lang="en-US" altLang="en-US" sz="450">
                <a:solidFill>
                  <a:schemeClr val="tx1">
                    <a:lumMod val="85000"/>
                    <a:lumOff val="15000"/>
                  </a:schemeClr>
                </a:solidFill>
                <a:latin typeface="Carlito" panose="020F0502020204030204" charset="0"/>
                <a:cs typeface="Carlito" panose="020F0502020204030204" charset="0"/>
              </a:rPr>
              <a:t>: Fractions of C/SIR &amp; ICME driven storms in dependence on HMC peak and solar cycle phase. </a:t>
            </a:r>
            <a:endParaRPr lang="en-US" altLang="en-US" sz="450">
              <a:solidFill>
                <a:schemeClr val="tx1">
                  <a:lumMod val="85000"/>
                  <a:lumOff val="15000"/>
                </a:schemeClr>
              </a:solidFill>
              <a:latin typeface="Carlito" panose="020F0502020204030204" charset="0"/>
              <a:cs typeface="Carlito" panose="020F0502020204030204" charset="0"/>
            </a:endParaRPr>
          </a:p>
        </p:txBody>
      </p:sp>
      <p:sp>
        <p:nvSpPr>
          <p:cNvPr id="6" name="Text Box 5"/>
          <p:cNvSpPr txBox="1"/>
          <p:nvPr/>
        </p:nvSpPr>
        <p:spPr>
          <a:xfrm>
            <a:off x="-952" y="4840639"/>
            <a:ext cx="2788920" cy="276225"/>
          </a:xfrm>
          <a:prstGeom prst="rect">
            <a:avLst/>
          </a:prstGeom>
          <a:noFill/>
        </p:spPr>
        <p:txBody>
          <a:bodyPr wrap="square" lIns="68580" tIns="34290" rIns="68580" bIns="34290" rtlCol="0" anchor="t" anchorCtr="0">
            <a:spAutoFit/>
          </a:bodyPr>
          <a:p>
            <a:r>
              <a:rPr lang="en-US" altLang="en-US" sz="450" b="1">
                <a:solidFill>
                  <a:schemeClr val="tx1">
                    <a:lumMod val="85000"/>
                    <a:lumOff val="15000"/>
                  </a:schemeClr>
                </a:solidFill>
                <a:latin typeface="Carlito" panose="020F0502020204030204" charset="0"/>
                <a:cs typeface="Carlito" panose="020F0502020204030204" charset="0"/>
              </a:rPr>
              <a:t>Fig. Features:  </a:t>
            </a:r>
            <a:r>
              <a:rPr lang="en-US" altLang="en-US" sz="450">
                <a:solidFill>
                  <a:schemeClr val="tx1">
                    <a:lumMod val="85000"/>
                    <a:lumOff val="15000"/>
                  </a:schemeClr>
                </a:solidFill>
                <a:latin typeface="Carlito" panose="020F0502020204030204" charset="0"/>
                <a:cs typeface="Carlito" panose="020F0502020204030204" charset="0"/>
              </a:rPr>
              <a:t>Histograms of feature values (centered, scaled to unit variance) for C/SIR (blue) and ICME (red) driven storms from the training set. The Interquartile Range (IQR) is the range between the 75th and 25th percentiles. Q2 is the 50th percentile (median). All 11 features are shown on the detail slide “Features / Model”.</a:t>
            </a:r>
            <a:endParaRPr lang="en-US" altLang="en-US" sz="450">
              <a:solidFill>
                <a:schemeClr val="tx1">
                  <a:lumMod val="85000"/>
                  <a:lumOff val="15000"/>
                </a:schemeClr>
              </a:solidFill>
              <a:latin typeface="Carlito" panose="020F0502020204030204" charset="0"/>
              <a:cs typeface="Carlito" panose="020F0502020204030204" charset="0"/>
            </a:endParaRPr>
          </a:p>
        </p:txBody>
      </p:sp>
      <p:sp>
        <p:nvSpPr>
          <p:cNvPr id="22" name="Text Box 21"/>
          <p:cNvSpPr txBox="1"/>
          <p:nvPr/>
        </p:nvSpPr>
        <p:spPr>
          <a:xfrm>
            <a:off x="5573078" y="1010542"/>
            <a:ext cx="2786539"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Model</a:t>
            </a:r>
            <a:endParaRPr lang="en-US" altLang="en-US" sz="825">
              <a:solidFill>
                <a:schemeClr val="tx1">
                  <a:lumMod val="85000"/>
                  <a:lumOff val="15000"/>
                </a:schemeClr>
              </a:solidFill>
              <a:latin typeface="Carlito" panose="020F0502020204030204" charset="0"/>
              <a:cs typeface="Carlito" panose="020F0502020204030204" charset="0"/>
            </a:endParaRPr>
          </a:p>
        </p:txBody>
      </p:sp>
      <p:grpSp>
        <p:nvGrpSpPr>
          <p:cNvPr id="24" name="Group 23"/>
          <p:cNvGrpSpPr/>
          <p:nvPr/>
        </p:nvGrpSpPr>
        <p:grpSpPr>
          <a:xfrm>
            <a:off x="5633085" y="970537"/>
            <a:ext cx="205740" cy="218599"/>
            <a:chOff x="6380" y="4472"/>
            <a:chExt cx="432" cy="459"/>
          </a:xfrm>
        </p:grpSpPr>
        <p:sp>
          <p:nvSpPr>
            <p:cNvPr id="27" name="Oval 26"/>
            <p:cNvSpPr>
              <a:spLocks noChangeAspect="1"/>
            </p:cNvSpPr>
            <p:nvPr/>
          </p:nvSpPr>
          <p:spPr>
            <a:xfrm>
              <a:off x="6380" y="448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2" name="Text Box 31"/>
            <p:cNvSpPr txBox="1"/>
            <p:nvPr/>
          </p:nvSpPr>
          <p:spPr>
            <a:xfrm>
              <a:off x="6380" y="447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4</a:t>
              </a:r>
              <a:endParaRPr lang="en-US" altLang="en-US" sz="825">
                <a:solidFill>
                  <a:srgbClr val="720404">
                    <a:alpha val="20000"/>
                  </a:srgbClr>
                </a:solidFill>
                <a:latin typeface="Carlito" panose="020F0502020204030204" charset="0"/>
                <a:cs typeface="Carlito" panose="020F0502020204030204" charset="0"/>
              </a:endParaRPr>
            </a:p>
          </p:txBody>
        </p:sp>
      </p:grpSp>
      <p:pic>
        <p:nvPicPr>
          <p:cNvPr id="44" name="Picture 43" descr="Model_Eq_new"/>
          <p:cNvPicPr>
            <a:picLocks noChangeAspect="1"/>
          </p:cNvPicPr>
          <p:nvPr/>
        </p:nvPicPr>
        <p:blipFill>
          <a:blip r:embed="rId17"/>
          <a:stretch>
            <a:fillRect/>
          </a:stretch>
        </p:blipFill>
        <p:spPr>
          <a:xfrm>
            <a:off x="5639435" y="1224915"/>
            <a:ext cx="1706989" cy="374904"/>
          </a:xfrm>
          <a:prstGeom prst="rect">
            <a:avLst/>
          </a:prstGeom>
        </p:spPr>
      </p:pic>
      <p:sp>
        <p:nvSpPr>
          <p:cNvPr id="45" name="Text Box 44"/>
          <p:cNvSpPr txBox="1"/>
          <p:nvPr/>
        </p:nvSpPr>
        <p:spPr>
          <a:xfrm>
            <a:off x="7366000" y="1170305"/>
            <a:ext cx="873125"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Event ID, i = 1, ..., n = 538</a:t>
            </a:r>
            <a:endParaRPr lang="en-US" sz="600"/>
          </a:p>
        </p:txBody>
      </p:sp>
      <p:sp>
        <p:nvSpPr>
          <p:cNvPr id="46" name="Text Box 45"/>
          <p:cNvSpPr txBox="1"/>
          <p:nvPr/>
        </p:nvSpPr>
        <p:spPr>
          <a:xfrm>
            <a:off x="7364095" y="1370330"/>
            <a:ext cx="544830"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Feature vector</a:t>
            </a:r>
            <a:endParaRPr lang="en-US" sz="600"/>
          </a:p>
        </p:txBody>
      </p:sp>
      <p:sp>
        <p:nvSpPr>
          <p:cNvPr id="47" name="Text Box 46"/>
          <p:cNvSpPr txBox="1"/>
          <p:nvPr/>
        </p:nvSpPr>
        <p:spPr>
          <a:xfrm>
            <a:off x="7364095" y="1472565"/>
            <a:ext cx="771525" cy="183515"/>
          </a:xfrm>
          <a:prstGeom prst="rect">
            <a:avLst/>
          </a:prstGeom>
          <a:noFill/>
        </p:spPr>
        <p:txBody>
          <a:bodyPr wrap="none" lIns="0" rtlCol="0" anchor="t">
            <a:spAutoFit/>
          </a:bodyPr>
          <a:p>
            <a:pPr algn="l"/>
            <a:r>
              <a:rPr lang="en-US" altLang="en-US" sz="600">
                <a:solidFill>
                  <a:schemeClr val="tx1">
                    <a:lumMod val="85000"/>
                    <a:lumOff val="15000"/>
                  </a:schemeClr>
                </a:solidFill>
                <a:latin typeface="Carlito" panose="020F0502020204030204" charset="0"/>
                <a:cs typeface="Carlito" panose="020F0502020204030204" charset="0"/>
              </a:rPr>
              <a:t>Intercept, coefficients</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49" name="Text Box 48"/>
          <p:cNvSpPr txBox="1"/>
          <p:nvPr/>
        </p:nvSpPr>
        <p:spPr>
          <a:xfrm>
            <a:off x="7364730" y="1271270"/>
            <a:ext cx="702945" cy="183515"/>
          </a:xfrm>
          <a:prstGeom prst="rect">
            <a:avLst/>
          </a:prstGeom>
          <a:noFill/>
        </p:spPr>
        <p:txBody>
          <a:bodyPr wrap="none" lIns="0" rtlCol="0" anchor="t">
            <a:spAutoFit/>
          </a:bodyPr>
          <a:p>
            <a:r>
              <a:rPr lang="en-US" altLang="en-US" sz="600">
                <a:solidFill>
                  <a:schemeClr val="tx1">
                    <a:lumMod val="85000"/>
                    <a:lumOff val="15000"/>
                  </a:schemeClr>
                </a:solidFill>
                <a:latin typeface="Carlito" panose="020F0502020204030204" charset="0"/>
                <a:cs typeface="Carlito" panose="020F0502020204030204" charset="0"/>
                <a:sym typeface="+mn-ea"/>
              </a:rPr>
              <a:t>Driver class (binary)</a:t>
            </a:r>
            <a:endParaRPr lang="en-US" sz="600"/>
          </a:p>
        </p:txBody>
      </p:sp>
      <p:sp>
        <p:nvSpPr>
          <p:cNvPr id="3" name="Text Box 2">
            <a:hlinkClick r:id="rId18" action="ppaction://hlinksldjump"/>
          </p:cNvPr>
          <p:cNvSpPr txBox="1"/>
          <p:nvPr/>
        </p:nvSpPr>
        <p:spPr>
          <a:xfrm>
            <a:off x="8412480" y="3411572"/>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“Madness”</a:t>
            </a:r>
            <a:endParaRPr lang="en-US" altLang="en-US" sz="825">
              <a:solidFill>
                <a:schemeClr val="bg1">
                  <a:alpha val="54000"/>
                </a:schemeClr>
              </a:solidFill>
              <a:latin typeface="Carlito" panose="020F0502020204030204" charset="0"/>
              <a:cs typeface="Carlito" panose="020F0502020204030204" charset="0"/>
            </a:endParaRPr>
          </a:p>
        </p:txBody>
      </p:sp>
    </p:spTree>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p:txBody>
          <a:bodyPr>
            <a:normAutofit fontScale="90000"/>
          </a:bodyPr>
          <a:p>
            <a:r>
              <a:rPr lang="en-US" altLang="en-US"/>
              <a:t>Historical geomagnetic storm drivers</a:t>
            </a:r>
            <a:br>
              <a:rPr lang="en-US" altLang="en-US"/>
            </a:br>
            <a:r>
              <a:rPr lang="en-US" altLang="en-US"/>
              <a:t>determined exclusively from ground-based magnetometer measurements</a:t>
            </a:r>
            <a:endParaRPr lang="en-US" altLang="en-US"/>
          </a:p>
        </p:txBody>
      </p:sp>
      <p:sp>
        <p:nvSpPr>
          <p:cNvPr id="9" name="Rectangle 8">
            <a:hlinkClick r:id="rId1" action="ppaction://hlinksldjump"/>
          </p:cNvPr>
          <p:cNvSpPr/>
          <p:nvPr/>
        </p:nvSpPr>
        <p:spPr>
          <a:xfrm>
            <a:off x="8108156" y="688216"/>
            <a:ext cx="321469" cy="242888"/>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18" name="Text Box 17"/>
          <p:cNvSpPr txBox="1"/>
          <p:nvPr/>
        </p:nvSpPr>
        <p:spPr>
          <a:xfrm>
            <a:off x="2843054" y="2946593"/>
            <a:ext cx="2780824" cy="1730375"/>
          </a:xfrm>
          <a:prstGeom prst="rect">
            <a:avLst/>
          </a:prstGeom>
          <a:noFill/>
        </p:spPr>
        <p:txBody>
          <a:bodyPr wrap="square" rtlCol="0">
            <a:spAutoFit/>
          </a:bodyPr>
          <a:p>
            <a:pPr algn="ctr"/>
            <a:r>
              <a:rPr lang="en-US" altLang="en-US" sz="1050">
                <a:solidFill>
                  <a:schemeClr val="tx1">
                    <a:lumMod val="85000"/>
                    <a:lumOff val="15000"/>
                  </a:schemeClr>
                </a:solidFill>
                <a:latin typeface="Carlito" panose="020F0502020204030204" charset="0"/>
                <a:cs typeface="Carlito" panose="020F0502020204030204" charset="0"/>
              </a:rPr>
              <a:t>Leonie Pick, M.Sc.</a:t>
            </a:r>
            <a:endParaRPr lang="en-US" altLang="en-US" sz="1050">
              <a:solidFill>
                <a:schemeClr val="tx1">
                  <a:lumMod val="85000"/>
                  <a:lumOff val="15000"/>
                </a:schemeClr>
              </a:solidFill>
              <a:latin typeface="Carlito" panose="020F0502020204030204" charset="0"/>
              <a:cs typeface="Carlito" panose="020F0502020204030204" charset="0"/>
            </a:endParaRPr>
          </a:p>
          <a:p>
            <a:pPr algn="ctr"/>
            <a:r>
              <a:rPr lang="en-US" altLang="en-US" sz="1050">
                <a:solidFill>
                  <a:schemeClr val="tx1">
                    <a:lumMod val="85000"/>
                    <a:lumOff val="15000"/>
                  </a:schemeClr>
                </a:solidFill>
                <a:latin typeface="Carlito" panose="020F0502020204030204" charset="0"/>
                <a:cs typeface="Carlito" panose="020F0502020204030204" charset="0"/>
              </a:rPr>
              <a:t>Ph.D. Candidate</a:t>
            </a:r>
            <a:endParaRPr lang="en-US" altLang="en-US" sz="1050">
              <a:solidFill>
                <a:schemeClr val="tx1">
                  <a:lumMod val="85000"/>
                  <a:lumOff val="15000"/>
                </a:schemeClr>
              </a:solidFill>
              <a:latin typeface="Carlito" panose="020F0502020204030204" charset="0"/>
              <a:cs typeface="Carlito" panose="020F0502020204030204" charset="0"/>
            </a:endParaRPr>
          </a:p>
          <a:p>
            <a:pPr algn="ctr">
              <a:lnSpc>
                <a:spcPct val="100000"/>
              </a:lnSpc>
            </a:pPr>
            <a:endParaRPr lang="en-US" altLang="en-US" sz="1050">
              <a:solidFill>
                <a:schemeClr val="tx1">
                  <a:lumMod val="85000"/>
                  <a:lumOff val="15000"/>
                </a:schemeClr>
              </a:solidFill>
              <a:latin typeface="Carlito" panose="020F0502020204030204" charset="0"/>
              <a:cs typeface="Carlito" panose="020F0502020204030204" charset="0"/>
            </a:endParaRPr>
          </a:p>
          <a:p>
            <a:pPr algn="ctr">
              <a:lnSpc>
                <a:spcPct val="100000"/>
              </a:lnSpc>
            </a:pPr>
            <a:r>
              <a:rPr lang="en-US" altLang="en-US" sz="900">
                <a:solidFill>
                  <a:schemeClr val="tx1">
                    <a:lumMod val="85000"/>
                    <a:lumOff val="15000"/>
                  </a:schemeClr>
                </a:solidFill>
                <a:latin typeface="Carlito" panose="020F0502020204030204" charset="0"/>
                <a:cs typeface="Carlito" panose="020F0502020204030204" charset="0"/>
              </a:rPr>
              <a:t>GFZ German Research Centre for Geosciences</a:t>
            </a:r>
            <a:endParaRPr lang="en-US" altLang="en-US" sz="900">
              <a:solidFill>
                <a:schemeClr val="tx1">
                  <a:lumMod val="85000"/>
                  <a:lumOff val="15000"/>
                </a:schemeClr>
              </a:solidFill>
              <a:latin typeface="Carlito" panose="020F0502020204030204" charset="0"/>
              <a:cs typeface="Carlito" panose="020F0502020204030204" charset="0"/>
            </a:endParaRPr>
          </a:p>
          <a:p>
            <a:pPr algn="ctr">
              <a:lnSpc>
                <a:spcPct val="100000"/>
              </a:lnSpc>
            </a:pPr>
            <a:r>
              <a:rPr lang="en-US" altLang="en-US" sz="900">
                <a:solidFill>
                  <a:schemeClr val="tx1">
                    <a:lumMod val="85000"/>
                    <a:lumOff val="15000"/>
                  </a:schemeClr>
                </a:solidFill>
                <a:latin typeface="Carlito" panose="020F0502020204030204" charset="0"/>
                <a:cs typeface="Carlito" panose="020F0502020204030204" charset="0"/>
              </a:rPr>
              <a:t>Section 2.3 Geomagnetism</a:t>
            </a:r>
            <a:endParaRPr lang="en-US" altLang="en-US" sz="900">
              <a:solidFill>
                <a:schemeClr val="tx1">
                  <a:lumMod val="85000"/>
                  <a:lumOff val="15000"/>
                </a:schemeClr>
              </a:solidFill>
              <a:latin typeface="Carlito" panose="020F0502020204030204" charset="0"/>
              <a:cs typeface="Carlito" panose="020F0502020204030204" charset="0"/>
            </a:endParaRPr>
          </a:p>
          <a:p>
            <a:pPr algn="ctr">
              <a:lnSpc>
                <a:spcPct val="100000"/>
              </a:lnSpc>
            </a:pPr>
            <a:r>
              <a:rPr lang="en-US" altLang="en-US" sz="900">
                <a:solidFill>
                  <a:schemeClr val="tx1">
                    <a:lumMod val="85000"/>
                    <a:lumOff val="15000"/>
                  </a:schemeClr>
                </a:solidFill>
                <a:latin typeface="Carlito" panose="020F0502020204030204" charset="0"/>
                <a:cs typeface="Carlito" panose="020F0502020204030204" charset="0"/>
              </a:rPr>
              <a:t>leonie.pick@gfz-potsdam.de</a:t>
            </a:r>
            <a:endParaRPr lang="en-US" altLang="en-US" sz="900">
              <a:solidFill>
                <a:schemeClr val="tx1">
                  <a:lumMod val="85000"/>
                  <a:lumOff val="15000"/>
                </a:schemeClr>
              </a:solidFill>
              <a:latin typeface="Carlito" panose="020F0502020204030204" charset="0"/>
              <a:cs typeface="Carlito" panose="020F0502020204030204" charset="0"/>
            </a:endParaRPr>
          </a:p>
          <a:p>
            <a:pPr algn="ctr">
              <a:lnSpc>
                <a:spcPct val="100000"/>
              </a:lnSpc>
            </a:pPr>
            <a:r>
              <a:rPr lang="en-US" altLang="en-US" sz="900">
                <a:solidFill>
                  <a:schemeClr val="tx1">
                    <a:lumMod val="85000"/>
                    <a:lumOff val="15000"/>
                  </a:schemeClr>
                </a:solidFill>
                <a:latin typeface="Carlito" panose="020F0502020204030204" charset="0"/>
                <a:cs typeface="Carlito" panose="020F0502020204030204" charset="0"/>
              </a:rPr>
              <a:t>+49 331 288-28922</a:t>
            </a:r>
            <a:endParaRPr lang="en-US" altLang="en-US" sz="900">
              <a:solidFill>
                <a:schemeClr val="tx1">
                  <a:lumMod val="85000"/>
                  <a:lumOff val="15000"/>
                </a:schemeClr>
              </a:solidFill>
              <a:latin typeface="Carlito" panose="020F0502020204030204" charset="0"/>
              <a:cs typeface="Carlito" panose="020F0502020204030204" charset="0"/>
            </a:endParaRPr>
          </a:p>
          <a:p>
            <a:pPr algn="ctr">
              <a:lnSpc>
                <a:spcPct val="100000"/>
              </a:lnSpc>
            </a:pPr>
            <a:r>
              <a:rPr lang="en-US" altLang="en-US" sz="900">
                <a:solidFill>
                  <a:schemeClr val="tx1">
                    <a:lumMod val="85000"/>
                    <a:lumOff val="15000"/>
                  </a:schemeClr>
                </a:solidFill>
                <a:latin typeface="Carlito" panose="020F0502020204030204" charset="0"/>
                <a:cs typeface="Carlito" panose="020F0502020204030204" charset="0"/>
              </a:rPr>
              <a:t>Find me on ResearchGate!</a:t>
            </a:r>
            <a:endParaRPr lang="en-US" altLang="en-US" sz="900">
              <a:solidFill>
                <a:schemeClr val="tx1">
                  <a:lumMod val="85000"/>
                  <a:lumOff val="15000"/>
                </a:schemeClr>
              </a:solidFill>
              <a:latin typeface="Carlito" panose="020F0502020204030204" charset="0"/>
              <a:cs typeface="Carlito" panose="020F0502020204030204" charset="0"/>
            </a:endParaRPr>
          </a:p>
          <a:p>
            <a:pPr algn="ctr"/>
            <a:endParaRPr lang="en-US" altLang="en-US" sz="900">
              <a:solidFill>
                <a:schemeClr val="tx1">
                  <a:lumMod val="85000"/>
                  <a:lumOff val="15000"/>
                </a:schemeClr>
              </a:solidFill>
              <a:latin typeface="Carlito" panose="020F0502020204030204" charset="0"/>
              <a:cs typeface="Carlito" panose="020F0502020204030204" charset="0"/>
            </a:endParaRPr>
          </a:p>
          <a:p>
            <a:pPr algn="ctr"/>
            <a:endParaRPr lang="en-US" altLang="en-US" sz="1050">
              <a:solidFill>
                <a:schemeClr val="tx1">
                  <a:lumMod val="85000"/>
                  <a:lumOff val="15000"/>
                </a:schemeClr>
              </a:solidFill>
              <a:latin typeface="Carlito" panose="020F0502020204030204" charset="0"/>
              <a:cs typeface="Carlito" panose="020F0502020204030204" charset="0"/>
            </a:endParaRPr>
          </a:p>
          <a:p>
            <a:pPr algn="ctr"/>
            <a:endParaRPr lang="en-US" altLang="en-US" sz="1050">
              <a:solidFill>
                <a:schemeClr val="tx1">
                  <a:lumMod val="85000"/>
                  <a:lumOff val="15000"/>
                </a:schemeClr>
              </a:solidFill>
              <a:latin typeface="Carlito" panose="020F0502020204030204" charset="0"/>
              <a:cs typeface="Carlito" panose="020F0502020204030204" charset="0"/>
            </a:endParaRPr>
          </a:p>
        </p:txBody>
      </p:sp>
      <p:pic>
        <p:nvPicPr>
          <p:cNvPr id="16" name="Picture 15"/>
          <p:cNvPicPr>
            <a:picLocks noChangeAspect="1"/>
          </p:cNvPicPr>
          <p:nvPr/>
        </p:nvPicPr>
        <p:blipFill>
          <a:blip r:embed="rId2"/>
          <a:stretch>
            <a:fillRect/>
          </a:stretch>
        </p:blipFill>
        <p:spPr>
          <a:xfrm>
            <a:off x="3354864" y="3739549"/>
            <a:ext cx="169140" cy="137160"/>
          </a:xfrm>
          <a:prstGeom prst="rect">
            <a:avLst/>
          </a:prstGeom>
        </p:spPr>
      </p:pic>
      <p:pic>
        <p:nvPicPr>
          <p:cNvPr id="22" name="Picture 21"/>
          <p:cNvPicPr>
            <a:picLocks noChangeAspect="1"/>
          </p:cNvPicPr>
          <p:nvPr/>
        </p:nvPicPr>
        <p:blipFill>
          <a:blip r:embed="rId3"/>
          <a:stretch>
            <a:fillRect/>
          </a:stretch>
        </p:blipFill>
        <p:spPr>
          <a:xfrm>
            <a:off x="3584893" y="3873376"/>
            <a:ext cx="152495" cy="137160"/>
          </a:xfrm>
          <a:prstGeom prst="rect">
            <a:avLst/>
          </a:prstGeom>
        </p:spPr>
      </p:pic>
      <p:sp>
        <p:nvSpPr>
          <p:cNvPr id="3" name="Text Box 2">
            <a:hlinkClick r:id="rId4" action="ppaction://hlinksldjump"/>
          </p:cNvPr>
          <p:cNvSpPr txBox="1"/>
          <p:nvPr/>
        </p:nvSpPr>
        <p:spPr>
          <a:xfrm>
            <a:off x="8410766" y="924753"/>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Setup</a:t>
            </a:r>
            <a:endParaRPr lang="en-US" altLang="en-US" sz="825">
              <a:solidFill>
                <a:schemeClr val="bg1">
                  <a:alpha val="54000"/>
                </a:schemeClr>
              </a:solidFill>
              <a:latin typeface="Carlito" panose="020F0502020204030204" charset="0"/>
              <a:cs typeface="Carlito" panose="020F0502020204030204" charset="0"/>
            </a:endParaRPr>
          </a:p>
        </p:txBody>
      </p:sp>
      <p:sp>
        <p:nvSpPr>
          <p:cNvPr id="4" name="Text Box 3">
            <a:hlinkClick r:id="rId5" action="ppaction://hlinksldjump"/>
          </p:cNvPr>
          <p:cNvSpPr txBox="1"/>
          <p:nvPr/>
        </p:nvSpPr>
        <p:spPr>
          <a:xfrm>
            <a:off x="8410766" y="1399574"/>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Input data</a:t>
            </a:r>
            <a:endParaRPr lang="en-US" altLang="en-US" sz="825">
              <a:solidFill>
                <a:schemeClr val="bg1">
                  <a:alpha val="54000"/>
                </a:schemeClr>
              </a:solidFill>
              <a:latin typeface="Carlito" panose="020F0502020204030204" charset="0"/>
              <a:cs typeface="Carlito" panose="020F0502020204030204" charset="0"/>
            </a:endParaRPr>
          </a:p>
        </p:txBody>
      </p:sp>
      <p:sp>
        <p:nvSpPr>
          <p:cNvPr id="6" name="Text Box 5">
            <a:hlinkClick r:id="rId6" action="ppaction://hlinksldjump"/>
          </p:cNvPr>
          <p:cNvSpPr txBox="1"/>
          <p:nvPr/>
        </p:nvSpPr>
        <p:spPr>
          <a:xfrm>
            <a:off x="8410766" y="2943577"/>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References</a:t>
            </a:r>
            <a:endParaRPr lang="en-US" altLang="en-US" sz="825">
              <a:solidFill>
                <a:schemeClr val="bg1">
                  <a:alpha val="54000"/>
                </a:schemeClr>
              </a:solidFill>
              <a:latin typeface="Carlito" panose="020F0502020204030204" charset="0"/>
              <a:cs typeface="Carlito" panose="020F0502020204030204" charset="0"/>
            </a:endParaRPr>
          </a:p>
        </p:txBody>
      </p:sp>
      <p:sp>
        <p:nvSpPr>
          <p:cNvPr id="10" name="Text Box 9">
            <a:hlinkClick r:id="rId7" action="ppaction://hlinksldjump"/>
          </p:cNvPr>
          <p:cNvSpPr txBox="1"/>
          <p:nvPr/>
        </p:nvSpPr>
        <p:spPr>
          <a:xfrm>
            <a:off x="8410766" y="1879159"/>
            <a:ext cx="670560" cy="346075"/>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Features / Model</a:t>
            </a:r>
            <a:endParaRPr lang="en-US" altLang="en-US" sz="825">
              <a:solidFill>
                <a:schemeClr val="bg1">
                  <a:alpha val="54000"/>
                </a:schemeClr>
              </a:solidFill>
              <a:latin typeface="Carlito" panose="020F0502020204030204" charset="0"/>
              <a:cs typeface="Carlito" panose="020F0502020204030204" charset="0"/>
            </a:endParaRPr>
          </a:p>
        </p:txBody>
      </p:sp>
      <p:sp>
        <p:nvSpPr>
          <p:cNvPr id="11" name="Text Box 10">
            <a:hlinkClick r:id="rId8" action="ppaction://hlinksldjump"/>
          </p:cNvPr>
          <p:cNvSpPr txBox="1"/>
          <p:nvPr/>
        </p:nvSpPr>
        <p:spPr>
          <a:xfrm>
            <a:off x="8410766" y="2474471"/>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Validation</a:t>
            </a:r>
            <a:endParaRPr lang="en-US" altLang="en-US" sz="825">
              <a:solidFill>
                <a:schemeClr val="bg1">
                  <a:alpha val="54000"/>
                </a:schemeClr>
              </a:solidFill>
              <a:latin typeface="Carlito" panose="020F0502020204030204" charset="0"/>
              <a:cs typeface="Carlito" panose="020F0502020204030204" charset="0"/>
            </a:endParaRPr>
          </a:p>
        </p:txBody>
      </p:sp>
      <p:pic>
        <p:nvPicPr>
          <p:cNvPr id="2" name="Picture 1" descr="leonie"/>
          <p:cNvPicPr>
            <a:picLocks noChangeAspect="1"/>
          </p:cNvPicPr>
          <p:nvPr/>
        </p:nvPicPr>
        <p:blipFill>
          <a:blip r:embed="rId9"/>
          <a:stretch>
            <a:fillRect/>
          </a:stretch>
        </p:blipFill>
        <p:spPr>
          <a:xfrm>
            <a:off x="3581400" y="1133475"/>
            <a:ext cx="1279525" cy="1795780"/>
          </a:xfrm>
          <a:prstGeom prst="rect">
            <a:avLst/>
          </a:prstGeom>
        </p:spPr>
      </p:pic>
      <p:pic>
        <p:nvPicPr>
          <p:cNvPr id="17" name="Picture 16"/>
          <p:cNvPicPr>
            <a:picLocks noChangeAspect="1"/>
          </p:cNvPicPr>
          <p:nvPr/>
        </p:nvPicPr>
        <p:blipFill>
          <a:blip r:embed="rId10"/>
          <a:stretch>
            <a:fillRect/>
          </a:stretch>
        </p:blipFill>
        <p:spPr>
          <a:xfrm>
            <a:off x="3423285" y="4017645"/>
            <a:ext cx="126250" cy="137160"/>
          </a:xfrm>
          <a:prstGeom prst="rect">
            <a:avLst/>
          </a:prstGeom>
        </p:spPr>
      </p:pic>
      <p:sp>
        <p:nvSpPr>
          <p:cNvPr id="50" name="Text Box 49">
            <a:hlinkClick r:id="rId11" action="ppaction://hlinksldjump"/>
          </p:cNvPr>
          <p:cNvSpPr txBox="1"/>
          <p:nvPr/>
        </p:nvSpPr>
        <p:spPr>
          <a:xfrm>
            <a:off x="8412480" y="3411572"/>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“Madness”</a:t>
            </a:r>
            <a:endParaRPr lang="en-US" altLang="en-US" sz="825">
              <a:solidFill>
                <a:schemeClr val="bg1">
                  <a:alpha val="54000"/>
                </a:schemeClr>
              </a:solidFill>
              <a:latin typeface="Carlito" panose="020F0502020204030204" charset="0"/>
              <a:cs typeface="Carlito" panose="020F0502020204030204" charset="0"/>
            </a:endParaRPr>
          </a:p>
        </p:txBody>
      </p:sp>
    </p:spTree>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Picture 13" descr="Drivers2"/>
          <p:cNvPicPr>
            <a:picLocks noChangeAspect="1"/>
          </p:cNvPicPr>
          <p:nvPr/>
        </p:nvPicPr>
        <p:blipFill>
          <a:blip r:embed="rId1"/>
          <a:stretch>
            <a:fillRect/>
          </a:stretch>
        </p:blipFill>
        <p:spPr>
          <a:xfrm>
            <a:off x="4098925" y="1541780"/>
            <a:ext cx="4187825" cy="2871470"/>
          </a:xfrm>
          <a:prstGeom prst="rect">
            <a:avLst/>
          </a:prstGeom>
        </p:spPr>
      </p:pic>
      <p:sp>
        <p:nvSpPr>
          <p:cNvPr id="17" name="Title 16"/>
          <p:cNvSpPr>
            <a:spLocks noGrp="1"/>
          </p:cNvSpPr>
          <p:nvPr>
            <p:ph type="title"/>
          </p:nvPr>
        </p:nvSpPr>
        <p:spPr/>
        <p:txBody>
          <a:bodyPr>
            <a:normAutofit fontScale="90000"/>
          </a:bodyPr>
          <a:p>
            <a:r>
              <a:rPr lang="en-US" altLang="en-US">
                <a:sym typeface="+mn-ea"/>
              </a:rPr>
              <a:t>Historical geomagnetic storm drivers</a:t>
            </a:r>
            <a:br>
              <a:rPr lang="en-US" altLang="en-US">
                <a:sym typeface="+mn-ea"/>
              </a:rPr>
            </a:br>
            <a:r>
              <a:rPr lang="en-US" altLang="en-US">
                <a:sym typeface="+mn-ea"/>
              </a:rPr>
              <a:t>determined exclusively from ground-based magnetometer measurements</a:t>
            </a:r>
            <a:endParaRPr lang="en-US"/>
          </a:p>
        </p:txBody>
      </p:sp>
      <p:sp>
        <p:nvSpPr>
          <p:cNvPr id="8" name="Title 7"/>
          <p:cNvSpPr>
            <a:spLocks noGrp="1"/>
          </p:cNvSpPr>
          <p:nvPr/>
        </p:nvSpPr>
        <p:spPr>
          <a:xfrm>
            <a:off x="2858" y="102428"/>
            <a:ext cx="8170069" cy="410051"/>
          </a:xfrm>
        </p:spPr>
        <p:txBody>
          <a:bodyPr>
            <a:normAutofit/>
          </a:bodyPr>
          <a:lstStyle>
            <a:lvl1pPr algn="ctr" defTabSz="914400" rtl="0" eaLnBrk="1" latinLnBrk="0" hangingPunct="1">
              <a:lnSpc>
                <a:spcPct val="90000"/>
              </a:lnSpc>
              <a:spcBef>
                <a:spcPct val="0"/>
              </a:spcBef>
              <a:buNone/>
              <a:defRPr sz="1800" kern="1200">
                <a:solidFill>
                  <a:schemeClr val="bg1"/>
                </a:solidFill>
                <a:latin typeface="+mj-lt"/>
                <a:ea typeface="+mj-ea"/>
                <a:cs typeface="+mj-lt"/>
              </a:defRPr>
            </a:lvl1pPr>
          </a:lstStyle>
          <a:p>
            <a:endParaRPr lang="en-US" altLang="en-US" sz="1350"/>
          </a:p>
        </p:txBody>
      </p:sp>
      <p:graphicFrame>
        <p:nvGraphicFramePr>
          <p:cNvPr id="29" name="Table 28"/>
          <p:cNvGraphicFramePr/>
          <p:nvPr/>
        </p:nvGraphicFramePr>
        <p:xfrm>
          <a:off x="238601" y="1213043"/>
          <a:ext cx="3691890" cy="1440180"/>
        </p:xfrm>
        <a:graphic>
          <a:graphicData uri="http://schemas.openxmlformats.org/drawingml/2006/table">
            <a:tbl>
              <a:tblPr firstRow="1" bandRow="1">
                <a:tableStyleId>{5C22544A-7EE6-4342-B048-85BDC9FD1C3A}</a:tableStyleId>
              </a:tblPr>
              <a:tblGrid>
                <a:gridCol w="1075055"/>
                <a:gridCol w="551815"/>
                <a:gridCol w="821055"/>
                <a:gridCol w="649605"/>
                <a:gridCol w="306070"/>
                <a:gridCol w="288290"/>
              </a:tblGrid>
              <a:tr h="297180">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Source</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Time span</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Data source</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rPr>
                        <a:t>Signatures for classification</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rPr>
                        <a:t>C/SIR</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rPr>
                        <a:t>ICME</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solidFill>
                      <a:schemeClr val="bg2"/>
                    </a:solidFill>
                  </a:tcPr>
                </a:tc>
              </a:tr>
              <a:tr h="297180">
                <a:tc>
                  <a:txBody>
                    <a:bodyPr/>
                    <a:p>
                      <a:pPr algn="l">
                        <a:buNone/>
                      </a:pPr>
                      <a:r>
                        <a:rPr lang="en-US" altLang="en-US" sz="750" b="1" kern="0">
                          <a:ln>
                            <a:noFill/>
                          </a:ln>
                          <a:solidFill>
                            <a:schemeClr val="tx1">
                              <a:lumMod val="85000"/>
                              <a:lumOff val="15000"/>
                            </a:schemeClr>
                          </a:solidFill>
                          <a:uFillTx/>
                          <a:latin typeface="Carlito" panose="020F0502020204030204" charset="0"/>
                          <a:cs typeface="Carlito" panose="020F0502020204030204" charset="0"/>
                        </a:rPr>
                        <a:t>Jian et al., 2006a, b; 2011</a:t>
                      </a:r>
                      <a:endParaRPr lang="en-US" altLang="en-US" sz="750" b="1"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nchor="t" anchorCtr="0">
                    <a:solidFill>
                      <a:srgbClr val="720404">
                        <a:alpha val="20000"/>
                      </a:srgbClr>
                    </a:solidFill>
                  </a:tcPr>
                </a:tc>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1995 - 2009 </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nchor="t" anchorCtr="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IMF &amp; Plasma from</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Wind, ACE </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buNone/>
                      </a:pPr>
                      <a:r>
                        <a:rPr lang="en-US" altLang="en-US" sz="750" b="1" kern="0">
                          <a:ln>
                            <a:noFill/>
                          </a:ln>
                          <a:solidFill>
                            <a:schemeClr val="tx1">
                              <a:lumMod val="85000"/>
                              <a:lumOff val="15000"/>
                            </a:schemeClr>
                          </a:solidFill>
                          <a:uFillTx/>
                          <a:latin typeface="Carlito" panose="020F0502020204030204" charset="0"/>
                          <a:cs typeface="Carlito" panose="020F0502020204030204" charset="0"/>
                          <a:sym typeface="+mn-ea"/>
                        </a:rPr>
                        <a:t>B</a:t>
                      </a:r>
                      <a:r>
                        <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rPr>
                        <a:t>sw, </a:t>
                      </a:r>
                      <a:r>
                        <a:rPr lang="en-US" altLang="en-US" sz="750" b="1" kern="0">
                          <a:ln>
                            <a:noFill/>
                          </a:ln>
                          <a:solidFill>
                            <a:schemeClr val="tx1">
                              <a:lumMod val="85000"/>
                              <a:lumOff val="15000"/>
                            </a:schemeClr>
                          </a:solidFill>
                          <a:uFillTx/>
                          <a:latin typeface="Carlito" panose="020F0502020204030204" charset="0"/>
                          <a:cs typeface="Carlito" panose="020F0502020204030204" charset="0"/>
                          <a:sym typeface="+mn-ea"/>
                        </a:rPr>
                        <a:t>V</a:t>
                      </a:r>
                      <a:r>
                        <a:rPr lang="en-US" altLang="en-US" sz="750" kern="0">
                          <a:ln>
                            <a:noFill/>
                          </a:ln>
                          <a:solidFill>
                            <a:schemeClr val="tx1">
                              <a:lumMod val="85000"/>
                              <a:lumOff val="15000"/>
                            </a:schemeClr>
                          </a:solidFill>
                          <a:uFillTx/>
                          <a:latin typeface="Carlito" panose="020F0502020204030204" charset="0"/>
                          <a:cs typeface="Carlito" panose="020F0502020204030204" charset="0"/>
                          <a:sym typeface="+mn-ea"/>
                        </a:rPr>
                        <a:t>sw, Np, </a:t>
                      </a:r>
                      <a:endParaRPr lang="en-US" altLang="en-US" sz="750" kern="0">
                        <a:ln>
                          <a:noFill/>
                        </a:ln>
                        <a:solidFill>
                          <a:schemeClr val="tx1">
                            <a:lumMod val="85000"/>
                            <a:lumOff val="15000"/>
                          </a:schemeClr>
                        </a:solidFill>
                        <a:uFillTx/>
                        <a:latin typeface="Carlito" panose="020F0502020204030204" charset="0"/>
                        <a:cs typeface="Carlito" panose="020F0502020204030204" charset="0"/>
                        <a:sym typeface="+mn-ea"/>
                      </a:endParaRPr>
                    </a:p>
                    <a:p>
                      <a:pPr>
                        <a:buNone/>
                      </a:pPr>
                      <a:r>
                        <a:rPr lang="en-US" altLang="en-US" sz="750" kern="0">
                          <a:ln>
                            <a:noFill/>
                          </a:ln>
                          <a:solidFill>
                            <a:schemeClr val="tx1">
                              <a:lumMod val="85000"/>
                              <a:lumOff val="15000"/>
                            </a:schemeClr>
                          </a:solidFill>
                          <a:uFillTx/>
                          <a:latin typeface="Carlito" panose="020F0502020204030204" charset="0"/>
                          <a:cs typeface="Carlito" panose="020F0502020204030204" charset="0"/>
                          <a:sym typeface="+mn-ea"/>
                        </a:rPr>
                        <a:t>Tp, β, Pt </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solidFill>
                      <a:schemeClr val="bg2"/>
                    </a:solidFill>
                  </a:tcPr>
                </a:tc>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522</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223</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r>
              <a:tr h="297180">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Turnet et al., 2009</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(Richardson et al., 2000)</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rgbClr val="720404">
                        <a:alpha val="20000"/>
                      </a:srgbClr>
                    </a:solidFill>
                  </a:tcPr>
                </a:tc>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1995 - 2004</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OMNI-2, low res.</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lgn="l">
                        <a:buNone/>
                      </a:pPr>
                      <a:r>
                        <a:rPr lang="en-US" altLang="en-US" sz="750" b="1" kern="0">
                          <a:ln>
                            <a:noFill/>
                          </a:ln>
                          <a:solidFill>
                            <a:schemeClr val="tx1">
                              <a:lumMod val="85000"/>
                              <a:lumOff val="15000"/>
                            </a:schemeClr>
                          </a:solidFill>
                          <a:uFillTx/>
                          <a:latin typeface="Carlito" panose="020F0502020204030204" charset="0"/>
                          <a:cs typeface="Carlito" panose="020F0502020204030204" charset="0"/>
                        </a:rPr>
                        <a:t>B</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sw, </a:t>
                      </a:r>
                      <a:r>
                        <a:rPr lang="en-US" altLang="en-US" sz="750" b="1" kern="0">
                          <a:ln>
                            <a:noFill/>
                          </a:ln>
                          <a:solidFill>
                            <a:schemeClr val="tx1">
                              <a:lumMod val="85000"/>
                              <a:lumOff val="15000"/>
                            </a:schemeClr>
                          </a:solidFill>
                          <a:uFillTx/>
                          <a:latin typeface="Carlito" panose="020F0502020204030204" charset="0"/>
                          <a:cs typeface="Carlito" panose="020F0502020204030204" charset="0"/>
                        </a:rPr>
                        <a:t>V</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sw, Np, Tp, BDE, ...</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 29</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 48</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r>
              <a:tr h="297180">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Shen et al., 2017</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rgbClr val="720404">
                        <a:alpha val="20000"/>
                      </a:srgbClr>
                    </a:solidFill>
                  </a:tcPr>
                </a:tc>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2013 - 2016</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OMNI-2, high res. </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lgn="l">
                        <a:buNone/>
                      </a:pPr>
                      <a:r>
                        <a:rPr lang="en-US" altLang="en-US" sz="750" b="1" kern="0">
                          <a:ln>
                            <a:noFill/>
                          </a:ln>
                          <a:solidFill>
                            <a:schemeClr val="tx1">
                              <a:lumMod val="85000"/>
                              <a:lumOff val="15000"/>
                            </a:schemeClr>
                          </a:solidFill>
                          <a:uFillTx/>
                          <a:latin typeface="Carlito" panose="020F0502020204030204" charset="0"/>
                          <a:cs typeface="Carlito" panose="020F0502020204030204" charset="0"/>
                        </a:rPr>
                        <a:t>B</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sw, </a:t>
                      </a:r>
                      <a:r>
                        <a:rPr lang="en-US" altLang="en-US" sz="750" b="1" kern="0">
                          <a:ln>
                            <a:noFill/>
                          </a:ln>
                          <a:solidFill>
                            <a:schemeClr val="tx1">
                              <a:lumMod val="85000"/>
                              <a:lumOff val="15000"/>
                            </a:schemeClr>
                          </a:solidFill>
                          <a:uFillTx/>
                          <a:latin typeface="Carlito" panose="020F0502020204030204" charset="0"/>
                          <a:cs typeface="Carlito" panose="020F0502020204030204" charset="0"/>
                        </a:rPr>
                        <a:t>V</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sw, Np,</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SYM-H</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 20 </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lnB w="12700">
                      <a:solidFill>
                        <a:schemeClr val="tx1">
                          <a:lumMod val="85000"/>
                          <a:lumOff val="15000"/>
                        </a:schemeClr>
                      </a:solidFill>
                      <a:prstDash val="solid"/>
                    </a:lnB>
                    <a:solidFill>
                      <a:schemeClr val="bg2"/>
                    </a:solidFill>
                  </a:tcPr>
                </a:tc>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 26</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lnB w="12700">
                      <a:solidFill>
                        <a:schemeClr val="tx1">
                          <a:lumMod val="85000"/>
                          <a:lumOff val="15000"/>
                        </a:schemeClr>
                      </a:solidFill>
                      <a:prstDash val="solid"/>
                    </a:lnB>
                    <a:solidFill>
                      <a:schemeClr val="bg2"/>
                    </a:solidFill>
                  </a:tcPr>
                </a:tc>
              </a:tr>
              <a:tr h="251460">
                <a:tc>
                  <a:txBody>
                    <a:bodyPr/>
                    <a:p>
                      <a:pPr algn="l">
                        <a:buNone/>
                      </a:pP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1"/>
                    </a:solidFill>
                  </a:tcPr>
                </a:tc>
                <a:tc>
                  <a:txBody>
                    <a:bodyPr/>
                    <a:p>
                      <a:pPr algn="l">
                        <a:buNone/>
                      </a:pP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1"/>
                    </a:solidFill>
                  </a:tcPr>
                </a:tc>
                <a:tc>
                  <a:txBody>
                    <a:bodyPr/>
                    <a:p>
                      <a:pPr>
                        <a:buNone/>
                      </a:pP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1"/>
                    </a:solidFill>
                  </a:tcPr>
                </a:tc>
                <a:tc>
                  <a:txBody>
                    <a:bodyPr/>
                    <a:p>
                      <a:pPr algn="l">
                        <a:buNone/>
                      </a:pP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lnR w="12700" cmpd="sng">
                      <a:solidFill>
                        <a:schemeClr val="bg1"/>
                      </a:solidFill>
                      <a:prstDash val="solid"/>
                    </a:lnR>
                    <a:solidFill>
                      <a:schemeClr val="bg1"/>
                    </a:solidFill>
                  </a:tcPr>
                </a:tc>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571</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lnL w="12700" cmpd="sng">
                      <a:solidFill>
                        <a:schemeClr val="bg1"/>
                      </a:solidFill>
                      <a:prstDash val="solid"/>
                    </a:lnL>
                    <a:lnR w="12700" cmpd="sng">
                      <a:solidFill>
                        <a:schemeClr val="bg1"/>
                      </a:solidFill>
                      <a:prstDash val="solid"/>
                    </a:lnR>
                    <a:lnT w="12700">
                      <a:solidFill>
                        <a:schemeClr val="tx1">
                          <a:lumMod val="85000"/>
                          <a:lumOff val="15000"/>
                        </a:schemeClr>
                      </a:solidFill>
                      <a:prstDash val="solid"/>
                    </a:lnT>
                    <a:lnB w="12700" cmpd="sng">
                      <a:solidFill>
                        <a:schemeClr val="bg1"/>
                      </a:solidFill>
                      <a:prstDash val="solid"/>
                    </a:lnB>
                    <a:solidFill>
                      <a:schemeClr val="bg2"/>
                    </a:solidFill>
                  </a:tcPr>
                </a:tc>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297</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lnL w="12700" cmpd="sng">
                      <a:solidFill>
                        <a:schemeClr val="bg1"/>
                      </a:solidFill>
                      <a:prstDash val="solid"/>
                    </a:lnL>
                    <a:lnR w="12700" cmpd="sng">
                      <a:solidFill>
                        <a:schemeClr val="bg1"/>
                      </a:solidFill>
                      <a:prstDash val="solid"/>
                    </a:lnR>
                    <a:lnT w="12700">
                      <a:solidFill>
                        <a:schemeClr val="tx1">
                          <a:lumMod val="85000"/>
                          <a:lumOff val="15000"/>
                        </a:schemeClr>
                      </a:solidFill>
                      <a:prstDash val="solid"/>
                    </a:lnT>
                    <a:lnB w="12700" cmpd="sng">
                      <a:solidFill>
                        <a:schemeClr val="bg1"/>
                      </a:solidFill>
                      <a:prstDash val="solid"/>
                    </a:lnB>
                    <a:solidFill>
                      <a:schemeClr val="bg2"/>
                    </a:solidFill>
                  </a:tcPr>
                </a:tc>
              </a:tr>
            </a:tbl>
          </a:graphicData>
        </a:graphic>
      </p:graphicFrame>
      <p:sp>
        <p:nvSpPr>
          <p:cNvPr id="33" name="Text Box 32"/>
          <p:cNvSpPr txBox="1"/>
          <p:nvPr/>
        </p:nvSpPr>
        <p:spPr>
          <a:xfrm>
            <a:off x="5239" y="1017781"/>
            <a:ext cx="2404110"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rPr>
              <a:t>Training events (t</a:t>
            </a:r>
            <a:r>
              <a:rPr lang="en-US" altLang="en-US" sz="825" baseline="-25000">
                <a:solidFill>
                  <a:schemeClr val="tx1">
                    <a:lumMod val="85000"/>
                    <a:lumOff val="15000"/>
                  </a:schemeClr>
                </a:solidFill>
                <a:latin typeface="Carlito" panose="020F0502020204030204" charset="0"/>
                <a:cs typeface="Carlito" panose="020F0502020204030204" charset="0"/>
              </a:rPr>
              <a:t>0</a:t>
            </a:r>
            <a:r>
              <a:rPr lang="en-US" altLang="en-US" sz="825">
                <a:solidFill>
                  <a:schemeClr val="tx1">
                    <a:lumMod val="85000"/>
                    <a:lumOff val="15000"/>
                  </a:schemeClr>
                </a:solidFill>
                <a:latin typeface="Carlito" panose="020F0502020204030204" charset="0"/>
                <a:cs typeface="Carlito" panose="020F0502020204030204" charset="0"/>
              </a:rPr>
              <a:t>):</a:t>
            </a:r>
            <a:endParaRPr lang="en-US" altLang="en-US" sz="825">
              <a:solidFill>
                <a:schemeClr val="tx1">
                  <a:lumMod val="85000"/>
                  <a:lumOff val="15000"/>
                </a:schemeClr>
              </a:solidFill>
              <a:latin typeface="Carlito" panose="020F0502020204030204" charset="0"/>
              <a:cs typeface="Carlito" panose="020F0502020204030204" charset="0"/>
            </a:endParaRPr>
          </a:p>
        </p:txBody>
      </p:sp>
      <p:grpSp>
        <p:nvGrpSpPr>
          <p:cNvPr id="34" name="Group 33"/>
          <p:cNvGrpSpPr/>
          <p:nvPr/>
        </p:nvGrpSpPr>
        <p:grpSpPr>
          <a:xfrm>
            <a:off x="54293" y="967298"/>
            <a:ext cx="205740" cy="218599"/>
            <a:chOff x="116" y="2132"/>
            <a:chExt cx="432" cy="459"/>
          </a:xfrm>
        </p:grpSpPr>
        <p:sp>
          <p:nvSpPr>
            <p:cNvPr id="35" name="Oval 34"/>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6" name="Text Box 35"/>
            <p:cNvSpPr txBox="1"/>
            <p:nvPr/>
          </p:nvSpPr>
          <p:spPr>
            <a:xfrm>
              <a:off x="116" y="213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1</a:t>
              </a:r>
              <a:endParaRPr lang="en-US" altLang="en-US" sz="825">
                <a:solidFill>
                  <a:srgbClr val="720404">
                    <a:alpha val="20000"/>
                  </a:srgbClr>
                </a:solidFill>
                <a:latin typeface="Carlito" panose="020F0502020204030204" charset="0"/>
                <a:cs typeface="Carlito" panose="020F0502020204030204" charset="0"/>
              </a:endParaRPr>
            </a:p>
          </p:txBody>
        </p:sp>
      </p:grpSp>
      <p:sp>
        <p:nvSpPr>
          <p:cNvPr id="107" name="Text Box 106"/>
          <p:cNvSpPr txBox="1"/>
          <p:nvPr/>
        </p:nvSpPr>
        <p:spPr>
          <a:xfrm>
            <a:off x="238601" y="2396048"/>
            <a:ext cx="2770823" cy="217805"/>
          </a:xfrm>
          <a:prstGeom prst="rect">
            <a:avLst/>
          </a:prstGeom>
          <a:noFill/>
        </p:spPr>
        <p:txBody>
          <a:bodyPr wrap="square" lIns="0" tIns="68580" rIns="68580" bIns="34290" rtlCol="0" anchor="t" anchorCtr="0">
            <a:spAutoFit/>
          </a:bodyPr>
          <a:p>
            <a:r>
              <a:rPr lang="en-US" altLang="en-US" sz="600" b="1">
                <a:solidFill>
                  <a:schemeClr val="tx1">
                    <a:lumMod val="85000"/>
                    <a:lumOff val="15000"/>
                  </a:schemeClr>
                </a:solidFill>
                <a:latin typeface="Carlito" panose="020F0502020204030204" charset="0"/>
                <a:cs typeface="Carlito" panose="020F0502020204030204" charset="0"/>
              </a:rPr>
              <a:t>Tab. Training events: </a:t>
            </a:r>
            <a:r>
              <a:rPr lang="en-US" altLang="en-US" sz="600">
                <a:solidFill>
                  <a:schemeClr val="tx1">
                    <a:lumMod val="85000"/>
                    <a:lumOff val="15000"/>
                  </a:schemeClr>
                </a:solidFill>
                <a:latin typeface="Carlito" panose="020F0502020204030204" charset="0"/>
                <a:cs typeface="Carlito" panose="020F0502020204030204" charset="0"/>
              </a:rPr>
              <a:t>Resources for peak times and classes of training storm events</a:t>
            </a:r>
            <a:r>
              <a:rPr lang="en-US" altLang="en-US" sz="750">
                <a:solidFill>
                  <a:schemeClr val="tx1">
                    <a:lumMod val="85000"/>
                    <a:lumOff val="15000"/>
                  </a:schemeClr>
                </a:solidFill>
                <a:latin typeface="Carlito" panose="020F0502020204030204" charset="0"/>
                <a:cs typeface="Carlito" panose="020F0502020204030204" charset="0"/>
              </a:rPr>
              <a:t>.</a:t>
            </a:r>
            <a:endParaRPr lang="en-US" altLang="en-US" sz="750">
              <a:solidFill>
                <a:schemeClr val="tx1">
                  <a:lumMod val="85000"/>
                  <a:lumOff val="15000"/>
                </a:schemeClr>
              </a:solidFill>
              <a:latin typeface="Carlito" panose="020F0502020204030204" charset="0"/>
              <a:cs typeface="Carlito" panose="020F0502020204030204" charset="0"/>
            </a:endParaRPr>
          </a:p>
        </p:txBody>
      </p:sp>
      <p:sp>
        <p:nvSpPr>
          <p:cNvPr id="19" name="Text Box 18"/>
          <p:cNvSpPr txBox="1"/>
          <p:nvPr/>
        </p:nvSpPr>
        <p:spPr>
          <a:xfrm>
            <a:off x="391478" y="4398203"/>
            <a:ext cx="3434715" cy="287020"/>
          </a:xfrm>
          <a:prstGeom prst="rect">
            <a:avLst/>
          </a:prstGeom>
          <a:noFill/>
        </p:spPr>
        <p:txBody>
          <a:bodyPr wrap="square" lIns="0" tIns="68580" rIns="0" bIns="34290" rtlCol="0" anchor="t" anchorCtr="0">
            <a:spAutoFit/>
          </a:bodyPr>
          <a:p>
            <a:r>
              <a:rPr lang="en-US" altLang="en-US" sz="600" b="1">
                <a:solidFill>
                  <a:schemeClr val="tx1">
                    <a:lumMod val="85000"/>
                    <a:lumOff val="15000"/>
                  </a:schemeClr>
                </a:solidFill>
                <a:latin typeface="Carlito" panose="020F0502020204030204" charset="0"/>
                <a:cs typeface="Carlito" panose="020F0502020204030204" charset="0"/>
              </a:rPr>
              <a:t>Fig. Sketch of ICME &amp; CIR:</a:t>
            </a:r>
            <a:r>
              <a:rPr lang="en-US" altLang="en-US" sz="600">
                <a:solidFill>
                  <a:schemeClr val="tx1">
                    <a:lumMod val="85000"/>
                    <a:lumOff val="15000"/>
                  </a:schemeClr>
                </a:solidFill>
                <a:latin typeface="Carlito" panose="020F0502020204030204" charset="0"/>
                <a:cs typeface="Carlito" panose="020F0502020204030204" charset="0"/>
              </a:rPr>
              <a:t> Sketch of an ICME (left) and a CIR (right). DRS and DFS mean developing reverse and forward shock, respectively. Figure taken from Kilpua et al., 2017.</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20" name="Text Box 19"/>
          <p:cNvSpPr txBox="1"/>
          <p:nvPr/>
        </p:nvSpPr>
        <p:spPr>
          <a:xfrm>
            <a:off x="4079558" y="4398679"/>
            <a:ext cx="4138136" cy="471805"/>
          </a:xfrm>
          <a:prstGeom prst="rect">
            <a:avLst/>
          </a:prstGeom>
          <a:noFill/>
        </p:spPr>
        <p:txBody>
          <a:bodyPr wrap="square" lIns="0" tIns="68580" rIns="0" bIns="34290" rtlCol="0" anchor="t" anchorCtr="0">
            <a:spAutoFit/>
          </a:bodyPr>
          <a:p>
            <a:r>
              <a:rPr lang="en-US" altLang="en-US" sz="600" b="1">
                <a:solidFill>
                  <a:schemeClr val="tx1">
                    <a:lumMod val="85000"/>
                    <a:lumOff val="15000"/>
                  </a:schemeClr>
                </a:solidFill>
                <a:latin typeface="Carlito" panose="020F0502020204030204" charset="0"/>
                <a:cs typeface="Carlito" panose="020F0502020204030204" charset="0"/>
              </a:rPr>
              <a:t>Fig. Solar wind and geomagnetic responses: </a:t>
            </a:r>
            <a:r>
              <a:rPr lang="en-US" altLang="en-US" sz="600">
                <a:solidFill>
                  <a:schemeClr val="tx1">
                    <a:lumMod val="85000"/>
                    <a:lumOff val="15000"/>
                  </a:schemeClr>
                </a:solidFill>
                <a:latin typeface="Carlito" panose="020F0502020204030204" charset="0"/>
                <a:cs typeface="Carlito" panose="020F0502020204030204" charset="0"/>
              </a:rPr>
              <a:t>Responses to an ICME (left) and CIR (right) based on OMNI data (1-min for solar wind and AE, 1-hour for Dst and Kp). Vertical lines in the left plot are the ICME shock and the boundaries of the magnetic cloud. Vertical lines in the right plot are the start of the CIR, the stream interface and the end of the CIR (from CIR catalog by L. Jian). Figure taken from Kilpua et al., 2017.</a:t>
            </a:r>
            <a:endParaRPr lang="en-US" altLang="en-US" sz="600">
              <a:solidFill>
                <a:schemeClr val="tx1">
                  <a:lumMod val="85000"/>
                  <a:lumOff val="15000"/>
                </a:schemeClr>
              </a:solidFill>
              <a:latin typeface="Carlito" panose="020F0502020204030204" charset="0"/>
              <a:cs typeface="Carlito" panose="020F0502020204030204" charset="0"/>
            </a:endParaRPr>
          </a:p>
        </p:txBody>
      </p:sp>
      <p:pic>
        <p:nvPicPr>
          <p:cNvPr id="43" name="Picture 42">
            <a:hlinkClick r:id="" action="ppaction://hlinkshowjump?jump=nextslide"/>
          </p:cNvPr>
          <p:cNvPicPr>
            <a:picLocks noChangeAspect="1"/>
          </p:cNvPicPr>
          <p:nvPr/>
        </p:nvPicPr>
        <p:blipFill>
          <a:blip r:embed="rId2"/>
          <a:stretch>
            <a:fillRect/>
          </a:stretch>
        </p:blipFill>
        <p:spPr>
          <a:xfrm>
            <a:off x="7919085" y="4727768"/>
            <a:ext cx="267962" cy="240030"/>
          </a:xfrm>
          <a:prstGeom prst="rect">
            <a:avLst/>
          </a:prstGeom>
        </p:spPr>
      </p:pic>
      <p:sp>
        <p:nvSpPr>
          <p:cNvPr id="5" name="Rectangle 4">
            <a:hlinkClick r:id="rId3" action="ppaction://hlinksldjump"/>
          </p:cNvPr>
          <p:cNvSpPr/>
          <p:nvPr/>
        </p:nvSpPr>
        <p:spPr>
          <a:xfrm>
            <a:off x="7829550" y="712028"/>
            <a:ext cx="257175" cy="214313"/>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7" name="Rectangle 6">
            <a:hlinkClick r:id="rId4" action="ppaction://hlinksldjump"/>
          </p:cNvPr>
          <p:cNvSpPr/>
          <p:nvPr/>
        </p:nvSpPr>
        <p:spPr>
          <a:xfrm>
            <a:off x="8108156" y="688216"/>
            <a:ext cx="321469" cy="242888"/>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10" name="Text Box 9"/>
          <p:cNvSpPr txBox="1"/>
          <p:nvPr/>
        </p:nvSpPr>
        <p:spPr>
          <a:xfrm>
            <a:off x="8410766" y="924753"/>
            <a:ext cx="670560" cy="218440"/>
          </a:xfrm>
          <a:prstGeom prst="rect">
            <a:avLst/>
          </a:prstGeom>
          <a:solidFill>
            <a:schemeClr val="bg1"/>
          </a:solidFill>
          <a:ln w="12700" cmpd="sng">
            <a:solidFill>
              <a:schemeClr val="bg1">
                <a:alpha val="50000"/>
              </a:schemeClr>
            </a:solidFill>
            <a:prstDash val="solid"/>
          </a:ln>
        </p:spPr>
        <p:txBody>
          <a:bodyPr wrap="square" lIns="0" rIns="0" rtlCol="0" anchor="ctr" anchorCtr="0">
            <a:spAutoFit/>
          </a:bodyPr>
          <a:p>
            <a:pPr algn="ctr"/>
            <a:r>
              <a:rPr lang="en-US" altLang="en-US" sz="825">
                <a:solidFill>
                  <a:srgbClr val="720404"/>
                </a:solidFill>
                <a:latin typeface="Carlito" panose="020F0502020204030204" charset="0"/>
                <a:cs typeface="Carlito" panose="020F0502020204030204" charset="0"/>
              </a:rPr>
              <a:t>Setup</a:t>
            </a:r>
            <a:endParaRPr lang="en-US" altLang="en-US" sz="825">
              <a:solidFill>
                <a:srgbClr val="720404"/>
              </a:solidFill>
              <a:latin typeface="Carlito" panose="020F0502020204030204" charset="0"/>
              <a:cs typeface="Carlito" panose="020F0502020204030204" charset="0"/>
            </a:endParaRPr>
          </a:p>
        </p:txBody>
      </p:sp>
      <p:sp>
        <p:nvSpPr>
          <p:cNvPr id="11" name="Text Box 10">
            <a:hlinkClick r:id="rId5" action="ppaction://hlinksldjump"/>
          </p:cNvPr>
          <p:cNvSpPr txBox="1"/>
          <p:nvPr/>
        </p:nvSpPr>
        <p:spPr>
          <a:xfrm>
            <a:off x="8410766" y="1399574"/>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Input data</a:t>
            </a:r>
            <a:endParaRPr lang="en-US" altLang="en-US" sz="825">
              <a:solidFill>
                <a:schemeClr val="bg1">
                  <a:alpha val="54000"/>
                </a:schemeClr>
              </a:solidFill>
              <a:latin typeface="Carlito" panose="020F0502020204030204" charset="0"/>
              <a:cs typeface="Carlito" panose="020F0502020204030204" charset="0"/>
            </a:endParaRPr>
          </a:p>
        </p:txBody>
      </p:sp>
      <p:sp>
        <p:nvSpPr>
          <p:cNvPr id="12" name="Text Box 11">
            <a:hlinkClick r:id="rId6" action="ppaction://hlinksldjump"/>
          </p:cNvPr>
          <p:cNvSpPr txBox="1"/>
          <p:nvPr/>
        </p:nvSpPr>
        <p:spPr>
          <a:xfrm>
            <a:off x="8410766" y="2943577"/>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References</a:t>
            </a:r>
            <a:endParaRPr lang="en-US" altLang="en-US" sz="825">
              <a:solidFill>
                <a:schemeClr val="bg1">
                  <a:alpha val="54000"/>
                </a:schemeClr>
              </a:solidFill>
              <a:latin typeface="Carlito" panose="020F0502020204030204" charset="0"/>
              <a:cs typeface="Carlito" panose="020F0502020204030204" charset="0"/>
            </a:endParaRPr>
          </a:p>
        </p:txBody>
      </p:sp>
      <p:sp>
        <p:nvSpPr>
          <p:cNvPr id="13" name="Text Box 12">
            <a:hlinkClick r:id="rId7" action="ppaction://hlinksldjump"/>
          </p:cNvPr>
          <p:cNvSpPr txBox="1"/>
          <p:nvPr/>
        </p:nvSpPr>
        <p:spPr>
          <a:xfrm>
            <a:off x="8410766" y="1879159"/>
            <a:ext cx="670560" cy="346075"/>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Features / Model</a:t>
            </a:r>
            <a:endParaRPr lang="en-US" altLang="en-US" sz="825">
              <a:solidFill>
                <a:schemeClr val="bg1">
                  <a:alpha val="54000"/>
                </a:schemeClr>
              </a:solidFill>
              <a:latin typeface="Carlito" panose="020F0502020204030204" charset="0"/>
              <a:cs typeface="Carlito" panose="020F0502020204030204" charset="0"/>
            </a:endParaRPr>
          </a:p>
        </p:txBody>
      </p:sp>
      <p:sp>
        <p:nvSpPr>
          <p:cNvPr id="47" name="Text Box 46">
            <a:hlinkClick r:id="rId8" action="ppaction://hlinksldjump"/>
          </p:cNvPr>
          <p:cNvSpPr txBox="1"/>
          <p:nvPr/>
        </p:nvSpPr>
        <p:spPr>
          <a:xfrm>
            <a:off x="8410766" y="2474471"/>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Validation</a:t>
            </a:r>
            <a:endParaRPr lang="en-US" altLang="en-US" sz="825">
              <a:solidFill>
                <a:schemeClr val="bg1">
                  <a:alpha val="54000"/>
                </a:schemeClr>
              </a:solidFill>
              <a:latin typeface="Carlito" panose="020F0502020204030204" charset="0"/>
              <a:cs typeface="Carlito" panose="020F0502020204030204" charset="0"/>
            </a:endParaRPr>
          </a:p>
        </p:txBody>
      </p:sp>
      <p:pic>
        <p:nvPicPr>
          <p:cNvPr id="4" name="Picture 3" descr="Drivers_parallel"/>
          <p:cNvPicPr>
            <a:picLocks noChangeAspect="1"/>
          </p:cNvPicPr>
          <p:nvPr/>
        </p:nvPicPr>
        <p:blipFill>
          <a:blip r:embed="rId9"/>
          <a:stretch>
            <a:fillRect/>
          </a:stretch>
        </p:blipFill>
        <p:spPr>
          <a:xfrm>
            <a:off x="393192" y="2770632"/>
            <a:ext cx="3425918" cy="1627632"/>
          </a:xfrm>
          <a:prstGeom prst="rect">
            <a:avLst/>
          </a:prstGeom>
        </p:spPr>
      </p:pic>
      <p:sp>
        <p:nvSpPr>
          <p:cNvPr id="2" name="Rectangle 1"/>
          <p:cNvSpPr/>
          <p:nvPr/>
        </p:nvSpPr>
        <p:spPr>
          <a:xfrm>
            <a:off x="4577080" y="1678305"/>
            <a:ext cx="1673860" cy="2430780"/>
          </a:xfrm>
          <a:prstGeom prst="rect">
            <a:avLst/>
          </a:prstGeom>
          <a:noFill/>
          <a:ln w="6350">
            <a:solidFill>
              <a:srgbClr val="74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5" name="Rectangle 14"/>
          <p:cNvSpPr/>
          <p:nvPr/>
        </p:nvSpPr>
        <p:spPr>
          <a:xfrm>
            <a:off x="6470015" y="1678305"/>
            <a:ext cx="1673860" cy="2430780"/>
          </a:xfrm>
          <a:prstGeom prst="rect">
            <a:avLst/>
          </a:prstGeom>
          <a:noFill/>
          <a:ln w="6350">
            <a:solidFill>
              <a:srgbClr val="0E0E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0" name="Text Box 49">
            <a:hlinkClick r:id="rId10" action="ppaction://hlinksldjump"/>
          </p:cNvPr>
          <p:cNvSpPr txBox="1"/>
          <p:nvPr/>
        </p:nvSpPr>
        <p:spPr>
          <a:xfrm>
            <a:off x="8412480" y="3411572"/>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“Madness”</a:t>
            </a:r>
            <a:endParaRPr lang="en-US" altLang="en-US" sz="825">
              <a:solidFill>
                <a:schemeClr val="bg1">
                  <a:alpha val="54000"/>
                </a:schemeClr>
              </a:solidFill>
              <a:latin typeface="Carlito" panose="020F0502020204030204" charset="0"/>
              <a:cs typeface="Carlito" panose="020F0502020204030204" charset="0"/>
            </a:endParaRPr>
          </a:p>
        </p:txBody>
      </p:sp>
    </p:spTree>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 name="Text Box 107"/>
          <p:cNvSpPr txBox="1"/>
          <p:nvPr/>
        </p:nvSpPr>
        <p:spPr>
          <a:xfrm>
            <a:off x="245745" y="1217329"/>
            <a:ext cx="3338989" cy="1572895"/>
          </a:xfrm>
          <a:prstGeom prst="rect">
            <a:avLst/>
          </a:prstGeom>
          <a:noFill/>
        </p:spPr>
        <p:txBody>
          <a:bodyPr wrap="square" lIns="0" tIns="0" rIns="0" bIns="34290" rtlCol="0" anchor="t" anchorCtr="0">
            <a:spAutoFit/>
          </a:bodyPr>
          <a:p>
            <a:pPr>
              <a:lnSpc>
                <a:spcPct val="100000"/>
              </a:lnSpc>
            </a:pPr>
            <a:r>
              <a:rPr lang="en-US" altLang="en-US" sz="750">
                <a:solidFill>
                  <a:schemeClr val="tx1">
                    <a:lumMod val="85000"/>
                    <a:lumOff val="15000"/>
                  </a:schemeClr>
                </a:solidFill>
                <a:latin typeface="Carlito" panose="020F0502020204030204" charset="0"/>
                <a:cs typeface="Carlito" panose="020F0502020204030204" charset="0"/>
                <a:sym typeface="+mn-ea"/>
              </a:rPr>
              <a:t>The selection of target event involves three steps:</a:t>
            </a: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a:lnSpc>
                <a:spcPts val="500"/>
              </a:lnSpc>
              <a:spcBef>
                <a:spcPts val="0"/>
              </a:spcBef>
              <a:spcAft>
                <a:spcPts val="0"/>
              </a:spcAft>
            </a:pP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ct val="100000"/>
              </a:lnSpc>
              <a:buFont typeface="+mj-lt"/>
              <a:buAutoNum type="arabicParenR"/>
            </a:pPr>
            <a:r>
              <a:rPr lang="en-US" altLang="en-US" sz="750">
                <a:solidFill>
                  <a:schemeClr val="tx1">
                    <a:lumMod val="85000"/>
                    <a:lumOff val="15000"/>
                  </a:schemeClr>
                </a:solidFill>
                <a:latin typeface="Carlito" panose="020F0502020204030204" charset="0"/>
                <a:cs typeface="Carlito" panose="020F0502020204030204" charset="0"/>
                <a:sym typeface="+mn-ea"/>
              </a:rPr>
              <a:t>Apply solar cycle dependent threshold on complete HMC time series:</a:t>
            </a: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ct val="100000"/>
              </a:lnSpc>
              <a:buFont typeface="+mj-lt"/>
              <a:buAutoNum type="arabicParenR"/>
            </a:pP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ct val="100000"/>
              </a:lnSpc>
              <a:buFont typeface="+mj-lt"/>
              <a:buAutoNum type="arabicParenR"/>
            </a:pP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ct val="100000"/>
              </a:lnSpc>
              <a:buFont typeface="+mj-lt"/>
              <a:buAutoNum type="arabicParenR"/>
            </a:pP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ct val="100000"/>
              </a:lnSpc>
              <a:buFont typeface="+mj-lt"/>
              <a:buAutoNum type="arabicParenR"/>
            </a:pPr>
            <a:r>
              <a:rPr lang="en-US" altLang="en-US" sz="750">
                <a:solidFill>
                  <a:schemeClr val="tx1">
                    <a:lumMod val="85000"/>
                    <a:lumOff val="15000"/>
                  </a:schemeClr>
                </a:solidFill>
                <a:latin typeface="Carlito" panose="020F0502020204030204" charset="0"/>
                <a:cs typeface="Carlito" panose="020F0502020204030204" charset="0"/>
                <a:sym typeface="+mn-ea"/>
              </a:rPr>
              <a:t>Identify single events from series of UT hours:</a:t>
            </a: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ts val="500"/>
              </a:lnSpc>
              <a:spcBef>
                <a:spcPts val="0"/>
              </a:spcBef>
              <a:spcAft>
                <a:spcPts val="0"/>
              </a:spcAft>
              <a:buFont typeface="+mj-lt"/>
              <a:buAutoNum type="arabicParenR"/>
            </a:pP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685800" lvl="1" indent="-228600">
              <a:lnSpc>
                <a:spcPct val="100000"/>
              </a:lnSpc>
              <a:buFont typeface="+mj-lt"/>
              <a:buAutoNum type="alphaLcParenR"/>
            </a:pPr>
            <a:r>
              <a:rPr lang="en-US" altLang="en-US" sz="750">
                <a:solidFill>
                  <a:schemeClr val="tx1">
                    <a:lumMod val="85000"/>
                    <a:lumOff val="15000"/>
                  </a:schemeClr>
                </a:solidFill>
                <a:latin typeface="Carlito" panose="020F0502020204030204" charset="0"/>
                <a:cs typeface="Carlito" panose="020F0502020204030204" charset="0"/>
                <a:sym typeface="+mn-ea"/>
              </a:rPr>
              <a:t>Find HMC local minima based on “gradient search” (dHMC/dt).</a:t>
            </a: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685800" lvl="1" indent="-228600">
              <a:lnSpc>
                <a:spcPct val="100000"/>
              </a:lnSpc>
              <a:buFont typeface="+mj-lt"/>
              <a:buAutoNum type="alphaLcParenR"/>
            </a:pPr>
            <a:r>
              <a:rPr lang="en-US" altLang="en-US" sz="750">
                <a:solidFill>
                  <a:schemeClr val="tx1">
                    <a:lumMod val="85000"/>
                    <a:lumOff val="15000"/>
                  </a:schemeClr>
                </a:solidFill>
                <a:latin typeface="Carlito" panose="020F0502020204030204" charset="0"/>
                <a:cs typeface="Carlito" panose="020F0502020204030204" charset="0"/>
                <a:sym typeface="+mn-ea"/>
              </a:rPr>
              <a:t>Select events that are separated by more than</a:t>
            </a:r>
            <a:r>
              <a:rPr lang="en-US" altLang="en-US" sz="750" b="1">
                <a:solidFill>
                  <a:schemeClr val="tx1">
                    <a:lumMod val="85000"/>
                    <a:lumOff val="15000"/>
                  </a:schemeClr>
                </a:solidFill>
                <a:latin typeface="Carlito" panose="020F0502020204030204" charset="0"/>
                <a:cs typeface="Carlito" panose="020F0502020204030204" charset="0"/>
                <a:sym typeface="+mn-ea"/>
              </a:rPr>
              <a:t> Δt</a:t>
            </a:r>
            <a:r>
              <a:rPr lang="en-US" altLang="en-US" sz="750">
                <a:solidFill>
                  <a:schemeClr val="tx1">
                    <a:lumMod val="85000"/>
                    <a:lumOff val="15000"/>
                  </a:schemeClr>
                </a:solidFill>
                <a:latin typeface="Carlito" panose="020F0502020204030204" charset="0"/>
                <a:cs typeface="Carlito" panose="020F0502020204030204" charset="0"/>
                <a:sym typeface="+mn-ea"/>
              </a:rPr>
              <a:t> hours.</a:t>
            </a: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lvl="1" indent="0">
              <a:lnSpc>
                <a:spcPts val="500"/>
              </a:lnSpc>
              <a:spcBef>
                <a:spcPts val="0"/>
              </a:spcBef>
              <a:spcAft>
                <a:spcPts val="0"/>
              </a:spcAft>
              <a:buFont typeface="+mj-lt"/>
              <a:buNone/>
            </a:pP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ct val="100000"/>
              </a:lnSpc>
              <a:buFont typeface="+mj-lt"/>
              <a:buAutoNum type="arabicParenR"/>
            </a:pPr>
            <a:r>
              <a:rPr lang="en-US" altLang="en-US" sz="750">
                <a:solidFill>
                  <a:schemeClr val="tx1">
                    <a:lumMod val="85000"/>
                    <a:lumOff val="15000"/>
                  </a:schemeClr>
                </a:solidFill>
                <a:latin typeface="Carlito" panose="020F0502020204030204" charset="0"/>
                <a:cs typeface="Carlito" panose="020F0502020204030204" charset="0"/>
                <a:sym typeface="+mn-ea"/>
              </a:rPr>
              <a:t>Select events with a HMC drop greater than </a:t>
            </a:r>
            <a:r>
              <a:rPr lang="en-US" altLang="en-US" sz="750" b="1">
                <a:solidFill>
                  <a:schemeClr val="tx1">
                    <a:lumMod val="85000"/>
                    <a:lumOff val="15000"/>
                  </a:schemeClr>
                </a:solidFill>
                <a:latin typeface="Carlito" panose="020F0502020204030204" charset="0"/>
                <a:cs typeface="Carlito" panose="020F0502020204030204" charset="0"/>
                <a:sym typeface="+mn-ea"/>
              </a:rPr>
              <a:t>ΔHMC</a:t>
            </a:r>
            <a:r>
              <a:rPr lang="en-US" altLang="en-US" sz="750" b="1" baseline="-25000">
                <a:solidFill>
                  <a:schemeClr val="tx1">
                    <a:lumMod val="85000"/>
                    <a:lumOff val="15000"/>
                  </a:schemeClr>
                </a:solidFill>
                <a:latin typeface="Carlito" panose="020F0502020204030204" charset="0"/>
                <a:cs typeface="Carlito" panose="020F0502020204030204" charset="0"/>
                <a:sym typeface="+mn-ea"/>
              </a:rPr>
              <a:t>5d</a:t>
            </a:r>
            <a:r>
              <a:rPr lang="en-US" altLang="en-US" sz="750">
                <a:solidFill>
                  <a:schemeClr val="tx1">
                    <a:lumMod val="85000"/>
                    <a:lumOff val="15000"/>
                  </a:schemeClr>
                </a:solidFill>
                <a:latin typeface="Carlito" panose="020F0502020204030204" charset="0"/>
                <a:cs typeface="Carlito" panose="020F0502020204030204" charset="0"/>
                <a:sym typeface="+mn-ea"/>
              </a:rPr>
              <a:t>.</a:t>
            </a: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ts val="500"/>
              </a:lnSpc>
              <a:spcBef>
                <a:spcPts val="0"/>
              </a:spcBef>
              <a:spcAft>
                <a:spcPts val="0"/>
              </a:spcAft>
              <a:buFont typeface="+mj-lt"/>
              <a:buAutoNum type="arabicParenR"/>
            </a:pP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marL="228600" indent="-228600">
              <a:lnSpc>
                <a:spcPts val="500"/>
              </a:lnSpc>
              <a:spcBef>
                <a:spcPts val="0"/>
              </a:spcBef>
              <a:spcAft>
                <a:spcPts val="0"/>
              </a:spcAft>
              <a:buFont typeface="+mj-lt"/>
              <a:buAutoNum type="arabicParenR"/>
            </a:pP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indent="0">
              <a:lnSpc>
                <a:spcPts val="500"/>
              </a:lnSpc>
              <a:spcBef>
                <a:spcPts val="0"/>
              </a:spcBef>
              <a:spcAft>
                <a:spcPts val="0"/>
              </a:spcAft>
              <a:buFont typeface="+mj-lt"/>
              <a:buNone/>
            </a:pPr>
            <a:r>
              <a:rPr lang="en-US" altLang="en-US" sz="750">
                <a:solidFill>
                  <a:schemeClr val="tx1">
                    <a:lumMod val="85000"/>
                    <a:lumOff val="15000"/>
                  </a:schemeClr>
                </a:solidFill>
                <a:latin typeface="Carlito" panose="020F0502020204030204" charset="0"/>
                <a:cs typeface="Carlito" panose="020F0502020204030204" charset="0"/>
                <a:sym typeface="+mn-ea"/>
              </a:rPr>
              <a:t>The parameters </a:t>
            </a:r>
            <a:r>
              <a:rPr lang="en-US" altLang="en-US" sz="750" b="1">
                <a:solidFill>
                  <a:schemeClr val="tx1">
                    <a:lumMod val="85000"/>
                    <a:lumOff val="15000"/>
                  </a:schemeClr>
                </a:solidFill>
                <a:latin typeface="Carlito" panose="020F0502020204030204" charset="0"/>
                <a:cs typeface="Carlito" panose="020F0502020204030204" charset="0"/>
                <a:sym typeface="+mn-ea"/>
              </a:rPr>
              <a:t>P</a:t>
            </a:r>
            <a:r>
              <a:rPr lang="en-US" altLang="en-US" sz="750" b="1" baseline="-25000">
                <a:solidFill>
                  <a:schemeClr val="tx1">
                    <a:lumMod val="85000"/>
                    <a:lumOff val="15000"/>
                  </a:schemeClr>
                </a:solidFill>
                <a:latin typeface="Carlito" panose="020F0502020204030204" charset="0"/>
                <a:cs typeface="Carlito" panose="020F0502020204030204" charset="0"/>
                <a:sym typeface="+mn-ea"/>
              </a:rPr>
              <a:t>n</a:t>
            </a:r>
            <a:r>
              <a:rPr lang="en-US" altLang="en-US" sz="750">
                <a:solidFill>
                  <a:schemeClr val="tx1">
                    <a:lumMod val="85000"/>
                    <a:lumOff val="15000"/>
                  </a:schemeClr>
                </a:solidFill>
                <a:latin typeface="Carlito" panose="020F0502020204030204" charset="0"/>
                <a:cs typeface="Carlito" panose="020F0502020204030204" charset="0"/>
                <a:sym typeface="+mn-ea"/>
              </a:rPr>
              <a:t>, </a:t>
            </a:r>
            <a:r>
              <a:rPr lang="en-US" altLang="en-US" sz="750" b="1">
                <a:solidFill>
                  <a:schemeClr val="tx1">
                    <a:lumMod val="85000"/>
                    <a:lumOff val="15000"/>
                  </a:schemeClr>
                </a:solidFill>
                <a:latin typeface="Carlito" panose="020F0502020204030204" charset="0"/>
                <a:cs typeface="Carlito" panose="020F0502020204030204" charset="0"/>
                <a:sym typeface="+mn-ea"/>
              </a:rPr>
              <a:t>Δt </a:t>
            </a:r>
            <a:r>
              <a:rPr lang="en-US" altLang="en-US" sz="750">
                <a:solidFill>
                  <a:schemeClr val="tx1">
                    <a:lumMod val="85000"/>
                    <a:lumOff val="15000"/>
                  </a:schemeClr>
                </a:solidFill>
                <a:latin typeface="Carlito" panose="020F0502020204030204" charset="0"/>
                <a:cs typeface="Carlito" panose="020F0502020204030204" charset="0"/>
                <a:sym typeface="+mn-ea"/>
              </a:rPr>
              <a:t>and </a:t>
            </a:r>
            <a:r>
              <a:rPr lang="en-US" altLang="en-US" sz="750" b="1">
                <a:solidFill>
                  <a:schemeClr val="tx1">
                    <a:lumMod val="85000"/>
                    <a:lumOff val="15000"/>
                  </a:schemeClr>
                </a:solidFill>
                <a:latin typeface="Carlito" panose="020F0502020204030204" charset="0"/>
                <a:cs typeface="Carlito" panose="020F0502020204030204" charset="0"/>
                <a:sym typeface="+mn-ea"/>
              </a:rPr>
              <a:t>ΔHMC</a:t>
            </a:r>
            <a:r>
              <a:rPr lang="en-US" altLang="en-US" sz="750" b="1" baseline="-25000">
                <a:solidFill>
                  <a:schemeClr val="tx1">
                    <a:lumMod val="85000"/>
                    <a:lumOff val="15000"/>
                  </a:schemeClr>
                </a:solidFill>
                <a:latin typeface="Carlito" panose="020F0502020204030204" charset="0"/>
                <a:cs typeface="Carlito" panose="020F0502020204030204" charset="0"/>
                <a:sym typeface="+mn-ea"/>
              </a:rPr>
              <a:t>5d</a:t>
            </a:r>
            <a:r>
              <a:rPr lang="en-US" altLang="en-US" sz="750" b="1">
                <a:solidFill>
                  <a:schemeClr val="tx1">
                    <a:lumMod val="85000"/>
                    <a:lumOff val="15000"/>
                  </a:schemeClr>
                </a:solidFill>
                <a:latin typeface="Carlito" panose="020F0502020204030204" charset="0"/>
                <a:cs typeface="Carlito" panose="020F0502020204030204" charset="0"/>
                <a:sym typeface="+mn-ea"/>
              </a:rPr>
              <a:t> </a:t>
            </a:r>
            <a:r>
              <a:rPr lang="en-US" altLang="en-US" sz="750">
                <a:solidFill>
                  <a:schemeClr val="tx1">
                    <a:lumMod val="85000"/>
                    <a:lumOff val="15000"/>
                  </a:schemeClr>
                </a:solidFill>
                <a:latin typeface="Carlito" panose="020F0502020204030204" charset="0"/>
                <a:cs typeface="Carlito" panose="020F0502020204030204" charset="0"/>
                <a:sym typeface="+mn-ea"/>
              </a:rPr>
              <a:t>are found by maximizing                       </a:t>
            </a:r>
            <a:endParaRPr lang="en-US" altLang="en-US" sz="750">
              <a:solidFill>
                <a:schemeClr val="tx1">
                  <a:lumMod val="85000"/>
                  <a:lumOff val="15000"/>
                </a:schemeClr>
              </a:solidFill>
              <a:latin typeface="Carlito" panose="020F0502020204030204" charset="0"/>
              <a:cs typeface="Carlito" panose="020F0502020204030204" charset="0"/>
              <a:sym typeface="+mn-ea"/>
            </a:endParaRPr>
          </a:p>
          <a:p>
            <a:pPr indent="0">
              <a:lnSpc>
                <a:spcPct val="100000"/>
              </a:lnSpc>
              <a:buFont typeface="+mj-lt"/>
              <a:buNone/>
            </a:pPr>
            <a:r>
              <a:rPr lang="en-US" altLang="en-US" sz="750">
                <a:solidFill>
                  <a:schemeClr val="tx1">
                    <a:lumMod val="85000"/>
                    <a:lumOff val="15000"/>
                  </a:schemeClr>
                </a:solidFill>
                <a:latin typeface="Carlito" panose="020F0502020204030204" charset="0"/>
                <a:cs typeface="Carlito" panose="020F0502020204030204" charset="0"/>
                <a:sym typeface="+mn-ea"/>
              </a:rPr>
              <a:t>while allowing a loss of training events up to 40% (~347 events).</a:t>
            </a:r>
            <a:endParaRPr lang="en-US" altLang="en-US" sz="750">
              <a:solidFill>
                <a:schemeClr val="tx1">
                  <a:lumMod val="85000"/>
                  <a:lumOff val="15000"/>
                </a:schemeClr>
              </a:solidFill>
              <a:latin typeface="Carlito" panose="020F0502020204030204" charset="0"/>
              <a:cs typeface="Carlito" panose="020F0502020204030204" charset="0"/>
              <a:sym typeface="+mn-ea"/>
            </a:endParaRPr>
          </a:p>
        </p:txBody>
      </p:sp>
      <p:pic>
        <p:nvPicPr>
          <p:cNvPr id="12" name="Picture 11" descr="HMCThres_Eq"/>
          <p:cNvPicPr>
            <a:picLocks noChangeAspect="1"/>
          </p:cNvPicPr>
          <p:nvPr/>
        </p:nvPicPr>
        <p:blipFill>
          <a:blip r:embed="rId1"/>
          <a:stretch>
            <a:fillRect/>
          </a:stretch>
        </p:blipFill>
        <p:spPr>
          <a:xfrm>
            <a:off x="465455" y="1560830"/>
            <a:ext cx="1188720" cy="235652"/>
          </a:xfrm>
          <a:prstGeom prst="rect">
            <a:avLst/>
          </a:prstGeom>
        </p:spPr>
      </p:pic>
      <p:sp>
        <p:nvSpPr>
          <p:cNvPr id="17" name="Title 16"/>
          <p:cNvSpPr>
            <a:spLocks noGrp="1"/>
          </p:cNvSpPr>
          <p:nvPr>
            <p:ph type="title"/>
          </p:nvPr>
        </p:nvSpPr>
        <p:spPr/>
        <p:txBody>
          <a:bodyPr>
            <a:normAutofit fontScale="90000"/>
          </a:bodyPr>
          <a:p>
            <a:r>
              <a:rPr lang="en-US" altLang="en-US">
                <a:sym typeface="+mn-ea"/>
              </a:rPr>
              <a:t>Historical geomagnetic storm drivers</a:t>
            </a:r>
            <a:br>
              <a:rPr lang="en-US" altLang="en-US">
                <a:sym typeface="+mn-ea"/>
              </a:rPr>
            </a:br>
            <a:r>
              <a:rPr lang="en-US" altLang="en-US">
                <a:sym typeface="+mn-ea"/>
              </a:rPr>
              <a:t>determined exclusively from ground-based magnetometer measurements</a:t>
            </a:r>
            <a:endParaRPr lang="en-US"/>
          </a:p>
        </p:txBody>
      </p:sp>
      <p:sp>
        <p:nvSpPr>
          <p:cNvPr id="8" name="Title 7"/>
          <p:cNvSpPr>
            <a:spLocks noGrp="1"/>
          </p:cNvSpPr>
          <p:nvPr/>
        </p:nvSpPr>
        <p:spPr>
          <a:xfrm>
            <a:off x="2858" y="102428"/>
            <a:ext cx="8170069" cy="410051"/>
          </a:xfrm>
        </p:spPr>
        <p:txBody>
          <a:bodyPr>
            <a:normAutofit/>
          </a:bodyPr>
          <a:lstStyle>
            <a:lvl1pPr algn="ctr" defTabSz="914400" rtl="0" eaLnBrk="1" latinLnBrk="0" hangingPunct="1">
              <a:lnSpc>
                <a:spcPct val="90000"/>
              </a:lnSpc>
              <a:spcBef>
                <a:spcPct val="0"/>
              </a:spcBef>
              <a:buNone/>
              <a:defRPr sz="1800" kern="1200">
                <a:solidFill>
                  <a:schemeClr val="bg1"/>
                </a:solidFill>
                <a:latin typeface="+mj-lt"/>
                <a:ea typeface="+mj-ea"/>
                <a:cs typeface="+mj-lt"/>
              </a:defRPr>
            </a:lvl1pPr>
          </a:lstStyle>
          <a:p>
            <a:endParaRPr lang="en-US" altLang="en-US" sz="1350"/>
          </a:p>
        </p:txBody>
      </p:sp>
      <p:graphicFrame>
        <p:nvGraphicFramePr>
          <p:cNvPr id="113" name="Table 112"/>
          <p:cNvGraphicFramePr/>
          <p:nvPr/>
        </p:nvGraphicFramePr>
        <p:xfrm>
          <a:off x="238601" y="2846581"/>
          <a:ext cx="2712720" cy="845820"/>
        </p:xfrm>
        <a:graphic>
          <a:graphicData uri="http://schemas.openxmlformats.org/drawingml/2006/table">
            <a:tbl>
              <a:tblPr firstRow="1" bandRow="1">
                <a:tableStyleId>{5C22544A-7EE6-4342-B048-85BDC9FD1C3A}</a:tableStyleId>
              </a:tblPr>
              <a:tblGrid>
                <a:gridCol w="617855"/>
                <a:gridCol w="1170940"/>
                <a:gridCol w="923925"/>
              </a:tblGrid>
              <a:tr h="182880">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Parameter</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Description</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Optimum</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sym typeface="+mn-ea"/>
                      </a:endParaRPr>
                    </a:p>
                  </a:txBody>
                  <a:tcPr marL="34290" marR="34290" marT="34290" marB="34290">
                    <a:solidFill>
                      <a:schemeClr val="bg2"/>
                    </a:solidFill>
                  </a:tcPr>
                </a:tc>
              </a:tr>
              <a:tr h="297180">
                <a:tc>
                  <a:txBody>
                    <a:bodyPr/>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P</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n</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 [nT]</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nchor="t"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n-th HMC percentile</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lgn="l">
                        <a:buNone/>
                      </a:pPr>
                      <a:r>
                        <a:rPr lang="en-US" altLang="en-US" sz="750" b="1" kern="0">
                          <a:ln>
                            <a:noFill/>
                          </a:ln>
                          <a:solidFill>
                            <a:schemeClr val="tx1">
                              <a:lumMod val="85000"/>
                              <a:lumOff val="15000"/>
                            </a:schemeClr>
                          </a:solidFill>
                          <a:uFillTx/>
                          <a:latin typeface="Carlito" panose="020F0502020204030204" charset="0"/>
                          <a:cs typeface="Carlito" panose="020F0502020204030204" charset="0"/>
                        </a:rPr>
                        <a:t>29</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p>
                      <a:pPr algn="l">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(P</a:t>
                      </a:r>
                      <a:r>
                        <a:rPr lang="en-US" altLang="en-US" sz="750" b="0" kern="0" baseline="-25000">
                          <a:ln>
                            <a:noFill/>
                          </a:ln>
                          <a:solidFill>
                            <a:schemeClr val="tx1">
                              <a:lumMod val="85000"/>
                              <a:lumOff val="15000"/>
                            </a:schemeClr>
                          </a:solidFill>
                          <a:uFillTx/>
                          <a:latin typeface="Carlito" panose="020F0502020204030204" charset="0"/>
                          <a:cs typeface="Carlito" panose="020F0502020204030204" charset="0"/>
                        </a:rPr>
                        <a:t>29 </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 -37.6 )</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r>
              <a:tr h="182880">
                <a:tc>
                  <a:txBody>
                    <a:bodyPr/>
                    <a:p>
                      <a:pPr algn="l">
                        <a:buNone/>
                      </a:pPr>
                      <a:r>
                        <a:rPr lang="en-US" altLang="en-US" sz="750">
                          <a:solidFill>
                            <a:schemeClr val="tx1">
                              <a:lumMod val="85000"/>
                              <a:lumOff val="15000"/>
                            </a:schemeClr>
                          </a:solidFill>
                          <a:latin typeface="Carlito" panose="020F0502020204030204" charset="0"/>
                          <a:cs typeface="Carlito" panose="020F0502020204030204" charset="0"/>
                          <a:sym typeface="+mn-ea"/>
                        </a:rPr>
                        <a:t>Δt </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[h]</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nchor="t"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Minimum inter-event time</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lgn="l">
                        <a:buNone/>
                      </a:pPr>
                      <a:r>
                        <a:rPr lang="en-US" altLang="en-US" sz="750" b="1" kern="0">
                          <a:ln>
                            <a:noFill/>
                          </a:ln>
                          <a:solidFill>
                            <a:schemeClr val="tx1">
                              <a:lumMod val="85000"/>
                              <a:lumOff val="15000"/>
                            </a:schemeClr>
                          </a:solidFill>
                          <a:uFillTx/>
                          <a:latin typeface="Carlito" panose="020F0502020204030204" charset="0"/>
                          <a:cs typeface="Carlito" panose="020F0502020204030204" charset="0"/>
                        </a:rPr>
                        <a:t>26 </a:t>
                      </a:r>
                      <a:endParaRPr lang="en-US" altLang="en-US" sz="750" b="1"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r>
              <a:tr h="182880">
                <a:tc>
                  <a:txBody>
                    <a:bodyPr/>
                    <a:p>
                      <a:pPr algn="l">
                        <a:buNone/>
                      </a:pPr>
                      <a:r>
                        <a:rPr lang="en-US" altLang="en-US" sz="750">
                          <a:solidFill>
                            <a:schemeClr val="tx1">
                              <a:lumMod val="85000"/>
                              <a:lumOff val="15000"/>
                            </a:schemeClr>
                          </a:solidFill>
                          <a:latin typeface="Carlito" panose="020F0502020204030204" charset="0"/>
                          <a:cs typeface="Carlito" panose="020F0502020204030204" charset="0"/>
                          <a:sym typeface="+mn-ea"/>
                        </a:rPr>
                        <a:t>ΔHMC</a:t>
                      </a:r>
                      <a:r>
                        <a:rPr lang="en-US" altLang="en-US" sz="750" baseline="-25000">
                          <a:solidFill>
                            <a:schemeClr val="tx1">
                              <a:lumMod val="85000"/>
                              <a:lumOff val="15000"/>
                            </a:schemeClr>
                          </a:solidFill>
                          <a:latin typeface="Carlito" panose="020F0502020204030204" charset="0"/>
                          <a:cs typeface="Carlito" panose="020F0502020204030204" charset="0"/>
                          <a:sym typeface="+mn-ea"/>
                        </a:rPr>
                        <a:t>5d </a:t>
                      </a:r>
                      <a:r>
                        <a:rPr lang="en-US" altLang="en-US" sz="750" b="0" kern="0">
                          <a:ln>
                            <a:noFill/>
                          </a:ln>
                          <a:solidFill>
                            <a:schemeClr val="tx1">
                              <a:lumMod val="85000"/>
                              <a:lumOff val="15000"/>
                            </a:schemeClr>
                          </a:solidFill>
                          <a:uFillTx/>
                          <a:latin typeface="Carlito" panose="020F0502020204030204" charset="0"/>
                          <a:cs typeface="Carlito" panose="020F0502020204030204" charset="0"/>
                        </a:rPr>
                        <a:t>[nT]</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nchor="t" anchorCtr="0">
                    <a:solidFill>
                      <a:srgbClr val="720404">
                        <a:alpha val="20000"/>
                      </a:srgbClr>
                    </a:solidFill>
                  </a:tcPr>
                </a:tc>
                <a:tc>
                  <a:txBody>
                    <a:bodyPr/>
                    <a:p>
                      <a:pPr>
                        <a:buNone/>
                      </a:pPr>
                      <a:r>
                        <a:rPr lang="en-US" altLang="en-US" sz="750" b="0" kern="0">
                          <a:ln>
                            <a:noFill/>
                          </a:ln>
                          <a:solidFill>
                            <a:schemeClr val="tx1">
                              <a:lumMod val="85000"/>
                              <a:lumOff val="15000"/>
                            </a:schemeClr>
                          </a:solidFill>
                          <a:uFillTx/>
                          <a:latin typeface="Carlito" panose="020F0502020204030204" charset="0"/>
                          <a:cs typeface="Carlito" panose="020F0502020204030204" charset="0"/>
                        </a:rPr>
                        <a:t>HMC - HMC</a:t>
                      </a:r>
                      <a:r>
                        <a:rPr lang="en-US" altLang="en-US" sz="750" b="0" kern="0" baseline="-25000">
                          <a:solidFill>
                            <a:schemeClr val="tx1">
                              <a:lumMod val="85000"/>
                              <a:lumOff val="15000"/>
                            </a:schemeClr>
                          </a:solidFill>
                          <a:latin typeface="Carlito" panose="020F0502020204030204" charset="0"/>
                          <a:cs typeface="Carlito" panose="020F0502020204030204" charset="0"/>
                          <a:sym typeface="+mn-ea"/>
                        </a:rPr>
                        <a:t>5d</a:t>
                      </a:r>
                      <a:endParaRPr lang="en-US" altLang="en-US" sz="750" b="0"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c>
                  <a:txBody>
                    <a:bodyPr/>
                    <a:p>
                      <a:pPr algn="l">
                        <a:buNone/>
                      </a:pPr>
                      <a:r>
                        <a:rPr lang="en-US" altLang="en-US" sz="750" b="1" kern="0">
                          <a:ln>
                            <a:noFill/>
                          </a:ln>
                          <a:solidFill>
                            <a:schemeClr val="tx1">
                              <a:lumMod val="85000"/>
                              <a:lumOff val="15000"/>
                            </a:schemeClr>
                          </a:solidFill>
                          <a:uFillTx/>
                          <a:latin typeface="Carlito" panose="020F0502020204030204" charset="0"/>
                          <a:cs typeface="Carlito" panose="020F0502020204030204" charset="0"/>
                        </a:rPr>
                        <a:t>7</a:t>
                      </a:r>
                      <a:endParaRPr lang="en-US" altLang="en-US" sz="750" b="1" kern="0">
                        <a:ln>
                          <a:noFill/>
                        </a:ln>
                        <a:solidFill>
                          <a:schemeClr val="tx1">
                            <a:lumMod val="85000"/>
                            <a:lumOff val="15000"/>
                          </a:schemeClr>
                        </a:solidFill>
                        <a:uFillTx/>
                        <a:latin typeface="Carlito" panose="020F0502020204030204" charset="0"/>
                        <a:cs typeface="Carlito" panose="020F0502020204030204" charset="0"/>
                      </a:endParaRPr>
                    </a:p>
                  </a:txBody>
                  <a:tcPr marL="34290" marR="34290" marT="34290" marB="34290">
                    <a:solidFill>
                      <a:schemeClr val="bg2"/>
                    </a:solidFill>
                  </a:tcPr>
                </a:tc>
              </a:tr>
            </a:tbl>
          </a:graphicData>
        </a:graphic>
      </p:graphicFrame>
      <p:sp>
        <p:nvSpPr>
          <p:cNvPr id="33" name="Text Box 32"/>
          <p:cNvSpPr txBox="1"/>
          <p:nvPr/>
        </p:nvSpPr>
        <p:spPr>
          <a:xfrm>
            <a:off x="5239" y="1017781"/>
            <a:ext cx="2404110" cy="127000"/>
          </a:xfrm>
          <a:prstGeom prst="rect">
            <a:avLst/>
          </a:prstGeom>
          <a:noFill/>
        </p:spPr>
        <p:txBody>
          <a:bodyPr wrap="square" lIns="342900" tIns="0" bIns="0" rtlCol="0" anchor="t" anchorCtr="0">
            <a:spAutoFit/>
          </a:bodyPr>
          <a:p>
            <a:r>
              <a:rPr lang="en-US" altLang="en-US" sz="825">
                <a:solidFill>
                  <a:schemeClr val="tx1">
                    <a:lumMod val="85000"/>
                    <a:lumOff val="15000"/>
                  </a:schemeClr>
                </a:solidFill>
                <a:latin typeface="Carlito" panose="020F0502020204030204" charset="0"/>
                <a:cs typeface="Carlito" panose="020F0502020204030204" charset="0"/>
                <a:sym typeface="+mn-ea"/>
              </a:rPr>
              <a:t>Target events (t</a:t>
            </a:r>
            <a:r>
              <a:rPr lang="en-US" altLang="en-US" sz="825" baseline="-25000">
                <a:solidFill>
                  <a:schemeClr val="tx1">
                    <a:lumMod val="85000"/>
                    <a:lumOff val="15000"/>
                  </a:schemeClr>
                </a:solidFill>
                <a:latin typeface="Carlito" panose="020F0502020204030204" charset="0"/>
                <a:cs typeface="Carlito" panose="020F0502020204030204" charset="0"/>
                <a:sym typeface="+mn-ea"/>
              </a:rPr>
              <a:t>e</a:t>
            </a:r>
            <a:r>
              <a:rPr lang="en-US" altLang="en-US" sz="825">
                <a:solidFill>
                  <a:schemeClr val="tx1">
                    <a:lumMod val="85000"/>
                    <a:lumOff val="15000"/>
                  </a:schemeClr>
                </a:solidFill>
                <a:latin typeface="Carlito" panose="020F0502020204030204" charset="0"/>
                <a:cs typeface="Carlito" panose="020F0502020204030204" charset="0"/>
                <a:sym typeface="+mn-ea"/>
              </a:rPr>
              <a:t>):</a:t>
            </a:r>
            <a:endParaRPr lang="en-US" altLang="en-US" sz="825">
              <a:solidFill>
                <a:schemeClr val="tx1">
                  <a:lumMod val="85000"/>
                  <a:lumOff val="15000"/>
                </a:schemeClr>
              </a:solidFill>
              <a:latin typeface="Carlito" panose="020F0502020204030204" charset="0"/>
              <a:cs typeface="Carlito" panose="020F0502020204030204" charset="0"/>
            </a:endParaRPr>
          </a:p>
        </p:txBody>
      </p:sp>
      <p:grpSp>
        <p:nvGrpSpPr>
          <p:cNvPr id="34" name="Group 33"/>
          <p:cNvGrpSpPr/>
          <p:nvPr/>
        </p:nvGrpSpPr>
        <p:grpSpPr>
          <a:xfrm>
            <a:off x="54293" y="967298"/>
            <a:ext cx="205740" cy="218599"/>
            <a:chOff x="116" y="2132"/>
            <a:chExt cx="432" cy="459"/>
          </a:xfrm>
        </p:grpSpPr>
        <p:sp>
          <p:nvSpPr>
            <p:cNvPr id="35" name="Oval 34"/>
            <p:cNvSpPr>
              <a:spLocks noChangeAspect="1"/>
            </p:cNvSpPr>
            <p:nvPr/>
          </p:nvSpPr>
          <p:spPr>
            <a:xfrm>
              <a:off x="116" y="2144"/>
              <a:ext cx="432" cy="432"/>
            </a:xfrm>
            <a:prstGeom prst="ellipse">
              <a:avLst/>
            </a:prstGeom>
            <a:noFill/>
            <a:ln w="12700" cmpd="sng">
              <a:solidFill>
                <a:srgbClr val="720404">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36" name="Text Box 35"/>
            <p:cNvSpPr txBox="1"/>
            <p:nvPr/>
          </p:nvSpPr>
          <p:spPr>
            <a:xfrm>
              <a:off x="116" y="2132"/>
              <a:ext cx="432" cy="459"/>
            </a:xfrm>
            <a:prstGeom prst="rect">
              <a:avLst/>
            </a:prstGeom>
            <a:noFill/>
          </p:spPr>
          <p:txBody>
            <a:bodyPr wrap="square" rtlCol="0" anchor="ctr" anchorCtr="0">
              <a:spAutoFit/>
            </a:bodyPr>
            <a:p>
              <a:pPr algn="ctr"/>
              <a:r>
                <a:rPr lang="en-US" altLang="en-US" sz="825">
                  <a:solidFill>
                    <a:srgbClr val="720404">
                      <a:alpha val="20000"/>
                    </a:srgbClr>
                  </a:solidFill>
                  <a:latin typeface="Carlito" panose="020F0502020204030204" charset="0"/>
                  <a:cs typeface="Carlito" panose="020F0502020204030204" charset="0"/>
                </a:rPr>
                <a:t>2</a:t>
              </a:r>
              <a:endParaRPr lang="en-US" altLang="en-US" sz="825">
                <a:solidFill>
                  <a:srgbClr val="720404">
                    <a:alpha val="20000"/>
                  </a:srgbClr>
                </a:solidFill>
                <a:latin typeface="Carlito" panose="020F0502020204030204" charset="0"/>
                <a:cs typeface="Carlito" panose="020F0502020204030204" charset="0"/>
              </a:endParaRPr>
            </a:p>
          </p:txBody>
        </p:sp>
      </p:grpSp>
      <p:sp>
        <p:nvSpPr>
          <p:cNvPr id="41" name="Text Box 40"/>
          <p:cNvSpPr txBox="1"/>
          <p:nvPr/>
        </p:nvSpPr>
        <p:spPr>
          <a:xfrm>
            <a:off x="260033" y="3692401"/>
            <a:ext cx="2691765" cy="287020"/>
          </a:xfrm>
          <a:prstGeom prst="rect">
            <a:avLst/>
          </a:prstGeom>
          <a:noFill/>
        </p:spPr>
        <p:txBody>
          <a:bodyPr wrap="square" lIns="0" tIns="68580" rIns="0" bIns="34290" rtlCol="0" anchor="t" anchorCtr="0">
            <a:spAutoFit/>
          </a:bodyPr>
          <a:p>
            <a:r>
              <a:rPr lang="en-US" altLang="en-US" sz="600" b="1">
                <a:solidFill>
                  <a:schemeClr val="tx1">
                    <a:lumMod val="85000"/>
                    <a:lumOff val="15000"/>
                  </a:schemeClr>
                </a:solidFill>
                <a:latin typeface="Carlito" panose="020F0502020204030204" charset="0"/>
                <a:cs typeface="Carlito" panose="020F0502020204030204" charset="0"/>
              </a:rPr>
              <a:t>Tab. Selection parameters:</a:t>
            </a:r>
            <a:r>
              <a:rPr lang="en-US" altLang="en-US" sz="600">
                <a:solidFill>
                  <a:schemeClr val="tx1">
                    <a:lumMod val="85000"/>
                    <a:lumOff val="15000"/>
                  </a:schemeClr>
                </a:solidFill>
                <a:latin typeface="Carlito" panose="020F0502020204030204" charset="0"/>
                <a:cs typeface="Carlito" panose="020F0502020204030204" charset="0"/>
              </a:rPr>
              <a:t> Optimized selection parameters for target events. </a:t>
            </a:r>
            <a:endParaRPr lang="en-US" altLang="en-US" sz="600">
              <a:solidFill>
                <a:schemeClr val="tx1">
                  <a:lumMod val="85000"/>
                  <a:lumOff val="15000"/>
                </a:schemeClr>
              </a:solidFill>
              <a:latin typeface="Carlito" panose="020F0502020204030204" charset="0"/>
              <a:cs typeface="Carlito" panose="020F0502020204030204" charset="0"/>
            </a:endParaRPr>
          </a:p>
          <a:p>
            <a:r>
              <a:rPr lang="en-US" altLang="en-US" sz="600" kern="0">
                <a:ln>
                  <a:noFill/>
                </a:ln>
                <a:solidFill>
                  <a:schemeClr val="tx1">
                    <a:lumMod val="85000"/>
                    <a:lumOff val="15000"/>
                  </a:schemeClr>
                </a:solidFill>
                <a:uFillTx/>
                <a:latin typeface="Carlito" panose="020F0502020204030204" charset="0"/>
                <a:cs typeface="Carlito" panose="020F0502020204030204" charset="0"/>
                <a:sym typeface="+mn-ea"/>
              </a:rPr>
              <a:t>HMC</a:t>
            </a:r>
            <a:r>
              <a:rPr lang="en-US" altLang="en-US" sz="600" kern="0" baseline="-25000">
                <a:solidFill>
                  <a:schemeClr val="tx1">
                    <a:lumMod val="85000"/>
                    <a:lumOff val="15000"/>
                  </a:schemeClr>
                </a:solidFill>
                <a:latin typeface="Carlito" panose="020F0502020204030204" charset="0"/>
                <a:cs typeface="Carlito" panose="020F0502020204030204" charset="0"/>
                <a:sym typeface="+mn-ea"/>
              </a:rPr>
              <a:t>5d, 11y</a:t>
            </a:r>
            <a:r>
              <a:rPr lang="en-US" altLang="en-US" sz="600" kern="0">
                <a:solidFill>
                  <a:schemeClr val="tx1">
                    <a:lumMod val="85000"/>
                    <a:lumOff val="15000"/>
                  </a:schemeClr>
                </a:solidFill>
                <a:latin typeface="Carlito" panose="020F0502020204030204" charset="0"/>
                <a:cs typeface="Carlito" panose="020F0502020204030204" charset="0"/>
                <a:sym typeface="+mn-ea"/>
              </a:rPr>
              <a:t>: Low-pass filtered HMC with cutoff period at 5 days or 11 years. </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48" name="Text Box 47"/>
          <p:cNvSpPr txBox="1"/>
          <p:nvPr/>
        </p:nvSpPr>
        <p:spPr>
          <a:xfrm>
            <a:off x="3615690" y="4665379"/>
            <a:ext cx="2663190" cy="287020"/>
          </a:xfrm>
          <a:prstGeom prst="rect">
            <a:avLst/>
          </a:prstGeom>
          <a:noFill/>
        </p:spPr>
        <p:txBody>
          <a:bodyPr wrap="square" lIns="0" tIns="68580" rIns="0" bIns="34290" rtlCol="0" anchor="t" anchorCtr="0">
            <a:spAutoFit/>
          </a:bodyPr>
          <a:p>
            <a:r>
              <a:rPr lang="en-US" altLang="en-US" sz="600" b="1">
                <a:solidFill>
                  <a:schemeClr val="tx1">
                    <a:lumMod val="85000"/>
                    <a:lumOff val="15000"/>
                  </a:schemeClr>
                </a:solidFill>
                <a:latin typeface="Carlito" panose="020F0502020204030204" charset="0"/>
                <a:cs typeface="Carlito" panose="020F0502020204030204" charset="0"/>
              </a:rPr>
              <a:t>Fig. Event selection steps:</a:t>
            </a:r>
            <a:r>
              <a:rPr lang="en-US" altLang="en-US" sz="600">
                <a:solidFill>
                  <a:schemeClr val="tx1">
                    <a:lumMod val="85000"/>
                    <a:lumOff val="15000"/>
                  </a:schemeClr>
                </a:solidFill>
                <a:latin typeface="Carlito" panose="020F0502020204030204" charset="0"/>
                <a:cs typeface="Carlito" panose="020F0502020204030204" charset="0"/>
              </a:rPr>
              <a:t> Illustration of target event selection steps at different time resolutions from annual (top) to daily (bottom). </a:t>
            </a:r>
            <a:endParaRPr lang="en-US" altLang="en-US" sz="600">
              <a:solidFill>
                <a:schemeClr val="tx1">
                  <a:lumMod val="85000"/>
                  <a:lumOff val="15000"/>
                </a:schemeClr>
              </a:solidFill>
              <a:latin typeface="Carlito" panose="020F0502020204030204" charset="0"/>
              <a:cs typeface="Carlito" panose="020F0502020204030204" charset="0"/>
            </a:endParaRPr>
          </a:p>
        </p:txBody>
      </p:sp>
      <p:sp>
        <p:nvSpPr>
          <p:cNvPr id="49" name="Text Box 48"/>
          <p:cNvSpPr txBox="1"/>
          <p:nvPr/>
        </p:nvSpPr>
        <p:spPr>
          <a:xfrm>
            <a:off x="6421755" y="4665856"/>
            <a:ext cx="1638300" cy="437515"/>
          </a:xfrm>
          <a:prstGeom prst="rect">
            <a:avLst/>
          </a:prstGeom>
          <a:noFill/>
        </p:spPr>
        <p:txBody>
          <a:bodyPr wrap="square" lIns="0" tIns="68580" rIns="0" bIns="0" rtlCol="0" anchor="t" anchorCtr="0">
            <a:spAutoFit/>
          </a:bodyPr>
          <a:p>
            <a:r>
              <a:rPr lang="en-US" altLang="en-US" sz="600" b="1">
                <a:solidFill>
                  <a:schemeClr val="tx1">
                    <a:lumMod val="85000"/>
                    <a:lumOff val="15000"/>
                  </a:schemeClr>
                </a:solidFill>
                <a:latin typeface="Carlito" panose="020F0502020204030204" charset="0"/>
                <a:cs typeface="Carlito" panose="020F0502020204030204" charset="0"/>
              </a:rPr>
              <a:t>Fig. HMC distribution:</a:t>
            </a:r>
            <a:r>
              <a:rPr lang="en-US" altLang="en-US" sz="600">
                <a:solidFill>
                  <a:schemeClr val="tx1">
                    <a:lumMod val="85000"/>
                    <a:lumOff val="15000"/>
                  </a:schemeClr>
                </a:solidFill>
                <a:latin typeface="Carlito" panose="020F0502020204030204" charset="0"/>
                <a:cs typeface="Carlito" panose="020F0502020204030204" charset="0"/>
              </a:rPr>
              <a:t> HMC index distribution of target events. The interquartile range falls between  -39 and -66 nT (dashed lines). The median (Q2) is located at -50 nT. Click for Kp distrubution.</a:t>
            </a:r>
            <a:endParaRPr lang="en-US" altLang="en-US" sz="600">
              <a:solidFill>
                <a:schemeClr val="tx1">
                  <a:lumMod val="85000"/>
                  <a:lumOff val="15000"/>
                </a:schemeClr>
              </a:solidFill>
              <a:latin typeface="Carlito" panose="020F0502020204030204" charset="0"/>
              <a:cs typeface="Carlito" panose="020F0502020204030204" charset="0"/>
            </a:endParaRPr>
          </a:p>
        </p:txBody>
      </p:sp>
      <p:pic>
        <p:nvPicPr>
          <p:cNvPr id="44" name="Picture 43">
            <a:hlinkClick r:id="" action="ppaction://hlinkshowjump?jump=previousslide"/>
          </p:cNvPr>
          <p:cNvPicPr>
            <a:picLocks noChangeAspect="1"/>
          </p:cNvPicPr>
          <p:nvPr/>
        </p:nvPicPr>
        <p:blipFill>
          <a:blip r:embed="rId2"/>
          <a:stretch>
            <a:fillRect/>
          </a:stretch>
        </p:blipFill>
        <p:spPr>
          <a:xfrm>
            <a:off x="281464" y="4725863"/>
            <a:ext cx="269558" cy="241459"/>
          </a:xfrm>
          <a:prstGeom prst="rect">
            <a:avLst/>
          </a:prstGeom>
        </p:spPr>
      </p:pic>
      <p:sp>
        <p:nvSpPr>
          <p:cNvPr id="10" name="Rectangle 9">
            <a:hlinkClick r:id="rId3" action="ppaction://hlinksldjump"/>
          </p:cNvPr>
          <p:cNvSpPr/>
          <p:nvPr/>
        </p:nvSpPr>
        <p:spPr>
          <a:xfrm>
            <a:off x="7829550" y="704408"/>
            <a:ext cx="257175" cy="214313"/>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11" name="Rectangle 10">
            <a:hlinkClick r:id="rId4" action="ppaction://hlinksldjump"/>
          </p:cNvPr>
          <p:cNvSpPr/>
          <p:nvPr/>
        </p:nvSpPr>
        <p:spPr>
          <a:xfrm>
            <a:off x="8108156" y="688216"/>
            <a:ext cx="321469" cy="242888"/>
          </a:xfrm>
          <a:prstGeom prst="rect">
            <a:avLst/>
          </a:prstGeom>
          <a:solidFill>
            <a:srgbClr val="72040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p>
        </p:txBody>
      </p:sp>
      <p:sp>
        <p:nvSpPr>
          <p:cNvPr id="13" name="Text Box 12">
            <a:hlinkClick r:id="rId5" action="ppaction://hlinksldjump"/>
          </p:cNvPr>
          <p:cNvSpPr txBox="1"/>
          <p:nvPr/>
        </p:nvSpPr>
        <p:spPr>
          <a:xfrm>
            <a:off x="8410766" y="1399574"/>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Input data</a:t>
            </a:r>
            <a:endParaRPr lang="en-US" altLang="en-US" sz="825">
              <a:solidFill>
                <a:schemeClr val="bg1">
                  <a:alpha val="54000"/>
                </a:schemeClr>
              </a:solidFill>
              <a:latin typeface="Carlito" panose="020F0502020204030204" charset="0"/>
              <a:cs typeface="Carlito" panose="020F0502020204030204" charset="0"/>
            </a:endParaRPr>
          </a:p>
        </p:txBody>
      </p:sp>
      <p:sp>
        <p:nvSpPr>
          <p:cNvPr id="14" name="Text Box 13">
            <a:hlinkClick r:id="rId6" action="ppaction://hlinksldjump"/>
          </p:cNvPr>
          <p:cNvSpPr txBox="1"/>
          <p:nvPr/>
        </p:nvSpPr>
        <p:spPr>
          <a:xfrm>
            <a:off x="8410766" y="2943577"/>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References</a:t>
            </a:r>
            <a:endParaRPr lang="en-US" altLang="en-US" sz="825">
              <a:solidFill>
                <a:schemeClr val="bg1">
                  <a:alpha val="54000"/>
                </a:schemeClr>
              </a:solidFill>
              <a:latin typeface="Carlito" panose="020F0502020204030204" charset="0"/>
              <a:cs typeface="Carlito" panose="020F0502020204030204" charset="0"/>
            </a:endParaRPr>
          </a:p>
        </p:txBody>
      </p:sp>
      <p:sp>
        <p:nvSpPr>
          <p:cNvPr id="21" name="Text Box 20">
            <a:hlinkClick r:id="rId7" action="ppaction://hlinksldjump"/>
          </p:cNvPr>
          <p:cNvSpPr txBox="1"/>
          <p:nvPr/>
        </p:nvSpPr>
        <p:spPr>
          <a:xfrm>
            <a:off x="8410766" y="1879159"/>
            <a:ext cx="670560" cy="346075"/>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Features / Model</a:t>
            </a:r>
            <a:endParaRPr lang="en-US" altLang="en-US" sz="825">
              <a:solidFill>
                <a:schemeClr val="bg1">
                  <a:alpha val="54000"/>
                </a:schemeClr>
              </a:solidFill>
              <a:latin typeface="Carlito" panose="020F0502020204030204" charset="0"/>
              <a:cs typeface="Carlito" panose="020F0502020204030204" charset="0"/>
            </a:endParaRPr>
          </a:p>
        </p:txBody>
      </p:sp>
      <p:sp>
        <p:nvSpPr>
          <p:cNvPr id="47" name="Text Box 46">
            <a:hlinkClick r:id="rId8" action="ppaction://hlinksldjump"/>
          </p:cNvPr>
          <p:cNvSpPr txBox="1"/>
          <p:nvPr/>
        </p:nvSpPr>
        <p:spPr>
          <a:xfrm>
            <a:off x="8410766" y="2474471"/>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Validation</a:t>
            </a:r>
            <a:endParaRPr lang="en-US" altLang="en-US" sz="825">
              <a:solidFill>
                <a:schemeClr val="bg1">
                  <a:alpha val="54000"/>
                </a:schemeClr>
              </a:solidFill>
              <a:latin typeface="Carlito" panose="020F0502020204030204" charset="0"/>
              <a:cs typeface="Carlito" panose="020F0502020204030204" charset="0"/>
            </a:endParaRPr>
          </a:p>
        </p:txBody>
      </p:sp>
      <p:sp>
        <p:nvSpPr>
          <p:cNvPr id="22" name="Text Box 21"/>
          <p:cNvSpPr txBox="1"/>
          <p:nvPr/>
        </p:nvSpPr>
        <p:spPr>
          <a:xfrm>
            <a:off x="8410766" y="924753"/>
            <a:ext cx="670560" cy="218440"/>
          </a:xfrm>
          <a:prstGeom prst="rect">
            <a:avLst/>
          </a:prstGeom>
          <a:solidFill>
            <a:schemeClr val="bg1"/>
          </a:solidFill>
          <a:ln w="12700" cmpd="sng">
            <a:solidFill>
              <a:schemeClr val="bg1">
                <a:alpha val="50000"/>
              </a:schemeClr>
            </a:solidFill>
            <a:prstDash val="solid"/>
          </a:ln>
        </p:spPr>
        <p:txBody>
          <a:bodyPr wrap="square" lIns="0" rIns="0" rtlCol="0" anchor="ctr" anchorCtr="0">
            <a:spAutoFit/>
          </a:bodyPr>
          <a:p>
            <a:pPr algn="ctr"/>
            <a:r>
              <a:rPr lang="en-US" altLang="en-US" sz="825">
                <a:solidFill>
                  <a:srgbClr val="720404"/>
                </a:solidFill>
                <a:latin typeface="Carlito" panose="020F0502020204030204" charset="0"/>
                <a:cs typeface="Carlito" panose="020F0502020204030204" charset="0"/>
              </a:rPr>
              <a:t>Setup</a:t>
            </a:r>
            <a:endParaRPr lang="en-US" altLang="en-US" sz="825">
              <a:solidFill>
                <a:srgbClr val="720404"/>
              </a:solidFill>
              <a:latin typeface="Carlito" panose="020F0502020204030204" charset="0"/>
              <a:cs typeface="Carlito" panose="020F0502020204030204" charset="0"/>
            </a:endParaRPr>
          </a:p>
        </p:txBody>
      </p:sp>
      <p:pic>
        <p:nvPicPr>
          <p:cNvPr id="3" name="Picture 2" descr="EventSelection"/>
          <p:cNvPicPr>
            <a:picLocks noChangeAspect="1"/>
          </p:cNvPicPr>
          <p:nvPr/>
        </p:nvPicPr>
        <p:blipFill>
          <a:blip r:embed="rId9"/>
          <a:stretch>
            <a:fillRect/>
          </a:stretch>
        </p:blipFill>
        <p:spPr>
          <a:xfrm>
            <a:off x="3611880" y="1207008"/>
            <a:ext cx="2658404" cy="3520440"/>
          </a:xfrm>
          <a:prstGeom prst="rect">
            <a:avLst/>
          </a:prstGeom>
        </p:spPr>
      </p:pic>
      <p:pic>
        <p:nvPicPr>
          <p:cNvPr id="9" name="Picture 8" descr="Objective_Eq"/>
          <p:cNvPicPr>
            <a:picLocks noChangeAspect="1"/>
          </p:cNvPicPr>
          <p:nvPr/>
        </p:nvPicPr>
        <p:blipFill>
          <a:blip r:embed="rId10"/>
          <a:stretch>
            <a:fillRect/>
          </a:stretch>
        </p:blipFill>
        <p:spPr>
          <a:xfrm>
            <a:off x="2588895" y="2532380"/>
            <a:ext cx="962025" cy="94615"/>
          </a:xfrm>
          <a:prstGeom prst="rect">
            <a:avLst/>
          </a:prstGeom>
        </p:spPr>
      </p:pic>
      <p:pic>
        <p:nvPicPr>
          <p:cNvPr id="4" name="Picture 3" descr="HMC_Overlap"/>
          <p:cNvPicPr>
            <a:picLocks noChangeAspect="1"/>
          </p:cNvPicPr>
          <p:nvPr/>
        </p:nvPicPr>
        <p:blipFill>
          <a:blip r:embed="rId11"/>
          <a:stretch>
            <a:fillRect/>
          </a:stretch>
        </p:blipFill>
        <p:spPr>
          <a:xfrm>
            <a:off x="6355080" y="1207008"/>
            <a:ext cx="1760220" cy="3520440"/>
          </a:xfrm>
          <a:prstGeom prst="rect">
            <a:avLst/>
          </a:prstGeom>
        </p:spPr>
      </p:pic>
      <p:pic>
        <p:nvPicPr>
          <p:cNvPr id="67" name="Picture 66">
            <a:hlinkClick r:id="rId12" action="ppaction://hlinksldjump"/>
          </p:cNvPr>
          <p:cNvPicPr>
            <a:picLocks noChangeAspect="1"/>
          </p:cNvPicPr>
          <p:nvPr/>
        </p:nvPicPr>
        <p:blipFill>
          <a:blip r:embed="rId13"/>
          <a:stretch>
            <a:fillRect/>
          </a:stretch>
        </p:blipFill>
        <p:spPr>
          <a:xfrm>
            <a:off x="7829391" y="3724309"/>
            <a:ext cx="102394" cy="102394"/>
          </a:xfrm>
          <a:prstGeom prst="rect">
            <a:avLst/>
          </a:prstGeom>
        </p:spPr>
      </p:pic>
      <p:sp>
        <p:nvSpPr>
          <p:cNvPr id="50" name="Text Box 49">
            <a:hlinkClick r:id="rId14" action="ppaction://hlinksldjump"/>
          </p:cNvPr>
          <p:cNvSpPr txBox="1"/>
          <p:nvPr/>
        </p:nvSpPr>
        <p:spPr>
          <a:xfrm>
            <a:off x="8412480" y="3411572"/>
            <a:ext cx="670560" cy="218440"/>
          </a:xfrm>
          <a:prstGeom prst="rect">
            <a:avLst/>
          </a:prstGeom>
          <a:solidFill>
            <a:srgbClr val="720404"/>
          </a:solidFill>
          <a:ln w="12700" cmpd="sng">
            <a:solidFill>
              <a:schemeClr val="bg1">
                <a:alpha val="50000"/>
              </a:schemeClr>
            </a:solidFill>
            <a:prstDash val="solid"/>
          </a:ln>
        </p:spPr>
        <p:txBody>
          <a:bodyPr wrap="square" lIns="0" rIns="0" rtlCol="0" anchor="ctr" anchorCtr="0">
            <a:spAutoFit/>
          </a:bodyPr>
          <a:p>
            <a:pPr algn="ctr"/>
            <a:r>
              <a:rPr lang="en-US" altLang="en-US" sz="825">
                <a:solidFill>
                  <a:schemeClr val="bg1">
                    <a:alpha val="54000"/>
                  </a:schemeClr>
                </a:solidFill>
                <a:latin typeface="Carlito" panose="020F0502020204030204" charset="0"/>
                <a:cs typeface="Carlito" panose="020F0502020204030204" charset="0"/>
              </a:rPr>
              <a:t>“Madness”</a:t>
            </a:r>
            <a:endParaRPr lang="en-US" altLang="en-US" sz="825">
              <a:solidFill>
                <a:schemeClr val="bg1">
                  <a:alpha val="54000"/>
                </a:schemeClr>
              </a:solidFill>
              <a:latin typeface="Carlito" panose="020F0502020204030204" charset="0"/>
              <a:cs typeface="Carlito" panose="020F0502020204030204" charset="0"/>
            </a:endParaRPr>
          </a:p>
        </p:txBody>
      </p:sp>
    </p:spTree>
  </p:cSld>
  <p:clrMapOvr>
    <a:masterClrMapping/>
  </p:clrMapOvr>
  <p:transition advClick="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32875</Words>
  <Application>WPS Presentation</Application>
  <PresentationFormat>Widescreen</PresentationFormat>
  <Paragraphs>1833</Paragraphs>
  <Slides>16</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16</vt:i4>
      </vt:variant>
    </vt:vector>
  </HeadingPairs>
  <TitlesOfParts>
    <vt:vector size="30" baseType="lpstr">
      <vt:lpstr>Arial</vt:lpstr>
      <vt:lpstr>SimSun</vt:lpstr>
      <vt:lpstr>Wingdings</vt:lpstr>
      <vt:lpstr>Carlito</vt:lpstr>
      <vt:lpstr>Ubuntu</vt:lpstr>
      <vt:lpstr>Calibri</vt:lpstr>
      <vt:lpstr>Calibri Light</vt:lpstr>
      <vt:lpstr>Corbel</vt:lpstr>
      <vt:lpstr>Microsoft YaHei</vt:lpstr>
      <vt:lpstr/>
      <vt:lpstr>Arial Unicode MS</vt:lpstr>
      <vt:lpstr>Gubbi</vt:lpstr>
      <vt:lpstr>Times New Roman</vt:lpstr>
      <vt:lpstr>Office Theme</vt:lpstr>
      <vt:lpstr>Historical geomagnetic storm drivers determined exclusively from ground-based magnetometer measurements</vt:lpstr>
      <vt:lpstr>Historical geomagnetic storm drivers determined exclusively from ground-based magnetometer measurements</vt:lpstr>
      <vt:lpstr>Historical geomagnetic storm drivers determined exclusively from ground-based magnetometer measurements</vt:lpstr>
      <vt:lpstr>Historical geomagnetic storm drivers determined exclusively from ground-based magnetometer measurements</vt:lpstr>
      <vt:lpstr>Historical geomagnetic storm drivers determined exclusively from ground-based magnetometer measurements</vt:lpstr>
      <vt:lpstr>Historical geomagnetic storm drivers determined exclusively from ground-based magnetometer measurements</vt:lpstr>
      <vt:lpstr>Historical geomagnetic storm drivers determined exclusively from ground-based magnetometer measurements</vt:lpstr>
      <vt:lpstr>Historical geomagnetic storm drivers determined exclusively from ground-based magnetometer measurements</vt:lpstr>
      <vt:lpstr>Historical geomagnetic storm drivers determined exclusively from ground-based magnetometer measurements</vt:lpstr>
      <vt:lpstr>Historical geomagnetic storm drivers determined exclusively from ground-based magnetometer measurements</vt:lpstr>
      <vt:lpstr>Historical geomagnetic storm drivers determined exclusively from ground-based magnetometer measurements</vt:lpstr>
      <vt:lpstr>Historical geomagnetic storm drivers determined exclusively from ground-based magnetometer measurements</vt:lpstr>
      <vt:lpstr>Historical geomagnetic storm drivers determined exclusively from ground-based magnetometer measurements</vt:lpstr>
      <vt:lpstr>Historical geomagnetic storm drivers determined exclusively from ground-based magnetometer measurements</vt:lpstr>
      <vt:lpstr>Historical geomagnetic storm drivers determined exclusively from ground-based magnetometer measurements</vt:lpstr>
      <vt:lpstr>Historical geomagnetic storm drivers determined exclusively from ground-based magnetometer measurements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 Presentation</dc:title>
  <dc:creator>leo</dc:creator>
  <cp:lastModifiedBy>leo</cp:lastModifiedBy>
  <cp:revision>750</cp:revision>
  <dcterms:created xsi:type="dcterms:W3CDTF">2019-04-07T14:55:27Z</dcterms:created>
  <dcterms:modified xsi:type="dcterms:W3CDTF">2019-04-07T14:55:27Z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1033-10.1.0.6757</vt:lpwstr>
  </property>
</Properties>
</file>