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65" r:id="rId2"/>
    <p:sldMasterId id="2147483777" r:id="rId3"/>
    <p:sldMasterId id="2147483789" r:id="rId4"/>
    <p:sldMasterId id="2147483801" r:id="rId5"/>
    <p:sldMasterId id="2147483813" r:id="rId6"/>
    <p:sldMasterId id="2147483825" r:id="rId7"/>
    <p:sldMasterId id="2147483837" r:id="rId8"/>
    <p:sldMasterId id="2147483849" r:id="rId9"/>
  </p:sldMasterIdLst>
  <p:notesMasterIdLst>
    <p:notesMasterId r:id="rId46"/>
  </p:notesMasterIdLst>
  <p:handoutMasterIdLst>
    <p:handoutMasterId r:id="rId47"/>
  </p:handoutMasterIdLst>
  <p:sldIdLst>
    <p:sldId id="268" r:id="rId10"/>
    <p:sldId id="293" r:id="rId11"/>
    <p:sldId id="295" r:id="rId12"/>
    <p:sldId id="294" r:id="rId13"/>
    <p:sldId id="276" r:id="rId14"/>
    <p:sldId id="279" r:id="rId15"/>
    <p:sldId id="277" r:id="rId16"/>
    <p:sldId id="278" r:id="rId17"/>
    <p:sldId id="290" r:id="rId18"/>
    <p:sldId id="291" r:id="rId19"/>
    <p:sldId id="292" r:id="rId20"/>
    <p:sldId id="280" r:id="rId21"/>
    <p:sldId id="281" r:id="rId22"/>
    <p:sldId id="283" r:id="rId23"/>
    <p:sldId id="284" r:id="rId24"/>
    <p:sldId id="308" r:id="rId25"/>
    <p:sldId id="285" r:id="rId26"/>
    <p:sldId id="286" r:id="rId27"/>
    <p:sldId id="287" r:id="rId28"/>
    <p:sldId id="282" r:id="rId29"/>
    <p:sldId id="288" r:id="rId30"/>
    <p:sldId id="303" r:id="rId31"/>
    <p:sldId id="304" r:id="rId32"/>
    <p:sldId id="302" r:id="rId33"/>
    <p:sldId id="296" r:id="rId34"/>
    <p:sldId id="305" r:id="rId35"/>
    <p:sldId id="297" r:id="rId36"/>
    <p:sldId id="298" r:id="rId37"/>
    <p:sldId id="299" r:id="rId38"/>
    <p:sldId id="309" r:id="rId39"/>
    <p:sldId id="300" r:id="rId40"/>
    <p:sldId id="310" r:id="rId41"/>
    <p:sldId id="301" r:id="rId42"/>
    <p:sldId id="306" r:id="rId43"/>
    <p:sldId id="307" r:id="rId44"/>
    <p:sldId id="311" r:id="rId45"/>
  </p:sldIdLst>
  <p:sldSz cx="12187238" cy="6858000"/>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91">
          <p15:clr>
            <a:srgbClr val="A4A3A4"/>
          </p15:clr>
        </p15:guide>
        <p15:guide id="2" orient="horz" pos="1275">
          <p15:clr>
            <a:srgbClr val="A4A3A4"/>
          </p15:clr>
        </p15:guide>
        <p15:guide id="3" orient="horz" pos="3929">
          <p15:clr>
            <a:srgbClr val="A4A3A4"/>
          </p15:clr>
        </p15:guide>
        <p15:guide id="4" orient="horz" pos="2160">
          <p15:clr>
            <a:srgbClr val="A4A3A4"/>
          </p15:clr>
        </p15:guide>
        <p15:guide id="5" orient="horz" pos="3045">
          <p15:clr>
            <a:srgbClr val="A4A3A4"/>
          </p15:clr>
        </p15:guide>
        <p15:guide id="6" orient="horz" pos="4269">
          <p15:clr>
            <a:srgbClr val="A4A3A4"/>
          </p15:clr>
        </p15:guide>
        <p15:guide id="7" orient="horz" pos="3997" userDrawn="1">
          <p15:clr>
            <a:srgbClr val="A4A3A4"/>
          </p15:clr>
        </p15:guide>
        <p15:guide id="8" pos="91">
          <p15:clr>
            <a:srgbClr val="A4A3A4"/>
          </p15:clr>
        </p15:guide>
        <p15:guide id="9" pos="7585">
          <p15:clr>
            <a:srgbClr val="A4A3A4"/>
          </p15:clr>
        </p15:guide>
        <p15:guide id="10" pos="3839">
          <p15:clr>
            <a:srgbClr val="A4A3A4"/>
          </p15:clr>
        </p15:guide>
        <p15:guide id="11" pos="204">
          <p15:clr>
            <a:srgbClr val="A4A3A4"/>
          </p15:clr>
        </p15:guide>
        <p15:guide id="12" pos="7472">
          <p15:clr>
            <a:srgbClr val="A4A3A4"/>
          </p15:clr>
        </p15:guide>
        <p15:guide id="13" orient="horz" pos="482">
          <p15:clr>
            <a:srgbClr val="A4A3A4"/>
          </p15:clr>
        </p15:guide>
      </p15:sldGuideLst>
    </p:ext>
    <p:ext uri="{2D200454-40CA-4A62-9FC3-DE9A4176ACB9}">
      <p15:notesGuideLst xmlns:p15="http://schemas.microsoft.com/office/powerpoint/2012/main" xmlns="">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0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3" autoAdjust="0"/>
    <p:restoredTop sz="78894" autoAdjust="0"/>
  </p:normalViewPr>
  <p:slideViewPr>
    <p:cSldViewPr snapToObjects="1">
      <p:cViewPr varScale="1">
        <p:scale>
          <a:sx n="105" d="100"/>
          <a:sy n="105" d="100"/>
        </p:scale>
        <p:origin x="-546" y="-186"/>
      </p:cViewPr>
      <p:guideLst>
        <p:guide orient="horz" pos="391"/>
        <p:guide orient="horz" pos="1275"/>
        <p:guide orient="horz" pos="3929"/>
        <p:guide orient="horz" pos="2160"/>
        <p:guide orient="horz" pos="3045"/>
        <p:guide orient="horz" pos="4269"/>
        <p:guide orient="horz" pos="3997"/>
        <p:guide orient="horz" pos="482"/>
        <p:guide pos="91"/>
        <p:guide pos="7585"/>
        <p:guide pos="3839"/>
        <p:guide pos="204"/>
        <p:guide pos="7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90" d="100"/>
          <a:sy n="90" d="100"/>
        </p:scale>
        <p:origin x="-3756" y="-11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de-DE" dirty="0">
              <a:latin typeface="Arial" panose="020B0604020202020204" pitchFamily="34" charset="0"/>
            </a:endParaRPr>
          </a:p>
        </p:txBody>
      </p:sp>
      <p:sp>
        <p:nvSpPr>
          <p:cNvPr id="3" name="Datumsplatzhalt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986A4B46-F6A6-DA4E-8415-64807F0B23D2}" type="datetimeFigureOut">
              <a:rPr lang="de-DE" smtClean="0">
                <a:latin typeface="Arial" panose="020B0604020202020204" pitchFamily="34" charset="0"/>
              </a:rPr>
              <a:t>02.09.2019</a:t>
            </a:fld>
            <a:endParaRPr lang="de-DE" dirty="0">
              <a:latin typeface="Arial" panose="020B0604020202020204" pitchFamily="34" charset="0"/>
            </a:endParaRPr>
          </a:p>
        </p:txBody>
      </p:sp>
      <p:sp>
        <p:nvSpPr>
          <p:cNvPr id="4" name="Fußzeilenplatzhalt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de-DE" dirty="0">
              <a:latin typeface="Arial" panose="020B0604020202020204" pitchFamily="34" charset="0"/>
            </a:endParaRPr>
          </a:p>
        </p:txBody>
      </p:sp>
      <p:sp>
        <p:nvSpPr>
          <p:cNvPr id="5" name="Foliennummernplatzhalt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2B048993-9816-0246-B1D2-4028350D98C2}" type="slidenum">
              <a:rPr lang="de-DE" smtClean="0">
                <a:latin typeface="Arial" panose="020B0604020202020204" pitchFamily="34" charset="0"/>
              </a:rPr>
              <a:t>‹#›</a:t>
            </a:fld>
            <a:endParaRPr lang="de-DE" dirty="0">
              <a:latin typeface="Arial" panose="020B0604020202020204" pitchFamily="34" charset="0"/>
            </a:endParaRPr>
          </a:p>
        </p:txBody>
      </p:sp>
    </p:spTree>
    <p:extLst>
      <p:ext uri="{BB962C8B-B14F-4D97-AF65-F5344CB8AC3E}">
        <p14:creationId xmlns:p14="http://schemas.microsoft.com/office/powerpoint/2010/main" val="21953024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3076363" cy="511731"/>
          </a:xfrm>
          <a:prstGeom prst="rect">
            <a:avLst/>
          </a:prstGeom>
        </p:spPr>
        <p:txBody>
          <a:bodyPr vert="horz" lIns="99040" tIns="49520" rIns="99040" bIns="49520" rtlCol="0"/>
          <a:lstStyle>
            <a:lvl1pPr algn="l">
              <a:defRPr sz="1300">
                <a:latin typeface="Arial" panose="020B0604020202020204" pitchFamily="34" charset="0"/>
              </a:defRPr>
            </a:lvl1pPr>
          </a:lstStyle>
          <a:p>
            <a:endParaRPr lang="de-CH" dirty="0"/>
          </a:p>
        </p:txBody>
      </p:sp>
      <p:sp>
        <p:nvSpPr>
          <p:cNvPr id="3" name="Datumsplatzhalter 2"/>
          <p:cNvSpPr>
            <a:spLocks noGrp="1"/>
          </p:cNvSpPr>
          <p:nvPr>
            <p:ph type="dt" idx="1"/>
          </p:nvPr>
        </p:nvSpPr>
        <p:spPr>
          <a:xfrm>
            <a:off x="4021295" y="1"/>
            <a:ext cx="3076363" cy="511731"/>
          </a:xfrm>
          <a:prstGeom prst="rect">
            <a:avLst/>
          </a:prstGeom>
        </p:spPr>
        <p:txBody>
          <a:bodyPr vert="horz" lIns="99040" tIns="49520" rIns="99040" bIns="49520" rtlCol="0"/>
          <a:lstStyle>
            <a:lvl1pPr algn="r">
              <a:defRPr sz="1300">
                <a:latin typeface="Arial" panose="020B0604020202020204" pitchFamily="34" charset="0"/>
              </a:defRPr>
            </a:lvl1pPr>
          </a:lstStyle>
          <a:p>
            <a:fld id="{BCDB334D-D17F-49C4-91DD-37BB7E818209}" type="datetimeFigureOut">
              <a:rPr lang="de-CH" smtClean="0"/>
              <a:pPr/>
              <a:t>02.09.2019</a:t>
            </a:fld>
            <a:endParaRPr lang="de-CH" dirty="0"/>
          </a:p>
        </p:txBody>
      </p:sp>
      <p:sp>
        <p:nvSpPr>
          <p:cNvPr id="4" name="Folienbildplatzhalter 3"/>
          <p:cNvSpPr>
            <a:spLocks noGrp="1" noRot="1" noChangeAspect="1"/>
          </p:cNvSpPr>
          <p:nvPr>
            <p:ph type="sldImg" idx="2"/>
          </p:nvPr>
        </p:nvSpPr>
        <p:spPr>
          <a:xfrm>
            <a:off x="141288" y="768350"/>
            <a:ext cx="6816725" cy="3836988"/>
          </a:xfrm>
          <a:prstGeom prst="rect">
            <a:avLst/>
          </a:prstGeom>
          <a:noFill/>
          <a:ln w="12700">
            <a:solidFill>
              <a:prstClr val="black"/>
            </a:solidFill>
          </a:ln>
        </p:spPr>
        <p:txBody>
          <a:bodyPr vert="horz" lIns="99040" tIns="49520" rIns="99040" bIns="49520" rtlCol="0" anchor="ctr"/>
          <a:lstStyle/>
          <a:p>
            <a:endParaRPr lang="de-CH" dirty="0"/>
          </a:p>
        </p:txBody>
      </p:sp>
      <p:sp>
        <p:nvSpPr>
          <p:cNvPr id="5" name="Notizenplatzhalter 4"/>
          <p:cNvSpPr>
            <a:spLocks noGrp="1"/>
          </p:cNvSpPr>
          <p:nvPr>
            <p:ph type="body" sz="quarter" idx="3"/>
          </p:nvPr>
        </p:nvSpPr>
        <p:spPr>
          <a:xfrm>
            <a:off x="709931" y="4861442"/>
            <a:ext cx="5679440" cy="4605576"/>
          </a:xfrm>
          <a:prstGeom prst="rect">
            <a:avLst/>
          </a:prstGeom>
        </p:spPr>
        <p:txBody>
          <a:bodyPr vert="horz" lIns="99040" tIns="49520" rIns="99040" bIns="4952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6" name="Fußzeilenplatzhalter 5"/>
          <p:cNvSpPr>
            <a:spLocks noGrp="1"/>
          </p:cNvSpPr>
          <p:nvPr>
            <p:ph type="ftr" sz="quarter" idx="4"/>
          </p:nvPr>
        </p:nvSpPr>
        <p:spPr>
          <a:xfrm>
            <a:off x="1" y="9721107"/>
            <a:ext cx="3076363" cy="511731"/>
          </a:xfrm>
          <a:prstGeom prst="rect">
            <a:avLst/>
          </a:prstGeom>
        </p:spPr>
        <p:txBody>
          <a:bodyPr vert="horz" lIns="99040" tIns="49520" rIns="99040" bIns="49520" rtlCol="0" anchor="b"/>
          <a:lstStyle>
            <a:lvl1pPr algn="l">
              <a:defRPr sz="1300">
                <a:latin typeface="Arial" panose="020B0604020202020204" pitchFamily="34" charset="0"/>
              </a:defRPr>
            </a:lvl1pPr>
          </a:lstStyle>
          <a:p>
            <a:endParaRPr lang="de-CH" dirty="0"/>
          </a:p>
        </p:txBody>
      </p:sp>
      <p:sp>
        <p:nvSpPr>
          <p:cNvPr id="7" name="Foliennummernplatzhalter 6"/>
          <p:cNvSpPr>
            <a:spLocks noGrp="1"/>
          </p:cNvSpPr>
          <p:nvPr>
            <p:ph type="sldNum" sz="quarter" idx="5"/>
          </p:nvPr>
        </p:nvSpPr>
        <p:spPr>
          <a:xfrm>
            <a:off x="4021295" y="9721107"/>
            <a:ext cx="3076363" cy="511731"/>
          </a:xfrm>
          <a:prstGeom prst="rect">
            <a:avLst/>
          </a:prstGeom>
        </p:spPr>
        <p:txBody>
          <a:bodyPr vert="horz" lIns="99040" tIns="49520" rIns="99040" bIns="49520" rtlCol="0" anchor="b"/>
          <a:lstStyle>
            <a:lvl1pPr algn="r">
              <a:defRPr sz="1300">
                <a:latin typeface="Arial" panose="020B0604020202020204" pitchFamily="34" charset="0"/>
              </a:defRPr>
            </a:lvl1pPr>
          </a:lstStyle>
          <a:p>
            <a:fld id="{A51C0C35-A9A2-4EFD-9BAF-1E52E29E03D1}" type="slidenum">
              <a:rPr lang="de-CH" smtClean="0"/>
              <a:pPr/>
              <a:t>‹#›</a:t>
            </a:fld>
            <a:endParaRPr lang="de-CH" dirty="0"/>
          </a:p>
        </p:txBody>
      </p:sp>
    </p:spTree>
    <p:extLst>
      <p:ext uri="{BB962C8B-B14F-4D97-AF65-F5344CB8AC3E}">
        <p14:creationId xmlns:p14="http://schemas.microsoft.com/office/powerpoint/2010/main" val="2773599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Hi everyone! </a:t>
            </a:r>
            <a:r>
              <a:rPr lang="en-US" baseline="0" dirty="0"/>
              <a:t>In agricultural headwater catchments, peak herbicide concentrations during rainfall events exceed environmental quality standards on a regular basis. Well-known important </a:t>
            </a:r>
            <a:r>
              <a:rPr lang="en-US" b="1" baseline="0" dirty="0"/>
              <a:t>fast</a:t>
            </a:r>
            <a:r>
              <a:rPr lang="en-US" baseline="0" dirty="0"/>
              <a:t> transport paths are direct overland flow to streams and </a:t>
            </a:r>
            <a:r>
              <a:rPr lang="en-US" baseline="0" dirty="0" err="1"/>
              <a:t>macropore</a:t>
            </a:r>
            <a:r>
              <a:rPr lang="en-US" baseline="0" dirty="0"/>
              <a:t> flow to drainage pipes. In an extensive experimental study in Northern Switzerland, my colleagues performed a controlled herbicide application experiment, with concentration measurements every 15 min during rain events. In this experiment, they identified a third important fast pathway: overland flow to artificial shortcuts on the soil surface. These can be e.g. manholes of the drainage system. We constructed the perceptual model of the transport processes in the catchment and translated it to a conceptual transport model. This was done in close collaboration with experimentalists in many iterations of identifying model deficits and correcting them.</a:t>
            </a:r>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pPr/>
              <a:t>2</a:t>
            </a:fld>
            <a:endParaRPr lang="de-CH" dirty="0"/>
          </a:p>
        </p:txBody>
      </p:sp>
    </p:spTree>
    <p:extLst>
      <p:ext uri="{BB962C8B-B14F-4D97-AF65-F5344CB8AC3E}">
        <p14:creationId xmlns:p14="http://schemas.microsoft.com/office/powerpoint/2010/main" val="1514985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resulting model is a deterministic, conceptual “bucket” model. It is semi-distributed and based on HRUs which represent the spatial elements enabling fast transport, i.e. drainage pipes and shortcuts. It considers sorption, mobilization, transport and degradation. In a calibration sense, the problem can be seen as Bayesian equivalent of multi-objective calibration to streamflow and concentration. We used a recently published likelihood framework that allows to overcome well-known problems of joint inference of hydrological, chemical and error model parameters to approximate the full posterior distribution. For this, we use an affine invariant ensemble MCMC sampler.</a:t>
            </a:r>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pPr/>
              <a:t>3</a:t>
            </a:fld>
            <a:endParaRPr lang="de-CH" dirty="0"/>
          </a:p>
        </p:txBody>
      </p:sp>
    </p:spTree>
    <p:extLst>
      <p:ext uri="{BB962C8B-B14F-4D97-AF65-F5344CB8AC3E}">
        <p14:creationId xmlns:p14="http://schemas.microsoft.com/office/powerpoint/2010/main" val="1514985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 short, if you would like to chat about how to bridge the gap between experimentalists and </a:t>
            </a:r>
            <a:r>
              <a:rPr lang="en-US" baseline="0" dirty="0" err="1"/>
              <a:t>modellers</a:t>
            </a:r>
            <a:r>
              <a:rPr lang="en-US" baseline="0" dirty="0"/>
              <a:t> with the help of Bayesian techniques, and how to integrate experimental knowledge at every step of a </a:t>
            </a:r>
            <a:r>
              <a:rPr lang="en-US" baseline="0" dirty="0" err="1"/>
              <a:t>modelling</a:t>
            </a:r>
            <a:r>
              <a:rPr lang="en-US" baseline="0" dirty="0"/>
              <a:t> study, come visit me at Spot X!</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pPr/>
              <a:t>4</a:t>
            </a:fld>
            <a:endParaRPr lang="de-CH" dirty="0"/>
          </a:p>
        </p:txBody>
      </p:sp>
    </p:spTree>
    <p:extLst>
      <p:ext uri="{BB962C8B-B14F-4D97-AF65-F5344CB8AC3E}">
        <p14:creationId xmlns:p14="http://schemas.microsoft.com/office/powerpoint/2010/main" val="1514985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pPr/>
              <a:t>13</a:t>
            </a:fld>
            <a:endParaRPr lang="de-CH" dirty="0"/>
          </a:p>
        </p:txBody>
      </p:sp>
    </p:spTree>
    <p:extLst>
      <p:ext uri="{BB962C8B-B14F-4D97-AF65-F5344CB8AC3E}">
        <p14:creationId xmlns:p14="http://schemas.microsoft.com/office/powerpoint/2010/main" val="2978197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11537949"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10.4.2019</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2" name="Titel 1"/>
          <p:cNvSpPr>
            <a:spLocks noGrp="1"/>
          </p:cNvSpPr>
          <p:nvPr>
            <p:ph type="ctrTitle" hasCustomPrompt="1"/>
          </p:nvPr>
        </p:nvSpPr>
        <p:spPr>
          <a:xfrm>
            <a:off x="323850" y="3429000"/>
            <a:ext cx="11537949"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a:t>Add title</a:t>
            </a:r>
          </a:p>
        </p:txBody>
      </p:sp>
      <p:sp>
        <p:nvSpPr>
          <p:cNvPr id="7" name="Fußzeilenplatzhalter 6"/>
          <p:cNvSpPr>
            <a:spLocks noGrp="1"/>
          </p:cNvSpPr>
          <p:nvPr>
            <p:ph type="ftr" sz="quarter" idx="13"/>
          </p:nvPr>
        </p:nvSpPr>
        <p:spPr/>
        <p:txBody>
          <a:bodyPr/>
          <a:lstStyle/>
          <a:p>
            <a:r>
              <a:rPr lang="en-GB"/>
              <a:t>Lorenz Ammann</a:t>
            </a:r>
            <a:endParaRPr lang="en-GB" dirty="0"/>
          </a:p>
        </p:txBody>
      </p:sp>
      <p:sp>
        <p:nvSpPr>
          <p:cNvPr id="9" name="Bildplatzhalter 8"/>
          <p:cNvSpPr>
            <a:spLocks noGrp="1"/>
          </p:cNvSpPr>
          <p:nvPr>
            <p:ph type="pic" sz="quarter" idx="14"/>
          </p:nvPr>
        </p:nvSpPr>
        <p:spPr>
          <a:xfrm>
            <a:off x="323850" y="619200"/>
            <a:ext cx="11537950" cy="2809800"/>
          </a:xfrm>
        </p:spPr>
        <p:txBody>
          <a:bodyPr/>
          <a:lstStyle/>
          <a:p>
            <a:r>
              <a:rPr lang="en-US"/>
              <a:t>Click icon to add picture</a:t>
            </a:r>
            <a:endParaRPr lang="en-GB" dirty="0"/>
          </a:p>
        </p:txBody>
      </p:sp>
    </p:spTree>
    <p:extLst>
      <p:ext uri="{BB962C8B-B14F-4D97-AF65-F5344CB8AC3E}">
        <p14:creationId xmlns:p14="http://schemas.microsoft.com/office/powerpoint/2010/main" val="82600996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11537949"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10.4.2019</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2" name="Titel 1"/>
          <p:cNvSpPr>
            <a:spLocks noGrp="1"/>
          </p:cNvSpPr>
          <p:nvPr>
            <p:ph type="ctrTitle" hasCustomPrompt="1"/>
          </p:nvPr>
        </p:nvSpPr>
        <p:spPr>
          <a:xfrm>
            <a:off x="323850" y="3429000"/>
            <a:ext cx="11537949"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a:t>Add title</a:t>
            </a:r>
          </a:p>
        </p:txBody>
      </p:sp>
      <p:sp>
        <p:nvSpPr>
          <p:cNvPr id="7" name="Fußzeilenplatzhalter 6"/>
          <p:cNvSpPr>
            <a:spLocks noGrp="1"/>
          </p:cNvSpPr>
          <p:nvPr>
            <p:ph type="ftr" sz="quarter" idx="13"/>
          </p:nvPr>
        </p:nvSpPr>
        <p:spPr/>
        <p:txBody>
          <a:bodyPr/>
          <a:lstStyle/>
          <a:p>
            <a:r>
              <a:rPr lang="en-GB"/>
              <a:t>Lorenz Ammann</a:t>
            </a:r>
            <a:endParaRPr lang="en-GB" dirty="0"/>
          </a:p>
        </p:txBody>
      </p:sp>
      <p:sp>
        <p:nvSpPr>
          <p:cNvPr id="9" name="Bildplatzhalter 8"/>
          <p:cNvSpPr>
            <a:spLocks noGrp="1"/>
          </p:cNvSpPr>
          <p:nvPr>
            <p:ph type="pic" sz="quarter" idx="14"/>
          </p:nvPr>
        </p:nvSpPr>
        <p:spPr>
          <a:xfrm>
            <a:off x="323850" y="619200"/>
            <a:ext cx="11537950" cy="2809800"/>
          </a:xfrm>
        </p:spPr>
        <p:txBody>
          <a:bodyPr/>
          <a:lstStyle/>
          <a:p>
            <a:endParaRPr lang="en-GB" dirty="0"/>
          </a:p>
        </p:txBody>
      </p:sp>
    </p:spTree>
    <p:extLst>
      <p:ext uri="{BB962C8B-B14F-4D97-AF65-F5344CB8AC3E}">
        <p14:creationId xmlns:p14="http://schemas.microsoft.com/office/powerpoint/2010/main" val="236566613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a:t>Add title</a:t>
            </a:r>
          </a:p>
        </p:txBody>
      </p:sp>
      <p:sp>
        <p:nvSpPr>
          <p:cNvPr id="3" name="Untertitel 2"/>
          <p:cNvSpPr>
            <a:spLocks noGrp="1"/>
          </p:cNvSpPr>
          <p:nvPr>
            <p:ph type="subTitle" idx="1" hasCustomPrompt="1"/>
          </p:nvPr>
        </p:nvSpPr>
        <p:spPr>
          <a:xfrm>
            <a:off x="323850" y="5809754"/>
            <a:ext cx="1153795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10.4.2019</a:t>
            </a:r>
            <a:endParaRPr lang="en-GB" dirty="0"/>
          </a:p>
        </p:txBody>
      </p:sp>
      <p:sp>
        <p:nvSpPr>
          <p:cNvPr id="5" name="Fußzeilenplatzhalter 4"/>
          <p:cNvSpPr>
            <a:spLocks noGrp="1"/>
          </p:cNvSpPr>
          <p:nvPr>
            <p:ph type="ftr" sz="quarter" idx="11"/>
          </p:nvPr>
        </p:nvSpPr>
        <p:spPr/>
        <p:txBody>
          <a:bodyPr/>
          <a:lstStyle/>
          <a:p>
            <a:r>
              <a:rPr lang="en-GB"/>
              <a:t>Lorenz Ammann</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4204512"/>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311809981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a:t>Add title</a:t>
            </a:r>
          </a:p>
        </p:txBody>
      </p:sp>
      <p:sp>
        <p:nvSpPr>
          <p:cNvPr id="3" name="Untertitel 2"/>
          <p:cNvSpPr>
            <a:spLocks noGrp="1"/>
          </p:cNvSpPr>
          <p:nvPr>
            <p:ph type="subTitle" idx="1" hasCustomPrompt="1"/>
          </p:nvPr>
        </p:nvSpPr>
        <p:spPr>
          <a:xfrm>
            <a:off x="323850" y="5809754"/>
            <a:ext cx="1153795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10.4.2019</a:t>
            </a:r>
            <a:endParaRPr lang="en-GB" dirty="0"/>
          </a:p>
        </p:txBody>
      </p:sp>
      <p:sp>
        <p:nvSpPr>
          <p:cNvPr id="5" name="Fußzeilenplatzhalter 4"/>
          <p:cNvSpPr>
            <a:spLocks noGrp="1"/>
          </p:cNvSpPr>
          <p:nvPr>
            <p:ph type="ftr" sz="quarter" idx="11"/>
          </p:nvPr>
        </p:nvSpPr>
        <p:spPr/>
        <p:txBody>
          <a:bodyPr/>
          <a:lstStyle/>
          <a:p>
            <a:r>
              <a:rPr lang="en-GB"/>
              <a:t>Lorenz Ammann</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4"/>
            <a:ext cx="11537950" cy="4204513"/>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322507007"/>
      </p:ext>
    </p:extLst>
  </p:cSld>
  <p:clrMapOvr>
    <a:masterClrMapping/>
  </p:clrMapOvr>
  <p:transition>
    <p:fade/>
  </p:transition>
  <p:extLst mod="1">
    <p:ext uri="{DCECCB84-F9BA-43D5-87BE-67443E8EF086}">
      <p15:sldGuideLst xmlns:p15="http://schemas.microsoft.com/office/powerpoint/2012/main" xmlns=""/>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sp>
        <p:nvSpPr>
          <p:cNvPr id="5" name="Bildplatzhalter 4"/>
          <p:cNvSpPr>
            <a:spLocks noGrp="1"/>
          </p:cNvSpPr>
          <p:nvPr>
            <p:ph type="pic" sz="quarter" idx="10" hasCustomPrompt="1"/>
          </p:nvPr>
        </p:nvSpPr>
        <p:spPr>
          <a:xfrm>
            <a:off x="1" y="0"/>
            <a:ext cx="12187238" cy="6858000"/>
          </a:xfrm>
        </p:spPr>
        <p:txBody>
          <a:bodyPr/>
          <a:lstStyle>
            <a:lvl1pPr marL="0" indent="0">
              <a:buNone/>
              <a:defRPr/>
            </a:lvl1pPr>
          </a:lstStyle>
          <a:p>
            <a:r>
              <a:rPr lang="en-GB" dirty="0" err="1"/>
              <a:t>Bild</a:t>
            </a:r>
            <a:r>
              <a:rPr lang="en-GB" dirty="0"/>
              <a:t> </a:t>
            </a:r>
            <a:r>
              <a:rPr lang="en-GB" dirty="0" err="1"/>
              <a:t>durch</a:t>
            </a:r>
            <a:r>
              <a:rPr lang="en-GB" dirty="0"/>
              <a:t> </a:t>
            </a:r>
            <a:r>
              <a:rPr lang="en-GB" dirty="0" err="1"/>
              <a:t>Klicken</a:t>
            </a:r>
            <a:r>
              <a:rPr lang="en-GB" dirty="0"/>
              <a:t> auf das Symbol </a:t>
            </a:r>
            <a:r>
              <a:rPr lang="en-GB" dirty="0" err="1"/>
              <a:t>hinzufügen</a:t>
            </a:r>
            <a:r>
              <a:rPr lang="en-GB" dirty="0"/>
              <a:t> und in den </a:t>
            </a:r>
            <a:r>
              <a:rPr lang="en-GB" dirty="0" err="1"/>
              <a:t>Hintergrund</a:t>
            </a:r>
            <a:r>
              <a:rPr lang="en-GB" dirty="0"/>
              <a:t> </a:t>
            </a:r>
            <a:r>
              <a:rPr lang="en-GB" dirty="0" err="1"/>
              <a:t>stellen</a:t>
            </a:r>
            <a:endParaRPr lang="en-GB" dirty="0"/>
          </a:p>
        </p:txBody>
      </p:sp>
      <p:sp>
        <p:nvSpPr>
          <p:cNvPr id="2" name="Titel 1"/>
          <p:cNvSpPr>
            <a:spLocks noGrp="1"/>
          </p:cNvSpPr>
          <p:nvPr>
            <p:ph type="ctrTitle" hasCustomPrompt="1"/>
          </p:nvPr>
        </p:nvSpPr>
        <p:spPr>
          <a:xfrm>
            <a:off x="323849" y="1044001"/>
            <a:ext cx="11537951" cy="980062"/>
          </a:xfrm>
          <a:solidFill>
            <a:schemeClr val="bg1"/>
          </a:solidFill>
        </p:spPr>
        <p:txBody>
          <a:bodyPr wrap="square" lIns="144000" tIns="0" anchor="t" anchorCtr="0"/>
          <a:lstStyle>
            <a:lvl1pPr>
              <a:lnSpc>
                <a:spcPct val="100000"/>
              </a:lnSpc>
              <a:spcBef>
                <a:spcPts val="0"/>
              </a:spcBef>
              <a:defRPr sz="2800"/>
            </a:lvl1pPr>
          </a:lstStyle>
          <a:p>
            <a:r>
              <a:rPr lang="en-GB" dirty="0"/>
              <a:t>Add title</a:t>
            </a:r>
          </a:p>
        </p:txBody>
      </p:sp>
      <p:grpSp>
        <p:nvGrpSpPr>
          <p:cNvPr id="10" name="Gruppieren 9"/>
          <p:cNvGrpSpPr/>
          <p:nvPr userDrawn="1"/>
        </p:nvGrpSpPr>
        <p:grpSpPr>
          <a:xfrm>
            <a:off x="144463" y="152401"/>
            <a:ext cx="11897959" cy="612775"/>
            <a:chOff x="144463" y="152401"/>
            <a:chExt cx="11897959" cy="612775"/>
          </a:xfrm>
          <a:solidFill>
            <a:schemeClr val="accent1"/>
          </a:solidFill>
        </p:grpSpPr>
        <p:sp>
          <p:nvSpPr>
            <p:cNvPr id="13" name="Rechteck 12"/>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hteck 13"/>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hteck 14"/>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Untertitel 2"/>
          <p:cNvSpPr>
            <a:spLocks noGrp="1"/>
          </p:cNvSpPr>
          <p:nvPr>
            <p:ph type="subTitle" idx="1" hasCustomPrompt="1"/>
          </p:nvPr>
        </p:nvSpPr>
        <p:spPr bwMode="gray">
          <a:xfrm>
            <a:off x="323850" y="620714"/>
            <a:ext cx="11537950"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pic>
        <p:nvPicPr>
          <p:cNvPr id="9" name="Bild 18" descr="g_eth_logo_kurz_neg_Schutzrau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
        <p:nvSpPr>
          <p:cNvPr id="11" name="Textfeld 10"/>
          <p:cNvSpPr txBox="1"/>
          <p:nvPr userDrawn="1"/>
        </p:nvSpPr>
        <p:spPr>
          <a:xfrm>
            <a:off x="323850" y="6957490"/>
            <a:ext cx="8496298" cy="215444"/>
          </a:xfrm>
          <a:prstGeom prst="rect">
            <a:avLst/>
          </a:prstGeom>
          <a:noFill/>
        </p:spPr>
        <p:txBody>
          <a:bodyPr wrap="square" lIns="0" tIns="0" rIns="0" bIns="0" rtlCol="0">
            <a:spAutoFit/>
          </a:bodyPr>
          <a:lstStyle/>
          <a:p>
            <a:r>
              <a:rPr lang="en-GB" sz="1400" dirty="0">
                <a:solidFill>
                  <a:schemeClr val="tx1"/>
                </a:solidFill>
              </a:rPr>
              <a:t>Change picture: Select picture – right click – change picture</a:t>
            </a:r>
          </a:p>
        </p:txBody>
      </p:sp>
      <p:grpSp>
        <p:nvGrpSpPr>
          <p:cNvPr id="12" name="Gruppieren 11"/>
          <p:cNvGrpSpPr/>
          <p:nvPr userDrawn="1"/>
        </p:nvGrpSpPr>
        <p:grpSpPr>
          <a:xfrm>
            <a:off x="-377675" y="-385093"/>
            <a:ext cx="12418863" cy="7159750"/>
            <a:chOff x="-377675" y="-385093"/>
            <a:chExt cx="12418863" cy="7159750"/>
          </a:xfrm>
        </p:grpSpPr>
        <p:cxnSp>
          <p:nvCxnSpPr>
            <p:cNvPr id="16" name="Gerade Verbindung 15"/>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7" name="Gerade Verbindung 26"/>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 Verbindung 27"/>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126886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11537950" cy="4210046"/>
          </a:xfrm>
        </p:spPr>
        <p:txBody>
          <a:bodyPr/>
          <a:lstStyle>
            <a:lvl1pPr>
              <a:defRPr/>
            </a:lvl1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4" name="Datumsplatzhalter 3"/>
          <p:cNvSpPr>
            <a:spLocks noGrp="1"/>
          </p:cNvSpPr>
          <p:nvPr>
            <p:ph type="dt" sz="half" idx="10"/>
          </p:nvPr>
        </p:nvSpPr>
        <p:spPr/>
        <p:txBody>
          <a:bodyPr/>
          <a:lstStyle/>
          <a:p>
            <a:r>
              <a:rPr lang="en-US"/>
              <a:t>10.4.2019</a:t>
            </a:r>
            <a:endParaRPr lang="en-GB" dirty="0"/>
          </a:p>
        </p:txBody>
      </p:sp>
      <p:sp>
        <p:nvSpPr>
          <p:cNvPr id="5" name="Fußzeilenplatzhalter 4"/>
          <p:cNvSpPr>
            <a:spLocks noGrp="1"/>
          </p:cNvSpPr>
          <p:nvPr>
            <p:ph type="ftr" sz="quarter" idx="11"/>
          </p:nvPr>
        </p:nvSpPr>
        <p:spPr/>
        <p:txBody>
          <a:bodyPr/>
          <a:lstStyle/>
          <a:p>
            <a:r>
              <a:rPr lang="en-GB"/>
              <a:t>Lorenz Ammann</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7" name="Titel 6"/>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290288269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1" y="2024064"/>
            <a:ext cx="557764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4" name="Inhaltsplatzhalter 3"/>
          <p:cNvSpPr>
            <a:spLocks noGrp="1"/>
          </p:cNvSpPr>
          <p:nvPr>
            <p:ph sz="half" idx="2" hasCustomPrompt="1"/>
          </p:nvPr>
        </p:nvSpPr>
        <p:spPr>
          <a:xfrm>
            <a:off x="6285565" y="2024064"/>
            <a:ext cx="5567205"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5" name="Datumsplatzhalter 4"/>
          <p:cNvSpPr>
            <a:spLocks noGrp="1"/>
          </p:cNvSpPr>
          <p:nvPr>
            <p:ph type="dt" sz="half" idx="10"/>
          </p:nvPr>
        </p:nvSpPr>
        <p:spPr/>
        <p:txBody>
          <a:bodyPr/>
          <a:lstStyle/>
          <a:p>
            <a:r>
              <a:rPr lang="en-US"/>
              <a:t>10.4.2019</a:t>
            </a:r>
            <a:endParaRPr lang="en-GB" dirty="0"/>
          </a:p>
        </p:txBody>
      </p:sp>
      <p:sp>
        <p:nvSpPr>
          <p:cNvPr id="6" name="Fußzeilenplatzhalter 5"/>
          <p:cNvSpPr>
            <a:spLocks noGrp="1"/>
          </p:cNvSpPr>
          <p:nvPr>
            <p:ph type="ftr" sz="quarter" idx="11"/>
          </p:nvPr>
        </p:nvSpPr>
        <p:spPr/>
        <p:txBody>
          <a:bodyPr/>
          <a:lstStyle/>
          <a:p>
            <a:r>
              <a:rPr lang="en-GB"/>
              <a:t>Lorenz Ammann</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t>‹#›</a:t>
            </a:fld>
            <a:endParaRPr lang="en-GB" dirty="0"/>
          </a:p>
        </p:txBody>
      </p:sp>
      <p:sp>
        <p:nvSpPr>
          <p:cNvPr id="8" name="Titel 7"/>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359772741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a:t>10.4.2019</a:t>
            </a:r>
            <a:endParaRPr lang="en-GB" dirty="0"/>
          </a:p>
        </p:txBody>
      </p:sp>
      <p:sp>
        <p:nvSpPr>
          <p:cNvPr id="3" name="Fußzeilenplatzhalter 2"/>
          <p:cNvSpPr>
            <a:spLocks noGrp="1"/>
          </p:cNvSpPr>
          <p:nvPr>
            <p:ph type="ftr" sz="quarter" idx="11"/>
          </p:nvPr>
        </p:nvSpPr>
        <p:spPr/>
        <p:txBody>
          <a:bodyPr/>
          <a:lstStyle/>
          <a:p>
            <a:r>
              <a:rPr lang="en-GB"/>
              <a:t>Lorenz Ammann</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sp>
        <p:nvSpPr>
          <p:cNvPr id="5" name="Titel 4"/>
          <p:cNvSpPr>
            <a:spLocks noGrp="1"/>
          </p:cNvSpPr>
          <p:nvPr>
            <p:ph type="title" hasCustomPrompt="1"/>
          </p:nvPr>
        </p:nvSpPr>
        <p:spPr>
          <a:xfrm>
            <a:off x="323850" y="620714"/>
            <a:ext cx="11537950" cy="972000"/>
          </a:xfrm>
        </p:spPr>
        <p:txBody>
          <a:bodyPr/>
          <a:lstStyle>
            <a:lvl1pPr>
              <a:defRPr/>
            </a:lvl1pPr>
          </a:lstStyle>
          <a:p>
            <a:r>
              <a:rPr lang="en-GB" dirty="0"/>
              <a:t>Add title</a:t>
            </a:r>
          </a:p>
        </p:txBody>
      </p:sp>
    </p:spTree>
    <p:extLst>
      <p:ext uri="{BB962C8B-B14F-4D97-AF65-F5344CB8AC3E}">
        <p14:creationId xmlns:p14="http://schemas.microsoft.com/office/powerpoint/2010/main" val="68345709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a:t>10.4.2019</a:t>
            </a:r>
            <a:endParaRPr lang="en-GB" dirty="0"/>
          </a:p>
        </p:txBody>
      </p:sp>
      <p:sp>
        <p:nvSpPr>
          <p:cNvPr id="5" name="Fußzeilenplatzhalter 4"/>
          <p:cNvSpPr>
            <a:spLocks noGrp="1"/>
          </p:cNvSpPr>
          <p:nvPr>
            <p:ph type="ftr" sz="quarter" idx="11"/>
          </p:nvPr>
        </p:nvSpPr>
        <p:spPr/>
        <p:txBody>
          <a:bodyPr/>
          <a:lstStyle/>
          <a:p>
            <a:r>
              <a:rPr lang="en-GB"/>
              <a:t>Lorenz Ammann</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5607860"/>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407150518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12187238"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r>
              <a:rPr lang="en-US"/>
              <a:t>10.4.2019</a:t>
            </a:r>
            <a:endParaRPr lang="en-GB" dirty="0"/>
          </a:p>
        </p:txBody>
      </p:sp>
      <p:sp>
        <p:nvSpPr>
          <p:cNvPr id="3" name="Fußzeilenplatzhalter 2"/>
          <p:cNvSpPr>
            <a:spLocks noGrp="1"/>
          </p:cNvSpPr>
          <p:nvPr>
            <p:ph type="ftr" sz="quarter" idx="11"/>
          </p:nvPr>
        </p:nvSpPr>
        <p:spPr/>
        <p:txBody>
          <a:bodyPr/>
          <a:lstStyle/>
          <a:p>
            <a:r>
              <a:rPr lang="en-GB"/>
              <a:t>Lorenz Ammann</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pic>
        <p:nvPicPr>
          <p:cNvPr id="9" name="Bild 8" descr="eth_logo_kurz_po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val="241947282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11537949"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10.4.2019</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2" name="Titel 1"/>
          <p:cNvSpPr>
            <a:spLocks noGrp="1"/>
          </p:cNvSpPr>
          <p:nvPr>
            <p:ph type="ctrTitle" hasCustomPrompt="1"/>
          </p:nvPr>
        </p:nvSpPr>
        <p:spPr>
          <a:xfrm>
            <a:off x="323850" y="3429000"/>
            <a:ext cx="11537949"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a:t>Add title</a:t>
            </a:r>
          </a:p>
        </p:txBody>
      </p:sp>
      <p:sp>
        <p:nvSpPr>
          <p:cNvPr id="7" name="Fußzeilenplatzhalter 6"/>
          <p:cNvSpPr>
            <a:spLocks noGrp="1"/>
          </p:cNvSpPr>
          <p:nvPr>
            <p:ph type="ftr" sz="quarter" idx="13"/>
          </p:nvPr>
        </p:nvSpPr>
        <p:spPr/>
        <p:txBody>
          <a:bodyPr/>
          <a:lstStyle/>
          <a:p>
            <a:r>
              <a:rPr lang="en-GB"/>
              <a:t>Lorenz Ammann</a:t>
            </a:r>
            <a:endParaRPr lang="en-GB" dirty="0"/>
          </a:p>
        </p:txBody>
      </p:sp>
      <p:sp>
        <p:nvSpPr>
          <p:cNvPr id="9" name="Bildplatzhalter 8"/>
          <p:cNvSpPr>
            <a:spLocks noGrp="1"/>
          </p:cNvSpPr>
          <p:nvPr>
            <p:ph type="pic" sz="quarter" idx="14"/>
          </p:nvPr>
        </p:nvSpPr>
        <p:spPr>
          <a:xfrm>
            <a:off x="323850" y="619200"/>
            <a:ext cx="11537950" cy="2809800"/>
          </a:xfrm>
        </p:spPr>
        <p:txBody>
          <a:bodyPr/>
          <a:lstStyle/>
          <a:p>
            <a:endParaRPr lang="en-GB" dirty="0"/>
          </a:p>
        </p:txBody>
      </p:sp>
    </p:spTree>
    <p:extLst>
      <p:ext uri="{BB962C8B-B14F-4D97-AF65-F5344CB8AC3E}">
        <p14:creationId xmlns:p14="http://schemas.microsoft.com/office/powerpoint/2010/main" val="22974935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a:t>Add title</a:t>
            </a:r>
          </a:p>
        </p:txBody>
      </p:sp>
      <p:sp>
        <p:nvSpPr>
          <p:cNvPr id="3" name="Untertitel 2"/>
          <p:cNvSpPr>
            <a:spLocks noGrp="1"/>
          </p:cNvSpPr>
          <p:nvPr>
            <p:ph type="subTitle" idx="1" hasCustomPrompt="1"/>
          </p:nvPr>
        </p:nvSpPr>
        <p:spPr>
          <a:xfrm>
            <a:off x="323850" y="5809754"/>
            <a:ext cx="1153795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10.4.2019</a:t>
            </a:r>
            <a:endParaRPr lang="en-GB" dirty="0"/>
          </a:p>
        </p:txBody>
      </p:sp>
      <p:sp>
        <p:nvSpPr>
          <p:cNvPr id="5" name="Fußzeilenplatzhalter 4"/>
          <p:cNvSpPr>
            <a:spLocks noGrp="1"/>
          </p:cNvSpPr>
          <p:nvPr>
            <p:ph type="ftr" sz="quarter" idx="11"/>
          </p:nvPr>
        </p:nvSpPr>
        <p:spPr/>
        <p:txBody>
          <a:bodyPr/>
          <a:lstStyle/>
          <a:p>
            <a:r>
              <a:rPr lang="en-GB"/>
              <a:t>Lorenz Ammann</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4204512"/>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82600996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a:t>Add title</a:t>
            </a:r>
          </a:p>
        </p:txBody>
      </p:sp>
      <p:sp>
        <p:nvSpPr>
          <p:cNvPr id="3" name="Untertitel 2"/>
          <p:cNvSpPr>
            <a:spLocks noGrp="1"/>
          </p:cNvSpPr>
          <p:nvPr>
            <p:ph type="subTitle" idx="1" hasCustomPrompt="1"/>
          </p:nvPr>
        </p:nvSpPr>
        <p:spPr>
          <a:xfrm>
            <a:off x="323850" y="5809754"/>
            <a:ext cx="1153795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10.4.2019</a:t>
            </a:r>
            <a:endParaRPr lang="en-GB" dirty="0"/>
          </a:p>
        </p:txBody>
      </p:sp>
      <p:sp>
        <p:nvSpPr>
          <p:cNvPr id="5" name="Fußzeilenplatzhalter 4"/>
          <p:cNvSpPr>
            <a:spLocks noGrp="1"/>
          </p:cNvSpPr>
          <p:nvPr>
            <p:ph type="ftr" sz="quarter" idx="11"/>
          </p:nvPr>
        </p:nvSpPr>
        <p:spPr/>
        <p:txBody>
          <a:bodyPr/>
          <a:lstStyle/>
          <a:p>
            <a:r>
              <a:rPr lang="en-GB"/>
              <a:t>Lorenz Ammann</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4204512"/>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22508653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a:t>Add title</a:t>
            </a:r>
          </a:p>
        </p:txBody>
      </p:sp>
      <p:sp>
        <p:nvSpPr>
          <p:cNvPr id="3" name="Untertitel 2"/>
          <p:cNvSpPr>
            <a:spLocks noGrp="1"/>
          </p:cNvSpPr>
          <p:nvPr>
            <p:ph type="subTitle" idx="1" hasCustomPrompt="1"/>
          </p:nvPr>
        </p:nvSpPr>
        <p:spPr>
          <a:xfrm>
            <a:off x="323850" y="5809754"/>
            <a:ext cx="1153795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10.4.2019</a:t>
            </a:r>
            <a:endParaRPr lang="en-GB" dirty="0"/>
          </a:p>
        </p:txBody>
      </p:sp>
      <p:sp>
        <p:nvSpPr>
          <p:cNvPr id="5" name="Fußzeilenplatzhalter 4"/>
          <p:cNvSpPr>
            <a:spLocks noGrp="1"/>
          </p:cNvSpPr>
          <p:nvPr>
            <p:ph type="ftr" sz="quarter" idx="11"/>
          </p:nvPr>
        </p:nvSpPr>
        <p:spPr/>
        <p:txBody>
          <a:bodyPr/>
          <a:lstStyle/>
          <a:p>
            <a:r>
              <a:rPr lang="en-GB"/>
              <a:t>Lorenz Ammann</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4"/>
            <a:ext cx="11537950" cy="4204513"/>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4228792304"/>
      </p:ext>
    </p:extLst>
  </p:cSld>
  <p:clrMapOvr>
    <a:masterClrMapping/>
  </p:clrMapOvr>
  <p:transition>
    <p:fade/>
  </p:transition>
  <p:extLst mod="1">
    <p:ext uri="{DCECCB84-F9BA-43D5-87BE-67443E8EF086}">
      <p15:sldGuideLst xmlns:p15="http://schemas.microsoft.com/office/powerpoint/2012/main" xmlns=""/>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sp>
        <p:nvSpPr>
          <p:cNvPr id="5" name="Bildplatzhalter 4"/>
          <p:cNvSpPr>
            <a:spLocks noGrp="1"/>
          </p:cNvSpPr>
          <p:nvPr>
            <p:ph type="pic" sz="quarter" idx="10" hasCustomPrompt="1"/>
          </p:nvPr>
        </p:nvSpPr>
        <p:spPr>
          <a:xfrm>
            <a:off x="1" y="0"/>
            <a:ext cx="12187238" cy="6858000"/>
          </a:xfrm>
        </p:spPr>
        <p:txBody>
          <a:bodyPr/>
          <a:lstStyle>
            <a:lvl1pPr marL="0" indent="0">
              <a:buNone/>
              <a:defRPr/>
            </a:lvl1pPr>
          </a:lstStyle>
          <a:p>
            <a:r>
              <a:rPr lang="en-GB" dirty="0" err="1"/>
              <a:t>Bild</a:t>
            </a:r>
            <a:r>
              <a:rPr lang="en-GB" dirty="0"/>
              <a:t> </a:t>
            </a:r>
            <a:r>
              <a:rPr lang="en-GB" dirty="0" err="1"/>
              <a:t>durch</a:t>
            </a:r>
            <a:r>
              <a:rPr lang="en-GB" dirty="0"/>
              <a:t> </a:t>
            </a:r>
            <a:r>
              <a:rPr lang="en-GB" dirty="0" err="1"/>
              <a:t>Klicken</a:t>
            </a:r>
            <a:r>
              <a:rPr lang="en-GB" dirty="0"/>
              <a:t> auf das Symbol </a:t>
            </a:r>
            <a:r>
              <a:rPr lang="en-GB" dirty="0" err="1"/>
              <a:t>hinzufügen</a:t>
            </a:r>
            <a:r>
              <a:rPr lang="en-GB" dirty="0"/>
              <a:t> und in den </a:t>
            </a:r>
            <a:r>
              <a:rPr lang="en-GB" dirty="0" err="1"/>
              <a:t>Hintergrund</a:t>
            </a:r>
            <a:r>
              <a:rPr lang="en-GB" dirty="0"/>
              <a:t> </a:t>
            </a:r>
            <a:r>
              <a:rPr lang="en-GB" dirty="0" err="1"/>
              <a:t>stellen</a:t>
            </a:r>
            <a:endParaRPr lang="en-GB" dirty="0"/>
          </a:p>
        </p:txBody>
      </p:sp>
      <p:sp>
        <p:nvSpPr>
          <p:cNvPr id="2" name="Titel 1"/>
          <p:cNvSpPr>
            <a:spLocks noGrp="1"/>
          </p:cNvSpPr>
          <p:nvPr>
            <p:ph type="ctrTitle" hasCustomPrompt="1"/>
          </p:nvPr>
        </p:nvSpPr>
        <p:spPr>
          <a:xfrm>
            <a:off x="323849" y="1044001"/>
            <a:ext cx="11537951" cy="980062"/>
          </a:xfrm>
          <a:solidFill>
            <a:schemeClr val="bg1"/>
          </a:solidFill>
        </p:spPr>
        <p:txBody>
          <a:bodyPr wrap="square" lIns="144000" tIns="0" anchor="t" anchorCtr="0"/>
          <a:lstStyle>
            <a:lvl1pPr>
              <a:lnSpc>
                <a:spcPct val="100000"/>
              </a:lnSpc>
              <a:spcBef>
                <a:spcPts val="0"/>
              </a:spcBef>
              <a:defRPr sz="2800"/>
            </a:lvl1pPr>
          </a:lstStyle>
          <a:p>
            <a:r>
              <a:rPr lang="en-GB" dirty="0"/>
              <a:t>Add title</a:t>
            </a:r>
          </a:p>
        </p:txBody>
      </p:sp>
      <p:grpSp>
        <p:nvGrpSpPr>
          <p:cNvPr id="10" name="Gruppieren 9"/>
          <p:cNvGrpSpPr/>
          <p:nvPr userDrawn="1"/>
        </p:nvGrpSpPr>
        <p:grpSpPr>
          <a:xfrm>
            <a:off x="144463" y="152401"/>
            <a:ext cx="11897959" cy="612775"/>
            <a:chOff x="144463" y="152401"/>
            <a:chExt cx="11897959" cy="612775"/>
          </a:xfrm>
          <a:solidFill>
            <a:schemeClr val="accent1"/>
          </a:solidFill>
        </p:grpSpPr>
        <p:sp>
          <p:nvSpPr>
            <p:cNvPr id="13" name="Rechteck 12"/>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hteck 13"/>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hteck 14"/>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Untertitel 2"/>
          <p:cNvSpPr>
            <a:spLocks noGrp="1"/>
          </p:cNvSpPr>
          <p:nvPr>
            <p:ph type="subTitle" idx="1" hasCustomPrompt="1"/>
          </p:nvPr>
        </p:nvSpPr>
        <p:spPr bwMode="gray">
          <a:xfrm>
            <a:off x="323850" y="620714"/>
            <a:ext cx="11537950"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pic>
        <p:nvPicPr>
          <p:cNvPr id="9" name="Bild 18" descr="g_eth_logo_kurz_neg_Schutzrau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
        <p:nvSpPr>
          <p:cNvPr id="11" name="Textfeld 10"/>
          <p:cNvSpPr txBox="1"/>
          <p:nvPr userDrawn="1"/>
        </p:nvSpPr>
        <p:spPr>
          <a:xfrm>
            <a:off x="323850" y="6957490"/>
            <a:ext cx="8496298" cy="215444"/>
          </a:xfrm>
          <a:prstGeom prst="rect">
            <a:avLst/>
          </a:prstGeom>
          <a:noFill/>
        </p:spPr>
        <p:txBody>
          <a:bodyPr wrap="square" lIns="0" tIns="0" rIns="0" bIns="0" rtlCol="0">
            <a:spAutoFit/>
          </a:bodyPr>
          <a:lstStyle/>
          <a:p>
            <a:r>
              <a:rPr lang="en-GB" sz="1400" dirty="0">
                <a:solidFill>
                  <a:schemeClr val="tx1"/>
                </a:solidFill>
              </a:rPr>
              <a:t>Change picture: Select picture – right click – change picture</a:t>
            </a:r>
          </a:p>
        </p:txBody>
      </p:sp>
      <p:grpSp>
        <p:nvGrpSpPr>
          <p:cNvPr id="12" name="Gruppieren 11"/>
          <p:cNvGrpSpPr/>
          <p:nvPr userDrawn="1"/>
        </p:nvGrpSpPr>
        <p:grpSpPr>
          <a:xfrm>
            <a:off x="-377675" y="-385093"/>
            <a:ext cx="12418863" cy="7159750"/>
            <a:chOff x="-377675" y="-385093"/>
            <a:chExt cx="12418863" cy="7159750"/>
          </a:xfrm>
        </p:grpSpPr>
        <p:cxnSp>
          <p:nvCxnSpPr>
            <p:cNvPr id="16" name="Gerade Verbindung 15"/>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7" name="Gerade Verbindung 26"/>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 Verbindung 27"/>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4687079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11537950" cy="4210046"/>
          </a:xfrm>
        </p:spPr>
        <p:txBody>
          <a:bodyPr/>
          <a:lstStyle>
            <a:lvl1pPr>
              <a:defRPr/>
            </a:lvl1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4" name="Datumsplatzhalter 3"/>
          <p:cNvSpPr>
            <a:spLocks noGrp="1"/>
          </p:cNvSpPr>
          <p:nvPr>
            <p:ph type="dt" sz="half" idx="10"/>
          </p:nvPr>
        </p:nvSpPr>
        <p:spPr/>
        <p:txBody>
          <a:bodyPr/>
          <a:lstStyle/>
          <a:p>
            <a:r>
              <a:rPr lang="en-US"/>
              <a:t>10.4.2019</a:t>
            </a:r>
            <a:endParaRPr lang="en-GB" dirty="0"/>
          </a:p>
        </p:txBody>
      </p:sp>
      <p:sp>
        <p:nvSpPr>
          <p:cNvPr id="5" name="Fußzeilenplatzhalter 4"/>
          <p:cNvSpPr>
            <a:spLocks noGrp="1"/>
          </p:cNvSpPr>
          <p:nvPr>
            <p:ph type="ftr" sz="quarter" idx="11"/>
          </p:nvPr>
        </p:nvSpPr>
        <p:spPr/>
        <p:txBody>
          <a:bodyPr/>
          <a:lstStyle/>
          <a:p>
            <a:r>
              <a:rPr lang="en-GB"/>
              <a:t>Lorenz Ammann</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7" name="Titel 6"/>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268459606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1" y="2024064"/>
            <a:ext cx="557764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4" name="Inhaltsplatzhalter 3"/>
          <p:cNvSpPr>
            <a:spLocks noGrp="1"/>
          </p:cNvSpPr>
          <p:nvPr>
            <p:ph sz="half" idx="2" hasCustomPrompt="1"/>
          </p:nvPr>
        </p:nvSpPr>
        <p:spPr>
          <a:xfrm>
            <a:off x="6285565" y="2024064"/>
            <a:ext cx="5567205"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5" name="Datumsplatzhalter 4"/>
          <p:cNvSpPr>
            <a:spLocks noGrp="1"/>
          </p:cNvSpPr>
          <p:nvPr>
            <p:ph type="dt" sz="half" idx="10"/>
          </p:nvPr>
        </p:nvSpPr>
        <p:spPr/>
        <p:txBody>
          <a:bodyPr/>
          <a:lstStyle/>
          <a:p>
            <a:r>
              <a:rPr lang="en-US"/>
              <a:t>10.4.2019</a:t>
            </a:r>
            <a:endParaRPr lang="en-GB" dirty="0"/>
          </a:p>
        </p:txBody>
      </p:sp>
      <p:sp>
        <p:nvSpPr>
          <p:cNvPr id="6" name="Fußzeilenplatzhalter 5"/>
          <p:cNvSpPr>
            <a:spLocks noGrp="1"/>
          </p:cNvSpPr>
          <p:nvPr>
            <p:ph type="ftr" sz="quarter" idx="11"/>
          </p:nvPr>
        </p:nvSpPr>
        <p:spPr/>
        <p:txBody>
          <a:bodyPr/>
          <a:lstStyle/>
          <a:p>
            <a:r>
              <a:rPr lang="en-GB"/>
              <a:t>Lorenz Ammann</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t>‹#›</a:t>
            </a:fld>
            <a:endParaRPr lang="en-GB" dirty="0"/>
          </a:p>
        </p:txBody>
      </p:sp>
      <p:sp>
        <p:nvSpPr>
          <p:cNvPr id="8" name="Titel 7"/>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189741533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a:t>10.4.2019</a:t>
            </a:r>
            <a:endParaRPr lang="en-GB" dirty="0"/>
          </a:p>
        </p:txBody>
      </p:sp>
      <p:sp>
        <p:nvSpPr>
          <p:cNvPr id="3" name="Fußzeilenplatzhalter 2"/>
          <p:cNvSpPr>
            <a:spLocks noGrp="1"/>
          </p:cNvSpPr>
          <p:nvPr>
            <p:ph type="ftr" sz="quarter" idx="11"/>
          </p:nvPr>
        </p:nvSpPr>
        <p:spPr/>
        <p:txBody>
          <a:bodyPr/>
          <a:lstStyle/>
          <a:p>
            <a:r>
              <a:rPr lang="en-GB"/>
              <a:t>Lorenz Ammann</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sp>
        <p:nvSpPr>
          <p:cNvPr id="5" name="Titel 4"/>
          <p:cNvSpPr>
            <a:spLocks noGrp="1"/>
          </p:cNvSpPr>
          <p:nvPr>
            <p:ph type="title" hasCustomPrompt="1"/>
          </p:nvPr>
        </p:nvSpPr>
        <p:spPr>
          <a:xfrm>
            <a:off x="323850" y="620714"/>
            <a:ext cx="11537950" cy="972000"/>
          </a:xfrm>
        </p:spPr>
        <p:txBody>
          <a:bodyPr/>
          <a:lstStyle>
            <a:lvl1pPr>
              <a:defRPr/>
            </a:lvl1pPr>
          </a:lstStyle>
          <a:p>
            <a:r>
              <a:rPr lang="en-GB" dirty="0"/>
              <a:t>Add title</a:t>
            </a:r>
          </a:p>
        </p:txBody>
      </p:sp>
    </p:spTree>
    <p:extLst>
      <p:ext uri="{BB962C8B-B14F-4D97-AF65-F5344CB8AC3E}">
        <p14:creationId xmlns:p14="http://schemas.microsoft.com/office/powerpoint/2010/main" val="418970784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a:t>10.4.2019</a:t>
            </a:r>
            <a:endParaRPr lang="en-GB" dirty="0"/>
          </a:p>
        </p:txBody>
      </p:sp>
      <p:sp>
        <p:nvSpPr>
          <p:cNvPr id="5" name="Fußzeilenplatzhalter 4"/>
          <p:cNvSpPr>
            <a:spLocks noGrp="1"/>
          </p:cNvSpPr>
          <p:nvPr>
            <p:ph type="ftr" sz="quarter" idx="11"/>
          </p:nvPr>
        </p:nvSpPr>
        <p:spPr/>
        <p:txBody>
          <a:bodyPr/>
          <a:lstStyle/>
          <a:p>
            <a:r>
              <a:rPr lang="en-GB"/>
              <a:t>Lorenz Ammann</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5607860"/>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415688739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12187238"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r>
              <a:rPr lang="en-US"/>
              <a:t>10.4.2019</a:t>
            </a:r>
            <a:endParaRPr lang="en-GB" dirty="0"/>
          </a:p>
        </p:txBody>
      </p:sp>
      <p:sp>
        <p:nvSpPr>
          <p:cNvPr id="3" name="Fußzeilenplatzhalter 2"/>
          <p:cNvSpPr>
            <a:spLocks noGrp="1"/>
          </p:cNvSpPr>
          <p:nvPr>
            <p:ph type="ftr" sz="quarter" idx="11"/>
          </p:nvPr>
        </p:nvSpPr>
        <p:spPr/>
        <p:txBody>
          <a:bodyPr/>
          <a:lstStyle/>
          <a:p>
            <a:r>
              <a:rPr lang="en-GB"/>
              <a:t>Lorenz Ammann</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pic>
        <p:nvPicPr>
          <p:cNvPr id="9" name="Bild 8" descr="eth_logo_kurz_po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val="287561258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11537949"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10.4.2019</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2" name="Titel 1"/>
          <p:cNvSpPr>
            <a:spLocks noGrp="1"/>
          </p:cNvSpPr>
          <p:nvPr>
            <p:ph type="ctrTitle" hasCustomPrompt="1"/>
          </p:nvPr>
        </p:nvSpPr>
        <p:spPr>
          <a:xfrm>
            <a:off x="323850" y="3429000"/>
            <a:ext cx="11537949"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a:t>Add title</a:t>
            </a:r>
          </a:p>
        </p:txBody>
      </p:sp>
      <p:sp>
        <p:nvSpPr>
          <p:cNvPr id="7" name="Fußzeilenplatzhalter 6"/>
          <p:cNvSpPr>
            <a:spLocks noGrp="1"/>
          </p:cNvSpPr>
          <p:nvPr>
            <p:ph type="ftr" sz="quarter" idx="13"/>
          </p:nvPr>
        </p:nvSpPr>
        <p:spPr/>
        <p:txBody>
          <a:bodyPr/>
          <a:lstStyle/>
          <a:p>
            <a:r>
              <a:rPr lang="en-GB"/>
              <a:t>Lorenz Ammann</a:t>
            </a:r>
            <a:endParaRPr lang="en-GB" dirty="0"/>
          </a:p>
        </p:txBody>
      </p:sp>
      <p:sp>
        <p:nvSpPr>
          <p:cNvPr id="9" name="Bildplatzhalter 8"/>
          <p:cNvSpPr>
            <a:spLocks noGrp="1"/>
          </p:cNvSpPr>
          <p:nvPr>
            <p:ph type="pic" sz="quarter" idx="14"/>
          </p:nvPr>
        </p:nvSpPr>
        <p:spPr>
          <a:xfrm>
            <a:off x="323850" y="619200"/>
            <a:ext cx="11537950" cy="2809800"/>
          </a:xfrm>
        </p:spPr>
        <p:txBody>
          <a:bodyPr/>
          <a:lstStyle/>
          <a:p>
            <a:endParaRPr lang="en-GB" dirty="0"/>
          </a:p>
        </p:txBody>
      </p:sp>
    </p:spTree>
    <p:extLst>
      <p:ext uri="{BB962C8B-B14F-4D97-AF65-F5344CB8AC3E}">
        <p14:creationId xmlns:p14="http://schemas.microsoft.com/office/powerpoint/2010/main" val="260610812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a:t>Add title</a:t>
            </a:r>
          </a:p>
        </p:txBody>
      </p:sp>
      <p:sp>
        <p:nvSpPr>
          <p:cNvPr id="3" name="Untertitel 2"/>
          <p:cNvSpPr>
            <a:spLocks noGrp="1"/>
          </p:cNvSpPr>
          <p:nvPr>
            <p:ph type="subTitle" idx="1" hasCustomPrompt="1"/>
          </p:nvPr>
        </p:nvSpPr>
        <p:spPr>
          <a:xfrm>
            <a:off x="323850" y="5809754"/>
            <a:ext cx="1153795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10.4.2019</a:t>
            </a:r>
            <a:endParaRPr lang="en-GB" dirty="0"/>
          </a:p>
        </p:txBody>
      </p:sp>
      <p:sp>
        <p:nvSpPr>
          <p:cNvPr id="5" name="Fußzeilenplatzhalter 4"/>
          <p:cNvSpPr>
            <a:spLocks noGrp="1"/>
          </p:cNvSpPr>
          <p:nvPr>
            <p:ph type="ftr" sz="quarter" idx="11"/>
          </p:nvPr>
        </p:nvSpPr>
        <p:spPr/>
        <p:txBody>
          <a:bodyPr/>
          <a:lstStyle/>
          <a:p>
            <a:r>
              <a:rPr lang="en-GB"/>
              <a:t>Lorenz Ammann</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4204512"/>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257159663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a:t>Add title</a:t>
            </a:r>
          </a:p>
        </p:txBody>
      </p:sp>
      <p:sp>
        <p:nvSpPr>
          <p:cNvPr id="3" name="Untertitel 2"/>
          <p:cNvSpPr>
            <a:spLocks noGrp="1"/>
          </p:cNvSpPr>
          <p:nvPr>
            <p:ph type="subTitle" idx="1" hasCustomPrompt="1"/>
          </p:nvPr>
        </p:nvSpPr>
        <p:spPr>
          <a:xfrm>
            <a:off x="323850" y="5809754"/>
            <a:ext cx="1153795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10.4.2019</a:t>
            </a:r>
            <a:endParaRPr lang="en-GB" dirty="0"/>
          </a:p>
        </p:txBody>
      </p:sp>
      <p:sp>
        <p:nvSpPr>
          <p:cNvPr id="5" name="Fußzeilenplatzhalter 4"/>
          <p:cNvSpPr>
            <a:spLocks noGrp="1"/>
          </p:cNvSpPr>
          <p:nvPr>
            <p:ph type="ftr" sz="quarter" idx="11"/>
          </p:nvPr>
        </p:nvSpPr>
        <p:spPr/>
        <p:txBody>
          <a:bodyPr/>
          <a:lstStyle/>
          <a:p>
            <a:r>
              <a:rPr lang="en-GB"/>
              <a:t>Lorenz Ammann</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4"/>
            <a:ext cx="11537950" cy="4204513"/>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1490291718"/>
      </p:ext>
    </p:extLst>
  </p:cSld>
  <p:clrMapOvr>
    <a:masterClrMapping/>
  </p:clrMapOvr>
  <p:transition>
    <p:fade/>
  </p:transition>
  <p:extLst mod="1">
    <p:ext uri="{DCECCB84-F9BA-43D5-87BE-67443E8EF086}">
      <p15:sldGuideLst xmlns:p15="http://schemas.microsoft.com/office/powerpoint/2012/main" xmlns=""/>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a:t>Add title</a:t>
            </a:r>
          </a:p>
        </p:txBody>
      </p:sp>
      <p:sp>
        <p:nvSpPr>
          <p:cNvPr id="3" name="Untertitel 2"/>
          <p:cNvSpPr>
            <a:spLocks noGrp="1"/>
          </p:cNvSpPr>
          <p:nvPr>
            <p:ph type="subTitle" idx="1" hasCustomPrompt="1"/>
          </p:nvPr>
        </p:nvSpPr>
        <p:spPr>
          <a:xfrm>
            <a:off x="323850" y="5809754"/>
            <a:ext cx="1153795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10.4.2019</a:t>
            </a:r>
            <a:endParaRPr lang="en-GB" dirty="0"/>
          </a:p>
        </p:txBody>
      </p:sp>
      <p:sp>
        <p:nvSpPr>
          <p:cNvPr id="5" name="Fußzeilenplatzhalter 4"/>
          <p:cNvSpPr>
            <a:spLocks noGrp="1"/>
          </p:cNvSpPr>
          <p:nvPr>
            <p:ph type="ftr" sz="quarter" idx="11"/>
          </p:nvPr>
        </p:nvSpPr>
        <p:spPr/>
        <p:txBody>
          <a:bodyPr/>
          <a:lstStyle/>
          <a:p>
            <a:r>
              <a:rPr lang="en-GB"/>
              <a:t>Lorenz Ammann</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4"/>
            <a:ext cx="11537950" cy="4204513"/>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792855932"/>
      </p:ext>
    </p:extLst>
  </p:cSld>
  <p:clrMapOvr>
    <a:masterClrMapping/>
  </p:clrMapOvr>
  <p:transition>
    <p:fade/>
  </p:transition>
  <p:extLst mod="1">
    <p:ext uri="{DCECCB84-F9BA-43D5-87BE-67443E8EF086}">
      <p15:sldGuideLst xmlns:p15="http://schemas.microsoft.com/office/powerpoint/2012/main" xmlns=""/>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sp>
        <p:nvSpPr>
          <p:cNvPr id="5" name="Bildplatzhalter 4"/>
          <p:cNvSpPr>
            <a:spLocks noGrp="1"/>
          </p:cNvSpPr>
          <p:nvPr>
            <p:ph type="pic" sz="quarter" idx="10" hasCustomPrompt="1"/>
          </p:nvPr>
        </p:nvSpPr>
        <p:spPr>
          <a:xfrm>
            <a:off x="1" y="0"/>
            <a:ext cx="12187238" cy="6858000"/>
          </a:xfrm>
        </p:spPr>
        <p:txBody>
          <a:bodyPr/>
          <a:lstStyle>
            <a:lvl1pPr marL="0" indent="0">
              <a:buNone/>
              <a:defRPr/>
            </a:lvl1pPr>
          </a:lstStyle>
          <a:p>
            <a:r>
              <a:rPr lang="en-GB" dirty="0" err="1"/>
              <a:t>Bild</a:t>
            </a:r>
            <a:r>
              <a:rPr lang="en-GB" dirty="0"/>
              <a:t> </a:t>
            </a:r>
            <a:r>
              <a:rPr lang="en-GB" dirty="0" err="1"/>
              <a:t>durch</a:t>
            </a:r>
            <a:r>
              <a:rPr lang="en-GB" dirty="0"/>
              <a:t> </a:t>
            </a:r>
            <a:r>
              <a:rPr lang="en-GB" dirty="0" err="1"/>
              <a:t>Klicken</a:t>
            </a:r>
            <a:r>
              <a:rPr lang="en-GB" dirty="0"/>
              <a:t> auf das Symbol </a:t>
            </a:r>
            <a:r>
              <a:rPr lang="en-GB" dirty="0" err="1"/>
              <a:t>hinzufügen</a:t>
            </a:r>
            <a:r>
              <a:rPr lang="en-GB" dirty="0"/>
              <a:t> und in den </a:t>
            </a:r>
            <a:r>
              <a:rPr lang="en-GB" dirty="0" err="1"/>
              <a:t>Hintergrund</a:t>
            </a:r>
            <a:r>
              <a:rPr lang="en-GB" dirty="0"/>
              <a:t> </a:t>
            </a:r>
            <a:r>
              <a:rPr lang="en-GB" dirty="0" err="1"/>
              <a:t>stellen</a:t>
            </a:r>
            <a:endParaRPr lang="en-GB" dirty="0"/>
          </a:p>
        </p:txBody>
      </p:sp>
      <p:sp>
        <p:nvSpPr>
          <p:cNvPr id="2" name="Titel 1"/>
          <p:cNvSpPr>
            <a:spLocks noGrp="1"/>
          </p:cNvSpPr>
          <p:nvPr>
            <p:ph type="ctrTitle" hasCustomPrompt="1"/>
          </p:nvPr>
        </p:nvSpPr>
        <p:spPr>
          <a:xfrm>
            <a:off x="323849" y="1044001"/>
            <a:ext cx="11537951" cy="980062"/>
          </a:xfrm>
          <a:solidFill>
            <a:schemeClr val="bg1"/>
          </a:solidFill>
        </p:spPr>
        <p:txBody>
          <a:bodyPr wrap="square" lIns="144000" tIns="0" anchor="t" anchorCtr="0"/>
          <a:lstStyle>
            <a:lvl1pPr>
              <a:lnSpc>
                <a:spcPct val="100000"/>
              </a:lnSpc>
              <a:spcBef>
                <a:spcPts val="0"/>
              </a:spcBef>
              <a:defRPr sz="2800"/>
            </a:lvl1pPr>
          </a:lstStyle>
          <a:p>
            <a:r>
              <a:rPr lang="en-GB" dirty="0"/>
              <a:t>Add title</a:t>
            </a:r>
          </a:p>
        </p:txBody>
      </p:sp>
      <p:grpSp>
        <p:nvGrpSpPr>
          <p:cNvPr id="10" name="Gruppieren 9"/>
          <p:cNvGrpSpPr/>
          <p:nvPr userDrawn="1"/>
        </p:nvGrpSpPr>
        <p:grpSpPr>
          <a:xfrm>
            <a:off x="144463" y="152401"/>
            <a:ext cx="11897959" cy="612775"/>
            <a:chOff x="144463" y="152401"/>
            <a:chExt cx="11897959" cy="612775"/>
          </a:xfrm>
          <a:solidFill>
            <a:schemeClr val="accent1"/>
          </a:solidFill>
        </p:grpSpPr>
        <p:sp>
          <p:nvSpPr>
            <p:cNvPr id="13" name="Rechteck 12"/>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hteck 13"/>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hteck 14"/>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Untertitel 2"/>
          <p:cNvSpPr>
            <a:spLocks noGrp="1"/>
          </p:cNvSpPr>
          <p:nvPr>
            <p:ph type="subTitle" idx="1" hasCustomPrompt="1"/>
          </p:nvPr>
        </p:nvSpPr>
        <p:spPr bwMode="gray">
          <a:xfrm>
            <a:off x="323850" y="620714"/>
            <a:ext cx="11537950"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pic>
        <p:nvPicPr>
          <p:cNvPr id="9" name="Bild 18" descr="g_eth_logo_kurz_neg_Schutzrau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
        <p:nvSpPr>
          <p:cNvPr id="11" name="Textfeld 10"/>
          <p:cNvSpPr txBox="1"/>
          <p:nvPr userDrawn="1"/>
        </p:nvSpPr>
        <p:spPr>
          <a:xfrm>
            <a:off x="323850" y="6957490"/>
            <a:ext cx="8496298" cy="215444"/>
          </a:xfrm>
          <a:prstGeom prst="rect">
            <a:avLst/>
          </a:prstGeom>
          <a:noFill/>
        </p:spPr>
        <p:txBody>
          <a:bodyPr wrap="square" lIns="0" tIns="0" rIns="0" bIns="0" rtlCol="0">
            <a:spAutoFit/>
          </a:bodyPr>
          <a:lstStyle/>
          <a:p>
            <a:r>
              <a:rPr lang="en-GB" sz="1400" dirty="0">
                <a:solidFill>
                  <a:schemeClr val="tx1"/>
                </a:solidFill>
              </a:rPr>
              <a:t>Change picture: Select picture – right click – change picture</a:t>
            </a:r>
          </a:p>
        </p:txBody>
      </p:sp>
      <p:grpSp>
        <p:nvGrpSpPr>
          <p:cNvPr id="12" name="Gruppieren 11"/>
          <p:cNvGrpSpPr/>
          <p:nvPr userDrawn="1"/>
        </p:nvGrpSpPr>
        <p:grpSpPr>
          <a:xfrm>
            <a:off x="-377675" y="-385093"/>
            <a:ext cx="12418863" cy="7159750"/>
            <a:chOff x="-377675" y="-385093"/>
            <a:chExt cx="12418863" cy="7159750"/>
          </a:xfrm>
        </p:grpSpPr>
        <p:cxnSp>
          <p:nvCxnSpPr>
            <p:cNvPr id="16" name="Gerade Verbindung 15"/>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7" name="Gerade Verbindung 26"/>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 Verbindung 27"/>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9384381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11537950" cy="4210046"/>
          </a:xfrm>
        </p:spPr>
        <p:txBody>
          <a:bodyPr/>
          <a:lstStyle>
            <a:lvl1pPr>
              <a:defRPr/>
            </a:lvl1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4" name="Datumsplatzhalter 3"/>
          <p:cNvSpPr>
            <a:spLocks noGrp="1"/>
          </p:cNvSpPr>
          <p:nvPr>
            <p:ph type="dt" sz="half" idx="10"/>
          </p:nvPr>
        </p:nvSpPr>
        <p:spPr/>
        <p:txBody>
          <a:bodyPr/>
          <a:lstStyle/>
          <a:p>
            <a:r>
              <a:rPr lang="en-US"/>
              <a:t>10.4.2019</a:t>
            </a:r>
            <a:endParaRPr lang="en-GB" dirty="0"/>
          </a:p>
        </p:txBody>
      </p:sp>
      <p:sp>
        <p:nvSpPr>
          <p:cNvPr id="5" name="Fußzeilenplatzhalter 4"/>
          <p:cNvSpPr>
            <a:spLocks noGrp="1"/>
          </p:cNvSpPr>
          <p:nvPr>
            <p:ph type="ftr" sz="quarter" idx="11"/>
          </p:nvPr>
        </p:nvSpPr>
        <p:spPr/>
        <p:txBody>
          <a:bodyPr/>
          <a:lstStyle/>
          <a:p>
            <a:r>
              <a:rPr lang="en-GB"/>
              <a:t>Lorenz Ammann</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7" name="Titel 6"/>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280784549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1" y="2024064"/>
            <a:ext cx="557764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4" name="Inhaltsplatzhalter 3"/>
          <p:cNvSpPr>
            <a:spLocks noGrp="1"/>
          </p:cNvSpPr>
          <p:nvPr>
            <p:ph sz="half" idx="2" hasCustomPrompt="1"/>
          </p:nvPr>
        </p:nvSpPr>
        <p:spPr>
          <a:xfrm>
            <a:off x="6285565" y="2024064"/>
            <a:ext cx="5567205"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5" name="Datumsplatzhalter 4"/>
          <p:cNvSpPr>
            <a:spLocks noGrp="1"/>
          </p:cNvSpPr>
          <p:nvPr>
            <p:ph type="dt" sz="half" idx="10"/>
          </p:nvPr>
        </p:nvSpPr>
        <p:spPr/>
        <p:txBody>
          <a:bodyPr/>
          <a:lstStyle/>
          <a:p>
            <a:r>
              <a:rPr lang="en-US"/>
              <a:t>10.4.2019</a:t>
            </a:r>
            <a:endParaRPr lang="en-GB" dirty="0"/>
          </a:p>
        </p:txBody>
      </p:sp>
      <p:sp>
        <p:nvSpPr>
          <p:cNvPr id="6" name="Fußzeilenplatzhalter 5"/>
          <p:cNvSpPr>
            <a:spLocks noGrp="1"/>
          </p:cNvSpPr>
          <p:nvPr>
            <p:ph type="ftr" sz="quarter" idx="11"/>
          </p:nvPr>
        </p:nvSpPr>
        <p:spPr/>
        <p:txBody>
          <a:bodyPr/>
          <a:lstStyle/>
          <a:p>
            <a:r>
              <a:rPr lang="en-GB"/>
              <a:t>Lorenz Ammann</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t>‹#›</a:t>
            </a:fld>
            <a:endParaRPr lang="en-GB" dirty="0"/>
          </a:p>
        </p:txBody>
      </p:sp>
      <p:sp>
        <p:nvSpPr>
          <p:cNvPr id="8" name="Titel 7"/>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314787039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a:t>10.4.2019</a:t>
            </a:r>
            <a:endParaRPr lang="en-GB" dirty="0"/>
          </a:p>
        </p:txBody>
      </p:sp>
      <p:sp>
        <p:nvSpPr>
          <p:cNvPr id="3" name="Fußzeilenplatzhalter 2"/>
          <p:cNvSpPr>
            <a:spLocks noGrp="1"/>
          </p:cNvSpPr>
          <p:nvPr>
            <p:ph type="ftr" sz="quarter" idx="11"/>
          </p:nvPr>
        </p:nvSpPr>
        <p:spPr/>
        <p:txBody>
          <a:bodyPr/>
          <a:lstStyle/>
          <a:p>
            <a:r>
              <a:rPr lang="en-GB"/>
              <a:t>Lorenz Ammann</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sp>
        <p:nvSpPr>
          <p:cNvPr id="5" name="Titel 4"/>
          <p:cNvSpPr>
            <a:spLocks noGrp="1"/>
          </p:cNvSpPr>
          <p:nvPr>
            <p:ph type="title" hasCustomPrompt="1"/>
          </p:nvPr>
        </p:nvSpPr>
        <p:spPr>
          <a:xfrm>
            <a:off x="323850" y="620714"/>
            <a:ext cx="11537950" cy="972000"/>
          </a:xfrm>
        </p:spPr>
        <p:txBody>
          <a:bodyPr/>
          <a:lstStyle>
            <a:lvl1pPr>
              <a:defRPr/>
            </a:lvl1pPr>
          </a:lstStyle>
          <a:p>
            <a:r>
              <a:rPr lang="en-GB" dirty="0"/>
              <a:t>Add title</a:t>
            </a:r>
          </a:p>
        </p:txBody>
      </p:sp>
    </p:spTree>
    <p:extLst>
      <p:ext uri="{BB962C8B-B14F-4D97-AF65-F5344CB8AC3E}">
        <p14:creationId xmlns:p14="http://schemas.microsoft.com/office/powerpoint/2010/main" val="135519715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a:t>10.4.2019</a:t>
            </a:r>
            <a:endParaRPr lang="en-GB" dirty="0"/>
          </a:p>
        </p:txBody>
      </p:sp>
      <p:sp>
        <p:nvSpPr>
          <p:cNvPr id="5" name="Fußzeilenplatzhalter 4"/>
          <p:cNvSpPr>
            <a:spLocks noGrp="1"/>
          </p:cNvSpPr>
          <p:nvPr>
            <p:ph type="ftr" sz="quarter" idx="11"/>
          </p:nvPr>
        </p:nvSpPr>
        <p:spPr/>
        <p:txBody>
          <a:bodyPr/>
          <a:lstStyle/>
          <a:p>
            <a:r>
              <a:rPr lang="en-GB"/>
              <a:t>Lorenz Ammann</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5607860"/>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72646352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12187238"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r>
              <a:rPr lang="en-US"/>
              <a:t>10.4.2019</a:t>
            </a:r>
            <a:endParaRPr lang="en-GB" dirty="0"/>
          </a:p>
        </p:txBody>
      </p:sp>
      <p:sp>
        <p:nvSpPr>
          <p:cNvPr id="3" name="Fußzeilenplatzhalter 2"/>
          <p:cNvSpPr>
            <a:spLocks noGrp="1"/>
          </p:cNvSpPr>
          <p:nvPr>
            <p:ph type="ftr" sz="quarter" idx="11"/>
          </p:nvPr>
        </p:nvSpPr>
        <p:spPr/>
        <p:txBody>
          <a:bodyPr/>
          <a:lstStyle/>
          <a:p>
            <a:r>
              <a:rPr lang="en-GB"/>
              <a:t>Lorenz Ammann</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pic>
        <p:nvPicPr>
          <p:cNvPr id="9" name="Bild 8" descr="eth_logo_kurz_po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val="336856928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11537949"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10.4.2019</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2" name="Titel 1"/>
          <p:cNvSpPr>
            <a:spLocks noGrp="1"/>
          </p:cNvSpPr>
          <p:nvPr>
            <p:ph type="ctrTitle" hasCustomPrompt="1"/>
          </p:nvPr>
        </p:nvSpPr>
        <p:spPr>
          <a:xfrm>
            <a:off x="323850" y="3429000"/>
            <a:ext cx="11537949"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a:t>Add title</a:t>
            </a:r>
          </a:p>
        </p:txBody>
      </p:sp>
      <p:sp>
        <p:nvSpPr>
          <p:cNvPr id="7" name="Fußzeilenplatzhalter 6"/>
          <p:cNvSpPr>
            <a:spLocks noGrp="1"/>
          </p:cNvSpPr>
          <p:nvPr>
            <p:ph type="ftr" sz="quarter" idx="13"/>
          </p:nvPr>
        </p:nvSpPr>
        <p:spPr/>
        <p:txBody>
          <a:bodyPr/>
          <a:lstStyle/>
          <a:p>
            <a:r>
              <a:rPr lang="en-GB"/>
              <a:t>Lorenz Ammann</a:t>
            </a:r>
            <a:endParaRPr lang="en-GB" dirty="0"/>
          </a:p>
        </p:txBody>
      </p:sp>
      <p:sp>
        <p:nvSpPr>
          <p:cNvPr id="9" name="Bildplatzhalter 8"/>
          <p:cNvSpPr>
            <a:spLocks noGrp="1"/>
          </p:cNvSpPr>
          <p:nvPr>
            <p:ph type="pic" sz="quarter" idx="14"/>
          </p:nvPr>
        </p:nvSpPr>
        <p:spPr>
          <a:xfrm>
            <a:off x="323850" y="619200"/>
            <a:ext cx="11537950" cy="2809800"/>
          </a:xfrm>
        </p:spPr>
        <p:txBody>
          <a:bodyPr/>
          <a:lstStyle/>
          <a:p>
            <a:endParaRPr lang="en-GB" dirty="0"/>
          </a:p>
        </p:txBody>
      </p:sp>
    </p:spTree>
    <p:extLst>
      <p:ext uri="{BB962C8B-B14F-4D97-AF65-F5344CB8AC3E}">
        <p14:creationId xmlns:p14="http://schemas.microsoft.com/office/powerpoint/2010/main" val="2823415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a:t>Add title</a:t>
            </a:r>
          </a:p>
        </p:txBody>
      </p:sp>
      <p:sp>
        <p:nvSpPr>
          <p:cNvPr id="3" name="Untertitel 2"/>
          <p:cNvSpPr>
            <a:spLocks noGrp="1"/>
          </p:cNvSpPr>
          <p:nvPr>
            <p:ph type="subTitle" idx="1" hasCustomPrompt="1"/>
          </p:nvPr>
        </p:nvSpPr>
        <p:spPr>
          <a:xfrm>
            <a:off x="323850" y="5809754"/>
            <a:ext cx="1153795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10.4.2019</a:t>
            </a:r>
            <a:endParaRPr lang="en-GB" dirty="0"/>
          </a:p>
        </p:txBody>
      </p:sp>
      <p:sp>
        <p:nvSpPr>
          <p:cNvPr id="5" name="Fußzeilenplatzhalter 4"/>
          <p:cNvSpPr>
            <a:spLocks noGrp="1"/>
          </p:cNvSpPr>
          <p:nvPr>
            <p:ph type="ftr" sz="quarter" idx="11"/>
          </p:nvPr>
        </p:nvSpPr>
        <p:spPr/>
        <p:txBody>
          <a:bodyPr/>
          <a:lstStyle/>
          <a:p>
            <a:r>
              <a:rPr lang="en-GB"/>
              <a:t>Lorenz Ammann</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4204512"/>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263800854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a:t>Add title</a:t>
            </a:r>
          </a:p>
        </p:txBody>
      </p:sp>
      <p:sp>
        <p:nvSpPr>
          <p:cNvPr id="3" name="Untertitel 2"/>
          <p:cNvSpPr>
            <a:spLocks noGrp="1"/>
          </p:cNvSpPr>
          <p:nvPr>
            <p:ph type="subTitle" idx="1" hasCustomPrompt="1"/>
          </p:nvPr>
        </p:nvSpPr>
        <p:spPr>
          <a:xfrm>
            <a:off x="323850" y="5809754"/>
            <a:ext cx="1153795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10.4.2019</a:t>
            </a:r>
            <a:endParaRPr lang="en-GB" dirty="0"/>
          </a:p>
        </p:txBody>
      </p:sp>
      <p:sp>
        <p:nvSpPr>
          <p:cNvPr id="5" name="Fußzeilenplatzhalter 4"/>
          <p:cNvSpPr>
            <a:spLocks noGrp="1"/>
          </p:cNvSpPr>
          <p:nvPr>
            <p:ph type="ftr" sz="quarter" idx="11"/>
          </p:nvPr>
        </p:nvSpPr>
        <p:spPr/>
        <p:txBody>
          <a:bodyPr/>
          <a:lstStyle/>
          <a:p>
            <a:r>
              <a:rPr lang="en-GB"/>
              <a:t>Lorenz Ammann</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4"/>
            <a:ext cx="11537950" cy="4204513"/>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4196920033"/>
      </p:ext>
    </p:extLst>
  </p:cSld>
  <p:clrMapOvr>
    <a:masterClrMapping/>
  </p:clrMapOvr>
  <p:transition>
    <p:fade/>
  </p:transition>
  <p:extLst mod="1">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sp>
        <p:nvSpPr>
          <p:cNvPr id="5" name="Bildplatzhalter 4"/>
          <p:cNvSpPr>
            <a:spLocks noGrp="1"/>
          </p:cNvSpPr>
          <p:nvPr>
            <p:ph type="pic" sz="quarter" idx="10" hasCustomPrompt="1"/>
          </p:nvPr>
        </p:nvSpPr>
        <p:spPr>
          <a:xfrm>
            <a:off x="1" y="0"/>
            <a:ext cx="12187238" cy="6858000"/>
          </a:xfrm>
        </p:spPr>
        <p:txBody>
          <a:bodyPr/>
          <a:lstStyle>
            <a:lvl1pPr marL="0" indent="0">
              <a:buNone/>
              <a:defRPr/>
            </a:lvl1pPr>
          </a:lstStyle>
          <a:p>
            <a:r>
              <a:rPr lang="en-GB" dirty="0" err="1"/>
              <a:t>Bild</a:t>
            </a:r>
            <a:r>
              <a:rPr lang="en-GB" dirty="0"/>
              <a:t> </a:t>
            </a:r>
            <a:r>
              <a:rPr lang="en-GB" dirty="0" err="1"/>
              <a:t>durch</a:t>
            </a:r>
            <a:r>
              <a:rPr lang="en-GB" dirty="0"/>
              <a:t> </a:t>
            </a:r>
            <a:r>
              <a:rPr lang="en-GB" dirty="0" err="1"/>
              <a:t>Klicken</a:t>
            </a:r>
            <a:r>
              <a:rPr lang="en-GB" dirty="0"/>
              <a:t> auf das Symbol </a:t>
            </a:r>
            <a:r>
              <a:rPr lang="en-GB" dirty="0" err="1"/>
              <a:t>hinzufügen</a:t>
            </a:r>
            <a:r>
              <a:rPr lang="en-GB" dirty="0"/>
              <a:t> und in den </a:t>
            </a:r>
            <a:r>
              <a:rPr lang="en-GB" dirty="0" err="1"/>
              <a:t>Hintergrund</a:t>
            </a:r>
            <a:r>
              <a:rPr lang="en-GB" dirty="0"/>
              <a:t> </a:t>
            </a:r>
            <a:r>
              <a:rPr lang="en-GB" dirty="0" err="1"/>
              <a:t>stellen</a:t>
            </a:r>
            <a:endParaRPr lang="en-GB" dirty="0"/>
          </a:p>
        </p:txBody>
      </p:sp>
      <p:sp>
        <p:nvSpPr>
          <p:cNvPr id="2" name="Titel 1"/>
          <p:cNvSpPr>
            <a:spLocks noGrp="1"/>
          </p:cNvSpPr>
          <p:nvPr>
            <p:ph type="ctrTitle" hasCustomPrompt="1"/>
          </p:nvPr>
        </p:nvSpPr>
        <p:spPr>
          <a:xfrm>
            <a:off x="323849" y="1044001"/>
            <a:ext cx="11537951" cy="980062"/>
          </a:xfrm>
          <a:solidFill>
            <a:schemeClr val="bg1"/>
          </a:solidFill>
        </p:spPr>
        <p:txBody>
          <a:bodyPr wrap="square" lIns="144000" tIns="0" anchor="t" anchorCtr="0"/>
          <a:lstStyle>
            <a:lvl1pPr>
              <a:lnSpc>
                <a:spcPct val="100000"/>
              </a:lnSpc>
              <a:spcBef>
                <a:spcPts val="0"/>
              </a:spcBef>
              <a:defRPr sz="2800"/>
            </a:lvl1pPr>
          </a:lstStyle>
          <a:p>
            <a:r>
              <a:rPr lang="en-GB" dirty="0"/>
              <a:t>Add title</a:t>
            </a:r>
          </a:p>
        </p:txBody>
      </p:sp>
      <p:grpSp>
        <p:nvGrpSpPr>
          <p:cNvPr id="10" name="Gruppieren 9"/>
          <p:cNvGrpSpPr/>
          <p:nvPr userDrawn="1"/>
        </p:nvGrpSpPr>
        <p:grpSpPr>
          <a:xfrm>
            <a:off x="144463" y="152401"/>
            <a:ext cx="11897959" cy="612775"/>
            <a:chOff x="144463" y="152401"/>
            <a:chExt cx="11897959" cy="612775"/>
          </a:xfrm>
          <a:solidFill>
            <a:schemeClr val="accent1"/>
          </a:solidFill>
        </p:grpSpPr>
        <p:sp>
          <p:nvSpPr>
            <p:cNvPr id="13" name="Rechteck 12"/>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hteck 13"/>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hteck 14"/>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Untertitel 2"/>
          <p:cNvSpPr>
            <a:spLocks noGrp="1"/>
          </p:cNvSpPr>
          <p:nvPr>
            <p:ph type="subTitle" idx="1" hasCustomPrompt="1"/>
          </p:nvPr>
        </p:nvSpPr>
        <p:spPr bwMode="gray">
          <a:xfrm>
            <a:off x="323850" y="620714"/>
            <a:ext cx="11537950"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pic>
        <p:nvPicPr>
          <p:cNvPr id="9" name="Bild 18" descr="g_eth_logo_kurz_neg_Schutzrau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
        <p:nvSpPr>
          <p:cNvPr id="11" name="Textfeld 10"/>
          <p:cNvSpPr txBox="1"/>
          <p:nvPr userDrawn="1"/>
        </p:nvSpPr>
        <p:spPr>
          <a:xfrm>
            <a:off x="323850" y="6957490"/>
            <a:ext cx="8496298" cy="215444"/>
          </a:xfrm>
          <a:prstGeom prst="rect">
            <a:avLst/>
          </a:prstGeom>
          <a:noFill/>
        </p:spPr>
        <p:txBody>
          <a:bodyPr wrap="square" lIns="0" tIns="0" rIns="0" bIns="0" rtlCol="0">
            <a:spAutoFit/>
          </a:bodyPr>
          <a:lstStyle/>
          <a:p>
            <a:r>
              <a:rPr lang="en-GB" sz="1400" dirty="0">
                <a:solidFill>
                  <a:schemeClr val="tx1"/>
                </a:solidFill>
              </a:rPr>
              <a:t>Change picture: Select picture – right click – change picture</a:t>
            </a:r>
          </a:p>
        </p:txBody>
      </p:sp>
      <p:grpSp>
        <p:nvGrpSpPr>
          <p:cNvPr id="12" name="Gruppieren 11"/>
          <p:cNvGrpSpPr/>
          <p:nvPr userDrawn="1"/>
        </p:nvGrpSpPr>
        <p:grpSpPr>
          <a:xfrm>
            <a:off x="-377675" y="-385093"/>
            <a:ext cx="12418863" cy="7159750"/>
            <a:chOff x="-377675" y="-385093"/>
            <a:chExt cx="12418863" cy="7159750"/>
          </a:xfrm>
        </p:grpSpPr>
        <p:cxnSp>
          <p:nvCxnSpPr>
            <p:cNvPr id="16" name="Gerade Verbindung 15"/>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7" name="Gerade Verbindung 26"/>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 Verbindung 27"/>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80723131"/>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sp>
        <p:nvSpPr>
          <p:cNvPr id="5" name="Bildplatzhalter 4"/>
          <p:cNvSpPr>
            <a:spLocks noGrp="1"/>
          </p:cNvSpPr>
          <p:nvPr>
            <p:ph type="pic" sz="quarter" idx="10" hasCustomPrompt="1"/>
          </p:nvPr>
        </p:nvSpPr>
        <p:spPr>
          <a:xfrm>
            <a:off x="1" y="0"/>
            <a:ext cx="12187238" cy="6858000"/>
          </a:xfrm>
        </p:spPr>
        <p:txBody>
          <a:bodyPr/>
          <a:lstStyle>
            <a:lvl1pPr marL="0" indent="0">
              <a:buNone/>
              <a:defRPr/>
            </a:lvl1pPr>
          </a:lstStyle>
          <a:p>
            <a:r>
              <a:rPr lang="en-GB" dirty="0" err="1"/>
              <a:t>Bild</a:t>
            </a:r>
            <a:r>
              <a:rPr lang="en-GB" dirty="0"/>
              <a:t> </a:t>
            </a:r>
            <a:r>
              <a:rPr lang="en-GB" dirty="0" err="1"/>
              <a:t>durch</a:t>
            </a:r>
            <a:r>
              <a:rPr lang="en-GB" dirty="0"/>
              <a:t> </a:t>
            </a:r>
            <a:r>
              <a:rPr lang="en-GB" dirty="0" err="1"/>
              <a:t>Klicken</a:t>
            </a:r>
            <a:r>
              <a:rPr lang="en-GB" dirty="0"/>
              <a:t> auf das Symbol </a:t>
            </a:r>
            <a:r>
              <a:rPr lang="en-GB" dirty="0" err="1"/>
              <a:t>hinzufügen</a:t>
            </a:r>
            <a:r>
              <a:rPr lang="en-GB" dirty="0"/>
              <a:t> und in den </a:t>
            </a:r>
            <a:r>
              <a:rPr lang="en-GB" dirty="0" err="1"/>
              <a:t>Hintergrund</a:t>
            </a:r>
            <a:r>
              <a:rPr lang="en-GB" dirty="0"/>
              <a:t> </a:t>
            </a:r>
            <a:r>
              <a:rPr lang="en-GB" dirty="0" err="1"/>
              <a:t>stellen</a:t>
            </a:r>
            <a:endParaRPr lang="en-GB" dirty="0"/>
          </a:p>
        </p:txBody>
      </p:sp>
      <p:sp>
        <p:nvSpPr>
          <p:cNvPr id="2" name="Titel 1"/>
          <p:cNvSpPr>
            <a:spLocks noGrp="1"/>
          </p:cNvSpPr>
          <p:nvPr>
            <p:ph type="ctrTitle" hasCustomPrompt="1"/>
          </p:nvPr>
        </p:nvSpPr>
        <p:spPr>
          <a:xfrm>
            <a:off x="323849" y="1044001"/>
            <a:ext cx="11537951" cy="980062"/>
          </a:xfrm>
          <a:solidFill>
            <a:schemeClr val="bg1"/>
          </a:solidFill>
        </p:spPr>
        <p:txBody>
          <a:bodyPr wrap="square" lIns="144000" tIns="0" anchor="t" anchorCtr="0"/>
          <a:lstStyle>
            <a:lvl1pPr>
              <a:lnSpc>
                <a:spcPct val="100000"/>
              </a:lnSpc>
              <a:spcBef>
                <a:spcPts val="0"/>
              </a:spcBef>
              <a:defRPr sz="2800"/>
            </a:lvl1pPr>
          </a:lstStyle>
          <a:p>
            <a:r>
              <a:rPr lang="en-GB" dirty="0"/>
              <a:t>Add title</a:t>
            </a:r>
          </a:p>
        </p:txBody>
      </p:sp>
      <p:grpSp>
        <p:nvGrpSpPr>
          <p:cNvPr id="10" name="Gruppieren 9"/>
          <p:cNvGrpSpPr/>
          <p:nvPr userDrawn="1"/>
        </p:nvGrpSpPr>
        <p:grpSpPr>
          <a:xfrm>
            <a:off x="144463" y="152401"/>
            <a:ext cx="11897959" cy="612775"/>
            <a:chOff x="144463" y="152401"/>
            <a:chExt cx="11897959" cy="612775"/>
          </a:xfrm>
          <a:solidFill>
            <a:schemeClr val="accent1"/>
          </a:solidFill>
        </p:grpSpPr>
        <p:sp>
          <p:nvSpPr>
            <p:cNvPr id="13" name="Rechteck 12"/>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hteck 13"/>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hteck 14"/>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Untertitel 2"/>
          <p:cNvSpPr>
            <a:spLocks noGrp="1"/>
          </p:cNvSpPr>
          <p:nvPr>
            <p:ph type="subTitle" idx="1" hasCustomPrompt="1"/>
          </p:nvPr>
        </p:nvSpPr>
        <p:spPr bwMode="gray">
          <a:xfrm>
            <a:off x="323850" y="620714"/>
            <a:ext cx="11537950"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pic>
        <p:nvPicPr>
          <p:cNvPr id="9" name="Bild 18" descr="g_eth_logo_kurz_neg_Schutzrau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
        <p:nvSpPr>
          <p:cNvPr id="11" name="Textfeld 10"/>
          <p:cNvSpPr txBox="1"/>
          <p:nvPr userDrawn="1"/>
        </p:nvSpPr>
        <p:spPr>
          <a:xfrm>
            <a:off x="323850" y="6957490"/>
            <a:ext cx="8496298" cy="215444"/>
          </a:xfrm>
          <a:prstGeom prst="rect">
            <a:avLst/>
          </a:prstGeom>
          <a:noFill/>
        </p:spPr>
        <p:txBody>
          <a:bodyPr wrap="square" lIns="0" tIns="0" rIns="0" bIns="0" rtlCol="0">
            <a:spAutoFit/>
          </a:bodyPr>
          <a:lstStyle/>
          <a:p>
            <a:r>
              <a:rPr lang="en-GB" sz="1400" dirty="0">
                <a:solidFill>
                  <a:schemeClr val="tx1"/>
                </a:solidFill>
              </a:rPr>
              <a:t>Change picture: Select picture – right click – change picture</a:t>
            </a:r>
          </a:p>
        </p:txBody>
      </p:sp>
      <p:grpSp>
        <p:nvGrpSpPr>
          <p:cNvPr id="12" name="Gruppieren 11"/>
          <p:cNvGrpSpPr/>
          <p:nvPr userDrawn="1"/>
        </p:nvGrpSpPr>
        <p:grpSpPr>
          <a:xfrm>
            <a:off x="-377675" y="-385093"/>
            <a:ext cx="12418863" cy="7159750"/>
            <a:chOff x="-377675" y="-385093"/>
            <a:chExt cx="12418863" cy="7159750"/>
          </a:xfrm>
        </p:grpSpPr>
        <p:cxnSp>
          <p:nvCxnSpPr>
            <p:cNvPr id="16" name="Gerade Verbindung 15"/>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7" name="Gerade Verbindung 26"/>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 Verbindung 27"/>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614206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11537950" cy="4210046"/>
          </a:xfrm>
        </p:spPr>
        <p:txBody>
          <a:bodyPr/>
          <a:lstStyle>
            <a:lvl1pPr>
              <a:defRPr/>
            </a:lvl1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4" name="Datumsplatzhalter 3"/>
          <p:cNvSpPr>
            <a:spLocks noGrp="1"/>
          </p:cNvSpPr>
          <p:nvPr>
            <p:ph type="dt" sz="half" idx="10"/>
          </p:nvPr>
        </p:nvSpPr>
        <p:spPr/>
        <p:txBody>
          <a:bodyPr/>
          <a:lstStyle/>
          <a:p>
            <a:r>
              <a:rPr lang="en-US"/>
              <a:t>10.4.2019</a:t>
            </a:r>
            <a:endParaRPr lang="en-GB" dirty="0"/>
          </a:p>
        </p:txBody>
      </p:sp>
      <p:sp>
        <p:nvSpPr>
          <p:cNvPr id="5" name="Fußzeilenplatzhalter 4"/>
          <p:cNvSpPr>
            <a:spLocks noGrp="1"/>
          </p:cNvSpPr>
          <p:nvPr>
            <p:ph type="ftr" sz="quarter" idx="11"/>
          </p:nvPr>
        </p:nvSpPr>
        <p:spPr/>
        <p:txBody>
          <a:bodyPr/>
          <a:lstStyle/>
          <a:p>
            <a:r>
              <a:rPr lang="en-GB"/>
              <a:t>Lorenz Ammann</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7" name="Titel 6"/>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381801933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1" y="2024064"/>
            <a:ext cx="557764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4" name="Inhaltsplatzhalter 3"/>
          <p:cNvSpPr>
            <a:spLocks noGrp="1"/>
          </p:cNvSpPr>
          <p:nvPr>
            <p:ph sz="half" idx="2" hasCustomPrompt="1"/>
          </p:nvPr>
        </p:nvSpPr>
        <p:spPr>
          <a:xfrm>
            <a:off x="6285565" y="2024064"/>
            <a:ext cx="5567205"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5" name="Datumsplatzhalter 4"/>
          <p:cNvSpPr>
            <a:spLocks noGrp="1"/>
          </p:cNvSpPr>
          <p:nvPr>
            <p:ph type="dt" sz="half" idx="10"/>
          </p:nvPr>
        </p:nvSpPr>
        <p:spPr/>
        <p:txBody>
          <a:bodyPr/>
          <a:lstStyle/>
          <a:p>
            <a:r>
              <a:rPr lang="en-US"/>
              <a:t>10.4.2019</a:t>
            </a:r>
            <a:endParaRPr lang="en-GB" dirty="0"/>
          </a:p>
        </p:txBody>
      </p:sp>
      <p:sp>
        <p:nvSpPr>
          <p:cNvPr id="6" name="Fußzeilenplatzhalter 5"/>
          <p:cNvSpPr>
            <a:spLocks noGrp="1"/>
          </p:cNvSpPr>
          <p:nvPr>
            <p:ph type="ftr" sz="quarter" idx="11"/>
          </p:nvPr>
        </p:nvSpPr>
        <p:spPr/>
        <p:txBody>
          <a:bodyPr/>
          <a:lstStyle/>
          <a:p>
            <a:r>
              <a:rPr lang="en-GB"/>
              <a:t>Lorenz Ammann</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t>‹#›</a:t>
            </a:fld>
            <a:endParaRPr lang="en-GB" dirty="0"/>
          </a:p>
        </p:txBody>
      </p:sp>
      <p:sp>
        <p:nvSpPr>
          <p:cNvPr id="8" name="Titel 7"/>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298343045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a:t>10.4.2019</a:t>
            </a:r>
            <a:endParaRPr lang="en-GB" dirty="0"/>
          </a:p>
        </p:txBody>
      </p:sp>
      <p:sp>
        <p:nvSpPr>
          <p:cNvPr id="3" name="Fußzeilenplatzhalter 2"/>
          <p:cNvSpPr>
            <a:spLocks noGrp="1"/>
          </p:cNvSpPr>
          <p:nvPr>
            <p:ph type="ftr" sz="quarter" idx="11"/>
          </p:nvPr>
        </p:nvSpPr>
        <p:spPr/>
        <p:txBody>
          <a:bodyPr/>
          <a:lstStyle/>
          <a:p>
            <a:r>
              <a:rPr lang="en-GB"/>
              <a:t>Lorenz Ammann</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sp>
        <p:nvSpPr>
          <p:cNvPr id="5" name="Titel 4"/>
          <p:cNvSpPr>
            <a:spLocks noGrp="1"/>
          </p:cNvSpPr>
          <p:nvPr>
            <p:ph type="title" hasCustomPrompt="1"/>
          </p:nvPr>
        </p:nvSpPr>
        <p:spPr>
          <a:xfrm>
            <a:off x="323850" y="620714"/>
            <a:ext cx="11537950" cy="972000"/>
          </a:xfrm>
        </p:spPr>
        <p:txBody>
          <a:bodyPr/>
          <a:lstStyle>
            <a:lvl1pPr>
              <a:defRPr/>
            </a:lvl1pPr>
          </a:lstStyle>
          <a:p>
            <a:r>
              <a:rPr lang="en-GB" dirty="0"/>
              <a:t>Add title</a:t>
            </a:r>
          </a:p>
        </p:txBody>
      </p:sp>
    </p:spTree>
    <p:extLst>
      <p:ext uri="{BB962C8B-B14F-4D97-AF65-F5344CB8AC3E}">
        <p14:creationId xmlns:p14="http://schemas.microsoft.com/office/powerpoint/2010/main" val="46217833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a:t>10.4.2019</a:t>
            </a:r>
            <a:endParaRPr lang="en-GB" dirty="0"/>
          </a:p>
        </p:txBody>
      </p:sp>
      <p:sp>
        <p:nvSpPr>
          <p:cNvPr id="5" name="Fußzeilenplatzhalter 4"/>
          <p:cNvSpPr>
            <a:spLocks noGrp="1"/>
          </p:cNvSpPr>
          <p:nvPr>
            <p:ph type="ftr" sz="quarter" idx="11"/>
          </p:nvPr>
        </p:nvSpPr>
        <p:spPr/>
        <p:txBody>
          <a:bodyPr/>
          <a:lstStyle/>
          <a:p>
            <a:r>
              <a:rPr lang="en-GB"/>
              <a:t>Lorenz Ammann</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5607860"/>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39427755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12187238"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r>
              <a:rPr lang="en-US"/>
              <a:t>10.4.2019</a:t>
            </a:r>
            <a:endParaRPr lang="en-GB" dirty="0"/>
          </a:p>
        </p:txBody>
      </p:sp>
      <p:sp>
        <p:nvSpPr>
          <p:cNvPr id="3" name="Fußzeilenplatzhalter 2"/>
          <p:cNvSpPr>
            <a:spLocks noGrp="1"/>
          </p:cNvSpPr>
          <p:nvPr>
            <p:ph type="ftr" sz="quarter" idx="11"/>
          </p:nvPr>
        </p:nvSpPr>
        <p:spPr/>
        <p:txBody>
          <a:bodyPr/>
          <a:lstStyle/>
          <a:p>
            <a:r>
              <a:rPr lang="en-GB"/>
              <a:t>Lorenz Ammann</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pic>
        <p:nvPicPr>
          <p:cNvPr id="9" name="Bild 8" descr="eth_logo_kurz_po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val="292845740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11537949"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10.4.2019</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2" name="Titel 1"/>
          <p:cNvSpPr>
            <a:spLocks noGrp="1"/>
          </p:cNvSpPr>
          <p:nvPr>
            <p:ph type="ctrTitle" hasCustomPrompt="1"/>
          </p:nvPr>
        </p:nvSpPr>
        <p:spPr>
          <a:xfrm>
            <a:off x="323850" y="3429000"/>
            <a:ext cx="11537949"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a:t>Add title</a:t>
            </a:r>
          </a:p>
        </p:txBody>
      </p:sp>
      <p:sp>
        <p:nvSpPr>
          <p:cNvPr id="7" name="Fußzeilenplatzhalter 6"/>
          <p:cNvSpPr>
            <a:spLocks noGrp="1"/>
          </p:cNvSpPr>
          <p:nvPr>
            <p:ph type="ftr" sz="quarter" idx="13"/>
          </p:nvPr>
        </p:nvSpPr>
        <p:spPr/>
        <p:txBody>
          <a:bodyPr/>
          <a:lstStyle/>
          <a:p>
            <a:r>
              <a:rPr lang="en-GB"/>
              <a:t>Lorenz Ammann</a:t>
            </a:r>
            <a:endParaRPr lang="en-GB" dirty="0"/>
          </a:p>
        </p:txBody>
      </p:sp>
      <p:sp>
        <p:nvSpPr>
          <p:cNvPr id="9" name="Bildplatzhalter 8"/>
          <p:cNvSpPr>
            <a:spLocks noGrp="1"/>
          </p:cNvSpPr>
          <p:nvPr>
            <p:ph type="pic" sz="quarter" idx="14"/>
          </p:nvPr>
        </p:nvSpPr>
        <p:spPr>
          <a:xfrm>
            <a:off x="323850" y="619200"/>
            <a:ext cx="11537950" cy="2809800"/>
          </a:xfrm>
        </p:spPr>
        <p:txBody>
          <a:bodyPr/>
          <a:lstStyle/>
          <a:p>
            <a:endParaRPr lang="en-GB" dirty="0"/>
          </a:p>
        </p:txBody>
      </p:sp>
    </p:spTree>
    <p:extLst>
      <p:ext uri="{BB962C8B-B14F-4D97-AF65-F5344CB8AC3E}">
        <p14:creationId xmlns:p14="http://schemas.microsoft.com/office/powerpoint/2010/main" val="193924177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a:t>Add title</a:t>
            </a:r>
          </a:p>
        </p:txBody>
      </p:sp>
      <p:sp>
        <p:nvSpPr>
          <p:cNvPr id="3" name="Untertitel 2"/>
          <p:cNvSpPr>
            <a:spLocks noGrp="1"/>
          </p:cNvSpPr>
          <p:nvPr>
            <p:ph type="subTitle" idx="1" hasCustomPrompt="1"/>
          </p:nvPr>
        </p:nvSpPr>
        <p:spPr>
          <a:xfrm>
            <a:off x="323850" y="5809754"/>
            <a:ext cx="1153795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10.4.2019</a:t>
            </a:r>
            <a:endParaRPr lang="en-GB" dirty="0"/>
          </a:p>
        </p:txBody>
      </p:sp>
      <p:sp>
        <p:nvSpPr>
          <p:cNvPr id="5" name="Fußzeilenplatzhalter 4"/>
          <p:cNvSpPr>
            <a:spLocks noGrp="1"/>
          </p:cNvSpPr>
          <p:nvPr>
            <p:ph type="ftr" sz="quarter" idx="11"/>
          </p:nvPr>
        </p:nvSpPr>
        <p:spPr/>
        <p:txBody>
          <a:bodyPr/>
          <a:lstStyle/>
          <a:p>
            <a:r>
              <a:rPr lang="en-GB"/>
              <a:t>Lorenz Ammann</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4204512"/>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2915455288"/>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a:t>Add title</a:t>
            </a:r>
          </a:p>
        </p:txBody>
      </p:sp>
      <p:sp>
        <p:nvSpPr>
          <p:cNvPr id="3" name="Untertitel 2"/>
          <p:cNvSpPr>
            <a:spLocks noGrp="1"/>
          </p:cNvSpPr>
          <p:nvPr>
            <p:ph type="subTitle" idx="1" hasCustomPrompt="1"/>
          </p:nvPr>
        </p:nvSpPr>
        <p:spPr>
          <a:xfrm>
            <a:off x="323850" y="5809754"/>
            <a:ext cx="1153795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10.4.2019</a:t>
            </a:r>
            <a:endParaRPr lang="en-GB" dirty="0"/>
          </a:p>
        </p:txBody>
      </p:sp>
      <p:sp>
        <p:nvSpPr>
          <p:cNvPr id="5" name="Fußzeilenplatzhalter 4"/>
          <p:cNvSpPr>
            <a:spLocks noGrp="1"/>
          </p:cNvSpPr>
          <p:nvPr>
            <p:ph type="ftr" sz="quarter" idx="11"/>
          </p:nvPr>
        </p:nvSpPr>
        <p:spPr/>
        <p:txBody>
          <a:bodyPr/>
          <a:lstStyle/>
          <a:p>
            <a:r>
              <a:rPr lang="en-GB"/>
              <a:t>Lorenz Ammann</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4"/>
            <a:ext cx="11537950" cy="4204513"/>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3272998158"/>
      </p:ext>
    </p:extLst>
  </p:cSld>
  <p:clrMapOvr>
    <a:masterClrMapping/>
  </p:clrMapOvr>
  <p:transition>
    <p:fade/>
  </p:transition>
  <p:extLst mod="1">
    <p:ext uri="{DCECCB84-F9BA-43D5-87BE-67443E8EF086}">
      <p15:sldGuideLst xmlns:p15="http://schemas.microsoft.com/office/powerpoint/2012/main" xmlns=""/>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sp>
        <p:nvSpPr>
          <p:cNvPr id="5" name="Bildplatzhalter 4"/>
          <p:cNvSpPr>
            <a:spLocks noGrp="1"/>
          </p:cNvSpPr>
          <p:nvPr>
            <p:ph type="pic" sz="quarter" idx="10" hasCustomPrompt="1"/>
          </p:nvPr>
        </p:nvSpPr>
        <p:spPr>
          <a:xfrm>
            <a:off x="1" y="0"/>
            <a:ext cx="12187238" cy="6858000"/>
          </a:xfrm>
        </p:spPr>
        <p:txBody>
          <a:bodyPr/>
          <a:lstStyle>
            <a:lvl1pPr marL="0" indent="0">
              <a:buNone/>
              <a:defRPr/>
            </a:lvl1pPr>
          </a:lstStyle>
          <a:p>
            <a:r>
              <a:rPr lang="en-GB" dirty="0" err="1"/>
              <a:t>Bild</a:t>
            </a:r>
            <a:r>
              <a:rPr lang="en-GB" dirty="0"/>
              <a:t> </a:t>
            </a:r>
            <a:r>
              <a:rPr lang="en-GB" dirty="0" err="1"/>
              <a:t>durch</a:t>
            </a:r>
            <a:r>
              <a:rPr lang="en-GB" dirty="0"/>
              <a:t> </a:t>
            </a:r>
            <a:r>
              <a:rPr lang="en-GB" dirty="0" err="1"/>
              <a:t>Klicken</a:t>
            </a:r>
            <a:r>
              <a:rPr lang="en-GB" dirty="0"/>
              <a:t> auf das Symbol </a:t>
            </a:r>
            <a:r>
              <a:rPr lang="en-GB" dirty="0" err="1"/>
              <a:t>hinzufügen</a:t>
            </a:r>
            <a:r>
              <a:rPr lang="en-GB" dirty="0"/>
              <a:t> und in den </a:t>
            </a:r>
            <a:r>
              <a:rPr lang="en-GB" dirty="0" err="1"/>
              <a:t>Hintergrund</a:t>
            </a:r>
            <a:r>
              <a:rPr lang="en-GB" dirty="0"/>
              <a:t> </a:t>
            </a:r>
            <a:r>
              <a:rPr lang="en-GB" dirty="0" err="1"/>
              <a:t>stellen</a:t>
            </a:r>
            <a:endParaRPr lang="en-GB" dirty="0"/>
          </a:p>
        </p:txBody>
      </p:sp>
      <p:sp>
        <p:nvSpPr>
          <p:cNvPr id="2" name="Titel 1"/>
          <p:cNvSpPr>
            <a:spLocks noGrp="1"/>
          </p:cNvSpPr>
          <p:nvPr>
            <p:ph type="ctrTitle" hasCustomPrompt="1"/>
          </p:nvPr>
        </p:nvSpPr>
        <p:spPr>
          <a:xfrm>
            <a:off x="323849" y="1044001"/>
            <a:ext cx="11537951" cy="980062"/>
          </a:xfrm>
          <a:solidFill>
            <a:schemeClr val="bg1"/>
          </a:solidFill>
        </p:spPr>
        <p:txBody>
          <a:bodyPr wrap="square" lIns="144000" tIns="0" anchor="t" anchorCtr="0"/>
          <a:lstStyle>
            <a:lvl1pPr>
              <a:lnSpc>
                <a:spcPct val="100000"/>
              </a:lnSpc>
              <a:spcBef>
                <a:spcPts val="0"/>
              </a:spcBef>
              <a:defRPr sz="2800"/>
            </a:lvl1pPr>
          </a:lstStyle>
          <a:p>
            <a:r>
              <a:rPr lang="en-GB" dirty="0"/>
              <a:t>Add title</a:t>
            </a:r>
          </a:p>
        </p:txBody>
      </p:sp>
      <p:grpSp>
        <p:nvGrpSpPr>
          <p:cNvPr id="10" name="Gruppieren 9"/>
          <p:cNvGrpSpPr/>
          <p:nvPr userDrawn="1"/>
        </p:nvGrpSpPr>
        <p:grpSpPr>
          <a:xfrm>
            <a:off x="144463" y="152401"/>
            <a:ext cx="11897959" cy="612775"/>
            <a:chOff x="144463" y="152401"/>
            <a:chExt cx="11897959" cy="612775"/>
          </a:xfrm>
          <a:solidFill>
            <a:schemeClr val="accent1"/>
          </a:solidFill>
        </p:grpSpPr>
        <p:sp>
          <p:nvSpPr>
            <p:cNvPr id="13" name="Rechteck 12"/>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hteck 13"/>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hteck 14"/>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Untertitel 2"/>
          <p:cNvSpPr>
            <a:spLocks noGrp="1"/>
          </p:cNvSpPr>
          <p:nvPr>
            <p:ph type="subTitle" idx="1" hasCustomPrompt="1"/>
          </p:nvPr>
        </p:nvSpPr>
        <p:spPr bwMode="gray">
          <a:xfrm>
            <a:off x="323850" y="620714"/>
            <a:ext cx="11537950"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pic>
        <p:nvPicPr>
          <p:cNvPr id="9" name="Bild 18" descr="g_eth_logo_kurz_neg_Schutzrau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
        <p:nvSpPr>
          <p:cNvPr id="11" name="Textfeld 10"/>
          <p:cNvSpPr txBox="1"/>
          <p:nvPr userDrawn="1"/>
        </p:nvSpPr>
        <p:spPr>
          <a:xfrm>
            <a:off x="323850" y="6957490"/>
            <a:ext cx="8496298" cy="215444"/>
          </a:xfrm>
          <a:prstGeom prst="rect">
            <a:avLst/>
          </a:prstGeom>
          <a:noFill/>
        </p:spPr>
        <p:txBody>
          <a:bodyPr wrap="square" lIns="0" tIns="0" rIns="0" bIns="0" rtlCol="0">
            <a:spAutoFit/>
          </a:bodyPr>
          <a:lstStyle/>
          <a:p>
            <a:r>
              <a:rPr lang="en-GB" sz="1400" dirty="0">
                <a:solidFill>
                  <a:schemeClr val="tx1"/>
                </a:solidFill>
              </a:rPr>
              <a:t>Change picture: Select picture – right click – change picture</a:t>
            </a:r>
          </a:p>
        </p:txBody>
      </p:sp>
      <p:grpSp>
        <p:nvGrpSpPr>
          <p:cNvPr id="12" name="Gruppieren 11"/>
          <p:cNvGrpSpPr/>
          <p:nvPr userDrawn="1"/>
        </p:nvGrpSpPr>
        <p:grpSpPr>
          <a:xfrm>
            <a:off x="-377675" y="-385093"/>
            <a:ext cx="12418863" cy="7159750"/>
            <a:chOff x="-377675" y="-385093"/>
            <a:chExt cx="12418863" cy="7159750"/>
          </a:xfrm>
        </p:grpSpPr>
        <p:cxnSp>
          <p:nvCxnSpPr>
            <p:cNvPr id="16" name="Gerade Verbindung 15"/>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7" name="Gerade Verbindung 26"/>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 Verbindung 27"/>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1307910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11537950" cy="4210046"/>
          </a:xfrm>
        </p:spPr>
        <p:txBody>
          <a:bodyPr/>
          <a:lstStyle>
            <a:lvl1pPr>
              <a:defRPr/>
            </a:lvl1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4" name="Datumsplatzhalter 3"/>
          <p:cNvSpPr>
            <a:spLocks noGrp="1"/>
          </p:cNvSpPr>
          <p:nvPr>
            <p:ph type="dt" sz="half" idx="10"/>
          </p:nvPr>
        </p:nvSpPr>
        <p:spPr/>
        <p:txBody>
          <a:bodyPr/>
          <a:lstStyle/>
          <a:p>
            <a:r>
              <a:rPr lang="en-US"/>
              <a:t>10.4.2019</a:t>
            </a:r>
            <a:endParaRPr lang="en-GB" dirty="0"/>
          </a:p>
        </p:txBody>
      </p:sp>
      <p:sp>
        <p:nvSpPr>
          <p:cNvPr id="5" name="Fußzeilenplatzhalter 4"/>
          <p:cNvSpPr>
            <a:spLocks noGrp="1"/>
          </p:cNvSpPr>
          <p:nvPr>
            <p:ph type="ftr" sz="quarter" idx="11"/>
          </p:nvPr>
        </p:nvSpPr>
        <p:spPr/>
        <p:txBody>
          <a:bodyPr/>
          <a:lstStyle/>
          <a:p>
            <a:r>
              <a:rPr lang="en-GB"/>
              <a:t>Lorenz Ammann</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7" name="Titel 6"/>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a:t>Add title</a:t>
            </a:r>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11537950" cy="4210046"/>
          </a:xfrm>
        </p:spPr>
        <p:txBody>
          <a:bodyPr/>
          <a:lstStyle>
            <a:lvl1pPr>
              <a:defRPr/>
            </a:lvl1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4" name="Datumsplatzhalter 3"/>
          <p:cNvSpPr>
            <a:spLocks noGrp="1"/>
          </p:cNvSpPr>
          <p:nvPr>
            <p:ph type="dt" sz="half" idx="10"/>
          </p:nvPr>
        </p:nvSpPr>
        <p:spPr/>
        <p:txBody>
          <a:bodyPr/>
          <a:lstStyle/>
          <a:p>
            <a:r>
              <a:rPr lang="en-US"/>
              <a:t>10.4.2019</a:t>
            </a:r>
            <a:endParaRPr lang="en-GB" dirty="0"/>
          </a:p>
        </p:txBody>
      </p:sp>
      <p:sp>
        <p:nvSpPr>
          <p:cNvPr id="5" name="Fußzeilenplatzhalter 4"/>
          <p:cNvSpPr>
            <a:spLocks noGrp="1"/>
          </p:cNvSpPr>
          <p:nvPr>
            <p:ph type="ftr" sz="quarter" idx="11"/>
          </p:nvPr>
        </p:nvSpPr>
        <p:spPr/>
        <p:txBody>
          <a:bodyPr/>
          <a:lstStyle/>
          <a:p>
            <a:r>
              <a:rPr lang="en-GB"/>
              <a:t>Lorenz Ammann</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7" name="Titel 6"/>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292851137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1" y="2024064"/>
            <a:ext cx="557764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4" name="Inhaltsplatzhalter 3"/>
          <p:cNvSpPr>
            <a:spLocks noGrp="1"/>
          </p:cNvSpPr>
          <p:nvPr>
            <p:ph sz="half" idx="2" hasCustomPrompt="1"/>
          </p:nvPr>
        </p:nvSpPr>
        <p:spPr>
          <a:xfrm>
            <a:off x="6285565" y="2024064"/>
            <a:ext cx="5567205"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5" name="Datumsplatzhalter 4"/>
          <p:cNvSpPr>
            <a:spLocks noGrp="1"/>
          </p:cNvSpPr>
          <p:nvPr>
            <p:ph type="dt" sz="half" idx="10"/>
          </p:nvPr>
        </p:nvSpPr>
        <p:spPr/>
        <p:txBody>
          <a:bodyPr/>
          <a:lstStyle/>
          <a:p>
            <a:r>
              <a:rPr lang="en-US"/>
              <a:t>10.4.2019</a:t>
            </a:r>
            <a:endParaRPr lang="en-GB" dirty="0"/>
          </a:p>
        </p:txBody>
      </p:sp>
      <p:sp>
        <p:nvSpPr>
          <p:cNvPr id="6" name="Fußzeilenplatzhalter 5"/>
          <p:cNvSpPr>
            <a:spLocks noGrp="1"/>
          </p:cNvSpPr>
          <p:nvPr>
            <p:ph type="ftr" sz="quarter" idx="11"/>
          </p:nvPr>
        </p:nvSpPr>
        <p:spPr/>
        <p:txBody>
          <a:bodyPr/>
          <a:lstStyle/>
          <a:p>
            <a:r>
              <a:rPr lang="en-GB"/>
              <a:t>Lorenz Ammann</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t>‹#›</a:t>
            </a:fld>
            <a:endParaRPr lang="en-GB" dirty="0"/>
          </a:p>
        </p:txBody>
      </p:sp>
      <p:sp>
        <p:nvSpPr>
          <p:cNvPr id="8" name="Titel 7"/>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237869484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a:t>10.4.2019</a:t>
            </a:r>
            <a:endParaRPr lang="en-GB" dirty="0"/>
          </a:p>
        </p:txBody>
      </p:sp>
      <p:sp>
        <p:nvSpPr>
          <p:cNvPr id="3" name="Fußzeilenplatzhalter 2"/>
          <p:cNvSpPr>
            <a:spLocks noGrp="1"/>
          </p:cNvSpPr>
          <p:nvPr>
            <p:ph type="ftr" sz="quarter" idx="11"/>
          </p:nvPr>
        </p:nvSpPr>
        <p:spPr/>
        <p:txBody>
          <a:bodyPr/>
          <a:lstStyle/>
          <a:p>
            <a:r>
              <a:rPr lang="en-GB"/>
              <a:t>Lorenz Ammann</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sp>
        <p:nvSpPr>
          <p:cNvPr id="5" name="Titel 4"/>
          <p:cNvSpPr>
            <a:spLocks noGrp="1"/>
          </p:cNvSpPr>
          <p:nvPr>
            <p:ph type="title" hasCustomPrompt="1"/>
          </p:nvPr>
        </p:nvSpPr>
        <p:spPr>
          <a:xfrm>
            <a:off x="323850" y="620714"/>
            <a:ext cx="11537950" cy="972000"/>
          </a:xfrm>
        </p:spPr>
        <p:txBody>
          <a:bodyPr/>
          <a:lstStyle>
            <a:lvl1pPr>
              <a:defRPr/>
            </a:lvl1pPr>
          </a:lstStyle>
          <a:p>
            <a:r>
              <a:rPr lang="en-GB" dirty="0"/>
              <a:t>Add title</a:t>
            </a:r>
          </a:p>
        </p:txBody>
      </p:sp>
    </p:spTree>
    <p:extLst>
      <p:ext uri="{BB962C8B-B14F-4D97-AF65-F5344CB8AC3E}">
        <p14:creationId xmlns:p14="http://schemas.microsoft.com/office/powerpoint/2010/main" val="1024135163"/>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a:t>10.4.2019</a:t>
            </a:r>
            <a:endParaRPr lang="en-GB" dirty="0"/>
          </a:p>
        </p:txBody>
      </p:sp>
      <p:sp>
        <p:nvSpPr>
          <p:cNvPr id="5" name="Fußzeilenplatzhalter 4"/>
          <p:cNvSpPr>
            <a:spLocks noGrp="1"/>
          </p:cNvSpPr>
          <p:nvPr>
            <p:ph type="ftr" sz="quarter" idx="11"/>
          </p:nvPr>
        </p:nvSpPr>
        <p:spPr/>
        <p:txBody>
          <a:bodyPr/>
          <a:lstStyle/>
          <a:p>
            <a:r>
              <a:rPr lang="en-GB"/>
              <a:t>Lorenz Ammann</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5607860"/>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330382286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12187238"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r>
              <a:rPr lang="en-US"/>
              <a:t>10.4.2019</a:t>
            </a:r>
            <a:endParaRPr lang="en-GB" dirty="0"/>
          </a:p>
        </p:txBody>
      </p:sp>
      <p:sp>
        <p:nvSpPr>
          <p:cNvPr id="3" name="Fußzeilenplatzhalter 2"/>
          <p:cNvSpPr>
            <a:spLocks noGrp="1"/>
          </p:cNvSpPr>
          <p:nvPr>
            <p:ph type="ftr" sz="quarter" idx="11"/>
          </p:nvPr>
        </p:nvSpPr>
        <p:spPr/>
        <p:txBody>
          <a:bodyPr/>
          <a:lstStyle/>
          <a:p>
            <a:r>
              <a:rPr lang="en-GB"/>
              <a:t>Lorenz Ammann</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pic>
        <p:nvPicPr>
          <p:cNvPr id="9" name="Bild 8" descr="eth_logo_kurz_po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val="3633579213"/>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11537949"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10.4.2019</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2" name="Titel 1"/>
          <p:cNvSpPr>
            <a:spLocks noGrp="1"/>
          </p:cNvSpPr>
          <p:nvPr>
            <p:ph type="ctrTitle" hasCustomPrompt="1"/>
          </p:nvPr>
        </p:nvSpPr>
        <p:spPr>
          <a:xfrm>
            <a:off x="323850" y="3429000"/>
            <a:ext cx="11537949"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a:t>Add title</a:t>
            </a:r>
          </a:p>
        </p:txBody>
      </p:sp>
      <p:sp>
        <p:nvSpPr>
          <p:cNvPr id="7" name="Fußzeilenplatzhalter 6"/>
          <p:cNvSpPr>
            <a:spLocks noGrp="1"/>
          </p:cNvSpPr>
          <p:nvPr>
            <p:ph type="ftr" sz="quarter" idx="13"/>
          </p:nvPr>
        </p:nvSpPr>
        <p:spPr/>
        <p:txBody>
          <a:bodyPr/>
          <a:lstStyle/>
          <a:p>
            <a:r>
              <a:rPr lang="en-GB"/>
              <a:t>Lorenz Ammann</a:t>
            </a:r>
            <a:endParaRPr lang="en-GB" dirty="0"/>
          </a:p>
        </p:txBody>
      </p:sp>
      <p:sp>
        <p:nvSpPr>
          <p:cNvPr id="9" name="Bildplatzhalter 8"/>
          <p:cNvSpPr>
            <a:spLocks noGrp="1"/>
          </p:cNvSpPr>
          <p:nvPr>
            <p:ph type="pic" sz="quarter" idx="14"/>
          </p:nvPr>
        </p:nvSpPr>
        <p:spPr>
          <a:xfrm>
            <a:off x="323850" y="619200"/>
            <a:ext cx="11537950" cy="2809800"/>
          </a:xfrm>
        </p:spPr>
        <p:txBody>
          <a:bodyPr/>
          <a:lstStyle/>
          <a:p>
            <a:endParaRPr lang="en-GB" dirty="0"/>
          </a:p>
        </p:txBody>
      </p:sp>
    </p:spTree>
    <p:extLst>
      <p:ext uri="{BB962C8B-B14F-4D97-AF65-F5344CB8AC3E}">
        <p14:creationId xmlns:p14="http://schemas.microsoft.com/office/powerpoint/2010/main" val="2279271206"/>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a:t>Add title</a:t>
            </a:r>
          </a:p>
        </p:txBody>
      </p:sp>
      <p:sp>
        <p:nvSpPr>
          <p:cNvPr id="3" name="Untertitel 2"/>
          <p:cNvSpPr>
            <a:spLocks noGrp="1"/>
          </p:cNvSpPr>
          <p:nvPr>
            <p:ph type="subTitle" idx="1" hasCustomPrompt="1"/>
          </p:nvPr>
        </p:nvSpPr>
        <p:spPr>
          <a:xfrm>
            <a:off x="323850" y="5809754"/>
            <a:ext cx="1153795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10.4.2019</a:t>
            </a:r>
            <a:endParaRPr lang="en-GB" dirty="0"/>
          </a:p>
        </p:txBody>
      </p:sp>
      <p:sp>
        <p:nvSpPr>
          <p:cNvPr id="5" name="Fußzeilenplatzhalter 4"/>
          <p:cNvSpPr>
            <a:spLocks noGrp="1"/>
          </p:cNvSpPr>
          <p:nvPr>
            <p:ph type="ftr" sz="quarter" idx="11"/>
          </p:nvPr>
        </p:nvSpPr>
        <p:spPr/>
        <p:txBody>
          <a:bodyPr/>
          <a:lstStyle/>
          <a:p>
            <a:r>
              <a:rPr lang="en-GB"/>
              <a:t>Lorenz Ammann</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4204512"/>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3612019383"/>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a:t>Add title</a:t>
            </a:r>
          </a:p>
        </p:txBody>
      </p:sp>
      <p:sp>
        <p:nvSpPr>
          <p:cNvPr id="3" name="Untertitel 2"/>
          <p:cNvSpPr>
            <a:spLocks noGrp="1"/>
          </p:cNvSpPr>
          <p:nvPr>
            <p:ph type="subTitle" idx="1" hasCustomPrompt="1"/>
          </p:nvPr>
        </p:nvSpPr>
        <p:spPr>
          <a:xfrm>
            <a:off x="323850" y="5809754"/>
            <a:ext cx="1153795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10.4.2019</a:t>
            </a:r>
            <a:endParaRPr lang="en-GB" dirty="0"/>
          </a:p>
        </p:txBody>
      </p:sp>
      <p:sp>
        <p:nvSpPr>
          <p:cNvPr id="5" name="Fußzeilenplatzhalter 4"/>
          <p:cNvSpPr>
            <a:spLocks noGrp="1"/>
          </p:cNvSpPr>
          <p:nvPr>
            <p:ph type="ftr" sz="quarter" idx="11"/>
          </p:nvPr>
        </p:nvSpPr>
        <p:spPr/>
        <p:txBody>
          <a:bodyPr/>
          <a:lstStyle/>
          <a:p>
            <a:r>
              <a:rPr lang="en-GB"/>
              <a:t>Lorenz Ammann</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4"/>
            <a:ext cx="11537950" cy="4204513"/>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2987535939"/>
      </p:ext>
    </p:extLst>
  </p:cSld>
  <p:clrMapOvr>
    <a:masterClrMapping/>
  </p:clrMapOvr>
  <p:transition>
    <p:fade/>
  </p:transition>
  <p:extLst mod="1">
    <p:ext uri="{DCECCB84-F9BA-43D5-87BE-67443E8EF086}">
      <p15:sldGuideLst xmlns:p15="http://schemas.microsoft.com/office/powerpoint/2012/main" xmlns=""/>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sp>
        <p:nvSpPr>
          <p:cNvPr id="5" name="Bildplatzhalter 4"/>
          <p:cNvSpPr>
            <a:spLocks noGrp="1"/>
          </p:cNvSpPr>
          <p:nvPr>
            <p:ph type="pic" sz="quarter" idx="10" hasCustomPrompt="1"/>
          </p:nvPr>
        </p:nvSpPr>
        <p:spPr>
          <a:xfrm>
            <a:off x="1" y="0"/>
            <a:ext cx="12187238" cy="6858000"/>
          </a:xfrm>
        </p:spPr>
        <p:txBody>
          <a:bodyPr/>
          <a:lstStyle>
            <a:lvl1pPr marL="0" indent="0">
              <a:buNone/>
              <a:defRPr/>
            </a:lvl1pPr>
          </a:lstStyle>
          <a:p>
            <a:r>
              <a:rPr lang="en-GB" dirty="0" err="1"/>
              <a:t>Bild</a:t>
            </a:r>
            <a:r>
              <a:rPr lang="en-GB" dirty="0"/>
              <a:t> </a:t>
            </a:r>
            <a:r>
              <a:rPr lang="en-GB" dirty="0" err="1"/>
              <a:t>durch</a:t>
            </a:r>
            <a:r>
              <a:rPr lang="en-GB" dirty="0"/>
              <a:t> </a:t>
            </a:r>
            <a:r>
              <a:rPr lang="en-GB" dirty="0" err="1"/>
              <a:t>Klicken</a:t>
            </a:r>
            <a:r>
              <a:rPr lang="en-GB" dirty="0"/>
              <a:t> auf das Symbol </a:t>
            </a:r>
            <a:r>
              <a:rPr lang="en-GB" dirty="0" err="1"/>
              <a:t>hinzufügen</a:t>
            </a:r>
            <a:r>
              <a:rPr lang="en-GB" dirty="0"/>
              <a:t> und in den </a:t>
            </a:r>
            <a:r>
              <a:rPr lang="en-GB" dirty="0" err="1"/>
              <a:t>Hintergrund</a:t>
            </a:r>
            <a:r>
              <a:rPr lang="en-GB" dirty="0"/>
              <a:t> </a:t>
            </a:r>
            <a:r>
              <a:rPr lang="en-GB" dirty="0" err="1"/>
              <a:t>stellen</a:t>
            </a:r>
            <a:endParaRPr lang="en-GB" dirty="0"/>
          </a:p>
        </p:txBody>
      </p:sp>
      <p:sp>
        <p:nvSpPr>
          <p:cNvPr id="2" name="Titel 1"/>
          <p:cNvSpPr>
            <a:spLocks noGrp="1"/>
          </p:cNvSpPr>
          <p:nvPr>
            <p:ph type="ctrTitle" hasCustomPrompt="1"/>
          </p:nvPr>
        </p:nvSpPr>
        <p:spPr>
          <a:xfrm>
            <a:off x="323849" y="1044001"/>
            <a:ext cx="11537951" cy="980062"/>
          </a:xfrm>
          <a:solidFill>
            <a:schemeClr val="bg1"/>
          </a:solidFill>
        </p:spPr>
        <p:txBody>
          <a:bodyPr wrap="square" lIns="144000" tIns="0" anchor="t" anchorCtr="0"/>
          <a:lstStyle>
            <a:lvl1pPr>
              <a:lnSpc>
                <a:spcPct val="100000"/>
              </a:lnSpc>
              <a:spcBef>
                <a:spcPts val="0"/>
              </a:spcBef>
              <a:defRPr sz="2800"/>
            </a:lvl1pPr>
          </a:lstStyle>
          <a:p>
            <a:r>
              <a:rPr lang="en-GB" dirty="0"/>
              <a:t>Add title</a:t>
            </a:r>
          </a:p>
        </p:txBody>
      </p:sp>
      <p:grpSp>
        <p:nvGrpSpPr>
          <p:cNvPr id="10" name="Gruppieren 9"/>
          <p:cNvGrpSpPr/>
          <p:nvPr userDrawn="1"/>
        </p:nvGrpSpPr>
        <p:grpSpPr>
          <a:xfrm>
            <a:off x="144463" y="152401"/>
            <a:ext cx="11897959" cy="612775"/>
            <a:chOff x="144463" y="152401"/>
            <a:chExt cx="11897959" cy="612775"/>
          </a:xfrm>
          <a:solidFill>
            <a:schemeClr val="accent1"/>
          </a:solidFill>
        </p:grpSpPr>
        <p:sp>
          <p:nvSpPr>
            <p:cNvPr id="13" name="Rechteck 12"/>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hteck 13"/>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hteck 14"/>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Untertitel 2"/>
          <p:cNvSpPr>
            <a:spLocks noGrp="1"/>
          </p:cNvSpPr>
          <p:nvPr>
            <p:ph type="subTitle" idx="1" hasCustomPrompt="1"/>
          </p:nvPr>
        </p:nvSpPr>
        <p:spPr bwMode="gray">
          <a:xfrm>
            <a:off x="323850" y="620714"/>
            <a:ext cx="11537950"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pic>
        <p:nvPicPr>
          <p:cNvPr id="9" name="Bild 18" descr="g_eth_logo_kurz_neg_Schutzrau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
        <p:nvSpPr>
          <p:cNvPr id="11" name="Textfeld 10"/>
          <p:cNvSpPr txBox="1"/>
          <p:nvPr userDrawn="1"/>
        </p:nvSpPr>
        <p:spPr>
          <a:xfrm>
            <a:off x="323850" y="6957490"/>
            <a:ext cx="8496298" cy="215444"/>
          </a:xfrm>
          <a:prstGeom prst="rect">
            <a:avLst/>
          </a:prstGeom>
          <a:noFill/>
        </p:spPr>
        <p:txBody>
          <a:bodyPr wrap="square" lIns="0" tIns="0" rIns="0" bIns="0" rtlCol="0">
            <a:spAutoFit/>
          </a:bodyPr>
          <a:lstStyle/>
          <a:p>
            <a:r>
              <a:rPr lang="en-GB" sz="1400" dirty="0">
                <a:solidFill>
                  <a:schemeClr val="tx1"/>
                </a:solidFill>
              </a:rPr>
              <a:t>Change picture: Select picture – right click – change picture</a:t>
            </a:r>
          </a:p>
        </p:txBody>
      </p:sp>
      <p:grpSp>
        <p:nvGrpSpPr>
          <p:cNvPr id="12" name="Gruppieren 11"/>
          <p:cNvGrpSpPr/>
          <p:nvPr userDrawn="1"/>
        </p:nvGrpSpPr>
        <p:grpSpPr>
          <a:xfrm>
            <a:off x="-377675" y="-385093"/>
            <a:ext cx="12418863" cy="7159750"/>
            <a:chOff x="-377675" y="-385093"/>
            <a:chExt cx="12418863" cy="7159750"/>
          </a:xfrm>
        </p:grpSpPr>
        <p:cxnSp>
          <p:nvCxnSpPr>
            <p:cNvPr id="16" name="Gerade Verbindung 15"/>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7" name="Gerade Verbindung 26"/>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 Verbindung 27"/>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46023824"/>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11537950" cy="4210046"/>
          </a:xfrm>
        </p:spPr>
        <p:txBody>
          <a:bodyPr/>
          <a:lstStyle>
            <a:lvl1pPr>
              <a:defRPr/>
            </a:lvl1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4" name="Datumsplatzhalter 3"/>
          <p:cNvSpPr>
            <a:spLocks noGrp="1"/>
          </p:cNvSpPr>
          <p:nvPr>
            <p:ph type="dt" sz="half" idx="10"/>
          </p:nvPr>
        </p:nvSpPr>
        <p:spPr/>
        <p:txBody>
          <a:bodyPr/>
          <a:lstStyle/>
          <a:p>
            <a:r>
              <a:rPr lang="en-US"/>
              <a:t>10.4.2019</a:t>
            </a:r>
            <a:endParaRPr lang="en-GB" dirty="0"/>
          </a:p>
        </p:txBody>
      </p:sp>
      <p:sp>
        <p:nvSpPr>
          <p:cNvPr id="5" name="Fußzeilenplatzhalter 4"/>
          <p:cNvSpPr>
            <a:spLocks noGrp="1"/>
          </p:cNvSpPr>
          <p:nvPr>
            <p:ph type="ftr" sz="quarter" idx="11"/>
          </p:nvPr>
        </p:nvSpPr>
        <p:spPr/>
        <p:txBody>
          <a:bodyPr/>
          <a:lstStyle/>
          <a:p>
            <a:r>
              <a:rPr lang="en-GB"/>
              <a:t>Lorenz Ammann</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7" name="Titel 6"/>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70605164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1" y="2024064"/>
            <a:ext cx="557764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4" name="Inhaltsplatzhalter 3"/>
          <p:cNvSpPr>
            <a:spLocks noGrp="1"/>
          </p:cNvSpPr>
          <p:nvPr>
            <p:ph sz="half" idx="2" hasCustomPrompt="1"/>
          </p:nvPr>
        </p:nvSpPr>
        <p:spPr>
          <a:xfrm>
            <a:off x="6285565" y="2024064"/>
            <a:ext cx="5567205"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5" name="Datumsplatzhalter 4"/>
          <p:cNvSpPr>
            <a:spLocks noGrp="1"/>
          </p:cNvSpPr>
          <p:nvPr>
            <p:ph type="dt" sz="half" idx="10"/>
          </p:nvPr>
        </p:nvSpPr>
        <p:spPr/>
        <p:txBody>
          <a:bodyPr/>
          <a:lstStyle/>
          <a:p>
            <a:r>
              <a:rPr lang="en-US"/>
              <a:t>10.4.2019</a:t>
            </a:r>
            <a:endParaRPr lang="en-GB" dirty="0"/>
          </a:p>
        </p:txBody>
      </p:sp>
      <p:sp>
        <p:nvSpPr>
          <p:cNvPr id="6" name="Fußzeilenplatzhalter 5"/>
          <p:cNvSpPr>
            <a:spLocks noGrp="1"/>
          </p:cNvSpPr>
          <p:nvPr>
            <p:ph type="ftr" sz="quarter" idx="11"/>
          </p:nvPr>
        </p:nvSpPr>
        <p:spPr/>
        <p:txBody>
          <a:bodyPr/>
          <a:lstStyle/>
          <a:p>
            <a:r>
              <a:rPr lang="en-GB"/>
              <a:t>Lorenz Ammann</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t>‹#›</a:t>
            </a:fld>
            <a:endParaRPr lang="en-GB" dirty="0"/>
          </a:p>
        </p:txBody>
      </p:sp>
      <p:sp>
        <p:nvSpPr>
          <p:cNvPr id="8" name="Titel 7"/>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a:t>Add title</a:t>
            </a:r>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1" y="2024064"/>
            <a:ext cx="557764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4" name="Inhaltsplatzhalter 3"/>
          <p:cNvSpPr>
            <a:spLocks noGrp="1"/>
          </p:cNvSpPr>
          <p:nvPr>
            <p:ph sz="half" idx="2" hasCustomPrompt="1"/>
          </p:nvPr>
        </p:nvSpPr>
        <p:spPr>
          <a:xfrm>
            <a:off x="6285565" y="2024064"/>
            <a:ext cx="5567205"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5" name="Datumsplatzhalter 4"/>
          <p:cNvSpPr>
            <a:spLocks noGrp="1"/>
          </p:cNvSpPr>
          <p:nvPr>
            <p:ph type="dt" sz="half" idx="10"/>
          </p:nvPr>
        </p:nvSpPr>
        <p:spPr/>
        <p:txBody>
          <a:bodyPr/>
          <a:lstStyle/>
          <a:p>
            <a:r>
              <a:rPr lang="en-US"/>
              <a:t>10.4.2019</a:t>
            </a:r>
            <a:endParaRPr lang="en-GB" dirty="0"/>
          </a:p>
        </p:txBody>
      </p:sp>
      <p:sp>
        <p:nvSpPr>
          <p:cNvPr id="6" name="Fußzeilenplatzhalter 5"/>
          <p:cNvSpPr>
            <a:spLocks noGrp="1"/>
          </p:cNvSpPr>
          <p:nvPr>
            <p:ph type="ftr" sz="quarter" idx="11"/>
          </p:nvPr>
        </p:nvSpPr>
        <p:spPr/>
        <p:txBody>
          <a:bodyPr/>
          <a:lstStyle/>
          <a:p>
            <a:r>
              <a:rPr lang="en-GB"/>
              <a:t>Lorenz Ammann</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t>‹#›</a:t>
            </a:fld>
            <a:endParaRPr lang="en-GB" dirty="0"/>
          </a:p>
        </p:txBody>
      </p:sp>
      <p:sp>
        <p:nvSpPr>
          <p:cNvPr id="8" name="Titel 7"/>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1150281680"/>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a:t>10.4.2019</a:t>
            </a:r>
            <a:endParaRPr lang="en-GB" dirty="0"/>
          </a:p>
        </p:txBody>
      </p:sp>
      <p:sp>
        <p:nvSpPr>
          <p:cNvPr id="3" name="Fußzeilenplatzhalter 2"/>
          <p:cNvSpPr>
            <a:spLocks noGrp="1"/>
          </p:cNvSpPr>
          <p:nvPr>
            <p:ph type="ftr" sz="quarter" idx="11"/>
          </p:nvPr>
        </p:nvSpPr>
        <p:spPr/>
        <p:txBody>
          <a:bodyPr/>
          <a:lstStyle/>
          <a:p>
            <a:r>
              <a:rPr lang="en-GB"/>
              <a:t>Lorenz Ammann</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sp>
        <p:nvSpPr>
          <p:cNvPr id="5" name="Titel 4"/>
          <p:cNvSpPr>
            <a:spLocks noGrp="1"/>
          </p:cNvSpPr>
          <p:nvPr>
            <p:ph type="title" hasCustomPrompt="1"/>
          </p:nvPr>
        </p:nvSpPr>
        <p:spPr>
          <a:xfrm>
            <a:off x="323850" y="620714"/>
            <a:ext cx="11537950" cy="972000"/>
          </a:xfrm>
        </p:spPr>
        <p:txBody>
          <a:bodyPr/>
          <a:lstStyle>
            <a:lvl1pPr>
              <a:defRPr/>
            </a:lvl1pPr>
          </a:lstStyle>
          <a:p>
            <a:r>
              <a:rPr lang="en-GB" dirty="0"/>
              <a:t>Add title</a:t>
            </a:r>
          </a:p>
        </p:txBody>
      </p:sp>
    </p:spTree>
    <p:extLst>
      <p:ext uri="{BB962C8B-B14F-4D97-AF65-F5344CB8AC3E}">
        <p14:creationId xmlns:p14="http://schemas.microsoft.com/office/powerpoint/2010/main" val="195414164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a:t>10.4.2019</a:t>
            </a:r>
            <a:endParaRPr lang="en-GB" dirty="0"/>
          </a:p>
        </p:txBody>
      </p:sp>
      <p:sp>
        <p:nvSpPr>
          <p:cNvPr id="5" name="Fußzeilenplatzhalter 4"/>
          <p:cNvSpPr>
            <a:spLocks noGrp="1"/>
          </p:cNvSpPr>
          <p:nvPr>
            <p:ph type="ftr" sz="quarter" idx="11"/>
          </p:nvPr>
        </p:nvSpPr>
        <p:spPr/>
        <p:txBody>
          <a:bodyPr/>
          <a:lstStyle/>
          <a:p>
            <a:r>
              <a:rPr lang="en-GB"/>
              <a:t>Lorenz Ammann</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5607860"/>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532291461"/>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12187238"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r>
              <a:rPr lang="en-US"/>
              <a:t>10.4.2019</a:t>
            </a:r>
            <a:endParaRPr lang="en-GB" dirty="0"/>
          </a:p>
        </p:txBody>
      </p:sp>
      <p:sp>
        <p:nvSpPr>
          <p:cNvPr id="3" name="Fußzeilenplatzhalter 2"/>
          <p:cNvSpPr>
            <a:spLocks noGrp="1"/>
          </p:cNvSpPr>
          <p:nvPr>
            <p:ph type="ftr" sz="quarter" idx="11"/>
          </p:nvPr>
        </p:nvSpPr>
        <p:spPr/>
        <p:txBody>
          <a:bodyPr/>
          <a:lstStyle/>
          <a:p>
            <a:r>
              <a:rPr lang="en-GB"/>
              <a:t>Lorenz Ammann</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pic>
        <p:nvPicPr>
          <p:cNvPr id="9" name="Bild 8" descr="eth_logo_kurz_po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val="3075146628"/>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11537949"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10.4.2019</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2" name="Titel 1"/>
          <p:cNvSpPr>
            <a:spLocks noGrp="1"/>
          </p:cNvSpPr>
          <p:nvPr>
            <p:ph type="ctrTitle" hasCustomPrompt="1"/>
          </p:nvPr>
        </p:nvSpPr>
        <p:spPr>
          <a:xfrm>
            <a:off x="323850" y="3429000"/>
            <a:ext cx="11537949"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a:t>Add title</a:t>
            </a:r>
          </a:p>
        </p:txBody>
      </p:sp>
      <p:sp>
        <p:nvSpPr>
          <p:cNvPr id="7" name="Fußzeilenplatzhalter 6"/>
          <p:cNvSpPr>
            <a:spLocks noGrp="1"/>
          </p:cNvSpPr>
          <p:nvPr>
            <p:ph type="ftr" sz="quarter" idx="13"/>
          </p:nvPr>
        </p:nvSpPr>
        <p:spPr/>
        <p:txBody>
          <a:bodyPr/>
          <a:lstStyle/>
          <a:p>
            <a:r>
              <a:rPr lang="en-GB"/>
              <a:t>Lorenz Ammann</a:t>
            </a:r>
            <a:endParaRPr lang="en-GB" dirty="0"/>
          </a:p>
        </p:txBody>
      </p:sp>
      <p:sp>
        <p:nvSpPr>
          <p:cNvPr id="9" name="Bildplatzhalter 8"/>
          <p:cNvSpPr>
            <a:spLocks noGrp="1"/>
          </p:cNvSpPr>
          <p:nvPr>
            <p:ph type="pic" sz="quarter" idx="14"/>
          </p:nvPr>
        </p:nvSpPr>
        <p:spPr>
          <a:xfrm>
            <a:off x="323850" y="619200"/>
            <a:ext cx="11537950" cy="2809800"/>
          </a:xfrm>
        </p:spPr>
        <p:txBody>
          <a:bodyPr/>
          <a:lstStyle/>
          <a:p>
            <a:endParaRPr lang="en-GB" dirty="0"/>
          </a:p>
        </p:txBody>
      </p:sp>
    </p:spTree>
    <p:extLst>
      <p:ext uri="{BB962C8B-B14F-4D97-AF65-F5344CB8AC3E}">
        <p14:creationId xmlns:p14="http://schemas.microsoft.com/office/powerpoint/2010/main" val="3736090049"/>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a:t>Add title</a:t>
            </a:r>
          </a:p>
        </p:txBody>
      </p:sp>
      <p:sp>
        <p:nvSpPr>
          <p:cNvPr id="3" name="Untertitel 2"/>
          <p:cNvSpPr>
            <a:spLocks noGrp="1"/>
          </p:cNvSpPr>
          <p:nvPr>
            <p:ph type="subTitle" idx="1" hasCustomPrompt="1"/>
          </p:nvPr>
        </p:nvSpPr>
        <p:spPr>
          <a:xfrm>
            <a:off x="323850" y="5809754"/>
            <a:ext cx="1153795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10.4.2019</a:t>
            </a:r>
            <a:endParaRPr lang="en-GB" dirty="0"/>
          </a:p>
        </p:txBody>
      </p:sp>
      <p:sp>
        <p:nvSpPr>
          <p:cNvPr id="5" name="Fußzeilenplatzhalter 4"/>
          <p:cNvSpPr>
            <a:spLocks noGrp="1"/>
          </p:cNvSpPr>
          <p:nvPr>
            <p:ph type="ftr" sz="quarter" idx="11"/>
          </p:nvPr>
        </p:nvSpPr>
        <p:spPr/>
        <p:txBody>
          <a:bodyPr/>
          <a:lstStyle/>
          <a:p>
            <a:r>
              <a:rPr lang="en-GB"/>
              <a:t>Lorenz Ammann</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4204512"/>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329617826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a:t>Add title</a:t>
            </a:r>
          </a:p>
        </p:txBody>
      </p:sp>
      <p:sp>
        <p:nvSpPr>
          <p:cNvPr id="3" name="Untertitel 2"/>
          <p:cNvSpPr>
            <a:spLocks noGrp="1"/>
          </p:cNvSpPr>
          <p:nvPr>
            <p:ph type="subTitle" idx="1" hasCustomPrompt="1"/>
          </p:nvPr>
        </p:nvSpPr>
        <p:spPr>
          <a:xfrm>
            <a:off x="323850" y="5809754"/>
            <a:ext cx="1153795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10.4.2019</a:t>
            </a:r>
            <a:endParaRPr lang="en-GB" dirty="0"/>
          </a:p>
        </p:txBody>
      </p:sp>
      <p:sp>
        <p:nvSpPr>
          <p:cNvPr id="5" name="Fußzeilenplatzhalter 4"/>
          <p:cNvSpPr>
            <a:spLocks noGrp="1"/>
          </p:cNvSpPr>
          <p:nvPr>
            <p:ph type="ftr" sz="quarter" idx="11"/>
          </p:nvPr>
        </p:nvSpPr>
        <p:spPr/>
        <p:txBody>
          <a:bodyPr/>
          <a:lstStyle/>
          <a:p>
            <a:r>
              <a:rPr lang="en-GB"/>
              <a:t>Lorenz Ammann</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4"/>
            <a:ext cx="11537950" cy="4204513"/>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4214668999"/>
      </p:ext>
    </p:extLst>
  </p:cSld>
  <p:clrMapOvr>
    <a:masterClrMapping/>
  </p:clrMapOvr>
  <p:transition>
    <p:fade/>
  </p:transition>
  <p:extLst mod="1">
    <p:ext uri="{DCECCB84-F9BA-43D5-87BE-67443E8EF086}">
      <p15:sldGuideLst xmlns:p15="http://schemas.microsoft.com/office/powerpoint/2012/main" xmlns=""/>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sp>
        <p:nvSpPr>
          <p:cNvPr id="5" name="Bildplatzhalter 4"/>
          <p:cNvSpPr>
            <a:spLocks noGrp="1"/>
          </p:cNvSpPr>
          <p:nvPr>
            <p:ph type="pic" sz="quarter" idx="10" hasCustomPrompt="1"/>
          </p:nvPr>
        </p:nvSpPr>
        <p:spPr>
          <a:xfrm>
            <a:off x="1" y="0"/>
            <a:ext cx="12187238" cy="6858000"/>
          </a:xfrm>
        </p:spPr>
        <p:txBody>
          <a:bodyPr/>
          <a:lstStyle>
            <a:lvl1pPr marL="0" indent="0">
              <a:buNone/>
              <a:defRPr/>
            </a:lvl1pPr>
          </a:lstStyle>
          <a:p>
            <a:r>
              <a:rPr lang="en-GB" dirty="0" err="1"/>
              <a:t>Bild</a:t>
            </a:r>
            <a:r>
              <a:rPr lang="en-GB" dirty="0"/>
              <a:t> </a:t>
            </a:r>
            <a:r>
              <a:rPr lang="en-GB" dirty="0" err="1"/>
              <a:t>durch</a:t>
            </a:r>
            <a:r>
              <a:rPr lang="en-GB" dirty="0"/>
              <a:t> </a:t>
            </a:r>
            <a:r>
              <a:rPr lang="en-GB" dirty="0" err="1"/>
              <a:t>Klicken</a:t>
            </a:r>
            <a:r>
              <a:rPr lang="en-GB" dirty="0"/>
              <a:t> auf das Symbol </a:t>
            </a:r>
            <a:r>
              <a:rPr lang="en-GB" dirty="0" err="1"/>
              <a:t>hinzufügen</a:t>
            </a:r>
            <a:r>
              <a:rPr lang="en-GB" dirty="0"/>
              <a:t> und in den </a:t>
            </a:r>
            <a:r>
              <a:rPr lang="en-GB" dirty="0" err="1"/>
              <a:t>Hintergrund</a:t>
            </a:r>
            <a:r>
              <a:rPr lang="en-GB" dirty="0"/>
              <a:t> </a:t>
            </a:r>
            <a:r>
              <a:rPr lang="en-GB" dirty="0" err="1"/>
              <a:t>stellen</a:t>
            </a:r>
            <a:endParaRPr lang="en-GB" dirty="0"/>
          </a:p>
        </p:txBody>
      </p:sp>
      <p:sp>
        <p:nvSpPr>
          <p:cNvPr id="2" name="Titel 1"/>
          <p:cNvSpPr>
            <a:spLocks noGrp="1"/>
          </p:cNvSpPr>
          <p:nvPr>
            <p:ph type="ctrTitle" hasCustomPrompt="1"/>
          </p:nvPr>
        </p:nvSpPr>
        <p:spPr>
          <a:xfrm>
            <a:off x="323849" y="1044001"/>
            <a:ext cx="11537951" cy="980062"/>
          </a:xfrm>
          <a:solidFill>
            <a:schemeClr val="bg1"/>
          </a:solidFill>
        </p:spPr>
        <p:txBody>
          <a:bodyPr wrap="square" lIns="144000" tIns="0" anchor="t" anchorCtr="0"/>
          <a:lstStyle>
            <a:lvl1pPr>
              <a:lnSpc>
                <a:spcPct val="100000"/>
              </a:lnSpc>
              <a:spcBef>
                <a:spcPts val="0"/>
              </a:spcBef>
              <a:defRPr sz="2800"/>
            </a:lvl1pPr>
          </a:lstStyle>
          <a:p>
            <a:r>
              <a:rPr lang="en-GB" dirty="0"/>
              <a:t>Add title</a:t>
            </a:r>
          </a:p>
        </p:txBody>
      </p:sp>
      <p:grpSp>
        <p:nvGrpSpPr>
          <p:cNvPr id="10" name="Gruppieren 9"/>
          <p:cNvGrpSpPr/>
          <p:nvPr userDrawn="1"/>
        </p:nvGrpSpPr>
        <p:grpSpPr>
          <a:xfrm>
            <a:off x="144463" y="152401"/>
            <a:ext cx="11897959" cy="612775"/>
            <a:chOff x="144463" y="152401"/>
            <a:chExt cx="11897959" cy="612775"/>
          </a:xfrm>
          <a:solidFill>
            <a:schemeClr val="accent1"/>
          </a:solidFill>
        </p:grpSpPr>
        <p:sp>
          <p:nvSpPr>
            <p:cNvPr id="13" name="Rechteck 12"/>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hteck 13"/>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hteck 14"/>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Untertitel 2"/>
          <p:cNvSpPr>
            <a:spLocks noGrp="1"/>
          </p:cNvSpPr>
          <p:nvPr>
            <p:ph type="subTitle" idx="1" hasCustomPrompt="1"/>
          </p:nvPr>
        </p:nvSpPr>
        <p:spPr bwMode="gray">
          <a:xfrm>
            <a:off x="323850" y="620714"/>
            <a:ext cx="11537950"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pic>
        <p:nvPicPr>
          <p:cNvPr id="9" name="Bild 18" descr="g_eth_logo_kurz_neg_Schutzrau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
        <p:nvSpPr>
          <p:cNvPr id="11" name="Textfeld 10"/>
          <p:cNvSpPr txBox="1"/>
          <p:nvPr userDrawn="1"/>
        </p:nvSpPr>
        <p:spPr>
          <a:xfrm>
            <a:off x="323850" y="6957490"/>
            <a:ext cx="8496298" cy="215444"/>
          </a:xfrm>
          <a:prstGeom prst="rect">
            <a:avLst/>
          </a:prstGeom>
          <a:noFill/>
        </p:spPr>
        <p:txBody>
          <a:bodyPr wrap="square" lIns="0" tIns="0" rIns="0" bIns="0" rtlCol="0">
            <a:spAutoFit/>
          </a:bodyPr>
          <a:lstStyle/>
          <a:p>
            <a:r>
              <a:rPr lang="en-GB" sz="1400" dirty="0">
                <a:solidFill>
                  <a:schemeClr val="tx1"/>
                </a:solidFill>
              </a:rPr>
              <a:t>Change picture: Select picture – right click – change picture</a:t>
            </a:r>
          </a:p>
        </p:txBody>
      </p:sp>
      <p:grpSp>
        <p:nvGrpSpPr>
          <p:cNvPr id="12" name="Gruppieren 11"/>
          <p:cNvGrpSpPr/>
          <p:nvPr userDrawn="1"/>
        </p:nvGrpSpPr>
        <p:grpSpPr>
          <a:xfrm>
            <a:off x="-377675" y="-385093"/>
            <a:ext cx="12418863" cy="7159750"/>
            <a:chOff x="-377675" y="-385093"/>
            <a:chExt cx="12418863" cy="7159750"/>
          </a:xfrm>
        </p:grpSpPr>
        <p:cxnSp>
          <p:nvCxnSpPr>
            <p:cNvPr id="16" name="Gerade Verbindung 15"/>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7" name="Gerade Verbindung 26"/>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 Verbindung 27"/>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44925429"/>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11537950" cy="4210046"/>
          </a:xfrm>
        </p:spPr>
        <p:txBody>
          <a:bodyPr/>
          <a:lstStyle>
            <a:lvl1pPr>
              <a:defRPr/>
            </a:lvl1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4" name="Datumsplatzhalter 3"/>
          <p:cNvSpPr>
            <a:spLocks noGrp="1"/>
          </p:cNvSpPr>
          <p:nvPr>
            <p:ph type="dt" sz="half" idx="10"/>
          </p:nvPr>
        </p:nvSpPr>
        <p:spPr/>
        <p:txBody>
          <a:bodyPr/>
          <a:lstStyle/>
          <a:p>
            <a:r>
              <a:rPr lang="en-US"/>
              <a:t>10.4.2019</a:t>
            </a:r>
            <a:endParaRPr lang="en-GB" dirty="0"/>
          </a:p>
        </p:txBody>
      </p:sp>
      <p:sp>
        <p:nvSpPr>
          <p:cNvPr id="5" name="Fußzeilenplatzhalter 4"/>
          <p:cNvSpPr>
            <a:spLocks noGrp="1"/>
          </p:cNvSpPr>
          <p:nvPr>
            <p:ph type="ftr" sz="quarter" idx="11"/>
          </p:nvPr>
        </p:nvSpPr>
        <p:spPr/>
        <p:txBody>
          <a:bodyPr/>
          <a:lstStyle/>
          <a:p>
            <a:r>
              <a:rPr lang="en-GB"/>
              <a:t>Lorenz Ammann</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7" name="Titel 6"/>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2354806819"/>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1" y="2024064"/>
            <a:ext cx="557764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4" name="Inhaltsplatzhalter 3"/>
          <p:cNvSpPr>
            <a:spLocks noGrp="1"/>
          </p:cNvSpPr>
          <p:nvPr>
            <p:ph sz="half" idx="2" hasCustomPrompt="1"/>
          </p:nvPr>
        </p:nvSpPr>
        <p:spPr>
          <a:xfrm>
            <a:off x="6285565" y="2024064"/>
            <a:ext cx="5567205"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5" name="Datumsplatzhalter 4"/>
          <p:cNvSpPr>
            <a:spLocks noGrp="1"/>
          </p:cNvSpPr>
          <p:nvPr>
            <p:ph type="dt" sz="half" idx="10"/>
          </p:nvPr>
        </p:nvSpPr>
        <p:spPr/>
        <p:txBody>
          <a:bodyPr/>
          <a:lstStyle/>
          <a:p>
            <a:r>
              <a:rPr lang="en-US"/>
              <a:t>10.4.2019</a:t>
            </a:r>
            <a:endParaRPr lang="en-GB" dirty="0"/>
          </a:p>
        </p:txBody>
      </p:sp>
      <p:sp>
        <p:nvSpPr>
          <p:cNvPr id="6" name="Fußzeilenplatzhalter 5"/>
          <p:cNvSpPr>
            <a:spLocks noGrp="1"/>
          </p:cNvSpPr>
          <p:nvPr>
            <p:ph type="ftr" sz="quarter" idx="11"/>
          </p:nvPr>
        </p:nvSpPr>
        <p:spPr/>
        <p:txBody>
          <a:bodyPr/>
          <a:lstStyle/>
          <a:p>
            <a:r>
              <a:rPr lang="en-GB"/>
              <a:t>Lorenz Ammann</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t>‹#›</a:t>
            </a:fld>
            <a:endParaRPr lang="en-GB" dirty="0"/>
          </a:p>
        </p:txBody>
      </p:sp>
      <p:sp>
        <p:nvSpPr>
          <p:cNvPr id="8" name="Titel 7"/>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65221063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a:t>10.4.2019</a:t>
            </a:r>
            <a:endParaRPr lang="en-GB" dirty="0"/>
          </a:p>
        </p:txBody>
      </p:sp>
      <p:sp>
        <p:nvSpPr>
          <p:cNvPr id="3" name="Fußzeilenplatzhalter 2"/>
          <p:cNvSpPr>
            <a:spLocks noGrp="1"/>
          </p:cNvSpPr>
          <p:nvPr>
            <p:ph type="ftr" sz="quarter" idx="11"/>
          </p:nvPr>
        </p:nvSpPr>
        <p:spPr/>
        <p:txBody>
          <a:bodyPr/>
          <a:lstStyle/>
          <a:p>
            <a:r>
              <a:rPr lang="en-GB"/>
              <a:t>Lorenz Ammann</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sp>
        <p:nvSpPr>
          <p:cNvPr id="5" name="Titel 4"/>
          <p:cNvSpPr>
            <a:spLocks noGrp="1"/>
          </p:cNvSpPr>
          <p:nvPr>
            <p:ph type="title" hasCustomPrompt="1"/>
          </p:nvPr>
        </p:nvSpPr>
        <p:spPr>
          <a:xfrm>
            <a:off x="323850" y="620714"/>
            <a:ext cx="11537950" cy="972000"/>
          </a:xfrm>
        </p:spPr>
        <p:txBody>
          <a:bodyPr/>
          <a:lstStyle>
            <a:lvl1pPr>
              <a:defRPr/>
            </a:lvl1pPr>
          </a:lstStyle>
          <a:p>
            <a:r>
              <a:rPr lang="en-GB" dirty="0"/>
              <a:t>Add title</a:t>
            </a:r>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a:t>10.4.2019</a:t>
            </a:r>
            <a:endParaRPr lang="en-GB" dirty="0"/>
          </a:p>
        </p:txBody>
      </p:sp>
      <p:sp>
        <p:nvSpPr>
          <p:cNvPr id="3" name="Fußzeilenplatzhalter 2"/>
          <p:cNvSpPr>
            <a:spLocks noGrp="1"/>
          </p:cNvSpPr>
          <p:nvPr>
            <p:ph type="ftr" sz="quarter" idx="11"/>
          </p:nvPr>
        </p:nvSpPr>
        <p:spPr/>
        <p:txBody>
          <a:bodyPr/>
          <a:lstStyle/>
          <a:p>
            <a:r>
              <a:rPr lang="en-GB"/>
              <a:t>Lorenz Ammann</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sp>
        <p:nvSpPr>
          <p:cNvPr id="5" name="Titel 4"/>
          <p:cNvSpPr>
            <a:spLocks noGrp="1"/>
          </p:cNvSpPr>
          <p:nvPr>
            <p:ph type="title" hasCustomPrompt="1"/>
          </p:nvPr>
        </p:nvSpPr>
        <p:spPr>
          <a:xfrm>
            <a:off x="323850" y="620714"/>
            <a:ext cx="11537950" cy="972000"/>
          </a:xfrm>
        </p:spPr>
        <p:txBody>
          <a:bodyPr/>
          <a:lstStyle>
            <a:lvl1pPr>
              <a:defRPr/>
            </a:lvl1pPr>
          </a:lstStyle>
          <a:p>
            <a:r>
              <a:rPr lang="en-GB" dirty="0"/>
              <a:t>Add title</a:t>
            </a:r>
          </a:p>
        </p:txBody>
      </p:sp>
    </p:spTree>
    <p:extLst>
      <p:ext uri="{BB962C8B-B14F-4D97-AF65-F5344CB8AC3E}">
        <p14:creationId xmlns:p14="http://schemas.microsoft.com/office/powerpoint/2010/main" val="4213001361"/>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a:t>10.4.2019</a:t>
            </a:r>
            <a:endParaRPr lang="en-GB" dirty="0"/>
          </a:p>
        </p:txBody>
      </p:sp>
      <p:sp>
        <p:nvSpPr>
          <p:cNvPr id="5" name="Fußzeilenplatzhalter 4"/>
          <p:cNvSpPr>
            <a:spLocks noGrp="1"/>
          </p:cNvSpPr>
          <p:nvPr>
            <p:ph type="ftr" sz="quarter" idx="11"/>
          </p:nvPr>
        </p:nvSpPr>
        <p:spPr/>
        <p:txBody>
          <a:bodyPr/>
          <a:lstStyle/>
          <a:p>
            <a:r>
              <a:rPr lang="en-GB"/>
              <a:t>Lorenz Ammann</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5607860"/>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3587475383"/>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12187238"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r>
              <a:rPr lang="en-US"/>
              <a:t>10.4.2019</a:t>
            </a:r>
            <a:endParaRPr lang="en-GB" dirty="0"/>
          </a:p>
        </p:txBody>
      </p:sp>
      <p:sp>
        <p:nvSpPr>
          <p:cNvPr id="3" name="Fußzeilenplatzhalter 2"/>
          <p:cNvSpPr>
            <a:spLocks noGrp="1"/>
          </p:cNvSpPr>
          <p:nvPr>
            <p:ph type="ftr" sz="quarter" idx="11"/>
          </p:nvPr>
        </p:nvSpPr>
        <p:spPr/>
        <p:txBody>
          <a:bodyPr/>
          <a:lstStyle/>
          <a:p>
            <a:r>
              <a:rPr lang="en-GB"/>
              <a:t>Lorenz Ammann</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pic>
        <p:nvPicPr>
          <p:cNvPr id="9" name="Bild 8" descr="eth_logo_kurz_po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val="2430002785"/>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11537949"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10.4.2019</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2" name="Titel 1"/>
          <p:cNvSpPr>
            <a:spLocks noGrp="1"/>
          </p:cNvSpPr>
          <p:nvPr>
            <p:ph type="ctrTitle" hasCustomPrompt="1"/>
          </p:nvPr>
        </p:nvSpPr>
        <p:spPr>
          <a:xfrm>
            <a:off x="323850" y="3429000"/>
            <a:ext cx="11537949"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a:t>Add title</a:t>
            </a:r>
          </a:p>
        </p:txBody>
      </p:sp>
      <p:sp>
        <p:nvSpPr>
          <p:cNvPr id="7" name="Fußzeilenplatzhalter 6"/>
          <p:cNvSpPr>
            <a:spLocks noGrp="1"/>
          </p:cNvSpPr>
          <p:nvPr>
            <p:ph type="ftr" sz="quarter" idx="13"/>
          </p:nvPr>
        </p:nvSpPr>
        <p:spPr/>
        <p:txBody>
          <a:bodyPr/>
          <a:lstStyle/>
          <a:p>
            <a:r>
              <a:rPr lang="en-GB"/>
              <a:t>Lorenz Ammann</a:t>
            </a:r>
            <a:endParaRPr lang="en-GB" dirty="0"/>
          </a:p>
        </p:txBody>
      </p:sp>
      <p:sp>
        <p:nvSpPr>
          <p:cNvPr id="9" name="Bildplatzhalter 8"/>
          <p:cNvSpPr>
            <a:spLocks noGrp="1"/>
          </p:cNvSpPr>
          <p:nvPr>
            <p:ph type="pic" sz="quarter" idx="14"/>
          </p:nvPr>
        </p:nvSpPr>
        <p:spPr>
          <a:xfrm>
            <a:off x="323850" y="619200"/>
            <a:ext cx="11537950" cy="2809800"/>
          </a:xfrm>
        </p:spPr>
        <p:txBody>
          <a:bodyPr/>
          <a:lstStyle/>
          <a:p>
            <a:endParaRPr lang="en-GB" dirty="0"/>
          </a:p>
        </p:txBody>
      </p:sp>
    </p:spTree>
    <p:extLst>
      <p:ext uri="{BB962C8B-B14F-4D97-AF65-F5344CB8AC3E}">
        <p14:creationId xmlns:p14="http://schemas.microsoft.com/office/powerpoint/2010/main" val="2142983617"/>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a:t>Add title</a:t>
            </a:r>
          </a:p>
        </p:txBody>
      </p:sp>
      <p:sp>
        <p:nvSpPr>
          <p:cNvPr id="3" name="Untertitel 2"/>
          <p:cNvSpPr>
            <a:spLocks noGrp="1"/>
          </p:cNvSpPr>
          <p:nvPr>
            <p:ph type="subTitle" idx="1" hasCustomPrompt="1"/>
          </p:nvPr>
        </p:nvSpPr>
        <p:spPr>
          <a:xfrm>
            <a:off x="323850" y="5809754"/>
            <a:ext cx="1153795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10.4.2019</a:t>
            </a:r>
            <a:endParaRPr lang="en-GB" dirty="0"/>
          </a:p>
        </p:txBody>
      </p:sp>
      <p:sp>
        <p:nvSpPr>
          <p:cNvPr id="5" name="Fußzeilenplatzhalter 4"/>
          <p:cNvSpPr>
            <a:spLocks noGrp="1"/>
          </p:cNvSpPr>
          <p:nvPr>
            <p:ph type="ftr" sz="quarter" idx="11"/>
          </p:nvPr>
        </p:nvSpPr>
        <p:spPr/>
        <p:txBody>
          <a:bodyPr/>
          <a:lstStyle/>
          <a:p>
            <a:r>
              <a:rPr lang="en-GB"/>
              <a:t>Lorenz Ammann</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4204512"/>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2491589136"/>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a:t>Add title</a:t>
            </a:r>
          </a:p>
        </p:txBody>
      </p:sp>
      <p:sp>
        <p:nvSpPr>
          <p:cNvPr id="3" name="Untertitel 2"/>
          <p:cNvSpPr>
            <a:spLocks noGrp="1"/>
          </p:cNvSpPr>
          <p:nvPr>
            <p:ph type="subTitle" idx="1" hasCustomPrompt="1"/>
          </p:nvPr>
        </p:nvSpPr>
        <p:spPr>
          <a:xfrm>
            <a:off x="323850" y="5809754"/>
            <a:ext cx="1153795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10.4.2019</a:t>
            </a:r>
            <a:endParaRPr lang="en-GB" dirty="0"/>
          </a:p>
        </p:txBody>
      </p:sp>
      <p:sp>
        <p:nvSpPr>
          <p:cNvPr id="5" name="Fußzeilenplatzhalter 4"/>
          <p:cNvSpPr>
            <a:spLocks noGrp="1"/>
          </p:cNvSpPr>
          <p:nvPr>
            <p:ph type="ftr" sz="quarter" idx="11"/>
          </p:nvPr>
        </p:nvSpPr>
        <p:spPr/>
        <p:txBody>
          <a:bodyPr/>
          <a:lstStyle/>
          <a:p>
            <a:r>
              <a:rPr lang="en-GB"/>
              <a:t>Lorenz Ammann</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4"/>
            <a:ext cx="11537950" cy="4204513"/>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3680605271"/>
      </p:ext>
    </p:extLst>
  </p:cSld>
  <p:clrMapOvr>
    <a:masterClrMapping/>
  </p:clrMapOvr>
  <p:transition>
    <p:fade/>
  </p:transition>
  <p:extLst mod="1">
    <p:ext uri="{DCECCB84-F9BA-43D5-87BE-67443E8EF086}">
      <p15:sldGuideLst xmlns:p15="http://schemas.microsoft.com/office/powerpoint/2012/main" xmlns=""/>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sp>
        <p:nvSpPr>
          <p:cNvPr id="5" name="Bildplatzhalter 4"/>
          <p:cNvSpPr>
            <a:spLocks noGrp="1"/>
          </p:cNvSpPr>
          <p:nvPr>
            <p:ph type="pic" sz="quarter" idx="10" hasCustomPrompt="1"/>
          </p:nvPr>
        </p:nvSpPr>
        <p:spPr>
          <a:xfrm>
            <a:off x="1" y="0"/>
            <a:ext cx="12187238" cy="6858000"/>
          </a:xfrm>
        </p:spPr>
        <p:txBody>
          <a:bodyPr/>
          <a:lstStyle>
            <a:lvl1pPr marL="0" indent="0">
              <a:buNone/>
              <a:defRPr/>
            </a:lvl1pPr>
          </a:lstStyle>
          <a:p>
            <a:r>
              <a:rPr lang="en-GB" dirty="0" err="1"/>
              <a:t>Bild</a:t>
            </a:r>
            <a:r>
              <a:rPr lang="en-GB" dirty="0"/>
              <a:t> </a:t>
            </a:r>
            <a:r>
              <a:rPr lang="en-GB" dirty="0" err="1"/>
              <a:t>durch</a:t>
            </a:r>
            <a:r>
              <a:rPr lang="en-GB" dirty="0"/>
              <a:t> </a:t>
            </a:r>
            <a:r>
              <a:rPr lang="en-GB" dirty="0" err="1"/>
              <a:t>Klicken</a:t>
            </a:r>
            <a:r>
              <a:rPr lang="en-GB" dirty="0"/>
              <a:t> auf das Symbol </a:t>
            </a:r>
            <a:r>
              <a:rPr lang="en-GB" dirty="0" err="1"/>
              <a:t>hinzufügen</a:t>
            </a:r>
            <a:r>
              <a:rPr lang="en-GB" dirty="0"/>
              <a:t> und in den </a:t>
            </a:r>
            <a:r>
              <a:rPr lang="en-GB" dirty="0" err="1"/>
              <a:t>Hintergrund</a:t>
            </a:r>
            <a:r>
              <a:rPr lang="en-GB" dirty="0"/>
              <a:t> </a:t>
            </a:r>
            <a:r>
              <a:rPr lang="en-GB" dirty="0" err="1"/>
              <a:t>stellen</a:t>
            </a:r>
            <a:endParaRPr lang="en-GB" dirty="0"/>
          </a:p>
        </p:txBody>
      </p:sp>
      <p:sp>
        <p:nvSpPr>
          <p:cNvPr id="2" name="Titel 1"/>
          <p:cNvSpPr>
            <a:spLocks noGrp="1"/>
          </p:cNvSpPr>
          <p:nvPr>
            <p:ph type="ctrTitle" hasCustomPrompt="1"/>
          </p:nvPr>
        </p:nvSpPr>
        <p:spPr>
          <a:xfrm>
            <a:off x="323849" y="1044001"/>
            <a:ext cx="11537951" cy="980062"/>
          </a:xfrm>
          <a:solidFill>
            <a:schemeClr val="bg1"/>
          </a:solidFill>
        </p:spPr>
        <p:txBody>
          <a:bodyPr wrap="square" lIns="144000" tIns="0" anchor="t" anchorCtr="0"/>
          <a:lstStyle>
            <a:lvl1pPr>
              <a:lnSpc>
                <a:spcPct val="100000"/>
              </a:lnSpc>
              <a:spcBef>
                <a:spcPts val="0"/>
              </a:spcBef>
              <a:defRPr sz="2800"/>
            </a:lvl1pPr>
          </a:lstStyle>
          <a:p>
            <a:r>
              <a:rPr lang="en-GB" dirty="0"/>
              <a:t>Add title</a:t>
            </a:r>
          </a:p>
        </p:txBody>
      </p:sp>
      <p:grpSp>
        <p:nvGrpSpPr>
          <p:cNvPr id="10" name="Gruppieren 9"/>
          <p:cNvGrpSpPr/>
          <p:nvPr userDrawn="1"/>
        </p:nvGrpSpPr>
        <p:grpSpPr>
          <a:xfrm>
            <a:off x="144463" y="152401"/>
            <a:ext cx="11897959" cy="612775"/>
            <a:chOff x="144463" y="152401"/>
            <a:chExt cx="11897959" cy="612775"/>
          </a:xfrm>
          <a:solidFill>
            <a:schemeClr val="accent1"/>
          </a:solidFill>
        </p:grpSpPr>
        <p:sp>
          <p:nvSpPr>
            <p:cNvPr id="13" name="Rechteck 12"/>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hteck 13"/>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hteck 14"/>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Untertitel 2"/>
          <p:cNvSpPr>
            <a:spLocks noGrp="1"/>
          </p:cNvSpPr>
          <p:nvPr>
            <p:ph type="subTitle" idx="1" hasCustomPrompt="1"/>
          </p:nvPr>
        </p:nvSpPr>
        <p:spPr bwMode="gray">
          <a:xfrm>
            <a:off x="323850" y="620714"/>
            <a:ext cx="11537950"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pic>
        <p:nvPicPr>
          <p:cNvPr id="9" name="Bild 18" descr="g_eth_logo_kurz_neg_Schutzrau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
        <p:nvSpPr>
          <p:cNvPr id="11" name="Textfeld 10"/>
          <p:cNvSpPr txBox="1"/>
          <p:nvPr userDrawn="1"/>
        </p:nvSpPr>
        <p:spPr>
          <a:xfrm>
            <a:off x="323850" y="6957490"/>
            <a:ext cx="8496298" cy="215444"/>
          </a:xfrm>
          <a:prstGeom prst="rect">
            <a:avLst/>
          </a:prstGeom>
          <a:noFill/>
        </p:spPr>
        <p:txBody>
          <a:bodyPr wrap="square" lIns="0" tIns="0" rIns="0" bIns="0" rtlCol="0">
            <a:spAutoFit/>
          </a:bodyPr>
          <a:lstStyle/>
          <a:p>
            <a:r>
              <a:rPr lang="en-GB" sz="1400" dirty="0">
                <a:solidFill>
                  <a:schemeClr val="tx1"/>
                </a:solidFill>
              </a:rPr>
              <a:t>Change picture: Select picture – right click – change picture</a:t>
            </a:r>
          </a:p>
        </p:txBody>
      </p:sp>
      <p:grpSp>
        <p:nvGrpSpPr>
          <p:cNvPr id="12" name="Gruppieren 11"/>
          <p:cNvGrpSpPr/>
          <p:nvPr userDrawn="1"/>
        </p:nvGrpSpPr>
        <p:grpSpPr>
          <a:xfrm>
            <a:off x="-377675" y="-385093"/>
            <a:ext cx="12418863" cy="7159750"/>
            <a:chOff x="-377675" y="-385093"/>
            <a:chExt cx="12418863" cy="7159750"/>
          </a:xfrm>
        </p:grpSpPr>
        <p:cxnSp>
          <p:nvCxnSpPr>
            <p:cNvPr id="16" name="Gerade Verbindung 15"/>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7" name="Gerade Verbindung 26"/>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 Verbindung 27"/>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0791819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11537950" cy="4210046"/>
          </a:xfrm>
        </p:spPr>
        <p:txBody>
          <a:bodyPr/>
          <a:lstStyle>
            <a:lvl1pPr>
              <a:defRPr/>
            </a:lvl1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4" name="Datumsplatzhalter 3"/>
          <p:cNvSpPr>
            <a:spLocks noGrp="1"/>
          </p:cNvSpPr>
          <p:nvPr>
            <p:ph type="dt" sz="half" idx="10"/>
          </p:nvPr>
        </p:nvSpPr>
        <p:spPr/>
        <p:txBody>
          <a:bodyPr/>
          <a:lstStyle/>
          <a:p>
            <a:r>
              <a:rPr lang="en-US"/>
              <a:t>10.4.2019</a:t>
            </a:r>
            <a:endParaRPr lang="en-GB" dirty="0"/>
          </a:p>
        </p:txBody>
      </p:sp>
      <p:sp>
        <p:nvSpPr>
          <p:cNvPr id="5" name="Fußzeilenplatzhalter 4"/>
          <p:cNvSpPr>
            <a:spLocks noGrp="1"/>
          </p:cNvSpPr>
          <p:nvPr>
            <p:ph type="ftr" sz="quarter" idx="11"/>
          </p:nvPr>
        </p:nvSpPr>
        <p:spPr/>
        <p:txBody>
          <a:bodyPr/>
          <a:lstStyle/>
          <a:p>
            <a:r>
              <a:rPr lang="en-GB"/>
              <a:t>Lorenz Ammann</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7" name="Titel 6"/>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1029380379"/>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1" y="2024064"/>
            <a:ext cx="557764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4" name="Inhaltsplatzhalter 3"/>
          <p:cNvSpPr>
            <a:spLocks noGrp="1"/>
          </p:cNvSpPr>
          <p:nvPr>
            <p:ph sz="half" idx="2" hasCustomPrompt="1"/>
          </p:nvPr>
        </p:nvSpPr>
        <p:spPr>
          <a:xfrm>
            <a:off x="6285565" y="2024064"/>
            <a:ext cx="5567205"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5" name="Datumsplatzhalter 4"/>
          <p:cNvSpPr>
            <a:spLocks noGrp="1"/>
          </p:cNvSpPr>
          <p:nvPr>
            <p:ph type="dt" sz="half" idx="10"/>
          </p:nvPr>
        </p:nvSpPr>
        <p:spPr/>
        <p:txBody>
          <a:bodyPr/>
          <a:lstStyle/>
          <a:p>
            <a:r>
              <a:rPr lang="en-US"/>
              <a:t>10.4.2019</a:t>
            </a:r>
            <a:endParaRPr lang="en-GB" dirty="0"/>
          </a:p>
        </p:txBody>
      </p:sp>
      <p:sp>
        <p:nvSpPr>
          <p:cNvPr id="6" name="Fußzeilenplatzhalter 5"/>
          <p:cNvSpPr>
            <a:spLocks noGrp="1"/>
          </p:cNvSpPr>
          <p:nvPr>
            <p:ph type="ftr" sz="quarter" idx="11"/>
          </p:nvPr>
        </p:nvSpPr>
        <p:spPr/>
        <p:txBody>
          <a:bodyPr/>
          <a:lstStyle/>
          <a:p>
            <a:r>
              <a:rPr lang="en-GB"/>
              <a:t>Lorenz Ammann</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t>‹#›</a:t>
            </a:fld>
            <a:endParaRPr lang="en-GB" dirty="0"/>
          </a:p>
        </p:txBody>
      </p:sp>
      <p:sp>
        <p:nvSpPr>
          <p:cNvPr id="8" name="Titel 7"/>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4057446467"/>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a:t>10.4.2019</a:t>
            </a:r>
            <a:endParaRPr lang="en-GB" dirty="0"/>
          </a:p>
        </p:txBody>
      </p:sp>
      <p:sp>
        <p:nvSpPr>
          <p:cNvPr id="3" name="Fußzeilenplatzhalter 2"/>
          <p:cNvSpPr>
            <a:spLocks noGrp="1"/>
          </p:cNvSpPr>
          <p:nvPr>
            <p:ph type="ftr" sz="quarter" idx="11"/>
          </p:nvPr>
        </p:nvSpPr>
        <p:spPr/>
        <p:txBody>
          <a:bodyPr/>
          <a:lstStyle/>
          <a:p>
            <a:r>
              <a:rPr lang="en-GB"/>
              <a:t>Lorenz Ammann</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sp>
        <p:nvSpPr>
          <p:cNvPr id="5" name="Titel 4"/>
          <p:cNvSpPr>
            <a:spLocks noGrp="1"/>
          </p:cNvSpPr>
          <p:nvPr>
            <p:ph type="title" hasCustomPrompt="1"/>
          </p:nvPr>
        </p:nvSpPr>
        <p:spPr>
          <a:xfrm>
            <a:off x="323850" y="620714"/>
            <a:ext cx="11537950" cy="972000"/>
          </a:xfrm>
        </p:spPr>
        <p:txBody>
          <a:bodyPr/>
          <a:lstStyle>
            <a:lvl1pPr>
              <a:defRPr/>
            </a:lvl1pPr>
          </a:lstStyle>
          <a:p>
            <a:r>
              <a:rPr lang="en-GB" dirty="0"/>
              <a:t>Add title</a:t>
            </a:r>
          </a:p>
        </p:txBody>
      </p:sp>
    </p:spTree>
    <p:extLst>
      <p:ext uri="{BB962C8B-B14F-4D97-AF65-F5344CB8AC3E}">
        <p14:creationId xmlns:p14="http://schemas.microsoft.com/office/powerpoint/2010/main" val="14426806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a:t>10.4.2019</a:t>
            </a:r>
            <a:endParaRPr lang="en-GB" dirty="0"/>
          </a:p>
        </p:txBody>
      </p:sp>
      <p:sp>
        <p:nvSpPr>
          <p:cNvPr id="5" name="Fußzeilenplatzhalter 4"/>
          <p:cNvSpPr>
            <a:spLocks noGrp="1"/>
          </p:cNvSpPr>
          <p:nvPr>
            <p:ph type="ftr" sz="quarter" idx="11"/>
          </p:nvPr>
        </p:nvSpPr>
        <p:spPr/>
        <p:txBody>
          <a:bodyPr/>
          <a:lstStyle/>
          <a:p>
            <a:r>
              <a:rPr lang="en-GB"/>
              <a:t>Lorenz Ammann</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5607860"/>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1353896245"/>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a:t>10.4.2019</a:t>
            </a:r>
            <a:endParaRPr lang="en-GB" dirty="0"/>
          </a:p>
        </p:txBody>
      </p:sp>
      <p:sp>
        <p:nvSpPr>
          <p:cNvPr id="5" name="Fußzeilenplatzhalter 4"/>
          <p:cNvSpPr>
            <a:spLocks noGrp="1"/>
          </p:cNvSpPr>
          <p:nvPr>
            <p:ph type="ftr" sz="quarter" idx="11"/>
          </p:nvPr>
        </p:nvSpPr>
        <p:spPr/>
        <p:txBody>
          <a:bodyPr/>
          <a:lstStyle/>
          <a:p>
            <a:r>
              <a:rPr lang="en-GB"/>
              <a:t>Lorenz Ammann</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5607860"/>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972545763"/>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12187238"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r>
              <a:rPr lang="en-US"/>
              <a:t>10.4.2019</a:t>
            </a:r>
            <a:endParaRPr lang="en-GB" dirty="0"/>
          </a:p>
        </p:txBody>
      </p:sp>
      <p:sp>
        <p:nvSpPr>
          <p:cNvPr id="3" name="Fußzeilenplatzhalter 2"/>
          <p:cNvSpPr>
            <a:spLocks noGrp="1"/>
          </p:cNvSpPr>
          <p:nvPr>
            <p:ph type="ftr" sz="quarter" idx="11"/>
          </p:nvPr>
        </p:nvSpPr>
        <p:spPr/>
        <p:txBody>
          <a:bodyPr/>
          <a:lstStyle/>
          <a:p>
            <a:r>
              <a:rPr lang="en-GB"/>
              <a:t>Lorenz Ammann</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pic>
        <p:nvPicPr>
          <p:cNvPr id="9" name="Bild 8" descr="eth_logo_kurz_po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val="325872713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12187238"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r>
              <a:rPr lang="en-US"/>
              <a:t>10.4.2019</a:t>
            </a:r>
            <a:endParaRPr lang="en-GB" dirty="0"/>
          </a:p>
        </p:txBody>
      </p:sp>
      <p:sp>
        <p:nvSpPr>
          <p:cNvPr id="3" name="Fußzeilenplatzhalter 2"/>
          <p:cNvSpPr>
            <a:spLocks noGrp="1"/>
          </p:cNvSpPr>
          <p:nvPr>
            <p:ph type="ftr" sz="quarter" idx="11"/>
          </p:nvPr>
        </p:nvSpPr>
        <p:spPr/>
        <p:txBody>
          <a:bodyPr/>
          <a:lstStyle/>
          <a:p>
            <a:r>
              <a:rPr lang="en-GB"/>
              <a:t>Lorenz Ammann</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pic>
        <p:nvPicPr>
          <p:cNvPr id="9" name="Bild 8" descr="eth_logo_kurz_po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val="150638594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emf"/><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emf"/><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emf"/><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1.emf"/><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1.emf"/><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1.emf"/><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1.emf"/><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1.emf"/><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uppieren 7"/>
          <p:cNvGrpSpPr/>
          <p:nvPr/>
        </p:nvGrpSpPr>
        <p:grpSpPr>
          <a:xfrm>
            <a:off x="-377675" y="-385093"/>
            <a:ext cx="12418863" cy="7159750"/>
            <a:chOff x="-377675" y="-385093"/>
            <a:chExt cx="12418863" cy="7159750"/>
          </a:xfrm>
        </p:grpSpPr>
        <p:cxnSp>
          <p:nvCxnSpPr>
            <p:cNvPr id="19" name="Gerade Verbindung 18"/>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0" name="Gerade Verbindung 29"/>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2" name="Gerade Verbindung 3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Gerade Verbindung 34"/>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uppieren 19"/>
          <p:cNvGrpSpPr/>
          <p:nvPr/>
        </p:nvGrpSpPr>
        <p:grpSpPr>
          <a:xfrm>
            <a:off x="144463" y="152401"/>
            <a:ext cx="11897959" cy="612775"/>
            <a:chOff x="144463" y="152401"/>
            <a:chExt cx="11897959" cy="612775"/>
          </a:xfrm>
          <a:solidFill>
            <a:schemeClr val="accent1"/>
          </a:solidFill>
        </p:grpSpPr>
        <p:sp>
          <p:nvSpPr>
            <p:cNvPr id="22" name="Rechteck 21"/>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hteck 22"/>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hteck 26"/>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Datumsplatzhalter 3"/>
          <p:cNvSpPr>
            <a:spLocks noGrp="1"/>
          </p:cNvSpPr>
          <p:nvPr>
            <p:ph type="dt" sz="half" idx="2"/>
          </p:nvPr>
        </p:nvSpPr>
        <p:spPr>
          <a:xfrm>
            <a:off x="10916511" y="6308726"/>
            <a:ext cx="612000" cy="468312"/>
          </a:xfrm>
          <a:prstGeom prst="rect">
            <a:avLst/>
          </a:prstGeom>
        </p:spPr>
        <p:txBody>
          <a:bodyPr vert="horz" wrap="none" lIns="0" tIns="0" rIns="0" bIns="0" rtlCol="0" anchor="ctr"/>
          <a:lstStyle>
            <a:lvl1pPr algn="ctr">
              <a:defRPr sz="800">
                <a:solidFill>
                  <a:schemeClr val="tx1"/>
                </a:solidFill>
              </a:defRPr>
            </a:lvl1pPr>
          </a:lstStyle>
          <a:p>
            <a:r>
              <a:rPr lang="en-US"/>
              <a:t>10.4.2019</a:t>
            </a:r>
            <a:endParaRPr lang="en-GB" dirty="0"/>
          </a:p>
        </p:txBody>
      </p:sp>
      <p:sp>
        <p:nvSpPr>
          <p:cNvPr id="5" name="Fußzeilenplatzhalter 4"/>
          <p:cNvSpPr>
            <a:spLocks noGrp="1"/>
          </p:cNvSpPr>
          <p:nvPr>
            <p:ph type="ftr" sz="quarter" idx="3"/>
          </p:nvPr>
        </p:nvSpPr>
        <p:spPr>
          <a:xfrm>
            <a:off x="6094413" y="6308726"/>
            <a:ext cx="4631883" cy="459776"/>
          </a:xfrm>
          <a:prstGeom prst="rect">
            <a:avLst/>
          </a:prstGeom>
        </p:spPr>
        <p:txBody>
          <a:bodyPr vert="horz" wrap="none" lIns="0" tIns="0" rIns="0" bIns="0" rtlCol="0" anchor="ctr"/>
          <a:lstStyle>
            <a:lvl1pPr algn="r">
              <a:defRPr sz="800">
                <a:solidFill>
                  <a:schemeClr val="tx1"/>
                </a:solidFill>
              </a:defRPr>
            </a:lvl1pPr>
          </a:lstStyle>
          <a:p>
            <a:r>
              <a:rPr lang="en-GB"/>
              <a:t>Lorenz Ammann</a:t>
            </a:r>
            <a:endParaRPr lang="en-GB" dirty="0"/>
          </a:p>
        </p:txBody>
      </p:sp>
      <p:sp>
        <p:nvSpPr>
          <p:cNvPr id="6" name="Foliennummernplatzhalter 5"/>
          <p:cNvSpPr>
            <a:spLocks noGrp="1"/>
          </p:cNvSpPr>
          <p:nvPr>
            <p:ph type="sldNum" sz="quarter" idx="4"/>
          </p:nvPr>
        </p:nvSpPr>
        <p:spPr>
          <a:xfrm>
            <a:off x="11624905" y="6308726"/>
            <a:ext cx="355461"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a:t>
            </a:fld>
            <a:endParaRPr lang="en-GB" dirty="0"/>
          </a:p>
        </p:txBody>
      </p:sp>
      <p:sp>
        <p:nvSpPr>
          <p:cNvPr id="3" name="Textplatzhalter 2"/>
          <p:cNvSpPr>
            <a:spLocks noGrp="1"/>
          </p:cNvSpPr>
          <p:nvPr>
            <p:ph type="body" idx="1"/>
          </p:nvPr>
        </p:nvSpPr>
        <p:spPr>
          <a:xfrm>
            <a:off x="323850" y="2024064"/>
            <a:ext cx="11528919" cy="4213224"/>
          </a:xfrm>
          <a:prstGeom prst="rect">
            <a:avLst/>
          </a:prstGeom>
        </p:spPr>
        <p:txBody>
          <a:bodyPr vert="horz" lIns="140400" tIns="0" rIns="144000" bIns="0" rtlCol="0">
            <a:noAutofit/>
          </a:body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16" name="Textfeld 15"/>
          <p:cNvSpPr txBox="1"/>
          <p:nvPr/>
        </p:nvSpPr>
        <p:spPr>
          <a:xfrm>
            <a:off x="11536270" y="6300190"/>
            <a:ext cx="141222" cy="468312"/>
          </a:xfrm>
          <a:prstGeom prst="rect">
            <a:avLst/>
          </a:prstGeom>
          <a:noFill/>
        </p:spPr>
        <p:txBody>
          <a:bodyPr wrap="none" lIns="36000" rIns="36000" rtlCol="0" anchor="ctr" anchorCtr="0">
            <a:noAutofit/>
          </a:bodyPr>
          <a:lstStyle/>
          <a:p>
            <a:pPr algn="ctr"/>
            <a:r>
              <a:rPr lang="en-GB" sz="800" dirty="0"/>
              <a:t>|</a:t>
            </a:r>
          </a:p>
        </p:txBody>
      </p:sp>
      <p:sp>
        <p:nvSpPr>
          <p:cNvPr id="18" name="Textfeld 17"/>
          <p:cNvSpPr txBox="1"/>
          <p:nvPr/>
        </p:nvSpPr>
        <p:spPr>
          <a:xfrm>
            <a:off x="10779077" y="6300189"/>
            <a:ext cx="141222" cy="468312"/>
          </a:xfrm>
          <a:prstGeom prst="rect">
            <a:avLst/>
          </a:prstGeom>
          <a:noFill/>
        </p:spPr>
        <p:txBody>
          <a:bodyPr wrap="none" lIns="36000" rIns="36000" rtlCol="0" anchor="ctr" anchorCtr="0">
            <a:noAutofit/>
          </a:bodyPr>
          <a:lstStyle/>
          <a:p>
            <a:pPr algn="ctr"/>
            <a:r>
              <a:rPr lang="en-GB" sz="800" dirty="0"/>
              <a:t>|</a:t>
            </a:r>
          </a:p>
        </p:txBody>
      </p:sp>
      <p:sp>
        <p:nvSpPr>
          <p:cNvPr id="2" name="Titelplatzhalter 1"/>
          <p:cNvSpPr>
            <a:spLocks noGrp="1"/>
          </p:cNvSpPr>
          <p:nvPr>
            <p:ph type="title"/>
          </p:nvPr>
        </p:nvSpPr>
        <p:spPr bwMode="gray">
          <a:xfrm>
            <a:off x="323850" y="620714"/>
            <a:ext cx="11528920" cy="972000"/>
          </a:xfrm>
          <a:prstGeom prst="rect">
            <a:avLst/>
          </a:prstGeom>
          <a:solidFill>
            <a:schemeClr val="bg1"/>
          </a:solidFill>
        </p:spPr>
        <p:txBody>
          <a:bodyPr vert="horz" lIns="144000" tIns="54000" rIns="144000" bIns="0" rtlCol="0" anchor="t" anchorCtr="0">
            <a:noAutofit/>
          </a:bodyPr>
          <a:lstStyle/>
          <a:p>
            <a:r>
              <a:rPr lang="en-GB" dirty="0" err="1"/>
              <a:t>Titelmasterformat</a:t>
            </a:r>
            <a:r>
              <a:rPr lang="en-GB" dirty="0"/>
              <a:t> </a:t>
            </a:r>
            <a:r>
              <a:rPr lang="en-GB" dirty="0" err="1"/>
              <a:t>durch</a:t>
            </a:r>
            <a:r>
              <a:rPr lang="en-GB" dirty="0"/>
              <a:t> </a:t>
            </a:r>
            <a:r>
              <a:rPr lang="en-GB" dirty="0" err="1"/>
              <a:t>Klicken</a:t>
            </a:r>
            <a:r>
              <a:rPr lang="en-GB" dirty="0"/>
              <a:t> </a:t>
            </a:r>
            <a:r>
              <a:rPr lang="en-GB" dirty="0" err="1"/>
              <a:t>bearbeiten</a:t>
            </a:r>
            <a:endParaRPr lang="en-GB" dirty="0"/>
          </a:p>
        </p:txBody>
      </p:sp>
      <p:sp>
        <p:nvSpPr>
          <p:cNvPr id="7" name="Textfeld 6"/>
          <p:cNvSpPr txBox="1"/>
          <p:nvPr/>
        </p:nvSpPr>
        <p:spPr>
          <a:xfrm>
            <a:off x="323850" y="6308727"/>
            <a:ext cx="5769769" cy="459774"/>
          </a:xfrm>
          <a:prstGeom prst="rect">
            <a:avLst/>
          </a:prstGeom>
          <a:noFill/>
        </p:spPr>
        <p:txBody>
          <a:bodyPr wrap="square" lIns="0" rIns="0" rtlCol="0" anchor="ctr" anchorCtr="0">
            <a:noAutofit/>
          </a:bodyPr>
          <a:lstStyle/>
          <a:p>
            <a:endParaRPr lang="en-GB" sz="800" baseline="0" dirty="0"/>
          </a:p>
        </p:txBody>
      </p:sp>
      <p:pic>
        <p:nvPicPr>
          <p:cNvPr id="17" name="Bild 18" descr="g_eth_logo_kurz_neg_Schutzraum.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8698" y="216108"/>
            <a:ext cx="1896489" cy="309356"/>
          </a:xfrm>
          <a:prstGeom prst="rect">
            <a:avLst/>
          </a:prstGeom>
        </p:spPr>
      </p:pic>
      <p:pic>
        <p:nvPicPr>
          <p:cNvPr id="1026" name="Picture 2" descr="Q:\Abteilungsprojekte\siam\ammannlo\PhD\Admin\EGU2019\PICO\ealogo05-neg.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2488654" y="231069"/>
            <a:ext cx="1440160" cy="30961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Q:\Abteilungsprojekte\siam\ammannlo\PhD\Admin\EGU2019\PICO\egu_ospp_label_yellow.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528511" y="152400"/>
            <a:ext cx="514504" cy="612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Abteilungsprojekte\siam\ammannlo\PhD\Admin\EGU2019\PICO\graphic_egu_photo_yes.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090814" y="152401"/>
            <a:ext cx="437697" cy="6127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Q:\Abteilungsprojekte\siam\ammannlo\PhD\Admin\EGU2019\PICO\SNF_RGB_E_POS.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21684" y="6300188"/>
            <a:ext cx="2809864" cy="46831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6" r:id="rId4"/>
    <p:sldLayoutId id="2147483650" r:id="rId5"/>
    <p:sldLayoutId id="2147483652" r:id="rId6"/>
    <p:sldLayoutId id="2147483655" r:id="rId7"/>
    <p:sldLayoutId id="2147483665" r:id="rId8"/>
    <p:sldLayoutId id="2147483668" r:id="rId9"/>
  </p:sldLayoutIdLst>
  <p:transition>
    <p:fade/>
  </p:transition>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92" userDrawn="1">
          <p15:clr>
            <a:srgbClr val="F26B43"/>
          </p15:clr>
        </p15:guide>
        <p15:guide id="2" orient="horz" pos="2160" userDrawn="1">
          <p15:clr>
            <a:srgbClr val="F26B43"/>
          </p15:clr>
        </p15:guide>
        <p15:guide id="3" orient="horz" pos="1275" userDrawn="1">
          <p15:clr>
            <a:srgbClr val="F26B43"/>
          </p15:clr>
        </p15:guide>
        <p15:guide id="4" orient="horz" pos="391" userDrawn="1">
          <p15:clr>
            <a:srgbClr val="F26B43"/>
          </p15:clr>
        </p15:guide>
        <p15:guide id="5" orient="horz" pos="3045" userDrawn="1">
          <p15:clr>
            <a:srgbClr val="F26B43"/>
          </p15:clr>
        </p15:guide>
        <p15:guide id="6" orient="horz" pos="3929" userDrawn="1">
          <p15:clr>
            <a:srgbClr val="F26B43"/>
          </p15:clr>
        </p15:guide>
        <p15:guide id="7" pos="204" userDrawn="1">
          <p15:clr>
            <a:srgbClr val="F26B43"/>
          </p15:clr>
        </p15:guide>
        <p15:guide id="8" pos="7467" userDrawn="1">
          <p15:clr>
            <a:srgbClr val="F26B43"/>
          </p15:clr>
        </p15:guide>
        <p15:guide id="9" pos="7581" userDrawn="1">
          <p15:clr>
            <a:srgbClr val="F26B43"/>
          </p15:clr>
        </p15:guide>
        <p15:guide id="10" orient="horz" pos="3997" userDrawn="1">
          <p15:clr>
            <a:srgbClr val="F26B43"/>
          </p15:clr>
        </p15:guide>
        <p15:guide id="11" orient="horz" pos="426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uppieren 7"/>
          <p:cNvGrpSpPr/>
          <p:nvPr/>
        </p:nvGrpSpPr>
        <p:grpSpPr>
          <a:xfrm>
            <a:off x="-377675" y="-385093"/>
            <a:ext cx="12418863" cy="7159750"/>
            <a:chOff x="-377675" y="-385093"/>
            <a:chExt cx="12418863" cy="7159750"/>
          </a:xfrm>
        </p:grpSpPr>
        <p:cxnSp>
          <p:nvCxnSpPr>
            <p:cNvPr id="19" name="Gerade Verbindung 18"/>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0" name="Gerade Verbindung 29"/>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2" name="Gerade Verbindung 3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Gerade Verbindung 34"/>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uppieren 19"/>
          <p:cNvGrpSpPr/>
          <p:nvPr/>
        </p:nvGrpSpPr>
        <p:grpSpPr>
          <a:xfrm>
            <a:off x="144463" y="152401"/>
            <a:ext cx="11897959" cy="612775"/>
            <a:chOff x="144463" y="152401"/>
            <a:chExt cx="11897959" cy="612775"/>
          </a:xfrm>
          <a:solidFill>
            <a:schemeClr val="accent1"/>
          </a:solidFill>
        </p:grpSpPr>
        <p:sp>
          <p:nvSpPr>
            <p:cNvPr id="22" name="Rechteck 21"/>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hteck 22"/>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hteck 26"/>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Datumsplatzhalter 3"/>
          <p:cNvSpPr>
            <a:spLocks noGrp="1"/>
          </p:cNvSpPr>
          <p:nvPr>
            <p:ph type="dt" sz="half" idx="2"/>
          </p:nvPr>
        </p:nvSpPr>
        <p:spPr>
          <a:xfrm>
            <a:off x="10916511" y="6308726"/>
            <a:ext cx="612000" cy="468312"/>
          </a:xfrm>
          <a:prstGeom prst="rect">
            <a:avLst/>
          </a:prstGeom>
        </p:spPr>
        <p:txBody>
          <a:bodyPr vert="horz" wrap="none" lIns="0" tIns="0" rIns="0" bIns="0" rtlCol="0" anchor="ctr"/>
          <a:lstStyle>
            <a:lvl1pPr algn="ctr">
              <a:defRPr sz="800">
                <a:solidFill>
                  <a:schemeClr val="tx1"/>
                </a:solidFill>
              </a:defRPr>
            </a:lvl1pPr>
          </a:lstStyle>
          <a:p>
            <a:r>
              <a:rPr lang="en-US"/>
              <a:t>10.4.2019</a:t>
            </a:r>
            <a:endParaRPr lang="en-GB" dirty="0"/>
          </a:p>
        </p:txBody>
      </p:sp>
      <p:sp>
        <p:nvSpPr>
          <p:cNvPr id="5" name="Fußzeilenplatzhalter 4"/>
          <p:cNvSpPr>
            <a:spLocks noGrp="1"/>
          </p:cNvSpPr>
          <p:nvPr>
            <p:ph type="ftr" sz="quarter" idx="3"/>
          </p:nvPr>
        </p:nvSpPr>
        <p:spPr>
          <a:xfrm>
            <a:off x="6094413" y="6308726"/>
            <a:ext cx="4631883" cy="459776"/>
          </a:xfrm>
          <a:prstGeom prst="rect">
            <a:avLst/>
          </a:prstGeom>
        </p:spPr>
        <p:txBody>
          <a:bodyPr vert="horz" wrap="none" lIns="0" tIns="0" rIns="0" bIns="0" rtlCol="0" anchor="ctr"/>
          <a:lstStyle>
            <a:lvl1pPr algn="r">
              <a:defRPr sz="800">
                <a:solidFill>
                  <a:schemeClr val="tx1"/>
                </a:solidFill>
              </a:defRPr>
            </a:lvl1pPr>
          </a:lstStyle>
          <a:p>
            <a:r>
              <a:rPr lang="en-GB"/>
              <a:t>Lorenz Ammann</a:t>
            </a:r>
            <a:endParaRPr lang="en-GB" dirty="0"/>
          </a:p>
        </p:txBody>
      </p:sp>
      <p:sp>
        <p:nvSpPr>
          <p:cNvPr id="6" name="Foliennummernplatzhalter 5"/>
          <p:cNvSpPr>
            <a:spLocks noGrp="1"/>
          </p:cNvSpPr>
          <p:nvPr>
            <p:ph type="sldNum" sz="quarter" idx="4"/>
          </p:nvPr>
        </p:nvSpPr>
        <p:spPr>
          <a:xfrm>
            <a:off x="11624905" y="6308726"/>
            <a:ext cx="355461"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a:t>
            </a:fld>
            <a:endParaRPr lang="en-GB" dirty="0"/>
          </a:p>
        </p:txBody>
      </p:sp>
      <p:sp>
        <p:nvSpPr>
          <p:cNvPr id="3" name="Textplatzhalter 2"/>
          <p:cNvSpPr>
            <a:spLocks noGrp="1"/>
          </p:cNvSpPr>
          <p:nvPr>
            <p:ph type="body" idx="1"/>
          </p:nvPr>
        </p:nvSpPr>
        <p:spPr>
          <a:xfrm>
            <a:off x="323850" y="2024064"/>
            <a:ext cx="11528919" cy="4213224"/>
          </a:xfrm>
          <a:prstGeom prst="rect">
            <a:avLst/>
          </a:prstGeom>
        </p:spPr>
        <p:txBody>
          <a:bodyPr vert="horz" lIns="140400" tIns="0" rIns="144000" bIns="0" rtlCol="0">
            <a:noAutofit/>
          </a:body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16" name="Textfeld 15"/>
          <p:cNvSpPr txBox="1"/>
          <p:nvPr/>
        </p:nvSpPr>
        <p:spPr>
          <a:xfrm>
            <a:off x="11536270" y="6300190"/>
            <a:ext cx="141222" cy="468312"/>
          </a:xfrm>
          <a:prstGeom prst="rect">
            <a:avLst/>
          </a:prstGeom>
          <a:noFill/>
        </p:spPr>
        <p:txBody>
          <a:bodyPr wrap="none" lIns="36000" rIns="36000" rtlCol="0" anchor="ctr" anchorCtr="0">
            <a:noAutofit/>
          </a:bodyPr>
          <a:lstStyle/>
          <a:p>
            <a:pPr algn="ctr"/>
            <a:r>
              <a:rPr lang="en-GB" sz="800" dirty="0"/>
              <a:t>|</a:t>
            </a:r>
          </a:p>
        </p:txBody>
      </p:sp>
      <p:sp>
        <p:nvSpPr>
          <p:cNvPr id="18" name="Textfeld 17"/>
          <p:cNvSpPr txBox="1"/>
          <p:nvPr/>
        </p:nvSpPr>
        <p:spPr>
          <a:xfrm>
            <a:off x="10779077" y="6300189"/>
            <a:ext cx="141222" cy="468312"/>
          </a:xfrm>
          <a:prstGeom prst="rect">
            <a:avLst/>
          </a:prstGeom>
          <a:noFill/>
        </p:spPr>
        <p:txBody>
          <a:bodyPr wrap="none" lIns="36000" rIns="36000" rtlCol="0" anchor="ctr" anchorCtr="0">
            <a:noAutofit/>
          </a:bodyPr>
          <a:lstStyle/>
          <a:p>
            <a:pPr algn="ctr"/>
            <a:r>
              <a:rPr lang="en-GB" sz="800" dirty="0"/>
              <a:t>|</a:t>
            </a:r>
          </a:p>
        </p:txBody>
      </p:sp>
      <p:sp>
        <p:nvSpPr>
          <p:cNvPr id="2" name="Titelplatzhalter 1"/>
          <p:cNvSpPr>
            <a:spLocks noGrp="1"/>
          </p:cNvSpPr>
          <p:nvPr>
            <p:ph type="title"/>
          </p:nvPr>
        </p:nvSpPr>
        <p:spPr bwMode="gray">
          <a:xfrm>
            <a:off x="323850" y="620714"/>
            <a:ext cx="11528920" cy="972000"/>
          </a:xfrm>
          <a:prstGeom prst="rect">
            <a:avLst/>
          </a:prstGeom>
          <a:solidFill>
            <a:schemeClr val="bg1"/>
          </a:solidFill>
        </p:spPr>
        <p:txBody>
          <a:bodyPr vert="horz" lIns="144000" tIns="54000" rIns="144000" bIns="0" rtlCol="0" anchor="t" anchorCtr="0">
            <a:noAutofit/>
          </a:bodyPr>
          <a:lstStyle/>
          <a:p>
            <a:r>
              <a:rPr lang="en-GB" dirty="0" err="1"/>
              <a:t>Titelmasterformat</a:t>
            </a:r>
            <a:r>
              <a:rPr lang="en-GB" dirty="0"/>
              <a:t> </a:t>
            </a:r>
            <a:r>
              <a:rPr lang="en-GB" dirty="0" err="1"/>
              <a:t>durch</a:t>
            </a:r>
            <a:r>
              <a:rPr lang="en-GB" dirty="0"/>
              <a:t> </a:t>
            </a:r>
            <a:r>
              <a:rPr lang="en-GB" dirty="0" err="1"/>
              <a:t>Klicken</a:t>
            </a:r>
            <a:r>
              <a:rPr lang="en-GB" dirty="0"/>
              <a:t> </a:t>
            </a:r>
            <a:r>
              <a:rPr lang="en-GB" dirty="0" err="1"/>
              <a:t>bearbeiten</a:t>
            </a:r>
            <a:endParaRPr lang="en-GB" dirty="0"/>
          </a:p>
        </p:txBody>
      </p:sp>
      <p:sp>
        <p:nvSpPr>
          <p:cNvPr id="7" name="Textfeld 6"/>
          <p:cNvSpPr txBox="1"/>
          <p:nvPr/>
        </p:nvSpPr>
        <p:spPr>
          <a:xfrm>
            <a:off x="323850" y="6308727"/>
            <a:ext cx="5769769" cy="459774"/>
          </a:xfrm>
          <a:prstGeom prst="rect">
            <a:avLst/>
          </a:prstGeom>
          <a:noFill/>
        </p:spPr>
        <p:txBody>
          <a:bodyPr wrap="square" lIns="0" rIns="0" rtlCol="0" anchor="ctr" anchorCtr="0">
            <a:noAutofit/>
          </a:bodyPr>
          <a:lstStyle/>
          <a:p>
            <a:r>
              <a:rPr lang="en-GB" sz="800" b="1" dirty="0"/>
              <a:t>Placeholder for organisational unit name / logo</a:t>
            </a:r>
            <a:r>
              <a:rPr lang="en-GB" sz="800" baseline="0" dirty="0"/>
              <a:t/>
            </a:r>
            <a:br>
              <a:rPr lang="en-GB" sz="800" baseline="0" dirty="0"/>
            </a:br>
            <a:r>
              <a:rPr lang="en-GB" sz="800" baseline="0" dirty="0"/>
              <a:t>(edit in slide master via “View” &gt; “Slide Master”)</a:t>
            </a:r>
          </a:p>
        </p:txBody>
      </p:sp>
      <p:pic>
        <p:nvPicPr>
          <p:cNvPr id="17" name="Bild 18" descr="g_eth_logo_kurz_neg_Schutzraum.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Tree>
    <p:extLst>
      <p:ext uri="{BB962C8B-B14F-4D97-AF65-F5344CB8AC3E}">
        <p14:creationId xmlns:p14="http://schemas.microsoft.com/office/powerpoint/2010/main" val="4049504385"/>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6" r:id="rId9"/>
  </p:sldLayoutIdLst>
  <p:transition>
    <p:fade/>
  </p:transition>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92" userDrawn="1">
          <p15:clr>
            <a:srgbClr val="F26B43"/>
          </p15:clr>
        </p15:guide>
        <p15:guide id="2" orient="horz" pos="2160" userDrawn="1">
          <p15:clr>
            <a:srgbClr val="F26B43"/>
          </p15:clr>
        </p15:guide>
        <p15:guide id="3" orient="horz" pos="1275" userDrawn="1">
          <p15:clr>
            <a:srgbClr val="F26B43"/>
          </p15:clr>
        </p15:guide>
        <p15:guide id="4" orient="horz" pos="391" userDrawn="1">
          <p15:clr>
            <a:srgbClr val="F26B43"/>
          </p15:clr>
        </p15:guide>
        <p15:guide id="5" orient="horz" pos="3045" userDrawn="1">
          <p15:clr>
            <a:srgbClr val="F26B43"/>
          </p15:clr>
        </p15:guide>
        <p15:guide id="6" orient="horz" pos="3929" userDrawn="1">
          <p15:clr>
            <a:srgbClr val="F26B43"/>
          </p15:clr>
        </p15:guide>
        <p15:guide id="7" pos="204" userDrawn="1">
          <p15:clr>
            <a:srgbClr val="F26B43"/>
          </p15:clr>
        </p15:guide>
        <p15:guide id="8" pos="7467" userDrawn="1">
          <p15:clr>
            <a:srgbClr val="F26B43"/>
          </p15:clr>
        </p15:guide>
        <p15:guide id="9" pos="7581" userDrawn="1">
          <p15:clr>
            <a:srgbClr val="F26B43"/>
          </p15:clr>
        </p15:guide>
        <p15:guide id="10" orient="horz" pos="3997" userDrawn="1">
          <p15:clr>
            <a:srgbClr val="F26B43"/>
          </p15:clr>
        </p15:guide>
        <p15:guide id="11" orient="horz" pos="426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uppieren 7"/>
          <p:cNvGrpSpPr/>
          <p:nvPr/>
        </p:nvGrpSpPr>
        <p:grpSpPr>
          <a:xfrm>
            <a:off x="-377675" y="-385093"/>
            <a:ext cx="12418863" cy="7159750"/>
            <a:chOff x="-377675" y="-385093"/>
            <a:chExt cx="12418863" cy="7159750"/>
          </a:xfrm>
        </p:grpSpPr>
        <p:cxnSp>
          <p:nvCxnSpPr>
            <p:cNvPr id="19" name="Gerade Verbindung 18"/>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0" name="Gerade Verbindung 29"/>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2" name="Gerade Verbindung 3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Gerade Verbindung 34"/>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uppieren 19"/>
          <p:cNvGrpSpPr/>
          <p:nvPr/>
        </p:nvGrpSpPr>
        <p:grpSpPr>
          <a:xfrm>
            <a:off x="144463" y="152401"/>
            <a:ext cx="11897959" cy="612775"/>
            <a:chOff x="144463" y="152401"/>
            <a:chExt cx="11897959" cy="612775"/>
          </a:xfrm>
          <a:solidFill>
            <a:schemeClr val="accent1"/>
          </a:solidFill>
        </p:grpSpPr>
        <p:sp>
          <p:nvSpPr>
            <p:cNvPr id="22" name="Rechteck 21"/>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hteck 22"/>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hteck 26"/>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Datumsplatzhalter 3"/>
          <p:cNvSpPr>
            <a:spLocks noGrp="1"/>
          </p:cNvSpPr>
          <p:nvPr>
            <p:ph type="dt" sz="half" idx="2"/>
          </p:nvPr>
        </p:nvSpPr>
        <p:spPr>
          <a:xfrm>
            <a:off x="10916511" y="6308726"/>
            <a:ext cx="612000" cy="468312"/>
          </a:xfrm>
          <a:prstGeom prst="rect">
            <a:avLst/>
          </a:prstGeom>
        </p:spPr>
        <p:txBody>
          <a:bodyPr vert="horz" wrap="none" lIns="0" tIns="0" rIns="0" bIns="0" rtlCol="0" anchor="ctr"/>
          <a:lstStyle>
            <a:lvl1pPr algn="ctr">
              <a:defRPr sz="800">
                <a:solidFill>
                  <a:schemeClr val="tx1"/>
                </a:solidFill>
              </a:defRPr>
            </a:lvl1pPr>
          </a:lstStyle>
          <a:p>
            <a:r>
              <a:rPr lang="en-US"/>
              <a:t>10.4.2019</a:t>
            </a:r>
            <a:endParaRPr lang="en-GB" dirty="0"/>
          </a:p>
        </p:txBody>
      </p:sp>
      <p:sp>
        <p:nvSpPr>
          <p:cNvPr id="5" name="Fußzeilenplatzhalter 4"/>
          <p:cNvSpPr>
            <a:spLocks noGrp="1"/>
          </p:cNvSpPr>
          <p:nvPr>
            <p:ph type="ftr" sz="quarter" idx="3"/>
          </p:nvPr>
        </p:nvSpPr>
        <p:spPr>
          <a:xfrm>
            <a:off x="6094413" y="6308726"/>
            <a:ext cx="4631883" cy="459776"/>
          </a:xfrm>
          <a:prstGeom prst="rect">
            <a:avLst/>
          </a:prstGeom>
        </p:spPr>
        <p:txBody>
          <a:bodyPr vert="horz" wrap="none" lIns="0" tIns="0" rIns="0" bIns="0" rtlCol="0" anchor="ctr"/>
          <a:lstStyle>
            <a:lvl1pPr algn="r">
              <a:defRPr sz="800">
                <a:solidFill>
                  <a:schemeClr val="tx1"/>
                </a:solidFill>
              </a:defRPr>
            </a:lvl1pPr>
          </a:lstStyle>
          <a:p>
            <a:r>
              <a:rPr lang="en-GB"/>
              <a:t>Lorenz Ammann</a:t>
            </a:r>
            <a:endParaRPr lang="en-GB" dirty="0"/>
          </a:p>
        </p:txBody>
      </p:sp>
      <p:sp>
        <p:nvSpPr>
          <p:cNvPr id="6" name="Foliennummernplatzhalter 5"/>
          <p:cNvSpPr>
            <a:spLocks noGrp="1"/>
          </p:cNvSpPr>
          <p:nvPr>
            <p:ph type="sldNum" sz="quarter" idx="4"/>
          </p:nvPr>
        </p:nvSpPr>
        <p:spPr>
          <a:xfrm>
            <a:off x="11624905" y="6308726"/>
            <a:ext cx="355461"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a:t>
            </a:fld>
            <a:endParaRPr lang="en-GB" dirty="0"/>
          </a:p>
        </p:txBody>
      </p:sp>
      <p:sp>
        <p:nvSpPr>
          <p:cNvPr id="3" name="Textplatzhalter 2"/>
          <p:cNvSpPr>
            <a:spLocks noGrp="1"/>
          </p:cNvSpPr>
          <p:nvPr>
            <p:ph type="body" idx="1"/>
          </p:nvPr>
        </p:nvSpPr>
        <p:spPr>
          <a:xfrm>
            <a:off x="323850" y="2024064"/>
            <a:ext cx="11528919" cy="4213224"/>
          </a:xfrm>
          <a:prstGeom prst="rect">
            <a:avLst/>
          </a:prstGeom>
        </p:spPr>
        <p:txBody>
          <a:bodyPr vert="horz" lIns="140400" tIns="0" rIns="144000" bIns="0" rtlCol="0">
            <a:noAutofit/>
          </a:body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16" name="Textfeld 15"/>
          <p:cNvSpPr txBox="1"/>
          <p:nvPr/>
        </p:nvSpPr>
        <p:spPr>
          <a:xfrm>
            <a:off x="11536270" y="6300190"/>
            <a:ext cx="141222" cy="468312"/>
          </a:xfrm>
          <a:prstGeom prst="rect">
            <a:avLst/>
          </a:prstGeom>
          <a:noFill/>
        </p:spPr>
        <p:txBody>
          <a:bodyPr wrap="none" lIns="36000" rIns="36000" rtlCol="0" anchor="ctr" anchorCtr="0">
            <a:noAutofit/>
          </a:bodyPr>
          <a:lstStyle/>
          <a:p>
            <a:pPr algn="ctr"/>
            <a:r>
              <a:rPr lang="en-GB" sz="800" dirty="0"/>
              <a:t>|</a:t>
            </a:r>
          </a:p>
        </p:txBody>
      </p:sp>
      <p:sp>
        <p:nvSpPr>
          <p:cNvPr id="18" name="Textfeld 17"/>
          <p:cNvSpPr txBox="1"/>
          <p:nvPr/>
        </p:nvSpPr>
        <p:spPr>
          <a:xfrm>
            <a:off x="10779077" y="6300189"/>
            <a:ext cx="141222" cy="468312"/>
          </a:xfrm>
          <a:prstGeom prst="rect">
            <a:avLst/>
          </a:prstGeom>
          <a:noFill/>
        </p:spPr>
        <p:txBody>
          <a:bodyPr wrap="none" lIns="36000" rIns="36000" rtlCol="0" anchor="ctr" anchorCtr="0">
            <a:noAutofit/>
          </a:bodyPr>
          <a:lstStyle/>
          <a:p>
            <a:pPr algn="ctr"/>
            <a:r>
              <a:rPr lang="en-GB" sz="800" dirty="0"/>
              <a:t>|</a:t>
            </a:r>
          </a:p>
        </p:txBody>
      </p:sp>
      <p:sp>
        <p:nvSpPr>
          <p:cNvPr id="2" name="Titelplatzhalter 1"/>
          <p:cNvSpPr>
            <a:spLocks noGrp="1"/>
          </p:cNvSpPr>
          <p:nvPr>
            <p:ph type="title"/>
          </p:nvPr>
        </p:nvSpPr>
        <p:spPr bwMode="gray">
          <a:xfrm>
            <a:off x="323850" y="620714"/>
            <a:ext cx="11528920" cy="972000"/>
          </a:xfrm>
          <a:prstGeom prst="rect">
            <a:avLst/>
          </a:prstGeom>
          <a:solidFill>
            <a:schemeClr val="bg1"/>
          </a:solidFill>
        </p:spPr>
        <p:txBody>
          <a:bodyPr vert="horz" lIns="144000" tIns="54000" rIns="144000" bIns="0" rtlCol="0" anchor="t" anchorCtr="0">
            <a:noAutofit/>
          </a:bodyPr>
          <a:lstStyle/>
          <a:p>
            <a:r>
              <a:rPr lang="en-GB" dirty="0" err="1"/>
              <a:t>Titelmasterformat</a:t>
            </a:r>
            <a:r>
              <a:rPr lang="en-GB" dirty="0"/>
              <a:t> </a:t>
            </a:r>
            <a:r>
              <a:rPr lang="en-GB" dirty="0" err="1"/>
              <a:t>durch</a:t>
            </a:r>
            <a:r>
              <a:rPr lang="en-GB" dirty="0"/>
              <a:t> </a:t>
            </a:r>
            <a:r>
              <a:rPr lang="en-GB" dirty="0" err="1"/>
              <a:t>Klicken</a:t>
            </a:r>
            <a:r>
              <a:rPr lang="en-GB" dirty="0"/>
              <a:t> </a:t>
            </a:r>
            <a:r>
              <a:rPr lang="en-GB" dirty="0" err="1"/>
              <a:t>bearbeiten</a:t>
            </a:r>
            <a:endParaRPr lang="en-GB" dirty="0"/>
          </a:p>
        </p:txBody>
      </p:sp>
      <p:sp>
        <p:nvSpPr>
          <p:cNvPr id="7" name="Textfeld 6"/>
          <p:cNvSpPr txBox="1"/>
          <p:nvPr/>
        </p:nvSpPr>
        <p:spPr>
          <a:xfrm>
            <a:off x="323850" y="6308727"/>
            <a:ext cx="5769769" cy="459774"/>
          </a:xfrm>
          <a:prstGeom prst="rect">
            <a:avLst/>
          </a:prstGeom>
          <a:noFill/>
        </p:spPr>
        <p:txBody>
          <a:bodyPr wrap="square" lIns="0" rIns="0" rtlCol="0" anchor="ctr" anchorCtr="0">
            <a:noAutofit/>
          </a:bodyPr>
          <a:lstStyle/>
          <a:p>
            <a:r>
              <a:rPr lang="en-GB" sz="800" b="1" dirty="0"/>
              <a:t>Placeholder for organisational unit name / logo</a:t>
            </a:r>
            <a:r>
              <a:rPr lang="en-GB" sz="800" baseline="0" dirty="0"/>
              <a:t/>
            </a:r>
            <a:br>
              <a:rPr lang="en-GB" sz="800" baseline="0" dirty="0"/>
            </a:br>
            <a:r>
              <a:rPr lang="en-GB" sz="800" baseline="0" dirty="0"/>
              <a:t>(edit in slide master via “View” &gt; “Slide Master”)</a:t>
            </a:r>
          </a:p>
        </p:txBody>
      </p:sp>
      <p:pic>
        <p:nvPicPr>
          <p:cNvPr id="17" name="Bild 18" descr="g_eth_logo_kurz_neg_Schutzraum.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Tree>
    <p:extLst>
      <p:ext uri="{BB962C8B-B14F-4D97-AF65-F5344CB8AC3E}">
        <p14:creationId xmlns:p14="http://schemas.microsoft.com/office/powerpoint/2010/main" val="427652887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8" r:id="rId9"/>
  </p:sldLayoutIdLst>
  <p:transition>
    <p:fade/>
  </p:transition>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92" userDrawn="1">
          <p15:clr>
            <a:srgbClr val="F26B43"/>
          </p15:clr>
        </p15:guide>
        <p15:guide id="2" orient="horz" pos="2160" userDrawn="1">
          <p15:clr>
            <a:srgbClr val="F26B43"/>
          </p15:clr>
        </p15:guide>
        <p15:guide id="3" orient="horz" pos="1275" userDrawn="1">
          <p15:clr>
            <a:srgbClr val="F26B43"/>
          </p15:clr>
        </p15:guide>
        <p15:guide id="4" orient="horz" pos="391" userDrawn="1">
          <p15:clr>
            <a:srgbClr val="F26B43"/>
          </p15:clr>
        </p15:guide>
        <p15:guide id="5" orient="horz" pos="3045" userDrawn="1">
          <p15:clr>
            <a:srgbClr val="F26B43"/>
          </p15:clr>
        </p15:guide>
        <p15:guide id="6" orient="horz" pos="3929" userDrawn="1">
          <p15:clr>
            <a:srgbClr val="F26B43"/>
          </p15:clr>
        </p15:guide>
        <p15:guide id="7" pos="204" userDrawn="1">
          <p15:clr>
            <a:srgbClr val="F26B43"/>
          </p15:clr>
        </p15:guide>
        <p15:guide id="8" pos="7467" userDrawn="1">
          <p15:clr>
            <a:srgbClr val="F26B43"/>
          </p15:clr>
        </p15:guide>
        <p15:guide id="9" pos="7581" userDrawn="1">
          <p15:clr>
            <a:srgbClr val="F26B43"/>
          </p15:clr>
        </p15:guide>
        <p15:guide id="10" orient="horz" pos="3997" userDrawn="1">
          <p15:clr>
            <a:srgbClr val="F26B43"/>
          </p15:clr>
        </p15:guide>
        <p15:guide id="11" orient="horz" pos="4269"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uppieren 7"/>
          <p:cNvGrpSpPr/>
          <p:nvPr/>
        </p:nvGrpSpPr>
        <p:grpSpPr>
          <a:xfrm>
            <a:off x="-377675" y="-385093"/>
            <a:ext cx="12418863" cy="7159750"/>
            <a:chOff x="-377675" y="-385093"/>
            <a:chExt cx="12418863" cy="7159750"/>
          </a:xfrm>
        </p:grpSpPr>
        <p:cxnSp>
          <p:nvCxnSpPr>
            <p:cNvPr id="19" name="Gerade Verbindung 18"/>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0" name="Gerade Verbindung 29"/>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2" name="Gerade Verbindung 3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Gerade Verbindung 34"/>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uppieren 19"/>
          <p:cNvGrpSpPr/>
          <p:nvPr/>
        </p:nvGrpSpPr>
        <p:grpSpPr>
          <a:xfrm>
            <a:off x="144463" y="152401"/>
            <a:ext cx="11897959" cy="612775"/>
            <a:chOff x="144463" y="152401"/>
            <a:chExt cx="11897959" cy="612775"/>
          </a:xfrm>
          <a:solidFill>
            <a:schemeClr val="accent1"/>
          </a:solidFill>
        </p:grpSpPr>
        <p:sp>
          <p:nvSpPr>
            <p:cNvPr id="22" name="Rechteck 21"/>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hteck 22"/>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hteck 26"/>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Datumsplatzhalter 3"/>
          <p:cNvSpPr>
            <a:spLocks noGrp="1"/>
          </p:cNvSpPr>
          <p:nvPr>
            <p:ph type="dt" sz="half" idx="2"/>
          </p:nvPr>
        </p:nvSpPr>
        <p:spPr>
          <a:xfrm>
            <a:off x="10916511" y="6308726"/>
            <a:ext cx="612000" cy="468312"/>
          </a:xfrm>
          <a:prstGeom prst="rect">
            <a:avLst/>
          </a:prstGeom>
        </p:spPr>
        <p:txBody>
          <a:bodyPr vert="horz" wrap="none" lIns="0" tIns="0" rIns="0" bIns="0" rtlCol="0" anchor="ctr"/>
          <a:lstStyle>
            <a:lvl1pPr algn="ctr">
              <a:defRPr sz="800">
                <a:solidFill>
                  <a:schemeClr val="tx1"/>
                </a:solidFill>
              </a:defRPr>
            </a:lvl1pPr>
          </a:lstStyle>
          <a:p>
            <a:r>
              <a:rPr lang="en-US"/>
              <a:t>10.4.2019</a:t>
            </a:r>
            <a:endParaRPr lang="en-GB" dirty="0"/>
          </a:p>
        </p:txBody>
      </p:sp>
      <p:sp>
        <p:nvSpPr>
          <p:cNvPr id="5" name="Fußzeilenplatzhalter 4"/>
          <p:cNvSpPr>
            <a:spLocks noGrp="1"/>
          </p:cNvSpPr>
          <p:nvPr>
            <p:ph type="ftr" sz="quarter" idx="3"/>
          </p:nvPr>
        </p:nvSpPr>
        <p:spPr>
          <a:xfrm>
            <a:off x="6094413" y="6308726"/>
            <a:ext cx="4631883" cy="459776"/>
          </a:xfrm>
          <a:prstGeom prst="rect">
            <a:avLst/>
          </a:prstGeom>
        </p:spPr>
        <p:txBody>
          <a:bodyPr vert="horz" wrap="none" lIns="0" tIns="0" rIns="0" bIns="0" rtlCol="0" anchor="ctr"/>
          <a:lstStyle>
            <a:lvl1pPr algn="r">
              <a:defRPr sz="800">
                <a:solidFill>
                  <a:schemeClr val="tx1"/>
                </a:solidFill>
              </a:defRPr>
            </a:lvl1pPr>
          </a:lstStyle>
          <a:p>
            <a:r>
              <a:rPr lang="en-GB"/>
              <a:t>Lorenz Ammann</a:t>
            </a:r>
            <a:endParaRPr lang="en-GB" dirty="0"/>
          </a:p>
        </p:txBody>
      </p:sp>
      <p:sp>
        <p:nvSpPr>
          <p:cNvPr id="6" name="Foliennummernplatzhalter 5"/>
          <p:cNvSpPr>
            <a:spLocks noGrp="1"/>
          </p:cNvSpPr>
          <p:nvPr>
            <p:ph type="sldNum" sz="quarter" idx="4"/>
          </p:nvPr>
        </p:nvSpPr>
        <p:spPr>
          <a:xfrm>
            <a:off x="11624905" y="6308726"/>
            <a:ext cx="355461"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a:t>
            </a:fld>
            <a:endParaRPr lang="en-GB" dirty="0"/>
          </a:p>
        </p:txBody>
      </p:sp>
      <p:sp>
        <p:nvSpPr>
          <p:cNvPr id="3" name="Textplatzhalter 2"/>
          <p:cNvSpPr>
            <a:spLocks noGrp="1"/>
          </p:cNvSpPr>
          <p:nvPr>
            <p:ph type="body" idx="1"/>
          </p:nvPr>
        </p:nvSpPr>
        <p:spPr>
          <a:xfrm>
            <a:off x="323850" y="2024064"/>
            <a:ext cx="11528919" cy="4213224"/>
          </a:xfrm>
          <a:prstGeom prst="rect">
            <a:avLst/>
          </a:prstGeom>
        </p:spPr>
        <p:txBody>
          <a:bodyPr vert="horz" lIns="140400" tIns="0" rIns="144000" bIns="0" rtlCol="0">
            <a:noAutofit/>
          </a:body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16" name="Textfeld 15"/>
          <p:cNvSpPr txBox="1"/>
          <p:nvPr/>
        </p:nvSpPr>
        <p:spPr>
          <a:xfrm>
            <a:off x="11536270" y="6300190"/>
            <a:ext cx="141222" cy="468312"/>
          </a:xfrm>
          <a:prstGeom prst="rect">
            <a:avLst/>
          </a:prstGeom>
          <a:noFill/>
        </p:spPr>
        <p:txBody>
          <a:bodyPr wrap="none" lIns="36000" rIns="36000" rtlCol="0" anchor="ctr" anchorCtr="0">
            <a:noAutofit/>
          </a:bodyPr>
          <a:lstStyle/>
          <a:p>
            <a:pPr algn="ctr"/>
            <a:r>
              <a:rPr lang="en-GB" sz="800" dirty="0"/>
              <a:t>|</a:t>
            </a:r>
          </a:p>
        </p:txBody>
      </p:sp>
      <p:sp>
        <p:nvSpPr>
          <p:cNvPr id="18" name="Textfeld 17"/>
          <p:cNvSpPr txBox="1"/>
          <p:nvPr/>
        </p:nvSpPr>
        <p:spPr>
          <a:xfrm>
            <a:off x="10779077" y="6300189"/>
            <a:ext cx="141222" cy="468312"/>
          </a:xfrm>
          <a:prstGeom prst="rect">
            <a:avLst/>
          </a:prstGeom>
          <a:noFill/>
        </p:spPr>
        <p:txBody>
          <a:bodyPr wrap="none" lIns="36000" rIns="36000" rtlCol="0" anchor="ctr" anchorCtr="0">
            <a:noAutofit/>
          </a:bodyPr>
          <a:lstStyle/>
          <a:p>
            <a:pPr algn="ctr"/>
            <a:r>
              <a:rPr lang="en-GB" sz="800" dirty="0"/>
              <a:t>|</a:t>
            </a:r>
          </a:p>
        </p:txBody>
      </p:sp>
      <p:sp>
        <p:nvSpPr>
          <p:cNvPr id="2" name="Titelplatzhalter 1"/>
          <p:cNvSpPr>
            <a:spLocks noGrp="1"/>
          </p:cNvSpPr>
          <p:nvPr>
            <p:ph type="title"/>
          </p:nvPr>
        </p:nvSpPr>
        <p:spPr bwMode="gray">
          <a:xfrm>
            <a:off x="323850" y="620714"/>
            <a:ext cx="11528920" cy="972000"/>
          </a:xfrm>
          <a:prstGeom prst="rect">
            <a:avLst/>
          </a:prstGeom>
          <a:solidFill>
            <a:schemeClr val="bg1"/>
          </a:solidFill>
        </p:spPr>
        <p:txBody>
          <a:bodyPr vert="horz" lIns="144000" tIns="54000" rIns="144000" bIns="0" rtlCol="0" anchor="t" anchorCtr="0">
            <a:noAutofit/>
          </a:bodyPr>
          <a:lstStyle/>
          <a:p>
            <a:r>
              <a:rPr lang="en-GB" dirty="0" err="1"/>
              <a:t>Titelmasterformat</a:t>
            </a:r>
            <a:r>
              <a:rPr lang="en-GB" dirty="0"/>
              <a:t> </a:t>
            </a:r>
            <a:r>
              <a:rPr lang="en-GB" dirty="0" err="1"/>
              <a:t>durch</a:t>
            </a:r>
            <a:r>
              <a:rPr lang="en-GB" dirty="0"/>
              <a:t> </a:t>
            </a:r>
            <a:r>
              <a:rPr lang="en-GB" dirty="0" err="1"/>
              <a:t>Klicken</a:t>
            </a:r>
            <a:r>
              <a:rPr lang="en-GB" dirty="0"/>
              <a:t> </a:t>
            </a:r>
            <a:r>
              <a:rPr lang="en-GB" dirty="0" err="1"/>
              <a:t>bearbeiten</a:t>
            </a:r>
            <a:endParaRPr lang="en-GB" dirty="0"/>
          </a:p>
        </p:txBody>
      </p:sp>
      <p:sp>
        <p:nvSpPr>
          <p:cNvPr id="7" name="Textfeld 6"/>
          <p:cNvSpPr txBox="1"/>
          <p:nvPr/>
        </p:nvSpPr>
        <p:spPr>
          <a:xfrm>
            <a:off x="323850" y="6308727"/>
            <a:ext cx="5769769" cy="459774"/>
          </a:xfrm>
          <a:prstGeom prst="rect">
            <a:avLst/>
          </a:prstGeom>
          <a:noFill/>
        </p:spPr>
        <p:txBody>
          <a:bodyPr wrap="square" lIns="0" rIns="0" rtlCol="0" anchor="ctr" anchorCtr="0">
            <a:noAutofit/>
          </a:bodyPr>
          <a:lstStyle/>
          <a:p>
            <a:r>
              <a:rPr lang="en-GB" sz="800" b="1" dirty="0"/>
              <a:t>Placeholder for organisational unit name / logo</a:t>
            </a:r>
            <a:r>
              <a:rPr lang="en-GB" sz="800" baseline="0" dirty="0"/>
              <a:t/>
            </a:r>
            <a:br>
              <a:rPr lang="en-GB" sz="800" baseline="0" dirty="0"/>
            </a:br>
            <a:r>
              <a:rPr lang="en-GB" sz="800" baseline="0" dirty="0"/>
              <a:t>(edit in slide master via “View” &gt; “Slide Master”)</a:t>
            </a:r>
          </a:p>
        </p:txBody>
      </p:sp>
      <p:pic>
        <p:nvPicPr>
          <p:cNvPr id="17" name="Bild 18" descr="g_eth_logo_kurz_neg_Schutzraum.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Tree>
    <p:extLst>
      <p:ext uri="{BB962C8B-B14F-4D97-AF65-F5344CB8AC3E}">
        <p14:creationId xmlns:p14="http://schemas.microsoft.com/office/powerpoint/2010/main" val="1514477690"/>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800" r:id="rId9"/>
  </p:sldLayoutIdLst>
  <p:transition>
    <p:fade/>
  </p:transition>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92" userDrawn="1">
          <p15:clr>
            <a:srgbClr val="F26B43"/>
          </p15:clr>
        </p15:guide>
        <p15:guide id="2" orient="horz" pos="2160" userDrawn="1">
          <p15:clr>
            <a:srgbClr val="F26B43"/>
          </p15:clr>
        </p15:guide>
        <p15:guide id="3" orient="horz" pos="1275" userDrawn="1">
          <p15:clr>
            <a:srgbClr val="F26B43"/>
          </p15:clr>
        </p15:guide>
        <p15:guide id="4" orient="horz" pos="391" userDrawn="1">
          <p15:clr>
            <a:srgbClr val="F26B43"/>
          </p15:clr>
        </p15:guide>
        <p15:guide id="5" orient="horz" pos="3045" userDrawn="1">
          <p15:clr>
            <a:srgbClr val="F26B43"/>
          </p15:clr>
        </p15:guide>
        <p15:guide id="6" orient="horz" pos="3929" userDrawn="1">
          <p15:clr>
            <a:srgbClr val="F26B43"/>
          </p15:clr>
        </p15:guide>
        <p15:guide id="7" pos="204" userDrawn="1">
          <p15:clr>
            <a:srgbClr val="F26B43"/>
          </p15:clr>
        </p15:guide>
        <p15:guide id="8" pos="7467" userDrawn="1">
          <p15:clr>
            <a:srgbClr val="F26B43"/>
          </p15:clr>
        </p15:guide>
        <p15:guide id="9" pos="7581" userDrawn="1">
          <p15:clr>
            <a:srgbClr val="F26B43"/>
          </p15:clr>
        </p15:guide>
        <p15:guide id="10" orient="horz" pos="3997" userDrawn="1">
          <p15:clr>
            <a:srgbClr val="F26B43"/>
          </p15:clr>
        </p15:guide>
        <p15:guide id="11" orient="horz" pos="4269"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uppieren 7"/>
          <p:cNvGrpSpPr/>
          <p:nvPr/>
        </p:nvGrpSpPr>
        <p:grpSpPr>
          <a:xfrm>
            <a:off x="-377675" y="-385093"/>
            <a:ext cx="12418863" cy="7159750"/>
            <a:chOff x="-377675" y="-385093"/>
            <a:chExt cx="12418863" cy="7159750"/>
          </a:xfrm>
        </p:grpSpPr>
        <p:cxnSp>
          <p:nvCxnSpPr>
            <p:cNvPr id="19" name="Gerade Verbindung 18"/>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0" name="Gerade Verbindung 29"/>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2" name="Gerade Verbindung 3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Gerade Verbindung 34"/>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uppieren 19"/>
          <p:cNvGrpSpPr/>
          <p:nvPr/>
        </p:nvGrpSpPr>
        <p:grpSpPr>
          <a:xfrm>
            <a:off x="144463" y="152401"/>
            <a:ext cx="11897959" cy="612775"/>
            <a:chOff x="144463" y="152401"/>
            <a:chExt cx="11897959" cy="612775"/>
          </a:xfrm>
          <a:solidFill>
            <a:schemeClr val="accent1"/>
          </a:solidFill>
        </p:grpSpPr>
        <p:sp>
          <p:nvSpPr>
            <p:cNvPr id="22" name="Rechteck 21"/>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hteck 22"/>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hteck 26"/>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Datumsplatzhalter 3"/>
          <p:cNvSpPr>
            <a:spLocks noGrp="1"/>
          </p:cNvSpPr>
          <p:nvPr>
            <p:ph type="dt" sz="half" idx="2"/>
          </p:nvPr>
        </p:nvSpPr>
        <p:spPr>
          <a:xfrm>
            <a:off x="10916511" y="6308726"/>
            <a:ext cx="612000" cy="468312"/>
          </a:xfrm>
          <a:prstGeom prst="rect">
            <a:avLst/>
          </a:prstGeom>
        </p:spPr>
        <p:txBody>
          <a:bodyPr vert="horz" wrap="none" lIns="0" tIns="0" rIns="0" bIns="0" rtlCol="0" anchor="ctr"/>
          <a:lstStyle>
            <a:lvl1pPr algn="ctr">
              <a:defRPr sz="800">
                <a:solidFill>
                  <a:schemeClr val="tx1"/>
                </a:solidFill>
              </a:defRPr>
            </a:lvl1pPr>
          </a:lstStyle>
          <a:p>
            <a:r>
              <a:rPr lang="en-US"/>
              <a:t>10.4.2019</a:t>
            </a:r>
            <a:endParaRPr lang="en-GB" dirty="0"/>
          </a:p>
        </p:txBody>
      </p:sp>
      <p:sp>
        <p:nvSpPr>
          <p:cNvPr id="5" name="Fußzeilenplatzhalter 4"/>
          <p:cNvSpPr>
            <a:spLocks noGrp="1"/>
          </p:cNvSpPr>
          <p:nvPr>
            <p:ph type="ftr" sz="quarter" idx="3"/>
          </p:nvPr>
        </p:nvSpPr>
        <p:spPr>
          <a:xfrm>
            <a:off x="6094413" y="6308726"/>
            <a:ext cx="4631883" cy="459776"/>
          </a:xfrm>
          <a:prstGeom prst="rect">
            <a:avLst/>
          </a:prstGeom>
        </p:spPr>
        <p:txBody>
          <a:bodyPr vert="horz" wrap="none" lIns="0" tIns="0" rIns="0" bIns="0" rtlCol="0" anchor="ctr"/>
          <a:lstStyle>
            <a:lvl1pPr algn="r">
              <a:defRPr sz="800">
                <a:solidFill>
                  <a:schemeClr val="tx1"/>
                </a:solidFill>
              </a:defRPr>
            </a:lvl1pPr>
          </a:lstStyle>
          <a:p>
            <a:r>
              <a:rPr lang="en-GB"/>
              <a:t>Lorenz Ammann</a:t>
            </a:r>
            <a:endParaRPr lang="en-GB" dirty="0"/>
          </a:p>
        </p:txBody>
      </p:sp>
      <p:sp>
        <p:nvSpPr>
          <p:cNvPr id="6" name="Foliennummernplatzhalter 5"/>
          <p:cNvSpPr>
            <a:spLocks noGrp="1"/>
          </p:cNvSpPr>
          <p:nvPr>
            <p:ph type="sldNum" sz="quarter" idx="4"/>
          </p:nvPr>
        </p:nvSpPr>
        <p:spPr>
          <a:xfrm>
            <a:off x="11624905" y="6308726"/>
            <a:ext cx="355461"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a:t>
            </a:fld>
            <a:endParaRPr lang="en-GB" dirty="0"/>
          </a:p>
        </p:txBody>
      </p:sp>
      <p:sp>
        <p:nvSpPr>
          <p:cNvPr id="3" name="Textplatzhalter 2"/>
          <p:cNvSpPr>
            <a:spLocks noGrp="1"/>
          </p:cNvSpPr>
          <p:nvPr>
            <p:ph type="body" idx="1"/>
          </p:nvPr>
        </p:nvSpPr>
        <p:spPr>
          <a:xfrm>
            <a:off x="323850" y="2024064"/>
            <a:ext cx="11528919" cy="4213224"/>
          </a:xfrm>
          <a:prstGeom prst="rect">
            <a:avLst/>
          </a:prstGeom>
        </p:spPr>
        <p:txBody>
          <a:bodyPr vert="horz" lIns="140400" tIns="0" rIns="144000" bIns="0" rtlCol="0">
            <a:noAutofit/>
          </a:body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16" name="Textfeld 15"/>
          <p:cNvSpPr txBox="1"/>
          <p:nvPr/>
        </p:nvSpPr>
        <p:spPr>
          <a:xfrm>
            <a:off x="11536270" y="6300190"/>
            <a:ext cx="141222" cy="468312"/>
          </a:xfrm>
          <a:prstGeom prst="rect">
            <a:avLst/>
          </a:prstGeom>
          <a:noFill/>
        </p:spPr>
        <p:txBody>
          <a:bodyPr wrap="none" lIns="36000" rIns="36000" rtlCol="0" anchor="ctr" anchorCtr="0">
            <a:noAutofit/>
          </a:bodyPr>
          <a:lstStyle/>
          <a:p>
            <a:pPr algn="ctr"/>
            <a:r>
              <a:rPr lang="en-GB" sz="800" dirty="0"/>
              <a:t>|</a:t>
            </a:r>
          </a:p>
        </p:txBody>
      </p:sp>
      <p:sp>
        <p:nvSpPr>
          <p:cNvPr id="18" name="Textfeld 17"/>
          <p:cNvSpPr txBox="1"/>
          <p:nvPr/>
        </p:nvSpPr>
        <p:spPr>
          <a:xfrm>
            <a:off x="10779077" y="6300189"/>
            <a:ext cx="141222" cy="468312"/>
          </a:xfrm>
          <a:prstGeom prst="rect">
            <a:avLst/>
          </a:prstGeom>
          <a:noFill/>
        </p:spPr>
        <p:txBody>
          <a:bodyPr wrap="none" lIns="36000" rIns="36000" rtlCol="0" anchor="ctr" anchorCtr="0">
            <a:noAutofit/>
          </a:bodyPr>
          <a:lstStyle/>
          <a:p>
            <a:pPr algn="ctr"/>
            <a:r>
              <a:rPr lang="en-GB" sz="800" dirty="0"/>
              <a:t>|</a:t>
            </a:r>
          </a:p>
        </p:txBody>
      </p:sp>
      <p:sp>
        <p:nvSpPr>
          <p:cNvPr id="2" name="Titelplatzhalter 1"/>
          <p:cNvSpPr>
            <a:spLocks noGrp="1"/>
          </p:cNvSpPr>
          <p:nvPr>
            <p:ph type="title"/>
          </p:nvPr>
        </p:nvSpPr>
        <p:spPr bwMode="gray">
          <a:xfrm>
            <a:off x="323850" y="620714"/>
            <a:ext cx="11528920" cy="972000"/>
          </a:xfrm>
          <a:prstGeom prst="rect">
            <a:avLst/>
          </a:prstGeom>
          <a:solidFill>
            <a:schemeClr val="bg1"/>
          </a:solidFill>
        </p:spPr>
        <p:txBody>
          <a:bodyPr vert="horz" lIns="144000" tIns="54000" rIns="144000" bIns="0" rtlCol="0" anchor="t" anchorCtr="0">
            <a:noAutofit/>
          </a:bodyPr>
          <a:lstStyle/>
          <a:p>
            <a:r>
              <a:rPr lang="en-GB" dirty="0" err="1"/>
              <a:t>Titelmasterformat</a:t>
            </a:r>
            <a:r>
              <a:rPr lang="en-GB" dirty="0"/>
              <a:t> </a:t>
            </a:r>
            <a:r>
              <a:rPr lang="en-GB" dirty="0" err="1"/>
              <a:t>durch</a:t>
            </a:r>
            <a:r>
              <a:rPr lang="en-GB" dirty="0"/>
              <a:t> </a:t>
            </a:r>
            <a:r>
              <a:rPr lang="en-GB" dirty="0" err="1"/>
              <a:t>Klicken</a:t>
            </a:r>
            <a:r>
              <a:rPr lang="en-GB" dirty="0"/>
              <a:t> </a:t>
            </a:r>
            <a:r>
              <a:rPr lang="en-GB" dirty="0" err="1"/>
              <a:t>bearbeiten</a:t>
            </a:r>
            <a:endParaRPr lang="en-GB" dirty="0"/>
          </a:p>
        </p:txBody>
      </p:sp>
      <p:sp>
        <p:nvSpPr>
          <p:cNvPr id="7" name="Textfeld 6"/>
          <p:cNvSpPr txBox="1"/>
          <p:nvPr/>
        </p:nvSpPr>
        <p:spPr>
          <a:xfrm>
            <a:off x="323850" y="6308727"/>
            <a:ext cx="5769769" cy="459774"/>
          </a:xfrm>
          <a:prstGeom prst="rect">
            <a:avLst/>
          </a:prstGeom>
          <a:noFill/>
        </p:spPr>
        <p:txBody>
          <a:bodyPr wrap="square" lIns="0" rIns="0" rtlCol="0" anchor="ctr" anchorCtr="0">
            <a:noAutofit/>
          </a:bodyPr>
          <a:lstStyle/>
          <a:p>
            <a:r>
              <a:rPr lang="en-GB" sz="800" b="1" dirty="0"/>
              <a:t>Placeholder for organisational unit name / logo</a:t>
            </a:r>
            <a:r>
              <a:rPr lang="en-GB" sz="800" baseline="0" dirty="0"/>
              <a:t/>
            </a:r>
            <a:br>
              <a:rPr lang="en-GB" sz="800" baseline="0" dirty="0"/>
            </a:br>
            <a:r>
              <a:rPr lang="en-GB" sz="800" baseline="0" dirty="0"/>
              <a:t>(edit in slide master via “View” &gt; “Slide Master”)</a:t>
            </a:r>
          </a:p>
        </p:txBody>
      </p:sp>
      <p:pic>
        <p:nvPicPr>
          <p:cNvPr id="17" name="Bild 18" descr="g_eth_logo_kurz_neg_Schutzraum.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Tree>
    <p:extLst>
      <p:ext uri="{BB962C8B-B14F-4D97-AF65-F5344CB8AC3E}">
        <p14:creationId xmlns:p14="http://schemas.microsoft.com/office/powerpoint/2010/main" val="4014925421"/>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2" r:id="rId9"/>
  </p:sldLayoutIdLst>
  <p:transition>
    <p:fade/>
  </p:transition>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92" userDrawn="1">
          <p15:clr>
            <a:srgbClr val="F26B43"/>
          </p15:clr>
        </p15:guide>
        <p15:guide id="2" orient="horz" pos="2160" userDrawn="1">
          <p15:clr>
            <a:srgbClr val="F26B43"/>
          </p15:clr>
        </p15:guide>
        <p15:guide id="3" orient="horz" pos="1275" userDrawn="1">
          <p15:clr>
            <a:srgbClr val="F26B43"/>
          </p15:clr>
        </p15:guide>
        <p15:guide id="4" orient="horz" pos="391" userDrawn="1">
          <p15:clr>
            <a:srgbClr val="F26B43"/>
          </p15:clr>
        </p15:guide>
        <p15:guide id="5" orient="horz" pos="3045" userDrawn="1">
          <p15:clr>
            <a:srgbClr val="F26B43"/>
          </p15:clr>
        </p15:guide>
        <p15:guide id="6" orient="horz" pos="3929" userDrawn="1">
          <p15:clr>
            <a:srgbClr val="F26B43"/>
          </p15:clr>
        </p15:guide>
        <p15:guide id="7" pos="204" userDrawn="1">
          <p15:clr>
            <a:srgbClr val="F26B43"/>
          </p15:clr>
        </p15:guide>
        <p15:guide id="8" pos="7467" userDrawn="1">
          <p15:clr>
            <a:srgbClr val="F26B43"/>
          </p15:clr>
        </p15:guide>
        <p15:guide id="9" pos="7581" userDrawn="1">
          <p15:clr>
            <a:srgbClr val="F26B43"/>
          </p15:clr>
        </p15:guide>
        <p15:guide id="10" orient="horz" pos="3997" userDrawn="1">
          <p15:clr>
            <a:srgbClr val="F26B43"/>
          </p15:clr>
        </p15:guide>
        <p15:guide id="11" orient="horz" pos="4269"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uppieren 7"/>
          <p:cNvGrpSpPr/>
          <p:nvPr/>
        </p:nvGrpSpPr>
        <p:grpSpPr>
          <a:xfrm>
            <a:off x="-377675" y="-385093"/>
            <a:ext cx="12418863" cy="7159750"/>
            <a:chOff x="-377675" y="-385093"/>
            <a:chExt cx="12418863" cy="7159750"/>
          </a:xfrm>
        </p:grpSpPr>
        <p:cxnSp>
          <p:nvCxnSpPr>
            <p:cNvPr id="19" name="Gerade Verbindung 18"/>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0" name="Gerade Verbindung 29"/>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2" name="Gerade Verbindung 3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Gerade Verbindung 34"/>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uppieren 19"/>
          <p:cNvGrpSpPr/>
          <p:nvPr/>
        </p:nvGrpSpPr>
        <p:grpSpPr>
          <a:xfrm>
            <a:off x="144463" y="152401"/>
            <a:ext cx="11897959" cy="612775"/>
            <a:chOff x="144463" y="152401"/>
            <a:chExt cx="11897959" cy="612775"/>
          </a:xfrm>
          <a:solidFill>
            <a:schemeClr val="accent1"/>
          </a:solidFill>
        </p:grpSpPr>
        <p:sp>
          <p:nvSpPr>
            <p:cNvPr id="22" name="Rechteck 21"/>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hteck 22"/>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hteck 26"/>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Datumsplatzhalter 3"/>
          <p:cNvSpPr>
            <a:spLocks noGrp="1"/>
          </p:cNvSpPr>
          <p:nvPr>
            <p:ph type="dt" sz="half" idx="2"/>
          </p:nvPr>
        </p:nvSpPr>
        <p:spPr>
          <a:xfrm>
            <a:off x="10916511" y="6308726"/>
            <a:ext cx="612000" cy="468312"/>
          </a:xfrm>
          <a:prstGeom prst="rect">
            <a:avLst/>
          </a:prstGeom>
        </p:spPr>
        <p:txBody>
          <a:bodyPr vert="horz" wrap="none" lIns="0" tIns="0" rIns="0" bIns="0" rtlCol="0" anchor="ctr"/>
          <a:lstStyle>
            <a:lvl1pPr algn="ctr">
              <a:defRPr sz="800">
                <a:solidFill>
                  <a:schemeClr val="tx1"/>
                </a:solidFill>
              </a:defRPr>
            </a:lvl1pPr>
          </a:lstStyle>
          <a:p>
            <a:r>
              <a:rPr lang="en-US"/>
              <a:t>10.4.2019</a:t>
            </a:r>
            <a:endParaRPr lang="en-GB" dirty="0"/>
          </a:p>
        </p:txBody>
      </p:sp>
      <p:sp>
        <p:nvSpPr>
          <p:cNvPr id="5" name="Fußzeilenplatzhalter 4"/>
          <p:cNvSpPr>
            <a:spLocks noGrp="1"/>
          </p:cNvSpPr>
          <p:nvPr>
            <p:ph type="ftr" sz="quarter" idx="3"/>
          </p:nvPr>
        </p:nvSpPr>
        <p:spPr>
          <a:xfrm>
            <a:off x="6094413" y="6308726"/>
            <a:ext cx="4631883" cy="459776"/>
          </a:xfrm>
          <a:prstGeom prst="rect">
            <a:avLst/>
          </a:prstGeom>
        </p:spPr>
        <p:txBody>
          <a:bodyPr vert="horz" wrap="none" lIns="0" tIns="0" rIns="0" bIns="0" rtlCol="0" anchor="ctr"/>
          <a:lstStyle>
            <a:lvl1pPr algn="r">
              <a:defRPr sz="800">
                <a:solidFill>
                  <a:schemeClr val="tx1"/>
                </a:solidFill>
              </a:defRPr>
            </a:lvl1pPr>
          </a:lstStyle>
          <a:p>
            <a:r>
              <a:rPr lang="en-GB"/>
              <a:t>Lorenz Ammann</a:t>
            </a:r>
            <a:endParaRPr lang="en-GB" dirty="0"/>
          </a:p>
        </p:txBody>
      </p:sp>
      <p:sp>
        <p:nvSpPr>
          <p:cNvPr id="6" name="Foliennummernplatzhalter 5"/>
          <p:cNvSpPr>
            <a:spLocks noGrp="1"/>
          </p:cNvSpPr>
          <p:nvPr>
            <p:ph type="sldNum" sz="quarter" idx="4"/>
          </p:nvPr>
        </p:nvSpPr>
        <p:spPr>
          <a:xfrm>
            <a:off x="11624905" y="6308726"/>
            <a:ext cx="355461"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a:t>
            </a:fld>
            <a:endParaRPr lang="en-GB" dirty="0"/>
          </a:p>
        </p:txBody>
      </p:sp>
      <p:sp>
        <p:nvSpPr>
          <p:cNvPr id="3" name="Textplatzhalter 2"/>
          <p:cNvSpPr>
            <a:spLocks noGrp="1"/>
          </p:cNvSpPr>
          <p:nvPr>
            <p:ph type="body" idx="1"/>
          </p:nvPr>
        </p:nvSpPr>
        <p:spPr>
          <a:xfrm>
            <a:off x="323850" y="2024064"/>
            <a:ext cx="11528919" cy="4213224"/>
          </a:xfrm>
          <a:prstGeom prst="rect">
            <a:avLst/>
          </a:prstGeom>
        </p:spPr>
        <p:txBody>
          <a:bodyPr vert="horz" lIns="140400" tIns="0" rIns="144000" bIns="0" rtlCol="0">
            <a:noAutofit/>
          </a:body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16" name="Textfeld 15"/>
          <p:cNvSpPr txBox="1"/>
          <p:nvPr/>
        </p:nvSpPr>
        <p:spPr>
          <a:xfrm>
            <a:off x="11536270" y="6300190"/>
            <a:ext cx="141222" cy="468312"/>
          </a:xfrm>
          <a:prstGeom prst="rect">
            <a:avLst/>
          </a:prstGeom>
          <a:noFill/>
        </p:spPr>
        <p:txBody>
          <a:bodyPr wrap="none" lIns="36000" rIns="36000" rtlCol="0" anchor="ctr" anchorCtr="0">
            <a:noAutofit/>
          </a:bodyPr>
          <a:lstStyle/>
          <a:p>
            <a:pPr algn="ctr"/>
            <a:r>
              <a:rPr lang="en-GB" sz="800" dirty="0"/>
              <a:t>|</a:t>
            </a:r>
          </a:p>
        </p:txBody>
      </p:sp>
      <p:sp>
        <p:nvSpPr>
          <p:cNvPr id="18" name="Textfeld 17"/>
          <p:cNvSpPr txBox="1"/>
          <p:nvPr/>
        </p:nvSpPr>
        <p:spPr>
          <a:xfrm>
            <a:off x="10779077" y="6300189"/>
            <a:ext cx="141222" cy="468312"/>
          </a:xfrm>
          <a:prstGeom prst="rect">
            <a:avLst/>
          </a:prstGeom>
          <a:noFill/>
        </p:spPr>
        <p:txBody>
          <a:bodyPr wrap="none" lIns="36000" rIns="36000" rtlCol="0" anchor="ctr" anchorCtr="0">
            <a:noAutofit/>
          </a:bodyPr>
          <a:lstStyle/>
          <a:p>
            <a:pPr algn="ctr"/>
            <a:r>
              <a:rPr lang="en-GB" sz="800" dirty="0"/>
              <a:t>|</a:t>
            </a:r>
          </a:p>
        </p:txBody>
      </p:sp>
      <p:sp>
        <p:nvSpPr>
          <p:cNvPr id="2" name="Titelplatzhalter 1"/>
          <p:cNvSpPr>
            <a:spLocks noGrp="1"/>
          </p:cNvSpPr>
          <p:nvPr>
            <p:ph type="title"/>
          </p:nvPr>
        </p:nvSpPr>
        <p:spPr bwMode="gray">
          <a:xfrm>
            <a:off x="323850" y="620714"/>
            <a:ext cx="11528920" cy="972000"/>
          </a:xfrm>
          <a:prstGeom prst="rect">
            <a:avLst/>
          </a:prstGeom>
          <a:solidFill>
            <a:schemeClr val="bg1"/>
          </a:solidFill>
        </p:spPr>
        <p:txBody>
          <a:bodyPr vert="horz" lIns="144000" tIns="54000" rIns="144000" bIns="0" rtlCol="0" anchor="t" anchorCtr="0">
            <a:noAutofit/>
          </a:bodyPr>
          <a:lstStyle/>
          <a:p>
            <a:r>
              <a:rPr lang="en-GB" dirty="0" err="1"/>
              <a:t>Titelmasterformat</a:t>
            </a:r>
            <a:r>
              <a:rPr lang="en-GB" dirty="0"/>
              <a:t> </a:t>
            </a:r>
            <a:r>
              <a:rPr lang="en-GB" dirty="0" err="1"/>
              <a:t>durch</a:t>
            </a:r>
            <a:r>
              <a:rPr lang="en-GB" dirty="0"/>
              <a:t> </a:t>
            </a:r>
            <a:r>
              <a:rPr lang="en-GB" dirty="0" err="1"/>
              <a:t>Klicken</a:t>
            </a:r>
            <a:r>
              <a:rPr lang="en-GB" dirty="0"/>
              <a:t> </a:t>
            </a:r>
            <a:r>
              <a:rPr lang="en-GB" dirty="0" err="1"/>
              <a:t>bearbeiten</a:t>
            </a:r>
            <a:endParaRPr lang="en-GB" dirty="0"/>
          </a:p>
        </p:txBody>
      </p:sp>
      <p:sp>
        <p:nvSpPr>
          <p:cNvPr id="7" name="Textfeld 6"/>
          <p:cNvSpPr txBox="1"/>
          <p:nvPr/>
        </p:nvSpPr>
        <p:spPr>
          <a:xfrm>
            <a:off x="323850" y="6308727"/>
            <a:ext cx="5769769" cy="459774"/>
          </a:xfrm>
          <a:prstGeom prst="rect">
            <a:avLst/>
          </a:prstGeom>
          <a:noFill/>
        </p:spPr>
        <p:txBody>
          <a:bodyPr wrap="square" lIns="0" rIns="0" rtlCol="0" anchor="ctr" anchorCtr="0">
            <a:noAutofit/>
          </a:bodyPr>
          <a:lstStyle/>
          <a:p>
            <a:r>
              <a:rPr lang="en-GB" sz="800" b="1" dirty="0"/>
              <a:t>Placeholder for organisational unit name / logo</a:t>
            </a:r>
            <a:r>
              <a:rPr lang="en-GB" sz="800" baseline="0" dirty="0"/>
              <a:t/>
            </a:r>
            <a:br>
              <a:rPr lang="en-GB" sz="800" baseline="0" dirty="0"/>
            </a:br>
            <a:r>
              <a:rPr lang="en-GB" sz="800" baseline="0" dirty="0"/>
              <a:t>(edit in slide master via “View” &gt; “Slide Master”)</a:t>
            </a:r>
          </a:p>
        </p:txBody>
      </p:sp>
      <p:pic>
        <p:nvPicPr>
          <p:cNvPr id="17" name="Bild 18" descr="g_eth_logo_kurz_neg_Schutzraum.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Tree>
    <p:extLst>
      <p:ext uri="{BB962C8B-B14F-4D97-AF65-F5344CB8AC3E}">
        <p14:creationId xmlns:p14="http://schemas.microsoft.com/office/powerpoint/2010/main" val="3168872595"/>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4" r:id="rId9"/>
  </p:sldLayoutIdLst>
  <p:transition>
    <p:fade/>
  </p:transition>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92" userDrawn="1">
          <p15:clr>
            <a:srgbClr val="F26B43"/>
          </p15:clr>
        </p15:guide>
        <p15:guide id="2" orient="horz" pos="2160" userDrawn="1">
          <p15:clr>
            <a:srgbClr val="F26B43"/>
          </p15:clr>
        </p15:guide>
        <p15:guide id="3" orient="horz" pos="1275" userDrawn="1">
          <p15:clr>
            <a:srgbClr val="F26B43"/>
          </p15:clr>
        </p15:guide>
        <p15:guide id="4" orient="horz" pos="391" userDrawn="1">
          <p15:clr>
            <a:srgbClr val="F26B43"/>
          </p15:clr>
        </p15:guide>
        <p15:guide id="5" orient="horz" pos="3045" userDrawn="1">
          <p15:clr>
            <a:srgbClr val="F26B43"/>
          </p15:clr>
        </p15:guide>
        <p15:guide id="6" orient="horz" pos="3929" userDrawn="1">
          <p15:clr>
            <a:srgbClr val="F26B43"/>
          </p15:clr>
        </p15:guide>
        <p15:guide id="7" pos="204" userDrawn="1">
          <p15:clr>
            <a:srgbClr val="F26B43"/>
          </p15:clr>
        </p15:guide>
        <p15:guide id="8" pos="7467" userDrawn="1">
          <p15:clr>
            <a:srgbClr val="F26B43"/>
          </p15:clr>
        </p15:guide>
        <p15:guide id="9" pos="7581" userDrawn="1">
          <p15:clr>
            <a:srgbClr val="F26B43"/>
          </p15:clr>
        </p15:guide>
        <p15:guide id="10" orient="horz" pos="3997" userDrawn="1">
          <p15:clr>
            <a:srgbClr val="F26B43"/>
          </p15:clr>
        </p15:guide>
        <p15:guide id="11" orient="horz" pos="4269"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uppieren 7"/>
          <p:cNvGrpSpPr/>
          <p:nvPr/>
        </p:nvGrpSpPr>
        <p:grpSpPr>
          <a:xfrm>
            <a:off x="-377675" y="-385093"/>
            <a:ext cx="12418863" cy="7159750"/>
            <a:chOff x="-377675" y="-385093"/>
            <a:chExt cx="12418863" cy="7159750"/>
          </a:xfrm>
        </p:grpSpPr>
        <p:cxnSp>
          <p:nvCxnSpPr>
            <p:cNvPr id="19" name="Gerade Verbindung 18"/>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0" name="Gerade Verbindung 29"/>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2" name="Gerade Verbindung 3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Gerade Verbindung 34"/>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uppieren 19"/>
          <p:cNvGrpSpPr/>
          <p:nvPr/>
        </p:nvGrpSpPr>
        <p:grpSpPr>
          <a:xfrm>
            <a:off x="144463" y="152401"/>
            <a:ext cx="11897959" cy="612775"/>
            <a:chOff x="144463" y="152401"/>
            <a:chExt cx="11897959" cy="612775"/>
          </a:xfrm>
          <a:solidFill>
            <a:schemeClr val="accent1"/>
          </a:solidFill>
        </p:grpSpPr>
        <p:sp>
          <p:nvSpPr>
            <p:cNvPr id="22" name="Rechteck 21"/>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hteck 22"/>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hteck 26"/>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Datumsplatzhalter 3"/>
          <p:cNvSpPr>
            <a:spLocks noGrp="1"/>
          </p:cNvSpPr>
          <p:nvPr>
            <p:ph type="dt" sz="half" idx="2"/>
          </p:nvPr>
        </p:nvSpPr>
        <p:spPr>
          <a:xfrm>
            <a:off x="10916511" y="6308726"/>
            <a:ext cx="612000" cy="468312"/>
          </a:xfrm>
          <a:prstGeom prst="rect">
            <a:avLst/>
          </a:prstGeom>
        </p:spPr>
        <p:txBody>
          <a:bodyPr vert="horz" wrap="none" lIns="0" tIns="0" rIns="0" bIns="0" rtlCol="0" anchor="ctr"/>
          <a:lstStyle>
            <a:lvl1pPr algn="ctr">
              <a:defRPr sz="800">
                <a:solidFill>
                  <a:schemeClr val="tx1"/>
                </a:solidFill>
              </a:defRPr>
            </a:lvl1pPr>
          </a:lstStyle>
          <a:p>
            <a:r>
              <a:rPr lang="en-US"/>
              <a:t>10.4.2019</a:t>
            </a:r>
            <a:endParaRPr lang="en-GB" dirty="0"/>
          </a:p>
        </p:txBody>
      </p:sp>
      <p:sp>
        <p:nvSpPr>
          <p:cNvPr id="5" name="Fußzeilenplatzhalter 4"/>
          <p:cNvSpPr>
            <a:spLocks noGrp="1"/>
          </p:cNvSpPr>
          <p:nvPr>
            <p:ph type="ftr" sz="quarter" idx="3"/>
          </p:nvPr>
        </p:nvSpPr>
        <p:spPr>
          <a:xfrm>
            <a:off x="6094413" y="6308726"/>
            <a:ext cx="4631883" cy="459776"/>
          </a:xfrm>
          <a:prstGeom prst="rect">
            <a:avLst/>
          </a:prstGeom>
        </p:spPr>
        <p:txBody>
          <a:bodyPr vert="horz" wrap="none" lIns="0" tIns="0" rIns="0" bIns="0" rtlCol="0" anchor="ctr"/>
          <a:lstStyle>
            <a:lvl1pPr algn="r">
              <a:defRPr sz="800">
                <a:solidFill>
                  <a:schemeClr val="tx1"/>
                </a:solidFill>
              </a:defRPr>
            </a:lvl1pPr>
          </a:lstStyle>
          <a:p>
            <a:r>
              <a:rPr lang="en-GB"/>
              <a:t>Lorenz Ammann</a:t>
            </a:r>
            <a:endParaRPr lang="en-GB" dirty="0"/>
          </a:p>
        </p:txBody>
      </p:sp>
      <p:sp>
        <p:nvSpPr>
          <p:cNvPr id="6" name="Foliennummernplatzhalter 5"/>
          <p:cNvSpPr>
            <a:spLocks noGrp="1"/>
          </p:cNvSpPr>
          <p:nvPr>
            <p:ph type="sldNum" sz="quarter" idx="4"/>
          </p:nvPr>
        </p:nvSpPr>
        <p:spPr>
          <a:xfrm>
            <a:off x="11624905" y="6308726"/>
            <a:ext cx="355461"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a:t>
            </a:fld>
            <a:endParaRPr lang="en-GB" dirty="0"/>
          </a:p>
        </p:txBody>
      </p:sp>
      <p:sp>
        <p:nvSpPr>
          <p:cNvPr id="3" name="Textplatzhalter 2"/>
          <p:cNvSpPr>
            <a:spLocks noGrp="1"/>
          </p:cNvSpPr>
          <p:nvPr>
            <p:ph type="body" idx="1"/>
          </p:nvPr>
        </p:nvSpPr>
        <p:spPr>
          <a:xfrm>
            <a:off x="323850" y="2024064"/>
            <a:ext cx="11528919" cy="4213224"/>
          </a:xfrm>
          <a:prstGeom prst="rect">
            <a:avLst/>
          </a:prstGeom>
        </p:spPr>
        <p:txBody>
          <a:bodyPr vert="horz" lIns="140400" tIns="0" rIns="144000" bIns="0" rtlCol="0">
            <a:noAutofit/>
          </a:body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16" name="Textfeld 15"/>
          <p:cNvSpPr txBox="1"/>
          <p:nvPr/>
        </p:nvSpPr>
        <p:spPr>
          <a:xfrm>
            <a:off x="11536270" y="6300190"/>
            <a:ext cx="141222" cy="468312"/>
          </a:xfrm>
          <a:prstGeom prst="rect">
            <a:avLst/>
          </a:prstGeom>
          <a:noFill/>
        </p:spPr>
        <p:txBody>
          <a:bodyPr wrap="none" lIns="36000" rIns="36000" rtlCol="0" anchor="ctr" anchorCtr="0">
            <a:noAutofit/>
          </a:bodyPr>
          <a:lstStyle/>
          <a:p>
            <a:pPr algn="ctr"/>
            <a:r>
              <a:rPr lang="en-GB" sz="800" dirty="0"/>
              <a:t>|</a:t>
            </a:r>
          </a:p>
        </p:txBody>
      </p:sp>
      <p:sp>
        <p:nvSpPr>
          <p:cNvPr id="18" name="Textfeld 17"/>
          <p:cNvSpPr txBox="1"/>
          <p:nvPr/>
        </p:nvSpPr>
        <p:spPr>
          <a:xfrm>
            <a:off x="10779077" y="6300189"/>
            <a:ext cx="141222" cy="468312"/>
          </a:xfrm>
          <a:prstGeom prst="rect">
            <a:avLst/>
          </a:prstGeom>
          <a:noFill/>
        </p:spPr>
        <p:txBody>
          <a:bodyPr wrap="none" lIns="36000" rIns="36000" rtlCol="0" anchor="ctr" anchorCtr="0">
            <a:noAutofit/>
          </a:bodyPr>
          <a:lstStyle/>
          <a:p>
            <a:pPr algn="ctr"/>
            <a:r>
              <a:rPr lang="en-GB" sz="800" dirty="0"/>
              <a:t>|</a:t>
            </a:r>
          </a:p>
        </p:txBody>
      </p:sp>
      <p:sp>
        <p:nvSpPr>
          <p:cNvPr id="2" name="Titelplatzhalter 1"/>
          <p:cNvSpPr>
            <a:spLocks noGrp="1"/>
          </p:cNvSpPr>
          <p:nvPr>
            <p:ph type="title"/>
          </p:nvPr>
        </p:nvSpPr>
        <p:spPr bwMode="gray">
          <a:xfrm>
            <a:off x="323850" y="620714"/>
            <a:ext cx="11528920" cy="972000"/>
          </a:xfrm>
          <a:prstGeom prst="rect">
            <a:avLst/>
          </a:prstGeom>
          <a:solidFill>
            <a:schemeClr val="bg1"/>
          </a:solidFill>
        </p:spPr>
        <p:txBody>
          <a:bodyPr vert="horz" lIns="144000" tIns="54000" rIns="144000" bIns="0" rtlCol="0" anchor="t" anchorCtr="0">
            <a:noAutofit/>
          </a:bodyPr>
          <a:lstStyle/>
          <a:p>
            <a:r>
              <a:rPr lang="en-GB" dirty="0" err="1"/>
              <a:t>Titelmasterformat</a:t>
            </a:r>
            <a:r>
              <a:rPr lang="en-GB" dirty="0"/>
              <a:t> </a:t>
            </a:r>
            <a:r>
              <a:rPr lang="en-GB" dirty="0" err="1"/>
              <a:t>durch</a:t>
            </a:r>
            <a:r>
              <a:rPr lang="en-GB" dirty="0"/>
              <a:t> </a:t>
            </a:r>
            <a:r>
              <a:rPr lang="en-GB" dirty="0" err="1"/>
              <a:t>Klicken</a:t>
            </a:r>
            <a:r>
              <a:rPr lang="en-GB" dirty="0"/>
              <a:t> </a:t>
            </a:r>
            <a:r>
              <a:rPr lang="en-GB" dirty="0" err="1"/>
              <a:t>bearbeiten</a:t>
            </a:r>
            <a:endParaRPr lang="en-GB" dirty="0"/>
          </a:p>
        </p:txBody>
      </p:sp>
      <p:sp>
        <p:nvSpPr>
          <p:cNvPr id="7" name="Textfeld 6"/>
          <p:cNvSpPr txBox="1"/>
          <p:nvPr/>
        </p:nvSpPr>
        <p:spPr>
          <a:xfrm>
            <a:off x="323850" y="6308727"/>
            <a:ext cx="5769769" cy="459774"/>
          </a:xfrm>
          <a:prstGeom prst="rect">
            <a:avLst/>
          </a:prstGeom>
          <a:noFill/>
        </p:spPr>
        <p:txBody>
          <a:bodyPr wrap="square" lIns="0" rIns="0" rtlCol="0" anchor="ctr" anchorCtr="0">
            <a:noAutofit/>
          </a:bodyPr>
          <a:lstStyle/>
          <a:p>
            <a:r>
              <a:rPr lang="en-GB" sz="800" b="1" dirty="0"/>
              <a:t>Placeholder for organisational unit name / logo</a:t>
            </a:r>
            <a:r>
              <a:rPr lang="en-GB" sz="800" baseline="0" dirty="0"/>
              <a:t/>
            </a:r>
            <a:br>
              <a:rPr lang="en-GB" sz="800" baseline="0" dirty="0"/>
            </a:br>
            <a:r>
              <a:rPr lang="en-GB" sz="800" baseline="0" dirty="0"/>
              <a:t>(edit in slide master via “View” &gt; “Slide Master”)</a:t>
            </a:r>
          </a:p>
        </p:txBody>
      </p:sp>
      <p:pic>
        <p:nvPicPr>
          <p:cNvPr id="17" name="Bild 18" descr="g_eth_logo_kurz_neg_Schutzraum.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Tree>
    <p:extLst>
      <p:ext uri="{BB962C8B-B14F-4D97-AF65-F5344CB8AC3E}">
        <p14:creationId xmlns:p14="http://schemas.microsoft.com/office/powerpoint/2010/main" val="4100797268"/>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6" r:id="rId9"/>
  </p:sldLayoutIdLst>
  <p:transition>
    <p:fade/>
  </p:transition>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92" userDrawn="1">
          <p15:clr>
            <a:srgbClr val="F26B43"/>
          </p15:clr>
        </p15:guide>
        <p15:guide id="2" orient="horz" pos="2160" userDrawn="1">
          <p15:clr>
            <a:srgbClr val="F26B43"/>
          </p15:clr>
        </p15:guide>
        <p15:guide id="3" orient="horz" pos="1275" userDrawn="1">
          <p15:clr>
            <a:srgbClr val="F26B43"/>
          </p15:clr>
        </p15:guide>
        <p15:guide id="4" orient="horz" pos="391" userDrawn="1">
          <p15:clr>
            <a:srgbClr val="F26B43"/>
          </p15:clr>
        </p15:guide>
        <p15:guide id="5" orient="horz" pos="3045" userDrawn="1">
          <p15:clr>
            <a:srgbClr val="F26B43"/>
          </p15:clr>
        </p15:guide>
        <p15:guide id="6" orient="horz" pos="3929" userDrawn="1">
          <p15:clr>
            <a:srgbClr val="F26B43"/>
          </p15:clr>
        </p15:guide>
        <p15:guide id="7" pos="204" userDrawn="1">
          <p15:clr>
            <a:srgbClr val="F26B43"/>
          </p15:clr>
        </p15:guide>
        <p15:guide id="8" pos="7467" userDrawn="1">
          <p15:clr>
            <a:srgbClr val="F26B43"/>
          </p15:clr>
        </p15:guide>
        <p15:guide id="9" pos="7581" userDrawn="1">
          <p15:clr>
            <a:srgbClr val="F26B43"/>
          </p15:clr>
        </p15:guide>
        <p15:guide id="10" orient="horz" pos="3997" userDrawn="1">
          <p15:clr>
            <a:srgbClr val="F26B43"/>
          </p15:clr>
        </p15:guide>
        <p15:guide id="11" orient="horz" pos="4269"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uppieren 7"/>
          <p:cNvGrpSpPr/>
          <p:nvPr/>
        </p:nvGrpSpPr>
        <p:grpSpPr>
          <a:xfrm>
            <a:off x="-377675" y="-385093"/>
            <a:ext cx="12418863" cy="7159750"/>
            <a:chOff x="-377675" y="-385093"/>
            <a:chExt cx="12418863" cy="7159750"/>
          </a:xfrm>
        </p:grpSpPr>
        <p:cxnSp>
          <p:nvCxnSpPr>
            <p:cNvPr id="19" name="Gerade Verbindung 18"/>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0" name="Gerade Verbindung 29"/>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2" name="Gerade Verbindung 3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Gerade Verbindung 34"/>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uppieren 19"/>
          <p:cNvGrpSpPr/>
          <p:nvPr/>
        </p:nvGrpSpPr>
        <p:grpSpPr>
          <a:xfrm>
            <a:off x="144463" y="152401"/>
            <a:ext cx="11897959" cy="612775"/>
            <a:chOff x="144463" y="152401"/>
            <a:chExt cx="11897959" cy="612775"/>
          </a:xfrm>
          <a:solidFill>
            <a:schemeClr val="accent1"/>
          </a:solidFill>
        </p:grpSpPr>
        <p:sp>
          <p:nvSpPr>
            <p:cNvPr id="22" name="Rechteck 21"/>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hteck 22"/>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hteck 26"/>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Datumsplatzhalter 3"/>
          <p:cNvSpPr>
            <a:spLocks noGrp="1"/>
          </p:cNvSpPr>
          <p:nvPr>
            <p:ph type="dt" sz="half" idx="2"/>
          </p:nvPr>
        </p:nvSpPr>
        <p:spPr>
          <a:xfrm>
            <a:off x="10916511" y="6308726"/>
            <a:ext cx="612000" cy="468312"/>
          </a:xfrm>
          <a:prstGeom prst="rect">
            <a:avLst/>
          </a:prstGeom>
        </p:spPr>
        <p:txBody>
          <a:bodyPr vert="horz" wrap="none" lIns="0" tIns="0" rIns="0" bIns="0" rtlCol="0" anchor="ctr"/>
          <a:lstStyle>
            <a:lvl1pPr algn="ctr">
              <a:defRPr sz="800">
                <a:solidFill>
                  <a:schemeClr val="tx1"/>
                </a:solidFill>
              </a:defRPr>
            </a:lvl1pPr>
          </a:lstStyle>
          <a:p>
            <a:r>
              <a:rPr lang="en-US"/>
              <a:t>10.4.2019</a:t>
            </a:r>
            <a:endParaRPr lang="en-GB" dirty="0"/>
          </a:p>
        </p:txBody>
      </p:sp>
      <p:sp>
        <p:nvSpPr>
          <p:cNvPr id="5" name="Fußzeilenplatzhalter 4"/>
          <p:cNvSpPr>
            <a:spLocks noGrp="1"/>
          </p:cNvSpPr>
          <p:nvPr>
            <p:ph type="ftr" sz="quarter" idx="3"/>
          </p:nvPr>
        </p:nvSpPr>
        <p:spPr>
          <a:xfrm>
            <a:off x="6094413" y="6308726"/>
            <a:ext cx="4631883" cy="459776"/>
          </a:xfrm>
          <a:prstGeom prst="rect">
            <a:avLst/>
          </a:prstGeom>
        </p:spPr>
        <p:txBody>
          <a:bodyPr vert="horz" wrap="none" lIns="0" tIns="0" rIns="0" bIns="0" rtlCol="0" anchor="ctr"/>
          <a:lstStyle>
            <a:lvl1pPr algn="r">
              <a:defRPr sz="800">
                <a:solidFill>
                  <a:schemeClr val="tx1"/>
                </a:solidFill>
              </a:defRPr>
            </a:lvl1pPr>
          </a:lstStyle>
          <a:p>
            <a:r>
              <a:rPr lang="en-GB"/>
              <a:t>Lorenz Ammann</a:t>
            </a:r>
            <a:endParaRPr lang="en-GB" dirty="0"/>
          </a:p>
        </p:txBody>
      </p:sp>
      <p:sp>
        <p:nvSpPr>
          <p:cNvPr id="6" name="Foliennummernplatzhalter 5"/>
          <p:cNvSpPr>
            <a:spLocks noGrp="1"/>
          </p:cNvSpPr>
          <p:nvPr>
            <p:ph type="sldNum" sz="quarter" idx="4"/>
          </p:nvPr>
        </p:nvSpPr>
        <p:spPr>
          <a:xfrm>
            <a:off x="11624905" y="6308726"/>
            <a:ext cx="355461"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a:t>
            </a:fld>
            <a:endParaRPr lang="en-GB" dirty="0"/>
          </a:p>
        </p:txBody>
      </p:sp>
      <p:sp>
        <p:nvSpPr>
          <p:cNvPr id="3" name="Textplatzhalter 2"/>
          <p:cNvSpPr>
            <a:spLocks noGrp="1"/>
          </p:cNvSpPr>
          <p:nvPr>
            <p:ph type="body" idx="1"/>
          </p:nvPr>
        </p:nvSpPr>
        <p:spPr>
          <a:xfrm>
            <a:off x="323850" y="2024064"/>
            <a:ext cx="11528919" cy="4213224"/>
          </a:xfrm>
          <a:prstGeom prst="rect">
            <a:avLst/>
          </a:prstGeom>
        </p:spPr>
        <p:txBody>
          <a:bodyPr vert="horz" lIns="140400" tIns="0" rIns="144000" bIns="0" rtlCol="0">
            <a:noAutofit/>
          </a:body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16" name="Textfeld 15"/>
          <p:cNvSpPr txBox="1"/>
          <p:nvPr/>
        </p:nvSpPr>
        <p:spPr>
          <a:xfrm>
            <a:off x="11536270" y="6300190"/>
            <a:ext cx="141222" cy="468312"/>
          </a:xfrm>
          <a:prstGeom prst="rect">
            <a:avLst/>
          </a:prstGeom>
          <a:noFill/>
        </p:spPr>
        <p:txBody>
          <a:bodyPr wrap="none" lIns="36000" rIns="36000" rtlCol="0" anchor="ctr" anchorCtr="0">
            <a:noAutofit/>
          </a:bodyPr>
          <a:lstStyle/>
          <a:p>
            <a:pPr algn="ctr"/>
            <a:r>
              <a:rPr lang="en-GB" sz="800" dirty="0"/>
              <a:t>|</a:t>
            </a:r>
          </a:p>
        </p:txBody>
      </p:sp>
      <p:sp>
        <p:nvSpPr>
          <p:cNvPr id="18" name="Textfeld 17"/>
          <p:cNvSpPr txBox="1"/>
          <p:nvPr/>
        </p:nvSpPr>
        <p:spPr>
          <a:xfrm>
            <a:off x="10779077" y="6300189"/>
            <a:ext cx="141222" cy="468312"/>
          </a:xfrm>
          <a:prstGeom prst="rect">
            <a:avLst/>
          </a:prstGeom>
          <a:noFill/>
        </p:spPr>
        <p:txBody>
          <a:bodyPr wrap="none" lIns="36000" rIns="36000" rtlCol="0" anchor="ctr" anchorCtr="0">
            <a:noAutofit/>
          </a:bodyPr>
          <a:lstStyle/>
          <a:p>
            <a:pPr algn="ctr"/>
            <a:r>
              <a:rPr lang="en-GB" sz="800" dirty="0"/>
              <a:t>|</a:t>
            </a:r>
          </a:p>
        </p:txBody>
      </p:sp>
      <p:sp>
        <p:nvSpPr>
          <p:cNvPr id="2" name="Titelplatzhalter 1"/>
          <p:cNvSpPr>
            <a:spLocks noGrp="1"/>
          </p:cNvSpPr>
          <p:nvPr>
            <p:ph type="title"/>
          </p:nvPr>
        </p:nvSpPr>
        <p:spPr bwMode="gray">
          <a:xfrm>
            <a:off x="323850" y="620714"/>
            <a:ext cx="11528920" cy="972000"/>
          </a:xfrm>
          <a:prstGeom prst="rect">
            <a:avLst/>
          </a:prstGeom>
          <a:solidFill>
            <a:schemeClr val="bg1"/>
          </a:solidFill>
        </p:spPr>
        <p:txBody>
          <a:bodyPr vert="horz" lIns="144000" tIns="54000" rIns="144000" bIns="0" rtlCol="0" anchor="t" anchorCtr="0">
            <a:noAutofit/>
          </a:bodyPr>
          <a:lstStyle/>
          <a:p>
            <a:r>
              <a:rPr lang="en-GB" dirty="0" err="1"/>
              <a:t>Titelmasterformat</a:t>
            </a:r>
            <a:r>
              <a:rPr lang="en-GB" dirty="0"/>
              <a:t> </a:t>
            </a:r>
            <a:r>
              <a:rPr lang="en-GB" dirty="0" err="1"/>
              <a:t>durch</a:t>
            </a:r>
            <a:r>
              <a:rPr lang="en-GB" dirty="0"/>
              <a:t> </a:t>
            </a:r>
            <a:r>
              <a:rPr lang="en-GB" dirty="0" err="1"/>
              <a:t>Klicken</a:t>
            </a:r>
            <a:r>
              <a:rPr lang="en-GB" dirty="0"/>
              <a:t> </a:t>
            </a:r>
            <a:r>
              <a:rPr lang="en-GB" dirty="0" err="1"/>
              <a:t>bearbeiten</a:t>
            </a:r>
            <a:endParaRPr lang="en-GB" dirty="0"/>
          </a:p>
        </p:txBody>
      </p:sp>
      <p:sp>
        <p:nvSpPr>
          <p:cNvPr id="7" name="Textfeld 6"/>
          <p:cNvSpPr txBox="1"/>
          <p:nvPr/>
        </p:nvSpPr>
        <p:spPr>
          <a:xfrm>
            <a:off x="323850" y="6308727"/>
            <a:ext cx="5769769" cy="459774"/>
          </a:xfrm>
          <a:prstGeom prst="rect">
            <a:avLst/>
          </a:prstGeom>
          <a:noFill/>
        </p:spPr>
        <p:txBody>
          <a:bodyPr wrap="square" lIns="0" rIns="0" rtlCol="0" anchor="ctr" anchorCtr="0">
            <a:noAutofit/>
          </a:bodyPr>
          <a:lstStyle/>
          <a:p>
            <a:r>
              <a:rPr lang="en-GB" sz="800" b="1" dirty="0"/>
              <a:t>Placeholder for organisational unit name / logo</a:t>
            </a:r>
            <a:r>
              <a:rPr lang="en-GB" sz="800" baseline="0" dirty="0"/>
              <a:t/>
            </a:r>
            <a:br>
              <a:rPr lang="en-GB" sz="800" baseline="0" dirty="0"/>
            </a:br>
            <a:r>
              <a:rPr lang="en-GB" sz="800" baseline="0" dirty="0"/>
              <a:t>(edit in slide master via “View” &gt; “Slide Master”)</a:t>
            </a:r>
          </a:p>
        </p:txBody>
      </p:sp>
      <p:pic>
        <p:nvPicPr>
          <p:cNvPr id="17" name="Bild 18" descr="g_eth_logo_kurz_neg_Schutzraum.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Tree>
    <p:extLst>
      <p:ext uri="{BB962C8B-B14F-4D97-AF65-F5344CB8AC3E}">
        <p14:creationId xmlns:p14="http://schemas.microsoft.com/office/powerpoint/2010/main" val="2656459872"/>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8" r:id="rId9"/>
  </p:sldLayoutIdLst>
  <p:transition>
    <p:fade/>
  </p:transition>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92" userDrawn="1">
          <p15:clr>
            <a:srgbClr val="F26B43"/>
          </p15:clr>
        </p15:guide>
        <p15:guide id="2" orient="horz" pos="2160" userDrawn="1">
          <p15:clr>
            <a:srgbClr val="F26B43"/>
          </p15:clr>
        </p15:guide>
        <p15:guide id="3" orient="horz" pos="1275" userDrawn="1">
          <p15:clr>
            <a:srgbClr val="F26B43"/>
          </p15:clr>
        </p15:guide>
        <p15:guide id="4" orient="horz" pos="391" userDrawn="1">
          <p15:clr>
            <a:srgbClr val="F26B43"/>
          </p15:clr>
        </p15:guide>
        <p15:guide id="5" orient="horz" pos="3045" userDrawn="1">
          <p15:clr>
            <a:srgbClr val="F26B43"/>
          </p15:clr>
        </p15:guide>
        <p15:guide id="6" orient="horz" pos="3929" userDrawn="1">
          <p15:clr>
            <a:srgbClr val="F26B43"/>
          </p15:clr>
        </p15:guide>
        <p15:guide id="7" pos="204" userDrawn="1">
          <p15:clr>
            <a:srgbClr val="F26B43"/>
          </p15:clr>
        </p15:guide>
        <p15:guide id="8" pos="7467" userDrawn="1">
          <p15:clr>
            <a:srgbClr val="F26B43"/>
          </p15:clr>
        </p15:guide>
        <p15:guide id="9" pos="7581" userDrawn="1">
          <p15:clr>
            <a:srgbClr val="F26B43"/>
          </p15:clr>
        </p15:guide>
        <p15:guide id="10" orient="horz" pos="3997" userDrawn="1">
          <p15:clr>
            <a:srgbClr val="F26B43"/>
          </p15:clr>
        </p15:guide>
        <p15:guide id="11" orient="horz" pos="4269"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uppieren 7"/>
          <p:cNvGrpSpPr/>
          <p:nvPr/>
        </p:nvGrpSpPr>
        <p:grpSpPr>
          <a:xfrm>
            <a:off x="-377675" y="-385093"/>
            <a:ext cx="12418863" cy="7159750"/>
            <a:chOff x="-377675" y="-385093"/>
            <a:chExt cx="12418863" cy="7159750"/>
          </a:xfrm>
        </p:grpSpPr>
        <p:cxnSp>
          <p:nvCxnSpPr>
            <p:cNvPr id="19" name="Gerade Verbindung 18"/>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0" name="Gerade Verbindung 29"/>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2" name="Gerade Verbindung 3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Gerade Verbindung 34"/>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uppieren 19"/>
          <p:cNvGrpSpPr/>
          <p:nvPr/>
        </p:nvGrpSpPr>
        <p:grpSpPr>
          <a:xfrm>
            <a:off x="144463" y="152401"/>
            <a:ext cx="11897959" cy="612775"/>
            <a:chOff x="144463" y="152401"/>
            <a:chExt cx="11897959" cy="612775"/>
          </a:xfrm>
          <a:solidFill>
            <a:schemeClr val="accent1"/>
          </a:solidFill>
        </p:grpSpPr>
        <p:sp>
          <p:nvSpPr>
            <p:cNvPr id="22" name="Rechteck 21"/>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hteck 22"/>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hteck 26"/>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Datumsplatzhalter 3"/>
          <p:cNvSpPr>
            <a:spLocks noGrp="1"/>
          </p:cNvSpPr>
          <p:nvPr>
            <p:ph type="dt" sz="half" idx="2"/>
          </p:nvPr>
        </p:nvSpPr>
        <p:spPr>
          <a:xfrm>
            <a:off x="10916511" y="6308726"/>
            <a:ext cx="612000" cy="468312"/>
          </a:xfrm>
          <a:prstGeom prst="rect">
            <a:avLst/>
          </a:prstGeom>
        </p:spPr>
        <p:txBody>
          <a:bodyPr vert="horz" wrap="none" lIns="0" tIns="0" rIns="0" bIns="0" rtlCol="0" anchor="ctr"/>
          <a:lstStyle>
            <a:lvl1pPr algn="ctr">
              <a:defRPr sz="800">
                <a:solidFill>
                  <a:schemeClr val="tx1"/>
                </a:solidFill>
              </a:defRPr>
            </a:lvl1pPr>
          </a:lstStyle>
          <a:p>
            <a:r>
              <a:rPr lang="en-US"/>
              <a:t>10.4.2019</a:t>
            </a:r>
            <a:endParaRPr lang="en-GB" dirty="0"/>
          </a:p>
        </p:txBody>
      </p:sp>
      <p:sp>
        <p:nvSpPr>
          <p:cNvPr id="5" name="Fußzeilenplatzhalter 4"/>
          <p:cNvSpPr>
            <a:spLocks noGrp="1"/>
          </p:cNvSpPr>
          <p:nvPr>
            <p:ph type="ftr" sz="quarter" idx="3"/>
          </p:nvPr>
        </p:nvSpPr>
        <p:spPr>
          <a:xfrm>
            <a:off x="6094413" y="6308726"/>
            <a:ext cx="4631883" cy="459776"/>
          </a:xfrm>
          <a:prstGeom prst="rect">
            <a:avLst/>
          </a:prstGeom>
        </p:spPr>
        <p:txBody>
          <a:bodyPr vert="horz" wrap="none" lIns="0" tIns="0" rIns="0" bIns="0" rtlCol="0" anchor="ctr"/>
          <a:lstStyle>
            <a:lvl1pPr algn="r">
              <a:defRPr sz="800">
                <a:solidFill>
                  <a:schemeClr val="tx1"/>
                </a:solidFill>
              </a:defRPr>
            </a:lvl1pPr>
          </a:lstStyle>
          <a:p>
            <a:r>
              <a:rPr lang="en-GB"/>
              <a:t>Lorenz Ammann</a:t>
            </a:r>
            <a:endParaRPr lang="en-GB" dirty="0"/>
          </a:p>
        </p:txBody>
      </p:sp>
      <p:sp>
        <p:nvSpPr>
          <p:cNvPr id="6" name="Foliennummernplatzhalter 5"/>
          <p:cNvSpPr>
            <a:spLocks noGrp="1"/>
          </p:cNvSpPr>
          <p:nvPr>
            <p:ph type="sldNum" sz="quarter" idx="4"/>
          </p:nvPr>
        </p:nvSpPr>
        <p:spPr>
          <a:xfrm>
            <a:off x="11624905" y="6308726"/>
            <a:ext cx="355461"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a:t>
            </a:fld>
            <a:endParaRPr lang="en-GB" dirty="0"/>
          </a:p>
        </p:txBody>
      </p:sp>
      <p:sp>
        <p:nvSpPr>
          <p:cNvPr id="3" name="Textplatzhalter 2"/>
          <p:cNvSpPr>
            <a:spLocks noGrp="1"/>
          </p:cNvSpPr>
          <p:nvPr>
            <p:ph type="body" idx="1"/>
          </p:nvPr>
        </p:nvSpPr>
        <p:spPr>
          <a:xfrm>
            <a:off x="323850" y="2024064"/>
            <a:ext cx="11528919" cy="4213224"/>
          </a:xfrm>
          <a:prstGeom prst="rect">
            <a:avLst/>
          </a:prstGeom>
        </p:spPr>
        <p:txBody>
          <a:bodyPr vert="horz" lIns="140400" tIns="0" rIns="144000" bIns="0" rtlCol="0">
            <a:noAutofit/>
          </a:body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16" name="Textfeld 15"/>
          <p:cNvSpPr txBox="1"/>
          <p:nvPr/>
        </p:nvSpPr>
        <p:spPr>
          <a:xfrm>
            <a:off x="11536270" y="6300190"/>
            <a:ext cx="141222" cy="468312"/>
          </a:xfrm>
          <a:prstGeom prst="rect">
            <a:avLst/>
          </a:prstGeom>
          <a:noFill/>
        </p:spPr>
        <p:txBody>
          <a:bodyPr wrap="none" lIns="36000" rIns="36000" rtlCol="0" anchor="ctr" anchorCtr="0">
            <a:noAutofit/>
          </a:bodyPr>
          <a:lstStyle/>
          <a:p>
            <a:pPr algn="ctr"/>
            <a:r>
              <a:rPr lang="en-GB" sz="800" dirty="0"/>
              <a:t>|</a:t>
            </a:r>
          </a:p>
        </p:txBody>
      </p:sp>
      <p:sp>
        <p:nvSpPr>
          <p:cNvPr id="18" name="Textfeld 17"/>
          <p:cNvSpPr txBox="1"/>
          <p:nvPr/>
        </p:nvSpPr>
        <p:spPr>
          <a:xfrm>
            <a:off x="10779077" y="6300189"/>
            <a:ext cx="141222" cy="468312"/>
          </a:xfrm>
          <a:prstGeom prst="rect">
            <a:avLst/>
          </a:prstGeom>
          <a:noFill/>
        </p:spPr>
        <p:txBody>
          <a:bodyPr wrap="none" lIns="36000" rIns="36000" rtlCol="0" anchor="ctr" anchorCtr="0">
            <a:noAutofit/>
          </a:bodyPr>
          <a:lstStyle/>
          <a:p>
            <a:pPr algn="ctr"/>
            <a:r>
              <a:rPr lang="en-GB" sz="800" dirty="0"/>
              <a:t>|</a:t>
            </a:r>
          </a:p>
        </p:txBody>
      </p:sp>
      <p:sp>
        <p:nvSpPr>
          <p:cNvPr id="2" name="Titelplatzhalter 1"/>
          <p:cNvSpPr>
            <a:spLocks noGrp="1"/>
          </p:cNvSpPr>
          <p:nvPr>
            <p:ph type="title"/>
          </p:nvPr>
        </p:nvSpPr>
        <p:spPr bwMode="gray">
          <a:xfrm>
            <a:off x="323850" y="620714"/>
            <a:ext cx="11528920" cy="972000"/>
          </a:xfrm>
          <a:prstGeom prst="rect">
            <a:avLst/>
          </a:prstGeom>
          <a:solidFill>
            <a:schemeClr val="bg1"/>
          </a:solidFill>
        </p:spPr>
        <p:txBody>
          <a:bodyPr vert="horz" lIns="144000" tIns="54000" rIns="144000" bIns="0" rtlCol="0" anchor="t" anchorCtr="0">
            <a:noAutofit/>
          </a:bodyPr>
          <a:lstStyle/>
          <a:p>
            <a:r>
              <a:rPr lang="en-GB" dirty="0" err="1"/>
              <a:t>Titelmasterformat</a:t>
            </a:r>
            <a:r>
              <a:rPr lang="en-GB" dirty="0"/>
              <a:t> </a:t>
            </a:r>
            <a:r>
              <a:rPr lang="en-GB" dirty="0" err="1"/>
              <a:t>durch</a:t>
            </a:r>
            <a:r>
              <a:rPr lang="en-GB" dirty="0"/>
              <a:t> </a:t>
            </a:r>
            <a:r>
              <a:rPr lang="en-GB" dirty="0" err="1"/>
              <a:t>Klicken</a:t>
            </a:r>
            <a:r>
              <a:rPr lang="en-GB" dirty="0"/>
              <a:t> </a:t>
            </a:r>
            <a:r>
              <a:rPr lang="en-GB" dirty="0" err="1"/>
              <a:t>bearbeiten</a:t>
            </a:r>
            <a:endParaRPr lang="en-GB" dirty="0"/>
          </a:p>
        </p:txBody>
      </p:sp>
      <p:sp>
        <p:nvSpPr>
          <p:cNvPr id="7" name="Textfeld 6"/>
          <p:cNvSpPr txBox="1"/>
          <p:nvPr/>
        </p:nvSpPr>
        <p:spPr>
          <a:xfrm>
            <a:off x="323850" y="6308727"/>
            <a:ext cx="5769769" cy="459774"/>
          </a:xfrm>
          <a:prstGeom prst="rect">
            <a:avLst/>
          </a:prstGeom>
          <a:noFill/>
        </p:spPr>
        <p:txBody>
          <a:bodyPr wrap="square" lIns="0" rIns="0" rtlCol="0" anchor="ctr" anchorCtr="0">
            <a:noAutofit/>
          </a:bodyPr>
          <a:lstStyle/>
          <a:p>
            <a:r>
              <a:rPr lang="en-GB" sz="800" b="1" dirty="0"/>
              <a:t>Placeholder for organisational unit name / logo</a:t>
            </a:r>
            <a:r>
              <a:rPr lang="en-GB" sz="800" baseline="0" dirty="0"/>
              <a:t/>
            </a:r>
            <a:br>
              <a:rPr lang="en-GB" sz="800" baseline="0" dirty="0"/>
            </a:br>
            <a:r>
              <a:rPr lang="en-GB" sz="800" baseline="0" dirty="0"/>
              <a:t>(edit in slide master via “View” &gt; “Slide Master”)</a:t>
            </a:r>
          </a:p>
        </p:txBody>
      </p:sp>
      <p:pic>
        <p:nvPicPr>
          <p:cNvPr id="17" name="Bild 18" descr="g_eth_logo_kurz_neg_Schutzraum.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Tree>
    <p:extLst>
      <p:ext uri="{BB962C8B-B14F-4D97-AF65-F5344CB8AC3E}">
        <p14:creationId xmlns:p14="http://schemas.microsoft.com/office/powerpoint/2010/main" val="2300507993"/>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60" r:id="rId9"/>
  </p:sldLayoutIdLst>
  <p:transition>
    <p:fade/>
  </p:transition>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92" userDrawn="1">
          <p15:clr>
            <a:srgbClr val="F26B43"/>
          </p15:clr>
        </p15:guide>
        <p15:guide id="2" orient="horz" pos="2160" userDrawn="1">
          <p15:clr>
            <a:srgbClr val="F26B43"/>
          </p15:clr>
        </p15:guide>
        <p15:guide id="3" orient="horz" pos="1275" userDrawn="1">
          <p15:clr>
            <a:srgbClr val="F26B43"/>
          </p15:clr>
        </p15:guide>
        <p15:guide id="4" orient="horz" pos="391" userDrawn="1">
          <p15:clr>
            <a:srgbClr val="F26B43"/>
          </p15:clr>
        </p15:guide>
        <p15:guide id="5" orient="horz" pos="3045" userDrawn="1">
          <p15:clr>
            <a:srgbClr val="F26B43"/>
          </p15:clr>
        </p15:guide>
        <p15:guide id="6" orient="horz" pos="3929" userDrawn="1">
          <p15:clr>
            <a:srgbClr val="F26B43"/>
          </p15:clr>
        </p15:guide>
        <p15:guide id="7" pos="204" userDrawn="1">
          <p15:clr>
            <a:srgbClr val="F26B43"/>
          </p15:clr>
        </p15:guide>
        <p15:guide id="8" pos="7467" userDrawn="1">
          <p15:clr>
            <a:srgbClr val="F26B43"/>
          </p15:clr>
        </p15:guide>
        <p15:guide id="9" pos="7581" userDrawn="1">
          <p15:clr>
            <a:srgbClr val="F26B43"/>
          </p15:clr>
        </p15:guide>
        <p15:guide id="10" orient="horz" pos="3997" userDrawn="1">
          <p15:clr>
            <a:srgbClr val="F26B43"/>
          </p15:clr>
        </p15:guide>
        <p15:guide id="11" orient="horz" pos="426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1.xml"/><Relationship Id="rId3" Type="http://schemas.openxmlformats.org/officeDocument/2006/relationships/image" Target="../media/image27.png"/><Relationship Id="rId7" Type="http://schemas.openxmlformats.org/officeDocument/2006/relationships/image" Target="../media/image30.png"/><Relationship Id="rId12" Type="http://schemas.openxmlformats.org/officeDocument/2006/relationships/slide" Target="slide9.xml"/><Relationship Id="rId2" Type="http://schemas.openxmlformats.org/officeDocument/2006/relationships/slide" Target="slide5.xml"/><Relationship Id="rId1" Type="http://schemas.openxmlformats.org/officeDocument/2006/relationships/slideLayout" Target="../slideLayouts/slideLayout5.xml"/><Relationship Id="rId6" Type="http://schemas.openxmlformats.org/officeDocument/2006/relationships/slide" Target="slide6.xml"/><Relationship Id="rId11" Type="http://schemas.openxmlformats.org/officeDocument/2006/relationships/slide" Target="slide10.xml"/><Relationship Id="rId5" Type="http://schemas.openxmlformats.org/officeDocument/2006/relationships/image" Target="../media/image33.jpeg"/><Relationship Id="rId10" Type="http://schemas.openxmlformats.org/officeDocument/2006/relationships/image" Target="../media/image26.png"/><Relationship Id="rId4" Type="http://schemas.openxmlformats.org/officeDocument/2006/relationships/image" Target="../media/image28.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4.jpeg"/><Relationship Id="rId3" Type="http://schemas.openxmlformats.org/officeDocument/2006/relationships/image" Target="../media/image27.png"/><Relationship Id="rId7" Type="http://schemas.openxmlformats.org/officeDocument/2006/relationships/slide" Target="slide7.xml"/><Relationship Id="rId12" Type="http://schemas.openxmlformats.org/officeDocument/2006/relationships/slide" Target="slide11.xml"/><Relationship Id="rId2" Type="http://schemas.openxmlformats.org/officeDocument/2006/relationships/slide" Target="slide5.xml"/><Relationship Id="rId1" Type="http://schemas.openxmlformats.org/officeDocument/2006/relationships/slideLayout" Target="../slideLayouts/slideLayout5.xml"/><Relationship Id="rId6" Type="http://schemas.openxmlformats.org/officeDocument/2006/relationships/image" Target="../media/image30.png"/><Relationship Id="rId11" Type="http://schemas.openxmlformats.org/officeDocument/2006/relationships/slide" Target="slide9.xml"/><Relationship Id="rId5" Type="http://schemas.openxmlformats.org/officeDocument/2006/relationships/slide" Target="slide6.xml"/><Relationship Id="rId10" Type="http://schemas.openxmlformats.org/officeDocument/2006/relationships/slide" Target="slide10.xml"/><Relationship Id="rId4" Type="http://schemas.openxmlformats.org/officeDocument/2006/relationships/image" Target="../media/image28.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210.png"/><Relationship Id="rId3" Type="http://schemas.openxmlformats.org/officeDocument/2006/relationships/slide" Target="slide13.xml"/><Relationship Id="rId7" Type="http://schemas.openxmlformats.org/officeDocument/2006/relationships/slide" Target="slide20.xml"/><Relationship Id="rId2" Type="http://schemas.openxmlformats.org/officeDocument/2006/relationships/image" Target="../media/image190.png"/><Relationship Id="rId1" Type="http://schemas.openxmlformats.org/officeDocument/2006/relationships/slideLayout" Target="../slideLayouts/slideLayout5.xml"/><Relationship Id="rId6" Type="http://schemas.openxmlformats.org/officeDocument/2006/relationships/slide" Target="slide20.xml"/><Relationship Id="rId5" Type="http://schemas.openxmlformats.org/officeDocument/2006/relationships/image" Target="../media/image200.png"/><Relationship Id="rId10" Type="http://schemas.openxmlformats.org/officeDocument/2006/relationships/image" Target="../media/image27.png"/><Relationship Id="rId4" Type="http://schemas.openxmlformats.org/officeDocument/2006/relationships/slide" Target="slide13.xml"/><Relationship Id="rId9" Type="http://schemas.openxmlformats.org/officeDocument/2006/relationships/slide" Target="slide5.xml"/></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 Target="slide14.xml"/><Relationship Id="rId7"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slide" Target="slide15.xml"/><Relationship Id="rId10"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slide" Target="slide12.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slide" Target="slide13.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 Target="slide17.xml"/><Relationship Id="rId7" Type="http://schemas.openxmlformats.org/officeDocument/2006/relationships/slide" Target="slide5.xml"/><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slide" Target="slide19.xml"/><Relationship Id="rId5" Type="http://schemas.openxmlformats.org/officeDocument/2006/relationships/slide" Target="slide16.xml"/><Relationship Id="rId10" Type="http://schemas.openxmlformats.org/officeDocument/2006/relationships/image" Target="../media/image36.png"/><Relationship Id="rId4" Type="http://schemas.openxmlformats.org/officeDocument/2006/relationships/slide" Target="slide18.xml"/><Relationship Id="rId9" Type="http://schemas.openxmlformats.org/officeDocument/2006/relationships/slide" Target="slide13.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7.pn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slide" Target="slide15.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8.pn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slide" Target="slide15.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slide" Target="slide15.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slide" Target="slide15.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1.png"/><Relationship Id="rId7" Type="http://schemas.openxmlformats.org/officeDocument/2006/relationships/slide" Target="slide5.xml"/><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image" Target="../media/image420.png"/><Relationship Id="rId5" Type="http://schemas.openxmlformats.org/officeDocument/2006/relationships/image" Target="../media/image42.png"/><Relationship Id="rId10" Type="http://schemas.openxmlformats.org/officeDocument/2006/relationships/image" Target="../media/image36.png"/><Relationship Id="rId4" Type="http://schemas.openxmlformats.org/officeDocument/2006/relationships/slide" Target="slide21.xml"/><Relationship Id="rId9" Type="http://schemas.openxmlformats.org/officeDocument/2006/relationships/slide" Target="slide22.xml"/></Relationships>
</file>

<file path=ppt/slides/_rels/slide21.xml.rels><?xml version="1.0" encoding="UTF-8" standalone="yes"?>
<Relationships xmlns="http://schemas.openxmlformats.org/package/2006/relationships"><Relationship Id="rId8" Type="http://schemas.openxmlformats.org/officeDocument/2006/relationships/image" Target="../media/image420.png"/><Relationship Id="rId13" Type="http://schemas.openxmlformats.org/officeDocument/2006/relationships/image" Target="../media/image36.png"/><Relationship Id="rId3" Type="http://schemas.openxmlformats.org/officeDocument/2006/relationships/slide" Target="slide5.xml"/><Relationship Id="rId7" Type="http://schemas.openxmlformats.org/officeDocument/2006/relationships/image" Target="../media/image42.png"/><Relationship Id="rId12" Type="http://schemas.openxmlformats.org/officeDocument/2006/relationships/slide" Target="slide22.xml"/><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slide" Target="slide21.xml"/><Relationship Id="rId11" Type="http://schemas.openxmlformats.org/officeDocument/2006/relationships/image" Target="../media/image30.png"/><Relationship Id="rId5" Type="http://schemas.openxmlformats.org/officeDocument/2006/relationships/image" Target="../media/image41.png"/><Relationship Id="rId10" Type="http://schemas.openxmlformats.org/officeDocument/2006/relationships/slide" Target="slide20.xml"/><Relationship Id="rId4" Type="http://schemas.openxmlformats.org/officeDocument/2006/relationships/image" Target="../media/image27.png"/><Relationship Id="rId9" Type="http://schemas.openxmlformats.org/officeDocument/2006/relationships/image" Target="../media/image43.png"/></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slide" Target="slide24.xml"/><Relationship Id="rId18" Type="http://schemas.openxmlformats.org/officeDocument/2006/relationships/image" Target="../media/image36.png"/><Relationship Id="rId3" Type="http://schemas.openxmlformats.org/officeDocument/2006/relationships/tags" Target="../tags/tag5.xml"/><Relationship Id="rId7" Type="http://schemas.openxmlformats.org/officeDocument/2006/relationships/slide" Target="slide5.xml"/><Relationship Id="rId12" Type="http://schemas.openxmlformats.org/officeDocument/2006/relationships/image" Target="../media/image45.png"/><Relationship Id="rId17" Type="http://schemas.openxmlformats.org/officeDocument/2006/relationships/slide" Target="slide20.xml"/><Relationship Id="rId2" Type="http://schemas.openxmlformats.org/officeDocument/2006/relationships/tags" Target="../tags/tag4.xml"/><Relationship Id="rId16" Type="http://schemas.openxmlformats.org/officeDocument/2006/relationships/image" Target="../media/image48.png"/><Relationship Id="rId1" Type="http://schemas.openxmlformats.org/officeDocument/2006/relationships/tags" Target="../tags/tag3.xml"/><Relationship Id="rId6" Type="http://schemas.openxmlformats.org/officeDocument/2006/relationships/slideLayout" Target="../slideLayouts/slideLayout5.xml"/><Relationship Id="rId11" Type="http://schemas.openxmlformats.org/officeDocument/2006/relationships/image" Target="../media/image44.png"/><Relationship Id="rId5" Type="http://schemas.openxmlformats.org/officeDocument/2006/relationships/tags" Target="../tags/tag7.xml"/><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tags" Target="../tags/tag6.xml"/><Relationship Id="rId9" Type="http://schemas.openxmlformats.org/officeDocument/2006/relationships/slide" Target="slide23.xml"/><Relationship Id="rId14" Type="http://schemas.openxmlformats.org/officeDocument/2006/relationships/image" Target="../media/image46.png"/></Relationships>
</file>

<file path=ppt/slides/_rels/slide2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46.png"/><Relationship Id="rId18" Type="http://schemas.openxmlformats.org/officeDocument/2006/relationships/image" Target="../media/image30.png"/><Relationship Id="rId3" Type="http://schemas.openxmlformats.org/officeDocument/2006/relationships/tags" Target="../tags/tag10.xml"/><Relationship Id="rId7" Type="http://schemas.openxmlformats.org/officeDocument/2006/relationships/slide" Target="slide5.xml"/><Relationship Id="rId12" Type="http://schemas.openxmlformats.org/officeDocument/2006/relationships/image" Target="../media/image45.png"/><Relationship Id="rId17" Type="http://schemas.openxmlformats.org/officeDocument/2006/relationships/slide" Target="slide22.xml"/><Relationship Id="rId2" Type="http://schemas.openxmlformats.org/officeDocument/2006/relationships/tags" Target="../tags/tag9.xml"/><Relationship Id="rId16" Type="http://schemas.openxmlformats.org/officeDocument/2006/relationships/image" Target="../media/image43.png"/><Relationship Id="rId20" Type="http://schemas.openxmlformats.org/officeDocument/2006/relationships/image" Target="../media/image36.png"/><Relationship Id="rId1" Type="http://schemas.openxmlformats.org/officeDocument/2006/relationships/tags" Target="../tags/tag8.xml"/><Relationship Id="rId6" Type="http://schemas.openxmlformats.org/officeDocument/2006/relationships/slideLayout" Target="../slideLayouts/slideLayout5.xml"/><Relationship Id="rId11" Type="http://schemas.openxmlformats.org/officeDocument/2006/relationships/image" Target="../media/image44.png"/><Relationship Id="rId5" Type="http://schemas.openxmlformats.org/officeDocument/2006/relationships/tags" Target="../tags/tag12.xml"/><Relationship Id="rId15" Type="http://schemas.openxmlformats.org/officeDocument/2006/relationships/image" Target="../media/image48.png"/><Relationship Id="rId10" Type="http://schemas.openxmlformats.org/officeDocument/2006/relationships/image" Target="../media/image42.png"/><Relationship Id="rId19" Type="http://schemas.openxmlformats.org/officeDocument/2006/relationships/slide" Target="slide20.xml"/><Relationship Id="rId4" Type="http://schemas.openxmlformats.org/officeDocument/2006/relationships/tags" Target="../tags/tag11.xml"/><Relationship Id="rId9" Type="http://schemas.openxmlformats.org/officeDocument/2006/relationships/slide" Target="slide21.xml"/><Relationship Id="rId14" Type="http://schemas.openxmlformats.org/officeDocument/2006/relationships/image" Target="../media/image47.png"/></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46.png"/><Relationship Id="rId18" Type="http://schemas.openxmlformats.org/officeDocument/2006/relationships/image" Target="../media/image30.png"/><Relationship Id="rId3" Type="http://schemas.openxmlformats.org/officeDocument/2006/relationships/tags" Target="../tags/tag15.xml"/><Relationship Id="rId7" Type="http://schemas.openxmlformats.org/officeDocument/2006/relationships/slide" Target="slide5.xml"/><Relationship Id="rId12" Type="http://schemas.openxmlformats.org/officeDocument/2006/relationships/image" Target="../media/image45.png"/><Relationship Id="rId17" Type="http://schemas.openxmlformats.org/officeDocument/2006/relationships/slide" Target="slide22.xml"/><Relationship Id="rId2" Type="http://schemas.openxmlformats.org/officeDocument/2006/relationships/tags" Target="../tags/tag14.xml"/><Relationship Id="rId16" Type="http://schemas.openxmlformats.org/officeDocument/2006/relationships/image" Target="../media/image49.png"/><Relationship Id="rId20" Type="http://schemas.openxmlformats.org/officeDocument/2006/relationships/image" Target="../media/image36.png"/><Relationship Id="rId1" Type="http://schemas.openxmlformats.org/officeDocument/2006/relationships/tags" Target="../tags/tag13.xml"/><Relationship Id="rId6" Type="http://schemas.openxmlformats.org/officeDocument/2006/relationships/slideLayout" Target="../slideLayouts/slideLayout5.xml"/><Relationship Id="rId11" Type="http://schemas.openxmlformats.org/officeDocument/2006/relationships/image" Target="../media/image44.png"/><Relationship Id="rId5" Type="http://schemas.openxmlformats.org/officeDocument/2006/relationships/tags" Target="../tags/tag17.xml"/><Relationship Id="rId15" Type="http://schemas.openxmlformats.org/officeDocument/2006/relationships/image" Target="../media/image48.png"/><Relationship Id="rId10" Type="http://schemas.openxmlformats.org/officeDocument/2006/relationships/image" Target="../media/image42.png"/><Relationship Id="rId19" Type="http://schemas.openxmlformats.org/officeDocument/2006/relationships/slide" Target="slide20.xml"/><Relationship Id="rId4" Type="http://schemas.openxmlformats.org/officeDocument/2006/relationships/tags" Target="../tags/tag16.xml"/><Relationship Id="rId9" Type="http://schemas.openxmlformats.org/officeDocument/2006/relationships/slide" Target="slide21.xml"/><Relationship Id="rId14" Type="http://schemas.openxmlformats.org/officeDocument/2006/relationships/image" Target="../media/image47.png"/></Relationships>
</file>

<file path=ppt/slides/_rels/slide25.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image" Target="../media/image27.png"/><Relationship Id="rId7" Type="http://schemas.openxmlformats.org/officeDocument/2006/relationships/slide" Target="slide31.xml"/><Relationship Id="rId2" Type="http://schemas.openxmlformats.org/officeDocument/2006/relationships/slide" Target="slide5.xml"/><Relationship Id="rId1" Type="http://schemas.openxmlformats.org/officeDocument/2006/relationships/slideLayout" Target="../slideLayouts/slideLayout5.xml"/><Relationship Id="rId6" Type="http://schemas.openxmlformats.org/officeDocument/2006/relationships/slide" Target="slide28.xml"/><Relationship Id="rId5" Type="http://schemas.openxmlformats.org/officeDocument/2006/relationships/slide" Target="slide26.xml"/><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image" Target="../media/image52.png"/><Relationship Id="rId7" Type="http://schemas.openxmlformats.org/officeDocument/2006/relationships/image" Target="../media/image36.png"/><Relationship Id="rId2" Type="http://schemas.openxmlformats.org/officeDocument/2006/relationships/image" Target="../media/image51.png"/><Relationship Id="rId1" Type="http://schemas.openxmlformats.org/officeDocument/2006/relationships/slideLayout" Target="../slideLayouts/slideLayout5.xml"/><Relationship Id="rId6" Type="http://schemas.openxmlformats.org/officeDocument/2006/relationships/slide" Target="slide25.xml"/><Relationship Id="rId5" Type="http://schemas.openxmlformats.org/officeDocument/2006/relationships/image" Target="../media/image27.png"/><Relationship Id="rId4" Type="http://schemas.openxmlformats.org/officeDocument/2006/relationships/slide" Target="slide5.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36.png"/><Relationship Id="rId2" Type="http://schemas.openxmlformats.org/officeDocument/2006/relationships/image" Target="../media/image53.png"/><Relationship Id="rId1" Type="http://schemas.openxmlformats.org/officeDocument/2006/relationships/slideLayout" Target="../slideLayouts/slideLayout5.xml"/><Relationship Id="rId6" Type="http://schemas.openxmlformats.org/officeDocument/2006/relationships/slide" Target="slide25.xml"/><Relationship Id="rId5" Type="http://schemas.openxmlformats.org/officeDocument/2006/relationships/image" Target="../media/image27.png"/><Relationship Id="rId4" Type="http://schemas.openxmlformats.org/officeDocument/2006/relationships/slide" Target="slide5.xml"/></Relationships>
</file>

<file path=ppt/slides/_rels/slide28.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29.xml"/><Relationship Id="rId2" Type="http://schemas.openxmlformats.org/officeDocument/2006/relationships/image" Target="../media/image55.pn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slide" Target="slide25.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6.pn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slide" Target="slide28.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33.xml"/><Relationship Id="rId2" Type="http://schemas.openxmlformats.org/officeDocument/2006/relationships/image" Target="../media/image57.pn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slide" Target="slide25.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33.xml"/><Relationship Id="rId2" Type="http://schemas.openxmlformats.org/officeDocument/2006/relationships/image" Target="../media/image58.pn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slide" Target="slide25.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33.xml"/><Relationship Id="rId2" Type="http://schemas.openxmlformats.org/officeDocument/2006/relationships/image" Target="../media/image59.pn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slide" Target="slide25.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0.pn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slide" Target="slide3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5.xml"/><Relationship Id="rId1" Type="http://schemas.openxmlformats.org/officeDocument/2006/relationships/slideLayout" Target="../slideLayouts/slideLayout5.xml"/><Relationship Id="rId6" Type="http://schemas.openxmlformats.org/officeDocument/2006/relationships/image" Target="../media/image61.png"/><Relationship Id="rId5" Type="http://schemas.openxmlformats.org/officeDocument/2006/relationships/image" Target="../media/image36.png"/><Relationship Id="rId4" Type="http://schemas.openxmlformats.org/officeDocument/2006/relationships/slide" Target="slide25.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5.xml"/><Relationship Id="rId1" Type="http://schemas.openxmlformats.org/officeDocument/2006/relationships/slideLayout" Target="../slideLayouts/slideLayout5.xml"/><Relationship Id="rId6" Type="http://schemas.openxmlformats.org/officeDocument/2006/relationships/image" Target="../media/image62.png"/><Relationship Id="rId5" Type="http://schemas.openxmlformats.org/officeDocument/2006/relationships/image" Target="../media/image36.png"/><Relationship Id="rId4" Type="http://schemas.openxmlformats.org/officeDocument/2006/relationships/slide" Target="slide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slide" Target="slide12.xml"/><Relationship Id="rId3" Type="http://schemas.openxmlformats.org/officeDocument/2006/relationships/slide" Target="slide25.xml"/><Relationship Id="rId7" Type="http://schemas.openxmlformats.org/officeDocument/2006/relationships/image" Target="../media/image20.png"/><Relationship Id="rId12" Type="http://schemas.openxmlformats.org/officeDocument/2006/relationships/slide" Target="slide12.xml"/><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image" Target="../media/image180.png"/><Relationship Id="rId15" Type="http://schemas.openxmlformats.org/officeDocument/2006/relationships/image" Target="../media/image24.png"/><Relationship Id="rId10" Type="http://schemas.openxmlformats.org/officeDocument/2006/relationships/slide" Target="slide6.xml"/><Relationship Id="rId4" Type="http://schemas.openxmlformats.org/officeDocument/2006/relationships/slide" Target="slide25.xml"/><Relationship Id="rId9" Type="http://schemas.openxmlformats.org/officeDocument/2006/relationships/slide" Target="slide6.xml"/><Relationship Id="rId1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slide" Target="slide10.xml"/><Relationship Id="rId2" Type="http://schemas.openxmlformats.org/officeDocument/2006/relationships/slide" Target="slide7.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slide" Target="slide5.xml"/><Relationship Id="rId10" Type="http://schemas.openxmlformats.org/officeDocument/2006/relationships/slide" Target="slide11.xml"/><Relationship Id="rId4" Type="http://schemas.openxmlformats.org/officeDocument/2006/relationships/image" Target="../media/image26.png"/><Relationship Id="rId9" Type="http://schemas.openxmlformats.org/officeDocument/2006/relationships/slide" Target="slide9.xml"/></Relationships>
</file>

<file path=ppt/slides/_rels/slide7.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25.png"/><Relationship Id="rId7" Type="http://schemas.openxmlformats.org/officeDocument/2006/relationships/image" Target="../media/image30.png"/><Relationship Id="rId2" Type="http://schemas.openxmlformats.org/officeDocument/2006/relationships/slide" Target="slide6.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slide" Target="slide8.xml"/><Relationship Id="rId4" Type="http://schemas.openxmlformats.org/officeDocument/2006/relationships/image" Target="../media/image26.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25.png"/><Relationship Id="rId7" Type="http://schemas.openxmlformats.org/officeDocument/2006/relationships/image" Target="../media/image30.png"/><Relationship Id="rId2" Type="http://schemas.openxmlformats.org/officeDocument/2006/relationships/slide" Target="slide6.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slide" Target="slide7.xml"/><Relationship Id="rId4" Type="http://schemas.openxmlformats.org/officeDocument/2006/relationships/image" Target="../media/image26.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slide" Target="slide7.xml"/><Relationship Id="rId12" Type="http://schemas.openxmlformats.org/officeDocument/2006/relationships/slide" Target="slide11.xml"/><Relationship Id="rId2" Type="http://schemas.openxmlformats.org/officeDocument/2006/relationships/slide" Target="slide5.xml"/><Relationship Id="rId1" Type="http://schemas.openxmlformats.org/officeDocument/2006/relationships/slideLayout" Target="../slideLayouts/slideLayout5.xml"/><Relationship Id="rId6" Type="http://schemas.openxmlformats.org/officeDocument/2006/relationships/image" Target="../media/image30.png"/><Relationship Id="rId11" Type="http://schemas.openxmlformats.org/officeDocument/2006/relationships/slide" Target="slide9.xml"/><Relationship Id="rId5" Type="http://schemas.openxmlformats.org/officeDocument/2006/relationships/slide" Target="slide6.xml"/><Relationship Id="rId10" Type="http://schemas.openxmlformats.org/officeDocument/2006/relationships/slide" Target="slide10.xml"/><Relationship Id="rId4" Type="http://schemas.openxmlformats.org/officeDocument/2006/relationships/image" Target="../media/image28.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Untertitel 18"/>
          <p:cNvSpPr>
            <a:spLocks noGrp="1"/>
          </p:cNvSpPr>
          <p:nvPr>
            <p:ph type="subTitle" idx="1"/>
          </p:nvPr>
        </p:nvSpPr>
        <p:spPr/>
        <p:txBody>
          <a:bodyPr/>
          <a:lstStyle/>
          <a:p>
            <a:r>
              <a:rPr lang="en-GB" sz="1600" dirty="0"/>
              <a:t>Lorenz Ammann</a:t>
            </a:r>
          </a:p>
          <a:p>
            <a:r>
              <a:rPr lang="en-GB" sz="1600" dirty="0"/>
              <a:t>Tobias Doppler</a:t>
            </a:r>
          </a:p>
          <a:p>
            <a:r>
              <a:rPr lang="en-GB" sz="1600" dirty="0"/>
              <a:t>Christian Stamm</a:t>
            </a:r>
          </a:p>
          <a:p>
            <a:r>
              <a:rPr lang="en-GB" sz="1600" dirty="0"/>
              <a:t>Peter Reichert</a:t>
            </a:r>
          </a:p>
          <a:p>
            <a:r>
              <a:rPr lang="en-GB" sz="1600" dirty="0"/>
              <a:t>Fabrizio Fenicia</a:t>
            </a:r>
          </a:p>
        </p:txBody>
      </p:sp>
      <p:sp>
        <p:nvSpPr>
          <p:cNvPr id="18" name="Titel 17"/>
          <p:cNvSpPr>
            <a:spLocks noGrp="1"/>
          </p:cNvSpPr>
          <p:nvPr>
            <p:ph type="ctrTitle"/>
          </p:nvPr>
        </p:nvSpPr>
        <p:spPr/>
        <p:txBody>
          <a:bodyPr/>
          <a:lstStyle/>
          <a:p>
            <a:r>
              <a:rPr lang="en-GB" sz="2800" dirty="0"/>
              <a:t>Fast herbicide transport in a small agricultural catchment: modellers meet experimentalists</a:t>
            </a:r>
          </a:p>
        </p:txBody>
      </p:sp>
      <p:sp>
        <p:nvSpPr>
          <p:cNvPr id="2" name="Picture Placeholder 1"/>
          <p:cNvSpPr>
            <a:spLocks noGrp="1"/>
          </p:cNvSpPr>
          <p:nvPr>
            <p:ph type="pic" sz="quarter" idx="14"/>
          </p:nvPr>
        </p:nvSpPr>
        <p:spPr/>
      </p:sp>
    </p:spTree>
    <p:extLst>
      <p:ext uri="{BB962C8B-B14F-4D97-AF65-F5344CB8AC3E}">
        <p14:creationId xmlns:p14="http://schemas.microsoft.com/office/powerpoint/2010/main" val="403890633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US"/>
              <a:t>10.4.2019</a:t>
            </a:r>
            <a:endParaRPr lang="en-GB" dirty="0"/>
          </a:p>
        </p:txBody>
      </p:sp>
      <p:sp>
        <p:nvSpPr>
          <p:cNvPr id="4" name="Fußzeilenplatzhalter 3"/>
          <p:cNvSpPr>
            <a:spLocks noGrp="1"/>
          </p:cNvSpPr>
          <p:nvPr>
            <p:ph type="ftr" sz="quarter" idx="11"/>
          </p:nvPr>
        </p:nvSpPr>
        <p:spPr/>
        <p:txBody>
          <a:bodyPr/>
          <a:lstStyle/>
          <a:p>
            <a:r>
              <a:rPr lang="en-GB"/>
              <a:t>Lorenz Ammann</a:t>
            </a:r>
            <a:endParaRPr lang="en-GB" dirty="0"/>
          </a:p>
        </p:txBody>
      </p:sp>
      <p:sp>
        <p:nvSpPr>
          <p:cNvPr id="5" name="Foliennummernplatzhalter 4"/>
          <p:cNvSpPr>
            <a:spLocks noGrp="1"/>
          </p:cNvSpPr>
          <p:nvPr>
            <p:ph type="sldNum" sz="quarter" idx="12"/>
          </p:nvPr>
        </p:nvSpPr>
        <p:spPr/>
        <p:txBody>
          <a:bodyPr/>
          <a:lstStyle/>
          <a:p>
            <a:fld id="{6C6AE60A-B69C-4790-82F7-3882EDF23186}" type="slidenum">
              <a:rPr lang="en-GB" smtClean="0"/>
              <a:pPr/>
              <a:t>10</a:t>
            </a:fld>
            <a:endParaRPr lang="en-GB" dirty="0"/>
          </a:p>
        </p:txBody>
      </p:sp>
      <p:sp>
        <p:nvSpPr>
          <p:cNvPr id="10" name="Titel 9"/>
          <p:cNvSpPr>
            <a:spLocks noGrp="1"/>
          </p:cNvSpPr>
          <p:nvPr>
            <p:ph type="title"/>
          </p:nvPr>
        </p:nvSpPr>
        <p:spPr/>
        <p:txBody>
          <a:bodyPr/>
          <a:lstStyle/>
          <a:p>
            <a:r>
              <a:rPr lang="en-GB" dirty="0"/>
              <a:t>Data basis</a:t>
            </a:r>
          </a:p>
        </p:txBody>
      </p:sp>
      <p:pic>
        <p:nvPicPr>
          <p:cNvPr id="11" name="Picture 2" descr="Q:\Abteilungsprojekte\siam\ammannlo\PhD\Admin\EGU2019\PICO\logos\home_button.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7466" y="6271049"/>
            <a:ext cx="856035" cy="4815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Q:\Abteilungsprojekte\siam\ammannlo\PhD\Admin\EGU2019\PICO\logos\photo_butt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3699" y="3740670"/>
            <a:ext cx="366490" cy="36649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Q:\Abteilungsprojekte\siam\ammannlo\PhD\Herbicides\Fotos\Ossingen\2018-05-15\DSC_090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39754"/>
          <a:stretch/>
        </p:blipFill>
        <p:spPr bwMode="auto">
          <a:xfrm>
            <a:off x="6597675" y="618829"/>
            <a:ext cx="5244926" cy="56175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Q:\Abteilungsprojekte\siam\ammannlo\PhD\Admin\EGU2019\PICO\pictures\close.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10751" y="692696"/>
            <a:ext cx="435520" cy="4355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9501" y="1592714"/>
            <a:ext cx="5559732" cy="3934636"/>
          </a:xfrm>
          <a:prstGeom prst="rect">
            <a:avLst/>
          </a:prstGeom>
        </p:spPr>
      </p:pic>
      <p:pic>
        <p:nvPicPr>
          <p:cNvPr id="16" name="Picture 2" descr="Q:\Abteilungsprojekte\siam\ammannlo\PhD\Admin\EGU2019\PICO\switzerland_location_map.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21412" y="4797152"/>
            <a:ext cx="1281394" cy="822656"/>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a:hlinkClick r:id="rId8" action="ppaction://hlinksldjump"/>
          </p:cNvPr>
          <p:cNvSpPr/>
          <p:nvPr/>
        </p:nvSpPr>
        <p:spPr>
          <a:xfrm>
            <a:off x="2843735" y="5078586"/>
            <a:ext cx="216024" cy="216024"/>
          </a:xfrm>
          <a:prstGeom prst="ellipse">
            <a:avLst/>
          </a:prstGeom>
          <a:no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Q:\Abteilungsprojekte\siam\ammannlo\PhD\Admin\EGU2019\PICO\logos\photo_button.png">
            <a:hlinkClick r:id="rId11"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6566" y="4107385"/>
            <a:ext cx="366490" cy="3664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Q:\Abteilungsprojekte\siam\ammannlo\PhD\Admin\EGU2019\PICO\logos\photo_button.png">
            <a:hlinkClick r:id="rId12"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3268" y="2532125"/>
            <a:ext cx="366490" cy="36649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Q:\Abteilungsprojekte\siam\ammannlo\PhD\Admin\EGU2019\PICO\logos\photo_button.png">
            <a:hlinkClick r:id="rId1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167" y="3842659"/>
            <a:ext cx="366490" cy="36649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4948634" y="4862017"/>
            <a:ext cx="79384" cy="72008"/>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155645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US"/>
              <a:t>10.4.2019</a:t>
            </a:r>
            <a:endParaRPr lang="en-GB" dirty="0"/>
          </a:p>
        </p:txBody>
      </p:sp>
      <p:sp>
        <p:nvSpPr>
          <p:cNvPr id="4" name="Fußzeilenplatzhalter 3"/>
          <p:cNvSpPr>
            <a:spLocks noGrp="1"/>
          </p:cNvSpPr>
          <p:nvPr>
            <p:ph type="ftr" sz="quarter" idx="11"/>
          </p:nvPr>
        </p:nvSpPr>
        <p:spPr/>
        <p:txBody>
          <a:bodyPr/>
          <a:lstStyle/>
          <a:p>
            <a:r>
              <a:rPr lang="en-GB"/>
              <a:t>Lorenz Ammann</a:t>
            </a:r>
            <a:endParaRPr lang="en-GB" dirty="0"/>
          </a:p>
        </p:txBody>
      </p:sp>
      <p:sp>
        <p:nvSpPr>
          <p:cNvPr id="5" name="Foliennummernplatzhalter 4"/>
          <p:cNvSpPr>
            <a:spLocks noGrp="1"/>
          </p:cNvSpPr>
          <p:nvPr>
            <p:ph type="sldNum" sz="quarter" idx="12"/>
          </p:nvPr>
        </p:nvSpPr>
        <p:spPr/>
        <p:txBody>
          <a:bodyPr/>
          <a:lstStyle/>
          <a:p>
            <a:fld id="{6C6AE60A-B69C-4790-82F7-3882EDF23186}" type="slidenum">
              <a:rPr lang="en-GB" smtClean="0"/>
              <a:pPr/>
              <a:t>11</a:t>
            </a:fld>
            <a:endParaRPr lang="en-GB" dirty="0"/>
          </a:p>
        </p:txBody>
      </p:sp>
      <p:sp>
        <p:nvSpPr>
          <p:cNvPr id="10" name="Titel 9"/>
          <p:cNvSpPr>
            <a:spLocks noGrp="1"/>
          </p:cNvSpPr>
          <p:nvPr>
            <p:ph type="title"/>
          </p:nvPr>
        </p:nvSpPr>
        <p:spPr/>
        <p:txBody>
          <a:bodyPr/>
          <a:lstStyle/>
          <a:p>
            <a:r>
              <a:rPr lang="en-GB" dirty="0"/>
              <a:t>Data basis</a:t>
            </a:r>
          </a:p>
        </p:txBody>
      </p:sp>
      <p:pic>
        <p:nvPicPr>
          <p:cNvPr id="11" name="Picture 2" descr="Q:\Abteilungsprojekte\siam\ammannlo\PhD\Admin\EGU2019\PICO\logos\home_button.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7466" y="6271049"/>
            <a:ext cx="856035" cy="4815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Q:\Abteilungsprojekte\siam\ammannlo\PhD\Admin\EGU2019\PICO\logos\photo_butt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2237" y="4332325"/>
            <a:ext cx="366490" cy="3664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Q:\Abteilungsprojekte\siam\ammannlo\PhD\Admin\EGU2019\PICO\logos\photo_butt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3699" y="3740670"/>
            <a:ext cx="366490" cy="3664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Q:\Abteilungsprojekte\siam\ammannlo\PhD\Admin\EGU2019\PICO\logos\photo_butt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1491" y="4305635"/>
            <a:ext cx="366490" cy="3664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Q:\Abteilungsprojekte\siam\ammannlo\PhD\Admin\EGU2019\PICO\pictures\close.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10751" y="692696"/>
            <a:ext cx="435520" cy="4355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9501" y="1592714"/>
            <a:ext cx="5559732" cy="3934636"/>
          </a:xfrm>
          <a:prstGeom prst="rect">
            <a:avLst/>
          </a:prstGeom>
        </p:spPr>
      </p:pic>
      <p:pic>
        <p:nvPicPr>
          <p:cNvPr id="16" name="Picture 2" descr="Q:\Abteilungsprojekte\siam\ammannlo\PhD\Admin\EGU2019\PICO\switzerland_location_map.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21412" y="4797152"/>
            <a:ext cx="1281394" cy="822656"/>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a:hlinkClick r:id="rId7" action="ppaction://hlinksldjump"/>
          </p:cNvPr>
          <p:cNvSpPr/>
          <p:nvPr/>
        </p:nvSpPr>
        <p:spPr>
          <a:xfrm>
            <a:off x="2843735" y="5078586"/>
            <a:ext cx="216024" cy="216024"/>
          </a:xfrm>
          <a:prstGeom prst="ellipse">
            <a:avLst/>
          </a:prstGeom>
          <a:no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Q:\Abteilungsprojekte\siam\ammannlo\PhD\Admin\EGU2019\PICO\logos\photo_button.png">
            <a:hlinkClick r:id="rId10"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6566" y="4107385"/>
            <a:ext cx="366490" cy="3664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Q:\Abteilungsprojekte\siam\ammannlo\PhD\Admin\EGU2019\PICO\logos\photo_button.png">
            <a:hlinkClick r:id="rId11"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3268" y="2532125"/>
            <a:ext cx="366490" cy="36649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Q:\Abteilungsprojekte\siam\ammannlo\PhD\Admin\EGU2019\PICO\logos\photo_button.png">
            <a:hlinkClick r:id="rId12"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167" y="3842659"/>
            <a:ext cx="366490" cy="3664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4625074" y="633166"/>
            <a:ext cx="7227820" cy="406564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4948634" y="4862017"/>
            <a:ext cx="79384" cy="72008"/>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736073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US"/>
              <a:t>10.4.2019</a:t>
            </a:r>
            <a:endParaRPr lang="en-GB" dirty="0"/>
          </a:p>
        </p:txBody>
      </p:sp>
      <p:sp>
        <p:nvSpPr>
          <p:cNvPr id="4" name="Fußzeilenplatzhalter 3"/>
          <p:cNvSpPr>
            <a:spLocks noGrp="1"/>
          </p:cNvSpPr>
          <p:nvPr>
            <p:ph type="ftr" sz="quarter" idx="11"/>
          </p:nvPr>
        </p:nvSpPr>
        <p:spPr/>
        <p:txBody>
          <a:bodyPr/>
          <a:lstStyle/>
          <a:p>
            <a:r>
              <a:rPr lang="en-GB"/>
              <a:t>Lorenz Ammann</a:t>
            </a:r>
            <a:endParaRPr lang="en-GB" dirty="0"/>
          </a:p>
        </p:txBody>
      </p:sp>
      <p:sp>
        <p:nvSpPr>
          <p:cNvPr id="5" name="Foliennummernplatzhalter 4"/>
          <p:cNvSpPr>
            <a:spLocks noGrp="1"/>
          </p:cNvSpPr>
          <p:nvPr>
            <p:ph type="sldNum" sz="quarter" idx="12"/>
          </p:nvPr>
        </p:nvSpPr>
        <p:spPr/>
        <p:txBody>
          <a:bodyPr/>
          <a:lstStyle/>
          <a:p>
            <a:fld id="{6C6AE60A-B69C-4790-82F7-3882EDF23186}" type="slidenum">
              <a:rPr lang="en-GB" smtClean="0"/>
              <a:pPr/>
              <a:t>12</a:t>
            </a:fld>
            <a:endParaRPr lang="en-GB" dirty="0"/>
          </a:p>
        </p:txBody>
      </p:sp>
      <p:sp>
        <p:nvSpPr>
          <p:cNvPr id="10" name="Titel 9"/>
          <p:cNvSpPr>
            <a:spLocks noGrp="1"/>
          </p:cNvSpPr>
          <p:nvPr>
            <p:ph type="title"/>
          </p:nvPr>
        </p:nvSpPr>
        <p:spPr/>
        <p:txBody>
          <a:bodyPr/>
          <a:lstStyle/>
          <a:p>
            <a:r>
              <a:rPr lang="en-GB" dirty="0"/>
              <a:t>Likelihood</a:t>
            </a:r>
          </a:p>
        </p:txBody>
      </p:sp>
      <mc:AlternateContent xmlns:mc="http://schemas.openxmlformats.org/markup-compatibility/2006" xmlns:a14="http://schemas.microsoft.com/office/drawing/2010/main">
        <mc:Choice Requires="a14">
          <p:sp>
            <p:nvSpPr>
              <p:cNvPr id="7" name="TextBox 6"/>
              <p:cNvSpPr txBox="1"/>
              <p:nvPr/>
            </p:nvSpPr>
            <p:spPr>
              <a:xfrm>
                <a:off x="188963" y="2780927"/>
                <a:ext cx="4429866" cy="10156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CH" sz="6000" b="0" i="1" smtClean="0">
                              <a:latin typeface="Cambria Math"/>
                              <a:ea typeface="Cambria Math"/>
                            </a:rPr>
                          </m:ctrlPr>
                        </m:sSubPr>
                        <m:e>
                          <m:r>
                            <a:rPr lang="de-CH" sz="6000" b="0" i="1" smtClean="0">
                              <a:latin typeface="Cambria Math"/>
                              <a:ea typeface="Cambria Math"/>
                            </a:rPr>
                            <m:t>𝑌</m:t>
                          </m:r>
                        </m:e>
                        <m:sub>
                          <m:r>
                            <m:rPr>
                              <m:sty m:val="p"/>
                            </m:rPr>
                            <a:rPr lang="de-CH" sz="6000" b="0" i="0" smtClean="0">
                              <a:latin typeface="Cambria Math"/>
                              <a:ea typeface="Cambria Math"/>
                            </a:rPr>
                            <m:t>obs</m:t>
                          </m:r>
                        </m:sub>
                      </m:sSub>
                      <m:d>
                        <m:dPr>
                          <m:ctrlPr>
                            <a:rPr lang="de-CH" sz="6000" b="0" i="1" smtClean="0">
                              <a:latin typeface="Cambria Math"/>
                              <a:ea typeface="Cambria Math"/>
                            </a:rPr>
                          </m:ctrlPr>
                        </m:dPr>
                        <m:e>
                          <m:r>
                            <a:rPr lang="de-CH" sz="6000" b="0" i="1" smtClean="0">
                              <a:latin typeface="Cambria Math"/>
                              <a:ea typeface="Cambria Math"/>
                            </a:rPr>
                            <m:t>𝜃</m:t>
                          </m:r>
                          <m:r>
                            <a:rPr lang="de-CH" sz="6000" b="0" i="1" smtClean="0">
                              <a:latin typeface="Cambria Math"/>
                              <a:ea typeface="Cambria Math"/>
                            </a:rPr>
                            <m:t>,</m:t>
                          </m:r>
                          <m:r>
                            <a:rPr lang="de-CH" sz="6000" b="0" i="1" smtClean="0">
                              <a:latin typeface="Cambria Math"/>
                              <a:ea typeface="Cambria Math"/>
                            </a:rPr>
                            <m:t>𝜑</m:t>
                          </m:r>
                        </m:e>
                      </m:d>
                      <m:r>
                        <a:rPr lang="de-CH" sz="6000" b="0" i="1" smtClean="0">
                          <a:latin typeface="Cambria Math"/>
                          <a:ea typeface="Cambria Math"/>
                        </a:rPr>
                        <m:t>=</m:t>
                      </m:r>
                    </m:oMath>
                  </m:oMathPara>
                </a14:m>
                <a:endParaRPr lang="en-US" sz="6000" dirty="0"/>
              </a:p>
            </p:txBody>
          </p:sp>
        </mc:Choice>
        <mc:Fallback xmlns="">
          <p:sp>
            <p:nvSpPr>
              <p:cNvPr id="7" name="TextBox 6"/>
              <p:cNvSpPr txBox="1">
                <a:spLocks noRot="1" noChangeAspect="1" noMove="1" noResize="1" noEditPoints="1" noAdjustHandles="1" noChangeArrowheads="1" noChangeShapeType="1" noTextEdit="1"/>
              </p:cNvSpPr>
              <p:nvPr/>
            </p:nvSpPr>
            <p:spPr>
              <a:xfrm>
                <a:off x="188963" y="2780927"/>
                <a:ext cx="4429866" cy="1015663"/>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hlinkClick r:id="rId3" action="ppaction://hlinksldjump"/>
              </p:cNvPr>
              <p:cNvSpPr txBox="1"/>
              <p:nvPr/>
            </p:nvSpPr>
            <p:spPr>
              <a:xfrm>
                <a:off x="4365427" y="2773377"/>
                <a:ext cx="3886898" cy="10156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CH" sz="6000" b="0" i="1" smtClean="0">
                              <a:latin typeface="Cambria Math"/>
                              <a:ea typeface="Cambria Math"/>
                            </a:rPr>
                          </m:ctrlPr>
                        </m:sSubPr>
                        <m:e>
                          <m:r>
                            <a:rPr lang="de-CH" sz="6000" b="0" i="1" smtClean="0">
                              <a:latin typeface="Cambria Math"/>
                              <a:ea typeface="Cambria Math"/>
                            </a:rPr>
                            <m:t>𝑦</m:t>
                          </m:r>
                        </m:e>
                        <m:sub>
                          <m:r>
                            <m:rPr>
                              <m:sty m:val="p"/>
                            </m:rPr>
                            <a:rPr lang="de-CH" sz="6000" b="0" i="0" smtClean="0">
                              <a:latin typeface="Cambria Math"/>
                              <a:ea typeface="Cambria Math"/>
                            </a:rPr>
                            <m:t>mod</m:t>
                          </m:r>
                        </m:sub>
                      </m:sSub>
                      <m:d>
                        <m:dPr>
                          <m:ctrlPr>
                            <a:rPr lang="de-CH" sz="6000" b="0" i="1" smtClean="0">
                              <a:latin typeface="Cambria Math"/>
                              <a:ea typeface="Cambria Math"/>
                            </a:rPr>
                          </m:ctrlPr>
                        </m:dPr>
                        <m:e>
                          <m:r>
                            <a:rPr lang="de-CH" sz="6000" b="0" i="1" smtClean="0">
                              <a:latin typeface="Cambria Math"/>
                              <a:ea typeface="Cambria Math"/>
                            </a:rPr>
                            <m:t>𝜃</m:t>
                          </m:r>
                        </m:e>
                      </m:d>
                      <m:r>
                        <a:rPr lang="de-CH" sz="6000" b="0" i="1" smtClean="0">
                          <a:latin typeface="Cambria Math"/>
                          <a:ea typeface="Cambria Math"/>
                        </a:rPr>
                        <m:t>+</m:t>
                      </m:r>
                    </m:oMath>
                  </m:oMathPara>
                </a14:m>
                <a:endParaRPr lang="en-US" sz="6000" dirty="0"/>
              </a:p>
            </p:txBody>
          </p:sp>
        </mc:Choice>
        <mc:Fallback xmlns="">
          <p:sp>
            <p:nvSpPr>
              <p:cNvPr id="14" name="TextBox 13">
                <a:hlinkClick r:id="rId4" action="ppaction://hlinksldjump"/>
              </p:cNvPr>
              <p:cNvSpPr txBox="1">
                <a:spLocks noRot="1" noChangeAspect="1" noMove="1" noResize="1" noEditPoints="1" noAdjustHandles="1" noChangeArrowheads="1" noChangeShapeType="1" noTextEdit="1"/>
              </p:cNvSpPr>
              <p:nvPr/>
            </p:nvSpPr>
            <p:spPr>
              <a:xfrm>
                <a:off x="4365427" y="2773377"/>
                <a:ext cx="3886898" cy="1015663"/>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hlinkClick r:id="rId6" action="ppaction://hlinksldjump"/>
              </p:cNvPr>
              <p:cNvSpPr txBox="1"/>
              <p:nvPr/>
            </p:nvSpPr>
            <p:spPr>
              <a:xfrm>
                <a:off x="8037835" y="2780927"/>
                <a:ext cx="3997505" cy="10156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sz="6000" b="0" i="1" smtClean="0">
                          <a:latin typeface="Cambria Math"/>
                          <a:ea typeface="Cambria Math"/>
                        </a:rPr>
                        <m:t>𝑍</m:t>
                      </m:r>
                      <m:d>
                        <m:dPr>
                          <m:ctrlPr>
                            <a:rPr lang="de-CH" sz="6000" b="0" i="1" smtClean="0">
                              <a:latin typeface="Cambria Math"/>
                              <a:ea typeface="Cambria Math"/>
                            </a:rPr>
                          </m:ctrlPr>
                        </m:dPr>
                        <m:e>
                          <m:sSub>
                            <m:sSubPr>
                              <m:ctrlPr>
                                <a:rPr lang="de-CH" sz="6000" b="0" i="1" smtClean="0">
                                  <a:latin typeface="Cambria Math"/>
                                  <a:ea typeface="Cambria Math"/>
                                </a:rPr>
                              </m:ctrlPr>
                            </m:sSubPr>
                            <m:e>
                              <m:r>
                                <a:rPr lang="de-CH" sz="6000" b="0" i="1" smtClean="0">
                                  <a:latin typeface="Cambria Math"/>
                                  <a:ea typeface="Cambria Math"/>
                                </a:rPr>
                                <m:t>𝑦</m:t>
                              </m:r>
                            </m:e>
                            <m:sub>
                              <m:r>
                                <m:rPr>
                                  <m:sty m:val="p"/>
                                </m:rPr>
                                <a:rPr lang="de-CH" sz="6000" b="0" i="0" smtClean="0">
                                  <a:latin typeface="Cambria Math"/>
                                  <a:ea typeface="Cambria Math"/>
                                </a:rPr>
                                <m:t>mod</m:t>
                              </m:r>
                            </m:sub>
                          </m:sSub>
                          <m:r>
                            <a:rPr lang="de-CH" sz="6000" b="0" i="1" smtClean="0">
                              <a:latin typeface="Cambria Math"/>
                              <a:ea typeface="Cambria Math"/>
                            </a:rPr>
                            <m:t>,</m:t>
                          </m:r>
                          <m:r>
                            <a:rPr lang="de-CH" sz="6000" b="0" i="1" smtClean="0">
                              <a:latin typeface="Cambria Math"/>
                              <a:ea typeface="Cambria Math"/>
                            </a:rPr>
                            <m:t>𝜓</m:t>
                          </m:r>
                        </m:e>
                      </m:d>
                    </m:oMath>
                  </m:oMathPara>
                </a14:m>
                <a:endParaRPr lang="en-US" sz="6000" dirty="0"/>
              </a:p>
            </p:txBody>
          </p:sp>
        </mc:Choice>
        <mc:Fallback xmlns="">
          <p:sp>
            <p:nvSpPr>
              <p:cNvPr id="15" name="TextBox 14">
                <a:hlinkClick r:id="rId7" action="ppaction://hlinksldjump"/>
              </p:cNvPr>
              <p:cNvSpPr txBox="1">
                <a:spLocks noRot="1" noChangeAspect="1" noMove="1" noResize="1" noEditPoints="1" noAdjustHandles="1" noChangeArrowheads="1" noChangeShapeType="1" noTextEdit="1"/>
              </p:cNvSpPr>
              <p:nvPr/>
            </p:nvSpPr>
            <p:spPr>
              <a:xfrm>
                <a:off x="8037835" y="2780927"/>
                <a:ext cx="3997505" cy="1015663"/>
              </a:xfrm>
              <a:prstGeom prst="rect">
                <a:avLst/>
              </a:prstGeom>
              <a:blipFill rotWithShape="1">
                <a:blip r:embed="rId8"/>
                <a:stretch>
                  <a:fillRect/>
                </a:stretch>
              </a:blipFill>
            </p:spPr>
            <p:txBody>
              <a:bodyPr/>
              <a:lstStyle/>
              <a:p>
                <a:r>
                  <a:rPr lang="en-US">
                    <a:noFill/>
                  </a:rPr>
                  <a:t> </a:t>
                </a:r>
              </a:p>
            </p:txBody>
          </p:sp>
        </mc:Fallback>
      </mc:AlternateContent>
      <p:sp>
        <p:nvSpPr>
          <p:cNvPr id="30" name="TextBox 29"/>
          <p:cNvSpPr txBox="1"/>
          <p:nvPr/>
        </p:nvSpPr>
        <p:spPr>
          <a:xfrm>
            <a:off x="4466010" y="4149080"/>
            <a:ext cx="2992153" cy="954107"/>
          </a:xfrm>
          <a:prstGeom prst="rect">
            <a:avLst/>
          </a:prstGeom>
          <a:noFill/>
        </p:spPr>
        <p:txBody>
          <a:bodyPr wrap="square" rtlCol="0">
            <a:spAutoFit/>
          </a:bodyPr>
          <a:lstStyle/>
          <a:p>
            <a:r>
              <a:rPr lang="en-US" sz="2800" dirty="0"/>
              <a:t>Deterministic transport model</a:t>
            </a:r>
          </a:p>
        </p:txBody>
      </p:sp>
      <p:sp>
        <p:nvSpPr>
          <p:cNvPr id="17" name="TextBox 16"/>
          <p:cNvSpPr txBox="1"/>
          <p:nvPr/>
        </p:nvSpPr>
        <p:spPr>
          <a:xfrm>
            <a:off x="8573935" y="4364523"/>
            <a:ext cx="2823770" cy="523220"/>
          </a:xfrm>
          <a:prstGeom prst="rect">
            <a:avLst/>
          </a:prstGeom>
          <a:noFill/>
        </p:spPr>
        <p:txBody>
          <a:bodyPr wrap="square" rtlCol="0">
            <a:spAutoFit/>
          </a:bodyPr>
          <a:lstStyle/>
          <a:p>
            <a:r>
              <a:rPr lang="en-US" sz="2800" dirty="0"/>
              <a:t>Stochastic error</a:t>
            </a:r>
          </a:p>
        </p:txBody>
      </p:sp>
      <p:sp>
        <p:nvSpPr>
          <p:cNvPr id="20" name="TextBox 19"/>
          <p:cNvSpPr txBox="1"/>
          <p:nvPr/>
        </p:nvSpPr>
        <p:spPr>
          <a:xfrm>
            <a:off x="693019" y="4149080"/>
            <a:ext cx="2489718" cy="954107"/>
          </a:xfrm>
          <a:prstGeom prst="rect">
            <a:avLst/>
          </a:prstGeom>
          <a:noFill/>
        </p:spPr>
        <p:txBody>
          <a:bodyPr wrap="square" rtlCol="0">
            <a:spAutoFit/>
          </a:bodyPr>
          <a:lstStyle/>
          <a:p>
            <a:r>
              <a:rPr lang="en-US" sz="2800" dirty="0"/>
              <a:t>Stochastic model output</a:t>
            </a:r>
          </a:p>
        </p:txBody>
      </p:sp>
      <p:pic>
        <p:nvPicPr>
          <p:cNvPr id="19" name="Picture 2" descr="Q:\Abteilungsprojekte\siam\ammannlo\PhD\Admin\EGU2019\PICO\logos\home_button.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27466" y="6271049"/>
            <a:ext cx="856035" cy="48152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4466010" y="2775526"/>
            <a:ext cx="2861270" cy="1075610"/>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8109842" y="2780927"/>
            <a:ext cx="3751957" cy="1075610"/>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234510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US"/>
              <a:t>10.4.2019</a:t>
            </a:r>
            <a:endParaRPr lang="en-GB" dirty="0"/>
          </a:p>
        </p:txBody>
      </p:sp>
      <p:sp>
        <p:nvSpPr>
          <p:cNvPr id="4" name="Fußzeilenplatzhalter 3"/>
          <p:cNvSpPr>
            <a:spLocks noGrp="1"/>
          </p:cNvSpPr>
          <p:nvPr>
            <p:ph type="ftr" sz="quarter" idx="11"/>
          </p:nvPr>
        </p:nvSpPr>
        <p:spPr/>
        <p:txBody>
          <a:bodyPr/>
          <a:lstStyle/>
          <a:p>
            <a:r>
              <a:rPr lang="en-GB"/>
              <a:t>Lorenz Ammann</a:t>
            </a:r>
            <a:endParaRPr lang="en-GB" dirty="0"/>
          </a:p>
        </p:txBody>
      </p:sp>
      <p:sp>
        <p:nvSpPr>
          <p:cNvPr id="5" name="Foliennummernplatzhalter 4"/>
          <p:cNvSpPr>
            <a:spLocks noGrp="1"/>
          </p:cNvSpPr>
          <p:nvPr>
            <p:ph type="sldNum" sz="quarter" idx="12"/>
          </p:nvPr>
        </p:nvSpPr>
        <p:spPr/>
        <p:txBody>
          <a:bodyPr/>
          <a:lstStyle/>
          <a:p>
            <a:fld id="{6C6AE60A-B69C-4790-82F7-3882EDF23186}" type="slidenum">
              <a:rPr lang="en-GB" smtClean="0"/>
              <a:pPr/>
              <a:t>13</a:t>
            </a:fld>
            <a:endParaRPr lang="en-GB" dirty="0"/>
          </a:p>
        </p:txBody>
      </p:sp>
      <p:sp>
        <p:nvSpPr>
          <p:cNvPr id="10" name="Titel 9"/>
          <p:cNvSpPr>
            <a:spLocks noGrp="1"/>
          </p:cNvSpPr>
          <p:nvPr>
            <p:ph type="title"/>
          </p:nvPr>
        </p:nvSpPr>
        <p:spPr/>
        <p:txBody>
          <a:bodyPr/>
          <a:lstStyle/>
          <a:p>
            <a:r>
              <a:rPr lang="en-GB" dirty="0"/>
              <a:t>Deterministic transport model</a:t>
            </a:r>
          </a:p>
        </p:txBody>
      </p:sp>
      <p:pic>
        <p:nvPicPr>
          <p:cNvPr id="7" name="Picture 6">
            <a:hlinkClick r:id="rId3" action="ppaction://hlinksldjump"/>
          </p:cNvPr>
          <p:cNvPicPr>
            <a:picLocks noChangeAspect="1"/>
          </p:cNvPicPr>
          <p:nvPr/>
        </p:nvPicPr>
        <p:blipFill rotWithShape="1">
          <a:blip r:embed="rId4" cstate="email">
            <a:extLst>
              <a:ext uri="{28A0092B-C50C-407E-A947-70E740481C1C}">
                <a14:useLocalDpi xmlns:a14="http://schemas.microsoft.com/office/drawing/2010/main" val="0"/>
              </a:ext>
            </a:extLst>
          </a:blip>
          <a:srcRect l="4946"/>
          <a:stretch/>
        </p:blipFill>
        <p:spPr>
          <a:xfrm>
            <a:off x="1537176" y="2636911"/>
            <a:ext cx="4147350" cy="1699701"/>
          </a:xfrm>
          <a:prstGeom prst="rect">
            <a:avLst/>
          </a:prstGeom>
        </p:spPr>
      </p:pic>
      <p:sp>
        <p:nvSpPr>
          <p:cNvPr id="2" name="TextBox 1"/>
          <p:cNvSpPr txBox="1"/>
          <p:nvPr/>
        </p:nvSpPr>
        <p:spPr>
          <a:xfrm>
            <a:off x="2118295" y="1481803"/>
            <a:ext cx="2985113" cy="523220"/>
          </a:xfrm>
          <a:prstGeom prst="rect">
            <a:avLst/>
          </a:prstGeom>
          <a:noFill/>
        </p:spPr>
        <p:txBody>
          <a:bodyPr wrap="none" rtlCol="0">
            <a:spAutoFit/>
          </a:bodyPr>
          <a:lstStyle/>
          <a:p>
            <a:r>
              <a:rPr lang="en-US" sz="2800" dirty="0"/>
              <a:t>Perceptual model</a:t>
            </a:r>
          </a:p>
        </p:txBody>
      </p:sp>
      <p:sp>
        <p:nvSpPr>
          <p:cNvPr id="9" name="TextBox 8"/>
          <p:cNvSpPr txBox="1"/>
          <p:nvPr/>
        </p:nvSpPr>
        <p:spPr>
          <a:xfrm>
            <a:off x="7302494" y="1481803"/>
            <a:ext cx="3086101" cy="523220"/>
          </a:xfrm>
          <a:prstGeom prst="rect">
            <a:avLst/>
          </a:prstGeom>
          <a:noFill/>
        </p:spPr>
        <p:txBody>
          <a:bodyPr wrap="none" rtlCol="0">
            <a:spAutoFit/>
          </a:bodyPr>
          <a:lstStyle/>
          <a:p>
            <a:r>
              <a:rPr lang="en-US" sz="2800" dirty="0"/>
              <a:t>Conceptual model</a:t>
            </a:r>
          </a:p>
        </p:txBody>
      </p:sp>
      <p:pic>
        <p:nvPicPr>
          <p:cNvPr id="2052" name="Picture 4">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333012" y="2166942"/>
            <a:ext cx="3055583" cy="263963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Q:\Abteilungsprojekte\siam\ammannlo\PhD\Admin\EGU2019\PICO\logos\home_button.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27466" y="6271049"/>
            <a:ext cx="856035" cy="4815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Q:\Abteilungsprojekte\siam\ammannlo\PhD\Admin\EGU2019\PICO\logos\back_button.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18423" y="6271049"/>
            <a:ext cx="533001" cy="53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67796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US"/>
              <a:t>10.4.2019</a:t>
            </a:r>
            <a:endParaRPr lang="en-GB" dirty="0"/>
          </a:p>
        </p:txBody>
      </p:sp>
      <p:sp>
        <p:nvSpPr>
          <p:cNvPr id="4" name="Fußzeilenplatzhalter 3"/>
          <p:cNvSpPr>
            <a:spLocks noGrp="1"/>
          </p:cNvSpPr>
          <p:nvPr>
            <p:ph type="ftr" sz="quarter" idx="11"/>
          </p:nvPr>
        </p:nvSpPr>
        <p:spPr/>
        <p:txBody>
          <a:bodyPr/>
          <a:lstStyle/>
          <a:p>
            <a:r>
              <a:rPr lang="en-GB"/>
              <a:t>Lorenz Ammann</a:t>
            </a:r>
            <a:endParaRPr lang="en-GB" dirty="0"/>
          </a:p>
        </p:txBody>
      </p:sp>
      <p:sp>
        <p:nvSpPr>
          <p:cNvPr id="5" name="Foliennummernplatzhalter 4"/>
          <p:cNvSpPr>
            <a:spLocks noGrp="1"/>
          </p:cNvSpPr>
          <p:nvPr>
            <p:ph type="sldNum" sz="quarter" idx="12"/>
          </p:nvPr>
        </p:nvSpPr>
        <p:spPr/>
        <p:txBody>
          <a:bodyPr/>
          <a:lstStyle/>
          <a:p>
            <a:fld id="{6C6AE60A-B69C-4790-82F7-3882EDF23186}" type="slidenum">
              <a:rPr lang="en-GB" smtClean="0"/>
              <a:pPr/>
              <a:t>14</a:t>
            </a:fld>
            <a:endParaRPr lang="en-GB" dirty="0"/>
          </a:p>
        </p:txBody>
      </p:sp>
      <p:sp>
        <p:nvSpPr>
          <p:cNvPr id="10" name="Titel 9"/>
          <p:cNvSpPr>
            <a:spLocks noGrp="1"/>
          </p:cNvSpPr>
          <p:nvPr>
            <p:ph type="title"/>
          </p:nvPr>
        </p:nvSpPr>
        <p:spPr/>
        <p:txBody>
          <a:bodyPr/>
          <a:lstStyle/>
          <a:p>
            <a:r>
              <a:rPr lang="en-GB" dirty="0"/>
              <a:t>Perceptual model</a:t>
            </a:r>
          </a:p>
        </p:txBody>
      </p:sp>
      <p:pic>
        <p:nvPicPr>
          <p:cNvPr id="3074" name="Picture 2" descr="Q:\Abteilungsprojekte\siam\ammannlo\PhD\Admin\EGU2019\PICO\pictures\concept_mode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869" y="2348881"/>
            <a:ext cx="7207358" cy="28083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037835" y="1481803"/>
            <a:ext cx="3823965" cy="3970318"/>
          </a:xfrm>
          <a:prstGeom prst="rect">
            <a:avLst/>
          </a:prstGeom>
          <a:noFill/>
        </p:spPr>
        <p:txBody>
          <a:bodyPr wrap="square" rtlCol="0">
            <a:spAutoFit/>
          </a:bodyPr>
          <a:lstStyle/>
          <a:p>
            <a:r>
              <a:rPr lang="en-US" dirty="0"/>
              <a:t>The perceptual model is based on the experimentalists view of the most important transport processes of water and herbicides in the studied catchment:</a:t>
            </a:r>
          </a:p>
          <a:p>
            <a:pPr marL="285750" indent="-285750">
              <a:buFont typeface="Arial" panose="020B0604020202020204" pitchFamily="34" charset="0"/>
              <a:buChar char="•"/>
            </a:pPr>
            <a:r>
              <a:rPr lang="en-US" dirty="0"/>
              <a:t>Runoff from impervious surfaces</a:t>
            </a:r>
          </a:p>
          <a:p>
            <a:pPr marL="285750" indent="-285750">
              <a:buFont typeface="Arial" panose="020B0604020202020204" pitchFamily="34" charset="0"/>
              <a:buChar char="•"/>
            </a:pPr>
            <a:r>
              <a:rPr lang="en-US" dirty="0"/>
              <a:t>Overland flow from fields reaching artificial shortcuts (manholes)</a:t>
            </a:r>
          </a:p>
          <a:p>
            <a:pPr marL="285750" indent="-285750">
              <a:buFont typeface="Arial" panose="020B0604020202020204" pitchFamily="34" charset="0"/>
              <a:buChar char="•"/>
            </a:pPr>
            <a:r>
              <a:rPr lang="en-US" dirty="0"/>
              <a:t>Direct </a:t>
            </a:r>
            <a:r>
              <a:rPr lang="en-US" dirty="0" err="1"/>
              <a:t>macropore</a:t>
            </a:r>
            <a:r>
              <a:rPr lang="en-US" dirty="0"/>
              <a:t> flow to drainage pipes</a:t>
            </a:r>
          </a:p>
          <a:p>
            <a:pPr marL="285750" indent="-285750">
              <a:buFont typeface="Arial" panose="020B0604020202020204" pitchFamily="34" charset="0"/>
              <a:buChar char="•"/>
            </a:pPr>
            <a:r>
              <a:rPr lang="en-US" dirty="0"/>
              <a:t>Infiltration to groundwater and subsurface flow to drainage pipes</a:t>
            </a:r>
          </a:p>
        </p:txBody>
      </p:sp>
      <p:pic>
        <p:nvPicPr>
          <p:cNvPr id="8" name="Picture 2" descr="Q:\Abteilungsprojekte\siam\ammannlo\PhD\Admin\EGU2019\PICO\logos\home_button.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7466" y="6271049"/>
            <a:ext cx="856035" cy="4815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Q:\Abteilungsprojekte\siam\ammannlo\PhD\Admin\EGU2019\PICO\logos\back_button.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18423" y="6271049"/>
            <a:ext cx="533001" cy="53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05805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US"/>
              <a:t>10.4.2019</a:t>
            </a:r>
            <a:endParaRPr lang="en-GB" dirty="0"/>
          </a:p>
        </p:txBody>
      </p:sp>
      <p:sp>
        <p:nvSpPr>
          <p:cNvPr id="4" name="Fußzeilenplatzhalter 3"/>
          <p:cNvSpPr>
            <a:spLocks noGrp="1"/>
          </p:cNvSpPr>
          <p:nvPr>
            <p:ph type="ftr" sz="quarter" idx="11"/>
          </p:nvPr>
        </p:nvSpPr>
        <p:spPr/>
        <p:txBody>
          <a:bodyPr/>
          <a:lstStyle/>
          <a:p>
            <a:r>
              <a:rPr lang="en-GB"/>
              <a:t>Lorenz Ammann</a:t>
            </a:r>
            <a:endParaRPr lang="en-GB" dirty="0"/>
          </a:p>
        </p:txBody>
      </p:sp>
      <p:sp>
        <p:nvSpPr>
          <p:cNvPr id="5" name="Foliennummernplatzhalter 4"/>
          <p:cNvSpPr>
            <a:spLocks noGrp="1"/>
          </p:cNvSpPr>
          <p:nvPr>
            <p:ph type="sldNum" sz="quarter" idx="12"/>
          </p:nvPr>
        </p:nvSpPr>
        <p:spPr/>
        <p:txBody>
          <a:bodyPr/>
          <a:lstStyle/>
          <a:p>
            <a:fld id="{6C6AE60A-B69C-4790-82F7-3882EDF23186}" type="slidenum">
              <a:rPr lang="en-GB" smtClean="0"/>
              <a:pPr/>
              <a:t>15</a:t>
            </a:fld>
            <a:endParaRPr lang="en-GB" dirty="0"/>
          </a:p>
        </p:txBody>
      </p:sp>
      <p:sp>
        <p:nvSpPr>
          <p:cNvPr id="10" name="Titel 9"/>
          <p:cNvSpPr>
            <a:spLocks noGrp="1"/>
          </p:cNvSpPr>
          <p:nvPr>
            <p:ph type="title"/>
          </p:nvPr>
        </p:nvSpPr>
        <p:spPr/>
        <p:txBody>
          <a:bodyPr/>
          <a:lstStyle/>
          <a:p>
            <a:r>
              <a:rPr lang="en-GB" dirty="0"/>
              <a:t>Conceptual model</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979" y="1319063"/>
            <a:ext cx="5932111" cy="4198169"/>
          </a:xfrm>
          <a:prstGeom prst="rect">
            <a:avLst/>
          </a:prstGeom>
        </p:spPr>
      </p:pic>
      <p:sp>
        <p:nvSpPr>
          <p:cNvPr id="2" name="Rectangular Callout 1">
            <a:hlinkClick r:id="rId3" action="ppaction://hlinksldjump"/>
          </p:cNvPr>
          <p:cNvSpPr/>
          <p:nvPr/>
        </p:nvSpPr>
        <p:spPr>
          <a:xfrm>
            <a:off x="464194" y="5043511"/>
            <a:ext cx="1346448" cy="612648"/>
          </a:xfrm>
          <a:prstGeom prst="wedgeRectCallout">
            <a:avLst>
              <a:gd name="adj1" fmla="val 28538"/>
              <a:gd name="adj2" fmla="val -27032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Drained</a:t>
            </a:r>
          </a:p>
        </p:txBody>
      </p:sp>
      <p:sp>
        <p:nvSpPr>
          <p:cNvPr id="12" name="Rectangular Callout 11">
            <a:hlinkClick r:id="rId4" action="ppaction://hlinksldjump"/>
          </p:cNvPr>
          <p:cNvSpPr/>
          <p:nvPr/>
        </p:nvSpPr>
        <p:spPr>
          <a:xfrm>
            <a:off x="4854242" y="4899446"/>
            <a:ext cx="1346448" cy="612648"/>
          </a:xfrm>
          <a:prstGeom prst="wedgeRectCallout">
            <a:avLst>
              <a:gd name="adj1" fmla="val -55479"/>
              <a:gd name="adj2" fmla="val -194934"/>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Connected to shortcut</a:t>
            </a:r>
          </a:p>
        </p:txBody>
      </p:sp>
      <p:sp>
        <p:nvSpPr>
          <p:cNvPr id="13" name="Rectangular Callout 12">
            <a:hlinkClick r:id="rId5" action="ppaction://hlinksldjump"/>
          </p:cNvPr>
          <p:cNvSpPr/>
          <p:nvPr/>
        </p:nvSpPr>
        <p:spPr>
          <a:xfrm>
            <a:off x="3610288" y="5582678"/>
            <a:ext cx="1346448" cy="612648"/>
          </a:xfrm>
          <a:prstGeom prst="wedgeRectCallout">
            <a:avLst>
              <a:gd name="adj1" fmla="val -33896"/>
              <a:gd name="adj2" fmla="val -154257"/>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Impervious</a:t>
            </a:r>
          </a:p>
        </p:txBody>
      </p:sp>
      <p:sp>
        <p:nvSpPr>
          <p:cNvPr id="14" name="Rectangular Callout 13">
            <a:hlinkClick r:id="rId6" action="ppaction://hlinksldjump"/>
          </p:cNvPr>
          <p:cNvSpPr/>
          <p:nvPr/>
        </p:nvSpPr>
        <p:spPr>
          <a:xfrm>
            <a:off x="5784755" y="4227945"/>
            <a:ext cx="1346448" cy="612648"/>
          </a:xfrm>
          <a:prstGeom prst="wedgeRectCallout">
            <a:avLst>
              <a:gd name="adj1" fmla="val -71175"/>
              <a:gd name="adj2" fmla="val -140192"/>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Remaining areas</a:t>
            </a:r>
          </a:p>
        </p:txBody>
      </p:sp>
      <p:sp>
        <p:nvSpPr>
          <p:cNvPr id="15" name="TextBox 14"/>
          <p:cNvSpPr txBox="1"/>
          <p:nvPr/>
        </p:nvSpPr>
        <p:spPr>
          <a:xfrm>
            <a:off x="7245747" y="908720"/>
            <a:ext cx="4616053" cy="5632311"/>
          </a:xfrm>
          <a:prstGeom prst="rect">
            <a:avLst/>
          </a:prstGeom>
          <a:noFill/>
        </p:spPr>
        <p:txBody>
          <a:bodyPr wrap="square" rtlCol="0">
            <a:spAutoFit/>
          </a:bodyPr>
          <a:lstStyle/>
          <a:p>
            <a:r>
              <a:rPr lang="en-US" dirty="0"/>
              <a:t>The conceptual model is based on hydrological response units (HRUs, see map) to reflect the spatial elements that constitute the fast transport pathways. It considers sorption and degradation.</a:t>
            </a:r>
          </a:p>
          <a:p>
            <a:endParaRPr lang="en-US" dirty="0"/>
          </a:p>
          <a:p>
            <a:r>
              <a:rPr lang="en-US" dirty="0"/>
              <a:t>A different model structure (configuration) is applied to each HRU reflecting the different types of hydrological processes occurring in that HRU. The model structures were discussed in detail with experimentalists and adapted in an iterative procedure using SUPERFLEX, a framework for conceptual hydrological and water quality models.</a:t>
            </a:r>
          </a:p>
          <a:p>
            <a:endParaRPr lang="en-US" dirty="0"/>
          </a:p>
          <a:p>
            <a:r>
              <a:rPr lang="en-US" dirty="0"/>
              <a:t>Parameters for the same processes in different HRUs are identical, e.g. sorption processes are assumed to be the same everywhere in the catchment. This makes the model more parsimonious.</a:t>
            </a:r>
          </a:p>
        </p:txBody>
      </p:sp>
      <p:pic>
        <p:nvPicPr>
          <p:cNvPr id="16" name="Picture 2" descr="Q:\Abteilungsprojekte\siam\ammannlo\PhD\Admin\EGU2019\PICO\logos\home_button.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27466" y="6271049"/>
            <a:ext cx="856035" cy="48152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Q:\Abteilungsprojekte\siam\ammannlo\PhD\Admin\EGU2019\PICO\logos\back_button.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18423" y="6271049"/>
            <a:ext cx="533001" cy="53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05805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US"/>
              <a:t>10.4.2019</a:t>
            </a:r>
            <a:endParaRPr lang="en-GB" dirty="0"/>
          </a:p>
        </p:txBody>
      </p:sp>
      <p:sp>
        <p:nvSpPr>
          <p:cNvPr id="4" name="Fußzeilenplatzhalter 3"/>
          <p:cNvSpPr>
            <a:spLocks noGrp="1"/>
          </p:cNvSpPr>
          <p:nvPr>
            <p:ph type="ftr" sz="quarter" idx="11"/>
          </p:nvPr>
        </p:nvSpPr>
        <p:spPr/>
        <p:txBody>
          <a:bodyPr/>
          <a:lstStyle/>
          <a:p>
            <a:r>
              <a:rPr lang="en-GB"/>
              <a:t>Lorenz Ammann</a:t>
            </a:r>
            <a:endParaRPr lang="en-GB" dirty="0"/>
          </a:p>
        </p:txBody>
      </p:sp>
      <p:sp>
        <p:nvSpPr>
          <p:cNvPr id="5" name="Foliennummernplatzhalter 4"/>
          <p:cNvSpPr>
            <a:spLocks noGrp="1"/>
          </p:cNvSpPr>
          <p:nvPr>
            <p:ph type="sldNum" sz="quarter" idx="12"/>
          </p:nvPr>
        </p:nvSpPr>
        <p:spPr/>
        <p:txBody>
          <a:bodyPr/>
          <a:lstStyle/>
          <a:p>
            <a:fld id="{6C6AE60A-B69C-4790-82F7-3882EDF23186}" type="slidenum">
              <a:rPr lang="en-GB" smtClean="0"/>
              <a:pPr/>
              <a:t>16</a:t>
            </a:fld>
            <a:endParaRPr lang="en-GB" dirty="0"/>
          </a:p>
        </p:txBody>
      </p:sp>
      <p:sp>
        <p:nvSpPr>
          <p:cNvPr id="10" name="Titel 9"/>
          <p:cNvSpPr>
            <a:spLocks noGrp="1"/>
          </p:cNvSpPr>
          <p:nvPr>
            <p:ph type="title"/>
          </p:nvPr>
        </p:nvSpPr>
        <p:spPr/>
        <p:txBody>
          <a:bodyPr/>
          <a:lstStyle/>
          <a:p>
            <a:r>
              <a:rPr lang="en-GB" dirty="0"/>
              <a:t>Conceptual model: impervious areas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9003" y="2174747"/>
            <a:ext cx="6120679" cy="211834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245747" y="1438576"/>
            <a:ext cx="4379158" cy="3139321"/>
          </a:xfrm>
          <a:prstGeom prst="rect">
            <a:avLst/>
          </a:prstGeom>
          <a:noFill/>
        </p:spPr>
        <p:txBody>
          <a:bodyPr wrap="square" rtlCol="0">
            <a:spAutoFit/>
          </a:bodyPr>
          <a:lstStyle/>
          <a:p>
            <a:r>
              <a:rPr lang="en-US" dirty="0"/>
              <a:t>Although impervious areas like streets and residential areas make up only ca. 5 % of the catchment area, they are the most important fast transport pathway for water. A large part of the impervious areas is directly connected to the stream.</a:t>
            </a:r>
          </a:p>
          <a:p>
            <a:r>
              <a:rPr lang="en-US" dirty="0"/>
              <a:t> </a:t>
            </a:r>
          </a:p>
          <a:p>
            <a:r>
              <a:rPr lang="en-US" dirty="0"/>
              <a:t>Pesticides can reach impervious surfaces e.g. through spray drift. The number of sorption sites is assumed to be very limited on impervious surfaces.</a:t>
            </a:r>
          </a:p>
        </p:txBody>
      </p:sp>
      <p:pic>
        <p:nvPicPr>
          <p:cNvPr id="8" name="Picture 2" descr="Q:\Abteilungsprojekte\siam\ammannlo\PhD\Admin\EGU2019\PICO\logos\home_button.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7466" y="6271049"/>
            <a:ext cx="856035" cy="4815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Q:\Abteilungsprojekte\siam\ammannlo\PhD\Admin\EGU2019\PICO\logos\back_button.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18423" y="6271049"/>
            <a:ext cx="533001" cy="53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99242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US"/>
              <a:t>10.4.2019</a:t>
            </a:r>
            <a:endParaRPr lang="en-GB" dirty="0"/>
          </a:p>
        </p:txBody>
      </p:sp>
      <p:sp>
        <p:nvSpPr>
          <p:cNvPr id="4" name="Fußzeilenplatzhalter 3"/>
          <p:cNvSpPr>
            <a:spLocks noGrp="1"/>
          </p:cNvSpPr>
          <p:nvPr>
            <p:ph type="ftr" sz="quarter" idx="11"/>
          </p:nvPr>
        </p:nvSpPr>
        <p:spPr/>
        <p:txBody>
          <a:bodyPr/>
          <a:lstStyle/>
          <a:p>
            <a:r>
              <a:rPr lang="en-GB"/>
              <a:t>Lorenz Ammann</a:t>
            </a:r>
            <a:endParaRPr lang="en-GB" dirty="0"/>
          </a:p>
        </p:txBody>
      </p:sp>
      <p:sp>
        <p:nvSpPr>
          <p:cNvPr id="5" name="Foliennummernplatzhalter 4"/>
          <p:cNvSpPr>
            <a:spLocks noGrp="1"/>
          </p:cNvSpPr>
          <p:nvPr>
            <p:ph type="sldNum" sz="quarter" idx="12"/>
          </p:nvPr>
        </p:nvSpPr>
        <p:spPr/>
        <p:txBody>
          <a:bodyPr/>
          <a:lstStyle/>
          <a:p>
            <a:fld id="{6C6AE60A-B69C-4790-82F7-3882EDF23186}" type="slidenum">
              <a:rPr lang="en-GB" smtClean="0"/>
              <a:pPr/>
              <a:t>17</a:t>
            </a:fld>
            <a:endParaRPr lang="en-GB" dirty="0"/>
          </a:p>
        </p:txBody>
      </p:sp>
      <p:sp>
        <p:nvSpPr>
          <p:cNvPr id="10" name="Titel 9"/>
          <p:cNvSpPr>
            <a:spLocks noGrp="1"/>
          </p:cNvSpPr>
          <p:nvPr>
            <p:ph type="title"/>
          </p:nvPr>
        </p:nvSpPr>
        <p:spPr/>
        <p:txBody>
          <a:bodyPr/>
          <a:lstStyle/>
          <a:p>
            <a:r>
              <a:rPr lang="en-GB" dirty="0"/>
              <a:t>Conceptual model: drained areas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9003" y="1586537"/>
            <a:ext cx="6120679" cy="414292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245747" y="1438576"/>
            <a:ext cx="4379158" cy="4247317"/>
          </a:xfrm>
          <a:prstGeom prst="rect">
            <a:avLst/>
          </a:prstGeom>
          <a:noFill/>
        </p:spPr>
        <p:txBody>
          <a:bodyPr wrap="square" rtlCol="0">
            <a:spAutoFit/>
          </a:bodyPr>
          <a:lstStyle/>
          <a:p>
            <a:r>
              <a:rPr lang="en-US" dirty="0"/>
              <a:t>Drainage pipes are known to be important elements in water and contaminant transport.</a:t>
            </a:r>
          </a:p>
          <a:p>
            <a:endParaRPr lang="en-US" dirty="0"/>
          </a:p>
          <a:p>
            <a:r>
              <a:rPr lang="en-US" dirty="0"/>
              <a:t>A major fast transport path of </a:t>
            </a:r>
            <a:r>
              <a:rPr lang="en-US" i="1" dirty="0"/>
              <a:t>herbicides</a:t>
            </a:r>
            <a:r>
              <a:rPr lang="en-US" dirty="0"/>
              <a:t> is direct flow from the soil surface via </a:t>
            </a:r>
            <a:r>
              <a:rPr lang="en-US" dirty="0" err="1"/>
              <a:t>macropores</a:t>
            </a:r>
            <a:r>
              <a:rPr lang="en-US" dirty="0"/>
              <a:t> to drainage pipes, while the slower path via infiltration to groundwater and subsequent drainage is more important for </a:t>
            </a:r>
            <a:r>
              <a:rPr lang="en-US" i="1" dirty="0"/>
              <a:t>water</a:t>
            </a:r>
            <a:r>
              <a:rPr lang="en-US" dirty="0"/>
              <a:t> in this HRU.</a:t>
            </a:r>
          </a:p>
          <a:p>
            <a:endParaRPr lang="de-CH" dirty="0"/>
          </a:p>
          <a:p>
            <a:r>
              <a:rPr lang="de-CH" dirty="0"/>
              <a:t>N</a:t>
            </a:r>
            <a:r>
              <a:rPr lang="en-US" dirty="0" err="1"/>
              <a:t>ote</a:t>
            </a:r>
            <a:r>
              <a:rPr lang="en-US" dirty="0"/>
              <a:t> that fast (green boxes) and slow sorption (brown boxes) is considered in the model, where the former is assumed to be in equilibrium at any time.</a:t>
            </a:r>
          </a:p>
        </p:txBody>
      </p:sp>
      <p:pic>
        <p:nvPicPr>
          <p:cNvPr id="8" name="Picture 2" descr="Q:\Abteilungsprojekte\siam\ammannlo\PhD\Admin\EGU2019\PICO\logos\home_button.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7466" y="6271049"/>
            <a:ext cx="856035" cy="4815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Q:\Abteilungsprojekte\siam\ammannlo\PhD\Admin\EGU2019\PICO\logos\back_button.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18423" y="6271049"/>
            <a:ext cx="533001" cy="53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78474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US"/>
              <a:t>10.4.2019</a:t>
            </a:r>
            <a:endParaRPr lang="en-GB" dirty="0"/>
          </a:p>
        </p:txBody>
      </p:sp>
      <p:sp>
        <p:nvSpPr>
          <p:cNvPr id="4" name="Fußzeilenplatzhalter 3"/>
          <p:cNvSpPr>
            <a:spLocks noGrp="1"/>
          </p:cNvSpPr>
          <p:nvPr>
            <p:ph type="ftr" sz="quarter" idx="11"/>
          </p:nvPr>
        </p:nvSpPr>
        <p:spPr/>
        <p:txBody>
          <a:bodyPr/>
          <a:lstStyle/>
          <a:p>
            <a:r>
              <a:rPr lang="en-GB"/>
              <a:t>Lorenz Ammann</a:t>
            </a:r>
            <a:endParaRPr lang="en-GB" dirty="0"/>
          </a:p>
        </p:txBody>
      </p:sp>
      <p:sp>
        <p:nvSpPr>
          <p:cNvPr id="5" name="Foliennummernplatzhalter 4"/>
          <p:cNvSpPr>
            <a:spLocks noGrp="1"/>
          </p:cNvSpPr>
          <p:nvPr>
            <p:ph type="sldNum" sz="quarter" idx="12"/>
          </p:nvPr>
        </p:nvSpPr>
        <p:spPr/>
        <p:txBody>
          <a:bodyPr/>
          <a:lstStyle/>
          <a:p>
            <a:fld id="{6C6AE60A-B69C-4790-82F7-3882EDF23186}" type="slidenum">
              <a:rPr lang="en-GB" smtClean="0"/>
              <a:pPr/>
              <a:t>18</a:t>
            </a:fld>
            <a:endParaRPr lang="en-GB" dirty="0"/>
          </a:p>
        </p:txBody>
      </p:sp>
      <p:sp>
        <p:nvSpPr>
          <p:cNvPr id="10" name="Titel 9"/>
          <p:cNvSpPr>
            <a:spLocks noGrp="1"/>
          </p:cNvSpPr>
          <p:nvPr>
            <p:ph type="title"/>
          </p:nvPr>
        </p:nvSpPr>
        <p:spPr/>
        <p:txBody>
          <a:bodyPr/>
          <a:lstStyle/>
          <a:p>
            <a:r>
              <a:rPr lang="en-GB" dirty="0"/>
              <a:t>Conceptual model: connected to shortcut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9004" y="1549547"/>
            <a:ext cx="6120678" cy="421690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245747" y="1438576"/>
            <a:ext cx="4379158" cy="2862322"/>
          </a:xfrm>
          <a:prstGeom prst="rect">
            <a:avLst/>
          </a:prstGeom>
          <a:noFill/>
        </p:spPr>
        <p:txBody>
          <a:bodyPr wrap="square" rtlCol="0">
            <a:spAutoFit/>
          </a:bodyPr>
          <a:lstStyle/>
          <a:p>
            <a:r>
              <a:rPr lang="en-US" dirty="0"/>
              <a:t>Artificial shortcuts (e.g. manholes for the drainage system) are believed to be an important fast transport path of herbicides in the studied catchment.</a:t>
            </a:r>
          </a:p>
          <a:p>
            <a:endParaRPr lang="en-US" dirty="0"/>
          </a:p>
          <a:p>
            <a:r>
              <a:rPr lang="en-US" dirty="0"/>
              <a:t>In this HRU, due to the topographical connection, infiltration and saturation excess overland flow can reach artificial shortcuts, which are represented by a very fast reservoir (</a:t>
            </a:r>
            <a:r>
              <a:rPr lang="en-US" dirty="0" err="1"/>
              <a:t>S</a:t>
            </a:r>
            <a:r>
              <a:rPr lang="en-US" baseline="-25000" dirty="0" err="1"/>
              <a:t>r</a:t>
            </a:r>
            <a:r>
              <a:rPr lang="en-US" dirty="0"/>
              <a:t>).</a:t>
            </a:r>
          </a:p>
        </p:txBody>
      </p:sp>
      <p:pic>
        <p:nvPicPr>
          <p:cNvPr id="9" name="Picture 2" descr="Q:\Abteilungsprojekte\siam\ammannlo\PhD\Admin\EGU2019\PICO\logos\home_button.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7466" y="6271049"/>
            <a:ext cx="856035" cy="4815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Q:\Abteilungsprojekte\siam\ammannlo\PhD\Admin\EGU2019\PICO\logos\back_button.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18423" y="6271049"/>
            <a:ext cx="533001" cy="53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22411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US"/>
              <a:t>10.4.2019</a:t>
            </a:r>
            <a:endParaRPr lang="en-GB" dirty="0"/>
          </a:p>
        </p:txBody>
      </p:sp>
      <p:sp>
        <p:nvSpPr>
          <p:cNvPr id="4" name="Fußzeilenplatzhalter 3"/>
          <p:cNvSpPr>
            <a:spLocks noGrp="1"/>
          </p:cNvSpPr>
          <p:nvPr>
            <p:ph type="ftr" sz="quarter" idx="11"/>
          </p:nvPr>
        </p:nvSpPr>
        <p:spPr/>
        <p:txBody>
          <a:bodyPr/>
          <a:lstStyle/>
          <a:p>
            <a:r>
              <a:rPr lang="en-GB"/>
              <a:t>Lorenz Ammann</a:t>
            </a:r>
            <a:endParaRPr lang="en-GB" dirty="0"/>
          </a:p>
        </p:txBody>
      </p:sp>
      <p:sp>
        <p:nvSpPr>
          <p:cNvPr id="5" name="Foliennummernplatzhalter 4"/>
          <p:cNvSpPr>
            <a:spLocks noGrp="1"/>
          </p:cNvSpPr>
          <p:nvPr>
            <p:ph type="sldNum" sz="quarter" idx="12"/>
          </p:nvPr>
        </p:nvSpPr>
        <p:spPr/>
        <p:txBody>
          <a:bodyPr/>
          <a:lstStyle/>
          <a:p>
            <a:fld id="{6C6AE60A-B69C-4790-82F7-3882EDF23186}" type="slidenum">
              <a:rPr lang="en-GB" smtClean="0"/>
              <a:pPr/>
              <a:t>19</a:t>
            </a:fld>
            <a:endParaRPr lang="en-GB" dirty="0"/>
          </a:p>
        </p:txBody>
      </p:sp>
      <p:sp>
        <p:nvSpPr>
          <p:cNvPr id="10" name="Titel 9"/>
          <p:cNvSpPr>
            <a:spLocks noGrp="1"/>
          </p:cNvSpPr>
          <p:nvPr>
            <p:ph type="title"/>
          </p:nvPr>
        </p:nvSpPr>
        <p:spPr/>
        <p:txBody>
          <a:bodyPr/>
          <a:lstStyle/>
          <a:p>
            <a:r>
              <a:rPr lang="en-GB" dirty="0"/>
              <a:t>Conceptual model: remaining areas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9004" y="1549547"/>
            <a:ext cx="6120678" cy="421690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245747" y="1438576"/>
            <a:ext cx="4379158" cy="1477328"/>
          </a:xfrm>
          <a:prstGeom prst="rect">
            <a:avLst/>
          </a:prstGeom>
          <a:noFill/>
        </p:spPr>
        <p:txBody>
          <a:bodyPr wrap="square" rtlCol="0">
            <a:spAutoFit/>
          </a:bodyPr>
          <a:lstStyle/>
          <a:p>
            <a:r>
              <a:rPr lang="en-US" dirty="0"/>
              <a:t>In areas that are neither topographically connected to shortcuts nor drained, herbicide and water fluxes can only reach the stream via the groundwater path.</a:t>
            </a:r>
          </a:p>
        </p:txBody>
      </p:sp>
      <p:pic>
        <p:nvPicPr>
          <p:cNvPr id="9" name="Picture 2" descr="Q:\Abteilungsprojekte\siam\ammannlo\PhD\Admin\EGU2019\PICO\logos\home_button.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7466" y="6271049"/>
            <a:ext cx="856035" cy="4815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Q:\Abteilungsprojekte\siam\ammannlo\PhD\Admin\EGU2019\PICO\logos\back_button.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18423" y="6271049"/>
            <a:ext cx="533001" cy="53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09804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Q:\Abteilungsprojekte\siam\ammannlo\PhD\Admin\EGU2019\PICO\pictures\concept_model_egu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000" y="4196108"/>
            <a:ext cx="5580000" cy="2401244"/>
          </a:xfrm>
          <a:prstGeom prst="rect">
            <a:avLst/>
          </a:prstGeom>
          <a:noFill/>
          <a:extLst>
            <a:ext uri="{909E8E84-426E-40DD-AFC4-6F175D3DCCD1}">
              <a14:hiddenFill xmlns:a14="http://schemas.microsoft.com/office/drawing/2010/main">
                <a:solidFill>
                  <a:srgbClr val="FFFFFF"/>
                </a:solidFill>
              </a14:hiddenFill>
            </a:ext>
          </a:extLst>
        </p:spPr>
      </p:pic>
      <p:sp>
        <p:nvSpPr>
          <p:cNvPr id="3" name="Datumsplatzhalter 2"/>
          <p:cNvSpPr>
            <a:spLocks noGrp="1"/>
          </p:cNvSpPr>
          <p:nvPr>
            <p:ph type="dt" sz="half" idx="10"/>
          </p:nvPr>
        </p:nvSpPr>
        <p:spPr/>
        <p:txBody>
          <a:bodyPr/>
          <a:lstStyle/>
          <a:p>
            <a:r>
              <a:rPr lang="en-US"/>
              <a:t>10.4.2019</a:t>
            </a:r>
            <a:endParaRPr lang="en-GB" dirty="0"/>
          </a:p>
        </p:txBody>
      </p:sp>
      <p:sp>
        <p:nvSpPr>
          <p:cNvPr id="4" name="Fußzeilenplatzhalter 3"/>
          <p:cNvSpPr>
            <a:spLocks noGrp="1"/>
          </p:cNvSpPr>
          <p:nvPr>
            <p:ph type="ftr" sz="quarter" idx="11"/>
          </p:nvPr>
        </p:nvSpPr>
        <p:spPr/>
        <p:txBody>
          <a:bodyPr/>
          <a:lstStyle/>
          <a:p>
            <a:r>
              <a:rPr lang="en-GB"/>
              <a:t>Lorenz Ammann</a:t>
            </a:r>
            <a:endParaRPr lang="en-GB" dirty="0"/>
          </a:p>
        </p:txBody>
      </p:sp>
      <p:sp>
        <p:nvSpPr>
          <p:cNvPr id="5" name="Foliennummernplatzhalter 4"/>
          <p:cNvSpPr>
            <a:spLocks noGrp="1"/>
          </p:cNvSpPr>
          <p:nvPr>
            <p:ph type="sldNum" sz="quarter" idx="12"/>
          </p:nvPr>
        </p:nvSpPr>
        <p:spPr/>
        <p:txBody>
          <a:bodyPr/>
          <a:lstStyle/>
          <a:p>
            <a:fld id="{6C6AE60A-B69C-4790-82F7-3882EDF23186}" type="slidenum">
              <a:rPr lang="en-GB" smtClean="0"/>
              <a:pPr/>
              <a:t>2</a:t>
            </a:fld>
            <a:endParaRPr lang="en-GB"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987" y="1318771"/>
            <a:ext cx="5380261" cy="2751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608049" y="3820518"/>
            <a:ext cx="2177199" cy="261610"/>
          </a:xfrm>
          <a:prstGeom prst="rect">
            <a:avLst/>
          </a:prstGeom>
          <a:noFill/>
        </p:spPr>
        <p:txBody>
          <a:bodyPr wrap="none" rtlCol="0">
            <a:spAutoFit/>
          </a:bodyPr>
          <a:lstStyle/>
          <a:p>
            <a:r>
              <a:rPr lang="en-US" sz="1100" dirty="0" smtClean="0">
                <a:solidFill>
                  <a:schemeClr val="accent5">
                    <a:lumMod val="20000"/>
                    <a:lumOff val="80000"/>
                  </a:schemeClr>
                </a:solidFill>
              </a:rPr>
              <a:t>© </a:t>
            </a:r>
            <a:r>
              <a:rPr lang="en-US" sz="1100" dirty="0" smtClean="0">
                <a:solidFill>
                  <a:schemeClr val="accent5">
                    <a:lumMod val="20000"/>
                    <a:lumOff val="80000"/>
                  </a:schemeClr>
                </a:solidFill>
              </a:rPr>
              <a:t>Gabriela </a:t>
            </a:r>
            <a:r>
              <a:rPr lang="en-US" sz="1100" dirty="0" err="1">
                <a:solidFill>
                  <a:schemeClr val="accent5">
                    <a:lumMod val="20000"/>
                    <a:lumOff val="80000"/>
                  </a:schemeClr>
                </a:solidFill>
              </a:rPr>
              <a:t>Brändle</a:t>
            </a:r>
            <a:r>
              <a:rPr lang="en-US" sz="1100" dirty="0">
                <a:solidFill>
                  <a:schemeClr val="accent5">
                    <a:lumMod val="20000"/>
                    <a:lumOff val="80000"/>
                  </a:schemeClr>
                </a:solidFill>
              </a:rPr>
              <a:t>, </a:t>
            </a:r>
            <a:r>
              <a:rPr lang="en-US" sz="1100" dirty="0" err="1">
                <a:solidFill>
                  <a:schemeClr val="accent5">
                    <a:lumMod val="20000"/>
                    <a:lumOff val="80000"/>
                  </a:schemeClr>
                </a:solidFill>
              </a:rPr>
              <a:t>Agroscope</a:t>
            </a:r>
            <a:r>
              <a:rPr lang="en-US" sz="1100" dirty="0">
                <a:solidFill>
                  <a:schemeClr val="accent5">
                    <a:lumMod val="20000"/>
                    <a:lumOff val="80000"/>
                  </a:schemeClr>
                </a:solidFill>
              </a:rPr>
              <a:t> </a:t>
            </a:r>
          </a:p>
        </p:txBody>
      </p:sp>
      <p:pic>
        <p:nvPicPr>
          <p:cNvPr id="21" name="Picture 3" descr="P13 Senke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1464" y="1267322"/>
            <a:ext cx="3749096" cy="2445932"/>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p:cNvGrpSpPr/>
          <p:nvPr/>
        </p:nvGrpSpPr>
        <p:grpSpPr>
          <a:xfrm>
            <a:off x="6513639" y="2158817"/>
            <a:ext cx="3197090" cy="1518349"/>
            <a:chOff x="6513639" y="2158817"/>
            <a:chExt cx="3197090" cy="1518349"/>
          </a:xfrm>
        </p:grpSpPr>
        <p:sp>
          <p:nvSpPr>
            <p:cNvPr id="22" name="Line 10"/>
            <p:cNvSpPr>
              <a:spLocks noChangeShapeType="1"/>
            </p:cNvSpPr>
            <p:nvPr/>
          </p:nvSpPr>
          <p:spPr bwMode="auto">
            <a:xfrm flipH="1">
              <a:off x="6513639" y="2158817"/>
              <a:ext cx="1860514" cy="1518349"/>
            </a:xfrm>
            <a:prstGeom prst="line">
              <a:avLst/>
            </a:prstGeom>
            <a:noFill/>
            <a:ln w="25400">
              <a:solidFill>
                <a:schemeClr val="accent5">
                  <a:lumMod val="20000"/>
                  <a:lumOff val="8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CH"/>
            </a:p>
          </p:txBody>
        </p:sp>
        <p:sp>
          <p:nvSpPr>
            <p:cNvPr id="23" name="Line 11"/>
            <p:cNvSpPr>
              <a:spLocks noChangeShapeType="1"/>
            </p:cNvSpPr>
            <p:nvPr/>
          </p:nvSpPr>
          <p:spPr bwMode="auto">
            <a:xfrm flipH="1">
              <a:off x="8053375" y="2233666"/>
              <a:ext cx="973027" cy="181774"/>
            </a:xfrm>
            <a:prstGeom prst="line">
              <a:avLst/>
            </a:prstGeom>
            <a:noFill/>
            <a:ln w="25400">
              <a:solidFill>
                <a:schemeClr val="accent5">
                  <a:lumMod val="20000"/>
                  <a:lumOff val="8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CH"/>
            </a:p>
          </p:txBody>
        </p:sp>
        <p:sp>
          <p:nvSpPr>
            <p:cNvPr id="24" name="Line 14"/>
            <p:cNvSpPr>
              <a:spLocks noChangeShapeType="1"/>
            </p:cNvSpPr>
            <p:nvPr/>
          </p:nvSpPr>
          <p:spPr bwMode="auto">
            <a:xfrm flipH="1">
              <a:off x="7818137" y="2329899"/>
              <a:ext cx="1454195" cy="288700"/>
            </a:xfrm>
            <a:prstGeom prst="line">
              <a:avLst/>
            </a:prstGeom>
            <a:noFill/>
            <a:ln w="25400">
              <a:solidFill>
                <a:schemeClr val="accent5">
                  <a:lumMod val="20000"/>
                  <a:lumOff val="8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CH"/>
            </a:p>
          </p:txBody>
        </p:sp>
        <p:sp>
          <p:nvSpPr>
            <p:cNvPr id="25" name="Line 15"/>
            <p:cNvSpPr>
              <a:spLocks noChangeShapeType="1"/>
            </p:cNvSpPr>
            <p:nvPr/>
          </p:nvSpPr>
          <p:spPr bwMode="auto">
            <a:xfrm flipH="1">
              <a:off x="7475974" y="2490288"/>
              <a:ext cx="1967440" cy="406319"/>
            </a:xfrm>
            <a:prstGeom prst="line">
              <a:avLst/>
            </a:prstGeom>
            <a:noFill/>
            <a:ln w="25400">
              <a:solidFill>
                <a:schemeClr val="accent5">
                  <a:lumMod val="20000"/>
                  <a:lumOff val="8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CH"/>
            </a:p>
          </p:txBody>
        </p:sp>
        <p:sp>
          <p:nvSpPr>
            <p:cNvPr id="26" name="Line 16"/>
            <p:cNvSpPr>
              <a:spLocks noChangeShapeType="1"/>
            </p:cNvSpPr>
            <p:nvPr/>
          </p:nvSpPr>
          <p:spPr bwMode="auto">
            <a:xfrm flipH="1">
              <a:off x="6973421" y="2746910"/>
              <a:ext cx="2737308" cy="566708"/>
            </a:xfrm>
            <a:prstGeom prst="line">
              <a:avLst/>
            </a:prstGeom>
            <a:noFill/>
            <a:ln w="25400">
              <a:solidFill>
                <a:schemeClr val="accent5">
                  <a:lumMod val="20000"/>
                  <a:lumOff val="8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CH"/>
            </a:p>
          </p:txBody>
        </p:sp>
      </p:grpSp>
      <p:pic>
        <p:nvPicPr>
          <p:cNvPr id="27" name="Picture 4" descr="P37 Schachtdeckel2"/>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7485" y="3885283"/>
            <a:ext cx="3673075" cy="260866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019891" y="4484042"/>
            <a:ext cx="1367682" cy="461665"/>
          </a:xfrm>
          <a:prstGeom prst="rect">
            <a:avLst/>
          </a:prstGeom>
          <a:noFill/>
          <a:ln>
            <a:noFill/>
          </a:ln>
        </p:spPr>
        <p:txBody>
          <a:bodyPr wrap="none" rtlCol="0">
            <a:spAutoFit/>
          </a:bodyPr>
          <a:lstStyle/>
          <a:p>
            <a:r>
              <a:rPr lang="en-US" sz="2400" dirty="0">
                <a:solidFill>
                  <a:schemeClr val="accent5">
                    <a:lumMod val="20000"/>
                    <a:lumOff val="80000"/>
                  </a:schemeClr>
                </a:solidFill>
              </a:rPr>
              <a:t>Manhole</a:t>
            </a:r>
          </a:p>
        </p:txBody>
      </p:sp>
      <p:cxnSp>
        <p:nvCxnSpPr>
          <p:cNvPr id="28" name="Straight Arrow Connector 27"/>
          <p:cNvCxnSpPr/>
          <p:nvPr/>
        </p:nvCxnSpPr>
        <p:spPr>
          <a:xfrm>
            <a:off x="1629123" y="2415440"/>
            <a:ext cx="1512169" cy="725528"/>
          </a:xfrm>
          <a:prstGeom prst="straightConnector1">
            <a:avLst/>
          </a:prstGeom>
          <a:ln w="38100" cap="sq">
            <a:solidFill>
              <a:schemeClr val="accent5">
                <a:lumMod val="20000"/>
                <a:lumOff val="80000"/>
              </a:schemeClr>
            </a:solidFill>
            <a:round/>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563222" y="2086994"/>
            <a:ext cx="1477908" cy="830997"/>
          </a:xfrm>
          <a:prstGeom prst="rect">
            <a:avLst/>
          </a:prstGeom>
          <a:noFill/>
          <a:ln>
            <a:noFill/>
          </a:ln>
        </p:spPr>
        <p:txBody>
          <a:bodyPr wrap="square" rtlCol="0">
            <a:spAutoFit/>
          </a:bodyPr>
          <a:lstStyle/>
          <a:p>
            <a:r>
              <a:rPr lang="en-US" sz="2400" dirty="0">
                <a:solidFill>
                  <a:schemeClr val="accent5">
                    <a:lumMod val="20000"/>
                    <a:lumOff val="80000"/>
                  </a:schemeClr>
                </a:solidFill>
              </a:rPr>
              <a:t>Drainage pipes</a:t>
            </a:r>
          </a:p>
        </p:txBody>
      </p:sp>
      <p:sp>
        <p:nvSpPr>
          <p:cNvPr id="32" name="Titel 9"/>
          <p:cNvSpPr>
            <a:spLocks noGrp="1"/>
          </p:cNvSpPr>
          <p:nvPr>
            <p:ph type="title"/>
          </p:nvPr>
        </p:nvSpPr>
        <p:spPr>
          <a:xfrm>
            <a:off x="323850" y="620714"/>
            <a:ext cx="11537950" cy="972000"/>
          </a:xfrm>
        </p:spPr>
        <p:txBody>
          <a:bodyPr/>
          <a:lstStyle/>
          <a:p>
            <a:r>
              <a:rPr lang="en-GB" dirty="0"/>
              <a:t>Fast herbicide transport in a small agricultural catchment: modellers meet experimentalists</a:t>
            </a:r>
          </a:p>
        </p:txBody>
      </p:sp>
      <p:pic>
        <p:nvPicPr>
          <p:cNvPr id="7" name="Picture 2" descr="Q:\Abteilungsprojekte\siam\ammannlo\PhD\Admin\EGU2019\PICO\pictures\concept_model_egu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0000" y="4797152"/>
            <a:ext cx="5580282"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Abteilungsprojekte\siam\ammannlo\PhD\Admin\EGU2019\PICO\pictures\concept_model_egu3.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0000" y="4197600"/>
            <a:ext cx="5580000" cy="240124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Q:\Abteilungsprojekte\siam\ammannlo\PhD\Admin\EGU2019\PICO\pictures\concept_model_egu.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0000" y="4197600"/>
            <a:ext cx="5580000" cy="240124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p:cNvSpPr/>
          <p:nvPr/>
        </p:nvSpPr>
        <p:spPr>
          <a:xfrm>
            <a:off x="9224843" y="5255214"/>
            <a:ext cx="325459" cy="283031"/>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a:off x="2913336" y="5215116"/>
            <a:ext cx="325459" cy="283031"/>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21011" y="4082128"/>
            <a:ext cx="4680520" cy="457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812413" y="4293096"/>
            <a:ext cx="4417110" cy="228514"/>
            <a:chOff x="754564" y="4310642"/>
            <a:chExt cx="4417110" cy="228514"/>
          </a:xfrm>
        </p:grpSpPr>
        <p:pic>
          <p:nvPicPr>
            <p:cNvPr id="1033" name="Picture 9" descr="Q:\Abteilungsprojekte\siam\ammannlo\PhD\Admin\EGU2019\PICO\pictures\raindrop.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62983" y="4310642"/>
              <a:ext cx="158175" cy="22851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9" descr="Q:\Abteilungsprojekte\siam\ammannlo\PhD\Admin\EGU2019\PICO\pictures\raindrop.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71402" y="4310642"/>
              <a:ext cx="158175" cy="22851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9" descr="Q:\Abteilungsprojekte\siam\ammannlo\PhD\Admin\EGU2019\PICO\pictures\raindrop.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79821" y="4310642"/>
              <a:ext cx="158175" cy="22851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9" descr="Q:\Abteilungsprojekte\siam\ammannlo\PhD\Admin\EGU2019\PICO\pictures\raindrop.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88240" y="4310642"/>
              <a:ext cx="158175" cy="22851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9" descr="Q:\Abteilungsprojekte\siam\ammannlo\PhD\Admin\EGU2019\PICO\pictures\raindrop.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96659" y="4310642"/>
              <a:ext cx="158175" cy="22851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9" descr="Q:\Abteilungsprojekte\siam\ammannlo\PhD\Admin\EGU2019\PICO\pictures\raindrop.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05078" y="4310642"/>
              <a:ext cx="158175" cy="22851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9" descr="Q:\Abteilungsprojekte\siam\ammannlo\PhD\Admin\EGU2019\PICO\pictures\raindrop.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13499" y="4310642"/>
              <a:ext cx="158175" cy="22851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9" descr="Q:\Abteilungsprojekte\siam\ammannlo\PhD\Admin\EGU2019\PICO\pictures\raindrop.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4564" y="4310642"/>
              <a:ext cx="158175" cy="22851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1" name="Straight Arrow Connector 10"/>
          <p:cNvCxnSpPr/>
          <p:nvPr/>
        </p:nvCxnSpPr>
        <p:spPr>
          <a:xfrm>
            <a:off x="8910843" y="4945707"/>
            <a:ext cx="207112" cy="269409"/>
          </a:xfrm>
          <a:prstGeom prst="straightConnector1">
            <a:avLst/>
          </a:prstGeom>
          <a:ln w="38100" cap="sq">
            <a:solidFill>
              <a:schemeClr val="accent5">
                <a:lumMod val="20000"/>
                <a:lumOff val="80000"/>
              </a:schemeClr>
            </a:solidFill>
            <a:round/>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8910843" y="6232335"/>
            <a:ext cx="1285929" cy="261610"/>
          </a:xfrm>
          <a:prstGeom prst="rect">
            <a:avLst/>
          </a:prstGeom>
          <a:noFill/>
        </p:spPr>
        <p:txBody>
          <a:bodyPr wrap="none" rtlCol="0">
            <a:spAutoFit/>
          </a:bodyPr>
          <a:lstStyle/>
          <a:p>
            <a:r>
              <a:rPr lang="en-US" sz="1100" dirty="0" smtClean="0">
                <a:solidFill>
                  <a:schemeClr val="accent5">
                    <a:lumMod val="20000"/>
                    <a:lumOff val="80000"/>
                  </a:schemeClr>
                </a:solidFill>
              </a:rPr>
              <a:t>© </a:t>
            </a:r>
            <a:r>
              <a:rPr lang="en-US" sz="1100" dirty="0" smtClean="0">
                <a:solidFill>
                  <a:schemeClr val="accent5">
                    <a:lumMod val="20000"/>
                    <a:lumOff val="80000"/>
                  </a:schemeClr>
                </a:solidFill>
              </a:rPr>
              <a:t>Tobias Doppler</a:t>
            </a:r>
            <a:endParaRPr lang="en-US" sz="1100" dirty="0">
              <a:solidFill>
                <a:schemeClr val="accent5">
                  <a:lumMod val="20000"/>
                  <a:lumOff val="80000"/>
                </a:schemeClr>
              </a:solidFill>
            </a:endParaRPr>
          </a:p>
        </p:txBody>
      </p:sp>
      <p:sp>
        <p:nvSpPr>
          <p:cNvPr id="44" name="TextBox 43"/>
          <p:cNvSpPr txBox="1"/>
          <p:nvPr/>
        </p:nvSpPr>
        <p:spPr>
          <a:xfrm>
            <a:off x="8910843" y="3451644"/>
            <a:ext cx="1285929" cy="261610"/>
          </a:xfrm>
          <a:prstGeom prst="rect">
            <a:avLst/>
          </a:prstGeom>
          <a:noFill/>
        </p:spPr>
        <p:txBody>
          <a:bodyPr wrap="none" rtlCol="0">
            <a:spAutoFit/>
          </a:bodyPr>
          <a:lstStyle/>
          <a:p>
            <a:r>
              <a:rPr lang="en-US" sz="1100" dirty="0" smtClean="0">
                <a:solidFill>
                  <a:schemeClr val="accent5">
                    <a:lumMod val="20000"/>
                    <a:lumOff val="80000"/>
                  </a:schemeClr>
                </a:solidFill>
              </a:rPr>
              <a:t>© </a:t>
            </a:r>
            <a:r>
              <a:rPr lang="en-US" sz="1100" dirty="0" smtClean="0">
                <a:solidFill>
                  <a:schemeClr val="accent5">
                    <a:lumMod val="20000"/>
                    <a:lumOff val="80000"/>
                  </a:schemeClr>
                </a:solidFill>
              </a:rPr>
              <a:t>Tobias Doppler</a:t>
            </a:r>
            <a:endParaRPr lang="en-US" sz="1100" dirty="0">
              <a:solidFill>
                <a:schemeClr val="accent5">
                  <a:lumMod val="20000"/>
                  <a:lumOff val="80000"/>
                </a:schemeClr>
              </a:solidFill>
            </a:endParaRPr>
          </a:p>
        </p:txBody>
      </p:sp>
    </p:spTree>
    <p:extLst>
      <p:ext uri="{BB962C8B-B14F-4D97-AF65-F5344CB8AC3E}">
        <p14:creationId xmlns:p14="http://schemas.microsoft.com/office/powerpoint/2010/main" val="27498795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par>
                                <p:cTn id="18" presetID="10" presetClass="exit" presetSubtype="0" fill="hold" nodeType="withEffect">
                                  <p:stCondLst>
                                    <p:cond delay="50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10" presetClass="entr" presetSubtype="0" fill="hold" nodeType="withEffect">
                                  <p:stCondLst>
                                    <p:cond delay="500"/>
                                  </p:stCondLst>
                                  <p:childTnLst>
                                    <p:set>
                                      <p:cBhvr>
                                        <p:cTn id="22" dur="1" fill="hold">
                                          <p:stCondLst>
                                            <p:cond delay="0"/>
                                          </p:stCondLst>
                                        </p:cTn>
                                        <p:tgtEl>
                                          <p:spTgt spid="1027"/>
                                        </p:tgtEl>
                                        <p:attrNameLst>
                                          <p:attrName>style.visibility</p:attrName>
                                        </p:attrNameLst>
                                      </p:cBhvr>
                                      <p:to>
                                        <p:strVal val="visible"/>
                                      </p:to>
                                    </p:set>
                                    <p:animEffect transition="in" filter="fade">
                                      <p:cBhvr>
                                        <p:cTn id="23" dur="500"/>
                                        <p:tgtEl>
                                          <p:spTgt spid="1027"/>
                                        </p:tgtEl>
                                      </p:cBhvr>
                                    </p:animEffect>
                                  </p:childTnLst>
                                </p:cTn>
                              </p:par>
                              <p:par>
                                <p:cTn id="24" presetID="10" presetClass="entr" presetSubtype="0" fill="hold" nodeType="withEffect">
                                  <p:stCondLst>
                                    <p:cond delay="50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0" presetClass="exit" presetSubtype="0" fill="hold" nodeType="withEffect">
                                  <p:stCondLst>
                                    <p:cond delay="500"/>
                                  </p:stCondLst>
                                  <p:childTnLst>
                                    <p:animEffect transition="out" filter="fade">
                                      <p:cBhvr>
                                        <p:cTn id="36" dur="500"/>
                                        <p:tgtEl>
                                          <p:spTgt spid="1027"/>
                                        </p:tgtEl>
                                      </p:cBhvr>
                                    </p:animEffect>
                                    <p:set>
                                      <p:cBhvr>
                                        <p:cTn id="37" dur="1" fill="hold">
                                          <p:stCondLst>
                                            <p:cond delay="499"/>
                                          </p:stCondLst>
                                        </p:cTn>
                                        <p:tgtEl>
                                          <p:spTgt spid="1027"/>
                                        </p:tgtEl>
                                        <p:attrNameLst>
                                          <p:attrName>style.visibility</p:attrName>
                                        </p:attrNameLst>
                                      </p:cBhvr>
                                      <p:to>
                                        <p:strVal val="hidden"/>
                                      </p:to>
                                    </p:set>
                                  </p:childTnLst>
                                </p:cTn>
                              </p:par>
                              <p:par>
                                <p:cTn id="38" presetID="10" presetClass="entr" presetSubtype="0" fill="hold" nodeType="withEffect">
                                  <p:stCondLst>
                                    <p:cond delay="500"/>
                                  </p:stCondLst>
                                  <p:childTnLst>
                                    <p:set>
                                      <p:cBhvr>
                                        <p:cTn id="39" dur="1" fill="hold">
                                          <p:stCondLst>
                                            <p:cond delay="0"/>
                                          </p:stCondLst>
                                        </p:cTn>
                                        <p:tgtEl>
                                          <p:spTgt spid="1028"/>
                                        </p:tgtEl>
                                        <p:attrNameLst>
                                          <p:attrName>style.visibility</p:attrName>
                                        </p:attrNameLst>
                                      </p:cBhvr>
                                      <p:to>
                                        <p:strVal val="visible"/>
                                      </p:to>
                                    </p:set>
                                    <p:animEffect transition="in" filter="fade">
                                      <p:cBhvr>
                                        <p:cTn id="40" dur="500"/>
                                        <p:tgtEl>
                                          <p:spTgt spid="1028"/>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par>
                                <p:cTn id="51" presetID="10" presetClass="exit" presetSubtype="0" fill="hold" nodeType="withEffect">
                                  <p:stCondLst>
                                    <p:cond delay="500"/>
                                  </p:stCondLst>
                                  <p:childTnLst>
                                    <p:animEffect transition="out" filter="fade">
                                      <p:cBhvr>
                                        <p:cTn id="52" dur="500"/>
                                        <p:tgtEl>
                                          <p:spTgt spid="1028"/>
                                        </p:tgtEl>
                                      </p:cBhvr>
                                    </p:animEffect>
                                    <p:set>
                                      <p:cBhvr>
                                        <p:cTn id="53" dur="1" fill="hold">
                                          <p:stCondLst>
                                            <p:cond delay="499"/>
                                          </p:stCondLst>
                                        </p:cTn>
                                        <p:tgtEl>
                                          <p:spTgt spid="1028"/>
                                        </p:tgtEl>
                                        <p:attrNameLst>
                                          <p:attrName>style.visibility</p:attrName>
                                        </p:attrNameLst>
                                      </p:cBhvr>
                                      <p:to>
                                        <p:strVal val="hidden"/>
                                      </p:to>
                                    </p:set>
                                  </p:childTnLst>
                                </p:cTn>
                              </p:par>
                              <p:par>
                                <p:cTn id="54" presetID="10" presetClass="entr" presetSubtype="0" fill="hold" nodeType="withEffect">
                                  <p:stCondLst>
                                    <p:cond delay="500"/>
                                  </p:stCondLst>
                                  <p:childTnLst>
                                    <p:set>
                                      <p:cBhvr>
                                        <p:cTn id="55" dur="1" fill="hold">
                                          <p:stCondLst>
                                            <p:cond delay="0"/>
                                          </p:stCondLst>
                                        </p:cTn>
                                        <p:tgtEl>
                                          <p:spTgt spid="1029"/>
                                        </p:tgtEl>
                                        <p:attrNameLst>
                                          <p:attrName>style.visibility</p:attrName>
                                        </p:attrNameLst>
                                      </p:cBhvr>
                                      <p:to>
                                        <p:strVal val="visible"/>
                                      </p:to>
                                    </p:set>
                                    <p:animEffect transition="in" filter="fade">
                                      <p:cBhvr>
                                        <p:cTn id="56" dur="500"/>
                                        <p:tgtEl>
                                          <p:spTgt spid="1029"/>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500"/>
                                        <p:tgtEl>
                                          <p:spTgt spid="4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31" grpId="0"/>
      <p:bldP spid="8" grpId="0" animBg="1"/>
      <p:bldP spid="30" grpId="0" animBg="1"/>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US" dirty="0"/>
              <a:t>10.4.2019</a:t>
            </a:r>
            <a:endParaRPr lang="en-GB" dirty="0"/>
          </a:p>
        </p:txBody>
      </p:sp>
      <p:sp>
        <p:nvSpPr>
          <p:cNvPr id="4" name="Fußzeilenplatzhalter 3"/>
          <p:cNvSpPr>
            <a:spLocks noGrp="1"/>
          </p:cNvSpPr>
          <p:nvPr>
            <p:ph type="ftr" sz="quarter" idx="11"/>
          </p:nvPr>
        </p:nvSpPr>
        <p:spPr/>
        <p:txBody>
          <a:bodyPr/>
          <a:lstStyle/>
          <a:p>
            <a:r>
              <a:rPr lang="en-GB"/>
              <a:t>Lorenz Ammann</a:t>
            </a:r>
            <a:endParaRPr lang="en-GB" dirty="0"/>
          </a:p>
        </p:txBody>
      </p:sp>
      <p:sp>
        <p:nvSpPr>
          <p:cNvPr id="5" name="Foliennummernplatzhalter 4"/>
          <p:cNvSpPr>
            <a:spLocks noGrp="1"/>
          </p:cNvSpPr>
          <p:nvPr>
            <p:ph type="sldNum" sz="quarter" idx="12"/>
          </p:nvPr>
        </p:nvSpPr>
        <p:spPr/>
        <p:txBody>
          <a:bodyPr/>
          <a:lstStyle/>
          <a:p>
            <a:fld id="{6C6AE60A-B69C-4790-82F7-3882EDF23186}" type="slidenum">
              <a:rPr lang="en-GB" smtClean="0"/>
              <a:pPr/>
              <a:t>20</a:t>
            </a:fld>
            <a:endParaRPr lang="en-GB" dirty="0"/>
          </a:p>
        </p:txBody>
      </p:sp>
      <p:sp>
        <p:nvSpPr>
          <p:cNvPr id="10" name="Titel 9"/>
          <p:cNvSpPr>
            <a:spLocks noGrp="1"/>
          </p:cNvSpPr>
          <p:nvPr>
            <p:ph type="title"/>
          </p:nvPr>
        </p:nvSpPr>
        <p:spPr/>
        <p:txBody>
          <a:bodyPr/>
          <a:lstStyle/>
          <a:p>
            <a:r>
              <a:rPr lang="en-GB" dirty="0"/>
              <a:t>Likelihood framework</a:t>
            </a:r>
          </a:p>
        </p:txBody>
      </p:sp>
      <p:pic>
        <p:nvPicPr>
          <p:cNvPr id="7" name="Picture 4"/>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48808" t="14158" r="5141" b="14930"/>
          <a:stretch/>
        </p:blipFill>
        <p:spPr bwMode="auto">
          <a:xfrm>
            <a:off x="8855150" y="1844823"/>
            <a:ext cx="2688447" cy="1501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hlinkClick r:id="rId4" action="ppaction://hlinksldjump"/>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693019" y="4407530"/>
            <a:ext cx="6410972" cy="1320229"/>
          </a:xfrm>
          <a:prstGeom prst="rect">
            <a:avLst/>
          </a:prstGeom>
        </p:spPr>
      </p:pic>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4105426894"/>
                  </p:ext>
                </p:extLst>
              </p:nvPr>
            </p:nvGraphicFramePr>
            <p:xfrm>
              <a:off x="7623159" y="3790700"/>
              <a:ext cx="4087083" cy="2306320"/>
            </p:xfrm>
            <a:graphic>
              <a:graphicData uri="http://schemas.openxmlformats.org/drawingml/2006/table">
                <a:tbl>
                  <a:tblPr bandRow="1">
                    <a:tableStyleId>{5C22544A-7EE6-4342-B048-85BDC9FD1C3A}</a:tableStyleId>
                  </a:tblPr>
                  <a:tblGrid>
                    <a:gridCol w="1234951">
                      <a:extLst>
                        <a:ext uri="{9D8B030D-6E8A-4147-A177-3AD203B41FA5}">
                          <a16:colId xmlns:a16="http://schemas.microsoft.com/office/drawing/2014/main" xmlns="" val="20000"/>
                        </a:ext>
                      </a:extLst>
                    </a:gridCol>
                    <a:gridCol w="2852132">
                      <a:extLst>
                        <a:ext uri="{9D8B030D-6E8A-4147-A177-3AD203B41FA5}">
                          <a16:colId xmlns:a16="http://schemas.microsoft.com/office/drawing/2014/main" xmlns="" val="20001"/>
                        </a:ext>
                      </a:extLst>
                    </a:gridCol>
                  </a:tblGrid>
                  <a:tr h="370840">
                    <a:tc>
                      <a:txBody>
                        <a:bodyPr/>
                        <a:lstStyle/>
                        <a:p>
                          <a:pPr/>
                          <a14:m>
                            <m:oMathPara xmlns:m="http://schemas.openxmlformats.org/officeDocument/2006/math">
                              <m:oMathParaPr>
                                <m:jc m:val="centerGroup"/>
                              </m:oMathParaPr>
                              <m:oMath xmlns:m="http://schemas.openxmlformats.org/officeDocument/2006/math">
                                <m:r>
                                  <a:rPr lang="de-CH" sz="1600" b="0" i="1" smtClean="0">
                                    <a:latin typeface="Cambria Math"/>
                                  </a:rPr>
                                  <m:t>𝑄</m:t>
                                </m:r>
                              </m:oMath>
                            </m:oMathPara>
                          </a14:m>
                          <a:endParaRPr lang="en-US" sz="16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600" dirty="0"/>
                            <a:t>Streamflow</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70840">
                    <a:tc>
                      <a:txBody>
                        <a:bodyPr/>
                        <a:lstStyle/>
                        <a:p>
                          <a:pPr/>
                          <a14:m>
                            <m:oMathPara xmlns:m="http://schemas.openxmlformats.org/officeDocument/2006/math">
                              <m:oMathParaPr>
                                <m:jc m:val="centerGroup"/>
                              </m:oMathParaPr>
                              <m:oMath xmlns:m="http://schemas.openxmlformats.org/officeDocument/2006/math">
                                <m:r>
                                  <a:rPr lang="de-CH" sz="1600" b="0" i="1" smtClean="0">
                                    <a:latin typeface="Cambria Math"/>
                                  </a:rPr>
                                  <m:t>𝑝</m:t>
                                </m:r>
                                <m:r>
                                  <a:rPr lang="de-CH" sz="1600" b="0" i="1" smtClean="0">
                                    <a:latin typeface="Cambria Math"/>
                                  </a:rPr>
                                  <m:t>(</m:t>
                                </m:r>
                                <m:r>
                                  <a:rPr lang="de-CH" sz="1600" b="0" i="1" smtClean="0">
                                    <a:latin typeface="Cambria Math"/>
                                  </a:rPr>
                                  <m:t>𝑄</m:t>
                                </m:r>
                                <m:r>
                                  <a:rPr lang="de-CH" sz="1600" b="0" i="1" smtClean="0">
                                    <a:latin typeface="Cambria Math"/>
                                  </a:rPr>
                                  <m:t>)</m:t>
                                </m:r>
                              </m:oMath>
                            </m:oMathPara>
                          </a14:m>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Probability of observing </a:t>
                          </a:r>
                          <a14:m>
                            <m:oMath xmlns:m="http://schemas.openxmlformats.org/officeDocument/2006/math">
                              <m:r>
                                <a:rPr lang="de-CH" sz="1600" b="0" i="1" smtClean="0">
                                  <a:latin typeface="Cambria Math"/>
                                </a:rPr>
                                <m:t>𝑄</m:t>
                              </m:r>
                            </m:oMath>
                          </a14:m>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de-CH" sz="1600" b="0" i="1" smtClean="0">
                                        <a:latin typeface="Cambria Math"/>
                                      </a:rPr>
                                      <m:t>𝐷</m:t>
                                    </m:r>
                                  </m:e>
                                  <m:sub>
                                    <m:r>
                                      <a:rPr lang="de-CH" sz="1600" b="0" i="1" smtClean="0">
                                        <a:latin typeface="Cambria Math"/>
                                      </a:rPr>
                                      <m:t>𝑄</m:t>
                                    </m:r>
                                  </m:sub>
                                </m:sSub>
                                <m:r>
                                  <a:rPr lang="de-CH" sz="1600" b="0" i="1" smtClean="0">
                                    <a:latin typeface="Cambria Math"/>
                                  </a:rPr>
                                  <m:t>(</m:t>
                                </m:r>
                                <m:sSub>
                                  <m:sSubPr>
                                    <m:ctrlPr>
                                      <a:rPr lang="de-CH" sz="1600" b="0" i="1" smtClean="0">
                                        <a:latin typeface="Cambria Math"/>
                                      </a:rPr>
                                    </m:ctrlPr>
                                  </m:sSubPr>
                                  <m:e>
                                    <m:r>
                                      <a:rPr lang="de-CH" sz="1600" b="0" i="1" smtClean="0">
                                        <a:latin typeface="Cambria Math"/>
                                      </a:rPr>
                                      <m:t>𝑄</m:t>
                                    </m:r>
                                  </m:e>
                                  <m:sub>
                                    <m:r>
                                      <m:rPr>
                                        <m:sty m:val="p"/>
                                      </m:rPr>
                                      <a:rPr lang="de-CH" sz="1600" b="0" i="0" smtClean="0">
                                        <a:latin typeface="Cambria Math"/>
                                      </a:rPr>
                                      <m:t>det</m:t>
                                    </m:r>
                                  </m:sub>
                                </m:sSub>
                                <m:r>
                                  <a:rPr lang="de-CH" sz="1600" b="0" i="1" smtClean="0">
                                    <a:latin typeface="Cambria Math"/>
                                  </a:rPr>
                                  <m:t>,</m:t>
                                </m:r>
                                <m:r>
                                  <a:rPr lang="de-CH" sz="1600" b="0" i="1" smtClean="0">
                                    <a:latin typeface="Cambria Math"/>
                                    <a:ea typeface="Cambria Math"/>
                                  </a:rPr>
                                  <m:t>𝜓</m:t>
                                </m:r>
                                <m:r>
                                  <a:rPr lang="de-CH" sz="1600" b="0" i="1" smtClean="0">
                                    <a:latin typeface="Cambria Math"/>
                                  </a:rPr>
                                  <m:t>)</m:t>
                                </m:r>
                              </m:oMath>
                            </m:oMathPara>
                          </a14:m>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Probability distribution of </a:t>
                          </a:r>
                          <a14:m>
                            <m:oMath xmlns:m="http://schemas.openxmlformats.org/officeDocument/2006/math">
                              <m:r>
                                <a:rPr lang="de-CH" sz="1600" b="0" i="1" smtClean="0">
                                  <a:latin typeface="Cambria Math"/>
                                </a:rPr>
                                <m:t>𝑄</m:t>
                              </m:r>
                            </m:oMath>
                          </a14:m>
                          <a:r>
                            <a:rPr lang="en-US" sz="1600" baseline="0" dirty="0"/>
                            <a:t>, given model output </a:t>
                          </a:r>
                          <a14:m>
                            <m:oMath xmlns:m="http://schemas.openxmlformats.org/officeDocument/2006/math">
                              <m:sSub>
                                <m:sSubPr>
                                  <m:ctrlPr>
                                    <a:rPr lang="en-US" sz="1600" i="1" baseline="0" smtClean="0">
                                      <a:latin typeface="Cambria Math"/>
                                    </a:rPr>
                                  </m:ctrlPr>
                                </m:sSubPr>
                                <m:e>
                                  <m:r>
                                    <a:rPr lang="de-CH" sz="1600" b="0" i="1" baseline="0" smtClean="0">
                                      <a:latin typeface="Cambria Math"/>
                                    </a:rPr>
                                    <m:t>𝑄</m:t>
                                  </m:r>
                                </m:e>
                                <m:sub>
                                  <m:r>
                                    <m:rPr>
                                      <m:sty m:val="p"/>
                                    </m:rPr>
                                    <a:rPr lang="de-CH" sz="1600" b="0" i="0" baseline="0" smtClean="0">
                                      <a:latin typeface="Cambria Math"/>
                                    </a:rPr>
                                    <m:t>det</m:t>
                                  </m:r>
                                </m:sub>
                              </m:sSub>
                            </m:oMath>
                          </a14:m>
                          <a:r>
                            <a:rPr lang="en-US" sz="1600" dirty="0"/>
                            <a:t> and error model parameters </a:t>
                          </a:r>
                          <a14:m>
                            <m:oMath xmlns:m="http://schemas.openxmlformats.org/officeDocument/2006/math">
                              <m:r>
                                <a:rPr lang="en-US" sz="1600" i="1" smtClean="0">
                                  <a:latin typeface="Cambria Math"/>
                                  <a:ea typeface="Cambria Math"/>
                                </a:rPr>
                                <m:t>𝜓</m:t>
                              </m:r>
                            </m:oMath>
                          </a14:m>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de-CH" sz="1600" b="0" i="1" smtClean="0">
                                        <a:latin typeface="Cambria Math"/>
                                      </a:rPr>
                                      <m:t>𝑓</m:t>
                                    </m:r>
                                  </m:e>
                                  <m:sub>
                                    <m:r>
                                      <a:rPr lang="de-CH" sz="1600" b="0" i="1" smtClean="0">
                                        <a:latin typeface="Cambria Math"/>
                                      </a:rPr>
                                      <m:t>𝐷𝑄</m:t>
                                    </m:r>
                                  </m:sub>
                                </m:sSub>
                              </m:oMath>
                            </m:oMathPara>
                          </a14:m>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dirty="0"/>
                            <a:t>Density</a:t>
                          </a:r>
                          <a:r>
                            <a:rPr lang="en-US" sz="1600" baseline="0" dirty="0"/>
                            <a:t> of</a:t>
                          </a:r>
                          <a14:m>
                            <m:oMath xmlns:m="http://schemas.openxmlformats.org/officeDocument/2006/math">
                              <m:r>
                                <a:rPr lang="de-CH" sz="1600" b="0" i="0" smtClean="0">
                                  <a:latin typeface="Cambria Math"/>
                                </a:rPr>
                                <m:t> </m:t>
                              </m:r>
                              <m:sSub>
                                <m:sSubPr>
                                  <m:ctrlPr>
                                    <a:rPr lang="en-US" sz="1600" i="1" smtClean="0">
                                      <a:latin typeface="Cambria Math"/>
                                    </a:rPr>
                                  </m:ctrlPr>
                                </m:sSubPr>
                                <m:e>
                                  <m:r>
                                    <a:rPr lang="de-CH" sz="1600" b="0" i="1" smtClean="0">
                                      <a:latin typeface="Cambria Math"/>
                                    </a:rPr>
                                    <m:t>𝐷</m:t>
                                  </m:r>
                                </m:e>
                                <m:sub>
                                  <m:r>
                                    <a:rPr lang="de-CH" sz="1600" b="0" i="1" smtClean="0">
                                      <a:latin typeface="Cambria Math"/>
                                    </a:rPr>
                                    <m:t>𝑄</m:t>
                                  </m:r>
                                </m:sub>
                              </m:sSub>
                            </m:oMath>
                          </a14:m>
                          <a:endParaRPr lang="en-US" sz="1600" baseline="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de-CH" sz="1600" b="0" i="1" smtClean="0">
                                        <a:latin typeface="Cambria Math"/>
                                      </a:rPr>
                                      <m:t>𝐹</m:t>
                                    </m:r>
                                  </m:e>
                                  <m:sub>
                                    <m:r>
                                      <a:rPr lang="de-CH" sz="1600" b="0" i="1" smtClean="0">
                                        <a:latin typeface="Cambria Math"/>
                                      </a:rPr>
                                      <m:t>𝐷𝑄</m:t>
                                    </m:r>
                                  </m:sub>
                                </m:sSub>
                              </m:oMath>
                            </m:oMathPara>
                          </a14:m>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dirty="0"/>
                            <a:t>Cumulative distribution</a:t>
                          </a:r>
                          <a:r>
                            <a:rPr lang="en-US" sz="1600" baseline="0" dirty="0"/>
                            <a:t> of </a:t>
                          </a:r>
                          <a14:m>
                            <m:oMath xmlns:m="http://schemas.openxmlformats.org/officeDocument/2006/math">
                              <m:sSub>
                                <m:sSubPr>
                                  <m:ctrlPr>
                                    <a:rPr lang="en-US" sz="1600" i="1" smtClean="0">
                                      <a:latin typeface="Cambria Math"/>
                                    </a:rPr>
                                  </m:ctrlPr>
                                </m:sSubPr>
                                <m:e>
                                  <m:r>
                                    <a:rPr lang="de-CH" sz="1600" b="0" i="1" smtClean="0">
                                      <a:latin typeface="Cambria Math"/>
                                    </a:rPr>
                                    <m:t>𝐷</m:t>
                                  </m:r>
                                </m:e>
                                <m:sub>
                                  <m:r>
                                    <a:rPr lang="de-CH" sz="1600" b="0" i="1" smtClean="0">
                                      <a:latin typeface="Cambria Math"/>
                                    </a:rPr>
                                    <m:t>𝑄</m:t>
                                  </m:r>
                                </m:sub>
                              </m:sSub>
                            </m:oMath>
                          </a14:m>
                          <a:endParaRPr lang="en-US" sz="1600" baseline="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4105426894"/>
                  </p:ext>
                </p:extLst>
              </p:nvPr>
            </p:nvGraphicFramePr>
            <p:xfrm>
              <a:off x="7623159" y="3790700"/>
              <a:ext cx="4087083" cy="2306320"/>
            </p:xfrm>
            <a:graphic>
              <a:graphicData uri="http://schemas.openxmlformats.org/drawingml/2006/table">
                <a:tbl>
                  <a:tblPr bandRow="1">
                    <a:tableStyleId>{5C22544A-7EE6-4342-B048-85BDC9FD1C3A}</a:tableStyleId>
                  </a:tblPr>
                  <a:tblGrid>
                    <a:gridCol w="1234951"/>
                    <a:gridCol w="2852132"/>
                  </a:tblGrid>
                  <a:tr h="370840">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blipFill rotWithShape="1">
                          <a:blip r:embed="rId6"/>
                          <a:stretch>
                            <a:fillRect l="-495" t="-4918" r="-231683" b="-531148"/>
                          </a:stretch>
                        </a:blipFill>
                      </a:tcPr>
                    </a:tc>
                    <a:tc>
                      <a:txBody>
                        <a:bodyPr/>
                        <a:lstStyle/>
                        <a:p>
                          <a:r>
                            <a:rPr lang="en-US" sz="1600" dirty="0" smtClean="0"/>
                            <a:t>Streamflow</a:t>
                          </a:r>
                          <a:endParaRPr lang="en-US" sz="16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6"/>
                          <a:stretch>
                            <a:fillRect l="-495" t="-104918" r="-231683" b="-431148"/>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6"/>
                          <a:stretch>
                            <a:fillRect l="-43376" t="-104918" b="-431148"/>
                          </a:stretch>
                        </a:blipFill>
                      </a:tcPr>
                    </a:tc>
                  </a:tr>
                  <a:tr h="82296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6"/>
                          <a:stretch>
                            <a:fillRect l="-495" t="-93284" r="-231683" b="-96269"/>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6"/>
                          <a:stretch>
                            <a:fillRect l="-43376" t="-93284" b="-96269"/>
                          </a:stretch>
                        </a:blipFill>
                      </a:tcPr>
                    </a:tc>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6"/>
                          <a:stretch>
                            <a:fillRect l="-495" t="-424590" r="-231683" b="-111475"/>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6"/>
                          <a:stretch>
                            <a:fillRect l="-43376" t="-424590" b="-111475"/>
                          </a:stretch>
                        </a:blipFill>
                      </a:tcPr>
                    </a:tc>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6"/>
                          <a:stretch>
                            <a:fillRect l="-495" t="-524590" r="-231683" b="-11475"/>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6"/>
                          <a:stretch>
                            <a:fillRect l="-43376" t="-524590" b="-11475"/>
                          </a:stretch>
                        </a:blipFill>
                      </a:tcPr>
                    </a:tc>
                  </a:tr>
                </a:tbl>
              </a:graphicData>
            </a:graphic>
          </p:graphicFrame>
        </mc:Fallback>
      </mc:AlternateContent>
      <p:pic>
        <p:nvPicPr>
          <p:cNvPr id="12" name="Picture 2" descr="Q:\Abteilungsprojekte\siam\ammannlo\PhD\Admin\EGU2019\PICO\logos\home_button.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27466" y="6271049"/>
            <a:ext cx="856035" cy="48152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3429323" y="4293096"/>
            <a:ext cx="2232248" cy="537805"/>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nhaltsplatzhalter 10"/>
          <p:cNvSpPr>
            <a:spLocks noGrp="1"/>
          </p:cNvSpPr>
          <p:nvPr>
            <p:ph idx="1"/>
          </p:nvPr>
        </p:nvSpPr>
        <p:spPr>
          <a:xfrm>
            <a:off x="301303" y="1340768"/>
            <a:ext cx="11537950" cy="4210046"/>
          </a:xfrm>
        </p:spPr>
        <p:txBody>
          <a:bodyPr/>
          <a:lstStyle/>
          <a:p>
            <a:r>
              <a:rPr lang="en-GB" dirty="0"/>
              <a:t>A new probabilistic framework for deterministic hydrological models</a:t>
            </a:r>
          </a:p>
          <a:p>
            <a:r>
              <a:rPr lang="en-GB" dirty="0"/>
              <a:t>Allows to consider:</a:t>
            </a:r>
          </a:p>
          <a:p>
            <a:pPr lvl="1"/>
            <a:r>
              <a:rPr lang="en-GB" dirty="0" err="1"/>
              <a:t>Heteroscedastic</a:t>
            </a:r>
            <a:r>
              <a:rPr lang="en-GB" dirty="0"/>
              <a:t> and skewed (non-Gaussian) distribution of errors</a:t>
            </a:r>
          </a:p>
          <a:p>
            <a:pPr lvl="1"/>
            <a:r>
              <a:rPr lang="en-GB" dirty="0"/>
              <a:t>Non-stationary correlation of errors</a:t>
            </a:r>
          </a:p>
          <a:p>
            <a:pPr lvl="1"/>
            <a:r>
              <a:rPr lang="en-GB" dirty="0"/>
              <a:t>Non-negativity of measurements</a:t>
            </a:r>
          </a:p>
          <a:p>
            <a:pPr lvl="1"/>
            <a:r>
              <a:rPr lang="en-GB" dirty="0"/>
              <a:t>Varying time step sizes (arising due to flow-proportional sampling)</a:t>
            </a:r>
          </a:p>
          <a:p>
            <a:r>
              <a:rPr lang="en-GB" dirty="0"/>
              <a:t>Main idea:</a:t>
            </a:r>
          </a:p>
        </p:txBody>
      </p:sp>
      <p:pic>
        <p:nvPicPr>
          <p:cNvPr id="14" name="Picture 3" descr="Q:\Abteilungsprojekte\siam\ammannlo\PhD\Admin\EGU2019\PICO\logos\back_button.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0800000">
            <a:off x="6280698" y="6271049"/>
            <a:ext cx="533001" cy="53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1126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US" dirty="0"/>
              <a:t>10.4.2019</a:t>
            </a:r>
            <a:endParaRPr lang="en-GB" dirty="0"/>
          </a:p>
        </p:txBody>
      </p:sp>
      <p:sp>
        <p:nvSpPr>
          <p:cNvPr id="4" name="Fußzeilenplatzhalter 3"/>
          <p:cNvSpPr>
            <a:spLocks noGrp="1"/>
          </p:cNvSpPr>
          <p:nvPr>
            <p:ph type="ftr" sz="quarter" idx="11"/>
          </p:nvPr>
        </p:nvSpPr>
        <p:spPr/>
        <p:txBody>
          <a:bodyPr/>
          <a:lstStyle/>
          <a:p>
            <a:r>
              <a:rPr lang="en-GB"/>
              <a:t>Lorenz Ammann</a:t>
            </a:r>
            <a:endParaRPr lang="en-GB" dirty="0"/>
          </a:p>
        </p:txBody>
      </p:sp>
      <p:sp>
        <p:nvSpPr>
          <p:cNvPr id="5" name="Foliennummernplatzhalter 4"/>
          <p:cNvSpPr>
            <a:spLocks noGrp="1"/>
          </p:cNvSpPr>
          <p:nvPr>
            <p:ph type="sldNum" sz="quarter" idx="12"/>
          </p:nvPr>
        </p:nvSpPr>
        <p:spPr/>
        <p:txBody>
          <a:bodyPr/>
          <a:lstStyle/>
          <a:p>
            <a:fld id="{6C6AE60A-B69C-4790-82F7-3882EDF23186}" type="slidenum">
              <a:rPr lang="en-GB" smtClean="0"/>
              <a:pPr/>
              <a:t>21</a:t>
            </a:fld>
            <a:endParaRPr lang="en-GB" dirty="0"/>
          </a:p>
        </p:txBody>
      </p:sp>
      <p:sp>
        <p:nvSpPr>
          <p:cNvPr id="10" name="Titel 9"/>
          <p:cNvSpPr>
            <a:spLocks noGrp="1"/>
          </p:cNvSpPr>
          <p:nvPr>
            <p:ph type="title"/>
          </p:nvPr>
        </p:nvSpPr>
        <p:spPr/>
        <p:txBody>
          <a:bodyPr/>
          <a:lstStyle/>
          <a:p>
            <a:r>
              <a:rPr lang="en-GB" dirty="0"/>
              <a:t>Likelihood framework</a:t>
            </a:r>
          </a:p>
        </p:txBody>
      </p:sp>
      <p:pic>
        <p:nvPicPr>
          <p:cNvPr id="13" name="Picture 2" descr="Q:\Abteilungsprojekte\siam\ammannlo\PhD\Admin\EGU2019\PICO\logos\home_button.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7466" y="6271049"/>
            <a:ext cx="856035" cy="4815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48808" t="14158" r="5141" b="14930"/>
          <a:stretch/>
        </p:blipFill>
        <p:spPr bwMode="auto">
          <a:xfrm>
            <a:off x="8855150" y="1844823"/>
            <a:ext cx="2688447" cy="1501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a:hlinkClick r:id="rId6" action="ppaction://hlinksldjump"/>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693019" y="4407530"/>
            <a:ext cx="6410972" cy="1320229"/>
          </a:xfrm>
          <a:prstGeom prst="rect">
            <a:avLst/>
          </a:prstGeom>
        </p:spPr>
      </p:pic>
      <mc:AlternateContent xmlns:mc="http://schemas.openxmlformats.org/markup-compatibility/2006" xmlns:a14="http://schemas.microsoft.com/office/drawing/2010/main">
        <mc:Choice Requires="a14">
          <p:graphicFrame>
            <p:nvGraphicFramePr>
              <p:cNvPr id="17" name="Table 16"/>
              <p:cNvGraphicFramePr>
                <a:graphicFrameLocks noGrp="1"/>
              </p:cNvGraphicFramePr>
              <p:nvPr>
                <p:extLst>
                  <p:ext uri="{D42A27DB-BD31-4B8C-83A1-F6EECF244321}">
                    <p14:modId xmlns:p14="http://schemas.microsoft.com/office/powerpoint/2010/main" val="4203169586"/>
                  </p:ext>
                </p:extLst>
              </p:nvPr>
            </p:nvGraphicFramePr>
            <p:xfrm>
              <a:off x="7623159" y="3790700"/>
              <a:ext cx="4087083" cy="2306320"/>
            </p:xfrm>
            <a:graphic>
              <a:graphicData uri="http://schemas.openxmlformats.org/drawingml/2006/table">
                <a:tbl>
                  <a:tblPr bandRow="1">
                    <a:tableStyleId>{5C22544A-7EE6-4342-B048-85BDC9FD1C3A}</a:tableStyleId>
                  </a:tblPr>
                  <a:tblGrid>
                    <a:gridCol w="1234951">
                      <a:extLst>
                        <a:ext uri="{9D8B030D-6E8A-4147-A177-3AD203B41FA5}">
                          <a16:colId xmlns:a16="http://schemas.microsoft.com/office/drawing/2014/main" xmlns="" val="20000"/>
                        </a:ext>
                      </a:extLst>
                    </a:gridCol>
                    <a:gridCol w="2852132">
                      <a:extLst>
                        <a:ext uri="{9D8B030D-6E8A-4147-A177-3AD203B41FA5}">
                          <a16:colId xmlns:a16="http://schemas.microsoft.com/office/drawing/2014/main" xmlns="" val="20001"/>
                        </a:ext>
                      </a:extLst>
                    </a:gridCol>
                  </a:tblGrid>
                  <a:tr h="370840">
                    <a:tc>
                      <a:txBody>
                        <a:bodyPr/>
                        <a:lstStyle/>
                        <a:p>
                          <a:pPr/>
                          <a14:m>
                            <m:oMathPara xmlns:m="http://schemas.openxmlformats.org/officeDocument/2006/math">
                              <m:oMathParaPr>
                                <m:jc m:val="centerGroup"/>
                              </m:oMathParaPr>
                              <m:oMath xmlns:m="http://schemas.openxmlformats.org/officeDocument/2006/math">
                                <m:r>
                                  <a:rPr lang="de-CH" sz="1600" b="0" i="1" smtClean="0">
                                    <a:latin typeface="Cambria Math"/>
                                  </a:rPr>
                                  <m:t>𝑄</m:t>
                                </m:r>
                              </m:oMath>
                            </m:oMathPara>
                          </a14:m>
                          <a:endParaRPr lang="en-US" sz="16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600" dirty="0"/>
                            <a:t>Streamflow</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70840">
                    <a:tc>
                      <a:txBody>
                        <a:bodyPr/>
                        <a:lstStyle/>
                        <a:p>
                          <a:pPr/>
                          <a14:m>
                            <m:oMathPara xmlns:m="http://schemas.openxmlformats.org/officeDocument/2006/math">
                              <m:oMathParaPr>
                                <m:jc m:val="centerGroup"/>
                              </m:oMathParaPr>
                              <m:oMath xmlns:m="http://schemas.openxmlformats.org/officeDocument/2006/math">
                                <m:r>
                                  <a:rPr lang="de-CH" sz="1600" b="0" i="1" smtClean="0">
                                    <a:latin typeface="Cambria Math"/>
                                  </a:rPr>
                                  <m:t>𝑝</m:t>
                                </m:r>
                                <m:r>
                                  <a:rPr lang="de-CH" sz="1600" b="0" i="1" smtClean="0">
                                    <a:latin typeface="Cambria Math"/>
                                  </a:rPr>
                                  <m:t>(</m:t>
                                </m:r>
                                <m:r>
                                  <a:rPr lang="de-CH" sz="1600" b="0" i="1" smtClean="0">
                                    <a:latin typeface="Cambria Math"/>
                                  </a:rPr>
                                  <m:t>𝑄</m:t>
                                </m:r>
                                <m:r>
                                  <a:rPr lang="de-CH" sz="1600" b="0" i="1" smtClean="0">
                                    <a:latin typeface="Cambria Math"/>
                                  </a:rPr>
                                  <m:t>)</m:t>
                                </m:r>
                              </m:oMath>
                            </m:oMathPara>
                          </a14:m>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Probability of observing </a:t>
                          </a:r>
                          <a14:m>
                            <m:oMath xmlns:m="http://schemas.openxmlformats.org/officeDocument/2006/math">
                              <m:r>
                                <a:rPr lang="de-CH" sz="1600" b="0" i="1" smtClean="0">
                                  <a:latin typeface="Cambria Math"/>
                                </a:rPr>
                                <m:t>𝑄</m:t>
                              </m:r>
                            </m:oMath>
                          </a14:m>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de-CH" sz="1600" b="0" i="1" smtClean="0">
                                        <a:latin typeface="Cambria Math"/>
                                      </a:rPr>
                                      <m:t>𝐷</m:t>
                                    </m:r>
                                  </m:e>
                                  <m:sub>
                                    <m:r>
                                      <a:rPr lang="de-CH" sz="1600" b="0" i="1" smtClean="0">
                                        <a:latin typeface="Cambria Math"/>
                                      </a:rPr>
                                      <m:t>𝑄</m:t>
                                    </m:r>
                                  </m:sub>
                                </m:sSub>
                                <m:r>
                                  <a:rPr lang="de-CH" sz="1600" b="0" i="1" smtClean="0">
                                    <a:latin typeface="Cambria Math"/>
                                  </a:rPr>
                                  <m:t>(</m:t>
                                </m:r>
                                <m:sSub>
                                  <m:sSubPr>
                                    <m:ctrlPr>
                                      <a:rPr lang="de-CH" sz="1600" b="0" i="1" smtClean="0">
                                        <a:latin typeface="Cambria Math"/>
                                      </a:rPr>
                                    </m:ctrlPr>
                                  </m:sSubPr>
                                  <m:e>
                                    <m:r>
                                      <a:rPr lang="de-CH" sz="1600" b="0" i="1" smtClean="0">
                                        <a:latin typeface="Cambria Math"/>
                                      </a:rPr>
                                      <m:t>𝑄</m:t>
                                    </m:r>
                                  </m:e>
                                  <m:sub>
                                    <m:r>
                                      <m:rPr>
                                        <m:sty m:val="p"/>
                                      </m:rPr>
                                      <a:rPr lang="de-CH" sz="1600" b="0" i="0" smtClean="0">
                                        <a:latin typeface="Cambria Math"/>
                                      </a:rPr>
                                      <m:t>det</m:t>
                                    </m:r>
                                  </m:sub>
                                </m:sSub>
                                <m:r>
                                  <a:rPr lang="de-CH" sz="1600" b="0" i="1" smtClean="0">
                                    <a:latin typeface="Cambria Math"/>
                                  </a:rPr>
                                  <m:t>,</m:t>
                                </m:r>
                                <m:r>
                                  <a:rPr lang="de-CH" sz="1600" b="0" i="1" smtClean="0">
                                    <a:latin typeface="Cambria Math"/>
                                    <a:ea typeface="Cambria Math"/>
                                  </a:rPr>
                                  <m:t>𝜓</m:t>
                                </m:r>
                                <m:r>
                                  <a:rPr lang="de-CH" sz="1600" b="0" i="1" smtClean="0">
                                    <a:latin typeface="Cambria Math"/>
                                  </a:rPr>
                                  <m:t>)</m:t>
                                </m:r>
                              </m:oMath>
                            </m:oMathPara>
                          </a14:m>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Probability distribution of </a:t>
                          </a:r>
                          <a14:m>
                            <m:oMath xmlns:m="http://schemas.openxmlformats.org/officeDocument/2006/math">
                              <m:r>
                                <a:rPr lang="de-CH" sz="1600" b="0" i="1" smtClean="0">
                                  <a:latin typeface="Cambria Math"/>
                                </a:rPr>
                                <m:t>𝑄</m:t>
                              </m:r>
                            </m:oMath>
                          </a14:m>
                          <a:r>
                            <a:rPr lang="en-US" sz="1600" baseline="0" dirty="0"/>
                            <a:t>, given model output </a:t>
                          </a:r>
                          <a14:m>
                            <m:oMath xmlns:m="http://schemas.openxmlformats.org/officeDocument/2006/math">
                              <m:sSub>
                                <m:sSubPr>
                                  <m:ctrlPr>
                                    <a:rPr lang="en-US" sz="1600" i="1" baseline="0" smtClean="0">
                                      <a:latin typeface="Cambria Math"/>
                                    </a:rPr>
                                  </m:ctrlPr>
                                </m:sSubPr>
                                <m:e>
                                  <m:r>
                                    <a:rPr lang="de-CH" sz="1600" b="0" i="1" baseline="0" smtClean="0">
                                      <a:latin typeface="Cambria Math"/>
                                    </a:rPr>
                                    <m:t>𝑄</m:t>
                                  </m:r>
                                </m:e>
                                <m:sub>
                                  <m:r>
                                    <m:rPr>
                                      <m:sty m:val="p"/>
                                    </m:rPr>
                                    <a:rPr lang="de-CH" sz="1600" b="0" i="0" baseline="0" smtClean="0">
                                      <a:latin typeface="Cambria Math"/>
                                    </a:rPr>
                                    <m:t>det</m:t>
                                  </m:r>
                                </m:sub>
                              </m:sSub>
                            </m:oMath>
                          </a14:m>
                          <a:r>
                            <a:rPr lang="en-US" sz="1600" dirty="0"/>
                            <a:t> and error model parameters </a:t>
                          </a:r>
                          <a14:m>
                            <m:oMath xmlns:m="http://schemas.openxmlformats.org/officeDocument/2006/math">
                              <m:r>
                                <a:rPr lang="en-US" sz="1600" i="1" smtClean="0">
                                  <a:latin typeface="Cambria Math"/>
                                  <a:ea typeface="Cambria Math"/>
                                </a:rPr>
                                <m:t>𝜓</m:t>
                              </m:r>
                            </m:oMath>
                          </a14:m>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de-CH" sz="1600" b="0" i="1" smtClean="0">
                                        <a:latin typeface="Cambria Math"/>
                                      </a:rPr>
                                      <m:t>𝑓</m:t>
                                    </m:r>
                                  </m:e>
                                  <m:sub>
                                    <m:r>
                                      <a:rPr lang="de-CH" sz="1600" b="0" i="1" smtClean="0">
                                        <a:latin typeface="Cambria Math"/>
                                      </a:rPr>
                                      <m:t>𝐷𝑄</m:t>
                                    </m:r>
                                  </m:sub>
                                </m:sSub>
                              </m:oMath>
                            </m:oMathPara>
                          </a14:m>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dirty="0"/>
                            <a:t>Density</a:t>
                          </a:r>
                          <a:r>
                            <a:rPr lang="en-US" sz="1600" baseline="0" dirty="0"/>
                            <a:t> of</a:t>
                          </a:r>
                          <a14:m>
                            <m:oMath xmlns:m="http://schemas.openxmlformats.org/officeDocument/2006/math">
                              <m:r>
                                <a:rPr lang="de-CH" sz="1600" b="0" i="0" smtClean="0">
                                  <a:latin typeface="Cambria Math"/>
                                </a:rPr>
                                <m:t> </m:t>
                              </m:r>
                              <m:sSub>
                                <m:sSubPr>
                                  <m:ctrlPr>
                                    <a:rPr lang="en-US" sz="1600" i="1" smtClean="0">
                                      <a:latin typeface="Cambria Math"/>
                                    </a:rPr>
                                  </m:ctrlPr>
                                </m:sSubPr>
                                <m:e>
                                  <m:r>
                                    <a:rPr lang="de-CH" sz="1600" b="0" i="1" smtClean="0">
                                      <a:latin typeface="Cambria Math"/>
                                    </a:rPr>
                                    <m:t>𝐷</m:t>
                                  </m:r>
                                </m:e>
                                <m:sub>
                                  <m:r>
                                    <a:rPr lang="de-CH" sz="1600" b="0" i="1" smtClean="0">
                                      <a:latin typeface="Cambria Math"/>
                                    </a:rPr>
                                    <m:t>𝑄</m:t>
                                  </m:r>
                                </m:sub>
                              </m:sSub>
                            </m:oMath>
                          </a14:m>
                          <a:endParaRPr lang="en-US" sz="1600" baseline="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de-CH" sz="1600" b="0" i="1" smtClean="0">
                                        <a:latin typeface="Cambria Math"/>
                                      </a:rPr>
                                      <m:t>𝐹</m:t>
                                    </m:r>
                                  </m:e>
                                  <m:sub>
                                    <m:r>
                                      <a:rPr lang="de-CH" sz="1600" b="0" i="1" smtClean="0">
                                        <a:latin typeface="Cambria Math"/>
                                      </a:rPr>
                                      <m:t>𝐷𝑄</m:t>
                                    </m:r>
                                  </m:sub>
                                </m:sSub>
                              </m:oMath>
                            </m:oMathPara>
                          </a14:m>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dirty="0"/>
                            <a:t>Cumulative distribution</a:t>
                          </a:r>
                          <a:r>
                            <a:rPr lang="en-US" sz="1600" baseline="0" dirty="0"/>
                            <a:t> of </a:t>
                          </a:r>
                          <a14:m>
                            <m:oMath xmlns:m="http://schemas.openxmlformats.org/officeDocument/2006/math">
                              <m:sSub>
                                <m:sSubPr>
                                  <m:ctrlPr>
                                    <a:rPr lang="en-US" sz="1600" i="1" smtClean="0">
                                      <a:latin typeface="Cambria Math"/>
                                    </a:rPr>
                                  </m:ctrlPr>
                                </m:sSubPr>
                                <m:e>
                                  <m:r>
                                    <a:rPr lang="de-CH" sz="1600" b="0" i="1" smtClean="0">
                                      <a:latin typeface="Cambria Math"/>
                                    </a:rPr>
                                    <m:t>𝐷</m:t>
                                  </m:r>
                                </m:e>
                                <m:sub>
                                  <m:r>
                                    <a:rPr lang="de-CH" sz="1600" b="0" i="1" smtClean="0">
                                      <a:latin typeface="Cambria Math"/>
                                    </a:rPr>
                                    <m:t>𝑄</m:t>
                                  </m:r>
                                </m:sub>
                              </m:sSub>
                            </m:oMath>
                          </a14:m>
                          <a:endParaRPr lang="en-US" sz="1600" baseline="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mc:Choice>
        <mc:Fallback xmlns="">
          <p:graphicFrame>
            <p:nvGraphicFramePr>
              <p:cNvPr id="17" name="Table 16"/>
              <p:cNvGraphicFramePr>
                <a:graphicFrameLocks noGrp="1"/>
              </p:cNvGraphicFramePr>
              <p:nvPr>
                <p:extLst>
                  <p:ext uri="{D42A27DB-BD31-4B8C-83A1-F6EECF244321}">
                    <p14:modId xmlns:p14="http://schemas.microsoft.com/office/powerpoint/2010/main" val="4203169586"/>
                  </p:ext>
                </p:extLst>
              </p:nvPr>
            </p:nvGraphicFramePr>
            <p:xfrm>
              <a:off x="7623159" y="3790700"/>
              <a:ext cx="4087083" cy="2306320"/>
            </p:xfrm>
            <a:graphic>
              <a:graphicData uri="http://schemas.openxmlformats.org/drawingml/2006/table">
                <a:tbl>
                  <a:tblPr bandRow="1">
                    <a:tableStyleId>{5C22544A-7EE6-4342-B048-85BDC9FD1C3A}</a:tableStyleId>
                  </a:tblPr>
                  <a:tblGrid>
                    <a:gridCol w="1234951"/>
                    <a:gridCol w="2852132"/>
                  </a:tblGrid>
                  <a:tr h="370840">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blipFill rotWithShape="1">
                          <a:blip r:embed="rId8"/>
                          <a:stretch>
                            <a:fillRect l="-495" t="-4918" r="-231683" b="-531148"/>
                          </a:stretch>
                        </a:blipFill>
                      </a:tcPr>
                    </a:tc>
                    <a:tc>
                      <a:txBody>
                        <a:bodyPr/>
                        <a:lstStyle/>
                        <a:p>
                          <a:r>
                            <a:rPr lang="en-US" sz="1600" dirty="0" smtClean="0"/>
                            <a:t>Streamflow</a:t>
                          </a:r>
                          <a:endParaRPr lang="en-US" sz="16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8"/>
                          <a:stretch>
                            <a:fillRect l="-495" t="-104918" r="-231683" b="-431148"/>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8"/>
                          <a:stretch>
                            <a:fillRect l="-43376" t="-104918" b="-431148"/>
                          </a:stretch>
                        </a:blipFill>
                      </a:tcPr>
                    </a:tc>
                  </a:tr>
                  <a:tr h="82296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8"/>
                          <a:stretch>
                            <a:fillRect l="-495" t="-93284" r="-231683" b="-96269"/>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8"/>
                          <a:stretch>
                            <a:fillRect l="-43376" t="-93284" b="-96269"/>
                          </a:stretch>
                        </a:blipFill>
                      </a:tcPr>
                    </a:tc>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8"/>
                          <a:stretch>
                            <a:fillRect l="-495" t="-424590" r="-231683" b="-111475"/>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8"/>
                          <a:stretch>
                            <a:fillRect l="-43376" t="-424590" b="-111475"/>
                          </a:stretch>
                        </a:blipFill>
                      </a:tcPr>
                    </a:tc>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8"/>
                          <a:stretch>
                            <a:fillRect l="-495" t="-524590" r="-231683" b="-11475"/>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8"/>
                          <a:stretch>
                            <a:fillRect l="-43376" t="-524590" b="-11475"/>
                          </a:stretch>
                        </a:blipFill>
                      </a:tcPr>
                    </a:tc>
                  </a:tr>
                </a:tbl>
              </a:graphicData>
            </a:graphic>
          </p:graphicFrame>
        </mc:Fallback>
      </mc:AlternateContent>
      <p:sp>
        <p:nvSpPr>
          <p:cNvPr id="18" name="Rectangle 17"/>
          <p:cNvSpPr/>
          <p:nvPr/>
        </p:nvSpPr>
        <p:spPr>
          <a:xfrm>
            <a:off x="3429323" y="4293096"/>
            <a:ext cx="2232248" cy="537805"/>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nhaltsplatzhalter 10"/>
          <p:cNvSpPr>
            <a:spLocks noGrp="1"/>
          </p:cNvSpPr>
          <p:nvPr>
            <p:ph idx="1"/>
          </p:nvPr>
        </p:nvSpPr>
        <p:spPr>
          <a:xfrm>
            <a:off x="301303" y="1340768"/>
            <a:ext cx="11537950" cy="4210046"/>
          </a:xfrm>
        </p:spPr>
        <p:txBody>
          <a:bodyPr/>
          <a:lstStyle/>
          <a:p>
            <a:r>
              <a:rPr lang="en-GB" dirty="0"/>
              <a:t>A new probabilistic framework for deterministic hydrological models</a:t>
            </a:r>
          </a:p>
          <a:p>
            <a:r>
              <a:rPr lang="en-GB" dirty="0"/>
              <a:t>Allows to consider:</a:t>
            </a:r>
          </a:p>
          <a:p>
            <a:pPr lvl="1"/>
            <a:r>
              <a:rPr lang="en-GB" dirty="0" err="1"/>
              <a:t>Heteroscedastic</a:t>
            </a:r>
            <a:r>
              <a:rPr lang="en-GB" dirty="0"/>
              <a:t> and skewed (non-Gaussian) distribution of errors</a:t>
            </a:r>
          </a:p>
          <a:p>
            <a:pPr lvl="1"/>
            <a:r>
              <a:rPr lang="en-GB" dirty="0"/>
              <a:t>Non-stationary correlation of errors</a:t>
            </a:r>
          </a:p>
          <a:p>
            <a:pPr lvl="1"/>
            <a:r>
              <a:rPr lang="en-GB" dirty="0"/>
              <a:t>Non-negativity of measurements</a:t>
            </a:r>
          </a:p>
          <a:p>
            <a:pPr lvl="1"/>
            <a:r>
              <a:rPr lang="en-GB" dirty="0"/>
              <a:t>Varying time step sizes (arising due to flow-proportional sampling)</a:t>
            </a:r>
          </a:p>
          <a:p>
            <a:r>
              <a:rPr lang="en-GB" dirty="0"/>
              <a:t>Main idea:</a:t>
            </a:r>
          </a:p>
        </p:txBody>
      </p:sp>
      <p:sp>
        <p:nvSpPr>
          <p:cNvPr id="6" name="Rectangular Callout 5"/>
          <p:cNvSpPr/>
          <p:nvPr/>
        </p:nvSpPr>
        <p:spPr>
          <a:xfrm>
            <a:off x="4221412" y="394643"/>
            <a:ext cx="4680520" cy="3600400"/>
          </a:xfrm>
          <a:prstGeom prst="wedgeRectCallout">
            <a:avLst>
              <a:gd name="adj1" fmla="val -57510"/>
              <a:gd name="adj2" fmla="val 61254"/>
            </a:avLst>
          </a:prstGeom>
          <a:solidFill>
            <a:schemeClr val="bg1"/>
          </a:solidFill>
          <a:ln>
            <a:solidFill>
              <a:srgbClr val="1F40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F407A"/>
              </a:solidFill>
            </a:endParaRPr>
          </a:p>
        </p:txBody>
      </p:sp>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93419" y="442649"/>
            <a:ext cx="4505644" cy="3504389"/>
          </a:xfrm>
          <a:prstGeom prst="rect">
            <a:avLst/>
          </a:prstGeom>
        </p:spPr>
      </p:pic>
      <p:pic>
        <p:nvPicPr>
          <p:cNvPr id="14" name="Picture 3" descr="Q:\Abteilungsprojekte\siam\ammannlo\PhD\Admin\EGU2019\PICO\pictures\close.png">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52579" y="442649"/>
            <a:ext cx="435520" cy="4355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Q:\Abteilungsprojekte\siam\ammannlo\PhD\Admin\EGU2019\PICO\logos\back_button.png">
            <a:hlinkClick r:id="rId12" action="ppaction://hlinksldjump"/>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0800000">
            <a:off x="6280698" y="6271049"/>
            <a:ext cx="533001" cy="53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17560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US" dirty="0"/>
              <a:t>10.4.2019</a:t>
            </a:r>
            <a:endParaRPr lang="en-GB" dirty="0"/>
          </a:p>
        </p:txBody>
      </p:sp>
      <p:sp>
        <p:nvSpPr>
          <p:cNvPr id="4" name="Fußzeilenplatzhalter 3"/>
          <p:cNvSpPr>
            <a:spLocks noGrp="1"/>
          </p:cNvSpPr>
          <p:nvPr>
            <p:ph type="ftr" sz="quarter" idx="11"/>
          </p:nvPr>
        </p:nvSpPr>
        <p:spPr/>
        <p:txBody>
          <a:bodyPr/>
          <a:lstStyle/>
          <a:p>
            <a:r>
              <a:rPr lang="en-GB"/>
              <a:t>Lorenz Ammann</a:t>
            </a:r>
            <a:endParaRPr lang="en-GB" dirty="0"/>
          </a:p>
        </p:txBody>
      </p:sp>
      <p:sp>
        <p:nvSpPr>
          <p:cNvPr id="5" name="Foliennummernplatzhalter 4"/>
          <p:cNvSpPr>
            <a:spLocks noGrp="1"/>
          </p:cNvSpPr>
          <p:nvPr>
            <p:ph type="sldNum" sz="quarter" idx="12"/>
          </p:nvPr>
        </p:nvSpPr>
        <p:spPr/>
        <p:txBody>
          <a:bodyPr/>
          <a:lstStyle/>
          <a:p>
            <a:fld id="{6C6AE60A-B69C-4790-82F7-3882EDF23186}" type="slidenum">
              <a:rPr lang="en-GB" smtClean="0"/>
              <a:pPr/>
              <a:t>22</a:t>
            </a:fld>
            <a:endParaRPr lang="en-GB" dirty="0"/>
          </a:p>
        </p:txBody>
      </p:sp>
      <p:sp>
        <p:nvSpPr>
          <p:cNvPr id="10" name="Titel 9"/>
          <p:cNvSpPr>
            <a:spLocks noGrp="1"/>
          </p:cNvSpPr>
          <p:nvPr>
            <p:ph type="title"/>
          </p:nvPr>
        </p:nvSpPr>
        <p:spPr/>
        <p:txBody>
          <a:bodyPr/>
          <a:lstStyle/>
          <a:p>
            <a:r>
              <a:rPr lang="en-GB" dirty="0"/>
              <a:t>Likelihood framework</a:t>
            </a:r>
          </a:p>
        </p:txBody>
      </p:sp>
      <p:pic>
        <p:nvPicPr>
          <p:cNvPr id="13" name="Picture 2" descr="Q:\Abteilungsprojekte\siam\ammannlo\PhD\Admin\EGU2019\PICO\logos\home_button.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27466" y="6271049"/>
            <a:ext cx="856035" cy="4815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hlinkClick r:id="rId9" action="ppaction://hlinksldjump"/>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549003" y="1311186"/>
            <a:ext cx="6410972" cy="1320229"/>
          </a:xfrm>
          <a:prstGeom prst="rect">
            <a:avLst/>
          </a:prstGeom>
        </p:spPr>
      </p:pic>
      <mc:AlternateContent xmlns:mc="http://schemas.openxmlformats.org/markup-compatibility/2006" xmlns:a14="http://schemas.microsoft.com/office/drawing/2010/main">
        <mc:Choice Requires="a14">
          <p:graphicFrame>
            <p:nvGraphicFramePr>
              <p:cNvPr id="17" name="Table 16"/>
              <p:cNvGraphicFramePr>
                <a:graphicFrameLocks noGrp="1"/>
              </p:cNvGraphicFramePr>
              <p:nvPr>
                <p:extLst>
                  <p:ext uri="{D42A27DB-BD31-4B8C-83A1-F6EECF244321}">
                    <p14:modId xmlns:p14="http://schemas.microsoft.com/office/powerpoint/2010/main" val="2780557701"/>
                  </p:ext>
                </p:extLst>
              </p:nvPr>
            </p:nvGraphicFramePr>
            <p:xfrm>
              <a:off x="7605787" y="995610"/>
              <a:ext cx="4158802" cy="3418840"/>
            </p:xfrm>
            <a:graphic>
              <a:graphicData uri="http://schemas.openxmlformats.org/drawingml/2006/table">
                <a:tbl>
                  <a:tblPr bandRow="1">
                    <a:tableStyleId>{5C22544A-7EE6-4342-B048-85BDC9FD1C3A}</a:tableStyleId>
                  </a:tblPr>
                  <a:tblGrid>
                    <a:gridCol w="1256622">
                      <a:extLst>
                        <a:ext uri="{9D8B030D-6E8A-4147-A177-3AD203B41FA5}">
                          <a16:colId xmlns:a16="http://schemas.microsoft.com/office/drawing/2014/main" xmlns="" val="20000"/>
                        </a:ext>
                      </a:extLst>
                    </a:gridCol>
                    <a:gridCol w="2902180">
                      <a:extLst>
                        <a:ext uri="{9D8B030D-6E8A-4147-A177-3AD203B41FA5}">
                          <a16:colId xmlns:a16="http://schemas.microsoft.com/office/drawing/2014/main" xmlns="" val="20001"/>
                        </a:ext>
                      </a:extLst>
                    </a:gridCol>
                  </a:tblGrid>
                  <a:tr h="370840">
                    <a:tc>
                      <a:txBody>
                        <a:bodyPr/>
                        <a:lstStyle/>
                        <a:p>
                          <a:pPr algn="r"/>
                          <a14:m>
                            <m:oMath xmlns:m="http://schemas.openxmlformats.org/officeDocument/2006/math">
                              <m:r>
                                <a:rPr lang="de-CH" sz="1600" b="0" i="1" smtClean="0">
                                  <a:latin typeface="Cambria Math"/>
                                </a:rPr>
                                <m:t>𝑄</m:t>
                              </m:r>
                            </m:oMath>
                          </a14:m>
                          <a:r>
                            <a:rPr lang="en-US" sz="1600" dirty="0"/>
                            <a: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600" dirty="0"/>
                            <a:t>Streamflow [M</a:t>
                          </a:r>
                          <a:r>
                            <a:rPr lang="en-US" sz="1600" baseline="30000" dirty="0"/>
                            <a:t>3</a:t>
                          </a:r>
                          <a:r>
                            <a:rPr lang="en-US" sz="1600" dirty="0"/>
                            <a:t>T</a:t>
                          </a:r>
                          <a:r>
                            <a:rPr lang="en-US" sz="1600" baseline="30000" dirty="0"/>
                            <a:t>-1</a:t>
                          </a:r>
                          <a:r>
                            <a:rPr lang="en-US" sz="1600" dirty="0"/>
                            <a: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70840">
                    <a:tc>
                      <a:txBody>
                        <a:bodyPr/>
                        <a:lstStyle/>
                        <a:p>
                          <a:pPr algn="r"/>
                          <a14:m>
                            <m:oMath xmlns:m="http://schemas.openxmlformats.org/officeDocument/2006/math">
                              <m:r>
                                <a:rPr lang="de-CH" sz="1600" b="0" i="1" smtClean="0">
                                  <a:latin typeface="Cambria Math"/>
                                </a:rPr>
                                <m:t>𝑝</m:t>
                              </m:r>
                              <m:r>
                                <a:rPr lang="de-CH" sz="1600" b="0" i="1" smtClean="0">
                                  <a:latin typeface="Cambria Math"/>
                                </a:rPr>
                                <m:t>(</m:t>
                              </m:r>
                              <m:r>
                                <a:rPr lang="de-CH" sz="1600" b="0" i="1" smtClean="0">
                                  <a:latin typeface="Cambria Math"/>
                                </a:rPr>
                                <m:t>𝑄</m:t>
                              </m:r>
                              <m:r>
                                <a:rPr lang="de-CH" sz="1600" b="0" i="1" smtClean="0">
                                  <a:latin typeface="Cambria Math"/>
                                </a:rPr>
                                <m:t>)</m:t>
                              </m:r>
                            </m:oMath>
                          </a14:m>
                          <a:r>
                            <a:rPr lang="en-US" sz="160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Probability of observing </a:t>
                          </a:r>
                          <a14:m>
                            <m:oMath xmlns:m="http://schemas.openxmlformats.org/officeDocument/2006/math">
                              <m:r>
                                <a:rPr lang="de-CH" sz="1600" b="0" i="1" smtClean="0">
                                  <a:latin typeface="Cambria Math"/>
                                </a:rPr>
                                <m:t>𝑄</m:t>
                              </m:r>
                            </m:oMath>
                          </a14:m>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70840">
                    <a:tc>
                      <a:txBody>
                        <a:bodyPr/>
                        <a:lstStyle/>
                        <a:p>
                          <a:pPr algn="r"/>
                          <a14:m>
                            <m:oMath xmlns:m="http://schemas.openxmlformats.org/officeDocument/2006/math">
                              <m:sSub>
                                <m:sSubPr>
                                  <m:ctrlPr>
                                    <a:rPr lang="en-US" sz="1600" i="1" smtClean="0">
                                      <a:latin typeface="Cambria Math"/>
                                    </a:rPr>
                                  </m:ctrlPr>
                                </m:sSubPr>
                                <m:e>
                                  <m:r>
                                    <a:rPr lang="de-CH" sz="1600" b="0" i="1" smtClean="0">
                                      <a:latin typeface="Cambria Math"/>
                                    </a:rPr>
                                    <m:t>𝐷</m:t>
                                  </m:r>
                                </m:e>
                                <m:sub>
                                  <m:r>
                                    <a:rPr lang="de-CH" sz="1600" b="0" i="1" smtClean="0">
                                      <a:latin typeface="Cambria Math"/>
                                    </a:rPr>
                                    <m:t>𝑄</m:t>
                                  </m:r>
                                </m:sub>
                              </m:sSub>
                              <m:r>
                                <a:rPr lang="de-CH" sz="1600" b="0" i="1" smtClean="0">
                                  <a:latin typeface="Cambria Math"/>
                                </a:rPr>
                                <m:t>(</m:t>
                              </m:r>
                              <m:sSub>
                                <m:sSubPr>
                                  <m:ctrlPr>
                                    <a:rPr lang="de-CH" sz="1600" b="0" i="1" smtClean="0">
                                      <a:latin typeface="Cambria Math"/>
                                    </a:rPr>
                                  </m:ctrlPr>
                                </m:sSubPr>
                                <m:e>
                                  <m:r>
                                    <a:rPr lang="de-CH" sz="1600" b="0" i="1" smtClean="0">
                                      <a:latin typeface="Cambria Math"/>
                                    </a:rPr>
                                    <m:t>𝑄</m:t>
                                  </m:r>
                                </m:e>
                                <m:sub>
                                  <m:r>
                                    <m:rPr>
                                      <m:sty m:val="p"/>
                                    </m:rPr>
                                    <a:rPr lang="de-CH" sz="1600" b="0" i="0" smtClean="0">
                                      <a:latin typeface="Cambria Math"/>
                                    </a:rPr>
                                    <m:t>det</m:t>
                                  </m:r>
                                </m:sub>
                              </m:sSub>
                              <m:r>
                                <a:rPr lang="de-CH" sz="1600" b="0" i="1" smtClean="0">
                                  <a:latin typeface="Cambria Math"/>
                                </a:rPr>
                                <m:t>,</m:t>
                              </m:r>
                              <m:r>
                                <a:rPr lang="de-CH" sz="1600" b="0" i="1" smtClean="0">
                                  <a:latin typeface="Cambria Math"/>
                                  <a:ea typeface="Cambria Math"/>
                                </a:rPr>
                                <m:t>𝜓</m:t>
                              </m:r>
                              <m:r>
                                <a:rPr lang="de-CH" sz="1600" b="0" i="1" smtClean="0">
                                  <a:latin typeface="Cambria Math"/>
                                </a:rPr>
                                <m:t>)</m:t>
                              </m:r>
                            </m:oMath>
                          </a14:m>
                          <a:r>
                            <a:rPr lang="en-US" sz="160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Probability distribution of </a:t>
                          </a:r>
                          <a14:m>
                            <m:oMath xmlns:m="http://schemas.openxmlformats.org/officeDocument/2006/math">
                              <m:r>
                                <a:rPr lang="de-CH" sz="1600" b="0" i="1" smtClean="0">
                                  <a:latin typeface="Cambria Math"/>
                                </a:rPr>
                                <m:t>𝑄</m:t>
                              </m:r>
                            </m:oMath>
                          </a14:m>
                          <a:r>
                            <a:rPr lang="en-US" sz="1600" baseline="0" dirty="0"/>
                            <a:t>, given model output </a:t>
                          </a:r>
                          <a14:m>
                            <m:oMath xmlns:m="http://schemas.openxmlformats.org/officeDocument/2006/math">
                              <m:sSub>
                                <m:sSubPr>
                                  <m:ctrlPr>
                                    <a:rPr lang="en-US" sz="1600" i="1" baseline="0" smtClean="0">
                                      <a:latin typeface="Cambria Math"/>
                                    </a:rPr>
                                  </m:ctrlPr>
                                </m:sSubPr>
                                <m:e>
                                  <m:r>
                                    <a:rPr lang="de-CH" sz="1600" b="0" i="1" baseline="0" smtClean="0">
                                      <a:latin typeface="Cambria Math"/>
                                    </a:rPr>
                                    <m:t>𝑄</m:t>
                                  </m:r>
                                </m:e>
                                <m:sub>
                                  <m:r>
                                    <m:rPr>
                                      <m:sty m:val="p"/>
                                    </m:rPr>
                                    <a:rPr lang="de-CH" sz="1600" b="0" i="0" baseline="0" smtClean="0">
                                      <a:latin typeface="Cambria Math"/>
                                    </a:rPr>
                                    <m:t>det</m:t>
                                  </m:r>
                                </m:sub>
                              </m:sSub>
                            </m:oMath>
                          </a14:m>
                          <a:r>
                            <a:rPr lang="en-US" sz="1600" dirty="0"/>
                            <a:t> and error model parameters </a:t>
                          </a:r>
                          <a14:m>
                            <m:oMath xmlns:m="http://schemas.openxmlformats.org/officeDocument/2006/math">
                              <m:r>
                                <a:rPr lang="en-US" sz="1600" i="1" smtClean="0">
                                  <a:latin typeface="Cambria Math"/>
                                  <a:ea typeface="Cambria Math"/>
                                </a:rPr>
                                <m:t>𝜓</m:t>
                              </m:r>
                            </m:oMath>
                          </a14:m>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70840">
                    <a:tc>
                      <a:txBody>
                        <a:bodyPr/>
                        <a:lstStyle/>
                        <a:p>
                          <a:pPr algn="r"/>
                          <a14:m>
                            <m:oMath xmlns:m="http://schemas.openxmlformats.org/officeDocument/2006/math">
                              <m:sSub>
                                <m:sSubPr>
                                  <m:ctrlPr>
                                    <a:rPr lang="en-US" sz="1600" i="1" smtClean="0">
                                      <a:latin typeface="Cambria Math"/>
                                    </a:rPr>
                                  </m:ctrlPr>
                                </m:sSubPr>
                                <m:e>
                                  <m:r>
                                    <a:rPr lang="de-CH" sz="1600" b="0" i="1" smtClean="0">
                                      <a:latin typeface="Cambria Math"/>
                                    </a:rPr>
                                    <m:t>𝑓</m:t>
                                  </m:r>
                                </m:e>
                                <m:sub>
                                  <m:r>
                                    <a:rPr lang="de-CH" sz="1600" b="0" i="1" smtClean="0">
                                      <a:latin typeface="Cambria Math"/>
                                    </a:rPr>
                                    <m:t>𝐷𝑄</m:t>
                                  </m:r>
                                </m:sub>
                              </m:sSub>
                            </m:oMath>
                          </a14:m>
                          <a:r>
                            <a:rPr lang="en-US" sz="160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dirty="0"/>
                            <a:t>Density</a:t>
                          </a:r>
                          <a:r>
                            <a:rPr lang="en-US" sz="1600" baseline="0" dirty="0"/>
                            <a:t> of</a:t>
                          </a:r>
                          <a14:m>
                            <m:oMath xmlns:m="http://schemas.openxmlformats.org/officeDocument/2006/math">
                              <m:r>
                                <a:rPr lang="de-CH" sz="1600" b="0" i="0" smtClean="0">
                                  <a:latin typeface="Cambria Math"/>
                                </a:rPr>
                                <m:t> </m:t>
                              </m:r>
                              <m:sSub>
                                <m:sSubPr>
                                  <m:ctrlPr>
                                    <a:rPr lang="en-US" sz="1600" i="1" smtClean="0">
                                      <a:latin typeface="Cambria Math"/>
                                    </a:rPr>
                                  </m:ctrlPr>
                                </m:sSubPr>
                                <m:e>
                                  <m:r>
                                    <a:rPr lang="de-CH" sz="1600" b="0" i="1" smtClean="0">
                                      <a:latin typeface="Cambria Math"/>
                                    </a:rPr>
                                    <m:t>𝐷</m:t>
                                  </m:r>
                                </m:e>
                                <m:sub>
                                  <m:r>
                                    <a:rPr lang="de-CH" sz="1600" b="0" i="1" smtClean="0">
                                      <a:latin typeface="Cambria Math"/>
                                    </a:rPr>
                                    <m:t>𝑄</m:t>
                                  </m:r>
                                </m:sub>
                              </m:sSub>
                            </m:oMath>
                          </a14:m>
                          <a:endParaRPr lang="en-US" sz="1600" baseline="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70840">
                    <a:tc>
                      <a:txBody>
                        <a:bodyPr/>
                        <a:lstStyle/>
                        <a:p>
                          <a:pPr algn="r"/>
                          <a14:m>
                            <m:oMath xmlns:m="http://schemas.openxmlformats.org/officeDocument/2006/math">
                              <m:sSub>
                                <m:sSubPr>
                                  <m:ctrlPr>
                                    <a:rPr lang="en-US" sz="1600" i="1" smtClean="0">
                                      <a:latin typeface="Cambria Math"/>
                                    </a:rPr>
                                  </m:ctrlPr>
                                </m:sSubPr>
                                <m:e>
                                  <m:r>
                                    <a:rPr lang="de-CH" sz="1600" b="0" i="1" smtClean="0">
                                      <a:latin typeface="Cambria Math"/>
                                    </a:rPr>
                                    <m:t>𝐹</m:t>
                                  </m:r>
                                </m:e>
                                <m:sub>
                                  <m:r>
                                    <a:rPr lang="de-CH" sz="1600" b="0" i="1" smtClean="0">
                                      <a:latin typeface="Cambria Math"/>
                                    </a:rPr>
                                    <m:t>𝐷𝑄</m:t>
                                  </m:r>
                                </m:sub>
                              </m:sSub>
                            </m:oMath>
                          </a14:m>
                          <a:r>
                            <a:rPr lang="en-US" sz="160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dirty="0"/>
                            <a:t>Cumulative distribution</a:t>
                          </a:r>
                          <a:r>
                            <a:rPr lang="en-US" sz="1600" baseline="0" dirty="0"/>
                            <a:t> of </a:t>
                          </a:r>
                          <a14:m>
                            <m:oMath xmlns:m="http://schemas.openxmlformats.org/officeDocument/2006/math">
                              <m:sSub>
                                <m:sSubPr>
                                  <m:ctrlPr>
                                    <a:rPr lang="en-US" sz="1600" i="1" smtClean="0">
                                      <a:latin typeface="Cambria Math"/>
                                    </a:rPr>
                                  </m:ctrlPr>
                                </m:sSubPr>
                                <m:e>
                                  <m:r>
                                    <a:rPr lang="de-CH" sz="1600" b="0" i="1" smtClean="0">
                                      <a:latin typeface="Cambria Math"/>
                                    </a:rPr>
                                    <m:t>𝐷</m:t>
                                  </m:r>
                                </m:e>
                                <m:sub>
                                  <m:r>
                                    <a:rPr lang="de-CH" sz="1600" b="0" i="1" smtClean="0">
                                      <a:latin typeface="Cambria Math"/>
                                    </a:rPr>
                                    <m:t>𝑄</m:t>
                                  </m:r>
                                </m:sub>
                              </m:sSub>
                            </m:oMath>
                          </a14:m>
                          <a:endParaRPr lang="en-US" sz="1600" baseline="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600" i="1" smtClean="0">
                                  <a:latin typeface="Cambria Math"/>
                                  <a:ea typeface="Cambria Math"/>
                                </a:rPr>
                                <m:t>𝜂</m:t>
                              </m:r>
                            </m:oMath>
                          </a14:m>
                          <a:r>
                            <a:rPr lang="en-US" sz="160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aseline="0" dirty="0"/>
                            <a:t>Transformed streamflow</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600" i="1" smtClean="0">
                                  <a:latin typeface="Cambria Math"/>
                                  <a:ea typeface="Cambria Math"/>
                                </a:rPr>
                                <m:t>𝜏</m:t>
                              </m:r>
                            </m:oMath>
                          </a14:m>
                          <a:r>
                            <a:rPr lang="en-US" sz="160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aseline="0" dirty="0"/>
                            <a:t>Correlation time [T]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aseline="0" dirty="0"/>
                            <a:t>Gaussian normal distribution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bl>
              </a:graphicData>
            </a:graphic>
          </p:graphicFrame>
        </mc:Choice>
        <mc:Fallback xmlns="">
          <p:graphicFrame>
            <p:nvGraphicFramePr>
              <p:cNvPr id="17" name="Table 16"/>
              <p:cNvGraphicFramePr>
                <a:graphicFrameLocks noGrp="1"/>
              </p:cNvGraphicFramePr>
              <p:nvPr>
                <p:extLst>
                  <p:ext uri="{D42A27DB-BD31-4B8C-83A1-F6EECF244321}">
                    <p14:modId xmlns:p14="http://schemas.microsoft.com/office/powerpoint/2010/main" val="2780557701"/>
                  </p:ext>
                </p:extLst>
              </p:nvPr>
            </p:nvGraphicFramePr>
            <p:xfrm>
              <a:off x="7605787" y="995610"/>
              <a:ext cx="4158802" cy="3418840"/>
            </p:xfrm>
            <a:graphic>
              <a:graphicData uri="http://schemas.openxmlformats.org/drawingml/2006/table">
                <a:tbl>
                  <a:tblPr bandRow="1">
                    <a:tableStyleId>{5C22544A-7EE6-4342-B048-85BDC9FD1C3A}</a:tableStyleId>
                  </a:tblPr>
                  <a:tblGrid>
                    <a:gridCol w="1256622"/>
                    <a:gridCol w="2902180"/>
                  </a:tblGrid>
                  <a:tr h="370840">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blipFill rotWithShape="1">
                          <a:blip r:embed="rId11"/>
                          <a:stretch>
                            <a:fillRect l="-485" t="-4918" r="-231068" b="-831148"/>
                          </a:stretch>
                        </a:blipFill>
                      </a:tcPr>
                    </a:tc>
                    <a:tc>
                      <a:txBody>
                        <a:bodyPr/>
                        <a:lstStyle/>
                        <a:p>
                          <a:r>
                            <a:rPr lang="en-US" sz="1600" dirty="0" smtClean="0"/>
                            <a:t>Streamflow [M</a:t>
                          </a:r>
                          <a:r>
                            <a:rPr lang="en-US" sz="1600" baseline="30000" dirty="0" smtClean="0"/>
                            <a:t>3</a:t>
                          </a:r>
                          <a:r>
                            <a:rPr lang="en-US" sz="1600" dirty="0" smtClean="0"/>
                            <a:t>T</a:t>
                          </a:r>
                          <a:r>
                            <a:rPr lang="en-US" sz="1600" baseline="30000" dirty="0" smtClean="0"/>
                            <a:t>-1</a:t>
                          </a:r>
                          <a:r>
                            <a:rPr lang="en-US" sz="1600" dirty="0" smtClean="0"/>
                            <a:t>]</a:t>
                          </a:r>
                          <a:endParaRPr lang="en-US" sz="16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11"/>
                          <a:stretch>
                            <a:fillRect l="-485" t="-104918" r="-231068" b="-731148"/>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11"/>
                          <a:stretch>
                            <a:fillRect l="-43487" t="-104918" b="-731148"/>
                          </a:stretch>
                        </a:blipFill>
                      </a:tcPr>
                    </a:tc>
                  </a:tr>
                  <a:tr h="82296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11"/>
                          <a:stretch>
                            <a:fillRect l="-485" t="-92593" r="-231068" b="-230370"/>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11"/>
                          <a:stretch>
                            <a:fillRect l="-43487" t="-92593" b="-230370"/>
                          </a:stretch>
                        </a:blipFill>
                      </a:tcPr>
                    </a:tc>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11"/>
                          <a:stretch>
                            <a:fillRect l="-485" t="-426230" r="-231068" b="-409836"/>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11"/>
                          <a:stretch>
                            <a:fillRect l="-43487" t="-426230" b="-409836"/>
                          </a:stretch>
                        </a:blipFill>
                      </a:tcPr>
                    </a:tc>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11"/>
                          <a:stretch>
                            <a:fillRect l="-485" t="-535000" r="-231068" b="-316667"/>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11"/>
                          <a:stretch>
                            <a:fillRect l="-43487" t="-535000" b="-316667"/>
                          </a:stretch>
                        </a:blipFill>
                      </a:tcPr>
                    </a:tc>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11"/>
                          <a:stretch>
                            <a:fillRect l="-485" t="-624590" r="-231068" b="-211475"/>
                          </a:stretch>
                        </a:blipFill>
                      </a:tcPr>
                    </a:tc>
                    <a:tc>
                      <a:txBody>
                        <a:bodyPr/>
                        <a:lstStyle/>
                        <a:p>
                          <a:r>
                            <a:rPr lang="en-US" sz="1600" baseline="0" dirty="0" smtClean="0"/>
                            <a:t>Transformed streamflow</a:t>
                          </a:r>
                          <a:endParaRPr lang="en-US" sz="1600" baseline="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11"/>
                          <a:stretch>
                            <a:fillRect l="-485" t="-724590" r="-231068" b="-111475"/>
                          </a:stretch>
                        </a:blipFill>
                      </a:tcPr>
                    </a:tc>
                    <a:tc>
                      <a:txBody>
                        <a:bodyPr/>
                        <a:lstStyle/>
                        <a:p>
                          <a:r>
                            <a:rPr lang="en-US" sz="1600" baseline="0" dirty="0" smtClean="0"/>
                            <a:t>Correlation time [T]</a:t>
                          </a:r>
                          <a:endParaRPr lang="en-US" sz="1600" baseline="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aseline="0" dirty="0" smtClean="0"/>
                            <a:t>Gaussian normal distribution</a:t>
                          </a:r>
                          <a:endParaRPr lang="en-US" sz="1600" baseline="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mc:Fallback>
      </mc:AlternateContent>
      <p:sp>
        <p:nvSpPr>
          <p:cNvPr id="18" name="Rectangle 17"/>
          <p:cNvSpPr/>
          <p:nvPr/>
        </p:nvSpPr>
        <p:spPr>
          <a:xfrm>
            <a:off x="3285307" y="1196752"/>
            <a:ext cx="2232248" cy="537805"/>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555031" y="3158132"/>
            <a:ext cx="5875201" cy="427886"/>
          </a:xfrm>
          <a:prstGeom prst="rect">
            <a:avLst/>
          </a:prstGeom>
        </p:spPr>
      </p:pic>
      <p:pic>
        <p:nvPicPr>
          <p:cNvPr id="9" name="Picture 8">
            <a:hlinkClick r:id="rId13" action="ppaction://hlinksldjump"/>
          </p:cNvPr>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555031" y="4112735"/>
            <a:ext cx="4156344" cy="301715"/>
          </a:xfrm>
          <a:prstGeom prst="rect">
            <a:avLst/>
          </a:prstGeom>
        </p:spPr>
      </p:pic>
      <p:pic>
        <p:nvPicPr>
          <p:cNvPr id="11" name="Picture 10"/>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547763" y="4941168"/>
            <a:ext cx="9744460" cy="938059"/>
          </a:xfrm>
          <a:prstGeom prst="rect">
            <a:avLst/>
          </a:prstGeom>
        </p:spPr>
      </p:pic>
      <p:pic>
        <p:nvPicPr>
          <p:cNvPr id="25" name="Picture 24"/>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8589516" y="4163962"/>
            <a:ext cx="130286" cy="129143"/>
          </a:xfrm>
          <a:prstGeom prst="rect">
            <a:avLst/>
          </a:prstGeom>
        </p:spPr>
      </p:pic>
      <p:sp>
        <p:nvSpPr>
          <p:cNvPr id="26" name="Rectangle 25">
            <a:hlinkClick r:id="rId13" action="ppaction://hlinksldjump"/>
          </p:cNvPr>
          <p:cNvSpPr/>
          <p:nvPr/>
        </p:nvSpPr>
        <p:spPr>
          <a:xfrm>
            <a:off x="412316" y="3994689"/>
            <a:ext cx="784759" cy="537805"/>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3" descr="Q:\Abteilungsprojekte\siam\ammannlo\PhD\Admin\EGU2019\PICO\logos\back_button.png">
            <a:hlinkClick r:id="rId17" action="ppaction://hlinksldjump"/>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118423" y="6271049"/>
            <a:ext cx="533001" cy="53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37101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US" dirty="0"/>
              <a:t>10.4.2019</a:t>
            </a:r>
            <a:endParaRPr lang="en-GB" dirty="0"/>
          </a:p>
        </p:txBody>
      </p:sp>
      <p:sp>
        <p:nvSpPr>
          <p:cNvPr id="4" name="Fußzeilenplatzhalter 3"/>
          <p:cNvSpPr>
            <a:spLocks noGrp="1"/>
          </p:cNvSpPr>
          <p:nvPr>
            <p:ph type="ftr" sz="quarter" idx="11"/>
          </p:nvPr>
        </p:nvSpPr>
        <p:spPr/>
        <p:txBody>
          <a:bodyPr/>
          <a:lstStyle/>
          <a:p>
            <a:r>
              <a:rPr lang="en-GB"/>
              <a:t>Lorenz Ammann</a:t>
            </a:r>
            <a:endParaRPr lang="en-GB" dirty="0"/>
          </a:p>
        </p:txBody>
      </p:sp>
      <p:sp>
        <p:nvSpPr>
          <p:cNvPr id="5" name="Foliennummernplatzhalter 4"/>
          <p:cNvSpPr>
            <a:spLocks noGrp="1"/>
          </p:cNvSpPr>
          <p:nvPr>
            <p:ph type="sldNum" sz="quarter" idx="12"/>
          </p:nvPr>
        </p:nvSpPr>
        <p:spPr/>
        <p:txBody>
          <a:bodyPr/>
          <a:lstStyle/>
          <a:p>
            <a:fld id="{6C6AE60A-B69C-4790-82F7-3882EDF23186}" type="slidenum">
              <a:rPr lang="en-GB" smtClean="0"/>
              <a:pPr/>
              <a:t>23</a:t>
            </a:fld>
            <a:endParaRPr lang="en-GB" dirty="0"/>
          </a:p>
        </p:txBody>
      </p:sp>
      <p:sp>
        <p:nvSpPr>
          <p:cNvPr id="10" name="Titel 9"/>
          <p:cNvSpPr>
            <a:spLocks noGrp="1"/>
          </p:cNvSpPr>
          <p:nvPr>
            <p:ph type="title"/>
          </p:nvPr>
        </p:nvSpPr>
        <p:spPr/>
        <p:txBody>
          <a:bodyPr/>
          <a:lstStyle/>
          <a:p>
            <a:r>
              <a:rPr lang="en-GB" dirty="0"/>
              <a:t>Likelihood framework</a:t>
            </a:r>
          </a:p>
        </p:txBody>
      </p:sp>
      <p:pic>
        <p:nvPicPr>
          <p:cNvPr id="13" name="Picture 2" descr="Q:\Abteilungsprojekte\siam\ammannlo\PhD\Admin\EGU2019\PICO\logos\home_button.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27466" y="6271049"/>
            <a:ext cx="856035" cy="4815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hlinkClick r:id="rId9" action="ppaction://hlinksldjump"/>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549003" y="1311186"/>
            <a:ext cx="6410972" cy="1320229"/>
          </a:xfrm>
          <a:prstGeom prst="rect">
            <a:avLst/>
          </a:prstGeom>
        </p:spPr>
      </p:pic>
      <mc:AlternateContent xmlns:mc="http://schemas.openxmlformats.org/markup-compatibility/2006" xmlns:a14="http://schemas.microsoft.com/office/drawing/2010/main">
        <mc:Choice Requires="a14">
          <p:graphicFrame>
            <p:nvGraphicFramePr>
              <p:cNvPr id="17" name="Table 16"/>
              <p:cNvGraphicFramePr>
                <a:graphicFrameLocks noGrp="1"/>
              </p:cNvGraphicFramePr>
              <p:nvPr>
                <p:extLst>
                  <p:ext uri="{D42A27DB-BD31-4B8C-83A1-F6EECF244321}">
                    <p14:modId xmlns:p14="http://schemas.microsoft.com/office/powerpoint/2010/main" val="4248151986"/>
                  </p:ext>
                </p:extLst>
              </p:nvPr>
            </p:nvGraphicFramePr>
            <p:xfrm>
              <a:off x="7605787" y="995610"/>
              <a:ext cx="4158802" cy="3418840"/>
            </p:xfrm>
            <a:graphic>
              <a:graphicData uri="http://schemas.openxmlformats.org/drawingml/2006/table">
                <a:tbl>
                  <a:tblPr bandRow="1">
                    <a:tableStyleId>{5C22544A-7EE6-4342-B048-85BDC9FD1C3A}</a:tableStyleId>
                  </a:tblPr>
                  <a:tblGrid>
                    <a:gridCol w="1256622">
                      <a:extLst>
                        <a:ext uri="{9D8B030D-6E8A-4147-A177-3AD203B41FA5}">
                          <a16:colId xmlns:a16="http://schemas.microsoft.com/office/drawing/2014/main" xmlns="" val="20000"/>
                        </a:ext>
                      </a:extLst>
                    </a:gridCol>
                    <a:gridCol w="2902180">
                      <a:extLst>
                        <a:ext uri="{9D8B030D-6E8A-4147-A177-3AD203B41FA5}">
                          <a16:colId xmlns:a16="http://schemas.microsoft.com/office/drawing/2014/main" xmlns="" val="20001"/>
                        </a:ext>
                      </a:extLst>
                    </a:gridCol>
                  </a:tblGrid>
                  <a:tr h="370840">
                    <a:tc>
                      <a:txBody>
                        <a:bodyPr/>
                        <a:lstStyle/>
                        <a:p>
                          <a:pPr algn="r"/>
                          <a14:m>
                            <m:oMath xmlns:m="http://schemas.openxmlformats.org/officeDocument/2006/math">
                              <m:r>
                                <a:rPr lang="de-CH" sz="1600" b="0" i="1" smtClean="0">
                                  <a:latin typeface="Cambria Math"/>
                                </a:rPr>
                                <m:t>𝑄</m:t>
                              </m:r>
                            </m:oMath>
                          </a14:m>
                          <a:r>
                            <a:rPr lang="en-US" sz="1600" dirty="0"/>
                            <a: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600" dirty="0"/>
                            <a:t>Streamflow [M</a:t>
                          </a:r>
                          <a:r>
                            <a:rPr lang="en-US" sz="1600" baseline="30000" dirty="0"/>
                            <a:t>3</a:t>
                          </a:r>
                          <a:r>
                            <a:rPr lang="en-US" sz="1600" dirty="0"/>
                            <a:t>T</a:t>
                          </a:r>
                          <a:r>
                            <a:rPr lang="en-US" sz="1600" baseline="30000" dirty="0"/>
                            <a:t>-1</a:t>
                          </a:r>
                          <a:r>
                            <a:rPr lang="en-US" sz="1600" dirty="0"/>
                            <a: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70840">
                    <a:tc>
                      <a:txBody>
                        <a:bodyPr/>
                        <a:lstStyle/>
                        <a:p>
                          <a:pPr algn="r"/>
                          <a14:m>
                            <m:oMath xmlns:m="http://schemas.openxmlformats.org/officeDocument/2006/math">
                              <m:r>
                                <a:rPr lang="de-CH" sz="1600" b="0" i="1" smtClean="0">
                                  <a:latin typeface="Cambria Math"/>
                                </a:rPr>
                                <m:t>𝑝</m:t>
                              </m:r>
                              <m:r>
                                <a:rPr lang="de-CH" sz="1600" b="0" i="1" smtClean="0">
                                  <a:latin typeface="Cambria Math"/>
                                </a:rPr>
                                <m:t>(</m:t>
                              </m:r>
                              <m:r>
                                <a:rPr lang="de-CH" sz="1600" b="0" i="1" smtClean="0">
                                  <a:latin typeface="Cambria Math"/>
                                </a:rPr>
                                <m:t>𝑄</m:t>
                              </m:r>
                              <m:r>
                                <a:rPr lang="de-CH" sz="1600" b="0" i="1" smtClean="0">
                                  <a:latin typeface="Cambria Math"/>
                                </a:rPr>
                                <m:t>)</m:t>
                              </m:r>
                            </m:oMath>
                          </a14:m>
                          <a:r>
                            <a:rPr lang="en-US" sz="160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Probability of observing </a:t>
                          </a:r>
                          <a14:m>
                            <m:oMath xmlns:m="http://schemas.openxmlformats.org/officeDocument/2006/math">
                              <m:r>
                                <a:rPr lang="de-CH" sz="1600" b="0" i="1" smtClean="0">
                                  <a:latin typeface="Cambria Math"/>
                                </a:rPr>
                                <m:t>𝑄</m:t>
                              </m:r>
                            </m:oMath>
                          </a14:m>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70840">
                    <a:tc>
                      <a:txBody>
                        <a:bodyPr/>
                        <a:lstStyle/>
                        <a:p>
                          <a:pPr algn="r"/>
                          <a14:m>
                            <m:oMath xmlns:m="http://schemas.openxmlformats.org/officeDocument/2006/math">
                              <m:sSub>
                                <m:sSubPr>
                                  <m:ctrlPr>
                                    <a:rPr lang="en-US" sz="1600" i="1" smtClean="0">
                                      <a:latin typeface="Cambria Math"/>
                                    </a:rPr>
                                  </m:ctrlPr>
                                </m:sSubPr>
                                <m:e>
                                  <m:r>
                                    <a:rPr lang="de-CH" sz="1600" b="0" i="1" smtClean="0">
                                      <a:latin typeface="Cambria Math"/>
                                    </a:rPr>
                                    <m:t>𝐷</m:t>
                                  </m:r>
                                </m:e>
                                <m:sub>
                                  <m:r>
                                    <a:rPr lang="de-CH" sz="1600" b="0" i="1" smtClean="0">
                                      <a:latin typeface="Cambria Math"/>
                                    </a:rPr>
                                    <m:t>𝑄</m:t>
                                  </m:r>
                                </m:sub>
                              </m:sSub>
                              <m:r>
                                <a:rPr lang="de-CH" sz="1600" b="0" i="1" smtClean="0">
                                  <a:latin typeface="Cambria Math"/>
                                </a:rPr>
                                <m:t>(</m:t>
                              </m:r>
                              <m:sSub>
                                <m:sSubPr>
                                  <m:ctrlPr>
                                    <a:rPr lang="de-CH" sz="1600" b="0" i="1" smtClean="0">
                                      <a:latin typeface="Cambria Math"/>
                                    </a:rPr>
                                  </m:ctrlPr>
                                </m:sSubPr>
                                <m:e>
                                  <m:r>
                                    <a:rPr lang="de-CH" sz="1600" b="0" i="1" smtClean="0">
                                      <a:latin typeface="Cambria Math"/>
                                    </a:rPr>
                                    <m:t>𝑄</m:t>
                                  </m:r>
                                </m:e>
                                <m:sub>
                                  <m:r>
                                    <m:rPr>
                                      <m:sty m:val="p"/>
                                    </m:rPr>
                                    <a:rPr lang="de-CH" sz="1600" b="0" i="0" smtClean="0">
                                      <a:latin typeface="Cambria Math"/>
                                    </a:rPr>
                                    <m:t>det</m:t>
                                  </m:r>
                                </m:sub>
                              </m:sSub>
                              <m:r>
                                <a:rPr lang="de-CH" sz="1600" b="0" i="1" smtClean="0">
                                  <a:latin typeface="Cambria Math"/>
                                </a:rPr>
                                <m:t>,</m:t>
                              </m:r>
                              <m:r>
                                <a:rPr lang="de-CH" sz="1600" b="0" i="1" smtClean="0">
                                  <a:latin typeface="Cambria Math"/>
                                  <a:ea typeface="Cambria Math"/>
                                </a:rPr>
                                <m:t>𝜓</m:t>
                              </m:r>
                              <m:r>
                                <a:rPr lang="de-CH" sz="1600" b="0" i="1" smtClean="0">
                                  <a:latin typeface="Cambria Math"/>
                                </a:rPr>
                                <m:t>)</m:t>
                              </m:r>
                            </m:oMath>
                          </a14:m>
                          <a:r>
                            <a:rPr lang="en-US" sz="160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Probability distribution of </a:t>
                          </a:r>
                          <a14:m>
                            <m:oMath xmlns:m="http://schemas.openxmlformats.org/officeDocument/2006/math">
                              <m:r>
                                <a:rPr lang="de-CH" sz="1600" b="0" i="1" smtClean="0">
                                  <a:latin typeface="Cambria Math"/>
                                </a:rPr>
                                <m:t>𝑄</m:t>
                              </m:r>
                            </m:oMath>
                          </a14:m>
                          <a:r>
                            <a:rPr lang="en-US" sz="1600" baseline="0" dirty="0"/>
                            <a:t>, given model output </a:t>
                          </a:r>
                          <a14:m>
                            <m:oMath xmlns:m="http://schemas.openxmlformats.org/officeDocument/2006/math">
                              <m:sSub>
                                <m:sSubPr>
                                  <m:ctrlPr>
                                    <a:rPr lang="en-US" sz="1600" i="1" baseline="0" smtClean="0">
                                      <a:latin typeface="Cambria Math"/>
                                    </a:rPr>
                                  </m:ctrlPr>
                                </m:sSubPr>
                                <m:e>
                                  <m:r>
                                    <a:rPr lang="de-CH" sz="1600" b="0" i="1" baseline="0" smtClean="0">
                                      <a:latin typeface="Cambria Math"/>
                                    </a:rPr>
                                    <m:t>𝑄</m:t>
                                  </m:r>
                                </m:e>
                                <m:sub>
                                  <m:r>
                                    <m:rPr>
                                      <m:sty m:val="p"/>
                                    </m:rPr>
                                    <a:rPr lang="de-CH" sz="1600" b="0" i="0" baseline="0" smtClean="0">
                                      <a:latin typeface="Cambria Math"/>
                                    </a:rPr>
                                    <m:t>det</m:t>
                                  </m:r>
                                </m:sub>
                              </m:sSub>
                            </m:oMath>
                          </a14:m>
                          <a:r>
                            <a:rPr lang="en-US" sz="1600" dirty="0"/>
                            <a:t> and error model parameters </a:t>
                          </a:r>
                          <a14:m>
                            <m:oMath xmlns:m="http://schemas.openxmlformats.org/officeDocument/2006/math">
                              <m:r>
                                <a:rPr lang="en-US" sz="1600" i="1" smtClean="0">
                                  <a:latin typeface="Cambria Math"/>
                                  <a:ea typeface="Cambria Math"/>
                                </a:rPr>
                                <m:t>𝜓</m:t>
                              </m:r>
                            </m:oMath>
                          </a14:m>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70840">
                    <a:tc>
                      <a:txBody>
                        <a:bodyPr/>
                        <a:lstStyle/>
                        <a:p>
                          <a:pPr algn="r"/>
                          <a14:m>
                            <m:oMath xmlns:m="http://schemas.openxmlformats.org/officeDocument/2006/math">
                              <m:sSub>
                                <m:sSubPr>
                                  <m:ctrlPr>
                                    <a:rPr lang="en-US" sz="1600" i="1" smtClean="0">
                                      <a:latin typeface="Cambria Math"/>
                                    </a:rPr>
                                  </m:ctrlPr>
                                </m:sSubPr>
                                <m:e>
                                  <m:r>
                                    <a:rPr lang="de-CH" sz="1600" b="0" i="1" smtClean="0">
                                      <a:latin typeface="Cambria Math"/>
                                    </a:rPr>
                                    <m:t>𝑓</m:t>
                                  </m:r>
                                </m:e>
                                <m:sub>
                                  <m:r>
                                    <a:rPr lang="de-CH" sz="1600" b="0" i="1" smtClean="0">
                                      <a:latin typeface="Cambria Math"/>
                                    </a:rPr>
                                    <m:t>𝐷𝑄</m:t>
                                  </m:r>
                                </m:sub>
                              </m:sSub>
                            </m:oMath>
                          </a14:m>
                          <a:r>
                            <a:rPr lang="en-US" sz="160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dirty="0"/>
                            <a:t>Density</a:t>
                          </a:r>
                          <a:r>
                            <a:rPr lang="en-US" sz="1600" baseline="0" dirty="0"/>
                            <a:t> of</a:t>
                          </a:r>
                          <a14:m>
                            <m:oMath xmlns:m="http://schemas.openxmlformats.org/officeDocument/2006/math">
                              <m:r>
                                <a:rPr lang="de-CH" sz="1600" b="0" i="0" smtClean="0">
                                  <a:latin typeface="Cambria Math"/>
                                </a:rPr>
                                <m:t> </m:t>
                              </m:r>
                              <m:sSub>
                                <m:sSubPr>
                                  <m:ctrlPr>
                                    <a:rPr lang="en-US" sz="1600" i="1" smtClean="0">
                                      <a:latin typeface="Cambria Math"/>
                                    </a:rPr>
                                  </m:ctrlPr>
                                </m:sSubPr>
                                <m:e>
                                  <m:r>
                                    <a:rPr lang="de-CH" sz="1600" b="0" i="1" smtClean="0">
                                      <a:latin typeface="Cambria Math"/>
                                    </a:rPr>
                                    <m:t>𝐷</m:t>
                                  </m:r>
                                </m:e>
                                <m:sub>
                                  <m:r>
                                    <a:rPr lang="de-CH" sz="1600" b="0" i="1" smtClean="0">
                                      <a:latin typeface="Cambria Math"/>
                                    </a:rPr>
                                    <m:t>𝑄</m:t>
                                  </m:r>
                                </m:sub>
                              </m:sSub>
                            </m:oMath>
                          </a14:m>
                          <a:endParaRPr lang="en-US" sz="1600" baseline="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70840">
                    <a:tc>
                      <a:txBody>
                        <a:bodyPr/>
                        <a:lstStyle/>
                        <a:p>
                          <a:pPr algn="r"/>
                          <a14:m>
                            <m:oMath xmlns:m="http://schemas.openxmlformats.org/officeDocument/2006/math">
                              <m:sSub>
                                <m:sSubPr>
                                  <m:ctrlPr>
                                    <a:rPr lang="en-US" sz="1600" i="1" smtClean="0">
                                      <a:latin typeface="Cambria Math"/>
                                    </a:rPr>
                                  </m:ctrlPr>
                                </m:sSubPr>
                                <m:e>
                                  <m:r>
                                    <a:rPr lang="de-CH" sz="1600" b="0" i="1" smtClean="0">
                                      <a:latin typeface="Cambria Math"/>
                                    </a:rPr>
                                    <m:t>𝐹</m:t>
                                  </m:r>
                                </m:e>
                                <m:sub>
                                  <m:r>
                                    <a:rPr lang="de-CH" sz="1600" b="0" i="1" smtClean="0">
                                      <a:latin typeface="Cambria Math"/>
                                    </a:rPr>
                                    <m:t>𝐷𝑄</m:t>
                                  </m:r>
                                </m:sub>
                              </m:sSub>
                            </m:oMath>
                          </a14:m>
                          <a:r>
                            <a:rPr lang="en-US" sz="160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dirty="0"/>
                            <a:t>Cumulative distribution</a:t>
                          </a:r>
                          <a:r>
                            <a:rPr lang="en-US" sz="1600" baseline="0" dirty="0"/>
                            <a:t> of </a:t>
                          </a:r>
                          <a14:m>
                            <m:oMath xmlns:m="http://schemas.openxmlformats.org/officeDocument/2006/math">
                              <m:sSub>
                                <m:sSubPr>
                                  <m:ctrlPr>
                                    <a:rPr lang="en-US" sz="1600" i="1" smtClean="0">
                                      <a:latin typeface="Cambria Math"/>
                                    </a:rPr>
                                  </m:ctrlPr>
                                </m:sSubPr>
                                <m:e>
                                  <m:r>
                                    <a:rPr lang="de-CH" sz="1600" b="0" i="1" smtClean="0">
                                      <a:latin typeface="Cambria Math"/>
                                    </a:rPr>
                                    <m:t>𝐷</m:t>
                                  </m:r>
                                </m:e>
                                <m:sub>
                                  <m:r>
                                    <a:rPr lang="de-CH" sz="1600" b="0" i="1" smtClean="0">
                                      <a:latin typeface="Cambria Math"/>
                                    </a:rPr>
                                    <m:t>𝑄</m:t>
                                  </m:r>
                                </m:sub>
                              </m:sSub>
                            </m:oMath>
                          </a14:m>
                          <a:endParaRPr lang="en-US" sz="1600" baseline="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600" i="1" smtClean="0">
                                  <a:latin typeface="Cambria Math"/>
                                  <a:ea typeface="Cambria Math"/>
                                </a:rPr>
                                <m:t>𝜂</m:t>
                              </m:r>
                            </m:oMath>
                          </a14:m>
                          <a:r>
                            <a:rPr lang="en-US" sz="160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aseline="0" dirty="0"/>
                            <a:t>Transformed streamflow</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600" i="1" smtClean="0">
                                  <a:latin typeface="Cambria Math"/>
                                  <a:ea typeface="Cambria Math"/>
                                </a:rPr>
                                <m:t>𝜏</m:t>
                              </m:r>
                            </m:oMath>
                          </a14:m>
                          <a:r>
                            <a:rPr lang="en-US" sz="160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aseline="0" dirty="0"/>
                            <a:t>Correlation time [T]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aseline="0" dirty="0"/>
                            <a:t>Gaussian normal distribution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bl>
              </a:graphicData>
            </a:graphic>
          </p:graphicFrame>
        </mc:Choice>
        <mc:Fallback xmlns="">
          <p:graphicFrame>
            <p:nvGraphicFramePr>
              <p:cNvPr id="17" name="Table 16"/>
              <p:cNvGraphicFramePr>
                <a:graphicFrameLocks noGrp="1"/>
              </p:cNvGraphicFramePr>
              <p:nvPr>
                <p:extLst>
                  <p:ext uri="{D42A27DB-BD31-4B8C-83A1-F6EECF244321}">
                    <p14:modId xmlns:p14="http://schemas.microsoft.com/office/powerpoint/2010/main" val="4248151986"/>
                  </p:ext>
                </p:extLst>
              </p:nvPr>
            </p:nvGraphicFramePr>
            <p:xfrm>
              <a:off x="7605787" y="995610"/>
              <a:ext cx="4158802" cy="3418840"/>
            </p:xfrm>
            <a:graphic>
              <a:graphicData uri="http://schemas.openxmlformats.org/drawingml/2006/table">
                <a:tbl>
                  <a:tblPr bandRow="1">
                    <a:tableStyleId>{5C22544A-7EE6-4342-B048-85BDC9FD1C3A}</a:tableStyleId>
                  </a:tblPr>
                  <a:tblGrid>
                    <a:gridCol w="1256622"/>
                    <a:gridCol w="2902180"/>
                  </a:tblGrid>
                  <a:tr h="370840">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blipFill rotWithShape="1">
                          <a:blip r:embed="rId11"/>
                          <a:stretch>
                            <a:fillRect l="-485" t="-4918" r="-231068" b="-831148"/>
                          </a:stretch>
                        </a:blipFill>
                      </a:tcPr>
                    </a:tc>
                    <a:tc>
                      <a:txBody>
                        <a:bodyPr/>
                        <a:lstStyle/>
                        <a:p>
                          <a:r>
                            <a:rPr lang="en-US" sz="1600" dirty="0" smtClean="0"/>
                            <a:t>Streamflow [M</a:t>
                          </a:r>
                          <a:r>
                            <a:rPr lang="en-US" sz="1600" baseline="30000" dirty="0" smtClean="0"/>
                            <a:t>3</a:t>
                          </a:r>
                          <a:r>
                            <a:rPr lang="en-US" sz="1600" dirty="0" smtClean="0"/>
                            <a:t>T</a:t>
                          </a:r>
                          <a:r>
                            <a:rPr lang="en-US" sz="1600" baseline="30000" dirty="0" smtClean="0"/>
                            <a:t>-1</a:t>
                          </a:r>
                          <a:r>
                            <a:rPr lang="en-US" sz="1600" dirty="0" smtClean="0"/>
                            <a:t>]</a:t>
                          </a:r>
                          <a:endParaRPr lang="en-US" sz="16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11"/>
                          <a:stretch>
                            <a:fillRect l="-485" t="-104918" r="-231068" b="-731148"/>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11"/>
                          <a:stretch>
                            <a:fillRect l="-43487" t="-104918" b="-731148"/>
                          </a:stretch>
                        </a:blipFill>
                      </a:tcPr>
                    </a:tc>
                  </a:tr>
                  <a:tr h="82296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11"/>
                          <a:stretch>
                            <a:fillRect l="-485" t="-92593" r="-231068" b="-230370"/>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11"/>
                          <a:stretch>
                            <a:fillRect l="-43487" t="-92593" b="-230370"/>
                          </a:stretch>
                        </a:blipFill>
                      </a:tcPr>
                    </a:tc>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11"/>
                          <a:stretch>
                            <a:fillRect l="-485" t="-426230" r="-231068" b="-409836"/>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11"/>
                          <a:stretch>
                            <a:fillRect l="-43487" t="-426230" b="-409836"/>
                          </a:stretch>
                        </a:blipFill>
                      </a:tcPr>
                    </a:tc>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11"/>
                          <a:stretch>
                            <a:fillRect l="-485" t="-535000" r="-231068" b="-316667"/>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11"/>
                          <a:stretch>
                            <a:fillRect l="-43487" t="-535000" b="-316667"/>
                          </a:stretch>
                        </a:blipFill>
                      </a:tcPr>
                    </a:tc>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11"/>
                          <a:stretch>
                            <a:fillRect l="-485" t="-624590" r="-231068" b="-211475"/>
                          </a:stretch>
                        </a:blipFill>
                      </a:tcPr>
                    </a:tc>
                    <a:tc>
                      <a:txBody>
                        <a:bodyPr/>
                        <a:lstStyle/>
                        <a:p>
                          <a:r>
                            <a:rPr lang="en-US" sz="1600" baseline="0" dirty="0" smtClean="0"/>
                            <a:t>Transformed streamflow</a:t>
                          </a:r>
                          <a:endParaRPr lang="en-US" sz="1600" baseline="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11"/>
                          <a:stretch>
                            <a:fillRect l="-485" t="-724590" r="-231068" b="-111475"/>
                          </a:stretch>
                        </a:blipFill>
                      </a:tcPr>
                    </a:tc>
                    <a:tc>
                      <a:txBody>
                        <a:bodyPr/>
                        <a:lstStyle/>
                        <a:p>
                          <a:r>
                            <a:rPr lang="en-US" sz="1600" baseline="0" dirty="0" smtClean="0"/>
                            <a:t>Correlation time [T]</a:t>
                          </a:r>
                          <a:endParaRPr lang="en-US" sz="1600" baseline="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aseline="0" dirty="0" smtClean="0"/>
                            <a:t>Gaussian normal distribution</a:t>
                          </a:r>
                          <a:endParaRPr lang="en-US" sz="1600" baseline="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mc:Fallback>
      </mc:AlternateContent>
      <p:sp>
        <p:nvSpPr>
          <p:cNvPr id="18" name="Rectangle 17"/>
          <p:cNvSpPr/>
          <p:nvPr/>
        </p:nvSpPr>
        <p:spPr>
          <a:xfrm>
            <a:off x="3285307" y="1196752"/>
            <a:ext cx="2232248" cy="537805"/>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555031" y="3158132"/>
            <a:ext cx="5875201" cy="427886"/>
          </a:xfrm>
          <a:prstGeom prst="rect">
            <a:avLst/>
          </a:prstGeom>
        </p:spPr>
      </p:pic>
      <p:pic>
        <p:nvPicPr>
          <p:cNvPr id="9" name="Picture 8"/>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555031" y="4112735"/>
            <a:ext cx="4156344" cy="301715"/>
          </a:xfrm>
          <a:prstGeom prst="rect">
            <a:avLst/>
          </a:prstGeom>
        </p:spPr>
      </p:pic>
      <p:pic>
        <p:nvPicPr>
          <p:cNvPr id="11" name="Picture 10"/>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547763" y="4941168"/>
            <a:ext cx="9744460" cy="938059"/>
          </a:xfrm>
          <a:prstGeom prst="rect">
            <a:avLst/>
          </a:prstGeom>
        </p:spPr>
      </p:pic>
      <p:pic>
        <p:nvPicPr>
          <p:cNvPr id="25" name="Picture 24"/>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8589516" y="4163962"/>
            <a:ext cx="130286" cy="129143"/>
          </a:xfrm>
          <a:prstGeom prst="rect">
            <a:avLst/>
          </a:prstGeom>
        </p:spPr>
      </p:pic>
      <p:sp>
        <p:nvSpPr>
          <p:cNvPr id="26" name="Rectangle 25"/>
          <p:cNvSpPr/>
          <p:nvPr/>
        </p:nvSpPr>
        <p:spPr>
          <a:xfrm>
            <a:off x="412316" y="3994689"/>
            <a:ext cx="784759" cy="537805"/>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ular Callout 14"/>
          <p:cNvSpPr/>
          <p:nvPr/>
        </p:nvSpPr>
        <p:spPr>
          <a:xfrm>
            <a:off x="5733579" y="2132856"/>
            <a:ext cx="4680520" cy="3600400"/>
          </a:xfrm>
          <a:prstGeom prst="wedgeRectCallout">
            <a:avLst>
              <a:gd name="adj1" fmla="val -96786"/>
              <a:gd name="adj2" fmla="val -63615"/>
            </a:avLst>
          </a:prstGeom>
          <a:solidFill>
            <a:schemeClr val="bg1"/>
          </a:solidFill>
          <a:ln>
            <a:solidFill>
              <a:srgbClr val="1F40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F407A"/>
              </a:solidFill>
            </a:endParaRPr>
          </a:p>
        </p:txBody>
      </p:sp>
      <p:pic>
        <p:nvPicPr>
          <p:cNvPr id="19" name="Picture 1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805586" y="2180862"/>
            <a:ext cx="4505644" cy="3504389"/>
          </a:xfrm>
          <a:prstGeom prst="rect">
            <a:avLst/>
          </a:prstGeom>
        </p:spPr>
      </p:pic>
      <p:pic>
        <p:nvPicPr>
          <p:cNvPr id="20" name="Picture 3" descr="Q:\Abteilungsprojekte\siam\ammannlo\PhD\Admin\EGU2019\PICO\pictures\close.png">
            <a:hlinkClick r:id="rId17" action="ppaction://hlinksldjump"/>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864746" y="2180862"/>
            <a:ext cx="435520" cy="4355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Q:\Abteilungsprojekte\siam\ammannlo\PhD\Admin\EGU2019\PICO\logos\back_button.png">
            <a:hlinkClick r:id="rId19" action="ppaction://hlinksldjump"/>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118423" y="6271049"/>
            <a:ext cx="533001" cy="53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56812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US" dirty="0"/>
              <a:t>10.4.2019</a:t>
            </a:r>
            <a:endParaRPr lang="en-GB" dirty="0"/>
          </a:p>
        </p:txBody>
      </p:sp>
      <p:sp>
        <p:nvSpPr>
          <p:cNvPr id="4" name="Fußzeilenplatzhalter 3"/>
          <p:cNvSpPr>
            <a:spLocks noGrp="1"/>
          </p:cNvSpPr>
          <p:nvPr>
            <p:ph type="ftr" sz="quarter" idx="11"/>
          </p:nvPr>
        </p:nvSpPr>
        <p:spPr/>
        <p:txBody>
          <a:bodyPr/>
          <a:lstStyle/>
          <a:p>
            <a:r>
              <a:rPr lang="en-GB"/>
              <a:t>Lorenz Ammann</a:t>
            </a:r>
            <a:endParaRPr lang="en-GB" dirty="0"/>
          </a:p>
        </p:txBody>
      </p:sp>
      <p:sp>
        <p:nvSpPr>
          <p:cNvPr id="5" name="Foliennummernplatzhalter 4"/>
          <p:cNvSpPr>
            <a:spLocks noGrp="1"/>
          </p:cNvSpPr>
          <p:nvPr>
            <p:ph type="sldNum" sz="quarter" idx="12"/>
          </p:nvPr>
        </p:nvSpPr>
        <p:spPr/>
        <p:txBody>
          <a:bodyPr/>
          <a:lstStyle/>
          <a:p>
            <a:fld id="{6C6AE60A-B69C-4790-82F7-3882EDF23186}" type="slidenum">
              <a:rPr lang="en-GB" smtClean="0"/>
              <a:pPr/>
              <a:t>24</a:t>
            </a:fld>
            <a:endParaRPr lang="en-GB" dirty="0"/>
          </a:p>
        </p:txBody>
      </p:sp>
      <p:sp>
        <p:nvSpPr>
          <p:cNvPr id="10" name="Titel 9"/>
          <p:cNvSpPr>
            <a:spLocks noGrp="1"/>
          </p:cNvSpPr>
          <p:nvPr>
            <p:ph type="title"/>
          </p:nvPr>
        </p:nvSpPr>
        <p:spPr/>
        <p:txBody>
          <a:bodyPr/>
          <a:lstStyle/>
          <a:p>
            <a:r>
              <a:rPr lang="en-GB" dirty="0"/>
              <a:t>Likelihood framework</a:t>
            </a:r>
          </a:p>
        </p:txBody>
      </p:sp>
      <p:pic>
        <p:nvPicPr>
          <p:cNvPr id="13" name="Picture 2" descr="Q:\Abteilungsprojekte\siam\ammannlo\PhD\Admin\EGU2019\PICO\logos\home_button.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27466" y="6271049"/>
            <a:ext cx="856035" cy="4815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hlinkClick r:id="rId9" action="ppaction://hlinksldjump"/>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549003" y="1311186"/>
            <a:ext cx="6410972" cy="1320229"/>
          </a:xfrm>
          <a:prstGeom prst="rect">
            <a:avLst/>
          </a:prstGeom>
        </p:spPr>
      </p:pic>
      <mc:AlternateContent xmlns:mc="http://schemas.openxmlformats.org/markup-compatibility/2006" xmlns:a14="http://schemas.microsoft.com/office/drawing/2010/main">
        <mc:Choice Requires="a14">
          <p:graphicFrame>
            <p:nvGraphicFramePr>
              <p:cNvPr id="17" name="Table 16"/>
              <p:cNvGraphicFramePr>
                <a:graphicFrameLocks noGrp="1"/>
              </p:cNvGraphicFramePr>
              <p:nvPr>
                <p:extLst>
                  <p:ext uri="{D42A27DB-BD31-4B8C-83A1-F6EECF244321}">
                    <p14:modId xmlns:p14="http://schemas.microsoft.com/office/powerpoint/2010/main" val="1741473068"/>
                  </p:ext>
                </p:extLst>
              </p:nvPr>
            </p:nvGraphicFramePr>
            <p:xfrm>
              <a:off x="7605787" y="995610"/>
              <a:ext cx="4158802" cy="3418840"/>
            </p:xfrm>
            <a:graphic>
              <a:graphicData uri="http://schemas.openxmlformats.org/drawingml/2006/table">
                <a:tbl>
                  <a:tblPr bandRow="1">
                    <a:tableStyleId>{5C22544A-7EE6-4342-B048-85BDC9FD1C3A}</a:tableStyleId>
                  </a:tblPr>
                  <a:tblGrid>
                    <a:gridCol w="1256622">
                      <a:extLst>
                        <a:ext uri="{9D8B030D-6E8A-4147-A177-3AD203B41FA5}">
                          <a16:colId xmlns:a16="http://schemas.microsoft.com/office/drawing/2014/main" xmlns="" val="20000"/>
                        </a:ext>
                      </a:extLst>
                    </a:gridCol>
                    <a:gridCol w="2902180">
                      <a:extLst>
                        <a:ext uri="{9D8B030D-6E8A-4147-A177-3AD203B41FA5}">
                          <a16:colId xmlns:a16="http://schemas.microsoft.com/office/drawing/2014/main" xmlns="" val="20001"/>
                        </a:ext>
                      </a:extLst>
                    </a:gridCol>
                  </a:tblGrid>
                  <a:tr h="370840">
                    <a:tc>
                      <a:txBody>
                        <a:bodyPr/>
                        <a:lstStyle/>
                        <a:p>
                          <a:pPr algn="r"/>
                          <a14:m>
                            <m:oMath xmlns:m="http://schemas.openxmlformats.org/officeDocument/2006/math">
                              <m:r>
                                <a:rPr lang="de-CH" sz="1600" b="0" i="1" smtClean="0">
                                  <a:latin typeface="Cambria Math"/>
                                </a:rPr>
                                <m:t>𝑄</m:t>
                              </m:r>
                            </m:oMath>
                          </a14:m>
                          <a:r>
                            <a:rPr lang="en-US" sz="1600" dirty="0"/>
                            <a: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600" dirty="0"/>
                            <a:t>Streamflow [M</a:t>
                          </a:r>
                          <a:r>
                            <a:rPr lang="en-US" sz="1600" baseline="30000" dirty="0"/>
                            <a:t>3</a:t>
                          </a:r>
                          <a:r>
                            <a:rPr lang="en-US" sz="1600" dirty="0"/>
                            <a:t>T</a:t>
                          </a:r>
                          <a:r>
                            <a:rPr lang="en-US" sz="1600" baseline="30000" dirty="0"/>
                            <a:t>-1</a:t>
                          </a:r>
                          <a:r>
                            <a:rPr lang="en-US" sz="1600" dirty="0"/>
                            <a: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70840">
                    <a:tc>
                      <a:txBody>
                        <a:bodyPr/>
                        <a:lstStyle/>
                        <a:p>
                          <a:pPr algn="r"/>
                          <a14:m>
                            <m:oMath xmlns:m="http://schemas.openxmlformats.org/officeDocument/2006/math">
                              <m:r>
                                <a:rPr lang="de-CH" sz="1600" b="0" i="1" smtClean="0">
                                  <a:latin typeface="Cambria Math"/>
                                </a:rPr>
                                <m:t>𝑝</m:t>
                              </m:r>
                              <m:r>
                                <a:rPr lang="de-CH" sz="1600" b="0" i="1" smtClean="0">
                                  <a:latin typeface="Cambria Math"/>
                                </a:rPr>
                                <m:t>(</m:t>
                              </m:r>
                              <m:r>
                                <a:rPr lang="de-CH" sz="1600" b="0" i="1" smtClean="0">
                                  <a:latin typeface="Cambria Math"/>
                                </a:rPr>
                                <m:t>𝑄</m:t>
                              </m:r>
                              <m:r>
                                <a:rPr lang="de-CH" sz="1600" b="0" i="1" smtClean="0">
                                  <a:latin typeface="Cambria Math"/>
                                </a:rPr>
                                <m:t>)</m:t>
                              </m:r>
                            </m:oMath>
                          </a14:m>
                          <a:r>
                            <a:rPr lang="en-US" sz="160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Probability of observing </a:t>
                          </a:r>
                          <a14:m>
                            <m:oMath xmlns:m="http://schemas.openxmlformats.org/officeDocument/2006/math">
                              <m:r>
                                <a:rPr lang="de-CH" sz="1600" b="0" i="1" smtClean="0">
                                  <a:latin typeface="Cambria Math"/>
                                </a:rPr>
                                <m:t>𝑄</m:t>
                              </m:r>
                            </m:oMath>
                          </a14:m>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70840">
                    <a:tc>
                      <a:txBody>
                        <a:bodyPr/>
                        <a:lstStyle/>
                        <a:p>
                          <a:pPr algn="r"/>
                          <a14:m>
                            <m:oMath xmlns:m="http://schemas.openxmlformats.org/officeDocument/2006/math">
                              <m:sSub>
                                <m:sSubPr>
                                  <m:ctrlPr>
                                    <a:rPr lang="en-US" sz="1600" i="1" smtClean="0">
                                      <a:latin typeface="Cambria Math"/>
                                    </a:rPr>
                                  </m:ctrlPr>
                                </m:sSubPr>
                                <m:e>
                                  <m:r>
                                    <a:rPr lang="de-CH" sz="1600" b="0" i="1" smtClean="0">
                                      <a:latin typeface="Cambria Math"/>
                                    </a:rPr>
                                    <m:t>𝐷</m:t>
                                  </m:r>
                                </m:e>
                                <m:sub>
                                  <m:r>
                                    <a:rPr lang="de-CH" sz="1600" b="0" i="1" smtClean="0">
                                      <a:latin typeface="Cambria Math"/>
                                    </a:rPr>
                                    <m:t>𝑄</m:t>
                                  </m:r>
                                </m:sub>
                              </m:sSub>
                              <m:r>
                                <a:rPr lang="de-CH" sz="1600" b="0" i="1" smtClean="0">
                                  <a:latin typeface="Cambria Math"/>
                                </a:rPr>
                                <m:t>(</m:t>
                              </m:r>
                              <m:sSub>
                                <m:sSubPr>
                                  <m:ctrlPr>
                                    <a:rPr lang="de-CH" sz="1600" b="0" i="1" smtClean="0">
                                      <a:latin typeface="Cambria Math"/>
                                    </a:rPr>
                                  </m:ctrlPr>
                                </m:sSubPr>
                                <m:e>
                                  <m:r>
                                    <a:rPr lang="de-CH" sz="1600" b="0" i="1" smtClean="0">
                                      <a:latin typeface="Cambria Math"/>
                                    </a:rPr>
                                    <m:t>𝑄</m:t>
                                  </m:r>
                                </m:e>
                                <m:sub>
                                  <m:r>
                                    <m:rPr>
                                      <m:sty m:val="p"/>
                                    </m:rPr>
                                    <a:rPr lang="de-CH" sz="1600" b="0" i="0" smtClean="0">
                                      <a:latin typeface="Cambria Math"/>
                                    </a:rPr>
                                    <m:t>det</m:t>
                                  </m:r>
                                </m:sub>
                              </m:sSub>
                              <m:r>
                                <a:rPr lang="de-CH" sz="1600" b="0" i="1" smtClean="0">
                                  <a:latin typeface="Cambria Math"/>
                                </a:rPr>
                                <m:t>,</m:t>
                              </m:r>
                              <m:r>
                                <a:rPr lang="de-CH" sz="1600" b="0" i="1" smtClean="0">
                                  <a:latin typeface="Cambria Math"/>
                                  <a:ea typeface="Cambria Math"/>
                                </a:rPr>
                                <m:t>𝜓</m:t>
                              </m:r>
                              <m:r>
                                <a:rPr lang="de-CH" sz="1600" b="0" i="1" smtClean="0">
                                  <a:latin typeface="Cambria Math"/>
                                </a:rPr>
                                <m:t>)</m:t>
                              </m:r>
                            </m:oMath>
                          </a14:m>
                          <a:r>
                            <a:rPr lang="en-US" sz="160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Probability distribution of </a:t>
                          </a:r>
                          <a14:m>
                            <m:oMath xmlns:m="http://schemas.openxmlformats.org/officeDocument/2006/math">
                              <m:r>
                                <a:rPr lang="de-CH" sz="1600" b="0" i="1" smtClean="0">
                                  <a:latin typeface="Cambria Math"/>
                                </a:rPr>
                                <m:t>𝑄</m:t>
                              </m:r>
                            </m:oMath>
                          </a14:m>
                          <a:r>
                            <a:rPr lang="en-US" sz="1600" baseline="0" dirty="0"/>
                            <a:t>, given model output </a:t>
                          </a:r>
                          <a14:m>
                            <m:oMath xmlns:m="http://schemas.openxmlformats.org/officeDocument/2006/math">
                              <m:sSub>
                                <m:sSubPr>
                                  <m:ctrlPr>
                                    <a:rPr lang="en-US" sz="1600" i="1" baseline="0" smtClean="0">
                                      <a:latin typeface="Cambria Math"/>
                                    </a:rPr>
                                  </m:ctrlPr>
                                </m:sSubPr>
                                <m:e>
                                  <m:r>
                                    <a:rPr lang="de-CH" sz="1600" b="0" i="1" baseline="0" smtClean="0">
                                      <a:latin typeface="Cambria Math"/>
                                    </a:rPr>
                                    <m:t>𝑄</m:t>
                                  </m:r>
                                </m:e>
                                <m:sub>
                                  <m:r>
                                    <m:rPr>
                                      <m:sty m:val="p"/>
                                    </m:rPr>
                                    <a:rPr lang="de-CH" sz="1600" b="0" i="0" baseline="0" smtClean="0">
                                      <a:latin typeface="Cambria Math"/>
                                    </a:rPr>
                                    <m:t>det</m:t>
                                  </m:r>
                                </m:sub>
                              </m:sSub>
                            </m:oMath>
                          </a14:m>
                          <a:r>
                            <a:rPr lang="en-US" sz="1600" dirty="0"/>
                            <a:t> and error model parameters </a:t>
                          </a:r>
                          <a14:m>
                            <m:oMath xmlns:m="http://schemas.openxmlformats.org/officeDocument/2006/math">
                              <m:r>
                                <a:rPr lang="en-US" sz="1600" i="1" smtClean="0">
                                  <a:latin typeface="Cambria Math"/>
                                  <a:ea typeface="Cambria Math"/>
                                </a:rPr>
                                <m:t>𝜓</m:t>
                              </m:r>
                            </m:oMath>
                          </a14:m>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70840">
                    <a:tc>
                      <a:txBody>
                        <a:bodyPr/>
                        <a:lstStyle/>
                        <a:p>
                          <a:pPr algn="r"/>
                          <a14:m>
                            <m:oMath xmlns:m="http://schemas.openxmlformats.org/officeDocument/2006/math">
                              <m:sSub>
                                <m:sSubPr>
                                  <m:ctrlPr>
                                    <a:rPr lang="en-US" sz="1600" i="1" smtClean="0">
                                      <a:latin typeface="Cambria Math"/>
                                    </a:rPr>
                                  </m:ctrlPr>
                                </m:sSubPr>
                                <m:e>
                                  <m:r>
                                    <a:rPr lang="de-CH" sz="1600" b="0" i="1" smtClean="0">
                                      <a:latin typeface="Cambria Math"/>
                                    </a:rPr>
                                    <m:t>𝑓</m:t>
                                  </m:r>
                                </m:e>
                                <m:sub>
                                  <m:r>
                                    <a:rPr lang="de-CH" sz="1600" b="0" i="1" smtClean="0">
                                      <a:latin typeface="Cambria Math"/>
                                    </a:rPr>
                                    <m:t>𝐷𝑄</m:t>
                                  </m:r>
                                </m:sub>
                              </m:sSub>
                            </m:oMath>
                          </a14:m>
                          <a:r>
                            <a:rPr lang="en-US" sz="160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dirty="0"/>
                            <a:t>Density</a:t>
                          </a:r>
                          <a:r>
                            <a:rPr lang="en-US" sz="1600" baseline="0" dirty="0"/>
                            <a:t> of</a:t>
                          </a:r>
                          <a14:m>
                            <m:oMath xmlns:m="http://schemas.openxmlformats.org/officeDocument/2006/math">
                              <m:r>
                                <a:rPr lang="de-CH" sz="1600" b="0" i="0" smtClean="0">
                                  <a:latin typeface="Cambria Math"/>
                                </a:rPr>
                                <m:t> </m:t>
                              </m:r>
                              <m:sSub>
                                <m:sSubPr>
                                  <m:ctrlPr>
                                    <a:rPr lang="en-US" sz="1600" i="1" smtClean="0">
                                      <a:latin typeface="Cambria Math"/>
                                    </a:rPr>
                                  </m:ctrlPr>
                                </m:sSubPr>
                                <m:e>
                                  <m:r>
                                    <a:rPr lang="de-CH" sz="1600" b="0" i="1" smtClean="0">
                                      <a:latin typeface="Cambria Math"/>
                                    </a:rPr>
                                    <m:t>𝐷</m:t>
                                  </m:r>
                                </m:e>
                                <m:sub>
                                  <m:r>
                                    <a:rPr lang="de-CH" sz="1600" b="0" i="1" smtClean="0">
                                      <a:latin typeface="Cambria Math"/>
                                    </a:rPr>
                                    <m:t>𝑄</m:t>
                                  </m:r>
                                </m:sub>
                              </m:sSub>
                            </m:oMath>
                          </a14:m>
                          <a:endParaRPr lang="en-US" sz="1600" baseline="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70840">
                    <a:tc>
                      <a:txBody>
                        <a:bodyPr/>
                        <a:lstStyle/>
                        <a:p>
                          <a:pPr algn="r"/>
                          <a14:m>
                            <m:oMath xmlns:m="http://schemas.openxmlformats.org/officeDocument/2006/math">
                              <m:sSub>
                                <m:sSubPr>
                                  <m:ctrlPr>
                                    <a:rPr lang="en-US" sz="1600" i="1" smtClean="0">
                                      <a:latin typeface="Cambria Math"/>
                                    </a:rPr>
                                  </m:ctrlPr>
                                </m:sSubPr>
                                <m:e>
                                  <m:r>
                                    <a:rPr lang="de-CH" sz="1600" b="0" i="1" smtClean="0">
                                      <a:latin typeface="Cambria Math"/>
                                    </a:rPr>
                                    <m:t>𝐹</m:t>
                                  </m:r>
                                </m:e>
                                <m:sub>
                                  <m:r>
                                    <a:rPr lang="de-CH" sz="1600" b="0" i="1" smtClean="0">
                                      <a:latin typeface="Cambria Math"/>
                                    </a:rPr>
                                    <m:t>𝐷𝑄</m:t>
                                  </m:r>
                                </m:sub>
                              </m:sSub>
                            </m:oMath>
                          </a14:m>
                          <a:r>
                            <a:rPr lang="en-US" sz="160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dirty="0"/>
                            <a:t>Cumulative distribution</a:t>
                          </a:r>
                          <a:r>
                            <a:rPr lang="en-US" sz="1600" baseline="0" dirty="0"/>
                            <a:t> of </a:t>
                          </a:r>
                          <a14:m>
                            <m:oMath xmlns:m="http://schemas.openxmlformats.org/officeDocument/2006/math">
                              <m:sSub>
                                <m:sSubPr>
                                  <m:ctrlPr>
                                    <a:rPr lang="en-US" sz="1600" i="1" smtClean="0">
                                      <a:latin typeface="Cambria Math"/>
                                    </a:rPr>
                                  </m:ctrlPr>
                                </m:sSubPr>
                                <m:e>
                                  <m:r>
                                    <a:rPr lang="de-CH" sz="1600" b="0" i="1" smtClean="0">
                                      <a:latin typeface="Cambria Math"/>
                                    </a:rPr>
                                    <m:t>𝐷</m:t>
                                  </m:r>
                                </m:e>
                                <m:sub>
                                  <m:r>
                                    <a:rPr lang="de-CH" sz="1600" b="0" i="1" smtClean="0">
                                      <a:latin typeface="Cambria Math"/>
                                    </a:rPr>
                                    <m:t>𝑄</m:t>
                                  </m:r>
                                </m:sub>
                              </m:sSub>
                            </m:oMath>
                          </a14:m>
                          <a:endParaRPr lang="en-US" sz="1600" baseline="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600" i="1" smtClean="0">
                                  <a:latin typeface="Cambria Math"/>
                                  <a:ea typeface="Cambria Math"/>
                                </a:rPr>
                                <m:t>𝜂</m:t>
                              </m:r>
                            </m:oMath>
                          </a14:m>
                          <a:r>
                            <a:rPr lang="en-US" sz="160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aseline="0" dirty="0"/>
                            <a:t>Transformed streamflow</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600" i="1" smtClean="0">
                                  <a:latin typeface="Cambria Math"/>
                                  <a:ea typeface="Cambria Math"/>
                                </a:rPr>
                                <m:t>𝜏</m:t>
                              </m:r>
                            </m:oMath>
                          </a14:m>
                          <a:r>
                            <a:rPr lang="en-US" sz="160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aseline="0" dirty="0"/>
                            <a:t>Correlation time [T]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aseline="0" dirty="0"/>
                            <a:t>Gaussian normal distribution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bl>
              </a:graphicData>
            </a:graphic>
          </p:graphicFrame>
        </mc:Choice>
        <mc:Fallback xmlns="">
          <p:graphicFrame>
            <p:nvGraphicFramePr>
              <p:cNvPr id="17" name="Table 16"/>
              <p:cNvGraphicFramePr>
                <a:graphicFrameLocks noGrp="1"/>
              </p:cNvGraphicFramePr>
              <p:nvPr>
                <p:extLst>
                  <p:ext uri="{D42A27DB-BD31-4B8C-83A1-F6EECF244321}">
                    <p14:modId xmlns:p14="http://schemas.microsoft.com/office/powerpoint/2010/main" val="1741473068"/>
                  </p:ext>
                </p:extLst>
              </p:nvPr>
            </p:nvGraphicFramePr>
            <p:xfrm>
              <a:off x="7605787" y="995610"/>
              <a:ext cx="4158802" cy="3418840"/>
            </p:xfrm>
            <a:graphic>
              <a:graphicData uri="http://schemas.openxmlformats.org/drawingml/2006/table">
                <a:tbl>
                  <a:tblPr bandRow="1">
                    <a:tableStyleId>{5C22544A-7EE6-4342-B048-85BDC9FD1C3A}</a:tableStyleId>
                  </a:tblPr>
                  <a:tblGrid>
                    <a:gridCol w="1256622"/>
                    <a:gridCol w="2902180"/>
                  </a:tblGrid>
                  <a:tr h="370840">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blipFill rotWithShape="1">
                          <a:blip r:embed="rId11"/>
                          <a:stretch>
                            <a:fillRect l="-485" t="-4918" r="-231068" b="-831148"/>
                          </a:stretch>
                        </a:blipFill>
                      </a:tcPr>
                    </a:tc>
                    <a:tc>
                      <a:txBody>
                        <a:bodyPr/>
                        <a:lstStyle/>
                        <a:p>
                          <a:r>
                            <a:rPr lang="en-US" sz="1600" dirty="0" smtClean="0"/>
                            <a:t>Streamflow [M</a:t>
                          </a:r>
                          <a:r>
                            <a:rPr lang="en-US" sz="1600" baseline="30000" dirty="0" smtClean="0"/>
                            <a:t>3</a:t>
                          </a:r>
                          <a:r>
                            <a:rPr lang="en-US" sz="1600" dirty="0" smtClean="0"/>
                            <a:t>T</a:t>
                          </a:r>
                          <a:r>
                            <a:rPr lang="en-US" sz="1600" baseline="30000" dirty="0" smtClean="0"/>
                            <a:t>-1</a:t>
                          </a:r>
                          <a:r>
                            <a:rPr lang="en-US" sz="1600" dirty="0" smtClean="0"/>
                            <a:t>]</a:t>
                          </a:r>
                          <a:endParaRPr lang="en-US" sz="16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11"/>
                          <a:stretch>
                            <a:fillRect l="-485" t="-104918" r="-231068" b="-731148"/>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11"/>
                          <a:stretch>
                            <a:fillRect l="-43487" t="-104918" b="-731148"/>
                          </a:stretch>
                        </a:blipFill>
                      </a:tcPr>
                    </a:tc>
                  </a:tr>
                  <a:tr h="82296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11"/>
                          <a:stretch>
                            <a:fillRect l="-485" t="-92593" r="-231068" b="-230370"/>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11"/>
                          <a:stretch>
                            <a:fillRect l="-43487" t="-92593" b="-230370"/>
                          </a:stretch>
                        </a:blipFill>
                      </a:tcPr>
                    </a:tc>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11"/>
                          <a:stretch>
                            <a:fillRect l="-485" t="-426230" r="-231068" b="-409836"/>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11"/>
                          <a:stretch>
                            <a:fillRect l="-43487" t="-426230" b="-409836"/>
                          </a:stretch>
                        </a:blipFill>
                      </a:tcPr>
                    </a:tc>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11"/>
                          <a:stretch>
                            <a:fillRect l="-485" t="-535000" r="-231068" b="-316667"/>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11"/>
                          <a:stretch>
                            <a:fillRect l="-43487" t="-535000" b="-316667"/>
                          </a:stretch>
                        </a:blipFill>
                      </a:tcPr>
                    </a:tc>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11"/>
                          <a:stretch>
                            <a:fillRect l="-485" t="-624590" r="-231068" b="-211475"/>
                          </a:stretch>
                        </a:blipFill>
                      </a:tcPr>
                    </a:tc>
                    <a:tc>
                      <a:txBody>
                        <a:bodyPr/>
                        <a:lstStyle/>
                        <a:p>
                          <a:r>
                            <a:rPr lang="en-US" sz="1600" baseline="0" dirty="0" smtClean="0"/>
                            <a:t>Transformed streamflow</a:t>
                          </a:r>
                          <a:endParaRPr lang="en-US" sz="1600" baseline="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11"/>
                          <a:stretch>
                            <a:fillRect l="-485" t="-724590" r="-231068" b="-111475"/>
                          </a:stretch>
                        </a:blipFill>
                      </a:tcPr>
                    </a:tc>
                    <a:tc>
                      <a:txBody>
                        <a:bodyPr/>
                        <a:lstStyle/>
                        <a:p>
                          <a:r>
                            <a:rPr lang="en-US" sz="1600" baseline="0" dirty="0" smtClean="0"/>
                            <a:t>Correlation time [T]</a:t>
                          </a:r>
                          <a:endParaRPr lang="en-US" sz="1600" baseline="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aseline="0" dirty="0" smtClean="0"/>
                            <a:t>Gaussian normal distribution</a:t>
                          </a:r>
                          <a:endParaRPr lang="en-US" sz="1600" baseline="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mc:Fallback>
      </mc:AlternateContent>
      <p:pic>
        <p:nvPicPr>
          <p:cNvPr id="7" name="Picture 6"/>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555031" y="3158132"/>
            <a:ext cx="5875201" cy="427886"/>
          </a:xfrm>
          <a:prstGeom prst="rect">
            <a:avLst/>
          </a:prstGeom>
        </p:spPr>
      </p:pic>
      <p:pic>
        <p:nvPicPr>
          <p:cNvPr id="9" name="Picture 8"/>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555031" y="4112735"/>
            <a:ext cx="4156344" cy="301715"/>
          </a:xfrm>
          <a:prstGeom prst="rect">
            <a:avLst/>
          </a:prstGeom>
        </p:spPr>
      </p:pic>
      <p:pic>
        <p:nvPicPr>
          <p:cNvPr id="11" name="Picture 10"/>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547763" y="4941168"/>
            <a:ext cx="9744460" cy="938059"/>
          </a:xfrm>
          <a:prstGeom prst="rect">
            <a:avLst/>
          </a:prstGeom>
        </p:spPr>
      </p:pic>
      <p:pic>
        <p:nvPicPr>
          <p:cNvPr id="25" name="Picture 24"/>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8589516" y="4163962"/>
            <a:ext cx="130286" cy="129143"/>
          </a:xfrm>
          <a:prstGeom prst="rect">
            <a:avLst/>
          </a:prstGeom>
        </p:spPr>
      </p:pic>
      <p:sp>
        <p:nvSpPr>
          <p:cNvPr id="26" name="Rectangle 25"/>
          <p:cNvSpPr/>
          <p:nvPr/>
        </p:nvSpPr>
        <p:spPr>
          <a:xfrm>
            <a:off x="412316" y="3994689"/>
            <a:ext cx="784759" cy="537805"/>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437707" y="1349152"/>
            <a:ext cx="2232248" cy="537805"/>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ular Callout 29"/>
          <p:cNvSpPr/>
          <p:nvPr/>
        </p:nvSpPr>
        <p:spPr>
          <a:xfrm>
            <a:off x="3357315" y="394641"/>
            <a:ext cx="8407274" cy="5015556"/>
          </a:xfrm>
          <a:prstGeom prst="wedgeRectCallout">
            <a:avLst>
              <a:gd name="adj1" fmla="val -75638"/>
              <a:gd name="adj2" fmla="val 27260"/>
            </a:avLst>
          </a:prstGeom>
          <a:solidFill>
            <a:schemeClr val="bg1"/>
          </a:solidFill>
          <a:ln>
            <a:solidFill>
              <a:srgbClr val="1F40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F407A"/>
              </a:solidFill>
            </a:endParaRPr>
          </a:p>
        </p:txBody>
      </p:sp>
      <p:pic>
        <p:nvPicPr>
          <p:cNvPr id="1027" name="Picture 3" descr="Q:\Abteilungsprojekte\siam\ammannlo\PhD\Likelihood\paper\figures\f09_test.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437707" y="764704"/>
            <a:ext cx="82296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Q:\Abteilungsprojekte\siam\ammannlo\PhD\Admin\EGU2019\PICO\pictures\close.png">
            <a:hlinkClick r:id="rId17" action="ppaction://hlinksldjump"/>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1231787" y="546944"/>
            <a:ext cx="435520" cy="43552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 descr="Q:\Abteilungsprojekte\siam\ammannlo\PhD\Admin\EGU2019\PICO\logos\back_button.png">
            <a:hlinkClick r:id="rId19" action="ppaction://hlinksldjump"/>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118423" y="6271049"/>
            <a:ext cx="533001" cy="53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5454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US"/>
              <a:t>10.4.2019</a:t>
            </a:r>
            <a:endParaRPr lang="en-GB" dirty="0"/>
          </a:p>
        </p:txBody>
      </p:sp>
      <p:sp>
        <p:nvSpPr>
          <p:cNvPr id="4" name="Fußzeilenplatzhalter 3"/>
          <p:cNvSpPr>
            <a:spLocks noGrp="1"/>
          </p:cNvSpPr>
          <p:nvPr>
            <p:ph type="ftr" sz="quarter" idx="11"/>
          </p:nvPr>
        </p:nvSpPr>
        <p:spPr/>
        <p:txBody>
          <a:bodyPr/>
          <a:lstStyle/>
          <a:p>
            <a:r>
              <a:rPr lang="en-GB"/>
              <a:t>Lorenz Ammann</a:t>
            </a:r>
            <a:endParaRPr lang="en-GB" dirty="0"/>
          </a:p>
        </p:txBody>
      </p:sp>
      <p:sp>
        <p:nvSpPr>
          <p:cNvPr id="5" name="Foliennummernplatzhalter 4"/>
          <p:cNvSpPr>
            <a:spLocks noGrp="1"/>
          </p:cNvSpPr>
          <p:nvPr>
            <p:ph type="sldNum" sz="quarter" idx="12"/>
          </p:nvPr>
        </p:nvSpPr>
        <p:spPr/>
        <p:txBody>
          <a:bodyPr/>
          <a:lstStyle/>
          <a:p>
            <a:fld id="{6C6AE60A-B69C-4790-82F7-3882EDF23186}" type="slidenum">
              <a:rPr lang="en-GB" smtClean="0"/>
              <a:pPr/>
              <a:t>25</a:t>
            </a:fld>
            <a:endParaRPr lang="en-GB" dirty="0"/>
          </a:p>
        </p:txBody>
      </p:sp>
      <p:sp>
        <p:nvSpPr>
          <p:cNvPr id="10" name="Titel 9"/>
          <p:cNvSpPr>
            <a:spLocks noGrp="1"/>
          </p:cNvSpPr>
          <p:nvPr>
            <p:ph type="title"/>
          </p:nvPr>
        </p:nvSpPr>
        <p:spPr/>
        <p:txBody>
          <a:bodyPr/>
          <a:lstStyle/>
          <a:p>
            <a:r>
              <a:rPr lang="en-GB" dirty="0"/>
              <a:t>Results</a:t>
            </a:r>
          </a:p>
        </p:txBody>
      </p:sp>
      <p:pic>
        <p:nvPicPr>
          <p:cNvPr id="9" name="Picture 2" descr="Q:\Abteilungsprojekte\siam\ammannlo\PhD\Admin\EGU2019\PICO\logos\home_button.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7466" y="6271049"/>
            <a:ext cx="856035" cy="48152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773139" y="1340768"/>
            <a:ext cx="2736304" cy="1296144"/>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Posterior parameter distributions</a:t>
            </a:r>
          </a:p>
        </p:txBody>
      </p:sp>
      <mc:AlternateContent xmlns:mc="http://schemas.openxmlformats.org/markup-compatibility/2006" xmlns:a14="http://schemas.microsoft.com/office/drawing/2010/main">
        <mc:Choice Requires="a14">
          <p:sp>
            <p:nvSpPr>
              <p:cNvPr id="13" name="Rectangle 12"/>
              <p:cNvSpPr/>
              <p:nvPr/>
            </p:nvSpPr>
            <p:spPr>
              <a:xfrm>
                <a:off x="6525667" y="1340768"/>
                <a:ext cx="3816424" cy="1296144"/>
              </a:xfrm>
              <a:prstGeom prst="rect">
                <a:avLst/>
              </a:prstGeom>
              <a:no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a:solidFill>
                      <a:schemeClr val="tx1"/>
                    </a:solidFill>
                  </a:rPr>
                  <a:t>Deterministic model output at </a:t>
                </a:r>
                <a14:m>
                  <m:oMath xmlns:m="http://schemas.openxmlformats.org/officeDocument/2006/math">
                    <m:func>
                      <m:funcPr>
                        <m:ctrlPr>
                          <a:rPr lang="de-CH" sz="2800" i="1" smtClean="0">
                            <a:solidFill>
                              <a:prstClr val="black"/>
                            </a:solidFill>
                            <a:latin typeface="Cambria Math"/>
                          </a:rPr>
                        </m:ctrlPr>
                      </m:funcPr>
                      <m:fName>
                        <m:limLow>
                          <m:limLowPr>
                            <m:ctrlPr>
                              <a:rPr lang="de-CH" sz="2800" i="1" smtClean="0">
                                <a:solidFill>
                                  <a:prstClr val="black"/>
                                </a:solidFill>
                                <a:latin typeface="Cambria Math"/>
                              </a:rPr>
                            </m:ctrlPr>
                          </m:limLowPr>
                          <m:e>
                            <m:r>
                              <m:rPr>
                                <m:sty m:val="p"/>
                              </m:rPr>
                              <a:rPr lang="de-CH" sz="2800" i="0" smtClean="0">
                                <a:solidFill>
                                  <a:prstClr val="black"/>
                                </a:solidFill>
                                <a:latin typeface="Cambria Math"/>
                              </a:rPr>
                              <m:t>max</m:t>
                            </m:r>
                          </m:e>
                          <m:lim/>
                        </m:limLow>
                      </m:fName>
                      <m:e>
                        <m:r>
                          <a:rPr lang="de-CH" sz="2800" i="1">
                            <a:solidFill>
                              <a:prstClr val="black"/>
                            </a:solidFill>
                            <a:latin typeface="Cambria Math"/>
                          </a:rPr>
                          <m:t>𝑝</m:t>
                        </m:r>
                        <m:r>
                          <a:rPr lang="de-CH" sz="2800" i="1">
                            <a:solidFill>
                              <a:prstClr val="black"/>
                            </a:solidFill>
                            <a:latin typeface="Cambria Math"/>
                          </a:rPr>
                          <m:t>(</m:t>
                        </m:r>
                        <m:d>
                          <m:dPr>
                            <m:begChr m:val=""/>
                            <m:endChr m:val="|"/>
                            <m:ctrlPr>
                              <a:rPr lang="de-CH" sz="2800" i="1">
                                <a:solidFill>
                                  <a:prstClr val="black"/>
                                </a:solidFill>
                                <a:latin typeface="Cambria Math"/>
                              </a:rPr>
                            </m:ctrlPr>
                          </m:dPr>
                          <m:e>
                            <m:r>
                              <a:rPr lang="de-CH" sz="2800" i="1">
                                <a:solidFill>
                                  <a:prstClr val="black"/>
                                </a:solidFill>
                                <a:latin typeface="Cambria Math"/>
                                <a:ea typeface="Cambria Math"/>
                              </a:rPr>
                              <m:t>𝜃</m:t>
                            </m:r>
                          </m:e>
                        </m:d>
                        <m:r>
                          <a:rPr lang="de-CH" sz="2800" i="1">
                            <a:solidFill>
                              <a:prstClr val="black"/>
                            </a:solidFill>
                            <a:latin typeface="Cambria Math"/>
                          </a:rPr>
                          <m:t>𝑦</m:t>
                        </m:r>
                        <m:r>
                          <a:rPr lang="de-CH" sz="2800" i="1">
                            <a:solidFill>
                              <a:prstClr val="black"/>
                            </a:solidFill>
                            <a:latin typeface="Cambria Math"/>
                          </a:rPr>
                          <m:t>)</m:t>
                        </m:r>
                      </m:e>
                    </m:func>
                  </m:oMath>
                </a14:m>
                <a:r>
                  <a:rPr lang="en-US" sz="2800" dirty="0">
                    <a:solidFill>
                      <a:schemeClr val="tx1"/>
                    </a:solidFill>
                  </a:rPr>
                  <a:t> </a:t>
                </a:r>
              </a:p>
            </p:txBody>
          </p:sp>
        </mc:Choice>
        <mc:Fallback xmlns="">
          <p:sp>
            <p:nvSpPr>
              <p:cNvPr id="13" name="Rectangle 12"/>
              <p:cNvSpPr>
                <a:spLocks noRot="1" noChangeAspect="1" noMove="1" noResize="1" noEditPoints="1" noAdjustHandles="1" noChangeArrowheads="1" noChangeShapeType="1" noTextEdit="1"/>
              </p:cNvSpPr>
              <p:nvPr/>
            </p:nvSpPr>
            <p:spPr>
              <a:xfrm>
                <a:off x="6525667" y="1340768"/>
                <a:ext cx="3816424" cy="1296144"/>
              </a:xfrm>
              <a:prstGeom prst="rect">
                <a:avLst/>
              </a:prstGeom>
              <a:blipFill rotWithShape="1">
                <a:blip r:embed="rId4"/>
                <a:stretch>
                  <a:fillRect l="-3190"/>
                </a:stretch>
              </a:blipFill>
              <a:ln w="28575">
                <a:noFill/>
                <a:prstDash val="sysDot"/>
              </a:ln>
            </p:spPr>
            <p:txBody>
              <a:bodyPr/>
              <a:lstStyle/>
              <a:p>
                <a:r>
                  <a:rPr lang="en-US">
                    <a:noFill/>
                  </a:rPr>
                  <a:t> </a:t>
                </a:r>
              </a:p>
            </p:txBody>
          </p:sp>
        </mc:Fallback>
      </mc:AlternateContent>
      <p:sp>
        <p:nvSpPr>
          <p:cNvPr id="15" name="Rectangle 14">
            <a:hlinkClick r:id="rId5" action="ppaction://hlinksldjump"/>
          </p:cNvPr>
          <p:cNvSpPr/>
          <p:nvPr/>
        </p:nvSpPr>
        <p:spPr>
          <a:xfrm>
            <a:off x="5517555" y="2996952"/>
            <a:ext cx="2664296" cy="1368152"/>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Concentration and streamflow</a:t>
            </a:r>
          </a:p>
        </p:txBody>
      </p:sp>
      <p:sp>
        <p:nvSpPr>
          <p:cNvPr id="16" name="Rectangle 15">
            <a:hlinkClick r:id="rId6" action="ppaction://hlinksldjump"/>
          </p:cNvPr>
          <p:cNvSpPr/>
          <p:nvPr/>
        </p:nvSpPr>
        <p:spPr>
          <a:xfrm>
            <a:off x="8489940" y="2996952"/>
            <a:ext cx="2664296" cy="1368152"/>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Water flow paths</a:t>
            </a:r>
          </a:p>
        </p:txBody>
      </p:sp>
      <p:sp>
        <p:nvSpPr>
          <p:cNvPr id="17" name="Rectangle 16">
            <a:hlinkClick r:id="rId7" action="ppaction://hlinksldjump"/>
          </p:cNvPr>
          <p:cNvSpPr/>
          <p:nvPr/>
        </p:nvSpPr>
        <p:spPr>
          <a:xfrm>
            <a:off x="8489940" y="4581128"/>
            <a:ext cx="2664296" cy="1368152"/>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Pollutant flow paths</a:t>
            </a:r>
          </a:p>
        </p:txBody>
      </p:sp>
      <p:sp>
        <p:nvSpPr>
          <p:cNvPr id="18" name="Rectangle 17">
            <a:hlinkClick r:id="rId8" action="ppaction://hlinksldjump"/>
          </p:cNvPr>
          <p:cNvSpPr/>
          <p:nvPr/>
        </p:nvSpPr>
        <p:spPr>
          <a:xfrm>
            <a:off x="5517555" y="4581128"/>
            <a:ext cx="2664296" cy="1368152"/>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Pollutant distribution in topsoil</a:t>
            </a:r>
          </a:p>
        </p:txBody>
      </p:sp>
      <p:cxnSp>
        <p:nvCxnSpPr>
          <p:cNvPr id="30" name="Elbow Connector 29"/>
          <p:cNvCxnSpPr>
            <a:stCxn id="15" idx="0"/>
            <a:endCxn id="16" idx="0"/>
          </p:cNvCxnSpPr>
          <p:nvPr/>
        </p:nvCxnSpPr>
        <p:spPr>
          <a:xfrm rot="5400000" flipH="1" flipV="1">
            <a:off x="8335895" y="1510760"/>
            <a:ext cx="12700" cy="2972385"/>
          </a:xfrm>
          <a:prstGeom prst="bentConnector3">
            <a:avLst>
              <a:gd name="adj1" fmla="val 1724984"/>
            </a:avLst>
          </a:prstGeom>
          <a:ln w="12700" cap="sq">
            <a:solidFill>
              <a:schemeClr val="tx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2" name="Straight Connector 1031"/>
          <p:cNvCxnSpPr/>
          <p:nvPr/>
        </p:nvCxnSpPr>
        <p:spPr>
          <a:xfrm flipV="1">
            <a:off x="8342245" y="2492896"/>
            <a:ext cx="0" cy="288032"/>
          </a:xfrm>
          <a:prstGeom prst="line">
            <a:avLst/>
          </a:prstGeom>
          <a:ln w="12700" cap="sq">
            <a:solidFill>
              <a:schemeClr val="tx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865835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US"/>
              <a:t>10.4.2019</a:t>
            </a:r>
            <a:endParaRPr lang="en-GB" dirty="0"/>
          </a:p>
        </p:txBody>
      </p:sp>
      <p:sp>
        <p:nvSpPr>
          <p:cNvPr id="4" name="Fußzeilenplatzhalter 3"/>
          <p:cNvSpPr>
            <a:spLocks noGrp="1"/>
          </p:cNvSpPr>
          <p:nvPr>
            <p:ph type="ftr" sz="quarter" idx="11"/>
          </p:nvPr>
        </p:nvSpPr>
        <p:spPr/>
        <p:txBody>
          <a:bodyPr/>
          <a:lstStyle/>
          <a:p>
            <a:r>
              <a:rPr lang="en-GB"/>
              <a:t>Lorenz Ammann</a:t>
            </a:r>
            <a:endParaRPr lang="en-GB" dirty="0"/>
          </a:p>
        </p:txBody>
      </p:sp>
      <p:sp>
        <p:nvSpPr>
          <p:cNvPr id="5" name="Foliennummernplatzhalter 4"/>
          <p:cNvSpPr>
            <a:spLocks noGrp="1"/>
          </p:cNvSpPr>
          <p:nvPr>
            <p:ph type="sldNum" sz="quarter" idx="12"/>
          </p:nvPr>
        </p:nvSpPr>
        <p:spPr/>
        <p:txBody>
          <a:bodyPr/>
          <a:lstStyle/>
          <a:p>
            <a:fld id="{6C6AE60A-B69C-4790-82F7-3882EDF23186}" type="slidenum">
              <a:rPr lang="en-GB" smtClean="0"/>
              <a:pPr/>
              <a:t>26</a:t>
            </a:fld>
            <a:endParaRPr lang="en-GB" dirty="0"/>
          </a:p>
        </p:txBody>
      </p:sp>
      <p:sp>
        <p:nvSpPr>
          <p:cNvPr id="10" name="Titel 9"/>
          <p:cNvSpPr>
            <a:spLocks noGrp="1"/>
          </p:cNvSpPr>
          <p:nvPr>
            <p:ph type="title"/>
          </p:nvPr>
        </p:nvSpPr>
        <p:spPr/>
        <p:txBody>
          <a:bodyPr/>
          <a:lstStyle/>
          <a:p>
            <a:r>
              <a:rPr lang="en-GB" dirty="0"/>
              <a:t>Concentration and streamflow</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85108" y="1124744"/>
            <a:ext cx="4463104" cy="53557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94414" y="1124744"/>
            <a:ext cx="4463104" cy="53557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Q:\Abteilungsprojekte\siam\ammannlo\PhD\Admin\EGU2019\PICO\logos\home_button.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27466" y="6271049"/>
            <a:ext cx="856035" cy="4815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Q:\Abteilungsprojekte\siam\ammannlo\PhD\Admin\EGU2019\PICO\logos\back_button.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18423" y="6271049"/>
            <a:ext cx="533001" cy="533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Q:\Abteilungsprojekte\siam\ammannlo\PhD\Admin\EGU2019\PICO\logos\back_button.png">
            <a:hlinkClick r:id="rId8"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a:off x="6280698" y="6271049"/>
            <a:ext cx="533001" cy="53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91291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US"/>
              <a:t>10.4.2019</a:t>
            </a:r>
            <a:endParaRPr lang="en-GB" dirty="0"/>
          </a:p>
        </p:txBody>
      </p:sp>
      <p:sp>
        <p:nvSpPr>
          <p:cNvPr id="4" name="Fußzeilenplatzhalter 3"/>
          <p:cNvSpPr>
            <a:spLocks noGrp="1"/>
          </p:cNvSpPr>
          <p:nvPr>
            <p:ph type="ftr" sz="quarter" idx="11"/>
          </p:nvPr>
        </p:nvSpPr>
        <p:spPr/>
        <p:txBody>
          <a:bodyPr/>
          <a:lstStyle/>
          <a:p>
            <a:r>
              <a:rPr lang="en-GB"/>
              <a:t>Lorenz Ammann</a:t>
            </a:r>
            <a:endParaRPr lang="en-GB" dirty="0"/>
          </a:p>
        </p:txBody>
      </p:sp>
      <p:sp>
        <p:nvSpPr>
          <p:cNvPr id="5" name="Foliennummernplatzhalter 4"/>
          <p:cNvSpPr>
            <a:spLocks noGrp="1"/>
          </p:cNvSpPr>
          <p:nvPr>
            <p:ph type="sldNum" sz="quarter" idx="12"/>
          </p:nvPr>
        </p:nvSpPr>
        <p:spPr/>
        <p:txBody>
          <a:bodyPr/>
          <a:lstStyle/>
          <a:p>
            <a:fld id="{6C6AE60A-B69C-4790-82F7-3882EDF23186}" type="slidenum">
              <a:rPr lang="en-GB" smtClean="0"/>
              <a:pPr/>
              <a:t>27</a:t>
            </a:fld>
            <a:endParaRPr lang="en-GB" dirty="0"/>
          </a:p>
        </p:txBody>
      </p:sp>
      <p:sp>
        <p:nvSpPr>
          <p:cNvPr id="10" name="Titel 9"/>
          <p:cNvSpPr>
            <a:spLocks noGrp="1"/>
          </p:cNvSpPr>
          <p:nvPr>
            <p:ph type="title"/>
          </p:nvPr>
        </p:nvSpPr>
        <p:spPr/>
        <p:txBody>
          <a:bodyPr/>
          <a:lstStyle/>
          <a:p>
            <a:r>
              <a:rPr lang="en-GB" dirty="0"/>
              <a:t>Concentration and streamflow</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85108" y="1124744"/>
            <a:ext cx="4463104" cy="53557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94414" y="1124744"/>
            <a:ext cx="4463103" cy="53557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Q:\Abteilungsprojekte\siam\ammannlo\PhD\Admin\EGU2019\PICO\logos\home_button.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27466" y="6271049"/>
            <a:ext cx="856035" cy="4815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Q:\Abteilungsprojekte\siam\ammannlo\PhD\Admin\EGU2019\PICO\logos\back_button.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18423" y="6271049"/>
            <a:ext cx="533001" cy="53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1719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US"/>
              <a:t>10.4.2019</a:t>
            </a:r>
            <a:endParaRPr lang="en-GB" dirty="0"/>
          </a:p>
        </p:txBody>
      </p:sp>
      <p:sp>
        <p:nvSpPr>
          <p:cNvPr id="4" name="Fußzeilenplatzhalter 3"/>
          <p:cNvSpPr>
            <a:spLocks noGrp="1"/>
          </p:cNvSpPr>
          <p:nvPr>
            <p:ph type="ftr" sz="quarter" idx="11"/>
          </p:nvPr>
        </p:nvSpPr>
        <p:spPr/>
        <p:txBody>
          <a:bodyPr/>
          <a:lstStyle/>
          <a:p>
            <a:r>
              <a:rPr lang="en-GB"/>
              <a:t>Lorenz Ammann</a:t>
            </a:r>
            <a:endParaRPr lang="en-GB" dirty="0"/>
          </a:p>
        </p:txBody>
      </p:sp>
      <p:sp>
        <p:nvSpPr>
          <p:cNvPr id="5" name="Foliennummernplatzhalter 4"/>
          <p:cNvSpPr>
            <a:spLocks noGrp="1"/>
          </p:cNvSpPr>
          <p:nvPr>
            <p:ph type="sldNum" sz="quarter" idx="12"/>
          </p:nvPr>
        </p:nvSpPr>
        <p:spPr/>
        <p:txBody>
          <a:bodyPr/>
          <a:lstStyle/>
          <a:p>
            <a:fld id="{6C6AE60A-B69C-4790-82F7-3882EDF23186}" type="slidenum">
              <a:rPr lang="en-GB" smtClean="0"/>
              <a:pPr/>
              <a:t>28</a:t>
            </a:fld>
            <a:endParaRPr lang="en-GB" dirty="0"/>
          </a:p>
        </p:txBody>
      </p:sp>
      <p:sp>
        <p:nvSpPr>
          <p:cNvPr id="10" name="Titel 9"/>
          <p:cNvSpPr>
            <a:spLocks noGrp="1"/>
          </p:cNvSpPr>
          <p:nvPr>
            <p:ph type="title"/>
          </p:nvPr>
        </p:nvSpPr>
        <p:spPr/>
        <p:txBody>
          <a:bodyPr/>
          <a:lstStyle/>
          <a:p>
            <a:r>
              <a:rPr lang="en-GB" dirty="0"/>
              <a:t>Water flow paths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442433" y="1197066"/>
            <a:ext cx="7302371" cy="51116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Q:\Abteilungsprojekte\siam\ammannlo\PhD\Admin\EGU2019\PICO\logos\home_button.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7466" y="6271049"/>
            <a:ext cx="856035" cy="4815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Q:\Abteilungsprojekte\siam\ammannlo\PhD\Admin\EGU2019\PICO\logos\back_button.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18423" y="6271049"/>
            <a:ext cx="533001" cy="5330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Q:\Abteilungsprojekte\siam\ammannlo\PhD\Admin\EGU2019\PICO\logos\back_button.png">
            <a:hlinkClick r:id="rId7"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6280698" y="6271049"/>
            <a:ext cx="533001" cy="53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55023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US"/>
              <a:t>10.4.2019</a:t>
            </a:r>
            <a:endParaRPr lang="en-GB" dirty="0"/>
          </a:p>
        </p:txBody>
      </p:sp>
      <p:sp>
        <p:nvSpPr>
          <p:cNvPr id="4" name="Fußzeilenplatzhalter 3"/>
          <p:cNvSpPr>
            <a:spLocks noGrp="1"/>
          </p:cNvSpPr>
          <p:nvPr>
            <p:ph type="ftr" sz="quarter" idx="11"/>
          </p:nvPr>
        </p:nvSpPr>
        <p:spPr/>
        <p:txBody>
          <a:bodyPr/>
          <a:lstStyle/>
          <a:p>
            <a:r>
              <a:rPr lang="en-GB"/>
              <a:t>Lorenz Ammann</a:t>
            </a:r>
            <a:endParaRPr lang="en-GB" dirty="0"/>
          </a:p>
        </p:txBody>
      </p:sp>
      <p:sp>
        <p:nvSpPr>
          <p:cNvPr id="5" name="Foliennummernplatzhalter 4"/>
          <p:cNvSpPr>
            <a:spLocks noGrp="1"/>
          </p:cNvSpPr>
          <p:nvPr>
            <p:ph type="sldNum" sz="quarter" idx="12"/>
          </p:nvPr>
        </p:nvSpPr>
        <p:spPr/>
        <p:txBody>
          <a:bodyPr/>
          <a:lstStyle/>
          <a:p>
            <a:fld id="{6C6AE60A-B69C-4790-82F7-3882EDF23186}" type="slidenum">
              <a:rPr lang="en-GB" smtClean="0"/>
              <a:pPr/>
              <a:t>29</a:t>
            </a:fld>
            <a:endParaRPr lang="en-GB" dirty="0"/>
          </a:p>
        </p:txBody>
      </p:sp>
      <p:sp>
        <p:nvSpPr>
          <p:cNvPr id="10" name="Titel 9"/>
          <p:cNvSpPr>
            <a:spLocks noGrp="1"/>
          </p:cNvSpPr>
          <p:nvPr>
            <p:ph type="title"/>
          </p:nvPr>
        </p:nvSpPr>
        <p:spPr/>
        <p:txBody>
          <a:bodyPr/>
          <a:lstStyle/>
          <a:p>
            <a:r>
              <a:rPr lang="en-GB" dirty="0"/>
              <a:t>Water flow paths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427650" y="1176367"/>
            <a:ext cx="7331939" cy="51323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Q:\Abteilungsprojekte\siam\ammannlo\PhD\Admin\EGU2019\PICO\logos\home_button.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7466" y="6271049"/>
            <a:ext cx="856035" cy="4815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Q:\Abteilungsprojekte\siam\ammannlo\PhD\Admin\EGU2019\PICO\logos\back_button.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18423" y="6271049"/>
            <a:ext cx="533001" cy="53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43437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US"/>
              <a:t>10.4.2019</a:t>
            </a:r>
            <a:endParaRPr lang="en-GB" dirty="0"/>
          </a:p>
        </p:txBody>
      </p:sp>
      <p:sp>
        <p:nvSpPr>
          <p:cNvPr id="4" name="Fußzeilenplatzhalter 3"/>
          <p:cNvSpPr>
            <a:spLocks noGrp="1"/>
          </p:cNvSpPr>
          <p:nvPr>
            <p:ph type="ftr" sz="quarter" idx="11"/>
          </p:nvPr>
        </p:nvSpPr>
        <p:spPr/>
        <p:txBody>
          <a:bodyPr/>
          <a:lstStyle/>
          <a:p>
            <a:r>
              <a:rPr lang="en-GB"/>
              <a:t>Lorenz Ammann</a:t>
            </a:r>
            <a:endParaRPr lang="en-GB" dirty="0"/>
          </a:p>
        </p:txBody>
      </p:sp>
      <p:sp>
        <p:nvSpPr>
          <p:cNvPr id="5" name="Foliennummernplatzhalter 4"/>
          <p:cNvSpPr>
            <a:spLocks noGrp="1"/>
          </p:cNvSpPr>
          <p:nvPr>
            <p:ph type="sldNum" sz="quarter" idx="12"/>
          </p:nvPr>
        </p:nvSpPr>
        <p:spPr/>
        <p:txBody>
          <a:bodyPr/>
          <a:lstStyle/>
          <a:p>
            <a:fld id="{6C6AE60A-B69C-4790-82F7-3882EDF23186}" type="slidenum">
              <a:rPr lang="en-GB" smtClean="0"/>
              <a:pPr/>
              <a:t>3</a:t>
            </a:fld>
            <a:endParaRPr lang="en-GB" dirty="0"/>
          </a:p>
        </p:txBody>
      </p:sp>
      <p:pic>
        <p:nvPicPr>
          <p:cNvPr id="11" name="Picture 4">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76995" y="2276872"/>
            <a:ext cx="3584254" cy="309634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581451" y="1678952"/>
            <a:ext cx="7043454" cy="4678204"/>
          </a:xfrm>
          <a:prstGeom prst="rect">
            <a:avLst/>
          </a:prstGeom>
          <a:noFill/>
        </p:spPr>
        <p:txBody>
          <a:bodyPr wrap="square" rtlCol="0">
            <a:spAutoFit/>
          </a:bodyPr>
          <a:lstStyle/>
          <a:p>
            <a:pPr>
              <a:spcAft>
                <a:spcPts val="800"/>
              </a:spcAft>
            </a:pPr>
            <a:r>
              <a:rPr lang="en-US" sz="2000" b="1" dirty="0"/>
              <a:t>Model</a:t>
            </a:r>
          </a:p>
          <a:p>
            <a:pPr lvl="1">
              <a:spcAft>
                <a:spcPts val="800"/>
              </a:spcAft>
            </a:pPr>
            <a:r>
              <a:rPr lang="en-US" dirty="0"/>
              <a:t>Deterministic, conceptual “bucket”-model</a:t>
            </a:r>
          </a:p>
          <a:p>
            <a:pPr lvl="1">
              <a:spcAft>
                <a:spcPts val="800"/>
              </a:spcAft>
            </a:pPr>
            <a:r>
              <a:rPr lang="en-US" dirty="0"/>
              <a:t>Semi-distributed, based on HRUs (drainage pipes, shortcuts)</a:t>
            </a:r>
          </a:p>
          <a:p>
            <a:pPr lvl="1">
              <a:spcAft>
                <a:spcPts val="800"/>
              </a:spcAft>
            </a:pPr>
            <a:r>
              <a:rPr lang="en-US" dirty="0"/>
              <a:t>Considering sorption, mobilization, transport and degradation</a:t>
            </a:r>
          </a:p>
          <a:p>
            <a:pPr>
              <a:spcAft>
                <a:spcPts val="800"/>
              </a:spcAft>
            </a:pPr>
            <a:r>
              <a:rPr lang="en-US" sz="2000" b="1" dirty="0"/>
              <a:t>Calibration</a:t>
            </a:r>
          </a:p>
          <a:p>
            <a:pPr lvl="1">
              <a:spcAft>
                <a:spcPts val="800"/>
              </a:spcAft>
            </a:pPr>
            <a:r>
              <a:rPr lang="en-US" dirty="0"/>
              <a:t>Bayesian equivalent of multi-objective calibration to streamflow and concentration</a:t>
            </a:r>
          </a:p>
          <a:p>
            <a:pPr lvl="1">
              <a:spcAft>
                <a:spcPts val="800"/>
              </a:spcAft>
            </a:pPr>
            <a:r>
              <a:rPr lang="en-US" dirty="0"/>
              <a:t>Using a recently published likelihood framework</a:t>
            </a:r>
          </a:p>
          <a:p>
            <a:pPr lvl="1">
              <a:spcAft>
                <a:spcPts val="800"/>
              </a:spcAft>
            </a:pPr>
            <a:r>
              <a:rPr lang="en-US" dirty="0"/>
              <a:t>Joint estimation of hydrological, chemical and error model parameters</a:t>
            </a:r>
          </a:p>
          <a:p>
            <a:pPr lvl="1">
              <a:spcAft>
                <a:spcPts val="800"/>
              </a:spcAft>
            </a:pPr>
            <a:r>
              <a:rPr lang="en-US" dirty="0"/>
              <a:t>Approximation of full posterior distribution</a:t>
            </a:r>
          </a:p>
          <a:p>
            <a:pPr lvl="1">
              <a:spcAft>
                <a:spcPts val="800"/>
              </a:spcAft>
            </a:pPr>
            <a:r>
              <a:rPr lang="en-US" dirty="0"/>
              <a:t>Numerical technique: affine invariant ensemble MCMC sampler (emcee)</a:t>
            </a:r>
          </a:p>
        </p:txBody>
      </p:sp>
      <p:sp>
        <p:nvSpPr>
          <p:cNvPr id="10" name="Titel 9"/>
          <p:cNvSpPr>
            <a:spLocks noGrp="1"/>
          </p:cNvSpPr>
          <p:nvPr>
            <p:ph type="title"/>
          </p:nvPr>
        </p:nvSpPr>
        <p:spPr>
          <a:xfrm>
            <a:off x="323850" y="620714"/>
            <a:ext cx="11537950" cy="972000"/>
          </a:xfrm>
        </p:spPr>
        <p:txBody>
          <a:bodyPr/>
          <a:lstStyle/>
          <a:p>
            <a:r>
              <a:rPr lang="en-GB" dirty="0"/>
              <a:t>Fast herbicide transport in a small agricultural catchment: modellers meet experimentalists</a:t>
            </a:r>
          </a:p>
        </p:txBody>
      </p:sp>
    </p:spTree>
    <p:extLst>
      <p:ext uri="{BB962C8B-B14F-4D97-AF65-F5344CB8AC3E}">
        <p14:creationId xmlns:p14="http://schemas.microsoft.com/office/powerpoint/2010/main" val="374199394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US"/>
              <a:t>10.4.2019</a:t>
            </a:r>
            <a:endParaRPr lang="en-GB" dirty="0"/>
          </a:p>
        </p:txBody>
      </p:sp>
      <p:sp>
        <p:nvSpPr>
          <p:cNvPr id="4" name="Fußzeilenplatzhalter 3"/>
          <p:cNvSpPr>
            <a:spLocks noGrp="1"/>
          </p:cNvSpPr>
          <p:nvPr>
            <p:ph type="ftr" sz="quarter" idx="11"/>
          </p:nvPr>
        </p:nvSpPr>
        <p:spPr/>
        <p:txBody>
          <a:bodyPr/>
          <a:lstStyle/>
          <a:p>
            <a:r>
              <a:rPr lang="en-GB"/>
              <a:t>Lorenz Ammann</a:t>
            </a:r>
            <a:endParaRPr lang="en-GB" dirty="0"/>
          </a:p>
        </p:txBody>
      </p:sp>
      <p:sp>
        <p:nvSpPr>
          <p:cNvPr id="5" name="Foliennummernplatzhalter 4"/>
          <p:cNvSpPr>
            <a:spLocks noGrp="1"/>
          </p:cNvSpPr>
          <p:nvPr>
            <p:ph type="sldNum" sz="quarter" idx="12"/>
          </p:nvPr>
        </p:nvSpPr>
        <p:spPr/>
        <p:txBody>
          <a:bodyPr/>
          <a:lstStyle/>
          <a:p>
            <a:fld id="{6C6AE60A-B69C-4790-82F7-3882EDF23186}" type="slidenum">
              <a:rPr lang="en-GB" smtClean="0"/>
              <a:pPr/>
              <a:t>30</a:t>
            </a:fld>
            <a:endParaRPr lang="en-GB" dirty="0"/>
          </a:p>
        </p:txBody>
      </p:sp>
      <p:sp>
        <p:nvSpPr>
          <p:cNvPr id="10" name="Titel 9"/>
          <p:cNvSpPr>
            <a:spLocks noGrp="1"/>
          </p:cNvSpPr>
          <p:nvPr>
            <p:ph type="title"/>
          </p:nvPr>
        </p:nvSpPr>
        <p:spPr/>
        <p:txBody>
          <a:bodyPr/>
          <a:lstStyle/>
          <a:p>
            <a:r>
              <a:rPr lang="en-GB" dirty="0"/>
              <a:t>Pollutant flow paths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427650" y="1176366"/>
            <a:ext cx="7331938" cy="51323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Q:\Abteilungsprojekte\siam\ammannlo\PhD\Admin\EGU2019\PICO\logos\home_button.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7466" y="6271049"/>
            <a:ext cx="856035" cy="4815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Q:\Abteilungsprojekte\siam\ammannlo\PhD\Admin\EGU2019\PICO\logos\back_button.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18423" y="6271049"/>
            <a:ext cx="533001" cy="5330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Q:\Abteilungsprojekte\siam\ammannlo\PhD\Admin\EGU2019\PICO\logos\back_button.png">
            <a:hlinkClick r:id="rId7"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6280698" y="6271049"/>
            <a:ext cx="533001" cy="5330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597675" y="1234609"/>
            <a:ext cx="1031051" cy="369332"/>
          </a:xfrm>
          <a:prstGeom prst="rect">
            <a:avLst/>
          </a:prstGeom>
          <a:noFill/>
        </p:spPr>
        <p:txBody>
          <a:bodyPr wrap="none" rtlCol="0">
            <a:spAutoFit/>
          </a:bodyPr>
          <a:lstStyle/>
          <a:p>
            <a:r>
              <a:rPr lang="en-US" dirty="0"/>
              <a:t>Atrazine</a:t>
            </a:r>
          </a:p>
        </p:txBody>
      </p:sp>
    </p:spTree>
    <p:extLst>
      <p:ext uri="{BB962C8B-B14F-4D97-AF65-F5344CB8AC3E}">
        <p14:creationId xmlns:p14="http://schemas.microsoft.com/office/powerpoint/2010/main" val="224615461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US"/>
              <a:t>10.4.2019</a:t>
            </a:r>
            <a:endParaRPr lang="en-GB" dirty="0"/>
          </a:p>
        </p:txBody>
      </p:sp>
      <p:sp>
        <p:nvSpPr>
          <p:cNvPr id="4" name="Fußzeilenplatzhalter 3"/>
          <p:cNvSpPr>
            <a:spLocks noGrp="1"/>
          </p:cNvSpPr>
          <p:nvPr>
            <p:ph type="ftr" sz="quarter" idx="11"/>
          </p:nvPr>
        </p:nvSpPr>
        <p:spPr/>
        <p:txBody>
          <a:bodyPr/>
          <a:lstStyle/>
          <a:p>
            <a:r>
              <a:rPr lang="en-GB"/>
              <a:t>Lorenz Ammann</a:t>
            </a:r>
            <a:endParaRPr lang="en-GB" dirty="0"/>
          </a:p>
        </p:txBody>
      </p:sp>
      <p:sp>
        <p:nvSpPr>
          <p:cNvPr id="5" name="Foliennummernplatzhalter 4"/>
          <p:cNvSpPr>
            <a:spLocks noGrp="1"/>
          </p:cNvSpPr>
          <p:nvPr>
            <p:ph type="sldNum" sz="quarter" idx="12"/>
          </p:nvPr>
        </p:nvSpPr>
        <p:spPr/>
        <p:txBody>
          <a:bodyPr/>
          <a:lstStyle/>
          <a:p>
            <a:fld id="{6C6AE60A-B69C-4790-82F7-3882EDF23186}" type="slidenum">
              <a:rPr lang="en-GB" smtClean="0"/>
              <a:pPr/>
              <a:t>31</a:t>
            </a:fld>
            <a:endParaRPr lang="en-GB" dirty="0"/>
          </a:p>
        </p:txBody>
      </p:sp>
      <p:sp>
        <p:nvSpPr>
          <p:cNvPr id="10" name="Titel 9"/>
          <p:cNvSpPr>
            <a:spLocks noGrp="1"/>
          </p:cNvSpPr>
          <p:nvPr>
            <p:ph type="title"/>
          </p:nvPr>
        </p:nvSpPr>
        <p:spPr/>
        <p:txBody>
          <a:bodyPr/>
          <a:lstStyle/>
          <a:p>
            <a:r>
              <a:rPr lang="en-GB" dirty="0"/>
              <a:t>Pollutant flow paths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427650" y="1176366"/>
            <a:ext cx="7331938" cy="51323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Q:\Abteilungsprojekte\siam\ammannlo\PhD\Admin\EGU2019\PICO\logos\home_button.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7466" y="6271049"/>
            <a:ext cx="856035" cy="4815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Q:\Abteilungsprojekte\siam\ammannlo\PhD\Admin\EGU2019\PICO\logos\back_button.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18423" y="6271049"/>
            <a:ext cx="533001" cy="5330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Q:\Abteilungsprojekte\siam\ammannlo\PhD\Admin\EGU2019\PICO\logos\back_button.png">
            <a:hlinkClick r:id="rId7"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6280698" y="6271049"/>
            <a:ext cx="533001" cy="5330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597675" y="1234609"/>
            <a:ext cx="1031051" cy="369332"/>
          </a:xfrm>
          <a:prstGeom prst="rect">
            <a:avLst/>
          </a:prstGeom>
          <a:noFill/>
        </p:spPr>
        <p:txBody>
          <a:bodyPr wrap="none" rtlCol="0">
            <a:spAutoFit/>
          </a:bodyPr>
          <a:lstStyle/>
          <a:p>
            <a:r>
              <a:rPr lang="en-US" dirty="0"/>
              <a:t>Atrazine</a:t>
            </a:r>
          </a:p>
        </p:txBody>
      </p:sp>
    </p:spTree>
    <p:extLst>
      <p:ext uri="{BB962C8B-B14F-4D97-AF65-F5344CB8AC3E}">
        <p14:creationId xmlns:p14="http://schemas.microsoft.com/office/powerpoint/2010/main" val="1779534781"/>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US"/>
              <a:t>10.4.2019</a:t>
            </a:r>
            <a:endParaRPr lang="en-GB" dirty="0"/>
          </a:p>
        </p:txBody>
      </p:sp>
      <p:sp>
        <p:nvSpPr>
          <p:cNvPr id="4" name="Fußzeilenplatzhalter 3"/>
          <p:cNvSpPr>
            <a:spLocks noGrp="1"/>
          </p:cNvSpPr>
          <p:nvPr>
            <p:ph type="ftr" sz="quarter" idx="11"/>
          </p:nvPr>
        </p:nvSpPr>
        <p:spPr/>
        <p:txBody>
          <a:bodyPr/>
          <a:lstStyle/>
          <a:p>
            <a:r>
              <a:rPr lang="en-GB"/>
              <a:t>Lorenz Ammann</a:t>
            </a:r>
            <a:endParaRPr lang="en-GB" dirty="0"/>
          </a:p>
        </p:txBody>
      </p:sp>
      <p:sp>
        <p:nvSpPr>
          <p:cNvPr id="5" name="Foliennummernplatzhalter 4"/>
          <p:cNvSpPr>
            <a:spLocks noGrp="1"/>
          </p:cNvSpPr>
          <p:nvPr>
            <p:ph type="sldNum" sz="quarter" idx="12"/>
          </p:nvPr>
        </p:nvSpPr>
        <p:spPr/>
        <p:txBody>
          <a:bodyPr/>
          <a:lstStyle/>
          <a:p>
            <a:fld id="{6C6AE60A-B69C-4790-82F7-3882EDF23186}" type="slidenum">
              <a:rPr lang="en-GB" smtClean="0"/>
              <a:pPr/>
              <a:t>32</a:t>
            </a:fld>
            <a:endParaRPr lang="en-GB" dirty="0"/>
          </a:p>
        </p:txBody>
      </p:sp>
      <p:sp>
        <p:nvSpPr>
          <p:cNvPr id="10" name="Titel 9"/>
          <p:cNvSpPr>
            <a:spLocks noGrp="1"/>
          </p:cNvSpPr>
          <p:nvPr>
            <p:ph type="title"/>
          </p:nvPr>
        </p:nvSpPr>
        <p:spPr/>
        <p:txBody>
          <a:bodyPr/>
          <a:lstStyle/>
          <a:p>
            <a:r>
              <a:rPr lang="en-GB" dirty="0"/>
              <a:t>Pollutant flow paths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427650" y="1176366"/>
            <a:ext cx="7331938" cy="51323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Q:\Abteilungsprojekte\siam\ammannlo\PhD\Admin\EGU2019\PICO\logos\home_button.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7466" y="6271049"/>
            <a:ext cx="856035" cy="4815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Q:\Abteilungsprojekte\siam\ammannlo\PhD\Admin\EGU2019\PICO\logos\back_button.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18423" y="6271049"/>
            <a:ext cx="533001" cy="5330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Q:\Abteilungsprojekte\siam\ammannlo\PhD\Admin\EGU2019\PICO\logos\back_button.png">
            <a:hlinkClick r:id="rId7"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6280698" y="6271049"/>
            <a:ext cx="533001" cy="5330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597675" y="1234609"/>
            <a:ext cx="1672317" cy="369332"/>
          </a:xfrm>
          <a:prstGeom prst="rect">
            <a:avLst/>
          </a:prstGeom>
          <a:noFill/>
        </p:spPr>
        <p:txBody>
          <a:bodyPr wrap="none" rtlCol="0">
            <a:spAutoFit/>
          </a:bodyPr>
          <a:lstStyle/>
          <a:p>
            <a:r>
              <a:rPr lang="de-CH" dirty="0"/>
              <a:t>T</a:t>
            </a:r>
            <a:r>
              <a:rPr lang="en-US" dirty="0" err="1"/>
              <a:t>erbuthylazine</a:t>
            </a:r>
            <a:endParaRPr lang="en-US" dirty="0"/>
          </a:p>
        </p:txBody>
      </p:sp>
    </p:spTree>
    <p:extLst>
      <p:ext uri="{BB962C8B-B14F-4D97-AF65-F5344CB8AC3E}">
        <p14:creationId xmlns:p14="http://schemas.microsoft.com/office/powerpoint/2010/main" val="137030154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US"/>
              <a:t>10.4.2019</a:t>
            </a:r>
            <a:endParaRPr lang="en-GB" dirty="0"/>
          </a:p>
        </p:txBody>
      </p:sp>
      <p:sp>
        <p:nvSpPr>
          <p:cNvPr id="4" name="Fußzeilenplatzhalter 3"/>
          <p:cNvSpPr>
            <a:spLocks noGrp="1"/>
          </p:cNvSpPr>
          <p:nvPr>
            <p:ph type="ftr" sz="quarter" idx="11"/>
          </p:nvPr>
        </p:nvSpPr>
        <p:spPr/>
        <p:txBody>
          <a:bodyPr/>
          <a:lstStyle/>
          <a:p>
            <a:r>
              <a:rPr lang="en-GB"/>
              <a:t>Lorenz Ammann</a:t>
            </a:r>
            <a:endParaRPr lang="en-GB" dirty="0"/>
          </a:p>
        </p:txBody>
      </p:sp>
      <p:sp>
        <p:nvSpPr>
          <p:cNvPr id="5" name="Foliennummernplatzhalter 4"/>
          <p:cNvSpPr>
            <a:spLocks noGrp="1"/>
          </p:cNvSpPr>
          <p:nvPr>
            <p:ph type="sldNum" sz="quarter" idx="12"/>
          </p:nvPr>
        </p:nvSpPr>
        <p:spPr/>
        <p:txBody>
          <a:bodyPr/>
          <a:lstStyle/>
          <a:p>
            <a:fld id="{6C6AE60A-B69C-4790-82F7-3882EDF23186}" type="slidenum">
              <a:rPr lang="en-GB" smtClean="0"/>
              <a:pPr/>
              <a:t>33</a:t>
            </a:fld>
            <a:endParaRPr lang="en-GB" dirty="0"/>
          </a:p>
        </p:txBody>
      </p:sp>
      <p:sp>
        <p:nvSpPr>
          <p:cNvPr id="10" name="Titel 9"/>
          <p:cNvSpPr>
            <a:spLocks noGrp="1"/>
          </p:cNvSpPr>
          <p:nvPr>
            <p:ph type="title"/>
          </p:nvPr>
        </p:nvSpPr>
        <p:spPr/>
        <p:txBody>
          <a:bodyPr/>
          <a:lstStyle/>
          <a:p>
            <a:r>
              <a:rPr lang="en-GB" dirty="0"/>
              <a:t>Pollutant flow paths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390776" y="1124744"/>
            <a:ext cx="7405686" cy="51839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Q:\Abteilungsprojekte\siam\ammannlo\PhD\Admin\EGU2019\PICO\logos\home_button.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7466" y="6271049"/>
            <a:ext cx="856035" cy="4815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Q:\Abteilungsprojekte\siam\ammannlo\PhD\Admin\EGU2019\PICO\logos\back_button.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18423" y="6271049"/>
            <a:ext cx="533001" cy="5330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597675" y="1234609"/>
            <a:ext cx="1031051" cy="369332"/>
          </a:xfrm>
          <a:prstGeom prst="rect">
            <a:avLst/>
          </a:prstGeom>
          <a:noFill/>
        </p:spPr>
        <p:txBody>
          <a:bodyPr wrap="none" rtlCol="0">
            <a:spAutoFit/>
          </a:bodyPr>
          <a:lstStyle/>
          <a:p>
            <a:r>
              <a:rPr lang="en-US" dirty="0"/>
              <a:t>Atrazine</a:t>
            </a:r>
          </a:p>
        </p:txBody>
      </p:sp>
    </p:spTree>
    <p:extLst>
      <p:ext uri="{BB962C8B-B14F-4D97-AF65-F5344CB8AC3E}">
        <p14:creationId xmlns:p14="http://schemas.microsoft.com/office/powerpoint/2010/main" val="24315374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US"/>
              <a:t>10.4.2019</a:t>
            </a:r>
            <a:endParaRPr lang="en-GB" dirty="0"/>
          </a:p>
        </p:txBody>
      </p:sp>
      <p:sp>
        <p:nvSpPr>
          <p:cNvPr id="4" name="Fußzeilenplatzhalter 3"/>
          <p:cNvSpPr>
            <a:spLocks noGrp="1"/>
          </p:cNvSpPr>
          <p:nvPr>
            <p:ph type="ftr" sz="quarter" idx="11"/>
          </p:nvPr>
        </p:nvSpPr>
        <p:spPr/>
        <p:txBody>
          <a:bodyPr/>
          <a:lstStyle/>
          <a:p>
            <a:r>
              <a:rPr lang="en-GB"/>
              <a:t>Lorenz Ammann</a:t>
            </a:r>
            <a:endParaRPr lang="en-GB" dirty="0"/>
          </a:p>
        </p:txBody>
      </p:sp>
      <p:sp>
        <p:nvSpPr>
          <p:cNvPr id="5" name="Foliennummernplatzhalter 4"/>
          <p:cNvSpPr>
            <a:spLocks noGrp="1"/>
          </p:cNvSpPr>
          <p:nvPr>
            <p:ph type="sldNum" sz="quarter" idx="12"/>
          </p:nvPr>
        </p:nvSpPr>
        <p:spPr/>
        <p:txBody>
          <a:bodyPr/>
          <a:lstStyle/>
          <a:p>
            <a:fld id="{6C6AE60A-B69C-4790-82F7-3882EDF23186}" type="slidenum">
              <a:rPr lang="en-GB" smtClean="0"/>
              <a:pPr/>
              <a:t>34</a:t>
            </a:fld>
            <a:endParaRPr lang="en-GB" dirty="0"/>
          </a:p>
        </p:txBody>
      </p:sp>
      <p:sp>
        <p:nvSpPr>
          <p:cNvPr id="10" name="Titel 9"/>
          <p:cNvSpPr>
            <a:spLocks noGrp="1"/>
          </p:cNvSpPr>
          <p:nvPr>
            <p:ph type="title"/>
          </p:nvPr>
        </p:nvSpPr>
        <p:spPr/>
        <p:txBody>
          <a:bodyPr/>
          <a:lstStyle/>
          <a:p>
            <a:r>
              <a:rPr lang="en-GB" dirty="0"/>
              <a:t>Distribution of pollutants in soil</a:t>
            </a:r>
          </a:p>
        </p:txBody>
      </p:sp>
      <p:pic>
        <p:nvPicPr>
          <p:cNvPr id="7" name="Picture 2" descr="Q:\Abteilungsprojekte\siam\ammannlo\PhD\Admin\EGU2019\PICO\logos\home_button.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7466" y="6271049"/>
            <a:ext cx="856035" cy="4815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Q:\Abteilungsprojekte\siam\ammannlo\PhD\Admin\EGU2019\PICO\logos\back_button.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8423" y="6271049"/>
            <a:ext cx="533001" cy="5330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202319" y="1080561"/>
            <a:ext cx="7782600" cy="5188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78094" y="1223382"/>
            <a:ext cx="1031051" cy="369332"/>
          </a:xfrm>
          <a:prstGeom prst="rect">
            <a:avLst/>
          </a:prstGeom>
          <a:noFill/>
        </p:spPr>
        <p:txBody>
          <a:bodyPr wrap="none" rtlCol="0">
            <a:spAutoFit/>
          </a:bodyPr>
          <a:lstStyle/>
          <a:p>
            <a:r>
              <a:rPr lang="en-US" dirty="0"/>
              <a:t>Atrazine</a:t>
            </a:r>
          </a:p>
        </p:txBody>
      </p:sp>
      <p:sp>
        <p:nvSpPr>
          <p:cNvPr id="11" name="TextBox 10"/>
          <p:cNvSpPr txBox="1"/>
          <p:nvPr/>
        </p:nvSpPr>
        <p:spPr>
          <a:xfrm>
            <a:off x="5257461" y="3560295"/>
            <a:ext cx="1672317" cy="369332"/>
          </a:xfrm>
          <a:prstGeom prst="rect">
            <a:avLst/>
          </a:prstGeom>
          <a:noFill/>
        </p:spPr>
        <p:txBody>
          <a:bodyPr wrap="none" rtlCol="0">
            <a:spAutoFit/>
          </a:bodyPr>
          <a:lstStyle/>
          <a:p>
            <a:r>
              <a:rPr lang="en-US" dirty="0" err="1"/>
              <a:t>Terbuthylazine</a:t>
            </a:r>
            <a:endParaRPr lang="en-US" dirty="0"/>
          </a:p>
        </p:txBody>
      </p:sp>
    </p:spTree>
    <p:extLst>
      <p:ext uri="{BB962C8B-B14F-4D97-AF65-F5344CB8AC3E}">
        <p14:creationId xmlns:p14="http://schemas.microsoft.com/office/powerpoint/2010/main" val="1416399679"/>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US"/>
              <a:t>10.4.2019</a:t>
            </a:r>
            <a:endParaRPr lang="en-GB" dirty="0"/>
          </a:p>
        </p:txBody>
      </p:sp>
      <p:sp>
        <p:nvSpPr>
          <p:cNvPr id="4" name="Fußzeilenplatzhalter 3"/>
          <p:cNvSpPr>
            <a:spLocks noGrp="1"/>
          </p:cNvSpPr>
          <p:nvPr>
            <p:ph type="ftr" sz="quarter" idx="11"/>
          </p:nvPr>
        </p:nvSpPr>
        <p:spPr/>
        <p:txBody>
          <a:bodyPr/>
          <a:lstStyle/>
          <a:p>
            <a:r>
              <a:rPr lang="en-GB"/>
              <a:t>Lorenz Ammann</a:t>
            </a:r>
            <a:endParaRPr lang="en-GB" dirty="0"/>
          </a:p>
        </p:txBody>
      </p:sp>
      <p:sp>
        <p:nvSpPr>
          <p:cNvPr id="5" name="Foliennummernplatzhalter 4"/>
          <p:cNvSpPr>
            <a:spLocks noGrp="1"/>
          </p:cNvSpPr>
          <p:nvPr>
            <p:ph type="sldNum" sz="quarter" idx="12"/>
          </p:nvPr>
        </p:nvSpPr>
        <p:spPr/>
        <p:txBody>
          <a:bodyPr/>
          <a:lstStyle/>
          <a:p>
            <a:fld id="{6C6AE60A-B69C-4790-82F7-3882EDF23186}" type="slidenum">
              <a:rPr lang="en-GB" smtClean="0"/>
              <a:pPr/>
              <a:t>35</a:t>
            </a:fld>
            <a:endParaRPr lang="en-GB" dirty="0"/>
          </a:p>
        </p:txBody>
      </p:sp>
      <p:pic>
        <p:nvPicPr>
          <p:cNvPr id="7" name="Picture 2" descr="Q:\Abteilungsprojekte\siam\ammannlo\PhD\Admin\EGU2019\PICO\logos\home_button.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7466" y="6271049"/>
            <a:ext cx="856035" cy="4815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Q:\Abteilungsprojekte\siam\ammannlo\PhD\Admin\EGU2019\PICO\logos\back_button.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8423" y="6271049"/>
            <a:ext cx="533001" cy="533001"/>
          </a:xfrm>
          <a:prstGeom prst="rect">
            <a:avLst/>
          </a:prstGeom>
          <a:noFill/>
          <a:extLst>
            <a:ext uri="{909E8E84-426E-40DD-AFC4-6F175D3DCCD1}">
              <a14:hiddenFill xmlns:a14="http://schemas.microsoft.com/office/drawing/2010/main">
                <a:solidFill>
                  <a:srgbClr val="FFFFFF"/>
                </a:solidFill>
              </a14:hiddenFill>
            </a:ext>
          </a:extLst>
        </p:spPr>
      </p:pic>
      <p:sp>
        <p:nvSpPr>
          <p:cNvPr id="13" name="Titel 9"/>
          <p:cNvSpPr>
            <a:spLocks noGrp="1"/>
          </p:cNvSpPr>
          <p:nvPr>
            <p:ph type="title"/>
          </p:nvPr>
        </p:nvSpPr>
        <p:spPr>
          <a:xfrm>
            <a:off x="323850" y="620714"/>
            <a:ext cx="11537950" cy="972000"/>
          </a:xfrm>
        </p:spPr>
        <p:txBody>
          <a:bodyPr/>
          <a:lstStyle/>
          <a:p>
            <a:r>
              <a:rPr lang="en-GB" dirty="0"/>
              <a:t>Marginal posterior parameter distribution</a:t>
            </a:r>
          </a:p>
        </p:txBody>
      </p:sp>
      <p:pic>
        <p:nvPicPr>
          <p:cNvPr id="6" name="Picture 2" descr="Q:\Abteilungsprojekte\siam\ammannlo\PhD\Admin\EGU2019\PICO\pictures\histv05_sprbckeros0wtns0_QE3P7c07i_TTE2b02c08i_SE1c08_priorDw3.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568" b="966"/>
          <a:stretch/>
        </p:blipFill>
        <p:spPr bwMode="auto">
          <a:xfrm>
            <a:off x="1593119" y="1115354"/>
            <a:ext cx="9001000" cy="5155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50785"/>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a:xfrm>
            <a:off x="323850" y="1332570"/>
            <a:ext cx="11537950" cy="4400686"/>
          </a:xfrm>
        </p:spPr>
        <p:txBody>
          <a:bodyPr/>
          <a:lstStyle/>
          <a:p>
            <a:pPr marL="0" indent="0">
              <a:buNone/>
            </a:pPr>
            <a:r>
              <a:rPr lang="en-GB" sz="1800" b="1" dirty="0"/>
              <a:t>ETH Zurich</a:t>
            </a:r>
          </a:p>
          <a:p>
            <a:pPr marL="0" indent="0">
              <a:buNone/>
            </a:pPr>
            <a:r>
              <a:rPr lang="en-GB" sz="1800" dirty="0" smtClean="0"/>
              <a:t>Department of Environmental Systems Science (D-USYS)</a:t>
            </a:r>
            <a:endParaRPr lang="en-GB" sz="1800" dirty="0"/>
          </a:p>
          <a:p>
            <a:pPr marL="0" indent="0">
              <a:buNone/>
            </a:pPr>
            <a:r>
              <a:rPr lang="en-GB" sz="1800" dirty="0" err="1" smtClean="0"/>
              <a:t>Universitätsstrasse</a:t>
            </a:r>
            <a:r>
              <a:rPr lang="en-GB" sz="1800" dirty="0" smtClean="0"/>
              <a:t> 16</a:t>
            </a:r>
            <a:endParaRPr lang="en-GB" sz="1800" dirty="0"/>
          </a:p>
          <a:p>
            <a:pPr marL="0" indent="0">
              <a:buNone/>
            </a:pPr>
            <a:r>
              <a:rPr lang="en-GB" sz="1800" dirty="0" smtClean="0"/>
              <a:t>8092 Zürich</a:t>
            </a:r>
            <a:endParaRPr lang="en-GB" sz="1800" dirty="0"/>
          </a:p>
          <a:p>
            <a:pPr marL="0" indent="0">
              <a:buNone/>
            </a:pPr>
            <a:endParaRPr lang="en-GB" sz="1800" dirty="0"/>
          </a:p>
          <a:p>
            <a:pPr marL="0" indent="0">
              <a:buNone/>
            </a:pPr>
            <a:r>
              <a:rPr lang="en-GB" sz="1800" dirty="0"/>
              <a:t>www.ethz.ch/en.html</a:t>
            </a:r>
          </a:p>
          <a:p>
            <a:pPr marL="0" indent="0">
              <a:buNone/>
            </a:pPr>
            <a:endParaRPr lang="en-GB" sz="1800" dirty="0"/>
          </a:p>
          <a:p>
            <a:pPr marL="0" indent="0">
              <a:buNone/>
            </a:pPr>
            <a:r>
              <a:rPr lang="en-US" sz="1800" b="1" dirty="0"/>
              <a:t>Publisher:</a:t>
            </a:r>
            <a:r>
              <a:rPr lang="en-US" sz="1800" dirty="0"/>
              <a:t> </a:t>
            </a:r>
            <a:r>
              <a:rPr lang="de-CH" sz="1800" dirty="0" smtClean="0"/>
              <a:t>D-USYS, </a:t>
            </a:r>
            <a:r>
              <a:rPr lang="de-CH" sz="1800" dirty="0" err="1" smtClean="0"/>
              <a:t>Eawag</a:t>
            </a:r>
            <a:endParaRPr lang="en-US" sz="1800" dirty="0"/>
          </a:p>
          <a:p>
            <a:pPr marL="0" indent="0">
              <a:buNone/>
            </a:pPr>
            <a:r>
              <a:rPr lang="en-US" sz="1800" b="1" dirty="0"/>
              <a:t>Project funding: </a:t>
            </a:r>
            <a:r>
              <a:rPr lang="en-US" sz="1800" dirty="0"/>
              <a:t>Swiss National Science </a:t>
            </a:r>
            <a:r>
              <a:rPr lang="en-US" sz="1800" dirty="0" err="1"/>
              <a:t>Foundataion</a:t>
            </a:r>
            <a:r>
              <a:rPr lang="en-US" sz="1800" dirty="0"/>
              <a:t> (SNSF</a:t>
            </a:r>
            <a:r>
              <a:rPr lang="en-US" sz="1800" dirty="0" smtClean="0"/>
              <a:t>)</a:t>
            </a:r>
            <a:endParaRPr lang="en-US" sz="1800" dirty="0" smtClean="0"/>
          </a:p>
          <a:p>
            <a:pPr marL="0" indent="0">
              <a:buNone/>
            </a:pPr>
            <a:r>
              <a:rPr lang="en-US" sz="1800" b="1" dirty="0" smtClean="0"/>
              <a:t>Images:</a:t>
            </a:r>
            <a:r>
              <a:rPr lang="en-US" sz="1800" dirty="0" smtClean="0"/>
              <a:t> Gabriela </a:t>
            </a:r>
            <a:r>
              <a:rPr lang="en-US" sz="1800" dirty="0" err="1" smtClean="0"/>
              <a:t>Brändle</a:t>
            </a:r>
            <a:r>
              <a:rPr lang="en-US" sz="1800" dirty="0" smtClean="0"/>
              <a:t> (slide </a:t>
            </a:r>
            <a:r>
              <a:rPr lang="en-US" sz="1800" dirty="0" smtClean="0"/>
              <a:t>2</a:t>
            </a:r>
            <a:r>
              <a:rPr lang="en-US" sz="1800" dirty="0" smtClean="0"/>
              <a:t>), Tobias Doppler (slide </a:t>
            </a:r>
            <a:r>
              <a:rPr lang="en-US" sz="1800" dirty="0" smtClean="0"/>
              <a:t>2</a:t>
            </a:r>
            <a:r>
              <a:rPr lang="en-US" sz="1800" dirty="0"/>
              <a:t>), </a:t>
            </a:r>
            <a:r>
              <a:rPr lang="en-US" sz="1800" dirty="0" smtClean="0"/>
              <a:t>Experimentalist: CC </a:t>
            </a:r>
            <a:r>
              <a:rPr lang="en-US" sz="1800" dirty="0"/>
              <a:t>BY-NC </a:t>
            </a:r>
            <a:r>
              <a:rPr lang="en-US" sz="1800" dirty="0" smtClean="0"/>
              <a:t>4.0, </a:t>
            </a:r>
            <a:r>
              <a:rPr lang="en-US" sz="1800" dirty="0" err="1" smtClean="0"/>
              <a:t>Modeller</a:t>
            </a:r>
            <a:r>
              <a:rPr lang="en-US" sz="1800" dirty="0" smtClean="0"/>
              <a:t>: CC0 (slide 4, 5), Home button: CC0 (all slides)</a:t>
            </a:r>
          </a:p>
          <a:p>
            <a:pPr marL="0" indent="0">
              <a:buNone/>
            </a:pPr>
            <a:r>
              <a:rPr lang="en-US" sz="1800" dirty="0" smtClean="0"/>
              <a:t>Acknowledgements: Volker </a:t>
            </a:r>
            <a:r>
              <a:rPr lang="en-US" sz="1800" dirty="0" err="1" smtClean="0"/>
              <a:t>Prasuhn</a:t>
            </a:r>
            <a:r>
              <a:rPr lang="en-US" sz="1800" dirty="0" smtClean="0"/>
              <a:t>, Sebastian Stoll</a:t>
            </a:r>
            <a:endParaRPr lang="en-US" sz="1800" dirty="0"/>
          </a:p>
          <a:p>
            <a:pPr marL="0" indent="0">
              <a:buNone/>
            </a:pPr>
            <a:r>
              <a:rPr lang="en-GB" sz="1800" dirty="0" smtClean="0"/>
              <a:t>© </a:t>
            </a:r>
            <a:r>
              <a:rPr lang="en-GB" sz="1800" dirty="0"/>
              <a:t>ETH Zurich, </a:t>
            </a:r>
            <a:r>
              <a:rPr lang="en-GB" sz="1800" dirty="0" smtClean="0"/>
              <a:t>April 2019</a:t>
            </a:r>
            <a:endParaRPr lang="en-GB" sz="1800" dirty="0"/>
          </a:p>
        </p:txBody>
      </p:sp>
      <p:sp>
        <p:nvSpPr>
          <p:cNvPr id="2" name="Datumsplatzhalter 1"/>
          <p:cNvSpPr>
            <a:spLocks noGrp="1"/>
          </p:cNvSpPr>
          <p:nvPr>
            <p:ph type="dt" sz="half" idx="10"/>
          </p:nvPr>
        </p:nvSpPr>
        <p:spPr/>
        <p:txBody>
          <a:bodyPr/>
          <a:lstStyle/>
          <a:p>
            <a:r>
              <a:rPr lang="en-US"/>
              <a:t>10.4.2019</a:t>
            </a:r>
            <a:endParaRPr lang="en-GB" dirty="0"/>
          </a:p>
        </p:txBody>
      </p:sp>
      <p:sp>
        <p:nvSpPr>
          <p:cNvPr id="3" name="Fußzeilenplatzhalter 2"/>
          <p:cNvSpPr>
            <a:spLocks noGrp="1"/>
          </p:cNvSpPr>
          <p:nvPr>
            <p:ph type="ftr" sz="quarter" idx="11"/>
          </p:nvPr>
        </p:nvSpPr>
        <p:spPr/>
        <p:txBody>
          <a:bodyPr/>
          <a:lstStyle/>
          <a:p>
            <a:r>
              <a:rPr lang="en-GB"/>
              <a:t>Lorenz Ammann</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36</a:t>
            </a:fld>
            <a:endParaRPr lang="en-GB" dirty="0"/>
          </a:p>
        </p:txBody>
      </p:sp>
      <p:sp>
        <p:nvSpPr>
          <p:cNvPr id="6" name="Titel 5"/>
          <p:cNvSpPr>
            <a:spLocks noGrp="1"/>
          </p:cNvSpPr>
          <p:nvPr>
            <p:ph type="title"/>
          </p:nvPr>
        </p:nvSpPr>
        <p:spPr/>
        <p:txBody>
          <a:bodyPr/>
          <a:lstStyle/>
          <a:p>
            <a:r>
              <a:rPr lang="en-GB" dirty="0"/>
              <a:t>Contact information and credits</a:t>
            </a:r>
          </a:p>
        </p:txBody>
      </p:sp>
    </p:spTree>
    <p:extLst>
      <p:ext uri="{BB962C8B-B14F-4D97-AF65-F5344CB8AC3E}">
        <p14:creationId xmlns:p14="http://schemas.microsoft.com/office/powerpoint/2010/main" val="264735916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US"/>
              <a:t>10.4.2019</a:t>
            </a:r>
            <a:endParaRPr lang="en-GB" dirty="0"/>
          </a:p>
        </p:txBody>
      </p:sp>
      <p:sp>
        <p:nvSpPr>
          <p:cNvPr id="4" name="Fußzeilenplatzhalter 3"/>
          <p:cNvSpPr>
            <a:spLocks noGrp="1"/>
          </p:cNvSpPr>
          <p:nvPr>
            <p:ph type="ftr" sz="quarter" idx="11"/>
          </p:nvPr>
        </p:nvSpPr>
        <p:spPr/>
        <p:txBody>
          <a:bodyPr/>
          <a:lstStyle/>
          <a:p>
            <a:r>
              <a:rPr lang="en-GB"/>
              <a:t>Lorenz Ammann</a:t>
            </a:r>
            <a:endParaRPr lang="en-GB" dirty="0"/>
          </a:p>
        </p:txBody>
      </p:sp>
      <p:sp>
        <p:nvSpPr>
          <p:cNvPr id="5" name="Foliennummernplatzhalter 4"/>
          <p:cNvSpPr>
            <a:spLocks noGrp="1"/>
          </p:cNvSpPr>
          <p:nvPr>
            <p:ph type="sldNum" sz="quarter" idx="12"/>
          </p:nvPr>
        </p:nvSpPr>
        <p:spPr/>
        <p:txBody>
          <a:bodyPr/>
          <a:lstStyle/>
          <a:p>
            <a:fld id="{6C6AE60A-B69C-4790-82F7-3882EDF23186}" type="slidenum">
              <a:rPr lang="en-GB" smtClean="0"/>
              <a:pPr/>
              <a:t>4</a:t>
            </a:fld>
            <a:endParaRPr lang="en-GB" dirty="0"/>
          </a:p>
        </p:txBody>
      </p:sp>
      <p:pic>
        <p:nvPicPr>
          <p:cNvPr id="2050" name="Picture 2" descr="Q:\Abteilungsprojekte\siam\ammannlo\PhD\Admin\EGU2019\PICO\logos\modell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8975" y="1728857"/>
            <a:ext cx="1694962" cy="140033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652588" y="1694035"/>
            <a:ext cx="1872209" cy="14699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66242" y="3726645"/>
            <a:ext cx="2444900" cy="461665"/>
          </a:xfrm>
          <a:prstGeom prst="rect">
            <a:avLst/>
          </a:prstGeom>
          <a:noFill/>
        </p:spPr>
        <p:txBody>
          <a:bodyPr wrap="none" rtlCol="0">
            <a:spAutoFit/>
          </a:bodyPr>
          <a:lstStyle/>
          <a:p>
            <a:r>
              <a:rPr lang="en-US" sz="2400" dirty="0"/>
              <a:t>Experimentalists</a:t>
            </a:r>
          </a:p>
        </p:txBody>
      </p:sp>
      <p:sp>
        <p:nvSpPr>
          <p:cNvPr id="13" name="TextBox 12"/>
          <p:cNvSpPr txBox="1"/>
          <p:nvPr/>
        </p:nvSpPr>
        <p:spPr>
          <a:xfrm>
            <a:off x="8194700" y="3736171"/>
            <a:ext cx="1521570" cy="461665"/>
          </a:xfrm>
          <a:prstGeom prst="rect">
            <a:avLst/>
          </a:prstGeom>
          <a:noFill/>
        </p:spPr>
        <p:txBody>
          <a:bodyPr wrap="none" rtlCol="0">
            <a:spAutoFit/>
          </a:bodyPr>
          <a:lstStyle/>
          <a:p>
            <a:r>
              <a:rPr lang="en-US" sz="2400" dirty="0" err="1"/>
              <a:t>Modellers</a:t>
            </a:r>
            <a:endParaRPr lang="en-US" sz="2400" dirty="0"/>
          </a:p>
        </p:txBody>
      </p:sp>
      <p:cxnSp>
        <p:nvCxnSpPr>
          <p:cNvPr id="9" name="Straight Connector 8"/>
          <p:cNvCxnSpPr/>
          <p:nvPr/>
        </p:nvCxnSpPr>
        <p:spPr>
          <a:xfrm>
            <a:off x="5660703" y="1694035"/>
            <a:ext cx="0" cy="2320643"/>
          </a:xfrm>
          <a:prstGeom prst="line">
            <a:avLst/>
          </a:prstGeom>
          <a:ln w="38100" cap="sq">
            <a:solidFill>
              <a:schemeClr val="tx1"/>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027884" y="4734758"/>
            <a:ext cx="3265638" cy="523220"/>
          </a:xfrm>
          <a:prstGeom prst="rect">
            <a:avLst/>
          </a:prstGeom>
          <a:noFill/>
        </p:spPr>
        <p:txBody>
          <a:bodyPr wrap="none" rtlCol="0">
            <a:spAutoFit/>
          </a:bodyPr>
          <a:lstStyle/>
          <a:p>
            <a:r>
              <a:rPr lang="en-US" sz="2800" dirty="0"/>
              <a:t>Bayesian approach</a:t>
            </a:r>
          </a:p>
        </p:txBody>
      </p:sp>
      <p:sp>
        <p:nvSpPr>
          <p:cNvPr id="23" name="Arc 22"/>
          <p:cNvSpPr>
            <a:spLocks noChangeAspect="1"/>
          </p:cNvSpPr>
          <p:nvPr/>
        </p:nvSpPr>
        <p:spPr>
          <a:xfrm rot="8100000">
            <a:off x="4201926" y="1414356"/>
            <a:ext cx="2880000" cy="2880000"/>
          </a:xfrm>
          <a:prstGeom prst="arc">
            <a:avLst/>
          </a:prstGeom>
          <a:ln w="38100" cap="sq">
            <a:solidFill>
              <a:schemeClr val="tx1"/>
            </a:solidFill>
            <a:round/>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itel 9"/>
          <p:cNvSpPr>
            <a:spLocks noGrp="1"/>
          </p:cNvSpPr>
          <p:nvPr>
            <p:ph type="title"/>
          </p:nvPr>
        </p:nvSpPr>
        <p:spPr>
          <a:xfrm>
            <a:off x="323850" y="620714"/>
            <a:ext cx="11537950" cy="972000"/>
          </a:xfrm>
        </p:spPr>
        <p:txBody>
          <a:bodyPr/>
          <a:lstStyle/>
          <a:p>
            <a:r>
              <a:rPr lang="en-GB" dirty="0"/>
              <a:t>Fast herbicide transport in a small agricultural catchment: modellers meet experimentalists</a:t>
            </a:r>
          </a:p>
        </p:txBody>
      </p:sp>
    </p:spTree>
    <p:extLst>
      <p:ext uri="{BB962C8B-B14F-4D97-AF65-F5344CB8AC3E}">
        <p14:creationId xmlns:p14="http://schemas.microsoft.com/office/powerpoint/2010/main" val="21364960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US"/>
              <a:t>10.4.2019</a:t>
            </a:r>
            <a:endParaRPr lang="en-GB" dirty="0"/>
          </a:p>
        </p:txBody>
      </p:sp>
      <p:sp>
        <p:nvSpPr>
          <p:cNvPr id="4" name="Fußzeilenplatzhalter 3"/>
          <p:cNvSpPr>
            <a:spLocks noGrp="1"/>
          </p:cNvSpPr>
          <p:nvPr>
            <p:ph type="ftr" sz="quarter" idx="11"/>
          </p:nvPr>
        </p:nvSpPr>
        <p:spPr/>
        <p:txBody>
          <a:bodyPr/>
          <a:lstStyle/>
          <a:p>
            <a:r>
              <a:rPr lang="en-GB"/>
              <a:t>Lorenz Ammann</a:t>
            </a:r>
            <a:endParaRPr lang="en-GB" dirty="0"/>
          </a:p>
        </p:txBody>
      </p:sp>
      <p:sp>
        <p:nvSpPr>
          <p:cNvPr id="5" name="Foliennummernplatzhalter 4"/>
          <p:cNvSpPr>
            <a:spLocks noGrp="1"/>
          </p:cNvSpPr>
          <p:nvPr>
            <p:ph type="sldNum" sz="quarter" idx="12"/>
          </p:nvPr>
        </p:nvSpPr>
        <p:spPr/>
        <p:txBody>
          <a:bodyPr/>
          <a:lstStyle/>
          <a:p>
            <a:fld id="{6C6AE60A-B69C-4790-82F7-3882EDF23186}" type="slidenum">
              <a:rPr lang="en-GB" smtClean="0"/>
              <a:pPr/>
              <a:t>5</a:t>
            </a:fld>
            <a:endParaRPr lang="en-GB" dirty="0"/>
          </a:p>
        </p:txBody>
      </p:sp>
      <p:pic>
        <p:nvPicPr>
          <p:cNvPr id="33"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6161" y="1647541"/>
            <a:ext cx="1357555" cy="1065892"/>
          </a:xfrm>
          <a:prstGeom prst="rect">
            <a:avLst/>
          </a:prstGeom>
          <a:noFill/>
          <a:extLst>
            <a:ext uri="{909E8E84-426E-40DD-AFC4-6F175D3DCCD1}">
              <a14:hiddenFill xmlns:a14="http://schemas.microsoft.com/office/drawing/2010/main">
                <a:solidFill>
                  <a:srgbClr val="FFFFFF"/>
                </a:solidFill>
              </a14:hiddenFill>
            </a:ext>
          </a:extLst>
        </p:spPr>
      </p:pic>
      <p:sp>
        <p:nvSpPr>
          <p:cNvPr id="37" name="Titel 9"/>
          <p:cNvSpPr>
            <a:spLocks noGrp="1"/>
          </p:cNvSpPr>
          <p:nvPr>
            <p:ph type="title"/>
          </p:nvPr>
        </p:nvSpPr>
        <p:spPr>
          <a:xfrm>
            <a:off x="323850" y="620714"/>
            <a:ext cx="11537950" cy="972000"/>
          </a:xfrm>
        </p:spPr>
        <p:txBody>
          <a:bodyPr/>
          <a:lstStyle/>
          <a:p>
            <a:r>
              <a:rPr lang="en-GB" dirty="0"/>
              <a:t>Fast herbicide transport in a small agricultural catchment: modellers meet experimentalists</a:t>
            </a:r>
          </a:p>
        </p:txBody>
      </p:sp>
      <p:sp>
        <p:nvSpPr>
          <p:cNvPr id="31" name="Rectangle 30"/>
          <p:cNvSpPr/>
          <p:nvPr/>
        </p:nvSpPr>
        <p:spPr>
          <a:xfrm>
            <a:off x="740918" y="5013176"/>
            <a:ext cx="548142" cy="798294"/>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mc:AlternateContent xmlns:mc="http://schemas.openxmlformats.org/markup-compatibility/2006" xmlns:a14="http://schemas.microsoft.com/office/drawing/2010/main">
        <mc:Choice Requires="a14">
          <p:sp>
            <p:nvSpPr>
              <p:cNvPr id="19" name="TextBox 18">
                <a:hlinkClick r:id="rId3" action="ppaction://hlinksldjump"/>
              </p:cNvPr>
              <p:cNvSpPr txBox="1"/>
              <p:nvPr/>
            </p:nvSpPr>
            <p:spPr>
              <a:xfrm>
                <a:off x="1845147" y="2699007"/>
                <a:ext cx="2618024" cy="10156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sz="6000" b="0" i="1" smtClean="0">
                          <a:latin typeface="Cambria Math"/>
                        </a:rPr>
                        <m:t>𝑝</m:t>
                      </m:r>
                      <m:r>
                        <a:rPr lang="de-CH" sz="6000" b="0" i="1" smtClean="0">
                          <a:latin typeface="Cambria Math"/>
                        </a:rPr>
                        <m:t>(</m:t>
                      </m:r>
                      <m:d>
                        <m:dPr>
                          <m:begChr m:val=""/>
                          <m:endChr m:val="|"/>
                          <m:ctrlPr>
                            <a:rPr lang="de-CH" sz="6000" b="0" i="1" smtClean="0">
                              <a:latin typeface="Cambria Math"/>
                            </a:rPr>
                          </m:ctrlPr>
                        </m:dPr>
                        <m:e>
                          <m:r>
                            <a:rPr lang="de-CH" sz="6000" b="0" i="1" smtClean="0">
                              <a:latin typeface="Cambria Math"/>
                              <a:ea typeface="Cambria Math"/>
                            </a:rPr>
                            <m:t>𝜃</m:t>
                          </m:r>
                        </m:e>
                      </m:d>
                      <m:r>
                        <a:rPr lang="de-CH" sz="6000" b="0" i="1" smtClean="0">
                          <a:latin typeface="Cambria Math"/>
                        </a:rPr>
                        <m:t>𝑦</m:t>
                      </m:r>
                      <m:r>
                        <a:rPr lang="de-CH" sz="6000" b="0" i="1" smtClean="0">
                          <a:latin typeface="Cambria Math"/>
                        </a:rPr>
                        <m:t>)</m:t>
                      </m:r>
                    </m:oMath>
                  </m:oMathPara>
                </a14:m>
                <a:endParaRPr lang="en-US" sz="6000" dirty="0"/>
              </a:p>
            </p:txBody>
          </p:sp>
        </mc:Choice>
        <mc:Fallback xmlns="">
          <p:sp>
            <p:nvSpPr>
              <p:cNvPr id="19" name="TextBox 18">
                <a:hlinkClick r:id="rId4" action="ppaction://hlinksldjump"/>
              </p:cNvPr>
              <p:cNvSpPr txBox="1">
                <a:spLocks noRot="1" noChangeAspect="1" noMove="1" noResize="1" noEditPoints="1" noAdjustHandles="1" noChangeArrowheads="1" noChangeShapeType="1" noTextEdit="1"/>
              </p:cNvSpPr>
              <p:nvPr/>
            </p:nvSpPr>
            <p:spPr>
              <a:xfrm>
                <a:off x="1845147" y="2699007"/>
                <a:ext cx="2618024" cy="1015663"/>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509443" y="2699007"/>
                <a:ext cx="938077" cy="10156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6000" i="1" smtClean="0">
                          <a:latin typeface="Cambria Math"/>
                          <a:ea typeface="Cambria Math"/>
                        </a:rPr>
                        <m:t>∝</m:t>
                      </m:r>
                    </m:oMath>
                  </m:oMathPara>
                </a14:m>
                <a:endParaRPr lang="en-US" sz="6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4509443" y="2699007"/>
                <a:ext cx="938077" cy="1015663"/>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7585671" y="2699007"/>
                <a:ext cx="1172244" cy="10156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sz="6000" b="0" i="1" smtClean="0">
                          <a:latin typeface="Cambria Math"/>
                          <a:ea typeface="Cambria Math"/>
                        </a:rPr>
                        <m:t>𝜃</m:t>
                      </m:r>
                      <m:r>
                        <a:rPr lang="de-CH" sz="6000" b="0" i="1" smtClean="0">
                          <a:latin typeface="Cambria Math"/>
                        </a:rPr>
                        <m:t>)</m:t>
                      </m:r>
                    </m:oMath>
                  </m:oMathPara>
                </a14:m>
                <a:endParaRPr lang="en-US" sz="6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7585671" y="2699007"/>
                <a:ext cx="1172244" cy="1015663"/>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8411884" y="2699007"/>
                <a:ext cx="1930207" cy="10156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sz="6000" b="0" i="1" smtClean="0">
                          <a:latin typeface="Cambria Math"/>
                        </a:rPr>
                        <m:t>𝑝</m:t>
                      </m:r>
                      <m:r>
                        <a:rPr lang="de-CH" sz="6000" b="0" i="1" smtClean="0">
                          <a:latin typeface="Cambria Math"/>
                        </a:rPr>
                        <m:t>(</m:t>
                      </m:r>
                      <m:r>
                        <a:rPr lang="de-CH" sz="6000" b="0" i="1" smtClean="0">
                          <a:latin typeface="Cambria Math"/>
                          <a:ea typeface="Cambria Math"/>
                        </a:rPr>
                        <m:t>𝜃</m:t>
                      </m:r>
                      <m:r>
                        <a:rPr lang="de-CH" sz="6000" b="0" i="1" smtClean="0">
                          <a:latin typeface="Cambria Math"/>
                        </a:rPr>
                        <m:t>)</m:t>
                      </m:r>
                    </m:oMath>
                  </m:oMathPara>
                </a14:m>
                <a:endParaRPr lang="en-US" sz="6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8411884" y="2699007"/>
                <a:ext cx="1930207" cy="1015663"/>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hlinkClick r:id="rId9" action="ppaction://hlinksldjump"/>
              </p:cNvPr>
              <p:cNvSpPr txBox="1"/>
              <p:nvPr/>
            </p:nvSpPr>
            <p:spPr>
              <a:xfrm>
                <a:off x="6905824" y="2699005"/>
                <a:ext cx="1085682" cy="10156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6000" i="1" smtClean="0">
                              <a:latin typeface="Cambria Math"/>
                            </a:rPr>
                          </m:ctrlPr>
                        </m:dPr>
                        <m:e>
                          <m:r>
                            <a:rPr lang="de-CH" sz="6000" b="0" i="1" smtClean="0">
                              <a:latin typeface="Cambria Math"/>
                            </a:rPr>
                            <m:t>𝑦</m:t>
                          </m:r>
                        </m:e>
                      </m:d>
                    </m:oMath>
                  </m:oMathPara>
                </a14:m>
                <a:endParaRPr lang="en-US" sz="6000" dirty="0"/>
              </a:p>
            </p:txBody>
          </p:sp>
        </mc:Choice>
        <mc:Fallback xmlns="">
          <p:sp>
            <p:nvSpPr>
              <p:cNvPr id="23" name="TextBox 22">
                <a:hlinkClick r:id="rId10" action="ppaction://hlinksldjump"/>
              </p:cNvPr>
              <p:cNvSpPr txBox="1">
                <a:spLocks noRot="1" noChangeAspect="1" noMove="1" noResize="1" noEditPoints="1" noAdjustHandles="1" noChangeArrowheads="1" noChangeShapeType="1" noTextEdit="1"/>
              </p:cNvSpPr>
              <p:nvPr/>
            </p:nvSpPr>
            <p:spPr>
              <a:xfrm>
                <a:off x="6905824" y="2699005"/>
                <a:ext cx="1085682" cy="1015663"/>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hlinkClick r:id="rId12" action="ppaction://hlinksldjump"/>
              </p:cNvPr>
              <p:cNvSpPr txBox="1"/>
              <p:nvPr/>
            </p:nvSpPr>
            <p:spPr>
              <a:xfrm>
                <a:off x="6089918" y="2699006"/>
                <a:ext cx="1155829" cy="10156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sz="6000" b="0" i="1" smtClean="0">
                          <a:latin typeface="Cambria Math"/>
                        </a:rPr>
                        <m:t>𝑝</m:t>
                      </m:r>
                      <m:r>
                        <a:rPr lang="de-CH" sz="6000" b="0" i="1" smtClean="0">
                          <a:latin typeface="Cambria Math"/>
                        </a:rPr>
                        <m:t>(</m:t>
                      </m:r>
                    </m:oMath>
                  </m:oMathPara>
                </a14:m>
                <a:endParaRPr lang="en-US" sz="6000" dirty="0"/>
              </a:p>
            </p:txBody>
          </p:sp>
        </mc:Choice>
        <mc:Fallback xmlns="">
          <p:sp>
            <p:nvSpPr>
              <p:cNvPr id="25" name="TextBox 24">
                <a:hlinkClick r:id="rId13" action="ppaction://hlinksldjump"/>
              </p:cNvPr>
              <p:cNvSpPr txBox="1">
                <a:spLocks noRot="1" noChangeAspect="1" noMove="1" noResize="1" noEditPoints="1" noAdjustHandles="1" noChangeArrowheads="1" noChangeShapeType="1" noTextEdit="1"/>
              </p:cNvSpPr>
              <p:nvPr/>
            </p:nvSpPr>
            <p:spPr>
              <a:xfrm>
                <a:off x="6089918" y="2699006"/>
                <a:ext cx="1155829" cy="1015663"/>
              </a:xfrm>
              <a:prstGeom prst="rect">
                <a:avLst/>
              </a:prstGeom>
              <a:blipFill rotWithShape="1">
                <a:blip r:embed="rId14"/>
                <a:stretch>
                  <a:fillRect/>
                </a:stretch>
              </a:blipFill>
            </p:spPr>
            <p:txBody>
              <a:bodyPr/>
              <a:lstStyle/>
              <a:p>
                <a:r>
                  <a:rPr lang="en-US">
                    <a:noFill/>
                  </a:rPr>
                  <a:t> </a:t>
                </a:r>
              </a:p>
            </p:txBody>
          </p:sp>
        </mc:Fallback>
      </mc:AlternateContent>
      <p:sp>
        <p:nvSpPr>
          <p:cNvPr id="2" name="TextBox 1"/>
          <p:cNvSpPr txBox="1"/>
          <p:nvPr/>
        </p:nvSpPr>
        <p:spPr>
          <a:xfrm>
            <a:off x="1989163" y="3977210"/>
            <a:ext cx="1774464" cy="830997"/>
          </a:xfrm>
          <a:prstGeom prst="rect">
            <a:avLst/>
          </a:prstGeom>
          <a:noFill/>
        </p:spPr>
        <p:txBody>
          <a:bodyPr wrap="square" rtlCol="0">
            <a:spAutoFit/>
          </a:bodyPr>
          <a:lstStyle/>
          <a:p>
            <a:r>
              <a:rPr lang="en-US" sz="2400" dirty="0"/>
              <a:t>Posterior, Results</a:t>
            </a:r>
          </a:p>
        </p:txBody>
      </p:sp>
      <p:sp>
        <p:nvSpPr>
          <p:cNvPr id="18" name="TextBox 17"/>
          <p:cNvSpPr txBox="1"/>
          <p:nvPr/>
        </p:nvSpPr>
        <p:spPr>
          <a:xfrm>
            <a:off x="5715370" y="1868008"/>
            <a:ext cx="1733295" cy="830997"/>
          </a:xfrm>
          <a:prstGeom prst="rect">
            <a:avLst/>
          </a:prstGeom>
          <a:noFill/>
        </p:spPr>
        <p:txBody>
          <a:bodyPr wrap="square" rtlCol="0">
            <a:spAutoFit/>
          </a:bodyPr>
          <a:lstStyle/>
          <a:p>
            <a:r>
              <a:rPr lang="en-US" sz="2400" dirty="0"/>
              <a:t>Model,</a:t>
            </a:r>
          </a:p>
          <a:p>
            <a:r>
              <a:rPr lang="en-US" sz="2400" dirty="0"/>
              <a:t>Likelihood</a:t>
            </a:r>
          </a:p>
        </p:txBody>
      </p:sp>
      <p:sp>
        <p:nvSpPr>
          <p:cNvPr id="29" name="TextBox 28"/>
          <p:cNvSpPr txBox="1"/>
          <p:nvPr/>
        </p:nvSpPr>
        <p:spPr>
          <a:xfrm>
            <a:off x="6963442" y="3956863"/>
            <a:ext cx="1044687" cy="1200329"/>
          </a:xfrm>
          <a:prstGeom prst="rect">
            <a:avLst/>
          </a:prstGeom>
          <a:noFill/>
        </p:spPr>
        <p:txBody>
          <a:bodyPr wrap="square" rtlCol="0">
            <a:spAutoFit/>
          </a:bodyPr>
          <a:lstStyle/>
          <a:p>
            <a:r>
              <a:rPr lang="en-US" sz="2400" dirty="0"/>
              <a:t>Data, Case study</a:t>
            </a:r>
          </a:p>
        </p:txBody>
      </p:sp>
      <p:sp>
        <p:nvSpPr>
          <p:cNvPr id="30" name="TextBox 29"/>
          <p:cNvSpPr txBox="1"/>
          <p:nvPr/>
        </p:nvSpPr>
        <p:spPr>
          <a:xfrm>
            <a:off x="8561754" y="4119608"/>
            <a:ext cx="1029801" cy="461665"/>
          </a:xfrm>
          <a:prstGeom prst="rect">
            <a:avLst/>
          </a:prstGeom>
          <a:noFill/>
        </p:spPr>
        <p:txBody>
          <a:bodyPr wrap="square" rtlCol="0">
            <a:spAutoFit/>
          </a:bodyPr>
          <a:lstStyle/>
          <a:p>
            <a:r>
              <a:rPr lang="en-US" sz="2400" dirty="0"/>
              <a:t>Prior</a:t>
            </a:r>
          </a:p>
        </p:txBody>
      </p:sp>
      <p:sp>
        <p:nvSpPr>
          <p:cNvPr id="34" name="TextBox 33"/>
          <p:cNvSpPr txBox="1"/>
          <p:nvPr/>
        </p:nvSpPr>
        <p:spPr>
          <a:xfrm>
            <a:off x="4406058" y="3990812"/>
            <a:ext cx="1454348" cy="461665"/>
          </a:xfrm>
          <a:prstGeom prst="rect">
            <a:avLst/>
          </a:prstGeom>
          <a:noFill/>
        </p:spPr>
        <p:txBody>
          <a:bodyPr wrap="square" rtlCol="0">
            <a:spAutoFit/>
          </a:bodyPr>
          <a:lstStyle/>
          <a:p>
            <a:r>
              <a:rPr lang="en-US" sz="2400" dirty="0"/>
              <a:t>Sampler</a:t>
            </a:r>
          </a:p>
        </p:txBody>
      </p:sp>
      <p:sp>
        <p:nvSpPr>
          <p:cNvPr id="6" name="Rectangle 5"/>
          <p:cNvSpPr/>
          <p:nvPr/>
        </p:nvSpPr>
        <p:spPr>
          <a:xfrm>
            <a:off x="6161925" y="2775526"/>
            <a:ext cx="600447" cy="1075609"/>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092206" y="2775525"/>
            <a:ext cx="493465" cy="1075610"/>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583190" y="2775525"/>
            <a:ext cx="493465" cy="1075610"/>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939727" y="2775526"/>
            <a:ext cx="2411512" cy="1075610"/>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581451" y="2775526"/>
            <a:ext cx="866070" cy="1075610"/>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1366827" y="5181491"/>
            <a:ext cx="1774464" cy="461665"/>
          </a:xfrm>
          <a:prstGeom prst="rect">
            <a:avLst/>
          </a:prstGeom>
          <a:noFill/>
        </p:spPr>
        <p:txBody>
          <a:bodyPr wrap="square" rtlCol="0">
            <a:spAutoFit/>
          </a:bodyPr>
          <a:lstStyle/>
          <a:p>
            <a:r>
              <a:rPr lang="en-US" sz="2400" dirty="0"/>
              <a:t>= click me</a:t>
            </a:r>
          </a:p>
        </p:txBody>
      </p:sp>
      <p:pic>
        <p:nvPicPr>
          <p:cNvPr id="36" name="Picture 2" descr="Q:\Abteilungsprojekte\siam\ammannlo\PhD\Admin\EGU2019\PICO\logos\modeller.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558115" y="1688199"/>
            <a:ext cx="1191732" cy="9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3590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US"/>
              <a:t>10.4.2019</a:t>
            </a:r>
            <a:endParaRPr lang="en-GB" dirty="0"/>
          </a:p>
        </p:txBody>
      </p:sp>
      <p:sp>
        <p:nvSpPr>
          <p:cNvPr id="4" name="Fußzeilenplatzhalter 3"/>
          <p:cNvSpPr>
            <a:spLocks noGrp="1"/>
          </p:cNvSpPr>
          <p:nvPr>
            <p:ph type="ftr" sz="quarter" idx="11"/>
          </p:nvPr>
        </p:nvSpPr>
        <p:spPr/>
        <p:txBody>
          <a:bodyPr/>
          <a:lstStyle/>
          <a:p>
            <a:r>
              <a:rPr lang="en-GB"/>
              <a:t>Lorenz Ammann</a:t>
            </a:r>
            <a:endParaRPr lang="en-GB" dirty="0"/>
          </a:p>
        </p:txBody>
      </p:sp>
      <p:sp>
        <p:nvSpPr>
          <p:cNvPr id="5" name="Foliennummernplatzhalter 4"/>
          <p:cNvSpPr>
            <a:spLocks noGrp="1"/>
          </p:cNvSpPr>
          <p:nvPr>
            <p:ph type="sldNum" sz="quarter" idx="12"/>
          </p:nvPr>
        </p:nvSpPr>
        <p:spPr/>
        <p:txBody>
          <a:bodyPr/>
          <a:lstStyle/>
          <a:p>
            <a:fld id="{6C6AE60A-B69C-4790-82F7-3882EDF23186}" type="slidenum">
              <a:rPr lang="en-GB" smtClean="0"/>
              <a:pPr/>
              <a:t>6</a:t>
            </a:fld>
            <a:endParaRPr lang="en-GB" dirty="0"/>
          </a:p>
        </p:txBody>
      </p:sp>
      <p:sp>
        <p:nvSpPr>
          <p:cNvPr id="10" name="Titel 9"/>
          <p:cNvSpPr>
            <a:spLocks noGrp="1"/>
          </p:cNvSpPr>
          <p:nvPr>
            <p:ph type="title"/>
          </p:nvPr>
        </p:nvSpPr>
        <p:spPr/>
        <p:txBody>
          <a:bodyPr/>
          <a:lstStyle/>
          <a:p>
            <a:r>
              <a:rPr lang="en-GB" dirty="0"/>
              <a:t>Data basis</a:t>
            </a:r>
          </a:p>
        </p:txBody>
      </p:sp>
      <p:pic>
        <p:nvPicPr>
          <p:cNvPr id="7" name="Picture 6">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501" y="1592714"/>
            <a:ext cx="5559732" cy="3934636"/>
          </a:xfrm>
          <a:prstGeom prst="rect">
            <a:avLst/>
          </a:prstGeom>
        </p:spPr>
      </p:pic>
      <p:pic>
        <p:nvPicPr>
          <p:cNvPr id="3074" name="Picture 2" descr="Q:\Abteilungsprojekte\siam\ammannlo\PhD\Admin\EGU2019\PICO\switzerland_location_ma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1412" y="4797152"/>
            <a:ext cx="1281394" cy="8226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48634" y="4862017"/>
            <a:ext cx="79384" cy="72008"/>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276805363"/>
              </p:ext>
            </p:extLst>
          </p:nvPr>
        </p:nvGraphicFramePr>
        <p:xfrm>
          <a:off x="6409273" y="1403408"/>
          <a:ext cx="4858508" cy="4216400"/>
        </p:xfrm>
        <a:graphic>
          <a:graphicData uri="http://schemas.openxmlformats.org/drawingml/2006/table">
            <a:tbl>
              <a:tblPr firstRow="1" bandRow="1">
                <a:tableStyleId>{5C22544A-7EE6-4342-B048-85BDC9FD1C3A}</a:tableStyleId>
              </a:tblPr>
              <a:tblGrid>
                <a:gridCol w="1207590">
                  <a:extLst>
                    <a:ext uri="{9D8B030D-6E8A-4147-A177-3AD203B41FA5}">
                      <a16:colId xmlns:a16="http://schemas.microsoft.com/office/drawing/2014/main" xmlns="" val="20000"/>
                    </a:ext>
                  </a:extLst>
                </a:gridCol>
                <a:gridCol w="1080120">
                  <a:extLst>
                    <a:ext uri="{9D8B030D-6E8A-4147-A177-3AD203B41FA5}">
                      <a16:colId xmlns:a16="http://schemas.microsoft.com/office/drawing/2014/main" xmlns="" val="20001"/>
                    </a:ext>
                  </a:extLst>
                </a:gridCol>
                <a:gridCol w="1076643">
                  <a:extLst>
                    <a:ext uri="{9D8B030D-6E8A-4147-A177-3AD203B41FA5}">
                      <a16:colId xmlns:a16="http://schemas.microsoft.com/office/drawing/2014/main" xmlns="" val="20002"/>
                    </a:ext>
                  </a:extLst>
                </a:gridCol>
                <a:gridCol w="1494155">
                  <a:extLst>
                    <a:ext uri="{9D8B030D-6E8A-4147-A177-3AD203B41FA5}">
                      <a16:colId xmlns:a16="http://schemas.microsoft.com/office/drawing/2014/main" xmlns="" val="20003"/>
                    </a:ext>
                  </a:extLst>
                </a:gridCol>
              </a:tblGrid>
              <a:tr h="370840">
                <a:tc>
                  <a:txBody>
                    <a:bodyPr/>
                    <a:lstStyle/>
                    <a:p>
                      <a:r>
                        <a:rPr lang="en-US" sz="1600" dirty="0"/>
                        <a:t>Data type</a:t>
                      </a:r>
                    </a:p>
                  </a:txBody>
                  <a:tcPr/>
                </a:tc>
                <a:tc>
                  <a:txBody>
                    <a:bodyPr/>
                    <a:lstStyle/>
                    <a:p>
                      <a:r>
                        <a:rPr lang="en-US" sz="1600" dirty="0"/>
                        <a:t>No. of locations</a:t>
                      </a:r>
                    </a:p>
                  </a:txBody>
                  <a:tcPr/>
                </a:tc>
                <a:tc>
                  <a:txBody>
                    <a:bodyPr/>
                    <a:lstStyle/>
                    <a:p>
                      <a:r>
                        <a:rPr lang="en-US" sz="1600" dirty="0"/>
                        <a:t>Duration</a:t>
                      </a:r>
                    </a:p>
                  </a:txBody>
                  <a:tcPr/>
                </a:tc>
                <a:tc>
                  <a:txBody>
                    <a:bodyPr/>
                    <a:lstStyle/>
                    <a:p>
                      <a:r>
                        <a:rPr lang="en-US" sz="1600" dirty="0"/>
                        <a:t>Interval</a:t>
                      </a:r>
                    </a:p>
                  </a:txBody>
                  <a:tcPr/>
                </a:tc>
                <a:extLst>
                  <a:ext uri="{0D108BD9-81ED-4DB2-BD59-A6C34878D82A}">
                    <a16:rowId xmlns:a16="http://schemas.microsoft.com/office/drawing/2014/main" xmlns="" val="10000"/>
                  </a:ext>
                </a:extLst>
              </a:tr>
              <a:tr h="370840">
                <a:tc>
                  <a:txBody>
                    <a:bodyPr/>
                    <a:lstStyle/>
                    <a:p>
                      <a:r>
                        <a:rPr lang="en-US" sz="1600" dirty="0"/>
                        <a:t>Rain</a:t>
                      </a:r>
                      <a:r>
                        <a:rPr lang="en-US" sz="1600" baseline="0" dirty="0"/>
                        <a:t> gauge</a:t>
                      </a:r>
                      <a:endParaRPr lang="en-US" sz="1600" dirty="0"/>
                    </a:p>
                  </a:txBody>
                  <a:tcPr/>
                </a:tc>
                <a:tc>
                  <a:txBody>
                    <a:bodyPr/>
                    <a:lstStyle/>
                    <a:p>
                      <a:r>
                        <a:rPr lang="en-US" sz="1600" dirty="0"/>
                        <a:t>2</a:t>
                      </a:r>
                    </a:p>
                  </a:txBody>
                  <a:tcPr/>
                </a:tc>
                <a:tc>
                  <a:txBody>
                    <a:bodyPr/>
                    <a:lstStyle/>
                    <a:p>
                      <a:r>
                        <a:rPr lang="en-US" sz="1600" dirty="0"/>
                        <a:t>1 year</a:t>
                      </a:r>
                    </a:p>
                  </a:txBody>
                  <a:tcPr/>
                </a:tc>
                <a:tc>
                  <a:txBody>
                    <a:bodyPr/>
                    <a:lstStyle/>
                    <a:p>
                      <a:r>
                        <a:rPr lang="en-US" sz="1600" dirty="0"/>
                        <a:t>10 min</a:t>
                      </a:r>
                    </a:p>
                  </a:txBody>
                  <a:tcPr/>
                </a:tc>
                <a:extLst>
                  <a:ext uri="{0D108BD9-81ED-4DB2-BD59-A6C34878D82A}">
                    <a16:rowId xmlns:a16="http://schemas.microsoft.com/office/drawing/2014/main" xmlns="" val="10001"/>
                  </a:ext>
                </a:extLst>
              </a:tr>
              <a:tr h="370840">
                <a:tc>
                  <a:txBody>
                    <a:bodyPr/>
                    <a:lstStyle/>
                    <a:p>
                      <a:r>
                        <a:rPr lang="en-US" sz="1600" dirty="0"/>
                        <a:t>Stream</a:t>
                      </a:r>
                    </a:p>
                    <a:p>
                      <a:r>
                        <a:rPr lang="en-US" sz="1600" dirty="0"/>
                        <a:t>gauge</a:t>
                      </a:r>
                    </a:p>
                  </a:txBody>
                  <a:tcPr/>
                </a:tc>
                <a:tc>
                  <a:txBody>
                    <a:bodyPr/>
                    <a:lstStyle/>
                    <a:p>
                      <a:r>
                        <a:rPr lang="en-US" sz="1600" dirty="0"/>
                        <a:t>4</a:t>
                      </a:r>
                    </a:p>
                  </a:txBody>
                  <a:tcPr/>
                </a:tc>
                <a:tc>
                  <a:txBody>
                    <a:bodyPr/>
                    <a:lstStyle/>
                    <a:p>
                      <a:r>
                        <a:rPr lang="en-US" sz="1600" dirty="0"/>
                        <a:t>6 months</a:t>
                      </a:r>
                    </a:p>
                  </a:txBody>
                  <a:tcPr/>
                </a:tc>
                <a:tc>
                  <a:txBody>
                    <a:bodyPr/>
                    <a:lstStyle/>
                    <a:p>
                      <a:r>
                        <a:rPr lang="en-US" sz="1600" dirty="0"/>
                        <a:t>5 min</a:t>
                      </a:r>
                    </a:p>
                  </a:txBody>
                  <a:tcPr/>
                </a:tc>
                <a:extLst>
                  <a:ext uri="{0D108BD9-81ED-4DB2-BD59-A6C34878D82A}">
                    <a16:rowId xmlns:a16="http://schemas.microsoft.com/office/drawing/2014/main" xmlns="" val="10002"/>
                  </a:ext>
                </a:extLst>
              </a:tr>
              <a:tr h="370840">
                <a:tc>
                  <a:txBody>
                    <a:bodyPr/>
                    <a:lstStyle/>
                    <a:p>
                      <a:r>
                        <a:rPr lang="en-US" sz="1600" dirty="0"/>
                        <a:t>Concentra-</a:t>
                      </a:r>
                      <a:r>
                        <a:rPr lang="en-US" sz="1600" dirty="0" err="1"/>
                        <a:t>tion</a:t>
                      </a:r>
                      <a:endParaRPr lang="en-US" sz="1600" dirty="0"/>
                    </a:p>
                  </a:txBody>
                  <a:tcPr/>
                </a:tc>
                <a:tc>
                  <a:txBody>
                    <a:bodyPr/>
                    <a:lstStyle/>
                    <a:p>
                      <a:r>
                        <a:rPr lang="en-US" sz="1600" dirty="0"/>
                        <a:t>4</a:t>
                      </a:r>
                    </a:p>
                  </a:txBody>
                  <a:tcPr/>
                </a:tc>
                <a:tc>
                  <a:txBody>
                    <a:bodyPr/>
                    <a:lstStyle/>
                    <a:p>
                      <a:r>
                        <a:rPr lang="en-US" sz="1600" dirty="0"/>
                        <a:t>6 months</a:t>
                      </a:r>
                    </a:p>
                  </a:txBody>
                  <a:tcPr/>
                </a:tc>
                <a:tc>
                  <a:txBody>
                    <a:bodyPr/>
                    <a:lstStyle/>
                    <a:p>
                      <a:r>
                        <a:rPr lang="en-US" sz="1600" dirty="0"/>
                        <a:t>15 min</a:t>
                      </a:r>
                    </a:p>
                    <a:p>
                      <a:r>
                        <a:rPr lang="en-US" sz="1600" dirty="0"/>
                        <a:t>(event-based)</a:t>
                      </a:r>
                    </a:p>
                  </a:txBody>
                  <a:tcPr/>
                </a:tc>
                <a:extLst>
                  <a:ext uri="{0D108BD9-81ED-4DB2-BD59-A6C34878D82A}">
                    <a16:rowId xmlns:a16="http://schemas.microsoft.com/office/drawing/2014/main" xmlns="" val="10003"/>
                  </a:ext>
                </a:extLst>
              </a:tr>
              <a:tr h="370840">
                <a:tc>
                  <a:txBody>
                    <a:bodyPr/>
                    <a:lstStyle/>
                    <a:p>
                      <a:r>
                        <a:rPr lang="en-US" sz="1600" dirty="0"/>
                        <a:t>GW level</a:t>
                      </a:r>
                    </a:p>
                  </a:txBody>
                  <a:tcPr/>
                </a:tc>
                <a:tc>
                  <a:txBody>
                    <a:bodyPr/>
                    <a:lstStyle/>
                    <a:p>
                      <a:r>
                        <a:rPr lang="en-US" sz="1600" dirty="0"/>
                        <a:t>11</a:t>
                      </a:r>
                    </a:p>
                  </a:txBody>
                  <a:tcPr/>
                </a:tc>
                <a:tc>
                  <a:txBody>
                    <a:bodyPr/>
                    <a:lstStyle/>
                    <a:p>
                      <a:r>
                        <a:rPr lang="en-US" sz="1600" dirty="0"/>
                        <a:t>1</a:t>
                      </a:r>
                      <a:r>
                        <a:rPr lang="en-US" sz="1600" baseline="0" dirty="0"/>
                        <a:t> year</a:t>
                      </a:r>
                      <a:endParaRPr lang="en-US" sz="1600" dirty="0"/>
                    </a:p>
                  </a:txBody>
                  <a:tcPr/>
                </a:tc>
                <a:tc>
                  <a:txBody>
                    <a:bodyPr/>
                    <a:lstStyle/>
                    <a:p>
                      <a:r>
                        <a:rPr lang="en-US" sz="1600" dirty="0"/>
                        <a:t>15 min</a:t>
                      </a:r>
                    </a:p>
                  </a:txBody>
                  <a:tcPr/>
                </a:tc>
                <a:extLst>
                  <a:ext uri="{0D108BD9-81ED-4DB2-BD59-A6C34878D82A}">
                    <a16:rowId xmlns:a16="http://schemas.microsoft.com/office/drawing/2014/main" xmlns="" val="10004"/>
                  </a:ext>
                </a:extLst>
              </a:tr>
              <a:tr h="370840">
                <a:tc>
                  <a:txBody>
                    <a:bodyPr/>
                    <a:lstStyle/>
                    <a:p>
                      <a:r>
                        <a:rPr lang="en-US" sz="1600" dirty="0"/>
                        <a:t>Soil</a:t>
                      </a:r>
                    </a:p>
                    <a:p>
                      <a:r>
                        <a:rPr lang="en-US" sz="1600" dirty="0"/>
                        <a:t>moisture</a:t>
                      </a:r>
                    </a:p>
                  </a:txBody>
                  <a:tcPr/>
                </a:tc>
                <a:tc>
                  <a:txBody>
                    <a:bodyPr/>
                    <a:lstStyle/>
                    <a:p>
                      <a:r>
                        <a:rPr lang="en-US" sz="1600" dirty="0"/>
                        <a:t>4</a:t>
                      </a:r>
                    </a:p>
                  </a:txBody>
                  <a:tcPr/>
                </a:tc>
                <a:tc>
                  <a:txBody>
                    <a:bodyPr/>
                    <a:lstStyle/>
                    <a:p>
                      <a:r>
                        <a:rPr lang="en-US" sz="1600" dirty="0"/>
                        <a:t>1 year</a:t>
                      </a:r>
                    </a:p>
                  </a:txBody>
                  <a:tcPr/>
                </a:tc>
                <a:tc>
                  <a:txBody>
                    <a:bodyPr/>
                    <a:lstStyle/>
                    <a:p>
                      <a:r>
                        <a:rPr lang="en-US" sz="1600" dirty="0"/>
                        <a:t>1 hour</a:t>
                      </a:r>
                    </a:p>
                  </a:txBody>
                  <a:tcPr/>
                </a:tc>
                <a:extLst>
                  <a:ext uri="{0D108BD9-81ED-4DB2-BD59-A6C34878D82A}">
                    <a16:rowId xmlns:a16="http://schemas.microsoft.com/office/drawing/2014/main" xmlns="" val="10005"/>
                  </a:ext>
                </a:extLst>
              </a:tr>
              <a:tr h="370840">
                <a:tc>
                  <a:txBody>
                    <a:bodyPr/>
                    <a:lstStyle/>
                    <a:p>
                      <a:r>
                        <a:rPr lang="en-US" sz="1600" dirty="0"/>
                        <a:t>Overland</a:t>
                      </a:r>
                    </a:p>
                    <a:p>
                      <a:r>
                        <a:rPr lang="en-US" sz="1600" dirty="0"/>
                        <a:t>flow</a:t>
                      </a:r>
                    </a:p>
                  </a:txBody>
                  <a:tcPr/>
                </a:tc>
                <a:tc>
                  <a:txBody>
                    <a:bodyPr/>
                    <a:lstStyle/>
                    <a:p>
                      <a:r>
                        <a:rPr lang="en-US" sz="1600" dirty="0"/>
                        <a:t>16</a:t>
                      </a:r>
                    </a:p>
                  </a:txBody>
                  <a:tcPr/>
                </a:tc>
                <a:tc>
                  <a:txBody>
                    <a:bodyPr/>
                    <a:lstStyle/>
                    <a:p>
                      <a:r>
                        <a:rPr lang="en-US" sz="1600" dirty="0"/>
                        <a:t>6 months</a:t>
                      </a:r>
                    </a:p>
                  </a:txBody>
                  <a:tcPr/>
                </a:tc>
                <a:tc>
                  <a:txBody>
                    <a:bodyPr/>
                    <a:lstStyle/>
                    <a:p>
                      <a:r>
                        <a:rPr lang="en-US" sz="1600" dirty="0"/>
                        <a:t>Event-based</a:t>
                      </a:r>
                    </a:p>
                  </a:txBody>
                  <a:tcPr/>
                </a:tc>
                <a:extLst>
                  <a:ext uri="{0D108BD9-81ED-4DB2-BD59-A6C34878D82A}">
                    <a16:rowId xmlns:a16="http://schemas.microsoft.com/office/drawing/2014/main" xmlns="" val="10006"/>
                  </a:ext>
                </a:extLst>
              </a:tr>
              <a:tr h="370840">
                <a:tc>
                  <a:txBody>
                    <a:bodyPr/>
                    <a:lstStyle/>
                    <a:p>
                      <a:r>
                        <a:rPr lang="en-US" sz="1600" dirty="0"/>
                        <a:t>Soil profile</a:t>
                      </a:r>
                    </a:p>
                  </a:txBody>
                  <a:tcPr/>
                </a:tc>
                <a:tc>
                  <a:txBody>
                    <a:bodyPr/>
                    <a:lstStyle/>
                    <a:p>
                      <a:r>
                        <a:rPr lang="en-US" sz="1600" dirty="0"/>
                        <a:t>4</a:t>
                      </a:r>
                    </a:p>
                  </a:txBody>
                  <a:tcPr/>
                </a:tc>
                <a:tc>
                  <a:txBody>
                    <a:bodyPr/>
                    <a:lstStyle/>
                    <a:p>
                      <a:r>
                        <a:rPr lang="en-US" sz="1600" dirty="0"/>
                        <a:t>-</a:t>
                      </a:r>
                    </a:p>
                  </a:txBody>
                  <a:tcPr/>
                </a:tc>
                <a:tc>
                  <a:txBody>
                    <a:bodyPr/>
                    <a:lstStyle/>
                    <a:p>
                      <a:r>
                        <a:rPr lang="en-US" sz="1600" dirty="0"/>
                        <a:t>-</a:t>
                      </a:r>
                    </a:p>
                  </a:txBody>
                  <a:tcPr/>
                </a:tc>
                <a:extLst>
                  <a:ext uri="{0D108BD9-81ED-4DB2-BD59-A6C34878D82A}">
                    <a16:rowId xmlns:a16="http://schemas.microsoft.com/office/drawing/2014/main" xmlns="" val="10007"/>
                  </a:ext>
                </a:extLst>
              </a:tr>
            </a:tbl>
          </a:graphicData>
        </a:graphic>
      </p:graphicFrame>
      <p:pic>
        <p:nvPicPr>
          <p:cNvPr id="11" name="Picture 2" descr="Q:\Abteilungsprojekte\siam\ammannlo\PhD\Admin\EGU2019\PICO\logos\home_button.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27466" y="6271049"/>
            <a:ext cx="856035" cy="4815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Q:\Abteilungsprojekte\siam\ammannlo\PhD\Admin\EGU2019\PICO\logos\photo_button.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26566" y="4107385"/>
            <a:ext cx="366490" cy="3664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Q:\Abteilungsprojekte\siam\ammannlo\PhD\Admin\EGU2019\PICO\logos\photo_button.png">
            <a:hlinkClick r:id="rId9"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23268" y="2532125"/>
            <a:ext cx="366490" cy="3664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Q:\Abteilungsprojekte\siam\ammannlo\PhD\Admin\EGU2019\PICO\logos\photo_button.png">
            <a:hlinkClick r:id="rId10"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38167" y="3842659"/>
            <a:ext cx="366490" cy="3664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hlinkClick r:id="rId2" action="ppaction://hlinksldjump"/>
          </p:cNvPr>
          <p:cNvSpPr/>
          <p:nvPr/>
        </p:nvSpPr>
        <p:spPr>
          <a:xfrm>
            <a:off x="2811358" y="5024933"/>
            <a:ext cx="286099" cy="301774"/>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332176" y="5654908"/>
            <a:ext cx="2954655" cy="369332"/>
          </a:xfrm>
          <a:prstGeom prst="rect">
            <a:avLst/>
          </a:prstGeom>
          <a:noFill/>
        </p:spPr>
        <p:txBody>
          <a:bodyPr wrap="none" rtlCol="0">
            <a:spAutoFit/>
          </a:bodyPr>
          <a:lstStyle/>
          <a:p>
            <a:r>
              <a:rPr lang="en-US" i="1" dirty="0"/>
              <a:t>Doppler et al., 2012, HESS</a:t>
            </a:r>
          </a:p>
        </p:txBody>
      </p:sp>
    </p:spTree>
    <p:extLst>
      <p:ext uri="{BB962C8B-B14F-4D97-AF65-F5344CB8AC3E}">
        <p14:creationId xmlns:p14="http://schemas.microsoft.com/office/powerpoint/2010/main" val="109859331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US"/>
              <a:t>10.4.2019</a:t>
            </a:r>
            <a:endParaRPr lang="en-GB" dirty="0"/>
          </a:p>
        </p:txBody>
      </p:sp>
      <p:sp>
        <p:nvSpPr>
          <p:cNvPr id="4" name="Fußzeilenplatzhalter 3"/>
          <p:cNvSpPr>
            <a:spLocks noGrp="1"/>
          </p:cNvSpPr>
          <p:nvPr>
            <p:ph type="ftr" sz="quarter" idx="11"/>
          </p:nvPr>
        </p:nvSpPr>
        <p:spPr/>
        <p:txBody>
          <a:bodyPr/>
          <a:lstStyle/>
          <a:p>
            <a:r>
              <a:rPr lang="en-GB"/>
              <a:t>Lorenz Ammann</a:t>
            </a:r>
            <a:endParaRPr lang="en-GB" dirty="0"/>
          </a:p>
        </p:txBody>
      </p:sp>
      <p:sp>
        <p:nvSpPr>
          <p:cNvPr id="5" name="Foliennummernplatzhalter 4"/>
          <p:cNvSpPr>
            <a:spLocks noGrp="1"/>
          </p:cNvSpPr>
          <p:nvPr>
            <p:ph type="sldNum" sz="quarter" idx="12"/>
          </p:nvPr>
        </p:nvSpPr>
        <p:spPr/>
        <p:txBody>
          <a:bodyPr/>
          <a:lstStyle/>
          <a:p>
            <a:fld id="{6C6AE60A-B69C-4790-82F7-3882EDF23186}" type="slidenum">
              <a:rPr lang="en-GB" smtClean="0"/>
              <a:pPr/>
              <a:t>7</a:t>
            </a:fld>
            <a:endParaRPr lang="en-GB" dirty="0"/>
          </a:p>
        </p:txBody>
      </p:sp>
      <p:sp>
        <p:nvSpPr>
          <p:cNvPr id="10" name="Titel 9"/>
          <p:cNvSpPr>
            <a:spLocks noGrp="1"/>
          </p:cNvSpPr>
          <p:nvPr>
            <p:ph type="title"/>
          </p:nvPr>
        </p:nvSpPr>
        <p:spPr/>
        <p:txBody>
          <a:bodyPr/>
          <a:lstStyle/>
          <a:p>
            <a:r>
              <a:rPr lang="en-GB" dirty="0"/>
              <a:t>Data basis</a:t>
            </a:r>
          </a:p>
        </p:txBody>
      </p:sp>
      <p:pic>
        <p:nvPicPr>
          <p:cNvPr id="7" name="Picture 6">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501" y="1592714"/>
            <a:ext cx="5559732" cy="3934636"/>
          </a:xfrm>
          <a:prstGeom prst="rect">
            <a:avLst/>
          </a:prstGeom>
        </p:spPr>
      </p:pic>
      <p:pic>
        <p:nvPicPr>
          <p:cNvPr id="3074" name="Picture 2" descr="Q:\Abteilungsprojekte\siam\ammannlo\PhD\Admin\EGU2019\PICO\switzerland_location_ma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1412" y="4797152"/>
            <a:ext cx="1281394" cy="8226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48634" y="4862017"/>
            <a:ext cx="79384" cy="72008"/>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descr="Q:\Abteilungsprojekte\siam\ammannlo\PhD\Herbicides\Meetings\20160125\Pictures\chem_Od_A_E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9443" y="980728"/>
            <a:ext cx="7157087" cy="500996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Q:\Abteilungsprojekte\siam\ammannlo\PhD\Admin\EGU2019\PICO\pictures\close.png">
            <a:hlinkClick r:id="rId2"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60246" y="1686316"/>
            <a:ext cx="435520" cy="4355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Q:\Abteilungsprojekte\siam\ammannlo\PhD\Admin\EGU2019\PICO\logos\home_button.png">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27466" y="6271049"/>
            <a:ext cx="856035" cy="48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42633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US"/>
              <a:t>10.4.2019</a:t>
            </a:r>
            <a:endParaRPr lang="en-GB" dirty="0"/>
          </a:p>
        </p:txBody>
      </p:sp>
      <p:sp>
        <p:nvSpPr>
          <p:cNvPr id="4" name="Fußzeilenplatzhalter 3"/>
          <p:cNvSpPr>
            <a:spLocks noGrp="1"/>
          </p:cNvSpPr>
          <p:nvPr>
            <p:ph type="ftr" sz="quarter" idx="11"/>
          </p:nvPr>
        </p:nvSpPr>
        <p:spPr/>
        <p:txBody>
          <a:bodyPr/>
          <a:lstStyle/>
          <a:p>
            <a:r>
              <a:rPr lang="en-GB"/>
              <a:t>Lorenz Ammann</a:t>
            </a:r>
            <a:endParaRPr lang="en-GB" dirty="0"/>
          </a:p>
        </p:txBody>
      </p:sp>
      <p:sp>
        <p:nvSpPr>
          <p:cNvPr id="5" name="Foliennummernplatzhalter 4"/>
          <p:cNvSpPr>
            <a:spLocks noGrp="1"/>
          </p:cNvSpPr>
          <p:nvPr>
            <p:ph type="sldNum" sz="quarter" idx="12"/>
          </p:nvPr>
        </p:nvSpPr>
        <p:spPr/>
        <p:txBody>
          <a:bodyPr/>
          <a:lstStyle/>
          <a:p>
            <a:fld id="{6C6AE60A-B69C-4790-82F7-3882EDF23186}" type="slidenum">
              <a:rPr lang="en-GB" smtClean="0"/>
              <a:pPr/>
              <a:t>8</a:t>
            </a:fld>
            <a:endParaRPr lang="en-GB" dirty="0"/>
          </a:p>
        </p:txBody>
      </p:sp>
      <p:sp>
        <p:nvSpPr>
          <p:cNvPr id="10" name="Titel 9"/>
          <p:cNvSpPr>
            <a:spLocks noGrp="1"/>
          </p:cNvSpPr>
          <p:nvPr>
            <p:ph type="title"/>
          </p:nvPr>
        </p:nvSpPr>
        <p:spPr/>
        <p:txBody>
          <a:bodyPr/>
          <a:lstStyle/>
          <a:p>
            <a:r>
              <a:rPr lang="en-GB" dirty="0"/>
              <a:t>Data basis</a:t>
            </a:r>
          </a:p>
        </p:txBody>
      </p:sp>
      <p:pic>
        <p:nvPicPr>
          <p:cNvPr id="7" name="Picture 6">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501" y="1592714"/>
            <a:ext cx="5559732" cy="3934636"/>
          </a:xfrm>
          <a:prstGeom prst="rect">
            <a:avLst/>
          </a:prstGeom>
        </p:spPr>
      </p:pic>
      <p:pic>
        <p:nvPicPr>
          <p:cNvPr id="3074" name="Picture 2" descr="Q:\Abteilungsprojekte\siam\ammannlo\PhD\Admin\EGU2019\PICO\switzerland_location_ma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1412" y="4797152"/>
            <a:ext cx="1281394" cy="8226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48634" y="4862017"/>
            <a:ext cx="79384" cy="72008"/>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509443" y="980728"/>
            <a:ext cx="7157087" cy="50099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Q:\Abteilungsprojekte\siam\ammannlo\PhD\Admin\EGU2019\PICO\pictures\close.png">
            <a:hlinkClick r:id="rId2"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60246" y="1686316"/>
            <a:ext cx="435520" cy="4355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Q:\Abteilungsprojekte\siam\ammannlo\PhD\Admin\EGU2019\PICO\logos\home_button.png">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27466" y="6271049"/>
            <a:ext cx="856035" cy="48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30602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US"/>
              <a:t>10.4.2019</a:t>
            </a:r>
            <a:endParaRPr lang="en-GB" dirty="0"/>
          </a:p>
        </p:txBody>
      </p:sp>
      <p:sp>
        <p:nvSpPr>
          <p:cNvPr id="4" name="Fußzeilenplatzhalter 3"/>
          <p:cNvSpPr>
            <a:spLocks noGrp="1"/>
          </p:cNvSpPr>
          <p:nvPr>
            <p:ph type="ftr" sz="quarter" idx="11"/>
          </p:nvPr>
        </p:nvSpPr>
        <p:spPr/>
        <p:txBody>
          <a:bodyPr/>
          <a:lstStyle/>
          <a:p>
            <a:r>
              <a:rPr lang="en-GB"/>
              <a:t>Lorenz Ammann</a:t>
            </a:r>
            <a:endParaRPr lang="en-GB" dirty="0"/>
          </a:p>
        </p:txBody>
      </p:sp>
      <p:sp>
        <p:nvSpPr>
          <p:cNvPr id="5" name="Foliennummernplatzhalter 4"/>
          <p:cNvSpPr>
            <a:spLocks noGrp="1"/>
          </p:cNvSpPr>
          <p:nvPr>
            <p:ph type="sldNum" sz="quarter" idx="12"/>
          </p:nvPr>
        </p:nvSpPr>
        <p:spPr/>
        <p:txBody>
          <a:bodyPr/>
          <a:lstStyle/>
          <a:p>
            <a:fld id="{6C6AE60A-B69C-4790-82F7-3882EDF23186}" type="slidenum">
              <a:rPr lang="en-GB" smtClean="0"/>
              <a:pPr/>
              <a:t>9</a:t>
            </a:fld>
            <a:endParaRPr lang="en-GB" dirty="0"/>
          </a:p>
        </p:txBody>
      </p:sp>
      <p:sp>
        <p:nvSpPr>
          <p:cNvPr id="10" name="Titel 9"/>
          <p:cNvSpPr>
            <a:spLocks noGrp="1"/>
          </p:cNvSpPr>
          <p:nvPr>
            <p:ph type="title"/>
          </p:nvPr>
        </p:nvSpPr>
        <p:spPr/>
        <p:txBody>
          <a:bodyPr/>
          <a:lstStyle/>
          <a:p>
            <a:r>
              <a:rPr lang="en-GB" dirty="0"/>
              <a:t>Data basis</a:t>
            </a:r>
          </a:p>
        </p:txBody>
      </p:sp>
      <p:pic>
        <p:nvPicPr>
          <p:cNvPr id="11" name="Picture 2" descr="Q:\Abteilungsprojekte\siam\ammannlo\PhD\Admin\EGU2019\PICO\logos\home_button.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7466" y="6271049"/>
            <a:ext cx="856035" cy="4815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Q:\Abteilungsprojekte\siam\ammannlo\PhD\Admin\EGU2019\PICO\logos\photo_butt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2237" y="4332325"/>
            <a:ext cx="366490" cy="3664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Q:\Abteilungsprojekte\siam\ammannlo\PhD\Admin\EGU2019\PICO\logos\photo_butt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3699" y="3740670"/>
            <a:ext cx="366490" cy="3664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Q:\Abteilungsprojekte\siam\ammannlo\PhD\Admin\EGU2019\PICO\logos\photo_butt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1491" y="4305635"/>
            <a:ext cx="366490" cy="3664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Q:\Abteilungsprojekte\siam\ammannlo\PhD\Admin\EGU2019\PICO\pictures\close.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10751" y="692696"/>
            <a:ext cx="435520" cy="4355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9501" y="1592714"/>
            <a:ext cx="5559732" cy="3934636"/>
          </a:xfrm>
          <a:prstGeom prst="rect">
            <a:avLst/>
          </a:prstGeom>
        </p:spPr>
      </p:pic>
      <p:pic>
        <p:nvPicPr>
          <p:cNvPr id="16" name="Picture 2" descr="Q:\Abteilungsprojekte\siam\ammannlo\PhD\Admin\EGU2019\PICO\switzerland_location_map.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21412" y="4797152"/>
            <a:ext cx="1281394" cy="822656"/>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a:hlinkClick r:id="rId7" action="ppaction://hlinksldjump"/>
          </p:cNvPr>
          <p:cNvSpPr/>
          <p:nvPr/>
        </p:nvSpPr>
        <p:spPr>
          <a:xfrm>
            <a:off x="2843735" y="5078586"/>
            <a:ext cx="216024" cy="216024"/>
          </a:xfrm>
          <a:prstGeom prst="ellipse">
            <a:avLst/>
          </a:prstGeom>
          <a:no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Q:\Abteilungsprojekte\siam\ammannlo\PhD\Admin\EGU2019\PICO\logos\photo_button.png">
            <a:hlinkClick r:id="rId10"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6566" y="4107385"/>
            <a:ext cx="366490" cy="3664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Q:\Abteilungsprojekte\siam\ammannlo\PhD\Admin\EGU2019\PICO\logos\photo_button.png">
            <a:hlinkClick r:id="rId11"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3268" y="2532125"/>
            <a:ext cx="366490" cy="36649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Q:\Abteilungsprojekte\siam\ammannlo\PhD\Admin\EGU2019\PICO\logos\photo_button.png">
            <a:hlinkClick r:id="rId12"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167" y="3842659"/>
            <a:ext cx="366490" cy="3664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Q:\Abteilungsprojekte\siam\ammannlo\PhD\Herbicides\Fotos\Ossingen\2018-05-15\DSC_0918.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25074" y="633166"/>
            <a:ext cx="7227821" cy="406564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4948634" y="4862017"/>
            <a:ext cx="79384" cy="72008"/>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051906"/>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541.4324"/>
  <p:tag name="ORIGINALWIDTH" val="2629.171"/>
  <p:tag name="LATEXADDIN" val="\documentclass{article}&#10;\usepackage{amsmath}&#10;\pagestyle{empty}&#10;\begin{document}&#10;&#10;\begin{equation*}&#10;   p_{D_Q(Q_{\mathrm{det}},\boldsymbol{\psi})}\bigl(Q\bigr)&#10;   = \left\{&#10;   \begin{array}{ll}&#10;      f_{D_Q (Q_{\mathrm{det}},\boldsymbol{\psi})}\bigl(Q\bigr) &amp; \mbox{for } Q&gt;0 \\[1ex]&#10;      F_{D_Q (Q_{\mathrm{det}},\boldsymbol{\psi})}\bigl(0\bigr) &amp; \mbox{for } Q=0\\[1ex]&#10;     0&amp;\mbox{for }Q&lt;0\\&#10;   \end{array}&#10;   \right.&#10;\end{equation*}&#10;&#10;&#10;&#10;\end{document}"/>
  <p:tag name="IGUANATEXSIZE" val="24"/>
  <p:tag name="IGUANATEXCURSOR" val="395"/>
  <p:tag name="TRANSPARENCY" val="True"/>
  <p:tag name="FILENAME" val=""/>
  <p:tag name="LATEXENGINEID" val="0"/>
  <p:tag name="TEMPFOLDER" val="c:\Users\ammannlo\Programs\iguana\"/>
  <p:tag name="LATEXFORMHEIGHT" val="312"/>
  <p:tag name="LATEXFORMWIDTH" val="384"/>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1704.537"/>
  <p:tag name="LATEXADDIN" val="\documentclass{article}&#10;\usepackage{amsmath}&#10;\pagestyle{empty}&#10;\begin{document}&#10;\begin{equation*}&#10;  \eta(t_i) = \eta_\mathrm{trans}(Q(t_i),Q_\mathrm{det}(t_i),\boldsymbol{\psi})&#10;\end{equation*}&#10;\end{document}"/>
  <p:tag name="IGUANATEXSIZE" val="24"/>
  <p:tag name="IGUANATEXCURSOR" val="177"/>
  <p:tag name="TRANSPARENCY" val="True"/>
  <p:tag name="FILENAME" val=""/>
  <p:tag name="LATEXENGINEID" val="0"/>
  <p:tag name="TEMPFOLDER" val="c:\Users\ammannlo\Programs\iguana\"/>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384.702"/>
  <p:tag name="ORIGINALWIDTH" val="3996.251"/>
  <p:tag name="LATEXADDIN" val="\documentclass{article}&#10;\usepackage{amsmath}&#10;\pagestyle{empty}&#10;\begin{document}&#10;\begin{equation*}&#10;\eta(t_i) \mid \eta(t_{i-1}) \sim \operatorname{N}\left( \eta(t_{i-1}) \exp\left( - \frac{t_i-t_{i-1}}{\tau(t_i)} \right) , \sqrt{1-\exp\left( - 2 \frac{t_i-t_{i-1}}{\tau(t_i)} \right)} \right)&#10;\end{equation*}&#10;\end{document}"/>
  <p:tag name="IGUANATEXSIZE" val="24"/>
  <p:tag name="IGUANATEXCURSOR" val="291"/>
  <p:tag name="TRANSPARENCY" val="True"/>
  <p:tag name="FILENAME" val=""/>
  <p:tag name="LATEXENGINEID" val="0"/>
  <p:tag name="TEMPFOLDER" val="c:\Users\ammannlo\Programs\iguana\"/>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84.73945"/>
  <p:tag name="ORIGINALWIDTH" val="85.48929"/>
  <p:tag name="LATEXADDIN" val="\documentclass{article}&#10;\usepackage{amsmath}&#10;\pagestyle{empty}&#10;\begin{document}&#10;$\operatorname{N}$&#10;\end{document}"/>
  <p:tag name="IGUANATEXSIZE" val="15"/>
  <p:tag name="IGUANATEXCURSOR" val="96"/>
  <p:tag name="TRANSPARENCY" val="True"/>
  <p:tag name="FILENAME" val=""/>
  <p:tag name="LATEXENGINEID" val="0"/>
  <p:tag name="TEMPFOLDER" val="c:\Users\ammannlo\Programs\iguana\"/>
  <p:tag name="LATEXFORMHEIGHT" val="312"/>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541.4324"/>
  <p:tag name="ORIGINALWIDTH" val="2629.171"/>
  <p:tag name="LATEXADDIN" val="\documentclass{article}&#10;\usepackage{amsmath}&#10;\pagestyle{empty}&#10;\begin{document}&#10;&#10;\begin{equation*}&#10;   p_{D_Q(Q_{\mathrm{det}},\boldsymbol{\psi})}\bigl(Q\bigr)&#10;   = \left\{&#10;   \begin{array}{ll}&#10;      f_{D_Q (Q_{\mathrm{det}},\boldsymbol{\psi})}\bigl(Q\bigr) &amp; \mbox{for } Q&gt;0 \\[1ex]&#10;      F_{D_Q (Q_{\mathrm{det}},\boldsymbol{\psi})}\bigl(0\bigr) &amp; \mbox{for } Q=0\\[1ex]&#10;     0&amp;\mbox{for }Q&lt;0\\&#10;   \end{array}&#10;   \right.&#10;\end{equation*}&#10;&#10;&#10;&#10;\end{document}"/>
  <p:tag name="IGUANATEXSIZE" val="24"/>
  <p:tag name="IGUANATEXCURSOR" val="395"/>
  <p:tag name="TRANSPARENCY" val="True"/>
  <p:tag name="FILENAME" val=""/>
  <p:tag name="LATEXENGINEID" val="0"/>
  <p:tag name="TEMPFOLDER" val="c:\Users\ammannlo\Programs\iguana\"/>
  <p:tag name="LATEXFORMHEIGHT" val="312"/>
  <p:tag name="LATEXFORMWIDTH" val="384"/>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175.4781"/>
  <p:tag name="ORIGINALWIDTH" val="2409.449"/>
  <p:tag name="LATEXADDIN" val="\documentclass{article}&#10;\usepackage{amsmath}&#10;\pagestyle{empty}&#10;\begin{document}&#10;\begin{equation*}&#10;   \eta_{\mathrm{trans}}(Q,Q_{\mathrm{det}},\boldsymbol{\psi}) = F^{-1}_{\operatorname{N}(0,1)}\left( F_{D_Q(Q_\mathrm{det},\boldsymbol{\psi})}(Q)\right)&#10;\end{equation*}&#10;&#10;\end{document}"/>
  <p:tag name="IGUANATEXSIZE" val="24"/>
  <p:tag name="IGUANATEXCURSOR" val="142"/>
  <p:tag name="TRANSPARENCY" val="True"/>
  <p:tag name="FILENAME" val=""/>
  <p:tag name="LATEXENGINEID" val="0"/>
  <p:tag name="TEMPFOLDER" val="c:\Users\ammannlo\Programs\iguana\"/>
  <p:tag name="LATEXFORMHEIGHT" val="312"/>
  <p:tag name="LATEXFORMWIDTH" val="384"/>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1704.537"/>
  <p:tag name="LATEXADDIN" val="\documentclass{article}&#10;\usepackage{amsmath}&#10;\pagestyle{empty}&#10;\begin{document}&#10;\begin{equation*}&#10;  \eta(t_i) = \eta_\mathrm{trans}(Q(t_i),Q_\mathrm{det}(t_i),\boldsymbol{\psi})&#10;\end{equation*}&#10;\end{document}"/>
  <p:tag name="IGUANATEXSIZE" val="24"/>
  <p:tag name="IGUANATEXCURSOR" val="177"/>
  <p:tag name="TRANSPARENCY" val="True"/>
  <p:tag name="FILENAME" val=""/>
  <p:tag name="LATEXENGINEID" val="0"/>
  <p:tag name="TEMPFOLDER" val="c:\Users\ammannlo\Programs\iguana\"/>
  <p:tag name="LATEXFORMHEIGHT" val="312"/>
  <p:tag name="LATEXFORMWIDTH" val="384"/>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1200"/>
  <p:tag name="ORIGINALHEIGHT" val="384.702"/>
  <p:tag name="ORIGINALWIDTH" val="3996.251"/>
  <p:tag name="LATEXADDIN" val="\documentclass{article}&#10;\usepackage{amsmath}&#10;\pagestyle{empty}&#10;\begin{document}&#10;\begin{equation*}&#10;\eta(t_i) \mid \eta(t_{i-1}) \sim \operatorname{N}\left( \eta(t_{i-1}) \exp\left( - \frac{t_i-t_{i-1}}{\tau(t_i)} \right) , \sqrt{1-\exp\left( - 2 \frac{t_i-t_{i-1}}{\tau(t_i)} \right)} \right)&#10;\end{equation*}&#10;\end{document}"/>
  <p:tag name="IGUANATEXSIZE" val="24"/>
  <p:tag name="IGUANATEXCURSOR" val="291"/>
  <p:tag name="TRANSPARENCY" val="True"/>
  <p:tag name="FILENAME" val=""/>
  <p:tag name="LATEXENGINEID" val="0"/>
  <p:tag name="TEMPFOLDER" val="c:\Users\ammannlo\Programs\iguana\"/>
  <p:tag name="LATEXFORMHEIGHT" val="312"/>
  <p:tag name="LATEXFORMWIDTH" val="384"/>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1200"/>
  <p:tag name="ORIGINALHEIGHT" val="84.73945"/>
  <p:tag name="ORIGINALWIDTH" val="85.48929"/>
  <p:tag name="LATEXADDIN" val="\documentclass{article}&#10;\usepackage{amsmath}&#10;\pagestyle{empty}&#10;\begin{document}&#10;$\operatorname{N}$&#10;\end{document}"/>
  <p:tag name="IGUANATEXSIZE" val="15"/>
  <p:tag name="IGUANATEXCURSOR" val="96"/>
  <p:tag name="TRANSPARENCY" val="True"/>
  <p:tag name="FILENAME" val=""/>
  <p:tag name="LATEXENGINEID" val="0"/>
  <p:tag name="TEMPFOLDER" val="c:\Users\ammannlo\Programs\iguana\"/>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541.4324"/>
  <p:tag name="ORIGINALWIDTH" val="2629.171"/>
  <p:tag name="LATEXADDIN" val="\documentclass{article}&#10;\usepackage{amsmath}&#10;\pagestyle{empty}&#10;\begin{document}&#10;&#10;\begin{equation*}&#10;   p_{D_Q(Q_{\mathrm{det}},\boldsymbol{\psi})}\bigl(Q\bigr)&#10;   = \left\{&#10;   \begin{array}{ll}&#10;      f_{D_Q (Q_{\mathrm{det}},\boldsymbol{\psi})}\bigl(Q\bigr) &amp; \mbox{for } Q&gt;0 \\[1ex]&#10;      F_{D_Q (Q_{\mathrm{det}},\boldsymbol{\psi})}\bigl(0\bigr) &amp; \mbox{for } Q=0\\[1ex]&#10;     0&amp;\mbox{for }Q&lt;0\\&#10;   \end{array}&#10;   \right.&#10;\end{equation*}&#10;&#10;&#10;&#10;\end{document}"/>
  <p:tag name="IGUANATEXSIZE" val="24"/>
  <p:tag name="IGUANATEXCURSOR" val="395"/>
  <p:tag name="TRANSPARENCY" val="True"/>
  <p:tag name="FILENAME" val=""/>
  <p:tag name="LATEXENGINEID" val="0"/>
  <p:tag name="TEMPFOLDER" val="c:\Users\ammannlo\Programs\iguana\"/>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541.4324"/>
  <p:tag name="ORIGINALWIDTH" val="2629.171"/>
  <p:tag name="LATEXADDIN" val="\documentclass{article}&#10;\usepackage{amsmath}&#10;\pagestyle{empty}&#10;\begin{document}&#10;&#10;\begin{equation*}&#10;   p_{D_Q(Q_{\mathrm{det}},\boldsymbol{\psi})}\bigl(Q\bigr)&#10;   = \left\{&#10;   \begin{array}{ll}&#10;      f_{D_Q (Q_{\mathrm{det}},\boldsymbol{\psi})}\bigl(Q\bigr) &amp; \mbox{for } Q&gt;0 \\[1ex]&#10;      F_{D_Q (Q_{\mathrm{det}},\boldsymbol{\psi})}\bigl(0\bigr) &amp; \mbox{for } Q=0\\[1ex]&#10;     0&amp;\mbox{for }Q&lt;0\\&#10;   \end{array}&#10;   \right.&#10;\end{equation*}&#10;&#10;&#10;&#10;\end{document}"/>
  <p:tag name="IGUANATEXSIZE" val="24"/>
  <p:tag name="IGUANATEXCURSOR" val="395"/>
  <p:tag name="TRANSPARENCY" val="True"/>
  <p:tag name="FILENAME" val=""/>
  <p:tag name="LATEXENGINEID" val="0"/>
  <p:tag name="TEMPFOLDER" val="c:\Users\ammannlo\Programs\iguana\"/>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175.4781"/>
  <p:tag name="ORIGINALWIDTH" val="2409.449"/>
  <p:tag name="LATEXADDIN" val="\documentclass{article}&#10;\usepackage{amsmath}&#10;\pagestyle{empty}&#10;\begin{document}&#10;\begin{equation*}&#10;   \eta_{\mathrm{trans}}(Q,Q_{\mathrm{det}},\boldsymbol{\psi}) = F^{-1}_{\operatorname{N}(0,1)}\left( F_{D_Q(Q_\mathrm{det},\boldsymbol{\psi})}(Q)\right)&#10;\end{equation*}&#10;&#10;\end{document}"/>
  <p:tag name="IGUANATEXSIZE" val="24"/>
  <p:tag name="IGUANATEXCURSOR" val="142"/>
  <p:tag name="TRANSPARENCY" val="True"/>
  <p:tag name="FILENAME" val=""/>
  <p:tag name="LATEXENGINEID" val="0"/>
  <p:tag name="TEMPFOLDER" val="c:\Users\ammannlo\Programs\iguana\"/>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1704.537"/>
  <p:tag name="LATEXADDIN" val="\documentclass{article}&#10;\usepackage{amsmath}&#10;\pagestyle{empty}&#10;\begin{document}&#10;\begin{equation*}&#10;  \eta(t_i) = \eta_\mathrm{trans}(Q(t_i),Q_\mathrm{det}(t_i),\boldsymbol{\psi})&#10;\end{equation*}&#10;\end{document}"/>
  <p:tag name="IGUANATEXSIZE" val="24"/>
  <p:tag name="IGUANATEXCURSOR" val="177"/>
  <p:tag name="TRANSPARENCY" val="True"/>
  <p:tag name="FILENAME" val=""/>
  <p:tag name="LATEXENGINEID" val="0"/>
  <p:tag name="TEMPFOLDER" val="c:\Users\ammannlo\Programs\iguana\"/>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384.702"/>
  <p:tag name="ORIGINALWIDTH" val="3996.251"/>
  <p:tag name="LATEXADDIN" val="\documentclass{article}&#10;\usepackage{amsmath}&#10;\pagestyle{empty}&#10;\begin{document}&#10;\begin{equation*}&#10;\eta(t_i) \mid \eta(t_{i-1}) \sim \operatorname{N}\left( \eta(t_{i-1}) \exp\left( - \frac{t_i-t_{i-1}}{\tau(t_i)} \right) , \sqrt{1-\exp\left( - 2 \frac{t_i-t_{i-1}}{\tau(t_i)} \right)} \right)&#10;\end{equation*}&#10;\end{document}"/>
  <p:tag name="IGUANATEXSIZE" val="24"/>
  <p:tag name="IGUANATEXCURSOR" val="291"/>
  <p:tag name="TRANSPARENCY" val="True"/>
  <p:tag name="FILENAME" val=""/>
  <p:tag name="LATEXENGINEID" val="0"/>
  <p:tag name="TEMPFOLDER" val="c:\Users\ammannlo\Programs\iguana\"/>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84.73945"/>
  <p:tag name="ORIGINALWIDTH" val="85.48929"/>
  <p:tag name="LATEXADDIN" val="\documentclass{article}&#10;\usepackage{amsmath}&#10;\pagestyle{empty}&#10;\begin{document}&#10;$\operatorname{N}$&#10;\end{document}"/>
  <p:tag name="IGUANATEXSIZE" val="15"/>
  <p:tag name="IGUANATEXCURSOR" val="96"/>
  <p:tag name="TRANSPARENCY" val="True"/>
  <p:tag name="FILENAME" val=""/>
  <p:tag name="LATEXENGINEID" val="0"/>
  <p:tag name="TEMPFOLDER" val="c:\Users\ammannlo\Programs\iguana\"/>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541.4324"/>
  <p:tag name="ORIGINALWIDTH" val="2629.171"/>
  <p:tag name="LATEXADDIN" val="\documentclass{article}&#10;\usepackage{amsmath}&#10;\pagestyle{empty}&#10;\begin{document}&#10;&#10;\begin{equation*}&#10;   p_{D_Q(Q_{\mathrm{det}},\boldsymbol{\psi})}\bigl(Q\bigr)&#10;   = \left\{&#10;   \begin{array}{ll}&#10;      f_{D_Q (Q_{\mathrm{det}},\boldsymbol{\psi})}\bigl(Q\bigr) &amp; \mbox{for } Q&gt;0 \\[1ex]&#10;      F_{D_Q (Q_{\mathrm{det}},\boldsymbol{\psi})}\bigl(0\bigr) &amp; \mbox{for } Q=0\\[1ex]&#10;     0&amp;\mbox{for }Q&lt;0\\&#10;   \end{array}&#10;   \right.&#10;\end{equation*}&#10;&#10;&#10;&#10;\end{document}"/>
  <p:tag name="IGUANATEXSIZE" val="24"/>
  <p:tag name="IGUANATEXCURSOR" val="395"/>
  <p:tag name="TRANSPARENCY" val="True"/>
  <p:tag name="FILENAME" val=""/>
  <p:tag name="LATEXENGINEID" val="0"/>
  <p:tag name="TEMPFOLDER" val="c:\Users\ammannlo\Programs\iguana\"/>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175.4781"/>
  <p:tag name="ORIGINALWIDTH" val="2409.449"/>
  <p:tag name="LATEXADDIN" val="\documentclass{article}&#10;\usepackage{amsmath}&#10;\pagestyle{empty}&#10;\begin{document}&#10;\begin{equation*}&#10;   \eta_{\mathrm{trans}}(Q,Q_{\mathrm{det}},\boldsymbol{\psi}) = F^{-1}_{\operatorname{N}(0,1)}\left( F_{D_Q(Q_\mathrm{det},\boldsymbol{\psi})}(Q)\right)&#10;\end{equation*}&#10;&#10;\end{document}"/>
  <p:tag name="IGUANATEXSIZE" val="24"/>
  <p:tag name="IGUANATEXCURSOR" val="142"/>
  <p:tag name="TRANSPARENCY" val="True"/>
  <p:tag name="FILENAME" val=""/>
  <p:tag name="LATEXENGINEID" val="0"/>
  <p:tag name="TEMPFOLDER" val="c:\Users\ammannlo\Programs\iguana\"/>
  <p:tag name="LATEXFORMHEIGHT" val="312"/>
  <p:tag name="LATEXFORMWIDTH" val="384"/>
  <p:tag name="LATEXFORMWRAP" val="True"/>
  <p:tag name="BITMAPVECTOR" val="0"/>
</p:tagLst>
</file>

<file path=ppt/theme/theme1.xml><?xml version="1.0" encoding="utf-8"?>
<a:theme xmlns:a="http://schemas.openxmlformats.org/drawingml/2006/main" name="herbicide_transport_modelling">
  <a:themeElements>
    <a:clrScheme name="ETH 1 - Externe Kommunikation">
      <a:dk1>
        <a:sysClr val="windowText" lastClr="000000"/>
      </a:dk1>
      <a:lt1>
        <a:sysClr val="window" lastClr="FFFFFF"/>
      </a:lt1>
      <a:dk2>
        <a:srgbClr val="000000"/>
      </a:dk2>
      <a:lt2>
        <a:srgbClr val="FFFFFF"/>
      </a:lt2>
      <a:accent1>
        <a:srgbClr val="1F407A"/>
      </a:accent1>
      <a:accent2>
        <a:srgbClr val="435F8F"/>
      </a:accent2>
      <a:accent3>
        <a:srgbClr val="677DA5"/>
      </a:accent3>
      <a:accent4>
        <a:srgbClr val="8B9CBA"/>
      </a:accent4>
      <a:accent5>
        <a:srgbClr val="AEBACF"/>
      </a:accent5>
      <a:accent6>
        <a:srgbClr val="D2D9E4"/>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1 - Externe Kommunikation">
        <a:dk1>
          <a:sysClr val="windowText" lastClr="000000"/>
        </a:dk1>
        <a:lt1>
          <a:sysClr val="window" lastClr="FFFFFF"/>
        </a:lt1>
        <a:dk2>
          <a:srgbClr val="000000"/>
        </a:dk2>
        <a:lt2>
          <a:srgbClr val="FFFFFF"/>
        </a:lt2>
        <a:accent1>
          <a:srgbClr val="1F407A"/>
        </a:accent1>
        <a:accent2>
          <a:srgbClr val="435F8F"/>
        </a:accent2>
        <a:accent3>
          <a:srgbClr val="677DA5"/>
        </a:accent3>
        <a:accent4>
          <a:srgbClr val="8B9CBA"/>
        </a:accent4>
        <a:accent5>
          <a:srgbClr val="AEBACF"/>
        </a:accent5>
        <a:accent6>
          <a:srgbClr val="D2D9E4"/>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xmlns="" name="eth_praesentation_16zu9_ETH1_d" id="{F9B539DF-8A69-4439-8089-24A40A980317}" vid="{5D9C827C-5BA7-402A-8ABB-C7F0BA4B4DEC}"/>
    </a:ext>
  </a:extLst>
</a:theme>
</file>

<file path=ppt/theme/theme10.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th_praesentation_16zu9_ETH2">
  <a:themeElements>
    <a:clrScheme name="ETH 2 - Interne Kommunikation">
      <a:dk1>
        <a:sysClr val="windowText" lastClr="000000"/>
      </a:dk1>
      <a:lt1>
        <a:sysClr val="window" lastClr="FFFFFF"/>
      </a:lt1>
      <a:dk2>
        <a:srgbClr val="000000"/>
      </a:dk2>
      <a:lt2>
        <a:srgbClr val="FFFFFF"/>
      </a:lt2>
      <a:accent1>
        <a:srgbClr val="485A2C"/>
      </a:accent1>
      <a:accent2>
        <a:srgbClr val="65744E"/>
      </a:accent2>
      <a:accent3>
        <a:srgbClr val="838F70"/>
      </a:accent3>
      <a:accent4>
        <a:srgbClr val="A0A991"/>
      </a:accent4>
      <a:accent5>
        <a:srgbClr val="BDC4B3"/>
      </a:accent5>
      <a:accent6>
        <a:srgbClr val="DADED5"/>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2 - Interne Kommunikation">
        <a:dk1>
          <a:sysClr val="windowText" lastClr="000000"/>
        </a:dk1>
        <a:lt1>
          <a:sysClr val="window" lastClr="FFFFFF"/>
        </a:lt1>
        <a:dk2>
          <a:srgbClr val="000000"/>
        </a:dk2>
        <a:lt2>
          <a:srgbClr val="FFFFFF"/>
        </a:lt2>
        <a:accent1>
          <a:srgbClr val="485A2C"/>
        </a:accent1>
        <a:accent2>
          <a:srgbClr val="65744E"/>
        </a:accent2>
        <a:accent3>
          <a:srgbClr val="838F70"/>
        </a:accent3>
        <a:accent4>
          <a:srgbClr val="A0A991"/>
        </a:accent4>
        <a:accent5>
          <a:srgbClr val="BDC4B3"/>
        </a:accent5>
        <a:accent6>
          <a:srgbClr val="DADED5"/>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xmlns="" name="eth_praesentation_16zu9_ETH1_d" id="{F9B539DF-8A69-4439-8089-24A40A980317}" vid="{5D9C827C-5BA7-402A-8ABB-C7F0BA4B4DEC}"/>
    </a:ext>
  </a:extLst>
</a:theme>
</file>

<file path=ppt/theme/theme3.xml><?xml version="1.0" encoding="utf-8"?>
<a:theme xmlns:a="http://schemas.openxmlformats.org/drawingml/2006/main" name="eth_praesentation_16zu9_ETH3">
  <a:themeElements>
    <a:clrScheme name="ETH 3">
      <a:dk1>
        <a:sysClr val="windowText" lastClr="000000"/>
      </a:dk1>
      <a:lt1>
        <a:sysClr val="window" lastClr="FFFFFF"/>
      </a:lt1>
      <a:dk2>
        <a:srgbClr val="000000"/>
      </a:dk2>
      <a:lt2>
        <a:srgbClr val="FFFFFF"/>
      </a:lt2>
      <a:accent1>
        <a:srgbClr val="1269B0"/>
      </a:accent1>
      <a:accent2>
        <a:srgbClr val="3881BD"/>
      </a:accent2>
      <a:accent3>
        <a:srgbClr val="5E99C9"/>
      </a:accent3>
      <a:accent4>
        <a:srgbClr val="84B1D6"/>
      </a:accent4>
      <a:accent5>
        <a:srgbClr val="AAC9E3"/>
      </a:accent5>
      <a:accent6>
        <a:srgbClr val="D0E1EF"/>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3">
        <a:dk1>
          <a:sysClr val="windowText" lastClr="000000"/>
        </a:dk1>
        <a:lt1>
          <a:sysClr val="window" lastClr="FFFFFF"/>
        </a:lt1>
        <a:dk2>
          <a:srgbClr val="000000"/>
        </a:dk2>
        <a:lt2>
          <a:srgbClr val="FFFFFF"/>
        </a:lt2>
        <a:accent1>
          <a:srgbClr val="1269B0"/>
        </a:accent1>
        <a:accent2>
          <a:srgbClr val="3881BD"/>
        </a:accent2>
        <a:accent3>
          <a:srgbClr val="5E99C9"/>
        </a:accent3>
        <a:accent4>
          <a:srgbClr val="84B1D6"/>
        </a:accent4>
        <a:accent5>
          <a:srgbClr val="AAC9E3"/>
        </a:accent5>
        <a:accent6>
          <a:srgbClr val="D0E1EF"/>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xmlns="" name="eth_praesentation_16zu9_ETH1_d" id="{F9B539DF-8A69-4439-8089-24A40A980317}" vid="{5D9C827C-5BA7-402A-8ABB-C7F0BA4B4DEC}"/>
    </a:ext>
  </a:extLst>
</a:theme>
</file>

<file path=ppt/theme/theme4.xml><?xml version="1.0" encoding="utf-8"?>
<a:theme xmlns:a="http://schemas.openxmlformats.org/drawingml/2006/main" name="eth_praesentation_16zu9_ETH4">
  <a:themeElements>
    <a:clrScheme name="ETH 4">
      <a:dk1>
        <a:sysClr val="windowText" lastClr="000000"/>
      </a:dk1>
      <a:lt1>
        <a:sysClr val="window" lastClr="FFFFFF"/>
      </a:lt1>
      <a:dk2>
        <a:srgbClr val="000000"/>
      </a:dk2>
      <a:lt2>
        <a:srgbClr val="FFFFFF"/>
      </a:lt2>
      <a:accent1>
        <a:srgbClr val="72791C"/>
      </a:accent1>
      <a:accent2>
        <a:srgbClr val="898E40"/>
      </a:accent2>
      <a:accent3>
        <a:srgbClr val="9FA465"/>
      </a:accent3>
      <a:accent4>
        <a:srgbClr val="B6B989"/>
      </a:accent4>
      <a:accent5>
        <a:srgbClr val="CCCFAD"/>
      </a:accent5>
      <a:accent6>
        <a:srgbClr val="E3E4D2"/>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4">
        <a:dk1>
          <a:sysClr val="windowText" lastClr="000000"/>
        </a:dk1>
        <a:lt1>
          <a:sysClr val="window" lastClr="FFFFFF"/>
        </a:lt1>
        <a:dk2>
          <a:srgbClr val="000000"/>
        </a:dk2>
        <a:lt2>
          <a:srgbClr val="FFFFFF"/>
        </a:lt2>
        <a:accent1>
          <a:srgbClr val="72791C"/>
        </a:accent1>
        <a:accent2>
          <a:srgbClr val="898E40"/>
        </a:accent2>
        <a:accent3>
          <a:srgbClr val="9FA465"/>
        </a:accent3>
        <a:accent4>
          <a:srgbClr val="B6B989"/>
        </a:accent4>
        <a:accent5>
          <a:srgbClr val="CCCFAD"/>
        </a:accent5>
        <a:accent6>
          <a:srgbClr val="E3E4D2"/>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xmlns="" name="eth_praesentation_16zu9_ETH1_d" id="{F9B539DF-8A69-4439-8089-24A40A980317}" vid="{5D9C827C-5BA7-402A-8ABB-C7F0BA4B4DEC}"/>
    </a:ext>
  </a:extLst>
</a:theme>
</file>

<file path=ppt/theme/theme5.xml><?xml version="1.0" encoding="utf-8"?>
<a:theme xmlns:a="http://schemas.openxmlformats.org/drawingml/2006/main" name="eth_praesentation_16zu9_ETH5">
  <a:themeElements>
    <a:clrScheme name="ETH 5">
      <a:dk1>
        <a:sysClr val="windowText" lastClr="000000"/>
      </a:dk1>
      <a:lt1>
        <a:sysClr val="window" lastClr="FFFFFF"/>
      </a:lt1>
      <a:dk2>
        <a:srgbClr val="000000"/>
      </a:dk2>
      <a:lt2>
        <a:srgbClr val="FFFFFF"/>
      </a:lt2>
      <a:accent1>
        <a:srgbClr val="91056A"/>
      </a:accent1>
      <a:accent2>
        <a:srgbClr val="A32D82"/>
      </a:accent2>
      <a:accent3>
        <a:srgbClr val="B4559A"/>
      </a:accent3>
      <a:accent4>
        <a:srgbClr val="C67DB2"/>
      </a:accent4>
      <a:accent5>
        <a:srgbClr val="D7A5C9"/>
      </a:accent5>
      <a:accent6>
        <a:srgbClr val="DFCDE1"/>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5">
        <a:dk1>
          <a:sysClr val="windowText" lastClr="000000"/>
        </a:dk1>
        <a:lt1>
          <a:sysClr val="window" lastClr="FFFFFF"/>
        </a:lt1>
        <a:dk2>
          <a:srgbClr val="000000"/>
        </a:dk2>
        <a:lt2>
          <a:srgbClr val="FFFFFF"/>
        </a:lt2>
        <a:accent1>
          <a:srgbClr val="91056A"/>
        </a:accent1>
        <a:accent2>
          <a:srgbClr val="A32D82"/>
        </a:accent2>
        <a:accent3>
          <a:srgbClr val="B4559A"/>
        </a:accent3>
        <a:accent4>
          <a:srgbClr val="C67DB2"/>
        </a:accent4>
        <a:accent5>
          <a:srgbClr val="D7A5C9"/>
        </a:accent5>
        <a:accent6>
          <a:srgbClr val="DFCDE1"/>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xmlns="" name="eth_praesentation_16zu9_ETH1_d" id="{F9B539DF-8A69-4439-8089-24A40A980317}" vid="{5D9C827C-5BA7-402A-8ABB-C7F0BA4B4DEC}"/>
    </a:ext>
  </a:extLst>
</a:theme>
</file>

<file path=ppt/theme/theme6.xml><?xml version="1.0" encoding="utf-8"?>
<a:theme xmlns:a="http://schemas.openxmlformats.org/drawingml/2006/main" name="eth_praesentation_16zu9_ETH6">
  <a:themeElements>
    <a:clrScheme name="ETH 6">
      <a:dk1>
        <a:sysClr val="windowText" lastClr="000000"/>
      </a:dk1>
      <a:lt1>
        <a:sysClr val="window" lastClr="FFFFFF"/>
      </a:lt1>
      <a:dk2>
        <a:srgbClr val="000000"/>
      </a:dk2>
      <a:lt2>
        <a:srgbClr val="FFFFFF"/>
      </a:lt2>
      <a:accent1>
        <a:srgbClr val="6F6F64"/>
      </a:accent1>
      <a:accent2>
        <a:srgbClr val="86867D"/>
      </a:accent2>
      <a:accent3>
        <a:srgbClr val="9D9D96"/>
      </a:accent3>
      <a:accent4>
        <a:srgbClr val="B4B4AE"/>
      </a:accent4>
      <a:accent5>
        <a:srgbClr val="CBCBC7"/>
      </a:accent5>
      <a:accent6>
        <a:srgbClr val="E2E2E0"/>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6">
        <a:dk1>
          <a:sysClr val="windowText" lastClr="000000"/>
        </a:dk1>
        <a:lt1>
          <a:sysClr val="window" lastClr="FFFFFF"/>
        </a:lt1>
        <a:dk2>
          <a:srgbClr val="000000"/>
        </a:dk2>
        <a:lt2>
          <a:srgbClr val="FFFFFF"/>
        </a:lt2>
        <a:accent1>
          <a:srgbClr val="6F6F64"/>
        </a:accent1>
        <a:accent2>
          <a:srgbClr val="86867D"/>
        </a:accent2>
        <a:accent3>
          <a:srgbClr val="9D9D96"/>
        </a:accent3>
        <a:accent4>
          <a:srgbClr val="B4B4AE"/>
        </a:accent4>
        <a:accent5>
          <a:srgbClr val="CBCBC7"/>
        </a:accent5>
        <a:accent6>
          <a:srgbClr val="E2E2E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xmlns="" name="eth_praesentation_16zu9_ETH1_d" id="{F9B539DF-8A69-4439-8089-24A40A980317}" vid="{5D9C827C-5BA7-402A-8ABB-C7F0BA4B4DEC}"/>
    </a:ext>
  </a:extLst>
</a:theme>
</file>

<file path=ppt/theme/theme7.xml><?xml version="1.0" encoding="utf-8"?>
<a:theme xmlns:a="http://schemas.openxmlformats.org/drawingml/2006/main" name="eth_praesentation_16zu9_ETH7">
  <a:themeElements>
    <a:clrScheme name="ETH 7">
      <a:dk1>
        <a:sysClr val="windowText" lastClr="000000"/>
      </a:dk1>
      <a:lt1>
        <a:sysClr val="window" lastClr="FFFFFF"/>
      </a:lt1>
      <a:dk2>
        <a:srgbClr val="000000"/>
      </a:dk2>
      <a:lt2>
        <a:srgbClr val="FFFFFF"/>
      </a:lt2>
      <a:accent1>
        <a:srgbClr val="A8322D"/>
      </a:accent1>
      <a:accent2>
        <a:srgbClr val="B6534F"/>
      </a:accent2>
      <a:accent3>
        <a:srgbClr val="C47470"/>
      </a:accent3>
      <a:accent4>
        <a:srgbClr val="D29492"/>
      </a:accent4>
      <a:accent5>
        <a:srgbClr val="E0B5B3"/>
      </a:accent5>
      <a:accent6>
        <a:srgbClr val="EED6D5"/>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7">
        <a:dk1>
          <a:sysClr val="windowText" lastClr="000000"/>
        </a:dk1>
        <a:lt1>
          <a:sysClr val="window" lastClr="FFFFFF"/>
        </a:lt1>
        <a:dk2>
          <a:srgbClr val="000000"/>
        </a:dk2>
        <a:lt2>
          <a:srgbClr val="FFFFFF"/>
        </a:lt2>
        <a:accent1>
          <a:srgbClr val="A8322D"/>
        </a:accent1>
        <a:accent2>
          <a:srgbClr val="B6534F"/>
        </a:accent2>
        <a:accent3>
          <a:srgbClr val="C47470"/>
        </a:accent3>
        <a:accent4>
          <a:srgbClr val="D29492"/>
        </a:accent4>
        <a:accent5>
          <a:srgbClr val="E0B5B3"/>
        </a:accent5>
        <a:accent6>
          <a:srgbClr val="EED6D5"/>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xmlns="" name="eth_praesentation_16zu9_ETH1_d" id="{F9B539DF-8A69-4439-8089-24A40A980317}" vid="{5D9C827C-5BA7-402A-8ABB-C7F0BA4B4DEC}"/>
    </a:ext>
  </a:extLst>
</a:theme>
</file>

<file path=ppt/theme/theme8.xml><?xml version="1.0" encoding="utf-8"?>
<a:theme xmlns:a="http://schemas.openxmlformats.org/drawingml/2006/main" name="eth_praesentation_16zu9_ETH8">
  <a:themeElements>
    <a:clrScheme name="ETH 8">
      <a:dk1>
        <a:sysClr val="windowText" lastClr="000000"/>
      </a:dk1>
      <a:lt1>
        <a:sysClr val="window" lastClr="FFFFFF"/>
      </a:lt1>
      <a:dk2>
        <a:srgbClr val="000000"/>
      </a:dk2>
      <a:lt2>
        <a:srgbClr val="FFFFFF"/>
      </a:lt2>
      <a:accent1>
        <a:srgbClr val="007A96"/>
      </a:accent1>
      <a:accent2>
        <a:srgbClr val="298FA7"/>
      </a:accent2>
      <a:accent3>
        <a:srgbClr val="52A5B8"/>
      </a:accent3>
      <a:accent4>
        <a:srgbClr val="7ABAC8"/>
      </a:accent4>
      <a:accent5>
        <a:srgbClr val="A3CFD9"/>
      </a:accent5>
      <a:accent6>
        <a:srgbClr val="CCE4EA"/>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8">
        <a:dk1>
          <a:sysClr val="windowText" lastClr="000000"/>
        </a:dk1>
        <a:lt1>
          <a:sysClr val="window" lastClr="FFFFFF"/>
        </a:lt1>
        <a:dk2>
          <a:srgbClr val="000000"/>
        </a:dk2>
        <a:lt2>
          <a:srgbClr val="FFFFFF"/>
        </a:lt2>
        <a:accent1>
          <a:srgbClr val="007A96"/>
        </a:accent1>
        <a:accent2>
          <a:srgbClr val="298FA7"/>
        </a:accent2>
        <a:accent3>
          <a:srgbClr val="52A5B8"/>
        </a:accent3>
        <a:accent4>
          <a:srgbClr val="7ABAC8"/>
        </a:accent4>
        <a:accent5>
          <a:srgbClr val="A3CFD9"/>
        </a:accent5>
        <a:accent6>
          <a:srgbClr val="CCE4E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xmlns="" name="eth_praesentation_16zu9_ETH1_d" id="{F9B539DF-8A69-4439-8089-24A40A980317}" vid="{5D9C827C-5BA7-402A-8ABB-C7F0BA4B4DEC}"/>
    </a:ext>
  </a:extLst>
</a:theme>
</file>

<file path=ppt/theme/theme9.xml><?xml version="1.0" encoding="utf-8"?>
<a:theme xmlns:a="http://schemas.openxmlformats.org/drawingml/2006/main" name="eth_praesentation_16zu9_ETH9">
  <a:themeElements>
    <a:clrScheme name="ETH 9">
      <a:dk1>
        <a:sysClr val="windowText" lastClr="000000"/>
      </a:dk1>
      <a:lt1>
        <a:sysClr val="window" lastClr="FFFFFF"/>
      </a:lt1>
      <a:dk2>
        <a:srgbClr val="000000"/>
      </a:dk2>
      <a:lt2>
        <a:srgbClr val="FFFFFF"/>
      </a:lt2>
      <a:accent1>
        <a:srgbClr val="956013"/>
      </a:accent1>
      <a:accent2>
        <a:srgbClr val="A67939"/>
      </a:accent2>
      <a:accent3>
        <a:srgbClr val="B7935F"/>
      </a:accent3>
      <a:accent4>
        <a:srgbClr val="C8AC84"/>
      </a:accent4>
      <a:accent5>
        <a:srgbClr val="D9C6AA"/>
      </a:accent5>
      <a:accent6>
        <a:srgbClr val="EADFD0"/>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9">
        <a:dk1>
          <a:sysClr val="windowText" lastClr="000000"/>
        </a:dk1>
        <a:lt1>
          <a:sysClr val="window" lastClr="FFFFFF"/>
        </a:lt1>
        <a:dk2>
          <a:srgbClr val="000000"/>
        </a:dk2>
        <a:lt2>
          <a:srgbClr val="FFFFFF"/>
        </a:lt2>
        <a:accent1>
          <a:srgbClr val="956013"/>
        </a:accent1>
        <a:accent2>
          <a:srgbClr val="A67939"/>
        </a:accent2>
        <a:accent3>
          <a:srgbClr val="B7935F"/>
        </a:accent3>
        <a:accent4>
          <a:srgbClr val="C8AC84"/>
        </a:accent4>
        <a:accent5>
          <a:srgbClr val="D9C6AA"/>
        </a:accent5>
        <a:accent6>
          <a:srgbClr val="EADFD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xmlns="" name="eth_praesentation_16zu9_ETH1_d" id="{F9B539DF-8A69-4439-8089-24A40A980317}" vid="{5D9C827C-5BA7-402A-8ABB-C7F0BA4B4DEC}"/>
    </a:ext>
  </a:extLst>
</a:theme>
</file>

<file path=docProps/app.xml><?xml version="1.0" encoding="utf-8"?>
<Properties xmlns="http://schemas.openxmlformats.org/officeDocument/2006/extended-properties" xmlns:vt="http://schemas.openxmlformats.org/officeDocument/2006/docPropsVTypes">
  <Template>herbicide_transport_modelling</Template>
  <TotalTime>0</TotalTime>
  <Words>1833</Words>
  <Application>Microsoft Office PowerPoint</Application>
  <PresentationFormat>Custom</PresentationFormat>
  <Paragraphs>361</Paragraphs>
  <Slides>36</Slides>
  <Notes>4</Notes>
  <HiddenSlides>0</HiddenSlides>
  <MMClips>0</MMClips>
  <ScaleCrop>false</ScaleCrop>
  <HeadingPairs>
    <vt:vector size="4" baseType="variant">
      <vt:variant>
        <vt:lpstr>Theme</vt:lpstr>
      </vt:variant>
      <vt:variant>
        <vt:i4>9</vt:i4>
      </vt:variant>
      <vt:variant>
        <vt:lpstr>Slide Titles</vt:lpstr>
      </vt:variant>
      <vt:variant>
        <vt:i4>36</vt:i4>
      </vt:variant>
    </vt:vector>
  </HeadingPairs>
  <TitlesOfParts>
    <vt:vector size="45" baseType="lpstr">
      <vt:lpstr>herbicide_transport_modelling</vt:lpstr>
      <vt:lpstr>eth_praesentation_16zu9_ETH2</vt:lpstr>
      <vt:lpstr>eth_praesentation_16zu9_ETH3</vt:lpstr>
      <vt:lpstr>eth_praesentation_16zu9_ETH4</vt:lpstr>
      <vt:lpstr>eth_praesentation_16zu9_ETH5</vt:lpstr>
      <vt:lpstr>eth_praesentation_16zu9_ETH6</vt:lpstr>
      <vt:lpstr>eth_praesentation_16zu9_ETH7</vt:lpstr>
      <vt:lpstr>eth_praesentation_16zu9_ETH8</vt:lpstr>
      <vt:lpstr>eth_praesentation_16zu9_ETH9</vt:lpstr>
      <vt:lpstr>Fast herbicide transport in a small agricultural catchment: modellers meet experimentalists</vt:lpstr>
      <vt:lpstr>Fast herbicide transport in a small agricultural catchment: modellers meet experimentalists</vt:lpstr>
      <vt:lpstr>Fast herbicide transport in a small agricultural catchment: modellers meet experimentalists</vt:lpstr>
      <vt:lpstr>Fast herbicide transport in a small agricultural catchment: modellers meet experimentalists</vt:lpstr>
      <vt:lpstr>Fast herbicide transport in a small agricultural catchment: modellers meet experimentalists</vt:lpstr>
      <vt:lpstr>Data basis</vt:lpstr>
      <vt:lpstr>Data basis</vt:lpstr>
      <vt:lpstr>Data basis</vt:lpstr>
      <vt:lpstr>Data basis</vt:lpstr>
      <vt:lpstr>Data basis</vt:lpstr>
      <vt:lpstr>Data basis</vt:lpstr>
      <vt:lpstr>Likelihood</vt:lpstr>
      <vt:lpstr>Deterministic transport model</vt:lpstr>
      <vt:lpstr>Perceptual model</vt:lpstr>
      <vt:lpstr>Conceptual model</vt:lpstr>
      <vt:lpstr>Conceptual model: impervious areas</vt:lpstr>
      <vt:lpstr>Conceptual model: drained areas</vt:lpstr>
      <vt:lpstr>Conceptual model: connected to shortcut</vt:lpstr>
      <vt:lpstr>Conceptual model: remaining areas</vt:lpstr>
      <vt:lpstr>Likelihood framework</vt:lpstr>
      <vt:lpstr>Likelihood framework</vt:lpstr>
      <vt:lpstr>Likelihood framework</vt:lpstr>
      <vt:lpstr>Likelihood framework</vt:lpstr>
      <vt:lpstr>Likelihood framework</vt:lpstr>
      <vt:lpstr>Results</vt:lpstr>
      <vt:lpstr>Concentration and streamflow</vt:lpstr>
      <vt:lpstr>Concentration and streamflow</vt:lpstr>
      <vt:lpstr>Water flow paths</vt:lpstr>
      <vt:lpstr>Water flow paths</vt:lpstr>
      <vt:lpstr>Pollutant flow paths</vt:lpstr>
      <vt:lpstr>Pollutant flow paths</vt:lpstr>
      <vt:lpstr>Pollutant flow paths</vt:lpstr>
      <vt:lpstr>Pollutant flow paths</vt:lpstr>
      <vt:lpstr>Distribution of pollutants in soil</vt:lpstr>
      <vt:lpstr>Marginal posterior parameter distribution</vt:lpstr>
      <vt:lpstr>Contact information and credits</vt:lpstr>
    </vt:vector>
  </TitlesOfParts>
  <Company>ETH Zuerich</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Ammann, Lorenz</dc:creator>
  <cp:lastModifiedBy>Ammann, Lorenz</cp:lastModifiedBy>
  <cp:revision>224</cp:revision>
  <cp:lastPrinted>2013-06-08T11:22:51Z</cp:lastPrinted>
  <dcterms:created xsi:type="dcterms:W3CDTF">2019-03-05T15:19:16Z</dcterms:created>
  <dcterms:modified xsi:type="dcterms:W3CDTF">2019-09-02T09:30:25Z</dcterms:modified>
</cp:coreProperties>
</file>