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58.jpg" ContentType="image/jp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image76.jpg" ContentType="image/jpg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95" r:id="rId2"/>
    <p:sldId id="297" r:id="rId3"/>
    <p:sldId id="293" r:id="rId4"/>
    <p:sldId id="294" r:id="rId5"/>
    <p:sldId id="256" r:id="rId6"/>
    <p:sldId id="258" r:id="rId7"/>
    <p:sldId id="267" r:id="rId8"/>
    <p:sldId id="268" r:id="rId9"/>
    <p:sldId id="289" r:id="rId10"/>
    <p:sldId id="270" r:id="rId11"/>
    <p:sldId id="261" r:id="rId12"/>
    <p:sldId id="263" r:id="rId13"/>
    <p:sldId id="264" r:id="rId14"/>
    <p:sldId id="265" r:id="rId15"/>
    <p:sldId id="274" r:id="rId16"/>
    <p:sldId id="271" r:id="rId17"/>
    <p:sldId id="266" r:id="rId18"/>
    <p:sldId id="269" r:id="rId19"/>
    <p:sldId id="284" r:id="rId20"/>
    <p:sldId id="285" r:id="rId21"/>
    <p:sldId id="276" r:id="rId22"/>
    <p:sldId id="282" r:id="rId23"/>
    <p:sldId id="281" r:id="rId24"/>
    <p:sldId id="280" r:id="rId25"/>
    <p:sldId id="277" r:id="rId26"/>
    <p:sldId id="275" r:id="rId27"/>
    <p:sldId id="279" r:id="rId28"/>
    <p:sldId id="278" r:id="rId29"/>
    <p:sldId id="262" r:id="rId30"/>
    <p:sldId id="290" r:id="rId31"/>
    <p:sldId id="273" r:id="rId32"/>
    <p:sldId id="286" r:id="rId33"/>
    <p:sldId id="287" r:id="rId34"/>
    <p:sldId id="298" r:id="rId35"/>
    <p:sldId id="299" r:id="rId36"/>
    <p:sldId id="300" r:id="rId37"/>
    <p:sldId id="288" r:id="rId3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B679B"/>
    <a:srgbClr val="4372C4"/>
    <a:srgbClr val="5089F1"/>
    <a:srgbClr val="4272C4"/>
    <a:srgbClr val="2D6CA4"/>
    <a:srgbClr val="FFFFFF"/>
    <a:srgbClr val="AB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/>
    <p:restoredTop sz="82168" autoAdjust="0"/>
  </p:normalViewPr>
  <p:slideViewPr>
    <p:cSldViewPr snapToGrid="0" snapToObjects="1">
      <p:cViewPr varScale="1">
        <p:scale>
          <a:sx n="93" d="100"/>
          <a:sy n="93" d="100"/>
        </p:scale>
        <p:origin x="175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5" d="100"/>
        <a:sy n="155" d="100"/>
      </p:scale>
      <p:origin x="0" y="0"/>
    </p:cViewPr>
  </p:notesTextViewPr>
  <p:notesViewPr>
    <p:cSldViewPr snapToGrid="0" snapToObjects="1">
      <p:cViewPr varScale="1">
        <p:scale>
          <a:sx n="109" d="100"/>
          <a:sy n="109" d="100"/>
        </p:scale>
        <p:origin x="534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Tangi" userId="80ce3be0-a370-4317-b249-4954a601355b" providerId="ADAL" clId="{3D520DDD-7E64-49B7-9234-74DED97496F0}"/>
    <pc:docChg chg="delSld">
      <pc:chgData name="Marco Tangi" userId="80ce3be0-a370-4317-b249-4954a601355b" providerId="ADAL" clId="{3D520DDD-7E64-49B7-9234-74DED97496F0}" dt="2019-08-05T12:45:21.612" v="1" actId="2696"/>
      <pc:docMkLst>
        <pc:docMk/>
      </pc:docMkLst>
      <pc:sldChg chg="del">
        <pc:chgData name="Marco Tangi" userId="80ce3be0-a370-4317-b249-4954a601355b" providerId="ADAL" clId="{3D520DDD-7E64-49B7-9234-74DED97496F0}" dt="2019-08-05T12:45:21.612" v="1" actId="2696"/>
        <pc:sldMkLst>
          <pc:docMk/>
          <pc:sldMk cId="3900996349" sldId="291"/>
        </pc:sldMkLst>
      </pc:sldChg>
      <pc:sldChg chg="del">
        <pc:chgData name="Marco Tangi" userId="80ce3be0-a370-4317-b249-4954a601355b" providerId="ADAL" clId="{3D520DDD-7E64-49B7-9234-74DED97496F0}" dt="2019-08-05T12:45:21.565" v="0" actId="2696"/>
        <pc:sldMkLst>
          <pc:docMk/>
          <pc:sldMk cId="2053376059" sldId="292"/>
        </pc:sldMkLst>
      </pc:sldChg>
    </pc:docChg>
  </pc:docChgLst>
  <pc:docChgLst>
    <pc:chgData name="Marco Tangi" userId="80ce3be0-a370-4317-b249-4954a601355b" providerId="ADAL" clId="{4EB007EA-99EB-4945-8D8F-4C456798F58F}"/>
  </pc:docChgLst>
  <pc:docChgLst>
    <pc:chgData name="Marco Tangi" userId="80ce3be0-a370-4317-b249-4954a601355b" providerId="ADAL" clId="{FE2ED8B9-DD56-C04A-9D39-7C5B426F28FE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35BD3-5F25-4147-83FB-B1BAC681367B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1FADD-0C69-5947-98EE-9B368F87F2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6177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Definition of sediment connectivity</a:t>
            </a:r>
          </a:p>
          <a:p>
            <a:r>
              <a:rPr lang="en-GB" dirty="0"/>
              <a:t>Impact of sediment alteration</a:t>
            </a:r>
          </a:p>
          <a:p>
            <a:r>
              <a:rPr lang="en-GB" dirty="0"/>
              <a:t>Importance of this cumulated impact at the network scale</a:t>
            </a:r>
          </a:p>
          <a:p>
            <a:r>
              <a:rPr lang="en-GB" dirty="0"/>
              <a:t>Network scale, quantification</a:t>
            </a:r>
          </a:p>
          <a:p>
            <a:endParaRPr lang="en-GB" dirty="0"/>
          </a:p>
          <a:p>
            <a:r>
              <a:rPr lang="en-GB" dirty="0"/>
              <a:t>Few model exists at the network scale that quantify source-sink relationship, i.e. sediment connectivity, and can assess cumulative impact of alteration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184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9744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1602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0080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5994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239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3909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621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21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5854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8380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Definition of sediment connectivity</a:t>
            </a:r>
          </a:p>
          <a:p>
            <a:r>
              <a:rPr lang="en-GB" dirty="0"/>
              <a:t>Impact of sediment alteration</a:t>
            </a:r>
          </a:p>
          <a:p>
            <a:r>
              <a:rPr lang="en-GB" dirty="0"/>
              <a:t>Importance of this cumulated impact at the network scale</a:t>
            </a:r>
          </a:p>
          <a:p>
            <a:r>
              <a:rPr lang="en-GB" dirty="0"/>
              <a:t>Network scale, quantification</a:t>
            </a:r>
          </a:p>
          <a:p>
            <a:endParaRPr lang="en-GB" dirty="0"/>
          </a:p>
          <a:p>
            <a:r>
              <a:rPr lang="en-GB" dirty="0"/>
              <a:t>Few model exists at the network scale that quantify source-sink relationship, i.e. sediment connectivity, and can assess cumulative impact of alteration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957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658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6103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74857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39627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9077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77043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2867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6425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37388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975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Data scarce environments as well as in</a:t>
            </a:r>
          </a:p>
          <a:p>
            <a:r>
              <a:rPr lang="en-GB" dirty="0"/>
              <a:t>Sediment fluxes as field </a:t>
            </a:r>
            <a:r>
              <a:rPr lang="en-GB" dirty="0" err="1"/>
              <a:t>datav</a:t>
            </a:r>
            <a:r>
              <a:rPr lang="en-GB" dirty="0"/>
              <a:t> for validations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13709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584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Introduce alterations like dams of sediment reintroduction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3846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377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523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7423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430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1FADD-0C69-5947-98EE-9B368F87F23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0773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13" Type="http://schemas.openxmlformats.org/officeDocument/2006/relationships/image" Target="../media/image1.tiff"/><Relationship Id="rId3" Type="http://schemas.openxmlformats.org/officeDocument/2006/relationships/slide" Target="../slides/slide6.xml"/><Relationship Id="rId7" Type="http://schemas.openxmlformats.org/officeDocument/2006/relationships/slide" Target="../slides/slide11.xml"/><Relationship Id="rId12" Type="http://schemas.openxmlformats.org/officeDocument/2006/relationships/slide" Target="../slides/slide5.xml"/><Relationship Id="rId2" Type="http://schemas.openxmlformats.org/officeDocument/2006/relationships/image" Target="../media/image2.png"/><Relationship Id="rId16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tiff"/><Relationship Id="rId11" Type="http://schemas.openxmlformats.org/officeDocument/2006/relationships/image" Target="../media/image7.png"/><Relationship Id="rId5" Type="http://schemas.openxmlformats.org/officeDocument/2006/relationships/slide" Target="../slides/slide10.xml"/><Relationship Id="rId15" Type="http://schemas.openxmlformats.org/officeDocument/2006/relationships/image" Target="../media/image8.tiff"/><Relationship Id="rId10" Type="http://schemas.openxmlformats.org/officeDocument/2006/relationships/image" Target="../media/image6.tiff"/><Relationship Id="rId4" Type="http://schemas.openxmlformats.org/officeDocument/2006/relationships/image" Target="../media/image3.tiff"/><Relationship Id="rId9" Type="http://schemas.openxmlformats.org/officeDocument/2006/relationships/slide" Target="../slides/slide19.xml"/><Relationship Id="rId14" Type="http://schemas.openxmlformats.org/officeDocument/2006/relationships/slide" Target="../slides/slide3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B65FC0-5068-CF4A-8643-278948B1B9EE}"/>
              </a:ext>
            </a:extLst>
          </p:cNvPr>
          <p:cNvSpPr/>
          <p:nvPr userDrawn="1"/>
        </p:nvSpPr>
        <p:spPr>
          <a:xfrm>
            <a:off x="0" y="6335479"/>
            <a:ext cx="12192000" cy="5225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403E50-717D-2E4F-B71F-7C7F0F430125}"/>
              </a:ext>
            </a:extLst>
          </p:cNvPr>
          <p:cNvCxnSpPr/>
          <p:nvPr userDrawn="1"/>
        </p:nvCxnSpPr>
        <p:spPr>
          <a:xfrm>
            <a:off x="-12378" y="6259303"/>
            <a:ext cx="12192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hlinkClick r:id="rId2" action="ppaction://hlinksldjump"/>
            <a:extLst>
              <a:ext uri="{FF2B5EF4-FFF2-40B4-BE49-F238E27FC236}">
                <a16:creationId xmlns:a16="http://schemas.microsoft.com/office/drawing/2014/main" id="{824E52DA-0D8D-9B40-AD72-B645F1D80B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11657108" y="6368137"/>
            <a:ext cx="522514" cy="4489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3B9CD8F-5DA4-1745-97F3-E15349EE4C0D}"/>
              </a:ext>
            </a:extLst>
          </p:cNvPr>
          <p:cNvGrpSpPr/>
          <p:nvPr userDrawn="1"/>
        </p:nvGrpSpPr>
        <p:grpSpPr>
          <a:xfrm>
            <a:off x="10989896" y="6318853"/>
            <a:ext cx="641984" cy="646331"/>
            <a:chOff x="10930902" y="6312409"/>
            <a:chExt cx="641984" cy="646331"/>
          </a:xfrm>
        </p:grpSpPr>
        <p:sp>
          <p:nvSpPr>
            <p:cNvPr id="12" name="Rectangle 11">
              <a:hlinkClick r:id="rId4" action="ppaction://hlinksldjump"/>
              <a:extLst>
                <a:ext uri="{FF2B5EF4-FFF2-40B4-BE49-F238E27FC236}">
                  <a16:creationId xmlns:a16="http://schemas.microsoft.com/office/drawing/2014/main" id="{5E707703-F99F-2247-AF1F-256130B700AD}"/>
                </a:ext>
              </a:extLst>
            </p:cNvPr>
            <p:cNvSpPr/>
            <p:nvPr userDrawn="1"/>
          </p:nvSpPr>
          <p:spPr>
            <a:xfrm>
              <a:off x="10930902" y="6312409"/>
              <a:ext cx="64198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0" i="0" dirty="0">
                  <a:solidFill>
                    <a:schemeClr val="bg1"/>
                  </a:solidFill>
                  <a:latin typeface="Stellar Light" panose="02000506040000020004" pitchFamily="2" charset="0"/>
                </a:rPr>
                <a:t>2</a:t>
              </a:r>
            </a:p>
            <a:p>
              <a:pPr algn="ctr"/>
              <a:endParaRPr lang="en-GB" sz="700" b="0" i="0" dirty="0">
                <a:solidFill>
                  <a:schemeClr val="bg1"/>
                </a:solidFill>
                <a:latin typeface="Stellar Light" panose="02000506040000020004" pitchFamily="2" charset="0"/>
                <a:ea typeface="Roboto Black" pitchFamily="2" charset="0"/>
              </a:endParaRPr>
            </a:p>
          </p:txBody>
        </p:sp>
        <p:pic>
          <p:nvPicPr>
            <p:cNvPr id="14" name="Picture 13">
              <a:hlinkClick r:id="rId4" action="ppaction://hlinksldjump"/>
              <a:extLst>
                <a:ext uri="{FF2B5EF4-FFF2-40B4-BE49-F238E27FC236}">
                  <a16:creationId xmlns:a16="http://schemas.microsoft.com/office/drawing/2014/main" id="{27C8A671-6B57-424C-BE57-9327C99D8F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biLevel thresh="75000"/>
            </a:blip>
            <a:stretch>
              <a:fillRect/>
            </a:stretch>
          </p:blipFill>
          <p:spPr>
            <a:xfrm>
              <a:off x="10991892" y="6360200"/>
              <a:ext cx="522514" cy="448975"/>
            </a:xfrm>
            <a:prstGeom prst="don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7920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951D1-E2A9-0E4D-9E9F-72F501866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AB9EB-E0A0-6441-A49A-ED04695FB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42CF2-068F-2B4C-A83E-F65492F9F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0A6C-F2D0-8442-91B8-7F96633E182D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ABD7D-A508-AF4C-A3EC-C92FE0563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09DD8-999C-3D46-94FD-127FB04EF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9830-F866-EB47-A123-70F08B36EE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926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9E6390-EE05-4448-8284-A11E63019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A7362-E005-A446-B4C9-19A9D38EE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79B73-1DB8-B240-BC6B-9A70C1C4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0A6C-F2D0-8442-91B8-7F96633E182D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BCAB3-1928-914F-A9D0-A9CE3FCE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3FAD8-3162-5048-8349-9C7AFCEA5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9830-F866-EB47-A123-70F08B36EE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1014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75240A-C19E-234F-9962-4CC69871CEC5}"/>
              </a:ext>
            </a:extLst>
          </p:cNvPr>
          <p:cNvSpPr/>
          <p:nvPr userDrawn="1"/>
        </p:nvSpPr>
        <p:spPr>
          <a:xfrm>
            <a:off x="0" y="6052457"/>
            <a:ext cx="12192000" cy="8055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369B2910-EC62-F540-B532-69637CF055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78" y="6094348"/>
            <a:ext cx="1761500" cy="7109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E1034A-27AD-1B4D-A733-0711052BCD29}"/>
              </a:ext>
            </a:extLst>
          </p:cNvPr>
          <p:cNvSpPr/>
          <p:nvPr userDrawn="1"/>
        </p:nvSpPr>
        <p:spPr>
          <a:xfrm>
            <a:off x="945345" y="107572"/>
            <a:ext cx="11246656" cy="5907591"/>
          </a:xfrm>
          <a:prstGeom prst="rect">
            <a:avLst/>
          </a:prstGeom>
          <a:solidFill>
            <a:srgbClr val="43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E9E2F9-23D5-0948-A3BC-BFC86077E623}"/>
              </a:ext>
            </a:extLst>
          </p:cNvPr>
          <p:cNvSpPr/>
          <p:nvPr userDrawn="1"/>
        </p:nvSpPr>
        <p:spPr>
          <a:xfrm>
            <a:off x="996779" y="54911"/>
            <a:ext cx="11195221" cy="5907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074713-BD82-BD49-B3BA-95838E31E48A}"/>
              </a:ext>
            </a:extLst>
          </p:cNvPr>
          <p:cNvGrpSpPr/>
          <p:nvPr userDrawn="1"/>
        </p:nvGrpSpPr>
        <p:grpSpPr>
          <a:xfrm>
            <a:off x="162536" y="77465"/>
            <a:ext cx="642998" cy="604800"/>
            <a:chOff x="71480" y="312982"/>
            <a:chExt cx="813600" cy="766955"/>
          </a:xfrm>
        </p:grpSpPr>
        <p:sp>
          <p:nvSpPr>
            <p:cNvPr id="8" name="Oval 7">
              <a:hlinkClick r:id="rId3" action="ppaction://hlinksldjump"/>
              <a:extLst>
                <a:ext uri="{FF2B5EF4-FFF2-40B4-BE49-F238E27FC236}">
                  <a16:creationId xmlns:a16="http://schemas.microsoft.com/office/drawing/2014/main" id="{56D7D430-5647-B945-B167-B29E5A0962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276" y="312982"/>
              <a:ext cx="788727" cy="766955"/>
            </a:xfrm>
            <a:prstGeom prst="ellipse">
              <a:avLst/>
            </a:prstGeom>
            <a:solidFill>
              <a:srgbClr val="4372C4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 h="69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 sz="3200" b="1" dirty="0">
                <a:solidFill>
                  <a:srgbClr val="4372C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9" name="Picture 8">
              <a:hlinkClick r:id="rId3" action="ppaction://hlinksldjump"/>
              <a:extLst>
                <a:ext uri="{FF2B5EF4-FFF2-40B4-BE49-F238E27FC236}">
                  <a16:creationId xmlns:a16="http://schemas.microsoft.com/office/drawing/2014/main" id="{B3D429AA-87A9-2B42-B082-AD61E0CEACA1}"/>
                </a:ext>
              </a:extLst>
            </p:cNvPr>
            <p:cNvPicPr>
              <a:picLocks/>
            </p:cNvPicPr>
            <p:nvPr/>
          </p:nvPicPr>
          <p:blipFill>
            <a:blip r:embed="rId4">
              <a:biLevel thresh="75000"/>
            </a:blip>
            <a:stretch>
              <a:fillRect/>
            </a:stretch>
          </p:blipFill>
          <p:spPr>
            <a:xfrm>
              <a:off x="71480" y="361534"/>
              <a:ext cx="813600" cy="65888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FA3621-9DB0-5846-BF28-CF94CE081B4A}"/>
              </a:ext>
            </a:extLst>
          </p:cNvPr>
          <p:cNvGrpSpPr/>
          <p:nvPr userDrawn="1"/>
        </p:nvGrpSpPr>
        <p:grpSpPr>
          <a:xfrm>
            <a:off x="162536" y="1252247"/>
            <a:ext cx="642998" cy="604800"/>
            <a:chOff x="77035" y="1443279"/>
            <a:chExt cx="790367" cy="781125"/>
          </a:xfrm>
        </p:grpSpPr>
        <p:sp>
          <p:nvSpPr>
            <p:cNvPr id="12" name="Oval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B1B7E8F3-732C-6B44-BA7E-0B441BFFED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035" y="1443279"/>
              <a:ext cx="788727" cy="766955"/>
            </a:xfrm>
            <a:prstGeom prst="ellipse">
              <a:avLst/>
            </a:prstGeom>
            <a:solidFill>
              <a:srgbClr val="4372C4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 h="69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 sz="3200" b="1" dirty="0">
                <a:solidFill>
                  <a:srgbClr val="4372C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13" name="Picture 12">
              <a:hlinkClick r:id="rId5" action="ppaction://hlinksldjump"/>
              <a:extLst>
                <a:ext uri="{FF2B5EF4-FFF2-40B4-BE49-F238E27FC236}">
                  <a16:creationId xmlns:a16="http://schemas.microsoft.com/office/drawing/2014/main" id="{F6BAC743-5B92-9C4E-8F15-F7723DCD1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tretch>
              <a:fillRect/>
            </a:stretch>
          </p:blipFill>
          <p:spPr>
            <a:xfrm>
              <a:off x="85317" y="1563049"/>
              <a:ext cx="782085" cy="66135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DFE61E-3311-6D45-AAFD-3F6E2A1E124C}"/>
              </a:ext>
            </a:extLst>
          </p:cNvPr>
          <p:cNvGrpSpPr/>
          <p:nvPr userDrawn="1"/>
        </p:nvGrpSpPr>
        <p:grpSpPr>
          <a:xfrm>
            <a:off x="169274" y="2479263"/>
            <a:ext cx="641664" cy="598979"/>
            <a:chOff x="55428" y="2578195"/>
            <a:chExt cx="788727" cy="766955"/>
          </a:xfrm>
        </p:grpSpPr>
        <p:sp>
          <p:nvSpPr>
            <p:cNvPr id="16" name="Oval 15">
              <a:hlinkClick r:id="rId7" action="ppaction://hlinksldjump"/>
              <a:extLst>
                <a:ext uri="{FF2B5EF4-FFF2-40B4-BE49-F238E27FC236}">
                  <a16:creationId xmlns:a16="http://schemas.microsoft.com/office/drawing/2014/main" id="{BD3BF871-045D-7741-A889-70DB0D5FEA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428" y="2578195"/>
              <a:ext cx="788727" cy="766955"/>
            </a:xfrm>
            <a:prstGeom prst="ellipse">
              <a:avLst/>
            </a:prstGeom>
            <a:solidFill>
              <a:srgbClr val="4372C4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 h="69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 sz="3200" b="1" dirty="0">
                <a:solidFill>
                  <a:srgbClr val="4372C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17" name="Picture 16">
              <a:hlinkClick r:id="rId7" action="ppaction://hlinksldjump"/>
              <a:extLst>
                <a:ext uri="{FF2B5EF4-FFF2-40B4-BE49-F238E27FC236}">
                  <a16:creationId xmlns:a16="http://schemas.microsoft.com/office/drawing/2014/main" id="{D9D87A5F-FDA3-4B4C-A14D-398009269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75000"/>
            </a:blip>
            <a:stretch>
              <a:fillRect/>
            </a:stretch>
          </p:blipFill>
          <p:spPr>
            <a:xfrm>
              <a:off x="215095" y="2699767"/>
              <a:ext cx="497826" cy="52981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8A534B-4B4E-B04B-8377-8404485AB862}"/>
              </a:ext>
            </a:extLst>
          </p:cNvPr>
          <p:cNvGrpSpPr/>
          <p:nvPr userDrawn="1"/>
        </p:nvGrpSpPr>
        <p:grpSpPr>
          <a:xfrm>
            <a:off x="153782" y="3718856"/>
            <a:ext cx="642998" cy="604800"/>
            <a:chOff x="76161" y="3786298"/>
            <a:chExt cx="788727" cy="766955"/>
          </a:xfrm>
        </p:grpSpPr>
        <p:sp>
          <p:nvSpPr>
            <p:cNvPr id="19" name="Oval 18">
              <a:hlinkClick r:id="rId9" action="ppaction://hlinksldjump"/>
              <a:extLst>
                <a:ext uri="{FF2B5EF4-FFF2-40B4-BE49-F238E27FC236}">
                  <a16:creationId xmlns:a16="http://schemas.microsoft.com/office/drawing/2014/main" id="{8F4259AA-189A-D348-B5F3-07D1052224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161" y="3786298"/>
              <a:ext cx="788727" cy="766955"/>
            </a:xfrm>
            <a:prstGeom prst="ellipse">
              <a:avLst/>
            </a:prstGeom>
            <a:solidFill>
              <a:srgbClr val="4372C4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 h="69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 sz="3200" b="1" dirty="0">
                <a:solidFill>
                  <a:srgbClr val="4372C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20" name="Picture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450526EC-7BB8-DE47-A4F8-E0B74EDBC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biLevel thresh="75000"/>
            </a:blip>
            <a:stretch>
              <a:fillRect/>
            </a:stretch>
          </p:blipFill>
          <p:spPr>
            <a:xfrm>
              <a:off x="110673" y="3852567"/>
              <a:ext cx="731935" cy="632937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128DD05-8E86-EF46-AEB6-DEA4EC1DCEB9}"/>
              </a:ext>
            </a:extLst>
          </p:cNvPr>
          <p:cNvSpPr txBox="1"/>
          <p:nvPr userDrawn="1"/>
        </p:nvSpPr>
        <p:spPr>
          <a:xfrm>
            <a:off x="0" y="582837"/>
            <a:ext cx="945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4372C4"/>
                </a:solidFill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Research topics</a:t>
            </a:r>
            <a:endParaRPr lang="en-GB" sz="1400" dirty="0">
              <a:solidFill>
                <a:srgbClr val="4372C4"/>
              </a:solidFill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D335AF-C09F-C641-BE55-B7512B01196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572" y="6094348"/>
            <a:ext cx="1884337" cy="440444"/>
          </a:xfrm>
          <a:prstGeom prst="rect">
            <a:avLst/>
          </a:prstGeom>
        </p:spPr>
      </p:pic>
      <p:pic>
        <p:nvPicPr>
          <p:cNvPr id="30" name="Picture 29">
            <a:hlinkClick r:id="rId12" action="ppaction://hlinksldjump"/>
            <a:extLst>
              <a:ext uri="{FF2B5EF4-FFF2-40B4-BE49-F238E27FC236}">
                <a16:creationId xmlns:a16="http://schemas.microsoft.com/office/drawing/2014/main" id="{F08301E5-4DE0-BD41-94E4-17314D3AB7C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11385467" y="6142085"/>
            <a:ext cx="772383" cy="66367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FE94956-1542-5A4B-B6F5-5434709C56E5}"/>
              </a:ext>
            </a:extLst>
          </p:cNvPr>
          <p:cNvGrpSpPr/>
          <p:nvPr userDrawn="1"/>
        </p:nvGrpSpPr>
        <p:grpSpPr>
          <a:xfrm>
            <a:off x="135575" y="4964356"/>
            <a:ext cx="641663" cy="605156"/>
            <a:chOff x="117055" y="5017665"/>
            <a:chExt cx="641663" cy="605156"/>
          </a:xfrm>
        </p:grpSpPr>
        <p:sp>
          <p:nvSpPr>
            <p:cNvPr id="43" name="Oval 42">
              <a:hlinkClick r:id="rId3" action="ppaction://hlinksldjump"/>
              <a:extLst>
                <a:ext uri="{FF2B5EF4-FFF2-40B4-BE49-F238E27FC236}">
                  <a16:creationId xmlns:a16="http://schemas.microsoft.com/office/drawing/2014/main" id="{69A4E5B7-74F4-BF4D-94D2-A51849BBBC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510" y="5017665"/>
              <a:ext cx="623341" cy="605156"/>
            </a:xfrm>
            <a:prstGeom prst="ellipse">
              <a:avLst/>
            </a:prstGeom>
            <a:solidFill>
              <a:srgbClr val="4372C4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 h="69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 sz="3200" b="1" dirty="0">
                <a:solidFill>
                  <a:srgbClr val="4372C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32" name="Picture 31">
              <a:hlinkClick r:id="rId14" action="ppaction://hlinksldjump"/>
              <a:extLst>
                <a:ext uri="{FF2B5EF4-FFF2-40B4-BE49-F238E27FC236}">
                  <a16:creationId xmlns:a16="http://schemas.microsoft.com/office/drawing/2014/main" id="{FF306A2C-0F32-7245-9555-3764DED884C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biLevel thresh="75000"/>
            </a:blip>
            <a:srcRect b="16356"/>
            <a:stretch/>
          </p:blipFill>
          <p:spPr>
            <a:xfrm>
              <a:off x="117055" y="5045745"/>
              <a:ext cx="641663" cy="536718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501C4D7-DDE5-5745-B802-575CC5F4650E}"/>
              </a:ext>
            </a:extLst>
          </p:cNvPr>
          <p:cNvSpPr txBox="1"/>
          <p:nvPr userDrawn="1"/>
        </p:nvSpPr>
        <p:spPr>
          <a:xfrm>
            <a:off x="-5800" y="1772354"/>
            <a:ext cx="945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4372C4"/>
                </a:solidFill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In a nutshell</a:t>
            </a:r>
            <a:endParaRPr lang="en-GB" sz="1400" dirty="0">
              <a:solidFill>
                <a:srgbClr val="4372C4"/>
              </a:solidFill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31CA64-F0B2-1448-9BBE-5FFCE73640C7}"/>
              </a:ext>
            </a:extLst>
          </p:cNvPr>
          <p:cNvSpPr txBox="1"/>
          <p:nvPr userDrawn="1"/>
        </p:nvSpPr>
        <p:spPr>
          <a:xfrm>
            <a:off x="10696" y="3029879"/>
            <a:ext cx="945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4372C4"/>
                </a:solidFill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Step by step</a:t>
            </a:r>
            <a:endParaRPr lang="en-GB" sz="1400" dirty="0">
              <a:solidFill>
                <a:srgbClr val="4372C4"/>
              </a:solidFill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F46723E-C396-7E4C-B6FA-0BA4A0974880}"/>
              </a:ext>
            </a:extLst>
          </p:cNvPr>
          <p:cNvSpPr txBox="1"/>
          <p:nvPr userDrawn="1"/>
        </p:nvSpPr>
        <p:spPr>
          <a:xfrm>
            <a:off x="-12857" y="4262143"/>
            <a:ext cx="945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4372C4"/>
                </a:solidFill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Try CASCADE</a:t>
            </a:r>
            <a:endParaRPr lang="en-GB" sz="1400" dirty="0">
              <a:solidFill>
                <a:srgbClr val="4372C4"/>
              </a:solidFill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4F9207-C49F-3E48-97C5-48BDD36434C5}"/>
              </a:ext>
            </a:extLst>
          </p:cNvPr>
          <p:cNvSpPr txBox="1"/>
          <p:nvPr userDrawn="1"/>
        </p:nvSpPr>
        <p:spPr>
          <a:xfrm>
            <a:off x="-25716" y="5473979"/>
            <a:ext cx="1022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4372C4"/>
                </a:solidFill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Validation &amp; Links</a:t>
            </a:r>
            <a:endParaRPr lang="en-GB" sz="1400" dirty="0">
              <a:solidFill>
                <a:srgbClr val="4372C4"/>
              </a:solidFill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7A040A-4D6D-A445-BE74-1F3D55B3DD30}"/>
              </a:ext>
            </a:extLst>
          </p:cNvPr>
          <p:cNvGrpSpPr/>
          <p:nvPr userDrawn="1"/>
        </p:nvGrpSpPr>
        <p:grpSpPr>
          <a:xfrm>
            <a:off x="10613084" y="6103905"/>
            <a:ext cx="772383" cy="861774"/>
            <a:chOff x="10613084" y="6103905"/>
            <a:chExt cx="772383" cy="861774"/>
          </a:xfrm>
        </p:grpSpPr>
        <p:sp>
          <p:nvSpPr>
            <p:cNvPr id="34" name="Rectangle 33">
              <a:hlinkClick r:id="rId16" action="ppaction://hlinksldjump"/>
              <a:extLst>
                <a:ext uri="{FF2B5EF4-FFF2-40B4-BE49-F238E27FC236}">
                  <a16:creationId xmlns:a16="http://schemas.microsoft.com/office/drawing/2014/main" id="{B6C0715D-F3BD-6C48-877C-59F773D8E4CA}"/>
                </a:ext>
              </a:extLst>
            </p:cNvPr>
            <p:cNvSpPr/>
            <p:nvPr userDrawn="1"/>
          </p:nvSpPr>
          <p:spPr>
            <a:xfrm>
              <a:off x="10678283" y="6103905"/>
              <a:ext cx="641984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000" b="0" i="0" dirty="0">
                  <a:solidFill>
                    <a:schemeClr val="bg1"/>
                  </a:solidFill>
                  <a:latin typeface="Stellar Light" panose="02000506040000020004" pitchFamily="2" charset="0"/>
                </a:rPr>
                <a:t>2</a:t>
              </a:r>
            </a:p>
            <a:p>
              <a:pPr algn="ctr"/>
              <a:endParaRPr lang="en-GB" sz="1000" b="0" i="0" dirty="0">
                <a:solidFill>
                  <a:schemeClr val="bg1"/>
                </a:solidFill>
                <a:latin typeface="Stellar Light" panose="02000506040000020004" pitchFamily="2" charset="0"/>
                <a:ea typeface="Roboto Black" pitchFamily="2" charset="0"/>
              </a:endParaRPr>
            </a:p>
          </p:txBody>
        </p:sp>
        <p:pic>
          <p:nvPicPr>
            <p:cNvPr id="33" name="Picture 32">
              <a:hlinkClick r:id="rId16" action="ppaction://hlinksldjump"/>
              <a:extLst>
                <a:ext uri="{FF2B5EF4-FFF2-40B4-BE49-F238E27FC236}">
                  <a16:creationId xmlns:a16="http://schemas.microsoft.com/office/drawing/2014/main" id="{EF8E3265-DF2A-3148-8F38-2FA6A69C6E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biLevel thresh="75000"/>
            </a:blip>
            <a:stretch>
              <a:fillRect/>
            </a:stretch>
          </p:blipFill>
          <p:spPr>
            <a:xfrm>
              <a:off x="10613084" y="6142085"/>
              <a:ext cx="772383" cy="663677"/>
            </a:xfrm>
            <a:prstGeom prst="don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8379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D249C-3F62-3749-AD69-331D978E8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48C7E-7077-C640-853B-0715BC595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8515E-2830-304B-BAE6-8D7A87905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0A6C-F2D0-8442-91B8-7F96633E182D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8DF1-A815-4C4A-A3BD-29133504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E0ABA-335F-9E46-AEA9-777C23BE2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9830-F866-EB47-A123-70F08B36EE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6743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89AC5-7E84-0042-A5DE-B93025E17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0AF18-AED8-8F43-AA5F-74AEDC48B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376A1C-5A95-B642-83FB-E1A7747B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E8481-58C9-F34F-A71F-78C709B55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0A6C-F2D0-8442-91B8-7F96633E182D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754C2-1596-A843-9EA4-F0A42063D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7F735-0C9B-4D40-9EE7-8A05B15B3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9830-F866-EB47-A123-70F08B36EE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220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F9EE-0F0E-5F47-8533-03B829B0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F0CD8-857E-894B-9426-DA693631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B2211-C031-0745-BA7B-ABCE8C232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C32A90-1BE5-A641-939B-1ADD0D690E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61C88C-EB14-604F-A20C-7CC6951E0B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5C7300-F243-4840-9672-C3CEBC685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0A6C-F2D0-8442-91B8-7F96633E182D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E0A9C1-C04C-8B40-B4FE-F71ECBC61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71B15-5987-AF40-99F6-56579CCE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9830-F866-EB47-A123-70F08B36EE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8858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8F5F4-7F2E-1F47-80C7-D1D5991A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7288E6-138F-B945-B88A-9708F2E0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0A6C-F2D0-8442-91B8-7F96633E182D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C4395-950E-7149-A6C6-DF34CDA5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EE73E7-58A0-C749-9B12-DBA38E545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9830-F866-EB47-A123-70F08B36EE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6721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E9B0E0-50B2-544F-A665-2618EEA1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0A6C-F2D0-8442-91B8-7F96633E182D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D55427-A6B8-264E-8462-09E0EF3CB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2431E-005A-7748-86F2-BEA6E060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9830-F866-EB47-A123-70F08B36EE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0577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5F8C2-45B3-814D-9CE3-610442C89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165DC-1179-154D-A51B-D2F517BBA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D165A-9868-0945-A0C6-DC08845E1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EB507-98B2-AF41-83CF-F552A0464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0A6C-F2D0-8442-91B8-7F96633E182D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82DD6-A918-5245-BAA7-03A0BA61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BE59B-7B47-E74A-81FC-CCDD42EFD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9830-F866-EB47-A123-70F08B36EE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620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9AE89-5D26-EE4C-80E0-4E6CD2EC2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34AD03-4EF3-7146-8ABA-A10EF5F7B7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AD653-A1DA-0744-B917-B5C8A8903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A8928-7950-C041-85E3-2A5075AE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0A6C-F2D0-8442-91B8-7F96633E182D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14A5B-DA17-1548-B194-C630F5983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1400A-DBE3-1B42-B030-F9796BAC8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9830-F866-EB47-A123-70F08B36EE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1949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17C40-B212-0041-B917-3E36901A8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110DC-0CAB-7041-9393-9931C5DBF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E84D6-C8B9-BD4C-B387-0403446433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B0A6C-F2D0-8442-91B8-7F96633E182D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AFD45-6491-4348-9F4B-B4B383E4F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796DC-E972-2240-AAEA-4854C447D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59830-F866-EB47-A123-70F08B36EE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287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40.emf"/><Relationship Id="rId7" Type="http://schemas.openxmlformats.org/officeDocument/2006/relationships/slide" Target="slide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slide" Target="slide29.xml"/><Relationship Id="rId4" Type="http://schemas.openxmlformats.org/officeDocument/2006/relationships/slide" Target="slide3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40.emf"/><Relationship Id="rId7" Type="http://schemas.openxmlformats.org/officeDocument/2006/relationships/slide" Target="slide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42.png"/><Relationship Id="rId4" Type="http://schemas.openxmlformats.org/officeDocument/2006/relationships/slide" Target="slide12.xml"/><Relationship Id="rId9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emf"/><Relationship Id="rId7" Type="http://schemas.openxmlformats.org/officeDocument/2006/relationships/slide" Target="slide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slide" Target="slide13.xml"/><Relationship Id="rId10" Type="http://schemas.openxmlformats.org/officeDocument/2006/relationships/image" Target="../media/image46.jpeg"/><Relationship Id="rId4" Type="http://schemas.openxmlformats.org/officeDocument/2006/relationships/image" Target="../media/image43.pn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slide" Target="slide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8.emf"/><Relationship Id="rId7" Type="http://schemas.openxmlformats.org/officeDocument/2006/relationships/slide" Target="slide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slide" Target="slide11.xml"/><Relationship Id="rId4" Type="http://schemas.openxmlformats.org/officeDocument/2006/relationships/image" Target="../media/image49.emf"/><Relationship Id="rId9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1.xml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1.png"/><Relationship Id="rId5" Type="http://schemas.openxmlformats.org/officeDocument/2006/relationships/slide" Target="slide12.xml"/><Relationship Id="rId10" Type="http://schemas.openxmlformats.org/officeDocument/2006/relationships/slide" Target="slide30.xml"/><Relationship Id="rId4" Type="http://schemas.openxmlformats.org/officeDocument/2006/relationships/image" Target="../media/image43.png"/><Relationship Id="rId9" Type="http://schemas.openxmlformats.org/officeDocument/2006/relationships/slide" Target="slide3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0.emf"/><Relationship Id="rId7" Type="http://schemas.openxmlformats.org/officeDocument/2006/relationships/slide" Target="slide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slide" Target="slide13.xml"/><Relationship Id="rId5" Type="http://schemas.openxmlformats.org/officeDocument/2006/relationships/slide" Target="slide31.xml"/><Relationship Id="rId10" Type="http://schemas.openxmlformats.org/officeDocument/2006/relationships/image" Target="../media/image42.png"/><Relationship Id="rId4" Type="http://schemas.openxmlformats.org/officeDocument/2006/relationships/image" Target="../media/image49.emf"/><Relationship Id="rId9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emf"/><Relationship Id="rId7" Type="http://schemas.openxmlformats.org/officeDocument/2006/relationships/slide" Target="slide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slide" Target="slide11.xml"/><Relationship Id="rId10" Type="http://schemas.openxmlformats.org/officeDocument/2006/relationships/slide" Target="slide19.xml"/><Relationship Id="rId4" Type="http://schemas.openxmlformats.org/officeDocument/2006/relationships/image" Target="../media/image52.emf"/><Relationship Id="rId9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240.png"/><Relationship Id="rId18" Type="http://schemas.openxmlformats.org/officeDocument/2006/relationships/image" Target="../media/image280.png"/><Relationship Id="rId3" Type="http://schemas.openxmlformats.org/officeDocument/2006/relationships/image" Target="../media/image140.png"/><Relationship Id="rId7" Type="http://schemas.openxmlformats.org/officeDocument/2006/relationships/image" Target="../media/image180.png"/><Relationship Id="rId12" Type="http://schemas.openxmlformats.org/officeDocument/2006/relationships/image" Target="../media/image230.png"/><Relationship Id="rId17" Type="http://schemas.openxmlformats.org/officeDocument/2006/relationships/image" Target="../media/image27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60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220.png"/><Relationship Id="rId5" Type="http://schemas.openxmlformats.org/officeDocument/2006/relationships/image" Target="../media/image160.png"/><Relationship Id="rId15" Type="http://schemas.openxmlformats.org/officeDocument/2006/relationships/image" Target="../media/image250.png"/><Relationship Id="rId10" Type="http://schemas.openxmlformats.org/officeDocument/2006/relationships/image" Target="../media/image210.png"/><Relationship Id="rId19" Type="http://schemas.openxmlformats.org/officeDocument/2006/relationships/image" Target="../media/image290.png"/><Relationship Id="rId4" Type="http://schemas.openxmlformats.org/officeDocument/2006/relationships/image" Target="../media/image271.png"/><Relationship Id="rId9" Type="http://schemas.openxmlformats.org/officeDocument/2006/relationships/image" Target="../media/image200.png"/><Relationship Id="rId14" Type="http://schemas.openxmlformats.org/officeDocument/2006/relationships/image" Target="../media/image51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4.em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slide" Target="slide20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hyperlink" Target="http://www.aidenvironment.org/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11" Type="http://schemas.openxmlformats.org/officeDocument/2006/relationships/image" Target="../media/image20.png"/><Relationship Id="rId5" Type="http://schemas.openxmlformats.org/officeDocument/2006/relationships/image" Target="../media/image16.jp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5.jpg"/><Relationship Id="rId9" Type="http://schemas.microsoft.com/office/2007/relationships/hdphoto" Target="../media/hdphoto1.wdp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55.png"/><Relationship Id="rId7" Type="http://schemas.openxmlformats.org/officeDocument/2006/relationships/slide" Target="slide2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png"/><Relationship Id="rId10" Type="http://schemas.openxmlformats.org/officeDocument/2006/relationships/slide" Target="slide33.xml"/><Relationship Id="rId4" Type="http://schemas.openxmlformats.org/officeDocument/2006/relationships/image" Target="../media/image5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"/><Relationship Id="rId3" Type="http://schemas.openxmlformats.org/officeDocument/2006/relationships/image" Target="../media/image26.emf"/><Relationship Id="rId7" Type="http://schemas.openxmlformats.org/officeDocument/2006/relationships/slide" Target="slide2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22.xml"/><Relationship Id="rId4" Type="http://schemas.openxmlformats.org/officeDocument/2006/relationships/image" Target="../media/image27.png"/><Relationship Id="rId9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9.emf"/><Relationship Id="rId7" Type="http://schemas.openxmlformats.org/officeDocument/2006/relationships/slide" Target="slide2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1.xml"/><Relationship Id="rId4" Type="http://schemas.openxmlformats.org/officeDocument/2006/relationships/image" Target="../media/image60.tif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4.emf"/><Relationship Id="rId7" Type="http://schemas.openxmlformats.org/officeDocument/2006/relationships/slide" Target="slide2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27.xml"/><Relationship Id="rId4" Type="http://schemas.openxmlformats.org/officeDocument/2006/relationships/image" Target="../media/image62.tif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4.emf"/><Relationship Id="rId7" Type="http://schemas.openxmlformats.org/officeDocument/2006/relationships/slide" Target="slide2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26.xml"/><Relationship Id="rId4" Type="http://schemas.openxmlformats.org/officeDocument/2006/relationships/image" Target="../media/image65.tif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7.emf"/><Relationship Id="rId7" Type="http://schemas.openxmlformats.org/officeDocument/2006/relationships/slide" Target="slide2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5" Type="http://schemas.openxmlformats.org/officeDocument/2006/relationships/slide" Target="slide24.xml"/><Relationship Id="rId4" Type="http://schemas.openxmlformats.org/officeDocument/2006/relationships/image" Target="../media/image68.tif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70.emf"/><Relationship Id="rId7" Type="http://schemas.openxmlformats.org/officeDocument/2006/relationships/slide" Target="slide2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24.xml"/><Relationship Id="rId4" Type="http://schemas.openxmlformats.org/officeDocument/2006/relationships/image" Target="../media/image71.tif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3.emf"/><Relationship Id="rId7" Type="http://schemas.openxmlformats.org/officeDocument/2006/relationships/slide" Target="slide2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5" Type="http://schemas.openxmlformats.org/officeDocument/2006/relationships/slide" Target="slide23.xml"/><Relationship Id="rId4" Type="http://schemas.openxmlformats.org/officeDocument/2006/relationships/image" Target="../media/image74.tif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30.emf"/><Relationship Id="rId7" Type="http://schemas.openxmlformats.org/officeDocument/2006/relationships/slide" Target="slide2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5.xml"/><Relationship Id="rId4" Type="http://schemas.openxmlformats.org/officeDocument/2006/relationships/image" Target="../media/image31.tif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tif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image" Target="../media/image5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8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tiff"/><Relationship Id="rId3" Type="http://schemas.openxmlformats.org/officeDocument/2006/relationships/slide" Target="slide6.xml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8.tiff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2.jpg"/><Relationship Id="rId4" Type="http://schemas.openxmlformats.org/officeDocument/2006/relationships/image" Target="../media/image31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37.xml"/><Relationship Id="rId3" Type="http://schemas.openxmlformats.org/officeDocument/2006/relationships/slide" Target="slide6.xml"/><Relationship Id="rId7" Type="http://schemas.openxmlformats.org/officeDocument/2006/relationships/image" Target="../media/image35.png"/><Relationship Id="rId12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slide" Target="slide11.xml"/><Relationship Id="rId9" Type="http://schemas.openxmlformats.org/officeDocument/2006/relationships/slide" Target="slide19.xml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DB692BC9-9751-4DC9-9836-D90CED553D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3" t="8197" r="12337" b="42988"/>
          <a:stretch/>
        </p:blipFill>
        <p:spPr>
          <a:xfrm>
            <a:off x="3346886" y="912774"/>
            <a:ext cx="2822848" cy="2533337"/>
          </a:xfrm>
          <a:prstGeom prst="flowChartAlternateProcess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8FF276-2662-4246-A2AE-5DB23132F28C}"/>
              </a:ext>
            </a:extLst>
          </p:cNvPr>
          <p:cNvSpPr/>
          <p:nvPr/>
        </p:nvSpPr>
        <p:spPr>
          <a:xfrm>
            <a:off x="0" y="22628"/>
            <a:ext cx="12192000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AU" sz="2400" b="1" dirty="0">
                <a:solidFill>
                  <a:srgbClr val="2B679B"/>
                </a:solidFill>
                <a:latin typeface="Roboto" pitchFamily="2" charset="0"/>
                <a:ea typeface="Roboto" pitchFamily="2" charset="0"/>
                <a:cs typeface="Helvetica Neue" panose="02000503000000020004" pitchFamily="2" charset="0"/>
              </a:rPr>
              <a:t>CASCADE :</a:t>
            </a:r>
            <a:r>
              <a:rPr lang="en-AU" sz="2400" b="1" dirty="0">
                <a:solidFill>
                  <a:srgbClr val="2B679B"/>
                </a:solidFill>
                <a:effectLst/>
                <a:latin typeface="Roboto" pitchFamily="2" charset="0"/>
                <a:ea typeface="Roboto" pitchFamily="2" charset="0"/>
                <a:cs typeface="Helvetica Neue" panose="02000503000000020004" pitchFamily="2" charset="0"/>
              </a:rPr>
              <a:t> </a:t>
            </a:r>
            <a:r>
              <a:rPr lang="en-AU" sz="2400" b="1" dirty="0">
                <a:solidFill>
                  <a:srgbClr val="2B679B"/>
                </a:solidFill>
                <a:latin typeface="Roboto" pitchFamily="2" charset="0"/>
                <a:ea typeface="Roboto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  <a:p>
            <a:pPr lvl="1" algn="ctr"/>
            <a:r>
              <a:rPr lang="en-AU" sz="1600" dirty="0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Marco Tangi, Rafael Schmitt, Simone </a:t>
            </a:r>
            <a:r>
              <a:rPr lang="en-AU" sz="1600" dirty="0" err="1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Bizzi</a:t>
            </a:r>
            <a:r>
              <a:rPr lang="en-AU" sz="1600" dirty="0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, Andrea </a:t>
            </a:r>
            <a:r>
              <a:rPr lang="en-AU" sz="1600" dirty="0" err="1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Castelletti</a:t>
            </a:r>
            <a:r>
              <a:rPr lang="en-AU" sz="1400" dirty="0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 </a:t>
            </a:r>
          </a:p>
          <a:p>
            <a:pPr lvl="1" algn="ctr"/>
            <a:endParaRPr lang="en-AU" sz="1200" dirty="0">
              <a:solidFill>
                <a:srgbClr val="2B679B"/>
              </a:solidFill>
              <a:latin typeface="Stellar" panose="0200050604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1E5AFD-6FAF-3E48-B93A-C615FB69C2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45" r="8308" b="82002"/>
          <a:stretch/>
        </p:blipFill>
        <p:spPr>
          <a:xfrm>
            <a:off x="603279" y="3424345"/>
            <a:ext cx="9837683" cy="1532180"/>
          </a:xfrm>
          <a:prstGeom prst="rect">
            <a:avLst/>
          </a:prstGeom>
        </p:spPr>
      </p:pic>
      <p:sp>
        <p:nvSpPr>
          <p:cNvPr id="65" name="Triangle 6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ABE61BE-B733-1C41-862E-0DE5CD45D6A0}"/>
              </a:ext>
            </a:extLst>
          </p:cNvPr>
          <p:cNvSpPr/>
          <p:nvPr/>
        </p:nvSpPr>
        <p:spPr>
          <a:xfrm rot="16200000" flipV="1">
            <a:off x="11631344" y="5732903"/>
            <a:ext cx="620110" cy="220731"/>
          </a:xfrm>
          <a:prstGeom prst="triangle">
            <a:avLst>
              <a:gd name="adj" fmla="val 4830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7" name="Immagine 10">
            <a:extLst>
              <a:ext uri="{FF2B5EF4-FFF2-40B4-BE49-F238E27FC236}">
                <a16:creationId xmlns:a16="http://schemas.microsoft.com/office/drawing/2014/main" id="{021165CF-BDB2-734D-84A2-5AAD3A25CE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939" y="909017"/>
            <a:ext cx="2623406" cy="2537094"/>
          </a:xfrm>
          <a:prstGeom prst="flowChartAlternateProcess">
            <a:avLst/>
          </a:prstGeom>
        </p:spPr>
      </p:pic>
      <p:sp>
        <p:nvSpPr>
          <p:cNvPr id="50" name="Rettangolo 11">
            <a:extLst>
              <a:ext uri="{FF2B5EF4-FFF2-40B4-BE49-F238E27FC236}">
                <a16:creationId xmlns:a16="http://schemas.microsoft.com/office/drawing/2014/main" id="{703BC769-74D9-1949-A8B4-711E70A1BCD7}"/>
              </a:ext>
            </a:extLst>
          </p:cNvPr>
          <p:cNvSpPr/>
          <p:nvPr/>
        </p:nvSpPr>
        <p:spPr>
          <a:xfrm>
            <a:off x="9519630" y="2990110"/>
            <a:ext cx="16033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Mekong Basin </a:t>
            </a:r>
          </a:p>
          <a:p>
            <a:r>
              <a:rPr lang="en-GB" sz="11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GB" sz="11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Kondolf</a:t>
            </a:r>
            <a:r>
              <a:rPr lang="en-GB" sz="11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, UC Berkeley)</a:t>
            </a:r>
            <a:endParaRPr lang="en-GB" sz="11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ED8E9678-71A1-411B-968F-320B6D85FAE2}"/>
              </a:ext>
            </a:extLst>
          </p:cNvPr>
          <p:cNvGrpSpPr/>
          <p:nvPr/>
        </p:nvGrpSpPr>
        <p:grpSpPr>
          <a:xfrm>
            <a:off x="6354158" y="928418"/>
            <a:ext cx="2826936" cy="2511980"/>
            <a:chOff x="6096000" y="1017456"/>
            <a:chExt cx="2826936" cy="2511980"/>
          </a:xfrm>
        </p:grpSpPr>
        <p:pic>
          <p:nvPicPr>
            <p:cNvPr id="49" name="Immagine 4">
              <a:extLst>
                <a:ext uri="{FF2B5EF4-FFF2-40B4-BE49-F238E27FC236}">
                  <a16:creationId xmlns:a16="http://schemas.microsoft.com/office/drawing/2014/main" id="{DAFDE650-335C-B04E-A9F9-B954E3F36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1" t="462" r="9856" b="-462"/>
            <a:stretch/>
          </p:blipFill>
          <p:spPr>
            <a:xfrm>
              <a:off x="6096000" y="1017456"/>
              <a:ext cx="2826936" cy="2511980"/>
            </a:xfrm>
            <a:prstGeom prst="flowChartAlternateProcess">
              <a:avLst/>
            </a:prstGeom>
          </p:spPr>
        </p:pic>
        <p:sp>
          <p:nvSpPr>
            <p:cNvPr id="51" name="Rettangolo 1">
              <a:extLst>
                <a:ext uri="{FF2B5EF4-FFF2-40B4-BE49-F238E27FC236}">
                  <a16:creationId xmlns:a16="http://schemas.microsoft.com/office/drawing/2014/main" id="{426CF087-A4A7-7248-94DE-B76B72B367BD}"/>
                </a:ext>
              </a:extLst>
            </p:cNvPr>
            <p:cNvSpPr/>
            <p:nvPr/>
          </p:nvSpPr>
          <p:spPr>
            <a:xfrm>
              <a:off x="6307171" y="3086710"/>
              <a:ext cx="185659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dirty="0" err="1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Vjosa</a:t>
              </a:r>
              <a:r>
                <a:rPr lang="en-GB" sz="1100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 River, Albania ,Balkan </a:t>
              </a:r>
            </a:p>
            <a:p>
              <a:r>
                <a:rPr lang="en-GB" sz="1100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(AMBER EU H2020)</a:t>
              </a:r>
              <a:endParaRPr lang="en-GB" sz="1100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C8F1A299-5EFA-4740-BF45-3F8B62E76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13" y="928418"/>
            <a:ext cx="2822849" cy="2491598"/>
          </a:xfrm>
          <a:prstGeom prst="flowChartAlternateProcess">
            <a:avLst/>
          </a:prstGeom>
        </p:spPr>
      </p:pic>
      <p:sp>
        <p:nvSpPr>
          <p:cNvPr id="36" name="Rettangolo 1">
            <a:extLst>
              <a:ext uri="{FF2B5EF4-FFF2-40B4-BE49-F238E27FC236}">
                <a16:creationId xmlns:a16="http://schemas.microsoft.com/office/drawing/2014/main" id="{3BEF72EB-4673-4B59-A845-24B002B48EF9}"/>
              </a:ext>
            </a:extLst>
          </p:cNvPr>
          <p:cNvSpPr/>
          <p:nvPr/>
        </p:nvSpPr>
        <p:spPr>
          <a:xfrm>
            <a:off x="496535" y="2968762"/>
            <a:ext cx="22092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 err="1">
                <a:solidFill>
                  <a:schemeClr val="bg1"/>
                </a:solidFill>
              </a:rPr>
              <a:t>Tertiary</a:t>
            </a:r>
            <a:r>
              <a:rPr lang="it-IT" sz="1100" dirty="0">
                <a:solidFill>
                  <a:schemeClr val="bg1"/>
                </a:solidFill>
              </a:rPr>
              <a:t> Hills, Northwest </a:t>
            </a:r>
            <a:r>
              <a:rPr lang="it-IT" sz="1100" dirty="0" err="1">
                <a:solidFill>
                  <a:schemeClr val="bg1"/>
                </a:solidFill>
              </a:rPr>
              <a:t>Territories</a:t>
            </a:r>
            <a:endParaRPr lang="it-IT" sz="1100" dirty="0">
              <a:solidFill>
                <a:schemeClr val="bg1"/>
              </a:solidFill>
            </a:endParaRPr>
          </a:p>
          <a:p>
            <a:r>
              <a:rPr lang="en-GB" sz="11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(geological-digressions atlas)</a:t>
            </a:r>
            <a:endParaRPr lang="en-GB" sz="11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8" name="Rettangolo 1">
            <a:extLst>
              <a:ext uri="{FF2B5EF4-FFF2-40B4-BE49-F238E27FC236}">
                <a16:creationId xmlns:a16="http://schemas.microsoft.com/office/drawing/2014/main" id="{951BC4CA-FA9B-4347-89B3-1BB7039A22E7}"/>
              </a:ext>
            </a:extLst>
          </p:cNvPr>
          <p:cNvSpPr/>
          <p:nvPr/>
        </p:nvSpPr>
        <p:spPr>
          <a:xfrm>
            <a:off x="3502075" y="2987555"/>
            <a:ext cx="13340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Green </a:t>
            </a:r>
            <a:r>
              <a:rPr lang="it-IT" sz="1100" dirty="0" err="1">
                <a:solidFill>
                  <a:schemeClr val="bg1"/>
                </a:solidFill>
              </a:rPr>
              <a:t>river</a:t>
            </a:r>
            <a:r>
              <a:rPr lang="it-IT" sz="1100" dirty="0">
                <a:solidFill>
                  <a:schemeClr val="bg1"/>
                </a:solidFill>
              </a:rPr>
              <a:t>, Utah</a:t>
            </a:r>
          </a:p>
          <a:p>
            <a:r>
              <a:rPr lang="en-GB" sz="11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(NASA Visible Earth)</a:t>
            </a:r>
            <a:endParaRPr lang="en-GB" sz="11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271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F1440-7D17-4B44-A8EF-F94D6189D689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49EC39-4146-1740-8CE7-D89B3904A6F3}"/>
              </a:ext>
            </a:extLst>
          </p:cNvPr>
          <p:cNvSpPr txBox="1"/>
          <p:nvPr/>
        </p:nvSpPr>
        <p:spPr>
          <a:xfrm>
            <a:off x="1014608" y="51384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The Model – In a </a:t>
            </a:r>
            <a:r>
              <a:rPr lang="it-IT" sz="2400" b="1" dirty="0" err="1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nutshell</a:t>
            </a:r>
            <a:endParaRPr lang="it-IT" sz="2400" b="1" dirty="0">
              <a:latin typeface="Stellar" panose="02000506040000020004" pitchFamily="2" charset="0"/>
              <a:ea typeface="Roboto Condensed" pitchFamily="2" charset="0"/>
              <a:cs typeface="Helvetica Neue" panose="02000503000000020004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C43AD2-0493-B84C-845B-7F8EE4370ED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92" y="1166340"/>
            <a:ext cx="4875472" cy="4341082"/>
          </a:xfrm>
          <a:prstGeom prst="rect">
            <a:avLst/>
          </a:prstGeom>
        </p:spPr>
      </p:pic>
      <p:sp>
        <p:nvSpPr>
          <p:cNvPr id="16" name="Rectangl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D4BD00-6ADE-7346-B3A6-44A30EC32273}"/>
              </a:ext>
            </a:extLst>
          </p:cNvPr>
          <p:cNvSpPr/>
          <p:nvPr/>
        </p:nvSpPr>
        <p:spPr>
          <a:xfrm>
            <a:off x="6739892" y="5558924"/>
            <a:ext cx="5001675" cy="369332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Font typeface=".Apple Color Emoji UI"/>
              <a:buChar char="▶️"/>
            </a:pPr>
            <a:r>
              <a:rPr lang="en-GB" dirty="0">
                <a:latin typeface="Roboto Condensed" pitchFamily="2" charset="0"/>
                <a:ea typeface="Roboto Condensed" pitchFamily="2" charset="0"/>
              </a:rPr>
              <a:t>Go to step by step description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35D160F-F220-304E-8E3D-572F6BA13D3B}"/>
              </a:ext>
            </a:extLst>
          </p:cNvPr>
          <p:cNvGrpSpPr>
            <a:grpSpLocks noChangeAspect="1"/>
          </p:cNvGrpSpPr>
          <p:nvPr/>
        </p:nvGrpSpPr>
        <p:grpSpPr>
          <a:xfrm>
            <a:off x="11244086" y="777401"/>
            <a:ext cx="497481" cy="499229"/>
            <a:chOff x="3893766" y="5112201"/>
            <a:chExt cx="594433" cy="578024"/>
          </a:xfrm>
        </p:grpSpPr>
        <p:sp>
          <p:nvSpPr>
            <p:cNvPr id="24" name="Oval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EFAFB5AF-6360-3B47-85B9-9FFE96D555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3766" y="5112201"/>
              <a:ext cx="594433" cy="5780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 sz="32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25" name="Picture 24" descr="A close up of a logo&#10;&#10;Description automatically generated">
              <a:hlinkClick r:id="rId5" action="ppaction://hlinksldjump"/>
              <a:extLst>
                <a:ext uri="{FF2B5EF4-FFF2-40B4-BE49-F238E27FC236}">
                  <a16:creationId xmlns:a16="http://schemas.microsoft.com/office/drawing/2014/main" id="{6A90D820-C263-FA4F-8265-2F56DB498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3644"/>
            <a:stretch/>
          </p:blipFill>
          <p:spPr>
            <a:xfrm>
              <a:off x="3966310" y="5191236"/>
              <a:ext cx="437706" cy="377988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67D0970-996A-2944-A8EC-015754BACC6D}"/>
              </a:ext>
            </a:extLst>
          </p:cNvPr>
          <p:cNvSpPr/>
          <p:nvPr/>
        </p:nvSpPr>
        <p:spPr>
          <a:xfrm>
            <a:off x="1161449" y="1131968"/>
            <a:ext cx="550144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latin typeface="Stellar" panose="02000506040000020004" pitchFamily="2" charset="0"/>
              </a:rPr>
              <a:t>a) </a:t>
            </a:r>
            <a:r>
              <a:rPr lang="en-GB" sz="1400" dirty="0">
                <a:latin typeface="Stellar" panose="02000506040000020004" pitchFamily="2" charset="0"/>
              </a:rPr>
              <a:t>CASCADE first extracts the </a:t>
            </a:r>
            <a:r>
              <a:rPr lang="en-GB" sz="1400" b="1" dirty="0">
                <a:latin typeface="Stellar" panose="02000506040000020004" pitchFamily="2" charset="0"/>
              </a:rPr>
              <a:t>river network </a:t>
            </a:r>
            <a:r>
              <a:rPr lang="en-GB" sz="1400" dirty="0">
                <a:latin typeface="Stellar" panose="02000506040000020004" pitchFamily="2" charset="0"/>
              </a:rPr>
              <a:t>and </a:t>
            </a:r>
            <a:r>
              <a:rPr lang="en-GB" sz="1400" b="1" dirty="0">
                <a:latin typeface="Stellar" panose="02000506040000020004" pitchFamily="2" charset="0"/>
              </a:rPr>
              <a:t>assigns hydro-morphologic parameters </a:t>
            </a:r>
            <a:r>
              <a:rPr lang="en-GB" sz="1400" dirty="0">
                <a:latin typeface="Stellar" panose="02000506040000020004" pitchFamily="2" charset="0"/>
              </a:rPr>
              <a:t>to each reach.  </a:t>
            </a:r>
          </a:p>
          <a:p>
            <a:endParaRPr lang="en-GB" sz="1400" dirty="0">
              <a:latin typeface="Stellar" panose="02000506040000020004" pitchFamily="2" charset="0"/>
            </a:endParaRPr>
          </a:p>
          <a:p>
            <a:endParaRPr lang="en-GB" sz="1400" dirty="0">
              <a:latin typeface="Stellar" panose="02000506040000020004" pitchFamily="2" charset="0"/>
            </a:endParaRPr>
          </a:p>
          <a:p>
            <a:r>
              <a:rPr lang="en-GB" sz="1400" b="1" dirty="0">
                <a:latin typeface="Stellar" panose="02000506040000020004" pitchFamily="2" charset="0"/>
              </a:rPr>
              <a:t>b) </a:t>
            </a:r>
            <a:r>
              <a:rPr lang="en-GB" sz="1400" dirty="0">
                <a:latin typeface="Stellar" panose="02000506040000020004" pitchFamily="2" charset="0"/>
              </a:rPr>
              <a:t>Second, </a:t>
            </a:r>
            <a:r>
              <a:rPr lang="en-GB" sz="1400" b="1" dirty="0">
                <a:latin typeface="Stellar" panose="02000506040000020004" pitchFamily="2" charset="0"/>
              </a:rPr>
              <a:t>user-defined external sources </a:t>
            </a:r>
            <a:r>
              <a:rPr lang="en-GB" sz="1400" dirty="0">
                <a:latin typeface="Stellar" panose="02000506040000020004" pitchFamily="2" charset="0"/>
              </a:rPr>
              <a:t>are described in terms of sediment supply rates and supplied grain size distribution. </a:t>
            </a:r>
            <a:r>
              <a:rPr lang="en-GB" sz="1400" b="1" dirty="0">
                <a:latin typeface="Stellar" panose="02000506040000020004" pitchFamily="2" charset="0"/>
              </a:rPr>
              <a:t>Dams</a:t>
            </a:r>
            <a:r>
              <a:rPr lang="en-GB" sz="1400" dirty="0">
                <a:latin typeface="Stellar" panose="02000506040000020004" pitchFamily="2" charset="0"/>
              </a:rPr>
              <a:t> can also be included by specifying their sediment trap efficiency.</a:t>
            </a:r>
          </a:p>
          <a:p>
            <a:endParaRPr lang="en-GB" sz="1400" dirty="0">
              <a:latin typeface="Stellar" panose="02000506040000020004" pitchFamily="2" charset="0"/>
            </a:endParaRPr>
          </a:p>
          <a:p>
            <a:endParaRPr lang="en-GB" sz="1400" dirty="0">
              <a:latin typeface="Stellar" panose="02000506040000020004" pitchFamily="2" charset="0"/>
            </a:endParaRPr>
          </a:p>
          <a:p>
            <a:r>
              <a:rPr lang="en-GB" sz="1400" b="1" dirty="0">
                <a:latin typeface="Stellar" panose="02000506040000020004" pitchFamily="2" charset="0"/>
              </a:rPr>
              <a:t>c) </a:t>
            </a:r>
            <a:r>
              <a:rPr lang="en-GB" sz="1400" dirty="0">
                <a:latin typeface="Stellar" panose="02000506040000020004" pitchFamily="2" charset="0"/>
              </a:rPr>
              <a:t>Third, </a:t>
            </a:r>
            <a:r>
              <a:rPr lang="en-GB" sz="1400" b="1" dirty="0">
                <a:latin typeface="Stellar" panose="02000506040000020004" pitchFamily="2" charset="0"/>
              </a:rPr>
              <a:t>the sediment connectivity </a:t>
            </a:r>
            <a:r>
              <a:rPr lang="en-GB" sz="1400" dirty="0">
                <a:latin typeface="Stellar" panose="02000506040000020004" pitchFamily="2" charset="0"/>
              </a:rPr>
              <a:t>is described as a </a:t>
            </a:r>
            <a:r>
              <a:rPr lang="en-GB" sz="1400" b="1" dirty="0">
                <a:latin typeface="Stellar" panose="02000506040000020004" pitchFamily="2" charset="0"/>
              </a:rPr>
              <a:t>combination of individual sediment transport processes</a:t>
            </a:r>
            <a:r>
              <a:rPr lang="en-GB" sz="1400" dirty="0">
                <a:latin typeface="Stellar" panose="02000506040000020004" pitchFamily="2" charset="0"/>
              </a:rPr>
              <a:t> called </a:t>
            </a:r>
            <a:r>
              <a:rPr lang="en-GB" sz="1400" b="1" dirty="0">
                <a:latin typeface="Stellar" panose="02000506040000020004" pitchFamily="2" charset="0"/>
              </a:rPr>
              <a:t>cascades</a:t>
            </a:r>
            <a:r>
              <a:rPr lang="en-GB" sz="1400" dirty="0">
                <a:latin typeface="Stellar" panose="02000506040000020004" pitchFamily="2" charset="0"/>
              </a:rPr>
              <a:t>, each one with a unique source and downstream path. </a:t>
            </a:r>
          </a:p>
          <a:p>
            <a:r>
              <a:rPr lang="en-GB" sz="1400" dirty="0">
                <a:latin typeface="Stellar" panose="02000506040000020004" pitchFamily="2" charset="0"/>
              </a:rPr>
              <a:t>In each reach, the model determines the </a:t>
            </a:r>
            <a:r>
              <a:rPr lang="en-GB" sz="1400" b="1" dirty="0">
                <a:latin typeface="Stellar" panose="02000506040000020004" pitchFamily="2" charset="0"/>
              </a:rPr>
              <a:t>reach sediment budget </a:t>
            </a:r>
            <a:r>
              <a:rPr lang="en-GB" sz="1400" dirty="0">
                <a:latin typeface="Stellar" panose="02000506040000020004" pitchFamily="2" charset="0"/>
              </a:rPr>
              <a:t>by applying </a:t>
            </a:r>
            <a:r>
              <a:rPr lang="en-GB" sz="1400" b="1" dirty="0">
                <a:latin typeface="Stellar" panose="02000506040000020004" pitchFamily="2" charset="0"/>
              </a:rPr>
              <a:t>empirical sediment transport formulas</a:t>
            </a:r>
            <a:r>
              <a:rPr lang="en-GB" sz="1400" dirty="0">
                <a:latin typeface="Stellar" panose="02000506040000020004" pitchFamily="2" charset="0"/>
              </a:rPr>
              <a:t>, and then </a:t>
            </a:r>
            <a:r>
              <a:rPr lang="en-GB" sz="1400" b="1" dirty="0">
                <a:latin typeface="Stellar" panose="02000506040000020004" pitchFamily="2" charset="0"/>
              </a:rPr>
              <a:t>deposits</a:t>
            </a:r>
            <a:r>
              <a:rPr lang="en-GB" sz="1400" dirty="0">
                <a:latin typeface="Stellar" panose="02000506040000020004" pitchFamily="2" charset="0"/>
              </a:rPr>
              <a:t> part of the fluxes transported by the passing cascades or </a:t>
            </a:r>
            <a:r>
              <a:rPr lang="en-GB" sz="1400" b="1" dirty="0">
                <a:latin typeface="Stellar" panose="02000506040000020004" pitchFamily="2" charset="0"/>
              </a:rPr>
              <a:t>creates</a:t>
            </a:r>
            <a:r>
              <a:rPr lang="en-GB" sz="1400" dirty="0">
                <a:latin typeface="Stellar" panose="02000506040000020004" pitchFamily="2" charset="0"/>
              </a:rPr>
              <a:t> a new cascade to adjust to this threshold.</a:t>
            </a:r>
          </a:p>
          <a:p>
            <a:endParaRPr lang="en-GB" sz="1400" dirty="0">
              <a:latin typeface="Stellar" panose="02000506040000020004" pitchFamily="2" charset="0"/>
            </a:endParaRPr>
          </a:p>
          <a:p>
            <a:endParaRPr lang="en-GB" sz="1400" dirty="0">
              <a:latin typeface="Stellar" panose="02000506040000020004" pitchFamily="2" charset="0"/>
            </a:endParaRPr>
          </a:p>
          <a:p>
            <a:r>
              <a:rPr lang="en-GB" sz="1400" dirty="0">
                <a:latin typeface="Stellar" panose="02000506040000020004" pitchFamily="2" charset="0"/>
              </a:rPr>
              <a:t>The resulting </a:t>
            </a:r>
            <a:r>
              <a:rPr lang="en-GB" sz="1400" b="1" dirty="0">
                <a:latin typeface="Stellar" panose="02000506040000020004" pitchFamily="2" charset="0"/>
              </a:rPr>
              <a:t>outputs</a:t>
            </a:r>
            <a:r>
              <a:rPr lang="en-GB" sz="1400" dirty="0">
                <a:latin typeface="Stellar" panose="02000506040000020004" pitchFamily="2" charset="0"/>
              </a:rPr>
              <a:t> are </a:t>
            </a:r>
            <a:r>
              <a:rPr lang="en-GB" sz="1400" b="1" dirty="0">
                <a:latin typeface="Stellar" panose="02000506040000020004" pitchFamily="2" charset="0"/>
              </a:rPr>
              <a:t>information on sediment flux and origins </a:t>
            </a:r>
            <a:r>
              <a:rPr lang="en-GB" sz="1400" dirty="0">
                <a:latin typeface="Stellar" panose="02000506040000020004" pitchFamily="2" charset="0"/>
              </a:rPr>
              <a:t>in each river reach and </a:t>
            </a:r>
            <a:r>
              <a:rPr lang="en-GB" sz="1400" b="1" dirty="0">
                <a:latin typeface="Stellar" panose="02000506040000020004" pitchFamily="2" charset="0"/>
              </a:rPr>
              <a:t>information on the fate of sediment </a:t>
            </a:r>
            <a:r>
              <a:rPr lang="en-GB" sz="1400" dirty="0">
                <a:latin typeface="Stellar" panose="02000506040000020004" pitchFamily="2" charset="0"/>
              </a:rPr>
              <a:t>from each source as it travels through the downstream network.</a:t>
            </a:r>
          </a:p>
          <a:p>
            <a:endParaRPr lang="en-GB" sz="1400" dirty="0">
              <a:latin typeface="Stellar" panose="02000506040000020004" pitchFamily="2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1D4C82A-BBE8-E344-9720-377A71CDB62D}"/>
              </a:ext>
            </a:extLst>
          </p:cNvPr>
          <p:cNvGrpSpPr/>
          <p:nvPr/>
        </p:nvGrpSpPr>
        <p:grpSpPr>
          <a:xfrm>
            <a:off x="162536" y="1252247"/>
            <a:ext cx="642998" cy="604800"/>
            <a:chOff x="77035" y="1443279"/>
            <a:chExt cx="790367" cy="781125"/>
          </a:xfrm>
        </p:grpSpPr>
        <p:sp>
          <p:nvSpPr>
            <p:cNvPr id="39" name="Oval 38">
              <a:hlinkClick r:id="rId7" action="ppaction://hlinksldjump"/>
              <a:extLst>
                <a:ext uri="{FF2B5EF4-FFF2-40B4-BE49-F238E27FC236}">
                  <a16:creationId xmlns:a16="http://schemas.microsoft.com/office/drawing/2014/main" id="{DD002ED4-87D6-0546-8F77-A4F7C562B8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035" y="1443279"/>
              <a:ext cx="788727" cy="76695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 h="6985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 sz="3200" b="1" dirty="0">
                <a:solidFill>
                  <a:srgbClr val="4372C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40" name="Picture 39">
              <a:hlinkClick r:id="rId7" action="ppaction://hlinksldjump"/>
              <a:extLst>
                <a:ext uri="{FF2B5EF4-FFF2-40B4-BE49-F238E27FC236}">
                  <a16:creationId xmlns:a16="http://schemas.microsoft.com/office/drawing/2014/main" id="{C886D3F1-A221-434B-B78B-2162FFD7F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5317" y="1563049"/>
              <a:ext cx="782085" cy="661355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F9DDE44-0F6E-1C4B-9B66-133CCB758051}"/>
              </a:ext>
            </a:extLst>
          </p:cNvPr>
          <p:cNvSpPr txBox="1"/>
          <p:nvPr/>
        </p:nvSpPr>
        <p:spPr>
          <a:xfrm>
            <a:off x="-5800" y="1772354"/>
            <a:ext cx="945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In a nutshell</a:t>
            </a:r>
            <a:endParaRPr lang="en-GB" sz="1400" dirty="0"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935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B16CC71-242D-2849-BBE5-5ABBE99ED52C}"/>
              </a:ext>
            </a:extLst>
          </p:cNvPr>
          <p:cNvSpPr/>
          <p:nvPr/>
        </p:nvSpPr>
        <p:spPr>
          <a:xfrm>
            <a:off x="6739892" y="5558924"/>
            <a:ext cx="5001675" cy="369332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Font typeface=".Apple Color Emoji UI"/>
              <a:buChar char="▶️"/>
            </a:pPr>
            <a:r>
              <a:rPr lang="en-GB" dirty="0">
                <a:latin typeface="Roboto Condensed" pitchFamily="2" charset="0"/>
                <a:ea typeface="Roboto Condensed" pitchFamily="2" charset="0"/>
              </a:rPr>
              <a:t>Go to description in a nutshell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3C44916-E978-E643-86B2-ED602B4EE8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92" y="1166340"/>
            <a:ext cx="4875472" cy="4341082"/>
          </a:xfrm>
          <a:prstGeom prst="rect">
            <a:avLst/>
          </a:prstGeom>
        </p:spPr>
      </p:pic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1C37363D-A7D4-AF48-AB01-60C3FD02CFCD}"/>
              </a:ext>
            </a:extLst>
          </p:cNvPr>
          <p:cNvSpPr/>
          <p:nvPr/>
        </p:nvSpPr>
        <p:spPr>
          <a:xfrm>
            <a:off x="1408268" y="1184627"/>
            <a:ext cx="5001675" cy="338554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Blip>
                <a:blip r:embed="rId5"/>
              </a:buBlip>
            </a:pPr>
            <a:r>
              <a:rPr lang="en-GB" sz="1600" dirty="0">
                <a:latin typeface="Roboto Condensed" pitchFamily="2" charset="0"/>
                <a:ea typeface="Roboto Condensed" pitchFamily="2" charset="0"/>
              </a:rPr>
              <a:t>Network extraction and characterization</a:t>
            </a:r>
          </a:p>
        </p:txBody>
      </p:sp>
      <p:sp>
        <p:nvSpPr>
          <p:cNvPr id="19" name="Rectangle 18">
            <a:hlinkClick r:id="rId6" action="ppaction://hlinksldjump"/>
            <a:extLst>
              <a:ext uri="{FF2B5EF4-FFF2-40B4-BE49-F238E27FC236}">
                <a16:creationId xmlns:a16="http://schemas.microsoft.com/office/drawing/2014/main" id="{5FE76110-6B70-5049-874A-B3EFFB6D7B81}"/>
              </a:ext>
            </a:extLst>
          </p:cNvPr>
          <p:cNvSpPr/>
          <p:nvPr/>
        </p:nvSpPr>
        <p:spPr>
          <a:xfrm>
            <a:off x="1408265" y="1758750"/>
            <a:ext cx="5001675" cy="338554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Blip>
                <a:blip r:embed="rId5"/>
              </a:buBlip>
            </a:pPr>
            <a:r>
              <a:rPr lang="en-GB" sz="1600" dirty="0">
                <a:latin typeface="Roboto Condensed" pitchFamily="2" charset="0"/>
                <a:ea typeface="Roboto Condensed" pitchFamily="2" charset="0"/>
              </a:rPr>
              <a:t>Definition of external sources and barriers</a:t>
            </a:r>
          </a:p>
        </p:txBody>
      </p:sp>
      <p:sp>
        <p:nvSpPr>
          <p:cNvPr id="20" name="Rectangle 19">
            <a:hlinkClick r:id="rId7" action="ppaction://hlinksldjump"/>
            <a:extLst>
              <a:ext uri="{FF2B5EF4-FFF2-40B4-BE49-F238E27FC236}">
                <a16:creationId xmlns:a16="http://schemas.microsoft.com/office/drawing/2014/main" id="{C05F8894-CD55-134D-BA73-123400C99F90}"/>
              </a:ext>
            </a:extLst>
          </p:cNvPr>
          <p:cNvSpPr/>
          <p:nvPr/>
        </p:nvSpPr>
        <p:spPr>
          <a:xfrm>
            <a:off x="1408265" y="2332873"/>
            <a:ext cx="5001675" cy="338554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Blip>
                <a:blip r:embed="rId5"/>
              </a:buBlip>
            </a:pPr>
            <a:r>
              <a:rPr lang="en-GB" sz="1600" dirty="0">
                <a:latin typeface="Roboto Condensed" pitchFamily="2" charset="0"/>
                <a:ea typeface="Roboto Condensed" pitchFamily="2" charset="0"/>
              </a:rPr>
              <a:t>Sediment routing and connectivity evaluation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B89711-943B-ED43-89B6-D8E9076EBF36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F3954-205A-CA46-B711-26C8A8BC895D}"/>
              </a:ext>
            </a:extLst>
          </p:cNvPr>
          <p:cNvSpPr txBox="1"/>
          <p:nvPr/>
        </p:nvSpPr>
        <p:spPr>
          <a:xfrm>
            <a:off x="1014608" y="51384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The Model – </a:t>
            </a:r>
            <a:r>
              <a:rPr lang="it-IT" sz="2400" b="1" dirty="0" err="1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Step</a:t>
            </a:r>
            <a:r>
              <a:rPr lang="it-IT" sz="2400" b="1" dirty="0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By </a:t>
            </a:r>
            <a:r>
              <a:rPr lang="it-IT" sz="2400" b="1" dirty="0" err="1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Step</a:t>
            </a:r>
            <a:endParaRPr lang="it-IT" sz="2400" b="1" dirty="0">
              <a:latin typeface="Stellar" panose="02000506040000020004" pitchFamily="2" charset="0"/>
              <a:ea typeface="Roboto Condensed" pitchFamily="2" charset="0"/>
              <a:cs typeface="Helvetica Neue" panose="02000503000000020004" pitchFamily="2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A8FB104-A432-DD41-97F7-4457D9B70238}"/>
              </a:ext>
            </a:extLst>
          </p:cNvPr>
          <p:cNvGrpSpPr/>
          <p:nvPr/>
        </p:nvGrpSpPr>
        <p:grpSpPr>
          <a:xfrm>
            <a:off x="169274" y="2479263"/>
            <a:ext cx="641664" cy="598979"/>
            <a:chOff x="55428" y="2578195"/>
            <a:chExt cx="788727" cy="766955"/>
          </a:xfrm>
        </p:grpSpPr>
        <p:sp>
          <p:nvSpPr>
            <p:cNvPr id="43" name="Oval 42">
              <a:hlinkClick r:id="rId8" action="ppaction://hlinksldjump"/>
              <a:extLst>
                <a:ext uri="{FF2B5EF4-FFF2-40B4-BE49-F238E27FC236}">
                  <a16:creationId xmlns:a16="http://schemas.microsoft.com/office/drawing/2014/main" id="{8CC0D8A0-73E8-6A4F-BDDB-8AB005B35F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428" y="2578195"/>
              <a:ext cx="788727" cy="76695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 h="6985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 sz="3200" b="1" dirty="0">
                <a:solidFill>
                  <a:srgbClr val="4372C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44" name="Picture 43">
              <a:hlinkClick r:id="rId8" action="ppaction://hlinksldjump"/>
              <a:extLst>
                <a:ext uri="{FF2B5EF4-FFF2-40B4-BE49-F238E27FC236}">
                  <a16:creationId xmlns:a16="http://schemas.microsoft.com/office/drawing/2014/main" id="{98686B7B-34B9-304B-8C4C-3FE2CFDE0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15095" y="2699767"/>
              <a:ext cx="497826" cy="529813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057AD0C-0A28-704F-9E57-4EFB2FC78468}"/>
              </a:ext>
            </a:extLst>
          </p:cNvPr>
          <p:cNvSpPr txBox="1"/>
          <p:nvPr/>
        </p:nvSpPr>
        <p:spPr>
          <a:xfrm>
            <a:off x="10696" y="3029879"/>
            <a:ext cx="945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Step by step</a:t>
            </a:r>
            <a:endParaRPr lang="en-GB" sz="1400" dirty="0"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110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DB180A67-5E83-8448-A80B-91A7AA28CA4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1" b="67288"/>
          <a:stretch/>
        </p:blipFill>
        <p:spPr>
          <a:xfrm>
            <a:off x="6739892" y="1363468"/>
            <a:ext cx="4875472" cy="1222907"/>
          </a:xfrm>
          <a:prstGeom prst="rect">
            <a:avLst/>
          </a:prstGeom>
        </p:spPr>
      </p:pic>
      <p:sp>
        <p:nvSpPr>
          <p:cNvPr id="3" name="Rectangle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C37363D-A7D4-AF48-AB01-60C3FD02CFCD}"/>
              </a:ext>
            </a:extLst>
          </p:cNvPr>
          <p:cNvSpPr/>
          <p:nvPr/>
        </p:nvSpPr>
        <p:spPr>
          <a:xfrm>
            <a:off x="1408268" y="1184627"/>
            <a:ext cx="500167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 extrusionH="76200">
            <a:bevelT w="152400" h="50800" prst="softRound"/>
            <a:extrusionClr>
              <a:srgbClr val="4372C4"/>
            </a:extrusionClr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Blip>
                <a:blip r:embed="rId4"/>
              </a:buBlip>
            </a:pPr>
            <a:r>
              <a:rPr lang="en-GB" sz="1600" b="1" dirty="0">
                <a:latin typeface="Roboto Condensed" pitchFamily="2" charset="0"/>
                <a:ea typeface="Roboto Condensed" pitchFamily="2" charset="0"/>
              </a:rPr>
              <a:t>Network extraction and characterization</a:t>
            </a:r>
          </a:p>
        </p:txBody>
      </p:sp>
      <p:sp>
        <p:nvSpPr>
          <p:cNvPr id="19" name="Rectangle 18">
            <a:hlinkClick r:id="rId5" action="ppaction://hlinksldjump"/>
            <a:extLst>
              <a:ext uri="{FF2B5EF4-FFF2-40B4-BE49-F238E27FC236}">
                <a16:creationId xmlns:a16="http://schemas.microsoft.com/office/drawing/2014/main" id="{5FE76110-6B70-5049-874A-B3EFFB6D7B81}"/>
              </a:ext>
            </a:extLst>
          </p:cNvPr>
          <p:cNvSpPr/>
          <p:nvPr/>
        </p:nvSpPr>
        <p:spPr>
          <a:xfrm>
            <a:off x="1399124" y="4909749"/>
            <a:ext cx="5001675" cy="338554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Blip>
                <a:blip r:embed="rId6"/>
              </a:buBlip>
            </a:pPr>
            <a:r>
              <a:rPr lang="en-GB" sz="1600" dirty="0">
                <a:latin typeface="Roboto Condensed" pitchFamily="2" charset="0"/>
                <a:ea typeface="Roboto Condensed" pitchFamily="2" charset="0"/>
              </a:rPr>
              <a:t>Definition of external sources and barriers</a:t>
            </a:r>
          </a:p>
        </p:txBody>
      </p:sp>
      <p:sp>
        <p:nvSpPr>
          <p:cNvPr id="20" name="Rectangle 19">
            <a:hlinkClick r:id="rId7" action="ppaction://hlinksldjump"/>
            <a:extLst>
              <a:ext uri="{FF2B5EF4-FFF2-40B4-BE49-F238E27FC236}">
                <a16:creationId xmlns:a16="http://schemas.microsoft.com/office/drawing/2014/main" id="{C05F8894-CD55-134D-BA73-123400C99F90}"/>
              </a:ext>
            </a:extLst>
          </p:cNvPr>
          <p:cNvSpPr/>
          <p:nvPr/>
        </p:nvSpPr>
        <p:spPr>
          <a:xfrm>
            <a:off x="1399124" y="5483872"/>
            <a:ext cx="5001675" cy="338554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Blip>
                <a:blip r:embed="rId6"/>
              </a:buBlip>
            </a:pPr>
            <a:r>
              <a:rPr lang="en-GB" sz="1600" dirty="0">
                <a:latin typeface="Roboto Condensed" pitchFamily="2" charset="0"/>
                <a:ea typeface="Roboto Condensed" pitchFamily="2" charset="0"/>
              </a:rPr>
              <a:t>Sediment routing and connectivity evaluation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0D7764-2BEB-0D47-B5E2-4D4758B1DB87}"/>
              </a:ext>
            </a:extLst>
          </p:cNvPr>
          <p:cNvCxnSpPr>
            <a:cxnSpLocks/>
          </p:cNvCxnSpPr>
          <p:nvPr/>
        </p:nvCxnSpPr>
        <p:spPr>
          <a:xfrm>
            <a:off x="1720046" y="1646313"/>
            <a:ext cx="0" cy="3171350"/>
          </a:xfrm>
          <a:prstGeom prst="line">
            <a:avLst/>
          </a:prstGeom>
          <a:ln w="19050">
            <a:solidFill>
              <a:srgbClr val="43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3DB2EB6-D87A-334B-9222-3ED68176BBD8}"/>
              </a:ext>
            </a:extLst>
          </p:cNvPr>
          <p:cNvSpPr txBox="1"/>
          <p:nvPr/>
        </p:nvSpPr>
        <p:spPr>
          <a:xfrm>
            <a:off x="1720046" y="1552370"/>
            <a:ext cx="46807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CASCADE represents the </a:t>
            </a:r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river network </a:t>
            </a:r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as a </a:t>
            </a:r>
            <a:r>
              <a:rPr lang="en-US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directed graph consisting of nodes and reaches</a:t>
            </a:r>
            <a:r>
              <a:rPr lang="en-US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.</a:t>
            </a:r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 Each reach is assigned a set of </a:t>
            </a:r>
            <a:r>
              <a:rPr lang="en-US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homogeneous </a:t>
            </a:r>
            <a:r>
              <a:rPr lang="en-US" sz="1400" b="1" dirty="0" err="1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hydromorphologic</a:t>
            </a:r>
            <a:r>
              <a:rPr lang="en-US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 attributes</a:t>
            </a:r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 related to sediment transport</a:t>
            </a:r>
            <a:r>
              <a:rPr lang="it-IT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. </a:t>
            </a:r>
          </a:p>
          <a:p>
            <a:pPr algn="just"/>
            <a:endParaRPr lang="it-IT" sz="1400" dirty="0"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  <a:p>
            <a:pPr algn="just"/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The </a:t>
            </a:r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river network</a:t>
            </a:r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, and attributes like the reach </a:t>
            </a:r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length</a:t>
            </a:r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, </a:t>
            </a:r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slope</a:t>
            </a:r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 and </a:t>
            </a:r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drainage area </a:t>
            </a:r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can be extracted from </a:t>
            </a:r>
            <a:r>
              <a:rPr lang="en-GB" sz="1400" b="1" dirty="0" err="1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DEMs</a:t>
            </a:r>
            <a:r>
              <a:rPr lang="en-GB" sz="1400" dirty="0" err="1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.</a:t>
            </a:r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 </a:t>
            </a:r>
          </a:p>
          <a:p>
            <a:pPr algn="just"/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Satellite images </a:t>
            </a:r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can be employed to deriver the </a:t>
            </a:r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channel</a:t>
            </a:r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 </a:t>
            </a:r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width</a:t>
            </a:r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, while </a:t>
            </a:r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water discharge </a:t>
            </a:r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can be </a:t>
            </a:r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obtained from interpolation of gauging stations datasets or spatially distributed hydrological models.</a:t>
            </a:r>
            <a:r>
              <a:rPr lang="it-IT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 </a:t>
            </a:r>
          </a:p>
          <a:p>
            <a:pPr algn="just"/>
            <a:endParaRPr lang="it-IT" sz="1400" dirty="0"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  <a:p>
            <a:pPr algn="just"/>
            <a:r>
              <a:rPr lang="en-US" sz="1400" dirty="0">
                <a:latin typeface="Stellar" panose="02000506040000020004" pitchFamily="2" charset="0"/>
              </a:rPr>
              <a:t>Since CASCADE models the </a:t>
            </a:r>
            <a:r>
              <a:rPr lang="en-US" sz="1400" b="1" dirty="0">
                <a:latin typeface="Stellar" panose="02000506040000020004" pitchFamily="2" charset="0"/>
              </a:rPr>
              <a:t>instantaneous sediment transport fluxes </a:t>
            </a:r>
            <a:r>
              <a:rPr lang="en-US" sz="1400" dirty="0">
                <a:latin typeface="Stellar" panose="02000506040000020004" pitchFamily="2" charset="0"/>
              </a:rPr>
              <a:t>in Kg/s for a </a:t>
            </a:r>
            <a:r>
              <a:rPr lang="en-US" sz="1400" b="1" dirty="0">
                <a:latin typeface="Stellar" panose="02000506040000020004" pitchFamily="2" charset="0"/>
              </a:rPr>
              <a:t>single water flow scenario</a:t>
            </a:r>
            <a:r>
              <a:rPr lang="en-US" sz="1400" dirty="0">
                <a:latin typeface="Stellar" panose="02000506040000020004" pitchFamily="2" charset="0"/>
              </a:rPr>
              <a:t>, a single discharge value is needed for each reach.</a:t>
            </a:r>
            <a:endParaRPr lang="it-IT" sz="1400" dirty="0"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  <a:p>
            <a:pPr algn="just"/>
            <a:endParaRPr lang="it-IT" sz="1400" dirty="0"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</p:txBody>
      </p:sp>
      <p:grpSp>
        <p:nvGrpSpPr>
          <p:cNvPr id="16" name="Gruppo 25">
            <a:extLst>
              <a:ext uri="{FF2B5EF4-FFF2-40B4-BE49-F238E27FC236}">
                <a16:creationId xmlns:a16="http://schemas.microsoft.com/office/drawing/2014/main" id="{37389459-0937-B449-B7BD-E48F401AFB69}"/>
              </a:ext>
            </a:extLst>
          </p:cNvPr>
          <p:cNvGrpSpPr>
            <a:grpSpLocks/>
          </p:cNvGrpSpPr>
          <p:nvPr/>
        </p:nvGrpSpPr>
        <p:grpSpPr bwMode="auto">
          <a:xfrm>
            <a:off x="6803188" y="2699940"/>
            <a:ext cx="2317637" cy="1968638"/>
            <a:chOff x="5842761" y="1847593"/>
            <a:chExt cx="3154370" cy="2430485"/>
          </a:xfrm>
        </p:grpSpPr>
        <p:pic>
          <p:nvPicPr>
            <p:cNvPr id="17" name="Immagine 23">
              <a:extLst>
                <a:ext uri="{FF2B5EF4-FFF2-40B4-BE49-F238E27FC236}">
                  <a16:creationId xmlns:a16="http://schemas.microsoft.com/office/drawing/2014/main" id="{22311582-F8E5-AC46-99FA-54F4F099B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17" t="46678" r="15189" b="25714"/>
            <a:stretch>
              <a:fillRect/>
            </a:stretch>
          </p:blipFill>
          <p:spPr bwMode="auto">
            <a:xfrm>
              <a:off x="5842761" y="2384757"/>
              <a:ext cx="3154370" cy="189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CasellaDiTesto 24">
              <a:extLst>
                <a:ext uri="{FF2B5EF4-FFF2-40B4-BE49-F238E27FC236}">
                  <a16:creationId xmlns:a16="http://schemas.microsoft.com/office/drawing/2014/main" id="{55992D25-D35B-E94F-9E9E-DBC1B2DBF2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2761" y="1847593"/>
              <a:ext cx="2666823" cy="493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 dirty="0">
                  <a:latin typeface="Stellar" panose="02000506040000020004" pitchFamily="2" charset="0"/>
                </a:rPr>
                <a:t>Digital </a:t>
              </a:r>
              <a:r>
                <a:rPr lang="it-IT" altLang="it-IT" sz="1000" dirty="0" err="1">
                  <a:latin typeface="Stellar" panose="02000506040000020004" pitchFamily="2" charset="0"/>
                </a:rPr>
                <a:t>elevation</a:t>
              </a:r>
              <a:r>
                <a:rPr lang="it-IT" altLang="it-IT" sz="1000" dirty="0">
                  <a:latin typeface="Stellar" panose="02000506040000020004" pitchFamily="2" charset="0"/>
                </a:rPr>
                <a:t> model (DEM)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 dirty="0">
                  <a:latin typeface="Stellar" panose="02000506040000020004" pitchFamily="2" charset="0"/>
                </a:rPr>
                <a:t>-&gt; </a:t>
              </a:r>
              <a:r>
                <a:rPr lang="it-IT" altLang="it-IT" sz="1000" b="1" dirty="0">
                  <a:latin typeface="Stellar" panose="02000506040000020004" pitchFamily="2" charset="0"/>
                </a:rPr>
                <a:t>Network &amp; </a:t>
              </a:r>
              <a:r>
                <a:rPr lang="it-IT" altLang="it-IT" sz="1000" b="1" dirty="0" err="1">
                  <a:latin typeface="Stellar" panose="02000506040000020004" pitchFamily="2" charset="0"/>
                </a:rPr>
                <a:t>Slope</a:t>
              </a:r>
              <a:endParaRPr lang="it-IT" altLang="it-IT" sz="1000" b="1" dirty="0">
                <a:latin typeface="Stellar" panose="02000506040000020004" pitchFamily="2" charset="0"/>
              </a:endParaRPr>
            </a:p>
          </p:txBody>
        </p:sp>
      </p:grpSp>
      <p:grpSp>
        <p:nvGrpSpPr>
          <p:cNvPr id="21" name="Gruppo 27">
            <a:extLst>
              <a:ext uri="{FF2B5EF4-FFF2-40B4-BE49-F238E27FC236}">
                <a16:creationId xmlns:a16="http://schemas.microsoft.com/office/drawing/2014/main" id="{AFA447DD-53B6-5242-B75E-F1EDD8ABB3D4}"/>
              </a:ext>
            </a:extLst>
          </p:cNvPr>
          <p:cNvGrpSpPr>
            <a:grpSpLocks/>
          </p:cNvGrpSpPr>
          <p:nvPr/>
        </p:nvGrpSpPr>
        <p:grpSpPr bwMode="auto">
          <a:xfrm>
            <a:off x="9657591" y="2734921"/>
            <a:ext cx="2314543" cy="1739000"/>
            <a:chOff x="7395586" y="4440638"/>
            <a:chExt cx="2314470" cy="1739180"/>
          </a:xfrm>
        </p:grpSpPr>
        <p:pic>
          <p:nvPicPr>
            <p:cNvPr id="22" name="Immagine 21" descr="Immagine che contiene testo, mappa&#10;&#10;Descrizione generata con affidabilità molto elevata">
              <a:extLst>
                <a:ext uri="{FF2B5EF4-FFF2-40B4-BE49-F238E27FC236}">
                  <a16:creationId xmlns:a16="http://schemas.microsoft.com/office/drawing/2014/main" id="{CD27721B-610D-4545-AF7E-41A1E7235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88" t="42857" r="11740" b="26176"/>
            <a:stretch>
              <a:fillRect/>
            </a:stretch>
          </p:blipFill>
          <p:spPr bwMode="auto">
            <a:xfrm>
              <a:off x="7395586" y="4963306"/>
              <a:ext cx="2159286" cy="121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CasellaDiTesto 26">
              <a:extLst>
                <a:ext uri="{FF2B5EF4-FFF2-40B4-BE49-F238E27FC236}">
                  <a16:creationId xmlns:a16="http://schemas.microsoft.com/office/drawing/2014/main" id="{B3CC2721-3268-D54E-B567-896D80B88E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0769" y="4440638"/>
              <a:ext cx="2159287" cy="400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 dirty="0">
                  <a:latin typeface="Stellar" panose="02000506040000020004" pitchFamily="2" charset="0"/>
                </a:rPr>
                <a:t>Distributed </a:t>
              </a:r>
              <a:r>
                <a:rPr lang="it-IT" altLang="it-IT" sz="1000" dirty="0" err="1">
                  <a:latin typeface="Stellar" panose="02000506040000020004" pitchFamily="2" charset="0"/>
                </a:rPr>
                <a:t>hydrological</a:t>
              </a:r>
              <a:r>
                <a:rPr lang="it-IT" altLang="it-IT" sz="1000" dirty="0">
                  <a:latin typeface="Stellar" panose="02000506040000020004" pitchFamily="2" charset="0"/>
                </a:rPr>
                <a:t> model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 dirty="0">
                  <a:latin typeface="Stellar" panose="02000506040000020004" pitchFamily="2" charset="0"/>
                </a:rPr>
                <a:t>-&gt; </a:t>
              </a:r>
              <a:r>
                <a:rPr lang="it-IT" altLang="it-IT" sz="1000" b="1" dirty="0">
                  <a:latin typeface="Stellar" panose="02000506040000020004" pitchFamily="2" charset="0"/>
                </a:rPr>
                <a:t>Water </a:t>
              </a:r>
              <a:r>
                <a:rPr lang="it-IT" altLang="it-IT" sz="1000" b="1" dirty="0" err="1">
                  <a:latin typeface="Stellar" panose="02000506040000020004" pitchFamily="2" charset="0"/>
                </a:rPr>
                <a:t>discharge</a:t>
              </a:r>
              <a:endParaRPr lang="it-IT" altLang="it-IT" sz="1000" b="1" dirty="0">
                <a:latin typeface="Stellar" panose="02000506040000020004" pitchFamily="2" charset="0"/>
              </a:endParaRPr>
            </a:p>
          </p:txBody>
        </p:sp>
      </p:grpSp>
      <p:pic>
        <p:nvPicPr>
          <p:cNvPr id="25" name="Immagine 31" descr="Immagine che contiene erba, esterni&#10;&#10;Descrizione generata con affidabilità elevata">
            <a:extLst>
              <a:ext uri="{FF2B5EF4-FFF2-40B4-BE49-F238E27FC236}">
                <a16:creationId xmlns:a16="http://schemas.microsoft.com/office/drawing/2014/main" id="{ED31CEB5-E9EF-9245-81A2-BF3DC6B04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411" y="4968020"/>
            <a:ext cx="1023927" cy="87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sellaDiTesto 32">
            <a:extLst>
              <a:ext uri="{FF2B5EF4-FFF2-40B4-BE49-F238E27FC236}">
                <a16:creationId xmlns:a16="http://schemas.microsoft.com/office/drawing/2014/main" id="{0CD6DA1F-A669-8C4C-A5CA-942A47767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925" y="5122824"/>
            <a:ext cx="18012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Stellar" panose="02000506040000020004" pitchFamily="2" charset="0"/>
              </a:rPr>
              <a:t>Google Earth </a:t>
            </a:r>
            <a:r>
              <a:rPr lang="it-IT" altLang="it-IT" sz="1000" dirty="0" err="1">
                <a:latin typeface="Stellar" panose="02000506040000020004" pitchFamily="2" charset="0"/>
              </a:rPr>
              <a:t>imagery</a:t>
            </a:r>
            <a:endParaRPr lang="it-IT" altLang="it-IT" sz="1000" dirty="0">
              <a:latin typeface="Stellar" panose="0200050604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Stellar" panose="02000506040000020004" pitchFamily="2" charset="0"/>
              </a:rPr>
              <a:t>-&gt; </a:t>
            </a:r>
            <a:r>
              <a:rPr lang="it-IT" altLang="it-IT" sz="1000" b="1" dirty="0">
                <a:latin typeface="Stellar" panose="02000506040000020004" pitchFamily="2" charset="0"/>
              </a:rPr>
              <a:t>Active </a:t>
            </a:r>
            <a:r>
              <a:rPr lang="it-IT" altLang="it-IT" sz="1000" b="1" dirty="0" err="1">
                <a:latin typeface="Stellar" panose="02000506040000020004" pitchFamily="2" charset="0"/>
              </a:rPr>
              <a:t>channel</a:t>
            </a:r>
            <a:r>
              <a:rPr lang="it-IT" altLang="it-IT" sz="1000" b="1" dirty="0">
                <a:latin typeface="Stellar" panose="02000506040000020004" pitchFamily="2" charset="0"/>
              </a:rPr>
              <a:t> </a:t>
            </a:r>
            <a:r>
              <a:rPr lang="it-IT" altLang="it-IT" sz="1000" b="1" dirty="0" err="1">
                <a:latin typeface="Stellar" panose="02000506040000020004" pitchFamily="2" charset="0"/>
              </a:rPr>
              <a:t>width</a:t>
            </a:r>
            <a:endParaRPr lang="it-IT" altLang="it-IT" sz="1000" b="1" dirty="0">
              <a:latin typeface="Stellar" panose="02000506040000020004" pitchFamily="2" charset="0"/>
            </a:endParaRPr>
          </a:p>
        </p:txBody>
      </p:sp>
      <p:pic>
        <p:nvPicPr>
          <p:cNvPr id="24" name="Immagine 29" descr="Immagine che contiene esterni&#10;&#10;Descrizione generata con affidabilità elevata">
            <a:extLst>
              <a:ext uri="{FF2B5EF4-FFF2-40B4-BE49-F238E27FC236}">
                <a16:creationId xmlns:a16="http://schemas.microsoft.com/office/drawing/2014/main" id="{5D905426-A2CB-9047-A628-B0EA82C8D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591" y="4846065"/>
            <a:ext cx="1023927" cy="92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F19FE1A-19E3-854E-B0A0-2374333B6CB9}"/>
              </a:ext>
            </a:extLst>
          </p:cNvPr>
          <p:cNvSpPr txBox="1"/>
          <p:nvPr/>
        </p:nvSpPr>
        <p:spPr>
          <a:xfrm>
            <a:off x="6754586" y="1087765"/>
            <a:ext cx="3744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Visualization of the network extraction process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0F6F557-4640-4645-AC11-14E08BB496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4" t="2354" b="92278"/>
          <a:stretch/>
        </p:blipFill>
        <p:spPr>
          <a:xfrm>
            <a:off x="10796948" y="1151563"/>
            <a:ext cx="1356025" cy="40315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B330A09-892D-6041-AF4B-B37C9405BB61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C875D6-A28F-134E-BBD5-6945C3FCEC7B}"/>
              </a:ext>
            </a:extLst>
          </p:cNvPr>
          <p:cNvSpPr txBox="1"/>
          <p:nvPr/>
        </p:nvSpPr>
        <p:spPr>
          <a:xfrm>
            <a:off x="1014608" y="51384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The Model – </a:t>
            </a:r>
            <a:r>
              <a:rPr lang="it-IT" sz="2400" b="1" dirty="0" err="1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Step</a:t>
            </a:r>
            <a:r>
              <a:rPr lang="it-IT" sz="2400" b="1" dirty="0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By </a:t>
            </a:r>
            <a:r>
              <a:rPr lang="it-IT" sz="2400" b="1" dirty="0" err="1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Step</a:t>
            </a:r>
            <a:endParaRPr lang="it-IT" sz="2400" b="1" dirty="0">
              <a:latin typeface="Stellar" panose="02000506040000020004" pitchFamily="2" charset="0"/>
              <a:ea typeface="Roboto Condensed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591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hlinkClick r:id="rId3" action="ppaction://hlinksldjump"/>
            <a:extLst>
              <a:ext uri="{FF2B5EF4-FFF2-40B4-BE49-F238E27FC236}">
                <a16:creationId xmlns:a16="http://schemas.microsoft.com/office/drawing/2014/main" id="{9BDA24E2-3264-FF40-B494-00A8DA2F28DD}"/>
              </a:ext>
            </a:extLst>
          </p:cNvPr>
          <p:cNvSpPr/>
          <p:nvPr/>
        </p:nvSpPr>
        <p:spPr>
          <a:xfrm>
            <a:off x="1408265" y="1746554"/>
            <a:ext cx="500167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 extrusionH="76200">
            <a:bevelT w="152400" h="50800" prst="softRound"/>
            <a:extrusionClr>
              <a:srgbClr val="4372C4"/>
            </a:extrusionClr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Blip>
                <a:blip r:embed="rId4"/>
              </a:buBlip>
            </a:pPr>
            <a:r>
              <a:rPr lang="en-GB" sz="1600" b="1" dirty="0">
                <a:latin typeface="Roboto Condensed" pitchFamily="2" charset="0"/>
                <a:ea typeface="Roboto Condensed" pitchFamily="2" charset="0"/>
              </a:rPr>
              <a:t>Definition of external sources and barriers</a:t>
            </a:r>
          </a:p>
        </p:txBody>
      </p:sp>
      <p:sp>
        <p:nvSpPr>
          <p:cNvPr id="30" name="Rectangle 2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9EE5133-927A-ED40-B084-94BA416004EB}"/>
              </a:ext>
            </a:extLst>
          </p:cNvPr>
          <p:cNvSpPr/>
          <p:nvPr/>
        </p:nvSpPr>
        <p:spPr>
          <a:xfrm>
            <a:off x="1408264" y="1184627"/>
            <a:ext cx="5001675" cy="338554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Blip>
                <a:blip r:embed="rId5"/>
              </a:buBlip>
            </a:pPr>
            <a:r>
              <a:rPr lang="en-GB" sz="1600" dirty="0">
                <a:latin typeface="Roboto Condensed" pitchFamily="2" charset="0"/>
                <a:ea typeface="Roboto Condensed" pitchFamily="2" charset="0"/>
              </a:rPr>
              <a:t>Network extraction and characterization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392CEAA-A377-694B-A39D-D016A8B18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3" t="37963" r="47173" b="43343"/>
          <a:stretch/>
        </p:blipFill>
        <p:spPr>
          <a:xfrm>
            <a:off x="7385076" y="1471965"/>
            <a:ext cx="1246364" cy="12731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BBCEEAF-3DF7-7C44-BF01-30D70B0A68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4" t="39409" r="30442" b="42953"/>
          <a:stretch/>
        </p:blipFill>
        <p:spPr>
          <a:xfrm>
            <a:off x="6866227" y="3129715"/>
            <a:ext cx="1246364" cy="12012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7967EF0-D570-2F48-9A32-48505BCA32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7" t="38735" r="63835" b="43054"/>
          <a:stretch/>
        </p:blipFill>
        <p:spPr>
          <a:xfrm>
            <a:off x="8157721" y="3340635"/>
            <a:ext cx="1097037" cy="124030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D271592-5CF0-B14D-A5B5-937CB2D614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" t="39760" r="80226" b="42801"/>
          <a:stretch/>
        </p:blipFill>
        <p:spPr>
          <a:xfrm>
            <a:off x="7003589" y="4402885"/>
            <a:ext cx="1097037" cy="11877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8B7322E-2D9F-8F46-B514-0662078F79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7" t="39358" r="15155" b="43203"/>
          <a:stretch/>
        </p:blipFill>
        <p:spPr>
          <a:xfrm>
            <a:off x="8149744" y="4618764"/>
            <a:ext cx="1097280" cy="11880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06383FE-3F84-0042-A638-C2983C7969E5}"/>
              </a:ext>
            </a:extLst>
          </p:cNvPr>
          <p:cNvCxnSpPr>
            <a:cxnSpLocks/>
          </p:cNvCxnSpPr>
          <p:nvPr/>
        </p:nvCxnSpPr>
        <p:spPr>
          <a:xfrm>
            <a:off x="9577137" y="1712581"/>
            <a:ext cx="19120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C00196B-3E2C-8F43-A181-1067970F1BF5}"/>
              </a:ext>
            </a:extLst>
          </p:cNvPr>
          <p:cNvSpPr txBox="1"/>
          <p:nvPr/>
        </p:nvSpPr>
        <p:spPr>
          <a:xfrm>
            <a:off x="10931790" y="1396127"/>
            <a:ext cx="659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Dams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1539BB-DCAA-D347-8D65-380827572632}"/>
              </a:ext>
            </a:extLst>
          </p:cNvPr>
          <p:cNvSpPr txBox="1"/>
          <p:nvPr/>
        </p:nvSpPr>
        <p:spPr>
          <a:xfrm>
            <a:off x="9577135" y="1900450"/>
            <a:ext cx="17225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Trapping efficiency per sediment class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F0668C4-9BDD-B741-AEFD-CD1498AE060D}"/>
              </a:ext>
            </a:extLst>
          </p:cNvPr>
          <p:cNvCxnSpPr>
            <a:cxnSpLocks/>
          </p:cNvCxnSpPr>
          <p:nvPr/>
        </p:nvCxnSpPr>
        <p:spPr>
          <a:xfrm>
            <a:off x="9577137" y="3553644"/>
            <a:ext cx="19120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2BD6EE2-9DF7-E649-8341-AD7508C6CFC5}"/>
              </a:ext>
            </a:extLst>
          </p:cNvPr>
          <p:cNvSpPr txBox="1"/>
          <p:nvPr/>
        </p:nvSpPr>
        <p:spPr>
          <a:xfrm>
            <a:off x="9502083" y="3247403"/>
            <a:ext cx="2088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External contributions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5CF6DF-7310-2847-9F15-70314FE18662}"/>
              </a:ext>
            </a:extLst>
          </p:cNvPr>
          <p:cNvSpPr txBox="1"/>
          <p:nvPr/>
        </p:nvSpPr>
        <p:spPr>
          <a:xfrm>
            <a:off x="9577135" y="3741861"/>
            <a:ext cx="19120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flux delivered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Grain size distribution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A060DBD-65B0-1848-B4FD-6057C1462777}"/>
              </a:ext>
            </a:extLst>
          </p:cNvPr>
          <p:cNvSpPr txBox="1"/>
          <p:nvPr/>
        </p:nvSpPr>
        <p:spPr>
          <a:xfrm>
            <a:off x="1719170" y="2108550"/>
            <a:ext cx="46290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it-IT" sz="1400" dirty="0">
                <a:latin typeface="Stellar" panose="02000506040000020004" pitchFamily="2" charset="0"/>
                <a:ea typeface="Helvetica Neue Thin" panose="020B0403020202020204" pitchFamily="34" charset="0"/>
                <a:cs typeface="Times New Roman" panose="02020603050405020304" pitchFamily="18" charset="0"/>
              </a:rPr>
              <a:t>The CASCADE toolbox can consider</a:t>
            </a:r>
            <a:r>
              <a:rPr lang="en-US" altLang="it-IT" sz="1400" b="1" dirty="0">
                <a:latin typeface="Stellar" panose="02000506040000020004" pitchFamily="2" charset="0"/>
                <a:ea typeface="Helvetica Neue Thin" panose="020B0403020202020204" pitchFamily="34" charset="0"/>
                <a:cs typeface="Times New Roman" panose="02020603050405020304" pitchFamily="18" charset="0"/>
              </a:rPr>
              <a:t> user-defined sediment sources </a:t>
            </a:r>
            <a:r>
              <a:rPr lang="en-US" altLang="it-IT" sz="1400" dirty="0">
                <a:latin typeface="Stellar" panose="02000506040000020004" pitchFamily="2" charset="0"/>
                <a:ea typeface="Helvetica Neue Thin" panose="020B0403020202020204" pitchFamily="34" charset="0"/>
                <a:cs typeface="Times New Roman" panose="02020603050405020304" pitchFamily="18" charset="0"/>
              </a:rPr>
              <a:t>from the hillslopes or river banks and </a:t>
            </a:r>
            <a:r>
              <a:rPr lang="en-AU" altLang="it-IT" sz="1400" b="1" dirty="0">
                <a:latin typeface="Stellar" panose="02000506040000020004" pitchFamily="2" charset="0"/>
                <a:ea typeface="Helvetica Neue Thin" panose="020B0403020202020204" pitchFamily="34" charset="0"/>
                <a:cs typeface="Times New Roman" panose="02020603050405020304" pitchFamily="18" charset="0"/>
              </a:rPr>
              <a:t>dams and barriers</a:t>
            </a:r>
            <a:r>
              <a:rPr lang="en-AU" altLang="it-IT" sz="1400" dirty="0">
                <a:latin typeface="Stellar" panose="02000506040000020004" pitchFamily="2" charset="0"/>
                <a:ea typeface="Helvetica Neue Thin" panose="020B0403020202020204" pitchFamily="34" charset="0"/>
                <a:cs typeface="Times New Roman" panose="02020603050405020304" pitchFamily="18" charset="0"/>
              </a:rPr>
              <a:t> that  retain sediment.</a:t>
            </a:r>
            <a:endParaRPr lang="en-AU" altLang="it-IT" sz="2400" dirty="0">
              <a:latin typeface="Stellar" panose="02000506040000020004" pitchFamily="2" charset="0"/>
              <a:ea typeface="Helvetica Neue Thin" panose="020B0403020202020204" pitchFamily="34" charset="0"/>
            </a:endParaRPr>
          </a:p>
          <a:p>
            <a:pPr algn="just"/>
            <a:endParaRPr lang="en-AU" sz="1400" dirty="0"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  <a:p>
            <a:pPr algn="just"/>
            <a:r>
              <a:rPr lang="en-AU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These elements are </a:t>
            </a:r>
            <a:r>
              <a:rPr lang="en-AU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defined</a:t>
            </a:r>
            <a:r>
              <a:rPr lang="en-AU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 by a single </a:t>
            </a:r>
            <a:r>
              <a:rPr lang="en-AU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location</a:t>
            </a:r>
            <a:r>
              <a:rPr lang="en-AU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 on a reach, and </a:t>
            </a:r>
            <a:r>
              <a:rPr lang="en-AU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influence the sediment routing </a:t>
            </a:r>
            <a:r>
              <a:rPr lang="en-AU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either by depositing part of the incoming sediment flux or increasing the sediment flux delivered to a reach.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721D376-FDAD-EF4C-8C49-34B25A5553AF}"/>
              </a:ext>
            </a:extLst>
          </p:cNvPr>
          <p:cNvSpPr txBox="1"/>
          <p:nvPr/>
        </p:nvSpPr>
        <p:spPr>
          <a:xfrm>
            <a:off x="9400486" y="1662625"/>
            <a:ext cx="7369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Attributes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FB1EB6C-59AD-B844-86FC-62C7975A30C5}"/>
              </a:ext>
            </a:extLst>
          </p:cNvPr>
          <p:cNvSpPr txBox="1"/>
          <p:nvPr/>
        </p:nvSpPr>
        <p:spPr>
          <a:xfrm>
            <a:off x="9400486" y="3498698"/>
            <a:ext cx="7369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Attributes</a:t>
            </a:r>
          </a:p>
        </p:txBody>
      </p:sp>
      <p:sp>
        <p:nvSpPr>
          <p:cNvPr id="25" name="Rectangle 24">
            <a:hlinkClick r:id="rId7" action="ppaction://hlinksldjump"/>
            <a:extLst>
              <a:ext uri="{FF2B5EF4-FFF2-40B4-BE49-F238E27FC236}">
                <a16:creationId xmlns:a16="http://schemas.microsoft.com/office/drawing/2014/main" id="{802DD53A-6E5F-CB47-9C60-DD45774827BB}"/>
              </a:ext>
            </a:extLst>
          </p:cNvPr>
          <p:cNvSpPr/>
          <p:nvPr/>
        </p:nvSpPr>
        <p:spPr>
          <a:xfrm>
            <a:off x="1408264" y="4110224"/>
            <a:ext cx="5001675" cy="338554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Blip>
                <a:blip r:embed="rId5"/>
              </a:buBlip>
            </a:pPr>
            <a:r>
              <a:rPr lang="en-GB" sz="1600" dirty="0">
                <a:latin typeface="Roboto Condensed" pitchFamily="2" charset="0"/>
                <a:ea typeface="Roboto Condensed" pitchFamily="2" charset="0"/>
              </a:rPr>
              <a:t>Sediment routing and connectivity evaluation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0BC0BF6-C3F1-0746-9842-EA4831D07AD0}"/>
              </a:ext>
            </a:extLst>
          </p:cNvPr>
          <p:cNvCxnSpPr>
            <a:cxnSpLocks/>
          </p:cNvCxnSpPr>
          <p:nvPr/>
        </p:nvCxnSpPr>
        <p:spPr>
          <a:xfrm flipH="1">
            <a:off x="1719170" y="2205114"/>
            <a:ext cx="876" cy="1815882"/>
          </a:xfrm>
          <a:prstGeom prst="line">
            <a:avLst/>
          </a:prstGeom>
          <a:ln w="19050">
            <a:solidFill>
              <a:srgbClr val="43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9C091B40-E55C-EC48-8712-5C95D03F72F8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A2AAD81-7CA8-2C4F-AFF5-6F7A53C3A927}"/>
              </a:ext>
            </a:extLst>
          </p:cNvPr>
          <p:cNvSpPr txBox="1"/>
          <p:nvPr/>
        </p:nvSpPr>
        <p:spPr>
          <a:xfrm>
            <a:off x="1014608" y="51384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The Model – </a:t>
            </a:r>
            <a:r>
              <a:rPr lang="it-IT" sz="2400" b="1" dirty="0" err="1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Step</a:t>
            </a:r>
            <a:r>
              <a:rPr lang="it-IT" sz="2400" b="1" dirty="0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By </a:t>
            </a:r>
            <a:r>
              <a:rPr lang="it-IT" sz="2400" b="1" dirty="0" err="1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Step</a:t>
            </a:r>
            <a:endParaRPr lang="it-IT" sz="2400" b="1" dirty="0">
              <a:latin typeface="Stellar" panose="02000506040000020004" pitchFamily="2" charset="0"/>
              <a:ea typeface="Roboto Condensed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398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6E0C290-CDD2-0244-90FF-A2EDCF653235}"/>
              </a:ext>
            </a:extLst>
          </p:cNvPr>
          <p:cNvSpPr txBox="1"/>
          <p:nvPr/>
        </p:nvSpPr>
        <p:spPr>
          <a:xfrm>
            <a:off x="1720046" y="2693015"/>
            <a:ext cx="46290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To model sediment connectivity, CASCADE uses principles of </a:t>
            </a:r>
            <a:r>
              <a:rPr lang="en-US" sz="1400" b="1" dirty="0">
                <a:latin typeface="Stellar" panose="02000506040000020004" pitchFamily="2" charset="0"/>
                <a:ea typeface="Helvetica Neue Thin" panose="020B0403020202020204" pitchFamily="34" charset="0"/>
              </a:rPr>
              <a:t>graph theory</a:t>
            </a:r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, which suit the network representation of the river system:</a:t>
            </a:r>
          </a:p>
          <a:p>
            <a:pPr algn="just"/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The sediment delivery process is described via a combination of “</a:t>
            </a:r>
            <a:r>
              <a:rPr lang="en-US" sz="1400" b="1" dirty="0">
                <a:latin typeface="Stellar" panose="02000506040000020004" pitchFamily="2" charset="0"/>
                <a:ea typeface="Helvetica Neue Thin" panose="020B0403020202020204" pitchFamily="34" charset="0"/>
              </a:rPr>
              <a:t>cascades</a:t>
            </a:r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”, each defined as a </a:t>
            </a:r>
            <a:r>
              <a:rPr lang="en-US" sz="1400" b="1" dirty="0">
                <a:latin typeface="Stellar" panose="02000506040000020004" pitchFamily="2" charset="0"/>
                <a:ea typeface="Helvetica Neue Thin" panose="020B0403020202020204" pitchFamily="34" charset="0"/>
              </a:rPr>
              <a:t>routing pattern of a specific sediment source</a:t>
            </a:r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 along the network.</a:t>
            </a:r>
          </a:p>
          <a:p>
            <a:pPr algn="just"/>
            <a:endParaRPr lang="en-US" sz="1400" dirty="0">
              <a:latin typeface="Stellar" panose="02000506040000020004" pitchFamily="2" charset="0"/>
              <a:ea typeface="Helvetica Neue Thin" panose="020B0403020202020204" pitchFamily="34" charset="0"/>
            </a:endParaRPr>
          </a:p>
          <a:p>
            <a:pPr algn="just"/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Each cascade </a:t>
            </a:r>
            <a:r>
              <a:rPr lang="en-US" sz="1400" b="1" dirty="0">
                <a:latin typeface="Stellar" panose="02000506040000020004" pitchFamily="2" charset="0"/>
                <a:ea typeface="Helvetica Neue Thin" panose="020B0403020202020204" pitchFamily="34" charset="0"/>
              </a:rPr>
              <a:t>derives from a source </a:t>
            </a:r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in the network, </a:t>
            </a:r>
            <a:r>
              <a:rPr lang="en-US" sz="1400" b="1" dirty="0">
                <a:latin typeface="Stellar" panose="02000506040000020004" pitchFamily="2" charset="0"/>
                <a:ea typeface="Helvetica Neue Thin" panose="020B0403020202020204" pitchFamily="34" charset="0"/>
              </a:rPr>
              <a:t>transport</a:t>
            </a:r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 a specific </a:t>
            </a:r>
            <a:r>
              <a:rPr lang="en-US" sz="1400" b="1" dirty="0">
                <a:latin typeface="Stellar" panose="02000506040000020004" pitchFamily="2" charset="0"/>
                <a:ea typeface="Helvetica Neue Thin" panose="020B0403020202020204" pitchFamily="34" charset="0"/>
              </a:rPr>
              <a:t>sediment flux  </a:t>
            </a:r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and its path toward the outlet node of the network is defined by the network topology</a:t>
            </a:r>
            <a:r>
              <a:rPr lang="it-IT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. </a:t>
            </a:r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While passing though the reaches, </a:t>
            </a:r>
            <a:r>
              <a:rPr lang="en-US" sz="1400" b="1" dirty="0">
                <a:latin typeface="Stellar" panose="02000506040000020004" pitchFamily="2" charset="0"/>
                <a:ea typeface="Helvetica Neue Thin" panose="020B0403020202020204" pitchFamily="34" charset="0"/>
              </a:rPr>
              <a:t>cascades may lose part of their flow via </a:t>
            </a:r>
            <a:r>
              <a:rPr lang="en-AU" sz="1400" b="1" dirty="0">
                <a:latin typeface="Stellar" panose="02000506040000020004" pitchFamily="2" charset="0"/>
                <a:ea typeface="Helvetica Neue Thin" panose="020B0403020202020204" pitchFamily="34" charset="0"/>
              </a:rPr>
              <a:t>deposition</a:t>
            </a:r>
            <a:r>
              <a:rPr lang="en-AU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, until either it depletes completely, or it reach the outlet.  </a:t>
            </a:r>
          </a:p>
          <a:p>
            <a:pPr algn="just"/>
            <a:endParaRPr lang="en-AU" sz="1400" dirty="0">
              <a:latin typeface="Stellar" panose="02000506040000020004" pitchFamily="2" charset="0"/>
              <a:ea typeface="Helvetica Neue Thin" panose="020B0403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F73926-3A6B-7345-8C72-BEDDB3D14E37}"/>
              </a:ext>
            </a:extLst>
          </p:cNvPr>
          <p:cNvSpPr txBox="1"/>
          <p:nvPr/>
        </p:nvSpPr>
        <p:spPr>
          <a:xfrm>
            <a:off x="6736504" y="1298920"/>
            <a:ext cx="3744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Visualization of the sediment routing process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4FA3412-849D-9B4E-A22D-5848A3BDA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332" r="8428" b="60361"/>
          <a:stretch/>
        </p:blipFill>
        <p:spPr>
          <a:xfrm>
            <a:off x="6603303" y="1712776"/>
            <a:ext cx="5242707" cy="124019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53C8942-B59F-0F47-A67A-216565F7D66B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E6A255-51AF-5B49-9B3F-1993FEE19918}"/>
              </a:ext>
            </a:extLst>
          </p:cNvPr>
          <p:cNvSpPr txBox="1"/>
          <p:nvPr/>
        </p:nvSpPr>
        <p:spPr>
          <a:xfrm>
            <a:off x="1014608" y="51384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The Model – </a:t>
            </a:r>
            <a:r>
              <a:rPr lang="it-IT" sz="2400" b="1" dirty="0" err="1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Step</a:t>
            </a:r>
            <a:r>
              <a:rPr lang="it-IT" sz="2400" b="1" dirty="0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By </a:t>
            </a:r>
            <a:r>
              <a:rPr lang="it-IT" sz="2400" b="1" dirty="0" err="1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Step</a:t>
            </a:r>
            <a:endParaRPr lang="it-IT" sz="2400" b="1" dirty="0">
              <a:latin typeface="Stellar" panose="02000506040000020004" pitchFamily="2" charset="0"/>
              <a:ea typeface="Roboto Condensed" pitchFamily="2" charset="0"/>
              <a:cs typeface="Helvetica Neue" panose="02000503000000020004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3C68BBD-E483-0F44-A616-B18231ECE5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82044" t="34140" b="57516"/>
          <a:stretch/>
        </p:blipFill>
        <p:spPr>
          <a:xfrm>
            <a:off x="10597830" y="1240575"/>
            <a:ext cx="1201999" cy="47220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7BED9B8-C2FD-5B4E-8D1D-6F285351702A}"/>
              </a:ext>
            </a:extLst>
          </p:cNvPr>
          <p:cNvCxnSpPr>
            <a:cxnSpLocks/>
          </p:cNvCxnSpPr>
          <p:nvPr/>
        </p:nvCxnSpPr>
        <p:spPr>
          <a:xfrm>
            <a:off x="1720046" y="2793826"/>
            <a:ext cx="0" cy="3065107"/>
          </a:xfrm>
          <a:prstGeom prst="line">
            <a:avLst/>
          </a:prstGeom>
          <a:ln w="19050">
            <a:solidFill>
              <a:srgbClr val="43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EC532EA-DCEE-8948-BB02-EC3B754FBFF2}"/>
              </a:ext>
            </a:extLst>
          </p:cNvPr>
          <p:cNvSpPr txBox="1"/>
          <p:nvPr/>
        </p:nvSpPr>
        <p:spPr>
          <a:xfrm>
            <a:off x="3791896" y="5533008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4372C4"/>
                </a:solidFill>
                <a:latin typeface="Roboto Condensed" pitchFamily="2" charset="0"/>
                <a:ea typeface="Roboto Condensed" pitchFamily="2" charset="0"/>
              </a:rPr>
              <a:t>1/4</a:t>
            </a:r>
          </a:p>
        </p:txBody>
      </p:sp>
      <p:sp>
        <p:nvSpPr>
          <p:cNvPr id="31" name="Triangl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4771BD-B157-6E4B-BFA9-52E46508A17D}"/>
              </a:ext>
            </a:extLst>
          </p:cNvPr>
          <p:cNvSpPr/>
          <p:nvPr/>
        </p:nvSpPr>
        <p:spPr>
          <a:xfrm rot="16200000" flipV="1">
            <a:off x="6177636" y="3905958"/>
            <a:ext cx="620110" cy="220731"/>
          </a:xfrm>
          <a:prstGeom prst="triangle">
            <a:avLst>
              <a:gd name="adj" fmla="val 4830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hlinkClick r:id="rId5" action="ppaction://hlinksldjump"/>
            <a:extLst>
              <a:ext uri="{FF2B5EF4-FFF2-40B4-BE49-F238E27FC236}">
                <a16:creationId xmlns:a16="http://schemas.microsoft.com/office/drawing/2014/main" id="{F745A33B-2C13-0B4E-B9C4-B8199955ECBE}"/>
              </a:ext>
            </a:extLst>
          </p:cNvPr>
          <p:cNvSpPr/>
          <p:nvPr/>
        </p:nvSpPr>
        <p:spPr>
          <a:xfrm>
            <a:off x="1408264" y="2332873"/>
            <a:ext cx="500167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 extrusionH="76200">
            <a:bevelT w="152400" h="50800" prst="softRound"/>
            <a:extrusionClr>
              <a:srgbClr val="4372C4"/>
            </a:extrusionClr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Blip>
                <a:blip r:embed="rId6"/>
              </a:buBlip>
            </a:pPr>
            <a:r>
              <a:rPr lang="en-GB" sz="1600" b="1" dirty="0">
                <a:latin typeface="Roboto Condensed" pitchFamily="2" charset="0"/>
                <a:ea typeface="Roboto Condensed" pitchFamily="2" charset="0"/>
              </a:rPr>
              <a:t>Sediment routing and connectivity evaluation</a:t>
            </a:r>
          </a:p>
        </p:txBody>
      </p:sp>
      <p:sp>
        <p:nvSpPr>
          <p:cNvPr id="33" name="Rectangle 32">
            <a:hlinkClick r:id="rId7" action="ppaction://hlinksldjump"/>
            <a:extLst>
              <a:ext uri="{FF2B5EF4-FFF2-40B4-BE49-F238E27FC236}">
                <a16:creationId xmlns:a16="http://schemas.microsoft.com/office/drawing/2014/main" id="{B786EA6E-8777-544A-BE24-4FCA81153823}"/>
              </a:ext>
            </a:extLst>
          </p:cNvPr>
          <p:cNvSpPr/>
          <p:nvPr/>
        </p:nvSpPr>
        <p:spPr>
          <a:xfrm>
            <a:off x="1408268" y="1184627"/>
            <a:ext cx="5001675" cy="338554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Blip>
                <a:blip r:embed="rId8"/>
              </a:buBlip>
            </a:pPr>
            <a:r>
              <a:rPr lang="en-GB" sz="1600" dirty="0">
                <a:latin typeface="Roboto Condensed" pitchFamily="2" charset="0"/>
                <a:ea typeface="Roboto Condensed" pitchFamily="2" charset="0"/>
              </a:rPr>
              <a:t>Network extraction and characterization</a:t>
            </a:r>
          </a:p>
        </p:txBody>
      </p:sp>
      <p:sp>
        <p:nvSpPr>
          <p:cNvPr id="34" name="Rectangle 33">
            <a:hlinkClick r:id="rId9" action="ppaction://hlinksldjump"/>
            <a:extLst>
              <a:ext uri="{FF2B5EF4-FFF2-40B4-BE49-F238E27FC236}">
                <a16:creationId xmlns:a16="http://schemas.microsoft.com/office/drawing/2014/main" id="{FEAF0BC3-72BE-3F47-8EB6-0B617F0D1595}"/>
              </a:ext>
            </a:extLst>
          </p:cNvPr>
          <p:cNvSpPr/>
          <p:nvPr/>
        </p:nvSpPr>
        <p:spPr>
          <a:xfrm>
            <a:off x="1408265" y="1758750"/>
            <a:ext cx="5001675" cy="338554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Blip>
                <a:blip r:embed="rId8"/>
              </a:buBlip>
            </a:pPr>
            <a:r>
              <a:rPr lang="en-GB" sz="1600" dirty="0">
                <a:latin typeface="Roboto Condensed" pitchFamily="2" charset="0"/>
                <a:ea typeface="Roboto Condensed" pitchFamily="2" charset="0"/>
              </a:rPr>
              <a:t>Definition of external sources and barriers</a:t>
            </a:r>
          </a:p>
        </p:txBody>
      </p:sp>
    </p:spTree>
    <p:extLst>
      <p:ext uri="{BB962C8B-B14F-4D97-AF65-F5344CB8AC3E}">
        <p14:creationId xmlns:p14="http://schemas.microsoft.com/office/powerpoint/2010/main" val="1700139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679D302F-AABD-8845-B2C4-562B65C6CCEC}"/>
              </a:ext>
            </a:extLst>
          </p:cNvPr>
          <p:cNvSpPr/>
          <p:nvPr/>
        </p:nvSpPr>
        <p:spPr>
          <a:xfrm>
            <a:off x="1408264" y="2332873"/>
            <a:ext cx="500167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 extrusionH="76200">
            <a:bevelT w="152400" h="50800" prst="softRound"/>
            <a:extrusionClr>
              <a:srgbClr val="4372C4"/>
            </a:extrusionClr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Blip>
                <a:blip r:embed="rId4"/>
              </a:buBlip>
            </a:pPr>
            <a:r>
              <a:rPr lang="en-GB" sz="1600" b="1" dirty="0">
                <a:latin typeface="Roboto Condensed" pitchFamily="2" charset="0"/>
                <a:ea typeface="Roboto Condensed" pitchFamily="2" charset="0"/>
              </a:rPr>
              <a:t>Sediment routing and connectivity 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E0C290-CDD2-0244-90FF-A2EDCF653235}"/>
              </a:ext>
            </a:extLst>
          </p:cNvPr>
          <p:cNvSpPr txBox="1"/>
          <p:nvPr/>
        </p:nvSpPr>
        <p:spPr>
          <a:xfrm>
            <a:off x="1720046" y="2693015"/>
            <a:ext cx="462908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latin typeface="Stellar" panose="02000506040000020004" pitchFamily="2" charset="0"/>
              </a:rPr>
              <a:t>User-defined sediment sources </a:t>
            </a:r>
            <a:r>
              <a:rPr lang="en-US" sz="1400" dirty="0">
                <a:latin typeface="Stellar" panose="02000506040000020004" pitchFamily="2" charset="0"/>
              </a:rPr>
              <a:t>generate sediment fluxes which interact and </a:t>
            </a:r>
            <a:r>
              <a:rPr lang="en-US" sz="1400" b="1" dirty="0">
                <a:latin typeface="Stellar" panose="02000506040000020004" pitchFamily="2" charset="0"/>
              </a:rPr>
              <a:t>increase the flow </a:t>
            </a:r>
            <a:r>
              <a:rPr lang="en-US" sz="1400" dirty="0">
                <a:latin typeface="Stellar" panose="02000506040000020004" pitchFamily="2" charset="0"/>
              </a:rPr>
              <a:t>of the cascade originated in a reach or create a new cascade.</a:t>
            </a:r>
          </a:p>
          <a:p>
            <a:pPr algn="just"/>
            <a:endParaRPr lang="en-US" sz="1400" dirty="0">
              <a:latin typeface="Stellar" panose="02000506040000020004" pitchFamily="2" charset="0"/>
            </a:endParaRPr>
          </a:p>
          <a:p>
            <a:pPr algn="just"/>
            <a:r>
              <a:rPr lang="en-US" sz="1400" dirty="0">
                <a:latin typeface="Stellar" panose="02000506040000020004" pitchFamily="2" charset="0"/>
              </a:rPr>
              <a:t>In contrast, </a:t>
            </a:r>
            <a:r>
              <a:rPr lang="en-US" sz="1400" b="1" dirty="0">
                <a:latin typeface="Stellar" panose="02000506040000020004" pitchFamily="2" charset="0"/>
              </a:rPr>
              <a:t>dams</a:t>
            </a:r>
            <a:r>
              <a:rPr lang="en-US" sz="1400" dirty="0">
                <a:latin typeface="Stellar" panose="02000506040000020004" pitchFamily="2" charset="0"/>
              </a:rPr>
              <a:t> placed on a network node causes the </a:t>
            </a:r>
            <a:r>
              <a:rPr lang="en-US" sz="1400" b="1" dirty="0">
                <a:latin typeface="Stellar" panose="02000506040000020004" pitchFamily="2" charset="0"/>
              </a:rPr>
              <a:t>deposition</a:t>
            </a:r>
            <a:r>
              <a:rPr lang="en-US" sz="1400" dirty="0">
                <a:latin typeface="Stellar" panose="02000506040000020004" pitchFamily="2" charset="0"/>
              </a:rPr>
              <a:t> of part of the sediment load of incoming cascades according to their </a:t>
            </a:r>
            <a:r>
              <a:rPr lang="en-US" sz="1400" b="1" dirty="0">
                <a:latin typeface="Stellar" panose="02000506040000020004" pitchFamily="2" charset="0"/>
              </a:rPr>
              <a:t>trap efficiency</a:t>
            </a:r>
            <a:r>
              <a:rPr lang="en-US" sz="1400" dirty="0">
                <a:latin typeface="Stellar" panose="02000506040000020004" pitchFamily="2" charset="0"/>
              </a:rPr>
              <a:t>.</a:t>
            </a:r>
            <a:r>
              <a:rPr lang="it-IT" sz="1400" dirty="0">
                <a:latin typeface="Stellar" panose="02000506040000020004" pitchFamily="2" charset="0"/>
              </a:rPr>
              <a:t> </a:t>
            </a:r>
            <a:endParaRPr lang="en-AU" sz="1400" dirty="0"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F73926-3A6B-7345-8C72-BEDDB3D14E37}"/>
              </a:ext>
            </a:extLst>
          </p:cNvPr>
          <p:cNvSpPr txBox="1"/>
          <p:nvPr/>
        </p:nvSpPr>
        <p:spPr>
          <a:xfrm>
            <a:off x="6736504" y="1298920"/>
            <a:ext cx="3744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Visualization of the sediment routing process</a:t>
            </a:r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19BE8BDF-BCFC-C24D-8964-8BFBACD3C073}"/>
              </a:ext>
            </a:extLst>
          </p:cNvPr>
          <p:cNvSpPr/>
          <p:nvPr/>
        </p:nvSpPr>
        <p:spPr>
          <a:xfrm>
            <a:off x="1408268" y="1184627"/>
            <a:ext cx="5001675" cy="338554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Blip>
                <a:blip r:embed="rId6"/>
              </a:buBlip>
            </a:pPr>
            <a:r>
              <a:rPr lang="en-GB" sz="1600" dirty="0">
                <a:latin typeface="Roboto Condensed" pitchFamily="2" charset="0"/>
                <a:ea typeface="Roboto Condensed" pitchFamily="2" charset="0"/>
              </a:rPr>
              <a:t>Network extraction and characterization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3C8942-B59F-0F47-A67A-216565F7D66B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E6A255-51AF-5B49-9B3F-1993FEE19918}"/>
              </a:ext>
            </a:extLst>
          </p:cNvPr>
          <p:cNvSpPr txBox="1"/>
          <p:nvPr/>
        </p:nvSpPr>
        <p:spPr>
          <a:xfrm>
            <a:off x="1014608" y="51384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The Model – </a:t>
            </a:r>
            <a:r>
              <a:rPr lang="it-IT" sz="2400" b="1" dirty="0" err="1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Step</a:t>
            </a:r>
            <a:r>
              <a:rPr lang="it-IT" sz="2400" b="1" dirty="0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By </a:t>
            </a:r>
            <a:r>
              <a:rPr lang="it-IT" sz="2400" b="1" dirty="0" err="1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Step</a:t>
            </a:r>
            <a:endParaRPr lang="it-IT" sz="2400" b="1" dirty="0">
              <a:latin typeface="Stellar" panose="02000506040000020004" pitchFamily="2" charset="0"/>
              <a:ea typeface="Roboto Condensed" pitchFamily="2" charset="0"/>
              <a:cs typeface="Helvetica Neue" panose="02000503000000020004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B214CA-EDB6-AB46-93C3-4ED179B1D4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63" t="75825" r="13535" b="-65"/>
          <a:stretch/>
        </p:blipFill>
        <p:spPr>
          <a:xfrm>
            <a:off x="7174523" y="2907554"/>
            <a:ext cx="3949581" cy="10058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9446F97-AEE6-104A-ADE4-6B50A14F9A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t="40240" b="28317"/>
          <a:stretch/>
        </p:blipFill>
        <p:spPr>
          <a:xfrm>
            <a:off x="6798154" y="1632687"/>
            <a:ext cx="5001675" cy="13298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FDE364-895B-3949-BF17-1DDA4C2A1F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82044" t="34140" b="52412"/>
          <a:stretch/>
        </p:blipFill>
        <p:spPr>
          <a:xfrm>
            <a:off x="10597830" y="1240575"/>
            <a:ext cx="1201999" cy="761097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9D89210-8442-E041-9E3C-B7B2B4EB944F}"/>
              </a:ext>
            </a:extLst>
          </p:cNvPr>
          <p:cNvCxnSpPr>
            <a:cxnSpLocks/>
          </p:cNvCxnSpPr>
          <p:nvPr/>
        </p:nvCxnSpPr>
        <p:spPr>
          <a:xfrm>
            <a:off x="1720046" y="2793826"/>
            <a:ext cx="0" cy="3065107"/>
          </a:xfrm>
          <a:prstGeom prst="line">
            <a:avLst/>
          </a:prstGeom>
          <a:ln w="19050">
            <a:solidFill>
              <a:srgbClr val="43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D11BB0E-7AD5-BB42-954A-50AA7CE2B76B}"/>
              </a:ext>
            </a:extLst>
          </p:cNvPr>
          <p:cNvSpPr txBox="1"/>
          <p:nvPr/>
        </p:nvSpPr>
        <p:spPr>
          <a:xfrm>
            <a:off x="3791896" y="5533008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4372C4"/>
                </a:solidFill>
                <a:latin typeface="Roboto Condensed" pitchFamily="2" charset="0"/>
                <a:ea typeface="Roboto Condensed" pitchFamily="2" charset="0"/>
              </a:rPr>
              <a:t>2/4</a:t>
            </a:r>
          </a:p>
        </p:txBody>
      </p:sp>
      <p:sp>
        <p:nvSpPr>
          <p:cNvPr id="33" name="Triangle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BE2801-0ECD-A84F-A1DF-468FD91B4631}"/>
              </a:ext>
            </a:extLst>
          </p:cNvPr>
          <p:cNvSpPr/>
          <p:nvPr/>
        </p:nvSpPr>
        <p:spPr>
          <a:xfrm rot="16200000" flipV="1">
            <a:off x="6177636" y="3905958"/>
            <a:ext cx="620110" cy="220731"/>
          </a:xfrm>
          <a:prstGeom prst="triangle">
            <a:avLst>
              <a:gd name="adj" fmla="val 4830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riangle 3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92AA99F-BF51-2844-B5A1-0B6CADA32E0A}"/>
              </a:ext>
            </a:extLst>
          </p:cNvPr>
          <p:cNvSpPr/>
          <p:nvPr/>
        </p:nvSpPr>
        <p:spPr>
          <a:xfrm rot="16200000">
            <a:off x="1155819" y="3915469"/>
            <a:ext cx="620110" cy="220736"/>
          </a:xfrm>
          <a:prstGeom prst="triangle">
            <a:avLst>
              <a:gd name="adj" fmla="val 4830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hlinkClick r:id="rId8" action="ppaction://hlinksldjump"/>
            <a:extLst>
              <a:ext uri="{FF2B5EF4-FFF2-40B4-BE49-F238E27FC236}">
                <a16:creationId xmlns:a16="http://schemas.microsoft.com/office/drawing/2014/main" id="{B4A3604C-8221-604E-B012-6D5E871BA2BD}"/>
              </a:ext>
            </a:extLst>
          </p:cNvPr>
          <p:cNvSpPr/>
          <p:nvPr/>
        </p:nvSpPr>
        <p:spPr>
          <a:xfrm>
            <a:off x="1408265" y="1758750"/>
            <a:ext cx="5001675" cy="338554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Blip>
                <a:blip r:embed="rId6"/>
              </a:buBlip>
            </a:pPr>
            <a:r>
              <a:rPr lang="en-GB" sz="1600" dirty="0">
                <a:latin typeface="Roboto Condensed" pitchFamily="2" charset="0"/>
                <a:ea typeface="Roboto Condensed" pitchFamily="2" charset="0"/>
              </a:rPr>
              <a:t>Definition of external sources and barriers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7C5F81-97F4-3948-A1D5-FCBD75990689}"/>
              </a:ext>
            </a:extLst>
          </p:cNvPr>
          <p:cNvGrpSpPr>
            <a:grpSpLocks noChangeAspect="1"/>
          </p:cNvGrpSpPr>
          <p:nvPr/>
        </p:nvGrpSpPr>
        <p:grpSpPr>
          <a:xfrm>
            <a:off x="11551088" y="887603"/>
            <a:ext cx="497481" cy="499229"/>
            <a:chOff x="3893766" y="5112201"/>
            <a:chExt cx="594433" cy="578024"/>
          </a:xfrm>
        </p:grpSpPr>
        <p:sp>
          <p:nvSpPr>
            <p:cNvPr id="17" name="Oval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F2DD244A-6092-1D40-B47A-5B221B5BDA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3766" y="5112201"/>
              <a:ext cx="594433" cy="5780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 sz="32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18" name="Picture 17" descr="A close up of a logo&#10;&#10;Description automatically generated">
              <a:hlinkClick r:id="rId10" action="ppaction://hlinksldjump"/>
              <a:extLst>
                <a:ext uri="{FF2B5EF4-FFF2-40B4-BE49-F238E27FC236}">
                  <a16:creationId xmlns:a16="http://schemas.microsoft.com/office/drawing/2014/main" id="{0F023456-257B-6048-B9E0-A7D137E1C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13644"/>
            <a:stretch/>
          </p:blipFill>
          <p:spPr>
            <a:xfrm>
              <a:off x="3966310" y="5191236"/>
              <a:ext cx="437706" cy="377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3776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01DE9E-1A65-1846-AFAA-6AF06204C51C}"/>
              </a:ext>
            </a:extLst>
          </p:cNvPr>
          <p:cNvCxnSpPr>
            <a:cxnSpLocks/>
          </p:cNvCxnSpPr>
          <p:nvPr/>
        </p:nvCxnSpPr>
        <p:spPr>
          <a:xfrm>
            <a:off x="1720046" y="2793826"/>
            <a:ext cx="0" cy="3065107"/>
          </a:xfrm>
          <a:prstGeom prst="line">
            <a:avLst/>
          </a:prstGeom>
          <a:ln w="19050">
            <a:solidFill>
              <a:srgbClr val="43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7B8B728-1188-534C-8244-6C1ED3AA6BF0}"/>
              </a:ext>
            </a:extLst>
          </p:cNvPr>
          <p:cNvSpPr txBox="1"/>
          <p:nvPr/>
        </p:nvSpPr>
        <p:spPr>
          <a:xfrm>
            <a:off x="1720047" y="2702205"/>
            <a:ext cx="462908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t-IT" sz="1400" dirty="0">
                <a:latin typeface="Stellar" panose="02000506040000020004" pitchFamily="2" charset="0"/>
                <a:ea typeface="Helvetica Neue Thin" panose="020B0403020202020204" pitchFamily="34" charset="0"/>
                <a:cs typeface="Times New Roman" panose="02020603050405020304" pitchFamily="18" charset="0"/>
              </a:rPr>
              <a:t>In the model framework, </a:t>
            </a:r>
            <a:r>
              <a:rPr lang="en-US" altLang="it-IT" sz="1400" b="1" dirty="0">
                <a:latin typeface="Stellar" panose="02000506040000020004" pitchFamily="2" charset="0"/>
                <a:ea typeface="Helvetica Neue Thin" panose="020B0403020202020204" pitchFamily="34" charset="0"/>
                <a:cs typeface="Times New Roman" panose="02020603050405020304" pitchFamily="18" charset="0"/>
              </a:rPr>
              <a:t>each source is the beginning of multiple sub-cascades </a:t>
            </a:r>
            <a:r>
              <a:rPr lang="en-US" altLang="it-IT" sz="1400" dirty="0">
                <a:latin typeface="Stellar" panose="02000506040000020004" pitchFamily="2" charset="0"/>
                <a:ea typeface="Helvetica Neue Thin" panose="020B0403020202020204" pitchFamily="34" charset="0"/>
                <a:cs typeface="Times New Roman" panose="02020603050405020304" pitchFamily="18" charset="0"/>
              </a:rPr>
              <a:t>(lines in figure on the left).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t-IT" sz="1400" dirty="0">
                <a:latin typeface="Stellar" panose="02000506040000020004" pitchFamily="2" charset="0"/>
                <a:ea typeface="Helvetica Neue Thin" panose="020B0403020202020204" pitchFamily="34" charset="0"/>
                <a:cs typeface="Times New Roman" panose="02020603050405020304" pitchFamily="18" charset="0"/>
              </a:rPr>
              <a:t>This structure allows each sediment source to supply not only a single grain size, but rather a </a:t>
            </a:r>
            <a:r>
              <a:rPr lang="en-US" altLang="it-IT" sz="1400" b="1" dirty="0">
                <a:latin typeface="Stellar" panose="02000506040000020004" pitchFamily="2" charset="0"/>
                <a:ea typeface="Helvetica Neue Thin" panose="020B0403020202020204" pitchFamily="34" charset="0"/>
                <a:cs typeface="Times New Roman" panose="02020603050405020304" pitchFamily="18" charset="0"/>
              </a:rPr>
              <a:t>distribution of multiple grain sizes.</a:t>
            </a:r>
            <a:endParaRPr lang="en-US" altLang="it-IT" sz="1400" dirty="0">
              <a:latin typeface="Stellar" panose="02000506040000020004" pitchFamily="2" charset="0"/>
              <a:ea typeface="Helvetica Neue Thin" panose="020B040302020202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t-IT" sz="1400" dirty="0">
                <a:latin typeface="Stellar" panose="02000506040000020004" pitchFamily="2" charset="0"/>
                <a:ea typeface="Helvetica Neue Thin" panose="020B0403020202020204" pitchFamily="34" charset="0"/>
                <a:cs typeface="Times New Roman" panose="02020603050405020304" pitchFamily="18" charset="0"/>
              </a:rPr>
              <a:t>The toolbox creates cascades composed of a fixed </a:t>
            </a:r>
            <a:r>
              <a:rPr lang="en-US" altLang="it-IT" sz="1400" b="1" dirty="0">
                <a:latin typeface="Stellar" panose="02000506040000020004" pitchFamily="2" charset="0"/>
                <a:ea typeface="Helvetica Neue Thin" panose="020B0403020202020204" pitchFamily="34" charset="0"/>
                <a:cs typeface="Times New Roman" panose="02020603050405020304" pitchFamily="18" charset="0"/>
              </a:rPr>
              <a:t>a-priori number of sediment classes </a:t>
            </a:r>
            <a:r>
              <a:rPr lang="en-US" altLang="it-IT" sz="1400" dirty="0">
                <a:latin typeface="Stellar" panose="02000506040000020004" pitchFamily="2" charset="0"/>
                <a:ea typeface="Helvetica Neue Thin" panose="020B0403020202020204" pitchFamily="34" charset="0"/>
                <a:cs typeface="Times New Roman" panose="02020603050405020304" pitchFamily="18" charset="0"/>
              </a:rPr>
              <a:t>(three in the figure).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it-IT" sz="1400" dirty="0">
              <a:latin typeface="Stellar" panose="02000506040000020004" pitchFamily="2" charset="0"/>
              <a:ea typeface="Helvetica Neue Thin" panose="020B040302020202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t-IT" sz="1400" dirty="0">
                <a:latin typeface="Stellar" panose="02000506040000020004" pitchFamily="2" charset="0"/>
                <a:ea typeface="Helvetica Neue Thin" panose="020B0403020202020204" pitchFamily="34" charset="0"/>
                <a:cs typeface="Times New Roman" panose="02020603050405020304" pitchFamily="18" charset="0"/>
              </a:rPr>
              <a:t>This framework is useful to </a:t>
            </a:r>
            <a:r>
              <a:rPr lang="en-US" altLang="it-IT" sz="1400" b="1" dirty="0">
                <a:latin typeface="Stellar" panose="02000506040000020004" pitchFamily="2" charset="0"/>
                <a:ea typeface="Helvetica Neue Thin" panose="020B0403020202020204" pitchFamily="34" charset="0"/>
                <a:cs typeface="Times New Roman" panose="02020603050405020304" pitchFamily="18" charset="0"/>
              </a:rPr>
              <a:t>represent</a:t>
            </a:r>
            <a:r>
              <a:rPr lang="en-US" altLang="it-IT" sz="1400" dirty="0">
                <a:latin typeface="Stellar" panose="02000506040000020004" pitchFamily="2" charset="0"/>
                <a:ea typeface="Helvetica Neue Thin" panose="020B0403020202020204" pitchFamily="34" charset="0"/>
                <a:cs typeface="Times New Roman" panose="02020603050405020304" pitchFamily="18" charset="0"/>
              </a:rPr>
              <a:t> more realistically </a:t>
            </a:r>
            <a:r>
              <a:rPr lang="en-US" altLang="it-IT" sz="1400" b="1" dirty="0">
                <a:latin typeface="Stellar" panose="02000506040000020004" pitchFamily="2" charset="0"/>
                <a:ea typeface="Helvetica Neue Thin" panose="020B0403020202020204" pitchFamily="34" charset="0"/>
                <a:cs typeface="Times New Roman" panose="02020603050405020304" pitchFamily="18" charset="0"/>
              </a:rPr>
              <a:t>processes</a:t>
            </a:r>
            <a:r>
              <a:rPr lang="en-US" altLang="it-IT" sz="1400" dirty="0">
                <a:latin typeface="Stellar" panose="02000506040000020004" pitchFamily="2" charset="0"/>
                <a:ea typeface="Helvetica Neue Thin" panose="020B0403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it-IT" sz="1400" b="1" dirty="0">
                <a:latin typeface="Stellar" panose="02000506040000020004" pitchFamily="2" charset="0"/>
                <a:ea typeface="Helvetica Neue Thin" panose="020B0403020202020204" pitchFamily="34" charset="0"/>
                <a:cs typeface="Times New Roman" panose="02020603050405020304" pitchFamily="18" charset="0"/>
              </a:rPr>
              <a:t>supplying different grain sizes </a:t>
            </a:r>
            <a:r>
              <a:rPr lang="en-US" altLang="it-IT" sz="1400" dirty="0">
                <a:latin typeface="Stellar" panose="02000506040000020004" pitchFamily="2" charset="0"/>
                <a:ea typeface="Helvetica Neue Thin" panose="020B0403020202020204" pitchFamily="34" charset="0"/>
                <a:cs typeface="Times New Roman" panose="02020603050405020304" pitchFamily="18" charset="0"/>
              </a:rPr>
              <a:t>classes to the river network, e.g., mass movements might supply both very fine and very coarse sediment fractions at the same location. </a:t>
            </a:r>
            <a:endParaRPr lang="en-US" altLang="it-IT" sz="1400" dirty="0">
              <a:latin typeface="Stellar" panose="02000506040000020004" pitchFamily="2" charset="0"/>
              <a:ea typeface="Helvetica Neue Thin" panose="020B0403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D5BB5A-01F9-CE41-8249-5395F565B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5" t="9562" r="69286" b="28080"/>
          <a:stretch/>
        </p:blipFill>
        <p:spPr>
          <a:xfrm>
            <a:off x="7373096" y="3088586"/>
            <a:ext cx="2343551" cy="285728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9BBBD67-CAB4-AB4E-9759-9A857ABB9EA7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B3E3FF-0BD7-1F4B-B376-02942D981CFE}"/>
              </a:ext>
            </a:extLst>
          </p:cNvPr>
          <p:cNvSpPr txBox="1"/>
          <p:nvPr/>
        </p:nvSpPr>
        <p:spPr>
          <a:xfrm>
            <a:off x="1014608" y="51384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The Model – </a:t>
            </a:r>
            <a:r>
              <a:rPr lang="it-IT" sz="2400" b="1" dirty="0" err="1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Step</a:t>
            </a:r>
            <a:r>
              <a:rPr lang="it-IT" sz="2400" b="1" dirty="0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By </a:t>
            </a:r>
            <a:r>
              <a:rPr lang="it-IT" sz="2400" b="1" dirty="0" err="1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Step</a:t>
            </a:r>
            <a:endParaRPr lang="it-IT" sz="2400" b="1" dirty="0">
              <a:latin typeface="Stellar" panose="02000506040000020004" pitchFamily="2" charset="0"/>
              <a:ea typeface="Roboto Condensed" pitchFamily="2" charset="0"/>
              <a:cs typeface="Helvetica Neue" panose="02000503000000020004" pitchFamily="2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BEC2F2D-8FEE-3D4A-905B-714035AFEDB9}"/>
              </a:ext>
            </a:extLst>
          </p:cNvPr>
          <p:cNvGrpSpPr/>
          <p:nvPr/>
        </p:nvGrpSpPr>
        <p:grpSpPr>
          <a:xfrm>
            <a:off x="6736504" y="1298920"/>
            <a:ext cx="5063325" cy="1749881"/>
            <a:chOff x="6736504" y="1298920"/>
            <a:chExt cx="5063325" cy="174988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1BF23E5-E942-2847-B6A7-81FDAF099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40240" b="28317"/>
            <a:stretch/>
          </p:blipFill>
          <p:spPr>
            <a:xfrm>
              <a:off x="6798154" y="1632687"/>
              <a:ext cx="5001675" cy="132987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229FE5E-969E-444E-BDF2-D5944D0494AE}"/>
                </a:ext>
              </a:extLst>
            </p:cNvPr>
            <p:cNvSpPr txBox="1"/>
            <p:nvPr/>
          </p:nvSpPr>
          <p:spPr>
            <a:xfrm>
              <a:off x="6736504" y="1298920"/>
              <a:ext cx="3744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Stellar" panose="02000506040000020004" pitchFamily="2" charset="0"/>
                  <a:ea typeface="Helvetica Neue Thin" panose="020B0403020202020204" pitchFamily="34" charset="0"/>
                  <a:cs typeface="Helvetica Neue Condensed" panose="02000503000000020004" pitchFamily="2" charset="0"/>
                </a:rPr>
                <a:t>Visualization of the sediment routing process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089167-567F-0D40-A273-CB654CC61D1E}"/>
                </a:ext>
              </a:extLst>
            </p:cNvPr>
            <p:cNvSpPr/>
            <p:nvPr/>
          </p:nvSpPr>
          <p:spPr>
            <a:xfrm>
              <a:off x="7515225" y="1803399"/>
              <a:ext cx="92075" cy="377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62891F0-8E0D-C641-BA5A-D47A93F82063}"/>
                </a:ext>
              </a:extLst>
            </p:cNvPr>
            <p:cNvSpPr/>
            <p:nvPr/>
          </p:nvSpPr>
          <p:spPr>
            <a:xfrm>
              <a:off x="7373097" y="2265095"/>
              <a:ext cx="234204" cy="687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54795E4-487D-514F-AFCA-7B5D83831EC7}"/>
                </a:ext>
              </a:extLst>
            </p:cNvPr>
            <p:cNvSpPr/>
            <p:nvPr/>
          </p:nvSpPr>
          <p:spPr>
            <a:xfrm>
              <a:off x="9674225" y="2478598"/>
              <a:ext cx="384257" cy="509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6475B27-7643-894C-A2EB-E9273A824AF2}"/>
                </a:ext>
              </a:extLst>
            </p:cNvPr>
            <p:cNvSpPr/>
            <p:nvPr/>
          </p:nvSpPr>
          <p:spPr>
            <a:xfrm>
              <a:off x="10680700" y="2538850"/>
              <a:ext cx="384257" cy="509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00AF530-034E-084C-A5BC-DD0BAC074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20671" t="56871" r="52861" b="27626"/>
            <a:stretch/>
          </p:blipFill>
          <p:spPr>
            <a:xfrm>
              <a:off x="7832035" y="2336048"/>
              <a:ext cx="1323840" cy="655677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679806C-FF89-1B4A-BAA8-36D76E0B170E}"/>
                </a:ext>
              </a:extLst>
            </p:cNvPr>
            <p:cNvSpPr/>
            <p:nvPr/>
          </p:nvSpPr>
          <p:spPr>
            <a:xfrm>
              <a:off x="8320644" y="2512787"/>
              <a:ext cx="300965" cy="256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2EBB0FB-70AA-F14F-90A5-D7E73A13AA9B}"/>
                </a:ext>
              </a:extLst>
            </p:cNvPr>
            <p:cNvSpPr/>
            <p:nvPr/>
          </p:nvSpPr>
          <p:spPr>
            <a:xfrm>
              <a:off x="8124276" y="2666673"/>
              <a:ext cx="300965" cy="256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A977045-8019-AF45-A382-55D13D226CB5}"/>
                </a:ext>
              </a:extLst>
            </p:cNvPr>
            <p:cNvSpPr/>
            <p:nvPr/>
          </p:nvSpPr>
          <p:spPr>
            <a:xfrm>
              <a:off x="9011767" y="2699311"/>
              <a:ext cx="300965" cy="263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C4C863-9690-8B4B-8F15-277A54ACDD3B}"/>
                </a:ext>
              </a:extLst>
            </p:cNvPr>
            <p:cNvSpPr/>
            <p:nvPr/>
          </p:nvSpPr>
          <p:spPr>
            <a:xfrm>
              <a:off x="7832035" y="2332873"/>
              <a:ext cx="1323840" cy="620097"/>
            </a:xfrm>
            <a:prstGeom prst="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riangle 47">
              <a:extLst>
                <a:ext uri="{FF2B5EF4-FFF2-40B4-BE49-F238E27FC236}">
                  <a16:creationId xmlns:a16="http://schemas.microsoft.com/office/drawing/2014/main" id="{3084ADF6-CC78-634C-8D03-6417EF4F4D1B}"/>
                </a:ext>
              </a:extLst>
            </p:cNvPr>
            <p:cNvSpPr/>
            <p:nvPr/>
          </p:nvSpPr>
          <p:spPr>
            <a:xfrm rot="10800000">
              <a:off x="9089524" y="2536063"/>
              <a:ext cx="132702" cy="12782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F497071-2652-A347-8FA9-BEB1C3F9E04D}"/>
                </a:ext>
              </a:extLst>
            </p:cNvPr>
            <p:cNvSpPr/>
            <p:nvPr/>
          </p:nvSpPr>
          <p:spPr>
            <a:xfrm>
              <a:off x="10782205" y="1445337"/>
              <a:ext cx="1017624" cy="509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14627F2F-DD0A-C442-8ADD-CD7E28766036}"/>
              </a:ext>
            </a:extLst>
          </p:cNvPr>
          <p:cNvSpPr txBox="1"/>
          <p:nvPr/>
        </p:nvSpPr>
        <p:spPr>
          <a:xfrm>
            <a:off x="3791896" y="5533008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4372C4"/>
                </a:solidFill>
                <a:latin typeface="Roboto Condensed" pitchFamily="2" charset="0"/>
                <a:ea typeface="Roboto Condensed" pitchFamily="2" charset="0"/>
              </a:rPr>
              <a:t>3/4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1D7A186-C0A9-C741-8DC7-1F62DDFC28A2}"/>
              </a:ext>
            </a:extLst>
          </p:cNvPr>
          <p:cNvGrpSpPr>
            <a:grpSpLocks noChangeAspect="1"/>
          </p:cNvGrpSpPr>
          <p:nvPr/>
        </p:nvGrpSpPr>
        <p:grpSpPr>
          <a:xfrm>
            <a:off x="11212189" y="1257045"/>
            <a:ext cx="497481" cy="499229"/>
            <a:chOff x="3893766" y="5112201"/>
            <a:chExt cx="594433" cy="57802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AC901E1-9BCC-B246-B5A3-000BA0C678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3766" y="5112201"/>
              <a:ext cx="594433" cy="5780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 sz="32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60" name="Picture 59" descr="A close up of a logo&#10;&#10;Description automatically generated">
              <a:hlinkClick r:id="rId5" action="ppaction://hlinksldjump"/>
              <a:extLst>
                <a:ext uri="{FF2B5EF4-FFF2-40B4-BE49-F238E27FC236}">
                  <a16:creationId xmlns:a16="http://schemas.microsoft.com/office/drawing/2014/main" id="{43404B74-96E1-314E-8C82-6644F2E185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3644"/>
            <a:stretch/>
          </p:blipFill>
          <p:spPr>
            <a:xfrm>
              <a:off x="3966310" y="5191236"/>
              <a:ext cx="437706" cy="377988"/>
            </a:xfrm>
            <a:prstGeom prst="rect">
              <a:avLst/>
            </a:prstGeom>
          </p:spPr>
        </p:pic>
      </p:grpSp>
      <p:sp>
        <p:nvSpPr>
          <p:cNvPr id="61" name="Triangle 6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C72B3C-A4A8-5D41-AFF9-10EEFD425456}"/>
              </a:ext>
            </a:extLst>
          </p:cNvPr>
          <p:cNvSpPr/>
          <p:nvPr/>
        </p:nvSpPr>
        <p:spPr>
          <a:xfrm rot="16200000" flipV="1">
            <a:off x="6177636" y="3905958"/>
            <a:ext cx="620110" cy="220731"/>
          </a:xfrm>
          <a:prstGeom prst="triangle">
            <a:avLst>
              <a:gd name="adj" fmla="val 4830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riangle 6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79DC661-AA5C-2E49-AE0E-2F3920A91378}"/>
              </a:ext>
            </a:extLst>
          </p:cNvPr>
          <p:cNvSpPr/>
          <p:nvPr/>
        </p:nvSpPr>
        <p:spPr>
          <a:xfrm rot="16200000">
            <a:off x="1155819" y="3915469"/>
            <a:ext cx="620110" cy="220736"/>
          </a:xfrm>
          <a:prstGeom prst="triangle">
            <a:avLst>
              <a:gd name="adj" fmla="val 4830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hlinkClick r:id="rId7" action="ppaction://hlinksldjump"/>
            <a:extLst>
              <a:ext uri="{FF2B5EF4-FFF2-40B4-BE49-F238E27FC236}">
                <a16:creationId xmlns:a16="http://schemas.microsoft.com/office/drawing/2014/main" id="{992DC69F-13FF-7245-9FB5-60A67E59F5F5}"/>
              </a:ext>
            </a:extLst>
          </p:cNvPr>
          <p:cNvSpPr/>
          <p:nvPr/>
        </p:nvSpPr>
        <p:spPr>
          <a:xfrm>
            <a:off x="1408264" y="2332873"/>
            <a:ext cx="500167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 extrusionH="76200">
            <a:bevelT w="152400" h="50800" prst="softRound"/>
            <a:extrusionClr>
              <a:srgbClr val="4372C4"/>
            </a:extrusionClr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Blip>
                <a:blip r:embed="rId8"/>
              </a:buBlip>
            </a:pPr>
            <a:r>
              <a:rPr lang="en-GB" sz="1600" b="1" dirty="0">
                <a:latin typeface="Roboto Condensed" pitchFamily="2" charset="0"/>
                <a:ea typeface="Roboto Condensed" pitchFamily="2" charset="0"/>
              </a:rPr>
              <a:t>Sediment routing and connectivity evaluation</a:t>
            </a:r>
          </a:p>
        </p:txBody>
      </p:sp>
      <p:sp>
        <p:nvSpPr>
          <p:cNvPr id="64" name="Rectangle 63">
            <a:hlinkClick r:id="rId9" action="ppaction://hlinksldjump"/>
            <a:extLst>
              <a:ext uri="{FF2B5EF4-FFF2-40B4-BE49-F238E27FC236}">
                <a16:creationId xmlns:a16="http://schemas.microsoft.com/office/drawing/2014/main" id="{37FD08BA-6DD8-524C-9725-83D8BEA30B4F}"/>
              </a:ext>
            </a:extLst>
          </p:cNvPr>
          <p:cNvSpPr/>
          <p:nvPr/>
        </p:nvSpPr>
        <p:spPr>
          <a:xfrm>
            <a:off x="1408268" y="1184627"/>
            <a:ext cx="5001675" cy="338554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Blip>
                <a:blip r:embed="rId10"/>
              </a:buBlip>
            </a:pPr>
            <a:r>
              <a:rPr lang="en-GB" sz="1600" dirty="0">
                <a:latin typeface="Roboto Condensed" pitchFamily="2" charset="0"/>
                <a:ea typeface="Roboto Condensed" pitchFamily="2" charset="0"/>
              </a:rPr>
              <a:t>Network extraction and characterization</a:t>
            </a:r>
          </a:p>
        </p:txBody>
      </p:sp>
      <p:sp>
        <p:nvSpPr>
          <p:cNvPr id="66" name="Rectangle 65">
            <a:hlinkClick r:id="rId11" action="ppaction://hlinksldjump"/>
            <a:extLst>
              <a:ext uri="{FF2B5EF4-FFF2-40B4-BE49-F238E27FC236}">
                <a16:creationId xmlns:a16="http://schemas.microsoft.com/office/drawing/2014/main" id="{5C0E43B8-27EC-E14D-AC9C-8E9A648CDA5A}"/>
              </a:ext>
            </a:extLst>
          </p:cNvPr>
          <p:cNvSpPr/>
          <p:nvPr/>
        </p:nvSpPr>
        <p:spPr>
          <a:xfrm>
            <a:off x="1408265" y="1758750"/>
            <a:ext cx="5001675" cy="338554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Blip>
                <a:blip r:embed="rId10"/>
              </a:buBlip>
            </a:pPr>
            <a:r>
              <a:rPr lang="en-GB" sz="1600" dirty="0">
                <a:latin typeface="Roboto Condensed" pitchFamily="2" charset="0"/>
                <a:ea typeface="Roboto Condensed" pitchFamily="2" charset="0"/>
              </a:rPr>
              <a:t>Definition of external sources and barriers</a:t>
            </a:r>
          </a:p>
        </p:txBody>
      </p:sp>
    </p:spTree>
    <p:extLst>
      <p:ext uri="{BB962C8B-B14F-4D97-AF65-F5344CB8AC3E}">
        <p14:creationId xmlns:p14="http://schemas.microsoft.com/office/powerpoint/2010/main" val="876261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9CB2AD4-7F85-8146-9322-A2BEF0DA38C4}"/>
              </a:ext>
            </a:extLst>
          </p:cNvPr>
          <p:cNvSpPr txBox="1"/>
          <p:nvPr/>
        </p:nvSpPr>
        <p:spPr>
          <a:xfrm>
            <a:off x="1720046" y="2710670"/>
            <a:ext cx="46290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The hydrologic and geomorphic attributes are used to compute the </a:t>
            </a:r>
            <a:r>
              <a:rPr lang="en-US" sz="1400" b="1" dirty="0">
                <a:latin typeface="Stellar" panose="02000506040000020004" pitchFamily="2" charset="0"/>
                <a:ea typeface="Helvetica Neue Thin" panose="020B0403020202020204" pitchFamily="34" charset="0"/>
              </a:rPr>
              <a:t>transport capacity of each reach</a:t>
            </a:r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, i.e. the </a:t>
            </a:r>
            <a:r>
              <a:rPr lang="en-US" sz="1400" b="1" dirty="0">
                <a:latin typeface="Stellar" panose="02000506040000020004" pitchFamily="2" charset="0"/>
                <a:ea typeface="Helvetica Neue Thin" panose="020B0403020202020204" pitchFamily="34" charset="0"/>
              </a:rPr>
              <a:t>amount of energy available </a:t>
            </a:r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in a reach for the transport of sediment of a </a:t>
            </a:r>
            <a:r>
              <a:rPr lang="en-US" sz="1400" b="1" dirty="0">
                <a:latin typeface="Stellar" panose="02000506040000020004" pitchFamily="2" charset="0"/>
                <a:ea typeface="Helvetica Neue Thin" panose="020B0403020202020204" pitchFamily="34" charset="0"/>
              </a:rPr>
              <a:t>specific size</a:t>
            </a:r>
            <a:r>
              <a:rPr lang="it-IT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.</a:t>
            </a:r>
          </a:p>
          <a:p>
            <a:pPr algn="just"/>
            <a:endParaRPr lang="en-AU" sz="1400" dirty="0">
              <a:latin typeface="Stellar" panose="02000506040000020004" pitchFamily="2" charset="0"/>
              <a:ea typeface="Helvetica Neue Thin" panose="020B0403020202020204" pitchFamily="34" charset="0"/>
            </a:endParaRPr>
          </a:p>
          <a:p>
            <a:pPr algn="just"/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In each reach, CASCADE computes a </a:t>
            </a:r>
            <a:r>
              <a:rPr lang="en-US" sz="1400" b="1" dirty="0">
                <a:latin typeface="Stellar" panose="02000506040000020004" pitchFamily="2" charset="0"/>
                <a:ea typeface="Helvetica Neue Thin" panose="020B0403020202020204" pitchFamily="34" charset="0"/>
              </a:rPr>
              <a:t>sediment budget for each grain size. </a:t>
            </a:r>
          </a:p>
          <a:p>
            <a:pPr algn="just"/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This means that if the </a:t>
            </a:r>
            <a:r>
              <a:rPr lang="en-US" sz="1400" b="1" dirty="0">
                <a:latin typeface="Stellar" panose="02000506040000020004" pitchFamily="2" charset="0"/>
                <a:ea typeface="Helvetica Neue Thin" panose="020B0403020202020204" pitchFamily="34" charset="0"/>
              </a:rPr>
              <a:t>sediment influx </a:t>
            </a:r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of a grain size class into a reach </a:t>
            </a:r>
            <a:r>
              <a:rPr lang="en-US" sz="1400" b="1" dirty="0">
                <a:latin typeface="Stellar" panose="02000506040000020004" pitchFamily="2" charset="0"/>
                <a:ea typeface="Helvetica Neue Thin" panose="020B0403020202020204" pitchFamily="34" charset="0"/>
              </a:rPr>
              <a:t>exceed the transport capacity </a:t>
            </a:r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of that reach, part of the sediment will be </a:t>
            </a:r>
            <a:r>
              <a:rPr lang="en-US" sz="1400" b="1" dirty="0">
                <a:latin typeface="Stellar" panose="02000506040000020004" pitchFamily="2" charset="0"/>
                <a:ea typeface="Helvetica Neue Thin" panose="020B0403020202020204" pitchFamily="34" charset="0"/>
              </a:rPr>
              <a:t>deposited</a:t>
            </a:r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 on the river bed.</a:t>
            </a:r>
          </a:p>
          <a:p>
            <a:pPr algn="just"/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Instead, if </a:t>
            </a:r>
            <a:r>
              <a:rPr lang="en-US" sz="1400" b="1" dirty="0">
                <a:latin typeface="Stellar" panose="02000506040000020004" pitchFamily="2" charset="0"/>
                <a:ea typeface="Helvetica Neue Thin" panose="020B0403020202020204" pitchFamily="34" charset="0"/>
              </a:rPr>
              <a:t>more energy is available</a:t>
            </a:r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, </a:t>
            </a:r>
            <a:r>
              <a:rPr lang="en-US" sz="1400" b="1" dirty="0">
                <a:latin typeface="Stellar" panose="02000506040000020004" pitchFamily="2" charset="0"/>
                <a:ea typeface="Helvetica Neue Thin" panose="020B0403020202020204" pitchFamily="34" charset="0"/>
              </a:rPr>
              <a:t>new sediment can be entrained and transported</a:t>
            </a:r>
            <a:r>
              <a:rPr lang="en-US" sz="1400" dirty="0">
                <a:latin typeface="Stellar" panose="02000506040000020004" pitchFamily="2" charset="0"/>
                <a:ea typeface="Helvetica Neue Thin" panose="020B0403020202020204" pitchFamily="34" charset="0"/>
              </a:rPr>
              <a:t>, if available from the river bed or hillslope contributions, </a:t>
            </a:r>
            <a:r>
              <a:rPr lang="en-US" sz="1400" b="1" dirty="0">
                <a:latin typeface="Stellar" panose="02000506040000020004" pitchFamily="2" charset="0"/>
                <a:ea typeface="Helvetica Neue Thin" panose="020B0403020202020204" pitchFamily="34" charset="0"/>
              </a:rPr>
              <a:t>generating a new cascade. </a:t>
            </a:r>
          </a:p>
          <a:p>
            <a:pPr algn="just"/>
            <a:endParaRPr lang="en-AU" sz="1400" dirty="0"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F73926-3A6B-7345-8C72-BEDDB3D14E37}"/>
              </a:ext>
            </a:extLst>
          </p:cNvPr>
          <p:cNvSpPr txBox="1"/>
          <p:nvPr/>
        </p:nvSpPr>
        <p:spPr>
          <a:xfrm>
            <a:off x="6937465" y="1184627"/>
            <a:ext cx="298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Transport capacity equations </a:t>
            </a:r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implemented  in the toolbox</a:t>
            </a:r>
          </a:p>
          <a:p>
            <a:endParaRPr lang="en-GB" sz="1400" dirty="0"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Wilcock &amp; Crowe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 err="1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Engelund</a:t>
            </a:r>
            <a:r>
              <a:rPr lang="en-GB" sz="12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 &amp; Hansen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Yang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Wong &amp; Parker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953BB4-54D5-564D-ADED-2CB8163D9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15" t="49275" r="28663" b="30066"/>
          <a:stretch/>
        </p:blipFill>
        <p:spPr>
          <a:xfrm>
            <a:off x="9734915" y="4046004"/>
            <a:ext cx="2254706" cy="15145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7E9761-07B9-224A-B764-6899388DD0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69" t="26302" r="32963" b="44473"/>
          <a:stretch/>
        </p:blipFill>
        <p:spPr>
          <a:xfrm flipH="1">
            <a:off x="7013549" y="3817204"/>
            <a:ext cx="1067535" cy="16926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A18A6C-96B5-354B-A80E-E8F7A6E8B1FA}"/>
              </a:ext>
            </a:extLst>
          </p:cNvPr>
          <p:cNvSpPr txBox="1"/>
          <p:nvPr/>
        </p:nvSpPr>
        <p:spPr>
          <a:xfrm>
            <a:off x="7014666" y="2782557"/>
            <a:ext cx="214052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High transport capacity</a:t>
            </a:r>
          </a:p>
          <a:p>
            <a:endParaRPr lang="en-GB" sz="1100" dirty="0"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High water discharge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Steep slope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Narrow 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Fine bed GSD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723E66-0FE6-F34C-9013-4D4F5C004A21}"/>
              </a:ext>
            </a:extLst>
          </p:cNvPr>
          <p:cNvSpPr txBox="1"/>
          <p:nvPr/>
        </p:nvSpPr>
        <p:spPr>
          <a:xfrm>
            <a:off x="9819607" y="2782557"/>
            <a:ext cx="191060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Low transport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100" dirty="0"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Low water discharge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Slight slope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Large 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Coarse bed GSD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AB1B4C4-85E0-A642-8588-47578F351536}"/>
              </a:ext>
            </a:extLst>
          </p:cNvPr>
          <p:cNvCxnSpPr>
            <a:cxnSpLocks/>
          </p:cNvCxnSpPr>
          <p:nvPr/>
        </p:nvCxnSpPr>
        <p:spPr>
          <a:xfrm>
            <a:off x="1720046" y="2793826"/>
            <a:ext cx="0" cy="3065107"/>
          </a:xfrm>
          <a:prstGeom prst="line">
            <a:avLst/>
          </a:prstGeom>
          <a:ln w="19050">
            <a:solidFill>
              <a:srgbClr val="43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43908A-397F-CD40-BCED-2EDDADF8EC32}"/>
              </a:ext>
            </a:extLst>
          </p:cNvPr>
          <p:cNvSpPr>
            <a:spLocks noChangeAspect="1"/>
          </p:cNvSpPr>
          <p:nvPr/>
        </p:nvSpPr>
        <p:spPr>
          <a:xfrm>
            <a:off x="10697029" y="896188"/>
            <a:ext cx="788727" cy="766955"/>
          </a:xfrm>
          <a:prstGeom prst="ellipse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270739-DFC9-1648-9B3D-A7C3F2E51C27}"/>
              </a:ext>
            </a:extLst>
          </p:cNvPr>
          <p:cNvSpPr txBox="1"/>
          <p:nvPr/>
        </p:nvSpPr>
        <p:spPr>
          <a:xfrm>
            <a:off x="10010169" y="1674195"/>
            <a:ext cx="1979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Click for more detail on how the reach features influence the Wilcock and Crowe transport capacity equation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10E6956-4A40-9B4A-9F6F-F5A300A15DAC}"/>
              </a:ext>
            </a:extLst>
          </p:cNvPr>
          <p:cNvCxnSpPr>
            <a:cxnSpLocks/>
          </p:cNvCxnSpPr>
          <p:nvPr/>
        </p:nvCxnSpPr>
        <p:spPr>
          <a:xfrm>
            <a:off x="6937465" y="2745766"/>
            <a:ext cx="495866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E0E1D9C3-E49E-A149-BC15-6BD68B4FAE4F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C70435-A0AA-2347-A719-06E0E6F6D9EE}"/>
              </a:ext>
            </a:extLst>
          </p:cNvPr>
          <p:cNvSpPr txBox="1"/>
          <p:nvPr/>
        </p:nvSpPr>
        <p:spPr>
          <a:xfrm>
            <a:off x="1014608" y="51384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The Model – </a:t>
            </a:r>
            <a:r>
              <a:rPr lang="it-IT" sz="2400" b="1" dirty="0" err="1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Step</a:t>
            </a:r>
            <a:r>
              <a:rPr lang="it-IT" sz="2400" b="1" dirty="0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By </a:t>
            </a:r>
            <a:r>
              <a:rPr lang="it-IT" sz="2400" b="1" dirty="0" err="1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Step</a:t>
            </a:r>
            <a:endParaRPr lang="it-IT" sz="2400" b="1" dirty="0">
              <a:latin typeface="Stellar" panose="02000506040000020004" pitchFamily="2" charset="0"/>
              <a:ea typeface="Roboto Condensed" pitchFamily="2" charset="0"/>
              <a:cs typeface="Helvetica Neue" panose="02000503000000020004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81E44D-0FF1-1341-A4A2-363BB69DF469}"/>
              </a:ext>
            </a:extLst>
          </p:cNvPr>
          <p:cNvSpPr txBox="1"/>
          <p:nvPr/>
        </p:nvSpPr>
        <p:spPr>
          <a:xfrm>
            <a:off x="3791896" y="5533008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4372C4"/>
                </a:solidFill>
                <a:latin typeface="Roboto Condensed" pitchFamily="2" charset="0"/>
                <a:ea typeface="Roboto Condensed" pitchFamily="2" charset="0"/>
              </a:rPr>
              <a:t>4/4</a:t>
            </a:r>
          </a:p>
        </p:txBody>
      </p:sp>
      <p:sp>
        <p:nvSpPr>
          <p:cNvPr id="40" name="Triangle 3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92A95FF-F81B-3F49-AB8B-5C87A2C3135E}"/>
              </a:ext>
            </a:extLst>
          </p:cNvPr>
          <p:cNvSpPr/>
          <p:nvPr/>
        </p:nvSpPr>
        <p:spPr>
          <a:xfrm rot="16200000">
            <a:off x="1155819" y="3915469"/>
            <a:ext cx="620110" cy="220736"/>
          </a:xfrm>
          <a:prstGeom prst="triangle">
            <a:avLst>
              <a:gd name="adj" fmla="val 4830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hlinkClick r:id="rId5" action="ppaction://hlinksldjump"/>
            <a:extLst>
              <a:ext uri="{FF2B5EF4-FFF2-40B4-BE49-F238E27FC236}">
                <a16:creationId xmlns:a16="http://schemas.microsoft.com/office/drawing/2014/main" id="{5B79B538-FB60-F94A-9B44-BD82AACEE801}"/>
              </a:ext>
            </a:extLst>
          </p:cNvPr>
          <p:cNvSpPr/>
          <p:nvPr/>
        </p:nvSpPr>
        <p:spPr>
          <a:xfrm>
            <a:off x="1408264" y="2332873"/>
            <a:ext cx="500167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 extrusionH="76200">
            <a:bevelT w="152400" h="50800" prst="softRound"/>
            <a:extrusionClr>
              <a:srgbClr val="4372C4"/>
            </a:extrusionClr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Blip>
                <a:blip r:embed="rId6"/>
              </a:buBlip>
            </a:pPr>
            <a:r>
              <a:rPr lang="en-GB" sz="1600" b="1" dirty="0">
                <a:latin typeface="Roboto Condensed" pitchFamily="2" charset="0"/>
                <a:ea typeface="Roboto Condensed" pitchFamily="2" charset="0"/>
              </a:rPr>
              <a:t>Sediment routing and connectivity evaluation</a:t>
            </a:r>
          </a:p>
        </p:txBody>
      </p:sp>
      <p:sp>
        <p:nvSpPr>
          <p:cNvPr id="44" name="Rectangle 43">
            <a:hlinkClick r:id="rId7" action="ppaction://hlinksldjump"/>
            <a:extLst>
              <a:ext uri="{FF2B5EF4-FFF2-40B4-BE49-F238E27FC236}">
                <a16:creationId xmlns:a16="http://schemas.microsoft.com/office/drawing/2014/main" id="{3A8767D0-5B91-404E-A008-217CEDBD7AE8}"/>
              </a:ext>
            </a:extLst>
          </p:cNvPr>
          <p:cNvSpPr/>
          <p:nvPr/>
        </p:nvSpPr>
        <p:spPr>
          <a:xfrm>
            <a:off x="1408268" y="1184627"/>
            <a:ext cx="5001675" cy="338554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Blip>
                <a:blip r:embed="rId8"/>
              </a:buBlip>
            </a:pPr>
            <a:r>
              <a:rPr lang="en-GB" sz="1600" dirty="0">
                <a:latin typeface="Roboto Condensed" pitchFamily="2" charset="0"/>
                <a:ea typeface="Roboto Condensed" pitchFamily="2" charset="0"/>
              </a:rPr>
              <a:t>Network extraction and characterization</a:t>
            </a:r>
          </a:p>
        </p:txBody>
      </p:sp>
      <p:sp>
        <p:nvSpPr>
          <p:cNvPr id="46" name="Rectangle 45">
            <a:hlinkClick r:id="rId9" action="ppaction://hlinksldjump"/>
            <a:extLst>
              <a:ext uri="{FF2B5EF4-FFF2-40B4-BE49-F238E27FC236}">
                <a16:creationId xmlns:a16="http://schemas.microsoft.com/office/drawing/2014/main" id="{1131092A-4B89-1643-B2C7-B22F8AF49D46}"/>
              </a:ext>
            </a:extLst>
          </p:cNvPr>
          <p:cNvSpPr/>
          <p:nvPr/>
        </p:nvSpPr>
        <p:spPr>
          <a:xfrm>
            <a:off x="1408265" y="1758750"/>
            <a:ext cx="5001675" cy="338554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Blip>
                <a:blip r:embed="rId8"/>
              </a:buBlip>
            </a:pPr>
            <a:r>
              <a:rPr lang="en-GB" sz="1600" dirty="0">
                <a:latin typeface="Roboto Condensed" pitchFamily="2" charset="0"/>
                <a:ea typeface="Roboto Condensed" pitchFamily="2" charset="0"/>
              </a:rPr>
              <a:t>Definition of external sources and barriers</a:t>
            </a:r>
          </a:p>
        </p:txBody>
      </p:sp>
      <p:sp>
        <p:nvSpPr>
          <p:cNvPr id="19" name="Rectangle 18">
            <a:hlinkClick r:id="rId10" action="ppaction://hlinksldjump"/>
            <a:extLst>
              <a:ext uri="{FF2B5EF4-FFF2-40B4-BE49-F238E27FC236}">
                <a16:creationId xmlns:a16="http://schemas.microsoft.com/office/drawing/2014/main" id="{00FB13C6-26EC-884B-8AF0-2DE413CE4A85}"/>
              </a:ext>
            </a:extLst>
          </p:cNvPr>
          <p:cNvSpPr/>
          <p:nvPr/>
        </p:nvSpPr>
        <p:spPr>
          <a:xfrm>
            <a:off x="9849098" y="5533008"/>
            <a:ext cx="2140523" cy="369332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Font typeface=".Apple Color Emoji UI"/>
              <a:buChar char="▶️"/>
            </a:pPr>
            <a:r>
              <a:rPr lang="en-GB" dirty="0">
                <a:latin typeface="Roboto Condensed" pitchFamily="2" charset="0"/>
                <a:ea typeface="Roboto Condensed" pitchFamily="2" charset="0"/>
              </a:rPr>
              <a:t>Try CASCADE</a:t>
            </a:r>
          </a:p>
        </p:txBody>
      </p:sp>
    </p:spTree>
    <p:extLst>
      <p:ext uri="{BB962C8B-B14F-4D97-AF65-F5344CB8AC3E}">
        <p14:creationId xmlns:p14="http://schemas.microsoft.com/office/powerpoint/2010/main" val="285882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77FC49B8-7BD5-F141-B53F-83677336BAB1}"/>
              </a:ext>
            </a:extLst>
          </p:cNvPr>
          <p:cNvSpPr txBox="1"/>
          <p:nvPr/>
        </p:nvSpPr>
        <p:spPr>
          <a:xfrm>
            <a:off x="1014608" y="51384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Stellar" panose="02000506040000020004" pitchFamily="2" charset="0"/>
                <a:ea typeface="Roboto Thin" pitchFamily="2" charset="0"/>
                <a:cs typeface="Helvetica Neue" panose="02000503000000020004" pitchFamily="2" charset="0"/>
              </a:rPr>
              <a:t>Wilcock and Crowe – Transport capacity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14D2013-78A4-3149-8D73-10DD4F6BA977}"/>
                  </a:ext>
                </a:extLst>
              </p:cNvPr>
              <p:cNvSpPr txBox="1"/>
              <p:nvPr/>
            </p:nvSpPr>
            <p:spPr>
              <a:xfrm>
                <a:off x="4859113" y="2209215"/>
                <a:ext cx="3455690" cy="1302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  <m:sup>
                          <m: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it-IT" sz="1400" b="0" i="0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1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sz="1400" b="0" i="0" smtClean="0">
                                  <a:latin typeface="Cambria Math" panose="02040503050406030204" pitchFamily="18" charset="0"/>
                                </a:rPr>
                                <m:t>0.002</m:t>
                              </m:r>
                              <m:sSup>
                                <m:sSupPr>
                                  <m:ctrlPr>
                                    <a:rPr lang="it-IT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it-IT" sz="1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14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τ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it-IT" sz="14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it-IT" sz="1400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τ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it-IT" sz="14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rc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it-IT" sz="1400" b="0" i="0" smtClean="0">
                                      <a:latin typeface="Cambria Math" panose="02040503050406030204" pitchFamily="18" charset="0"/>
                                    </a:rPr>
                                    <m:t>7.5</m:t>
                                  </m:r>
                                </m:sup>
                              </m:sSup>
                              <m:r>
                                <a:rPr lang="it-IT" sz="1400" b="0" i="0" smtClean="0">
                                  <a:latin typeface="Cambria Math" panose="02040503050406030204" pitchFamily="18" charset="0"/>
                                </a:rPr>
                                <m:t> ,       </m:t>
                              </m:r>
                              <m:r>
                                <m:rPr>
                                  <m:sty m:val="p"/>
                                </m:rPr>
                                <a:rPr lang="it-IT" sz="1400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f>
                                <m:f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sz="1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τ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sz="14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τ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it-IT" sz="1400" b="0" i="0" smtClean="0">
                                          <a:latin typeface="Cambria Math" panose="02040503050406030204" pitchFamily="18" charset="0"/>
                                        </a:rPr>
                                        <m:t>rc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it-IT" sz="1400" b="0" i="0" smtClean="0">
                                  <a:latin typeface="Cambria Math" panose="02040503050406030204" pitchFamily="18" charset="0"/>
                                </a:rPr>
                                <m:t>&lt;1.35</m:t>
                              </m:r>
                            </m:e>
                            <m:e>
                              <m:r>
                                <a:rPr lang="it-IT" sz="1400" b="0" i="0" smtClean="0">
                                  <a:latin typeface="Cambria Math" panose="02040503050406030204" pitchFamily="18" charset="0"/>
                                </a:rPr>
                                <m:t>14</m:t>
                              </m:r>
                              <m:sSup>
                                <m:sSupPr>
                                  <m:ctrlPr>
                                    <a:rPr lang="it-IT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1400" b="0" i="0" smtClean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it-IT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it-IT" sz="1400" b="0" i="0" smtClean="0">
                                              <a:latin typeface="Cambria Math" panose="02040503050406030204" pitchFamily="18" charset="0"/>
                                            </a:rPr>
                                            <m:t>0.894</m:t>
                                          </m:r>
                                        </m:num>
                                        <m:den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it-IT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it-IT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l-GR" sz="1400" b="0" i="0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τ</m:t>
                                                  </m:r>
                                                </m:num>
                                                <m:den>
                                                  <m:sSub>
                                                    <m:sSubPr>
                                                      <m:ctrlPr>
                                                        <a:rPr lang="it-IT" sz="1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it-IT" sz="1400" b="0" i="0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τ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it-IT" sz="1400" b="0" i="0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rc</m:t>
                                                      </m:r>
                                                    </m:sub>
                                                  </m:sSub>
                                                </m:den>
                                              </m:f>
                                            </m:e>
                                          </m:rad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it-IT" sz="1400" b="0" i="0" smtClean="0">
                                      <a:latin typeface="Cambria Math" panose="02040503050406030204" pitchFamily="18" charset="0"/>
                                    </a:rPr>
                                    <m:t>4.5</m:t>
                                  </m:r>
                                </m:sup>
                              </m:sSup>
                              <m:r>
                                <a:rPr lang="it-IT" sz="1400" b="0" i="0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m:rPr>
                                  <m:sty m:val="p"/>
                                </m:rPr>
                                <a:rPr lang="it-IT" sz="1400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f>
                                <m:f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sz="1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τ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sz="14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τ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it-IT" sz="1400" b="0" i="0" smtClean="0">
                                          <a:latin typeface="Cambria Math" panose="02040503050406030204" pitchFamily="18" charset="0"/>
                                        </a:rPr>
                                        <m:t>rc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it-IT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it-IT" sz="1400" b="0" i="0" smtClean="0">
                                  <a:latin typeface="Cambria Math" panose="02040503050406030204" pitchFamily="18" charset="0"/>
                                </a:rPr>
                                <m:t>1.35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1400" dirty="0">
                  <a:latin typeface="Roboto Thin" pitchFamily="2" charset="0"/>
                  <a:ea typeface="Roboto Thin" pitchFamily="2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14D2013-78A4-3149-8D73-10DD4F6BA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9113" y="2209215"/>
                <a:ext cx="3455690" cy="1302921"/>
              </a:xfrm>
              <a:prstGeom prst="rect">
                <a:avLst/>
              </a:prstGeom>
              <a:blipFill>
                <a:blip r:embed="rId3"/>
                <a:stretch>
                  <a:fillRect l="-366" r="-3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1A73D1-A2B9-9245-A04D-05BF7D0F507A}"/>
                  </a:ext>
                </a:extLst>
              </p:cNvPr>
              <p:cNvSpPr txBox="1"/>
              <p:nvPr/>
            </p:nvSpPr>
            <p:spPr>
              <a:xfrm>
                <a:off x="1374749" y="2621077"/>
                <a:ext cx="327763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𝐖</m:t>
                        </m:r>
                      </m:e>
                      <m:sub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  <m:sup>
                        <m:r>
                          <a:rPr lang="it-IT" sz="1400" b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it-IT" sz="140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= Dimensionless transport rate </a:t>
                </a:r>
              </a:p>
              <a:p>
                <a:pPr lvl="1"/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for sediment class c  [-]</a:t>
                </a:r>
              </a:p>
              <a:p>
                <a:pPr lvl="1"/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(Wilcock and Crowe formula)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1A73D1-A2B9-9245-A04D-05BF7D0F5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49" y="2621077"/>
                <a:ext cx="3277639" cy="738664"/>
              </a:xfrm>
              <a:prstGeom prst="rect">
                <a:avLst/>
              </a:prstGeom>
              <a:blipFill>
                <a:blip r:embed="rId4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6B7AAC9-8C1F-2A40-BEF7-3B39CEF0B740}"/>
                  </a:ext>
                </a:extLst>
              </p:cNvPr>
              <p:cNvSpPr txBox="1"/>
              <p:nvPr/>
            </p:nvSpPr>
            <p:spPr>
              <a:xfrm>
                <a:off x="1374749" y="3918431"/>
                <a:ext cx="30184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τ</m:t>
                    </m:r>
                    <m:r>
                      <a:rPr lang="el-GR" sz="14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   = bed shear stress [Kg m</a:t>
                </a:r>
                <a:r>
                  <a:rPr lang="en-GB" sz="1400" baseline="300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-1</a:t>
                </a:r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s</a:t>
                </a:r>
                <a:r>
                  <a:rPr lang="en-GB" sz="1400" baseline="300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-1</a:t>
                </a:r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]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6B7AAC9-8C1F-2A40-BEF7-3B39CEF0B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49" y="3918431"/>
                <a:ext cx="3018412" cy="307777"/>
              </a:xfrm>
              <a:prstGeom prst="rect">
                <a:avLst/>
              </a:prstGeom>
              <a:blipFill>
                <a:blip r:embed="rId5"/>
                <a:stretch>
                  <a:fillRect t="-4000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04FDB80-EEDD-E54E-9956-B69698A10579}"/>
                  </a:ext>
                </a:extLst>
              </p:cNvPr>
              <p:cNvSpPr txBox="1"/>
              <p:nvPr/>
            </p:nvSpPr>
            <p:spPr>
              <a:xfrm>
                <a:off x="4922728" y="3918431"/>
                <a:ext cx="103028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τ</m:t>
                      </m:r>
                      <m:r>
                        <a:rPr lang="el-GR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r>
                        <m:rPr>
                          <m:sty m:val="p"/>
                        </m:rPr>
                        <a:rPr lang="el-GR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ρ</m:t>
                      </m:r>
                      <m:r>
                        <a:rPr lang="it-IT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1400" b="0" i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it-IT" sz="14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it-IT" sz="1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𝐇</m:t>
                      </m:r>
                      <m:r>
                        <a:rPr lang="it-IT" sz="1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𝐒</m:t>
                      </m:r>
                    </m:oMath>
                  </m:oMathPara>
                </a14:m>
                <a:endParaRPr lang="en-GB" sz="1400" b="1" dirty="0">
                  <a:latin typeface="Roboto Thin" pitchFamily="2" charset="0"/>
                  <a:ea typeface="Roboto Thin" pitchFamily="2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04FDB80-EEDD-E54E-9956-B69698A105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728" y="3918431"/>
                <a:ext cx="1030282" cy="215444"/>
              </a:xfrm>
              <a:prstGeom prst="rect">
                <a:avLst/>
              </a:prstGeom>
              <a:blipFill>
                <a:blip r:embed="rId6"/>
                <a:stretch>
                  <a:fillRect l="-1220" t="-11111" r="-1220" b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4A82400-FFB0-F648-81F6-213B3A999749}"/>
                  </a:ext>
                </a:extLst>
              </p:cNvPr>
              <p:cNvSpPr txBox="1"/>
              <p:nvPr/>
            </p:nvSpPr>
            <p:spPr>
              <a:xfrm>
                <a:off x="1374749" y="4409766"/>
                <a:ext cx="3197251" cy="532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4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14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rc</m:t>
                        </m:r>
                      </m:sub>
                    </m:sSub>
                  </m:oMath>
                </a14:m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 = reference shear stress for</a:t>
                </a:r>
              </a:p>
              <a:p>
                <a:pPr lvl="1"/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sediment class c [Kg m</a:t>
                </a:r>
                <a:r>
                  <a:rPr lang="en-GB" sz="1400" baseline="300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-1</a:t>
                </a:r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s</a:t>
                </a:r>
                <a:r>
                  <a:rPr lang="en-GB" sz="1400" baseline="300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-1</a:t>
                </a:r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]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4A82400-FFB0-F648-81F6-213B3A999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49" y="4409766"/>
                <a:ext cx="3197251" cy="532646"/>
              </a:xfrm>
              <a:prstGeom prst="rect">
                <a:avLst/>
              </a:prstGeom>
              <a:blipFill>
                <a:blip r:embed="rId7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FC511E-5A0D-A04C-AA0D-841BC9C6AD0E}"/>
                  </a:ext>
                </a:extLst>
              </p:cNvPr>
              <p:cNvSpPr txBox="1"/>
              <p:nvPr/>
            </p:nvSpPr>
            <p:spPr>
              <a:xfrm>
                <a:off x="4922728" y="4474173"/>
                <a:ext cx="1283300" cy="4455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rc</m:t>
                          </m:r>
                        </m:sub>
                      </m:sSub>
                      <m:r>
                        <a:rPr lang="it-IT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rm</m:t>
                          </m:r>
                          <m:r>
                            <a:rPr lang="it-IT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it-IT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𝐝</m:t>
                                  </m:r>
                                </m:e>
                                <m:sub>
                                  <m:r>
                                    <a:rPr lang="it-IT" sz="1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𝐜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𝐝</m:t>
                                  </m:r>
                                </m:e>
                                <m:sub>
                                  <m:r>
                                    <a:rPr lang="it-IT" sz="1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𝟓𝟎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GB" sz="1400" dirty="0">
                  <a:latin typeface="Roboto Thin" pitchFamily="2" charset="0"/>
                  <a:ea typeface="Roboto Thin" pitchFamily="2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FC511E-5A0D-A04C-AA0D-841BC9C6A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728" y="4474173"/>
                <a:ext cx="1283300" cy="445571"/>
              </a:xfrm>
              <a:prstGeom prst="rect">
                <a:avLst/>
              </a:prstGeom>
              <a:blipFill>
                <a:blip r:embed="rId8"/>
                <a:stretch>
                  <a:fillRect l="-1961" t="-2778"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B77B33C-0497-C642-8C5F-4810732A485E}"/>
                  </a:ext>
                </a:extLst>
              </p:cNvPr>
              <p:cNvSpPr txBox="1"/>
              <p:nvPr/>
            </p:nvSpPr>
            <p:spPr>
              <a:xfrm>
                <a:off x="1374749" y="5122248"/>
                <a:ext cx="3197251" cy="748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4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14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rm</m:t>
                        </m:r>
                      </m:sub>
                    </m:sSub>
                  </m:oMath>
                </a14:m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 = reference shear stress for</a:t>
                </a:r>
              </a:p>
              <a:p>
                <a:pPr lvl="1"/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 the mean size of the bed </a:t>
                </a:r>
              </a:p>
              <a:p>
                <a:pPr lvl="1"/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 surface sediment [Kg m</a:t>
                </a:r>
                <a:r>
                  <a:rPr lang="en-GB" sz="1400" baseline="300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-1</a:t>
                </a:r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s</a:t>
                </a:r>
                <a:r>
                  <a:rPr lang="en-GB" sz="1400" baseline="300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-1</a:t>
                </a:r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]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B77B33C-0497-C642-8C5F-4810732A4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49" y="5122248"/>
                <a:ext cx="3197251" cy="748090"/>
              </a:xfrm>
              <a:prstGeom prst="rect">
                <a:avLst/>
              </a:prstGeom>
              <a:blipFill>
                <a:blip r:embed="rId9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EA5E225-D2C0-7644-AD97-417C89C3ADE3}"/>
                  </a:ext>
                </a:extLst>
              </p:cNvPr>
              <p:cNvSpPr txBox="1"/>
              <p:nvPr/>
            </p:nvSpPr>
            <p:spPr>
              <a:xfrm>
                <a:off x="4922728" y="5281316"/>
                <a:ext cx="3119252" cy="243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rm</m:t>
                        </m:r>
                        <m:r>
                          <a:rPr lang="it-IT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it-IT" sz="1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dirty="0">
                    <a:latin typeface="Roboto Thin" pitchFamily="2" charset="0"/>
                    <a:ea typeface="Roboto Thin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ρ</m:t>
                    </m:r>
                    <m:r>
                      <a:rPr lang="it-IT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4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it-IT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400" b="0" i="0" smtClean="0">
                        <a:latin typeface="Cambria Math" panose="02040503050406030204" pitchFamily="18" charset="0"/>
                      </a:rPr>
                      <m:t>R</m:t>
                    </m:r>
                    <m:sSub>
                      <m:sSubPr>
                        <m:ctrlPr>
                          <a:rPr lang="it-IT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1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</m:t>
                        </m:r>
                      </m:e>
                      <m:sub>
                        <m:r>
                          <a:rPr lang="it-IT" sz="1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𝟓𝟎</m:t>
                        </m:r>
                      </m:sub>
                    </m:sSub>
                    <m:r>
                      <a:rPr lang="it-IT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it-IT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0.021+0.015 </m:t>
                        </m:r>
                        <m:sSup>
                          <m:sSupPr>
                            <m:ctrlPr>
                              <a:rPr lang="it-IT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it-IT" sz="1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it-IT" sz="1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−20 </m:t>
                            </m:r>
                            <m:sSub>
                              <m:sSubPr>
                                <m:ctrlPr>
                                  <a:rPr lang="it-IT" sz="1400" b="1" i="1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b="1" i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𝐅</m:t>
                                </m:r>
                              </m:e>
                              <m:sub>
                                <m:r>
                                  <a:rPr lang="it-IT" sz="1400" b="1" i="0" smtClean="0">
                                    <a:solidFill>
                                      <a:schemeClr val="accent4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𝐬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GB" sz="1400" dirty="0">
                    <a:latin typeface="Roboto Thin" pitchFamily="2" charset="0"/>
                    <a:ea typeface="Roboto Thin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EA5E225-D2C0-7644-AD97-417C89C3A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728" y="5281316"/>
                <a:ext cx="3119252" cy="243143"/>
              </a:xfrm>
              <a:prstGeom prst="rect">
                <a:avLst/>
              </a:prstGeom>
              <a:blipFill>
                <a:blip r:embed="rId10"/>
                <a:stretch>
                  <a:fillRect l="-1220" b="-3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859CF2C-ABF8-AA40-8B73-AB396F4CD3F4}"/>
                  </a:ext>
                </a:extLst>
              </p:cNvPr>
              <p:cNvSpPr txBox="1"/>
              <p:nvPr/>
            </p:nvSpPr>
            <p:spPr>
              <a:xfrm>
                <a:off x="1334554" y="1333236"/>
                <a:ext cx="3277639" cy="532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𝐐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140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it-IT" sz="140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  = Transport capacity for sediment</a:t>
                </a:r>
              </a:p>
              <a:p>
                <a:pPr lvl="1"/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 class c [Kg s</a:t>
                </a:r>
                <a:r>
                  <a:rPr lang="en-GB" sz="1400" baseline="300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-1</a:t>
                </a:r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]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859CF2C-ABF8-AA40-8B73-AB396F4CD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554" y="1333236"/>
                <a:ext cx="3277639" cy="532646"/>
              </a:xfrm>
              <a:prstGeom prst="rect">
                <a:avLst/>
              </a:prstGeom>
              <a:blipFill>
                <a:blip r:embed="rId11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FAAAC8D-8FA1-1A4F-ADF4-E07C2C1A1CEE}"/>
                  </a:ext>
                </a:extLst>
              </p:cNvPr>
              <p:cNvSpPr/>
              <p:nvPr/>
            </p:nvSpPr>
            <p:spPr>
              <a:xfrm>
                <a:off x="4715203" y="1245716"/>
                <a:ext cx="2981649" cy="5564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it-IT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it-IT" sz="1400" b="0" i="0" smtClean="0">
                          <a:latin typeface="Cambria Math" panose="02040503050406030204" pitchFamily="18" charset="0"/>
                        </a:rPr>
                        <m:t>  </m:t>
                      </m:r>
                      <m:sSubSup>
                        <m:sSubSup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  <m:sup>
                          <m: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it-IT" sz="1400" b="0" i="0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it-IT" sz="1400" b="1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𝐅</m:t>
                          </m:r>
                        </m:e>
                        <m:sub>
                          <m:r>
                            <a:rPr lang="it-IT" sz="1400" b="1" i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𝐜</m:t>
                          </m:r>
                        </m:sub>
                      </m:sSub>
                      <m:r>
                        <a:rPr lang="it-IT" sz="1400" b="0" i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it-IT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it-IT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sz="1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τ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l-GR" sz="1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ρ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3/2</m:t>
                          </m:r>
                        </m:sup>
                      </m:sSup>
                      <m:sSup>
                        <m:sSup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 ∗</m:t>
                          </m:r>
                          <m:r>
                            <m:rPr>
                              <m:sty m:val="p"/>
                            </m:rP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  <m: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1400" dirty="0">
                  <a:latin typeface="Roboto Thin" pitchFamily="2" charset="0"/>
                  <a:ea typeface="Roboto Thin" pitchFamily="2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FAAAC8D-8FA1-1A4F-ADF4-E07C2C1A1C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203" y="1245716"/>
                <a:ext cx="2981649" cy="556434"/>
              </a:xfrm>
              <a:prstGeom prst="rect">
                <a:avLst/>
              </a:prstGeom>
              <a:blipFill>
                <a:blip r:embed="rId12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661581D-FA8C-4845-9D52-DDAA3670E07A}"/>
                  </a:ext>
                </a:extLst>
              </p:cNvPr>
              <p:cNvSpPr txBox="1"/>
              <p:nvPr/>
            </p:nvSpPr>
            <p:spPr>
              <a:xfrm>
                <a:off x="8821228" y="1265486"/>
                <a:ext cx="3277639" cy="35394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Where: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4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𝐁</m:t>
                    </m:r>
                  </m:oMath>
                </a14:m>
                <a:r>
                  <a:rPr lang="en-GB" sz="1400" dirty="0">
                    <a:solidFill>
                      <a:schemeClr val="accent1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 = Active channel width [m];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</m:t>
                        </m:r>
                      </m:e>
                      <m:sub>
                        <m:r>
                          <a:rPr lang="it-IT" sz="1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</m:oMath>
                </a14:m>
                <a:r>
                  <a:rPr lang="en-GB" sz="1400" b="1" dirty="0">
                    <a:solidFill>
                      <a:srgbClr val="FF0000"/>
                    </a:solidFill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</a:t>
                </a:r>
                <a:r>
                  <a:rPr lang="en-GB" sz="1400" dirty="0">
                    <a:solidFill>
                      <a:srgbClr val="FF0000"/>
                    </a:solidFill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= grain size of class c [m];</a:t>
                </a:r>
                <a:endParaRPr lang="en-GB" sz="1400" dirty="0">
                  <a:latin typeface="Roboto Condensed" pitchFamily="2" charset="0"/>
                  <a:ea typeface="Roboto Condensed" pitchFamily="2" charset="0"/>
                  <a:cs typeface="Helvetica Neue Condensed" panose="02000503000000020004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</m:t>
                        </m:r>
                      </m:e>
                      <m:sub>
                        <m:r>
                          <a:rPr lang="it-IT" sz="1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𝟓𝟎</m:t>
                        </m:r>
                      </m:sub>
                    </m:sSub>
                  </m:oMath>
                </a14:m>
                <a:r>
                  <a:rPr lang="en-GB" sz="1400" b="1" dirty="0">
                    <a:solidFill>
                      <a:srgbClr val="FF0000"/>
                    </a:solidFill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</a:t>
                </a:r>
                <a:r>
                  <a:rPr lang="en-GB" sz="1400" dirty="0">
                    <a:solidFill>
                      <a:srgbClr val="FF0000"/>
                    </a:solidFill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= mean class grain size [m];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400" b="1" i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𝐇</m:t>
                    </m:r>
                  </m:oMath>
                </a14:m>
                <a:r>
                  <a:rPr lang="en-GB" sz="1400" dirty="0">
                    <a:solidFill>
                      <a:schemeClr val="accent6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 = average flow depth [m];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4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𝐒</m:t>
                    </m:r>
                  </m:oMath>
                </a14:m>
                <a:r>
                  <a:rPr lang="en-GB" sz="1400" dirty="0">
                    <a:solidFill>
                      <a:srgbClr val="7030A0"/>
                    </a:solidFill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= channel slope;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𝐅</m:t>
                        </m:r>
                      </m:e>
                      <m:sub>
                        <m:r>
                          <a:rPr lang="it-IT" sz="14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</m:sSub>
                  </m:oMath>
                </a14:m>
                <a:r>
                  <a:rPr lang="en-GB" sz="1400" b="1" dirty="0">
                    <a:solidFill>
                      <a:schemeClr val="accent4">
                        <a:lumMod val="50000"/>
                      </a:schemeClr>
                    </a:solidFill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</a:t>
                </a:r>
                <a:r>
                  <a:rPr lang="en-GB" sz="1400" dirty="0">
                    <a:solidFill>
                      <a:schemeClr val="accent4">
                        <a:lumMod val="50000"/>
                      </a:schemeClr>
                    </a:solidFill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= Fraction of class c in the bed  surface sediment;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𝐅</m:t>
                        </m:r>
                      </m:e>
                      <m:sub>
                        <m:r>
                          <a:rPr lang="it-IT" sz="14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𝐬</m:t>
                        </m:r>
                      </m:sub>
                    </m:sSub>
                  </m:oMath>
                </a14:m>
                <a:r>
                  <a:rPr lang="en-GB" sz="1400" b="1" dirty="0">
                    <a:solidFill>
                      <a:schemeClr val="accent4">
                        <a:lumMod val="50000"/>
                      </a:schemeClr>
                    </a:solidFill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</a:t>
                </a:r>
                <a:r>
                  <a:rPr lang="en-GB" sz="1400" dirty="0">
                    <a:solidFill>
                      <a:schemeClr val="accent4">
                        <a:lumMod val="50000"/>
                      </a:schemeClr>
                    </a:solidFill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= Fraction of sand in the bed  surface sediment;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400" b="0" i="0" smtClean="0"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= submerged specific gravity of sediment;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400" b="0" i="0" smtClean="0"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= gravity acceleration;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Condensed" panose="02000503000000020004" pitchFamily="2" charset="0"/>
                      </a:rPr>
                      <m:t>ρ</m:t>
                    </m:r>
                  </m:oMath>
                </a14:m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= water density;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GB" sz="1400" dirty="0">
                    <a:latin typeface="Roboto Condensed" pitchFamily="2" charset="0"/>
                    <a:ea typeface="Roboto Condensed" pitchFamily="2" charset="0"/>
                    <a:cs typeface="Helvetica Neue Condensed" panose="02000503000000020004" pitchFamily="2" charset="0"/>
                  </a:rPr>
                  <a:t> = sediment density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400" dirty="0">
                  <a:latin typeface="Roboto Condensed" pitchFamily="2" charset="0"/>
                  <a:ea typeface="Roboto Condensed" pitchFamily="2" charset="0"/>
                  <a:cs typeface="Helvetica Neue Condensed" panose="02000503000000020004" pitchFamily="2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661581D-FA8C-4845-9D52-DDAA3670E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1228" y="1265486"/>
                <a:ext cx="3277639" cy="3539430"/>
              </a:xfrm>
              <a:prstGeom prst="rect">
                <a:avLst/>
              </a:prstGeom>
              <a:blipFill>
                <a:blip r:embed="rId13"/>
                <a:stretch>
                  <a:fillRect l="-386" t="-358" r="-3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230B2B84-4A9F-1941-B71D-4CD073BD17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7815" t="50337" r="28663" b="31174"/>
          <a:stretch/>
        </p:blipFill>
        <p:spPr>
          <a:xfrm>
            <a:off x="9332694" y="4551997"/>
            <a:ext cx="2254706" cy="13554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FDFFB9-6ED0-6A46-B4C0-D294A1477C96}"/>
              </a:ext>
            </a:extLst>
          </p:cNvPr>
          <p:cNvCxnSpPr>
            <a:cxnSpLocks/>
          </p:cNvCxnSpPr>
          <p:nvPr/>
        </p:nvCxnSpPr>
        <p:spPr>
          <a:xfrm>
            <a:off x="9431079" y="4853763"/>
            <a:ext cx="0" cy="268485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E9E6F45-FD60-D444-B3F1-9816253EAF2A}"/>
                  </a:ext>
                </a:extLst>
              </p:cNvPr>
              <p:cNvSpPr/>
              <p:nvPr/>
            </p:nvSpPr>
            <p:spPr>
              <a:xfrm>
                <a:off x="9151971" y="4834116"/>
                <a:ext cx="3614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GB" sz="1400" dirty="0">
                  <a:solidFill>
                    <a:schemeClr val="accent6">
                      <a:lumMod val="75000"/>
                    </a:schemeClr>
                  </a:solidFill>
                  <a:latin typeface="Roboto Thin" pitchFamily="2" charset="0"/>
                  <a:ea typeface="Roboto Thin" pitchFamily="2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E9E6F45-FD60-D444-B3F1-9816253EAF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1971" y="4834116"/>
                <a:ext cx="361446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2126E4D-94BE-1E49-91CD-9D6239962CC7}"/>
              </a:ext>
            </a:extLst>
          </p:cNvPr>
          <p:cNvCxnSpPr>
            <a:cxnSpLocks/>
          </p:cNvCxnSpPr>
          <p:nvPr/>
        </p:nvCxnSpPr>
        <p:spPr>
          <a:xfrm>
            <a:off x="9513417" y="5141892"/>
            <a:ext cx="180723" cy="197351"/>
          </a:xfrm>
          <a:prstGeom prst="line">
            <a:avLst/>
          </a:prstGeom>
          <a:ln w="15875">
            <a:solidFill>
              <a:srgbClr val="7030A0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600F79C-67B5-614C-B958-A6B827C66E33}"/>
                  </a:ext>
                </a:extLst>
              </p:cNvPr>
              <p:cNvSpPr/>
              <p:nvPr/>
            </p:nvSpPr>
            <p:spPr>
              <a:xfrm>
                <a:off x="9482937" y="4991814"/>
                <a:ext cx="32284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4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GB" sz="1400" dirty="0">
                  <a:solidFill>
                    <a:srgbClr val="7030A0"/>
                  </a:solidFill>
                  <a:latin typeface="Roboto Thin" pitchFamily="2" charset="0"/>
                  <a:ea typeface="Roboto Thin" pitchFamily="2" charset="0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600F79C-67B5-614C-B958-A6B827C66E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2937" y="4991814"/>
                <a:ext cx="322845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E5770BB-EA49-E548-9591-44C70A471E1F}"/>
              </a:ext>
            </a:extLst>
          </p:cNvPr>
          <p:cNvCxnSpPr>
            <a:cxnSpLocks/>
          </p:cNvCxnSpPr>
          <p:nvPr/>
        </p:nvCxnSpPr>
        <p:spPr>
          <a:xfrm flipH="1">
            <a:off x="9482937" y="4804580"/>
            <a:ext cx="1326033" cy="0"/>
          </a:xfrm>
          <a:prstGeom prst="line">
            <a:avLst/>
          </a:prstGeom>
          <a:ln w="15875">
            <a:solidFill>
              <a:srgbClr val="4372C4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AD53DD3-710D-484B-8BEB-B39995B69122}"/>
                  </a:ext>
                </a:extLst>
              </p:cNvPr>
              <p:cNvSpPr/>
              <p:nvPr/>
            </p:nvSpPr>
            <p:spPr>
              <a:xfrm>
                <a:off x="9943947" y="4551997"/>
                <a:ext cx="3481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4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GB" sz="1400" dirty="0">
                  <a:solidFill>
                    <a:schemeClr val="accent1">
                      <a:lumMod val="75000"/>
                    </a:schemeClr>
                  </a:solidFill>
                  <a:latin typeface="Roboto Thin" pitchFamily="2" charset="0"/>
                  <a:ea typeface="Roboto Thin" pitchFamily="2" charset="0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AD53DD3-710D-484B-8BEB-B39995B691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947" y="4551997"/>
                <a:ext cx="348172" cy="3077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D11A361-A128-C940-B9E2-98B31B413C28}"/>
                  </a:ext>
                </a:extLst>
              </p:cNvPr>
              <p:cNvSpPr/>
              <p:nvPr/>
            </p:nvSpPr>
            <p:spPr>
              <a:xfrm>
                <a:off x="11173458" y="5512710"/>
                <a:ext cx="701282" cy="307777"/>
              </a:xfrm>
              <a:prstGeom prst="rect">
                <a:avLst/>
              </a:prstGeom>
              <a:solidFill>
                <a:srgbClr val="FFFFFF">
                  <a:alpha val="83922"/>
                </a:srgbClr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400" b="0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1400" b="0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GB" sz="1400" dirty="0">
                    <a:solidFill>
                      <a:schemeClr val="accent4">
                        <a:lumMod val="50000"/>
                      </a:schemeClr>
                    </a:solidFill>
                    <a:latin typeface="Roboto Thin" pitchFamily="2" charset="0"/>
                    <a:ea typeface="Roboto Thin" pitchFamily="2" charset="0"/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400" b="0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1400" b="0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GB" sz="1400" dirty="0">
                    <a:solidFill>
                      <a:schemeClr val="accent4">
                        <a:lumMod val="50000"/>
                      </a:schemeClr>
                    </a:solidFill>
                    <a:latin typeface="Roboto Thin" pitchFamily="2" charset="0"/>
                    <a:ea typeface="Roboto Thin" pitchFamily="2" charset="0"/>
                    <a:cs typeface="Helvetica Neue Condensed" panose="02000503000000020004" pitchFamily="2" charset="0"/>
                  </a:rPr>
                  <a:t> </a:t>
                </a:r>
                <a:endParaRPr lang="en-GB" sz="1400" dirty="0">
                  <a:latin typeface="Roboto Thin" pitchFamily="2" charset="0"/>
                  <a:ea typeface="Roboto Thin" pitchFamily="2" charset="0"/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D11A361-A128-C940-B9E2-98B31B413C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3458" y="5512710"/>
                <a:ext cx="701282" cy="307777"/>
              </a:xfrm>
              <a:prstGeom prst="rect">
                <a:avLst/>
              </a:prstGeom>
              <a:blipFill>
                <a:blip r:embed="rId18"/>
                <a:stretch>
                  <a:fillRect t="-4000" b="-1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CF44565-CCCA-E942-9DCA-122BAA3C3CF1}"/>
                  </a:ext>
                </a:extLst>
              </p:cNvPr>
              <p:cNvSpPr/>
              <p:nvPr/>
            </p:nvSpPr>
            <p:spPr>
              <a:xfrm>
                <a:off x="9884381" y="5385626"/>
                <a:ext cx="753540" cy="307777"/>
              </a:xfrm>
              <a:prstGeom prst="rect">
                <a:avLst/>
              </a:prstGeom>
              <a:solidFill>
                <a:srgbClr val="FFFFFF">
                  <a:alpha val="83922"/>
                </a:srgbClr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lang="it-IT" sz="1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</m:sub>
                    </m:sSub>
                  </m:oMath>
                </a14:m>
                <a:r>
                  <a:rPr lang="en-GB" sz="1400" dirty="0">
                    <a:solidFill>
                      <a:srgbClr val="FF0000"/>
                    </a:solidFill>
                    <a:latin typeface="Roboto Thin" pitchFamily="2" charset="0"/>
                    <a:ea typeface="Roboto Thin" pitchFamily="2" charset="0"/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1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endParaRPr lang="en-GB" sz="1400" dirty="0">
                  <a:latin typeface="Roboto Thin" pitchFamily="2" charset="0"/>
                  <a:ea typeface="Roboto Thin" pitchFamily="2" charset="0"/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CF44565-CCCA-E942-9DCA-122BAA3C3C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381" y="5385626"/>
                <a:ext cx="753540" cy="307777"/>
              </a:xfrm>
              <a:prstGeom prst="rect">
                <a:avLst/>
              </a:prstGeom>
              <a:blipFill>
                <a:blip r:embed="rId19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FA1C64D-8615-1643-993D-CC256335D47C}"/>
              </a:ext>
            </a:extLst>
          </p:cNvPr>
          <p:cNvCxnSpPr>
            <a:cxnSpLocks/>
          </p:cNvCxnSpPr>
          <p:nvPr/>
        </p:nvCxnSpPr>
        <p:spPr>
          <a:xfrm flipH="1" flipV="1">
            <a:off x="10772452" y="5361140"/>
            <a:ext cx="401006" cy="305458"/>
          </a:xfrm>
          <a:prstGeom prst="line">
            <a:avLst/>
          </a:prstGeom>
          <a:ln w="15875"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3E47DE3-6A72-FB45-8F79-FF901439B667}"/>
              </a:ext>
            </a:extLst>
          </p:cNvPr>
          <p:cNvSpPr/>
          <p:nvPr/>
        </p:nvSpPr>
        <p:spPr>
          <a:xfrm>
            <a:off x="9540547" y="634792"/>
            <a:ext cx="2463809" cy="584775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Clr>
                <a:srgbClr val="4372C4"/>
              </a:buClr>
              <a:buBlip>
                <a:blip r:embed="rId20"/>
              </a:buBlip>
            </a:pPr>
            <a:r>
              <a:rPr lang="en-GB" sz="1600" dirty="0">
                <a:latin typeface="Roboto Condensed" pitchFamily="2" charset="0"/>
                <a:ea typeface="Roboto Condensed" pitchFamily="2" charset="0"/>
              </a:rPr>
              <a:t>Take me back please</a:t>
            </a:r>
          </a:p>
          <a:p>
            <a:pPr>
              <a:buClr>
                <a:srgbClr val="4372C4"/>
              </a:buClr>
            </a:pPr>
            <a:r>
              <a:rPr lang="en-GB" sz="1600" dirty="0">
                <a:latin typeface="Roboto Condensed" pitchFamily="2" charset="0"/>
                <a:ea typeface="Roboto Condensed" pitchFamily="2" charset="0"/>
              </a:rPr>
              <a:t>       for the love of God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D9B854E-1F32-E24E-8743-6744F0AF800E}"/>
              </a:ext>
            </a:extLst>
          </p:cNvPr>
          <p:cNvCxnSpPr>
            <a:cxnSpLocks/>
          </p:cNvCxnSpPr>
          <p:nvPr/>
        </p:nvCxnSpPr>
        <p:spPr>
          <a:xfrm>
            <a:off x="1374749" y="1333236"/>
            <a:ext cx="0" cy="459768"/>
          </a:xfrm>
          <a:prstGeom prst="line">
            <a:avLst/>
          </a:prstGeom>
          <a:ln w="28575">
            <a:solidFill>
              <a:srgbClr val="43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7068977F-A37B-2D48-ADE4-DD2692C6F3D4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</p:spTree>
    <p:extLst>
      <p:ext uri="{BB962C8B-B14F-4D97-AF65-F5344CB8AC3E}">
        <p14:creationId xmlns:p14="http://schemas.microsoft.com/office/powerpoint/2010/main" val="2608225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3CA085D-0A86-F545-8F48-FDE4D545FA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07" t="8644" r="20245" b="12079"/>
          <a:stretch/>
        </p:blipFill>
        <p:spPr>
          <a:xfrm>
            <a:off x="3516188" y="3266745"/>
            <a:ext cx="5476230" cy="2386718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7068977F-A37B-2D48-ADE4-DD2692C6F3D4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6E7AD8-3DC8-7F4D-9768-599353211A5B}"/>
              </a:ext>
            </a:extLst>
          </p:cNvPr>
          <p:cNvSpPr txBox="1"/>
          <p:nvPr/>
        </p:nvSpPr>
        <p:spPr>
          <a:xfrm>
            <a:off x="1014609" y="52030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Stellar" panose="02000506040000020004" pitchFamily="2" charset="0"/>
                <a:ea typeface="Roboto Thin" pitchFamily="2" charset="0"/>
                <a:cs typeface="Helvetica Neue" panose="02000503000000020004" pitchFamily="2" charset="0"/>
              </a:rPr>
              <a:t>CASCADE simulation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2996467-A9A8-E446-BCAE-2A3ADA33BEA3}"/>
              </a:ext>
            </a:extLst>
          </p:cNvPr>
          <p:cNvSpPr txBox="1"/>
          <p:nvPr/>
        </p:nvSpPr>
        <p:spPr>
          <a:xfrm>
            <a:off x="3206401" y="1040645"/>
            <a:ext cx="6835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In this section we showcase the different features of </a:t>
            </a:r>
            <a:r>
              <a:rPr lang="en-GB" sz="16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CASCADE</a:t>
            </a:r>
            <a:r>
              <a:rPr lang="en-GB" sz="16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 for the evaluation of </a:t>
            </a:r>
            <a:r>
              <a:rPr lang="en-GB" sz="16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alteration </a:t>
            </a:r>
            <a:r>
              <a:rPr lang="en-GB" sz="16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for </a:t>
            </a:r>
            <a:r>
              <a:rPr lang="en-GB" sz="16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different dam portfolios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A7057F-DA18-2347-9A86-0CC3B7DE4626}"/>
              </a:ext>
            </a:extLst>
          </p:cNvPr>
          <p:cNvSpPr txBox="1"/>
          <p:nvPr/>
        </p:nvSpPr>
        <p:spPr>
          <a:xfrm>
            <a:off x="9705665" y="4632982"/>
            <a:ext cx="23206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The </a:t>
            </a:r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case study </a:t>
            </a:r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presented is the </a:t>
            </a:r>
            <a:r>
              <a:rPr lang="en-GB" sz="1400" b="1" dirty="0" err="1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Vjosa</a:t>
            </a:r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 river</a:t>
            </a:r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, a gravel bed river in south Albania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2A820DDE-9D53-C741-ADE1-CD0BE13055B5}"/>
              </a:ext>
            </a:extLst>
          </p:cNvPr>
          <p:cNvSpPr/>
          <p:nvPr/>
        </p:nvSpPr>
        <p:spPr>
          <a:xfrm rot="10800000">
            <a:off x="1872872" y="1761933"/>
            <a:ext cx="457200" cy="374904"/>
          </a:xfrm>
          <a:prstGeom prst="triangl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3385A683-50D2-1D47-B5C6-203659842C2C}"/>
              </a:ext>
            </a:extLst>
          </p:cNvPr>
          <p:cNvSpPr/>
          <p:nvPr/>
        </p:nvSpPr>
        <p:spPr>
          <a:xfrm rot="10800000">
            <a:off x="2749201" y="1761934"/>
            <a:ext cx="457200" cy="374904"/>
          </a:xfrm>
          <a:prstGeom prst="triangle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h="698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374F30-E3DA-3146-871C-DD1C2345C141}"/>
              </a:ext>
            </a:extLst>
          </p:cNvPr>
          <p:cNvSpPr txBox="1"/>
          <p:nvPr/>
        </p:nvSpPr>
        <p:spPr>
          <a:xfrm>
            <a:off x="1518725" y="2419429"/>
            <a:ext cx="2062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Press</a:t>
            </a:r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 on a </a:t>
            </a:r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dam</a:t>
            </a:r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 to include or remove it.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56E4A6-F4F5-5945-9096-DE7300AECFD3}"/>
              </a:ext>
            </a:extLst>
          </p:cNvPr>
          <p:cNvSpPr txBox="1"/>
          <p:nvPr/>
        </p:nvSpPr>
        <p:spPr>
          <a:xfrm>
            <a:off x="1624429" y="2136838"/>
            <a:ext cx="876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Active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BA165C-3AF2-D348-A236-282E811AC9E1}"/>
              </a:ext>
            </a:extLst>
          </p:cNvPr>
          <p:cNvSpPr txBox="1"/>
          <p:nvPr/>
        </p:nvSpPr>
        <p:spPr>
          <a:xfrm>
            <a:off x="2369672" y="2165061"/>
            <a:ext cx="1186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Not active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E9C2E2-D335-EB4B-86CD-6B75A7363F8D}"/>
              </a:ext>
            </a:extLst>
          </p:cNvPr>
          <p:cNvSpPr txBox="1"/>
          <p:nvPr/>
        </p:nvSpPr>
        <p:spPr>
          <a:xfrm>
            <a:off x="5069602" y="1967561"/>
            <a:ext cx="27498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In the simulation</a:t>
            </a:r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, sediment </a:t>
            </a:r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are delivered in the network only </a:t>
            </a:r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from source reaches </a:t>
            </a:r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and</a:t>
            </a:r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 external sources </a:t>
            </a:r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(blue diamonds)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47E3C2-BAF8-9040-9C74-D877726AB615}"/>
              </a:ext>
            </a:extLst>
          </p:cNvPr>
          <p:cNvSpPr txBox="1"/>
          <p:nvPr/>
        </p:nvSpPr>
        <p:spPr>
          <a:xfrm>
            <a:off x="8823489" y="2068814"/>
            <a:ext cx="29417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The instantaneous sediment fluxes visualized are identified with a </a:t>
            </a:r>
          </a:p>
          <a:p>
            <a:pPr algn="ctr"/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1 year return period discharge </a:t>
            </a:r>
            <a:r>
              <a:rPr lang="en-GB" sz="14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input </a:t>
            </a:r>
          </a:p>
        </p:txBody>
      </p:sp>
      <p:sp>
        <p:nvSpPr>
          <p:cNvPr id="19" name="TextBox 18">
            <a:hlinkClick r:id="rId4" action="ppaction://hlinksldjump"/>
            <a:extLst>
              <a:ext uri="{FF2B5EF4-FFF2-40B4-BE49-F238E27FC236}">
                <a16:creationId xmlns:a16="http://schemas.microsoft.com/office/drawing/2014/main" id="{9EC762E7-0860-2C4A-AB29-3C3B8E4C7D0F}"/>
              </a:ext>
            </a:extLst>
          </p:cNvPr>
          <p:cNvSpPr txBox="1"/>
          <p:nvPr/>
        </p:nvSpPr>
        <p:spPr>
          <a:xfrm>
            <a:off x="1159680" y="5474189"/>
            <a:ext cx="3007042" cy="400110"/>
          </a:xfrm>
          <a:prstGeom prst="rect">
            <a:avLst/>
          </a:prstGeom>
          <a:solidFill>
            <a:srgbClr val="2D6CA4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Helvetica Neue Condensed" panose="02000503000000020004" pitchFamily="2" charset="0"/>
              </a:rPr>
              <a:t>Begin</a:t>
            </a:r>
          </a:p>
        </p:txBody>
      </p:sp>
      <p:sp>
        <p:nvSpPr>
          <p:cNvPr id="20" name="TextBox 19">
            <a:hlinkClick r:id="rId5" action="ppaction://hlinksldjump"/>
            <a:extLst>
              <a:ext uri="{FF2B5EF4-FFF2-40B4-BE49-F238E27FC236}">
                <a16:creationId xmlns:a16="http://schemas.microsoft.com/office/drawing/2014/main" id="{F0B58FCD-E771-E84B-8DB0-13E01248AAE1}"/>
              </a:ext>
            </a:extLst>
          </p:cNvPr>
          <p:cNvSpPr txBox="1"/>
          <p:nvPr/>
        </p:nvSpPr>
        <p:spPr>
          <a:xfrm>
            <a:off x="9751886" y="5499574"/>
            <a:ext cx="2013394" cy="30777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Roboto" pitchFamily="2" charset="0"/>
                <a:ea typeface="Roboto" pitchFamily="2" charset="0"/>
                <a:cs typeface="Helvetica Neue Condensed" panose="02000503000000020004" pitchFamily="2" charset="0"/>
              </a:rPr>
              <a:t>More info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1F6C734-78A5-304F-AA42-28056F95DD06}"/>
              </a:ext>
            </a:extLst>
          </p:cNvPr>
          <p:cNvGrpSpPr/>
          <p:nvPr/>
        </p:nvGrpSpPr>
        <p:grpSpPr>
          <a:xfrm>
            <a:off x="153782" y="3718856"/>
            <a:ext cx="642998" cy="604800"/>
            <a:chOff x="76161" y="3786298"/>
            <a:chExt cx="788727" cy="766955"/>
          </a:xfrm>
        </p:grpSpPr>
        <p:sp>
          <p:nvSpPr>
            <p:cNvPr id="43" name="Oval 42">
              <a:hlinkClick r:id="rId6" action="ppaction://hlinksldjump"/>
              <a:extLst>
                <a:ext uri="{FF2B5EF4-FFF2-40B4-BE49-F238E27FC236}">
                  <a16:creationId xmlns:a16="http://schemas.microsoft.com/office/drawing/2014/main" id="{99F3D860-9BB8-DB49-8C43-065A970A3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161" y="3786298"/>
              <a:ext cx="788727" cy="76695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 h="6985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 sz="3200" b="1" dirty="0">
                <a:solidFill>
                  <a:srgbClr val="4372C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44" name="Picture 43">
              <a:hlinkClick r:id="rId6" action="ppaction://hlinksldjump"/>
              <a:extLst>
                <a:ext uri="{FF2B5EF4-FFF2-40B4-BE49-F238E27FC236}">
                  <a16:creationId xmlns:a16="http://schemas.microsoft.com/office/drawing/2014/main" id="{80938B16-4DCC-0242-B64E-F7CED9BE6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10673" y="3852567"/>
              <a:ext cx="731935" cy="632937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DF2B9A25-25F3-884D-95E7-D196BC6A0E8A}"/>
              </a:ext>
            </a:extLst>
          </p:cNvPr>
          <p:cNvSpPr txBox="1"/>
          <p:nvPr/>
        </p:nvSpPr>
        <p:spPr>
          <a:xfrm>
            <a:off x="-12857" y="4262143"/>
            <a:ext cx="945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Try CASCADE</a:t>
            </a:r>
            <a:endParaRPr lang="en-GB" sz="1400" dirty="0"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1BF6334C-7D29-544D-AF63-972BC0EDBF1A}"/>
              </a:ext>
            </a:extLst>
          </p:cNvPr>
          <p:cNvSpPr>
            <a:spLocks noChangeAspect="1"/>
          </p:cNvSpPr>
          <p:nvPr/>
        </p:nvSpPr>
        <p:spPr>
          <a:xfrm rot="10800000">
            <a:off x="4367170" y="3664746"/>
            <a:ext cx="211979" cy="173822"/>
          </a:xfrm>
          <a:prstGeom prst="triangl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67E5CA0F-7147-6D43-AF3D-484D5D57D279}"/>
              </a:ext>
            </a:extLst>
          </p:cNvPr>
          <p:cNvSpPr>
            <a:spLocks noChangeAspect="1"/>
          </p:cNvSpPr>
          <p:nvPr/>
        </p:nvSpPr>
        <p:spPr>
          <a:xfrm rot="10800000">
            <a:off x="5521952" y="4434742"/>
            <a:ext cx="211979" cy="173822"/>
          </a:xfrm>
          <a:prstGeom prst="triangl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EB60C8A5-97AE-3546-A90D-D81744ACBD88}"/>
              </a:ext>
            </a:extLst>
          </p:cNvPr>
          <p:cNvSpPr>
            <a:spLocks noChangeAspect="1"/>
          </p:cNvSpPr>
          <p:nvPr/>
        </p:nvSpPr>
        <p:spPr>
          <a:xfrm rot="10800000">
            <a:off x="6110251" y="4238678"/>
            <a:ext cx="211979" cy="173822"/>
          </a:xfrm>
          <a:prstGeom prst="triangl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4F4ED6-F692-F94B-90EB-2C0FC03C17AF}"/>
              </a:ext>
            </a:extLst>
          </p:cNvPr>
          <p:cNvSpPr txBox="1"/>
          <p:nvPr/>
        </p:nvSpPr>
        <p:spPr>
          <a:xfrm>
            <a:off x="2987690" y="3549337"/>
            <a:ext cx="54333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0.3</a:t>
            </a:r>
          </a:p>
          <a:p>
            <a:endParaRPr lang="en-GB" sz="800" dirty="0"/>
          </a:p>
          <a:p>
            <a:r>
              <a:rPr lang="en-GB" sz="800" dirty="0"/>
              <a:t>30</a:t>
            </a:r>
          </a:p>
          <a:p>
            <a:endParaRPr lang="en-GB" sz="800" dirty="0"/>
          </a:p>
          <a:p>
            <a:r>
              <a:rPr lang="en-GB" sz="800" dirty="0"/>
              <a:t>130</a:t>
            </a:r>
          </a:p>
          <a:p>
            <a:endParaRPr lang="en-GB" sz="800" dirty="0"/>
          </a:p>
          <a:p>
            <a:r>
              <a:rPr lang="en-GB" sz="800" dirty="0"/>
              <a:t>165</a:t>
            </a:r>
          </a:p>
          <a:p>
            <a:endParaRPr lang="en-GB" sz="800" dirty="0"/>
          </a:p>
          <a:p>
            <a:r>
              <a:rPr lang="en-GB" sz="800" dirty="0"/>
              <a:t>244</a:t>
            </a:r>
          </a:p>
          <a:p>
            <a:endParaRPr lang="en-GB" sz="800" dirty="0"/>
          </a:p>
          <a:p>
            <a:r>
              <a:rPr lang="en-GB" sz="800" dirty="0"/>
              <a:t>340</a:t>
            </a:r>
          </a:p>
          <a:p>
            <a:endParaRPr lang="en-GB" sz="800" dirty="0"/>
          </a:p>
          <a:p>
            <a:r>
              <a:rPr lang="en-GB" sz="800" dirty="0"/>
              <a:t>680</a:t>
            </a:r>
          </a:p>
        </p:txBody>
      </p:sp>
      <p:pic>
        <p:nvPicPr>
          <p:cNvPr id="30" name="Picture 2" descr="Risultati immagini per matlab parula colormap">
            <a:extLst>
              <a:ext uri="{FF2B5EF4-FFF2-40B4-BE49-F238E27FC236}">
                <a16:creationId xmlns:a16="http://schemas.microsoft.com/office/drawing/2014/main" id="{4E698819-D76C-A142-89EC-8310395AC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76"/>
          <a:stretch/>
        </p:blipFill>
        <p:spPr bwMode="auto">
          <a:xfrm rot="5400000">
            <a:off x="2188068" y="4307204"/>
            <a:ext cx="1549630" cy="16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32D51F9-9047-6346-A7B5-10AC0C4360A0}"/>
              </a:ext>
            </a:extLst>
          </p:cNvPr>
          <p:cNvSpPr txBox="1"/>
          <p:nvPr/>
        </p:nvSpPr>
        <p:spPr>
          <a:xfrm>
            <a:off x="1570625" y="3402261"/>
            <a:ext cx="1291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Instantaneous sediment flux transported in each reach  [Kg/s]</a:t>
            </a:r>
          </a:p>
        </p:txBody>
      </p:sp>
    </p:spTree>
    <p:extLst>
      <p:ext uri="{BB962C8B-B14F-4D97-AF65-F5344CB8AC3E}">
        <p14:creationId xmlns:p14="http://schemas.microsoft.com/office/powerpoint/2010/main" val="1991398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>
            <a:extLst>
              <a:ext uri="{FF2B5EF4-FFF2-40B4-BE49-F238E27FC236}">
                <a16:creationId xmlns:a16="http://schemas.microsoft.com/office/drawing/2014/main" id="{46DECD4B-8E30-4FBC-ABB0-9A590087B2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752"/>
          <a:stretch/>
        </p:blipFill>
        <p:spPr>
          <a:xfrm>
            <a:off x="341967" y="946323"/>
            <a:ext cx="2835593" cy="2499155"/>
          </a:xfrm>
          <a:prstGeom prst="flowChartAlternateProcess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6E78B64-21B8-4E34-8179-412C79378F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55"/>
          <a:stretch/>
        </p:blipFill>
        <p:spPr>
          <a:xfrm>
            <a:off x="9261751" y="873954"/>
            <a:ext cx="2623406" cy="2562661"/>
          </a:xfrm>
          <a:prstGeom prst="flowChartAlternateProcess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FCF371E-0CE3-4766-A5BE-896479BCF6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717"/>
          <a:stretch/>
        </p:blipFill>
        <p:spPr>
          <a:xfrm>
            <a:off x="3371204" y="932201"/>
            <a:ext cx="2847806" cy="2504414"/>
          </a:xfrm>
          <a:prstGeom prst="flowChartAlternateProcess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8FF276-2662-4246-A2AE-5DB23132F28C}"/>
              </a:ext>
            </a:extLst>
          </p:cNvPr>
          <p:cNvSpPr/>
          <p:nvPr/>
        </p:nvSpPr>
        <p:spPr>
          <a:xfrm>
            <a:off x="0" y="22628"/>
            <a:ext cx="12192000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AU" sz="2400" b="1" dirty="0">
                <a:solidFill>
                  <a:srgbClr val="2B679B"/>
                </a:solidFill>
                <a:latin typeface="Roboto" pitchFamily="2" charset="0"/>
                <a:ea typeface="Roboto" pitchFamily="2" charset="0"/>
                <a:cs typeface="Helvetica Neue" panose="02000503000000020004" pitchFamily="2" charset="0"/>
              </a:rPr>
              <a:t>CASCADE :</a:t>
            </a:r>
            <a:r>
              <a:rPr lang="en-AU" sz="2400" b="1" dirty="0">
                <a:solidFill>
                  <a:srgbClr val="2B679B"/>
                </a:solidFill>
                <a:effectLst/>
                <a:latin typeface="Roboto" pitchFamily="2" charset="0"/>
                <a:ea typeface="Roboto" pitchFamily="2" charset="0"/>
                <a:cs typeface="Helvetica Neue" panose="02000503000000020004" pitchFamily="2" charset="0"/>
              </a:rPr>
              <a:t> </a:t>
            </a:r>
            <a:r>
              <a:rPr lang="en-AU" sz="2400" b="1" dirty="0">
                <a:solidFill>
                  <a:srgbClr val="2B679B"/>
                </a:solidFill>
                <a:latin typeface="Roboto" pitchFamily="2" charset="0"/>
                <a:ea typeface="Roboto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  <a:p>
            <a:pPr lvl="1" algn="ctr"/>
            <a:r>
              <a:rPr lang="en-AU" sz="1600" dirty="0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Marco Tangi, Rafael Schmitt, Simone </a:t>
            </a:r>
            <a:r>
              <a:rPr lang="en-AU" sz="1600" dirty="0" err="1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Bizzi</a:t>
            </a:r>
            <a:r>
              <a:rPr lang="en-AU" sz="1600" dirty="0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, Andrea </a:t>
            </a:r>
            <a:r>
              <a:rPr lang="en-AU" sz="1600" dirty="0" err="1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Castelletti</a:t>
            </a:r>
            <a:r>
              <a:rPr lang="en-AU" sz="1400" dirty="0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 </a:t>
            </a:r>
          </a:p>
          <a:p>
            <a:pPr lvl="1" algn="ctr"/>
            <a:endParaRPr lang="en-AU" sz="1200" dirty="0">
              <a:solidFill>
                <a:srgbClr val="2B679B"/>
              </a:solidFill>
              <a:latin typeface="Stellar" panose="0200050604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1E5AFD-6FAF-3E48-B93A-C615FB69C2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45" r="8308" b="82002"/>
          <a:stretch/>
        </p:blipFill>
        <p:spPr>
          <a:xfrm>
            <a:off x="603279" y="3424345"/>
            <a:ext cx="9837683" cy="1532180"/>
          </a:xfrm>
          <a:prstGeom prst="rect">
            <a:avLst/>
          </a:prstGeom>
        </p:spPr>
      </p:pic>
      <p:grpSp>
        <p:nvGrpSpPr>
          <p:cNvPr id="10" name="Gruppo 6">
            <a:extLst>
              <a:ext uri="{FF2B5EF4-FFF2-40B4-BE49-F238E27FC236}">
                <a16:creationId xmlns:a16="http://schemas.microsoft.com/office/drawing/2014/main" id="{F1F0D488-14D2-9341-85AE-912F0A950CA3}"/>
              </a:ext>
            </a:extLst>
          </p:cNvPr>
          <p:cNvGrpSpPr/>
          <p:nvPr/>
        </p:nvGrpSpPr>
        <p:grpSpPr>
          <a:xfrm>
            <a:off x="5750499" y="5059670"/>
            <a:ext cx="1113345" cy="1200743"/>
            <a:chOff x="2375799" y="4334966"/>
            <a:chExt cx="1213124" cy="1244204"/>
          </a:xfrm>
        </p:grpSpPr>
        <p:pic>
          <p:nvPicPr>
            <p:cNvPr id="12" name="Immagine 15">
              <a:extLst>
                <a:ext uri="{FF2B5EF4-FFF2-40B4-BE49-F238E27FC236}">
                  <a16:creationId xmlns:a16="http://schemas.microsoft.com/office/drawing/2014/main" id="{B1DE4FCC-C642-B644-B37A-F44F67FD08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1422" y="4334966"/>
              <a:ext cx="761438" cy="686939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ttangolo 45">
              <a:extLst>
                <a:ext uri="{FF2B5EF4-FFF2-40B4-BE49-F238E27FC236}">
                  <a16:creationId xmlns:a16="http://schemas.microsoft.com/office/drawing/2014/main" id="{1959E224-0242-1343-B10B-36B741C1D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5799" y="4981202"/>
              <a:ext cx="1213124" cy="597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CA" altLang="it-IT" sz="1050" dirty="0">
                  <a:latin typeface="Helvetica Neue Light"/>
                </a:rPr>
                <a:t>Bank erosion and channel incision</a:t>
              </a:r>
            </a:p>
          </p:txBody>
        </p:sp>
      </p:grpSp>
      <p:grpSp>
        <p:nvGrpSpPr>
          <p:cNvPr id="14" name="Gruppo 9">
            <a:extLst>
              <a:ext uri="{FF2B5EF4-FFF2-40B4-BE49-F238E27FC236}">
                <a16:creationId xmlns:a16="http://schemas.microsoft.com/office/drawing/2014/main" id="{89EE25D0-FACB-E942-8509-8731BE342DDF}"/>
              </a:ext>
            </a:extLst>
          </p:cNvPr>
          <p:cNvGrpSpPr/>
          <p:nvPr/>
        </p:nvGrpSpPr>
        <p:grpSpPr>
          <a:xfrm>
            <a:off x="7135036" y="5037351"/>
            <a:ext cx="1200186" cy="1201932"/>
            <a:chOff x="4996249" y="2258849"/>
            <a:chExt cx="1307748" cy="1245436"/>
          </a:xfrm>
        </p:grpSpPr>
        <p:grpSp>
          <p:nvGrpSpPr>
            <p:cNvPr id="16" name="Gruppo 19">
              <a:extLst>
                <a:ext uri="{FF2B5EF4-FFF2-40B4-BE49-F238E27FC236}">
                  <a16:creationId xmlns:a16="http://schemas.microsoft.com/office/drawing/2014/main" id="{FD8BE042-E378-9E4D-8597-0FFA8DF6CDCA}"/>
                </a:ext>
              </a:extLst>
            </p:cNvPr>
            <p:cNvGrpSpPr/>
            <p:nvPr/>
          </p:nvGrpSpPr>
          <p:grpSpPr>
            <a:xfrm>
              <a:off x="5168108" y="2258849"/>
              <a:ext cx="800396" cy="690347"/>
              <a:chOff x="7457632" y="3920799"/>
              <a:chExt cx="1098550" cy="1012825"/>
            </a:xfrm>
          </p:grpSpPr>
          <p:pic>
            <p:nvPicPr>
              <p:cNvPr id="18" name="Immagine 20">
                <a:extLst>
                  <a:ext uri="{FF2B5EF4-FFF2-40B4-BE49-F238E27FC236}">
                    <a16:creationId xmlns:a16="http://schemas.microsoft.com/office/drawing/2014/main" id="{17A3E878-6679-E943-B1B1-0C633F12E3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959" t="30136" r="21021" b="27232"/>
              <a:stretch>
                <a:fillRect/>
              </a:stretch>
            </p:blipFill>
            <p:spPr bwMode="auto">
              <a:xfrm>
                <a:off x="7457632" y="3920799"/>
                <a:ext cx="1098550" cy="101282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Immagine 21">
                <a:extLst>
                  <a:ext uri="{FF2B5EF4-FFF2-40B4-BE49-F238E27FC236}">
                    <a16:creationId xmlns:a16="http://schemas.microsoft.com/office/drawing/2014/main" id="{A5CE1AD4-8534-B142-BEFA-D96F4D079A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6401" t="18797" r="5154" b="31577"/>
              <a:stretch/>
            </p:blipFill>
            <p:spPr>
              <a:xfrm>
                <a:off x="7930707" y="4635125"/>
                <a:ext cx="531984" cy="29849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sp>
          <p:nvSpPr>
            <p:cNvPr id="17" name="Rettangolo 46">
              <a:extLst>
                <a:ext uri="{FF2B5EF4-FFF2-40B4-BE49-F238E27FC236}">
                  <a16:creationId xmlns:a16="http://schemas.microsoft.com/office/drawing/2014/main" id="{9F7313AC-26B8-C144-BAB1-CC136E847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6249" y="2906316"/>
              <a:ext cx="1307748" cy="597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CA" altLang="it-IT" sz="1050" dirty="0">
                  <a:latin typeface="Helvetica Neue Light"/>
                </a:rPr>
                <a:t>Impacts on animal life cycle and health</a:t>
              </a:r>
            </a:p>
          </p:txBody>
        </p:sp>
      </p:grpSp>
      <p:grpSp>
        <p:nvGrpSpPr>
          <p:cNvPr id="20" name="Gruppo 8">
            <a:extLst>
              <a:ext uri="{FF2B5EF4-FFF2-40B4-BE49-F238E27FC236}">
                <a16:creationId xmlns:a16="http://schemas.microsoft.com/office/drawing/2014/main" id="{C733C270-4C91-A74A-84C6-7E5AD74B66FA}"/>
              </a:ext>
            </a:extLst>
          </p:cNvPr>
          <p:cNvGrpSpPr/>
          <p:nvPr/>
        </p:nvGrpSpPr>
        <p:grpSpPr>
          <a:xfrm>
            <a:off x="2924506" y="5057949"/>
            <a:ext cx="908892" cy="1201444"/>
            <a:chOff x="2685224" y="2134618"/>
            <a:chExt cx="990348" cy="1226149"/>
          </a:xfrm>
        </p:grpSpPr>
        <p:grpSp>
          <p:nvGrpSpPr>
            <p:cNvPr id="24" name="Gruppo 16">
              <a:extLst>
                <a:ext uri="{FF2B5EF4-FFF2-40B4-BE49-F238E27FC236}">
                  <a16:creationId xmlns:a16="http://schemas.microsoft.com/office/drawing/2014/main" id="{43398E20-5D21-3A40-B854-1952E17EE707}"/>
                </a:ext>
              </a:extLst>
            </p:cNvPr>
            <p:cNvGrpSpPr/>
            <p:nvPr/>
          </p:nvGrpSpPr>
          <p:grpSpPr>
            <a:xfrm>
              <a:off x="2718291" y="2134618"/>
              <a:ext cx="957281" cy="665909"/>
              <a:chOff x="6731130" y="2033103"/>
              <a:chExt cx="1480279" cy="1455602"/>
            </a:xfrm>
          </p:grpSpPr>
          <p:pic>
            <p:nvPicPr>
              <p:cNvPr id="25" name="Immagine 18">
                <a:extLst>
                  <a:ext uri="{FF2B5EF4-FFF2-40B4-BE49-F238E27FC236}">
                    <a16:creationId xmlns:a16="http://schemas.microsoft.com/office/drawing/2014/main" id="{BFC19B65-16E5-A442-9CE5-CF3E962097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t="-1" b="56338"/>
              <a:stretch/>
            </p:blipFill>
            <p:spPr>
              <a:xfrm>
                <a:off x="6731130" y="2842374"/>
                <a:ext cx="1480279" cy="646331"/>
              </a:xfrm>
              <a:prstGeom prst="rect">
                <a:avLst/>
              </a:prstGeom>
            </p:spPr>
          </p:pic>
          <p:pic>
            <p:nvPicPr>
              <p:cNvPr id="26" name="Immagine 17">
                <a:extLst>
                  <a:ext uri="{FF2B5EF4-FFF2-40B4-BE49-F238E27FC236}">
                    <a16:creationId xmlns:a16="http://schemas.microsoft.com/office/drawing/2014/main" id="{82E46EC2-D7D4-4446-BC9A-9BAC6D0804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88" t="34015" r="23686" b="35174"/>
              <a:stretch/>
            </p:blipFill>
            <p:spPr bwMode="auto">
              <a:xfrm>
                <a:off x="6789759" y="2033103"/>
                <a:ext cx="1285782" cy="992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" name="Rettangolo 47">
              <a:extLst>
                <a:ext uri="{FF2B5EF4-FFF2-40B4-BE49-F238E27FC236}">
                  <a16:creationId xmlns:a16="http://schemas.microsoft.com/office/drawing/2014/main" id="{B3177050-1D90-A742-99D1-9F629D5C7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5224" y="2771820"/>
              <a:ext cx="979320" cy="58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CA" altLang="it-IT" sz="1050" dirty="0">
                  <a:latin typeface="Helvetica Neue Light"/>
                </a:rPr>
                <a:t>Damages to fluvial ecosystems </a:t>
              </a:r>
            </a:p>
          </p:txBody>
        </p:sp>
      </p:grpSp>
      <p:grpSp>
        <p:nvGrpSpPr>
          <p:cNvPr id="27" name="Gruppo 5">
            <a:extLst>
              <a:ext uri="{FF2B5EF4-FFF2-40B4-BE49-F238E27FC236}">
                <a16:creationId xmlns:a16="http://schemas.microsoft.com/office/drawing/2014/main" id="{4CC8A2D9-B2CA-4849-932C-CA8D060DCCA3}"/>
              </a:ext>
            </a:extLst>
          </p:cNvPr>
          <p:cNvGrpSpPr/>
          <p:nvPr/>
        </p:nvGrpSpPr>
        <p:grpSpPr>
          <a:xfrm>
            <a:off x="4287009" y="5041057"/>
            <a:ext cx="1022679" cy="1218336"/>
            <a:chOff x="5132695" y="4716173"/>
            <a:chExt cx="1114333" cy="1005997"/>
          </a:xfrm>
        </p:grpSpPr>
        <p:pic>
          <p:nvPicPr>
            <p:cNvPr id="29" name="Immagine 22">
              <a:extLst>
                <a:ext uri="{FF2B5EF4-FFF2-40B4-BE49-F238E27FC236}">
                  <a16:creationId xmlns:a16="http://schemas.microsoft.com/office/drawing/2014/main" id="{8A78AD0E-2406-2F46-8EA0-8EAA36ACAD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4989"/>
            <a:stretch/>
          </p:blipFill>
          <p:spPr>
            <a:xfrm>
              <a:off x="5132695" y="4716173"/>
              <a:ext cx="1114333" cy="528293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30" name="Rettangolo 48">
              <a:extLst>
                <a:ext uri="{FF2B5EF4-FFF2-40B4-BE49-F238E27FC236}">
                  <a16:creationId xmlns:a16="http://schemas.microsoft.com/office/drawing/2014/main" id="{799C1A69-BD1E-934B-8C54-F7ADC63EF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1256" y="5245666"/>
              <a:ext cx="997034" cy="476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AU" altLang="it-IT" sz="1050" dirty="0">
                  <a:latin typeface="Helvetica Neue Light"/>
                </a:rPr>
                <a:t>Dam filling and foot erosion</a:t>
              </a:r>
            </a:p>
          </p:txBody>
        </p:sp>
      </p:grpSp>
      <p:grpSp>
        <p:nvGrpSpPr>
          <p:cNvPr id="31" name="Gruppo 7">
            <a:extLst>
              <a:ext uri="{FF2B5EF4-FFF2-40B4-BE49-F238E27FC236}">
                <a16:creationId xmlns:a16="http://schemas.microsoft.com/office/drawing/2014/main" id="{60685756-BD15-A147-AA7B-7693AC94041F}"/>
              </a:ext>
            </a:extLst>
          </p:cNvPr>
          <p:cNvGrpSpPr/>
          <p:nvPr/>
        </p:nvGrpSpPr>
        <p:grpSpPr>
          <a:xfrm>
            <a:off x="8682854" y="5069715"/>
            <a:ext cx="836776" cy="1125613"/>
            <a:chOff x="662704" y="2134780"/>
            <a:chExt cx="842950" cy="1166355"/>
          </a:xfrm>
        </p:grpSpPr>
        <p:pic>
          <p:nvPicPr>
            <p:cNvPr id="35" name="Immagine 14">
              <a:extLst>
                <a:ext uri="{FF2B5EF4-FFF2-40B4-BE49-F238E27FC236}">
                  <a16:creationId xmlns:a16="http://schemas.microsoft.com/office/drawing/2014/main" id="{46731145-07EC-4C43-9EAE-6A78CA124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22884" b="-1"/>
            <a:stretch/>
          </p:blipFill>
          <p:spPr>
            <a:xfrm>
              <a:off x="662704" y="2134780"/>
              <a:ext cx="842950" cy="798729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33" name="Rettangolo 49">
              <a:extLst>
                <a:ext uri="{FF2B5EF4-FFF2-40B4-BE49-F238E27FC236}">
                  <a16:creationId xmlns:a16="http://schemas.microsoft.com/office/drawing/2014/main" id="{81F82F88-655A-5A47-A760-72754BCC6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567" y="2870598"/>
              <a:ext cx="791732" cy="430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CA" altLang="it-IT" sz="1050" dirty="0">
                  <a:latin typeface="Helvetica Neue Light"/>
                </a:rPr>
                <a:t>Coastal erosion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E681CCA6-1B3E-BF4B-833E-3652484E60AF}"/>
              </a:ext>
            </a:extLst>
          </p:cNvPr>
          <p:cNvSpPr/>
          <p:nvPr/>
        </p:nvSpPr>
        <p:spPr>
          <a:xfrm>
            <a:off x="3694147" y="4672852"/>
            <a:ext cx="4948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C00000"/>
                </a:solidFill>
                <a:latin typeface="Stellar Medium" panose="02000506040000020004" pitchFamily="2" charset="0"/>
              </a:rPr>
              <a:t>Impacts of sediment connectivity alteration</a:t>
            </a:r>
            <a:endParaRPr lang="en-AU" dirty="0">
              <a:solidFill>
                <a:srgbClr val="C00000"/>
              </a:solidFill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E82BC5A-6097-4245-BEF8-853FF0039A46}"/>
              </a:ext>
            </a:extLst>
          </p:cNvPr>
          <p:cNvCxnSpPr>
            <a:cxnSpLocks/>
          </p:cNvCxnSpPr>
          <p:nvPr/>
        </p:nvCxnSpPr>
        <p:spPr>
          <a:xfrm>
            <a:off x="3742863" y="4981221"/>
            <a:ext cx="43105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riangle 6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ABE61BE-B733-1C41-862E-0DE5CD45D6A0}"/>
              </a:ext>
            </a:extLst>
          </p:cNvPr>
          <p:cNvSpPr/>
          <p:nvPr/>
        </p:nvSpPr>
        <p:spPr>
          <a:xfrm rot="16200000" flipV="1">
            <a:off x="11631344" y="5732903"/>
            <a:ext cx="620110" cy="220731"/>
          </a:xfrm>
          <a:prstGeom prst="triangle">
            <a:avLst>
              <a:gd name="adj" fmla="val 4830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51E213-6B99-4E4D-9109-41C1EADC20A1}"/>
              </a:ext>
            </a:extLst>
          </p:cNvPr>
          <p:cNvGrpSpPr/>
          <p:nvPr/>
        </p:nvGrpSpPr>
        <p:grpSpPr>
          <a:xfrm>
            <a:off x="1617399" y="5037351"/>
            <a:ext cx="898771" cy="1209786"/>
            <a:chOff x="1617399" y="5037351"/>
            <a:chExt cx="898771" cy="1209786"/>
          </a:xfrm>
        </p:grpSpPr>
        <p:pic>
          <p:nvPicPr>
            <p:cNvPr id="41" name="Picture 40" descr="A close up of a logo&#10;&#10;Description automatically generated">
              <a:extLst>
                <a:ext uri="{FF2B5EF4-FFF2-40B4-BE49-F238E27FC236}">
                  <a16:creationId xmlns:a16="http://schemas.microsoft.com/office/drawing/2014/main" id="{1E4A2E2C-5654-7244-B137-59CDC46B03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" r="7046"/>
            <a:stretch/>
          </p:blipFill>
          <p:spPr>
            <a:xfrm>
              <a:off x="1680039" y="5037351"/>
              <a:ext cx="717754" cy="779214"/>
            </a:xfrm>
            <a:prstGeom prst="rect">
              <a:avLst/>
            </a:prstGeom>
          </p:spPr>
        </p:pic>
        <p:sp>
          <p:nvSpPr>
            <p:cNvPr id="46" name="Rettangolo 47">
              <a:extLst>
                <a:ext uri="{FF2B5EF4-FFF2-40B4-BE49-F238E27FC236}">
                  <a16:creationId xmlns:a16="http://schemas.microsoft.com/office/drawing/2014/main" id="{B9A5DCA4-41BA-9C4A-BA68-0735202F8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7399" y="5670056"/>
              <a:ext cx="898771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CA" altLang="it-IT" sz="1050" dirty="0">
                  <a:latin typeface="Helvetica Neue Light"/>
                </a:rPr>
                <a:t>Loss of fertility in floodplains</a:t>
              </a:r>
            </a:p>
          </p:txBody>
        </p:sp>
      </p:grpSp>
      <p:sp>
        <p:nvSpPr>
          <p:cNvPr id="50" name="Rettangolo 11">
            <a:extLst>
              <a:ext uri="{FF2B5EF4-FFF2-40B4-BE49-F238E27FC236}">
                <a16:creationId xmlns:a16="http://schemas.microsoft.com/office/drawing/2014/main" id="{703BC769-74D9-1949-A8B4-711E70A1BCD7}"/>
              </a:ext>
            </a:extLst>
          </p:cNvPr>
          <p:cNvSpPr/>
          <p:nvPr/>
        </p:nvSpPr>
        <p:spPr>
          <a:xfrm>
            <a:off x="9519630" y="2990110"/>
            <a:ext cx="1794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Hoover Dam, Colorado river</a:t>
            </a:r>
          </a:p>
          <a:p>
            <a:r>
              <a:rPr lang="en-GB" sz="11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it-IT" sz="1100" dirty="0">
                <a:solidFill>
                  <a:schemeClr val="bg1"/>
                </a:solidFill>
              </a:rPr>
              <a:t>Mario Roberto </a:t>
            </a:r>
            <a:r>
              <a:rPr lang="it-IT" sz="1100" dirty="0" err="1">
                <a:solidFill>
                  <a:schemeClr val="bg1"/>
                </a:solidFill>
              </a:rPr>
              <a:t>Durán</a:t>
            </a:r>
            <a:r>
              <a:rPr lang="it-IT" sz="1100" dirty="0">
                <a:solidFill>
                  <a:schemeClr val="bg1"/>
                </a:solidFill>
              </a:rPr>
              <a:t> Ortiz</a:t>
            </a:r>
            <a:r>
              <a:rPr lang="en-GB" sz="11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)</a:t>
            </a:r>
            <a:endParaRPr lang="en-GB" sz="11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" name="Rettangolo 1">
            <a:extLst>
              <a:ext uri="{FF2B5EF4-FFF2-40B4-BE49-F238E27FC236}">
                <a16:creationId xmlns:a16="http://schemas.microsoft.com/office/drawing/2014/main" id="{3BEF72EB-4673-4B59-A845-24B002B48EF9}"/>
              </a:ext>
            </a:extLst>
          </p:cNvPr>
          <p:cNvSpPr/>
          <p:nvPr/>
        </p:nvSpPr>
        <p:spPr>
          <a:xfrm>
            <a:off x="424254" y="2968762"/>
            <a:ext cx="25779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 err="1">
                <a:solidFill>
                  <a:schemeClr val="bg1"/>
                </a:solidFill>
              </a:rPr>
              <a:t>Channelization</a:t>
            </a:r>
            <a:r>
              <a:rPr lang="it-IT" sz="1100" dirty="0">
                <a:solidFill>
                  <a:schemeClr val="bg1"/>
                </a:solidFill>
              </a:rPr>
              <a:t> in </a:t>
            </a:r>
            <a:r>
              <a:rPr lang="it-IT" sz="1100" dirty="0" err="1">
                <a:solidFill>
                  <a:schemeClr val="bg1"/>
                </a:solidFill>
              </a:rPr>
              <a:t>Chariton</a:t>
            </a:r>
            <a:r>
              <a:rPr lang="it-IT" sz="1100" dirty="0">
                <a:solidFill>
                  <a:schemeClr val="bg1"/>
                </a:solidFill>
              </a:rPr>
              <a:t> River, Missouri</a:t>
            </a:r>
          </a:p>
          <a:p>
            <a:r>
              <a:rPr lang="it-IT" sz="11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it-IT" sz="1100" dirty="0">
                <a:solidFill>
                  <a:schemeClr val="bg1"/>
                </a:solidFill>
              </a:rPr>
              <a:t>Jim </a:t>
            </a:r>
            <a:r>
              <a:rPr lang="it-IT" sz="1100" dirty="0" err="1">
                <a:solidFill>
                  <a:schemeClr val="bg1"/>
                </a:solidFill>
              </a:rPr>
              <a:t>Rathert</a:t>
            </a:r>
            <a:r>
              <a:rPr lang="it-IT" sz="1100" dirty="0">
                <a:solidFill>
                  <a:schemeClr val="bg1"/>
                </a:solidFill>
              </a:rPr>
              <a:t>)</a:t>
            </a:r>
            <a:endParaRPr lang="en-GB" sz="11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8" name="Rettangolo 1">
            <a:extLst>
              <a:ext uri="{FF2B5EF4-FFF2-40B4-BE49-F238E27FC236}">
                <a16:creationId xmlns:a16="http://schemas.microsoft.com/office/drawing/2014/main" id="{951BC4CA-FA9B-4347-89B3-1BB7039A22E7}"/>
              </a:ext>
            </a:extLst>
          </p:cNvPr>
          <p:cNvSpPr/>
          <p:nvPr/>
        </p:nvSpPr>
        <p:spPr>
          <a:xfrm>
            <a:off x="3502075" y="2968762"/>
            <a:ext cx="25442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Riverbed mining on the Sutlej River, India</a:t>
            </a:r>
          </a:p>
          <a:p>
            <a:r>
              <a:rPr lang="en-US" sz="1100" dirty="0">
                <a:solidFill>
                  <a:schemeClr val="bg1"/>
                </a:solidFill>
              </a:rPr>
              <a:t>(Samir Mehta/International Rivers)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C7BA85D-4D6C-4CCD-B763-36773DB202C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888" r="22933"/>
          <a:stretch/>
        </p:blipFill>
        <p:spPr>
          <a:xfrm>
            <a:off x="6444701" y="903513"/>
            <a:ext cx="2623406" cy="2561790"/>
          </a:xfrm>
          <a:prstGeom prst="flowChartAlternateProcess">
            <a:avLst/>
          </a:prstGeom>
        </p:spPr>
      </p:pic>
      <p:sp>
        <p:nvSpPr>
          <p:cNvPr id="42" name="Rettangolo 1">
            <a:extLst>
              <a:ext uri="{FF2B5EF4-FFF2-40B4-BE49-F238E27FC236}">
                <a16:creationId xmlns:a16="http://schemas.microsoft.com/office/drawing/2014/main" id="{37553802-6FE9-454A-AFF5-338FE0C50708}"/>
              </a:ext>
            </a:extLst>
          </p:cNvPr>
          <p:cNvSpPr/>
          <p:nvPr/>
        </p:nvSpPr>
        <p:spPr>
          <a:xfrm>
            <a:off x="6618477" y="2947658"/>
            <a:ext cx="24705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 err="1">
                <a:solidFill>
                  <a:schemeClr val="bg1"/>
                </a:solidFill>
              </a:rPr>
              <a:t>Deforestation</a:t>
            </a:r>
            <a:r>
              <a:rPr lang="it-IT" sz="1100" dirty="0">
                <a:solidFill>
                  <a:schemeClr val="bg1"/>
                </a:solidFill>
              </a:rPr>
              <a:t> in </a:t>
            </a:r>
            <a:r>
              <a:rPr lang="it-IT" sz="1100" dirty="0" err="1">
                <a:solidFill>
                  <a:schemeClr val="bg1"/>
                </a:solidFill>
              </a:rPr>
              <a:t>Indragiri</a:t>
            </a:r>
            <a:r>
              <a:rPr lang="it-IT" sz="1100" dirty="0">
                <a:solidFill>
                  <a:schemeClr val="bg1"/>
                </a:solidFill>
              </a:rPr>
              <a:t> </a:t>
            </a:r>
            <a:r>
              <a:rPr lang="it-IT" sz="1100" dirty="0" err="1">
                <a:solidFill>
                  <a:schemeClr val="bg1"/>
                </a:solidFill>
              </a:rPr>
              <a:t>Hulu</a:t>
            </a:r>
            <a:r>
              <a:rPr lang="it-IT" sz="1100" dirty="0">
                <a:solidFill>
                  <a:schemeClr val="bg1"/>
                </a:solidFill>
              </a:rPr>
              <a:t>, Sumatra</a:t>
            </a:r>
          </a:p>
          <a:p>
            <a:r>
              <a:rPr lang="en-US" sz="1100" dirty="0">
                <a:solidFill>
                  <a:schemeClr val="bg1"/>
                </a:solidFill>
              </a:rPr>
              <a:t>(</a:t>
            </a:r>
            <a:r>
              <a:rPr lang="it-IT" sz="1100" dirty="0" err="1">
                <a:solidFill>
                  <a:schemeClr val="bg1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Aidenvironment</a:t>
            </a:r>
            <a:r>
              <a:rPr lang="it-IT" sz="1100" dirty="0">
                <a:solidFill>
                  <a:schemeClr val="bg1"/>
                </a:solidFill>
              </a:rPr>
              <a:t>, 2006</a:t>
            </a:r>
            <a:r>
              <a:rPr lang="en-US" sz="11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8" name="Triangle 4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39383FB-AF14-41C8-8434-2EB3219FED07}"/>
              </a:ext>
            </a:extLst>
          </p:cNvPr>
          <p:cNvSpPr/>
          <p:nvPr/>
        </p:nvSpPr>
        <p:spPr>
          <a:xfrm rot="16200000">
            <a:off x="-161058" y="5721256"/>
            <a:ext cx="620110" cy="196082"/>
          </a:xfrm>
          <a:prstGeom prst="triangle">
            <a:avLst>
              <a:gd name="adj" fmla="val 4830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632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7068977F-A37B-2D48-ADE4-DD2692C6F3D4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6E7AD8-3DC8-7F4D-9768-599353211A5B}"/>
              </a:ext>
            </a:extLst>
          </p:cNvPr>
          <p:cNvSpPr txBox="1"/>
          <p:nvPr/>
        </p:nvSpPr>
        <p:spPr>
          <a:xfrm>
            <a:off x="1014609" y="52030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Stellar" panose="02000506040000020004" pitchFamily="2" charset="0"/>
                <a:ea typeface="Roboto Thin" pitchFamily="2" charset="0"/>
                <a:cs typeface="Helvetica Neue" panose="02000503000000020004" pitchFamily="2" charset="0"/>
              </a:rPr>
              <a:t>CASCADE simulation – </a:t>
            </a:r>
            <a:r>
              <a:rPr lang="en-AU" sz="2400" b="1" dirty="0" err="1">
                <a:latin typeface="Stellar" panose="02000506040000020004" pitchFamily="2" charset="0"/>
                <a:ea typeface="Roboto Thin" pitchFamily="2" charset="0"/>
                <a:cs typeface="Helvetica Neue" panose="02000503000000020004" pitchFamily="2" charset="0"/>
              </a:rPr>
              <a:t>Vjosa</a:t>
            </a:r>
            <a:r>
              <a:rPr lang="en-AU" sz="2400" b="1" dirty="0">
                <a:latin typeface="Stellar" panose="02000506040000020004" pitchFamily="2" charset="0"/>
                <a:ea typeface="Roboto Thin" pitchFamily="2" charset="0"/>
                <a:cs typeface="Helvetica Neue" panose="02000503000000020004" pitchFamily="2" charset="0"/>
              </a:rPr>
              <a:t> river</a:t>
            </a:r>
          </a:p>
        </p:txBody>
      </p:sp>
      <p:pic>
        <p:nvPicPr>
          <p:cNvPr id="21" name="Immagine 18">
            <a:extLst>
              <a:ext uri="{FF2B5EF4-FFF2-40B4-BE49-F238E27FC236}">
                <a16:creationId xmlns:a16="http://schemas.microsoft.com/office/drawing/2014/main" id="{E44B27D1-4BC3-9842-8960-87E2BFF6F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76" y="2133600"/>
            <a:ext cx="3558200" cy="3286888"/>
          </a:xfrm>
          <a:prstGeom prst="rect">
            <a:avLst/>
          </a:prstGeom>
        </p:spPr>
      </p:pic>
      <p:grpSp>
        <p:nvGrpSpPr>
          <p:cNvPr id="22" name="Gruppo 11">
            <a:extLst>
              <a:ext uri="{FF2B5EF4-FFF2-40B4-BE49-F238E27FC236}">
                <a16:creationId xmlns:a16="http://schemas.microsoft.com/office/drawing/2014/main" id="{ED659664-2E44-0247-8197-AA65E1BD6B98}"/>
              </a:ext>
            </a:extLst>
          </p:cNvPr>
          <p:cNvGrpSpPr/>
          <p:nvPr/>
        </p:nvGrpSpPr>
        <p:grpSpPr>
          <a:xfrm>
            <a:off x="9074253" y="552092"/>
            <a:ext cx="3335586" cy="3127414"/>
            <a:chOff x="-236130" y="18411164"/>
            <a:chExt cx="7526437" cy="7781571"/>
          </a:xfrm>
        </p:grpSpPr>
        <p:pic>
          <p:nvPicPr>
            <p:cNvPr id="23" name="Immagine 5">
              <a:extLst>
                <a:ext uri="{FF2B5EF4-FFF2-40B4-BE49-F238E27FC236}">
                  <a16:creationId xmlns:a16="http://schemas.microsoft.com/office/drawing/2014/main" id="{86E074A9-0CE0-4B4A-B9C3-BDCAADF08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36130" y="18411164"/>
              <a:ext cx="7526437" cy="7781571"/>
            </a:xfrm>
            <a:prstGeom prst="rect">
              <a:avLst/>
            </a:prstGeom>
          </p:spPr>
        </p:pic>
        <p:sp>
          <p:nvSpPr>
            <p:cNvPr id="24" name="Shape 46">
              <a:extLst>
                <a:ext uri="{FF2B5EF4-FFF2-40B4-BE49-F238E27FC236}">
                  <a16:creationId xmlns:a16="http://schemas.microsoft.com/office/drawing/2014/main" id="{87A89406-7E4C-7843-92D5-E98764030576}"/>
                </a:ext>
              </a:extLst>
            </p:cNvPr>
            <p:cNvSpPr/>
            <p:nvPr/>
          </p:nvSpPr>
          <p:spPr>
            <a:xfrm>
              <a:off x="2673817" y="20650668"/>
              <a:ext cx="623163" cy="6983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50800" tIns="50800" rIns="50800" bIns="50800"/>
            <a:lstStyle/>
            <a:p>
              <a:pPr algn="just" defTabSz="584200">
                <a:spcBef>
                  <a:spcPts val="2000"/>
                </a:spcBef>
                <a:defRPr sz="3000">
                  <a:uFillTx/>
                  <a:latin typeface="Lucida Sans"/>
                  <a:ea typeface="Lucida Sans"/>
                  <a:cs typeface="Lucida Sans"/>
                  <a:sym typeface="Lucida Sans"/>
                </a:defRPr>
              </a:pPr>
              <a:r>
                <a:rPr lang="it-IT" sz="1700" b="1" dirty="0">
                  <a:ln>
                    <a:solidFill>
                      <a:schemeClr val="bg1"/>
                    </a:solidFill>
                  </a:ln>
                  <a:latin typeface="Arial Nova Light" panose="020B0304020202020204" pitchFamily="34" charset="0"/>
                  <a:ea typeface="Gill Sans" charset="0"/>
                  <a:cs typeface="Gill Sans" charset="0"/>
                </a:rPr>
                <a:t>A</a:t>
              </a:r>
              <a:endParaRPr sz="1700" b="1" dirty="0">
                <a:ln>
                  <a:solidFill>
                    <a:schemeClr val="bg1"/>
                  </a:solidFill>
                </a:ln>
                <a:latin typeface="Arial Nova Light" panose="020B0304020202020204" pitchFamily="34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" name="Shape 46">
              <a:extLst>
                <a:ext uri="{FF2B5EF4-FFF2-40B4-BE49-F238E27FC236}">
                  <a16:creationId xmlns:a16="http://schemas.microsoft.com/office/drawing/2014/main" id="{643338C6-686E-3740-A2DE-8D492A249E2D}"/>
                </a:ext>
              </a:extLst>
            </p:cNvPr>
            <p:cNvSpPr/>
            <p:nvPr/>
          </p:nvSpPr>
          <p:spPr>
            <a:xfrm>
              <a:off x="5289222" y="22162059"/>
              <a:ext cx="623163" cy="6983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50800" tIns="50800" rIns="50800" bIns="50800"/>
            <a:lstStyle/>
            <a:p>
              <a:pPr algn="just" defTabSz="584200">
                <a:spcBef>
                  <a:spcPts val="2000"/>
                </a:spcBef>
                <a:defRPr sz="3000">
                  <a:uFillTx/>
                  <a:latin typeface="Lucida Sans"/>
                  <a:ea typeface="Lucida Sans"/>
                  <a:cs typeface="Lucida Sans"/>
                  <a:sym typeface="Lucida Sans"/>
                </a:defRPr>
              </a:pPr>
              <a:r>
                <a:rPr lang="it-IT" sz="1700" b="1" dirty="0">
                  <a:ln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chemeClr val="tx1"/>
                  </a:solidFill>
                  <a:latin typeface="Arial Nova Light" panose="020B0304020202020204" pitchFamily="34" charset="0"/>
                  <a:ea typeface="Gill Sans" charset="0"/>
                  <a:cs typeface="Gill Sans" charset="0"/>
                </a:rPr>
                <a:t>B</a:t>
              </a:r>
              <a:endParaRPr sz="17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/>
                </a:solidFill>
                <a:latin typeface="Arial Nova Light" panose="020B0304020202020204" pitchFamily="34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Shape 46">
              <a:extLst>
                <a:ext uri="{FF2B5EF4-FFF2-40B4-BE49-F238E27FC236}">
                  <a16:creationId xmlns:a16="http://schemas.microsoft.com/office/drawing/2014/main" id="{C61E4AB3-001E-E049-8081-B7B8151525DB}"/>
                </a:ext>
              </a:extLst>
            </p:cNvPr>
            <p:cNvSpPr/>
            <p:nvPr/>
          </p:nvSpPr>
          <p:spPr>
            <a:xfrm>
              <a:off x="2673817" y="23638436"/>
              <a:ext cx="436856" cy="6983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50800" tIns="50800" rIns="50800" bIns="50800"/>
            <a:lstStyle/>
            <a:p>
              <a:pPr algn="just" defTabSz="584200">
                <a:spcBef>
                  <a:spcPts val="2000"/>
                </a:spcBef>
                <a:defRPr sz="3000">
                  <a:uFillTx/>
                  <a:latin typeface="Lucida Sans"/>
                  <a:ea typeface="Lucida Sans"/>
                  <a:cs typeface="Lucida Sans"/>
                  <a:sym typeface="Lucida Sans"/>
                </a:defRPr>
              </a:pPr>
              <a:r>
                <a:rPr lang="it-IT" sz="1700" b="1" dirty="0">
                  <a:ln>
                    <a:solidFill>
                      <a:schemeClr val="bg1"/>
                    </a:solidFill>
                  </a:ln>
                  <a:latin typeface="Arial Nova Light" panose="020B0304020202020204" pitchFamily="34" charset="0"/>
                  <a:ea typeface="Gill Sans" charset="0"/>
                  <a:cs typeface="Gill Sans" charset="0"/>
                </a:rPr>
                <a:t>C</a:t>
              </a:r>
              <a:endParaRPr sz="1700" b="1" dirty="0">
                <a:ln>
                  <a:solidFill>
                    <a:schemeClr val="bg1"/>
                  </a:solidFill>
                </a:ln>
                <a:latin typeface="Arial Nova Light" panose="020B0304020202020204" pitchFamily="34" charset="0"/>
                <a:ea typeface="Gill Sans" charset="0"/>
                <a:cs typeface="Gill Sans" charset="0"/>
              </a:endParaRPr>
            </a:p>
          </p:txBody>
        </p:sp>
        <p:sp>
          <p:nvSpPr>
            <p:cNvPr id="27" name="Shape 46">
              <a:extLst>
                <a:ext uri="{FF2B5EF4-FFF2-40B4-BE49-F238E27FC236}">
                  <a16:creationId xmlns:a16="http://schemas.microsoft.com/office/drawing/2014/main" id="{1929E48C-84D7-6F4A-9D58-0B5098556A6F}"/>
                </a:ext>
              </a:extLst>
            </p:cNvPr>
            <p:cNvSpPr/>
            <p:nvPr/>
          </p:nvSpPr>
          <p:spPr>
            <a:xfrm>
              <a:off x="5289222" y="25192491"/>
              <a:ext cx="436856" cy="6983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50800" tIns="50800" rIns="50800" bIns="50800"/>
            <a:lstStyle/>
            <a:p>
              <a:pPr algn="just" defTabSz="584200">
                <a:spcBef>
                  <a:spcPts val="2000"/>
                </a:spcBef>
                <a:defRPr sz="3000">
                  <a:uFillTx/>
                  <a:latin typeface="Lucida Sans"/>
                  <a:ea typeface="Lucida Sans"/>
                  <a:cs typeface="Lucida Sans"/>
                  <a:sym typeface="Lucida Sans"/>
                </a:defRPr>
              </a:pPr>
              <a:r>
                <a:rPr lang="it-IT" sz="1700" b="1" dirty="0">
                  <a:ln>
                    <a:solidFill>
                      <a:schemeClr val="bg1"/>
                    </a:solidFill>
                  </a:ln>
                  <a:latin typeface="Arial Nova Light" panose="020B0304020202020204" pitchFamily="34" charset="0"/>
                  <a:ea typeface="Gill Sans" charset="0"/>
                  <a:cs typeface="Gill Sans" charset="0"/>
                </a:rPr>
                <a:t>D</a:t>
              </a:r>
              <a:endParaRPr sz="1700" b="1" dirty="0">
                <a:ln>
                  <a:solidFill>
                    <a:schemeClr val="bg1"/>
                  </a:solidFill>
                </a:ln>
                <a:latin typeface="Arial Nova Light" panose="020B0304020202020204" pitchFamily="34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28" name="Gruppo 6">
            <a:extLst>
              <a:ext uri="{FF2B5EF4-FFF2-40B4-BE49-F238E27FC236}">
                <a16:creationId xmlns:a16="http://schemas.microsoft.com/office/drawing/2014/main" id="{0F3303A7-4437-D847-B62F-7F3238B9948F}"/>
              </a:ext>
            </a:extLst>
          </p:cNvPr>
          <p:cNvGrpSpPr>
            <a:grpSpLocks noChangeAspect="1"/>
          </p:cNvGrpSpPr>
          <p:nvPr/>
        </p:nvGrpSpPr>
        <p:grpSpPr>
          <a:xfrm>
            <a:off x="6122084" y="3353326"/>
            <a:ext cx="3450731" cy="2038863"/>
            <a:chOff x="3262092" y="12302636"/>
            <a:chExt cx="2990912" cy="1756894"/>
          </a:xfrm>
        </p:grpSpPr>
        <p:sp>
          <p:nvSpPr>
            <p:cNvPr id="30" name="object 55">
              <a:extLst>
                <a:ext uri="{FF2B5EF4-FFF2-40B4-BE49-F238E27FC236}">
                  <a16:creationId xmlns:a16="http://schemas.microsoft.com/office/drawing/2014/main" id="{C6AFFF6F-3639-844F-B589-4323CC74B629}"/>
                </a:ext>
              </a:extLst>
            </p:cNvPr>
            <p:cNvSpPr/>
            <p:nvPr/>
          </p:nvSpPr>
          <p:spPr>
            <a:xfrm>
              <a:off x="3262092" y="12302636"/>
              <a:ext cx="2990912" cy="175689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1" name="object 56">
              <a:extLst>
                <a:ext uri="{FF2B5EF4-FFF2-40B4-BE49-F238E27FC236}">
                  <a16:creationId xmlns:a16="http://schemas.microsoft.com/office/drawing/2014/main" id="{895B73FD-EA35-CE49-AC44-585C676707AE}"/>
                </a:ext>
              </a:extLst>
            </p:cNvPr>
            <p:cNvSpPr/>
            <p:nvPr/>
          </p:nvSpPr>
          <p:spPr>
            <a:xfrm>
              <a:off x="5810175" y="12343737"/>
              <a:ext cx="385854" cy="42552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Shape 46">
            <a:extLst>
              <a:ext uri="{FF2B5EF4-FFF2-40B4-BE49-F238E27FC236}">
                <a16:creationId xmlns:a16="http://schemas.microsoft.com/office/drawing/2014/main" id="{A5588D21-9A80-914C-A4AB-48108B272A1F}"/>
              </a:ext>
            </a:extLst>
          </p:cNvPr>
          <p:cNvSpPr/>
          <p:nvPr/>
        </p:nvSpPr>
        <p:spPr>
          <a:xfrm>
            <a:off x="1071224" y="1050146"/>
            <a:ext cx="4684684" cy="1298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just" defTabSz="584200">
              <a:spcBef>
                <a:spcPts val="2000"/>
              </a:spcBef>
              <a:defRPr sz="3000">
                <a:uFillTx/>
                <a:latin typeface="Lucida Sans"/>
                <a:ea typeface="Lucida Sans"/>
                <a:cs typeface="Lucida Sans"/>
                <a:sym typeface="Lucida Sans"/>
              </a:defRPr>
            </a:pPr>
            <a:r>
              <a:rPr lang="en-029" sz="1400" dirty="0">
                <a:latin typeface="Stellar" panose="02000506040000020004" pitchFamily="2" charset="0"/>
                <a:ea typeface="Gill Sans" charset="0"/>
                <a:cs typeface="Gill Sans" charset="0"/>
              </a:rPr>
              <a:t>The </a:t>
            </a:r>
            <a:r>
              <a:rPr lang="en-029" sz="1400" b="1" dirty="0" err="1">
                <a:latin typeface="Stellar" panose="02000506040000020004" pitchFamily="2" charset="0"/>
                <a:ea typeface="Gill Sans" charset="0"/>
                <a:cs typeface="Gill Sans" charset="0"/>
              </a:rPr>
              <a:t>Vjosa</a:t>
            </a:r>
            <a:r>
              <a:rPr lang="en-029" sz="1400" dirty="0">
                <a:latin typeface="Stellar" panose="02000506040000020004" pitchFamily="2" charset="0"/>
                <a:ea typeface="Gill Sans" charset="0"/>
                <a:cs typeface="Gill Sans" charset="0"/>
              </a:rPr>
              <a:t> river is a springs from the Pindus mountains, in the </a:t>
            </a:r>
            <a:r>
              <a:rPr lang="en-029" sz="1400" b="1" dirty="0">
                <a:latin typeface="Stellar" panose="02000506040000020004" pitchFamily="2" charset="0"/>
                <a:ea typeface="Gill Sans" charset="0"/>
                <a:cs typeface="Gill Sans" charset="0"/>
              </a:rPr>
              <a:t>Balkans</a:t>
            </a:r>
            <a:r>
              <a:rPr lang="en-029" sz="1400" dirty="0">
                <a:latin typeface="Stellar" panose="02000506040000020004" pitchFamily="2" charset="0"/>
                <a:ea typeface="Gill Sans" charset="0"/>
                <a:cs typeface="Gill Sans" charset="0"/>
              </a:rPr>
              <a:t>, and flows for most of its course in south </a:t>
            </a:r>
            <a:r>
              <a:rPr lang="en-029" sz="1400" b="1" dirty="0">
                <a:latin typeface="Stellar" panose="02000506040000020004" pitchFamily="2" charset="0"/>
                <a:ea typeface="Gill Sans" charset="0"/>
                <a:cs typeface="Gill Sans" charset="0"/>
              </a:rPr>
              <a:t>Albania</a:t>
            </a:r>
            <a:r>
              <a:rPr lang="en-029" sz="1400" dirty="0">
                <a:latin typeface="Stellar" panose="02000506040000020004" pitchFamily="2" charset="0"/>
                <a:ea typeface="Gill Sans" charset="0"/>
                <a:cs typeface="Gill Sans" charset="0"/>
              </a:rPr>
              <a:t>.</a:t>
            </a:r>
          </a:p>
          <a:p>
            <a:pPr marL="285750" lvl="8" indent="-285750" algn="just" defTabSz="457200">
              <a:buClrTx/>
              <a:defRPr sz="3000">
                <a:uFillTx/>
                <a:latin typeface="Lucida Sans"/>
                <a:ea typeface="Lucida Sans"/>
                <a:cs typeface="Lucida Sans"/>
                <a:sym typeface="Lucida Sans"/>
              </a:defRPr>
            </a:pPr>
            <a:endParaRPr lang="en-029" sz="1400" dirty="0">
              <a:latin typeface="Stellar" panose="02000506040000020004" pitchFamily="2" charset="0"/>
              <a:ea typeface="Gill Sans" charset="0"/>
              <a:cs typeface="Gill Sans" charset="0"/>
            </a:endParaRPr>
          </a:p>
          <a:p>
            <a:pPr marL="285750" lvl="8" indent="-285750" algn="just" defTabSz="457200">
              <a:buClrTx/>
              <a:defRPr sz="3000">
                <a:uFillTx/>
                <a:latin typeface="Lucida Sans"/>
                <a:ea typeface="Lucida Sans"/>
                <a:cs typeface="Lucida Sans"/>
                <a:sym typeface="Lucida Sans"/>
              </a:defRPr>
            </a:pPr>
            <a:r>
              <a:rPr lang="en-US" sz="1400" dirty="0">
                <a:latin typeface="Stellar" panose="02000506040000020004" pitchFamily="2" charset="0"/>
                <a:ea typeface="Gill Sans" charset="0"/>
                <a:cs typeface="Gill Sans" charset="0"/>
              </a:rPr>
              <a:t>Catchment area = 6,700 Km</a:t>
            </a:r>
            <a:r>
              <a:rPr lang="en-US" sz="1400" baseline="31999" dirty="0">
                <a:latin typeface="Stellar" panose="02000506040000020004" pitchFamily="2" charset="0"/>
                <a:ea typeface="Gill Sans" charset="0"/>
                <a:cs typeface="Gill Sans" charset="0"/>
              </a:rPr>
              <a:t>2          </a:t>
            </a:r>
            <a:r>
              <a:rPr lang="en-US" sz="1400" dirty="0">
                <a:latin typeface="Stellar" panose="02000506040000020004" pitchFamily="2" charset="0"/>
                <a:ea typeface="Gill Sans" charset="0"/>
                <a:cs typeface="Gill Sans" charset="0"/>
              </a:rPr>
              <a:t>Length =  272 Km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572F0FF-C4A3-FB49-B0F1-5056F6F0429A}"/>
              </a:ext>
            </a:extLst>
          </p:cNvPr>
          <p:cNvCxnSpPr>
            <a:cxnSpLocks/>
          </p:cNvCxnSpPr>
          <p:nvPr/>
        </p:nvCxnSpPr>
        <p:spPr>
          <a:xfrm>
            <a:off x="5878159" y="1156024"/>
            <a:ext cx="0" cy="4665143"/>
          </a:xfrm>
          <a:prstGeom prst="line">
            <a:avLst/>
          </a:prstGeom>
          <a:ln w="19050">
            <a:solidFill>
              <a:srgbClr val="2B67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62E6DA9-B3CE-BA4E-A125-3DCA7C0B57F6}"/>
              </a:ext>
            </a:extLst>
          </p:cNvPr>
          <p:cNvSpPr/>
          <p:nvPr/>
        </p:nvSpPr>
        <p:spPr>
          <a:xfrm>
            <a:off x="6096000" y="1368126"/>
            <a:ext cx="33745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latin typeface="Stellar" panose="02000506040000020004" pitchFamily="2" charset="0"/>
                <a:ea typeface="Gill Sans" charset="0"/>
                <a:cs typeface="Gill Sans" charset="0"/>
              </a:rPr>
              <a:t>The </a:t>
            </a:r>
            <a:r>
              <a:rPr lang="en-IN" sz="1400" b="1" dirty="0" err="1">
                <a:latin typeface="Stellar" panose="02000506040000020004" pitchFamily="2" charset="0"/>
                <a:ea typeface="Gill Sans" charset="0"/>
                <a:cs typeface="Gill Sans" charset="0"/>
              </a:rPr>
              <a:t>Vjosa</a:t>
            </a:r>
            <a:r>
              <a:rPr lang="en-IN" sz="1400" dirty="0">
                <a:latin typeface="Stellar" panose="02000506040000020004" pitchFamily="2" charset="0"/>
                <a:ea typeface="Gill Sans" charset="0"/>
                <a:cs typeface="Gill Sans" charset="0"/>
              </a:rPr>
              <a:t> river basin is considered one of the </a:t>
            </a:r>
            <a:r>
              <a:rPr lang="en-IN" sz="1400" b="1" dirty="0">
                <a:latin typeface="Stellar" panose="02000506040000020004" pitchFamily="2" charset="0"/>
                <a:ea typeface="Gill Sans" charset="0"/>
                <a:cs typeface="Gill Sans" charset="0"/>
              </a:rPr>
              <a:t>last wild European rivers</a:t>
            </a:r>
            <a:r>
              <a:rPr lang="en-IN" sz="1400" dirty="0">
                <a:latin typeface="Stellar" panose="02000506040000020004" pitchFamily="2" charset="0"/>
                <a:ea typeface="Gill Sans" charset="0"/>
                <a:cs typeface="Gill Sans" charset="0"/>
              </a:rPr>
              <a:t>, it sustains many pristine fluvial ecosystems and exhibits numerous unique landscapes</a:t>
            </a:r>
            <a:endParaRPr lang="en-GB" sz="1400" dirty="0">
              <a:latin typeface="Stellar" panose="02000506040000020004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47058F-49CB-784B-99A7-76F37EC835E2}"/>
              </a:ext>
            </a:extLst>
          </p:cNvPr>
          <p:cNvSpPr/>
          <p:nvPr/>
        </p:nvSpPr>
        <p:spPr>
          <a:xfrm>
            <a:off x="9662253" y="3853717"/>
            <a:ext cx="24991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84200">
              <a:spcBef>
                <a:spcPts val="2000"/>
              </a:spcBef>
              <a:defRPr sz="3000">
                <a:uFillTx/>
                <a:latin typeface="Lucida Sans"/>
                <a:ea typeface="Lucida Sans"/>
                <a:cs typeface="Lucida Sans"/>
                <a:sym typeface="Lucida Sans"/>
              </a:defRPr>
            </a:pPr>
            <a:r>
              <a:rPr lang="en-ID" sz="1400" dirty="0">
                <a:latin typeface="Stellar" panose="02000506040000020004" pitchFamily="2" charset="0"/>
                <a:ea typeface="Gill Sans" charset="0"/>
                <a:cs typeface="Gill Sans" charset="0"/>
              </a:rPr>
              <a:t>The </a:t>
            </a:r>
            <a:r>
              <a:rPr lang="en-ID" sz="1400" b="1" dirty="0" err="1">
                <a:latin typeface="Stellar" panose="02000506040000020004" pitchFamily="2" charset="0"/>
                <a:ea typeface="Gill Sans" charset="0"/>
                <a:cs typeface="Gill Sans" charset="0"/>
              </a:rPr>
              <a:t>Vjosa</a:t>
            </a:r>
            <a:r>
              <a:rPr lang="en-ID" sz="1400" dirty="0">
                <a:latin typeface="Stellar" panose="02000506040000020004" pitchFamily="2" charset="0"/>
                <a:ea typeface="Gill Sans" charset="0"/>
                <a:cs typeface="Gill Sans" charset="0"/>
              </a:rPr>
              <a:t> river system, along with many other </a:t>
            </a:r>
            <a:r>
              <a:rPr lang="en-ID" sz="1400" dirty="0" err="1">
                <a:latin typeface="Stellar" panose="02000506040000020004" pitchFamily="2" charset="0"/>
                <a:ea typeface="Gill Sans" charset="0"/>
                <a:cs typeface="Gill Sans" charset="0"/>
              </a:rPr>
              <a:t>Balcan</a:t>
            </a:r>
            <a:r>
              <a:rPr lang="en-ID" sz="1400" dirty="0">
                <a:latin typeface="Stellar" panose="02000506040000020004" pitchFamily="2" charset="0"/>
                <a:ea typeface="Gill Sans" charset="0"/>
                <a:cs typeface="Gill Sans" charset="0"/>
              </a:rPr>
              <a:t> rivers, is now interested by large</a:t>
            </a:r>
            <a:r>
              <a:rPr lang="en-ID" sz="1400" b="1" dirty="0">
                <a:latin typeface="Stellar" panose="02000506040000020004" pitchFamily="2" charset="0"/>
                <a:ea typeface="Gill Sans" charset="0"/>
                <a:cs typeface="Gill Sans" charset="0"/>
              </a:rPr>
              <a:t> hydropower development plans</a:t>
            </a:r>
            <a:r>
              <a:rPr lang="en-ID" sz="1400" dirty="0">
                <a:latin typeface="Stellar" panose="02000506040000020004" pitchFamily="2" charset="0"/>
                <a:ea typeface="Gill Sans" charset="0"/>
                <a:cs typeface="Gill Sans" charset="0"/>
              </a:rPr>
              <a:t>. </a:t>
            </a:r>
          </a:p>
        </p:txBody>
      </p:sp>
      <p:sp>
        <p:nvSpPr>
          <p:cNvPr id="19" name="TextBox 18">
            <a:hlinkClick r:id="rId7" action="ppaction://hlinksldjump"/>
            <a:extLst>
              <a:ext uri="{FF2B5EF4-FFF2-40B4-BE49-F238E27FC236}">
                <a16:creationId xmlns:a16="http://schemas.microsoft.com/office/drawing/2014/main" id="{9EC762E7-0860-2C4A-AB29-3C3B8E4C7D0F}"/>
              </a:ext>
            </a:extLst>
          </p:cNvPr>
          <p:cNvSpPr txBox="1"/>
          <p:nvPr/>
        </p:nvSpPr>
        <p:spPr>
          <a:xfrm>
            <a:off x="4375978" y="5502368"/>
            <a:ext cx="3007042" cy="400110"/>
          </a:xfrm>
          <a:prstGeom prst="rect">
            <a:avLst/>
          </a:prstGeom>
          <a:solidFill>
            <a:srgbClr val="2D6CA4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Helvetica Neue Condensed" panose="02000503000000020004" pitchFamily="2" charset="0"/>
              </a:rPr>
              <a:t>Begin simulation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E886F4B-E44D-4C4E-9DD5-E04B4102D83F}"/>
              </a:ext>
            </a:extLst>
          </p:cNvPr>
          <p:cNvGrpSpPr>
            <a:grpSpLocks noChangeAspect="1"/>
          </p:cNvGrpSpPr>
          <p:nvPr/>
        </p:nvGrpSpPr>
        <p:grpSpPr>
          <a:xfrm>
            <a:off x="4612644" y="2059577"/>
            <a:ext cx="497481" cy="499229"/>
            <a:chOff x="3893766" y="5112201"/>
            <a:chExt cx="594433" cy="57802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9940636-5581-3348-9FD2-766FBECAC5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3766" y="5112201"/>
              <a:ext cx="594433" cy="5780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 sz="32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39" name="Picture 38" descr="A close up of a logo&#10;&#10;Description automatically generated">
              <a:hlinkClick r:id="rId8" action="ppaction://hlinksldjump"/>
              <a:extLst>
                <a:ext uri="{FF2B5EF4-FFF2-40B4-BE49-F238E27FC236}">
                  <a16:creationId xmlns:a16="http://schemas.microsoft.com/office/drawing/2014/main" id="{BE9C0797-3658-1C40-969F-A1492DE21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3644"/>
            <a:stretch/>
          </p:blipFill>
          <p:spPr>
            <a:xfrm>
              <a:off x="3966310" y="5191236"/>
              <a:ext cx="437706" cy="377988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7A1D671-B255-7047-AF0A-410366D76AAB}"/>
              </a:ext>
            </a:extLst>
          </p:cNvPr>
          <p:cNvGrpSpPr>
            <a:grpSpLocks noChangeAspect="1"/>
          </p:cNvGrpSpPr>
          <p:nvPr/>
        </p:nvGrpSpPr>
        <p:grpSpPr>
          <a:xfrm>
            <a:off x="9284493" y="5083689"/>
            <a:ext cx="497481" cy="499229"/>
            <a:chOff x="3893766" y="5112201"/>
            <a:chExt cx="594433" cy="578024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E4A789B-8243-0240-9956-BDAA7B37C1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3766" y="5112201"/>
              <a:ext cx="594433" cy="5780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 sz="32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42" name="Picture 41" descr="A close up of a logo&#10;&#10;Description automatically generated">
              <a:hlinkClick r:id="rId10" action="ppaction://hlinksldjump"/>
              <a:extLst>
                <a:ext uri="{FF2B5EF4-FFF2-40B4-BE49-F238E27FC236}">
                  <a16:creationId xmlns:a16="http://schemas.microsoft.com/office/drawing/2014/main" id="{5F4C3C47-AEA1-D640-B844-48116847A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3644"/>
            <a:stretch/>
          </p:blipFill>
          <p:spPr>
            <a:xfrm>
              <a:off x="3966310" y="5191236"/>
              <a:ext cx="437706" cy="377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2163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D86E420-BBD3-5A4C-A162-5DE2391CB5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62" t="8963" r="20245" b="11723"/>
          <a:stretch/>
        </p:blipFill>
        <p:spPr>
          <a:xfrm>
            <a:off x="1642188" y="1484326"/>
            <a:ext cx="10549812" cy="4450889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7068977F-A37B-2D48-ADE4-DD2692C6F3D4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6E7AD8-3DC8-7F4D-9768-599353211A5B}"/>
              </a:ext>
            </a:extLst>
          </p:cNvPr>
          <p:cNvSpPr txBox="1"/>
          <p:nvPr/>
        </p:nvSpPr>
        <p:spPr>
          <a:xfrm>
            <a:off x="1014609" y="52030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Stellar" panose="02000506040000020004" pitchFamily="2" charset="0"/>
                <a:ea typeface="Roboto Thin" pitchFamily="2" charset="0"/>
                <a:cs typeface="Helvetica Neue" panose="02000503000000020004" pitchFamily="2" charset="0"/>
              </a:rPr>
              <a:t>CASCADE simulation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709CC5-3CB3-B448-8BC0-BE1D22C36BDC}"/>
              </a:ext>
            </a:extLst>
          </p:cNvPr>
          <p:cNvSpPr txBox="1"/>
          <p:nvPr/>
        </p:nvSpPr>
        <p:spPr>
          <a:xfrm>
            <a:off x="1343068" y="1548931"/>
            <a:ext cx="5433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0.3</a:t>
            </a:r>
          </a:p>
          <a:p>
            <a:endParaRPr lang="en-GB" sz="800" dirty="0"/>
          </a:p>
          <a:p>
            <a:r>
              <a:rPr lang="en-GB" sz="800" dirty="0"/>
              <a:t>18</a:t>
            </a:r>
          </a:p>
          <a:p>
            <a:endParaRPr lang="en-GB" sz="800" dirty="0"/>
          </a:p>
          <a:p>
            <a:r>
              <a:rPr lang="en-GB" sz="800" dirty="0"/>
              <a:t>30</a:t>
            </a:r>
          </a:p>
          <a:p>
            <a:endParaRPr lang="en-GB" sz="800" dirty="0"/>
          </a:p>
          <a:p>
            <a:r>
              <a:rPr lang="en-GB" sz="800" dirty="0"/>
              <a:t>60</a:t>
            </a:r>
          </a:p>
          <a:p>
            <a:endParaRPr lang="en-GB" sz="800" dirty="0"/>
          </a:p>
          <a:p>
            <a:r>
              <a:rPr lang="en-GB" sz="800" dirty="0"/>
              <a:t>130</a:t>
            </a:r>
          </a:p>
          <a:p>
            <a:endParaRPr lang="en-GB" sz="800" dirty="0"/>
          </a:p>
          <a:p>
            <a:r>
              <a:rPr lang="en-GB" sz="800" dirty="0"/>
              <a:t>155</a:t>
            </a:r>
          </a:p>
          <a:p>
            <a:endParaRPr lang="en-GB" sz="800" dirty="0"/>
          </a:p>
          <a:p>
            <a:r>
              <a:rPr lang="en-GB" sz="800" dirty="0"/>
              <a:t>165</a:t>
            </a:r>
          </a:p>
          <a:p>
            <a:endParaRPr lang="en-GB" sz="800" dirty="0"/>
          </a:p>
          <a:p>
            <a:r>
              <a:rPr lang="en-GB" sz="800" dirty="0"/>
              <a:t>195</a:t>
            </a:r>
          </a:p>
          <a:p>
            <a:endParaRPr lang="en-GB" sz="800" dirty="0"/>
          </a:p>
          <a:p>
            <a:r>
              <a:rPr lang="en-GB" sz="800" dirty="0"/>
              <a:t>244</a:t>
            </a:r>
          </a:p>
          <a:p>
            <a:endParaRPr lang="en-GB" sz="800" dirty="0"/>
          </a:p>
          <a:p>
            <a:r>
              <a:rPr lang="en-GB" sz="800" dirty="0"/>
              <a:t>265</a:t>
            </a:r>
          </a:p>
          <a:p>
            <a:endParaRPr lang="en-GB" sz="800" dirty="0"/>
          </a:p>
          <a:p>
            <a:r>
              <a:rPr lang="en-GB" sz="800" dirty="0"/>
              <a:t>340</a:t>
            </a:r>
          </a:p>
          <a:p>
            <a:endParaRPr lang="en-GB" sz="800" dirty="0"/>
          </a:p>
          <a:p>
            <a:r>
              <a:rPr lang="en-GB" sz="800" dirty="0"/>
              <a:t>600</a:t>
            </a:r>
          </a:p>
          <a:p>
            <a:endParaRPr lang="en-GB" sz="800" dirty="0"/>
          </a:p>
          <a:p>
            <a:r>
              <a:rPr lang="en-GB" sz="800" dirty="0"/>
              <a:t>680</a:t>
            </a:r>
          </a:p>
        </p:txBody>
      </p:sp>
      <p:pic>
        <p:nvPicPr>
          <p:cNvPr id="1026" name="Picture 2" descr="Risultati immagini per matlab parula colormap">
            <a:extLst>
              <a:ext uri="{FF2B5EF4-FFF2-40B4-BE49-F238E27FC236}">
                <a16:creationId xmlns:a16="http://schemas.microsoft.com/office/drawing/2014/main" id="{8200CE4C-5AD3-D746-BCF9-0BE416E54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76"/>
          <a:stretch/>
        </p:blipFill>
        <p:spPr bwMode="auto">
          <a:xfrm rot="5400000">
            <a:off x="-162682" y="3049219"/>
            <a:ext cx="2945240" cy="16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72996467-A9A8-E446-BCAE-2A3ADA33BEA3}"/>
              </a:ext>
            </a:extLst>
          </p:cNvPr>
          <p:cNvSpPr txBox="1"/>
          <p:nvPr/>
        </p:nvSpPr>
        <p:spPr>
          <a:xfrm>
            <a:off x="1094624" y="1069037"/>
            <a:ext cx="492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Instantaneous sediment flux transported in each reach  [Kg/s]</a:t>
            </a:r>
          </a:p>
        </p:txBody>
      </p:sp>
      <p:sp>
        <p:nvSpPr>
          <p:cNvPr id="62" name="Triangle 61">
            <a:hlinkClick r:id="rId5" action="ppaction://hlinksldjump"/>
            <a:extLst>
              <a:ext uri="{FF2B5EF4-FFF2-40B4-BE49-F238E27FC236}">
                <a16:creationId xmlns:a16="http://schemas.microsoft.com/office/drawing/2014/main" id="{04749487-EF1F-444A-BCFA-D0CAD6E59DE8}"/>
              </a:ext>
            </a:extLst>
          </p:cNvPr>
          <p:cNvSpPr>
            <a:spLocks noChangeAspect="1"/>
          </p:cNvSpPr>
          <p:nvPr/>
        </p:nvSpPr>
        <p:spPr>
          <a:xfrm rot="10800000">
            <a:off x="3555422" y="2123440"/>
            <a:ext cx="395124" cy="324000"/>
          </a:xfrm>
          <a:prstGeom prst="triangl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riangle 62">
            <a:hlinkClick r:id="rId6" action="ppaction://hlinksldjump"/>
            <a:extLst>
              <a:ext uri="{FF2B5EF4-FFF2-40B4-BE49-F238E27FC236}">
                <a16:creationId xmlns:a16="http://schemas.microsoft.com/office/drawing/2014/main" id="{FAF1F67F-1CCB-F54C-B3E2-001B5B53210A}"/>
              </a:ext>
            </a:extLst>
          </p:cNvPr>
          <p:cNvSpPr>
            <a:spLocks noChangeAspect="1"/>
          </p:cNvSpPr>
          <p:nvPr/>
        </p:nvSpPr>
        <p:spPr>
          <a:xfrm rot="10800000">
            <a:off x="5799259" y="3591000"/>
            <a:ext cx="395124" cy="324000"/>
          </a:xfrm>
          <a:prstGeom prst="triangl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Triangle 63">
            <a:hlinkClick r:id="rId7" action="ppaction://hlinksldjump"/>
            <a:extLst>
              <a:ext uri="{FF2B5EF4-FFF2-40B4-BE49-F238E27FC236}">
                <a16:creationId xmlns:a16="http://schemas.microsoft.com/office/drawing/2014/main" id="{18AF1295-7FFC-6145-BAE2-F92F73DC64F2}"/>
              </a:ext>
            </a:extLst>
          </p:cNvPr>
          <p:cNvSpPr>
            <a:spLocks noChangeAspect="1"/>
          </p:cNvSpPr>
          <p:nvPr/>
        </p:nvSpPr>
        <p:spPr>
          <a:xfrm rot="10800000">
            <a:off x="6834717" y="3267000"/>
            <a:ext cx="395124" cy="324000"/>
          </a:xfrm>
          <a:prstGeom prst="triangl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 descr="A close up of a map&#10;&#10;Description automatically generated">
            <a:extLst>
              <a:ext uri="{FF2B5EF4-FFF2-40B4-BE49-F238E27FC236}">
                <a16:creationId xmlns:a16="http://schemas.microsoft.com/office/drawing/2014/main" id="{702DF07A-96CB-1D49-B0E1-053E51ED85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022" t="6831" r="9363" b="55747"/>
          <a:stretch/>
        </p:blipFill>
        <p:spPr>
          <a:xfrm>
            <a:off x="8811491" y="1337733"/>
            <a:ext cx="2974110" cy="19292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A03026-08D6-FC40-AB6F-F883343A4BB6}"/>
              </a:ext>
            </a:extLst>
          </p:cNvPr>
          <p:cNvSpPr txBox="1"/>
          <p:nvPr/>
        </p:nvSpPr>
        <p:spPr>
          <a:xfrm>
            <a:off x="2141137" y="4081559"/>
            <a:ext cx="2718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delivered to the outlet per class</a:t>
            </a:r>
          </a:p>
        </p:txBody>
      </p:sp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120A11-D9F0-F748-8418-368D671EF4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766"/>
          <a:stretch/>
        </p:blipFill>
        <p:spPr>
          <a:xfrm>
            <a:off x="2339415" y="4343169"/>
            <a:ext cx="2252800" cy="241360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46106B6-B6F7-ED4A-BDCA-EFE1911240C1}"/>
              </a:ext>
            </a:extLst>
          </p:cNvPr>
          <p:cNvSpPr/>
          <p:nvPr/>
        </p:nvSpPr>
        <p:spPr>
          <a:xfrm>
            <a:off x="9202479" y="1289315"/>
            <a:ext cx="1961707" cy="96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859164-8E65-A34F-8CDB-6A626E211528}"/>
              </a:ext>
            </a:extLst>
          </p:cNvPr>
          <p:cNvSpPr/>
          <p:nvPr/>
        </p:nvSpPr>
        <p:spPr>
          <a:xfrm>
            <a:off x="2734056" y="4309671"/>
            <a:ext cx="1961707" cy="96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B5F867-046C-F340-AE7A-C82C723FCF1D}"/>
              </a:ext>
            </a:extLst>
          </p:cNvPr>
          <p:cNvSpPr txBox="1"/>
          <p:nvPr/>
        </p:nvSpPr>
        <p:spPr>
          <a:xfrm>
            <a:off x="8374583" y="984247"/>
            <a:ext cx="38174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provenance for the outlet reach (in blue) [Kg/s]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0B2FF57-E928-6140-9A0E-5F753E746FB8}"/>
              </a:ext>
            </a:extLst>
          </p:cNvPr>
          <p:cNvCxnSpPr>
            <a:cxnSpLocks/>
          </p:cNvCxnSpPr>
          <p:nvPr/>
        </p:nvCxnSpPr>
        <p:spPr>
          <a:xfrm flipH="1" flipV="1">
            <a:off x="4403574" y="2036190"/>
            <a:ext cx="1054546" cy="5575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D7DB287-D4AD-FD4E-A0DF-189FF10E8EDF}"/>
              </a:ext>
            </a:extLst>
          </p:cNvPr>
          <p:cNvSpPr txBox="1"/>
          <p:nvPr/>
        </p:nvSpPr>
        <p:spPr>
          <a:xfrm rot="1671242">
            <a:off x="4456069" y="2101588"/>
            <a:ext cx="1090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Flow direction</a:t>
            </a:r>
          </a:p>
        </p:txBody>
      </p:sp>
    </p:spTree>
    <p:extLst>
      <p:ext uri="{BB962C8B-B14F-4D97-AF65-F5344CB8AC3E}">
        <p14:creationId xmlns:p14="http://schemas.microsoft.com/office/powerpoint/2010/main" val="3789249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6B85CE6-B072-EC44-8BE0-F68E4405BF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75" t="8497" r="20245" b="11884"/>
          <a:stretch/>
        </p:blipFill>
        <p:spPr>
          <a:xfrm>
            <a:off x="1724025" y="1457325"/>
            <a:ext cx="10467976" cy="4467987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7068977F-A37B-2D48-ADE4-DD2692C6F3D4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73ABA141-56A0-8140-B224-95B1BB605C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827" t="7116" r="9278" b="55417"/>
          <a:stretch/>
        </p:blipFill>
        <p:spPr>
          <a:xfrm>
            <a:off x="8622890" y="1352513"/>
            <a:ext cx="3170042" cy="19314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1D6E89-5927-534B-97FD-8886ED70B7D1}"/>
              </a:ext>
            </a:extLst>
          </p:cNvPr>
          <p:cNvSpPr txBox="1"/>
          <p:nvPr/>
        </p:nvSpPr>
        <p:spPr>
          <a:xfrm>
            <a:off x="8374583" y="984247"/>
            <a:ext cx="38174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provenance for the outlet reach (in blue) [Kg/s]</a:t>
            </a:r>
          </a:p>
        </p:txBody>
      </p:sp>
      <p:sp>
        <p:nvSpPr>
          <p:cNvPr id="11" name="Triangle 10">
            <a:hlinkClick r:id="rId5" action="ppaction://hlinksldjump"/>
            <a:extLst>
              <a:ext uri="{FF2B5EF4-FFF2-40B4-BE49-F238E27FC236}">
                <a16:creationId xmlns:a16="http://schemas.microsoft.com/office/drawing/2014/main" id="{89ACEEF5-B412-2740-8C7B-5703EC7AB620}"/>
              </a:ext>
            </a:extLst>
          </p:cNvPr>
          <p:cNvSpPr>
            <a:spLocks noChangeAspect="1"/>
          </p:cNvSpPr>
          <p:nvPr/>
        </p:nvSpPr>
        <p:spPr>
          <a:xfrm rot="10800000">
            <a:off x="3555422" y="2123440"/>
            <a:ext cx="395124" cy="324000"/>
          </a:xfrm>
          <a:prstGeom prst="triangl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riangle 11">
            <a:hlinkClick r:id="rId6" action="ppaction://hlinksldjump"/>
            <a:extLst>
              <a:ext uri="{FF2B5EF4-FFF2-40B4-BE49-F238E27FC236}">
                <a16:creationId xmlns:a16="http://schemas.microsoft.com/office/drawing/2014/main" id="{25B1801C-25C3-F345-AE80-0365AEA823E0}"/>
              </a:ext>
            </a:extLst>
          </p:cNvPr>
          <p:cNvSpPr>
            <a:spLocks noChangeAspect="1"/>
          </p:cNvSpPr>
          <p:nvPr/>
        </p:nvSpPr>
        <p:spPr>
          <a:xfrm rot="10800000">
            <a:off x="5799259" y="3591000"/>
            <a:ext cx="395124" cy="324000"/>
          </a:xfrm>
          <a:prstGeom prst="triangl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riangle 12">
            <a:hlinkClick r:id="rId7" action="ppaction://hlinksldjump"/>
            <a:extLst>
              <a:ext uri="{FF2B5EF4-FFF2-40B4-BE49-F238E27FC236}">
                <a16:creationId xmlns:a16="http://schemas.microsoft.com/office/drawing/2014/main" id="{66AA3395-A88F-2647-8C07-349A4D137AF0}"/>
              </a:ext>
            </a:extLst>
          </p:cNvPr>
          <p:cNvSpPr>
            <a:spLocks noChangeAspect="1"/>
          </p:cNvSpPr>
          <p:nvPr/>
        </p:nvSpPr>
        <p:spPr>
          <a:xfrm rot="10800000">
            <a:off x="6834717" y="3267000"/>
            <a:ext cx="395124" cy="324000"/>
          </a:xfrm>
          <a:prstGeom prst="triangl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412A4F-2C85-504C-909F-1EB3322384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415" y="4222375"/>
            <a:ext cx="2252800" cy="25344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3CD76FC-B6D9-8E47-84DA-C76A1756BF87}"/>
              </a:ext>
            </a:extLst>
          </p:cNvPr>
          <p:cNvSpPr/>
          <p:nvPr/>
        </p:nvSpPr>
        <p:spPr>
          <a:xfrm>
            <a:off x="2734056" y="4222375"/>
            <a:ext cx="1961707" cy="18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C66BB8-0233-6745-B2B8-5AB0E4FDDF8A}"/>
              </a:ext>
            </a:extLst>
          </p:cNvPr>
          <p:cNvSpPr txBox="1"/>
          <p:nvPr/>
        </p:nvSpPr>
        <p:spPr>
          <a:xfrm>
            <a:off x="2141137" y="4081559"/>
            <a:ext cx="2718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delivered to the outlet per class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E02ABB-1D35-7440-8B13-652BC7E88C14}"/>
              </a:ext>
            </a:extLst>
          </p:cNvPr>
          <p:cNvSpPr txBox="1"/>
          <p:nvPr/>
        </p:nvSpPr>
        <p:spPr>
          <a:xfrm>
            <a:off x="1014609" y="52030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Stellar" panose="02000506040000020004" pitchFamily="2" charset="0"/>
                <a:ea typeface="Roboto Thin" pitchFamily="2" charset="0"/>
                <a:cs typeface="Helvetica Neue" panose="02000503000000020004" pitchFamily="2" charset="0"/>
              </a:rPr>
              <a:t>CASCADE simulation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1013C4-7F24-D048-B7E5-53C1C096223B}"/>
              </a:ext>
            </a:extLst>
          </p:cNvPr>
          <p:cNvSpPr txBox="1"/>
          <p:nvPr/>
        </p:nvSpPr>
        <p:spPr>
          <a:xfrm>
            <a:off x="1094624" y="1069037"/>
            <a:ext cx="492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Instantaneous sediment flux transported in each reach  [Kg/s]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5F6FA57-4A49-704C-B470-347F5895F9AC}"/>
              </a:ext>
            </a:extLst>
          </p:cNvPr>
          <p:cNvCxnSpPr>
            <a:cxnSpLocks/>
          </p:cNvCxnSpPr>
          <p:nvPr/>
        </p:nvCxnSpPr>
        <p:spPr>
          <a:xfrm flipH="1" flipV="1">
            <a:off x="4403574" y="2036190"/>
            <a:ext cx="1054546" cy="5575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3EBDCA7-8445-E64E-AE5F-C511ED4EF0B6}"/>
              </a:ext>
            </a:extLst>
          </p:cNvPr>
          <p:cNvSpPr txBox="1"/>
          <p:nvPr/>
        </p:nvSpPr>
        <p:spPr>
          <a:xfrm rot="1671242">
            <a:off x="4456069" y="2101588"/>
            <a:ext cx="1090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Flow direction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237754-9163-2546-A15A-298783A8253B}"/>
              </a:ext>
            </a:extLst>
          </p:cNvPr>
          <p:cNvSpPr txBox="1"/>
          <p:nvPr/>
        </p:nvSpPr>
        <p:spPr>
          <a:xfrm>
            <a:off x="1343068" y="1548931"/>
            <a:ext cx="5433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0.3</a:t>
            </a:r>
          </a:p>
          <a:p>
            <a:endParaRPr lang="en-GB" sz="800" dirty="0"/>
          </a:p>
          <a:p>
            <a:r>
              <a:rPr lang="en-GB" sz="800" dirty="0"/>
              <a:t>18</a:t>
            </a:r>
          </a:p>
          <a:p>
            <a:endParaRPr lang="en-GB" sz="800" dirty="0"/>
          </a:p>
          <a:p>
            <a:r>
              <a:rPr lang="en-GB" sz="800" dirty="0"/>
              <a:t>30</a:t>
            </a:r>
          </a:p>
          <a:p>
            <a:endParaRPr lang="en-GB" sz="800" dirty="0"/>
          </a:p>
          <a:p>
            <a:r>
              <a:rPr lang="en-GB" sz="800" dirty="0"/>
              <a:t>60</a:t>
            </a:r>
          </a:p>
          <a:p>
            <a:endParaRPr lang="en-GB" sz="800" dirty="0"/>
          </a:p>
          <a:p>
            <a:r>
              <a:rPr lang="en-GB" sz="800" dirty="0"/>
              <a:t>130</a:t>
            </a:r>
          </a:p>
          <a:p>
            <a:endParaRPr lang="en-GB" sz="800" dirty="0"/>
          </a:p>
          <a:p>
            <a:r>
              <a:rPr lang="en-GB" sz="800" dirty="0"/>
              <a:t>155</a:t>
            </a:r>
          </a:p>
          <a:p>
            <a:endParaRPr lang="en-GB" sz="800" dirty="0"/>
          </a:p>
          <a:p>
            <a:r>
              <a:rPr lang="en-GB" sz="800" dirty="0"/>
              <a:t>165</a:t>
            </a:r>
          </a:p>
          <a:p>
            <a:endParaRPr lang="en-GB" sz="800" dirty="0"/>
          </a:p>
          <a:p>
            <a:r>
              <a:rPr lang="en-GB" sz="800" dirty="0"/>
              <a:t>195</a:t>
            </a:r>
          </a:p>
          <a:p>
            <a:endParaRPr lang="en-GB" sz="800" dirty="0"/>
          </a:p>
          <a:p>
            <a:r>
              <a:rPr lang="en-GB" sz="800" dirty="0"/>
              <a:t>244</a:t>
            </a:r>
          </a:p>
          <a:p>
            <a:endParaRPr lang="en-GB" sz="800" dirty="0"/>
          </a:p>
          <a:p>
            <a:r>
              <a:rPr lang="en-GB" sz="800" dirty="0"/>
              <a:t>265</a:t>
            </a:r>
          </a:p>
          <a:p>
            <a:endParaRPr lang="en-GB" sz="800" dirty="0"/>
          </a:p>
          <a:p>
            <a:r>
              <a:rPr lang="en-GB" sz="800" dirty="0"/>
              <a:t>340</a:t>
            </a:r>
          </a:p>
          <a:p>
            <a:endParaRPr lang="en-GB" sz="800" dirty="0"/>
          </a:p>
          <a:p>
            <a:r>
              <a:rPr lang="en-GB" sz="800" dirty="0"/>
              <a:t>600</a:t>
            </a:r>
          </a:p>
          <a:p>
            <a:endParaRPr lang="en-GB" sz="800" dirty="0"/>
          </a:p>
          <a:p>
            <a:r>
              <a:rPr lang="en-GB" sz="800" dirty="0"/>
              <a:t>680</a:t>
            </a:r>
          </a:p>
        </p:txBody>
      </p:sp>
      <p:pic>
        <p:nvPicPr>
          <p:cNvPr id="26" name="Picture 2" descr="Risultati immagini per matlab parula colormap">
            <a:extLst>
              <a:ext uri="{FF2B5EF4-FFF2-40B4-BE49-F238E27FC236}">
                <a16:creationId xmlns:a16="http://schemas.microsoft.com/office/drawing/2014/main" id="{ECF6A422-17B7-5B4E-B614-3B8490DF5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76"/>
          <a:stretch/>
        </p:blipFill>
        <p:spPr bwMode="auto">
          <a:xfrm rot="5400000">
            <a:off x="-162682" y="3049219"/>
            <a:ext cx="2945240" cy="16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989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E8C8DD1-EFF5-D045-9A59-05ED50595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07" t="8644" r="20245" b="12079"/>
          <a:stretch/>
        </p:blipFill>
        <p:spPr>
          <a:xfrm>
            <a:off x="1984443" y="1469574"/>
            <a:ext cx="10207556" cy="4448783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7068977F-A37B-2D48-ADE4-DD2692C6F3D4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677C4BDF-1228-2C4E-A36E-A0909A4BB6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484" t="6555" r="9277" b="55036"/>
          <a:stretch/>
        </p:blipFill>
        <p:spPr>
          <a:xfrm>
            <a:off x="8593395" y="1323618"/>
            <a:ext cx="3199538" cy="19800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0690E4-CCF0-EA40-A175-FBAB2B7DAD50}"/>
              </a:ext>
            </a:extLst>
          </p:cNvPr>
          <p:cNvSpPr/>
          <p:nvPr/>
        </p:nvSpPr>
        <p:spPr>
          <a:xfrm>
            <a:off x="9202479" y="1281223"/>
            <a:ext cx="1961707" cy="96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riangle 11">
            <a:hlinkClick r:id="rId5" action="ppaction://hlinksldjump"/>
            <a:extLst>
              <a:ext uri="{FF2B5EF4-FFF2-40B4-BE49-F238E27FC236}">
                <a16:creationId xmlns:a16="http://schemas.microsoft.com/office/drawing/2014/main" id="{83C8B29D-A136-644B-99C2-DD80412483F7}"/>
              </a:ext>
            </a:extLst>
          </p:cNvPr>
          <p:cNvSpPr>
            <a:spLocks noChangeAspect="1"/>
          </p:cNvSpPr>
          <p:nvPr/>
        </p:nvSpPr>
        <p:spPr>
          <a:xfrm rot="10800000">
            <a:off x="3555422" y="2123440"/>
            <a:ext cx="395124" cy="324000"/>
          </a:xfrm>
          <a:prstGeom prst="triangl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riangle 12">
            <a:hlinkClick r:id="rId6" action="ppaction://hlinksldjump"/>
            <a:extLst>
              <a:ext uri="{FF2B5EF4-FFF2-40B4-BE49-F238E27FC236}">
                <a16:creationId xmlns:a16="http://schemas.microsoft.com/office/drawing/2014/main" id="{6E9E3F38-2207-8C46-A0AB-CEF51348C045}"/>
              </a:ext>
            </a:extLst>
          </p:cNvPr>
          <p:cNvSpPr>
            <a:spLocks noChangeAspect="1"/>
          </p:cNvSpPr>
          <p:nvPr/>
        </p:nvSpPr>
        <p:spPr>
          <a:xfrm rot="10800000">
            <a:off x="5799259" y="3591000"/>
            <a:ext cx="395124" cy="324000"/>
          </a:xfrm>
          <a:prstGeom prst="triangl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riangle 13">
            <a:hlinkClick r:id="rId7" action="ppaction://hlinksldjump"/>
            <a:extLst>
              <a:ext uri="{FF2B5EF4-FFF2-40B4-BE49-F238E27FC236}">
                <a16:creationId xmlns:a16="http://schemas.microsoft.com/office/drawing/2014/main" id="{323E79B1-9002-E747-8DB7-37E0A76D7BE3}"/>
              </a:ext>
            </a:extLst>
          </p:cNvPr>
          <p:cNvSpPr>
            <a:spLocks noChangeAspect="1"/>
          </p:cNvSpPr>
          <p:nvPr/>
        </p:nvSpPr>
        <p:spPr>
          <a:xfrm rot="10800000">
            <a:off x="6834717" y="3267000"/>
            <a:ext cx="395124" cy="324000"/>
          </a:xfrm>
          <a:prstGeom prst="triangl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1257BB-A0CC-3A4B-923F-DDCCAB8384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415" y="4222375"/>
            <a:ext cx="2252800" cy="2534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323EBAA-8389-784A-B2FD-37DFEDECB5A2}"/>
              </a:ext>
            </a:extLst>
          </p:cNvPr>
          <p:cNvSpPr/>
          <p:nvPr/>
        </p:nvSpPr>
        <p:spPr>
          <a:xfrm>
            <a:off x="2734056" y="4222375"/>
            <a:ext cx="1961707" cy="18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DFEC30-CA63-FC45-AF0C-D88D284E64FE}"/>
              </a:ext>
            </a:extLst>
          </p:cNvPr>
          <p:cNvSpPr txBox="1"/>
          <p:nvPr/>
        </p:nvSpPr>
        <p:spPr>
          <a:xfrm>
            <a:off x="2141137" y="4081559"/>
            <a:ext cx="2718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delivered to the outlet per class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4251E2-341C-FF46-8CF2-5F605CFFB6F5}"/>
              </a:ext>
            </a:extLst>
          </p:cNvPr>
          <p:cNvSpPr txBox="1"/>
          <p:nvPr/>
        </p:nvSpPr>
        <p:spPr>
          <a:xfrm>
            <a:off x="8374583" y="984247"/>
            <a:ext cx="38174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provenance for the outlet reach (in blue) [Kg/s]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8D10DF-8DEA-8440-8487-9543C3F64A7A}"/>
              </a:ext>
            </a:extLst>
          </p:cNvPr>
          <p:cNvSpPr txBox="1"/>
          <p:nvPr/>
        </p:nvSpPr>
        <p:spPr>
          <a:xfrm>
            <a:off x="1014609" y="52030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Stellar" panose="02000506040000020004" pitchFamily="2" charset="0"/>
                <a:ea typeface="Roboto Thin" pitchFamily="2" charset="0"/>
                <a:cs typeface="Helvetica Neue" panose="02000503000000020004" pitchFamily="2" charset="0"/>
              </a:rPr>
              <a:t>CASCADE simulation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F58F97-B4DF-0F4D-87CB-1E90F2288248}"/>
              </a:ext>
            </a:extLst>
          </p:cNvPr>
          <p:cNvSpPr txBox="1"/>
          <p:nvPr/>
        </p:nvSpPr>
        <p:spPr>
          <a:xfrm>
            <a:off x="1094624" y="1069037"/>
            <a:ext cx="492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Instantaneous sediment flux transported in each reach  [Kg/s]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BF49C27-5A22-5D43-A8F9-B3B9C9D944C7}"/>
              </a:ext>
            </a:extLst>
          </p:cNvPr>
          <p:cNvCxnSpPr>
            <a:cxnSpLocks/>
          </p:cNvCxnSpPr>
          <p:nvPr/>
        </p:nvCxnSpPr>
        <p:spPr>
          <a:xfrm flipH="1" flipV="1">
            <a:off x="4403574" y="2036190"/>
            <a:ext cx="1054546" cy="5575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23C0FB9-A6C7-D745-AFFC-6D03E806A027}"/>
              </a:ext>
            </a:extLst>
          </p:cNvPr>
          <p:cNvSpPr txBox="1"/>
          <p:nvPr/>
        </p:nvSpPr>
        <p:spPr>
          <a:xfrm rot="1671242">
            <a:off x="4456069" y="2101588"/>
            <a:ext cx="1090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Flow direction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E1A21C-A875-AD44-8179-F921DEE21A04}"/>
              </a:ext>
            </a:extLst>
          </p:cNvPr>
          <p:cNvSpPr txBox="1"/>
          <p:nvPr/>
        </p:nvSpPr>
        <p:spPr>
          <a:xfrm>
            <a:off x="1343068" y="1548931"/>
            <a:ext cx="5433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0.3</a:t>
            </a:r>
          </a:p>
          <a:p>
            <a:endParaRPr lang="en-GB" sz="800" dirty="0"/>
          </a:p>
          <a:p>
            <a:r>
              <a:rPr lang="en-GB" sz="800" dirty="0"/>
              <a:t>18</a:t>
            </a:r>
          </a:p>
          <a:p>
            <a:endParaRPr lang="en-GB" sz="800" dirty="0"/>
          </a:p>
          <a:p>
            <a:r>
              <a:rPr lang="en-GB" sz="800" dirty="0"/>
              <a:t>30</a:t>
            </a:r>
          </a:p>
          <a:p>
            <a:endParaRPr lang="en-GB" sz="800" dirty="0"/>
          </a:p>
          <a:p>
            <a:r>
              <a:rPr lang="en-GB" sz="800" dirty="0"/>
              <a:t>60</a:t>
            </a:r>
          </a:p>
          <a:p>
            <a:endParaRPr lang="en-GB" sz="800" dirty="0"/>
          </a:p>
          <a:p>
            <a:r>
              <a:rPr lang="en-GB" sz="800" dirty="0"/>
              <a:t>130</a:t>
            </a:r>
          </a:p>
          <a:p>
            <a:endParaRPr lang="en-GB" sz="800" dirty="0"/>
          </a:p>
          <a:p>
            <a:r>
              <a:rPr lang="en-GB" sz="800" dirty="0"/>
              <a:t>155</a:t>
            </a:r>
          </a:p>
          <a:p>
            <a:endParaRPr lang="en-GB" sz="800" dirty="0"/>
          </a:p>
          <a:p>
            <a:r>
              <a:rPr lang="en-GB" sz="800" dirty="0"/>
              <a:t>165</a:t>
            </a:r>
          </a:p>
          <a:p>
            <a:endParaRPr lang="en-GB" sz="800" dirty="0"/>
          </a:p>
          <a:p>
            <a:r>
              <a:rPr lang="en-GB" sz="800" dirty="0"/>
              <a:t>195</a:t>
            </a:r>
          </a:p>
          <a:p>
            <a:endParaRPr lang="en-GB" sz="800" dirty="0"/>
          </a:p>
          <a:p>
            <a:r>
              <a:rPr lang="en-GB" sz="800" dirty="0"/>
              <a:t>244</a:t>
            </a:r>
          </a:p>
          <a:p>
            <a:endParaRPr lang="en-GB" sz="800" dirty="0"/>
          </a:p>
          <a:p>
            <a:r>
              <a:rPr lang="en-GB" sz="800" dirty="0"/>
              <a:t>265</a:t>
            </a:r>
          </a:p>
          <a:p>
            <a:endParaRPr lang="en-GB" sz="800" dirty="0"/>
          </a:p>
          <a:p>
            <a:r>
              <a:rPr lang="en-GB" sz="800" dirty="0"/>
              <a:t>340</a:t>
            </a:r>
          </a:p>
          <a:p>
            <a:endParaRPr lang="en-GB" sz="800" dirty="0"/>
          </a:p>
          <a:p>
            <a:r>
              <a:rPr lang="en-GB" sz="800" dirty="0"/>
              <a:t>600</a:t>
            </a:r>
          </a:p>
          <a:p>
            <a:endParaRPr lang="en-GB" sz="800" dirty="0"/>
          </a:p>
          <a:p>
            <a:r>
              <a:rPr lang="en-GB" sz="800" dirty="0"/>
              <a:t>680</a:t>
            </a:r>
          </a:p>
        </p:txBody>
      </p:sp>
      <p:pic>
        <p:nvPicPr>
          <p:cNvPr id="29" name="Picture 2" descr="Risultati immagini per matlab parula colormap">
            <a:extLst>
              <a:ext uri="{FF2B5EF4-FFF2-40B4-BE49-F238E27FC236}">
                <a16:creationId xmlns:a16="http://schemas.microsoft.com/office/drawing/2014/main" id="{B511BF36-8072-BE47-801E-67BCF60B3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76"/>
          <a:stretch/>
        </p:blipFill>
        <p:spPr bwMode="auto">
          <a:xfrm rot="5400000">
            <a:off x="-162682" y="3049219"/>
            <a:ext cx="2945240" cy="16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255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212E8C9-3CE3-844F-9C40-F7015EAB40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30" t="9175" r="20245" b="11665"/>
          <a:stretch/>
        </p:blipFill>
        <p:spPr>
          <a:xfrm>
            <a:off x="1812471" y="1495425"/>
            <a:ext cx="10379528" cy="444216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7068977F-A37B-2D48-ADE4-DD2692C6F3D4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9E8D1DF3-1B34-8C42-BB6E-E467D9A0FD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14" t="5733" r="9122" b="56180"/>
          <a:stretch/>
        </p:blipFill>
        <p:spPr>
          <a:xfrm>
            <a:off x="8681884" y="1281223"/>
            <a:ext cx="3124396" cy="19634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364494-EE8A-E64D-BCC7-A58A1BC77A1C}"/>
              </a:ext>
            </a:extLst>
          </p:cNvPr>
          <p:cNvSpPr/>
          <p:nvPr/>
        </p:nvSpPr>
        <p:spPr>
          <a:xfrm>
            <a:off x="9202479" y="1281223"/>
            <a:ext cx="1961707" cy="96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riangle 8">
            <a:hlinkClick r:id="rId5" action="ppaction://hlinksldjump"/>
            <a:extLst>
              <a:ext uri="{FF2B5EF4-FFF2-40B4-BE49-F238E27FC236}">
                <a16:creationId xmlns:a16="http://schemas.microsoft.com/office/drawing/2014/main" id="{9A8B9883-7DF3-7A40-9D65-F5E18BED3D40}"/>
              </a:ext>
            </a:extLst>
          </p:cNvPr>
          <p:cNvSpPr>
            <a:spLocks noChangeAspect="1"/>
          </p:cNvSpPr>
          <p:nvPr/>
        </p:nvSpPr>
        <p:spPr>
          <a:xfrm rot="10800000">
            <a:off x="3555422" y="2123440"/>
            <a:ext cx="395124" cy="324000"/>
          </a:xfrm>
          <a:prstGeom prst="triangl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riangle 9">
            <a:hlinkClick r:id="rId6" action="ppaction://hlinksldjump"/>
            <a:extLst>
              <a:ext uri="{FF2B5EF4-FFF2-40B4-BE49-F238E27FC236}">
                <a16:creationId xmlns:a16="http://schemas.microsoft.com/office/drawing/2014/main" id="{DE07F41B-3F8A-E54C-8B82-F9A1DE583B04}"/>
              </a:ext>
            </a:extLst>
          </p:cNvPr>
          <p:cNvSpPr>
            <a:spLocks noChangeAspect="1"/>
          </p:cNvSpPr>
          <p:nvPr/>
        </p:nvSpPr>
        <p:spPr>
          <a:xfrm rot="10800000">
            <a:off x="5799259" y="3591000"/>
            <a:ext cx="395124" cy="324000"/>
          </a:xfrm>
          <a:prstGeom prst="triangl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riangle 10">
            <a:hlinkClick r:id="rId7" action="ppaction://hlinksldjump"/>
            <a:extLst>
              <a:ext uri="{FF2B5EF4-FFF2-40B4-BE49-F238E27FC236}">
                <a16:creationId xmlns:a16="http://schemas.microsoft.com/office/drawing/2014/main" id="{EF9DD1EE-3693-2E41-867A-9ADF379CFBC3}"/>
              </a:ext>
            </a:extLst>
          </p:cNvPr>
          <p:cNvSpPr>
            <a:spLocks noChangeAspect="1"/>
          </p:cNvSpPr>
          <p:nvPr/>
        </p:nvSpPr>
        <p:spPr>
          <a:xfrm rot="10800000">
            <a:off x="6834717" y="3267000"/>
            <a:ext cx="395124" cy="324000"/>
          </a:xfrm>
          <a:prstGeom prst="triangl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E6CC1BB-9010-154E-A258-7D1DD9935F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415" y="4222375"/>
            <a:ext cx="2252800" cy="2534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0784FF2-20FF-E14C-B901-B6F6BA8B05B2}"/>
              </a:ext>
            </a:extLst>
          </p:cNvPr>
          <p:cNvSpPr/>
          <p:nvPr/>
        </p:nvSpPr>
        <p:spPr>
          <a:xfrm>
            <a:off x="2734056" y="4222375"/>
            <a:ext cx="1961707" cy="18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9180A6-AA0C-6D48-90FA-F7EDCDEB24D9}"/>
              </a:ext>
            </a:extLst>
          </p:cNvPr>
          <p:cNvSpPr txBox="1"/>
          <p:nvPr/>
        </p:nvSpPr>
        <p:spPr>
          <a:xfrm>
            <a:off x="2141137" y="4081559"/>
            <a:ext cx="2718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delivered to the outlet per class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C75BE7-61BB-0443-B30E-B2C95A74F882}"/>
              </a:ext>
            </a:extLst>
          </p:cNvPr>
          <p:cNvSpPr txBox="1"/>
          <p:nvPr/>
        </p:nvSpPr>
        <p:spPr>
          <a:xfrm>
            <a:off x="8374583" y="984247"/>
            <a:ext cx="38174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provenance for the outlet reach (in blue) [Kg/s]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013E95-7649-F24D-B8B3-51C843BE669B}"/>
              </a:ext>
            </a:extLst>
          </p:cNvPr>
          <p:cNvSpPr txBox="1"/>
          <p:nvPr/>
        </p:nvSpPr>
        <p:spPr>
          <a:xfrm>
            <a:off x="1014609" y="52030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Stellar" panose="02000506040000020004" pitchFamily="2" charset="0"/>
                <a:ea typeface="Roboto Thin" pitchFamily="2" charset="0"/>
                <a:cs typeface="Helvetica Neue" panose="02000503000000020004" pitchFamily="2" charset="0"/>
              </a:rPr>
              <a:t>CASCADE simulation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D7C16E-FE62-8841-950E-BBED8FAF0B93}"/>
              </a:ext>
            </a:extLst>
          </p:cNvPr>
          <p:cNvSpPr txBox="1"/>
          <p:nvPr/>
        </p:nvSpPr>
        <p:spPr>
          <a:xfrm>
            <a:off x="1094624" y="1069037"/>
            <a:ext cx="492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Instantaneous sediment flux transported in each reach  [Kg/s]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7B6B7FB-15E1-5A40-8679-9E5FB298103A}"/>
              </a:ext>
            </a:extLst>
          </p:cNvPr>
          <p:cNvCxnSpPr>
            <a:cxnSpLocks/>
          </p:cNvCxnSpPr>
          <p:nvPr/>
        </p:nvCxnSpPr>
        <p:spPr>
          <a:xfrm flipH="1" flipV="1">
            <a:off x="4403574" y="2036190"/>
            <a:ext cx="1054546" cy="5575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77CCB43-E021-5441-BC91-C3401FD3E44E}"/>
              </a:ext>
            </a:extLst>
          </p:cNvPr>
          <p:cNvSpPr txBox="1"/>
          <p:nvPr/>
        </p:nvSpPr>
        <p:spPr>
          <a:xfrm rot="1671242">
            <a:off x="4456069" y="2101588"/>
            <a:ext cx="1090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Flow direction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FCBBA0-2FC8-C343-B05A-99E7096BCCF6}"/>
              </a:ext>
            </a:extLst>
          </p:cNvPr>
          <p:cNvSpPr txBox="1"/>
          <p:nvPr/>
        </p:nvSpPr>
        <p:spPr>
          <a:xfrm>
            <a:off x="1343068" y="1548931"/>
            <a:ext cx="5433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0.3</a:t>
            </a:r>
          </a:p>
          <a:p>
            <a:endParaRPr lang="en-GB" sz="800" dirty="0"/>
          </a:p>
          <a:p>
            <a:r>
              <a:rPr lang="en-GB" sz="800" dirty="0"/>
              <a:t>18</a:t>
            </a:r>
          </a:p>
          <a:p>
            <a:endParaRPr lang="en-GB" sz="800" dirty="0"/>
          </a:p>
          <a:p>
            <a:r>
              <a:rPr lang="en-GB" sz="800" dirty="0"/>
              <a:t>30</a:t>
            </a:r>
          </a:p>
          <a:p>
            <a:endParaRPr lang="en-GB" sz="800" dirty="0"/>
          </a:p>
          <a:p>
            <a:r>
              <a:rPr lang="en-GB" sz="800" dirty="0"/>
              <a:t>60</a:t>
            </a:r>
          </a:p>
          <a:p>
            <a:endParaRPr lang="en-GB" sz="800" dirty="0"/>
          </a:p>
          <a:p>
            <a:r>
              <a:rPr lang="en-GB" sz="800" dirty="0"/>
              <a:t>130</a:t>
            </a:r>
          </a:p>
          <a:p>
            <a:endParaRPr lang="en-GB" sz="800" dirty="0"/>
          </a:p>
          <a:p>
            <a:r>
              <a:rPr lang="en-GB" sz="800" dirty="0"/>
              <a:t>155</a:t>
            </a:r>
          </a:p>
          <a:p>
            <a:endParaRPr lang="en-GB" sz="800" dirty="0"/>
          </a:p>
          <a:p>
            <a:r>
              <a:rPr lang="en-GB" sz="800" dirty="0"/>
              <a:t>165</a:t>
            </a:r>
          </a:p>
          <a:p>
            <a:endParaRPr lang="en-GB" sz="800" dirty="0"/>
          </a:p>
          <a:p>
            <a:r>
              <a:rPr lang="en-GB" sz="800" dirty="0"/>
              <a:t>195</a:t>
            </a:r>
          </a:p>
          <a:p>
            <a:endParaRPr lang="en-GB" sz="800" dirty="0"/>
          </a:p>
          <a:p>
            <a:r>
              <a:rPr lang="en-GB" sz="800" dirty="0"/>
              <a:t>244</a:t>
            </a:r>
          </a:p>
          <a:p>
            <a:endParaRPr lang="en-GB" sz="800" dirty="0"/>
          </a:p>
          <a:p>
            <a:r>
              <a:rPr lang="en-GB" sz="800" dirty="0"/>
              <a:t>265</a:t>
            </a:r>
          </a:p>
          <a:p>
            <a:endParaRPr lang="en-GB" sz="800" dirty="0"/>
          </a:p>
          <a:p>
            <a:r>
              <a:rPr lang="en-GB" sz="800" dirty="0"/>
              <a:t>340</a:t>
            </a:r>
          </a:p>
          <a:p>
            <a:endParaRPr lang="en-GB" sz="800" dirty="0"/>
          </a:p>
          <a:p>
            <a:r>
              <a:rPr lang="en-GB" sz="800" dirty="0"/>
              <a:t>600</a:t>
            </a:r>
          </a:p>
          <a:p>
            <a:endParaRPr lang="en-GB" sz="800" dirty="0"/>
          </a:p>
          <a:p>
            <a:r>
              <a:rPr lang="en-GB" sz="800" dirty="0"/>
              <a:t>680</a:t>
            </a:r>
          </a:p>
        </p:txBody>
      </p:sp>
      <p:pic>
        <p:nvPicPr>
          <p:cNvPr id="25" name="Picture 2" descr="Risultati immagini per matlab parula colormap">
            <a:extLst>
              <a:ext uri="{FF2B5EF4-FFF2-40B4-BE49-F238E27FC236}">
                <a16:creationId xmlns:a16="http://schemas.microsoft.com/office/drawing/2014/main" id="{6B757257-88A8-3446-A589-0766AB7CE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76"/>
          <a:stretch/>
        </p:blipFill>
        <p:spPr bwMode="auto">
          <a:xfrm rot="5400000">
            <a:off x="-162682" y="3049219"/>
            <a:ext cx="2945240" cy="16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015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AEE209-E554-BE49-8E21-CB2167DD5A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15" t="9237" r="20244" b="11994"/>
          <a:stretch/>
        </p:blipFill>
        <p:spPr>
          <a:xfrm>
            <a:off x="1937877" y="1498862"/>
            <a:ext cx="10254124" cy="4420354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7068977F-A37B-2D48-ADE4-DD2692C6F3D4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2C83EC13-FB84-7A45-9743-9BEE51E53C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16" t="7016" r="9121" b="55121"/>
          <a:stretch/>
        </p:blipFill>
        <p:spPr>
          <a:xfrm>
            <a:off x="8699157" y="1347368"/>
            <a:ext cx="3107124" cy="1951886"/>
          </a:xfrm>
          <a:prstGeom prst="rect">
            <a:avLst/>
          </a:prstGeom>
        </p:spPr>
      </p:pic>
      <p:sp>
        <p:nvSpPr>
          <p:cNvPr id="19" name="Triangle 18">
            <a:hlinkClick r:id="rId5" action="ppaction://hlinksldjump"/>
            <a:extLst>
              <a:ext uri="{FF2B5EF4-FFF2-40B4-BE49-F238E27FC236}">
                <a16:creationId xmlns:a16="http://schemas.microsoft.com/office/drawing/2014/main" id="{6C1C6B42-E467-7144-8E97-C2D2B5624F6E}"/>
              </a:ext>
            </a:extLst>
          </p:cNvPr>
          <p:cNvSpPr>
            <a:spLocks noChangeAspect="1"/>
          </p:cNvSpPr>
          <p:nvPr/>
        </p:nvSpPr>
        <p:spPr>
          <a:xfrm rot="10800000">
            <a:off x="6834717" y="3267000"/>
            <a:ext cx="395124" cy="324000"/>
          </a:xfrm>
          <a:prstGeom prst="triangl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riangle 19">
            <a:hlinkClick r:id="rId6" action="ppaction://hlinksldjump"/>
            <a:extLst>
              <a:ext uri="{FF2B5EF4-FFF2-40B4-BE49-F238E27FC236}">
                <a16:creationId xmlns:a16="http://schemas.microsoft.com/office/drawing/2014/main" id="{4A64FCED-9D15-604A-9CC3-46C2164E408E}"/>
              </a:ext>
            </a:extLst>
          </p:cNvPr>
          <p:cNvSpPr>
            <a:spLocks noChangeAspect="1"/>
          </p:cNvSpPr>
          <p:nvPr/>
        </p:nvSpPr>
        <p:spPr>
          <a:xfrm rot="10800000">
            <a:off x="3555422" y="2123440"/>
            <a:ext cx="395124" cy="324000"/>
          </a:xfrm>
          <a:prstGeom prst="triangl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riangle 20">
            <a:hlinkClick r:id="rId7" action="ppaction://hlinksldjump"/>
            <a:extLst>
              <a:ext uri="{FF2B5EF4-FFF2-40B4-BE49-F238E27FC236}">
                <a16:creationId xmlns:a16="http://schemas.microsoft.com/office/drawing/2014/main" id="{A329167B-2440-A448-A842-1231ED3F5234}"/>
              </a:ext>
            </a:extLst>
          </p:cNvPr>
          <p:cNvSpPr>
            <a:spLocks noChangeAspect="1"/>
          </p:cNvSpPr>
          <p:nvPr/>
        </p:nvSpPr>
        <p:spPr>
          <a:xfrm rot="10800000">
            <a:off x="5799259" y="3591000"/>
            <a:ext cx="395124" cy="324000"/>
          </a:xfrm>
          <a:prstGeom prst="triangl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A429C8-3969-D246-B613-8E45158345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415" y="4222375"/>
            <a:ext cx="2252800" cy="25344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9588381-886E-5149-AEE2-83DC54B0B988}"/>
              </a:ext>
            </a:extLst>
          </p:cNvPr>
          <p:cNvSpPr/>
          <p:nvPr/>
        </p:nvSpPr>
        <p:spPr>
          <a:xfrm>
            <a:off x="2734056" y="4222375"/>
            <a:ext cx="1961707" cy="18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B46C6A-4CF0-E049-8AB0-9210F2EB61CC}"/>
              </a:ext>
            </a:extLst>
          </p:cNvPr>
          <p:cNvSpPr txBox="1"/>
          <p:nvPr/>
        </p:nvSpPr>
        <p:spPr>
          <a:xfrm>
            <a:off x="2141137" y="4081559"/>
            <a:ext cx="2718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delivered to the outlet per class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A00DD9-C00F-684D-A880-85E7ABC75D99}"/>
              </a:ext>
            </a:extLst>
          </p:cNvPr>
          <p:cNvSpPr txBox="1"/>
          <p:nvPr/>
        </p:nvSpPr>
        <p:spPr>
          <a:xfrm>
            <a:off x="8374583" y="984247"/>
            <a:ext cx="38174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provenance for the outlet reach (in blue) [Kg/s]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A2E1A7-5F13-7741-9833-8EB49F68E7C7}"/>
              </a:ext>
            </a:extLst>
          </p:cNvPr>
          <p:cNvSpPr txBox="1"/>
          <p:nvPr/>
        </p:nvSpPr>
        <p:spPr>
          <a:xfrm>
            <a:off x="1094624" y="1069037"/>
            <a:ext cx="492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Instantaneous sediment flux transported in each reach  [Kg/s]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4C9F28-862A-1346-8344-FF5D25B945C3}"/>
              </a:ext>
            </a:extLst>
          </p:cNvPr>
          <p:cNvSpPr txBox="1"/>
          <p:nvPr/>
        </p:nvSpPr>
        <p:spPr>
          <a:xfrm>
            <a:off x="1014609" y="52030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Stellar" panose="02000506040000020004" pitchFamily="2" charset="0"/>
                <a:ea typeface="Roboto Thin" pitchFamily="2" charset="0"/>
                <a:cs typeface="Helvetica Neue" panose="02000503000000020004" pitchFamily="2" charset="0"/>
              </a:rPr>
              <a:t>CASCADE simulation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D273B94-4A30-CC49-B146-6CF869F4A18B}"/>
              </a:ext>
            </a:extLst>
          </p:cNvPr>
          <p:cNvCxnSpPr>
            <a:cxnSpLocks/>
          </p:cNvCxnSpPr>
          <p:nvPr/>
        </p:nvCxnSpPr>
        <p:spPr>
          <a:xfrm flipH="1" flipV="1">
            <a:off x="4403574" y="2036190"/>
            <a:ext cx="1054546" cy="5575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647D71E-F424-324E-A68A-05B480DB034C}"/>
              </a:ext>
            </a:extLst>
          </p:cNvPr>
          <p:cNvSpPr txBox="1"/>
          <p:nvPr/>
        </p:nvSpPr>
        <p:spPr>
          <a:xfrm rot="1671242">
            <a:off x="4456069" y="2101588"/>
            <a:ext cx="1090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Flow direction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301486-E44D-C84A-BC28-950BBC82BCC4}"/>
              </a:ext>
            </a:extLst>
          </p:cNvPr>
          <p:cNvSpPr txBox="1"/>
          <p:nvPr/>
        </p:nvSpPr>
        <p:spPr>
          <a:xfrm>
            <a:off x="1343068" y="1548931"/>
            <a:ext cx="5433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0.3</a:t>
            </a:r>
          </a:p>
          <a:p>
            <a:endParaRPr lang="en-GB" sz="800" dirty="0"/>
          </a:p>
          <a:p>
            <a:r>
              <a:rPr lang="en-GB" sz="800" dirty="0"/>
              <a:t>18</a:t>
            </a:r>
          </a:p>
          <a:p>
            <a:endParaRPr lang="en-GB" sz="800" dirty="0"/>
          </a:p>
          <a:p>
            <a:r>
              <a:rPr lang="en-GB" sz="800" dirty="0"/>
              <a:t>30</a:t>
            </a:r>
          </a:p>
          <a:p>
            <a:endParaRPr lang="en-GB" sz="800" dirty="0"/>
          </a:p>
          <a:p>
            <a:r>
              <a:rPr lang="en-GB" sz="800" dirty="0"/>
              <a:t>60</a:t>
            </a:r>
          </a:p>
          <a:p>
            <a:endParaRPr lang="en-GB" sz="800" dirty="0"/>
          </a:p>
          <a:p>
            <a:r>
              <a:rPr lang="en-GB" sz="800" dirty="0"/>
              <a:t>130</a:t>
            </a:r>
          </a:p>
          <a:p>
            <a:endParaRPr lang="en-GB" sz="800" dirty="0"/>
          </a:p>
          <a:p>
            <a:r>
              <a:rPr lang="en-GB" sz="800" dirty="0"/>
              <a:t>155</a:t>
            </a:r>
          </a:p>
          <a:p>
            <a:endParaRPr lang="en-GB" sz="800" dirty="0"/>
          </a:p>
          <a:p>
            <a:r>
              <a:rPr lang="en-GB" sz="800" dirty="0"/>
              <a:t>165</a:t>
            </a:r>
          </a:p>
          <a:p>
            <a:endParaRPr lang="en-GB" sz="800" dirty="0"/>
          </a:p>
          <a:p>
            <a:r>
              <a:rPr lang="en-GB" sz="800" dirty="0"/>
              <a:t>195</a:t>
            </a:r>
          </a:p>
          <a:p>
            <a:endParaRPr lang="en-GB" sz="800" dirty="0"/>
          </a:p>
          <a:p>
            <a:r>
              <a:rPr lang="en-GB" sz="800" dirty="0"/>
              <a:t>244</a:t>
            </a:r>
          </a:p>
          <a:p>
            <a:endParaRPr lang="en-GB" sz="800" dirty="0"/>
          </a:p>
          <a:p>
            <a:r>
              <a:rPr lang="en-GB" sz="800" dirty="0"/>
              <a:t>265</a:t>
            </a:r>
          </a:p>
          <a:p>
            <a:endParaRPr lang="en-GB" sz="800" dirty="0"/>
          </a:p>
          <a:p>
            <a:r>
              <a:rPr lang="en-GB" sz="800" dirty="0"/>
              <a:t>340</a:t>
            </a:r>
          </a:p>
          <a:p>
            <a:endParaRPr lang="en-GB" sz="800" dirty="0"/>
          </a:p>
          <a:p>
            <a:r>
              <a:rPr lang="en-GB" sz="800" dirty="0"/>
              <a:t>600</a:t>
            </a:r>
          </a:p>
          <a:p>
            <a:endParaRPr lang="en-GB" sz="800" dirty="0"/>
          </a:p>
          <a:p>
            <a:r>
              <a:rPr lang="en-GB" sz="800" dirty="0"/>
              <a:t>680</a:t>
            </a:r>
          </a:p>
        </p:txBody>
      </p:sp>
      <p:pic>
        <p:nvPicPr>
          <p:cNvPr id="29" name="Picture 2" descr="Risultati immagini per matlab parula colormap">
            <a:extLst>
              <a:ext uri="{FF2B5EF4-FFF2-40B4-BE49-F238E27FC236}">
                <a16:creationId xmlns:a16="http://schemas.microsoft.com/office/drawing/2014/main" id="{185F8974-8469-F049-B83E-187D34B04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76"/>
          <a:stretch/>
        </p:blipFill>
        <p:spPr bwMode="auto">
          <a:xfrm rot="5400000">
            <a:off x="-162682" y="3049219"/>
            <a:ext cx="2945240" cy="16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70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04B533C-13A9-534C-A9D1-058E7A82B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3885" t="8526" r="20245" b="11819"/>
          <a:stretch/>
        </p:blipFill>
        <p:spPr>
          <a:xfrm>
            <a:off x="1686691" y="1458930"/>
            <a:ext cx="10507815" cy="4467253"/>
          </a:xfrm>
          <a:prstGeom prst="rect">
            <a:avLst/>
          </a:prstGeom>
        </p:spPr>
      </p:pic>
      <p:pic>
        <p:nvPicPr>
          <p:cNvPr id="39" name="Picture 38" descr="A close up of a map&#10;&#10;Description automatically generated">
            <a:extLst>
              <a:ext uri="{FF2B5EF4-FFF2-40B4-BE49-F238E27FC236}">
                <a16:creationId xmlns:a16="http://schemas.microsoft.com/office/drawing/2014/main" id="{3DF9E4D2-CC6D-6E4E-B7AD-06B530FF0F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112" t="6310" r="9216" b="55416"/>
          <a:stretch/>
        </p:blipFill>
        <p:spPr>
          <a:xfrm>
            <a:off x="8475407" y="1310910"/>
            <a:ext cx="3322782" cy="197306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C34C263-9D17-DC4C-8C1D-42F7ED235268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5C3E417-0072-F046-A352-E10A40A2C812}"/>
              </a:ext>
            </a:extLst>
          </p:cNvPr>
          <p:cNvSpPr/>
          <p:nvPr/>
        </p:nvSpPr>
        <p:spPr>
          <a:xfrm>
            <a:off x="9202479" y="1289315"/>
            <a:ext cx="1961707" cy="96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riangle 44">
            <a:hlinkClick r:id="rId5" action="ppaction://hlinksldjump"/>
            <a:extLst>
              <a:ext uri="{FF2B5EF4-FFF2-40B4-BE49-F238E27FC236}">
                <a16:creationId xmlns:a16="http://schemas.microsoft.com/office/drawing/2014/main" id="{8AA9207E-6E37-BD4D-BAA6-D4E0C41D6113}"/>
              </a:ext>
            </a:extLst>
          </p:cNvPr>
          <p:cNvSpPr>
            <a:spLocks noChangeAspect="1"/>
          </p:cNvSpPr>
          <p:nvPr/>
        </p:nvSpPr>
        <p:spPr>
          <a:xfrm rot="10800000">
            <a:off x="3555422" y="2123440"/>
            <a:ext cx="395124" cy="324000"/>
          </a:xfrm>
          <a:prstGeom prst="triangl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riangle 45">
            <a:hlinkClick r:id="rId6" action="ppaction://hlinksldjump"/>
            <a:extLst>
              <a:ext uri="{FF2B5EF4-FFF2-40B4-BE49-F238E27FC236}">
                <a16:creationId xmlns:a16="http://schemas.microsoft.com/office/drawing/2014/main" id="{A736560B-AA8D-C842-8E18-7EFE6781FCC9}"/>
              </a:ext>
            </a:extLst>
          </p:cNvPr>
          <p:cNvSpPr>
            <a:spLocks noChangeAspect="1"/>
          </p:cNvSpPr>
          <p:nvPr/>
        </p:nvSpPr>
        <p:spPr>
          <a:xfrm rot="10800000">
            <a:off x="5799259" y="3591000"/>
            <a:ext cx="395124" cy="324000"/>
          </a:xfrm>
          <a:prstGeom prst="triangl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riangle 46">
            <a:hlinkClick r:id="rId7" action="ppaction://hlinksldjump"/>
            <a:extLst>
              <a:ext uri="{FF2B5EF4-FFF2-40B4-BE49-F238E27FC236}">
                <a16:creationId xmlns:a16="http://schemas.microsoft.com/office/drawing/2014/main" id="{12A3D000-822E-BF45-BBB5-621BA0D7D42D}"/>
              </a:ext>
            </a:extLst>
          </p:cNvPr>
          <p:cNvSpPr>
            <a:spLocks noChangeAspect="1"/>
          </p:cNvSpPr>
          <p:nvPr/>
        </p:nvSpPr>
        <p:spPr>
          <a:xfrm rot="10800000">
            <a:off x="6834717" y="3267000"/>
            <a:ext cx="395124" cy="324000"/>
          </a:xfrm>
          <a:prstGeom prst="triangl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B1BFF8-0D1F-824C-AB33-ACCA6A07FF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415" y="4222375"/>
            <a:ext cx="2252800" cy="253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09BA4A-9417-3147-910B-E396F3AC1786}"/>
              </a:ext>
            </a:extLst>
          </p:cNvPr>
          <p:cNvSpPr txBox="1"/>
          <p:nvPr/>
        </p:nvSpPr>
        <p:spPr>
          <a:xfrm>
            <a:off x="8374583" y="984247"/>
            <a:ext cx="38174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provenance for the outlet reach (in blue) [Kg/s]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ED5AA3-9A5D-5247-B102-04137EC4E461}"/>
              </a:ext>
            </a:extLst>
          </p:cNvPr>
          <p:cNvSpPr txBox="1"/>
          <p:nvPr/>
        </p:nvSpPr>
        <p:spPr>
          <a:xfrm>
            <a:off x="1014609" y="52030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Stellar" panose="02000506040000020004" pitchFamily="2" charset="0"/>
                <a:ea typeface="Roboto Thin" pitchFamily="2" charset="0"/>
                <a:cs typeface="Helvetica Neue" panose="02000503000000020004" pitchFamily="2" charset="0"/>
              </a:rPr>
              <a:t>CASCADE simulation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0BB38E-31FF-E944-9D9E-017FDCC9E5B5}"/>
              </a:ext>
            </a:extLst>
          </p:cNvPr>
          <p:cNvSpPr/>
          <p:nvPr/>
        </p:nvSpPr>
        <p:spPr>
          <a:xfrm>
            <a:off x="2734056" y="4222375"/>
            <a:ext cx="1961707" cy="18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39CF6D-F0E9-E44F-A2B4-B4D3CA1157D0}"/>
              </a:ext>
            </a:extLst>
          </p:cNvPr>
          <p:cNvSpPr txBox="1"/>
          <p:nvPr/>
        </p:nvSpPr>
        <p:spPr>
          <a:xfrm>
            <a:off x="2141137" y="4081559"/>
            <a:ext cx="2718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delivered to the outlet per class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FB1030-FD70-D34D-A1C7-D84E710D8502}"/>
              </a:ext>
            </a:extLst>
          </p:cNvPr>
          <p:cNvSpPr txBox="1"/>
          <p:nvPr/>
        </p:nvSpPr>
        <p:spPr>
          <a:xfrm>
            <a:off x="1094624" y="1069037"/>
            <a:ext cx="492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Instantaneous sediment flux transported in each reach  [Kg/s]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EF340C0-9C74-B740-8C0A-49EB85964236}"/>
              </a:ext>
            </a:extLst>
          </p:cNvPr>
          <p:cNvCxnSpPr>
            <a:cxnSpLocks/>
          </p:cNvCxnSpPr>
          <p:nvPr/>
        </p:nvCxnSpPr>
        <p:spPr>
          <a:xfrm flipH="1" flipV="1">
            <a:off x="4403574" y="2036190"/>
            <a:ext cx="1054546" cy="5575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56A7FC5-2729-154F-821E-9078148DC988}"/>
              </a:ext>
            </a:extLst>
          </p:cNvPr>
          <p:cNvSpPr txBox="1"/>
          <p:nvPr/>
        </p:nvSpPr>
        <p:spPr>
          <a:xfrm rot="1671242">
            <a:off x="4456069" y="2101588"/>
            <a:ext cx="1090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Flow direction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78C781-EFBE-3C43-8396-53FE3F737E94}"/>
              </a:ext>
            </a:extLst>
          </p:cNvPr>
          <p:cNvSpPr txBox="1"/>
          <p:nvPr/>
        </p:nvSpPr>
        <p:spPr>
          <a:xfrm>
            <a:off x="1343068" y="1548931"/>
            <a:ext cx="5433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0.3</a:t>
            </a:r>
          </a:p>
          <a:p>
            <a:endParaRPr lang="en-GB" sz="800" dirty="0"/>
          </a:p>
          <a:p>
            <a:r>
              <a:rPr lang="en-GB" sz="800" dirty="0"/>
              <a:t>18</a:t>
            </a:r>
          </a:p>
          <a:p>
            <a:endParaRPr lang="en-GB" sz="800" dirty="0"/>
          </a:p>
          <a:p>
            <a:r>
              <a:rPr lang="en-GB" sz="800" dirty="0"/>
              <a:t>30</a:t>
            </a:r>
          </a:p>
          <a:p>
            <a:endParaRPr lang="en-GB" sz="800" dirty="0"/>
          </a:p>
          <a:p>
            <a:r>
              <a:rPr lang="en-GB" sz="800" dirty="0"/>
              <a:t>60</a:t>
            </a:r>
          </a:p>
          <a:p>
            <a:endParaRPr lang="en-GB" sz="800" dirty="0"/>
          </a:p>
          <a:p>
            <a:r>
              <a:rPr lang="en-GB" sz="800" dirty="0"/>
              <a:t>130</a:t>
            </a:r>
          </a:p>
          <a:p>
            <a:endParaRPr lang="en-GB" sz="800" dirty="0"/>
          </a:p>
          <a:p>
            <a:r>
              <a:rPr lang="en-GB" sz="800" dirty="0"/>
              <a:t>155</a:t>
            </a:r>
          </a:p>
          <a:p>
            <a:endParaRPr lang="en-GB" sz="800" dirty="0"/>
          </a:p>
          <a:p>
            <a:r>
              <a:rPr lang="en-GB" sz="800" dirty="0"/>
              <a:t>165</a:t>
            </a:r>
          </a:p>
          <a:p>
            <a:endParaRPr lang="en-GB" sz="800" dirty="0"/>
          </a:p>
          <a:p>
            <a:r>
              <a:rPr lang="en-GB" sz="800" dirty="0"/>
              <a:t>195</a:t>
            </a:r>
          </a:p>
          <a:p>
            <a:endParaRPr lang="en-GB" sz="800" dirty="0"/>
          </a:p>
          <a:p>
            <a:r>
              <a:rPr lang="en-GB" sz="800" dirty="0"/>
              <a:t>244</a:t>
            </a:r>
          </a:p>
          <a:p>
            <a:endParaRPr lang="en-GB" sz="800" dirty="0"/>
          </a:p>
          <a:p>
            <a:r>
              <a:rPr lang="en-GB" sz="800" dirty="0"/>
              <a:t>265</a:t>
            </a:r>
          </a:p>
          <a:p>
            <a:endParaRPr lang="en-GB" sz="800" dirty="0"/>
          </a:p>
          <a:p>
            <a:r>
              <a:rPr lang="en-GB" sz="800" dirty="0"/>
              <a:t>340</a:t>
            </a:r>
          </a:p>
          <a:p>
            <a:endParaRPr lang="en-GB" sz="800" dirty="0"/>
          </a:p>
          <a:p>
            <a:r>
              <a:rPr lang="en-GB" sz="800" dirty="0"/>
              <a:t>600</a:t>
            </a:r>
          </a:p>
          <a:p>
            <a:endParaRPr lang="en-GB" sz="800" dirty="0"/>
          </a:p>
          <a:p>
            <a:r>
              <a:rPr lang="en-GB" sz="800" dirty="0"/>
              <a:t>680</a:t>
            </a:r>
          </a:p>
        </p:txBody>
      </p:sp>
      <p:pic>
        <p:nvPicPr>
          <p:cNvPr id="27" name="Picture 2" descr="Risultati immagini per matlab parula colormap">
            <a:extLst>
              <a:ext uri="{FF2B5EF4-FFF2-40B4-BE49-F238E27FC236}">
                <a16:creationId xmlns:a16="http://schemas.microsoft.com/office/drawing/2014/main" id="{F8443B51-93F4-134C-8FF5-449E810F9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76"/>
          <a:stretch/>
        </p:blipFill>
        <p:spPr bwMode="auto">
          <a:xfrm rot="5400000">
            <a:off x="-162682" y="3049219"/>
            <a:ext cx="2945240" cy="16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305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CA52EC7-BA1C-1E44-86CA-E1DAF92674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3849" t="8668" r="20373" b="11657"/>
          <a:stretch/>
        </p:blipFill>
        <p:spPr>
          <a:xfrm>
            <a:off x="1667435" y="1463016"/>
            <a:ext cx="10524564" cy="448173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7068977F-A37B-2D48-ADE4-DD2692C6F3D4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D765E747-0C4A-C94F-BB89-2012865788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71" t="6466" r="9216" b="54273"/>
          <a:stretch/>
        </p:blipFill>
        <p:spPr>
          <a:xfrm>
            <a:off x="8755583" y="1319002"/>
            <a:ext cx="3042606" cy="20239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903EA8-1ED1-594A-9631-651434A374D7}"/>
              </a:ext>
            </a:extLst>
          </p:cNvPr>
          <p:cNvSpPr/>
          <p:nvPr/>
        </p:nvSpPr>
        <p:spPr>
          <a:xfrm>
            <a:off x="9202479" y="1281223"/>
            <a:ext cx="1961707" cy="96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riangle 8">
            <a:hlinkClick r:id="rId5" action="ppaction://hlinksldjump"/>
            <a:extLst>
              <a:ext uri="{FF2B5EF4-FFF2-40B4-BE49-F238E27FC236}">
                <a16:creationId xmlns:a16="http://schemas.microsoft.com/office/drawing/2014/main" id="{5D76FC15-6D64-724C-8B09-F32FF4559050}"/>
              </a:ext>
            </a:extLst>
          </p:cNvPr>
          <p:cNvSpPr>
            <a:spLocks noChangeAspect="1"/>
          </p:cNvSpPr>
          <p:nvPr/>
        </p:nvSpPr>
        <p:spPr>
          <a:xfrm rot="10800000">
            <a:off x="3555422" y="2123440"/>
            <a:ext cx="395124" cy="324000"/>
          </a:xfrm>
          <a:prstGeom prst="triangl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riangle 9">
            <a:hlinkClick r:id="rId6" action="ppaction://hlinksldjump"/>
            <a:extLst>
              <a:ext uri="{FF2B5EF4-FFF2-40B4-BE49-F238E27FC236}">
                <a16:creationId xmlns:a16="http://schemas.microsoft.com/office/drawing/2014/main" id="{2DDE0704-CBF7-BA49-8F60-70B6ABF837A6}"/>
              </a:ext>
            </a:extLst>
          </p:cNvPr>
          <p:cNvSpPr>
            <a:spLocks noChangeAspect="1"/>
          </p:cNvSpPr>
          <p:nvPr/>
        </p:nvSpPr>
        <p:spPr>
          <a:xfrm rot="10800000">
            <a:off x="5799259" y="3591000"/>
            <a:ext cx="395124" cy="324000"/>
          </a:xfrm>
          <a:prstGeom prst="triangl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riangle 10">
            <a:hlinkClick r:id="rId7" action="ppaction://hlinksldjump"/>
            <a:extLst>
              <a:ext uri="{FF2B5EF4-FFF2-40B4-BE49-F238E27FC236}">
                <a16:creationId xmlns:a16="http://schemas.microsoft.com/office/drawing/2014/main" id="{C5DB07E1-0C48-984D-BBF6-A05DC729F364}"/>
              </a:ext>
            </a:extLst>
          </p:cNvPr>
          <p:cNvSpPr>
            <a:spLocks noChangeAspect="1"/>
          </p:cNvSpPr>
          <p:nvPr/>
        </p:nvSpPr>
        <p:spPr>
          <a:xfrm rot="10800000">
            <a:off x="6834717" y="3267000"/>
            <a:ext cx="395124" cy="324000"/>
          </a:xfrm>
          <a:prstGeom prst="triangl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123953-79C7-7F41-83A8-8AACFDEE6A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415" y="4222375"/>
            <a:ext cx="2252800" cy="253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882EC8B-C040-5148-8B05-932904E84603}"/>
              </a:ext>
            </a:extLst>
          </p:cNvPr>
          <p:cNvSpPr/>
          <p:nvPr/>
        </p:nvSpPr>
        <p:spPr>
          <a:xfrm>
            <a:off x="2734056" y="4222375"/>
            <a:ext cx="1961707" cy="18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582AD8-64E4-754E-8476-E0E0EE27ACC5}"/>
              </a:ext>
            </a:extLst>
          </p:cNvPr>
          <p:cNvSpPr txBox="1"/>
          <p:nvPr/>
        </p:nvSpPr>
        <p:spPr>
          <a:xfrm>
            <a:off x="2141137" y="4081559"/>
            <a:ext cx="2718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delivered to the outlet per class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1A9D2F-7898-1B43-99E1-3B434A2D9064}"/>
              </a:ext>
            </a:extLst>
          </p:cNvPr>
          <p:cNvSpPr txBox="1"/>
          <p:nvPr/>
        </p:nvSpPr>
        <p:spPr>
          <a:xfrm>
            <a:off x="1014609" y="52030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Stellar" panose="02000506040000020004" pitchFamily="2" charset="0"/>
                <a:ea typeface="Roboto Thin" pitchFamily="2" charset="0"/>
                <a:cs typeface="Helvetica Neue" panose="02000503000000020004" pitchFamily="2" charset="0"/>
              </a:rPr>
              <a:t>CASCADE simulation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B1F39C-6716-5D4A-A6D5-78F9305E999B}"/>
              </a:ext>
            </a:extLst>
          </p:cNvPr>
          <p:cNvSpPr txBox="1"/>
          <p:nvPr/>
        </p:nvSpPr>
        <p:spPr>
          <a:xfrm>
            <a:off x="1094624" y="1069037"/>
            <a:ext cx="492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Instantaneous sediment flux transported in each reach  [Kg/s]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EC5F06-B5F6-204B-A4E6-2B7DCF40FDB8}"/>
              </a:ext>
            </a:extLst>
          </p:cNvPr>
          <p:cNvSpPr txBox="1"/>
          <p:nvPr/>
        </p:nvSpPr>
        <p:spPr>
          <a:xfrm>
            <a:off x="8374583" y="984247"/>
            <a:ext cx="38174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provenance for the outlet reach (in blue) [Kg/s]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C3A5F5E-25B7-CB4C-8D60-F478797B0A25}"/>
              </a:ext>
            </a:extLst>
          </p:cNvPr>
          <p:cNvCxnSpPr>
            <a:cxnSpLocks/>
          </p:cNvCxnSpPr>
          <p:nvPr/>
        </p:nvCxnSpPr>
        <p:spPr>
          <a:xfrm flipH="1" flipV="1">
            <a:off x="4403574" y="2036190"/>
            <a:ext cx="1054546" cy="5575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B2AA7FD-AF9B-6A48-A30C-AD65DE0FCDA8}"/>
              </a:ext>
            </a:extLst>
          </p:cNvPr>
          <p:cNvSpPr txBox="1"/>
          <p:nvPr/>
        </p:nvSpPr>
        <p:spPr>
          <a:xfrm rot="1671242">
            <a:off x="4456069" y="2101588"/>
            <a:ext cx="1090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Flow direction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F565D5-34DA-694C-8D0F-FE9F8B4D43C3}"/>
              </a:ext>
            </a:extLst>
          </p:cNvPr>
          <p:cNvSpPr txBox="1"/>
          <p:nvPr/>
        </p:nvSpPr>
        <p:spPr>
          <a:xfrm>
            <a:off x="1343068" y="1548931"/>
            <a:ext cx="5433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0.3</a:t>
            </a:r>
          </a:p>
          <a:p>
            <a:endParaRPr lang="en-GB" sz="800" dirty="0"/>
          </a:p>
          <a:p>
            <a:r>
              <a:rPr lang="en-GB" sz="800" dirty="0"/>
              <a:t>18</a:t>
            </a:r>
          </a:p>
          <a:p>
            <a:endParaRPr lang="en-GB" sz="800" dirty="0"/>
          </a:p>
          <a:p>
            <a:r>
              <a:rPr lang="en-GB" sz="800" dirty="0"/>
              <a:t>30</a:t>
            </a:r>
          </a:p>
          <a:p>
            <a:endParaRPr lang="en-GB" sz="800" dirty="0"/>
          </a:p>
          <a:p>
            <a:r>
              <a:rPr lang="en-GB" sz="800" dirty="0"/>
              <a:t>60</a:t>
            </a:r>
          </a:p>
          <a:p>
            <a:endParaRPr lang="en-GB" sz="800" dirty="0"/>
          </a:p>
          <a:p>
            <a:r>
              <a:rPr lang="en-GB" sz="800" dirty="0"/>
              <a:t>130</a:t>
            </a:r>
          </a:p>
          <a:p>
            <a:endParaRPr lang="en-GB" sz="800" dirty="0"/>
          </a:p>
          <a:p>
            <a:r>
              <a:rPr lang="en-GB" sz="800" dirty="0"/>
              <a:t>155</a:t>
            </a:r>
          </a:p>
          <a:p>
            <a:endParaRPr lang="en-GB" sz="800" dirty="0"/>
          </a:p>
          <a:p>
            <a:r>
              <a:rPr lang="en-GB" sz="800" dirty="0"/>
              <a:t>165</a:t>
            </a:r>
          </a:p>
          <a:p>
            <a:endParaRPr lang="en-GB" sz="800" dirty="0"/>
          </a:p>
          <a:p>
            <a:r>
              <a:rPr lang="en-GB" sz="800" dirty="0"/>
              <a:t>195</a:t>
            </a:r>
          </a:p>
          <a:p>
            <a:endParaRPr lang="en-GB" sz="800" dirty="0"/>
          </a:p>
          <a:p>
            <a:r>
              <a:rPr lang="en-GB" sz="800" dirty="0"/>
              <a:t>244</a:t>
            </a:r>
          </a:p>
          <a:p>
            <a:endParaRPr lang="en-GB" sz="800" dirty="0"/>
          </a:p>
          <a:p>
            <a:r>
              <a:rPr lang="en-GB" sz="800" dirty="0"/>
              <a:t>265</a:t>
            </a:r>
          </a:p>
          <a:p>
            <a:endParaRPr lang="en-GB" sz="800" dirty="0"/>
          </a:p>
          <a:p>
            <a:r>
              <a:rPr lang="en-GB" sz="800" dirty="0"/>
              <a:t>340</a:t>
            </a:r>
          </a:p>
          <a:p>
            <a:endParaRPr lang="en-GB" sz="800" dirty="0"/>
          </a:p>
          <a:p>
            <a:r>
              <a:rPr lang="en-GB" sz="800" dirty="0"/>
              <a:t>600</a:t>
            </a:r>
          </a:p>
          <a:p>
            <a:endParaRPr lang="en-GB" sz="800" dirty="0"/>
          </a:p>
          <a:p>
            <a:r>
              <a:rPr lang="en-GB" sz="800" dirty="0"/>
              <a:t>680</a:t>
            </a:r>
          </a:p>
        </p:txBody>
      </p:sp>
      <p:pic>
        <p:nvPicPr>
          <p:cNvPr id="26" name="Picture 2" descr="Risultati immagini per matlab parula colormap">
            <a:extLst>
              <a:ext uri="{FF2B5EF4-FFF2-40B4-BE49-F238E27FC236}">
                <a16:creationId xmlns:a16="http://schemas.microsoft.com/office/drawing/2014/main" id="{2D407E52-7F10-0644-977E-17ED2497A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76"/>
          <a:stretch/>
        </p:blipFill>
        <p:spPr bwMode="auto">
          <a:xfrm rot="5400000">
            <a:off x="-162682" y="3049219"/>
            <a:ext cx="2945240" cy="16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73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85608C0-E6F3-C543-A5DD-F9E6404B7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4371" t="8935" r="20245" b="11773"/>
          <a:stretch/>
        </p:blipFill>
        <p:spPr>
          <a:xfrm>
            <a:off x="1755228" y="1479949"/>
            <a:ext cx="10453639" cy="4456800"/>
          </a:xfrm>
          <a:prstGeom prst="rect">
            <a:avLst/>
          </a:prstGeom>
        </p:spPr>
      </p:pic>
      <p:pic>
        <p:nvPicPr>
          <p:cNvPr id="29" name="Picture 28" descr="A close up of a map&#10;&#10;Description automatically generated">
            <a:extLst>
              <a:ext uri="{FF2B5EF4-FFF2-40B4-BE49-F238E27FC236}">
                <a16:creationId xmlns:a16="http://schemas.microsoft.com/office/drawing/2014/main" id="{04FB727C-F847-D34D-867A-B6E8468CB0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56" t="5734" r="9121" b="54273"/>
          <a:stretch/>
        </p:blipFill>
        <p:spPr>
          <a:xfrm>
            <a:off x="8642555" y="1281223"/>
            <a:ext cx="3163725" cy="206174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BD7858B-896B-744B-942C-565F7E6E02DE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90025CF-B388-6540-9676-9F90118A4287}"/>
              </a:ext>
            </a:extLst>
          </p:cNvPr>
          <p:cNvSpPr/>
          <p:nvPr/>
        </p:nvSpPr>
        <p:spPr>
          <a:xfrm>
            <a:off x="9202479" y="1281223"/>
            <a:ext cx="1961707" cy="96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riangle 34">
            <a:hlinkClick r:id="rId5" action="ppaction://hlinksldjump"/>
            <a:extLst>
              <a:ext uri="{FF2B5EF4-FFF2-40B4-BE49-F238E27FC236}">
                <a16:creationId xmlns:a16="http://schemas.microsoft.com/office/drawing/2014/main" id="{3786409B-CADB-8947-A16B-699058BEBE05}"/>
              </a:ext>
            </a:extLst>
          </p:cNvPr>
          <p:cNvSpPr>
            <a:spLocks noChangeAspect="1"/>
          </p:cNvSpPr>
          <p:nvPr/>
        </p:nvSpPr>
        <p:spPr>
          <a:xfrm rot="10800000">
            <a:off x="3555422" y="2123440"/>
            <a:ext cx="395124" cy="324000"/>
          </a:xfrm>
          <a:prstGeom prst="triangl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riangle 35">
            <a:hlinkClick r:id="rId6" action="ppaction://hlinksldjump"/>
            <a:extLst>
              <a:ext uri="{FF2B5EF4-FFF2-40B4-BE49-F238E27FC236}">
                <a16:creationId xmlns:a16="http://schemas.microsoft.com/office/drawing/2014/main" id="{D5EE3EFB-9C05-CB46-A7B7-134EC864DE7C}"/>
              </a:ext>
            </a:extLst>
          </p:cNvPr>
          <p:cNvSpPr>
            <a:spLocks noChangeAspect="1"/>
          </p:cNvSpPr>
          <p:nvPr/>
        </p:nvSpPr>
        <p:spPr>
          <a:xfrm rot="10800000">
            <a:off x="6834717" y="3267000"/>
            <a:ext cx="395124" cy="324000"/>
          </a:xfrm>
          <a:prstGeom prst="triangl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riangle 36">
            <a:hlinkClick r:id="rId7" action="ppaction://hlinksldjump"/>
            <a:extLst>
              <a:ext uri="{FF2B5EF4-FFF2-40B4-BE49-F238E27FC236}">
                <a16:creationId xmlns:a16="http://schemas.microsoft.com/office/drawing/2014/main" id="{E4A2C32B-2D36-C842-A06E-7D9B4BC81D2D}"/>
              </a:ext>
            </a:extLst>
          </p:cNvPr>
          <p:cNvSpPr>
            <a:spLocks noChangeAspect="1"/>
          </p:cNvSpPr>
          <p:nvPr/>
        </p:nvSpPr>
        <p:spPr>
          <a:xfrm rot="10800000">
            <a:off x="5799259" y="3591000"/>
            <a:ext cx="395124" cy="324000"/>
          </a:xfrm>
          <a:prstGeom prst="triangl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F9A899-033B-344B-9966-AA71142A86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415" y="4222375"/>
            <a:ext cx="2252800" cy="25344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2B74159-51B3-5B49-BCC4-3D648B03D541}"/>
              </a:ext>
            </a:extLst>
          </p:cNvPr>
          <p:cNvSpPr/>
          <p:nvPr/>
        </p:nvSpPr>
        <p:spPr>
          <a:xfrm>
            <a:off x="2734056" y="4222375"/>
            <a:ext cx="1961707" cy="18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8E3EB2-DAB1-0F4F-BEB1-27250AC5F68A}"/>
              </a:ext>
            </a:extLst>
          </p:cNvPr>
          <p:cNvSpPr txBox="1"/>
          <p:nvPr/>
        </p:nvSpPr>
        <p:spPr>
          <a:xfrm>
            <a:off x="2141137" y="4081559"/>
            <a:ext cx="2718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delivered to the outlet per class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DF4CF5-A6D5-E041-ADDA-4129F01A088C}"/>
              </a:ext>
            </a:extLst>
          </p:cNvPr>
          <p:cNvSpPr txBox="1"/>
          <p:nvPr/>
        </p:nvSpPr>
        <p:spPr>
          <a:xfrm>
            <a:off x="8374583" y="984247"/>
            <a:ext cx="38174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provenance for the outlet reach (in blue) [Kg/s]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A289B3-B5B3-D54F-84DC-1953E673864A}"/>
              </a:ext>
            </a:extLst>
          </p:cNvPr>
          <p:cNvSpPr txBox="1"/>
          <p:nvPr/>
        </p:nvSpPr>
        <p:spPr>
          <a:xfrm>
            <a:off x="1014609" y="52030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Stellar" panose="02000506040000020004" pitchFamily="2" charset="0"/>
                <a:ea typeface="Roboto Thin" pitchFamily="2" charset="0"/>
                <a:cs typeface="Helvetica Neue" panose="02000503000000020004" pitchFamily="2" charset="0"/>
              </a:rPr>
              <a:t>CASCADE simulation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10A256-1A2B-2846-8A54-E890580C0179}"/>
              </a:ext>
            </a:extLst>
          </p:cNvPr>
          <p:cNvSpPr txBox="1"/>
          <p:nvPr/>
        </p:nvSpPr>
        <p:spPr>
          <a:xfrm>
            <a:off x="1094624" y="1069037"/>
            <a:ext cx="492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Instantaneous sediment flux transported in each reach  [Kg/s]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CBAFE50-63E2-744A-8390-F368F917A058}"/>
              </a:ext>
            </a:extLst>
          </p:cNvPr>
          <p:cNvCxnSpPr>
            <a:cxnSpLocks/>
          </p:cNvCxnSpPr>
          <p:nvPr/>
        </p:nvCxnSpPr>
        <p:spPr>
          <a:xfrm flipH="1" flipV="1">
            <a:off x="4403574" y="2036190"/>
            <a:ext cx="1054546" cy="5575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26EB4CD-5A08-EB44-8640-51B6C418B342}"/>
              </a:ext>
            </a:extLst>
          </p:cNvPr>
          <p:cNvSpPr txBox="1"/>
          <p:nvPr/>
        </p:nvSpPr>
        <p:spPr>
          <a:xfrm rot="1671242">
            <a:off x="4456069" y="2101588"/>
            <a:ext cx="1090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Flow direction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49A3EC-328D-A342-9445-3901CB533E43}"/>
              </a:ext>
            </a:extLst>
          </p:cNvPr>
          <p:cNvSpPr txBox="1"/>
          <p:nvPr/>
        </p:nvSpPr>
        <p:spPr>
          <a:xfrm>
            <a:off x="1343068" y="1548931"/>
            <a:ext cx="5433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0.3</a:t>
            </a:r>
          </a:p>
          <a:p>
            <a:endParaRPr lang="en-GB" sz="800" dirty="0"/>
          </a:p>
          <a:p>
            <a:r>
              <a:rPr lang="en-GB" sz="800" dirty="0"/>
              <a:t>18</a:t>
            </a:r>
          </a:p>
          <a:p>
            <a:endParaRPr lang="en-GB" sz="800" dirty="0"/>
          </a:p>
          <a:p>
            <a:r>
              <a:rPr lang="en-GB" sz="800" dirty="0"/>
              <a:t>30</a:t>
            </a:r>
          </a:p>
          <a:p>
            <a:endParaRPr lang="en-GB" sz="800" dirty="0"/>
          </a:p>
          <a:p>
            <a:r>
              <a:rPr lang="en-GB" sz="800" dirty="0"/>
              <a:t>60</a:t>
            </a:r>
          </a:p>
          <a:p>
            <a:endParaRPr lang="en-GB" sz="800" dirty="0"/>
          </a:p>
          <a:p>
            <a:r>
              <a:rPr lang="en-GB" sz="800" dirty="0"/>
              <a:t>130</a:t>
            </a:r>
          </a:p>
          <a:p>
            <a:endParaRPr lang="en-GB" sz="800" dirty="0"/>
          </a:p>
          <a:p>
            <a:r>
              <a:rPr lang="en-GB" sz="800" dirty="0"/>
              <a:t>155</a:t>
            </a:r>
          </a:p>
          <a:p>
            <a:endParaRPr lang="en-GB" sz="800" dirty="0"/>
          </a:p>
          <a:p>
            <a:r>
              <a:rPr lang="en-GB" sz="800" dirty="0"/>
              <a:t>165</a:t>
            </a:r>
          </a:p>
          <a:p>
            <a:endParaRPr lang="en-GB" sz="800" dirty="0"/>
          </a:p>
          <a:p>
            <a:r>
              <a:rPr lang="en-GB" sz="800" dirty="0"/>
              <a:t>195</a:t>
            </a:r>
          </a:p>
          <a:p>
            <a:endParaRPr lang="en-GB" sz="800" dirty="0"/>
          </a:p>
          <a:p>
            <a:r>
              <a:rPr lang="en-GB" sz="800" dirty="0"/>
              <a:t>244</a:t>
            </a:r>
          </a:p>
          <a:p>
            <a:endParaRPr lang="en-GB" sz="800" dirty="0"/>
          </a:p>
          <a:p>
            <a:r>
              <a:rPr lang="en-GB" sz="800" dirty="0"/>
              <a:t>265</a:t>
            </a:r>
          </a:p>
          <a:p>
            <a:endParaRPr lang="en-GB" sz="800" dirty="0"/>
          </a:p>
          <a:p>
            <a:r>
              <a:rPr lang="en-GB" sz="800" dirty="0"/>
              <a:t>340</a:t>
            </a:r>
          </a:p>
          <a:p>
            <a:endParaRPr lang="en-GB" sz="800" dirty="0"/>
          </a:p>
          <a:p>
            <a:r>
              <a:rPr lang="en-GB" sz="800" dirty="0"/>
              <a:t>600</a:t>
            </a:r>
          </a:p>
          <a:p>
            <a:endParaRPr lang="en-GB" sz="800" dirty="0"/>
          </a:p>
          <a:p>
            <a:r>
              <a:rPr lang="en-GB" sz="800" dirty="0"/>
              <a:t>680</a:t>
            </a:r>
          </a:p>
        </p:txBody>
      </p:sp>
      <p:pic>
        <p:nvPicPr>
          <p:cNvPr id="28" name="Picture 2" descr="Risultati immagini per matlab parula colormap">
            <a:extLst>
              <a:ext uri="{FF2B5EF4-FFF2-40B4-BE49-F238E27FC236}">
                <a16:creationId xmlns:a16="http://schemas.microsoft.com/office/drawing/2014/main" id="{21424711-14D3-1340-B52B-3E93AEE41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76"/>
          <a:stretch/>
        </p:blipFill>
        <p:spPr bwMode="auto">
          <a:xfrm rot="5400000">
            <a:off x="-162682" y="3049219"/>
            <a:ext cx="2945240" cy="16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294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BC5399A-1428-7A4C-8158-5F9A7B7416E4}"/>
              </a:ext>
            </a:extLst>
          </p:cNvPr>
          <p:cNvSpPr txBox="1"/>
          <p:nvPr/>
        </p:nvSpPr>
        <p:spPr>
          <a:xfrm>
            <a:off x="5020848" y="1145769"/>
            <a:ext cx="316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Model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3C44916-E978-E643-86B2-ED602B4EE8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67" y="350874"/>
            <a:ext cx="7537706" cy="6419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BFA0F1-05B3-A54D-8A6E-426C46D22C93}"/>
              </a:ext>
            </a:extLst>
          </p:cNvPr>
          <p:cNvSpPr txBox="1"/>
          <p:nvPr/>
        </p:nvSpPr>
        <p:spPr>
          <a:xfrm>
            <a:off x="2431484" y="11151"/>
            <a:ext cx="4471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Visualization of the steps of the model</a:t>
            </a: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554B174B-B30F-4B41-B549-719AB0A7AC3D}"/>
              </a:ext>
            </a:extLst>
          </p:cNvPr>
          <p:cNvSpPr>
            <a:spLocks noChangeAspect="1"/>
          </p:cNvSpPr>
          <p:nvPr/>
        </p:nvSpPr>
        <p:spPr>
          <a:xfrm>
            <a:off x="10177343" y="66711"/>
            <a:ext cx="627543" cy="62754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114142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E6639E-CD39-AB4B-B97E-45DD371900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62" t="8963" r="20245" b="11723"/>
          <a:stretch/>
        </p:blipFill>
        <p:spPr>
          <a:xfrm>
            <a:off x="1642188" y="1484326"/>
            <a:ext cx="10549812" cy="44508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CB2ACD-33B3-3149-A480-5A9E9E4B46E9}"/>
              </a:ext>
            </a:extLst>
          </p:cNvPr>
          <p:cNvSpPr txBox="1"/>
          <p:nvPr/>
        </p:nvSpPr>
        <p:spPr>
          <a:xfrm>
            <a:off x="1343068" y="1548931"/>
            <a:ext cx="5433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0.3</a:t>
            </a:r>
          </a:p>
          <a:p>
            <a:endParaRPr lang="en-GB" sz="800" dirty="0"/>
          </a:p>
          <a:p>
            <a:r>
              <a:rPr lang="en-GB" sz="800" dirty="0"/>
              <a:t>18</a:t>
            </a:r>
          </a:p>
          <a:p>
            <a:endParaRPr lang="en-GB" sz="800" dirty="0"/>
          </a:p>
          <a:p>
            <a:r>
              <a:rPr lang="en-GB" sz="800" dirty="0"/>
              <a:t>30</a:t>
            </a:r>
          </a:p>
          <a:p>
            <a:endParaRPr lang="en-GB" sz="800" dirty="0"/>
          </a:p>
          <a:p>
            <a:r>
              <a:rPr lang="en-GB" sz="800" dirty="0"/>
              <a:t>60</a:t>
            </a:r>
          </a:p>
          <a:p>
            <a:endParaRPr lang="en-GB" sz="800" dirty="0"/>
          </a:p>
          <a:p>
            <a:r>
              <a:rPr lang="en-GB" sz="800" dirty="0"/>
              <a:t>130</a:t>
            </a:r>
          </a:p>
          <a:p>
            <a:endParaRPr lang="en-GB" sz="800" dirty="0"/>
          </a:p>
          <a:p>
            <a:r>
              <a:rPr lang="en-GB" sz="800" dirty="0"/>
              <a:t>155</a:t>
            </a:r>
          </a:p>
          <a:p>
            <a:endParaRPr lang="en-GB" sz="800" dirty="0"/>
          </a:p>
          <a:p>
            <a:r>
              <a:rPr lang="en-GB" sz="800" dirty="0"/>
              <a:t>165</a:t>
            </a:r>
          </a:p>
          <a:p>
            <a:endParaRPr lang="en-GB" sz="800" dirty="0"/>
          </a:p>
          <a:p>
            <a:r>
              <a:rPr lang="en-GB" sz="800" dirty="0"/>
              <a:t>195</a:t>
            </a:r>
          </a:p>
          <a:p>
            <a:endParaRPr lang="en-GB" sz="800" dirty="0"/>
          </a:p>
          <a:p>
            <a:r>
              <a:rPr lang="en-GB" sz="800" dirty="0"/>
              <a:t>244</a:t>
            </a:r>
          </a:p>
          <a:p>
            <a:endParaRPr lang="en-GB" sz="800" dirty="0"/>
          </a:p>
          <a:p>
            <a:r>
              <a:rPr lang="en-GB" sz="800" dirty="0"/>
              <a:t>265</a:t>
            </a:r>
          </a:p>
          <a:p>
            <a:endParaRPr lang="en-GB" sz="800" dirty="0"/>
          </a:p>
          <a:p>
            <a:r>
              <a:rPr lang="en-GB" sz="800" dirty="0"/>
              <a:t>340</a:t>
            </a:r>
          </a:p>
          <a:p>
            <a:endParaRPr lang="en-GB" sz="800" dirty="0"/>
          </a:p>
          <a:p>
            <a:r>
              <a:rPr lang="en-GB" sz="800" dirty="0"/>
              <a:t>600</a:t>
            </a:r>
          </a:p>
          <a:p>
            <a:endParaRPr lang="en-GB" sz="800" dirty="0"/>
          </a:p>
          <a:p>
            <a:r>
              <a:rPr lang="en-GB" sz="800" dirty="0"/>
              <a:t>680</a:t>
            </a:r>
          </a:p>
        </p:txBody>
      </p:sp>
      <p:pic>
        <p:nvPicPr>
          <p:cNvPr id="5" name="Picture 2" descr="Risultati immagini per matlab parula colormap">
            <a:extLst>
              <a:ext uri="{FF2B5EF4-FFF2-40B4-BE49-F238E27FC236}">
                <a16:creationId xmlns:a16="http://schemas.microsoft.com/office/drawing/2014/main" id="{3C10C64F-28C0-A642-9401-782BDCDEF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76"/>
          <a:stretch/>
        </p:blipFill>
        <p:spPr bwMode="auto">
          <a:xfrm rot="5400000">
            <a:off x="-162682" y="3049219"/>
            <a:ext cx="2945240" cy="16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D96EE1-3177-DA4A-A187-E4CC98EAA55B}"/>
              </a:ext>
            </a:extLst>
          </p:cNvPr>
          <p:cNvSpPr txBox="1"/>
          <p:nvPr/>
        </p:nvSpPr>
        <p:spPr>
          <a:xfrm>
            <a:off x="518048" y="764032"/>
            <a:ext cx="3642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flux transported</a:t>
            </a:r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BA04C97E-68C3-8E4C-9C55-A3343170E1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022" t="6831" r="9363" b="55747"/>
          <a:stretch/>
        </p:blipFill>
        <p:spPr>
          <a:xfrm>
            <a:off x="8811491" y="1337733"/>
            <a:ext cx="2974110" cy="19292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954FC8-CB20-B442-9F43-AF9C49ADD172}"/>
              </a:ext>
            </a:extLst>
          </p:cNvPr>
          <p:cNvSpPr txBox="1"/>
          <p:nvPr/>
        </p:nvSpPr>
        <p:spPr>
          <a:xfrm>
            <a:off x="2239052" y="3894916"/>
            <a:ext cx="2818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delivered</a:t>
            </a: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C9B8E5-8EF1-8344-A3CD-933BF1CB5C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766"/>
          <a:stretch/>
        </p:blipFill>
        <p:spPr>
          <a:xfrm>
            <a:off x="2339415" y="4343169"/>
            <a:ext cx="2252800" cy="24136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0A90FC1-CEB4-8747-8C6C-1E4FDA4B27C4}"/>
              </a:ext>
            </a:extLst>
          </p:cNvPr>
          <p:cNvSpPr/>
          <p:nvPr/>
        </p:nvSpPr>
        <p:spPr>
          <a:xfrm>
            <a:off x="9202479" y="1289315"/>
            <a:ext cx="1961707" cy="96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5D3F34-53A7-4149-B513-7DA82758468C}"/>
              </a:ext>
            </a:extLst>
          </p:cNvPr>
          <p:cNvSpPr/>
          <p:nvPr/>
        </p:nvSpPr>
        <p:spPr>
          <a:xfrm>
            <a:off x="2734056" y="4309671"/>
            <a:ext cx="1961707" cy="96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AF5F9F-64C2-8E4E-95C7-7806830C94C4}"/>
              </a:ext>
            </a:extLst>
          </p:cNvPr>
          <p:cNvSpPr txBox="1"/>
          <p:nvPr/>
        </p:nvSpPr>
        <p:spPr>
          <a:xfrm>
            <a:off x="8678634" y="895105"/>
            <a:ext cx="3009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provenance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04AD7D7-F845-F648-AC6F-92CF621E7539}"/>
              </a:ext>
            </a:extLst>
          </p:cNvPr>
          <p:cNvCxnSpPr>
            <a:cxnSpLocks/>
          </p:cNvCxnSpPr>
          <p:nvPr/>
        </p:nvCxnSpPr>
        <p:spPr>
          <a:xfrm flipH="1" flipV="1">
            <a:off x="3868298" y="1690929"/>
            <a:ext cx="2212554" cy="11692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4795308-F687-EA4F-BC7D-AA1F45FF9FD5}"/>
              </a:ext>
            </a:extLst>
          </p:cNvPr>
          <p:cNvSpPr txBox="1"/>
          <p:nvPr/>
        </p:nvSpPr>
        <p:spPr>
          <a:xfrm rot="1671242">
            <a:off x="3986800" y="1889940"/>
            <a:ext cx="2502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chemeClr val="accent1"/>
                </a:solidFill>
              </a:rPr>
              <a:t>Flow direction</a:t>
            </a:r>
          </a:p>
        </p:txBody>
      </p:sp>
      <p:sp>
        <p:nvSpPr>
          <p:cNvPr id="18" name="Triangle 6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FD58683-EAD2-4FE8-B520-B74A36B85F26}"/>
              </a:ext>
            </a:extLst>
          </p:cNvPr>
          <p:cNvSpPr/>
          <p:nvPr/>
        </p:nvSpPr>
        <p:spPr>
          <a:xfrm rot="16200000" flipV="1">
            <a:off x="11631344" y="5732903"/>
            <a:ext cx="620110" cy="220731"/>
          </a:xfrm>
          <a:prstGeom prst="triangle">
            <a:avLst>
              <a:gd name="adj" fmla="val 4830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riangle 4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02EDAD4-7515-4150-B7FE-90CB13CE42F4}"/>
              </a:ext>
            </a:extLst>
          </p:cNvPr>
          <p:cNvSpPr/>
          <p:nvPr/>
        </p:nvSpPr>
        <p:spPr>
          <a:xfrm rot="16200000">
            <a:off x="-161058" y="5721256"/>
            <a:ext cx="620110" cy="196082"/>
          </a:xfrm>
          <a:prstGeom prst="triangle">
            <a:avLst>
              <a:gd name="adj" fmla="val 4830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E22403-54B7-BC40-980A-25E85F4FC6F4}"/>
              </a:ext>
            </a:extLst>
          </p:cNvPr>
          <p:cNvSpPr/>
          <p:nvPr/>
        </p:nvSpPr>
        <p:spPr>
          <a:xfrm>
            <a:off x="0" y="22628"/>
            <a:ext cx="12192000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AU" sz="2400" b="1" dirty="0">
                <a:solidFill>
                  <a:srgbClr val="2B679B"/>
                </a:solidFill>
                <a:latin typeface="Roboto" pitchFamily="2" charset="0"/>
                <a:ea typeface="Roboto" pitchFamily="2" charset="0"/>
                <a:cs typeface="Helvetica Neue" panose="02000503000000020004" pitchFamily="2" charset="0"/>
              </a:rPr>
              <a:t>CASCADE :</a:t>
            </a:r>
            <a:r>
              <a:rPr lang="en-AU" sz="2400" b="1" dirty="0">
                <a:solidFill>
                  <a:srgbClr val="2B679B"/>
                </a:solidFill>
                <a:effectLst/>
                <a:latin typeface="Roboto" pitchFamily="2" charset="0"/>
                <a:ea typeface="Roboto" pitchFamily="2" charset="0"/>
                <a:cs typeface="Helvetica Neue" panose="02000503000000020004" pitchFamily="2" charset="0"/>
              </a:rPr>
              <a:t> </a:t>
            </a:r>
            <a:r>
              <a:rPr lang="en-AU" sz="2400" b="1" dirty="0">
                <a:solidFill>
                  <a:srgbClr val="2B679B"/>
                </a:solidFill>
                <a:latin typeface="Roboto" pitchFamily="2" charset="0"/>
                <a:ea typeface="Roboto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  <a:p>
            <a:pPr lvl="1" algn="ctr"/>
            <a:r>
              <a:rPr lang="en-AU" sz="1600" dirty="0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Marco Tangi, Rafael Schmitt, Simone </a:t>
            </a:r>
            <a:r>
              <a:rPr lang="en-AU" sz="1600" dirty="0" err="1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Bizzi</a:t>
            </a:r>
            <a:r>
              <a:rPr lang="en-AU" sz="1600" dirty="0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, Andrea </a:t>
            </a:r>
            <a:r>
              <a:rPr lang="en-AU" sz="1600" dirty="0" err="1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Castelletti</a:t>
            </a:r>
            <a:r>
              <a:rPr lang="en-AU" sz="1400" dirty="0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 </a:t>
            </a:r>
          </a:p>
          <a:p>
            <a:pPr lvl="1" algn="ctr"/>
            <a:endParaRPr lang="en-AU" sz="1200" dirty="0">
              <a:solidFill>
                <a:srgbClr val="2B679B"/>
              </a:solidFill>
              <a:latin typeface="Stellar" panose="0200050604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10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45DF59-A0FF-CF43-9AFF-C34904F0DE66}"/>
              </a:ext>
            </a:extLst>
          </p:cNvPr>
          <p:cNvSpPr txBox="1"/>
          <p:nvPr/>
        </p:nvSpPr>
        <p:spPr>
          <a:xfrm>
            <a:off x="2515615" y="61273"/>
            <a:ext cx="761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Comparison between CASCADE routing with and without user-defined sediment contributions and dams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E1A17C-9938-8846-8C42-DA206E87D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32" r="8428" b="60361"/>
          <a:stretch/>
        </p:blipFill>
        <p:spPr>
          <a:xfrm>
            <a:off x="2443904" y="635001"/>
            <a:ext cx="8904034" cy="2106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7F64C0-A01D-484F-95F6-194B958BC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3" t="75825" r="13535" b="-65"/>
          <a:stretch/>
        </p:blipFill>
        <p:spPr>
          <a:xfrm>
            <a:off x="3381878" y="4878259"/>
            <a:ext cx="6752722" cy="17197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D71615-67B6-B047-BD19-13252BEB10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40240" b="28317"/>
          <a:stretch/>
        </p:blipFill>
        <p:spPr>
          <a:xfrm>
            <a:off x="2727661" y="2825906"/>
            <a:ext cx="8558406" cy="22755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1454FD-DBB1-2C40-9A37-B9C5F97EEAE5}"/>
              </a:ext>
            </a:extLst>
          </p:cNvPr>
          <p:cNvSpPr/>
          <p:nvPr/>
        </p:nvSpPr>
        <p:spPr>
          <a:xfrm>
            <a:off x="9652000" y="2506133"/>
            <a:ext cx="1828800" cy="85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AABF6F-08EF-C74A-A006-43B442EE2250}"/>
              </a:ext>
            </a:extLst>
          </p:cNvPr>
          <p:cNvCxnSpPr>
            <a:cxnSpLocks/>
          </p:cNvCxnSpPr>
          <p:nvPr/>
        </p:nvCxnSpPr>
        <p:spPr>
          <a:xfrm>
            <a:off x="1083733" y="2825906"/>
            <a:ext cx="11023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6D7D8C3-C549-C340-B973-9CFF8E7F96B0}"/>
              </a:ext>
            </a:extLst>
          </p:cNvPr>
          <p:cNvSpPr txBox="1"/>
          <p:nvPr/>
        </p:nvSpPr>
        <p:spPr>
          <a:xfrm>
            <a:off x="1038258" y="900254"/>
            <a:ext cx="1677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Without dams and external sediment contributions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C84D93-2DA9-A94F-AD3D-FA40AB9A759E}"/>
              </a:ext>
            </a:extLst>
          </p:cNvPr>
          <p:cNvSpPr txBox="1"/>
          <p:nvPr/>
        </p:nvSpPr>
        <p:spPr>
          <a:xfrm>
            <a:off x="1106678" y="3547170"/>
            <a:ext cx="1677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With dams and external sediment contributions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0221A7-1BC7-8F41-9EFA-FE422ED4CF8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2" t="61387" r="950" b="24369"/>
          <a:stretch/>
        </p:blipFill>
        <p:spPr>
          <a:xfrm>
            <a:off x="9436653" y="2202326"/>
            <a:ext cx="1671614" cy="1202857"/>
          </a:xfrm>
          <a:prstGeom prst="rect">
            <a:avLst/>
          </a:prstGeom>
        </p:spPr>
      </p:pic>
      <p:sp>
        <p:nvSpPr>
          <p:cNvPr id="27" name="Oval 26">
            <a:hlinkClick r:id="rId5" action="ppaction://hlinksldjump"/>
            <a:extLst>
              <a:ext uri="{FF2B5EF4-FFF2-40B4-BE49-F238E27FC236}">
                <a16:creationId xmlns:a16="http://schemas.microsoft.com/office/drawing/2014/main" id="{D2952589-F071-F349-B343-A6B5C016C355}"/>
              </a:ext>
            </a:extLst>
          </p:cNvPr>
          <p:cNvSpPr>
            <a:spLocks noChangeAspect="1"/>
          </p:cNvSpPr>
          <p:nvPr/>
        </p:nvSpPr>
        <p:spPr>
          <a:xfrm>
            <a:off x="11034166" y="392040"/>
            <a:ext cx="627543" cy="62754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95883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975F6C-969E-5C48-A324-38688F3261E0}"/>
              </a:ext>
            </a:extLst>
          </p:cNvPr>
          <p:cNvSpPr/>
          <p:nvPr/>
        </p:nvSpPr>
        <p:spPr>
          <a:xfrm>
            <a:off x="2992582" y="0"/>
            <a:ext cx="7472218" cy="6786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5DF59-A0FF-CF43-9AFF-C34904F0DE66}"/>
              </a:ext>
            </a:extLst>
          </p:cNvPr>
          <p:cNvSpPr txBox="1"/>
          <p:nvPr/>
        </p:nvSpPr>
        <p:spPr>
          <a:xfrm>
            <a:off x="2515615" y="61273"/>
            <a:ext cx="4471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Visualization of the sub-cascade routing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A201B2-C6BD-4D4E-8323-E6F6F3B10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5" t="9562" r="69286" b="28080"/>
          <a:stretch/>
        </p:blipFill>
        <p:spPr>
          <a:xfrm>
            <a:off x="4297355" y="2674172"/>
            <a:ext cx="3336255" cy="406760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67728D3-3DC9-0247-B25C-880A8E0164DE}"/>
              </a:ext>
            </a:extLst>
          </p:cNvPr>
          <p:cNvGrpSpPr/>
          <p:nvPr/>
        </p:nvGrpSpPr>
        <p:grpSpPr>
          <a:xfrm>
            <a:off x="3233508" y="587595"/>
            <a:ext cx="5724984" cy="1953604"/>
            <a:chOff x="6798154" y="1445337"/>
            <a:chExt cx="5001675" cy="160346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FDA8DD-82E5-0B42-83FE-D15D04A171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40240" b="28317"/>
            <a:stretch/>
          </p:blipFill>
          <p:spPr>
            <a:xfrm>
              <a:off x="6798154" y="1632687"/>
              <a:ext cx="5001675" cy="132987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D15FD6-0C22-1B42-9CFC-D8136ED12652}"/>
                </a:ext>
              </a:extLst>
            </p:cNvPr>
            <p:cNvSpPr/>
            <p:nvPr/>
          </p:nvSpPr>
          <p:spPr>
            <a:xfrm>
              <a:off x="7515225" y="1803399"/>
              <a:ext cx="92075" cy="377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1C5C054-F752-0D4B-A768-DE67F1EA6815}"/>
                </a:ext>
              </a:extLst>
            </p:cNvPr>
            <p:cNvSpPr/>
            <p:nvPr/>
          </p:nvSpPr>
          <p:spPr>
            <a:xfrm>
              <a:off x="7373097" y="2265095"/>
              <a:ext cx="234204" cy="687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4E5CDE4-0039-304F-9886-54A078046E14}"/>
                </a:ext>
              </a:extLst>
            </p:cNvPr>
            <p:cNvSpPr/>
            <p:nvPr/>
          </p:nvSpPr>
          <p:spPr>
            <a:xfrm>
              <a:off x="9674225" y="2478598"/>
              <a:ext cx="384257" cy="509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5C6100-C155-7E4A-B950-00CEAD99322F}"/>
                </a:ext>
              </a:extLst>
            </p:cNvPr>
            <p:cNvSpPr/>
            <p:nvPr/>
          </p:nvSpPr>
          <p:spPr>
            <a:xfrm>
              <a:off x="10680700" y="2538850"/>
              <a:ext cx="384257" cy="509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7102ACB-5B5B-1F45-BDA4-BD28BCD382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l="20671" t="56871" r="52861" b="27626"/>
            <a:stretch/>
          </p:blipFill>
          <p:spPr>
            <a:xfrm>
              <a:off x="7832035" y="2336048"/>
              <a:ext cx="1323840" cy="65567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805924-B65C-7E46-8D9E-6320EA1D826D}"/>
                </a:ext>
              </a:extLst>
            </p:cNvPr>
            <p:cNvSpPr/>
            <p:nvPr/>
          </p:nvSpPr>
          <p:spPr>
            <a:xfrm>
              <a:off x="8320644" y="2512787"/>
              <a:ext cx="300965" cy="256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AE2C6C2-0ADA-BD45-B650-FAD41C76F2BB}"/>
                </a:ext>
              </a:extLst>
            </p:cNvPr>
            <p:cNvSpPr/>
            <p:nvPr/>
          </p:nvSpPr>
          <p:spPr>
            <a:xfrm>
              <a:off x="8124276" y="2666673"/>
              <a:ext cx="300965" cy="256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CA2AF7E-712B-C14E-9E83-487C547D7454}"/>
                </a:ext>
              </a:extLst>
            </p:cNvPr>
            <p:cNvSpPr/>
            <p:nvPr/>
          </p:nvSpPr>
          <p:spPr>
            <a:xfrm>
              <a:off x="9011767" y="2699311"/>
              <a:ext cx="300965" cy="263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6CE49C4-8009-2743-8D6E-19EC23ADA054}"/>
                </a:ext>
              </a:extLst>
            </p:cNvPr>
            <p:cNvSpPr/>
            <p:nvPr/>
          </p:nvSpPr>
          <p:spPr>
            <a:xfrm>
              <a:off x="7832035" y="2332873"/>
              <a:ext cx="1323840" cy="620097"/>
            </a:xfrm>
            <a:prstGeom prst="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B8D9D9E0-944B-0C44-B115-3371DC3745C7}"/>
                </a:ext>
              </a:extLst>
            </p:cNvPr>
            <p:cNvSpPr/>
            <p:nvPr/>
          </p:nvSpPr>
          <p:spPr>
            <a:xfrm rot="10800000">
              <a:off x="9089524" y="2536063"/>
              <a:ext cx="132702" cy="12782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DA6C485-C2F3-2748-A792-D95893D98CD5}"/>
                </a:ext>
              </a:extLst>
            </p:cNvPr>
            <p:cNvSpPr/>
            <p:nvPr/>
          </p:nvSpPr>
          <p:spPr>
            <a:xfrm>
              <a:off x="10782205" y="1445337"/>
              <a:ext cx="1017624" cy="509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6F8F68A-9937-454E-BEBA-4534BE4146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82044" t="34140" b="52412"/>
          <a:stretch/>
        </p:blipFill>
        <p:spPr>
          <a:xfrm>
            <a:off x="7997419" y="218264"/>
            <a:ext cx="1524948" cy="965586"/>
          </a:xfrm>
          <a:prstGeom prst="rect">
            <a:avLst/>
          </a:prstGeom>
        </p:spPr>
      </p:pic>
      <p:sp>
        <p:nvSpPr>
          <p:cNvPr id="27" name="Oval 26">
            <a:hlinkClick r:id="rId4" action="ppaction://hlinksldjump"/>
            <a:extLst>
              <a:ext uri="{FF2B5EF4-FFF2-40B4-BE49-F238E27FC236}">
                <a16:creationId xmlns:a16="http://schemas.microsoft.com/office/drawing/2014/main" id="{D2952589-F071-F349-B343-A6B5C016C355}"/>
              </a:ext>
            </a:extLst>
          </p:cNvPr>
          <p:cNvSpPr>
            <a:spLocks noChangeAspect="1"/>
          </p:cNvSpPr>
          <p:nvPr/>
        </p:nvSpPr>
        <p:spPr>
          <a:xfrm>
            <a:off x="9592552" y="84838"/>
            <a:ext cx="627543" cy="62754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410011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18">
            <a:extLst>
              <a:ext uri="{FF2B5EF4-FFF2-40B4-BE49-F238E27FC236}">
                <a16:creationId xmlns:a16="http://schemas.microsoft.com/office/drawing/2014/main" id="{28B87F7A-81F4-DF4E-95C1-392C13362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738" y="519970"/>
            <a:ext cx="6658192" cy="61505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45DF59-A0FF-CF43-9AFF-C34904F0DE66}"/>
              </a:ext>
            </a:extLst>
          </p:cNvPr>
          <p:cNvSpPr txBox="1"/>
          <p:nvPr/>
        </p:nvSpPr>
        <p:spPr>
          <a:xfrm>
            <a:off x="2515615" y="61273"/>
            <a:ext cx="594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Location and main tributaries of the </a:t>
            </a:r>
            <a:r>
              <a:rPr lang="en-GB" dirty="0" err="1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Vjosa</a:t>
            </a:r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 river network</a:t>
            </a:r>
          </a:p>
        </p:txBody>
      </p:sp>
      <p:sp>
        <p:nvSpPr>
          <p:cNvPr id="27" name="Oval 26">
            <a:hlinkClick r:id="rId3" action="ppaction://hlinksldjump"/>
            <a:extLst>
              <a:ext uri="{FF2B5EF4-FFF2-40B4-BE49-F238E27FC236}">
                <a16:creationId xmlns:a16="http://schemas.microsoft.com/office/drawing/2014/main" id="{D2952589-F071-F349-B343-A6B5C016C355}"/>
              </a:ext>
            </a:extLst>
          </p:cNvPr>
          <p:cNvSpPr>
            <a:spLocks noChangeAspect="1"/>
          </p:cNvSpPr>
          <p:nvPr/>
        </p:nvSpPr>
        <p:spPr>
          <a:xfrm>
            <a:off x="9582720" y="140398"/>
            <a:ext cx="627543" cy="62754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35678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4">
            <a:extLst>
              <a:ext uri="{FF2B5EF4-FFF2-40B4-BE49-F238E27FC236}">
                <a16:creationId xmlns:a16="http://schemas.microsoft.com/office/drawing/2014/main" id="{48B97F69-27AE-9240-8C5B-EA598A0E8D3D}"/>
              </a:ext>
            </a:extLst>
          </p:cNvPr>
          <p:cNvSpPr/>
          <p:nvPr/>
        </p:nvSpPr>
        <p:spPr>
          <a:xfrm>
            <a:off x="2112188" y="799463"/>
            <a:ext cx="3228739" cy="188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5DF59-A0FF-CF43-9AFF-C34904F0DE66}"/>
              </a:ext>
            </a:extLst>
          </p:cNvPr>
          <p:cNvSpPr txBox="1"/>
          <p:nvPr/>
        </p:nvSpPr>
        <p:spPr>
          <a:xfrm>
            <a:off x="2515615" y="61273"/>
            <a:ext cx="6757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Planned locations for large dam projects on the </a:t>
            </a:r>
            <a:r>
              <a:rPr lang="en-GB" dirty="0" err="1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Vjosa</a:t>
            </a:r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 river network </a:t>
            </a:r>
          </a:p>
        </p:txBody>
      </p:sp>
      <p:grpSp>
        <p:nvGrpSpPr>
          <p:cNvPr id="6" name="Gruppo 6">
            <a:extLst>
              <a:ext uri="{FF2B5EF4-FFF2-40B4-BE49-F238E27FC236}">
                <a16:creationId xmlns:a16="http://schemas.microsoft.com/office/drawing/2014/main" id="{E3415553-CEE6-1A42-B75F-39D510B26DFE}"/>
              </a:ext>
            </a:extLst>
          </p:cNvPr>
          <p:cNvGrpSpPr>
            <a:grpSpLocks noChangeAspect="1"/>
          </p:cNvGrpSpPr>
          <p:nvPr/>
        </p:nvGrpSpPr>
        <p:grpSpPr>
          <a:xfrm>
            <a:off x="2112188" y="799464"/>
            <a:ext cx="8405445" cy="4966354"/>
            <a:chOff x="3262092" y="12302637"/>
            <a:chExt cx="2990912" cy="1756894"/>
          </a:xfrm>
        </p:grpSpPr>
        <p:sp>
          <p:nvSpPr>
            <p:cNvPr id="7" name="object 55">
              <a:extLst>
                <a:ext uri="{FF2B5EF4-FFF2-40B4-BE49-F238E27FC236}">
                  <a16:creationId xmlns:a16="http://schemas.microsoft.com/office/drawing/2014/main" id="{40D162F3-7816-A34C-ACB2-3942F5829CE8}"/>
                </a:ext>
              </a:extLst>
            </p:cNvPr>
            <p:cNvSpPr/>
            <p:nvPr/>
          </p:nvSpPr>
          <p:spPr>
            <a:xfrm>
              <a:off x="3262092" y="12302637"/>
              <a:ext cx="2990912" cy="17568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6">
              <a:extLst>
                <a:ext uri="{FF2B5EF4-FFF2-40B4-BE49-F238E27FC236}">
                  <a16:creationId xmlns:a16="http://schemas.microsoft.com/office/drawing/2014/main" id="{39F66F92-312C-8049-9A70-CED692FEB7F1}"/>
                </a:ext>
              </a:extLst>
            </p:cNvPr>
            <p:cNvSpPr/>
            <p:nvPr/>
          </p:nvSpPr>
          <p:spPr>
            <a:xfrm>
              <a:off x="5810175" y="12343737"/>
              <a:ext cx="385854" cy="42552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val 26">
            <a:hlinkClick r:id="rId5" action="ppaction://hlinksldjump"/>
            <a:extLst>
              <a:ext uri="{FF2B5EF4-FFF2-40B4-BE49-F238E27FC236}">
                <a16:creationId xmlns:a16="http://schemas.microsoft.com/office/drawing/2014/main" id="{D2952589-F071-F349-B343-A6B5C016C355}"/>
              </a:ext>
            </a:extLst>
          </p:cNvPr>
          <p:cNvSpPr>
            <a:spLocks noChangeAspect="1"/>
          </p:cNvSpPr>
          <p:nvPr/>
        </p:nvSpPr>
        <p:spPr>
          <a:xfrm>
            <a:off x="10272671" y="468313"/>
            <a:ext cx="627543" cy="62754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5FB2E4-C54B-4646-AB64-9E68BF7BDE71}"/>
              </a:ext>
            </a:extLst>
          </p:cNvPr>
          <p:cNvSpPr txBox="1"/>
          <p:nvPr/>
        </p:nvSpPr>
        <p:spPr>
          <a:xfrm>
            <a:off x="10168761" y="5635778"/>
            <a:ext cx="1919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Source : </a:t>
            </a:r>
            <a:r>
              <a:rPr lang="en-GB" sz="1000" i="1" dirty="0" err="1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Sogreah</a:t>
            </a:r>
            <a:r>
              <a:rPr lang="en-GB" sz="1000" i="1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 report, 2008</a:t>
            </a:r>
          </a:p>
        </p:txBody>
      </p:sp>
    </p:spTree>
    <p:extLst>
      <p:ext uri="{BB962C8B-B14F-4D97-AF65-F5344CB8AC3E}">
        <p14:creationId xmlns:p14="http://schemas.microsoft.com/office/powerpoint/2010/main" val="3421986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90BAFBE-1695-3A4A-BE43-A822FD9AA53C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5942C9-C1E3-CC40-98CA-4B8741418AC5}"/>
              </a:ext>
            </a:extLst>
          </p:cNvPr>
          <p:cNvSpPr txBox="1"/>
          <p:nvPr/>
        </p:nvSpPr>
        <p:spPr>
          <a:xfrm>
            <a:off x="1014609" y="52030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Stellar" panose="02000506040000020004" pitchFamily="2" charset="0"/>
                <a:ea typeface="Roboto Thin" pitchFamily="2" charset="0"/>
                <a:cs typeface="Helvetica Neue" panose="02000503000000020004" pitchFamily="2" charset="0"/>
              </a:rPr>
              <a:t>Useful references and links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29135F-4BB4-E149-B5B9-9BAA3BC77C8F}"/>
              </a:ext>
            </a:extLst>
          </p:cNvPr>
          <p:cNvSpPr txBox="1"/>
          <p:nvPr/>
        </p:nvSpPr>
        <p:spPr>
          <a:xfrm>
            <a:off x="1362138" y="1290477"/>
            <a:ext cx="100826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Roboto Light" pitchFamily="2" charset="0"/>
                <a:ea typeface="Roboto Light" pitchFamily="2" charset="0"/>
              </a:rPr>
              <a:t>The CASCADE toolbox is an explorative, static tool.</a:t>
            </a:r>
          </a:p>
          <a:p>
            <a:r>
              <a:rPr lang="en-AU" dirty="0">
                <a:latin typeface="Roboto Light" pitchFamily="2" charset="0"/>
                <a:ea typeface="Roboto Light" pitchFamily="2" charset="0"/>
              </a:rPr>
              <a:t>It uses the available information on a basin to describe the sources-sinks relations and compute the sediment budget for all the reaches in the network, while considering network connectivity thanks to its graph structure.</a:t>
            </a:r>
          </a:p>
          <a:p>
            <a:endParaRPr lang="en-AU" dirty="0">
              <a:latin typeface="Roboto Light" pitchFamily="2" charset="0"/>
              <a:ea typeface="Roboto Light" pitchFamily="2" charset="0"/>
            </a:endParaRPr>
          </a:p>
          <a:p>
            <a:r>
              <a:rPr lang="en-AU" dirty="0">
                <a:latin typeface="Roboto Light" pitchFamily="2" charset="0"/>
                <a:ea typeface="Roboto Light" pitchFamily="2" charset="0"/>
              </a:rPr>
              <a:t>CASCADE is designed to have </a:t>
            </a:r>
            <a:r>
              <a:rPr lang="en-AU" b="1" dirty="0">
                <a:latin typeface="Roboto Light" pitchFamily="2" charset="0"/>
                <a:ea typeface="Roboto Light" pitchFamily="2" charset="0"/>
              </a:rPr>
              <a:t>low computational time</a:t>
            </a:r>
            <a:r>
              <a:rPr lang="en-AU" dirty="0">
                <a:latin typeface="Roboto Light" pitchFamily="2" charset="0"/>
                <a:ea typeface="Roboto Light" pitchFamily="2" charset="0"/>
              </a:rPr>
              <a:t>, allowing for extensive </a:t>
            </a:r>
            <a:r>
              <a:rPr lang="en-AU" b="1" dirty="0">
                <a:latin typeface="Roboto Light" pitchFamily="2" charset="0"/>
                <a:ea typeface="Roboto Light" pitchFamily="2" charset="0"/>
              </a:rPr>
              <a:t>sensitivity analysis </a:t>
            </a:r>
            <a:r>
              <a:rPr lang="en-AU" dirty="0">
                <a:latin typeface="Roboto Light" pitchFamily="2" charset="0"/>
                <a:ea typeface="Roboto Light" pitchFamily="2" charset="0"/>
              </a:rPr>
              <a:t>on the model inputs, especially </a:t>
            </a:r>
            <a:r>
              <a:rPr lang="en-AU" b="1" dirty="0">
                <a:latin typeface="Roboto Light" pitchFamily="2" charset="0"/>
                <a:ea typeface="Roboto Light" pitchFamily="2" charset="0"/>
              </a:rPr>
              <a:t>sediment supply </a:t>
            </a:r>
            <a:r>
              <a:rPr lang="en-AU" dirty="0">
                <a:latin typeface="Roboto Light" pitchFamily="2" charset="0"/>
                <a:ea typeface="Roboto Light" pitchFamily="2" charset="0"/>
              </a:rPr>
              <a:t>(e.g. reach transport or supply limited) and </a:t>
            </a:r>
            <a:r>
              <a:rPr lang="en-AU" b="1" dirty="0">
                <a:latin typeface="Roboto Light" pitchFamily="2" charset="0"/>
                <a:ea typeface="Roboto Light" pitchFamily="2" charset="0"/>
              </a:rPr>
              <a:t>grain size distribution</a:t>
            </a:r>
            <a:r>
              <a:rPr lang="en-AU" dirty="0">
                <a:latin typeface="Roboto Light" pitchFamily="2" charset="0"/>
                <a:ea typeface="Roboto Light" pitchFamily="2" charset="0"/>
              </a:rPr>
              <a:t>. </a:t>
            </a:r>
          </a:p>
          <a:p>
            <a:endParaRPr lang="en-AU" dirty="0">
              <a:latin typeface="Roboto Light" pitchFamily="2" charset="0"/>
              <a:ea typeface="Roboto Light" pitchFamily="2" charset="0"/>
            </a:endParaRPr>
          </a:p>
          <a:p>
            <a:r>
              <a:rPr lang="en-AU" dirty="0">
                <a:latin typeface="Roboto Light" pitchFamily="2" charset="0"/>
                <a:ea typeface="Roboto Light" pitchFamily="2" charset="0"/>
              </a:rPr>
              <a:t>If </a:t>
            </a:r>
            <a:r>
              <a:rPr lang="en-AU" b="1" dirty="0">
                <a:latin typeface="Roboto Light" pitchFamily="2" charset="0"/>
                <a:ea typeface="Roboto Light" pitchFamily="2" charset="0"/>
              </a:rPr>
              <a:t>field data</a:t>
            </a:r>
            <a:r>
              <a:rPr lang="en-AU" dirty="0">
                <a:latin typeface="Roboto Light" pitchFamily="2" charset="0"/>
                <a:ea typeface="Roboto Light" pitchFamily="2" charset="0"/>
              </a:rPr>
              <a:t> on sediment transport or bed grain size distribution are available, even if few, they can be used to </a:t>
            </a:r>
            <a:r>
              <a:rPr lang="en-AU" b="1" dirty="0">
                <a:latin typeface="Roboto Light" pitchFamily="2" charset="0"/>
                <a:ea typeface="Roboto Light" pitchFamily="2" charset="0"/>
              </a:rPr>
              <a:t>significantly narrow the</a:t>
            </a:r>
            <a:r>
              <a:rPr lang="en-AU" dirty="0">
                <a:latin typeface="Roboto Light" pitchFamily="2" charset="0"/>
                <a:ea typeface="Roboto Light" pitchFamily="2" charset="0"/>
              </a:rPr>
              <a:t> </a:t>
            </a:r>
            <a:r>
              <a:rPr lang="en-AU" b="1" dirty="0">
                <a:latin typeface="Roboto Light" pitchFamily="2" charset="0"/>
                <a:ea typeface="Roboto Light" pitchFamily="2" charset="0"/>
              </a:rPr>
              <a:t>range of acceptable simulations</a:t>
            </a:r>
            <a:r>
              <a:rPr lang="en-AU" dirty="0">
                <a:latin typeface="Roboto Light" pitchFamily="2" charset="0"/>
                <a:ea typeface="Roboto Light" pitchFamily="2" charset="0"/>
              </a:rPr>
              <a:t>.</a:t>
            </a:r>
          </a:p>
          <a:p>
            <a:endParaRPr lang="en-AU" dirty="0">
              <a:latin typeface="Roboto Light" pitchFamily="2" charset="0"/>
              <a:ea typeface="Roboto Light" pitchFamily="2" charset="0"/>
            </a:endParaRPr>
          </a:p>
          <a:p>
            <a:r>
              <a:rPr lang="en-AU" b="1" dirty="0">
                <a:latin typeface="Roboto Light" pitchFamily="2" charset="0"/>
                <a:ea typeface="Roboto Light" pitchFamily="2" charset="0"/>
              </a:rPr>
              <a:t>CASCADE</a:t>
            </a:r>
            <a:r>
              <a:rPr lang="en-AU" dirty="0">
                <a:latin typeface="Roboto Light" pitchFamily="2" charset="0"/>
                <a:ea typeface="Roboto Light" pitchFamily="2" charset="0"/>
              </a:rPr>
              <a:t>, integrated with available filed data, allows to </a:t>
            </a:r>
            <a:r>
              <a:rPr lang="en-AU" b="1" dirty="0">
                <a:latin typeface="Roboto Light" pitchFamily="2" charset="0"/>
                <a:ea typeface="Roboto Light" pitchFamily="2" charset="0"/>
              </a:rPr>
              <a:t>expand our understanding of system connectivity</a:t>
            </a:r>
            <a:r>
              <a:rPr lang="en-AU" dirty="0">
                <a:latin typeface="Roboto Light" pitchFamily="2" charset="0"/>
                <a:ea typeface="Roboto Light" pitchFamily="2" charset="0"/>
              </a:rPr>
              <a:t> and </a:t>
            </a:r>
            <a:r>
              <a:rPr lang="en-AU" b="1" dirty="0">
                <a:latin typeface="Roboto Light" pitchFamily="2" charset="0"/>
                <a:ea typeface="Roboto Light" pitchFamily="2" charset="0"/>
              </a:rPr>
              <a:t>support the planning </a:t>
            </a:r>
            <a:r>
              <a:rPr lang="en-AU" dirty="0">
                <a:latin typeface="Roboto Light" pitchFamily="2" charset="0"/>
                <a:ea typeface="Roboto Light" pitchFamily="2" charset="0"/>
              </a:rPr>
              <a:t>of management measures.</a:t>
            </a:r>
            <a:endParaRPr lang="en-AU" sz="2400" dirty="0">
              <a:latin typeface="Roboto Light" pitchFamily="2" charset="0"/>
              <a:ea typeface="Roboto Light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72AEAE-F401-7945-8AAF-A07433600EB0}"/>
              </a:ext>
            </a:extLst>
          </p:cNvPr>
          <p:cNvGrpSpPr/>
          <p:nvPr/>
        </p:nvGrpSpPr>
        <p:grpSpPr>
          <a:xfrm>
            <a:off x="135575" y="4964356"/>
            <a:ext cx="641663" cy="605156"/>
            <a:chOff x="117055" y="5017665"/>
            <a:chExt cx="641663" cy="605156"/>
          </a:xfrm>
        </p:grpSpPr>
        <p:sp>
          <p:nvSpPr>
            <p:cNvPr id="16" name="Oval 15">
              <a:hlinkClick r:id="rId2" action="ppaction://hlinksldjump"/>
              <a:extLst>
                <a:ext uri="{FF2B5EF4-FFF2-40B4-BE49-F238E27FC236}">
                  <a16:creationId xmlns:a16="http://schemas.microsoft.com/office/drawing/2014/main" id="{B4711BDD-1CBB-2145-B3A4-2BBAFE09B5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510" y="5017665"/>
              <a:ext cx="623341" cy="60515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 h="6985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 sz="3200" b="1" dirty="0">
                <a:solidFill>
                  <a:srgbClr val="4372C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17" name="Picture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FA7110A4-2744-C548-A94C-BAFD17783C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b="16356"/>
            <a:stretch/>
          </p:blipFill>
          <p:spPr>
            <a:xfrm>
              <a:off x="117055" y="5045745"/>
              <a:ext cx="641663" cy="53671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D2868D-E8E4-984F-8239-32564EE72779}"/>
              </a:ext>
            </a:extLst>
          </p:cNvPr>
          <p:cNvSpPr txBox="1"/>
          <p:nvPr/>
        </p:nvSpPr>
        <p:spPr>
          <a:xfrm>
            <a:off x="-25716" y="5473979"/>
            <a:ext cx="1022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Validation &amp; Links</a:t>
            </a:r>
            <a:endParaRPr lang="en-GB" sz="1400" dirty="0"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</p:txBody>
      </p:sp>
      <p:sp>
        <p:nvSpPr>
          <p:cNvPr id="18" name="TextBox 17">
            <a:hlinkClick r:id="rId3" action="ppaction://hlinksldjump"/>
            <a:extLst>
              <a:ext uri="{FF2B5EF4-FFF2-40B4-BE49-F238E27FC236}">
                <a16:creationId xmlns:a16="http://schemas.microsoft.com/office/drawing/2014/main" id="{AE7B2103-476A-9E43-A6CA-10404EA949E5}"/>
              </a:ext>
            </a:extLst>
          </p:cNvPr>
          <p:cNvSpPr txBox="1"/>
          <p:nvPr/>
        </p:nvSpPr>
        <p:spPr>
          <a:xfrm>
            <a:off x="1495126" y="5510496"/>
            <a:ext cx="3007042" cy="400110"/>
          </a:xfrm>
          <a:prstGeom prst="rect">
            <a:avLst/>
          </a:prstGeom>
          <a:solidFill>
            <a:srgbClr val="2D6CA4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Helvetica Neue Condensed" panose="02000503000000020004" pitchFamily="2" charset="0"/>
              </a:rPr>
              <a:t>Go to Links</a:t>
            </a:r>
          </a:p>
        </p:txBody>
      </p:sp>
      <p:sp>
        <p:nvSpPr>
          <p:cNvPr id="20" name="Triangl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273A87-6716-614B-BEE5-0600DFDCF4A9}"/>
              </a:ext>
            </a:extLst>
          </p:cNvPr>
          <p:cNvSpPr/>
          <p:nvPr/>
        </p:nvSpPr>
        <p:spPr>
          <a:xfrm rot="16200000" flipV="1">
            <a:off x="11351388" y="5490185"/>
            <a:ext cx="620110" cy="220731"/>
          </a:xfrm>
          <a:prstGeom prst="triangle">
            <a:avLst>
              <a:gd name="adj" fmla="val 4830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18AC32-9815-FA42-8BC2-2379A8DFE1E6}"/>
              </a:ext>
            </a:extLst>
          </p:cNvPr>
          <p:cNvSpPr txBox="1"/>
          <p:nvPr/>
        </p:nvSpPr>
        <p:spPr>
          <a:xfrm>
            <a:off x="11047413" y="5382857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4372C4"/>
                </a:solidFill>
                <a:latin typeface="Roboto Condensed" pitchFamily="2" charset="0"/>
                <a:ea typeface="Roboto Condensed" pitchFamily="2" charset="0"/>
              </a:rPr>
              <a:t>1/3</a:t>
            </a:r>
          </a:p>
        </p:txBody>
      </p:sp>
    </p:spTree>
    <p:extLst>
      <p:ext uri="{BB962C8B-B14F-4D97-AF65-F5344CB8AC3E}">
        <p14:creationId xmlns:p14="http://schemas.microsoft.com/office/powerpoint/2010/main" val="2479764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90BAFBE-1695-3A4A-BE43-A822FD9AA53C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5942C9-C1E3-CC40-98CA-4B8741418AC5}"/>
              </a:ext>
            </a:extLst>
          </p:cNvPr>
          <p:cNvSpPr txBox="1"/>
          <p:nvPr/>
        </p:nvSpPr>
        <p:spPr>
          <a:xfrm>
            <a:off x="1014609" y="52030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Stellar" panose="02000506040000020004" pitchFamily="2" charset="0"/>
                <a:ea typeface="Roboto Thin" pitchFamily="2" charset="0"/>
                <a:cs typeface="Helvetica Neue" panose="02000503000000020004" pitchFamily="2" charset="0"/>
              </a:rPr>
              <a:t>CASCADE validation - example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29135F-4BB4-E149-B5B9-9BAA3BC77C8F}"/>
              </a:ext>
            </a:extLst>
          </p:cNvPr>
          <p:cNvSpPr txBox="1"/>
          <p:nvPr/>
        </p:nvSpPr>
        <p:spPr>
          <a:xfrm>
            <a:off x="1362138" y="1290477"/>
            <a:ext cx="10082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Roboto Light" pitchFamily="2" charset="0"/>
                <a:ea typeface="Roboto Light" pitchFamily="2" charset="0"/>
              </a:rPr>
              <a:t>The 3S basin, </a:t>
            </a:r>
            <a:r>
              <a:rPr lang="en-AU" dirty="0">
                <a:latin typeface="Roboto Light" pitchFamily="2" charset="0"/>
                <a:ea typeface="Roboto Light" pitchFamily="2" charset="0"/>
              </a:rPr>
              <a:t>composed by the basins of the Se Kong, Se San and </a:t>
            </a:r>
            <a:r>
              <a:rPr lang="en-AU" dirty="0" err="1">
                <a:latin typeface="Roboto Light" pitchFamily="2" charset="0"/>
                <a:ea typeface="Roboto Light" pitchFamily="2" charset="0"/>
              </a:rPr>
              <a:t>Sre</a:t>
            </a:r>
            <a:r>
              <a:rPr lang="en-AU" dirty="0">
                <a:latin typeface="Roboto Light" pitchFamily="2" charset="0"/>
                <a:ea typeface="Roboto Light" pitchFamily="2" charset="0"/>
              </a:rPr>
              <a:t> </a:t>
            </a:r>
            <a:r>
              <a:rPr lang="en-AU" dirty="0" err="1">
                <a:latin typeface="Roboto Light" pitchFamily="2" charset="0"/>
                <a:ea typeface="Roboto Light" pitchFamily="2" charset="0"/>
              </a:rPr>
              <a:t>Pok</a:t>
            </a:r>
            <a:r>
              <a:rPr lang="en-AU" dirty="0">
                <a:latin typeface="Roboto Light" pitchFamily="2" charset="0"/>
                <a:ea typeface="Roboto Light" pitchFamily="2" charset="0"/>
              </a:rPr>
              <a:t> river, is a sub-basin of the </a:t>
            </a:r>
            <a:r>
              <a:rPr lang="en-AU" b="1" dirty="0">
                <a:latin typeface="Roboto Light" pitchFamily="2" charset="0"/>
                <a:ea typeface="Roboto Light" pitchFamily="2" charset="0"/>
              </a:rPr>
              <a:t>Mekong river</a:t>
            </a:r>
            <a:r>
              <a:rPr lang="en-AU" dirty="0">
                <a:latin typeface="Roboto Light" pitchFamily="2" charset="0"/>
                <a:ea typeface="Roboto Light" pitchFamily="2" charset="0"/>
              </a:rPr>
              <a:t>. It is a major contributor of sand to the basin and it’s interested by </a:t>
            </a:r>
            <a:r>
              <a:rPr lang="en-AU" b="1" dirty="0">
                <a:latin typeface="Roboto Light" pitchFamily="2" charset="0"/>
                <a:ea typeface="Roboto Light" pitchFamily="2" charset="0"/>
              </a:rPr>
              <a:t>large scale dams development plans, </a:t>
            </a:r>
            <a:r>
              <a:rPr lang="en-AU" dirty="0">
                <a:latin typeface="Roboto Light" pitchFamily="2" charset="0"/>
                <a:ea typeface="Roboto Light" pitchFamily="2" charset="0"/>
              </a:rPr>
              <a:t>that threatens to completely disconnect the 3S basin from the Mekong.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72AEAE-F401-7945-8AAF-A07433600EB0}"/>
              </a:ext>
            </a:extLst>
          </p:cNvPr>
          <p:cNvGrpSpPr/>
          <p:nvPr/>
        </p:nvGrpSpPr>
        <p:grpSpPr>
          <a:xfrm>
            <a:off x="135575" y="4964356"/>
            <a:ext cx="641663" cy="605156"/>
            <a:chOff x="117055" y="5017665"/>
            <a:chExt cx="641663" cy="605156"/>
          </a:xfrm>
        </p:grpSpPr>
        <p:sp>
          <p:nvSpPr>
            <p:cNvPr id="16" name="Oval 15">
              <a:hlinkClick r:id="rId2" action="ppaction://hlinksldjump"/>
              <a:extLst>
                <a:ext uri="{FF2B5EF4-FFF2-40B4-BE49-F238E27FC236}">
                  <a16:creationId xmlns:a16="http://schemas.microsoft.com/office/drawing/2014/main" id="{B4711BDD-1CBB-2145-B3A4-2BBAFE09B5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510" y="5017665"/>
              <a:ext cx="623341" cy="60515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 h="6985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 sz="3200" b="1" dirty="0">
                <a:solidFill>
                  <a:srgbClr val="4372C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17" name="Picture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FA7110A4-2744-C548-A94C-BAFD17783C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b="16356"/>
            <a:stretch/>
          </p:blipFill>
          <p:spPr>
            <a:xfrm>
              <a:off x="117055" y="5045745"/>
              <a:ext cx="641663" cy="53671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D2868D-E8E4-984F-8239-32564EE72779}"/>
              </a:ext>
            </a:extLst>
          </p:cNvPr>
          <p:cNvSpPr txBox="1"/>
          <p:nvPr/>
        </p:nvSpPr>
        <p:spPr>
          <a:xfrm>
            <a:off x="-25716" y="5473979"/>
            <a:ext cx="1022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Validation &amp; Links</a:t>
            </a:r>
            <a:endParaRPr lang="en-GB" sz="1400" dirty="0"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</p:txBody>
      </p:sp>
      <p:sp>
        <p:nvSpPr>
          <p:cNvPr id="18" name="TextBox 17">
            <a:hlinkClick r:id="rId3" action="ppaction://hlinksldjump"/>
            <a:extLst>
              <a:ext uri="{FF2B5EF4-FFF2-40B4-BE49-F238E27FC236}">
                <a16:creationId xmlns:a16="http://schemas.microsoft.com/office/drawing/2014/main" id="{AE7B2103-476A-9E43-A6CA-10404EA949E5}"/>
              </a:ext>
            </a:extLst>
          </p:cNvPr>
          <p:cNvSpPr txBox="1"/>
          <p:nvPr/>
        </p:nvSpPr>
        <p:spPr>
          <a:xfrm>
            <a:off x="1495126" y="5510496"/>
            <a:ext cx="3007042" cy="400110"/>
          </a:xfrm>
          <a:prstGeom prst="rect">
            <a:avLst/>
          </a:prstGeom>
          <a:solidFill>
            <a:srgbClr val="2D6CA4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Helvetica Neue Condensed" panose="02000503000000020004" pitchFamily="2" charset="0"/>
              </a:rPr>
              <a:t>Go to Links</a:t>
            </a:r>
          </a:p>
        </p:txBody>
      </p:sp>
      <p:pic>
        <p:nvPicPr>
          <p:cNvPr id="11" name="Immagine 7">
            <a:extLst>
              <a:ext uri="{FF2B5EF4-FFF2-40B4-BE49-F238E27FC236}">
                <a16:creationId xmlns:a16="http://schemas.microsoft.com/office/drawing/2014/main" id="{8253A591-97B8-4A46-B537-98B1A11F2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931" y="2226723"/>
            <a:ext cx="3560096" cy="30508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170944-B7D1-1148-B10A-C9CE36008AAE}"/>
              </a:ext>
            </a:extLst>
          </p:cNvPr>
          <p:cNvSpPr txBox="1"/>
          <p:nvPr/>
        </p:nvSpPr>
        <p:spPr>
          <a:xfrm>
            <a:off x="1362138" y="2445652"/>
            <a:ext cx="6021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Roboto Light" pitchFamily="2" charset="0"/>
                <a:ea typeface="Roboto Light" pitchFamily="2" charset="0"/>
              </a:rPr>
              <a:t>The 3S basin is a large and poorly monitored, </a:t>
            </a:r>
            <a:r>
              <a:rPr lang="en-AU" dirty="0">
                <a:latin typeface="Roboto Light" pitchFamily="2" charset="0"/>
                <a:ea typeface="Roboto Light" pitchFamily="2" charset="0"/>
              </a:rPr>
              <a:t>with only two gauging stations providing estimates on sediment delivery and grains size distribution.</a:t>
            </a:r>
          </a:p>
        </p:txBody>
      </p:sp>
      <p:sp>
        <p:nvSpPr>
          <p:cNvPr id="21" name="Triangle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075DEC-B7F1-4743-A724-E63FE88F04C7}"/>
              </a:ext>
            </a:extLst>
          </p:cNvPr>
          <p:cNvSpPr/>
          <p:nvPr/>
        </p:nvSpPr>
        <p:spPr>
          <a:xfrm rot="16200000" flipV="1">
            <a:off x="11351388" y="5490185"/>
            <a:ext cx="620110" cy="220731"/>
          </a:xfrm>
          <a:prstGeom prst="triangle">
            <a:avLst>
              <a:gd name="adj" fmla="val 4830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A60B83-D643-CB4A-B98C-0B3B48777A68}"/>
              </a:ext>
            </a:extLst>
          </p:cNvPr>
          <p:cNvSpPr txBox="1"/>
          <p:nvPr/>
        </p:nvSpPr>
        <p:spPr>
          <a:xfrm>
            <a:off x="11047413" y="5382857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4372C4"/>
                </a:solidFill>
                <a:latin typeface="Roboto Condensed" pitchFamily="2" charset="0"/>
                <a:ea typeface="Roboto Condensed" pitchFamily="2" charset="0"/>
              </a:rPr>
              <a:t>2/3</a:t>
            </a:r>
          </a:p>
        </p:txBody>
      </p:sp>
    </p:spTree>
    <p:extLst>
      <p:ext uri="{BB962C8B-B14F-4D97-AF65-F5344CB8AC3E}">
        <p14:creationId xmlns:p14="http://schemas.microsoft.com/office/powerpoint/2010/main" val="2250816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90BAFBE-1695-3A4A-BE43-A822FD9AA53C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29135F-4BB4-E149-B5B9-9BAA3BC77C8F}"/>
              </a:ext>
            </a:extLst>
          </p:cNvPr>
          <p:cNvSpPr txBox="1"/>
          <p:nvPr/>
        </p:nvSpPr>
        <p:spPr>
          <a:xfrm>
            <a:off x="1384073" y="1116640"/>
            <a:ext cx="8448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Roboto Light" pitchFamily="2" charset="0"/>
                <a:ea typeface="Roboto Light" pitchFamily="2" charset="0"/>
              </a:rPr>
              <a:t>CASCADE was applied to the 3S</a:t>
            </a:r>
            <a:r>
              <a:rPr lang="en-AU" dirty="0">
                <a:latin typeface="Roboto Light" pitchFamily="2" charset="0"/>
                <a:ea typeface="Roboto Light" pitchFamily="2" charset="0"/>
              </a:rPr>
              <a:t>, and </a:t>
            </a:r>
            <a:r>
              <a:rPr lang="en-AU" b="1" dirty="0">
                <a:latin typeface="Roboto Light" pitchFamily="2" charset="0"/>
                <a:ea typeface="Roboto Light" pitchFamily="2" charset="0"/>
              </a:rPr>
              <a:t>an extensive sensitivity analysis </a:t>
            </a:r>
            <a:r>
              <a:rPr lang="en-AU" dirty="0">
                <a:latin typeface="Roboto Light" pitchFamily="2" charset="0"/>
                <a:ea typeface="Roboto Light" pitchFamily="2" charset="0"/>
              </a:rPr>
              <a:t>was performed with different input of sediment delivery and GSD in each reach. </a:t>
            </a:r>
          </a:p>
          <a:p>
            <a:r>
              <a:rPr lang="en-AU" dirty="0">
                <a:latin typeface="Roboto Light" pitchFamily="2" charset="0"/>
                <a:ea typeface="Roboto Light" pitchFamily="2" charset="0"/>
              </a:rPr>
              <a:t>The available </a:t>
            </a:r>
            <a:r>
              <a:rPr lang="en-AU" b="1" dirty="0">
                <a:latin typeface="Roboto Light" pitchFamily="2" charset="0"/>
                <a:ea typeface="Roboto Light" pitchFamily="2" charset="0"/>
              </a:rPr>
              <a:t>field data </a:t>
            </a:r>
            <a:r>
              <a:rPr lang="en-AU" dirty="0">
                <a:latin typeface="Roboto Light" pitchFamily="2" charset="0"/>
                <a:ea typeface="Roboto Light" pitchFamily="2" charset="0"/>
              </a:rPr>
              <a:t>were used to </a:t>
            </a:r>
            <a:r>
              <a:rPr lang="en-AU" b="1" dirty="0">
                <a:latin typeface="Roboto Light" pitchFamily="2" charset="0"/>
                <a:ea typeface="Roboto Light" pitchFamily="2" charset="0"/>
              </a:rPr>
              <a:t>narrow the number of acceptable CASCADE simulations.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72AEAE-F401-7945-8AAF-A07433600EB0}"/>
              </a:ext>
            </a:extLst>
          </p:cNvPr>
          <p:cNvGrpSpPr/>
          <p:nvPr/>
        </p:nvGrpSpPr>
        <p:grpSpPr>
          <a:xfrm>
            <a:off x="135575" y="4964356"/>
            <a:ext cx="641663" cy="605156"/>
            <a:chOff x="117055" y="5017665"/>
            <a:chExt cx="641663" cy="605156"/>
          </a:xfrm>
        </p:grpSpPr>
        <p:sp>
          <p:nvSpPr>
            <p:cNvPr id="16" name="Oval 15">
              <a:hlinkClick r:id="rId3" action="ppaction://hlinksldjump"/>
              <a:extLst>
                <a:ext uri="{FF2B5EF4-FFF2-40B4-BE49-F238E27FC236}">
                  <a16:creationId xmlns:a16="http://schemas.microsoft.com/office/drawing/2014/main" id="{B4711BDD-1CBB-2145-B3A4-2BBAFE09B5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510" y="5017665"/>
              <a:ext cx="623341" cy="60515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 h="6985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 sz="3200" b="1" dirty="0">
                <a:solidFill>
                  <a:srgbClr val="4372C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17" name="Picture 16">
              <a:hlinkClick r:id="rId4" action="ppaction://hlinksldjump"/>
              <a:extLst>
                <a:ext uri="{FF2B5EF4-FFF2-40B4-BE49-F238E27FC236}">
                  <a16:creationId xmlns:a16="http://schemas.microsoft.com/office/drawing/2014/main" id="{FA7110A4-2744-C548-A94C-BAFD17783C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b="16356"/>
            <a:stretch/>
          </p:blipFill>
          <p:spPr>
            <a:xfrm>
              <a:off x="117055" y="5045745"/>
              <a:ext cx="641663" cy="53671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D2868D-E8E4-984F-8239-32564EE72779}"/>
              </a:ext>
            </a:extLst>
          </p:cNvPr>
          <p:cNvSpPr txBox="1"/>
          <p:nvPr/>
        </p:nvSpPr>
        <p:spPr>
          <a:xfrm>
            <a:off x="-25716" y="5473979"/>
            <a:ext cx="1022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Validation &amp; Links</a:t>
            </a:r>
            <a:endParaRPr lang="en-GB" sz="1400" dirty="0"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</p:txBody>
      </p:sp>
      <p:sp>
        <p:nvSpPr>
          <p:cNvPr id="18" name="TextBox 17">
            <a:hlinkClick r:id="rId4" action="ppaction://hlinksldjump"/>
            <a:extLst>
              <a:ext uri="{FF2B5EF4-FFF2-40B4-BE49-F238E27FC236}">
                <a16:creationId xmlns:a16="http://schemas.microsoft.com/office/drawing/2014/main" id="{AE7B2103-476A-9E43-A6CA-10404EA949E5}"/>
              </a:ext>
            </a:extLst>
          </p:cNvPr>
          <p:cNvSpPr txBox="1"/>
          <p:nvPr/>
        </p:nvSpPr>
        <p:spPr>
          <a:xfrm>
            <a:off x="1495126" y="5510496"/>
            <a:ext cx="3007042" cy="400110"/>
          </a:xfrm>
          <a:prstGeom prst="rect">
            <a:avLst/>
          </a:prstGeom>
          <a:solidFill>
            <a:srgbClr val="2D6CA4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Helvetica Neue Condensed" panose="02000503000000020004" pitchFamily="2" charset="0"/>
              </a:rPr>
              <a:t>Go to Links</a:t>
            </a:r>
          </a:p>
        </p:txBody>
      </p:sp>
      <p:sp>
        <p:nvSpPr>
          <p:cNvPr id="19" name="Textplatzhalter 24">
            <a:extLst>
              <a:ext uri="{FF2B5EF4-FFF2-40B4-BE49-F238E27FC236}">
                <a16:creationId xmlns:a16="http://schemas.microsoft.com/office/drawing/2014/main" id="{37DB061B-5EC2-1145-BF13-6A86A646FFCE}"/>
              </a:ext>
            </a:extLst>
          </p:cNvPr>
          <p:cNvSpPr txBox="1">
            <a:spLocks/>
          </p:cNvSpPr>
          <p:nvPr/>
        </p:nvSpPr>
        <p:spPr>
          <a:xfrm>
            <a:off x="1581649" y="4627723"/>
            <a:ext cx="3065859" cy="939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i="1" dirty="0">
                <a:latin typeface="Roboto Light" pitchFamily="2" charset="0"/>
                <a:ea typeface="Roboto Light" pitchFamily="2" charset="0"/>
                <a:cs typeface="Stellar Light" charset="0"/>
              </a:rPr>
              <a:t>CASCADE simulations outputs (gray dots) </a:t>
            </a:r>
            <a:r>
              <a:rPr lang="en-US" sz="1400" b="1" i="1" dirty="0">
                <a:latin typeface="Roboto Light" pitchFamily="2" charset="0"/>
                <a:ea typeface="Roboto Light" pitchFamily="2" charset="0"/>
                <a:cs typeface="Stellar Light" charset="0"/>
              </a:rPr>
              <a:t>Vs</a:t>
            </a:r>
            <a:r>
              <a:rPr lang="en-US" sz="1400" i="1" dirty="0">
                <a:latin typeface="Roboto Light" pitchFamily="2" charset="0"/>
                <a:ea typeface="Roboto Light" pitchFamily="2" charset="0"/>
                <a:cs typeface="Stellar Light" charset="0"/>
              </a:rPr>
              <a:t> range of possible sediment fluxes at the outlet (in blue, based on available field data) </a:t>
            </a:r>
          </a:p>
        </p:txBody>
      </p:sp>
      <p:pic>
        <p:nvPicPr>
          <p:cNvPr id="24" name="Grafik 9">
            <a:extLst>
              <a:ext uri="{FF2B5EF4-FFF2-40B4-BE49-F238E27FC236}">
                <a16:creationId xmlns:a16="http://schemas.microsoft.com/office/drawing/2014/main" id="{2F356175-73C5-2547-B546-CEEA64BCAA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59" y="837838"/>
            <a:ext cx="2075054" cy="3581600"/>
          </a:xfrm>
          <a:prstGeom prst="rect">
            <a:avLst/>
          </a:prstGeom>
        </p:spPr>
      </p:pic>
      <p:sp>
        <p:nvSpPr>
          <p:cNvPr id="26" name="Rechteck 11">
            <a:extLst>
              <a:ext uri="{FF2B5EF4-FFF2-40B4-BE49-F238E27FC236}">
                <a16:creationId xmlns:a16="http://schemas.microsoft.com/office/drawing/2014/main" id="{D66EB58B-9D24-774B-9F45-7C7F8ADC225C}"/>
              </a:ext>
            </a:extLst>
          </p:cNvPr>
          <p:cNvSpPr/>
          <p:nvPr/>
        </p:nvSpPr>
        <p:spPr>
          <a:xfrm>
            <a:off x="5307372" y="5616788"/>
            <a:ext cx="42032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dirty="0">
                <a:latin typeface="Stellar" charset="0"/>
                <a:ea typeface="Stellar" charset="0"/>
                <a:cs typeface="Stellar" charset="0"/>
              </a:rPr>
              <a:t>Figures from Schmitt et al., 2016, JGR, </a:t>
            </a:r>
            <a:r>
              <a:rPr lang="en-AU" sz="1200" dirty="0" err="1">
                <a:latin typeface="Stellar" charset="0"/>
                <a:ea typeface="Stellar" charset="0"/>
                <a:cs typeface="Stellar" charset="0"/>
              </a:rPr>
              <a:t>doi</a:t>
            </a:r>
            <a:r>
              <a:rPr lang="en-AU" sz="1200" dirty="0">
                <a:latin typeface="Stellar" charset="0"/>
                <a:ea typeface="Stellar" charset="0"/>
                <a:cs typeface="Stellar" charset="0"/>
              </a:rPr>
              <a:t>:</a:t>
            </a:r>
            <a:r>
              <a:rPr lang="is-IS" sz="1200" dirty="0">
                <a:latin typeface="Stellar" charset="0"/>
                <a:ea typeface="Stellar" charset="0"/>
                <a:cs typeface="Stellar" charset="0"/>
              </a:rPr>
              <a:t>10.1002/2016JF004105</a:t>
            </a:r>
            <a:r>
              <a:rPr lang="en-AU" sz="1200" dirty="0">
                <a:latin typeface="Stellar" charset="0"/>
                <a:ea typeface="Stellar" charset="0"/>
                <a:cs typeface="Stellar" charset="0"/>
              </a:rPr>
              <a:t> </a:t>
            </a:r>
            <a:endParaRPr lang="en-AU" sz="1200" baseline="30000" dirty="0">
              <a:latin typeface="Stellar" charset="0"/>
              <a:ea typeface="Stellar" charset="0"/>
              <a:cs typeface="Stellar" charset="0"/>
            </a:endParaRPr>
          </a:p>
        </p:txBody>
      </p:sp>
      <p:pic>
        <p:nvPicPr>
          <p:cNvPr id="27" name="Immagine 1">
            <a:extLst>
              <a:ext uri="{FF2B5EF4-FFF2-40B4-BE49-F238E27FC236}">
                <a16:creationId xmlns:a16="http://schemas.microsoft.com/office/drawing/2014/main" id="{1649658C-1F4A-C945-8AE6-0999124FDB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33"/>
          <a:stretch/>
        </p:blipFill>
        <p:spPr>
          <a:xfrm>
            <a:off x="1795154" y="2324343"/>
            <a:ext cx="2876010" cy="2349500"/>
          </a:xfrm>
          <a:prstGeom prst="rect">
            <a:avLst/>
          </a:prstGeom>
        </p:spPr>
      </p:pic>
      <p:pic>
        <p:nvPicPr>
          <p:cNvPr id="28" name="Immagine 10">
            <a:extLst>
              <a:ext uri="{FF2B5EF4-FFF2-40B4-BE49-F238E27FC236}">
                <a16:creationId xmlns:a16="http://schemas.microsoft.com/office/drawing/2014/main" id="{BE2A9262-CA7F-2D4F-97DC-FEDAF2AC66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8166" y="2508904"/>
            <a:ext cx="2652719" cy="210815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EE1EEA0-F5DB-C24C-BCB6-A2A53783C952}"/>
              </a:ext>
            </a:extLst>
          </p:cNvPr>
          <p:cNvSpPr txBox="1"/>
          <p:nvPr/>
        </p:nvSpPr>
        <p:spPr>
          <a:xfrm>
            <a:off x="1014609" y="52030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Stellar" panose="02000506040000020004" pitchFamily="2" charset="0"/>
                <a:ea typeface="Roboto Thin" pitchFamily="2" charset="0"/>
                <a:cs typeface="Helvetica Neue" panose="02000503000000020004" pitchFamily="2" charset="0"/>
              </a:rPr>
              <a:t>CASCADE validation - example</a:t>
            </a:r>
          </a:p>
        </p:txBody>
      </p:sp>
      <p:sp>
        <p:nvSpPr>
          <p:cNvPr id="30" name="Textplatzhalter 25">
            <a:extLst>
              <a:ext uri="{FF2B5EF4-FFF2-40B4-BE49-F238E27FC236}">
                <a16:creationId xmlns:a16="http://schemas.microsoft.com/office/drawing/2014/main" id="{A065B3CD-9905-9B48-AD49-5E30D0D5BA69}"/>
              </a:ext>
            </a:extLst>
          </p:cNvPr>
          <p:cNvSpPr txBox="1">
            <a:spLocks/>
          </p:cNvSpPr>
          <p:nvPr/>
        </p:nvSpPr>
        <p:spPr>
          <a:xfrm>
            <a:off x="5519217" y="4588830"/>
            <a:ext cx="3442838" cy="7048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400" i="1" dirty="0" err="1">
                <a:latin typeface="Roboto Light" pitchFamily="2" charset="0"/>
                <a:ea typeface="Roboto Light" pitchFamily="2" charset="0"/>
                <a:cs typeface="Stellar Light" charset="0"/>
              </a:rPr>
              <a:t>Characterization</a:t>
            </a:r>
            <a:r>
              <a:rPr lang="de-DE" sz="1400" i="1" dirty="0">
                <a:latin typeface="Roboto Light" pitchFamily="2" charset="0"/>
                <a:ea typeface="Roboto Light" pitchFamily="2" charset="0"/>
                <a:cs typeface="Stellar Light" charset="0"/>
              </a:rPr>
              <a:t> </a:t>
            </a:r>
            <a:r>
              <a:rPr lang="de-DE" sz="1400" i="1" dirty="0" err="1">
                <a:latin typeface="Roboto Light" pitchFamily="2" charset="0"/>
                <a:ea typeface="Roboto Light" pitchFamily="2" charset="0"/>
                <a:cs typeface="Stellar Light" charset="0"/>
              </a:rPr>
              <a:t>of</a:t>
            </a:r>
            <a:r>
              <a:rPr lang="de-DE" sz="1400" i="1" dirty="0">
                <a:latin typeface="Roboto Light" pitchFamily="2" charset="0"/>
                <a:ea typeface="Roboto Light" pitchFamily="2" charset="0"/>
                <a:cs typeface="Stellar Light" charset="0"/>
              </a:rPr>
              <a:t> </a:t>
            </a:r>
            <a:r>
              <a:rPr lang="de-DE" sz="1400" i="1" dirty="0" err="1">
                <a:latin typeface="Roboto Light" pitchFamily="2" charset="0"/>
                <a:ea typeface="Roboto Light" pitchFamily="2" charset="0"/>
                <a:cs typeface="Stellar Light" charset="0"/>
              </a:rPr>
              <a:t>sediment</a:t>
            </a:r>
            <a:r>
              <a:rPr lang="de-DE" sz="1400" i="1" dirty="0">
                <a:latin typeface="Roboto Light" pitchFamily="2" charset="0"/>
                <a:ea typeface="Roboto Light" pitchFamily="2" charset="0"/>
                <a:cs typeface="Stellar Light" charset="0"/>
              </a:rPr>
              <a:t> </a:t>
            </a:r>
            <a:r>
              <a:rPr lang="de-DE" sz="1400" i="1" dirty="0" err="1">
                <a:latin typeface="Roboto Light" pitchFamily="2" charset="0"/>
                <a:ea typeface="Roboto Light" pitchFamily="2" charset="0"/>
                <a:cs typeface="Stellar Light" charset="0"/>
              </a:rPr>
              <a:t>transfers</a:t>
            </a:r>
            <a:r>
              <a:rPr lang="de-DE" sz="1400" i="1" dirty="0">
                <a:latin typeface="Roboto Light" pitchFamily="2" charset="0"/>
                <a:ea typeface="Roboto Light" pitchFamily="2" charset="0"/>
                <a:cs typeface="Stellar Light" charset="0"/>
              </a:rPr>
              <a:t> </a:t>
            </a:r>
            <a:r>
              <a:rPr lang="de-DE" sz="1400" i="1" dirty="0" err="1">
                <a:latin typeface="Roboto Light" pitchFamily="2" charset="0"/>
                <a:ea typeface="Roboto Light" pitchFamily="2" charset="0"/>
                <a:cs typeface="Stellar Light" charset="0"/>
              </a:rPr>
              <a:t>and</a:t>
            </a:r>
            <a:r>
              <a:rPr lang="de-DE" sz="1400" i="1" dirty="0">
                <a:latin typeface="Roboto Light" pitchFamily="2" charset="0"/>
                <a:ea typeface="Roboto Light" pitchFamily="2" charset="0"/>
                <a:cs typeface="Stellar Light" charset="0"/>
              </a:rPr>
              <a:t> </a:t>
            </a:r>
            <a:r>
              <a:rPr lang="de-DE" sz="1400" i="1" dirty="0" err="1">
                <a:latin typeface="Roboto Light" pitchFamily="2" charset="0"/>
                <a:ea typeface="Roboto Light" pitchFamily="2" charset="0"/>
                <a:cs typeface="Stellar Light" charset="0"/>
              </a:rPr>
              <a:t>uncertainty</a:t>
            </a:r>
            <a:r>
              <a:rPr lang="de-DE" sz="1400" i="1" dirty="0">
                <a:latin typeface="Roboto Light" pitchFamily="2" charset="0"/>
                <a:ea typeface="Roboto Light" pitchFamily="2" charset="0"/>
                <a:cs typeface="Stellar Light" charset="0"/>
              </a:rPr>
              <a:t> in </a:t>
            </a:r>
            <a:r>
              <a:rPr lang="de-DE" sz="1400" i="1" dirty="0" err="1">
                <a:latin typeface="Roboto Light" pitchFamily="2" charset="0"/>
                <a:ea typeface="Roboto Light" pitchFamily="2" charset="0"/>
                <a:cs typeface="Stellar Light" charset="0"/>
              </a:rPr>
              <a:t>the</a:t>
            </a:r>
            <a:r>
              <a:rPr lang="de-DE" sz="1400" i="1" dirty="0">
                <a:latin typeface="Roboto Light" pitchFamily="2" charset="0"/>
                <a:ea typeface="Roboto Light" pitchFamily="2" charset="0"/>
                <a:cs typeface="Stellar Light" charset="0"/>
              </a:rPr>
              <a:t> </a:t>
            </a:r>
            <a:r>
              <a:rPr lang="de-DE" sz="1400" i="1" dirty="0" err="1">
                <a:latin typeface="Roboto Light" pitchFamily="2" charset="0"/>
                <a:ea typeface="Roboto Light" pitchFamily="2" charset="0"/>
                <a:cs typeface="Stellar Light" charset="0"/>
              </a:rPr>
              <a:t>three</a:t>
            </a:r>
            <a:r>
              <a:rPr lang="de-DE" sz="1400" i="1" dirty="0">
                <a:latin typeface="Roboto Light" pitchFamily="2" charset="0"/>
                <a:ea typeface="Roboto Light" pitchFamily="2" charset="0"/>
                <a:cs typeface="Stellar Light" charset="0"/>
              </a:rPr>
              <a:t> sub-</a:t>
            </a:r>
            <a:r>
              <a:rPr lang="de-DE" sz="1400" i="1" dirty="0" err="1">
                <a:latin typeface="Roboto Light" pitchFamily="2" charset="0"/>
                <a:ea typeface="Roboto Light" pitchFamily="2" charset="0"/>
                <a:cs typeface="Stellar Light" charset="0"/>
              </a:rPr>
              <a:t>basins</a:t>
            </a:r>
            <a:r>
              <a:rPr lang="de-DE" sz="1400" i="1" dirty="0">
                <a:latin typeface="Roboto Light" pitchFamily="2" charset="0"/>
                <a:ea typeface="Roboto Light" pitchFamily="2" charset="0"/>
                <a:cs typeface="Stellar Light" charset="0"/>
              </a:rPr>
              <a:t> in </a:t>
            </a:r>
            <a:r>
              <a:rPr lang="de-DE" sz="1400" i="1" dirty="0" err="1">
                <a:latin typeface="Roboto Light" pitchFamily="2" charset="0"/>
                <a:ea typeface="Roboto Light" pitchFamily="2" charset="0"/>
                <a:cs typeface="Stellar Light" charset="0"/>
              </a:rPr>
              <a:t>the</a:t>
            </a:r>
            <a:r>
              <a:rPr lang="de-DE" sz="1400" i="1" dirty="0">
                <a:latin typeface="Roboto Light" pitchFamily="2" charset="0"/>
                <a:ea typeface="Roboto Light" pitchFamily="2" charset="0"/>
                <a:cs typeface="Stellar Light" charset="0"/>
              </a:rPr>
              <a:t> 3S</a:t>
            </a:r>
            <a:endParaRPr lang="en-US" sz="1400" i="1" dirty="0">
              <a:latin typeface="Roboto Light" pitchFamily="2" charset="0"/>
              <a:ea typeface="Roboto Light" pitchFamily="2" charset="0"/>
              <a:cs typeface="Stellar Light" charset="0"/>
            </a:endParaRPr>
          </a:p>
        </p:txBody>
      </p:sp>
      <p:sp>
        <p:nvSpPr>
          <p:cNvPr id="31" name="Textplatzhalter 25">
            <a:extLst>
              <a:ext uri="{FF2B5EF4-FFF2-40B4-BE49-F238E27FC236}">
                <a16:creationId xmlns:a16="http://schemas.microsoft.com/office/drawing/2014/main" id="{A7A7184D-2B54-1341-8997-3A0C5B226AE6}"/>
              </a:ext>
            </a:extLst>
          </p:cNvPr>
          <p:cNvSpPr txBox="1">
            <a:spLocks/>
          </p:cNvSpPr>
          <p:nvPr/>
        </p:nvSpPr>
        <p:spPr>
          <a:xfrm>
            <a:off x="10009885" y="4555945"/>
            <a:ext cx="2075055" cy="7048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400" i="1" dirty="0" err="1">
                <a:latin typeface="Roboto Light" pitchFamily="2" charset="0"/>
                <a:ea typeface="Roboto Light" pitchFamily="2" charset="0"/>
                <a:cs typeface="Stellar Light" charset="0"/>
              </a:rPr>
              <a:t>Example</a:t>
            </a:r>
            <a:r>
              <a:rPr lang="de-DE" sz="1400" i="1" dirty="0">
                <a:latin typeface="Roboto Light" pitchFamily="2" charset="0"/>
                <a:ea typeface="Roboto Light" pitchFamily="2" charset="0"/>
                <a:cs typeface="Stellar Light" charset="0"/>
              </a:rPr>
              <a:t> </a:t>
            </a:r>
            <a:r>
              <a:rPr lang="de-DE" sz="1400" i="1" dirty="0" err="1">
                <a:latin typeface="Roboto Light" pitchFamily="2" charset="0"/>
                <a:ea typeface="Roboto Light" pitchFamily="2" charset="0"/>
                <a:cs typeface="Stellar Light" charset="0"/>
              </a:rPr>
              <a:t>of</a:t>
            </a:r>
            <a:r>
              <a:rPr lang="de-DE" sz="1400" i="1" dirty="0">
                <a:latin typeface="Roboto Light" pitchFamily="2" charset="0"/>
                <a:ea typeface="Roboto Light" pitchFamily="2" charset="0"/>
                <a:cs typeface="Stellar Light" charset="0"/>
              </a:rPr>
              <a:t> </a:t>
            </a:r>
            <a:r>
              <a:rPr lang="de-DE" sz="1400" i="1" dirty="0" err="1">
                <a:latin typeface="Roboto Light" pitchFamily="2" charset="0"/>
                <a:ea typeface="Roboto Light" pitchFamily="2" charset="0"/>
                <a:cs typeface="Stellar Light" charset="0"/>
              </a:rPr>
              <a:t>acceptable</a:t>
            </a:r>
            <a:r>
              <a:rPr lang="de-DE" sz="1400" i="1" dirty="0">
                <a:latin typeface="Roboto Light" pitchFamily="2" charset="0"/>
                <a:ea typeface="Roboto Light" pitchFamily="2" charset="0"/>
                <a:cs typeface="Stellar Light" charset="0"/>
              </a:rPr>
              <a:t> CASCADE </a:t>
            </a:r>
            <a:r>
              <a:rPr lang="de-DE" sz="1400" i="1" dirty="0" err="1">
                <a:latin typeface="Roboto Light" pitchFamily="2" charset="0"/>
                <a:ea typeface="Roboto Light" pitchFamily="2" charset="0"/>
                <a:cs typeface="Stellar Light" charset="0"/>
              </a:rPr>
              <a:t>simulation</a:t>
            </a:r>
            <a:endParaRPr lang="en-US" sz="1400" i="1" dirty="0">
              <a:latin typeface="Roboto Light" pitchFamily="2" charset="0"/>
              <a:ea typeface="Roboto Light" pitchFamily="2" charset="0"/>
              <a:cs typeface="Stellar Light" charset="0"/>
            </a:endParaRPr>
          </a:p>
        </p:txBody>
      </p:sp>
      <p:sp>
        <p:nvSpPr>
          <p:cNvPr id="33" name="Triangle 3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704B32F-BA2E-D04C-AA0F-CA930F0AE339}"/>
              </a:ext>
            </a:extLst>
          </p:cNvPr>
          <p:cNvSpPr/>
          <p:nvPr/>
        </p:nvSpPr>
        <p:spPr>
          <a:xfrm rot="16200000">
            <a:off x="10612123" y="5490183"/>
            <a:ext cx="620110" cy="220736"/>
          </a:xfrm>
          <a:prstGeom prst="triangle">
            <a:avLst>
              <a:gd name="adj" fmla="val 4830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8875FC-B9A6-4247-84B1-751F188222A9}"/>
              </a:ext>
            </a:extLst>
          </p:cNvPr>
          <p:cNvSpPr txBox="1"/>
          <p:nvPr/>
        </p:nvSpPr>
        <p:spPr>
          <a:xfrm>
            <a:off x="11047413" y="5382857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4372C4"/>
                </a:solidFill>
                <a:latin typeface="Roboto Condensed" pitchFamily="2" charset="0"/>
                <a:ea typeface="Roboto Condensed" pitchFamily="2" charset="0"/>
              </a:rPr>
              <a:t>3/3</a:t>
            </a:r>
          </a:p>
        </p:txBody>
      </p:sp>
    </p:spTree>
    <p:extLst>
      <p:ext uri="{BB962C8B-B14F-4D97-AF65-F5344CB8AC3E}">
        <p14:creationId xmlns:p14="http://schemas.microsoft.com/office/powerpoint/2010/main" val="2728331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90BAFBE-1695-3A4A-BE43-A822FD9AA53C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5942C9-C1E3-CC40-98CA-4B8741418AC5}"/>
              </a:ext>
            </a:extLst>
          </p:cNvPr>
          <p:cNvSpPr txBox="1"/>
          <p:nvPr/>
        </p:nvSpPr>
        <p:spPr>
          <a:xfrm>
            <a:off x="1014609" y="520309"/>
            <a:ext cx="11177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Stellar" panose="02000506040000020004" pitchFamily="2" charset="0"/>
                <a:ea typeface="Roboto Thin" pitchFamily="2" charset="0"/>
                <a:cs typeface="Helvetica Neue" panose="02000503000000020004" pitchFamily="2" charset="0"/>
              </a:rPr>
              <a:t>Useful references and links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04E52F-8C9D-0045-B126-1B027AF72FD7}"/>
              </a:ext>
            </a:extLst>
          </p:cNvPr>
          <p:cNvSpPr txBox="1"/>
          <p:nvPr/>
        </p:nvSpPr>
        <p:spPr>
          <a:xfrm>
            <a:off x="6733462" y="1169587"/>
            <a:ext cx="505782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b="1" dirty="0">
                <a:latin typeface="Stellar" panose="02000506040000020004" pitchFamily="2" charset="0"/>
                <a:ea typeface="Helvetica Neue Thin" panose="020B0403020202020204" pitchFamily="34" charset="0"/>
              </a:rPr>
              <a:t>CASCADE papers</a:t>
            </a:r>
            <a:r>
              <a:rPr lang="en-AU" dirty="0">
                <a:latin typeface="Stellar" panose="02000506040000020004" pitchFamily="2" charset="0"/>
                <a:ea typeface="Helvetica Neue Thin" panose="020B0403020202020204" pitchFamily="34" charset="0"/>
              </a:rPr>
              <a:t> :</a:t>
            </a:r>
          </a:p>
          <a:p>
            <a:pPr algn="just"/>
            <a:endParaRPr lang="en-AU" sz="1400" dirty="0">
              <a:latin typeface="Stellar Light" panose="02000506040000020004" pitchFamily="2" charset="0"/>
              <a:ea typeface="Helvetica Neue Thin" panose="020B04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i="1" dirty="0">
                <a:latin typeface="Stellar Light" panose="02000506040000020004" pitchFamily="2" charset="0"/>
              </a:rPr>
              <a:t>Schmitt, </a:t>
            </a:r>
            <a:r>
              <a:rPr lang="it-IT" sz="1400" i="1" dirty="0" err="1">
                <a:latin typeface="Stellar Light" panose="02000506040000020004" pitchFamily="2" charset="0"/>
              </a:rPr>
              <a:t>R</a:t>
            </a:r>
            <a:r>
              <a:rPr lang="it-IT" sz="1400" i="1" dirty="0">
                <a:latin typeface="Stellar Light" panose="02000506040000020004" pitchFamily="2" charset="0"/>
              </a:rPr>
              <a:t>. </a:t>
            </a:r>
            <a:r>
              <a:rPr lang="it-IT" sz="1400" i="1" dirty="0" err="1">
                <a:latin typeface="Stellar Light" panose="02000506040000020004" pitchFamily="2" charset="0"/>
              </a:rPr>
              <a:t>J</a:t>
            </a:r>
            <a:r>
              <a:rPr lang="it-IT" sz="1400" i="1" dirty="0">
                <a:latin typeface="Stellar Light" panose="02000506040000020004" pitchFamily="2" charset="0"/>
              </a:rPr>
              <a:t>., Bizzi, S., &amp; Castelletti, A. (2016). </a:t>
            </a:r>
          </a:p>
          <a:p>
            <a:pPr lvl="1" algn="just"/>
            <a:r>
              <a:rPr lang="it-IT" sz="1400" b="1" dirty="0" err="1">
                <a:latin typeface="Stellar Light" panose="02000506040000020004" pitchFamily="2" charset="0"/>
              </a:rPr>
              <a:t>Tracking</a:t>
            </a:r>
            <a:r>
              <a:rPr lang="it-IT" sz="1400" b="1" dirty="0">
                <a:latin typeface="Stellar Light" panose="02000506040000020004" pitchFamily="2" charset="0"/>
              </a:rPr>
              <a:t> multiple </a:t>
            </a:r>
            <a:r>
              <a:rPr lang="it-IT" sz="1400" b="1" dirty="0" err="1">
                <a:latin typeface="Stellar Light" panose="02000506040000020004" pitchFamily="2" charset="0"/>
              </a:rPr>
              <a:t>sediment</a:t>
            </a:r>
            <a:r>
              <a:rPr lang="it-IT" sz="1400" b="1" dirty="0">
                <a:latin typeface="Stellar Light" panose="02000506040000020004" pitchFamily="2" charset="0"/>
              </a:rPr>
              <a:t> </a:t>
            </a:r>
            <a:r>
              <a:rPr lang="it-IT" sz="1400" b="1" dirty="0" err="1">
                <a:latin typeface="Stellar Light" panose="02000506040000020004" pitchFamily="2" charset="0"/>
              </a:rPr>
              <a:t>cascades</a:t>
            </a:r>
            <a:r>
              <a:rPr lang="it-IT" sz="1400" b="1" dirty="0">
                <a:latin typeface="Stellar Light" panose="02000506040000020004" pitchFamily="2" charset="0"/>
              </a:rPr>
              <a:t> </a:t>
            </a:r>
            <a:r>
              <a:rPr lang="it-IT" sz="1400" b="1" dirty="0" err="1">
                <a:latin typeface="Stellar Light" panose="02000506040000020004" pitchFamily="2" charset="0"/>
              </a:rPr>
              <a:t>at</a:t>
            </a:r>
            <a:r>
              <a:rPr lang="it-IT" sz="1400" b="1" dirty="0">
                <a:latin typeface="Stellar Light" panose="02000506040000020004" pitchFamily="2" charset="0"/>
              </a:rPr>
              <a:t> the </a:t>
            </a:r>
            <a:r>
              <a:rPr lang="it-IT" sz="1400" b="1" dirty="0" err="1">
                <a:latin typeface="Stellar Light" panose="02000506040000020004" pitchFamily="2" charset="0"/>
              </a:rPr>
              <a:t>river</a:t>
            </a:r>
            <a:r>
              <a:rPr lang="it-IT" sz="1400" b="1" dirty="0">
                <a:latin typeface="Stellar Light" panose="02000506040000020004" pitchFamily="2" charset="0"/>
              </a:rPr>
              <a:t> network scale </a:t>
            </a:r>
            <a:r>
              <a:rPr lang="it-IT" sz="1400" b="1" dirty="0" err="1">
                <a:latin typeface="Stellar Light" panose="02000506040000020004" pitchFamily="2" charset="0"/>
              </a:rPr>
              <a:t>identifies</a:t>
            </a:r>
            <a:r>
              <a:rPr lang="it-IT" sz="1400" b="1" dirty="0">
                <a:latin typeface="Stellar Light" panose="02000506040000020004" pitchFamily="2" charset="0"/>
              </a:rPr>
              <a:t> </a:t>
            </a:r>
            <a:r>
              <a:rPr lang="it-IT" sz="1400" b="1" dirty="0" err="1">
                <a:latin typeface="Stellar Light" panose="02000506040000020004" pitchFamily="2" charset="0"/>
              </a:rPr>
              <a:t>controls</a:t>
            </a:r>
            <a:r>
              <a:rPr lang="it-IT" sz="1400" b="1" dirty="0">
                <a:latin typeface="Stellar Light" panose="02000506040000020004" pitchFamily="2" charset="0"/>
              </a:rPr>
              <a:t> and </a:t>
            </a:r>
            <a:r>
              <a:rPr lang="it-IT" sz="1400" b="1" dirty="0" err="1">
                <a:latin typeface="Stellar Light" panose="02000506040000020004" pitchFamily="2" charset="0"/>
              </a:rPr>
              <a:t>emerging</a:t>
            </a:r>
            <a:r>
              <a:rPr lang="it-IT" sz="1400" b="1" dirty="0">
                <a:latin typeface="Stellar Light" panose="02000506040000020004" pitchFamily="2" charset="0"/>
              </a:rPr>
              <a:t> </a:t>
            </a:r>
            <a:r>
              <a:rPr lang="it-IT" sz="1400" b="1" dirty="0" err="1">
                <a:latin typeface="Stellar Light" panose="02000506040000020004" pitchFamily="2" charset="0"/>
              </a:rPr>
              <a:t>patterns</a:t>
            </a:r>
            <a:r>
              <a:rPr lang="it-IT" sz="1400" b="1" dirty="0">
                <a:latin typeface="Stellar Light" panose="02000506040000020004" pitchFamily="2" charset="0"/>
              </a:rPr>
              <a:t> of </a:t>
            </a:r>
            <a:r>
              <a:rPr lang="it-IT" sz="1400" b="1" dirty="0" err="1">
                <a:latin typeface="Stellar Light" panose="02000506040000020004" pitchFamily="2" charset="0"/>
              </a:rPr>
              <a:t>sediment</a:t>
            </a:r>
            <a:r>
              <a:rPr lang="it-IT" sz="1400" b="1" dirty="0">
                <a:latin typeface="Stellar Light" panose="02000506040000020004" pitchFamily="2" charset="0"/>
              </a:rPr>
              <a:t> </a:t>
            </a:r>
            <a:r>
              <a:rPr lang="it-IT" sz="1400" b="1" dirty="0" err="1">
                <a:latin typeface="Stellar Light" panose="02000506040000020004" pitchFamily="2" charset="0"/>
              </a:rPr>
              <a:t>connectivity</a:t>
            </a:r>
            <a:r>
              <a:rPr lang="it-IT" sz="1400" b="1" dirty="0">
                <a:latin typeface="Stellar Light" panose="02000506040000020004" pitchFamily="2" charset="0"/>
              </a:rPr>
              <a:t>.</a:t>
            </a:r>
            <a:r>
              <a:rPr lang="it-IT" sz="1400" dirty="0">
                <a:latin typeface="Stellar Light" panose="02000506040000020004" pitchFamily="2" charset="0"/>
              </a:rPr>
              <a:t> </a:t>
            </a:r>
            <a:r>
              <a:rPr lang="it-IT" sz="1400" dirty="0">
                <a:latin typeface="Stellar" panose="02000506040000020004" pitchFamily="2" charset="0"/>
              </a:rPr>
              <a:t>Water </a:t>
            </a:r>
            <a:r>
              <a:rPr lang="it-IT" sz="1400" dirty="0" err="1">
                <a:latin typeface="Stellar" panose="02000506040000020004" pitchFamily="2" charset="0"/>
              </a:rPr>
              <a:t>Resources</a:t>
            </a:r>
            <a:r>
              <a:rPr lang="it-IT" sz="1400" dirty="0">
                <a:latin typeface="Stellar" panose="02000506040000020004" pitchFamily="2" charset="0"/>
              </a:rPr>
              <a:t> </a:t>
            </a:r>
            <a:r>
              <a:rPr lang="it-IT" sz="1400" dirty="0" err="1">
                <a:latin typeface="Stellar" panose="02000506040000020004" pitchFamily="2" charset="0"/>
              </a:rPr>
              <a:t>Research</a:t>
            </a:r>
            <a:r>
              <a:rPr lang="it-IT" sz="1400" dirty="0">
                <a:latin typeface="Stellar" panose="02000506040000020004" pitchFamily="2" charset="0"/>
              </a:rPr>
              <a:t>, 52(5), 3941-3965.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400" dirty="0">
              <a:latin typeface="Stellar Light" panose="02000506040000020004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i="1" dirty="0">
                <a:latin typeface="Stellar Light" panose="02000506040000020004" pitchFamily="2" charset="0"/>
              </a:rPr>
              <a:t>Schmitt, </a:t>
            </a:r>
            <a:r>
              <a:rPr lang="it-IT" sz="1400" i="1" dirty="0" err="1">
                <a:latin typeface="Stellar Light" panose="02000506040000020004" pitchFamily="2" charset="0"/>
              </a:rPr>
              <a:t>R</a:t>
            </a:r>
            <a:r>
              <a:rPr lang="it-IT" sz="1400" i="1" dirty="0">
                <a:latin typeface="Stellar Light" panose="02000506040000020004" pitchFamily="2" charset="0"/>
              </a:rPr>
              <a:t>. </a:t>
            </a:r>
            <a:r>
              <a:rPr lang="it-IT" sz="1400" i="1" dirty="0" err="1">
                <a:latin typeface="Stellar Light" panose="02000506040000020004" pitchFamily="2" charset="0"/>
              </a:rPr>
              <a:t>J</a:t>
            </a:r>
            <a:r>
              <a:rPr lang="it-IT" sz="1400" i="1" dirty="0">
                <a:latin typeface="Stellar Light" panose="02000506040000020004" pitchFamily="2" charset="0"/>
              </a:rPr>
              <a:t>., Bizzi, S., Castelletti, A., &amp; </a:t>
            </a:r>
            <a:r>
              <a:rPr lang="it-IT" sz="1400" i="1" dirty="0" err="1">
                <a:latin typeface="Stellar Light" panose="02000506040000020004" pitchFamily="2" charset="0"/>
              </a:rPr>
              <a:t>Kondolf</a:t>
            </a:r>
            <a:r>
              <a:rPr lang="it-IT" sz="1400" i="1" dirty="0">
                <a:latin typeface="Stellar Light" panose="02000506040000020004" pitchFamily="2" charset="0"/>
              </a:rPr>
              <a:t>, G. M. (2018).</a:t>
            </a:r>
          </a:p>
          <a:p>
            <a:pPr lvl="1" algn="just"/>
            <a:r>
              <a:rPr lang="it-IT" sz="1400" b="1" dirty="0" err="1">
                <a:latin typeface="Stellar Light" panose="02000506040000020004" pitchFamily="2" charset="0"/>
              </a:rPr>
              <a:t>Improved</a:t>
            </a:r>
            <a:r>
              <a:rPr lang="it-IT" sz="1400" b="1" dirty="0">
                <a:latin typeface="Stellar Light" panose="02000506040000020004" pitchFamily="2" charset="0"/>
              </a:rPr>
              <a:t> </a:t>
            </a:r>
            <a:r>
              <a:rPr lang="it-IT" sz="1400" b="1" dirty="0" err="1">
                <a:latin typeface="Stellar Light" panose="02000506040000020004" pitchFamily="2" charset="0"/>
              </a:rPr>
              <a:t>trade-offs</a:t>
            </a:r>
            <a:r>
              <a:rPr lang="it-IT" sz="1400" b="1" dirty="0">
                <a:latin typeface="Stellar Light" panose="02000506040000020004" pitchFamily="2" charset="0"/>
              </a:rPr>
              <a:t> of </a:t>
            </a:r>
            <a:r>
              <a:rPr lang="it-IT" sz="1400" b="1" dirty="0" err="1">
                <a:latin typeface="Stellar Light" panose="02000506040000020004" pitchFamily="2" charset="0"/>
              </a:rPr>
              <a:t>hydropower</a:t>
            </a:r>
            <a:r>
              <a:rPr lang="it-IT" sz="1400" b="1" dirty="0">
                <a:latin typeface="Stellar Light" panose="02000506040000020004" pitchFamily="2" charset="0"/>
              </a:rPr>
              <a:t> and </a:t>
            </a:r>
            <a:r>
              <a:rPr lang="it-IT" sz="1400" b="1" dirty="0" err="1">
                <a:latin typeface="Stellar Light" panose="02000506040000020004" pitchFamily="2" charset="0"/>
              </a:rPr>
              <a:t>sand</a:t>
            </a:r>
            <a:r>
              <a:rPr lang="it-IT" sz="1400" b="1" dirty="0">
                <a:latin typeface="Stellar Light" panose="02000506040000020004" pitchFamily="2" charset="0"/>
              </a:rPr>
              <a:t> </a:t>
            </a:r>
            <a:r>
              <a:rPr lang="it-IT" sz="1400" b="1" dirty="0" err="1">
                <a:latin typeface="Stellar Light" panose="02000506040000020004" pitchFamily="2" charset="0"/>
              </a:rPr>
              <a:t>connectivity</a:t>
            </a:r>
            <a:r>
              <a:rPr lang="it-IT" sz="1400" b="1" dirty="0">
                <a:latin typeface="Stellar Light" panose="02000506040000020004" pitchFamily="2" charset="0"/>
              </a:rPr>
              <a:t> by </a:t>
            </a:r>
            <a:r>
              <a:rPr lang="it-IT" sz="1400" b="1" dirty="0" err="1">
                <a:latin typeface="Stellar Light" panose="02000506040000020004" pitchFamily="2" charset="0"/>
              </a:rPr>
              <a:t>strategic</a:t>
            </a:r>
            <a:r>
              <a:rPr lang="it-IT" sz="1400" b="1" dirty="0">
                <a:latin typeface="Stellar Light" panose="02000506040000020004" pitchFamily="2" charset="0"/>
              </a:rPr>
              <a:t> dam planning in the Mekong. </a:t>
            </a:r>
            <a:r>
              <a:rPr lang="it-IT" sz="1400" dirty="0">
                <a:latin typeface="Stellar" panose="02000506040000020004" pitchFamily="2" charset="0"/>
              </a:rPr>
              <a:t>Nature </a:t>
            </a:r>
            <a:r>
              <a:rPr lang="it-IT" sz="1400" dirty="0" err="1">
                <a:latin typeface="Stellar" panose="02000506040000020004" pitchFamily="2" charset="0"/>
              </a:rPr>
              <a:t>Sustainability</a:t>
            </a:r>
            <a:r>
              <a:rPr lang="it-IT" sz="1400" dirty="0">
                <a:latin typeface="Stellar" panose="02000506040000020004" pitchFamily="2" charset="0"/>
              </a:rPr>
              <a:t>, 1(2), 96.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400" dirty="0">
              <a:latin typeface="Stellar Light" panose="02000506040000020004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i="1" dirty="0">
                <a:latin typeface="Stellar Light" panose="02000506040000020004" pitchFamily="2" charset="0"/>
              </a:rPr>
              <a:t>Schmitt, </a:t>
            </a:r>
            <a:r>
              <a:rPr lang="it-IT" sz="1400" i="1" dirty="0" err="1">
                <a:latin typeface="Stellar Light" panose="02000506040000020004" pitchFamily="2" charset="0"/>
              </a:rPr>
              <a:t>R</a:t>
            </a:r>
            <a:r>
              <a:rPr lang="it-IT" sz="1400" i="1" dirty="0">
                <a:latin typeface="Stellar Light" panose="02000506040000020004" pitchFamily="2" charset="0"/>
              </a:rPr>
              <a:t>. </a:t>
            </a:r>
            <a:r>
              <a:rPr lang="it-IT" sz="1400" i="1" dirty="0" err="1">
                <a:latin typeface="Stellar Light" panose="02000506040000020004" pitchFamily="2" charset="0"/>
              </a:rPr>
              <a:t>J</a:t>
            </a:r>
            <a:r>
              <a:rPr lang="it-IT" sz="1400" i="1" dirty="0">
                <a:latin typeface="Stellar Light" panose="02000506040000020004" pitchFamily="2" charset="0"/>
              </a:rPr>
              <a:t>., Bizzi, S., Castelletti, A. </a:t>
            </a:r>
            <a:r>
              <a:rPr lang="it-IT" sz="1400" i="1" dirty="0" err="1">
                <a:latin typeface="Stellar Light" panose="02000506040000020004" pitchFamily="2" charset="0"/>
              </a:rPr>
              <a:t>F</a:t>
            </a:r>
            <a:r>
              <a:rPr lang="it-IT" sz="1400" i="1" dirty="0">
                <a:latin typeface="Stellar Light" panose="02000506040000020004" pitchFamily="2" charset="0"/>
              </a:rPr>
              <a:t>., &amp; </a:t>
            </a:r>
            <a:r>
              <a:rPr lang="it-IT" sz="1400" i="1" dirty="0" err="1">
                <a:latin typeface="Stellar Light" panose="02000506040000020004" pitchFamily="2" charset="0"/>
              </a:rPr>
              <a:t>Kondolf</a:t>
            </a:r>
            <a:r>
              <a:rPr lang="it-IT" sz="1400" i="1" dirty="0">
                <a:latin typeface="Stellar Light" panose="02000506040000020004" pitchFamily="2" charset="0"/>
              </a:rPr>
              <a:t>, G. M. (2018).</a:t>
            </a:r>
          </a:p>
          <a:p>
            <a:pPr lvl="1" algn="just"/>
            <a:r>
              <a:rPr lang="it-IT" sz="1400" b="1" dirty="0" err="1">
                <a:latin typeface="Stellar Light" panose="02000506040000020004" pitchFamily="2" charset="0"/>
              </a:rPr>
              <a:t>Stochastic</a:t>
            </a:r>
            <a:r>
              <a:rPr lang="it-IT" sz="1400" b="1" dirty="0">
                <a:latin typeface="Stellar Light" panose="02000506040000020004" pitchFamily="2" charset="0"/>
              </a:rPr>
              <a:t> </a:t>
            </a:r>
            <a:r>
              <a:rPr lang="it-IT" sz="1400" b="1" dirty="0" err="1">
                <a:latin typeface="Stellar Light" panose="02000506040000020004" pitchFamily="2" charset="0"/>
              </a:rPr>
              <a:t>modeling</a:t>
            </a:r>
            <a:r>
              <a:rPr lang="it-IT" sz="1400" b="1" dirty="0">
                <a:latin typeface="Stellar Light" panose="02000506040000020004" pitchFamily="2" charset="0"/>
              </a:rPr>
              <a:t> of </a:t>
            </a:r>
            <a:r>
              <a:rPr lang="it-IT" sz="1400" b="1" dirty="0" err="1">
                <a:latin typeface="Stellar Light" panose="02000506040000020004" pitchFamily="2" charset="0"/>
              </a:rPr>
              <a:t>sediment</a:t>
            </a:r>
            <a:r>
              <a:rPr lang="it-IT" sz="1400" b="1" dirty="0">
                <a:latin typeface="Stellar Light" panose="02000506040000020004" pitchFamily="2" charset="0"/>
              </a:rPr>
              <a:t> </a:t>
            </a:r>
            <a:r>
              <a:rPr lang="it-IT" sz="1400" b="1" dirty="0" err="1">
                <a:latin typeface="Stellar Light" panose="02000506040000020004" pitchFamily="2" charset="0"/>
              </a:rPr>
              <a:t>connectivity</a:t>
            </a:r>
            <a:r>
              <a:rPr lang="it-IT" sz="1400" b="1" dirty="0">
                <a:latin typeface="Stellar Light" panose="02000506040000020004" pitchFamily="2" charset="0"/>
              </a:rPr>
              <a:t> for </a:t>
            </a:r>
            <a:r>
              <a:rPr lang="it-IT" sz="1400" b="1" dirty="0" err="1">
                <a:latin typeface="Stellar Light" panose="02000506040000020004" pitchFamily="2" charset="0"/>
              </a:rPr>
              <a:t>reconstructing</a:t>
            </a:r>
            <a:r>
              <a:rPr lang="it-IT" sz="1400" b="1" dirty="0">
                <a:latin typeface="Stellar Light" panose="02000506040000020004" pitchFamily="2" charset="0"/>
              </a:rPr>
              <a:t> </a:t>
            </a:r>
            <a:r>
              <a:rPr lang="it-IT" sz="1400" b="1" dirty="0" err="1">
                <a:latin typeface="Stellar Light" panose="02000506040000020004" pitchFamily="2" charset="0"/>
              </a:rPr>
              <a:t>sand</a:t>
            </a:r>
            <a:r>
              <a:rPr lang="it-IT" sz="1400" b="1" dirty="0">
                <a:latin typeface="Stellar Light" panose="02000506040000020004" pitchFamily="2" charset="0"/>
              </a:rPr>
              <a:t> </a:t>
            </a:r>
            <a:r>
              <a:rPr lang="it-IT" sz="1400" b="1" dirty="0" err="1">
                <a:latin typeface="Stellar Light" panose="02000506040000020004" pitchFamily="2" charset="0"/>
              </a:rPr>
              <a:t>fluxes</a:t>
            </a:r>
            <a:r>
              <a:rPr lang="it-IT" sz="1400" b="1" dirty="0">
                <a:latin typeface="Stellar Light" panose="02000506040000020004" pitchFamily="2" charset="0"/>
              </a:rPr>
              <a:t> and </a:t>
            </a:r>
            <a:r>
              <a:rPr lang="it-IT" sz="1400" b="1" dirty="0" err="1">
                <a:latin typeface="Stellar Light" panose="02000506040000020004" pitchFamily="2" charset="0"/>
              </a:rPr>
              <a:t>origins</a:t>
            </a:r>
            <a:r>
              <a:rPr lang="it-IT" sz="1400" b="1" dirty="0">
                <a:latin typeface="Stellar Light" panose="02000506040000020004" pitchFamily="2" charset="0"/>
              </a:rPr>
              <a:t> in the </a:t>
            </a:r>
            <a:r>
              <a:rPr lang="it-IT" sz="1400" b="1" dirty="0" err="1">
                <a:latin typeface="Stellar Light" panose="02000506040000020004" pitchFamily="2" charset="0"/>
              </a:rPr>
              <a:t>unmonitored</a:t>
            </a:r>
            <a:r>
              <a:rPr lang="it-IT" sz="1400" b="1" dirty="0">
                <a:latin typeface="Stellar Light" panose="02000506040000020004" pitchFamily="2" charset="0"/>
              </a:rPr>
              <a:t> Se Kong, Se San, and </a:t>
            </a:r>
            <a:r>
              <a:rPr lang="it-IT" sz="1400" b="1" dirty="0" err="1">
                <a:latin typeface="Stellar Light" panose="02000506040000020004" pitchFamily="2" charset="0"/>
              </a:rPr>
              <a:t>Sre</a:t>
            </a:r>
            <a:r>
              <a:rPr lang="it-IT" sz="1400" b="1" dirty="0">
                <a:latin typeface="Stellar Light" panose="02000506040000020004" pitchFamily="2" charset="0"/>
              </a:rPr>
              <a:t> </a:t>
            </a:r>
            <a:r>
              <a:rPr lang="it-IT" sz="1400" b="1" dirty="0" err="1">
                <a:latin typeface="Stellar Light" panose="02000506040000020004" pitchFamily="2" charset="0"/>
              </a:rPr>
              <a:t>Pok</a:t>
            </a:r>
            <a:r>
              <a:rPr lang="it-IT" sz="1400" b="1" dirty="0">
                <a:latin typeface="Stellar Light" panose="02000506040000020004" pitchFamily="2" charset="0"/>
              </a:rPr>
              <a:t> </a:t>
            </a:r>
            <a:r>
              <a:rPr lang="it-IT" sz="1400" b="1" dirty="0" err="1">
                <a:latin typeface="Stellar Light" panose="02000506040000020004" pitchFamily="2" charset="0"/>
              </a:rPr>
              <a:t>tributaries</a:t>
            </a:r>
            <a:r>
              <a:rPr lang="it-IT" sz="1400" b="1" dirty="0">
                <a:latin typeface="Stellar Light" panose="02000506040000020004" pitchFamily="2" charset="0"/>
              </a:rPr>
              <a:t> of the Mekong River</a:t>
            </a:r>
            <a:r>
              <a:rPr lang="it-IT" sz="1400" dirty="0">
                <a:latin typeface="Stellar Light" panose="02000506040000020004" pitchFamily="2" charset="0"/>
              </a:rPr>
              <a:t>. </a:t>
            </a:r>
            <a:r>
              <a:rPr lang="it-IT" sz="1400" dirty="0">
                <a:latin typeface="Stellar" panose="02000506040000020004" pitchFamily="2" charset="0"/>
              </a:rPr>
              <a:t>Journal of </a:t>
            </a:r>
            <a:r>
              <a:rPr lang="it-IT" sz="1400" dirty="0" err="1">
                <a:latin typeface="Stellar" panose="02000506040000020004" pitchFamily="2" charset="0"/>
              </a:rPr>
              <a:t>Geophysical</a:t>
            </a:r>
            <a:r>
              <a:rPr lang="it-IT" sz="1400" dirty="0">
                <a:latin typeface="Stellar" panose="02000506040000020004" pitchFamily="2" charset="0"/>
              </a:rPr>
              <a:t> </a:t>
            </a:r>
            <a:r>
              <a:rPr lang="it-IT" sz="1400" dirty="0" err="1">
                <a:latin typeface="Stellar" panose="02000506040000020004" pitchFamily="2" charset="0"/>
              </a:rPr>
              <a:t>Research</a:t>
            </a:r>
            <a:r>
              <a:rPr lang="it-IT" sz="1400" dirty="0">
                <a:latin typeface="Stellar" panose="02000506040000020004" pitchFamily="2" charset="0"/>
              </a:rPr>
              <a:t>: Earth Surface, 123(1), 2-25</a:t>
            </a:r>
            <a:endParaRPr lang="en-AU" sz="1400" dirty="0">
              <a:latin typeface="Stellar" panose="02000506040000020004" pitchFamily="2" charset="0"/>
              <a:ea typeface="Helvetica Neue Thin" panose="020B0403020202020204" pitchFamily="34" charset="0"/>
            </a:endParaRPr>
          </a:p>
          <a:p>
            <a:pPr algn="just"/>
            <a:endParaRPr lang="en-AU" sz="1400" dirty="0">
              <a:latin typeface="Stellar Light" panose="02000506040000020004" pitchFamily="2" charset="0"/>
              <a:ea typeface="Helvetica Neue Thin" panose="020B0403020202020204" pitchFamily="34" charset="0"/>
            </a:endParaRPr>
          </a:p>
          <a:p>
            <a:pPr algn="just"/>
            <a:endParaRPr lang="en-AU" sz="1400" b="1" dirty="0">
              <a:latin typeface="Stellar" panose="02000506040000020004" pitchFamily="2" charset="0"/>
              <a:ea typeface="Helvetica Neue Thin" panose="020B0403020202020204" pitchFamily="34" charset="0"/>
            </a:endParaRPr>
          </a:p>
          <a:p>
            <a:pPr algn="just"/>
            <a:endParaRPr lang="en-AU" sz="1400" dirty="0"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29135F-4BB4-E149-B5B9-9BAA3BC77C8F}"/>
              </a:ext>
            </a:extLst>
          </p:cNvPr>
          <p:cNvSpPr txBox="1"/>
          <p:nvPr/>
        </p:nvSpPr>
        <p:spPr>
          <a:xfrm>
            <a:off x="1240849" y="1324931"/>
            <a:ext cx="524479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Stellar Light" panose="02000506040000020004" pitchFamily="2" charset="0"/>
                <a:ea typeface="Helvetica Neue Thin" panose="020B0403020202020204" pitchFamily="34" charset="0"/>
              </a:rPr>
              <a:t>The CASCADE toolbox </a:t>
            </a:r>
            <a:r>
              <a:rPr lang="it-IT" dirty="0" err="1">
                <a:latin typeface="Stellar Light" panose="02000506040000020004" pitchFamily="2" charset="0"/>
                <a:ea typeface="Helvetica Neue Thin" panose="020B0403020202020204" pitchFamily="34" charset="0"/>
              </a:rPr>
              <a:t>is</a:t>
            </a:r>
            <a:r>
              <a:rPr lang="it-IT" dirty="0">
                <a:latin typeface="Stellar Light" panose="02000506040000020004" pitchFamily="2" charset="0"/>
                <a:ea typeface="Helvetica Neue Thin" panose="020B0403020202020204" pitchFamily="34" charset="0"/>
              </a:rPr>
              <a:t> </a:t>
            </a:r>
            <a:r>
              <a:rPr lang="it-IT" dirty="0" err="1">
                <a:latin typeface="Stellar Light" panose="02000506040000020004" pitchFamily="2" charset="0"/>
                <a:ea typeface="Helvetica Neue Thin" panose="020B0403020202020204" pitchFamily="34" charset="0"/>
              </a:rPr>
              <a:t>freely</a:t>
            </a:r>
            <a:r>
              <a:rPr lang="it-IT" dirty="0">
                <a:latin typeface="Stellar Light" panose="02000506040000020004" pitchFamily="2" charset="0"/>
                <a:ea typeface="Helvetica Neue Thin" panose="020B0403020202020204" pitchFamily="34" charset="0"/>
              </a:rPr>
              <a:t> </a:t>
            </a:r>
            <a:r>
              <a:rPr lang="it-IT" dirty="0" err="1">
                <a:latin typeface="Stellar Light" panose="02000506040000020004" pitchFamily="2" charset="0"/>
                <a:ea typeface="Helvetica Neue Thin" panose="020B0403020202020204" pitchFamily="34" charset="0"/>
              </a:rPr>
              <a:t>available</a:t>
            </a:r>
            <a:r>
              <a:rPr lang="it-IT" dirty="0">
                <a:latin typeface="Stellar Light" panose="02000506040000020004" pitchFamily="2" charset="0"/>
                <a:ea typeface="Helvetica Neue Thin" panose="020B0403020202020204" pitchFamily="34" charset="0"/>
              </a:rPr>
              <a:t> for download on:</a:t>
            </a:r>
          </a:p>
          <a:p>
            <a:endParaRPr lang="it-IT" sz="1400" dirty="0">
              <a:latin typeface="Stellar Light" panose="02000506040000020004" pitchFamily="2" charset="0"/>
              <a:ea typeface="Helvetica Neue Thin" panose="020B0403020202020204" pitchFamily="34" charset="0"/>
            </a:endParaRPr>
          </a:p>
          <a:p>
            <a:endParaRPr lang="en-AU" sz="1400" dirty="0">
              <a:latin typeface="Stellar Light" panose="02000506040000020004" pitchFamily="2" charset="0"/>
              <a:ea typeface="Helvetica Neue Thin" panose="020B0403020202020204" pitchFamily="34" charset="0"/>
            </a:endParaRPr>
          </a:p>
          <a:p>
            <a:r>
              <a:rPr lang="it-IT" b="1" u="sng" dirty="0">
                <a:latin typeface="Stellar Light" panose="02000506040000020004" pitchFamily="2" charset="0"/>
              </a:rPr>
              <a:t>www.cascademodel.org </a:t>
            </a:r>
            <a:r>
              <a:rPr lang="it-IT" dirty="0">
                <a:latin typeface="Stellar Light" panose="02000506040000020004" pitchFamily="2" charset="0"/>
              </a:rPr>
              <a:t>(website)</a:t>
            </a:r>
          </a:p>
          <a:p>
            <a:endParaRPr lang="it-IT" dirty="0">
              <a:latin typeface="Stellar Light" panose="02000506040000020004" pitchFamily="2" charset="0"/>
            </a:endParaRPr>
          </a:p>
          <a:p>
            <a:r>
              <a:rPr lang="it-IT" b="1" u="sng" dirty="0" err="1">
                <a:latin typeface="Stellar Light" panose="02000506040000020004" pitchFamily="2" charset="0"/>
              </a:rPr>
              <a:t>github.com</a:t>
            </a:r>
            <a:r>
              <a:rPr lang="it-IT" b="1" u="sng" dirty="0">
                <a:latin typeface="Stellar Light" panose="02000506040000020004" pitchFamily="2" charset="0"/>
              </a:rPr>
              <a:t>/</a:t>
            </a:r>
            <a:r>
              <a:rPr lang="it-IT" b="1" u="sng" dirty="0" err="1">
                <a:latin typeface="Stellar Light" panose="02000506040000020004" pitchFamily="2" charset="0"/>
              </a:rPr>
              <a:t>mtangi</a:t>
            </a:r>
            <a:r>
              <a:rPr lang="it-IT" b="1" u="sng" dirty="0">
                <a:latin typeface="Stellar Light" panose="02000506040000020004" pitchFamily="2" charset="0"/>
              </a:rPr>
              <a:t>/</a:t>
            </a:r>
            <a:r>
              <a:rPr lang="it-IT" b="1" u="sng" dirty="0" err="1">
                <a:latin typeface="Stellar Light" panose="02000506040000020004" pitchFamily="2" charset="0"/>
              </a:rPr>
              <a:t>cascademodel</a:t>
            </a:r>
            <a:r>
              <a:rPr lang="it-IT" b="1" u="sng" dirty="0">
                <a:latin typeface="Stellar Light" panose="02000506040000020004" pitchFamily="2" charset="0"/>
              </a:rPr>
              <a:t> </a:t>
            </a:r>
            <a:r>
              <a:rPr lang="it-IT" dirty="0">
                <a:latin typeface="Stellar Light" panose="02000506040000020004" pitchFamily="2" charset="0"/>
              </a:rPr>
              <a:t>(</a:t>
            </a:r>
            <a:r>
              <a:rPr lang="it-IT" dirty="0" err="1">
                <a:latin typeface="Stellar Light" panose="02000506040000020004" pitchFamily="2" charset="0"/>
              </a:rPr>
              <a:t>GitHub</a:t>
            </a:r>
            <a:r>
              <a:rPr lang="it-IT" dirty="0">
                <a:latin typeface="Stellar Light" panose="02000506040000020004" pitchFamily="2" charset="0"/>
              </a:rPr>
              <a:t> folder)</a:t>
            </a:r>
          </a:p>
          <a:p>
            <a:endParaRPr lang="it-IT" sz="2400" dirty="0">
              <a:latin typeface="Stellar Light" panose="02000506040000020004" pitchFamily="2" charset="0"/>
            </a:endParaRPr>
          </a:p>
          <a:p>
            <a:endParaRPr lang="it-IT" sz="2400" dirty="0">
              <a:latin typeface="Stellar Light" panose="02000506040000020004" pitchFamily="2" charset="0"/>
            </a:endParaRPr>
          </a:p>
          <a:p>
            <a:endParaRPr lang="it-IT" sz="2400" dirty="0">
              <a:latin typeface="Stellar Light" panose="02000506040000020004" pitchFamily="2" charset="0"/>
              <a:ea typeface="Helvetica Neue Thin" panose="020B0403020202020204" pitchFamily="34" charset="0"/>
            </a:endParaRPr>
          </a:p>
          <a:p>
            <a:endParaRPr lang="en-AU" sz="2400" dirty="0">
              <a:latin typeface="Stellar Light" panose="02000506040000020004" pitchFamily="2" charset="0"/>
              <a:ea typeface="Helvetica Neue Thin" panose="020B0403020202020204" pitchFamily="34" charset="0"/>
            </a:endParaRPr>
          </a:p>
          <a:p>
            <a:endParaRPr lang="en-AU" sz="1400" dirty="0">
              <a:latin typeface="Stellar Light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B457700-94BA-AF4E-AD65-932491627D49}"/>
              </a:ext>
            </a:extLst>
          </p:cNvPr>
          <p:cNvCxnSpPr>
            <a:cxnSpLocks/>
          </p:cNvCxnSpPr>
          <p:nvPr/>
        </p:nvCxnSpPr>
        <p:spPr>
          <a:xfrm>
            <a:off x="6513922" y="1181843"/>
            <a:ext cx="0" cy="4728763"/>
          </a:xfrm>
          <a:prstGeom prst="line">
            <a:avLst/>
          </a:prstGeom>
          <a:ln w="19050">
            <a:solidFill>
              <a:srgbClr val="43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72AEAE-F401-7945-8AAF-A07433600EB0}"/>
              </a:ext>
            </a:extLst>
          </p:cNvPr>
          <p:cNvGrpSpPr/>
          <p:nvPr/>
        </p:nvGrpSpPr>
        <p:grpSpPr>
          <a:xfrm>
            <a:off x="135575" y="4964356"/>
            <a:ext cx="641663" cy="605156"/>
            <a:chOff x="117055" y="5017665"/>
            <a:chExt cx="641663" cy="605156"/>
          </a:xfrm>
        </p:grpSpPr>
        <p:sp>
          <p:nvSpPr>
            <p:cNvPr id="16" name="Oval 15">
              <a:hlinkClick r:id="rId2" action="ppaction://hlinksldjump"/>
              <a:extLst>
                <a:ext uri="{FF2B5EF4-FFF2-40B4-BE49-F238E27FC236}">
                  <a16:creationId xmlns:a16="http://schemas.microsoft.com/office/drawing/2014/main" id="{B4711BDD-1CBB-2145-B3A4-2BBAFE09B5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510" y="5017665"/>
              <a:ext cx="623341" cy="60515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 h="6985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 sz="3200" b="1" dirty="0">
                <a:solidFill>
                  <a:srgbClr val="4372C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17" name="Picture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FA7110A4-2744-C548-A94C-BAFD17783C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b="16356"/>
            <a:stretch/>
          </p:blipFill>
          <p:spPr>
            <a:xfrm>
              <a:off x="117055" y="5045745"/>
              <a:ext cx="641663" cy="53671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D2868D-E8E4-984F-8239-32564EE72779}"/>
              </a:ext>
            </a:extLst>
          </p:cNvPr>
          <p:cNvSpPr txBox="1"/>
          <p:nvPr/>
        </p:nvSpPr>
        <p:spPr>
          <a:xfrm>
            <a:off x="-25716" y="5473979"/>
            <a:ext cx="1022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Validation &amp; Links</a:t>
            </a:r>
            <a:endParaRPr lang="en-GB" sz="1400" dirty="0"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</p:txBody>
      </p:sp>
      <p:sp>
        <p:nvSpPr>
          <p:cNvPr id="18" name="TextBox 17">
            <a:hlinkClick r:id="rId5" action="ppaction://hlinksldjump"/>
            <a:extLst>
              <a:ext uri="{FF2B5EF4-FFF2-40B4-BE49-F238E27FC236}">
                <a16:creationId xmlns:a16="http://schemas.microsoft.com/office/drawing/2014/main" id="{CEF67BFF-3121-2349-9B49-989ABA98F658}"/>
              </a:ext>
            </a:extLst>
          </p:cNvPr>
          <p:cNvSpPr txBox="1"/>
          <p:nvPr/>
        </p:nvSpPr>
        <p:spPr>
          <a:xfrm>
            <a:off x="1495126" y="5510496"/>
            <a:ext cx="3007042" cy="400110"/>
          </a:xfrm>
          <a:prstGeom prst="rect">
            <a:avLst/>
          </a:prstGeom>
          <a:solidFill>
            <a:srgbClr val="2D6CA4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Helvetica Neue Condensed" panose="02000503000000020004" pitchFamily="2" charset="0"/>
              </a:rPr>
              <a:t>Go to validation</a:t>
            </a:r>
          </a:p>
        </p:txBody>
      </p:sp>
    </p:spTree>
    <p:extLst>
      <p:ext uri="{BB962C8B-B14F-4D97-AF65-F5344CB8AC3E}">
        <p14:creationId xmlns:p14="http://schemas.microsoft.com/office/powerpoint/2010/main" val="3551984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3A61A3A-2838-234F-8AA1-076C0E7428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4371" t="8935" r="20245" b="11773"/>
          <a:stretch/>
        </p:blipFill>
        <p:spPr>
          <a:xfrm>
            <a:off x="1745180" y="1489997"/>
            <a:ext cx="10453639" cy="4456800"/>
          </a:xfrm>
          <a:prstGeom prst="rect">
            <a:avLst/>
          </a:prstGeom>
        </p:spPr>
      </p:pic>
      <p:pic>
        <p:nvPicPr>
          <p:cNvPr id="23" name="Picture 22" descr="A close up of a map&#10;&#10;Description automatically generated">
            <a:extLst>
              <a:ext uri="{FF2B5EF4-FFF2-40B4-BE49-F238E27FC236}">
                <a16:creationId xmlns:a16="http://schemas.microsoft.com/office/drawing/2014/main" id="{5FAA653E-14A3-4D4C-9A94-8D152AAEB0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56" t="5734" r="9121" b="54273"/>
          <a:stretch/>
        </p:blipFill>
        <p:spPr>
          <a:xfrm>
            <a:off x="8642555" y="1281223"/>
            <a:ext cx="3163725" cy="206174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366D47A-9D9E-734B-9FBC-E107B99BD7F4}"/>
              </a:ext>
            </a:extLst>
          </p:cNvPr>
          <p:cNvSpPr/>
          <p:nvPr/>
        </p:nvSpPr>
        <p:spPr>
          <a:xfrm>
            <a:off x="9202479" y="1281223"/>
            <a:ext cx="1961707" cy="96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3E394D7-964F-1340-8944-D91D29034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415" y="4222375"/>
            <a:ext cx="2252800" cy="25344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B22780C-0CF4-E847-8FD9-B98EE017281E}"/>
              </a:ext>
            </a:extLst>
          </p:cNvPr>
          <p:cNvSpPr/>
          <p:nvPr/>
        </p:nvSpPr>
        <p:spPr>
          <a:xfrm>
            <a:off x="2734056" y="4222375"/>
            <a:ext cx="1961707" cy="18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9645B5-E741-FE43-9989-4417CD7A6E30}"/>
              </a:ext>
            </a:extLst>
          </p:cNvPr>
          <p:cNvSpPr txBox="1"/>
          <p:nvPr/>
        </p:nvSpPr>
        <p:spPr>
          <a:xfrm>
            <a:off x="1343068" y="1548931"/>
            <a:ext cx="5433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0.3</a:t>
            </a:r>
          </a:p>
          <a:p>
            <a:endParaRPr lang="en-GB" sz="800" dirty="0"/>
          </a:p>
          <a:p>
            <a:r>
              <a:rPr lang="en-GB" sz="800" dirty="0"/>
              <a:t>18</a:t>
            </a:r>
          </a:p>
          <a:p>
            <a:endParaRPr lang="en-GB" sz="800" dirty="0"/>
          </a:p>
          <a:p>
            <a:r>
              <a:rPr lang="en-GB" sz="800" dirty="0"/>
              <a:t>30</a:t>
            </a:r>
          </a:p>
          <a:p>
            <a:endParaRPr lang="en-GB" sz="800" dirty="0"/>
          </a:p>
          <a:p>
            <a:r>
              <a:rPr lang="en-GB" sz="800" dirty="0"/>
              <a:t>60</a:t>
            </a:r>
          </a:p>
          <a:p>
            <a:endParaRPr lang="en-GB" sz="800" dirty="0"/>
          </a:p>
          <a:p>
            <a:r>
              <a:rPr lang="en-GB" sz="800" dirty="0"/>
              <a:t>130</a:t>
            </a:r>
          </a:p>
          <a:p>
            <a:endParaRPr lang="en-GB" sz="800" dirty="0"/>
          </a:p>
          <a:p>
            <a:r>
              <a:rPr lang="en-GB" sz="800" dirty="0"/>
              <a:t>155</a:t>
            </a:r>
          </a:p>
          <a:p>
            <a:endParaRPr lang="en-GB" sz="800" dirty="0"/>
          </a:p>
          <a:p>
            <a:r>
              <a:rPr lang="en-GB" sz="800" dirty="0"/>
              <a:t>165</a:t>
            </a:r>
          </a:p>
          <a:p>
            <a:endParaRPr lang="en-GB" sz="800" dirty="0"/>
          </a:p>
          <a:p>
            <a:r>
              <a:rPr lang="en-GB" sz="800" dirty="0"/>
              <a:t>195</a:t>
            </a:r>
          </a:p>
          <a:p>
            <a:endParaRPr lang="en-GB" sz="800" dirty="0"/>
          </a:p>
          <a:p>
            <a:r>
              <a:rPr lang="en-GB" sz="800" dirty="0"/>
              <a:t>244</a:t>
            </a:r>
          </a:p>
          <a:p>
            <a:endParaRPr lang="en-GB" sz="800" dirty="0"/>
          </a:p>
          <a:p>
            <a:r>
              <a:rPr lang="en-GB" sz="800" dirty="0"/>
              <a:t>265</a:t>
            </a:r>
          </a:p>
          <a:p>
            <a:endParaRPr lang="en-GB" sz="800" dirty="0"/>
          </a:p>
          <a:p>
            <a:r>
              <a:rPr lang="en-GB" sz="800" dirty="0"/>
              <a:t>340</a:t>
            </a:r>
          </a:p>
          <a:p>
            <a:endParaRPr lang="en-GB" sz="800" dirty="0"/>
          </a:p>
          <a:p>
            <a:r>
              <a:rPr lang="en-GB" sz="800" dirty="0"/>
              <a:t>600</a:t>
            </a:r>
          </a:p>
          <a:p>
            <a:endParaRPr lang="en-GB" sz="800" dirty="0"/>
          </a:p>
          <a:p>
            <a:r>
              <a:rPr lang="en-GB" sz="800" dirty="0"/>
              <a:t>680</a:t>
            </a:r>
          </a:p>
        </p:txBody>
      </p:sp>
      <p:pic>
        <p:nvPicPr>
          <p:cNvPr id="36" name="Picture 2" descr="Risultati immagini per matlab parula colormap">
            <a:extLst>
              <a:ext uri="{FF2B5EF4-FFF2-40B4-BE49-F238E27FC236}">
                <a16:creationId xmlns:a16="http://schemas.microsoft.com/office/drawing/2014/main" id="{198D641C-BC70-A24B-9E0F-FDBB54A53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76"/>
          <a:stretch/>
        </p:blipFill>
        <p:spPr bwMode="auto">
          <a:xfrm rot="5400000">
            <a:off x="-162682" y="3049219"/>
            <a:ext cx="2945240" cy="16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3444269-C405-3946-B453-A37A255A88F6}"/>
              </a:ext>
            </a:extLst>
          </p:cNvPr>
          <p:cNvSpPr txBox="1"/>
          <p:nvPr/>
        </p:nvSpPr>
        <p:spPr>
          <a:xfrm>
            <a:off x="2239052" y="3894916"/>
            <a:ext cx="2818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delivered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D99C85F-383C-474F-B741-5346F9071597}"/>
              </a:ext>
            </a:extLst>
          </p:cNvPr>
          <p:cNvSpPr txBox="1"/>
          <p:nvPr/>
        </p:nvSpPr>
        <p:spPr>
          <a:xfrm>
            <a:off x="8678634" y="895105"/>
            <a:ext cx="3009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provenance</a:t>
            </a:r>
          </a:p>
        </p:txBody>
      </p:sp>
      <p:grpSp>
        <p:nvGrpSpPr>
          <p:cNvPr id="43" name="Gruppo 41">
            <a:extLst>
              <a:ext uri="{FF2B5EF4-FFF2-40B4-BE49-F238E27FC236}">
                <a16:creationId xmlns:a16="http://schemas.microsoft.com/office/drawing/2014/main" id="{C9650201-1049-7B4E-926A-8C23B8636D56}"/>
              </a:ext>
            </a:extLst>
          </p:cNvPr>
          <p:cNvGrpSpPr/>
          <p:nvPr/>
        </p:nvGrpSpPr>
        <p:grpSpPr>
          <a:xfrm>
            <a:off x="5698607" y="3636960"/>
            <a:ext cx="570336" cy="515911"/>
            <a:chOff x="4283712" y="2676255"/>
            <a:chExt cx="758188" cy="752745"/>
          </a:xfrm>
        </p:grpSpPr>
        <p:sp>
          <p:nvSpPr>
            <p:cNvPr id="44" name="Rettangolo 40">
              <a:extLst>
                <a:ext uri="{FF2B5EF4-FFF2-40B4-BE49-F238E27FC236}">
                  <a16:creationId xmlns:a16="http://schemas.microsoft.com/office/drawing/2014/main" id="{EC80BBA9-31AD-2B40-ABD0-6A6B97AB274A}"/>
                </a:ext>
              </a:extLst>
            </p:cNvPr>
            <p:cNvSpPr/>
            <p:nvPr/>
          </p:nvSpPr>
          <p:spPr>
            <a:xfrm>
              <a:off x="4283712" y="2676255"/>
              <a:ext cx="758188" cy="752745"/>
            </a:xfrm>
            <a:prstGeom prst="rect">
              <a:avLst/>
            </a:prstGeom>
            <a:solidFill>
              <a:srgbClr val="FF0000">
                <a:tint val="66000"/>
                <a:satMod val="160000"/>
              </a:srgb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5" name="Immagine 5">
              <a:extLst>
                <a:ext uri="{FF2B5EF4-FFF2-40B4-BE49-F238E27FC236}">
                  <a16:creationId xmlns:a16="http://schemas.microsoft.com/office/drawing/2014/main" id="{B6B33EA6-C060-3941-B74D-2CBF48E63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370" t="28052" r="42916" b="42870"/>
            <a:stretch/>
          </p:blipFill>
          <p:spPr>
            <a:xfrm flipH="1">
              <a:off x="4321812" y="2736546"/>
              <a:ext cx="701908" cy="651446"/>
            </a:xfrm>
            <a:prstGeom prst="rect">
              <a:avLst/>
            </a:prstGeom>
          </p:spPr>
        </p:pic>
      </p:grpSp>
      <p:grpSp>
        <p:nvGrpSpPr>
          <p:cNvPr id="46" name="Gruppo 41">
            <a:extLst>
              <a:ext uri="{FF2B5EF4-FFF2-40B4-BE49-F238E27FC236}">
                <a16:creationId xmlns:a16="http://schemas.microsoft.com/office/drawing/2014/main" id="{11240B5C-8016-AA47-BBB1-897101CCA4F5}"/>
              </a:ext>
            </a:extLst>
          </p:cNvPr>
          <p:cNvGrpSpPr/>
          <p:nvPr/>
        </p:nvGrpSpPr>
        <p:grpSpPr>
          <a:xfrm>
            <a:off x="3481593" y="1982131"/>
            <a:ext cx="570336" cy="515911"/>
            <a:chOff x="4283712" y="2676255"/>
            <a:chExt cx="758188" cy="752745"/>
          </a:xfrm>
        </p:grpSpPr>
        <p:sp>
          <p:nvSpPr>
            <p:cNvPr id="47" name="Rettangolo 40">
              <a:extLst>
                <a:ext uri="{FF2B5EF4-FFF2-40B4-BE49-F238E27FC236}">
                  <a16:creationId xmlns:a16="http://schemas.microsoft.com/office/drawing/2014/main" id="{8C1C5857-E018-A84B-8DC5-3ED043C55E0F}"/>
                </a:ext>
              </a:extLst>
            </p:cNvPr>
            <p:cNvSpPr/>
            <p:nvPr/>
          </p:nvSpPr>
          <p:spPr>
            <a:xfrm>
              <a:off x="4283712" y="2676255"/>
              <a:ext cx="758188" cy="752745"/>
            </a:xfrm>
            <a:prstGeom prst="rect">
              <a:avLst/>
            </a:prstGeom>
            <a:solidFill>
              <a:srgbClr val="FF0000">
                <a:tint val="66000"/>
                <a:satMod val="160000"/>
              </a:srgb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8" name="Immagine 5">
              <a:extLst>
                <a:ext uri="{FF2B5EF4-FFF2-40B4-BE49-F238E27FC236}">
                  <a16:creationId xmlns:a16="http://schemas.microsoft.com/office/drawing/2014/main" id="{BF2CEF36-9198-A140-947D-B9C84E9074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370" t="28052" r="42916" b="42870"/>
            <a:stretch/>
          </p:blipFill>
          <p:spPr>
            <a:xfrm flipH="1">
              <a:off x="4321812" y="2736546"/>
              <a:ext cx="701908" cy="651446"/>
            </a:xfrm>
            <a:prstGeom prst="rect">
              <a:avLst/>
            </a:prstGeom>
          </p:spPr>
        </p:pic>
      </p:grpSp>
      <p:grpSp>
        <p:nvGrpSpPr>
          <p:cNvPr id="49" name="Gruppo 41">
            <a:extLst>
              <a:ext uri="{FF2B5EF4-FFF2-40B4-BE49-F238E27FC236}">
                <a16:creationId xmlns:a16="http://schemas.microsoft.com/office/drawing/2014/main" id="{66C7606B-AB1A-C24F-B4AE-2FE9B64163A9}"/>
              </a:ext>
            </a:extLst>
          </p:cNvPr>
          <p:cNvGrpSpPr/>
          <p:nvPr/>
        </p:nvGrpSpPr>
        <p:grpSpPr>
          <a:xfrm>
            <a:off x="6810042" y="3129460"/>
            <a:ext cx="570336" cy="515911"/>
            <a:chOff x="4283712" y="2676255"/>
            <a:chExt cx="758188" cy="752745"/>
          </a:xfrm>
        </p:grpSpPr>
        <p:sp>
          <p:nvSpPr>
            <p:cNvPr id="50" name="Rettangolo 40">
              <a:extLst>
                <a:ext uri="{FF2B5EF4-FFF2-40B4-BE49-F238E27FC236}">
                  <a16:creationId xmlns:a16="http://schemas.microsoft.com/office/drawing/2014/main" id="{4D150DE6-9318-8346-8C11-590AFCA8AC5D}"/>
                </a:ext>
              </a:extLst>
            </p:cNvPr>
            <p:cNvSpPr/>
            <p:nvPr/>
          </p:nvSpPr>
          <p:spPr>
            <a:xfrm>
              <a:off x="4283712" y="2676255"/>
              <a:ext cx="758188" cy="752745"/>
            </a:xfrm>
            <a:prstGeom prst="rect">
              <a:avLst/>
            </a:prstGeom>
            <a:solidFill>
              <a:srgbClr val="FF0000">
                <a:tint val="66000"/>
                <a:satMod val="160000"/>
              </a:srgb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1" name="Immagine 5">
              <a:extLst>
                <a:ext uri="{FF2B5EF4-FFF2-40B4-BE49-F238E27FC236}">
                  <a16:creationId xmlns:a16="http://schemas.microsoft.com/office/drawing/2014/main" id="{74C4CB41-C514-7841-9FF8-0E8283442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370" t="28052" r="42916" b="42870"/>
            <a:stretch/>
          </p:blipFill>
          <p:spPr>
            <a:xfrm flipH="1">
              <a:off x="4321812" y="2736546"/>
              <a:ext cx="701908" cy="651446"/>
            </a:xfrm>
            <a:prstGeom prst="rect">
              <a:avLst/>
            </a:prstGeom>
          </p:spPr>
        </p:pic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F18DD0B-9D66-FE47-B4D6-A6831D0B1B68}"/>
              </a:ext>
            </a:extLst>
          </p:cNvPr>
          <p:cNvCxnSpPr>
            <a:cxnSpLocks/>
          </p:cNvCxnSpPr>
          <p:nvPr/>
        </p:nvCxnSpPr>
        <p:spPr>
          <a:xfrm flipH="1" flipV="1">
            <a:off x="3868298" y="1690929"/>
            <a:ext cx="2212554" cy="11692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A0ECFA4-5EB6-9347-A0FE-5DC85AC1EC79}"/>
              </a:ext>
            </a:extLst>
          </p:cNvPr>
          <p:cNvSpPr txBox="1"/>
          <p:nvPr/>
        </p:nvSpPr>
        <p:spPr>
          <a:xfrm rot="1671242">
            <a:off x="3986800" y="1889940"/>
            <a:ext cx="2502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chemeClr val="accent1"/>
                </a:solidFill>
              </a:rPr>
              <a:t>Flow direction</a:t>
            </a:r>
          </a:p>
        </p:txBody>
      </p:sp>
      <p:sp>
        <p:nvSpPr>
          <p:cNvPr id="30" name="Triangle 4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C1CCA18-6595-4C3D-B777-B2FD05B3B12E}"/>
              </a:ext>
            </a:extLst>
          </p:cNvPr>
          <p:cNvSpPr/>
          <p:nvPr/>
        </p:nvSpPr>
        <p:spPr>
          <a:xfrm rot="16200000">
            <a:off x="-161058" y="5721256"/>
            <a:ext cx="620110" cy="196082"/>
          </a:xfrm>
          <a:prstGeom prst="triangle">
            <a:avLst>
              <a:gd name="adj" fmla="val 4830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379136-6116-7F48-8772-C0631FA4CF0F}"/>
              </a:ext>
            </a:extLst>
          </p:cNvPr>
          <p:cNvSpPr txBox="1"/>
          <p:nvPr/>
        </p:nvSpPr>
        <p:spPr>
          <a:xfrm>
            <a:off x="518048" y="764032"/>
            <a:ext cx="3642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Sediment flux transported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E366A4-C7C4-804D-AB8A-DEC68F820091}"/>
              </a:ext>
            </a:extLst>
          </p:cNvPr>
          <p:cNvSpPr/>
          <p:nvPr/>
        </p:nvSpPr>
        <p:spPr>
          <a:xfrm>
            <a:off x="0" y="22628"/>
            <a:ext cx="12192000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AU" sz="2400" b="1" dirty="0">
                <a:solidFill>
                  <a:srgbClr val="2B679B"/>
                </a:solidFill>
                <a:latin typeface="Roboto" pitchFamily="2" charset="0"/>
                <a:ea typeface="Roboto" pitchFamily="2" charset="0"/>
                <a:cs typeface="Helvetica Neue" panose="02000503000000020004" pitchFamily="2" charset="0"/>
              </a:rPr>
              <a:t>CASCADE :</a:t>
            </a:r>
            <a:r>
              <a:rPr lang="en-AU" sz="2400" b="1" dirty="0">
                <a:solidFill>
                  <a:srgbClr val="2B679B"/>
                </a:solidFill>
                <a:effectLst/>
                <a:latin typeface="Roboto" pitchFamily="2" charset="0"/>
                <a:ea typeface="Roboto" pitchFamily="2" charset="0"/>
                <a:cs typeface="Helvetica Neue" panose="02000503000000020004" pitchFamily="2" charset="0"/>
              </a:rPr>
              <a:t> </a:t>
            </a:r>
            <a:r>
              <a:rPr lang="en-AU" sz="2400" b="1" dirty="0">
                <a:solidFill>
                  <a:srgbClr val="2B679B"/>
                </a:solidFill>
                <a:latin typeface="Roboto" pitchFamily="2" charset="0"/>
                <a:ea typeface="Roboto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  <a:p>
            <a:pPr lvl="1" algn="ctr"/>
            <a:r>
              <a:rPr lang="en-AU" sz="1600" dirty="0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Marco Tangi, Rafael Schmitt, Simone </a:t>
            </a:r>
            <a:r>
              <a:rPr lang="en-AU" sz="1600" dirty="0" err="1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Bizzi</a:t>
            </a:r>
            <a:r>
              <a:rPr lang="en-AU" sz="1600" dirty="0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, Andrea </a:t>
            </a:r>
            <a:r>
              <a:rPr lang="en-AU" sz="1600" dirty="0" err="1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Castelletti</a:t>
            </a:r>
            <a:r>
              <a:rPr lang="en-AU" sz="1400" dirty="0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 </a:t>
            </a:r>
          </a:p>
          <a:p>
            <a:pPr lvl="1" algn="ctr"/>
            <a:endParaRPr lang="en-AU" sz="1200" dirty="0">
              <a:solidFill>
                <a:srgbClr val="2B679B"/>
              </a:solidFill>
              <a:latin typeface="Stellar" panose="0200050604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211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Oval 92">
            <a:hlinkClick r:id="rId3" action="ppaction://hlinksldjump"/>
            <a:extLst>
              <a:ext uri="{FF2B5EF4-FFF2-40B4-BE49-F238E27FC236}">
                <a16:creationId xmlns:a16="http://schemas.microsoft.com/office/drawing/2014/main" id="{3407C200-A5AC-D449-99A7-4BFA8AA5F42E}"/>
              </a:ext>
            </a:extLst>
          </p:cNvPr>
          <p:cNvSpPr>
            <a:spLocks noChangeAspect="1"/>
          </p:cNvSpPr>
          <p:nvPr/>
        </p:nvSpPr>
        <p:spPr>
          <a:xfrm>
            <a:off x="1989055" y="1627335"/>
            <a:ext cx="788727" cy="766955"/>
          </a:xfrm>
          <a:prstGeom prst="ellipse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69850" h="69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en-GB" sz="3200" b="1" dirty="0">
              <a:solidFill>
                <a:srgbClr val="4372C4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85D27C-D941-DB4C-9C0E-3481CEBB7573}"/>
              </a:ext>
            </a:extLst>
          </p:cNvPr>
          <p:cNvSpPr/>
          <p:nvPr/>
        </p:nvSpPr>
        <p:spPr>
          <a:xfrm>
            <a:off x="1014609" y="94959"/>
            <a:ext cx="11177391" cy="133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AU" sz="2400" b="1" dirty="0">
                <a:solidFill>
                  <a:srgbClr val="2B679B"/>
                </a:solidFill>
                <a:latin typeface="Roboto" pitchFamily="2" charset="0"/>
                <a:ea typeface="Roboto" pitchFamily="2" charset="0"/>
                <a:cs typeface="Helvetica Neue" panose="02000503000000020004" pitchFamily="2" charset="0"/>
              </a:rPr>
              <a:t>CASCADE :</a:t>
            </a:r>
            <a:r>
              <a:rPr lang="en-AU" sz="2400" b="1" dirty="0">
                <a:solidFill>
                  <a:srgbClr val="2B679B"/>
                </a:solidFill>
                <a:effectLst/>
                <a:latin typeface="Roboto" pitchFamily="2" charset="0"/>
                <a:ea typeface="Roboto" pitchFamily="2" charset="0"/>
                <a:cs typeface="Helvetica Neue" panose="02000503000000020004" pitchFamily="2" charset="0"/>
              </a:rPr>
              <a:t> </a:t>
            </a:r>
            <a:r>
              <a:rPr lang="en-AU" sz="2400" b="1" dirty="0">
                <a:solidFill>
                  <a:srgbClr val="2B679B"/>
                </a:solidFill>
                <a:latin typeface="Roboto" pitchFamily="2" charset="0"/>
                <a:ea typeface="Roboto" pitchFamily="2" charset="0"/>
                <a:cs typeface="Helvetica Neue" panose="02000503000000020004" pitchFamily="2" charset="0"/>
              </a:rPr>
              <a:t>a toolbox for network-scale </a:t>
            </a:r>
          </a:p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AU" sz="2400" b="1" dirty="0">
                <a:solidFill>
                  <a:srgbClr val="2B679B"/>
                </a:solidFill>
                <a:latin typeface="Roboto" pitchFamily="2" charset="0"/>
                <a:ea typeface="Roboto" pitchFamily="2" charset="0"/>
                <a:cs typeface="Helvetica Neue" panose="02000503000000020004" pitchFamily="2" charset="0"/>
              </a:rPr>
              <a:t>sediment connectivity assessment</a:t>
            </a:r>
          </a:p>
          <a:p>
            <a:pPr lvl="1" algn="ctr"/>
            <a:r>
              <a:rPr lang="en-AU" sz="1600" dirty="0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Marco Tangi (1), Rafael Schmitt (2) , Simone </a:t>
            </a:r>
            <a:r>
              <a:rPr lang="en-AU" sz="1600" dirty="0" err="1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Bizzi</a:t>
            </a:r>
            <a:r>
              <a:rPr lang="en-AU" sz="1600" dirty="0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 (1), Andrea </a:t>
            </a:r>
            <a:r>
              <a:rPr lang="en-AU" sz="1600" dirty="0" err="1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Castelletti</a:t>
            </a:r>
            <a:r>
              <a:rPr lang="en-AU" sz="1600" dirty="0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 (1)</a:t>
            </a:r>
            <a:r>
              <a:rPr lang="en-AU" sz="1400" dirty="0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 </a:t>
            </a:r>
          </a:p>
          <a:p>
            <a:pPr lvl="1" algn="ctr"/>
            <a:r>
              <a:rPr lang="en-AU" sz="1200" dirty="0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(1) </a:t>
            </a:r>
            <a:r>
              <a:rPr lang="en-AU" sz="1200" dirty="0" err="1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Politecnico</a:t>
            </a:r>
            <a:r>
              <a:rPr lang="en-AU" sz="1200" dirty="0">
                <a:solidFill>
                  <a:srgbClr val="2B679B"/>
                </a:solidFill>
                <a:latin typeface="Stellar" panose="02000506040000020004" pitchFamily="2" charset="0"/>
                <a:ea typeface="Helvetica Neue Light" panose="02000403000000020004" pitchFamily="2" charset="0"/>
              </a:rPr>
              <a:t> of Milano, (2) The Natural Capital Project and Woods Institute for the Environment, Stanford University.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86F5EE-861A-A343-AC1F-5C1FADBE72F5}"/>
              </a:ext>
            </a:extLst>
          </p:cNvPr>
          <p:cNvSpPr txBox="1"/>
          <p:nvPr/>
        </p:nvSpPr>
        <p:spPr>
          <a:xfrm>
            <a:off x="2944574" y="1611413"/>
            <a:ext cx="3812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Research Topic</a:t>
            </a:r>
          </a:p>
          <a:p>
            <a:r>
              <a:rPr lang="en-AU" sz="14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7E864-976F-664F-8521-B4AF9B42DB36}"/>
              </a:ext>
            </a:extLst>
          </p:cNvPr>
          <p:cNvSpPr txBox="1"/>
          <p:nvPr/>
        </p:nvSpPr>
        <p:spPr>
          <a:xfrm>
            <a:off x="5693287" y="2469575"/>
            <a:ext cx="4310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The model – In a Nutshell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6EEEF6-BAF2-E542-9AE7-A7B867BFDB87}"/>
              </a:ext>
            </a:extLst>
          </p:cNvPr>
          <p:cNvSpPr txBox="1"/>
          <p:nvPr/>
        </p:nvSpPr>
        <p:spPr>
          <a:xfrm>
            <a:off x="5511836" y="4031025"/>
            <a:ext cx="4466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Try CASCADE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363ACC1-5C3C-DD43-9779-54707752546F}"/>
              </a:ext>
            </a:extLst>
          </p:cNvPr>
          <p:cNvGrpSpPr/>
          <p:nvPr/>
        </p:nvGrpSpPr>
        <p:grpSpPr>
          <a:xfrm>
            <a:off x="2000531" y="3283324"/>
            <a:ext cx="788727" cy="766955"/>
            <a:chOff x="1922095" y="3173431"/>
            <a:chExt cx="788727" cy="766955"/>
          </a:xfrm>
        </p:grpSpPr>
        <p:sp>
          <p:nvSpPr>
            <p:cNvPr id="95" name="Oval 94">
              <a:hlinkClick r:id="rId3" action="ppaction://hlinksldjump"/>
              <a:extLst>
                <a:ext uri="{FF2B5EF4-FFF2-40B4-BE49-F238E27FC236}">
                  <a16:creationId xmlns:a16="http://schemas.microsoft.com/office/drawing/2014/main" id="{3666DEAC-FB09-0044-ADB3-ED9C3E3A9E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2095" y="3173431"/>
              <a:ext cx="788727" cy="76695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 h="69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 sz="3200" b="1" dirty="0">
                <a:solidFill>
                  <a:srgbClr val="4372C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B07541-E061-4147-8C40-F3D43136E8AB}"/>
                </a:ext>
              </a:extLst>
            </p:cNvPr>
            <p:cNvGrpSpPr/>
            <p:nvPr/>
          </p:nvGrpSpPr>
          <p:grpSpPr>
            <a:xfrm>
              <a:off x="2068875" y="3268927"/>
              <a:ext cx="494860" cy="550620"/>
              <a:chOff x="38241904" y="-6168925"/>
              <a:chExt cx="5808406" cy="5527117"/>
            </a:xfrm>
          </p:grpSpPr>
          <p:pic>
            <p:nvPicPr>
              <p:cNvPr id="12" name="Picture 11" descr="A close up of a logo&#10;&#10;Description automatically generated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0B0B345A-3466-434B-9C32-2AF915D905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046" t="2362" r="7323" b="65398"/>
              <a:stretch/>
            </p:blipFill>
            <p:spPr>
              <a:xfrm>
                <a:off x="38246278" y="-6168925"/>
                <a:ext cx="5804032" cy="2211060"/>
              </a:xfrm>
              <a:prstGeom prst="rect">
                <a:avLst/>
              </a:prstGeom>
            </p:spPr>
          </p:pic>
          <p:pic>
            <p:nvPicPr>
              <p:cNvPr id="13" name="Picture 12" descr="A close up of a logo&#10;&#10;Description automatically generated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101915A1-4943-AF49-A841-59C44EC6B9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046" t="2362" r="7323" b="47360"/>
              <a:stretch/>
            </p:blipFill>
            <p:spPr>
              <a:xfrm>
                <a:off x="38241904" y="-4089899"/>
                <a:ext cx="5804033" cy="3448091"/>
              </a:xfrm>
              <a:prstGeom prst="rect">
                <a:avLst/>
              </a:prstGeom>
            </p:spPr>
          </p:pic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98077E5-7A73-9D4A-8A55-E7BCC26D29DC}"/>
              </a:ext>
            </a:extLst>
          </p:cNvPr>
          <p:cNvGrpSpPr/>
          <p:nvPr/>
        </p:nvGrpSpPr>
        <p:grpSpPr>
          <a:xfrm>
            <a:off x="9985088" y="2393022"/>
            <a:ext cx="831366" cy="786796"/>
            <a:chOff x="4357286" y="2664881"/>
            <a:chExt cx="831366" cy="786796"/>
          </a:xfrm>
        </p:grpSpPr>
        <p:sp>
          <p:nvSpPr>
            <p:cNvPr id="94" name="Oval 93">
              <a:hlinkClick r:id="rId3" action="ppaction://hlinksldjump"/>
              <a:extLst>
                <a:ext uri="{FF2B5EF4-FFF2-40B4-BE49-F238E27FC236}">
                  <a16:creationId xmlns:a16="http://schemas.microsoft.com/office/drawing/2014/main" id="{E883373A-6BEC-8341-B717-15DC95A0BC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2849" y="2664881"/>
              <a:ext cx="788727" cy="76695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 h="69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 sz="3200" b="1" dirty="0">
                <a:solidFill>
                  <a:srgbClr val="4372C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35" name="Picture 34" descr="A close up of a logo&#10;&#10;Description automatically generated">
              <a:hlinkClick r:id="rId6" action="ppaction://hlinksldjump"/>
              <a:extLst>
                <a:ext uri="{FF2B5EF4-FFF2-40B4-BE49-F238E27FC236}">
                  <a16:creationId xmlns:a16="http://schemas.microsoft.com/office/drawing/2014/main" id="{D3C78E87-55AA-074D-8AAB-A3A920B25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8598" t="33233" r="18724" b="14177"/>
            <a:stretch/>
          </p:blipFill>
          <p:spPr>
            <a:xfrm>
              <a:off x="4357286" y="2754120"/>
              <a:ext cx="831366" cy="697557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CD4404E0-09F4-3345-B2E6-AEC19AB142DA}"/>
              </a:ext>
            </a:extLst>
          </p:cNvPr>
          <p:cNvSpPr txBox="1"/>
          <p:nvPr/>
        </p:nvSpPr>
        <p:spPr>
          <a:xfrm>
            <a:off x="2913723" y="3269150"/>
            <a:ext cx="4310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The model – Step by step</a:t>
            </a:r>
          </a:p>
        </p:txBody>
      </p:sp>
      <p:pic>
        <p:nvPicPr>
          <p:cNvPr id="66" name="Picture 65" descr="A close up of a logo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E8514C37-F7FD-2148-ACC1-4A8639FE76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5894"/>
          <a:stretch/>
        </p:blipFill>
        <p:spPr>
          <a:xfrm>
            <a:off x="1953241" y="1639741"/>
            <a:ext cx="841097" cy="707414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C130DA4C-8907-C347-A210-AED6B70FE541}"/>
              </a:ext>
            </a:extLst>
          </p:cNvPr>
          <p:cNvGrpSpPr/>
          <p:nvPr/>
        </p:nvGrpSpPr>
        <p:grpSpPr>
          <a:xfrm>
            <a:off x="10004239" y="3940386"/>
            <a:ext cx="788727" cy="766955"/>
            <a:chOff x="4354568" y="4952125"/>
            <a:chExt cx="788727" cy="766955"/>
          </a:xfrm>
        </p:grpSpPr>
        <p:sp>
          <p:nvSpPr>
            <p:cNvPr id="96" name="Oval 95">
              <a:hlinkClick r:id="rId3" action="ppaction://hlinksldjump"/>
              <a:extLst>
                <a:ext uri="{FF2B5EF4-FFF2-40B4-BE49-F238E27FC236}">
                  <a16:creationId xmlns:a16="http://schemas.microsoft.com/office/drawing/2014/main" id="{2B1C74C7-2F77-D542-86B0-654A2F173D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4568" y="4952125"/>
              <a:ext cx="788727" cy="76695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 h="69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 sz="3200" b="1" dirty="0">
                <a:solidFill>
                  <a:srgbClr val="4372C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68" name="Picture 67" descr="A close up of a logo&#10;&#10;Description automatically generated">
              <a:hlinkClick r:id="rId9" action="ppaction://hlinksldjump"/>
              <a:extLst>
                <a:ext uri="{FF2B5EF4-FFF2-40B4-BE49-F238E27FC236}">
                  <a16:creationId xmlns:a16="http://schemas.microsoft.com/office/drawing/2014/main" id="{15A51726-F737-F940-A070-0DD2742055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2950"/>
            <a:stretch/>
          </p:blipFill>
          <p:spPr>
            <a:xfrm>
              <a:off x="4361423" y="4994712"/>
              <a:ext cx="775019" cy="674656"/>
            </a:xfrm>
            <a:prstGeom prst="rect">
              <a:avLst/>
            </a:prstGeom>
          </p:spPr>
        </p:pic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7987F733-AD59-8A4C-A712-4B079B73EA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500"/>
                    </a14:imgEffect>
                    <a14:imgEffect>
                      <a14:saturation sat="171000"/>
                    </a14:imgEffect>
                    <a14:imgEffect>
                      <a14:brightnessContrast bright="33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78522" y="4857073"/>
            <a:ext cx="788727" cy="710324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38B18C4F-C37A-4C4F-B05B-AECCC4B63651}"/>
              </a:ext>
            </a:extLst>
          </p:cNvPr>
          <p:cNvSpPr txBox="1"/>
          <p:nvPr/>
        </p:nvSpPr>
        <p:spPr>
          <a:xfrm>
            <a:off x="10480220" y="5467909"/>
            <a:ext cx="178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All the links are shown as raised buttons</a:t>
            </a:r>
            <a:endParaRPr lang="en-GB" sz="1200" dirty="0"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0B48BE8-C8F1-D044-8297-79E99E3ABD5C}"/>
              </a:ext>
            </a:extLst>
          </p:cNvPr>
          <p:cNvSpPr/>
          <p:nvPr/>
        </p:nvSpPr>
        <p:spPr>
          <a:xfrm>
            <a:off x="3212985" y="2056387"/>
            <a:ext cx="37111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100" dirty="0">
                <a:latin typeface="Stellar" panose="02000506040000020004" pitchFamily="2" charset="0"/>
                <a:ea typeface="Helvetica Neue Light" panose="02000403000000020004" pitchFamily="2" charset="0"/>
              </a:rPr>
              <a:t>Introduction on the definition of river sediment connectivity and the CASCADE model principles</a:t>
            </a:r>
            <a:endParaRPr lang="en-GB" sz="1100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2D9DB1A-757F-D349-A2D5-1B2A898F961E}"/>
              </a:ext>
            </a:extLst>
          </p:cNvPr>
          <p:cNvSpPr/>
          <p:nvPr/>
        </p:nvSpPr>
        <p:spPr>
          <a:xfrm>
            <a:off x="5686875" y="2906445"/>
            <a:ext cx="39925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1100" dirty="0">
                <a:latin typeface="Stellar" panose="02000506040000020004" pitchFamily="2" charset="0"/>
                <a:ea typeface="Helvetica Neue Light" panose="02000403000000020004" pitchFamily="2" charset="0"/>
              </a:rPr>
              <a:t>Brief description of the toolbox framework and outputs</a:t>
            </a:r>
            <a:endParaRPr lang="en-GB" sz="1100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C418D16-858C-2344-9262-FB89197EEB7A}"/>
              </a:ext>
            </a:extLst>
          </p:cNvPr>
          <p:cNvSpPr/>
          <p:nvPr/>
        </p:nvSpPr>
        <p:spPr>
          <a:xfrm>
            <a:off x="3212985" y="3742211"/>
            <a:ext cx="54285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100" dirty="0">
                <a:latin typeface="Stellar" panose="02000506040000020004" pitchFamily="2" charset="0"/>
                <a:ea typeface="Helvetica Neue Light" panose="02000403000000020004" pitchFamily="2" charset="0"/>
              </a:rPr>
              <a:t>In-detail delineation of the steps necessary to implement the toolbox on a case study</a:t>
            </a:r>
            <a:endParaRPr lang="en-GB" sz="11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0C73A4A-4E6E-C64E-B939-F71B2493EE1E}"/>
              </a:ext>
            </a:extLst>
          </p:cNvPr>
          <p:cNvSpPr/>
          <p:nvPr/>
        </p:nvSpPr>
        <p:spPr>
          <a:xfrm>
            <a:off x="5909733" y="4491897"/>
            <a:ext cx="37696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1100" dirty="0">
                <a:latin typeface="Stellar" panose="02000506040000020004" pitchFamily="2" charset="0"/>
                <a:ea typeface="Helvetica Neue Light" panose="02000403000000020004" pitchFamily="2" charset="0"/>
              </a:rPr>
              <a:t>Interactive exploration of the application of CASCADE for the analysis of dam siting options on a real case study</a:t>
            </a:r>
            <a:endParaRPr lang="en-GB" sz="1100" dirty="0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30DA551-9069-6F43-998A-762B92938203}"/>
              </a:ext>
            </a:extLst>
          </p:cNvPr>
          <p:cNvGrpSpPr/>
          <p:nvPr/>
        </p:nvGrpSpPr>
        <p:grpSpPr>
          <a:xfrm>
            <a:off x="1985008" y="4852792"/>
            <a:ext cx="870980" cy="766955"/>
            <a:chOff x="2342678" y="4444048"/>
            <a:chExt cx="870980" cy="766955"/>
          </a:xfrm>
        </p:grpSpPr>
        <p:sp>
          <p:nvSpPr>
            <p:cNvPr id="101" name="Oval 100">
              <a:hlinkClick r:id="rId3" action="ppaction://hlinksldjump"/>
              <a:extLst>
                <a:ext uri="{FF2B5EF4-FFF2-40B4-BE49-F238E27FC236}">
                  <a16:creationId xmlns:a16="http://schemas.microsoft.com/office/drawing/2014/main" id="{34A93415-AE27-1F44-B99F-5500AA2D8D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3418" y="4444048"/>
              <a:ext cx="788727" cy="76695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 h="69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 sz="3200" b="1" dirty="0">
                <a:solidFill>
                  <a:srgbClr val="4372C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104" name="Picture 103" descr="A close up of a logo&#10;&#10;Description automatically generated">
              <a:hlinkClick r:id="rId13" action="ppaction://hlinksldjump"/>
              <a:extLst>
                <a:ext uri="{FF2B5EF4-FFF2-40B4-BE49-F238E27FC236}">
                  <a16:creationId xmlns:a16="http://schemas.microsoft.com/office/drawing/2014/main" id="{D65FA808-D85E-984D-8F94-EDF61FC5B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b="16701"/>
            <a:stretch/>
          </p:blipFill>
          <p:spPr>
            <a:xfrm>
              <a:off x="2342678" y="4446779"/>
              <a:ext cx="870980" cy="725517"/>
            </a:xfrm>
            <a:prstGeom prst="rect">
              <a:avLst/>
            </a:prstGeom>
          </p:spPr>
        </p:pic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EC86D32F-6B08-E84C-B4BD-12453FCDBB9C}"/>
              </a:ext>
            </a:extLst>
          </p:cNvPr>
          <p:cNvSpPr txBox="1"/>
          <p:nvPr/>
        </p:nvSpPr>
        <p:spPr>
          <a:xfrm>
            <a:off x="2913721" y="4892461"/>
            <a:ext cx="4310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Links and references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4EC7ED47-1E16-6F44-86E2-37DCBD7B31F4}"/>
              </a:ext>
            </a:extLst>
          </p:cNvPr>
          <p:cNvSpPr/>
          <p:nvPr/>
        </p:nvSpPr>
        <p:spPr>
          <a:xfrm>
            <a:off x="3212985" y="5351953"/>
            <a:ext cx="44628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100" dirty="0">
                <a:latin typeface="Stellar" panose="02000506040000020004" pitchFamily="2" charset="0"/>
                <a:ea typeface="Helvetica Neue Light" panose="02000403000000020004" pitchFamily="2" charset="0"/>
              </a:rPr>
              <a:t>Links for the CASCADE website and GitHub repository and references for the papers with CASCADE applications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865262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85D27C-D941-DB4C-9C0E-3481CEBB7573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C5399A-1428-7A4C-8158-5F9A7B7416E4}"/>
              </a:ext>
            </a:extLst>
          </p:cNvPr>
          <p:cNvSpPr txBox="1"/>
          <p:nvPr/>
        </p:nvSpPr>
        <p:spPr>
          <a:xfrm>
            <a:off x="5020848" y="578501"/>
            <a:ext cx="316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Research topic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FB2987-4BD2-F648-84A4-950DB31C4064}"/>
              </a:ext>
            </a:extLst>
          </p:cNvPr>
          <p:cNvCxnSpPr>
            <a:cxnSpLocks/>
          </p:cNvCxnSpPr>
          <p:nvPr/>
        </p:nvCxnSpPr>
        <p:spPr>
          <a:xfrm>
            <a:off x="2768252" y="1943099"/>
            <a:ext cx="0" cy="151564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74590C-7073-7744-89B7-44A5535AFE56}"/>
              </a:ext>
            </a:extLst>
          </p:cNvPr>
          <p:cNvCxnSpPr>
            <a:cxnSpLocks/>
          </p:cNvCxnSpPr>
          <p:nvPr/>
        </p:nvCxnSpPr>
        <p:spPr>
          <a:xfrm>
            <a:off x="10471743" y="1943099"/>
            <a:ext cx="0" cy="1515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F5C058-8808-0B41-8EB4-59145D3F29FC}"/>
              </a:ext>
            </a:extLst>
          </p:cNvPr>
          <p:cNvCxnSpPr>
            <a:cxnSpLocks/>
          </p:cNvCxnSpPr>
          <p:nvPr/>
        </p:nvCxnSpPr>
        <p:spPr>
          <a:xfrm>
            <a:off x="10536461" y="1943099"/>
            <a:ext cx="0" cy="1515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6807CE-0055-824F-B71A-83B7C98AF4CA}"/>
              </a:ext>
            </a:extLst>
          </p:cNvPr>
          <p:cNvCxnSpPr>
            <a:cxnSpLocks/>
          </p:cNvCxnSpPr>
          <p:nvPr/>
        </p:nvCxnSpPr>
        <p:spPr>
          <a:xfrm>
            <a:off x="10386149" y="1943099"/>
            <a:ext cx="0" cy="151564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71FBC7B-381B-2A43-BC6A-2BBFCAD44D82}"/>
              </a:ext>
            </a:extLst>
          </p:cNvPr>
          <p:cNvSpPr txBox="1"/>
          <p:nvPr/>
        </p:nvSpPr>
        <p:spPr>
          <a:xfrm>
            <a:off x="2941529" y="1859340"/>
            <a:ext cx="7271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>
                <a:latin typeface="Stellar" panose="02000506040000020004" pitchFamily="2" charset="0"/>
                <a:ea typeface="Roboto Condensed" pitchFamily="2" charset="0"/>
              </a:rPr>
              <a:t>Sediment connectivity </a:t>
            </a:r>
            <a:r>
              <a:rPr lang="en-GB" sz="1600" dirty="0">
                <a:latin typeface="Stellar" panose="02000506040000020004" pitchFamily="2" charset="0"/>
                <a:ea typeface="Roboto Condensed" pitchFamily="2" charset="0"/>
              </a:rPr>
              <a:t>is a complex property of river networks: many different </a:t>
            </a:r>
            <a:r>
              <a:rPr lang="en-GB" sz="1600" b="1" dirty="0">
                <a:latin typeface="Stellar" panose="02000506040000020004" pitchFamily="2" charset="0"/>
                <a:ea typeface="Roboto Condensed" pitchFamily="2" charset="0"/>
              </a:rPr>
              <a:t>sources</a:t>
            </a:r>
            <a:r>
              <a:rPr lang="en-GB" sz="1600" dirty="0">
                <a:latin typeface="Stellar" panose="02000506040000020004" pitchFamily="2" charset="0"/>
                <a:ea typeface="Roboto Condensed" pitchFamily="2" charset="0"/>
              </a:rPr>
              <a:t> supply sediment at specific </a:t>
            </a:r>
            <a:r>
              <a:rPr lang="en-GB" sz="1600" b="1" dirty="0">
                <a:latin typeface="Stellar" panose="02000506040000020004" pitchFamily="2" charset="0"/>
                <a:ea typeface="Roboto Condensed" pitchFamily="2" charset="0"/>
              </a:rPr>
              <a:t>locations</a:t>
            </a:r>
            <a:r>
              <a:rPr lang="en-GB" sz="1600" dirty="0">
                <a:latin typeface="Stellar" panose="02000506040000020004" pitchFamily="2" charset="0"/>
                <a:ea typeface="Roboto Condensed" pitchFamily="2" charset="0"/>
              </a:rPr>
              <a:t>, with a specific </a:t>
            </a:r>
            <a:r>
              <a:rPr lang="en-GB" sz="1600" b="1" dirty="0">
                <a:latin typeface="Stellar" panose="02000506040000020004" pitchFamily="2" charset="0"/>
                <a:ea typeface="Roboto Condensed" pitchFamily="2" charset="0"/>
              </a:rPr>
              <a:t>supply rate</a:t>
            </a:r>
            <a:r>
              <a:rPr lang="en-GB" sz="1600" dirty="0">
                <a:latin typeface="Stellar" panose="02000506040000020004" pitchFamily="2" charset="0"/>
                <a:ea typeface="Roboto Condensed" pitchFamily="2" charset="0"/>
              </a:rPr>
              <a:t>, and a specific </a:t>
            </a:r>
            <a:r>
              <a:rPr lang="en-GB" sz="1600" b="1" dirty="0">
                <a:latin typeface="Stellar" panose="02000506040000020004" pitchFamily="2" charset="0"/>
                <a:ea typeface="Roboto Condensed" pitchFamily="2" charset="0"/>
              </a:rPr>
              <a:t>distribution</a:t>
            </a:r>
            <a:r>
              <a:rPr lang="en-GB" sz="1600" dirty="0">
                <a:latin typeface="Stellar" panose="02000506040000020004" pitchFamily="2" charset="0"/>
                <a:ea typeface="Roboto Condensed" pitchFamily="2" charset="0"/>
              </a:rPr>
              <a:t> of input grain sizes. </a:t>
            </a:r>
          </a:p>
          <a:p>
            <a:pPr algn="just"/>
            <a:r>
              <a:rPr lang="en-GB" sz="1600" b="1" dirty="0">
                <a:latin typeface="Stellar" panose="02000506040000020004" pitchFamily="2" charset="0"/>
                <a:ea typeface="Roboto Condensed" pitchFamily="2" charset="0"/>
              </a:rPr>
              <a:t>Morphologic</a:t>
            </a:r>
            <a:r>
              <a:rPr lang="en-GB" sz="1600" dirty="0">
                <a:latin typeface="Stellar" panose="02000506040000020004" pitchFamily="2" charset="0"/>
                <a:ea typeface="Roboto Condensed" pitchFamily="2" charset="0"/>
              </a:rPr>
              <a:t> </a:t>
            </a:r>
            <a:r>
              <a:rPr lang="en-GB" sz="1600" b="1" dirty="0">
                <a:latin typeface="Stellar" panose="02000506040000020004" pitchFamily="2" charset="0"/>
                <a:ea typeface="Roboto Condensed" pitchFamily="2" charset="0"/>
              </a:rPr>
              <a:t>properties</a:t>
            </a:r>
            <a:r>
              <a:rPr lang="en-GB" sz="1600" dirty="0">
                <a:latin typeface="Stellar" panose="02000506040000020004" pitchFamily="2" charset="0"/>
                <a:ea typeface="Roboto Condensed" pitchFamily="2" charset="0"/>
              </a:rPr>
              <a:t> of the network (i.e., river gradient and width) and </a:t>
            </a:r>
            <a:r>
              <a:rPr lang="en-GB" sz="1600" b="1" dirty="0">
                <a:latin typeface="Stellar" panose="02000506040000020004" pitchFamily="2" charset="0"/>
                <a:ea typeface="Roboto Condensed" pitchFamily="2" charset="0"/>
              </a:rPr>
              <a:t>water</a:t>
            </a:r>
            <a:r>
              <a:rPr lang="en-GB" sz="1600" dirty="0">
                <a:latin typeface="Stellar" panose="02000506040000020004" pitchFamily="2" charset="0"/>
                <a:ea typeface="Roboto Condensed" pitchFamily="2" charset="0"/>
              </a:rPr>
              <a:t> </a:t>
            </a:r>
            <a:r>
              <a:rPr lang="en-GB" sz="1600" b="1" dirty="0">
                <a:latin typeface="Stellar" panose="02000506040000020004" pitchFamily="2" charset="0"/>
                <a:ea typeface="Roboto Condensed" pitchFamily="2" charset="0"/>
              </a:rPr>
              <a:t>discharge</a:t>
            </a:r>
            <a:r>
              <a:rPr lang="en-GB" sz="1600" dirty="0">
                <a:latin typeface="Stellar" panose="02000506040000020004" pitchFamily="2" charset="0"/>
                <a:ea typeface="Roboto Condensed" pitchFamily="2" charset="0"/>
              </a:rPr>
              <a:t> determine the </a:t>
            </a:r>
            <a:r>
              <a:rPr lang="en-GB" sz="1600" b="1" dirty="0">
                <a:latin typeface="Stellar" panose="02000506040000020004" pitchFamily="2" charset="0"/>
                <a:ea typeface="Roboto Condensed" pitchFamily="2" charset="0"/>
              </a:rPr>
              <a:t>capacity</a:t>
            </a:r>
            <a:r>
              <a:rPr lang="en-GB" sz="1600" dirty="0">
                <a:latin typeface="Stellar" panose="02000506040000020004" pitchFamily="2" charset="0"/>
                <a:ea typeface="Roboto Condensed" pitchFamily="2" charset="0"/>
              </a:rPr>
              <a:t> of the river to transport different grain sizes, leading to different </a:t>
            </a:r>
            <a:r>
              <a:rPr lang="en-GB" sz="1600" b="1" dirty="0">
                <a:latin typeface="Stellar" panose="02000506040000020004" pitchFamily="2" charset="0"/>
                <a:ea typeface="Roboto Condensed" pitchFamily="2" charset="0"/>
              </a:rPr>
              <a:t>patterns</a:t>
            </a:r>
            <a:r>
              <a:rPr lang="en-GB" sz="1600" dirty="0">
                <a:latin typeface="Stellar" panose="02000506040000020004" pitchFamily="2" charset="0"/>
                <a:ea typeface="Roboto Condensed" pitchFamily="2" charset="0"/>
              </a:rPr>
              <a:t> of connectivity in space and time.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8C4B92-2384-B348-93CC-A00976B0C8FF}"/>
              </a:ext>
            </a:extLst>
          </p:cNvPr>
          <p:cNvSpPr txBox="1"/>
          <p:nvPr/>
        </p:nvSpPr>
        <p:spPr>
          <a:xfrm>
            <a:off x="6318155" y="3401701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4372C4"/>
                </a:solidFill>
                <a:latin typeface="Roboto Condensed" pitchFamily="2" charset="0"/>
                <a:ea typeface="Roboto Condensed" pitchFamily="2" charset="0"/>
              </a:rPr>
              <a:t>1/4</a:t>
            </a:r>
          </a:p>
        </p:txBody>
      </p:sp>
      <p:sp>
        <p:nvSpPr>
          <p:cNvPr id="11" name="Triangl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9522D6-EF94-ED46-9596-C41AF6DA3FDF}"/>
              </a:ext>
            </a:extLst>
          </p:cNvPr>
          <p:cNvSpPr/>
          <p:nvPr/>
        </p:nvSpPr>
        <p:spPr>
          <a:xfrm rot="16200000" flipV="1">
            <a:off x="10515646" y="2533805"/>
            <a:ext cx="620110" cy="220731"/>
          </a:xfrm>
          <a:prstGeom prst="triangle">
            <a:avLst>
              <a:gd name="adj" fmla="val 4830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733135E-A125-D14A-B3A5-674A77406F38}"/>
              </a:ext>
            </a:extLst>
          </p:cNvPr>
          <p:cNvCxnSpPr>
            <a:cxnSpLocks/>
          </p:cNvCxnSpPr>
          <p:nvPr/>
        </p:nvCxnSpPr>
        <p:spPr>
          <a:xfrm>
            <a:off x="10604020" y="1943099"/>
            <a:ext cx="0" cy="1515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B6D7035-2922-9B44-B652-9DCE61BBED88}"/>
              </a:ext>
            </a:extLst>
          </p:cNvPr>
          <p:cNvGrpSpPr/>
          <p:nvPr/>
        </p:nvGrpSpPr>
        <p:grpSpPr>
          <a:xfrm>
            <a:off x="162536" y="77465"/>
            <a:ext cx="642998" cy="604800"/>
            <a:chOff x="71480" y="312982"/>
            <a:chExt cx="813600" cy="766955"/>
          </a:xfrm>
        </p:grpSpPr>
        <p:sp>
          <p:nvSpPr>
            <p:cNvPr id="51" name="Oval 50">
              <a:hlinkClick r:id="rId3" action="ppaction://hlinksldjump"/>
              <a:extLst>
                <a:ext uri="{FF2B5EF4-FFF2-40B4-BE49-F238E27FC236}">
                  <a16:creationId xmlns:a16="http://schemas.microsoft.com/office/drawing/2014/main" id="{AE7C4C4F-7B14-9745-9A1E-4D02A98027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276" y="312982"/>
              <a:ext cx="788727" cy="76695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 h="6985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en-GB" sz="3200" b="1" dirty="0">
                <a:solidFill>
                  <a:srgbClr val="4372C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52" name="Picture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361B7336-EBCE-5B45-B951-82898D08499F}"/>
                </a:ext>
              </a:extLst>
            </p:cNvPr>
            <p:cNvPicPr>
              <a:picLocks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1480" y="361534"/>
              <a:ext cx="813600" cy="658885"/>
            </a:xfrm>
            <a:prstGeom prst="rect">
              <a:avLst/>
            </a:prstGeom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1DEDBC87-8735-6F4C-9BC8-9DD8D52F0A05}"/>
              </a:ext>
            </a:extLst>
          </p:cNvPr>
          <p:cNvSpPr txBox="1"/>
          <p:nvPr/>
        </p:nvSpPr>
        <p:spPr>
          <a:xfrm>
            <a:off x="0" y="582837"/>
            <a:ext cx="945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Stellar" panose="02000506040000020004" pitchFamily="2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Research topics</a:t>
            </a:r>
            <a:endParaRPr lang="en-GB" sz="1400" dirty="0">
              <a:latin typeface="Stellar" panose="02000506040000020004" pitchFamily="2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958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FB2987-4BD2-F648-84A4-950DB31C4064}"/>
              </a:ext>
            </a:extLst>
          </p:cNvPr>
          <p:cNvCxnSpPr>
            <a:cxnSpLocks/>
          </p:cNvCxnSpPr>
          <p:nvPr/>
        </p:nvCxnSpPr>
        <p:spPr>
          <a:xfrm>
            <a:off x="2768252" y="1943099"/>
            <a:ext cx="0" cy="151564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74590C-7073-7744-89B7-44A5535AFE56}"/>
              </a:ext>
            </a:extLst>
          </p:cNvPr>
          <p:cNvCxnSpPr>
            <a:cxnSpLocks/>
          </p:cNvCxnSpPr>
          <p:nvPr/>
        </p:nvCxnSpPr>
        <p:spPr>
          <a:xfrm>
            <a:off x="10471743" y="1943099"/>
            <a:ext cx="0" cy="1515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F5C058-8808-0B41-8EB4-59145D3F29FC}"/>
              </a:ext>
            </a:extLst>
          </p:cNvPr>
          <p:cNvCxnSpPr>
            <a:cxnSpLocks/>
          </p:cNvCxnSpPr>
          <p:nvPr/>
        </p:nvCxnSpPr>
        <p:spPr>
          <a:xfrm>
            <a:off x="2687860" y="1943099"/>
            <a:ext cx="0" cy="1515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6807CE-0055-824F-B71A-83B7C98AF4CA}"/>
              </a:ext>
            </a:extLst>
          </p:cNvPr>
          <p:cNvCxnSpPr>
            <a:cxnSpLocks/>
          </p:cNvCxnSpPr>
          <p:nvPr/>
        </p:nvCxnSpPr>
        <p:spPr>
          <a:xfrm>
            <a:off x="10386149" y="1943099"/>
            <a:ext cx="0" cy="151564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71FBC7B-381B-2A43-BC6A-2BBFCAD44D82}"/>
              </a:ext>
            </a:extLst>
          </p:cNvPr>
          <p:cNvSpPr txBox="1"/>
          <p:nvPr/>
        </p:nvSpPr>
        <p:spPr>
          <a:xfrm>
            <a:off x="2941529" y="1877812"/>
            <a:ext cx="7271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CASCADE</a:t>
            </a:r>
            <a:r>
              <a:rPr lang="en-US" sz="1400" dirty="0">
                <a:latin typeface="Stellar" panose="0200050604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1600" dirty="0">
                <a:latin typeface="Stellar" panose="02000506040000020004" pitchFamily="2" charset="0"/>
                <a:ea typeface="Helvetica Neue Light" panose="02000403000000020004" pitchFamily="2" charset="0"/>
              </a:rPr>
              <a:t>(</a:t>
            </a:r>
            <a:r>
              <a:rPr lang="en-US" sz="1600" b="1" dirty="0" err="1">
                <a:latin typeface="Stellar" panose="02000506040000020004" pitchFamily="2" charset="0"/>
                <a:ea typeface="Helvetica Neue Light" panose="02000403000000020004" pitchFamily="2" charset="0"/>
              </a:rPr>
              <a:t>CA</a:t>
            </a:r>
            <a:r>
              <a:rPr lang="en-US" sz="1600" dirty="0" err="1">
                <a:latin typeface="Stellar" panose="02000506040000020004" pitchFamily="2" charset="0"/>
                <a:ea typeface="Helvetica Neue Light" panose="02000403000000020004" pitchFamily="2" charset="0"/>
              </a:rPr>
              <a:t>tchment</a:t>
            </a:r>
            <a:r>
              <a:rPr lang="en-US" sz="1600" dirty="0">
                <a:latin typeface="Stellar" panose="0200050604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16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S</a:t>
            </a:r>
            <a:r>
              <a:rPr lang="en-US" sz="1600" dirty="0">
                <a:latin typeface="Stellar" panose="02000506040000020004" pitchFamily="2" charset="0"/>
                <a:ea typeface="Helvetica Neue Light" panose="02000403000000020004" pitchFamily="2" charset="0"/>
              </a:rPr>
              <a:t>ediment </a:t>
            </a:r>
            <a:r>
              <a:rPr lang="en-US" sz="16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C</a:t>
            </a:r>
            <a:r>
              <a:rPr lang="en-US" sz="1600" dirty="0">
                <a:latin typeface="Stellar" panose="02000506040000020004" pitchFamily="2" charset="0"/>
                <a:ea typeface="Helvetica Neue Light" panose="02000403000000020004" pitchFamily="2" charset="0"/>
              </a:rPr>
              <a:t>onnectivity And </a:t>
            </a:r>
            <a:r>
              <a:rPr lang="en-US" sz="1600" b="1" dirty="0" err="1">
                <a:latin typeface="Stellar" panose="02000506040000020004" pitchFamily="2" charset="0"/>
                <a:ea typeface="Helvetica Neue Light" panose="02000403000000020004" pitchFamily="2" charset="0"/>
              </a:rPr>
              <a:t>D</a:t>
            </a:r>
            <a:r>
              <a:rPr lang="en-US" sz="1600" dirty="0" err="1">
                <a:latin typeface="Stellar" panose="02000506040000020004" pitchFamily="2" charset="0"/>
                <a:ea typeface="Helvetica Neue Light" panose="02000403000000020004" pitchFamily="2" charset="0"/>
              </a:rPr>
              <a:t>Elivery</a:t>
            </a:r>
            <a:r>
              <a:rPr lang="en-US" sz="1600" dirty="0">
                <a:latin typeface="Stellar" panose="02000506040000020004" pitchFamily="2" charset="0"/>
                <a:ea typeface="Helvetica Neue Light" panose="02000403000000020004" pitchFamily="2" charset="0"/>
              </a:rPr>
              <a:t>) is a modelling framework that combines concepts of </a:t>
            </a:r>
            <a:r>
              <a:rPr lang="en-US" sz="16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network modelling </a:t>
            </a:r>
            <a:r>
              <a:rPr lang="en-US" sz="1600" dirty="0">
                <a:latin typeface="Stellar" panose="02000506040000020004" pitchFamily="2" charset="0"/>
                <a:ea typeface="Helvetica Neue Light" panose="02000403000000020004" pitchFamily="2" charset="0"/>
              </a:rPr>
              <a:t>with </a:t>
            </a:r>
            <a:r>
              <a:rPr lang="en-US" sz="16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empirical sediment transport formulas</a:t>
            </a:r>
            <a:r>
              <a:rPr lang="en-US" sz="1600" dirty="0">
                <a:latin typeface="Stellar" panose="02000506040000020004" pitchFamily="2" charset="0"/>
                <a:ea typeface="Helvetica Neue Light" panose="02000403000000020004" pitchFamily="2" charset="0"/>
              </a:rPr>
              <a:t> to provide spatially fully distributed information on </a:t>
            </a:r>
            <a:r>
              <a:rPr lang="en-US" sz="16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sediment transport and connectivity</a:t>
            </a:r>
            <a:r>
              <a:rPr lang="en-US" sz="1600" dirty="0">
                <a:latin typeface="Stellar" panose="02000506040000020004" pitchFamily="2" charset="0"/>
                <a:ea typeface="Helvetica Neue Light" panose="02000403000000020004" pitchFamily="2" charset="0"/>
              </a:rPr>
              <a:t> in river networks.</a:t>
            </a:r>
            <a:r>
              <a:rPr lang="it-IT" sz="1400" dirty="0">
                <a:latin typeface="Stellar" panose="02000506040000020004" pitchFamily="2" charset="0"/>
                <a:ea typeface="Helvetica Neue Light" panose="02000403000000020004" pitchFamily="2" charset="0"/>
              </a:rPr>
              <a:t>  </a:t>
            </a:r>
            <a:endParaRPr lang="it-IT" sz="1600" dirty="0">
              <a:latin typeface="Stellar" panose="0200050604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3730D4-FD61-7749-9500-37A37BFAB7E7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6A247C-F8E6-DA46-B902-D6F114CB6F29}"/>
              </a:ext>
            </a:extLst>
          </p:cNvPr>
          <p:cNvSpPr txBox="1"/>
          <p:nvPr/>
        </p:nvSpPr>
        <p:spPr>
          <a:xfrm>
            <a:off x="6318155" y="3401701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4372C4"/>
                </a:solidFill>
                <a:latin typeface="Roboto Condensed" pitchFamily="2" charset="0"/>
                <a:ea typeface="Roboto Condensed" pitchFamily="2" charset="0"/>
              </a:rPr>
              <a:t>2/4</a:t>
            </a:r>
          </a:p>
        </p:txBody>
      </p:sp>
      <p:sp>
        <p:nvSpPr>
          <p:cNvPr id="20" name="Triangle 1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FA4EF7-127C-B741-BEFC-788EA2686AAB}"/>
              </a:ext>
            </a:extLst>
          </p:cNvPr>
          <p:cNvSpPr/>
          <p:nvPr/>
        </p:nvSpPr>
        <p:spPr>
          <a:xfrm rot="16200000">
            <a:off x="2024241" y="2543497"/>
            <a:ext cx="620110" cy="220736"/>
          </a:xfrm>
          <a:prstGeom prst="triangle">
            <a:avLst>
              <a:gd name="adj" fmla="val 4830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riangl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15B870-D9E0-F046-B2BC-C53DB3977327}"/>
              </a:ext>
            </a:extLst>
          </p:cNvPr>
          <p:cNvSpPr/>
          <p:nvPr/>
        </p:nvSpPr>
        <p:spPr>
          <a:xfrm rot="16200000" flipV="1">
            <a:off x="10515646" y="2533805"/>
            <a:ext cx="620110" cy="220731"/>
          </a:xfrm>
          <a:prstGeom prst="triangle">
            <a:avLst>
              <a:gd name="adj" fmla="val 4830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0259C7D-8C10-EB46-8410-CB44A5AF1B6F}"/>
              </a:ext>
            </a:extLst>
          </p:cNvPr>
          <p:cNvCxnSpPr>
            <a:cxnSpLocks/>
          </p:cNvCxnSpPr>
          <p:nvPr/>
        </p:nvCxnSpPr>
        <p:spPr>
          <a:xfrm>
            <a:off x="10538031" y="1943099"/>
            <a:ext cx="0" cy="1515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392F73C-4C74-9841-89A2-6ED38142065D}"/>
              </a:ext>
            </a:extLst>
          </p:cNvPr>
          <p:cNvSpPr txBox="1"/>
          <p:nvPr/>
        </p:nvSpPr>
        <p:spPr>
          <a:xfrm>
            <a:off x="5020848" y="578501"/>
            <a:ext cx="316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Research topic</a:t>
            </a:r>
          </a:p>
        </p:txBody>
      </p:sp>
    </p:spTree>
    <p:extLst>
      <p:ext uri="{BB962C8B-B14F-4D97-AF65-F5344CB8AC3E}">
        <p14:creationId xmlns:p14="http://schemas.microsoft.com/office/powerpoint/2010/main" val="1367574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FB2987-4BD2-F648-84A4-950DB31C4064}"/>
              </a:ext>
            </a:extLst>
          </p:cNvPr>
          <p:cNvCxnSpPr>
            <a:cxnSpLocks/>
          </p:cNvCxnSpPr>
          <p:nvPr/>
        </p:nvCxnSpPr>
        <p:spPr>
          <a:xfrm>
            <a:off x="2768252" y="1941825"/>
            <a:ext cx="0" cy="151564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6807CE-0055-824F-B71A-83B7C98AF4CA}"/>
              </a:ext>
            </a:extLst>
          </p:cNvPr>
          <p:cNvCxnSpPr>
            <a:cxnSpLocks/>
          </p:cNvCxnSpPr>
          <p:nvPr/>
        </p:nvCxnSpPr>
        <p:spPr>
          <a:xfrm>
            <a:off x="10386149" y="1941825"/>
            <a:ext cx="0" cy="151564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71FBC7B-381B-2A43-BC6A-2BBFCAD44D82}"/>
              </a:ext>
            </a:extLst>
          </p:cNvPr>
          <p:cNvSpPr txBox="1"/>
          <p:nvPr/>
        </p:nvSpPr>
        <p:spPr>
          <a:xfrm>
            <a:off x="2941529" y="1848830"/>
            <a:ext cx="7271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CASCADE</a:t>
            </a:r>
            <a:r>
              <a:rPr lang="en-GB" sz="1600" dirty="0">
                <a:latin typeface="Stellar" panose="02000506040000020004" pitchFamily="2" charset="0"/>
                <a:ea typeface="Helvetica Neue Light" panose="02000403000000020004" pitchFamily="2" charset="0"/>
              </a:rPr>
              <a:t> takes advantage of increasing availability of </a:t>
            </a:r>
            <a:r>
              <a:rPr lang="en-GB" sz="16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geomorphic and hydrologic data</a:t>
            </a:r>
            <a:r>
              <a:rPr lang="en-GB" sz="1600" dirty="0">
                <a:latin typeface="Stellar" panose="02000506040000020004" pitchFamily="2" charset="0"/>
                <a:ea typeface="Helvetica Neue Light" panose="02000403000000020004" pitchFamily="2" charset="0"/>
              </a:rPr>
              <a:t> in large-basins or at global scales to describe sediment connectivity in </a:t>
            </a:r>
            <a:r>
              <a:rPr lang="en-GB" sz="16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data scarce </a:t>
            </a:r>
            <a:r>
              <a:rPr lang="en-GB" sz="1600" dirty="0">
                <a:latin typeface="Stellar" panose="02000506040000020004" pitchFamily="2" charset="0"/>
                <a:ea typeface="Helvetica Neue Light" panose="02000403000000020004" pitchFamily="2" charset="0"/>
              </a:rPr>
              <a:t>environments.</a:t>
            </a:r>
            <a:r>
              <a:rPr lang="en-GB" sz="1600" dirty="0">
                <a:latin typeface="Stellar" panose="02000506040000020004" pitchFamily="2" charset="0"/>
              </a:rPr>
              <a:t> </a:t>
            </a:r>
            <a:r>
              <a:rPr lang="en-GB" sz="1600" dirty="0">
                <a:latin typeface="Stellar" panose="02000506040000020004" pitchFamily="2" charset="0"/>
                <a:ea typeface="Helvetica Neue Light" panose="02000403000000020004" pitchFamily="2" charset="0"/>
              </a:rPr>
              <a:t>Applications include </a:t>
            </a:r>
            <a:r>
              <a:rPr lang="en-GB" sz="16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optimization of dam portfolios </a:t>
            </a:r>
            <a:r>
              <a:rPr lang="en-GB" sz="1600" dirty="0">
                <a:latin typeface="Stellar" panose="02000506040000020004" pitchFamily="2" charset="0"/>
                <a:ea typeface="Helvetica Neue Light" panose="02000403000000020004" pitchFamily="2" charset="0"/>
              </a:rPr>
              <a:t>for minimal sediment trapping, </a:t>
            </a:r>
            <a:r>
              <a:rPr lang="en-GB" sz="16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identification of dominant sources </a:t>
            </a:r>
            <a:r>
              <a:rPr lang="en-GB" sz="1600" dirty="0">
                <a:latin typeface="Stellar" panose="02000506040000020004" pitchFamily="2" charset="0"/>
                <a:ea typeface="Helvetica Neue Light" panose="02000403000000020004" pitchFamily="2" charset="0"/>
              </a:rPr>
              <a:t>of sediment for reservoir storage loss, and </a:t>
            </a:r>
            <a:r>
              <a:rPr lang="en-GB" sz="16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evaluation of impacts </a:t>
            </a:r>
            <a:r>
              <a:rPr lang="en-GB" sz="1600" dirty="0">
                <a:latin typeface="Stellar" panose="02000506040000020004" pitchFamily="2" charset="0"/>
                <a:ea typeface="Helvetica Neue Light" panose="02000403000000020004" pitchFamily="2" charset="0"/>
              </a:rPr>
              <a:t>of sediment connectivity alterations under different sediment management strategies.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576DFC-DF62-6E4E-9059-8500F7CEF894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D6CC53-4829-8547-9909-09CA507AB3E6}"/>
              </a:ext>
            </a:extLst>
          </p:cNvPr>
          <p:cNvSpPr txBox="1"/>
          <p:nvPr/>
        </p:nvSpPr>
        <p:spPr>
          <a:xfrm>
            <a:off x="6318155" y="3400427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4372C4"/>
                </a:solidFill>
                <a:latin typeface="Roboto Condensed" pitchFamily="2" charset="0"/>
                <a:ea typeface="Roboto Condensed" pitchFamily="2" charset="0"/>
              </a:rPr>
              <a:t>3/4</a:t>
            </a:r>
          </a:p>
        </p:txBody>
      </p:sp>
      <p:sp>
        <p:nvSpPr>
          <p:cNvPr id="22" name="Triangle 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DF0CAEC-6BCB-1243-936A-2AB9D047C0AD}"/>
              </a:ext>
            </a:extLst>
          </p:cNvPr>
          <p:cNvSpPr/>
          <p:nvPr/>
        </p:nvSpPr>
        <p:spPr>
          <a:xfrm rot="16200000">
            <a:off x="2024241" y="2542223"/>
            <a:ext cx="620110" cy="220736"/>
          </a:xfrm>
          <a:prstGeom prst="triangle">
            <a:avLst>
              <a:gd name="adj" fmla="val 4830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riangl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6013F40-6259-644D-ACFB-36B226FAA2E2}"/>
              </a:ext>
            </a:extLst>
          </p:cNvPr>
          <p:cNvSpPr/>
          <p:nvPr/>
        </p:nvSpPr>
        <p:spPr>
          <a:xfrm rot="16200000" flipV="1">
            <a:off x="10515646" y="2532531"/>
            <a:ext cx="620110" cy="220731"/>
          </a:xfrm>
          <a:prstGeom prst="triangle">
            <a:avLst>
              <a:gd name="adj" fmla="val 4830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735EC66-1F67-F44B-AA8B-2B1E95D34F28}"/>
              </a:ext>
            </a:extLst>
          </p:cNvPr>
          <p:cNvCxnSpPr>
            <a:cxnSpLocks/>
          </p:cNvCxnSpPr>
          <p:nvPr/>
        </p:nvCxnSpPr>
        <p:spPr>
          <a:xfrm>
            <a:off x="10471743" y="1941825"/>
            <a:ext cx="0" cy="1515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8B45772-6748-6D4A-928D-EC1D22F6304F}"/>
              </a:ext>
            </a:extLst>
          </p:cNvPr>
          <p:cNvCxnSpPr>
            <a:cxnSpLocks/>
          </p:cNvCxnSpPr>
          <p:nvPr/>
        </p:nvCxnSpPr>
        <p:spPr>
          <a:xfrm>
            <a:off x="2625864" y="1941825"/>
            <a:ext cx="0" cy="1515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F68AFFD-9870-C642-AF7F-2B16D68D32EF}"/>
              </a:ext>
            </a:extLst>
          </p:cNvPr>
          <p:cNvCxnSpPr>
            <a:cxnSpLocks/>
          </p:cNvCxnSpPr>
          <p:nvPr/>
        </p:nvCxnSpPr>
        <p:spPr>
          <a:xfrm>
            <a:off x="2687860" y="1941825"/>
            <a:ext cx="0" cy="1515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1C62224-7C16-0B4E-B0AB-3E5BEA4F02FC}"/>
              </a:ext>
            </a:extLst>
          </p:cNvPr>
          <p:cNvSpPr txBox="1"/>
          <p:nvPr/>
        </p:nvSpPr>
        <p:spPr>
          <a:xfrm>
            <a:off x="5020848" y="578501"/>
            <a:ext cx="316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Research topic</a:t>
            </a:r>
          </a:p>
        </p:txBody>
      </p:sp>
    </p:spTree>
    <p:extLst>
      <p:ext uri="{BB962C8B-B14F-4D97-AF65-F5344CB8AC3E}">
        <p14:creationId xmlns:p14="http://schemas.microsoft.com/office/powerpoint/2010/main" val="1770803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FB2987-4BD2-F648-84A4-950DB31C4064}"/>
              </a:ext>
            </a:extLst>
          </p:cNvPr>
          <p:cNvCxnSpPr>
            <a:cxnSpLocks/>
          </p:cNvCxnSpPr>
          <p:nvPr/>
        </p:nvCxnSpPr>
        <p:spPr>
          <a:xfrm>
            <a:off x="2768252" y="1941825"/>
            <a:ext cx="0" cy="151564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74590C-7073-7744-89B7-44A5535AFE56}"/>
              </a:ext>
            </a:extLst>
          </p:cNvPr>
          <p:cNvCxnSpPr>
            <a:cxnSpLocks/>
          </p:cNvCxnSpPr>
          <p:nvPr/>
        </p:nvCxnSpPr>
        <p:spPr>
          <a:xfrm>
            <a:off x="2625864" y="1941825"/>
            <a:ext cx="0" cy="1515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F5C058-8808-0B41-8EB4-59145D3F29FC}"/>
              </a:ext>
            </a:extLst>
          </p:cNvPr>
          <p:cNvCxnSpPr>
            <a:cxnSpLocks/>
          </p:cNvCxnSpPr>
          <p:nvPr/>
        </p:nvCxnSpPr>
        <p:spPr>
          <a:xfrm>
            <a:off x="2687860" y="1941825"/>
            <a:ext cx="0" cy="1515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6807CE-0055-824F-B71A-83B7C98AF4CA}"/>
              </a:ext>
            </a:extLst>
          </p:cNvPr>
          <p:cNvCxnSpPr>
            <a:cxnSpLocks/>
          </p:cNvCxnSpPr>
          <p:nvPr/>
        </p:nvCxnSpPr>
        <p:spPr>
          <a:xfrm>
            <a:off x="10386149" y="1941825"/>
            <a:ext cx="0" cy="151564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71FBC7B-381B-2A43-BC6A-2BBFCAD44D82}"/>
              </a:ext>
            </a:extLst>
          </p:cNvPr>
          <p:cNvSpPr txBox="1"/>
          <p:nvPr/>
        </p:nvSpPr>
        <p:spPr>
          <a:xfrm>
            <a:off x="2941529" y="1848830"/>
            <a:ext cx="7271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The CASCADE</a:t>
            </a:r>
            <a:r>
              <a:rPr lang="en-GB" sz="1600" dirty="0">
                <a:latin typeface="Stellar" panose="0200050604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6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toolbox</a:t>
            </a:r>
            <a:r>
              <a:rPr lang="en-GB" sz="1600" dirty="0">
                <a:latin typeface="Stellar" panose="02000506040000020004" pitchFamily="2" charset="0"/>
                <a:ea typeface="Helvetica Neue Light" panose="02000403000000020004" pitchFamily="2" charset="0"/>
              </a:rPr>
              <a:t> is </a:t>
            </a:r>
            <a:r>
              <a:rPr lang="en-US" sz="1600" dirty="0">
                <a:latin typeface="Stellar" panose="02000506040000020004" pitchFamily="2" charset="0"/>
              </a:rPr>
              <a:t>an open source </a:t>
            </a:r>
            <a:r>
              <a:rPr lang="en-US" sz="1600" b="1" dirty="0">
                <a:latin typeface="Stellar" panose="02000506040000020004" pitchFamily="2" charset="0"/>
              </a:rPr>
              <a:t>MATLAB toolbox </a:t>
            </a:r>
            <a:r>
              <a:rPr lang="en-US" sz="1600" dirty="0">
                <a:latin typeface="Stellar" panose="02000506040000020004" pitchFamily="2" charset="0"/>
              </a:rPr>
              <a:t>for the application of CASCADE on river network</a:t>
            </a:r>
            <a:r>
              <a:rPr lang="en-GB" sz="1600" dirty="0">
                <a:latin typeface="Stellar" panose="02000506040000020004" pitchFamily="2" charset="0"/>
                <a:ea typeface="Helvetica Neue Light" panose="02000403000000020004" pitchFamily="2" charset="0"/>
              </a:rPr>
              <a:t>. The toolbox include several </a:t>
            </a:r>
            <a:r>
              <a:rPr lang="en-GB" sz="16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customization features</a:t>
            </a:r>
            <a:r>
              <a:rPr lang="en-GB" sz="1600" dirty="0">
                <a:latin typeface="Stellar" panose="02000506040000020004" pitchFamily="2" charset="0"/>
                <a:ea typeface="Helvetica Neue Light" panose="02000403000000020004" pitchFamily="2" charset="0"/>
              </a:rPr>
              <a:t>, interactive visualization tools and a </a:t>
            </a:r>
            <a:r>
              <a:rPr lang="en-GB" sz="16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complete documentation</a:t>
            </a:r>
            <a:r>
              <a:rPr lang="en-GB" sz="1600" dirty="0">
                <a:latin typeface="Stellar" panose="02000506040000020004" pitchFamily="2" charset="0"/>
                <a:ea typeface="Helvetica Neue Light" panose="02000403000000020004" pitchFamily="2" charset="0"/>
              </a:rPr>
              <a:t>, and is available for download from the </a:t>
            </a:r>
            <a:r>
              <a:rPr lang="en-GB" sz="16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CASCADE website </a:t>
            </a:r>
            <a:r>
              <a:rPr lang="en-GB" sz="1600" dirty="0">
                <a:latin typeface="Stellar" panose="02000506040000020004" pitchFamily="2" charset="0"/>
                <a:ea typeface="Helvetica Neue Light" panose="02000403000000020004" pitchFamily="2" charset="0"/>
              </a:rPr>
              <a:t>and the </a:t>
            </a:r>
            <a:r>
              <a:rPr lang="en-GB" sz="1600" b="1" dirty="0">
                <a:latin typeface="Stellar" panose="02000506040000020004" pitchFamily="2" charset="0"/>
                <a:ea typeface="Helvetica Neue Light" panose="02000403000000020004" pitchFamily="2" charset="0"/>
              </a:rPr>
              <a:t>GitHub repository</a:t>
            </a:r>
            <a:r>
              <a:rPr lang="en-GB" sz="1600" dirty="0">
                <a:latin typeface="Stellar" panose="02000506040000020004" pitchFamily="2" charset="0"/>
                <a:ea typeface="Helvetica Neue Light" panose="02000403000000020004" pitchFamily="2" charset="0"/>
              </a:rPr>
              <a:t>.</a:t>
            </a:r>
          </a:p>
          <a:p>
            <a:pPr algn="just"/>
            <a:endParaRPr lang="en-GB" sz="1600" dirty="0">
              <a:latin typeface="Stellar" panose="02000506040000020004" pitchFamily="2" charset="0"/>
              <a:ea typeface="Helvetica Neue Light" panose="02000403000000020004" pitchFamily="2" charset="0"/>
            </a:endParaRPr>
          </a:p>
          <a:p>
            <a:pPr algn="just"/>
            <a:endParaRPr lang="en-GB" sz="1600" dirty="0">
              <a:latin typeface="Stellar" panose="0200050604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576DFC-DF62-6E4E-9059-8500F7CEF894}"/>
              </a:ext>
            </a:extLst>
          </p:cNvPr>
          <p:cNvSpPr/>
          <p:nvPr/>
        </p:nvSpPr>
        <p:spPr>
          <a:xfrm>
            <a:off x="1014608" y="87682"/>
            <a:ext cx="1117739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marR="197485" algn="ctr">
              <a:lnSpc>
                <a:spcPct val="11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CASCADE 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a toolbox for network-scale sediment connectivity assessment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D6CC53-4829-8547-9909-09CA507AB3E6}"/>
              </a:ext>
            </a:extLst>
          </p:cNvPr>
          <p:cNvSpPr txBox="1"/>
          <p:nvPr/>
        </p:nvSpPr>
        <p:spPr>
          <a:xfrm>
            <a:off x="6318155" y="3400427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4372C4"/>
                </a:solidFill>
                <a:latin typeface="Roboto Condensed" pitchFamily="2" charset="0"/>
                <a:ea typeface="Roboto Condensed" pitchFamily="2" charset="0"/>
              </a:rPr>
              <a:t>4/4</a:t>
            </a:r>
          </a:p>
        </p:txBody>
      </p:sp>
      <p:sp>
        <p:nvSpPr>
          <p:cNvPr id="22" name="Triangle 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DF0CAEC-6BCB-1243-936A-2AB9D047C0AD}"/>
              </a:ext>
            </a:extLst>
          </p:cNvPr>
          <p:cNvSpPr/>
          <p:nvPr/>
        </p:nvSpPr>
        <p:spPr>
          <a:xfrm rot="16200000">
            <a:off x="2024241" y="2542223"/>
            <a:ext cx="620110" cy="220736"/>
          </a:xfrm>
          <a:prstGeom prst="triangle">
            <a:avLst>
              <a:gd name="adj" fmla="val 4830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hlinkClick r:id="rId3" action="ppaction://hlinksldjump"/>
            <a:extLst>
              <a:ext uri="{FF2B5EF4-FFF2-40B4-BE49-F238E27FC236}">
                <a16:creationId xmlns:a16="http://schemas.microsoft.com/office/drawing/2014/main" id="{4C87FB06-F702-8B4F-B19C-8A6D7A556A7F}"/>
              </a:ext>
            </a:extLst>
          </p:cNvPr>
          <p:cNvSpPr txBox="1"/>
          <p:nvPr/>
        </p:nvSpPr>
        <p:spPr>
          <a:xfrm>
            <a:off x="5099781" y="3000317"/>
            <a:ext cx="3007042" cy="400110"/>
          </a:xfrm>
          <a:prstGeom prst="rect">
            <a:avLst/>
          </a:prstGeom>
          <a:solidFill>
            <a:srgbClr val="2D6CA4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Helvetica Neue Condensed" panose="02000503000000020004" pitchFamily="2" charset="0"/>
              </a:rPr>
              <a:t>Links and References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FB1567-86B9-7F4E-931D-86E07A76163B}"/>
              </a:ext>
            </a:extLst>
          </p:cNvPr>
          <p:cNvCxnSpPr>
            <a:cxnSpLocks/>
          </p:cNvCxnSpPr>
          <p:nvPr/>
        </p:nvCxnSpPr>
        <p:spPr>
          <a:xfrm>
            <a:off x="2563915" y="1941825"/>
            <a:ext cx="0" cy="1515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CACEC94-D033-0241-87EC-0A44C1E948A9}"/>
              </a:ext>
            </a:extLst>
          </p:cNvPr>
          <p:cNvSpPr txBox="1"/>
          <p:nvPr/>
        </p:nvSpPr>
        <p:spPr>
          <a:xfrm>
            <a:off x="5020848" y="578501"/>
            <a:ext cx="316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>
                <a:latin typeface="Stellar" panose="02000506040000020004" pitchFamily="2" charset="0"/>
                <a:ea typeface="Roboto Condensed" pitchFamily="2" charset="0"/>
                <a:cs typeface="Helvetica Neue" panose="02000503000000020004" pitchFamily="2" charset="0"/>
              </a:rPr>
              <a:t>Research topic</a:t>
            </a:r>
          </a:p>
        </p:txBody>
      </p:sp>
    </p:spTree>
    <p:extLst>
      <p:ext uri="{BB962C8B-B14F-4D97-AF65-F5344CB8AC3E}">
        <p14:creationId xmlns:p14="http://schemas.microsoft.com/office/powerpoint/2010/main" val="403029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6734</TotalTime>
  <Words>3438</Words>
  <Application>Microsoft Office PowerPoint</Application>
  <PresentationFormat>Widescreen</PresentationFormat>
  <Paragraphs>684</Paragraphs>
  <Slides>37</Slides>
  <Notes>30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56" baseType="lpstr">
      <vt:lpstr>.Apple Color Emoji UI</vt:lpstr>
      <vt:lpstr>Arial</vt:lpstr>
      <vt:lpstr>Arial Nova Light</vt:lpstr>
      <vt:lpstr>Avenir Book</vt:lpstr>
      <vt:lpstr>Calibri</vt:lpstr>
      <vt:lpstr>Calibri Light</vt:lpstr>
      <vt:lpstr>Cambria Math</vt:lpstr>
      <vt:lpstr>Helvetica Neue</vt:lpstr>
      <vt:lpstr>Helvetica Neue Light</vt:lpstr>
      <vt:lpstr>Helvetica Neue Thin</vt:lpstr>
      <vt:lpstr>Roboto</vt:lpstr>
      <vt:lpstr>Roboto Condensed</vt:lpstr>
      <vt:lpstr>Roboto Light</vt:lpstr>
      <vt:lpstr>Roboto Thin</vt:lpstr>
      <vt:lpstr>Stellar</vt:lpstr>
      <vt:lpstr>Stellar Light</vt:lpstr>
      <vt:lpstr>Stellar Medium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Tangi</dc:creator>
  <cp:lastModifiedBy>Marco Tangi</cp:lastModifiedBy>
  <cp:revision>175</cp:revision>
  <cp:lastPrinted>2019-03-22T13:55:28Z</cp:lastPrinted>
  <dcterms:created xsi:type="dcterms:W3CDTF">2019-03-04T09:46:58Z</dcterms:created>
  <dcterms:modified xsi:type="dcterms:W3CDTF">2019-08-05T12:45:31Z</dcterms:modified>
</cp:coreProperties>
</file>