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4"/>
    <p:restoredTop sz="94643"/>
  </p:normalViewPr>
  <p:slideViewPr>
    <p:cSldViewPr snapToGrid="0" snapToObjects="1">
      <p:cViewPr varScale="1">
        <p:scale>
          <a:sx n="227" d="100"/>
          <a:sy n="227" d="100"/>
        </p:scale>
        <p:origin x="32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2E3AE-47CD-1840-B9EC-61EA696AEA99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1271-28AD-934E-92BE-DCC782B9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E258C9-2C57-4D41-9763-5F5FB211C93A}"/>
              </a:ext>
            </a:extLst>
          </p:cNvPr>
          <p:cNvSpPr txBox="1"/>
          <p:nvPr/>
        </p:nvSpPr>
        <p:spPr>
          <a:xfrm>
            <a:off x="373301" y="1047"/>
            <a:ext cx="745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composition and plume-rift interaction.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CB46D-9208-EC44-9376-D4FB5DFE578A}"/>
              </a:ext>
            </a:extLst>
          </p:cNvPr>
          <p:cNvSpPr txBox="1"/>
          <p:nvPr/>
        </p:nvSpPr>
        <p:spPr>
          <a:xfrm>
            <a:off x="312859" y="765534"/>
            <a:ext cx="7586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Beguelin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Michael Bizimis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Michael Willig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Andreas Stracke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Christoph Beier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Simon Turner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3FCDB-5103-9A48-900A-33A46686C850}"/>
              </a:ext>
            </a:extLst>
          </p:cNvPr>
          <p:cNvSpPr txBox="1"/>
          <p:nvPr/>
        </p:nvSpPr>
        <p:spPr>
          <a:xfrm>
            <a:off x="91013" y="1043337"/>
            <a:ext cx="8016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 Carolina (USA), </a:t>
            </a:r>
            <a:r>
              <a:rPr lang="en-US" sz="105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WWU Münster (Germany), </a:t>
            </a:r>
            <a:r>
              <a:rPr lang="en-US" sz="105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Helsinki (Finland), </a:t>
            </a:r>
            <a:r>
              <a:rPr lang="en-US" sz="1050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Macquarie University - Sydney (Australia)</a:t>
            </a:r>
          </a:p>
        </p:txBody>
      </p:sp>
      <p:pic>
        <p:nvPicPr>
          <p:cNvPr id="7" name="Picture 6" descr="CEMSlogoFINAL1.png">
            <a:extLst>
              <a:ext uri="{FF2B5EF4-FFF2-40B4-BE49-F238E27FC236}">
                <a16:creationId xmlns:a16="http://schemas.microsoft.com/office/drawing/2014/main" id="{8C001A9E-E183-5B4E-B9DA-C225C0B6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" y="5346128"/>
            <a:ext cx="1505788" cy="1425692"/>
          </a:xfrm>
          <a:prstGeom prst="rect">
            <a:avLst/>
          </a:prstGeom>
        </p:spPr>
      </p:pic>
      <p:pic>
        <p:nvPicPr>
          <p:cNvPr id="8" name="Picture 7" descr="SEOElogo.png">
            <a:extLst>
              <a:ext uri="{FF2B5EF4-FFF2-40B4-BE49-F238E27FC236}">
                <a16:creationId xmlns:a16="http://schemas.microsoft.com/office/drawing/2014/main" id="{500A5714-3D0A-AD41-9735-CB7551D5C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2" y="5388209"/>
            <a:ext cx="4460884" cy="1027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2862C-6E46-0F4C-92C2-1C2092622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516" y="5388209"/>
            <a:ext cx="2970022" cy="1080894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60961E-B257-924E-8FE5-F409F6FA4DE0}"/>
              </a:ext>
            </a:extLst>
          </p:cNvPr>
          <p:cNvSpPr/>
          <p:nvPr/>
        </p:nvSpPr>
        <p:spPr>
          <a:xfrm>
            <a:off x="43108" y="4090211"/>
            <a:ext cx="1448591" cy="11858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Minutes summary</a:t>
            </a:r>
          </a:p>
        </p:txBody>
      </p:sp>
      <p:sp>
        <p:nvSpPr>
          <p:cNvPr id="13" name="Rounded 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CCBF3F40-21A5-F942-ACF4-432DE82C6E6A}"/>
              </a:ext>
            </a:extLst>
          </p:cNvPr>
          <p:cNvSpPr/>
          <p:nvPr/>
        </p:nvSpPr>
        <p:spPr>
          <a:xfrm>
            <a:off x="1566949" y="4094031"/>
            <a:ext cx="1439011" cy="11815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4" name="Rounded 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B4ACB817-75A7-1247-86F7-0FA452F758CB}"/>
              </a:ext>
            </a:extLst>
          </p:cNvPr>
          <p:cNvSpPr/>
          <p:nvPr/>
        </p:nvSpPr>
        <p:spPr>
          <a:xfrm>
            <a:off x="3081210" y="4091903"/>
            <a:ext cx="1448750" cy="11936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Archean oceanic crust in the source of Eastern Azores </a:t>
            </a:r>
          </a:p>
        </p:txBody>
      </p:sp>
      <p:sp>
        <p:nvSpPr>
          <p:cNvPr id="15" name="Rounded 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A41B0214-9E90-BE40-B59C-B51A5E76CCA6}"/>
              </a:ext>
            </a:extLst>
          </p:cNvPr>
          <p:cNvSpPr/>
          <p:nvPr/>
        </p:nvSpPr>
        <p:spPr>
          <a:xfrm>
            <a:off x="4605210" y="4082744"/>
            <a:ext cx="1445204" cy="11815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oceanic crust in the source of Central Azores</a:t>
            </a:r>
          </a:p>
        </p:txBody>
      </p:sp>
      <p:sp>
        <p:nvSpPr>
          <p:cNvPr id="16" name="Rounded 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C61612B4-E10B-D442-893D-5B4C5DA3A8DC}"/>
              </a:ext>
            </a:extLst>
          </p:cNvPr>
          <p:cNvSpPr/>
          <p:nvPr/>
        </p:nvSpPr>
        <p:spPr>
          <a:xfrm>
            <a:off x="6136454" y="4071994"/>
            <a:ext cx="1447977" cy="11936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expression of plume sources along the Terceira Rift</a:t>
            </a:r>
          </a:p>
        </p:txBody>
      </p:sp>
      <p:sp>
        <p:nvSpPr>
          <p:cNvPr id="17" name="Rounded 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9C17A5EF-A0E7-4F42-BB4E-41A17FB814E4}"/>
              </a:ext>
            </a:extLst>
          </p:cNvPr>
          <p:cNvSpPr/>
          <p:nvPr/>
        </p:nvSpPr>
        <p:spPr>
          <a:xfrm>
            <a:off x="7670471" y="4071993"/>
            <a:ext cx="1440410" cy="11936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constraints from cerium isotopes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0BA32C-CEB3-4443-9089-0A75AC36FABD}"/>
              </a:ext>
            </a:extLst>
          </p:cNvPr>
          <p:cNvSpPr/>
          <p:nvPr/>
        </p:nvSpPr>
        <p:spPr>
          <a:xfrm>
            <a:off x="32598" y="1323730"/>
            <a:ext cx="9066133" cy="2670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summary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5088" algn="just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present 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Ce/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and 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Hf/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isotope ratios on respectively 14 and 41 previously well characterized (Nd-Sr-Pb isotopes, chemistry) subaerial and submarine samples from Eastern and Central Azores islands, situated along the Terceira Rift.</a:t>
            </a:r>
          </a:p>
          <a:p>
            <a:pPr indent="65088" algn="just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Miguel and the João de Castro Seamount (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JdC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show twin steep arrays extending to isotopically enriched compositions in 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depleted 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JdC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use correlations with Pb isotopes to constrain possible age/composition values for this extreme source component and identify a very good match with compositionally heterogeneous Archean recycled oceanic crust. In contrast, central Azores lavas (Terceira, São Jorge) require the recycling of young (&lt;700 Ma) altered/dehydrated oceanic crust.</a:t>
            </a:r>
          </a:p>
          <a:p>
            <a:pPr indent="65088" algn="just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 data reveal a limited lateral expression of mantle endmembers along the Terceira Rift, which is consistent with westward asthenospheric flow of hybrid peridotite along a tilted lithosphere/asthenosphere boundary and melt extraction at eruptive centers along the Rift. This suggests short-scale (70 km) oriented migration of mantle endmembers is a feature of melts erupting along rifts perpendicular to ridges. </a:t>
            </a:r>
          </a:p>
          <a:p>
            <a:pPr indent="65088" algn="just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Cerium isotope data show a concave mixing trend in 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central Azores islands which cannot be solely explained by the sampling of isotopically depleted young recycled oceanic crust with high Ce/Nd and Ce/Hf trace element ratios. Rather, these data suggest a strong gradient in melting degree between two mixing endmembers: F&lt;1% for the isotopically depleted source and F&gt;5% for the isotopically enriched.</a:t>
            </a:r>
          </a:p>
          <a:p>
            <a:pPr indent="173038" algn="just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3038" algn="just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A97C79-2F6D-9F41-BD2C-A8678E218C11}"/>
              </a:ext>
            </a:extLst>
          </p:cNvPr>
          <p:cNvSpPr txBox="1"/>
          <p:nvPr/>
        </p:nvSpPr>
        <p:spPr>
          <a:xfrm>
            <a:off x="5426312" y="3753417"/>
            <a:ext cx="3672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Béguelin et al. (2017, GCA)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on this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C1677-FB8C-7349-8FDC-0446AAD62526}"/>
              </a:ext>
            </a:extLst>
          </p:cNvPr>
          <p:cNvSpPr txBox="1"/>
          <p:nvPr/>
        </p:nvSpPr>
        <p:spPr>
          <a:xfrm>
            <a:off x="1613097" y="6336692"/>
            <a:ext cx="733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was funded by a SPARC research grant from the University of South Carolina (to P.B.)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the US National Science Foundation, grant OCE-1624315 (to M.B.)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3EA19-51CB-1648-8074-0BCF5C7EDF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6149" y="2547"/>
            <a:ext cx="1103802" cy="13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D2FC5-2674-0844-9EE6-DC2805A1BAC0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E2C57-F7A9-9445-8BF6-049EABE62CD2}"/>
              </a:ext>
            </a:extLst>
          </p:cNvPr>
          <p:cNvSpPr txBox="1"/>
          <p:nvPr/>
        </p:nvSpPr>
        <p:spPr>
          <a:xfrm>
            <a:off x="1498518" y="239511"/>
            <a:ext cx="6222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oceanic crust in the source of Central Azores (Terceira, São Jorge)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8BD6B1-CE5C-F14C-A070-4ACD9B19FD55}"/>
              </a:ext>
            </a:extLst>
          </p:cNvPr>
          <p:cNvGrpSpPr/>
          <p:nvPr/>
        </p:nvGrpSpPr>
        <p:grpSpPr>
          <a:xfrm>
            <a:off x="5202051" y="635068"/>
            <a:ext cx="3605359" cy="3291984"/>
            <a:chOff x="5149811" y="635068"/>
            <a:chExt cx="3792071" cy="34624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A209E6-7395-744B-8121-519D8BBBFD90}"/>
                </a:ext>
              </a:extLst>
            </p:cNvPr>
            <p:cNvGrpSpPr/>
            <p:nvPr/>
          </p:nvGrpSpPr>
          <p:grpSpPr>
            <a:xfrm>
              <a:off x="5149811" y="635068"/>
              <a:ext cx="3792071" cy="3462467"/>
              <a:chOff x="1921435" y="738664"/>
              <a:chExt cx="6504268" cy="59389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6616363-6E6B-114C-AEEF-E064F259C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1435" y="738664"/>
                <a:ext cx="6400800" cy="5080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2C4DB6-B950-B540-B9CA-822DC8391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168"/>
              <a:stretch/>
            </p:blipFill>
            <p:spPr>
              <a:xfrm>
                <a:off x="2774203" y="5761317"/>
                <a:ext cx="5651500" cy="91626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70621-E0FA-274B-B9D0-888FE3CF4C0E}"/>
                </a:ext>
              </a:extLst>
            </p:cNvPr>
            <p:cNvSpPr/>
            <p:nvPr/>
          </p:nvSpPr>
          <p:spPr>
            <a:xfrm>
              <a:off x="5827233" y="756161"/>
              <a:ext cx="265562" cy="25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E13ECC-5C50-4940-B500-89CCB6727884}"/>
              </a:ext>
            </a:extLst>
          </p:cNvPr>
          <p:cNvGrpSpPr/>
          <p:nvPr/>
        </p:nvGrpSpPr>
        <p:grpSpPr>
          <a:xfrm>
            <a:off x="5086003" y="3831126"/>
            <a:ext cx="3721407" cy="2967270"/>
            <a:chOff x="206115" y="4215341"/>
            <a:chExt cx="4135718" cy="32976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64CB83-58E5-7747-9ACC-AF6C210AFCE1}"/>
                </a:ext>
              </a:extLst>
            </p:cNvPr>
            <p:cNvGrpSpPr/>
            <p:nvPr/>
          </p:nvGrpSpPr>
          <p:grpSpPr>
            <a:xfrm>
              <a:off x="206115" y="4215341"/>
              <a:ext cx="4135718" cy="3297622"/>
              <a:chOff x="3866218" y="750565"/>
              <a:chExt cx="4135718" cy="329762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5C0FE4C-7695-8549-9DD7-24EF29A019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49941"/>
              <a:stretch/>
            </p:blipFill>
            <p:spPr>
              <a:xfrm>
                <a:off x="3866218" y="750565"/>
                <a:ext cx="4135718" cy="28652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1F0774-2C0C-5642-8285-FC8C82C838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1951"/>
              <a:stretch/>
            </p:blipFill>
            <p:spPr>
              <a:xfrm>
                <a:off x="3866218" y="3587464"/>
                <a:ext cx="4135718" cy="460723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444678-66C6-3F4B-83A7-16F4B251B682}"/>
                </a:ext>
              </a:extLst>
            </p:cNvPr>
            <p:cNvSpPr/>
            <p:nvPr/>
          </p:nvSpPr>
          <p:spPr>
            <a:xfrm>
              <a:off x="1016318" y="4324012"/>
              <a:ext cx="265562" cy="25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700E36-A8DC-5D49-977B-AFA848E03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22" y="578065"/>
            <a:ext cx="3893340" cy="62799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FF58CB-DD7C-F54E-B916-EB514B911A53}"/>
              </a:ext>
            </a:extLst>
          </p:cNvPr>
          <p:cNvSpPr/>
          <p:nvPr/>
        </p:nvSpPr>
        <p:spPr>
          <a:xfrm>
            <a:off x="887453" y="3103997"/>
            <a:ext cx="265562" cy="25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C89094-A7B6-1D4A-B925-B58F83DCE450}"/>
              </a:ext>
            </a:extLst>
          </p:cNvPr>
          <p:cNvSpPr/>
          <p:nvPr/>
        </p:nvSpPr>
        <p:spPr>
          <a:xfrm>
            <a:off x="901841" y="6175904"/>
            <a:ext cx="265562" cy="25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EAD461-6A2D-1141-B373-52C7B145C232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3F795-24B6-8C4C-8279-8F59D37E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" y="548059"/>
            <a:ext cx="5755794" cy="6278520"/>
          </a:xfrm>
          <a:prstGeom prst="rect">
            <a:avLst/>
          </a:prstGeom>
        </p:spPr>
      </p:pic>
      <p:pic>
        <p:nvPicPr>
          <p:cNvPr id="4" name="Picture 3" descr="Map fantastic.png">
            <a:extLst>
              <a:ext uri="{FF2B5EF4-FFF2-40B4-BE49-F238E27FC236}">
                <a16:creationId xmlns:a16="http://schemas.microsoft.com/office/drawing/2014/main" id="{307AF386-455E-B04C-918A-C84D2EA64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334" r="20223" b="10063"/>
          <a:stretch/>
        </p:blipFill>
        <p:spPr>
          <a:xfrm>
            <a:off x="5782846" y="3784641"/>
            <a:ext cx="3314855" cy="1535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2A381-120D-2D46-B46D-362E446B905A}"/>
              </a:ext>
            </a:extLst>
          </p:cNvPr>
          <p:cNvSpPr txBox="1"/>
          <p:nvPr/>
        </p:nvSpPr>
        <p:spPr>
          <a:xfrm>
            <a:off x="2086116" y="296514"/>
            <a:ext cx="5047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expression of plume sources along the Terceira Rift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FB31C-2319-9B43-B4F8-5DF5D91ACD10}"/>
              </a:ext>
            </a:extLst>
          </p:cNvPr>
          <p:cNvSpPr/>
          <p:nvPr/>
        </p:nvSpPr>
        <p:spPr>
          <a:xfrm>
            <a:off x="5865123" y="605929"/>
            <a:ext cx="3053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limited lateral expression of mantle endmembers along the Terceira Rift is consistent with westward asthenospheric flow of hybrid peridotite along a tilted lithosphere/asthenosphere boundary and melt extraction at eruptive centers along the Rift.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data suggest short-scale (70 km) oriented migration of mantle endmembers is a feature of melts erupting along rifts perpendicular to ridges.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DACAE-8EB5-2345-8C94-6CA7DEA8EE9A}"/>
              </a:ext>
            </a:extLst>
          </p:cNvPr>
          <p:cNvSpPr txBox="1"/>
          <p:nvPr/>
        </p:nvSpPr>
        <p:spPr>
          <a:xfrm>
            <a:off x="6044530" y="5859239"/>
            <a:ext cx="305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Béguelin et al. (2017, GCA)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on this project</a:t>
            </a:r>
          </a:p>
        </p:txBody>
      </p:sp>
    </p:spTree>
    <p:extLst>
      <p:ext uri="{BB962C8B-B14F-4D97-AF65-F5344CB8AC3E}">
        <p14:creationId xmlns:p14="http://schemas.microsoft.com/office/powerpoint/2010/main" val="312133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4F25D-1F9D-E74F-B9BF-E6A51DC5C04A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75759-DE3B-C840-ABCB-75B19876F301}"/>
              </a:ext>
            </a:extLst>
          </p:cNvPr>
          <p:cNvSpPr txBox="1"/>
          <p:nvPr/>
        </p:nvSpPr>
        <p:spPr>
          <a:xfrm>
            <a:off x="2951549" y="296514"/>
            <a:ext cx="3316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constraints from cerium isotopes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56664-391C-F04A-A016-DA0D9B52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862"/>
            <a:ext cx="9132335" cy="39236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67685B-1B55-874E-B100-ADDA95266BF7}"/>
              </a:ext>
            </a:extLst>
          </p:cNvPr>
          <p:cNvCxnSpPr>
            <a:cxnSpLocks/>
          </p:cNvCxnSpPr>
          <p:nvPr/>
        </p:nvCxnSpPr>
        <p:spPr>
          <a:xfrm flipH="1" flipV="1">
            <a:off x="904423" y="682523"/>
            <a:ext cx="3579291" cy="3201418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32720B-910D-E34B-B2BB-F88279D35993}"/>
              </a:ext>
            </a:extLst>
          </p:cNvPr>
          <p:cNvCxnSpPr>
            <a:cxnSpLocks/>
          </p:cNvCxnSpPr>
          <p:nvPr/>
        </p:nvCxnSpPr>
        <p:spPr>
          <a:xfrm flipH="1" flipV="1">
            <a:off x="5522862" y="682523"/>
            <a:ext cx="3091207" cy="3274894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2CF28F-EB3A-F345-AD42-332E548052C2}"/>
              </a:ext>
            </a:extLst>
          </p:cNvPr>
          <p:cNvSpPr txBox="1"/>
          <p:nvPr/>
        </p:nvSpPr>
        <p:spPr>
          <a:xfrm rot="2532276">
            <a:off x="2843305" y="2717733"/>
            <a:ext cx="1901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Stracke, 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4D94B-6E58-4F4A-A6E5-CCD94D02C87B}"/>
              </a:ext>
            </a:extLst>
          </p:cNvPr>
          <p:cNvSpPr txBox="1"/>
          <p:nvPr/>
        </p:nvSpPr>
        <p:spPr>
          <a:xfrm rot="2744046">
            <a:off x="7370501" y="3038204"/>
            <a:ext cx="1901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Stracke, 2019)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C6D0481-921A-3845-A803-13401512AA3C}"/>
              </a:ext>
            </a:extLst>
          </p:cNvPr>
          <p:cNvSpPr/>
          <p:nvPr/>
        </p:nvSpPr>
        <p:spPr>
          <a:xfrm rot="10800000">
            <a:off x="2049935" y="695332"/>
            <a:ext cx="2168918" cy="1668935"/>
          </a:xfrm>
          <a:prstGeom prst="arc">
            <a:avLst>
              <a:gd name="adj1" fmla="val 16200000"/>
              <a:gd name="adj2" fmla="val 53051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AAD74B7-9923-364F-AB2B-B9D5C56AD118}"/>
              </a:ext>
            </a:extLst>
          </p:cNvPr>
          <p:cNvSpPr/>
          <p:nvPr/>
        </p:nvSpPr>
        <p:spPr>
          <a:xfrm rot="10800000">
            <a:off x="6542682" y="1286067"/>
            <a:ext cx="2207840" cy="1369788"/>
          </a:xfrm>
          <a:prstGeom prst="arc">
            <a:avLst>
              <a:gd name="adj1" fmla="val 16200000"/>
              <a:gd name="adj2" fmla="val 53051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BA551-3545-014A-B2A3-5B8935D63A50}"/>
              </a:ext>
            </a:extLst>
          </p:cNvPr>
          <p:cNvSpPr txBox="1"/>
          <p:nvPr/>
        </p:nvSpPr>
        <p:spPr>
          <a:xfrm>
            <a:off x="2402373" y="1811379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 trend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DC70CFD6-CFEB-8045-ADA5-7322B86CE2F3}"/>
              </a:ext>
            </a:extLst>
          </p:cNvPr>
          <p:cNvSpPr/>
          <p:nvPr/>
        </p:nvSpPr>
        <p:spPr>
          <a:xfrm>
            <a:off x="1773312" y="2123099"/>
            <a:ext cx="482837" cy="31489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55871BED-4425-6E48-8085-807A45F95FA8}"/>
              </a:ext>
            </a:extLst>
          </p:cNvPr>
          <p:cNvSpPr/>
          <p:nvPr/>
        </p:nvSpPr>
        <p:spPr>
          <a:xfrm rot="20159255">
            <a:off x="6701578" y="2652283"/>
            <a:ext cx="482837" cy="31489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688CA-3FC8-E64D-A991-A47004698531}"/>
              </a:ext>
            </a:extLst>
          </p:cNvPr>
          <p:cNvSpPr txBox="1"/>
          <p:nvPr/>
        </p:nvSpPr>
        <p:spPr>
          <a:xfrm>
            <a:off x="1530914" y="2398044"/>
            <a:ext cx="117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with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recycled Archean MORB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D5C1D-E25D-AB43-B517-0C12F8FDB820}"/>
              </a:ext>
            </a:extLst>
          </p:cNvPr>
          <p:cNvSpPr txBox="1"/>
          <p:nvPr/>
        </p:nvSpPr>
        <p:spPr>
          <a:xfrm>
            <a:off x="5859275" y="2847171"/>
            <a:ext cx="122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with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recycled Archean MORB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71DE3-8BC2-1544-BB1C-60643B84CF02}"/>
              </a:ext>
            </a:extLst>
          </p:cNvPr>
          <p:cNvSpPr txBox="1"/>
          <p:nvPr/>
        </p:nvSpPr>
        <p:spPr>
          <a:xfrm>
            <a:off x="7140978" y="2273558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 trend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E947BAFB-89E9-6D47-A5F5-8DDB027CF40C}"/>
              </a:ext>
            </a:extLst>
          </p:cNvPr>
          <p:cNvSpPr/>
          <p:nvPr/>
        </p:nvSpPr>
        <p:spPr>
          <a:xfrm>
            <a:off x="1883198" y="1200342"/>
            <a:ext cx="414593" cy="396240"/>
          </a:xfrm>
          <a:prstGeom prst="star5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ACEC8958-0034-5D47-8E8D-AF3FAB872A89}"/>
              </a:ext>
            </a:extLst>
          </p:cNvPr>
          <p:cNvSpPr/>
          <p:nvPr/>
        </p:nvSpPr>
        <p:spPr>
          <a:xfrm>
            <a:off x="6350207" y="1574719"/>
            <a:ext cx="414593" cy="396240"/>
          </a:xfrm>
          <a:prstGeom prst="star5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AD21B-4AF4-3E4A-AF37-50D42F17166F}"/>
              </a:ext>
            </a:extLst>
          </p:cNvPr>
          <p:cNvSpPr txBox="1"/>
          <p:nvPr/>
        </p:nvSpPr>
        <p:spPr>
          <a:xfrm>
            <a:off x="2319816" y="900704"/>
            <a:ext cx="2034247" cy="83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endmember with high Ce/Nd, but low time-integrated La/Ce compared to Sm/Nd.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F4F3D8-6C16-7A46-AAA6-16A58930881B}"/>
              </a:ext>
            </a:extLst>
          </p:cNvPr>
          <p:cNvSpPr txBox="1"/>
          <p:nvPr/>
        </p:nvSpPr>
        <p:spPr>
          <a:xfrm>
            <a:off x="5099489" y="1378942"/>
            <a:ext cx="1366836" cy="140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endmember with high Ce/Hf, but low time-integrated La/Ce compared to Lu/Hf.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B9342C4-45CD-A442-BD03-CE979A451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88866"/>
              </p:ext>
            </p:extLst>
          </p:nvPr>
        </p:nvGraphicFramePr>
        <p:xfrm>
          <a:off x="342350" y="5032012"/>
          <a:ext cx="5122006" cy="9994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3092">
                  <a:extLst>
                    <a:ext uri="{9D8B030D-6E8A-4147-A177-3AD203B41FA5}">
                      <a16:colId xmlns:a16="http://schemas.microsoft.com/office/drawing/2014/main" val="2876836520"/>
                    </a:ext>
                  </a:extLst>
                </a:gridCol>
                <a:gridCol w="539819">
                  <a:extLst>
                    <a:ext uri="{9D8B030D-6E8A-4147-A177-3AD203B41FA5}">
                      <a16:colId xmlns:a16="http://schemas.microsoft.com/office/drawing/2014/main" val="3282857429"/>
                    </a:ext>
                  </a:extLst>
                </a:gridCol>
                <a:gridCol w="539819">
                  <a:extLst>
                    <a:ext uri="{9D8B030D-6E8A-4147-A177-3AD203B41FA5}">
                      <a16:colId xmlns:a16="http://schemas.microsoft.com/office/drawing/2014/main" val="3611279462"/>
                    </a:ext>
                  </a:extLst>
                </a:gridCol>
                <a:gridCol w="539819">
                  <a:extLst>
                    <a:ext uri="{9D8B030D-6E8A-4147-A177-3AD203B41FA5}">
                      <a16:colId xmlns:a16="http://schemas.microsoft.com/office/drawing/2014/main" val="306203784"/>
                    </a:ext>
                  </a:extLst>
                </a:gridCol>
                <a:gridCol w="539819">
                  <a:extLst>
                    <a:ext uri="{9D8B030D-6E8A-4147-A177-3AD203B41FA5}">
                      <a16:colId xmlns:a16="http://schemas.microsoft.com/office/drawing/2014/main" val="1481651111"/>
                    </a:ext>
                  </a:extLst>
                </a:gridCol>
                <a:gridCol w="539819">
                  <a:extLst>
                    <a:ext uri="{9D8B030D-6E8A-4147-A177-3AD203B41FA5}">
                      <a16:colId xmlns:a16="http://schemas.microsoft.com/office/drawing/2014/main" val="1470224541"/>
                    </a:ext>
                  </a:extLst>
                </a:gridCol>
                <a:gridCol w="539819">
                  <a:extLst>
                    <a:ext uri="{9D8B030D-6E8A-4147-A177-3AD203B41FA5}">
                      <a16:colId xmlns:a16="http://schemas.microsoft.com/office/drawing/2014/main" val="3660441708"/>
                    </a:ext>
                  </a:extLst>
                </a:gridCol>
              </a:tblGrid>
              <a:tr h="208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PM-normalized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Ce/Nd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Ce/Hf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Nd/Hf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La/Ce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Sm/Nd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Lu/Hf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21856"/>
                  </a:ext>
                </a:extLst>
              </a:tr>
              <a:tr h="28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D-MORB (Gale et al., 2013)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60770"/>
                  </a:ext>
                </a:extLst>
              </a:tr>
              <a:tr h="284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N-MORB (Gale et al., 2013)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18158"/>
                  </a:ext>
                </a:extLst>
              </a:tr>
              <a:tr h="222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E-MORB (Gale et al., 2013)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8216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CC26736-C299-2A45-9A56-AFE1EB40567D}"/>
              </a:ext>
            </a:extLst>
          </p:cNvPr>
          <p:cNvSpPr txBox="1"/>
          <p:nvPr/>
        </p:nvSpPr>
        <p:spPr>
          <a:xfrm>
            <a:off x="296370" y="4575487"/>
            <a:ext cx="614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recycled oceanic crust (Terceira - São Jorge component)?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875D4-CC7A-6040-8E9D-69F9E3A511D6}"/>
              </a:ext>
            </a:extLst>
          </p:cNvPr>
          <p:cNvSpPr txBox="1"/>
          <p:nvPr/>
        </p:nvSpPr>
        <p:spPr>
          <a:xfrm>
            <a:off x="392687" y="6159578"/>
            <a:ext cx="754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Ce/Nd and Ce/Hf enrichment in MORBs is not enough to explain the curvature of the Central Azores trend (requires a 4x enrichment)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4F25D-1F9D-E74F-B9BF-E6A51DC5C04A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75759-DE3B-C840-ABCB-75B19876F301}"/>
              </a:ext>
            </a:extLst>
          </p:cNvPr>
          <p:cNvSpPr txBox="1"/>
          <p:nvPr/>
        </p:nvSpPr>
        <p:spPr>
          <a:xfrm>
            <a:off x="2951549" y="296514"/>
            <a:ext cx="3316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constraints from cerium isotopes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56664-391C-F04A-A016-DA0D9B52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862"/>
            <a:ext cx="9132335" cy="39236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67685B-1B55-874E-B100-ADDA95266BF7}"/>
              </a:ext>
            </a:extLst>
          </p:cNvPr>
          <p:cNvCxnSpPr>
            <a:cxnSpLocks/>
          </p:cNvCxnSpPr>
          <p:nvPr/>
        </p:nvCxnSpPr>
        <p:spPr>
          <a:xfrm flipH="1" flipV="1">
            <a:off x="904423" y="682523"/>
            <a:ext cx="3579291" cy="3201418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32720B-910D-E34B-B2BB-F88279D35993}"/>
              </a:ext>
            </a:extLst>
          </p:cNvPr>
          <p:cNvCxnSpPr>
            <a:cxnSpLocks/>
          </p:cNvCxnSpPr>
          <p:nvPr/>
        </p:nvCxnSpPr>
        <p:spPr>
          <a:xfrm flipH="1" flipV="1">
            <a:off x="5522862" y="682523"/>
            <a:ext cx="3091207" cy="3274894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2CF28F-EB3A-F345-AD42-332E548052C2}"/>
              </a:ext>
            </a:extLst>
          </p:cNvPr>
          <p:cNvSpPr txBox="1"/>
          <p:nvPr/>
        </p:nvSpPr>
        <p:spPr>
          <a:xfrm rot="2532276">
            <a:off x="2843305" y="2717733"/>
            <a:ext cx="1901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Stracke, 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4D94B-6E58-4F4A-A6E5-CCD94D02C87B}"/>
              </a:ext>
            </a:extLst>
          </p:cNvPr>
          <p:cNvSpPr txBox="1"/>
          <p:nvPr/>
        </p:nvSpPr>
        <p:spPr>
          <a:xfrm rot="2744046">
            <a:off x="7370501" y="3038204"/>
            <a:ext cx="1901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Stracke, 2019)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C6D0481-921A-3845-A803-13401512AA3C}"/>
              </a:ext>
            </a:extLst>
          </p:cNvPr>
          <p:cNvSpPr/>
          <p:nvPr/>
        </p:nvSpPr>
        <p:spPr>
          <a:xfrm rot="10800000">
            <a:off x="2049935" y="695332"/>
            <a:ext cx="2168918" cy="1668935"/>
          </a:xfrm>
          <a:prstGeom prst="arc">
            <a:avLst>
              <a:gd name="adj1" fmla="val 16200000"/>
              <a:gd name="adj2" fmla="val 53051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AAD74B7-9923-364F-AB2B-B9D5C56AD118}"/>
              </a:ext>
            </a:extLst>
          </p:cNvPr>
          <p:cNvSpPr/>
          <p:nvPr/>
        </p:nvSpPr>
        <p:spPr>
          <a:xfrm rot="10800000">
            <a:off x="6542682" y="1286067"/>
            <a:ext cx="2207840" cy="1369788"/>
          </a:xfrm>
          <a:prstGeom prst="arc">
            <a:avLst>
              <a:gd name="adj1" fmla="val 16200000"/>
              <a:gd name="adj2" fmla="val 53051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BA551-3545-014A-B2A3-5B8935D63A50}"/>
              </a:ext>
            </a:extLst>
          </p:cNvPr>
          <p:cNvSpPr txBox="1"/>
          <p:nvPr/>
        </p:nvSpPr>
        <p:spPr>
          <a:xfrm>
            <a:off x="2402373" y="1811379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 trend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DC70CFD6-CFEB-8045-ADA5-7322B86CE2F3}"/>
              </a:ext>
            </a:extLst>
          </p:cNvPr>
          <p:cNvSpPr/>
          <p:nvPr/>
        </p:nvSpPr>
        <p:spPr>
          <a:xfrm>
            <a:off x="1773312" y="2123099"/>
            <a:ext cx="482837" cy="31489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55871BED-4425-6E48-8085-807A45F95FA8}"/>
              </a:ext>
            </a:extLst>
          </p:cNvPr>
          <p:cNvSpPr/>
          <p:nvPr/>
        </p:nvSpPr>
        <p:spPr>
          <a:xfrm rot="20159255">
            <a:off x="6701578" y="2652283"/>
            <a:ext cx="482837" cy="31489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688CA-3FC8-E64D-A991-A47004698531}"/>
              </a:ext>
            </a:extLst>
          </p:cNvPr>
          <p:cNvSpPr txBox="1"/>
          <p:nvPr/>
        </p:nvSpPr>
        <p:spPr>
          <a:xfrm>
            <a:off x="1530914" y="2398044"/>
            <a:ext cx="117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with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recycled Archean MORB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D5C1D-E25D-AB43-B517-0C12F8FDB820}"/>
              </a:ext>
            </a:extLst>
          </p:cNvPr>
          <p:cNvSpPr txBox="1"/>
          <p:nvPr/>
        </p:nvSpPr>
        <p:spPr>
          <a:xfrm>
            <a:off x="5859275" y="2847171"/>
            <a:ext cx="122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with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recycled Archean MORB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71DE3-8BC2-1544-BB1C-60643B84CF02}"/>
              </a:ext>
            </a:extLst>
          </p:cNvPr>
          <p:cNvSpPr txBox="1"/>
          <p:nvPr/>
        </p:nvSpPr>
        <p:spPr>
          <a:xfrm>
            <a:off x="6933681" y="1890309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 trend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E947BAFB-89E9-6D47-A5F5-8DDB027CF40C}"/>
              </a:ext>
            </a:extLst>
          </p:cNvPr>
          <p:cNvSpPr/>
          <p:nvPr/>
        </p:nvSpPr>
        <p:spPr>
          <a:xfrm>
            <a:off x="1883198" y="1200342"/>
            <a:ext cx="414593" cy="39624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ACEC8958-0034-5D47-8E8D-AF3FAB872A89}"/>
              </a:ext>
            </a:extLst>
          </p:cNvPr>
          <p:cNvSpPr/>
          <p:nvPr/>
        </p:nvSpPr>
        <p:spPr>
          <a:xfrm>
            <a:off x="6350207" y="1574719"/>
            <a:ext cx="414593" cy="39624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AD21B-4AF4-3E4A-AF37-50D42F17166F}"/>
              </a:ext>
            </a:extLst>
          </p:cNvPr>
          <p:cNvSpPr txBox="1"/>
          <p:nvPr/>
        </p:nvSpPr>
        <p:spPr>
          <a:xfrm>
            <a:off x="2319816" y="900704"/>
            <a:ext cx="2034247" cy="83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endmember with high Ce/Nd, but low time-integrated La/Ce compared to Sm/Nd.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F4F3D8-6C16-7A46-AAA6-16A58930881B}"/>
              </a:ext>
            </a:extLst>
          </p:cNvPr>
          <p:cNvSpPr txBox="1"/>
          <p:nvPr/>
        </p:nvSpPr>
        <p:spPr>
          <a:xfrm>
            <a:off x="5099489" y="1378942"/>
            <a:ext cx="1366836" cy="140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endmember with high Ce/Hf, but low time-integrated La/Ce compared to Lu/Hf.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2E47C8-8F19-3E4E-95CF-099AA053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00" y="4329004"/>
            <a:ext cx="3727337" cy="2472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5E3914-FF00-4140-ACA7-0F02540BDCB8}"/>
              </a:ext>
            </a:extLst>
          </p:cNvPr>
          <p:cNvSpPr txBox="1"/>
          <p:nvPr/>
        </p:nvSpPr>
        <p:spPr>
          <a:xfrm>
            <a:off x="574620" y="4642978"/>
            <a:ext cx="225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in degree of melting?</a:t>
            </a: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FC5FF88-7071-CB44-BB50-1F64CE5A83CC}"/>
              </a:ext>
            </a:extLst>
          </p:cNvPr>
          <p:cNvSpPr/>
          <p:nvPr/>
        </p:nvSpPr>
        <p:spPr>
          <a:xfrm>
            <a:off x="3014742" y="2121351"/>
            <a:ext cx="414593" cy="39624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CA995F78-70CB-EF40-9546-C845C2CB9322}"/>
              </a:ext>
            </a:extLst>
          </p:cNvPr>
          <p:cNvSpPr/>
          <p:nvPr/>
        </p:nvSpPr>
        <p:spPr>
          <a:xfrm>
            <a:off x="7467162" y="2388125"/>
            <a:ext cx="414593" cy="39624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00124-9414-3D44-9825-687FC097C462}"/>
              </a:ext>
            </a:extLst>
          </p:cNvPr>
          <p:cNvSpPr txBox="1"/>
          <p:nvPr/>
        </p:nvSpPr>
        <p:spPr>
          <a:xfrm>
            <a:off x="1970202" y="126091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541896-CF00-CA4C-965A-3F64F253116F}"/>
              </a:ext>
            </a:extLst>
          </p:cNvPr>
          <p:cNvSpPr txBox="1"/>
          <p:nvPr/>
        </p:nvSpPr>
        <p:spPr>
          <a:xfrm>
            <a:off x="3065399" y="219201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B9AEFA-659B-D94B-B932-FACB9BA4F953}"/>
              </a:ext>
            </a:extLst>
          </p:cNvPr>
          <p:cNvSpPr txBox="1"/>
          <p:nvPr/>
        </p:nvSpPr>
        <p:spPr>
          <a:xfrm>
            <a:off x="6436642" y="1638995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D82B0F-63F3-184E-98F8-E39E2CDA071B}"/>
              </a:ext>
            </a:extLst>
          </p:cNvPr>
          <p:cNvSpPr txBox="1"/>
          <p:nvPr/>
        </p:nvSpPr>
        <p:spPr>
          <a:xfrm>
            <a:off x="7520970" y="246089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711FCD-0F06-4D41-A220-6F4A2B58F3B7}"/>
              </a:ext>
            </a:extLst>
          </p:cNvPr>
          <p:cNvCxnSpPr/>
          <p:nvPr/>
        </p:nvCxnSpPr>
        <p:spPr>
          <a:xfrm>
            <a:off x="3336939" y="4482243"/>
            <a:ext cx="0" cy="1884898"/>
          </a:xfrm>
          <a:prstGeom prst="line">
            <a:avLst/>
          </a:prstGeom>
          <a:ln w="76200"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7A5E3D-6DC9-BB4D-AA93-946AF1338C69}"/>
              </a:ext>
            </a:extLst>
          </p:cNvPr>
          <p:cNvCxnSpPr/>
          <p:nvPr/>
        </p:nvCxnSpPr>
        <p:spPr>
          <a:xfrm>
            <a:off x="5099489" y="4482243"/>
            <a:ext cx="0" cy="1884898"/>
          </a:xfrm>
          <a:prstGeom prst="line">
            <a:avLst/>
          </a:prstGeom>
          <a:ln w="76200"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E6BB897-0569-1648-B2A4-3BDD0EF82C9E}"/>
              </a:ext>
            </a:extLst>
          </p:cNvPr>
          <p:cNvSpPr txBox="1"/>
          <p:nvPr/>
        </p:nvSpPr>
        <p:spPr>
          <a:xfrm>
            <a:off x="3290017" y="5932119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Endmember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27FD72-2702-8B49-BF38-E60DB97D6507}"/>
              </a:ext>
            </a:extLst>
          </p:cNvPr>
          <p:cNvSpPr txBox="1"/>
          <p:nvPr/>
        </p:nvSpPr>
        <p:spPr>
          <a:xfrm>
            <a:off x="5049001" y="5932119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Endmember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DE874F-47B4-7A43-BE8D-EDEB97BB9130}"/>
              </a:ext>
            </a:extLst>
          </p:cNvPr>
          <p:cNvSpPr txBox="1"/>
          <p:nvPr/>
        </p:nvSpPr>
        <p:spPr>
          <a:xfrm>
            <a:off x="6828011" y="4606107"/>
            <a:ext cx="21429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concave trend can be explained by mixing low degree melts of an isotopically depleted source with higher degree melts of an isotopically enriched source.</a:t>
            </a:r>
          </a:p>
        </p:txBody>
      </p:sp>
    </p:spTree>
    <p:extLst>
      <p:ext uri="{BB962C8B-B14F-4D97-AF65-F5344CB8AC3E}">
        <p14:creationId xmlns:p14="http://schemas.microsoft.com/office/powerpoint/2010/main" val="135567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766F0-92B9-0946-8E34-E4DF4C012EC3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8CAE-D635-7F4D-B473-5ADBE184CF32}"/>
              </a:ext>
            </a:extLst>
          </p:cNvPr>
          <p:cNvSpPr txBox="1"/>
          <p:nvPr/>
        </p:nvSpPr>
        <p:spPr>
          <a:xfrm>
            <a:off x="3705758" y="296514"/>
            <a:ext cx="1808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minutes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F899B-307E-9B40-ADE4-D73CE3F68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" b="35421"/>
          <a:stretch/>
        </p:blipFill>
        <p:spPr>
          <a:xfrm>
            <a:off x="1085843" y="635068"/>
            <a:ext cx="4143735" cy="354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CDE2E-6ACE-7241-ABFD-183981756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34"/>
          <a:stretch/>
        </p:blipFill>
        <p:spPr>
          <a:xfrm>
            <a:off x="5370465" y="740196"/>
            <a:ext cx="3539620" cy="3043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7BA51-0C2E-7244-86CD-04F9A1FD4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93" t="-1" r="-266" b="-171"/>
          <a:stretch/>
        </p:blipFill>
        <p:spPr>
          <a:xfrm>
            <a:off x="5391485" y="3809206"/>
            <a:ext cx="3568508" cy="3048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5192A-FA02-9942-98EC-5A9FC681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1" t="64727" r="3775" b="3960"/>
          <a:stretch/>
        </p:blipFill>
        <p:spPr>
          <a:xfrm>
            <a:off x="76397" y="338554"/>
            <a:ext cx="3259506" cy="1548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2AEB59-B995-A747-896A-9A9473E2FC20}"/>
              </a:ext>
            </a:extLst>
          </p:cNvPr>
          <p:cNvSpPr/>
          <p:nvPr/>
        </p:nvSpPr>
        <p:spPr>
          <a:xfrm>
            <a:off x="5855703" y="2633721"/>
            <a:ext cx="19722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978FA-3643-DF48-B12B-00990DC5443C}"/>
              </a:ext>
            </a:extLst>
          </p:cNvPr>
          <p:cNvSpPr txBox="1"/>
          <p:nvPr/>
        </p:nvSpPr>
        <p:spPr>
          <a:xfrm>
            <a:off x="5804871" y="2633722"/>
            <a:ext cx="2087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Willig</a:t>
            </a:r>
            <a:r>
              <a:rPr lang="en-US" sz="1200" dirty="0"/>
              <a:t> and Stracke (2019) data:</a:t>
            </a:r>
          </a:p>
          <a:p>
            <a:r>
              <a:rPr lang="en-US" sz="1200" dirty="0"/>
              <a:t>        MORB</a:t>
            </a:r>
          </a:p>
          <a:p>
            <a:r>
              <a:rPr lang="en-US" sz="1200" dirty="0"/>
              <a:t>        OIB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70B09A-A44E-2C4B-9219-5CE93A17D7C8}"/>
              </a:ext>
            </a:extLst>
          </p:cNvPr>
          <p:cNvSpPr/>
          <p:nvPr/>
        </p:nvSpPr>
        <p:spPr>
          <a:xfrm>
            <a:off x="5993164" y="2927003"/>
            <a:ext cx="59764" cy="597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283B21-050D-6446-8328-58C91E9B4749}"/>
              </a:ext>
            </a:extLst>
          </p:cNvPr>
          <p:cNvSpPr/>
          <p:nvPr/>
        </p:nvSpPr>
        <p:spPr>
          <a:xfrm>
            <a:off x="5993164" y="3113616"/>
            <a:ext cx="59764" cy="597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01B35C-3CE6-BF4B-BC0B-75268693E35D}"/>
              </a:ext>
            </a:extLst>
          </p:cNvPr>
          <p:cNvCxnSpPr>
            <a:cxnSpLocks/>
          </p:cNvCxnSpPr>
          <p:nvPr/>
        </p:nvCxnSpPr>
        <p:spPr>
          <a:xfrm>
            <a:off x="6180083" y="798787"/>
            <a:ext cx="2596056" cy="2543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7ABAB9-80EE-1C4A-BCC1-45586B68E7A4}"/>
              </a:ext>
            </a:extLst>
          </p:cNvPr>
          <p:cNvCxnSpPr>
            <a:cxnSpLocks/>
          </p:cNvCxnSpPr>
          <p:nvPr/>
        </p:nvCxnSpPr>
        <p:spPr>
          <a:xfrm>
            <a:off x="6180083" y="3888908"/>
            <a:ext cx="2596056" cy="2543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99F138-6EB0-1545-8007-F3FB9F31FFB9}"/>
              </a:ext>
            </a:extLst>
          </p:cNvPr>
          <p:cNvSpPr txBox="1"/>
          <p:nvPr/>
        </p:nvSpPr>
        <p:spPr>
          <a:xfrm rot="2596770">
            <a:off x="7530980" y="2309791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1AB51-EBEF-E34F-B263-2D3AA99A0BC9}"/>
              </a:ext>
            </a:extLst>
          </p:cNvPr>
          <p:cNvSpPr txBox="1"/>
          <p:nvPr/>
        </p:nvSpPr>
        <p:spPr>
          <a:xfrm rot="2596770">
            <a:off x="7750357" y="5584367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</p:txBody>
      </p:sp>
      <p:pic>
        <p:nvPicPr>
          <p:cNvPr id="19" name="Picture 18" descr="Map fantastic.png">
            <a:extLst>
              <a:ext uri="{FF2B5EF4-FFF2-40B4-BE49-F238E27FC236}">
                <a16:creationId xmlns:a16="http://schemas.microsoft.com/office/drawing/2014/main" id="{E19B2B87-1DAF-8645-9937-1CEB14FE1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334" r="20223" b="10063"/>
          <a:stretch/>
        </p:blipFill>
        <p:spPr>
          <a:xfrm>
            <a:off x="76397" y="4196331"/>
            <a:ext cx="5142314" cy="2381475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53745059-0F49-5649-8360-D125A40C68B4}"/>
              </a:ext>
            </a:extLst>
          </p:cNvPr>
          <p:cNvSpPr/>
          <p:nvPr/>
        </p:nvSpPr>
        <p:spPr>
          <a:xfrm rot="10800000">
            <a:off x="6978189" y="931323"/>
            <a:ext cx="1827969" cy="1170973"/>
          </a:xfrm>
          <a:prstGeom prst="arc">
            <a:avLst>
              <a:gd name="adj1" fmla="val 16200000"/>
              <a:gd name="adj2" fmla="val 53051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337C2DB-A5C6-DC4D-9CFD-52CDA8FB5001}"/>
              </a:ext>
            </a:extLst>
          </p:cNvPr>
          <p:cNvSpPr/>
          <p:nvPr/>
        </p:nvSpPr>
        <p:spPr>
          <a:xfrm rot="10800000">
            <a:off x="6865922" y="4311570"/>
            <a:ext cx="2162330" cy="1075498"/>
          </a:xfrm>
          <a:prstGeom prst="arc">
            <a:avLst>
              <a:gd name="adj1" fmla="val 16200000"/>
              <a:gd name="adj2" fmla="val 53051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74B42-D182-7046-BCDE-69A5BA1A3A6E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6DB9D-F329-4147-B40F-B4DDAF1F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" y="635068"/>
            <a:ext cx="4638340" cy="3646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8C146-474D-E547-ADDC-1AE3465A5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7" t="65639" r="25143" b="4945"/>
          <a:stretch/>
        </p:blipFill>
        <p:spPr>
          <a:xfrm>
            <a:off x="498906" y="726699"/>
            <a:ext cx="2218786" cy="135388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6F43F-86F2-A64E-A745-5E14B2B0B68F}"/>
              </a:ext>
            </a:extLst>
          </p:cNvPr>
          <p:cNvSpPr/>
          <p:nvPr/>
        </p:nvSpPr>
        <p:spPr>
          <a:xfrm>
            <a:off x="1749383" y="1677582"/>
            <a:ext cx="969334" cy="40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06B9D-1720-5740-AE43-66B79A7F1071}"/>
              </a:ext>
            </a:extLst>
          </p:cNvPr>
          <p:cNvCxnSpPr>
            <a:cxnSpLocks/>
          </p:cNvCxnSpPr>
          <p:nvPr/>
        </p:nvCxnSpPr>
        <p:spPr>
          <a:xfrm flipH="1">
            <a:off x="1227374" y="1431008"/>
            <a:ext cx="1733176" cy="14343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1430FD-6A99-F546-B25C-22F671A3ABC4}"/>
              </a:ext>
            </a:extLst>
          </p:cNvPr>
          <p:cNvCxnSpPr>
            <a:cxnSpLocks/>
          </p:cNvCxnSpPr>
          <p:nvPr/>
        </p:nvCxnSpPr>
        <p:spPr>
          <a:xfrm flipH="1">
            <a:off x="2237397" y="1377310"/>
            <a:ext cx="902448" cy="10807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DE6D93-3B32-2345-9837-DFA1A77FEFE1}"/>
              </a:ext>
            </a:extLst>
          </p:cNvPr>
          <p:cNvSpPr txBox="1"/>
          <p:nvPr/>
        </p:nvSpPr>
        <p:spPr>
          <a:xfrm rot="20297166">
            <a:off x="1024599" y="2562944"/>
            <a:ext cx="2138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2.75 Ga recycled MORB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Gale et al. (2013)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1C7AD-E7A7-2E4D-A25D-DDE724172739}"/>
              </a:ext>
            </a:extLst>
          </p:cNvPr>
          <p:cNvSpPr txBox="1"/>
          <p:nvPr/>
        </p:nvSpPr>
        <p:spPr>
          <a:xfrm>
            <a:off x="483694" y="3584063"/>
            <a:ext cx="804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E-MORB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0FE4D-F1A8-2D4F-8134-2B6ADCF1956D}"/>
              </a:ext>
            </a:extLst>
          </p:cNvPr>
          <p:cNvSpPr txBox="1"/>
          <p:nvPr/>
        </p:nvSpPr>
        <p:spPr>
          <a:xfrm rot="20165424">
            <a:off x="1681871" y="340273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N-MORB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E8627-08D5-EA4D-AA2E-A73DB50D0D3C}"/>
              </a:ext>
            </a:extLst>
          </p:cNvPr>
          <p:cNvSpPr txBox="1"/>
          <p:nvPr/>
        </p:nvSpPr>
        <p:spPr>
          <a:xfrm>
            <a:off x="3768943" y="1223421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D-MORB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04A04E-8CE0-7445-9ECC-DF693B151623}"/>
              </a:ext>
            </a:extLst>
          </p:cNvPr>
          <p:cNvCxnSpPr>
            <a:cxnSpLocks/>
          </p:cNvCxnSpPr>
          <p:nvPr/>
        </p:nvCxnSpPr>
        <p:spPr>
          <a:xfrm flipV="1">
            <a:off x="483694" y="713830"/>
            <a:ext cx="3285249" cy="2294964"/>
          </a:xfrm>
          <a:prstGeom prst="line">
            <a:avLst/>
          </a:prstGeom>
          <a:ln w="7620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4A9AEC-FAFC-004B-895B-2954179327E0}"/>
              </a:ext>
            </a:extLst>
          </p:cNvPr>
          <p:cNvSpPr txBox="1"/>
          <p:nvPr/>
        </p:nvSpPr>
        <p:spPr>
          <a:xfrm rot="19527113">
            <a:off x="236557" y="2217620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mantle array (</a:t>
            </a:r>
            <a:r>
              <a:rPr lang="en-US" sz="1000" dirty="0" err="1"/>
              <a:t>Chauvel</a:t>
            </a:r>
            <a:r>
              <a:rPr lang="en-US" sz="1000" dirty="0"/>
              <a:t> et al., 2008)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A6BDC6-D7BD-8446-868C-A628D542F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8"/>
          <a:stretch/>
        </p:blipFill>
        <p:spPr>
          <a:xfrm>
            <a:off x="5227259" y="3556624"/>
            <a:ext cx="3668123" cy="31585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A52974-A379-F64D-8BD2-73FC7EDEA8FB}"/>
              </a:ext>
            </a:extLst>
          </p:cNvPr>
          <p:cNvSpPr txBox="1"/>
          <p:nvPr/>
        </p:nvSpPr>
        <p:spPr>
          <a:xfrm>
            <a:off x="7878854" y="5593956"/>
            <a:ext cx="1016528" cy="3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E-MORB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B84858-6A4F-AA43-A691-C83EBB6B4364}"/>
              </a:ext>
            </a:extLst>
          </p:cNvPr>
          <p:cNvSpPr txBox="1"/>
          <p:nvPr/>
        </p:nvSpPr>
        <p:spPr>
          <a:xfrm>
            <a:off x="7142049" y="5250286"/>
            <a:ext cx="1059458" cy="3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N-MORB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E8EB11-DB59-7947-8FDF-D72141B5DE60}"/>
              </a:ext>
            </a:extLst>
          </p:cNvPr>
          <p:cNvSpPr txBox="1"/>
          <p:nvPr/>
        </p:nvSpPr>
        <p:spPr>
          <a:xfrm>
            <a:off x="5696036" y="4539040"/>
            <a:ext cx="1053384" cy="3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D-MORB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DD73133-5C93-F640-989B-EA38B3002A35}"/>
              </a:ext>
            </a:extLst>
          </p:cNvPr>
          <p:cNvCxnSpPr>
            <a:cxnSpLocks/>
          </p:cNvCxnSpPr>
          <p:nvPr/>
        </p:nvCxnSpPr>
        <p:spPr>
          <a:xfrm>
            <a:off x="7341978" y="3647093"/>
            <a:ext cx="1430546" cy="1445602"/>
          </a:xfrm>
          <a:prstGeom prst="line">
            <a:avLst/>
          </a:prstGeom>
          <a:ln w="7620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339D048-6AD7-A341-85A8-42EFE1B6B10A}"/>
              </a:ext>
            </a:extLst>
          </p:cNvPr>
          <p:cNvSpPr txBox="1"/>
          <p:nvPr/>
        </p:nvSpPr>
        <p:spPr>
          <a:xfrm>
            <a:off x="6557452" y="3655775"/>
            <a:ext cx="1189055" cy="699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mantle array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Willig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Stracke, 2019)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533730-DB29-224E-8AAC-DE6323AA9B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10"/>
          <a:stretch/>
        </p:blipFill>
        <p:spPr>
          <a:xfrm>
            <a:off x="5251563" y="452692"/>
            <a:ext cx="3689880" cy="31585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AE8CE44-88CF-4E48-B7E9-B9EC14616943}"/>
              </a:ext>
            </a:extLst>
          </p:cNvPr>
          <p:cNvSpPr txBox="1"/>
          <p:nvPr/>
        </p:nvSpPr>
        <p:spPr>
          <a:xfrm>
            <a:off x="7838738" y="2629296"/>
            <a:ext cx="1016528" cy="3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E-MORB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177AFA-BB24-9141-8DD0-CF2BC298ED33}"/>
              </a:ext>
            </a:extLst>
          </p:cNvPr>
          <p:cNvSpPr txBox="1"/>
          <p:nvPr/>
        </p:nvSpPr>
        <p:spPr>
          <a:xfrm>
            <a:off x="7142018" y="1859957"/>
            <a:ext cx="1059458" cy="3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N-MORB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AD8604-13C8-CF42-A98D-1FECDAD92A81}"/>
              </a:ext>
            </a:extLst>
          </p:cNvPr>
          <p:cNvSpPr txBox="1"/>
          <p:nvPr/>
        </p:nvSpPr>
        <p:spPr>
          <a:xfrm>
            <a:off x="5787952" y="942591"/>
            <a:ext cx="1053384" cy="388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D-MORB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550D1C-5DC0-E242-91CB-48EAF4EA1997}"/>
              </a:ext>
            </a:extLst>
          </p:cNvPr>
          <p:cNvSpPr txBox="1"/>
          <p:nvPr/>
        </p:nvSpPr>
        <p:spPr>
          <a:xfrm>
            <a:off x="5734768" y="2385241"/>
            <a:ext cx="1405726" cy="894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Willig</a:t>
            </a:r>
            <a:r>
              <a:rPr lang="en-US" sz="1000" dirty="0"/>
              <a:t> and Stracke</a:t>
            </a:r>
          </a:p>
          <a:p>
            <a:r>
              <a:rPr lang="en-US" sz="1000" dirty="0"/>
              <a:t>(2019) data:</a:t>
            </a:r>
          </a:p>
          <a:p>
            <a:r>
              <a:rPr lang="en-US" sz="1000" dirty="0"/>
              <a:t>        MORB</a:t>
            </a:r>
          </a:p>
          <a:p>
            <a:r>
              <a:rPr lang="en-US" sz="1000" dirty="0"/>
              <a:t>        OIB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9FCA2DE-759F-E443-A6A5-E24D1ECCE197}"/>
              </a:ext>
            </a:extLst>
          </p:cNvPr>
          <p:cNvSpPr/>
          <p:nvPr/>
        </p:nvSpPr>
        <p:spPr>
          <a:xfrm>
            <a:off x="5941676" y="2778183"/>
            <a:ext cx="75496" cy="754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F2E2684-514B-B14C-A328-ADF72633AEE8}"/>
              </a:ext>
            </a:extLst>
          </p:cNvPr>
          <p:cNvSpPr/>
          <p:nvPr/>
        </p:nvSpPr>
        <p:spPr>
          <a:xfrm>
            <a:off x="5941676" y="2940466"/>
            <a:ext cx="75496" cy="754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47ADF0-C7BC-DC45-AECA-E761D6D62ABC}"/>
              </a:ext>
            </a:extLst>
          </p:cNvPr>
          <p:cNvCxnSpPr>
            <a:cxnSpLocks/>
            <a:endCxn id="47" idx="3"/>
          </p:cNvCxnSpPr>
          <p:nvPr/>
        </p:nvCxnSpPr>
        <p:spPr>
          <a:xfrm>
            <a:off x="7207542" y="543161"/>
            <a:ext cx="1647724" cy="2280532"/>
          </a:xfrm>
          <a:prstGeom prst="line">
            <a:avLst/>
          </a:prstGeom>
          <a:ln w="7620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B79CF19-6AA9-3541-AAB6-AB9C2BDB2104}"/>
              </a:ext>
            </a:extLst>
          </p:cNvPr>
          <p:cNvSpPr txBox="1"/>
          <p:nvPr/>
        </p:nvSpPr>
        <p:spPr>
          <a:xfrm>
            <a:off x="7690514" y="497187"/>
            <a:ext cx="1189055" cy="699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mantle array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Willig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Stracke, 2019)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900C8-A6F3-DD46-AA1D-917BA30A7816}"/>
              </a:ext>
            </a:extLst>
          </p:cNvPr>
          <p:cNvSpPr txBox="1"/>
          <p:nvPr/>
        </p:nvSpPr>
        <p:spPr>
          <a:xfrm>
            <a:off x="3705758" y="296514"/>
            <a:ext cx="1808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minutes summary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DF070AC-6310-D840-AA48-C1C6A2F8D832}"/>
              </a:ext>
            </a:extLst>
          </p:cNvPr>
          <p:cNvSpPr/>
          <p:nvPr/>
        </p:nvSpPr>
        <p:spPr>
          <a:xfrm>
            <a:off x="8867995" y="1684116"/>
            <a:ext cx="108173" cy="32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AF0C8-C36E-F345-B797-80335663EF68}"/>
              </a:ext>
            </a:extLst>
          </p:cNvPr>
          <p:cNvSpPr/>
          <p:nvPr/>
        </p:nvSpPr>
        <p:spPr>
          <a:xfrm>
            <a:off x="5198802" y="6294755"/>
            <a:ext cx="108173" cy="32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EDBEE7-6595-5147-A8AA-F56952EC5584}"/>
              </a:ext>
            </a:extLst>
          </p:cNvPr>
          <p:cNvSpPr txBox="1"/>
          <p:nvPr/>
        </p:nvSpPr>
        <p:spPr>
          <a:xfrm>
            <a:off x="483694" y="4694317"/>
            <a:ext cx="4103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Isotopic modeling results for the source of São Miguel and João de Castro lavas suggest the presence of compositionally heterogeneous (D-MORB to E-MORB) Archean (2.75 Ga) recycled oceanic crust in their source. These results imply the compositional heterogeneity of oceanic crust was conserved during mixing and stirring in the convecting mantle.</a:t>
            </a:r>
          </a:p>
        </p:txBody>
      </p:sp>
    </p:spTree>
    <p:extLst>
      <p:ext uri="{BB962C8B-B14F-4D97-AF65-F5344CB8AC3E}">
        <p14:creationId xmlns:p14="http://schemas.microsoft.com/office/powerpoint/2010/main" val="244627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8AD58-2A7F-D749-8D37-ED84AF2AD39E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68C58-AEFC-5D4D-989A-B0E62DF4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" y="548059"/>
            <a:ext cx="5755794" cy="6278520"/>
          </a:xfrm>
          <a:prstGeom prst="rect">
            <a:avLst/>
          </a:prstGeom>
        </p:spPr>
      </p:pic>
      <p:pic>
        <p:nvPicPr>
          <p:cNvPr id="5" name="Picture 4" descr="Map fantastic.png">
            <a:extLst>
              <a:ext uri="{FF2B5EF4-FFF2-40B4-BE49-F238E27FC236}">
                <a16:creationId xmlns:a16="http://schemas.microsoft.com/office/drawing/2014/main" id="{8D00D5DA-EDED-2F44-B284-6375B8804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334" r="20223" b="10063"/>
          <a:stretch/>
        </p:blipFill>
        <p:spPr>
          <a:xfrm>
            <a:off x="5782846" y="3784641"/>
            <a:ext cx="3314855" cy="1535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8539E-520F-B04D-BCE6-40487F35C422}"/>
              </a:ext>
            </a:extLst>
          </p:cNvPr>
          <p:cNvSpPr txBox="1"/>
          <p:nvPr/>
        </p:nvSpPr>
        <p:spPr>
          <a:xfrm>
            <a:off x="3705758" y="296514"/>
            <a:ext cx="1808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minutes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2D1F6-74CC-EC47-8CC2-A938A045D942}"/>
              </a:ext>
            </a:extLst>
          </p:cNvPr>
          <p:cNvSpPr/>
          <p:nvPr/>
        </p:nvSpPr>
        <p:spPr>
          <a:xfrm>
            <a:off x="5865123" y="605929"/>
            <a:ext cx="3053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limited lateral expression of mantle endmembers along the Terceira Rift is consistent with westward asthenospheric flow of hybrid peridotite along a tilted lithosphere/asthenosphere boundary and melt extraction at eruptive centers along the Rift.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data suggest short-scale (70 km) oriented migration of mantle endmembers is a feature of melts erupting along rifts perpendicular to ridges.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8BE08-7CB8-2147-9DAC-492B283F05A6}"/>
              </a:ext>
            </a:extLst>
          </p:cNvPr>
          <p:cNvSpPr txBox="1"/>
          <p:nvPr/>
        </p:nvSpPr>
        <p:spPr>
          <a:xfrm>
            <a:off x="6044530" y="5859239"/>
            <a:ext cx="305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Béguelin et al. (2017, GCA)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on this project</a:t>
            </a:r>
          </a:p>
        </p:txBody>
      </p:sp>
    </p:spTree>
    <p:extLst>
      <p:ext uri="{BB962C8B-B14F-4D97-AF65-F5344CB8AC3E}">
        <p14:creationId xmlns:p14="http://schemas.microsoft.com/office/powerpoint/2010/main" val="74494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766F0-92B9-0946-8E34-E4DF4C012EC3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8CAE-D635-7F4D-B473-5ADBE184CF32}"/>
              </a:ext>
            </a:extLst>
          </p:cNvPr>
          <p:cNvSpPr txBox="1"/>
          <p:nvPr/>
        </p:nvSpPr>
        <p:spPr>
          <a:xfrm>
            <a:off x="4214712" y="296514"/>
            <a:ext cx="790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F899B-307E-9B40-ADE4-D73CE3F68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" b="35421"/>
          <a:stretch/>
        </p:blipFill>
        <p:spPr>
          <a:xfrm>
            <a:off x="1085843" y="635068"/>
            <a:ext cx="4143735" cy="354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CDE2E-6ACE-7241-ABFD-183981756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34"/>
          <a:stretch/>
        </p:blipFill>
        <p:spPr>
          <a:xfrm>
            <a:off x="5370465" y="740196"/>
            <a:ext cx="3539620" cy="3043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7BA51-0C2E-7244-86CD-04F9A1FD4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93" t="-1" r="-266" b="-171"/>
          <a:stretch/>
        </p:blipFill>
        <p:spPr>
          <a:xfrm>
            <a:off x="5391485" y="3809206"/>
            <a:ext cx="3568508" cy="3048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5192A-FA02-9942-98EC-5A9FC681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1" t="64727" r="3775" b="3960"/>
          <a:stretch/>
        </p:blipFill>
        <p:spPr>
          <a:xfrm>
            <a:off x="76397" y="338554"/>
            <a:ext cx="3259506" cy="1548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2AEB59-B995-A747-896A-9A9473E2FC20}"/>
              </a:ext>
            </a:extLst>
          </p:cNvPr>
          <p:cNvSpPr/>
          <p:nvPr/>
        </p:nvSpPr>
        <p:spPr>
          <a:xfrm>
            <a:off x="5855703" y="2633721"/>
            <a:ext cx="19722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978FA-3643-DF48-B12B-00990DC5443C}"/>
              </a:ext>
            </a:extLst>
          </p:cNvPr>
          <p:cNvSpPr txBox="1"/>
          <p:nvPr/>
        </p:nvSpPr>
        <p:spPr>
          <a:xfrm>
            <a:off x="5804871" y="2633722"/>
            <a:ext cx="2087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Willig</a:t>
            </a:r>
            <a:r>
              <a:rPr lang="en-US" sz="1200" dirty="0"/>
              <a:t> and Stracke (2019) data:</a:t>
            </a:r>
          </a:p>
          <a:p>
            <a:r>
              <a:rPr lang="en-US" sz="1200" dirty="0"/>
              <a:t>        MORB</a:t>
            </a:r>
          </a:p>
          <a:p>
            <a:r>
              <a:rPr lang="en-US" sz="1200" dirty="0"/>
              <a:t>        OIB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70B09A-A44E-2C4B-9219-5CE93A17D7C8}"/>
              </a:ext>
            </a:extLst>
          </p:cNvPr>
          <p:cNvSpPr/>
          <p:nvPr/>
        </p:nvSpPr>
        <p:spPr>
          <a:xfrm>
            <a:off x="5993164" y="2927003"/>
            <a:ext cx="59764" cy="597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283B21-050D-6446-8328-58C91E9B4749}"/>
              </a:ext>
            </a:extLst>
          </p:cNvPr>
          <p:cNvSpPr/>
          <p:nvPr/>
        </p:nvSpPr>
        <p:spPr>
          <a:xfrm>
            <a:off x="5993164" y="3113616"/>
            <a:ext cx="59764" cy="597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01B35C-3CE6-BF4B-BC0B-75268693E35D}"/>
              </a:ext>
            </a:extLst>
          </p:cNvPr>
          <p:cNvCxnSpPr>
            <a:cxnSpLocks/>
          </p:cNvCxnSpPr>
          <p:nvPr/>
        </p:nvCxnSpPr>
        <p:spPr>
          <a:xfrm>
            <a:off x="6180083" y="798787"/>
            <a:ext cx="2596056" cy="2543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7ABAB9-80EE-1C4A-BCC1-45586B68E7A4}"/>
              </a:ext>
            </a:extLst>
          </p:cNvPr>
          <p:cNvCxnSpPr>
            <a:cxnSpLocks/>
          </p:cNvCxnSpPr>
          <p:nvPr/>
        </p:nvCxnSpPr>
        <p:spPr>
          <a:xfrm>
            <a:off x="6180083" y="3888908"/>
            <a:ext cx="2596056" cy="2543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99F138-6EB0-1545-8007-F3FB9F31FFB9}"/>
              </a:ext>
            </a:extLst>
          </p:cNvPr>
          <p:cNvSpPr txBox="1"/>
          <p:nvPr/>
        </p:nvSpPr>
        <p:spPr>
          <a:xfrm rot="2596770">
            <a:off x="7530980" y="2309791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1AB51-EBEF-E34F-B263-2D3AA99A0BC9}"/>
              </a:ext>
            </a:extLst>
          </p:cNvPr>
          <p:cNvSpPr txBox="1"/>
          <p:nvPr/>
        </p:nvSpPr>
        <p:spPr>
          <a:xfrm rot="2596770">
            <a:off x="7750357" y="5584367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Mantle Array</a:t>
            </a:r>
          </a:p>
        </p:txBody>
      </p:sp>
      <p:pic>
        <p:nvPicPr>
          <p:cNvPr id="19" name="Picture 18" descr="Map fantastic.png">
            <a:extLst>
              <a:ext uri="{FF2B5EF4-FFF2-40B4-BE49-F238E27FC236}">
                <a16:creationId xmlns:a16="http://schemas.microsoft.com/office/drawing/2014/main" id="{E19B2B87-1DAF-8645-9937-1CEB14FE1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334" r="20223" b="10063"/>
          <a:stretch/>
        </p:blipFill>
        <p:spPr>
          <a:xfrm>
            <a:off x="76397" y="4196331"/>
            <a:ext cx="5142314" cy="2381475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53745059-0F49-5649-8360-D125A40C68B4}"/>
              </a:ext>
            </a:extLst>
          </p:cNvPr>
          <p:cNvSpPr/>
          <p:nvPr/>
        </p:nvSpPr>
        <p:spPr>
          <a:xfrm rot="10800000">
            <a:off x="6978189" y="931323"/>
            <a:ext cx="1827969" cy="1170973"/>
          </a:xfrm>
          <a:prstGeom prst="arc">
            <a:avLst>
              <a:gd name="adj1" fmla="val 16200000"/>
              <a:gd name="adj2" fmla="val 53051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337C2DB-A5C6-DC4D-9CFD-52CDA8FB5001}"/>
              </a:ext>
            </a:extLst>
          </p:cNvPr>
          <p:cNvSpPr/>
          <p:nvPr/>
        </p:nvSpPr>
        <p:spPr>
          <a:xfrm rot="10800000">
            <a:off x="6865922" y="4311570"/>
            <a:ext cx="2162330" cy="1075498"/>
          </a:xfrm>
          <a:prstGeom prst="arc">
            <a:avLst>
              <a:gd name="adj1" fmla="val 16200000"/>
              <a:gd name="adj2" fmla="val 53051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045D8-A059-944E-8DEF-8452E034F587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318FF-523F-BE48-AC65-71B856254C95}"/>
              </a:ext>
            </a:extLst>
          </p:cNvPr>
          <p:cNvSpPr txBox="1"/>
          <p:nvPr/>
        </p:nvSpPr>
        <p:spPr>
          <a:xfrm>
            <a:off x="4214712" y="296514"/>
            <a:ext cx="790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C6C5FB-2DE0-104D-875C-5F0034CD846A}"/>
              </a:ext>
            </a:extLst>
          </p:cNvPr>
          <p:cNvGrpSpPr/>
          <p:nvPr/>
        </p:nvGrpSpPr>
        <p:grpSpPr>
          <a:xfrm>
            <a:off x="705496" y="548244"/>
            <a:ext cx="7298398" cy="5644370"/>
            <a:chOff x="323531" y="834780"/>
            <a:chExt cx="6286578" cy="48618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4F4E8A-E295-AE48-8820-9E9E417E5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31" y="834780"/>
              <a:ext cx="6286578" cy="486185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60A84C-1BD2-AE47-86DB-72F66AA1300C}"/>
                </a:ext>
              </a:extLst>
            </p:cNvPr>
            <p:cNvSpPr/>
            <p:nvPr/>
          </p:nvSpPr>
          <p:spPr>
            <a:xfrm>
              <a:off x="913568" y="922079"/>
              <a:ext cx="203200" cy="251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E6E5E-3E3E-674F-A649-FDD3F25F7151}"/>
                </a:ext>
              </a:extLst>
            </p:cNvPr>
            <p:cNvSpPr/>
            <p:nvPr/>
          </p:nvSpPr>
          <p:spPr>
            <a:xfrm>
              <a:off x="913568" y="3321310"/>
              <a:ext cx="203200" cy="251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0341B1-3DB2-7B43-AC87-F5B9392635B3}"/>
                </a:ext>
              </a:extLst>
            </p:cNvPr>
            <p:cNvSpPr/>
            <p:nvPr/>
          </p:nvSpPr>
          <p:spPr>
            <a:xfrm>
              <a:off x="4131898" y="3321310"/>
              <a:ext cx="203200" cy="251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913405-22F6-3045-9A74-2C9A9841DC2F}"/>
                </a:ext>
              </a:extLst>
            </p:cNvPr>
            <p:cNvSpPr/>
            <p:nvPr/>
          </p:nvSpPr>
          <p:spPr>
            <a:xfrm>
              <a:off x="4119946" y="940002"/>
              <a:ext cx="203200" cy="251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106CCD-F074-6D40-B861-BACAE2B9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663" y="6185922"/>
            <a:ext cx="6620719" cy="6465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9948CA-27F1-264B-B0EC-A7C1A6554EDD}"/>
              </a:ext>
            </a:extLst>
          </p:cNvPr>
          <p:cNvSpPr txBox="1"/>
          <p:nvPr/>
        </p:nvSpPr>
        <p:spPr>
          <a:xfrm>
            <a:off x="4868984" y="6524700"/>
            <a:ext cx="427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Béguelin et al. (2017, GCA)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more on this project</a:t>
            </a:r>
          </a:p>
        </p:txBody>
      </p:sp>
    </p:spTree>
    <p:extLst>
      <p:ext uri="{BB962C8B-B14F-4D97-AF65-F5344CB8AC3E}">
        <p14:creationId xmlns:p14="http://schemas.microsoft.com/office/powerpoint/2010/main" val="189195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F6D50F-A353-A84E-83F9-901F545B94A8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BB73E-25B5-644F-9351-A1D48D9FCEF3}"/>
              </a:ext>
            </a:extLst>
          </p:cNvPr>
          <p:cNvSpPr txBox="1"/>
          <p:nvPr/>
        </p:nvSpPr>
        <p:spPr>
          <a:xfrm>
            <a:off x="2270334" y="296514"/>
            <a:ext cx="4679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Archean oceanic crust in the source of Eastern Azores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514899-0C5E-7F47-A6D5-5CACA9193F7B}"/>
              </a:ext>
            </a:extLst>
          </p:cNvPr>
          <p:cNvGrpSpPr/>
          <p:nvPr/>
        </p:nvGrpSpPr>
        <p:grpSpPr>
          <a:xfrm>
            <a:off x="117106" y="2118518"/>
            <a:ext cx="2851795" cy="2603918"/>
            <a:chOff x="1921435" y="738664"/>
            <a:chExt cx="6504268" cy="59389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25AC30-6F82-8743-A62C-D5AC64E9D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1435" y="738664"/>
              <a:ext cx="6400800" cy="508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20F3BB-24D6-E741-A6B5-64E7C2EE4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68"/>
            <a:stretch/>
          </p:blipFill>
          <p:spPr>
            <a:xfrm>
              <a:off x="2774203" y="5761317"/>
              <a:ext cx="5651500" cy="9162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2CE3A5-A74A-1E4A-9CB3-D247CBB5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4" y="4632546"/>
            <a:ext cx="2679981" cy="2172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146EA-904E-B544-8060-41978AAE0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535" y="2263772"/>
            <a:ext cx="3110231" cy="4304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631F2-13EB-DD47-9B2E-0D068CB41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767" y="2263772"/>
            <a:ext cx="3110231" cy="42372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F81B10-F1AC-DF45-972A-7348A792F315}"/>
              </a:ext>
            </a:extLst>
          </p:cNvPr>
          <p:cNvSpPr/>
          <p:nvPr/>
        </p:nvSpPr>
        <p:spPr>
          <a:xfrm>
            <a:off x="625285" y="2237632"/>
            <a:ext cx="199714" cy="19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2C670D-FD7B-D247-9E57-447833475898}"/>
              </a:ext>
            </a:extLst>
          </p:cNvPr>
          <p:cNvSpPr/>
          <p:nvPr/>
        </p:nvSpPr>
        <p:spPr>
          <a:xfrm>
            <a:off x="625285" y="4722436"/>
            <a:ext cx="199714" cy="19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E1014-C163-5E4C-BF6C-1963EAA09A90}"/>
              </a:ext>
            </a:extLst>
          </p:cNvPr>
          <p:cNvSpPr/>
          <p:nvPr/>
        </p:nvSpPr>
        <p:spPr>
          <a:xfrm>
            <a:off x="3531571" y="2302803"/>
            <a:ext cx="199714" cy="19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D43C2-DC8C-7D46-963E-BE3886601BBE}"/>
              </a:ext>
            </a:extLst>
          </p:cNvPr>
          <p:cNvSpPr/>
          <p:nvPr/>
        </p:nvSpPr>
        <p:spPr>
          <a:xfrm>
            <a:off x="3531571" y="4465875"/>
            <a:ext cx="199714" cy="19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9D38D6-2ACC-B24F-AD4D-65C9B5319D16}"/>
              </a:ext>
            </a:extLst>
          </p:cNvPr>
          <p:cNvSpPr/>
          <p:nvPr/>
        </p:nvSpPr>
        <p:spPr>
          <a:xfrm>
            <a:off x="6641802" y="2305371"/>
            <a:ext cx="241854" cy="19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14AF8B-5B33-0543-98FF-40226295AF9E}"/>
              </a:ext>
            </a:extLst>
          </p:cNvPr>
          <p:cNvSpPr/>
          <p:nvPr/>
        </p:nvSpPr>
        <p:spPr>
          <a:xfrm>
            <a:off x="6662872" y="4436323"/>
            <a:ext cx="199714" cy="19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F56AF-586A-C044-8AE9-10A9C52DC088}"/>
              </a:ext>
            </a:extLst>
          </p:cNvPr>
          <p:cNvSpPr txBox="1"/>
          <p:nvPr/>
        </p:nvSpPr>
        <p:spPr>
          <a:xfrm>
            <a:off x="4719293" y="6530828"/>
            <a:ext cx="427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Béguelin et al. (2017, GCA)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more on this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9AB65-68D1-CF4C-887B-78985E49AA07}"/>
              </a:ext>
            </a:extLst>
          </p:cNvPr>
          <p:cNvSpPr txBox="1"/>
          <p:nvPr/>
        </p:nvSpPr>
        <p:spPr>
          <a:xfrm>
            <a:off x="577811" y="920010"/>
            <a:ext cx="8416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between Pb and Sr-Nd-Hf isotopes are used to identify possible age/isotope composition pairs for the São Miguel and João de Castro endmembers, assuming a unique recycling age. These age/isotope ratios pairs are then used to calculate corresponding parent/daughter ratios (next slide).</a:t>
            </a:r>
          </a:p>
        </p:txBody>
      </p:sp>
    </p:spTree>
    <p:extLst>
      <p:ext uri="{BB962C8B-B14F-4D97-AF65-F5344CB8AC3E}">
        <p14:creationId xmlns:p14="http://schemas.microsoft.com/office/powerpoint/2010/main" val="191905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686F4-4878-6F47-87DC-9A3D575A7B38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F290A-9925-B24C-9BB7-808ED5D0AD3F}"/>
              </a:ext>
            </a:extLst>
          </p:cNvPr>
          <p:cNvSpPr txBox="1"/>
          <p:nvPr/>
        </p:nvSpPr>
        <p:spPr>
          <a:xfrm>
            <a:off x="2270334" y="296514"/>
            <a:ext cx="4679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Archean oceanic crust in the source of Eastern Azores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0C4B5-7BE1-BB41-AA12-E4C51884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" y="635068"/>
            <a:ext cx="8910749" cy="5475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C099ED-3ED8-3540-9C58-50E47B3D0E76}"/>
              </a:ext>
            </a:extLst>
          </p:cNvPr>
          <p:cNvSpPr/>
          <p:nvPr/>
        </p:nvSpPr>
        <p:spPr>
          <a:xfrm>
            <a:off x="584943" y="2598979"/>
            <a:ext cx="155388" cy="18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90CC6-76C0-7246-B946-A7361FED60A3}"/>
              </a:ext>
            </a:extLst>
          </p:cNvPr>
          <p:cNvSpPr/>
          <p:nvPr/>
        </p:nvSpPr>
        <p:spPr>
          <a:xfrm>
            <a:off x="584943" y="4712500"/>
            <a:ext cx="203200" cy="18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2BCB8-CEFB-B641-BD28-328DA07BB0D4}"/>
              </a:ext>
            </a:extLst>
          </p:cNvPr>
          <p:cNvSpPr/>
          <p:nvPr/>
        </p:nvSpPr>
        <p:spPr>
          <a:xfrm>
            <a:off x="3498473" y="4706890"/>
            <a:ext cx="203200" cy="18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91C92-B30C-094E-BDA7-BADB3FAC8B4B}"/>
              </a:ext>
            </a:extLst>
          </p:cNvPr>
          <p:cNvSpPr/>
          <p:nvPr/>
        </p:nvSpPr>
        <p:spPr>
          <a:xfrm>
            <a:off x="6469127" y="4660392"/>
            <a:ext cx="203200" cy="18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F00BA-BD95-4E4D-8596-7C7ADB069154}"/>
              </a:ext>
            </a:extLst>
          </p:cNvPr>
          <p:cNvSpPr/>
          <p:nvPr/>
        </p:nvSpPr>
        <p:spPr>
          <a:xfrm>
            <a:off x="3498473" y="2598979"/>
            <a:ext cx="203200" cy="16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39F99-9D2F-0045-8637-B7449416A4DD}"/>
              </a:ext>
            </a:extLst>
          </p:cNvPr>
          <p:cNvSpPr/>
          <p:nvPr/>
        </p:nvSpPr>
        <p:spPr>
          <a:xfrm>
            <a:off x="6478093" y="2598979"/>
            <a:ext cx="203200" cy="16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38903-4262-2749-A651-F80C57F298C2}"/>
              </a:ext>
            </a:extLst>
          </p:cNvPr>
          <p:cNvSpPr txBox="1"/>
          <p:nvPr/>
        </p:nvSpPr>
        <p:spPr>
          <a:xfrm>
            <a:off x="3555597" y="4385725"/>
            <a:ext cx="23659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Match high Archean Th/U</a:t>
            </a:r>
          </a:p>
          <a:p>
            <a:r>
              <a:rPr lang="en-US" sz="1200" dirty="0"/>
              <a:t>(Elliott et al., 1999)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40F51-ED9E-F248-8248-9AB292DE6413}"/>
              </a:ext>
            </a:extLst>
          </p:cNvPr>
          <p:cNvSpPr txBox="1"/>
          <p:nvPr/>
        </p:nvSpPr>
        <p:spPr>
          <a:xfrm>
            <a:off x="64880" y="6141678"/>
            <a:ext cx="9079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results show a broad correspondence with recycled mantle lithosphere (upper panels), but a tight match with recycled MORBs. We therefore favor the scenario where São Miguel and João de Castro sample recycled E-MORB and D-MORB,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39464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C1B8C6-48D4-E94E-ACE3-C874E1D6CE09}"/>
              </a:ext>
            </a:extLst>
          </p:cNvPr>
          <p:cNvSpPr txBox="1"/>
          <p:nvPr/>
        </p:nvSpPr>
        <p:spPr>
          <a:xfrm>
            <a:off x="0" y="0"/>
            <a:ext cx="9220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 -Hf-Nd-Sr-Pb isotope constraints on the Azores source composition and plume-rift interaction.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7B752-C5B0-1E40-8212-17E8AE0FF95B}"/>
              </a:ext>
            </a:extLst>
          </p:cNvPr>
          <p:cNvSpPr txBox="1"/>
          <p:nvPr/>
        </p:nvSpPr>
        <p:spPr>
          <a:xfrm>
            <a:off x="2270334" y="296514"/>
            <a:ext cx="4679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Archean oceanic crust in the source of Eastern Azores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D7498C-FBB5-A348-99AA-002355C54C80}"/>
              </a:ext>
            </a:extLst>
          </p:cNvPr>
          <p:cNvGrpSpPr/>
          <p:nvPr/>
        </p:nvGrpSpPr>
        <p:grpSpPr>
          <a:xfrm>
            <a:off x="841448" y="763288"/>
            <a:ext cx="4757147" cy="5574214"/>
            <a:chOff x="1834387" y="931582"/>
            <a:chExt cx="3722520" cy="43618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637CA8-091B-7245-A593-661924E59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4387" y="931582"/>
              <a:ext cx="3722520" cy="436188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DAFCA3-D87E-D044-A16A-31882CE579C6}"/>
                </a:ext>
              </a:extLst>
            </p:cNvPr>
            <p:cNvSpPr/>
            <p:nvPr/>
          </p:nvSpPr>
          <p:spPr>
            <a:xfrm>
              <a:off x="2215893" y="1066188"/>
              <a:ext cx="221128" cy="226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DFEBEF-3BBD-CC42-B6C6-0E7931E77C81}"/>
                </a:ext>
              </a:extLst>
            </p:cNvPr>
            <p:cNvSpPr/>
            <p:nvPr/>
          </p:nvSpPr>
          <p:spPr>
            <a:xfrm>
              <a:off x="2215893" y="3238029"/>
              <a:ext cx="221128" cy="226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31D42A-6DA4-9D46-9CE4-255EEF372448}"/>
              </a:ext>
            </a:extLst>
          </p:cNvPr>
          <p:cNvSpPr txBox="1"/>
          <p:nvPr/>
        </p:nvSpPr>
        <p:spPr>
          <a:xfrm>
            <a:off x="5766891" y="1079968"/>
            <a:ext cx="2995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Miguel and João de Castro sample a single package of heterogeneous recycled Archean oceanic crust (~2.75Ga).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MORB segments corresponding to these compositions are found in the global record of today’s MORB lavas.</a:t>
            </a:r>
          </a:p>
        </p:txBody>
      </p:sp>
    </p:spTree>
    <p:extLst>
      <p:ext uri="{BB962C8B-B14F-4D97-AF65-F5344CB8AC3E}">
        <p14:creationId xmlns:p14="http://schemas.microsoft.com/office/powerpoint/2010/main" val="150180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1434</Words>
  <Application>Microsoft Macintosh PowerPoint</Application>
  <PresentationFormat>On-screen Show (4:3)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Béguelin</dc:creator>
  <cp:lastModifiedBy>Paul Béguelin</cp:lastModifiedBy>
  <cp:revision>45</cp:revision>
  <dcterms:created xsi:type="dcterms:W3CDTF">2019-03-20T20:38:36Z</dcterms:created>
  <dcterms:modified xsi:type="dcterms:W3CDTF">2019-03-22T21:52:23Z</dcterms:modified>
</cp:coreProperties>
</file>